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52" r:id="rId1"/>
    <p:sldMasterId id="214748423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9" r:id="rId4"/>
    <p:sldId id="262" r:id="rId5"/>
    <p:sldId id="295" r:id="rId6"/>
    <p:sldId id="277" r:id="rId7"/>
    <p:sldId id="286" r:id="rId8"/>
    <p:sldId id="272" r:id="rId9"/>
    <p:sldId id="278" r:id="rId10"/>
    <p:sldId id="298" r:id="rId11"/>
    <p:sldId id="281" r:id="rId12"/>
    <p:sldId id="765" r:id="rId13"/>
    <p:sldId id="561" r:id="rId14"/>
    <p:sldId id="264" r:id="rId15"/>
    <p:sldId id="257" r:id="rId16"/>
    <p:sldId id="767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94" d="100"/>
          <a:sy n="94" d="100"/>
        </p:scale>
        <p:origin x="1138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nessie\hsurv\EnvHealth\ClimateChange\Focus%20Areas\Hot%20weather\Surveillance\2018%20July%20Heat%20Wave\ESSENCE\Heat-related%20env.%20request_ESSENCE_L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ysClr val="windowText" lastClr="000000"/>
                </a:solidFill>
              </a:rPr>
              <a:t>Number of Heat-Related ED and Urgent</a:t>
            </a:r>
            <a:r>
              <a:rPr lang="en-US" sz="1600" b="1" baseline="0" dirty="0">
                <a:solidFill>
                  <a:sysClr val="windowText" lastClr="000000"/>
                </a:solidFill>
              </a:rPr>
              <a:t> Care Visits and Heat Index by Day</a:t>
            </a:r>
            <a:endParaRPr lang="en-US" sz="1600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599379897913538"/>
          <c:y val="0.10003916502624671"/>
          <c:w val="0.80166432253321807"/>
          <c:h val="0.75602772309711286"/>
        </c:manualLayout>
      </c:layout>
      <c:barChart>
        <c:barDir val="col"/>
        <c:grouping val="clustered"/>
        <c:varyColors val="0"/>
        <c:ser>
          <c:idx val="0"/>
          <c:order val="0"/>
          <c:tx>
            <c:v>Historic (2016-2017) Average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'More data'!$A$3:$A$12</c:f>
              <c:strCache>
                <c:ptCount val="10"/>
                <c:pt idx="0">
                  <c:v>28-Jun</c:v>
                </c:pt>
                <c:pt idx="1">
                  <c:v>29-Jun</c:v>
                </c:pt>
                <c:pt idx="2">
                  <c:v>30-Jun</c:v>
                </c:pt>
                <c:pt idx="3">
                  <c:v>1-Jul</c:v>
                </c:pt>
                <c:pt idx="4">
                  <c:v>2-Jul</c:v>
                </c:pt>
                <c:pt idx="5">
                  <c:v>3-Jul</c:v>
                </c:pt>
                <c:pt idx="6">
                  <c:v>4-Jul</c:v>
                </c:pt>
                <c:pt idx="7">
                  <c:v>5-Jul</c:v>
                </c:pt>
                <c:pt idx="8">
                  <c:v>6-Jul</c:v>
                </c:pt>
                <c:pt idx="9">
                  <c:v>7-Jul</c:v>
                </c:pt>
              </c:strCache>
            </c:strRef>
          </c:cat>
          <c:val>
            <c:numRef>
              <c:f>'More data'!$F$18:$F$27</c:f>
              <c:numCache>
                <c:formatCode>0.00</c:formatCode>
                <c:ptCount val="10"/>
                <c:pt idx="0">
                  <c:v>0.5</c:v>
                </c:pt>
                <c:pt idx="1">
                  <c:v>0.5</c:v>
                </c:pt>
                <c:pt idx="2">
                  <c:v>2.5</c:v>
                </c:pt>
                <c:pt idx="3">
                  <c:v>0.5</c:v>
                </c:pt>
                <c:pt idx="4">
                  <c:v>1.5</c:v>
                </c:pt>
                <c:pt idx="5">
                  <c:v>0.5</c:v>
                </c:pt>
                <c:pt idx="6">
                  <c:v>1</c:v>
                </c:pt>
                <c:pt idx="7">
                  <c:v>1.5</c:v>
                </c:pt>
                <c:pt idx="8">
                  <c:v>1</c:v>
                </c:pt>
                <c:pt idx="9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12-4CF7-AAD9-C16822859B79}"/>
            </c:ext>
          </c:extLst>
        </c:ser>
        <c:ser>
          <c:idx val="1"/>
          <c:order val="1"/>
          <c:tx>
            <c:v>2018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'More data'!$A$3:$A$12</c:f>
              <c:strCache>
                <c:ptCount val="10"/>
                <c:pt idx="0">
                  <c:v>28-Jun</c:v>
                </c:pt>
                <c:pt idx="1">
                  <c:v>29-Jun</c:v>
                </c:pt>
                <c:pt idx="2">
                  <c:v>30-Jun</c:v>
                </c:pt>
                <c:pt idx="3">
                  <c:v>1-Jul</c:v>
                </c:pt>
                <c:pt idx="4">
                  <c:v>2-Jul</c:v>
                </c:pt>
                <c:pt idx="5">
                  <c:v>3-Jul</c:v>
                </c:pt>
                <c:pt idx="6">
                  <c:v>4-Jul</c:v>
                </c:pt>
                <c:pt idx="7">
                  <c:v>5-Jul</c:v>
                </c:pt>
                <c:pt idx="8">
                  <c:v>6-Jul</c:v>
                </c:pt>
                <c:pt idx="9">
                  <c:v>7-Jul</c:v>
                </c:pt>
              </c:strCache>
            </c:strRef>
          </c:cat>
          <c:val>
            <c:numRef>
              <c:f>'More data'!$B$18:$B$27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19</c:v>
                </c:pt>
                <c:pt idx="4">
                  <c:v>27</c:v>
                </c:pt>
                <c:pt idx="5">
                  <c:v>14</c:v>
                </c:pt>
                <c:pt idx="6">
                  <c:v>8</c:v>
                </c:pt>
                <c:pt idx="7">
                  <c:v>15</c:v>
                </c:pt>
                <c:pt idx="8">
                  <c:v>6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12-4CF7-AAD9-C16822859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48669528"/>
        <c:axId val="548670840"/>
      </c:barChart>
      <c:lineChart>
        <c:grouping val="standard"/>
        <c:varyColors val="0"/>
        <c:ser>
          <c:idx val="2"/>
          <c:order val="2"/>
          <c:tx>
            <c:v>Daily Heat Index</c:v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'More data'!$A$3:$A$12</c:f>
              <c:strCache>
                <c:ptCount val="10"/>
                <c:pt idx="0">
                  <c:v>28-Jun</c:v>
                </c:pt>
                <c:pt idx="1">
                  <c:v>29-Jun</c:v>
                </c:pt>
                <c:pt idx="2">
                  <c:v>30-Jun</c:v>
                </c:pt>
                <c:pt idx="3">
                  <c:v>1-Jul</c:v>
                </c:pt>
                <c:pt idx="4">
                  <c:v>2-Jul</c:v>
                </c:pt>
                <c:pt idx="5">
                  <c:v>3-Jul</c:v>
                </c:pt>
                <c:pt idx="6">
                  <c:v>4-Jul</c:v>
                </c:pt>
                <c:pt idx="7">
                  <c:v>5-Jul</c:v>
                </c:pt>
                <c:pt idx="8">
                  <c:v>6-Jul</c:v>
                </c:pt>
                <c:pt idx="9">
                  <c:v>7-Jul</c:v>
                </c:pt>
              </c:strCache>
            </c:strRef>
          </c:cat>
          <c:val>
            <c:numRef>
              <c:f>'More data'!$I$3:$I$12</c:f>
              <c:numCache>
                <c:formatCode>General</c:formatCode>
                <c:ptCount val="10"/>
                <c:pt idx="0">
                  <c:v>76</c:v>
                </c:pt>
                <c:pt idx="1">
                  <c:v>88</c:v>
                </c:pt>
                <c:pt idx="2">
                  <c:v>97</c:v>
                </c:pt>
                <c:pt idx="3">
                  <c:v>105</c:v>
                </c:pt>
                <c:pt idx="4">
                  <c:v>103</c:v>
                </c:pt>
                <c:pt idx="5">
                  <c:v>93</c:v>
                </c:pt>
                <c:pt idx="6">
                  <c:v>95</c:v>
                </c:pt>
                <c:pt idx="7">
                  <c:v>102</c:v>
                </c:pt>
                <c:pt idx="8">
                  <c:v>87</c:v>
                </c:pt>
                <c:pt idx="9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12-4CF7-AAD9-C16822859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129176"/>
        <c:axId val="508128848"/>
      </c:lineChart>
      <c:catAx>
        <c:axId val="54866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670840"/>
        <c:crosses val="autoZero"/>
        <c:auto val="1"/>
        <c:lblAlgn val="ctr"/>
        <c:lblOffset val="100"/>
        <c:noMultiLvlLbl val="0"/>
      </c:catAx>
      <c:valAx>
        <c:axId val="54867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ysClr val="windowText" lastClr="000000"/>
                    </a:solidFill>
                  </a:rPr>
                  <a:t>Heat-Related ED and Urgent Care Visits</a:t>
                </a:r>
              </a:p>
            </c:rich>
          </c:tx>
          <c:layout>
            <c:manualLayout>
              <c:xMode val="edge"/>
              <c:yMode val="edge"/>
              <c:x val="2.5424338025400679E-2"/>
              <c:y val="0.156427825758011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669528"/>
        <c:crosses val="autoZero"/>
        <c:crossBetween val="between"/>
      </c:valAx>
      <c:valAx>
        <c:axId val="508128848"/>
        <c:scaling>
          <c:orientation val="minMax"/>
          <c:min val="6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>
                    <a:solidFill>
                      <a:sysClr val="windowText" lastClr="000000"/>
                    </a:solidFill>
                  </a:rPr>
                  <a:t>Heat Index (</a:t>
                </a:r>
                <a:r>
                  <a:rPr lang="en-US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</a:rPr>
                  <a:t>°F)</a:t>
                </a:r>
                <a:endParaRPr lang="en-US" sz="1600" dirty="0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129176"/>
        <c:crosses val="max"/>
        <c:crossBetween val="between"/>
        <c:majorUnit val="10"/>
      </c:valAx>
      <c:catAx>
        <c:axId val="508129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81288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675AE-2039-409B-933C-65EC9BA70761}" type="doc">
      <dgm:prSet loTypeId="urn:microsoft.com/office/officeart/2005/8/layout/pyramid1" loCatId="pyramid" qsTypeId="urn:microsoft.com/office/officeart/2005/8/quickstyle/simple1" qsCatId="simple" csTypeId="urn:microsoft.com/office/officeart/2005/8/colors/accent6_3" csCatId="accent6" phldr="1"/>
      <dgm:spPr/>
    </dgm:pt>
    <dgm:pt modelId="{145DB982-6BB7-4177-BC2A-3A231822FE3C}">
      <dgm:prSet phldrT="[Text]" custT="1"/>
      <dgm:spPr>
        <a:solidFill>
          <a:srgbClr val="877EFA"/>
        </a:solidFill>
      </dgm:spPr>
      <dgm:t>
        <a:bodyPr/>
        <a:lstStyle/>
        <a:p>
          <a:r>
            <a:rPr lang="en-US" sz="4000" dirty="0"/>
            <a:t>4</a:t>
          </a:r>
          <a:r>
            <a:rPr lang="en-US" sz="3600" dirty="0"/>
            <a:t> </a:t>
          </a:r>
        </a:p>
        <a:p>
          <a:r>
            <a:rPr lang="en-US" sz="2400" dirty="0"/>
            <a:t>Deaths</a:t>
          </a:r>
        </a:p>
      </dgm:t>
    </dgm:pt>
    <dgm:pt modelId="{D09E448E-0BF7-43B8-B618-F8E673179AD7}" type="parTrans" cxnId="{4F306A1F-6653-4227-9467-F3E75E6587B1}">
      <dgm:prSet/>
      <dgm:spPr/>
      <dgm:t>
        <a:bodyPr/>
        <a:lstStyle/>
        <a:p>
          <a:endParaRPr lang="en-US"/>
        </a:p>
      </dgm:t>
    </dgm:pt>
    <dgm:pt modelId="{7A0BE9C9-FF3F-4EC3-9D97-B3242367B46A}" type="sibTrans" cxnId="{4F306A1F-6653-4227-9467-F3E75E6587B1}">
      <dgm:prSet/>
      <dgm:spPr/>
      <dgm:t>
        <a:bodyPr/>
        <a:lstStyle/>
        <a:p>
          <a:endParaRPr lang="en-US"/>
        </a:p>
      </dgm:t>
    </dgm:pt>
    <dgm:pt modelId="{29F083F7-FECB-4FD8-BF09-3A1D4D24CACC}">
      <dgm:prSet phldrT="[Text]" custT="1"/>
      <dgm:spPr>
        <a:solidFill>
          <a:srgbClr val="A39CFA"/>
        </a:solidFill>
      </dgm:spPr>
      <dgm:t>
        <a:bodyPr/>
        <a:lstStyle/>
        <a:p>
          <a:pPr>
            <a:lnSpc>
              <a:spcPct val="100000"/>
            </a:lnSpc>
            <a:spcAft>
              <a:spcPts val="600"/>
            </a:spcAft>
          </a:pPr>
          <a:r>
            <a:rPr lang="en-US" sz="4000" dirty="0"/>
            <a:t>97* </a:t>
          </a:r>
        </a:p>
        <a:p>
          <a:pPr>
            <a:lnSpc>
              <a:spcPct val="100000"/>
            </a:lnSpc>
            <a:spcAft>
              <a:spcPts val="600"/>
            </a:spcAft>
          </a:pPr>
          <a:r>
            <a:rPr lang="en-US" sz="2400" dirty="0"/>
            <a:t>ED/Urgent Care Visits</a:t>
          </a:r>
        </a:p>
      </dgm:t>
    </dgm:pt>
    <dgm:pt modelId="{ABB275A4-D980-4100-9E39-6E89E6272B6B}" type="parTrans" cxnId="{3DED9A22-9863-41E9-91EE-77559BFB7EA0}">
      <dgm:prSet/>
      <dgm:spPr/>
      <dgm:t>
        <a:bodyPr/>
        <a:lstStyle/>
        <a:p>
          <a:endParaRPr lang="en-US"/>
        </a:p>
      </dgm:t>
    </dgm:pt>
    <dgm:pt modelId="{C8782D5B-A4D6-4E62-B54F-1A9D9A23922F}" type="sibTrans" cxnId="{3DED9A22-9863-41E9-91EE-77559BFB7EA0}">
      <dgm:prSet/>
      <dgm:spPr/>
      <dgm:t>
        <a:bodyPr/>
        <a:lstStyle/>
        <a:p>
          <a:endParaRPr lang="en-US"/>
        </a:p>
      </dgm:t>
    </dgm:pt>
    <dgm:pt modelId="{4C6876E4-7679-412F-BA1C-64843163364A}">
      <dgm:prSet phldrT="[Text]" custT="1"/>
      <dgm:spPr>
        <a:solidFill>
          <a:srgbClr val="BEB9FA"/>
        </a:solidFill>
      </dgm:spPr>
      <dgm:t>
        <a:bodyPr/>
        <a:lstStyle/>
        <a:p>
          <a:r>
            <a:rPr lang="en-US" sz="4000" dirty="0"/>
            <a:t>140* </a:t>
          </a:r>
        </a:p>
        <a:p>
          <a:r>
            <a:rPr lang="en-US" sz="2800" dirty="0"/>
            <a:t>EMS Calls</a:t>
          </a:r>
        </a:p>
      </dgm:t>
    </dgm:pt>
    <dgm:pt modelId="{63D6B1FA-6317-489D-AB75-5114204D89E8}" type="parTrans" cxnId="{7FC08AAA-CC46-4A04-A599-E7E39F43EDCD}">
      <dgm:prSet/>
      <dgm:spPr/>
      <dgm:t>
        <a:bodyPr/>
        <a:lstStyle/>
        <a:p>
          <a:endParaRPr lang="en-US"/>
        </a:p>
      </dgm:t>
    </dgm:pt>
    <dgm:pt modelId="{F8C0F8DB-0B80-4C1E-8A4F-CE1D7124DB4E}" type="sibTrans" cxnId="{7FC08AAA-CC46-4A04-A599-E7E39F43EDCD}">
      <dgm:prSet/>
      <dgm:spPr/>
      <dgm:t>
        <a:bodyPr/>
        <a:lstStyle/>
        <a:p>
          <a:endParaRPr lang="en-US"/>
        </a:p>
      </dgm:t>
    </dgm:pt>
    <dgm:pt modelId="{58E7A632-DB46-4929-8CF9-3A6BB26E99F3}" type="pres">
      <dgm:prSet presAssocID="{B29675AE-2039-409B-933C-65EC9BA70761}" presName="Name0" presStyleCnt="0">
        <dgm:presLayoutVars>
          <dgm:dir/>
          <dgm:animLvl val="lvl"/>
          <dgm:resizeHandles val="exact"/>
        </dgm:presLayoutVars>
      </dgm:prSet>
      <dgm:spPr/>
    </dgm:pt>
    <dgm:pt modelId="{160463A7-9071-450A-B3DD-EA45997FB911}" type="pres">
      <dgm:prSet presAssocID="{145DB982-6BB7-4177-BC2A-3A231822FE3C}" presName="Name8" presStyleCnt="0"/>
      <dgm:spPr/>
    </dgm:pt>
    <dgm:pt modelId="{92EE646E-0EAA-46FC-A048-D55B2D3B0B4A}" type="pres">
      <dgm:prSet presAssocID="{145DB982-6BB7-4177-BC2A-3A231822FE3C}" presName="level" presStyleLbl="node1" presStyleIdx="0" presStyleCnt="3">
        <dgm:presLayoutVars>
          <dgm:chMax val="1"/>
          <dgm:bulletEnabled val="1"/>
        </dgm:presLayoutVars>
      </dgm:prSet>
      <dgm:spPr/>
    </dgm:pt>
    <dgm:pt modelId="{3CD20F24-0C12-4D34-9A01-A1495AEB5774}" type="pres">
      <dgm:prSet presAssocID="{145DB982-6BB7-4177-BC2A-3A231822FE3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B3C4A29-B912-4D1A-9E47-2AE33262F965}" type="pres">
      <dgm:prSet presAssocID="{29F083F7-FECB-4FD8-BF09-3A1D4D24CACC}" presName="Name8" presStyleCnt="0"/>
      <dgm:spPr/>
    </dgm:pt>
    <dgm:pt modelId="{D67062F6-4B1B-446C-BF9B-36761395DFFE}" type="pres">
      <dgm:prSet presAssocID="{29F083F7-FECB-4FD8-BF09-3A1D4D24CACC}" presName="level" presStyleLbl="node1" presStyleIdx="1" presStyleCnt="3">
        <dgm:presLayoutVars>
          <dgm:chMax val="1"/>
          <dgm:bulletEnabled val="1"/>
        </dgm:presLayoutVars>
      </dgm:prSet>
      <dgm:spPr/>
    </dgm:pt>
    <dgm:pt modelId="{632723B2-2445-4E34-BCB1-BE431542435D}" type="pres">
      <dgm:prSet presAssocID="{29F083F7-FECB-4FD8-BF09-3A1D4D24CAC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E0871F3-40FF-49F9-B6C9-5922D0EE1429}" type="pres">
      <dgm:prSet presAssocID="{4C6876E4-7679-412F-BA1C-64843163364A}" presName="Name8" presStyleCnt="0"/>
      <dgm:spPr/>
    </dgm:pt>
    <dgm:pt modelId="{F04E9235-D8E9-43F7-96C0-EDE1C8168201}" type="pres">
      <dgm:prSet presAssocID="{4C6876E4-7679-412F-BA1C-64843163364A}" presName="level" presStyleLbl="node1" presStyleIdx="2" presStyleCnt="3" custLinFactNeighborY="4361">
        <dgm:presLayoutVars>
          <dgm:chMax val="1"/>
          <dgm:bulletEnabled val="1"/>
        </dgm:presLayoutVars>
      </dgm:prSet>
      <dgm:spPr/>
    </dgm:pt>
    <dgm:pt modelId="{64EEDDCF-2FE1-4CA7-8698-0850B6A00F1B}" type="pres">
      <dgm:prSet presAssocID="{4C6876E4-7679-412F-BA1C-64843163364A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F306A1F-6653-4227-9467-F3E75E6587B1}" srcId="{B29675AE-2039-409B-933C-65EC9BA70761}" destId="{145DB982-6BB7-4177-BC2A-3A231822FE3C}" srcOrd="0" destOrd="0" parTransId="{D09E448E-0BF7-43B8-B618-F8E673179AD7}" sibTransId="{7A0BE9C9-FF3F-4EC3-9D97-B3242367B46A}"/>
    <dgm:cxn modelId="{3DED9A22-9863-41E9-91EE-77559BFB7EA0}" srcId="{B29675AE-2039-409B-933C-65EC9BA70761}" destId="{29F083F7-FECB-4FD8-BF09-3A1D4D24CACC}" srcOrd="1" destOrd="0" parTransId="{ABB275A4-D980-4100-9E39-6E89E6272B6B}" sibTransId="{C8782D5B-A4D6-4E62-B54F-1A9D9A23922F}"/>
    <dgm:cxn modelId="{899E8334-3419-467E-A885-F9FA57689D82}" type="presOf" srcId="{29F083F7-FECB-4FD8-BF09-3A1D4D24CACC}" destId="{632723B2-2445-4E34-BCB1-BE431542435D}" srcOrd="1" destOrd="0" presId="urn:microsoft.com/office/officeart/2005/8/layout/pyramid1"/>
    <dgm:cxn modelId="{F164DD3D-18D5-4771-BEFA-BB5191E71D38}" type="presOf" srcId="{145DB982-6BB7-4177-BC2A-3A231822FE3C}" destId="{92EE646E-0EAA-46FC-A048-D55B2D3B0B4A}" srcOrd="0" destOrd="0" presId="urn:microsoft.com/office/officeart/2005/8/layout/pyramid1"/>
    <dgm:cxn modelId="{F9022666-A2F2-4F2F-B2DD-81529A9AE949}" type="presOf" srcId="{145DB982-6BB7-4177-BC2A-3A231822FE3C}" destId="{3CD20F24-0C12-4D34-9A01-A1495AEB5774}" srcOrd="1" destOrd="0" presId="urn:microsoft.com/office/officeart/2005/8/layout/pyramid1"/>
    <dgm:cxn modelId="{AEB53292-50BD-4CE4-B589-7D8A28F92EE3}" type="presOf" srcId="{B29675AE-2039-409B-933C-65EC9BA70761}" destId="{58E7A632-DB46-4929-8CF9-3A6BB26E99F3}" srcOrd="0" destOrd="0" presId="urn:microsoft.com/office/officeart/2005/8/layout/pyramid1"/>
    <dgm:cxn modelId="{7FC08AAA-CC46-4A04-A599-E7E39F43EDCD}" srcId="{B29675AE-2039-409B-933C-65EC9BA70761}" destId="{4C6876E4-7679-412F-BA1C-64843163364A}" srcOrd="2" destOrd="0" parTransId="{63D6B1FA-6317-489D-AB75-5114204D89E8}" sibTransId="{F8C0F8DB-0B80-4C1E-8A4F-CE1D7124DB4E}"/>
    <dgm:cxn modelId="{146402D6-EB63-49C0-99CF-249DE1EB48C7}" type="presOf" srcId="{4C6876E4-7679-412F-BA1C-64843163364A}" destId="{F04E9235-D8E9-43F7-96C0-EDE1C8168201}" srcOrd="0" destOrd="0" presId="urn:microsoft.com/office/officeart/2005/8/layout/pyramid1"/>
    <dgm:cxn modelId="{A93D24F1-48D3-446E-914E-D925DEC1F7B2}" type="presOf" srcId="{4C6876E4-7679-412F-BA1C-64843163364A}" destId="{64EEDDCF-2FE1-4CA7-8698-0850B6A00F1B}" srcOrd="1" destOrd="0" presId="urn:microsoft.com/office/officeart/2005/8/layout/pyramid1"/>
    <dgm:cxn modelId="{52E944F8-DCD7-4779-8D6C-08D7932606AF}" type="presOf" srcId="{29F083F7-FECB-4FD8-BF09-3A1D4D24CACC}" destId="{D67062F6-4B1B-446C-BF9B-36761395DFFE}" srcOrd="0" destOrd="0" presId="urn:microsoft.com/office/officeart/2005/8/layout/pyramid1"/>
    <dgm:cxn modelId="{5392BF9A-E5BE-46F4-9BB7-B790FA611381}" type="presParOf" srcId="{58E7A632-DB46-4929-8CF9-3A6BB26E99F3}" destId="{160463A7-9071-450A-B3DD-EA45997FB911}" srcOrd="0" destOrd="0" presId="urn:microsoft.com/office/officeart/2005/8/layout/pyramid1"/>
    <dgm:cxn modelId="{51F2273E-F8D2-4B03-8B4A-B4AA9F2D1314}" type="presParOf" srcId="{160463A7-9071-450A-B3DD-EA45997FB911}" destId="{92EE646E-0EAA-46FC-A048-D55B2D3B0B4A}" srcOrd="0" destOrd="0" presId="urn:microsoft.com/office/officeart/2005/8/layout/pyramid1"/>
    <dgm:cxn modelId="{9D78B0A4-A5BD-4F48-B90C-0AE932DEDB7A}" type="presParOf" srcId="{160463A7-9071-450A-B3DD-EA45997FB911}" destId="{3CD20F24-0C12-4D34-9A01-A1495AEB5774}" srcOrd="1" destOrd="0" presId="urn:microsoft.com/office/officeart/2005/8/layout/pyramid1"/>
    <dgm:cxn modelId="{CCDC70D4-1721-4D63-9304-A3145E1D4338}" type="presParOf" srcId="{58E7A632-DB46-4929-8CF9-3A6BB26E99F3}" destId="{0B3C4A29-B912-4D1A-9E47-2AE33262F965}" srcOrd="1" destOrd="0" presId="urn:microsoft.com/office/officeart/2005/8/layout/pyramid1"/>
    <dgm:cxn modelId="{33B7D1B9-CB29-4DF6-85FA-2F9E89B65F77}" type="presParOf" srcId="{0B3C4A29-B912-4D1A-9E47-2AE33262F965}" destId="{D67062F6-4B1B-446C-BF9B-36761395DFFE}" srcOrd="0" destOrd="0" presId="urn:microsoft.com/office/officeart/2005/8/layout/pyramid1"/>
    <dgm:cxn modelId="{ED50E11E-EC6E-4CB9-8055-6606FA94E45E}" type="presParOf" srcId="{0B3C4A29-B912-4D1A-9E47-2AE33262F965}" destId="{632723B2-2445-4E34-BCB1-BE431542435D}" srcOrd="1" destOrd="0" presId="urn:microsoft.com/office/officeart/2005/8/layout/pyramid1"/>
    <dgm:cxn modelId="{176EBCC5-DC2F-4D77-9A2A-CCDF273F626C}" type="presParOf" srcId="{58E7A632-DB46-4929-8CF9-3A6BB26E99F3}" destId="{5E0871F3-40FF-49F9-B6C9-5922D0EE1429}" srcOrd="2" destOrd="0" presId="urn:microsoft.com/office/officeart/2005/8/layout/pyramid1"/>
    <dgm:cxn modelId="{BD90DC3F-DB4B-4FCB-B2A7-A0F87817B206}" type="presParOf" srcId="{5E0871F3-40FF-49F9-B6C9-5922D0EE1429}" destId="{F04E9235-D8E9-43F7-96C0-EDE1C8168201}" srcOrd="0" destOrd="0" presId="urn:microsoft.com/office/officeart/2005/8/layout/pyramid1"/>
    <dgm:cxn modelId="{25D2EB08-50F8-4FF0-B4BF-4565638D3A06}" type="presParOf" srcId="{5E0871F3-40FF-49F9-B6C9-5922D0EE1429}" destId="{64EEDDCF-2FE1-4CA7-8698-0850B6A00F1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E646E-0EAA-46FC-A048-D55B2D3B0B4A}">
      <dsp:nvSpPr>
        <dsp:cNvPr id="0" name=""/>
        <dsp:cNvSpPr/>
      </dsp:nvSpPr>
      <dsp:spPr>
        <a:xfrm>
          <a:off x="2470727" y="0"/>
          <a:ext cx="2470727" cy="1430674"/>
        </a:xfrm>
        <a:prstGeom prst="trapezoid">
          <a:avLst>
            <a:gd name="adj" fmla="val 86348"/>
          </a:avLst>
        </a:prstGeom>
        <a:solidFill>
          <a:srgbClr val="877EF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4</a:t>
          </a:r>
          <a:r>
            <a:rPr lang="en-US" sz="3600" kern="1200" dirty="0"/>
            <a:t> 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Deaths</a:t>
          </a:r>
        </a:p>
      </dsp:txBody>
      <dsp:txXfrm>
        <a:off x="2470727" y="0"/>
        <a:ext cx="2470727" cy="1430674"/>
      </dsp:txXfrm>
    </dsp:sp>
    <dsp:sp modelId="{D67062F6-4B1B-446C-BF9B-36761395DFFE}">
      <dsp:nvSpPr>
        <dsp:cNvPr id="0" name=""/>
        <dsp:cNvSpPr/>
      </dsp:nvSpPr>
      <dsp:spPr>
        <a:xfrm>
          <a:off x="1235363" y="1430674"/>
          <a:ext cx="4941454" cy="1430674"/>
        </a:xfrm>
        <a:prstGeom prst="trapezoid">
          <a:avLst>
            <a:gd name="adj" fmla="val 86348"/>
          </a:avLst>
        </a:prstGeom>
        <a:solidFill>
          <a:srgbClr val="A39CF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4000" kern="1200" dirty="0"/>
            <a:t>97* </a:t>
          </a:r>
        </a:p>
        <a:p>
          <a:pPr marL="0" lvl="0" indent="0" algn="ctr" defTabSz="1778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400" kern="1200" dirty="0"/>
            <a:t>ED/Urgent Care Visits</a:t>
          </a:r>
        </a:p>
      </dsp:txBody>
      <dsp:txXfrm>
        <a:off x="2100118" y="1430674"/>
        <a:ext cx="3211945" cy="1430674"/>
      </dsp:txXfrm>
    </dsp:sp>
    <dsp:sp modelId="{F04E9235-D8E9-43F7-96C0-EDE1C8168201}">
      <dsp:nvSpPr>
        <dsp:cNvPr id="0" name=""/>
        <dsp:cNvSpPr/>
      </dsp:nvSpPr>
      <dsp:spPr>
        <a:xfrm>
          <a:off x="0" y="2861348"/>
          <a:ext cx="7412182" cy="1430674"/>
        </a:xfrm>
        <a:prstGeom prst="trapezoid">
          <a:avLst>
            <a:gd name="adj" fmla="val 86348"/>
          </a:avLst>
        </a:prstGeom>
        <a:solidFill>
          <a:srgbClr val="BEB9F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140* 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EMS Calls</a:t>
          </a:r>
        </a:p>
      </dsp:txBody>
      <dsp:txXfrm>
        <a:off x="1297131" y="2861348"/>
        <a:ext cx="4817918" cy="1430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9B7F73-03D3-2A47-AAE7-95E1D7E4BECC}" type="datetime1">
              <a:rPr lang="en-US"/>
              <a:pPr/>
              <a:t>11/26/2018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CBAC2B-6626-1F45-8C9F-ED4BC8F35DD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477BE3-1E12-564A-B1B4-8337F0D70114}" type="datetime1">
              <a:rPr lang="en-US"/>
              <a:pPr/>
              <a:t>11/26/2018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F25B69-0063-3847-8A34-9222A75461C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680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46F04DEC-088C-47E6-9644-3A92EF0F8D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40147787-A348-43CF-AF29-BFC7DFB3A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E3434168-84A6-4DF6-B99D-BF2A2EA730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35013" indent="-280988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31888" indent="-223838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585913" indent="-223838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39938" indent="-223838" defTabSz="922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497138" indent="-223838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54338" indent="-223838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11538" indent="-223838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68738" indent="-223838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22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4663B8-0D7B-4F6B-91BB-47EA2D4B8C2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223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temperature reached 93F</a:t>
            </a:r>
            <a:r>
              <a:rPr lang="en-US" dirty="0">
                <a:latin typeface="Calibri" panose="020F0502020204030204" pitchFamily="34" charset="0"/>
              </a:rPr>
              <a:t>°</a:t>
            </a:r>
            <a:r>
              <a:rPr lang="en-US" dirty="0"/>
              <a:t>-97</a:t>
            </a:r>
            <a:r>
              <a:rPr lang="en-US" dirty="0">
                <a:latin typeface="Calibri" panose="020F0502020204030204" pitchFamily="34" charset="0"/>
              </a:rPr>
              <a:t>°</a:t>
            </a:r>
            <a:r>
              <a:rPr lang="en-US" dirty="0"/>
              <a:t>F for 6 consecutive days (second longest heat wave on record)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Heat index exceeded 100</a:t>
            </a:r>
            <a:r>
              <a:rPr lang="en-US" dirty="0">
                <a:latin typeface="Calibri" panose="020F0502020204030204" pitchFamily="34" charset="0"/>
              </a:rPr>
              <a:t>°</a:t>
            </a:r>
            <a:r>
              <a:rPr lang="en-US" dirty="0"/>
              <a:t>F for 3 of 6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time highest minimum temp set on the morning of 7/2, when overnight temp never dropped below 80</a:t>
            </a:r>
            <a:r>
              <a:rPr lang="en-US" dirty="0">
                <a:latin typeface="Calibri" panose="020F0502020204030204" pitchFamily="34" charset="0"/>
              </a:rPr>
              <a:t>°</a:t>
            </a:r>
            <a:r>
              <a:rPr lang="en-US" dirty="0"/>
              <a:t>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D3148-F0E1-4332-9599-1368A5782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7601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is to show an order of magnitude comparison, it is not necessarily a full accounting of all health impacts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D3148-F0E1-4332-9599-1368A5782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2108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Similar pattern to what we saw with SIREN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D3148-F0E1-4332-9599-1368A5782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181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Historic average calculated based on 2016 and 2017 data (big change in # of visits from 2015 to 2016…went from 11 reporting EDs to 14), adjusted for day of week, based on utilization in prior 30 days</a:t>
            </a:r>
          </a:p>
          <a:p>
            <a:endParaRPr lang="en-US" dirty="0"/>
          </a:p>
          <a:p>
            <a:r>
              <a:rPr lang="en-US" dirty="0"/>
              <a:t>+300 ED visits (+6%)</a:t>
            </a:r>
          </a:p>
          <a:p>
            <a:r>
              <a:rPr lang="en-US" dirty="0"/>
              <a:t>+300 EMS calls (+19%)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D3148-F0E1-4332-9599-1368A5782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151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Vermont population: 19% 65+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Talk about impact on EMS crews: incident in which CPR was stopped “due to heat, exhaustion of the crew”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D3148-F0E1-4332-9599-1368A5782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580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heat-related deaths in VT (resident and non-resident)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Differences between the narrower definition of death due directly to heat exposure (what’s captured here) vs. a more indirect heat-related death (can’t assess until data come back coded from National Center for Health Statistics)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4 deaths in 2018 occurred in the decedent’s home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2 males, 2 females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Ages ranged from 57 to 79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3 in Chittenden county, one in Washington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6D3148-F0E1-4332-9599-1368A57827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530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Cooling centers </a:t>
            </a:r>
          </a:p>
          <a:p>
            <a:r>
              <a:rPr lang="en-US" dirty="0"/>
              <a:t>	– what more can state agencies or other partners do? </a:t>
            </a:r>
          </a:p>
          <a:p>
            <a:r>
              <a:rPr lang="en-US" dirty="0"/>
              <a:t>	- Adverse weather exception?</a:t>
            </a:r>
          </a:p>
          <a:p>
            <a:r>
              <a:rPr lang="en-US" dirty="0"/>
              <a:t>	- other guidance for communities?</a:t>
            </a:r>
          </a:p>
          <a:p>
            <a:r>
              <a:rPr lang="en-US" dirty="0"/>
              <a:t>Need for formal plan to clarity roles/responsibilities, communications channels.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EF09B9-2329-4F8F-AD14-C24A984504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905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57300" y="719138"/>
            <a:ext cx="48006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47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68832" indent="-294693" defTabSz="9647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83707" indent="-235426" defTabSz="9647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57847" indent="-235426" defTabSz="9647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131989" indent="-235426" defTabSz="96474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606130" indent="-235426" defTabSz="9647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080270" indent="-235426" defTabSz="9647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554411" indent="-235426" defTabSz="9647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4028552" indent="-235426" defTabSz="96474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0" marR="0" lvl="0" indent="0" algn="r" defTabSz="96474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3E4839-256B-4BB0-A9AE-33F96AC5102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MS PGothic" pitchFamily="34" charset="-128"/>
                <a:cs typeface="+mn-cs"/>
              </a:rPr>
              <a:pPr marL="0" marR="0" lvl="0" indent="0" algn="r" defTabSz="964745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062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14" descr="VDH logoKO 1-3i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6248400"/>
            <a:ext cx="12969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95926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1838892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ctr">
              <a:defRPr sz="2400">
                <a:solidFill>
                  <a:srgbClr val="FFFFFF"/>
                </a:solidFill>
                <a:latin typeface="Tw Cen MT" charset="0"/>
              </a:defRPr>
            </a:lvl1pPr>
          </a:lstStyle>
          <a:p>
            <a:fld id="{1FF1673A-4FE8-D647-BC46-23820413EA79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923085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404252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1516796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846138" y="111283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Tw Cen MT" charset="0"/>
              </a:defRPr>
            </a:lvl1pPr>
          </a:lstStyle>
          <a:p>
            <a:fld id="{01E6F630-B75A-EF47-B171-B28D3264343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73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/>
                </a:solidFill>
                <a:latin typeface="Tw Cen MT" charset="0"/>
              </a:defRPr>
            </a:lvl1pPr>
          </a:lstStyle>
          <a:p>
            <a:fld id="{9C1B5330-7693-C74F-AB66-125B9A587C2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0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-846138" y="111283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Tw Cen MT" charset="0"/>
              </a:defRPr>
            </a:lvl1pPr>
          </a:lstStyle>
          <a:p>
            <a:fld id="{3F898D92-B553-5F45-9983-9DE1A7C5265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0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4259090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349904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43036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9525" y="6053142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0"/>
          <p:cNvSpPr/>
          <p:nvPr/>
        </p:nvSpPr>
        <p:spPr>
          <a:xfrm>
            <a:off x="2359027" y="6043617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7" name="Picture 11" descr="VDH logoKO 1-3i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175" y="6248400"/>
            <a:ext cx="129698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364">
                <a:solidFill>
                  <a:srgbClr val="FFFFFF"/>
                </a:solidFill>
              </a:defRPr>
            </a:lvl1pPr>
            <a:lvl2pPr marL="415641" indent="0" algn="ctr">
              <a:buNone/>
            </a:lvl2pPr>
            <a:lvl3pPr marL="831281" indent="0" algn="ctr">
              <a:buNone/>
            </a:lvl3pPr>
            <a:lvl4pPr marL="1246922" indent="0" algn="ctr">
              <a:buNone/>
            </a:lvl4pPr>
            <a:lvl5pPr marL="1662562" indent="0" algn="ctr">
              <a:buNone/>
            </a:lvl5pPr>
            <a:lvl6pPr marL="2078203" indent="0" algn="ctr">
              <a:buNone/>
            </a:lvl6pPr>
            <a:lvl7pPr marL="2493843" indent="0" algn="ctr">
              <a:buNone/>
            </a:lvl7pPr>
            <a:lvl8pPr marL="2909484" indent="0" algn="ctr">
              <a:buNone/>
            </a:lvl8pPr>
            <a:lvl9pPr marL="3325124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0"/>
          </p:nvPr>
        </p:nvSpPr>
        <p:spPr>
          <a:xfrm>
            <a:off x="2085975" y="236542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EBDDC3"/>
              </a:solidFill>
            </a:endParaRPr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1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2"/>
                </a:solidFill>
                <a:latin typeface="Tw Cen MT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5CF5B2-36B6-4FC8-ABD7-181B3DA5BFB2}" type="slidenum">
              <a:rPr lang="en-US">
                <a:solidFill>
                  <a:srgbClr val="EBDDC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49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3" y="2743205"/>
            <a:ext cx="7123113" cy="1673225"/>
          </a:xfrm>
        </p:spPr>
        <p:txBody>
          <a:bodyPr/>
          <a:lstStyle>
            <a:lvl1pPr marL="0" indent="0">
              <a:buNone/>
              <a:defRPr sz="2545">
                <a:solidFill>
                  <a:schemeClr val="tx2"/>
                </a:solidFill>
              </a:defRPr>
            </a:lvl1pPr>
            <a:lvl2pPr>
              <a:buNone/>
              <a:defRPr sz="1636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55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0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>
          <a:xfrm>
            <a:off x="6096000" y="6248404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266792-1071-466A-BBA6-84980FA2130B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3"/>
            <a:ext cx="1295400" cy="701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sz="2182">
                <a:solidFill>
                  <a:srgbClr val="FFFFFF"/>
                </a:solidFill>
                <a:latin typeface="Tw Cen MT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48180E-D2F7-4DEC-958A-C9DC751B839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58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6096000" y="6248404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F5B3DD-A421-42A7-85F5-74B1D8FC97D2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920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1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1818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1818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>
          <a:xfrm>
            <a:off x="6096000" y="6248404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E473DB-C0D1-45CD-A04E-789DEF622B34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88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909"/>
              </a:spcAft>
              <a:buNone/>
              <a:defRPr sz="1636"/>
            </a:lvl1pPr>
            <a:lvl2pPr>
              <a:buNone/>
              <a:defRPr sz="1091"/>
            </a:lvl2pPr>
            <a:lvl3pPr>
              <a:buNone/>
              <a:defRPr sz="909"/>
            </a:lvl3pPr>
            <a:lvl4pPr>
              <a:buNone/>
              <a:defRPr sz="818"/>
            </a:lvl4pPr>
            <a:lvl5pPr>
              <a:buNone/>
              <a:defRPr sz="81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0" y="6248404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F6FD77-70B1-477C-8B4B-9C49C875B82D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-846138" y="1112842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Tw Cen MT" charset="0"/>
                <a:ea typeface="ＭＳ Ｐゴシック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49AEBD-EF74-43B6-86F9-6B805EF368F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422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 bwMode="white">
          <a:xfrm>
            <a:off x="-9525" y="4572004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-9523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10"/>
          <p:cNvSpPr/>
          <p:nvPr/>
        </p:nvSpPr>
        <p:spPr bwMode="white">
          <a:xfrm>
            <a:off x="1447802" y="1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545"/>
            </a:lvl1pPr>
            <a:lvl2pPr>
              <a:buFontTx/>
              <a:buNone/>
              <a:defRPr sz="1091"/>
            </a:lvl2pPr>
            <a:lvl3pPr>
              <a:buFontTx/>
              <a:buNone/>
              <a:defRPr sz="909"/>
            </a:lvl3pPr>
            <a:lvl4pPr>
              <a:buFontTx/>
              <a:buNone/>
              <a:defRPr sz="818"/>
            </a:lvl4pPr>
            <a:lvl5pPr>
              <a:buFontTx/>
              <a:buNone/>
              <a:defRPr sz="81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545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909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4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04BAB5-A5BC-49A8-97DC-D1EAF55A6CA7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10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1600200" y="6248404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064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4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6E5CD9-DF57-4992-B12F-9F9CD0A39591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723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 bwMode="white">
          <a:xfrm>
            <a:off x="6096002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3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1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9D627D-5F75-4CB5-A60A-398F69983ECB}" type="datetime1">
              <a:rPr lang="en-US" altLang="en-US">
                <a:solidFill>
                  <a:prstClr val="black"/>
                </a:solidFill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11/26/2018</a:t>
            </a:fld>
            <a:endParaRPr lang="en-US" altLang="en-US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6248404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686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57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2"/>
            <a:ext cx="8153400" cy="779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404939"/>
            <a:ext cx="8153400" cy="4721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35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15641" indent="0" algn="ctr">
              <a:buNone/>
              <a:defRPr/>
            </a:lvl2pPr>
            <a:lvl3pPr marL="831281" indent="0" algn="ctr">
              <a:buNone/>
              <a:defRPr/>
            </a:lvl3pPr>
            <a:lvl4pPr marL="1246922" indent="0" algn="ctr">
              <a:buNone/>
              <a:defRPr/>
            </a:lvl4pPr>
            <a:lvl5pPr marL="1662562" indent="0" algn="ctr">
              <a:buNone/>
              <a:defRPr/>
            </a:lvl5pPr>
            <a:lvl6pPr marL="2078203" indent="0" algn="ctr">
              <a:buNone/>
              <a:defRPr/>
            </a:lvl6pPr>
            <a:lvl7pPr marL="2493843" indent="0" algn="ctr">
              <a:buNone/>
              <a:defRPr/>
            </a:lvl7pPr>
            <a:lvl8pPr marL="2909484" indent="0" algn="ctr">
              <a:buNone/>
              <a:defRPr/>
            </a:lvl8pPr>
            <a:lvl9pPr marL="332512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>
              <a:solidFill>
                <a:srgbClr val="8B81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48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404938"/>
            <a:ext cx="81534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Vermont Department of Health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0509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0509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0" r:id="rId2"/>
    <p:sldLayoutId id="2147484221" r:id="rId3"/>
    <p:sldLayoutId id="2147484222" r:id="rId4"/>
    <p:sldLayoutId id="2147484223" r:id="rId5"/>
    <p:sldLayoutId id="2147484224" r:id="rId6"/>
    <p:sldLayoutId id="2147484225" r:id="rId7"/>
    <p:sldLayoutId id="2147484226" r:id="rId8"/>
    <p:sldLayoutId id="2147484227" r:id="rId9"/>
    <p:sldLayoutId id="2147484228" r:id="rId10"/>
    <p:sldLayoutId id="2147484229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w Cen MT" charset="0"/>
          <a:ea typeface="ＭＳ Ｐゴシック" charset="-128"/>
          <a:cs typeface="ＭＳ Ｐゴシック" charset="-12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"/>
        <a:defRPr sz="29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charset="0"/>
        <a:buChar char=""/>
        <a:defRPr sz="26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"/>
        <a:defRPr sz="23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charset="0"/>
        <a:buChar char="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charset="0"/>
        <a:buChar char="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1"/>
            <a:ext cx="8153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404938"/>
            <a:ext cx="81534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404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73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>
              <a:solidFill>
                <a:srgbClr val="8B8178"/>
              </a:solidFill>
              <a:ea typeface="MS PGothic" pitchFamily="34" charset="-128"/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509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0509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3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73" kern="1200">
          <a:solidFill>
            <a:schemeClr val="tx2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  <a:ea typeface="MS PGothic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  <a:ea typeface="MS PGothic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  <a:ea typeface="MS PGothic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  <a:ea typeface="MS PGothic" pitchFamily="34" charset="-128"/>
          <a:cs typeface="ＭＳ Ｐゴシック" charset="-128"/>
        </a:defRPr>
      </a:lvl5pPr>
      <a:lvl6pPr marL="415641" algn="l" rtl="0" fontAlgn="base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</a:defRPr>
      </a:lvl6pPr>
      <a:lvl7pPr marL="831281" algn="l" rtl="0" fontAlgn="base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</a:defRPr>
      </a:lvl7pPr>
      <a:lvl8pPr marL="1246922" algn="l" rtl="0" fontAlgn="base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</a:defRPr>
      </a:lvl8pPr>
      <a:lvl9pPr marL="1662562" algn="l" rtl="0" fontAlgn="base">
        <a:spcBef>
          <a:spcPct val="0"/>
        </a:spcBef>
        <a:spcAft>
          <a:spcPct val="0"/>
        </a:spcAft>
        <a:defRPr sz="3273">
          <a:solidFill>
            <a:schemeClr val="tx2"/>
          </a:solidFill>
          <a:latin typeface="Tw Cen MT" pitchFamily="34" charset="0"/>
        </a:defRPr>
      </a:lvl9pPr>
    </p:titleStyle>
    <p:bodyStyle>
      <a:lvl1pPr marL="290083" indent="-290083" algn="l" rtl="0" eaLnBrk="0" fontAlgn="base" hangingPunct="0">
        <a:spcBef>
          <a:spcPts val="636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636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581609" indent="-248230" algn="l" rtl="0" eaLnBrk="0" fontAlgn="base" hangingPunct="0">
        <a:spcBef>
          <a:spcPts val="5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§"/>
        <a:defRPr sz="2364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831281" indent="-207820" algn="l" rtl="0" eaLnBrk="0" fontAlgn="base" hangingPunct="0">
        <a:spcBef>
          <a:spcPts val="455"/>
        </a:spcBef>
        <a:spcAft>
          <a:spcPct val="0"/>
        </a:spcAft>
        <a:buClr>
          <a:schemeClr val="accent2"/>
        </a:buClr>
        <a:buSzPct val="75000"/>
        <a:buFont typeface="Courier New" pitchFamily="49" charset="0"/>
        <a:buChar char="o"/>
        <a:defRPr sz="2091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246922" indent="-207820" algn="l" rtl="0" eaLnBrk="0" fontAlgn="base" hangingPunct="0">
        <a:spcBef>
          <a:spcPts val="364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1818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662562" indent="-207820" algn="l" rtl="0" eaLnBrk="0" fontAlgn="base" hangingPunct="0">
        <a:spcBef>
          <a:spcPts val="364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1818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1911946" indent="-20782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636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61331" indent="-20782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636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10715" indent="-20782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636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099" indent="-20782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63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156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312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469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625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782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938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9094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3251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2362200" y="6049963"/>
            <a:ext cx="6705600" cy="685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>
                <a:latin typeface="Tw Cen MT" charset="0"/>
                <a:ea typeface="ＭＳ Ｐゴシック" charset="0"/>
                <a:cs typeface="ＭＳ Ｐゴシック" charset="0"/>
              </a:rPr>
              <a:t>CSTE Climate, Health &amp; Equity Subcommittee </a:t>
            </a:r>
            <a:br>
              <a:rPr lang="en-US" dirty="0">
                <a:latin typeface="Tw Cen MT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Tw Cen MT" charset="0"/>
                <a:ea typeface="ＭＳ Ｐゴシック" charset="0"/>
                <a:cs typeface="ＭＳ Ｐゴシック" charset="0"/>
              </a:rPr>
              <a:t>November 26, 2018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468" y="3069091"/>
            <a:ext cx="8733064" cy="2801029"/>
          </a:xfrm>
        </p:spPr>
        <p:txBody>
          <a:bodyPr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CSTE Climate, Health &amp; Equity Subcommittee </a:t>
            </a:r>
            <a:br>
              <a:rPr lang="en-US" dirty="0">
                <a:ea typeface="+mj-ea"/>
                <a:cs typeface="+mj-cs"/>
              </a:rPr>
            </a:br>
            <a:r>
              <a:rPr lang="en-US" dirty="0">
                <a:ea typeface="+mj-ea"/>
                <a:cs typeface="+mj-cs"/>
              </a:rPr>
              <a:t> </a:t>
            </a:r>
            <a:br>
              <a:rPr lang="en-US" dirty="0">
                <a:ea typeface="+mj-ea"/>
                <a:cs typeface="+mj-cs"/>
              </a:rPr>
            </a:br>
            <a:r>
              <a:rPr lang="en-US" dirty="0">
                <a:ea typeface="+mj-ea"/>
                <a:cs typeface="+mj-cs"/>
              </a:rPr>
              <a:t>Discussion: Summer 2018 Heat-Related Health Impacts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40125B-A469-4342-AFAB-C3C2D9EEB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13" y="6085395"/>
            <a:ext cx="1548518" cy="634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9AF59D-403D-45A4-A08F-E5B90BB8A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2988"/>
            <a:ext cx="2744558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B8D878-5C33-447C-8889-F4C55F2F1D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567"/>
          <a:stretch/>
        </p:blipFill>
        <p:spPr>
          <a:xfrm>
            <a:off x="6859358" y="1045709"/>
            <a:ext cx="2284642" cy="182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56E167-314B-4BFD-95FC-B471ABBF1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993" y="1045709"/>
            <a:ext cx="1608365" cy="1828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109FC-6809-4FF3-AB73-9A132A6DE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0476" y="1045709"/>
            <a:ext cx="2506435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429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Summer 2018 Heat-Related Health Impacts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8153400" cy="5105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Some Heat-Related Health Impacts Questions:</a:t>
            </a:r>
          </a:p>
          <a:p>
            <a:pPr marL="0" indent="0">
              <a:spcBef>
                <a:spcPts val="0"/>
              </a:spcBef>
              <a:buNone/>
              <a:tabLst>
                <a:tab pos="1943100" algn="l"/>
              </a:tabLst>
            </a:pPr>
            <a:endParaRPr lang="en-US" sz="20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Is the heat wave data gathered timely and actionable?  </a:t>
            </a:r>
          </a:p>
          <a:p>
            <a:pPr marL="0" indent="0">
              <a:spcBef>
                <a:spcPts val="0"/>
              </a:spcBef>
              <a:buNone/>
              <a:tabLst>
                <a:tab pos="1943100" algn="l"/>
              </a:tabLst>
            </a:pPr>
            <a:endParaRPr lang="en-US" sz="2000" dirty="0">
              <a:solidFill>
                <a:schemeClr val="bg2">
                  <a:lumMod val="50000"/>
                </a:schemeClr>
              </a:solidFill>
              <a:sym typeface="Symbol" panose="05050102010706020507" pitchFamily="18" charset="2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Is or can data gathered be used to help identify/target immediate interventions to those at greatest risk (during heat wave)?  </a:t>
            </a:r>
          </a:p>
          <a:p>
            <a:pPr marL="0" indent="0">
              <a:spcBef>
                <a:spcPts val="0"/>
              </a:spcBef>
              <a:buNone/>
              <a:tabLst>
                <a:tab pos="1943100" algn="l"/>
              </a:tabLst>
            </a:pPr>
            <a:endParaRPr lang="en-US" sz="2000" dirty="0">
              <a:solidFill>
                <a:schemeClr val="bg2">
                  <a:lumMod val="50000"/>
                </a:schemeClr>
              </a:solidFill>
              <a:sym typeface="Symbol" panose="05050102010706020507" pitchFamily="18" charset="2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If extreme heat plans, policies and/or mitigation resources were deployed during Summer of 2018 heat waves, was this reflected in heat wave data collected?  </a:t>
            </a:r>
          </a:p>
          <a:p>
            <a:pPr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endParaRPr lang="en-US" sz="2000" dirty="0">
              <a:solidFill>
                <a:schemeClr val="bg2">
                  <a:lumMod val="50000"/>
                </a:schemeClr>
              </a:solidFill>
              <a:sym typeface="Symbol" panose="05050102010706020507" pitchFamily="18" charset="2"/>
            </a:endParaRPr>
          </a:p>
          <a:p>
            <a:pPr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New ideas/strategies for heat wave response?  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17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New outcomes selected/data sources used 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17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New partners </a:t>
            </a: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·"/>
              <a:tabLst>
                <a:tab pos="1943100" algn="l"/>
              </a:tabLst>
            </a:pPr>
            <a:r>
              <a:rPr lang="en-US" sz="1700" dirty="0">
                <a:solidFill>
                  <a:schemeClr val="bg2">
                    <a:lumMod val="50000"/>
                  </a:schemeClr>
                </a:solidFill>
                <a:sym typeface="Symbol" panose="05050102010706020507" pitchFamily="18" charset="2"/>
              </a:rPr>
              <a:t>New programs, policies, resources, etc.  </a:t>
            </a:r>
          </a:p>
          <a:p>
            <a:pPr marL="0" indent="0">
              <a:spcBef>
                <a:spcPts val="0"/>
              </a:spcBef>
              <a:buNone/>
              <a:tabLst>
                <a:tab pos="1943100" algn="l"/>
              </a:tabLst>
            </a:pPr>
            <a:endParaRPr lang="en-US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17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429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Summer 2018 Heat-Related Health Impacts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9763"/>
            <a:ext cx="8153400" cy="5404757"/>
          </a:xfrm>
        </p:spPr>
        <p:txBody>
          <a:bodyPr>
            <a:normAutofit fontScale="55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Discussion Approach:</a:t>
            </a: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700" dirty="0">
                <a:solidFill>
                  <a:schemeClr val="accent5">
                    <a:lumMod val="75000"/>
                  </a:schemeClr>
                </a:solidFill>
              </a:rPr>
              <a:t>Discuss 1:</a:t>
            </a:r>
            <a:r>
              <a:rPr lang="en-US" sz="27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Data collected, major observations/conclusions throughout Summer 2018 heat waves 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Major Findings, interesting observations </a:t>
            </a:r>
          </a:p>
          <a:p>
            <a:pPr marL="366713" lvl="1" indent="0">
              <a:buNone/>
              <a:tabLst>
                <a:tab pos="1943100" algn="l"/>
              </a:tabLst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700" dirty="0">
                <a:solidFill>
                  <a:schemeClr val="accent5">
                    <a:lumMod val="75000"/>
                  </a:schemeClr>
                </a:solidFill>
              </a:rPr>
              <a:t>Discuss 2:</a:t>
            </a:r>
            <a:r>
              <a:rPr lang="en-US" sz="27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What actions were taken, and were the impacts of these actions observed in outcome observations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Health messaging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Changes in activity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Partners involved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Resources used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Targeted interventions </a:t>
            </a: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700" dirty="0">
                <a:solidFill>
                  <a:schemeClr val="accent5">
                    <a:lumMod val="75000"/>
                  </a:schemeClr>
                </a:solidFill>
              </a:rPr>
              <a:t>Discuss 3:</a:t>
            </a:r>
            <a:r>
              <a:rPr lang="en-US" sz="27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Identify heat-related health impact best practices that can be universalized and employed by most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Observed successes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Timing of actions 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Public health guidance to targeted populations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Hard to reach individuals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Vulnerable populations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Challenges encountered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Development of community/county/region/state-wide Heat-Related Health Emergency Plans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endParaRPr lang="en-US" sz="21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06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itle 4">
            <a:extLst>
              <a:ext uri="{FF2B5EF4-FFF2-40B4-BE49-F238E27FC236}">
                <a16:creationId xmlns:a16="http://schemas.microsoft.com/office/drawing/2014/main" id="{D1D57EEC-1509-4F08-8F04-2A3AB4240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091" y="5811693"/>
            <a:ext cx="6096000" cy="623455"/>
          </a:xfrm>
        </p:spPr>
        <p:txBody>
          <a:bodyPr/>
          <a:lstStyle/>
          <a:p>
            <a:pPr eaLnBrk="1" hangingPunct="1"/>
            <a:r>
              <a:rPr lang="en-US" altLang="en-US" sz="2727" dirty="0"/>
              <a:t> </a:t>
            </a:r>
          </a:p>
        </p:txBody>
      </p:sp>
      <p:sp>
        <p:nvSpPr>
          <p:cNvPr id="16387" name="Text Box 6">
            <a:extLst>
              <a:ext uri="{FF2B5EF4-FFF2-40B4-BE49-F238E27FC236}">
                <a16:creationId xmlns:a16="http://schemas.microsoft.com/office/drawing/2014/main" id="{B15D3F69-1DB6-47BD-B339-F69775D65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5273" y="5784273"/>
            <a:ext cx="6511636" cy="679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Courier New" panose="02070309020205020404" pitchFamily="49" charset="0"/>
              <a:buChar char="o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defTabSz="831281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273" dirty="0">
                <a:solidFill>
                  <a:prstClr val="white"/>
                </a:solidFill>
                <a:latin typeface="Arial" charset="0"/>
                <a:cs typeface="+mn-cs"/>
              </a:rPr>
              <a:t>Jared Ulmer, MPH, AICP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273" dirty="0">
                <a:solidFill>
                  <a:prstClr val="white"/>
                </a:solidFill>
                <a:latin typeface="Arial" charset="0"/>
                <a:cs typeface="+mn-cs"/>
              </a:rPr>
              <a:t>Climate &amp; Health Program Manager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73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November 26, 2018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04855-3E0A-49B5-9B48-3645CD19C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8832" y="368417"/>
            <a:ext cx="6377868" cy="5295325"/>
          </a:xfrm>
          <a:prstGeom prst="rect">
            <a:avLst/>
          </a:prstGeom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3431D7AE-D9EF-428B-856C-7E840694E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91" y="834850"/>
            <a:ext cx="6234545" cy="428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ts val="55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ts val="500"/>
              </a:spcBef>
              <a:buClr>
                <a:schemeClr val="accent2"/>
              </a:buClr>
              <a:buSzPct val="75000"/>
              <a:buFont typeface="Courier New" panose="02070309020205020404" pitchFamily="49" charset="0"/>
              <a:buChar char="o"/>
              <a:defRPr sz="23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  <a:ea typeface="MS PGothic" panose="020B0600070205080204" pitchFamily="34" charset="-128"/>
              </a:defRPr>
            </a:lvl9pPr>
          </a:lstStyle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4364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2018 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4364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Heat 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4364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Wave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endParaRPr lang="en-US" altLang="en-US" sz="3273" dirty="0">
              <a:solidFill>
                <a:prstClr val="white"/>
              </a:solidFill>
              <a:latin typeface="Arial" panose="020B0604020202020204" pitchFamily="34" charset="0"/>
              <a:cs typeface="+mn-cs"/>
            </a:endParaRP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2727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Recap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2727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and 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2727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Health</a:t>
            </a:r>
          </a:p>
          <a:p>
            <a:pPr defTabSz="831281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2727" dirty="0">
                <a:solidFill>
                  <a:prstClr val="white"/>
                </a:solidFill>
                <a:latin typeface="Arial" panose="020B0604020202020204" pitchFamily="34" charset="0"/>
                <a:cs typeface="+mn-cs"/>
              </a:rPr>
              <a:t>Impacts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1C183A-5EFB-4A6A-A27A-B96326BF7D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942" y="1643967"/>
            <a:ext cx="7867024" cy="44757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239AD6-3DB9-4C9B-831E-55CFFA68A582}"/>
              </a:ext>
            </a:extLst>
          </p:cNvPr>
          <p:cNvSpPr/>
          <p:nvPr/>
        </p:nvSpPr>
        <p:spPr>
          <a:xfrm>
            <a:off x="4327514" y="2063885"/>
            <a:ext cx="1624962" cy="3834964"/>
          </a:xfrm>
          <a:prstGeom prst="rect">
            <a:avLst/>
          </a:prstGeom>
          <a:solidFill>
            <a:srgbClr val="FFC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endParaRPr lang="en-US" sz="1227" dirty="0">
              <a:solidFill>
                <a:prstClr val="white"/>
              </a:solidFill>
              <a:latin typeface="Tw Cen M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4F43F7-147F-4DE8-B5F7-545112A2F128}"/>
              </a:ext>
            </a:extLst>
          </p:cNvPr>
          <p:cNvSpPr txBox="1"/>
          <p:nvPr/>
        </p:nvSpPr>
        <p:spPr>
          <a:xfrm>
            <a:off x="476931" y="6250188"/>
            <a:ext cx="3162451" cy="21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818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Data source: National Weather Service, 2018.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3C4599-B29D-4E54-A309-2E8E293A6533}"/>
              </a:ext>
            </a:extLst>
          </p:cNvPr>
          <p:cNvSpPr/>
          <p:nvPr/>
        </p:nvSpPr>
        <p:spPr>
          <a:xfrm>
            <a:off x="3248526" y="2066831"/>
            <a:ext cx="1050242" cy="3834964"/>
          </a:xfrm>
          <a:prstGeom prst="rect">
            <a:avLst/>
          </a:pr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endParaRPr lang="en-US" sz="1227" dirty="0">
              <a:solidFill>
                <a:prstClr val="white"/>
              </a:solidFill>
              <a:latin typeface="Tw Cen M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F9F44D-F82D-4C48-8684-91F1602140E0}"/>
              </a:ext>
            </a:extLst>
          </p:cNvPr>
          <p:cNvSpPr txBox="1"/>
          <p:nvPr/>
        </p:nvSpPr>
        <p:spPr>
          <a:xfrm>
            <a:off x="4177343" y="2403688"/>
            <a:ext cx="357790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97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2FB6AA6-7FF6-4ADA-9CE8-07BC6EBF57DA}"/>
              </a:ext>
            </a:extLst>
          </p:cNvPr>
          <p:cNvCxnSpPr>
            <a:cxnSpLocks/>
          </p:cNvCxnSpPr>
          <p:nvPr/>
        </p:nvCxnSpPr>
        <p:spPr>
          <a:xfrm flipH="1">
            <a:off x="4107620" y="2648094"/>
            <a:ext cx="117581" cy="125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90976A8-D8EF-4499-9E4D-EFFC3B919391}"/>
              </a:ext>
            </a:extLst>
          </p:cNvPr>
          <p:cNvCxnSpPr>
            <a:cxnSpLocks/>
          </p:cNvCxnSpPr>
          <p:nvPr/>
        </p:nvCxnSpPr>
        <p:spPr>
          <a:xfrm flipH="1" flipV="1">
            <a:off x="3889769" y="3697876"/>
            <a:ext cx="117581" cy="125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C798C3F-AFE5-4F05-B043-3A0D7E49E3F5}"/>
              </a:ext>
            </a:extLst>
          </p:cNvPr>
          <p:cNvSpPr txBox="1"/>
          <p:nvPr/>
        </p:nvSpPr>
        <p:spPr>
          <a:xfrm>
            <a:off x="3983173" y="3790401"/>
            <a:ext cx="357790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80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26B828-121B-474D-825A-5BBFA665E773}"/>
              </a:ext>
            </a:extLst>
          </p:cNvPr>
          <p:cNvSpPr/>
          <p:nvPr/>
        </p:nvSpPr>
        <p:spPr>
          <a:xfrm>
            <a:off x="2690876" y="2062738"/>
            <a:ext cx="524582" cy="3834964"/>
          </a:xfrm>
          <a:prstGeom prst="rect">
            <a:avLst/>
          </a:prstGeom>
          <a:solidFill>
            <a:srgbClr val="FFC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endParaRPr lang="en-US" sz="1227" dirty="0">
              <a:solidFill>
                <a:prstClr val="white"/>
              </a:solidFill>
              <a:latin typeface="Tw Cen M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8263D6-0C08-4D3A-BDC4-518FB350FB2C}"/>
              </a:ext>
            </a:extLst>
          </p:cNvPr>
          <p:cNvSpPr txBox="1"/>
          <p:nvPr/>
        </p:nvSpPr>
        <p:spPr>
          <a:xfrm>
            <a:off x="4711449" y="5416275"/>
            <a:ext cx="877163" cy="239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955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Heat Advisory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12648D-CA4D-4296-AE40-C8AB564EBFC5}"/>
              </a:ext>
            </a:extLst>
          </p:cNvPr>
          <p:cNvSpPr txBox="1"/>
          <p:nvPr/>
        </p:nvSpPr>
        <p:spPr>
          <a:xfrm>
            <a:off x="3353201" y="4844981"/>
            <a:ext cx="830344" cy="533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955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Extreme Heat</a:t>
            </a:r>
          </a:p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955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Warning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9DCCED5-D4B2-4E09-B0D0-2FED6F17F8F7}"/>
              </a:ext>
            </a:extLst>
          </p:cNvPr>
          <p:cNvSpPr txBox="1"/>
          <p:nvPr/>
        </p:nvSpPr>
        <p:spPr>
          <a:xfrm>
            <a:off x="2654753" y="5342829"/>
            <a:ext cx="607859" cy="386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955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Heat </a:t>
            </a:r>
          </a:p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955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Advisory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2ED201-6069-4944-8FA0-B80DF2D0F682}"/>
              </a:ext>
            </a:extLst>
          </p:cNvPr>
          <p:cNvSpPr txBox="1"/>
          <p:nvPr/>
        </p:nvSpPr>
        <p:spPr>
          <a:xfrm>
            <a:off x="3219781" y="2004686"/>
            <a:ext cx="444352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105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EA7A63D-D16C-486C-9A00-06B3C1EABE30}"/>
              </a:ext>
            </a:extLst>
          </p:cNvPr>
          <p:cNvCxnSpPr>
            <a:cxnSpLocks/>
          </p:cNvCxnSpPr>
          <p:nvPr/>
        </p:nvCxnSpPr>
        <p:spPr>
          <a:xfrm>
            <a:off x="3436416" y="2202344"/>
            <a:ext cx="61308" cy="125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152BEDC-6010-42E9-8410-3BC9184B969C}"/>
              </a:ext>
            </a:extLst>
          </p:cNvPr>
          <p:cNvSpPr txBox="1"/>
          <p:nvPr/>
        </p:nvSpPr>
        <p:spPr>
          <a:xfrm>
            <a:off x="3716576" y="2063885"/>
            <a:ext cx="444352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103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1EA0E97-2BB3-4CDF-B7BE-DDFDF896AF81}"/>
              </a:ext>
            </a:extLst>
          </p:cNvPr>
          <p:cNvCxnSpPr>
            <a:cxnSpLocks/>
          </p:cNvCxnSpPr>
          <p:nvPr/>
        </p:nvCxnSpPr>
        <p:spPr>
          <a:xfrm>
            <a:off x="3981515" y="2272670"/>
            <a:ext cx="61308" cy="125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A1C2426-CA04-4A06-9E9B-1AD6153C132A}"/>
              </a:ext>
            </a:extLst>
          </p:cNvPr>
          <p:cNvSpPr txBox="1"/>
          <p:nvPr/>
        </p:nvSpPr>
        <p:spPr>
          <a:xfrm>
            <a:off x="3604287" y="2490064"/>
            <a:ext cx="357790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96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CA6EC17-5772-466D-9FA0-D725D4DA2850}"/>
              </a:ext>
            </a:extLst>
          </p:cNvPr>
          <p:cNvCxnSpPr>
            <a:cxnSpLocks/>
          </p:cNvCxnSpPr>
          <p:nvPr/>
        </p:nvCxnSpPr>
        <p:spPr>
          <a:xfrm flipH="1">
            <a:off x="3587614" y="2685468"/>
            <a:ext cx="62890" cy="100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404B85B-5EB6-43BA-9D57-CB1C31B86B34}"/>
              </a:ext>
            </a:extLst>
          </p:cNvPr>
          <p:cNvCxnSpPr>
            <a:cxnSpLocks/>
          </p:cNvCxnSpPr>
          <p:nvPr/>
        </p:nvCxnSpPr>
        <p:spPr>
          <a:xfrm flipH="1" flipV="1">
            <a:off x="3336435" y="3907120"/>
            <a:ext cx="117581" cy="1257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CB87469-0C34-438B-8E28-C4ED5757B189}"/>
              </a:ext>
            </a:extLst>
          </p:cNvPr>
          <p:cNvSpPr txBox="1"/>
          <p:nvPr/>
        </p:nvSpPr>
        <p:spPr>
          <a:xfrm>
            <a:off x="3393783" y="4018461"/>
            <a:ext cx="357790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76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0177854-AB74-4CEE-99A2-6224AD9EDF5F}"/>
              </a:ext>
            </a:extLst>
          </p:cNvPr>
          <p:cNvCxnSpPr>
            <a:cxnSpLocks/>
          </p:cNvCxnSpPr>
          <p:nvPr/>
        </p:nvCxnSpPr>
        <p:spPr>
          <a:xfrm flipH="1" flipV="1">
            <a:off x="4445468" y="3879442"/>
            <a:ext cx="72506" cy="160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709FC5C-E339-4B98-B5F9-4905E3F208A4}"/>
              </a:ext>
            </a:extLst>
          </p:cNvPr>
          <p:cNvSpPr txBox="1"/>
          <p:nvPr/>
        </p:nvSpPr>
        <p:spPr>
          <a:xfrm>
            <a:off x="4504829" y="4018461"/>
            <a:ext cx="357790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78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7151A5-A468-4752-B20E-EA1E8A1FC23A}"/>
              </a:ext>
            </a:extLst>
          </p:cNvPr>
          <p:cNvSpPr txBox="1"/>
          <p:nvPr/>
        </p:nvSpPr>
        <p:spPr>
          <a:xfrm>
            <a:off x="5500958" y="2106790"/>
            <a:ext cx="444352" cy="2811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227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102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C06486E-506A-43E1-BB6A-F75B52E410BC}"/>
              </a:ext>
            </a:extLst>
          </p:cNvPr>
          <p:cNvCxnSpPr>
            <a:cxnSpLocks/>
          </p:cNvCxnSpPr>
          <p:nvPr/>
        </p:nvCxnSpPr>
        <p:spPr>
          <a:xfrm>
            <a:off x="5701404" y="2348546"/>
            <a:ext cx="61308" cy="125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2E8F435-4349-4270-AB54-2F8C92944A0B}"/>
              </a:ext>
            </a:extLst>
          </p:cNvPr>
          <p:cNvCxnSpPr>
            <a:cxnSpLocks/>
          </p:cNvCxnSpPr>
          <p:nvPr/>
        </p:nvCxnSpPr>
        <p:spPr>
          <a:xfrm>
            <a:off x="1030888" y="3155379"/>
            <a:ext cx="6536565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85DA75-2CDA-441A-9FE6-E550FFF2A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Heat Wave: NWS Burlington Station</a:t>
            </a:r>
          </a:p>
        </p:txBody>
      </p:sp>
    </p:spTree>
    <p:extLst>
      <p:ext uri="{BB962C8B-B14F-4D97-AF65-F5344CB8AC3E}">
        <p14:creationId xmlns:p14="http://schemas.microsoft.com/office/powerpoint/2010/main" val="1174696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0574B-E629-45F8-A629-B0419252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Estimated heat-related health impacts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7855B09-A6D0-436F-A5D2-6FBCC3346E84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72704" y="1588945"/>
          <a:ext cx="7412182" cy="4292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09392C6-3A38-40DB-B0FC-71E40E71607E}"/>
              </a:ext>
            </a:extLst>
          </p:cNvPr>
          <p:cNvSpPr txBox="1"/>
          <p:nvPr/>
        </p:nvSpPr>
        <p:spPr>
          <a:xfrm>
            <a:off x="461819" y="5990103"/>
            <a:ext cx="7923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* Estimate based on preliminary surveillance data.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E56CAC-D5DF-42A3-B65F-F2B76194E51D}"/>
              </a:ext>
            </a:extLst>
          </p:cNvPr>
          <p:cNvSpPr txBox="1"/>
          <p:nvPr/>
        </p:nvSpPr>
        <p:spPr>
          <a:xfrm>
            <a:off x="207819" y="6169188"/>
            <a:ext cx="7923068" cy="34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818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Data sources: The Statewide Incident Reporting Network (SIREN), 2018. The Electronic Surveillance System for the Early Notification of Community-Based Epidemics (ESSENCE), 2018. </a:t>
            </a:r>
          </a:p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818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Vermont Vital Statistics, 2018 (preliminary). </a:t>
            </a:r>
          </a:p>
        </p:txBody>
      </p:sp>
    </p:spTree>
    <p:extLst>
      <p:ext uri="{BB962C8B-B14F-4D97-AF65-F5344CB8AC3E}">
        <p14:creationId xmlns:p14="http://schemas.microsoft.com/office/powerpoint/2010/main" val="1665304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E4BE0B-C1FA-4075-B7F3-7A33474660C0}"/>
              </a:ext>
            </a:extLst>
          </p:cNvPr>
          <p:cNvSpPr txBox="1"/>
          <p:nvPr/>
        </p:nvSpPr>
        <p:spPr>
          <a:xfrm>
            <a:off x="415636" y="6249888"/>
            <a:ext cx="7487949" cy="21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818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Data sources: The Electronic Surveillance System for the Early Notification of Community-Based Epidemics (ESSENCE), 2016-2018. The National Weather Service, 2018.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9C3898-915C-455F-BAC9-3906B26E4D36}"/>
              </a:ext>
            </a:extLst>
          </p:cNvPr>
          <p:cNvSpPr txBox="1">
            <a:spLocks/>
          </p:cNvSpPr>
          <p:nvPr/>
        </p:nvSpPr>
        <p:spPr>
          <a:xfrm>
            <a:off x="784266" y="238995"/>
            <a:ext cx="7412182" cy="70860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 defTabSz="831281"/>
            <a:r>
              <a:rPr lang="en-US" sz="3182" dirty="0">
                <a:solidFill>
                  <a:schemeClr val="accent5">
                    <a:lumMod val="75000"/>
                  </a:schemeClr>
                </a:solidFill>
                <a:latin typeface="Tw Cen MT"/>
              </a:rPr>
              <a:t>Heat-related ED and Urgent Care Visits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E4F3FB2-64A6-4104-B836-9FE3F069AC5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39824" y="1627909"/>
          <a:ext cx="7442176" cy="4433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6289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155507-8CBA-49AD-8C60-903217E01A8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960266" y="1762225"/>
            <a:ext cx="7500216" cy="43454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22B5A4-3776-4218-B4CB-3C0DC2CC5CB7}"/>
              </a:ext>
            </a:extLst>
          </p:cNvPr>
          <p:cNvSpPr txBox="1"/>
          <p:nvPr/>
        </p:nvSpPr>
        <p:spPr>
          <a:xfrm>
            <a:off x="415636" y="6214340"/>
            <a:ext cx="5635938" cy="21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818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Data source: The Electronic Surveillance System for the Early Notification of Community-Based Epidemics (ESSENCE), 2016-2018.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968BF85-F75F-4737-A629-2358E069C8A9}"/>
              </a:ext>
            </a:extLst>
          </p:cNvPr>
          <p:cNvSpPr txBox="1">
            <a:spLocks/>
          </p:cNvSpPr>
          <p:nvPr/>
        </p:nvSpPr>
        <p:spPr>
          <a:xfrm>
            <a:off x="865909" y="255323"/>
            <a:ext cx="7412182" cy="70860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  <a:ea typeface="MS PGothic" pitchFamily="34" charset="-128"/>
                <a:cs typeface="ＭＳ Ｐゴシック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 defTabSz="831281"/>
            <a:r>
              <a:rPr lang="en-US" sz="3273" b="1" dirty="0">
                <a:solidFill>
                  <a:schemeClr val="accent5">
                    <a:lumMod val="75000"/>
                  </a:schemeClr>
                </a:solidFill>
                <a:latin typeface="Tw Cen MT"/>
              </a:rPr>
              <a:t>Total ED and Urgent Care Visits</a:t>
            </a:r>
          </a:p>
        </p:txBody>
      </p:sp>
    </p:spTree>
    <p:extLst>
      <p:ext uri="{BB962C8B-B14F-4D97-AF65-F5344CB8AC3E}">
        <p14:creationId xmlns:p14="http://schemas.microsoft.com/office/powerpoint/2010/main" val="1341736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536E-19A8-4A1C-B5B5-E5E5A9F6D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Who was Affected? (EMS calls)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52573C-53A7-4A2B-A667-884E55D5F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1" y="4012393"/>
            <a:ext cx="4212192" cy="23953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4247DC-CFBC-44C0-A0D0-880A2BFA0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091" y="1524000"/>
            <a:ext cx="3736645" cy="235571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BED8BF-F547-4BBE-9CD7-56F066ADA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182" y="4025398"/>
            <a:ext cx="4017818" cy="238233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426A54-1361-46ED-840A-BBAA9021A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637" y="1558636"/>
            <a:ext cx="3861610" cy="232107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05A96BE-A505-418F-8062-4B5DAE4C094F}"/>
              </a:ext>
            </a:extLst>
          </p:cNvPr>
          <p:cNvSpPr/>
          <p:nvPr/>
        </p:nvSpPr>
        <p:spPr>
          <a:xfrm>
            <a:off x="415636" y="4953000"/>
            <a:ext cx="1246909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endParaRPr lang="en-US" sz="1636" dirty="0">
              <a:solidFill>
                <a:prstClr val="white"/>
              </a:solidFill>
              <a:latin typeface="Tw Cen MT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6C06FCC-FD9A-4D81-9448-6BD7AE4685EE}"/>
              </a:ext>
            </a:extLst>
          </p:cNvPr>
          <p:cNvSpPr/>
          <p:nvPr/>
        </p:nvSpPr>
        <p:spPr>
          <a:xfrm>
            <a:off x="5056909" y="5160818"/>
            <a:ext cx="1246909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endParaRPr lang="en-US" sz="1636" dirty="0">
              <a:solidFill>
                <a:prstClr val="white"/>
              </a:solidFill>
              <a:latin typeface="Tw Cen MT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8E65EB-AC1D-48C4-964F-0079B9F3BC6C}"/>
              </a:ext>
            </a:extLst>
          </p:cNvPr>
          <p:cNvSpPr/>
          <p:nvPr/>
        </p:nvSpPr>
        <p:spPr>
          <a:xfrm>
            <a:off x="5056909" y="2306117"/>
            <a:ext cx="1246909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1281" fontAlgn="auto">
              <a:spcBef>
                <a:spcPts val="0"/>
              </a:spcBef>
              <a:spcAft>
                <a:spcPts val="0"/>
              </a:spcAft>
            </a:pPr>
            <a:endParaRPr lang="en-US" sz="1636" dirty="0">
              <a:solidFill>
                <a:prstClr val="white"/>
              </a:solidFill>
              <a:latin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51216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8C64E-54BC-4E6B-B9C5-7B1DB04E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Heat-Related Deaths Over Time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6A0CEB9-DFB6-419D-B143-85B0D3107381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972704" y="2047580"/>
          <a:ext cx="7411222" cy="3428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611">
                  <a:extLst>
                    <a:ext uri="{9D8B030D-6E8A-4147-A177-3AD203B41FA5}">
                      <a16:colId xmlns:a16="http://schemas.microsoft.com/office/drawing/2014/main" val="4284608603"/>
                    </a:ext>
                  </a:extLst>
                </a:gridCol>
                <a:gridCol w="3705611">
                  <a:extLst>
                    <a:ext uri="{9D8B030D-6E8A-4147-A177-3AD203B41FA5}">
                      <a16:colId xmlns:a16="http://schemas.microsoft.com/office/drawing/2014/main" val="2906072119"/>
                    </a:ext>
                  </a:extLst>
                </a:gridCol>
              </a:tblGrid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Year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 of Heat-Related Deaths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908119513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2009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244605160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2010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3910563698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2011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2177752391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2012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438740870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2013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2244705995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2014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1400175830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2015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1217705508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2016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2343967410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2017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4267173317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r>
                        <a:rPr lang="en-US" sz="1600" dirty="0"/>
                        <a:t>2018</a:t>
                      </a:r>
                    </a:p>
                  </a:txBody>
                  <a:tcPr marL="59740" marR="59740" marT="31173" marB="31173"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59740" marR="59740" marT="31173" marB="31173"/>
                </a:tc>
                <a:extLst>
                  <a:ext uri="{0D108BD9-81ED-4DB2-BD59-A6C34878D82A}">
                    <a16:rowId xmlns:a16="http://schemas.microsoft.com/office/drawing/2014/main" val="35855388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BF660AE-AEEA-4924-866B-60E5C9E9BF3E}"/>
              </a:ext>
            </a:extLst>
          </p:cNvPr>
          <p:cNvSpPr txBox="1"/>
          <p:nvPr/>
        </p:nvSpPr>
        <p:spPr>
          <a:xfrm>
            <a:off x="415636" y="6336426"/>
            <a:ext cx="5635938" cy="218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1281" fontAlgn="auto">
              <a:spcBef>
                <a:spcPts val="0"/>
              </a:spcBef>
              <a:spcAft>
                <a:spcPts val="0"/>
              </a:spcAft>
            </a:pPr>
            <a:r>
              <a:rPr lang="en-US" sz="818" dirty="0">
                <a:solidFill>
                  <a:prstClr val="black"/>
                </a:solidFill>
                <a:latin typeface="Tw Cen MT"/>
                <a:ea typeface="+mn-ea"/>
                <a:cs typeface="+mn-cs"/>
              </a:rPr>
              <a:t>Data source: Vermont Vital Statistics, 2009-2018(preliminary).</a:t>
            </a:r>
          </a:p>
        </p:txBody>
      </p:sp>
    </p:spTree>
    <p:extLst>
      <p:ext uri="{BB962C8B-B14F-4D97-AF65-F5344CB8AC3E}">
        <p14:creationId xmlns:p14="http://schemas.microsoft.com/office/powerpoint/2010/main" val="3274879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AD52-B317-4BCA-8CDF-92A73D929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Challenges (heat wave and ongoing)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23BBAA-E5DA-4C36-86C6-D787A3E52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775" y="1630796"/>
            <a:ext cx="8153400" cy="4569114"/>
          </a:xfrm>
        </p:spPr>
        <p:txBody>
          <a:bodyPr vert="horz"/>
          <a:lstStyle/>
          <a:p>
            <a:r>
              <a:rPr lang="en-US" dirty="0"/>
              <a:t>Challenges during heat wave</a:t>
            </a:r>
          </a:p>
          <a:p>
            <a:pPr lvl="1"/>
            <a:r>
              <a:rPr lang="en-US" dirty="0"/>
              <a:t>Roles/coordination between key partners</a:t>
            </a:r>
          </a:p>
          <a:p>
            <a:pPr lvl="1"/>
            <a:r>
              <a:rPr lang="en-US" dirty="0"/>
              <a:t>Informal communications protocols</a:t>
            </a:r>
          </a:p>
          <a:p>
            <a:pPr lvl="1"/>
            <a:r>
              <a:rPr lang="en-US" dirty="0"/>
              <a:t>Demand for cooling centers/shelters, home cooling assistance</a:t>
            </a:r>
          </a:p>
          <a:p>
            <a:pPr lvl="1"/>
            <a:r>
              <a:rPr lang="en-US" dirty="0"/>
              <a:t>Assisting hard to reach individuals living alone</a:t>
            </a:r>
          </a:p>
          <a:p>
            <a:r>
              <a:rPr lang="en-US" dirty="0"/>
              <a:t>Future needs</a:t>
            </a:r>
          </a:p>
          <a:p>
            <a:pPr lvl="1"/>
            <a:r>
              <a:rPr lang="en-US" dirty="0"/>
              <a:t>System for checking in on high-risk individuals</a:t>
            </a:r>
          </a:p>
          <a:p>
            <a:pPr lvl="1"/>
            <a:r>
              <a:rPr lang="en-US" dirty="0"/>
              <a:t>Guidance for schools / child care</a:t>
            </a:r>
          </a:p>
          <a:p>
            <a:pPr lvl="1"/>
            <a:r>
              <a:rPr lang="en-US" dirty="0"/>
              <a:t>Develop more formal emergency response plan</a:t>
            </a:r>
          </a:p>
          <a:p>
            <a:r>
              <a:rPr lang="en-US" dirty="0"/>
              <a:t>What else can the Health Department offer???</a:t>
            </a:r>
          </a:p>
        </p:txBody>
      </p:sp>
    </p:spTree>
    <p:extLst>
      <p:ext uri="{BB962C8B-B14F-4D97-AF65-F5344CB8AC3E}">
        <p14:creationId xmlns:p14="http://schemas.microsoft.com/office/powerpoint/2010/main" val="3839940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5"/>
          <p:cNvSpPr>
            <a:spLocks noGrp="1"/>
          </p:cNvSpPr>
          <p:nvPr>
            <p:ph type="body" sz="half" idx="4294967295"/>
          </p:nvPr>
        </p:nvSpPr>
        <p:spPr>
          <a:xfrm>
            <a:off x="277091" y="2667000"/>
            <a:ext cx="8589818" cy="2493818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altLang="en-US" sz="2545" dirty="0">
                <a:solidFill>
                  <a:srgbClr val="002060"/>
                </a:solidFill>
              </a:rPr>
              <a:t>Jared Ulmer, MPH, AICP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altLang="en-US" sz="2545" dirty="0">
                <a:solidFill>
                  <a:srgbClr val="002060"/>
                </a:solidFill>
              </a:rPr>
              <a:t>Vermont Department of Health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altLang="en-US" sz="2545" dirty="0">
                <a:solidFill>
                  <a:srgbClr val="002060"/>
                </a:solidFill>
              </a:rPr>
              <a:t>Climate &amp; Health Program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altLang="en-US" sz="2545" dirty="0">
                <a:solidFill>
                  <a:srgbClr val="002060"/>
                </a:solidFill>
              </a:rPr>
              <a:t>802-865-7762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altLang="en-US" sz="2545" u="sng" dirty="0">
                <a:solidFill>
                  <a:schemeClr val="accent2">
                    <a:lumMod val="75000"/>
                  </a:schemeClr>
                </a:solidFill>
              </a:rPr>
              <a:t>Jared.Ulmer@vermont.gov</a:t>
            </a:r>
            <a:r>
              <a:rPr lang="en-US" altLang="en-US" sz="254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en-US" sz="2545" dirty="0">
                <a:solidFill>
                  <a:srgbClr val="002060"/>
                </a:solidFill>
              </a:rPr>
              <a:t>or </a:t>
            </a:r>
            <a:r>
              <a:rPr lang="en-US" altLang="en-US" sz="2545" u="sng" dirty="0">
                <a:solidFill>
                  <a:schemeClr val="accent2">
                    <a:lumMod val="75000"/>
                  </a:schemeClr>
                </a:solidFill>
              </a:rPr>
              <a:t>ClimateHealth@vermont.gov</a:t>
            </a:r>
            <a:r>
              <a:rPr lang="en-US" altLang="en-US" sz="2545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n-US" altLang="en-US" sz="2545" u="sng" dirty="0">
                <a:solidFill>
                  <a:schemeClr val="accent2">
                    <a:lumMod val="75000"/>
                  </a:schemeClr>
                </a:solidFill>
              </a:rPr>
              <a:t>healthvermont.gov/climate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B0E63C-97B8-41CA-9712-C22E2BD42358}"/>
              </a:ext>
            </a:extLst>
          </p:cNvPr>
          <p:cNvSpPr txBox="1"/>
          <p:nvPr/>
        </p:nvSpPr>
        <p:spPr>
          <a:xfrm>
            <a:off x="661307" y="244929"/>
            <a:ext cx="7821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Contact Information </a:t>
            </a:r>
          </a:p>
        </p:txBody>
      </p:sp>
    </p:spTree>
    <p:extLst>
      <p:ext uri="{BB962C8B-B14F-4D97-AF65-F5344CB8AC3E}">
        <p14:creationId xmlns:p14="http://schemas.microsoft.com/office/powerpoint/2010/main" val="3228773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429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Summer 2018 Heat-Related Health Impacts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8153400" cy="5105400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In Your Jurisdiction… </a:t>
            </a:r>
          </a:p>
          <a:p>
            <a:pPr lvl="0">
              <a:buClr>
                <a:srgbClr val="00793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000" dirty="0">
                <a:solidFill>
                  <a:srgbClr val="7BA79D">
                    <a:lumMod val="75000"/>
                  </a:srgbClr>
                </a:solidFill>
              </a:rPr>
              <a:t>Discuss 1:</a:t>
            </a:r>
            <a:r>
              <a:rPr lang="en-US" sz="2000" dirty="0">
                <a:solidFill>
                  <a:srgbClr val="D8B25C">
                    <a:lumMod val="75000"/>
                  </a:srgbClr>
                </a:solidFill>
              </a:rPr>
              <a:t>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What data did you collect? 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Major Findings, interesting observations </a:t>
            </a:r>
          </a:p>
          <a:p>
            <a:pPr marL="366713" lvl="1" indent="0">
              <a:buClr>
                <a:srgbClr val="4E84C4"/>
              </a:buClr>
              <a:buNone/>
              <a:tabLst>
                <a:tab pos="1943100" algn="l"/>
              </a:tabLst>
            </a:pPr>
            <a:endParaRPr lang="en-US" sz="1300" dirty="0">
              <a:solidFill>
                <a:srgbClr val="D8B25C">
                  <a:lumMod val="75000"/>
                </a:srgbClr>
              </a:solidFill>
            </a:endParaRPr>
          </a:p>
          <a:p>
            <a:pPr lvl="0">
              <a:buClr>
                <a:srgbClr val="00793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000" dirty="0">
                <a:solidFill>
                  <a:srgbClr val="7BA79D">
                    <a:lumMod val="75000"/>
                  </a:srgbClr>
                </a:solidFill>
              </a:rPr>
              <a:t>Discuss 2:</a:t>
            </a:r>
            <a:r>
              <a:rPr lang="en-US" sz="2000" dirty="0">
                <a:solidFill>
                  <a:srgbClr val="D8B25C">
                    <a:lumMod val="75000"/>
                  </a:srgbClr>
                </a:solidFill>
              </a:rPr>
              <a:t>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How did you respond to heat waves this past summer? 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Health messaging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Targeted interventions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Partners involved </a:t>
            </a:r>
          </a:p>
          <a:p>
            <a:pPr lvl="0">
              <a:buClr>
                <a:srgbClr val="00793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endParaRPr lang="en-US" sz="1300" dirty="0">
              <a:solidFill>
                <a:srgbClr val="D8B25C">
                  <a:lumMod val="75000"/>
                </a:srgbClr>
              </a:solidFill>
            </a:endParaRPr>
          </a:p>
          <a:p>
            <a:pPr lvl="0">
              <a:buClr>
                <a:srgbClr val="00793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000" dirty="0">
                <a:solidFill>
                  <a:srgbClr val="7BA79D">
                    <a:lumMod val="75000"/>
                  </a:srgbClr>
                </a:solidFill>
              </a:rPr>
              <a:t>Discuss 3:</a:t>
            </a:r>
            <a:r>
              <a:rPr lang="en-US" sz="2000" dirty="0">
                <a:solidFill>
                  <a:srgbClr val="D8B25C">
                    <a:lumMod val="75000"/>
                  </a:srgbClr>
                </a:solidFill>
              </a:rPr>
              <a:t>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What worked?  What didn’t?  What do you want to do next time? 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Successes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Timing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Public health guidance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Hard to reach individuals 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Vulnerable populations  </a:t>
            </a:r>
          </a:p>
          <a:p>
            <a:pPr lvl="1">
              <a:buClr>
                <a:srgbClr val="4E84C4"/>
              </a:buCl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</a:rPr>
              <a:t>Future planning  </a:t>
            </a:r>
            <a:endParaRPr lang="en-US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07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7BA79D">
                    <a:lumMod val="75000"/>
                  </a:srgbClr>
                </a:solidFill>
              </a:rPr>
              <a:t>Summer 2018 Heat-Related Health Impacts </a:t>
            </a:r>
            <a:endParaRPr lang="en-US" dirty="0">
              <a:latin typeface="Tw Cen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0" indent="0" eaLnBrk="1" hangingPunct="1">
              <a:buNone/>
            </a:pPr>
            <a:endParaRPr lang="en-US" dirty="0">
              <a:latin typeface="Tw Cen MT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w Cen MT" charset="0"/>
                <a:ea typeface="ＭＳ Ｐゴシック" charset="0"/>
                <a:cs typeface="ＭＳ Ｐゴシック" charset="0"/>
              </a:rPr>
              <a:t>Other Comments?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Vermont Department of Health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4295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Summer 2018 Heat-Related Health Impacts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9763"/>
            <a:ext cx="8153400" cy="5404757"/>
          </a:xfrm>
        </p:spPr>
        <p:txBody>
          <a:bodyPr>
            <a:normAutofit fontScale="550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Discussion Approach:</a:t>
            </a: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700" dirty="0">
                <a:solidFill>
                  <a:schemeClr val="accent5">
                    <a:lumMod val="75000"/>
                  </a:schemeClr>
                </a:solidFill>
              </a:rPr>
              <a:t>Discuss 1:</a:t>
            </a:r>
            <a:r>
              <a:rPr lang="en-US" sz="27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Data collected, major observations/conclusions throughout Summer 2018 heat waves 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Major Findings, interesting observations </a:t>
            </a:r>
          </a:p>
          <a:p>
            <a:pPr marL="366713" lvl="1" indent="0">
              <a:buNone/>
              <a:tabLst>
                <a:tab pos="1943100" algn="l"/>
              </a:tabLst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700" dirty="0">
                <a:solidFill>
                  <a:schemeClr val="accent5">
                    <a:lumMod val="75000"/>
                  </a:schemeClr>
                </a:solidFill>
              </a:rPr>
              <a:t>Discuss 2:</a:t>
            </a:r>
            <a:r>
              <a:rPr lang="en-US" sz="27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What actions were taken, and were the impacts of these actions observed in outcome observations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Health messaging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Changes in activity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Partners involved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Resources used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Targeted interventions </a:t>
            </a: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700" dirty="0">
                <a:solidFill>
                  <a:schemeClr val="accent5">
                    <a:lumMod val="75000"/>
                  </a:schemeClr>
                </a:solidFill>
              </a:rPr>
              <a:t>Discuss 3:</a:t>
            </a:r>
            <a:r>
              <a:rPr lang="en-US" sz="27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Identify heat-related health impact best practices that can be universalized and employed by most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Observed successes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Timing of actions 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Public health guidance to targeted populations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Hard to reach individuals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Vulnerable populations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Challenges encountered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r>
              <a:rPr lang="en-US" sz="2500" dirty="0">
                <a:solidFill>
                  <a:schemeClr val="bg2">
                    <a:lumMod val="50000"/>
                  </a:schemeClr>
                </a:solidFill>
              </a:rPr>
              <a:t>Development of community/county/region/state-wide Heat-Related Health Emergency Plans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1943100" algn="l"/>
              </a:tabLst>
            </a:pPr>
            <a:endParaRPr lang="en-US" sz="21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68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14">
      <a:dk1>
        <a:sysClr val="windowText" lastClr="000000"/>
      </a:dk1>
      <a:lt1>
        <a:sysClr val="window" lastClr="FFFFFF"/>
      </a:lt1>
      <a:dk2>
        <a:srgbClr val="8B8178"/>
      </a:dk2>
      <a:lt2>
        <a:srgbClr val="EBDDC3"/>
      </a:lt2>
      <a:accent1>
        <a:srgbClr val="4E84C4"/>
      </a:accent1>
      <a:accent2>
        <a:srgbClr val="007934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30763A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VDH 2011">
  <a:themeElements>
    <a:clrScheme name="Custom 2">
      <a:dk1>
        <a:sysClr val="windowText" lastClr="000000"/>
      </a:dk1>
      <a:lt1>
        <a:sysClr val="window" lastClr="FFFFFF"/>
      </a:lt1>
      <a:dk2>
        <a:srgbClr val="8B8178"/>
      </a:dk2>
      <a:lt2>
        <a:srgbClr val="EBDDC3"/>
      </a:lt2>
      <a:accent1>
        <a:srgbClr val="4E84C4"/>
      </a:accent1>
      <a:accent2>
        <a:srgbClr val="007934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2">
    <a:dk1>
      <a:sysClr val="windowText" lastClr="000000"/>
    </a:dk1>
    <a:lt1>
      <a:sysClr val="window" lastClr="FFFFFF"/>
    </a:lt1>
    <a:dk2>
      <a:srgbClr val="8B8178"/>
    </a:dk2>
    <a:lt2>
      <a:srgbClr val="EBDDC3"/>
    </a:lt2>
    <a:accent1>
      <a:srgbClr val="4E84C4"/>
    </a:accent1>
    <a:accent2>
      <a:srgbClr val="007934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2742</TotalTime>
  <Words>1016</Words>
  <Application>Microsoft Office PowerPoint</Application>
  <PresentationFormat>On-screen Show (4:3)</PresentationFormat>
  <Paragraphs>195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ＭＳ Ｐゴシック</vt:lpstr>
      <vt:lpstr>ＭＳ Ｐゴシック</vt:lpstr>
      <vt:lpstr>Arial</vt:lpstr>
      <vt:lpstr>Calibri</vt:lpstr>
      <vt:lpstr>Courier New</vt:lpstr>
      <vt:lpstr>Symbol</vt:lpstr>
      <vt:lpstr>Tw Cen MT</vt:lpstr>
      <vt:lpstr>Wingdings</vt:lpstr>
      <vt:lpstr>Wingdings 2</vt:lpstr>
      <vt:lpstr>Median</vt:lpstr>
      <vt:lpstr>VDH 2011</vt:lpstr>
      <vt:lpstr>CSTE Climate, Health &amp; Equity Subcommittee    Discussion: Summer 2018 Heat-Related Health Impacts</vt:lpstr>
      <vt:lpstr>Summer 2018 Heat-Related Health Impacts</vt:lpstr>
      <vt:lpstr>Summer 2018 Heat-Related Health Impacts </vt:lpstr>
      <vt:lpstr>PowerPoint Presentation</vt:lpstr>
      <vt:lpstr>Heat Wave: NWS Burlington Station</vt:lpstr>
      <vt:lpstr>Estimated heat-related health impacts</vt:lpstr>
      <vt:lpstr>PowerPoint Presentation</vt:lpstr>
      <vt:lpstr>PowerPoint Presentation</vt:lpstr>
      <vt:lpstr>Who was Affected? (EMS calls)</vt:lpstr>
      <vt:lpstr>Heat-Related Deaths Over Time</vt:lpstr>
      <vt:lpstr>Challenges (heat wave and ongoing)</vt:lpstr>
      <vt:lpstr>PowerPoint Presentation</vt:lpstr>
      <vt:lpstr>Summer 2018 Heat-Related Health Impacts </vt:lpstr>
      <vt:lpstr>Summer 2018 Heat-Related Health Impacts </vt:lpstr>
      <vt:lpstr>Summer 2018 Heat-Related Health Impacts </vt:lpstr>
    </vt:vector>
  </TitlesOfParts>
  <Company>VT Department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Kathleen Horton</dc:creator>
  <cp:lastModifiedBy>Casey, David</cp:lastModifiedBy>
  <cp:revision>48</cp:revision>
  <cp:lastPrinted>2011-03-11T15:36:47Z</cp:lastPrinted>
  <dcterms:created xsi:type="dcterms:W3CDTF">2011-03-10T13:54:30Z</dcterms:created>
  <dcterms:modified xsi:type="dcterms:W3CDTF">2018-11-26T18:39:25Z</dcterms:modified>
</cp:coreProperties>
</file>