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26E_ADA5B25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275_3F4B2306.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4"/>
    <p:sldMasterId id="2147483749" r:id="rId5"/>
    <p:sldMasterId id="2147483761" r:id="rId6"/>
  </p:sldMasterIdLst>
  <p:notesMasterIdLst>
    <p:notesMasterId r:id="rId37"/>
  </p:notesMasterIdLst>
  <p:sldIdLst>
    <p:sldId id="622" r:id="rId7"/>
    <p:sldId id="621" r:id="rId8"/>
    <p:sldId id="620" r:id="rId9"/>
    <p:sldId id="606" r:id="rId10"/>
    <p:sldId id="605" r:id="rId11"/>
    <p:sldId id="636" r:id="rId12"/>
    <p:sldId id="576" r:id="rId13"/>
    <p:sldId id="608" r:id="rId14"/>
    <p:sldId id="635" r:id="rId15"/>
    <p:sldId id="626" r:id="rId16"/>
    <p:sldId id="628" r:id="rId17"/>
    <p:sldId id="629" r:id="rId18"/>
    <p:sldId id="630" r:id="rId19"/>
    <p:sldId id="631" r:id="rId20"/>
    <p:sldId id="633" r:id="rId21"/>
    <p:sldId id="637" r:id="rId22"/>
    <p:sldId id="634" r:id="rId23"/>
    <p:sldId id="649" r:id="rId24"/>
    <p:sldId id="647" r:id="rId25"/>
    <p:sldId id="638" r:id="rId26"/>
    <p:sldId id="642" r:id="rId27"/>
    <p:sldId id="308" r:id="rId28"/>
    <p:sldId id="312" r:id="rId29"/>
    <p:sldId id="639" r:id="rId30"/>
    <p:sldId id="640" r:id="rId31"/>
    <p:sldId id="655" r:id="rId32"/>
    <p:sldId id="654" r:id="rId33"/>
    <p:sldId id="305" r:id="rId34"/>
    <p:sldId id="306" r:id="rId35"/>
    <p:sldId id="650" r:id="rId36"/>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0397DB-09C7-C466-A932-A1F209B193EA}" name="Field, Julia (DHHS-Contractor)" initials="FJ(C" userId="S::FieldJ@michigan.gov::25d74e6a-ea52-4bea-8a2a-c36e76e2f7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7344E"/>
    <a:srgbClr val="0B406B"/>
    <a:srgbClr val="009F4E"/>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88243" autoAdjust="0"/>
  </p:normalViewPr>
  <p:slideViewPr>
    <p:cSldViewPr snapToGrid="0">
      <p:cViewPr varScale="1">
        <p:scale>
          <a:sx n="72" d="100"/>
          <a:sy n="72" d="100"/>
        </p:scale>
        <p:origin x="108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omments/modernComment_26E_ADA5B25A.xml><?xml version="1.0" encoding="utf-8"?>
<p188:cmLst xmlns:a="http://schemas.openxmlformats.org/drawingml/2006/main" xmlns:r="http://schemas.openxmlformats.org/officeDocument/2006/relationships" xmlns:p188="http://schemas.microsoft.com/office/powerpoint/2018/8/main">
  <p188:cm id="{55AEF2F6-089A-4D23-AA4B-B86E20C1B603}" authorId="{560397DB-09C7-C466-A932-A1F209B193EA}" created="2022-04-06T20:38:01.223">
    <ac:txMkLst xmlns:ac="http://schemas.microsoft.com/office/drawing/2013/main/command">
      <pc:docMk xmlns:pc="http://schemas.microsoft.com/office/powerpoint/2013/main/command"/>
      <pc:sldMk xmlns:pc="http://schemas.microsoft.com/office/powerpoint/2013/main/command" cId="2913317466" sldId="622"/>
      <ac:spMk id="2" creationId="{71A993DD-845A-4329-B277-B74968747CE4}"/>
      <ac:txMk cp="55" len="8">
        <ac:context len="64" hash="1718651978"/>
      </ac:txMk>
    </ac:txMkLst>
    <p188:pos x="10827835" y="1215483"/>
    <p188:replyLst>
      <p188:reply id="{8756DE04-1771-4379-97A0-002C850C6425}" authorId="{560397DB-09C7-C466-A932-A1F209B193EA}" created="2022-04-12T13:21:14.444">
        <p188:txBody>
          <a:bodyPr/>
          <a:lstStyle/>
          <a:p>
            <a:r>
              <a:rPr lang="en-US"/>
              <a:t>Or "Adaptative Community Planning"</a:t>
            </a:r>
          </a:p>
        </p188:txBody>
      </p188:reply>
    </p188:replyLst>
    <p188:txBody>
      <a:bodyPr/>
      <a:lstStyle/>
      <a:p>
        <a:r>
          <a:rPr lang="en-US"/>
          <a:t>Or "Equitable Climate Action"</a:t>
        </a:r>
      </a:p>
    </p188:txBody>
  </p188:cm>
  <p188:cm id="{EA3BC8A5-0262-441D-9E72-C4DD11429C2B}" authorId="{560397DB-09C7-C466-A932-A1F209B193EA}" created="2022-04-07T17:06:51.293">
    <pc:sldMkLst xmlns:pc="http://schemas.microsoft.com/office/powerpoint/2013/main/command">
      <pc:docMk/>
      <pc:sldMk cId="2913317466" sldId="622"/>
    </pc:sldMkLst>
    <p188:txBody>
      <a:bodyPr/>
      <a:lstStyle/>
      <a:p>
        <a:r>
          <a:rPr lang="en-US"/>
          <a:t>once we okay most of the content, I'll go through and make sure all fonts are the same</a:t>
        </a:r>
      </a:p>
    </p188:txBody>
  </p188:cm>
  <p188:cm id="{FBA0590F-5EE5-4819-A77D-C96A4FFE8893}" authorId="{560397DB-09C7-C466-A932-A1F209B193EA}" created="2022-04-07T19:39:13.157">
    <pc:sldMkLst xmlns:pc="http://schemas.microsoft.com/office/powerpoint/2013/main/command">
      <pc:docMk/>
      <pc:sldMk cId="2913317466" sldId="622"/>
    </pc:sldMkLst>
    <p188:replyLst>
      <p188:reply id="{D3598C16-CFFA-46B1-9564-BBC0976395FB}" authorId="{560397DB-09C7-C466-A932-A1F209B193EA}" created="2022-04-08T18:28:01.583">
        <p188:txBody>
          <a:bodyPr/>
          <a:lstStyle/>
          <a:p>
            <a:r>
              <a:rPr lang="en-US"/>
              <a:t>will send to Tom with explanation that previously based on old presentation</a:t>
            </a:r>
          </a:p>
        </p188:txBody>
      </p188:reply>
      <p188:reply id="{C8E268B3-7E54-486F-B310-FD8CF6EC0770}" authorId="{560397DB-09C7-C466-A932-A1F209B193EA}" created="2022-04-08T18:28:42.871">
        <p188:txBody>
          <a:bodyPr/>
          <a:lstStyle/>
          <a:p>
            <a:r>
              <a:rPr lang="en-US"/>
              <a:t>have stephanie and carolyn review for potential sign off from HE/CE
</a:t>
            </a:r>
          </a:p>
        </p188:txBody>
      </p188:reply>
    </p188:replyLst>
    <p188:txBody>
      <a:bodyPr/>
      <a:lstStyle/>
      <a:p>
        <a:r>
          <a:rPr lang="en-US"/>
          <a:t>What's the review process for presentations outside of MDHHS?</a:t>
        </a:r>
      </a:p>
    </p188:txBody>
  </p188:cm>
  <p188:cm id="{A9F4D22C-C55D-46E8-85F4-23F48CD4F429}" authorId="{560397DB-09C7-C466-A932-A1F209B193EA}" created="2022-04-08T20:56:11.635">
    <pc:sldMkLst xmlns:pc="http://schemas.microsoft.com/office/powerpoint/2013/main/command">
      <pc:docMk/>
      <pc:sldMk cId="2913317466" sldId="622"/>
    </pc:sldMkLst>
    <p188:txBody>
      <a:bodyPr/>
      <a:lstStyle/>
      <a:p>
        <a:r>
          <a:rPr lang="en-US"/>
          <a:t>add in notes about why this is important as a PROCESS (to make relevant and locally specific climate impacts on health global to local, community consensus building exercise, helps community determine pros/cons/health implications of design interventions)</a:t>
        </a:r>
      </a:p>
    </p188:txBody>
  </p188:cm>
</p188:cmLst>
</file>

<file path=ppt/comments/modernComment_275_3F4B2306.xml><?xml version="1.0" encoding="utf-8"?>
<p188:cmLst xmlns:a="http://schemas.openxmlformats.org/drawingml/2006/main" xmlns:r="http://schemas.openxmlformats.org/officeDocument/2006/relationships" xmlns:p188="http://schemas.microsoft.com/office/powerpoint/2018/8/main">
  <p188:cm id="{83EF469B-FFC9-4A03-8EA3-AE08392CD3D0}" authorId="{560397DB-09C7-C466-A932-A1F209B193EA}" created="2022-04-07T14:32:02.544">
    <pc:sldMkLst xmlns:pc="http://schemas.microsoft.com/office/powerpoint/2013/main/command">
      <pc:docMk/>
      <pc:sldMk cId="1061888774" sldId="629"/>
    </pc:sldMkLst>
    <p188:txBody>
      <a:bodyPr/>
      <a:lstStyle/>
      <a:p>
        <a:r>
          <a:rPr lang="en-US"/>
          <a:t>maybe delete this one</a:t>
        </a:r>
      </a:p>
    </p188:txBody>
  </p188:cm>
</p188: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1A5604-1EF2-4F9F-970E-ED681B3D6BF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90BD1FA-382E-4663-A5F3-A9A8CFD6B52E}">
      <dgm:prSet/>
      <dgm:spPr/>
      <dgm:t>
        <a:bodyPr/>
        <a:lstStyle/>
        <a:p>
          <a:r>
            <a:rPr lang="en-US" b="1" i="0" baseline="0" dirty="0"/>
            <a:t>Technical Assistance to State and Local Partners</a:t>
          </a:r>
          <a:endParaRPr lang="en-US" dirty="0"/>
        </a:p>
      </dgm:t>
    </dgm:pt>
    <dgm:pt modelId="{BCF4E114-B941-4678-9F1B-0304FE479FFA}" type="parTrans" cxnId="{90D45BF4-8952-4824-BCD5-F1AC28AAC973}">
      <dgm:prSet/>
      <dgm:spPr/>
      <dgm:t>
        <a:bodyPr/>
        <a:lstStyle/>
        <a:p>
          <a:endParaRPr lang="en-US"/>
        </a:p>
      </dgm:t>
    </dgm:pt>
    <dgm:pt modelId="{D72C770D-7A2B-4698-98EB-3A631967A161}" type="sibTrans" cxnId="{90D45BF4-8952-4824-BCD5-F1AC28AAC973}">
      <dgm:prSet/>
      <dgm:spPr/>
      <dgm:t>
        <a:bodyPr/>
        <a:lstStyle/>
        <a:p>
          <a:endParaRPr lang="en-US"/>
        </a:p>
      </dgm:t>
    </dgm:pt>
    <dgm:pt modelId="{2B7521E7-9CBD-4738-A874-09CEA7159940}">
      <dgm:prSet/>
      <dgm:spPr/>
      <dgm:t>
        <a:bodyPr/>
        <a:lstStyle/>
        <a:p>
          <a:r>
            <a:rPr lang="en-US" b="1" i="0" baseline="0" dirty="0"/>
            <a:t>Surveillance &amp; Assessments - focus on vulnerability and inequity</a:t>
          </a:r>
          <a:endParaRPr lang="en-US" dirty="0"/>
        </a:p>
      </dgm:t>
    </dgm:pt>
    <dgm:pt modelId="{130721FB-E77C-4D71-80DD-F717C64A955E}" type="parTrans" cxnId="{5BA55FF4-7530-4768-A046-07338A7CB5F2}">
      <dgm:prSet/>
      <dgm:spPr/>
      <dgm:t>
        <a:bodyPr/>
        <a:lstStyle/>
        <a:p>
          <a:endParaRPr lang="en-US"/>
        </a:p>
      </dgm:t>
    </dgm:pt>
    <dgm:pt modelId="{7FBDAAEF-3109-4679-8718-DB0BD4B78F1A}" type="sibTrans" cxnId="{5BA55FF4-7530-4768-A046-07338A7CB5F2}">
      <dgm:prSet/>
      <dgm:spPr/>
      <dgm:t>
        <a:bodyPr/>
        <a:lstStyle/>
        <a:p>
          <a:endParaRPr lang="en-US"/>
        </a:p>
      </dgm:t>
    </dgm:pt>
    <dgm:pt modelId="{ADA36371-031B-412C-B1C1-36D0D37D995B}">
      <dgm:prSet/>
      <dgm:spPr/>
      <dgm:t>
        <a:bodyPr/>
        <a:lstStyle/>
        <a:p>
          <a:r>
            <a:rPr lang="en-US" b="1" i="0" baseline="0" dirty="0"/>
            <a:t>Emergency Response &amp; Preparedness </a:t>
          </a:r>
          <a:endParaRPr lang="en-US" dirty="0"/>
        </a:p>
      </dgm:t>
    </dgm:pt>
    <dgm:pt modelId="{6B61E99A-5FD5-4E66-85CF-132551961869}" type="parTrans" cxnId="{E62C4052-3738-4E7B-B70F-C7CCF46BBDA4}">
      <dgm:prSet/>
      <dgm:spPr/>
      <dgm:t>
        <a:bodyPr/>
        <a:lstStyle/>
        <a:p>
          <a:endParaRPr lang="en-US"/>
        </a:p>
      </dgm:t>
    </dgm:pt>
    <dgm:pt modelId="{CFAA8D66-79BB-4540-98B3-F555FF814916}" type="sibTrans" cxnId="{E62C4052-3738-4E7B-B70F-C7CCF46BBDA4}">
      <dgm:prSet/>
      <dgm:spPr/>
      <dgm:t>
        <a:bodyPr/>
        <a:lstStyle/>
        <a:p>
          <a:endParaRPr lang="en-US"/>
        </a:p>
      </dgm:t>
    </dgm:pt>
    <dgm:pt modelId="{B81840FB-A3AC-4E58-A748-ABC4D89DA4CA}">
      <dgm:prSet/>
      <dgm:spPr/>
      <dgm:t>
        <a:bodyPr/>
        <a:lstStyle/>
        <a:p>
          <a:r>
            <a:rPr lang="en-US" b="1" dirty="0"/>
            <a:t>Climate &amp; Health in All Policies</a:t>
          </a:r>
          <a:endParaRPr lang="en-US" dirty="0"/>
        </a:p>
      </dgm:t>
    </dgm:pt>
    <dgm:pt modelId="{148508BD-13B7-4DA3-AEA0-E6521C50BDEB}" type="parTrans" cxnId="{C5CB0290-6FBA-4E48-9F59-BAD9A43A50BB}">
      <dgm:prSet/>
      <dgm:spPr/>
      <dgm:t>
        <a:bodyPr/>
        <a:lstStyle/>
        <a:p>
          <a:endParaRPr lang="en-US"/>
        </a:p>
      </dgm:t>
    </dgm:pt>
    <dgm:pt modelId="{B4FB8FFA-B77D-462E-8A21-24ED1A11D6AA}" type="sibTrans" cxnId="{C5CB0290-6FBA-4E48-9F59-BAD9A43A50BB}">
      <dgm:prSet/>
      <dgm:spPr/>
      <dgm:t>
        <a:bodyPr/>
        <a:lstStyle/>
        <a:p>
          <a:endParaRPr lang="en-US"/>
        </a:p>
      </dgm:t>
    </dgm:pt>
    <dgm:pt modelId="{BD04932F-B1DE-4C45-A9D3-071E4F77D282}">
      <dgm:prSet/>
      <dgm:spPr/>
      <dgm:t>
        <a:bodyPr/>
        <a:lstStyle/>
        <a:p>
          <a:r>
            <a:rPr lang="en-US" b="1" i="0" baseline="0" dirty="0"/>
            <a:t>Evaluate to Improve Interventions</a:t>
          </a:r>
          <a:endParaRPr lang="en-US" dirty="0"/>
        </a:p>
      </dgm:t>
    </dgm:pt>
    <dgm:pt modelId="{540195F6-CEDC-41E6-9D8F-F613638A07DB}" type="parTrans" cxnId="{771BE84A-9D7D-4BE5-8152-2E472C4AAAA6}">
      <dgm:prSet/>
      <dgm:spPr/>
      <dgm:t>
        <a:bodyPr/>
        <a:lstStyle/>
        <a:p>
          <a:endParaRPr lang="en-US"/>
        </a:p>
      </dgm:t>
    </dgm:pt>
    <dgm:pt modelId="{53BA8574-D770-4885-B28C-B8CB22F0ECF0}" type="sibTrans" cxnId="{771BE84A-9D7D-4BE5-8152-2E472C4AAAA6}">
      <dgm:prSet/>
      <dgm:spPr/>
      <dgm:t>
        <a:bodyPr/>
        <a:lstStyle/>
        <a:p>
          <a:endParaRPr lang="en-US"/>
        </a:p>
      </dgm:t>
    </dgm:pt>
    <dgm:pt modelId="{33519697-A006-4F84-9AD6-D49BA95EE77E}" type="pres">
      <dgm:prSet presAssocID="{0A1A5604-1EF2-4F9F-970E-ED681B3D6BF9}" presName="vert0" presStyleCnt="0">
        <dgm:presLayoutVars>
          <dgm:dir/>
          <dgm:animOne val="branch"/>
          <dgm:animLvl val="lvl"/>
        </dgm:presLayoutVars>
      </dgm:prSet>
      <dgm:spPr/>
    </dgm:pt>
    <dgm:pt modelId="{C70478C1-8D1C-46F2-B5A9-05AE7B8DE6DA}" type="pres">
      <dgm:prSet presAssocID="{B90BD1FA-382E-4663-A5F3-A9A8CFD6B52E}" presName="thickLine" presStyleLbl="alignNode1" presStyleIdx="0" presStyleCnt="5"/>
      <dgm:spPr/>
    </dgm:pt>
    <dgm:pt modelId="{04AA288C-835F-4648-94CA-1392568A9999}" type="pres">
      <dgm:prSet presAssocID="{B90BD1FA-382E-4663-A5F3-A9A8CFD6B52E}" presName="horz1" presStyleCnt="0"/>
      <dgm:spPr/>
    </dgm:pt>
    <dgm:pt modelId="{81C60986-6AD0-4E80-A33C-86226FC63AD0}" type="pres">
      <dgm:prSet presAssocID="{B90BD1FA-382E-4663-A5F3-A9A8CFD6B52E}" presName="tx1" presStyleLbl="revTx" presStyleIdx="0" presStyleCnt="5"/>
      <dgm:spPr/>
    </dgm:pt>
    <dgm:pt modelId="{D9D09C22-DB2A-49DD-90E2-24DF2A066238}" type="pres">
      <dgm:prSet presAssocID="{B90BD1FA-382E-4663-A5F3-A9A8CFD6B52E}" presName="vert1" presStyleCnt="0"/>
      <dgm:spPr/>
    </dgm:pt>
    <dgm:pt modelId="{2A21909C-6101-4100-AAEB-8AA750D0E018}" type="pres">
      <dgm:prSet presAssocID="{2B7521E7-9CBD-4738-A874-09CEA7159940}" presName="thickLine" presStyleLbl="alignNode1" presStyleIdx="1" presStyleCnt="5"/>
      <dgm:spPr/>
    </dgm:pt>
    <dgm:pt modelId="{BE66A61A-B6A8-4456-894B-18777D8AE916}" type="pres">
      <dgm:prSet presAssocID="{2B7521E7-9CBD-4738-A874-09CEA7159940}" presName="horz1" presStyleCnt="0"/>
      <dgm:spPr/>
    </dgm:pt>
    <dgm:pt modelId="{570C9751-7262-45E2-AD3A-43FB574C0688}" type="pres">
      <dgm:prSet presAssocID="{2B7521E7-9CBD-4738-A874-09CEA7159940}" presName="tx1" presStyleLbl="revTx" presStyleIdx="1" presStyleCnt="5"/>
      <dgm:spPr/>
    </dgm:pt>
    <dgm:pt modelId="{AD19F753-DC87-4E44-9AFF-FFAB70922CF7}" type="pres">
      <dgm:prSet presAssocID="{2B7521E7-9CBD-4738-A874-09CEA7159940}" presName="vert1" presStyleCnt="0"/>
      <dgm:spPr/>
    </dgm:pt>
    <dgm:pt modelId="{ABB1974E-4071-4BCC-B45D-5335C19070C8}" type="pres">
      <dgm:prSet presAssocID="{ADA36371-031B-412C-B1C1-36D0D37D995B}" presName="thickLine" presStyleLbl="alignNode1" presStyleIdx="2" presStyleCnt="5"/>
      <dgm:spPr/>
    </dgm:pt>
    <dgm:pt modelId="{55F9273D-E783-4ED0-87D0-E8C67EEA86DA}" type="pres">
      <dgm:prSet presAssocID="{ADA36371-031B-412C-B1C1-36D0D37D995B}" presName="horz1" presStyleCnt="0"/>
      <dgm:spPr/>
    </dgm:pt>
    <dgm:pt modelId="{018FB8B8-03EE-4535-8333-AFD44FE2A98E}" type="pres">
      <dgm:prSet presAssocID="{ADA36371-031B-412C-B1C1-36D0D37D995B}" presName="tx1" presStyleLbl="revTx" presStyleIdx="2" presStyleCnt="5"/>
      <dgm:spPr/>
    </dgm:pt>
    <dgm:pt modelId="{47030BBB-C10D-4448-840E-3ABF660F0465}" type="pres">
      <dgm:prSet presAssocID="{ADA36371-031B-412C-B1C1-36D0D37D995B}" presName="vert1" presStyleCnt="0"/>
      <dgm:spPr/>
    </dgm:pt>
    <dgm:pt modelId="{BE194397-BCF9-4AE1-AEBC-B0BE041CD01E}" type="pres">
      <dgm:prSet presAssocID="{B81840FB-A3AC-4E58-A748-ABC4D89DA4CA}" presName="thickLine" presStyleLbl="alignNode1" presStyleIdx="3" presStyleCnt="5"/>
      <dgm:spPr/>
    </dgm:pt>
    <dgm:pt modelId="{19EE2787-39E4-426B-BDD8-E4D08F1DB25C}" type="pres">
      <dgm:prSet presAssocID="{B81840FB-A3AC-4E58-A748-ABC4D89DA4CA}" presName="horz1" presStyleCnt="0"/>
      <dgm:spPr/>
    </dgm:pt>
    <dgm:pt modelId="{6586823D-E3C3-453E-883E-2C47082BA986}" type="pres">
      <dgm:prSet presAssocID="{B81840FB-A3AC-4E58-A748-ABC4D89DA4CA}" presName="tx1" presStyleLbl="revTx" presStyleIdx="3" presStyleCnt="5"/>
      <dgm:spPr/>
    </dgm:pt>
    <dgm:pt modelId="{6A37ECDB-9BE7-41AF-BB36-00822D2C59A8}" type="pres">
      <dgm:prSet presAssocID="{B81840FB-A3AC-4E58-A748-ABC4D89DA4CA}" presName="vert1" presStyleCnt="0"/>
      <dgm:spPr/>
    </dgm:pt>
    <dgm:pt modelId="{EEDEF98B-622E-459F-BDC1-76816C3135F3}" type="pres">
      <dgm:prSet presAssocID="{BD04932F-B1DE-4C45-A9D3-071E4F77D282}" presName="thickLine" presStyleLbl="alignNode1" presStyleIdx="4" presStyleCnt="5"/>
      <dgm:spPr/>
    </dgm:pt>
    <dgm:pt modelId="{619FF5F7-BC27-45C3-AFCA-FE2A6E9E7609}" type="pres">
      <dgm:prSet presAssocID="{BD04932F-B1DE-4C45-A9D3-071E4F77D282}" presName="horz1" presStyleCnt="0"/>
      <dgm:spPr/>
    </dgm:pt>
    <dgm:pt modelId="{8CCFD742-5EA6-4A01-9E8D-03B4B3B1511A}" type="pres">
      <dgm:prSet presAssocID="{BD04932F-B1DE-4C45-A9D3-071E4F77D282}" presName="tx1" presStyleLbl="revTx" presStyleIdx="4" presStyleCnt="5"/>
      <dgm:spPr/>
    </dgm:pt>
    <dgm:pt modelId="{1F54FDBF-1033-4560-8EC6-65D2FB93563E}" type="pres">
      <dgm:prSet presAssocID="{BD04932F-B1DE-4C45-A9D3-071E4F77D282}" presName="vert1" presStyleCnt="0"/>
      <dgm:spPr/>
    </dgm:pt>
  </dgm:ptLst>
  <dgm:cxnLst>
    <dgm:cxn modelId="{D4EA645B-963A-4AD7-BEEE-CFB82F4659E5}" type="presOf" srcId="{0A1A5604-1EF2-4F9F-970E-ED681B3D6BF9}" destId="{33519697-A006-4F84-9AD6-D49BA95EE77E}" srcOrd="0" destOrd="0" presId="urn:microsoft.com/office/officeart/2008/layout/LinedList"/>
    <dgm:cxn modelId="{05761164-0319-4ECA-859A-4D3F659CBBC9}" type="presOf" srcId="{2B7521E7-9CBD-4738-A874-09CEA7159940}" destId="{570C9751-7262-45E2-AD3A-43FB574C0688}" srcOrd="0" destOrd="0" presId="urn:microsoft.com/office/officeart/2008/layout/LinedList"/>
    <dgm:cxn modelId="{FE6E1B44-D721-4A8B-A6F7-C8C288B46899}" type="presOf" srcId="{B81840FB-A3AC-4E58-A748-ABC4D89DA4CA}" destId="{6586823D-E3C3-453E-883E-2C47082BA986}" srcOrd="0" destOrd="0" presId="urn:microsoft.com/office/officeart/2008/layout/LinedList"/>
    <dgm:cxn modelId="{771BE84A-9D7D-4BE5-8152-2E472C4AAAA6}" srcId="{0A1A5604-1EF2-4F9F-970E-ED681B3D6BF9}" destId="{BD04932F-B1DE-4C45-A9D3-071E4F77D282}" srcOrd="4" destOrd="0" parTransId="{540195F6-CEDC-41E6-9D8F-F613638A07DB}" sibTransId="{53BA8574-D770-4885-B28C-B8CB22F0ECF0}"/>
    <dgm:cxn modelId="{E62C4052-3738-4E7B-B70F-C7CCF46BBDA4}" srcId="{0A1A5604-1EF2-4F9F-970E-ED681B3D6BF9}" destId="{ADA36371-031B-412C-B1C1-36D0D37D995B}" srcOrd="2" destOrd="0" parTransId="{6B61E99A-5FD5-4E66-85CF-132551961869}" sibTransId="{CFAA8D66-79BB-4540-98B3-F555FF814916}"/>
    <dgm:cxn modelId="{C5CB0290-6FBA-4E48-9F59-BAD9A43A50BB}" srcId="{0A1A5604-1EF2-4F9F-970E-ED681B3D6BF9}" destId="{B81840FB-A3AC-4E58-A748-ABC4D89DA4CA}" srcOrd="3" destOrd="0" parTransId="{148508BD-13B7-4DA3-AEA0-E6521C50BDEB}" sibTransId="{B4FB8FFA-B77D-462E-8A21-24ED1A11D6AA}"/>
    <dgm:cxn modelId="{F8BDA191-1ACF-4347-ACFB-3D64879CEA67}" type="presOf" srcId="{BD04932F-B1DE-4C45-A9D3-071E4F77D282}" destId="{8CCFD742-5EA6-4A01-9E8D-03B4B3B1511A}" srcOrd="0" destOrd="0" presId="urn:microsoft.com/office/officeart/2008/layout/LinedList"/>
    <dgm:cxn modelId="{C1A267CC-B6F7-445A-AE97-1CD4F18F9D3A}" type="presOf" srcId="{B90BD1FA-382E-4663-A5F3-A9A8CFD6B52E}" destId="{81C60986-6AD0-4E80-A33C-86226FC63AD0}" srcOrd="0" destOrd="0" presId="urn:microsoft.com/office/officeart/2008/layout/LinedList"/>
    <dgm:cxn modelId="{90D45BF4-8952-4824-BCD5-F1AC28AAC973}" srcId="{0A1A5604-1EF2-4F9F-970E-ED681B3D6BF9}" destId="{B90BD1FA-382E-4663-A5F3-A9A8CFD6B52E}" srcOrd="0" destOrd="0" parTransId="{BCF4E114-B941-4678-9F1B-0304FE479FFA}" sibTransId="{D72C770D-7A2B-4698-98EB-3A631967A161}"/>
    <dgm:cxn modelId="{5BA55FF4-7530-4768-A046-07338A7CB5F2}" srcId="{0A1A5604-1EF2-4F9F-970E-ED681B3D6BF9}" destId="{2B7521E7-9CBD-4738-A874-09CEA7159940}" srcOrd="1" destOrd="0" parTransId="{130721FB-E77C-4D71-80DD-F717C64A955E}" sibTransId="{7FBDAAEF-3109-4679-8718-DB0BD4B78F1A}"/>
    <dgm:cxn modelId="{F3F897F4-41A4-452D-BDBA-31EB5A746B73}" type="presOf" srcId="{ADA36371-031B-412C-B1C1-36D0D37D995B}" destId="{018FB8B8-03EE-4535-8333-AFD44FE2A98E}" srcOrd="0" destOrd="0" presId="urn:microsoft.com/office/officeart/2008/layout/LinedList"/>
    <dgm:cxn modelId="{B2A678E9-1F01-4E14-A8F5-F91839A7AF7D}" type="presParOf" srcId="{33519697-A006-4F84-9AD6-D49BA95EE77E}" destId="{C70478C1-8D1C-46F2-B5A9-05AE7B8DE6DA}" srcOrd="0" destOrd="0" presId="urn:microsoft.com/office/officeart/2008/layout/LinedList"/>
    <dgm:cxn modelId="{7234E448-4B93-4DE3-A244-BCC0E4B8D313}" type="presParOf" srcId="{33519697-A006-4F84-9AD6-D49BA95EE77E}" destId="{04AA288C-835F-4648-94CA-1392568A9999}" srcOrd="1" destOrd="0" presId="urn:microsoft.com/office/officeart/2008/layout/LinedList"/>
    <dgm:cxn modelId="{656B5408-E85E-465F-8633-7C515CF203D2}" type="presParOf" srcId="{04AA288C-835F-4648-94CA-1392568A9999}" destId="{81C60986-6AD0-4E80-A33C-86226FC63AD0}" srcOrd="0" destOrd="0" presId="urn:microsoft.com/office/officeart/2008/layout/LinedList"/>
    <dgm:cxn modelId="{E055D777-6FF2-4303-81BD-6E03EF521F23}" type="presParOf" srcId="{04AA288C-835F-4648-94CA-1392568A9999}" destId="{D9D09C22-DB2A-49DD-90E2-24DF2A066238}" srcOrd="1" destOrd="0" presId="urn:microsoft.com/office/officeart/2008/layout/LinedList"/>
    <dgm:cxn modelId="{85A68C17-B754-4427-8769-F1929BBFC4EE}" type="presParOf" srcId="{33519697-A006-4F84-9AD6-D49BA95EE77E}" destId="{2A21909C-6101-4100-AAEB-8AA750D0E018}" srcOrd="2" destOrd="0" presId="urn:microsoft.com/office/officeart/2008/layout/LinedList"/>
    <dgm:cxn modelId="{66EF22A5-A534-4682-A62A-5941FEB5D3B5}" type="presParOf" srcId="{33519697-A006-4F84-9AD6-D49BA95EE77E}" destId="{BE66A61A-B6A8-4456-894B-18777D8AE916}" srcOrd="3" destOrd="0" presId="urn:microsoft.com/office/officeart/2008/layout/LinedList"/>
    <dgm:cxn modelId="{B828F843-3E2E-421A-A155-466169082861}" type="presParOf" srcId="{BE66A61A-B6A8-4456-894B-18777D8AE916}" destId="{570C9751-7262-45E2-AD3A-43FB574C0688}" srcOrd="0" destOrd="0" presId="urn:microsoft.com/office/officeart/2008/layout/LinedList"/>
    <dgm:cxn modelId="{13E9E927-1249-470A-B31F-8EEB1BBD6FED}" type="presParOf" srcId="{BE66A61A-B6A8-4456-894B-18777D8AE916}" destId="{AD19F753-DC87-4E44-9AFF-FFAB70922CF7}" srcOrd="1" destOrd="0" presId="urn:microsoft.com/office/officeart/2008/layout/LinedList"/>
    <dgm:cxn modelId="{46DFFBCD-E12C-4161-8D8D-BC62D3CD2055}" type="presParOf" srcId="{33519697-A006-4F84-9AD6-D49BA95EE77E}" destId="{ABB1974E-4071-4BCC-B45D-5335C19070C8}" srcOrd="4" destOrd="0" presId="urn:microsoft.com/office/officeart/2008/layout/LinedList"/>
    <dgm:cxn modelId="{2BC8AF01-E00D-4528-8421-A36686B17E00}" type="presParOf" srcId="{33519697-A006-4F84-9AD6-D49BA95EE77E}" destId="{55F9273D-E783-4ED0-87D0-E8C67EEA86DA}" srcOrd="5" destOrd="0" presId="urn:microsoft.com/office/officeart/2008/layout/LinedList"/>
    <dgm:cxn modelId="{643D8D30-FA53-46D5-B875-961A782A74D8}" type="presParOf" srcId="{55F9273D-E783-4ED0-87D0-E8C67EEA86DA}" destId="{018FB8B8-03EE-4535-8333-AFD44FE2A98E}" srcOrd="0" destOrd="0" presId="urn:microsoft.com/office/officeart/2008/layout/LinedList"/>
    <dgm:cxn modelId="{D350C8BB-9DCE-4ADC-B056-139362F0D6B0}" type="presParOf" srcId="{55F9273D-E783-4ED0-87D0-E8C67EEA86DA}" destId="{47030BBB-C10D-4448-840E-3ABF660F0465}" srcOrd="1" destOrd="0" presId="urn:microsoft.com/office/officeart/2008/layout/LinedList"/>
    <dgm:cxn modelId="{7EBF17FD-27BC-4CDB-977F-CBA815C5CA75}" type="presParOf" srcId="{33519697-A006-4F84-9AD6-D49BA95EE77E}" destId="{BE194397-BCF9-4AE1-AEBC-B0BE041CD01E}" srcOrd="6" destOrd="0" presId="urn:microsoft.com/office/officeart/2008/layout/LinedList"/>
    <dgm:cxn modelId="{0E6186D2-5D9C-4055-BD2E-B9D30C1FA721}" type="presParOf" srcId="{33519697-A006-4F84-9AD6-D49BA95EE77E}" destId="{19EE2787-39E4-426B-BDD8-E4D08F1DB25C}" srcOrd="7" destOrd="0" presId="urn:microsoft.com/office/officeart/2008/layout/LinedList"/>
    <dgm:cxn modelId="{C68F129B-12EC-42FB-AD7B-D3EB63565595}" type="presParOf" srcId="{19EE2787-39E4-426B-BDD8-E4D08F1DB25C}" destId="{6586823D-E3C3-453E-883E-2C47082BA986}" srcOrd="0" destOrd="0" presId="urn:microsoft.com/office/officeart/2008/layout/LinedList"/>
    <dgm:cxn modelId="{6A1286C4-53EE-4543-A0A0-F567C3F7CD9B}" type="presParOf" srcId="{19EE2787-39E4-426B-BDD8-E4D08F1DB25C}" destId="{6A37ECDB-9BE7-41AF-BB36-00822D2C59A8}" srcOrd="1" destOrd="0" presId="urn:microsoft.com/office/officeart/2008/layout/LinedList"/>
    <dgm:cxn modelId="{6C109411-804A-40F1-BC95-4681AB3B1719}" type="presParOf" srcId="{33519697-A006-4F84-9AD6-D49BA95EE77E}" destId="{EEDEF98B-622E-459F-BDC1-76816C3135F3}" srcOrd="8" destOrd="0" presId="urn:microsoft.com/office/officeart/2008/layout/LinedList"/>
    <dgm:cxn modelId="{CF5D3E75-C6DC-4EB8-BC9E-4CD0D5B0F12A}" type="presParOf" srcId="{33519697-A006-4F84-9AD6-D49BA95EE77E}" destId="{619FF5F7-BC27-45C3-AFCA-FE2A6E9E7609}" srcOrd="9" destOrd="0" presId="urn:microsoft.com/office/officeart/2008/layout/LinedList"/>
    <dgm:cxn modelId="{5C4A3969-5862-41F7-BA32-F1AB75FAA266}" type="presParOf" srcId="{619FF5F7-BC27-45C3-AFCA-FE2A6E9E7609}" destId="{8CCFD742-5EA6-4A01-9E8D-03B4B3B1511A}" srcOrd="0" destOrd="0" presId="urn:microsoft.com/office/officeart/2008/layout/LinedList"/>
    <dgm:cxn modelId="{8780A3DD-A16E-4113-8126-D9CD00397D23}" type="presParOf" srcId="{619FF5F7-BC27-45C3-AFCA-FE2A6E9E7609}" destId="{1F54FDBF-1033-4560-8EC6-65D2FB93563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478C1-8D1C-46F2-B5A9-05AE7B8DE6DA}">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C60986-6AD0-4E80-A33C-86226FC63AD0}">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dirty="0"/>
            <a:t>Technical Assistance to State and Local Partners</a:t>
          </a:r>
          <a:endParaRPr lang="en-US" sz="2800" kern="1200" dirty="0"/>
        </a:p>
      </dsp:txBody>
      <dsp:txXfrm>
        <a:off x="0" y="623"/>
        <a:ext cx="6492875" cy="1020830"/>
      </dsp:txXfrm>
    </dsp:sp>
    <dsp:sp modelId="{2A21909C-6101-4100-AAEB-8AA750D0E01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C9751-7262-45E2-AD3A-43FB574C0688}">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dirty="0"/>
            <a:t>Surveillance &amp; Assessments - focus on vulnerability and inequity</a:t>
          </a:r>
          <a:endParaRPr lang="en-US" sz="2800" kern="1200" dirty="0"/>
        </a:p>
      </dsp:txBody>
      <dsp:txXfrm>
        <a:off x="0" y="1021453"/>
        <a:ext cx="6492875" cy="1020830"/>
      </dsp:txXfrm>
    </dsp:sp>
    <dsp:sp modelId="{ABB1974E-4071-4BCC-B45D-5335C19070C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8FB8B8-03EE-4535-8333-AFD44FE2A98E}">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dirty="0"/>
            <a:t>Emergency Response &amp; Preparedness </a:t>
          </a:r>
          <a:endParaRPr lang="en-US" sz="2800" kern="1200" dirty="0"/>
        </a:p>
      </dsp:txBody>
      <dsp:txXfrm>
        <a:off x="0" y="2042284"/>
        <a:ext cx="6492875" cy="1020830"/>
      </dsp:txXfrm>
    </dsp:sp>
    <dsp:sp modelId="{BE194397-BCF9-4AE1-AEBC-B0BE041CD01E}">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86823D-E3C3-453E-883E-2C47082BA986}">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dirty="0"/>
            <a:t>Climate &amp; Health in All Policies</a:t>
          </a:r>
          <a:endParaRPr lang="en-US" sz="2800" kern="1200" dirty="0"/>
        </a:p>
      </dsp:txBody>
      <dsp:txXfrm>
        <a:off x="0" y="3063115"/>
        <a:ext cx="6492875" cy="1020830"/>
      </dsp:txXfrm>
    </dsp:sp>
    <dsp:sp modelId="{EEDEF98B-622E-459F-BDC1-76816C3135F3}">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CFD742-5EA6-4A01-9E8D-03B4B3B1511A}">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dirty="0"/>
            <a:t>Evaluate to Improve Interventions</a:t>
          </a:r>
          <a:endParaRPr lang="en-US" sz="2800" kern="1200" dirty="0"/>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7D6F463C-7FB4-4324-A927-B1B96B9D4F1F}" type="datetimeFigureOut">
              <a:rPr lang="en-US" smtClean="0"/>
              <a:t>4/25/2022</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05D2F2A1-77BD-464A-8187-05B973D86499}" type="slidenum">
              <a:rPr lang="en-US" smtClean="0"/>
              <a:t>‹#›</a:t>
            </a:fld>
            <a:endParaRPr lang="en-US"/>
          </a:p>
        </p:txBody>
      </p:sp>
    </p:spTree>
    <p:extLst>
      <p:ext uri="{BB962C8B-B14F-4D97-AF65-F5344CB8AC3E}">
        <p14:creationId xmlns:p14="http://schemas.microsoft.com/office/powerpoint/2010/main" val="733698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anr.msu.edu/resources/marquette-area-climate-and-health-adaptation-guidebook-volume-i-stakeholder-engagement-and-visual-design-imagin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D2F2A1-77BD-464A-8187-05B973D86499}" type="slidenum">
              <a:rPr lang="en-US" smtClean="0"/>
              <a:t>1</a:t>
            </a:fld>
            <a:endParaRPr lang="en-US"/>
          </a:p>
        </p:txBody>
      </p:sp>
    </p:spTree>
    <p:extLst>
      <p:ext uri="{BB962C8B-B14F-4D97-AF65-F5344CB8AC3E}">
        <p14:creationId xmlns:p14="http://schemas.microsoft.com/office/powerpoint/2010/main" val="3858860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rPr>
              <a:t>The Climate and Health program has been funded for a decade by the CDC’s Climate Ready States and Cities Initiative to build public health capacity to prepare for and respond to climate change impacts. The map shows some of the other jurisdictions that are currently being funded which include 16 states and 2 cities.</a:t>
            </a:r>
          </a:p>
        </p:txBody>
      </p:sp>
      <p:sp>
        <p:nvSpPr>
          <p:cNvPr id="4" name="Slide Number Placeholder 3"/>
          <p:cNvSpPr>
            <a:spLocks noGrp="1"/>
          </p:cNvSpPr>
          <p:nvPr>
            <p:ph type="sldNum" sz="quarter" idx="10"/>
          </p:nvPr>
        </p:nvSpPr>
        <p:spPr/>
        <p:txBody>
          <a:bodyPr/>
          <a:lstStyle/>
          <a:p>
            <a:fld id="{ADB1E8CC-0E76-459D-9F49-99F7DE063289}" type="slidenum">
              <a:rPr lang="en-US" smtClean="0"/>
              <a:t>2</a:t>
            </a:fld>
            <a:endParaRPr lang="en-US"/>
          </a:p>
        </p:txBody>
      </p:sp>
    </p:spTree>
    <p:extLst>
      <p:ext uri="{BB962C8B-B14F-4D97-AF65-F5344CB8AC3E}">
        <p14:creationId xmlns:p14="http://schemas.microsoft.com/office/powerpoint/2010/main" val="571408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other tools and resources that you may find  helpful as you incorporate climate health adaptation into your own community’s planning process.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62328C-AD40-430E-B6C3-47E6DAC6D4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048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62328C-AD40-430E-B6C3-47E6DAC6D4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3691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other tools and resources that you may find  helpful as you incorporate climate health adaptation into your own community’s planning process.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62328C-AD40-430E-B6C3-47E6DAC6D4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491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Aft>
                <a:spcPts val="300"/>
              </a:spcAft>
              <a:buFont typeface="Arial" panose="020B0604020202020204" pitchFamily="34" charset="0"/>
              <a:buNone/>
            </a:pPr>
            <a:r>
              <a:rPr lang="en-US" sz="1000" dirty="0">
                <a:latin typeface="+mn-lt"/>
              </a:rPr>
              <a:t>MDHHS utilizes several strategies with partners across sectors at the State and local levels to prepare communities for climate change. Here are a few examples:</a:t>
            </a:r>
          </a:p>
          <a:p>
            <a:pPr marL="0" indent="0">
              <a:lnSpc>
                <a:spcPct val="100000"/>
              </a:lnSpc>
              <a:spcAft>
                <a:spcPts val="300"/>
              </a:spcAft>
              <a:buFont typeface="Arial" panose="020B0604020202020204" pitchFamily="34" charset="0"/>
              <a:buNone/>
            </a:pPr>
            <a:endParaRPr lang="en-US" sz="1000" dirty="0">
              <a:latin typeface="+mn-lt"/>
            </a:endParaRPr>
          </a:p>
          <a:p>
            <a:pPr marL="0" marR="0" lvl="0" indent="0" algn="l" defTabSz="914400" rtl="0" eaLnBrk="1" fontAlgn="auto" latinLnBrk="0" hangingPunct="1">
              <a:lnSpc>
                <a:spcPct val="100000"/>
              </a:lnSpc>
              <a:spcBef>
                <a:spcPts val="1000"/>
              </a:spcBef>
              <a:spcAft>
                <a:spcPts val="300"/>
              </a:spcAft>
              <a:buClrTx/>
              <a:buSzTx/>
              <a:buFont typeface="Arial" panose="020B0604020202020204" pitchFamily="34" charset="0"/>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Technical Assistance to State and Local Partners</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High Water Action Team and SE MI Aging Infrastructure </a:t>
            </a:r>
            <a:r>
              <a:rPr lang="en-US" sz="1000" dirty="0">
                <a:solidFill>
                  <a:prstClr val="black"/>
                </a:solidFill>
                <a:latin typeface="+mn-lt"/>
              </a:rPr>
              <a:t>Workgroups</a:t>
            </a: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Local health department (LHDs) Community Health Needs Assessments</a:t>
            </a:r>
          </a:p>
          <a:p>
            <a:pPr marL="0" marR="0" lvl="0" indent="0" algn="l" defTabSz="914400" rtl="0" eaLnBrk="1" fontAlgn="auto" latinLnBrk="0" hangingPunct="1">
              <a:lnSpc>
                <a:spcPct val="100000"/>
              </a:lnSpc>
              <a:spcBef>
                <a:spcPts val="1000"/>
              </a:spcBef>
              <a:spcAft>
                <a:spcPts val="300"/>
              </a:spcAft>
              <a:buClrTx/>
              <a:buSzTx/>
              <a:buFont typeface="Arial" panose="020B0604020202020204" pitchFamily="34" charset="0"/>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Surveillance &amp; Assessments</a:t>
            </a:r>
          </a:p>
          <a:p>
            <a:pPr marL="342900" indent="-342900">
              <a:spcAft>
                <a:spcPts val="300"/>
              </a:spcAft>
              <a:buFont typeface="Arial" panose="020B0604020202020204" pitchFamily="34" charset="0"/>
              <a:buChar char="•"/>
            </a:pPr>
            <a:r>
              <a:rPr lang="en-US" sz="1000" dirty="0">
                <a:solidFill>
                  <a:prstClr val="black"/>
                </a:solidFill>
              </a:rPr>
              <a:t>Surveillance and</a:t>
            </a:r>
            <a:r>
              <a:rPr kumimoji="0" lang="en-US" sz="1000" b="0" i="0" u="none" strike="noStrike" kern="1200" cap="none" spc="0" normalizeH="0" baseline="0" noProof="0" dirty="0">
                <a:ln>
                  <a:noFill/>
                </a:ln>
                <a:solidFill>
                  <a:prstClr val="black"/>
                </a:solidFill>
                <a:effectLst/>
                <a:uLnTx/>
                <a:uFillTx/>
                <a:latin typeface="+mn-lt"/>
                <a:ea typeface="+mn-ea"/>
                <a:cs typeface="+mn-cs"/>
              </a:rPr>
              <a:t> vulnerability </a:t>
            </a:r>
            <a:r>
              <a:rPr lang="en-US" sz="1000" dirty="0">
                <a:solidFill>
                  <a:prstClr val="black"/>
                </a:solidFill>
              </a:rPr>
              <a:t>reports</a:t>
            </a:r>
            <a:r>
              <a:rPr kumimoji="0" lang="en-US" sz="1000" b="0" i="0" u="none" strike="noStrike" kern="1200" cap="none" spc="0" normalizeH="0" baseline="0" noProof="0" dirty="0">
                <a:ln>
                  <a:noFill/>
                </a:ln>
                <a:solidFill>
                  <a:prstClr val="black"/>
                </a:solidFill>
                <a:effectLst/>
                <a:uLnTx/>
                <a:uFillTx/>
                <a:latin typeface="+mn-lt"/>
                <a:ea typeface="+mn-ea"/>
                <a:cs typeface="+mn-cs"/>
              </a:rPr>
              <a:t> to identify</a:t>
            </a:r>
            <a:r>
              <a:rPr lang="en-US" sz="1000" dirty="0">
                <a:solidFill>
                  <a:prstClr val="black"/>
                </a:solidFill>
              </a:rPr>
              <a:t> exposures, health</a:t>
            </a:r>
            <a:r>
              <a:rPr kumimoji="0" lang="en-US" sz="1000" b="0" i="0" u="none" strike="noStrike" kern="1200" cap="none" spc="0" normalizeH="0" baseline="0" noProof="0" dirty="0">
                <a:ln>
                  <a:noFill/>
                </a:ln>
                <a:solidFill>
                  <a:prstClr val="black"/>
                </a:solidFill>
                <a:effectLst/>
                <a:uLnTx/>
                <a:uFillTx/>
                <a:latin typeface="+mn-lt"/>
                <a:ea typeface="+mn-ea"/>
                <a:cs typeface="+mn-cs"/>
              </a:rPr>
              <a:t> </a:t>
            </a:r>
            <a:r>
              <a:rPr lang="en-US" sz="1000" dirty="0">
                <a:solidFill>
                  <a:prstClr val="black"/>
                </a:solidFill>
              </a:rPr>
              <a:t>impact disparities, and</a:t>
            </a:r>
            <a:r>
              <a:rPr kumimoji="0" lang="en-US" sz="1000" b="0" i="0" u="none" strike="noStrike" kern="1200" cap="none" spc="0" normalizeH="0" baseline="0" noProof="0" dirty="0">
                <a:ln>
                  <a:noFill/>
                </a:ln>
                <a:solidFill>
                  <a:prstClr val="black"/>
                </a:solidFill>
                <a:effectLst/>
                <a:uLnTx/>
                <a:uFillTx/>
                <a:latin typeface="+mn-lt"/>
                <a:ea typeface="+mn-ea"/>
                <a:cs typeface="+mn-cs"/>
              </a:rPr>
              <a:t> underserved communities</a:t>
            </a:r>
            <a:endParaRPr lang="en-US" sz="1000" b="0" i="0" u="none" strike="noStrike" kern="1200" cap="none" spc="0" normalizeH="0" baseline="0" noProof="0" dirty="0">
              <a:ln>
                <a:noFill/>
              </a:ln>
              <a:solidFill>
                <a:prstClr val="black"/>
              </a:solidFill>
              <a:effectLst/>
              <a:uLnTx/>
              <a:uFillTx/>
              <a:latin typeface="+mn-lt"/>
              <a:cs typeface="Calibri"/>
            </a:endParaRPr>
          </a:p>
          <a:p>
            <a:pPr marL="342900" indent="-342900">
              <a:lnSpc>
                <a:spcPct val="100000"/>
              </a:lnSpc>
              <a:spcAft>
                <a:spcPts val="300"/>
              </a:spcAft>
              <a:buFont typeface="Arial" panose="020B0604020202020204" pitchFamily="34" charset="0"/>
              <a:buChar char="•"/>
            </a:pPr>
            <a:r>
              <a:rPr kumimoji="0" lang="en-US" sz="1000" b="0" i="0" u="none" strike="noStrike" kern="1200" cap="none" spc="0" normalizeH="0" baseline="0" noProof="0" dirty="0">
                <a:ln>
                  <a:noFill/>
                </a:ln>
                <a:solidFill>
                  <a:prstClr val="black"/>
                </a:solidFill>
                <a:effectLst/>
                <a:uLnTx/>
                <a:uFillTx/>
                <a:latin typeface="+mn-lt"/>
                <a:ea typeface="+mn-ea"/>
                <a:cs typeface="+mn-cs"/>
              </a:rPr>
              <a:t>Monitor MI Syndromic Surveillance System and National Weather Service</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Model West Nile Virus risk with MDHHS EZID, MDHHS </a:t>
            </a:r>
            <a:r>
              <a:rPr kumimoji="0" lang="en-US" sz="1000" b="0" i="0" u="none" strike="noStrike" kern="1200" cap="none" spc="0" normalizeH="0" baseline="0" noProof="0" dirty="0" err="1">
                <a:ln>
                  <a:noFill/>
                </a:ln>
                <a:solidFill>
                  <a:prstClr val="black"/>
                </a:solidFill>
                <a:effectLst/>
                <a:uLnTx/>
                <a:uFillTx/>
                <a:latin typeface="+mn-lt"/>
                <a:ea typeface="+mn-ea"/>
                <a:cs typeface="+mn-cs"/>
              </a:rPr>
              <a:t>MiTracking</a:t>
            </a:r>
            <a:r>
              <a:rPr kumimoji="0" lang="en-US" sz="1000" b="0" i="0" u="none" strike="noStrike" kern="1200" cap="none" spc="0" normalizeH="0" baseline="0" noProof="0" dirty="0">
                <a:ln>
                  <a:noFill/>
                </a:ln>
                <a:solidFill>
                  <a:prstClr val="black"/>
                </a:solidFill>
                <a:effectLst/>
                <a:uLnTx/>
                <a:uFillTx/>
                <a:latin typeface="+mn-lt"/>
                <a:ea typeface="+mn-ea"/>
                <a:cs typeface="+mn-cs"/>
              </a:rPr>
              <a:t>, and University of Oklahoma</a:t>
            </a:r>
          </a:p>
          <a:p>
            <a:pPr marL="0" marR="0" lvl="0" indent="0" algn="l" defTabSz="914400" rtl="0" eaLnBrk="1" fontAlgn="auto" latinLnBrk="0" hangingPunct="1">
              <a:lnSpc>
                <a:spcPct val="100000"/>
              </a:lnSpc>
              <a:spcBef>
                <a:spcPts val="1000"/>
              </a:spcBef>
              <a:spcAft>
                <a:spcPts val="300"/>
              </a:spcAft>
              <a:buClrTx/>
              <a:buSz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Emergency Response &amp; Preparedness </a:t>
            </a:r>
            <a:r>
              <a:rPr kumimoji="0" lang="en-US" sz="1000" b="0" i="0" u="none" strike="noStrike" kern="1200" cap="none" spc="0" normalizeH="0" baseline="0" noProof="0" dirty="0">
                <a:ln>
                  <a:noFill/>
                </a:ln>
                <a:solidFill>
                  <a:prstClr val="black"/>
                </a:solidFill>
                <a:effectLst/>
                <a:uLnTx/>
                <a:uFillTx/>
                <a:latin typeface="+mn-lt"/>
                <a:ea typeface="+mn-ea"/>
                <a:cs typeface="+mn-cs"/>
              </a:rPr>
              <a:t>– Climate-related Events</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Develop </a:t>
            </a:r>
            <a:r>
              <a:rPr lang="en-US" sz="1000" dirty="0">
                <a:solidFill>
                  <a:prstClr val="black"/>
                </a:solidFill>
                <a:latin typeface="+mn-lt"/>
              </a:rPr>
              <a:t>health education materials for heat, cold, and flood events</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lang="en-US" sz="1000" dirty="0">
                <a:solidFill>
                  <a:prstClr val="black"/>
                </a:solidFill>
                <a:latin typeface="+mn-lt"/>
              </a:rPr>
              <a:t>Establish and review protocols with</a:t>
            </a:r>
            <a:r>
              <a:rPr kumimoji="0" lang="en-US" sz="1000" b="0" i="0" u="none" strike="noStrike" kern="1200" cap="none" spc="0" normalizeH="0" baseline="0" noProof="0" dirty="0">
                <a:ln>
                  <a:noFill/>
                </a:ln>
                <a:solidFill>
                  <a:prstClr val="black"/>
                </a:solidFill>
                <a:effectLst/>
                <a:uLnTx/>
                <a:uFillTx/>
                <a:latin typeface="+mn-lt"/>
                <a:ea typeface="+mn-ea"/>
                <a:cs typeface="+mn-cs"/>
              </a:rPr>
              <a:t> MDHHS Chemical Preparedness and Response Section, Bureau of EMS, Trauma &amp; Preparedness (BTEP), and MI State Police</a:t>
            </a:r>
          </a:p>
          <a:p>
            <a:pPr marL="0" marR="0" lvl="0" indent="0" algn="l" defTabSz="914400" rtl="0" eaLnBrk="1" fontAlgn="auto" latinLnBrk="0" hangingPunct="1">
              <a:lnSpc>
                <a:spcPct val="100000"/>
              </a:lnSpc>
              <a:spcBef>
                <a:spcPts val="1000"/>
              </a:spcBef>
              <a:spcAft>
                <a:spcPts val="300"/>
              </a:spcAft>
              <a:buClrTx/>
              <a:buSzTx/>
              <a:buFont typeface="Arial" panose="020B0604020202020204" pitchFamily="34" charset="0"/>
              <a:buNone/>
              <a:tabLst/>
              <a:defRPr/>
            </a:pPr>
            <a:r>
              <a:rPr lang="en-US" sz="1000" b="1" dirty="0">
                <a:solidFill>
                  <a:prstClr val="black"/>
                </a:solidFill>
                <a:latin typeface="+mn-lt"/>
              </a:rPr>
              <a:t>Health in All Policies Approach to Implement Adaptations</a:t>
            </a:r>
            <a:endParaRPr kumimoji="0" lang="en-US" sz="1000" b="1"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EGLE Catalyst Communities &amp; MI Green Communities</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Climate and health planning in Detroit, Marquette, Kalamazoo, etc.</a:t>
            </a:r>
          </a:p>
          <a:p>
            <a:pPr marL="0" marR="0" lvl="0" indent="0" algn="l" defTabSz="914400" rtl="0" eaLnBrk="1" fontAlgn="auto" latinLnBrk="0" hangingPunct="1">
              <a:lnSpc>
                <a:spcPct val="100000"/>
              </a:lnSpc>
              <a:spcBef>
                <a:spcPts val="1000"/>
              </a:spcBef>
              <a:spcAft>
                <a:spcPts val="300"/>
              </a:spcAft>
              <a:buClrTx/>
              <a:buSzTx/>
              <a:buFont typeface="Arial" panose="020B0604020202020204" pitchFamily="34" charset="0"/>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Evaluate Interventions</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Identifying health benefits </a:t>
            </a:r>
            <a:r>
              <a:rPr lang="en-US" sz="1000" dirty="0">
                <a:solidFill>
                  <a:prstClr val="black"/>
                </a:solidFill>
                <a:latin typeface="+mn-lt"/>
              </a:rPr>
              <a:t>of MDHHS </a:t>
            </a:r>
            <a:r>
              <a:rPr kumimoji="0" lang="en-US" sz="1000" b="0" i="0" u="none" strike="noStrike" kern="1200" cap="none" spc="0" normalizeH="0" baseline="0" noProof="0" dirty="0">
                <a:ln>
                  <a:noFill/>
                </a:ln>
                <a:solidFill>
                  <a:prstClr val="black"/>
                </a:solidFill>
                <a:effectLst/>
                <a:uLnTx/>
                <a:uFillTx/>
                <a:latin typeface="+mn-lt"/>
                <a:ea typeface="+mn-ea"/>
                <a:cs typeface="+mn-cs"/>
              </a:rPr>
              <a:t>Weatherization Program</a:t>
            </a: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r>
              <a:rPr lang="en-US" sz="1000" dirty="0">
                <a:solidFill>
                  <a:prstClr val="black"/>
                </a:solidFill>
                <a:latin typeface="+mn-lt"/>
              </a:rPr>
              <a:t>T</a:t>
            </a:r>
            <a:r>
              <a:rPr kumimoji="0" lang="en-US" sz="1000" b="0" i="0" u="none" strike="noStrike" kern="1200" cap="none" spc="0" normalizeH="0" baseline="0" noProof="0" dirty="0">
                <a:ln>
                  <a:noFill/>
                </a:ln>
                <a:solidFill>
                  <a:prstClr val="black"/>
                </a:solidFill>
                <a:effectLst/>
                <a:uLnTx/>
                <a:uFillTx/>
                <a:latin typeface="+mn-lt"/>
                <a:ea typeface="+mn-ea"/>
                <a:cs typeface="+mn-cs"/>
              </a:rPr>
              <a:t>ick and mosquito surveillance training for LHDs with MDHHS Emerging, Zoonotic and Infectious Disease Section (EZID)</a:t>
            </a:r>
          </a:p>
          <a:p>
            <a:pPr marL="0" marR="0" lvl="0" indent="0" algn="l" defTabSz="914400" rtl="0" eaLnBrk="1" fontAlgn="auto" latinLnBrk="0" hangingPunct="1">
              <a:lnSpc>
                <a:spcPct val="100000"/>
              </a:lnSpc>
              <a:spcBef>
                <a:spcPts val="1000"/>
              </a:spcBef>
              <a:spcAft>
                <a:spcPts val="30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1000"/>
              </a:spcBef>
              <a:spcAft>
                <a:spcPts val="30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000"/>
              </a:spcBef>
              <a:spcAft>
                <a:spcPts val="30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nSpc>
                <a:spcPct val="100000"/>
              </a:lnSpc>
              <a:spcAft>
                <a:spcPts val="30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D2F2A1-77BD-464A-8187-05B973D864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873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sz="1800" dirty="0">
                <a:solidFill>
                  <a:srgbClr val="433C42"/>
                </a:solidFill>
                <a:latin typeface="Calibri" panose="020F0502020204030204" pitchFamily="34" charset="0"/>
                <a:ea typeface="Calibri" panose="020F0502020204030204" pitchFamily="34" charset="0"/>
                <a:cs typeface="Calibri" panose="020F0502020204030204" pitchFamily="34" charset="0"/>
              </a:rPr>
              <a:t>Another major initiative that compiles best practices and resources compiled from a decade of working in communities across Michigan is the Climate and Health Adaptation Planning Guide for Michigan Communities. This was released in September as part of the Governor’s MI Healthy Climate Plan.</a:t>
            </a:r>
          </a:p>
          <a:p>
            <a:pPr marL="293551" indent="-293551">
              <a:lnSpc>
                <a:spcPct val="107000"/>
              </a:lnSpc>
              <a:buFont typeface="Courier New" panose="02070309020205020404" pitchFamily="49" charset="0"/>
              <a:buChar char="o"/>
            </a:pPr>
            <a:r>
              <a:rPr lang="en-US" sz="1800" dirty="0">
                <a:solidFill>
                  <a:srgbClr val="433C42"/>
                </a:solidFill>
                <a:latin typeface="Calibri" panose="020F0502020204030204" pitchFamily="34" charset="0"/>
                <a:ea typeface="Calibri" panose="020F0502020204030204" pitchFamily="34" charset="0"/>
                <a:cs typeface="Calibri" panose="020F0502020204030204" pitchFamily="34" charset="0"/>
              </a:rPr>
              <a:t>Co-developed with MSU School of Planning, Design, and Construction and MSU Extension</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93551" indent="-293551">
              <a:lnSpc>
                <a:spcPct val="107000"/>
              </a:lnSpc>
              <a:buFont typeface="Courier New" panose="02070309020205020404" pitchFamily="49" charset="0"/>
              <a:buChar char="o"/>
            </a:pPr>
            <a:r>
              <a:rPr lang="en-US" sz="1800" dirty="0">
                <a:solidFill>
                  <a:srgbClr val="433C42"/>
                </a:solidFill>
                <a:latin typeface="Calibri" panose="020F0502020204030204" pitchFamily="34" charset="0"/>
                <a:ea typeface="Calibri" panose="020F0502020204030204" pitchFamily="34" charset="0"/>
                <a:cs typeface="Calibri" panose="020F0502020204030204" pitchFamily="34" charset="0"/>
              </a:rPr>
              <a:t>The Guide uses a health in all policies approach to walk communities through a process to integrate climate, health, and equity into community planning, built environment design, and decision making.</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93551" indent="-293551">
              <a:lnSpc>
                <a:spcPct val="107000"/>
              </a:lnSpc>
              <a:buFont typeface="Courier New" panose="02070309020205020404" pitchFamily="49" charset="0"/>
              <a:buChar char="o"/>
            </a:pPr>
            <a:r>
              <a:rPr lang="en-US" sz="1800" dirty="0">
                <a:solidFill>
                  <a:srgbClr val="433C42"/>
                </a:solidFill>
                <a:latin typeface="Calibri" panose="020F0502020204030204" pitchFamily="34" charset="0"/>
                <a:ea typeface="Calibri" panose="020F0502020204030204" pitchFamily="34" charset="0"/>
                <a:cs typeface="Calibri" panose="020F0502020204030204" pitchFamily="34" charset="0"/>
              </a:rPr>
              <a:t>MDHHS and MSU piloted the process in </a:t>
            </a:r>
            <a:r>
              <a:rPr lang="en-US" sz="18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Marquette, MI</a:t>
            </a:r>
            <a:r>
              <a:rPr lang="en-US" sz="1800" dirty="0">
                <a:solidFill>
                  <a:srgbClr val="433C42"/>
                </a:solidFill>
                <a:latin typeface="Calibri" panose="020F0502020204030204" pitchFamily="34" charset="0"/>
                <a:ea typeface="Calibri" panose="020F0502020204030204" pitchFamily="34" charset="0"/>
                <a:cs typeface="Calibri" panose="020F0502020204030204" pitchFamily="34" charset="0"/>
              </a:rPr>
              <a:t> in partnership with the Marquette County Health Department (MCHD).</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93551" indent="-293551">
              <a:lnSpc>
                <a:spcPct val="107000"/>
              </a:lnSpc>
              <a:spcAft>
                <a:spcPts val="822"/>
              </a:spcAft>
              <a:buFont typeface="Courier New" panose="02070309020205020404" pitchFamily="49" charset="0"/>
              <a:buChar char="o"/>
            </a:pPr>
            <a:r>
              <a:rPr lang="en-US" sz="1800" dirty="0">
                <a:solidFill>
                  <a:srgbClr val="433C42"/>
                </a:solidFill>
                <a:latin typeface="Calibri" panose="020F0502020204030204" pitchFamily="34" charset="0"/>
                <a:ea typeface="Calibri" panose="020F0502020204030204" pitchFamily="34" charset="0"/>
                <a:cs typeface="Calibri" panose="020F0502020204030204" pitchFamily="34" charset="0"/>
              </a:rPr>
              <a:t>MDHHS and MSU will expand the approach across the state through their existing networks and by partnering with other local and state initiatives (e.g. EGLE’s forthcoming Catalyst Communities initiative)</a:t>
            </a: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5D2F2A1-77BD-464A-8187-05B973D86499}" type="slidenum">
              <a:rPr lang="en-US" smtClean="0"/>
              <a:t>7</a:t>
            </a:fld>
            <a:endParaRPr lang="en-US"/>
          </a:p>
        </p:txBody>
      </p:sp>
    </p:spTree>
    <p:extLst>
      <p:ext uri="{BB962C8B-B14F-4D97-AF65-F5344CB8AC3E}">
        <p14:creationId xmlns:p14="http://schemas.microsoft.com/office/powerpoint/2010/main" val="458263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Through a spatial analysis of 108 urban areas in the United States, we ask two questions: (1) how do historically redlined neighborhoods relate to current patterns of intra-urban heat? and (2) do these patterns vary by US Census Bureau region? Results reveal that 94% of studied areas display consistent city-scale patterns of elevated land surface temperatures in formerly redlined areas relative to their non-redlined neighbors by as much as 7 °C. </a:t>
            </a:r>
            <a:endParaRPr lang="en-US" dirty="0"/>
          </a:p>
          <a:p>
            <a:endParaRPr lang="en-US" dirty="0"/>
          </a:p>
          <a:p>
            <a:r>
              <a:rPr lang="en-US" dirty="0"/>
              <a:t>The red, yellow, blue and green polygons on the map delineate how </a:t>
            </a:r>
            <a:r>
              <a:rPr lang="en-US" b="0" i="0" dirty="0">
                <a:solidFill>
                  <a:srgbClr val="153243"/>
                </a:solidFill>
                <a:effectLst/>
                <a:latin typeface="Open Sans" panose="020B0606030504020204" pitchFamily="34" charset="0"/>
              </a:rPr>
              <a:t>loan officers, appraisers and real estate professionals evaluated mortgage lending risk during the mid-1900s. Neighborhoods considered high risk or “Hazardous” were often “redlined” by lending institutions, denying them access to capital investment which could improve the housing and economic opportunity of residents. These neighborhoods were largely considered “hazardous” because of who lived there: they were predominantly immigrant or African American neighborhoods.</a:t>
            </a:r>
          </a:p>
          <a:p>
            <a:endParaRPr lang="en-US" b="0" i="0" dirty="0">
              <a:solidFill>
                <a:srgbClr val="153243"/>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53243"/>
                </a:solidFill>
                <a:effectLst/>
                <a:latin typeface="Open Sans" panose="020B0606030504020204" pitchFamily="34" charset="0"/>
              </a:rPr>
              <a:t>While this policy became illegal with the passage of the </a:t>
            </a:r>
            <a:r>
              <a:rPr lang="en-US" b="0" i="1" dirty="0">
                <a:solidFill>
                  <a:srgbClr val="153243"/>
                </a:solidFill>
                <a:effectLst/>
                <a:latin typeface="Open Sans" panose="020B0606030504020204" pitchFamily="34" charset="0"/>
              </a:rPr>
              <a:t>Fair Housing Act of 1968, </a:t>
            </a:r>
            <a:r>
              <a:rPr lang="en-US" b="0" i="0" dirty="0">
                <a:solidFill>
                  <a:srgbClr val="153243"/>
                </a:solidFill>
                <a:effectLst/>
                <a:latin typeface="Open Sans" panose="020B0606030504020204" pitchFamily="34" charset="0"/>
              </a:rPr>
              <a:t>the effects of disinvestment continue today. The map layer you see beneath the redlining data depicts the area covered by tree canopy (if tree map) or the calculated heat island temperature difference compared to surrounding areas. Pay attention the darker red areas– representative of warmer ground-level temperatures– in the red polygons (the areas deemed “hazardous”) compared to the green and blue polygons (considered “best” or “still desirable” neighborhoods). The policy from the 40s and 50s continues to impact the environment today. Walking around or waiting for a bus in an area that is 7.2 to 9 degrees warmer than an area in light blue can have an impact on your health. (etc.)</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D2F2A1-77BD-464A-8187-05B973D864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806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Through a spatial analysis of 108 urban areas in the United States, we ask two questions: (1) how do historically redlined neighborhoods relate to current patterns of intra-urban heat? and (2) do these patterns vary by US Census Bureau region? Our results reveal that 94% of studied areas display consistent city-scale patterns of elevated land surface temperatures in formerly redlined areas relative to their non-redlined neighbors by as much as 7 °C. </a:t>
            </a:r>
            <a:endParaRPr lang="en-US" dirty="0"/>
          </a:p>
          <a:p>
            <a:endParaRPr lang="en-US" dirty="0"/>
          </a:p>
          <a:p>
            <a:r>
              <a:rPr lang="en-US" dirty="0"/>
              <a:t>The red, yellow, blue and green polygons on the map delineate how </a:t>
            </a:r>
            <a:r>
              <a:rPr lang="en-US" b="0" i="0" dirty="0">
                <a:solidFill>
                  <a:srgbClr val="153243"/>
                </a:solidFill>
                <a:effectLst/>
                <a:latin typeface="Open Sans" panose="020B0606030504020204" pitchFamily="34" charset="0"/>
              </a:rPr>
              <a:t>loan officers, appraisers and real estate professionals evaluated mortgage lending risk during the mid-1900s. Neighborhoods considered high risk or “Hazardous” were often “redlined” by lending institutions, denying them access to capital investment which could improve the housing and economic opportunity of residents. These neighborhoods were largely considered “hazardous” because of who lived there: they were predominantly immigrant or African American neighborhoods.</a:t>
            </a:r>
          </a:p>
          <a:p>
            <a:endParaRPr lang="en-US" b="0" i="0" dirty="0">
              <a:solidFill>
                <a:srgbClr val="153243"/>
              </a:solidFill>
              <a:effectLst/>
              <a:latin typeface="Open Sans" panose="020B0606030504020204" pitchFamily="34" charset="0"/>
            </a:endParaRPr>
          </a:p>
          <a:p>
            <a:r>
              <a:rPr lang="en-US" b="0" i="0" dirty="0">
                <a:solidFill>
                  <a:srgbClr val="153243"/>
                </a:solidFill>
                <a:effectLst/>
                <a:latin typeface="Open Sans" panose="020B0606030504020204" pitchFamily="34" charset="0"/>
              </a:rPr>
              <a:t>While this policy became illegal with the passage of the </a:t>
            </a:r>
            <a:r>
              <a:rPr lang="en-US" b="0" i="1" dirty="0">
                <a:solidFill>
                  <a:srgbClr val="153243"/>
                </a:solidFill>
                <a:effectLst/>
                <a:latin typeface="Open Sans" panose="020B0606030504020204" pitchFamily="34" charset="0"/>
              </a:rPr>
              <a:t>Fair Housing Act of 1968, </a:t>
            </a:r>
            <a:r>
              <a:rPr lang="en-US" b="0" i="0" dirty="0">
                <a:solidFill>
                  <a:srgbClr val="153243"/>
                </a:solidFill>
                <a:effectLst/>
                <a:latin typeface="Open Sans" panose="020B0606030504020204" pitchFamily="34" charset="0"/>
              </a:rPr>
              <a:t>the effects of disinvestment continue today. The map layer you see beneath the redlining data depicts the area covered by tree canopy (if tree map) or the calculated heat island temperature difference compared to surrounding areas (if EJ Screen).  Pay attention to how much dark green you see – representative of the tree canopy in that geographic area – in the red polygons (the areas deemed “hazardous”) compared to the green and blue polygons (considered “best” or “still desirable” neighborhoods). The policy from the 40s and 50s continues to impact the environment today. Tree coverage is essential for clean air, cooler ground-level temperatures, and all the mental and physical health benefits trees bring and the lack of trees in the redlined neighborhoods impact people who live there.</a:t>
            </a:r>
            <a:endParaRPr lang="en-US" dirty="0"/>
          </a:p>
          <a:p>
            <a:endParaRPr lang="en-US" dirty="0"/>
          </a:p>
        </p:txBody>
      </p:sp>
      <p:sp>
        <p:nvSpPr>
          <p:cNvPr id="4" name="Slide Number Placeholder 3"/>
          <p:cNvSpPr>
            <a:spLocks noGrp="1"/>
          </p:cNvSpPr>
          <p:nvPr>
            <p:ph type="sldNum" sz="quarter" idx="5"/>
          </p:nvPr>
        </p:nvSpPr>
        <p:spPr/>
        <p:txBody>
          <a:bodyPr/>
          <a:lstStyle/>
          <a:p>
            <a:fld id="{05D2F2A1-77BD-464A-8187-05B973D86499}" type="slidenum">
              <a:rPr lang="en-US" smtClean="0"/>
              <a:t>9</a:t>
            </a:fld>
            <a:endParaRPr lang="en-US"/>
          </a:p>
        </p:txBody>
      </p:sp>
    </p:spTree>
    <p:extLst>
      <p:ext uri="{BB962C8B-B14F-4D97-AF65-F5344CB8AC3E}">
        <p14:creationId xmlns:p14="http://schemas.microsoft.com/office/powerpoint/2010/main" val="3135341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D2F2A1-77BD-464A-8187-05B973D86499}" type="slidenum">
              <a:rPr lang="en-US" smtClean="0"/>
              <a:t>17</a:t>
            </a:fld>
            <a:endParaRPr lang="en-US"/>
          </a:p>
        </p:txBody>
      </p:sp>
    </p:spTree>
    <p:extLst>
      <p:ext uri="{BB962C8B-B14F-4D97-AF65-F5344CB8AC3E}">
        <p14:creationId xmlns:p14="http://schemas.microsoft.com/office/powerpoint/2010/main" val="2997279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3" name="Google Shape;873;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7" name="Google Shape;90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Water Coalition is ‘staffed’ by the County Planning Staff:</a:t>
            </a:r>
            <a:endParaRPr/>
          </a:p>
          <a:p>
            <a:pPr marL="171450" lvl="0" indent="-171450" algn="l" rtl="0">
              <a:spcBef>
                <a:spcPts val="0"/>
              </a:spcBef>
              <a:spcAft>
                <a:spcPts val="0"/>
              </a:spcAft>
              <a:buClr>
                <a:schemeClr val="dk1"/>
              </a:buClr>
              <a:buSzPts val="1200"/>
              <a:buFont typeface="Arial"/>
              <a:buChar char="•"/>
            </a:pPr>
            <a:r>
              <a:rPr lang="en-US"/>
              <a:t>Surveyed all municipalities on drinking and wastewater infrastructure, and a second about contaminants of concern.</a:t>
            </a:r>
            <a:endParaRPr/>
          </a:p>
          <a:p>
            <a:pPr marL="171450" lvl="0" indent="-171450" algn="l" rtl="0">
              <a:spcBef>
                <a:spcPts val="0"/>
              </a:spcBef>
              <a:spcAft>
                <a:spcPts val="0"/>
              </a:spcAft>
              <a:buClr>
                <a:schemeClr val="dk1"/>
              </a:buClr>
              <a:buSzPts val="1200"/>
              <a:buFont typeface="Arial"/>
              <a:buChar char="•"/>
            </a:pPr>
            <a:r>
              <a:rPr lang="en-US"/>
              <a:t>Ongoing mapping of municipal drinking water/wastewater systems involving the digitizing of hard copy records in partnership with the NMU Geography Department.</a:t>
            </a:r>
            <a:endParaRPr/>
          </a:p>
        </p:txBody>
      </p:sp>
      <p:sp>
        <p:nvSpPr>
          <p:cNvPr id="848" name="Google Shape;848;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6" name="Google Shape;856;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D2F2A1-77BD-464A-8187-05B973D86499}" type="slidenum">
              <a:rPr lang="en-US" smtClean="0"/>
              <a:t>30</a:t>
            </a:fld>
            <a:endParaRPr lang="en-US"/>
          </a:p>
        </p:txBody>
      </p:sp>
    </p:spTree>
    <p:extLst>
      <p:ext uri="{BB962C8B-B14F-4D97-AF65-F5344CB8AC3E}">
        <p14:creationId xmlns:p14="http://schemas.microsoft.com/office/powerpoint/2010/main" val="1754017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48B8E803-7711-461A-837D-51FC22FD8114}" type="datetimeFigureOut">
              <a:rPr lang="en-US" smtClean="0"/>
              <a:t>4/25/2022</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6538595B-AB20-4CB4-8B23-04F4C9760F21}" type="slidenum">
              <a:rPr lang="en-US" smtClean="0"/>
              <a:t>‹#›</a:t>
            </a:fld>
            <a:endParaRPr lang="en-US"/>
          </a:p>
        </p:txBody>
      </p:sp>
    </p:spTree>
    <p:extLst>
      <p:ext uri="{BB962C8B-B14F-4D97-AF65-F5344CB8AC3E}">
        <p14:creationId xmlns:p14="http://schemas.microsoft.com/office/powerpoint/2010/main" val="3542958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2334847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8B8E803-7711-461A-837D-51FC22FD8114}" type="datetimeFigureOut">
              <a:rPr lang="en-US" smtClean="0"/>
              <a:t>4/25/2022</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538595B-AB20-4CB4-8B23-04F4C9760F21}" type="slidenum">
              <a:rPr lang="en-US" smtClean="0"/>
              <a:t>‹#›</a:t>
            </a:fld>
            <a:endParaRPr lang="en-US"/>
          </a:p>
        </p:txBody>
      </p:sp>
    </p:spTree>
    <p:extLst>
      <p:ext uri="{BB962C8B-B14F-4D97-AF65-F5344CB8AC3E}">
        <p14:creationId xmlns:p14="http://schemas.microsoft.com/office/powerpoint/2010/main" val="132420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B8E803-7711-461A-837D-51FC22FD8114}" type="datetimeFigureOut">
              <a:rPr lang="en-US" smtClean="0"/>
              <a:t>4/25/2022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333953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B8E803-7711-461A-837D-51FC22FD8114}" type="datetimeFigureOut">
              <a:rPr lang="en-US" smtClean="0"/>
              <a:t>4/25/2022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1882651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8B8E803-7711-461A-837D-51FC22FD8114}" type="datetimeFigureOut">
              <a:rPr lang="en-US" smtClean="0"/>
              <a:t>4/25/2022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38595B-AB20-4CB4-8B23-04F4C9760F21}"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755791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8E803-7711-461A-837D-51FC22FD8114}" type="datetimeFigureOut">
              <a:rPr lang="en-US" smtClean="0"/>
              <a:t>4/25/2022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2929382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8B8E803-7711-461A-837D-51FC22FD8114}" type="datetimeFigureOut">
              <a:rPr lang="en-US" smtClean="0"/>
              <a:t>4/25/2022</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538595B-AB20-4CB4-8B23-04F4C9760F21}" type="slidenum">
              <a:rPr lang="en-US" smtClean="0"/>
              <a:t>‹#›</a:t>
            </a:fld>
            <a:endParaRPr lang="en-US"/>
          </a:p>
        </p:txBody>
      </p:sp>
    </p:spTree>
    <p:extLst>
      <p:ext uri="{BB962C8B-B14F-4D97-AF65-F5344CB8AC3E}">
        <p14:creationId xmlns:p14="http://schemas.microsoft.com/office/powerpoint/2010/main" val="1112320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B8E803-7711-461A-837D-51FC22FD8114}" type="datetimeFigureOut">
              <a:rPr lang="en-US" smtClean="0"/>
              <a:t>4/25/2022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4146746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2964812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48B8E803-7711-461A-837D-51FC22FD8114}" type="datetimeFigureOut">
              <a:rPr lang="en-US" smtClean="0"/>
              <a:t>4/25/2022</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6538595B-AB20-4CB4-8B23-04F4C9760F21}" type="slidenum">
              <a:rPr lang="en-US" smtClean="0"/>
              <a:t>‹#›</a:t>
            </a:fld>
            <a:endParaRPr lang="en-US"/>
          </a:p>
        </p:txBody>
      </p:sp>
    </p:spTree>
    <p:extLst>
      <p:ext uri="{BB962C8B-B14F-4D97-AF65-F5344CB8AC3E}">
        <p14:creationId xmlns:p14="http://schemas.microsoft.com/office/powerpoint/2010/main" val="301751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D5DE-AE3B-4C01-97C4-801586D5D4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59255C-149C-44D5-97E6-7D0634715A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22DDF9-F903-4BB3-9385-DEEDC077D2A6}"/>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5" name="Footer Placeholder 4">
            <a:extLst>
              <a:ext uri="{FF2B5EF4-FFF2-40B4-BE49-F238E27FC236}">
                <a16:creationId xmlns:a16="http://schemas.microsoft.com/office/drawing/2014/main" id="{DD9ACA12-EC4F-40A1-8A60-5852F7AEF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C0130E-1817-41F1-BDF5-2D5BFBF13ED6}"/>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380980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92F4B-A360-40F7-B2DF-E6D497B19D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9CE4B8-BA33-4A9B-8A2C-71A89D84B7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B33BFB-B782-4F71-943B-E14B453A0CD0}"/>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5" name="Footer Placeholder 4">
            <a:extLst>
              <a:ext uri="{FF2B5EF4-FFF2-40B4-BE49-F238E27FC236}">
                <a16:creationId xmlns:a16="http://schemas.microsoft.com/office/drawing/2014/main" id="{81CF13B9-A01D-4592-9A6F-EDCC4EFA79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221C87-6749-4406-BB45-DD082C7AA1D3}"/>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1906712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C4EBD-C9D8-41D4-AD96-6F36714139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3B49AA-17FD-45D0-AC3F-24655F0411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9C0FF0-7784-4B2B-85A3-E3D9CBF9B884}"/>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5" name="Footer Placeholder 4">
            <a:extLst>
              <a:ext uri="{FF2B5EF4-FFF2-40B4-BE49-F238E27FC236}">
                <a16:creationId xmlns:a16="http://schemas.microsoft.com/office/drawing/2014/main" id="{E929283E-20D4-41FD-ABDA-263C2BDDC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5FAA99-BD59-4503-AD51-72F4C846F169}"/>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3570050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4DCD-8EFE-4ACE-8F14-68BBF6A536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C3BEA4-7841-466F-86A8-8F4AEC3902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33C01B-D84F-4EEB-95C5-3F4179C40D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E372ED-4236-4774-82B8-97854ABDA4D5}"/>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6" name="Footer Placeholder 5">
            <a:extLst>
              <a:ext uri="{FF2B5EF4-FFF2-40B4-BE49-F238E27FC236}">
                <a16:creationId xmlns:a16="http://schemas.microsoft.com/office/drawing/2014/main" id="{CA4D95A3-A04A-49B4-8EF3-E7E823100D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E480D7-BB97-4830-A67E-40F225B7D4A8}"/>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283174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197DC-6621-46A7-BD9E-C634C4BA02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7554F2-D32F-44D4-9560-94481581C4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461F8E-74A1-4409-8D72-E085AE97F4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A54D01-1CB3-4ED0-999F-D7493CC2E4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D8F417-464E-4E3A-A990-9A88B6BA09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08E741-1061-4523-9D0D-A181D7A2EBAC}"/>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8" name="Footer Placeholder 7">
            <a:extLst>
              <a:ext uri="{FF2B5EF4-FFF2-40B4-BE49-F238E27FC236}">
                <a16:creationId xmlns:a16="http://schemas.microsoft.com/office/drawing/2014/main" id="{9066ABFC-C72C-4E25-9F21-78C5CF4279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E54C0F-7C59-4768-B810-A934B519F76F}"/>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1798343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B0FC9-9CA4-4F8F-92D0-FD3D6F3E39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1AC92F-1BC8-4550-8A74-9F537623396D}"/>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4" name="Footer Placeholder 3">
            <a:extLst>
              <a:ext uri="{FF2B5EF4-FFF2-40B4-BE49-F238E27FC236}">
                <a16:creationId xmlns:a16="http://schemas.microsoft.com/office/drawing/2014/main" id="{8234D863-E26A-455E-B1FC-31C0FD1C9B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78B6A7-BC55-4D66-ACB3-41F5D8047A69}"/>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130919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DCDE24-F37C-4152-88A0-EDD55DB027D9}"/>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3" name="Footer Placeholder 2">
            <a:extLst>
              <a:ext uri="{FF2B5EF4-FFF2-40B4-BE49-F238E27FC236}">
                <a16:creationId xmlns:a16="http://schemas.microsoft.com/office/drawing/2014/main" id="{4DA4C034-8C88-4FF8-85D2-6F6825E3BD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5DE099-C17D-4492-BD21-91AB24388EDF}"/>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2263740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ED4B2-0A0B-4603-9099-2934452F0B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D36D4E-6596-4D98-B32D-49E5E7D6A4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448673-4B04-4038-A205-7CBECB8226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0B263-509A-406D-8020-154F30235719}"/>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6" name="Footer Placeholder 5">
            <a:extLst>
              <a:ext uri="{FF2B5EF4-FFF2-40B4-BE49-F238E27FC236}">
                <a16:creationId xmlns:a16="http://schemas.microsoft.com/office/drawing/2014/main" id="{7313DD94-DE4E-4C2E-87A7-24B3000F7E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0EAC1E-5292-4923-B575-41876B25B9D1}"/>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4221614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EE755-7183-4D0C-B44F-6377D111C8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65C4D0-679A-4A97-992A-DC426498DE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7F6E3F-50F6-433B-B8A0-9DD86FAB2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542DDB-1365-4140-B94E-508A95A0AD97}"/>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6" name="Footer Placeholder 5">
            <a:extLst>
              <a:ext uri="{FF2B5EF4-FFF2-40B4-BE49-F238E27FC236}">
                <a16:creationId xmlns:a16="http://schemas.microsoft.com/office/drawing/2014/main" id="{B910E668-5FC8-4369-A855-7AD08BC4C7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2519AF-A684-4829-86ED-C80009D10224}"/>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3034344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BA37F-87B9-4482-B428-91D2113729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A2D79F-115D-4370-B6BC-22CF5B259F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EF02AA-DF2F-4972-BCDD-EBB4A1271BB4}"/>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5" name="Footer Placeholder 4">
            <a:extLst>
              <a:ext uri="{FF2B5EF4-FFF2-40B4-BE49-F238E27FC236}">
                <a16:creationId xmlns:a16="http://schemas.microsoft.com/office/drawing/2014/main" id="{4DECB4CF-833D-4A8B-8D82-E750D6E6F0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5F3509-CC23-42C8-8625-FDC5F5CE1617}"/>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29560768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9F9EA9-E8D6-4DDC-A137-CE77B9AD9D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7DB60B-A2A6-4DDB-BA2F-9043732B5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50A6EB-BE00-43E9-A159-15B4580AAC59}"/>
              </a:ext>
            </a:extLst>
          </p:cNvPr>
          <p:cNvSpPr>
            <a:spLocks noGrp="1"/>
          </p:cNvSpPr>
          <p:nvPr>
            <p:ph type="dt" sz="half" idx="10"/>
          </p:nvPr>
        </p:nvSpPr>
        <p:spPr/>
        <p:txBody>
          <a:bodyPr/>
          <a:lstStyle/>
          <a:p>
            <a:fld id="{C3DCE4F0-CF01-4393-9AF6-7323AB1A4A94}" type="datetimeFigureOut">
              <a:rPr lang="en-US" smtClean="0"/>
              <a:t>4/25/2022</a:t>
            </a:fld>
            <a:endParaRPr lang="en-US"/>
          </a:p>
        </p:txBody>
      </p:sp>
      <p:sp>
        <p:nvSpPr>
          <p:cNvPr id="5" name="Footer Placeholder 4">
            <a:extLst>
              <a:ext uri="{FF2B5EF4-FFF2-40B4-BE49-F238E27FC236}">
                <a16:creationId xmlns:a16="http://schemas.microsoft.com/office/drawing/2014/main" id="{A955D71F-5031-4A16-82D0-9A4AC8090A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796C1A-B52D-4725-AE66-94DC486DFAE7}"/>
              </a:ext>
            </a:extLst>
          </p:cNvPr>
          <p:cNvSpPr>
            <a:spLocks noGrp="1"/>
          </p:cNvSpPr>
          <p:nvPr>
            <p:ph type="sldNum" sz="quarter" idx="12"/>
          </p:nvPr>
        </p:nvSpPr>
        <p:spPr/>
        <p:txBody>
          <a:bodyPr/>
          <a:lstStyle/>
          <a:p>
            <a:fld id="{9D4483DD-4016-4A23-BC5D-CA6E255B3D4B}" type="slidenum">
              <a:rPr lang="en-US" smtClean="0"/>
              <a:t>‹#›</a:t>
            </a:fld>
            <a:endParaRPr lang="en-US"/>
          </a:p>
        </p:txBody>
      </p:sp>
    </p:spTree>
    <p:extLst>
      <p:ext uri="{BB962C8B-B14F-4D97-AF65-F5344CB8AC3E}">
        <p14:creationId xmlns:p14="http://schemas.microsoft.com/office/powerpoint/2010/main" val="3271267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7827-C884-4424-BBD8-477F945C4F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9B2F05-3F47-4D24-9925-2DBC756477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9623DA-50A3-4C64-BB7A-E0775B93EC2B}"/>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a:extLst>
              <a:ext uri="{FF2B5EF4-FFF2-40B4-BE49-F238E27FC236}">
                <a16:creationId xmlns:a16="http://schemas.microsoft.com/office/drawing/2014/main" id="{0E899FC9-4496-4DA1-8899-3FE38D61C6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403EEE-5A2A-4796-B4F9-ABA330BE0A60}"/>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3376531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92CA3-B12E-4CA4-9BF0-0EBC9BAA79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6E75D-887F-4A66-A752-0AEC76AA563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D3114-1E51-4E7E-BB82-3DFA4904F072}"/>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a:extLst>
              <a:ext uri="{FF2B5EF4-FFF2-40B4-BE49-F238E27FC236}">
                <a16:creationId xmlns:a16="http://schemas.microsoft.com/office/drawing/2014/main" id="{1EE5DC46-70FB-4B48-BD8B-8A8F14564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721FC3-7E26-48F7-B122-83CEA220C367}"/>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2042997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5F398-90DB-4927-BA21-7A8E0979C6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2706C0-559D-4874-84AA-9CF361A4DE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957C790-B00C-4867-AD20-3D8DA8BB9376}"/>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a:extLst>
              <a:ext uri="{FF2B5EF4-FFF2-40B4-BE49-F238E27FC236}">
                <a16:creationId xmlns:a16="http://schemas.microsoft.com/office/drawing/2014/main" id="{5D0A721C-8E10-4826-BFD8-AFB810E5A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96478-4DB1-43DA-86D1-C82FA5ADE088}"/>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1379290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134A-9828-4D6C-B0C0-BFEE3D9BA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E08D00-8DFC-4915-9C71-C2369BC53C8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AD9572-71F3-4348-AC25-7FEB5FC3D97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819BDD-C713-45E6-9C2A-417076B6B9B3}"/>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6" name="Footer Placeholder 5">
            <a:extLst>
              <a:ext uri="{FF2B5EF4-FFF2-40B4-BE49-F238E27FC236}">
                <a16:creationId xmlns:a16="http://schemas.microsoft.com/office/drawing/2014/main" id="{DED0ECAA-0872-4D86-8774-6706E27874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E645CA-91E2-49D1-B9DA-CE2E000F551B}"/>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110317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4E9C8-75CC-46E2-860C-0F9D873E56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187D63-8F2E-4856-BEC5-DE29460266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7553C17-079C-4772-AFA6-07AE5B212BF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4A0717-726A-46AD-BB80-C28522EF08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8748679-D538-46AE-9DB8-936C3824F14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B5F19F-EAEF-41B3-AB45-F5EEA7EE2C28}"/>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8" name="Footer Placeholder 7">
            <a:extLst>
              <a:ext uri="{FF2B5EF4-FFF2-40B4-BE49-F238E27FC236}">
                <a16:creationId xmlns:a16="http://schemas.microsoft.com/office/drawing/2014/main" id="{538E4A43-D6FD-436E-9649-DAEF37D450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133022-BCD1-41C1-9B33-7CF00494B195}"/>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1303604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C488C-8DE5-4EEB-8F7F-3238B274AF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F66DF9-8452-4C21-B924-786FF184CFFF}"/>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4" name="Footer Placeholder 3">
            <a:extLst>
              <a:ext uri="{FF2B5EF4-FFF2-40B4-BE49-F238E27FC236}">
                <a16:creationId xmlns:a16="http://schemas.microsoft.com/office/drawing/2014/main" id="{E9DE4BE6-4246-4825-8A68-C52847DFFE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96F934-2331-47A0-99F3-534EA62116F5}"/>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3749181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6EEE39-6AB8-4292-B616-3774BD597913}"/>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3" name="Footer Placeholder 2">
            <a:extLst>
              <a:ext uri="{FF2B5EF4-FFF2-40B4-BE49-F238E27FC236}">
                <a16:creationId xmlns:a16="http://schemas.microsoft.com/office/drawing/2014/main" id="{9923D014-3046-4F13-9C6E-F872FEA75F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73705E-888B-4973-84C5-AE56EB0CBF8F}"/>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3641549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03CD1-031D-4833-B1A1-168554463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2DFA0C-7314-4ED9-8B19-023DD3B41E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FAD19B-FC73-4465-87DA-39816357E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0D6EF6-254D-432C-A88B-FEC8AC310D5D}"/>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6" name="Footer Placeholder 5">
            <a:extLst>
              <a:ext uri="{FF2B5EF4-FFF2-40B4-BE49-F238E27FC236}">
                <a16:creationId xmlns:a16="http://schemas.microsoft.com/office/drawing/2014/main" id="{45188D4B-4003-41AA-B6CE-5C1E756EB3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603380-A33C-4FFC-9506-DB281A635E62}"/>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532739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EB3F2-44DA-4F6F-810E-FC12FC7F4D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8B8DA1-59DD-4306-94D4-FC144F34C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044345-9CCB-462B-A75D-5EA79FC42A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2BE7FD-7015-4DDE-8A63-C4D570FD1C73}"/>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6" name="Footer Placeholder 5">
            <a:extLst>
              <a:ext uri="{FF2B5EF4-FFF2-40B4-BE49-F238E27FC236}">
                <a16:creationId xmlns:a16="http://schemas.microsoft.com/office/drawing/2014/main" id="{CFA08631-53ED-4F42-B748-B0277C443D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CF72C8-E865-40C6-BA10-06F851500CD5}"/>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13922482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1A54-F32D-42A6-A216-44FE7C74B0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5B3E9F-B4C4-41EC-8561-908D7A78B24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104567-BD20-4ACC-B3F7-E02AF4BCE1DF}"/>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a:extLst>
              <a:ext uri="{FF2B5EF4-FFF2-40B4-BE49-F238E27FC236}">
                <a16:creationId xmlns:a16="http://schemas.microsoft.com/office/drawing/2014/main" id="{1A50C9FA-E8A3-4C2E-A8FD-3514CE5844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BAC21-F760-497D-8EB9-4030C89C4928}"/>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23316318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E32587-1AE6-4459-ABB3-E05E948069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DE36E3-F1F3-4AFE-B60B-FBA52263ADD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70058-E4F2-40C0-8EF9-A8621337BF91}"/>
              </a:ext>
            </a:extLst>
          </p:cNvPr>
          <p:cNvSpPr>
            <a:spLocks noGrp="1"/>
          </p:cNvSpPr>
          <p:nvPr>
            <p:ph type="dt" sz="half" idx="10"/>
          </p:nvPr>
        </p:nvSpPr>
        <p:spPr/>
        <p:txBody>
          <a:bodyPr/>
          <a:lstStyle/>
          <a:p>
            <a:fld id="{48B8E803-7711-461A-837D-51FC22FD8114}" type="datetimeFigureOut">
              <a:rPr lang="en-US" smtClean="0"/>
              <a:t>4/25/2022</a:t>
            </a:fld>
            <a:endParaRPr lang="en-US"/>
          </a:p>
        </p:txBody>
      </p:sp>
      <p:sp>
        <p:nvSpPr>
          <p:cNvPr id="5" name="Footer Placeholder 4">
            <a:extLst>
              <a:ext uri="{FF2B5EF4-FFF2-40B4-BE49-F238E27FC236}">
                <a16:creationId xmlns:a16="http://schemas.microsoft.com/office/drawing/2014/main" id="{196B6830-CBCA-4B24-A83A-80409F931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3B241E-171C-4AC9-9489-09216C5D2460}"/>
              </a:ext>
            </a:extLst>
          </p:cNvPr>
          <p:cNvSpPr>
            <a:spLocks noGrp="1"/>
          </p:cNvSpPr>
          <p:nvPr>
            <p:ph type="sldNum" sz="quarter" idx="12"/>
          </p:nvPr>
        </p:nvSpPr>
        <p:spPr/>
        <p:txBody>
          <a:bodyPr/>
          <a:lstStyle/>
          <a:p>
            <a:fld id="{6538595B-AB20-4CB4-8B23-04F4C9760F21}" type="slidenum">
              <a:rPr lang="en-US" smtClean="0"/>
              <a:t>‹#›</a:t>
            </a:fld>
            <a:endParaRPr lang="en-US"/>
          </a:p>
        </p:txBody>
      </p:sp>
    </p:spTree>
    <p:extLst>
      <p:ext uri="{BB962C8B-B14F-4D97-AF65-F5344CB8AC3E}">
        <p14:creationId xmlns:p14="http://schemas.microsoft.com/office/powerpoint/2010/main" val="971034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8B8E803-7711-461A-837D-51FC22FD8114}" type="datetimeFigureOut">
              <a:rPr lang="en-US" smtClean="0"/>
              <a:t>4/25/2022</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6538595B-AB20-4CB4-8B23-04F4C9760F21}"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2445463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A19AAD-E5F3-4B9D-87F2-D9D66F345D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8D1DAD-822E-46E6-A833-B5B020A6A6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C363A5-1FDE-4734-9B38-5C1ED018C5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DCE4F0-CF01-4393-9AF6-7323AB1A4A94}" type="datetimeFigureOut">
              <a:rPr lang="en-US" smtClean="0"/>
              <a:t>4/25/2022</a:t>
            </a:fld>
            <a:endParaRPr lang="en-US"/>
          </a:p>
        </p:txBody>
      </p:sp>
      <p:sp>
        <p:nvSpPr>
          <p:cNvPr id="5" name="Footer Placeholder 4">
            <a:extLst>
              <a:ext uri="{FF2B5EF4-FFF2-40B4-BE49-F238E27FC236}">
                <a16:creationId xmlns:a16="http://schemas.microsoft.com/office/drawing/2014/main" id="{3E0BE6D5-AF34-4C5C-940C-196B9C8B6B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D52FC3-555B-4554-9409-CEEDCDC99F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4483DD-4016-4A23-BC5D-CA6E255B3D4B}" type="slidenum">
              <a:rPr lang="en-US" smtClean="0"/>
              <a:t>‹#›</a:t>
            </a:fld>
            <a:endParaRPr lang="en-US"/>
          </a:p>
        </p:txBody>
      </p:sp>
    </p:spTree>
    <p:extLst>
      <p:ext uri="{BB962C8B-B14F-4D97-AF65-F5344CB8AC3E}">
        <p14:creationId xmlns:p14="http://schemas.microsoft.com/office/powerpoint/2010/main" val="392497737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073EDC-3988-4B9F-A45F-62DA7A5727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B408A9-173C-491A-8F58-5807F1CA10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655AF-311E-4B77-B708-FF064C065B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8E803-7711-461A-837D-51FC22FD8114}" type="datetimeFigureOut">
              <a:rPr lang="en-US" smtClean="0"/>
              <a:t>4/25/2022</a:t>
            </a:fld>
            <a:endParaRPr lang="en-US"/>
          </a:p>
        </p:txBody>
      </p:sp>
      <p:sp>
        <p:nvSpPr>
          <p:cNvPr id="5" name="Footer Placeholder 4">
            <a:extLst>
              <a:ext uri="{FF2B5EF4-FFF2-40B4-BE49-F238E27FC236}">
                <a16:creationId xmlns:a16="http://schemas.microsoft.com/office/drawing/2014/main" id="{7F65C439-89ED-4978-8606-70FA5E86FC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F676D2-8709-4B6F-AA5E-1BA95D494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38595B-AB20-4CB4-8B23-04F4C9760F21}" type="slidenum">
              <a:rPr lang="en-US" smtClean="0"/>
              <a:t>‹#›</a:t>
            </a:fld>
            <a:endParaRPr lang="en-US"/>
          </a:p>
        </p:txBody>
      </p:sp>
    </p:spTree>
    <p:extLst>
      <p:ext uri="{BB962C8B-B14F-4D97-AF65-F5344CB8AC3E}">
        <p14:creationId xmlns:p14="http://schemas.microsoft.com/office/powerpoint/2010/main" val="62962769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26E_ADA5B25A.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FergusonA1@michigan.gov"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michigan.gov/climateandhealth"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michigan.gov/documents/mdhhs/ClimateHealthPlanningGuide_2020_10_2_accessible_704110_7.pdf"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s://www.mdpi.com/2225-1154/8/1/12/htm#app1-climate-08-00012"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hyperlink" Target="https://www.npr.org/2020/01/14/795961381/racist-housing-practices-from-the-1930s-linked-to-hotter-neighborhoods-toda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275_3F4B230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3" Type="http://schemas.openxmlformats.org/officeDocument/2006/relationships/hyperlink" Target="mailto:FergusonA1@Michigan.gov"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93DD-845A-4329-B277-B74968747CE4}"/>
              </a:ext>
            </a:extLst>
          </p:cNvPr>
          <p:cNvSpPr>
            <a:spLocks noGrp="1"/>
          </p:cNvSpPr>
          <p:nvPr>
            <p:ph type="ctrTitle"/>
          </p:nvPr>
        </p:nvSpPr>
        <p:spPr>
          <a:xfrm>
            <a:off x="607127" y="676007"/>
            <a:ext cx="10916292" cy="1655762"/>
          </a:xfrm>
          <a:solidFill>
            <a:schemeClr val="bg1"/>
          </a:solidFill>
          <a:ln w="38100">
            <a:noFill/>
          </a:ln>
        </p:spPr>
        <p:txBody>
          <a:bodyPr>
            <a:noAutofit/>
          </a:bodyPr>
          <a:lstStyle/>
          <a:p>
            <a:pPr algn="ctr"/>
            <a:r>
              <a:rPr lang="en-US" sz="4400" dirty="0">
                <a:ln>
                  <a:solidFill>
                    <a:srgbClr val="0B406B"/>
                  </a:solidFill>
                </a:ln>
                <a:solidFill>
                  <a:srgbClr val="0B406B"/>
                </a:solidFill>
              </a:rPr>
              <a:t>Climate Change, Public Health, and Equitable Community Planning</a:t>
            </a:r>
          </a:p>
        </p:txBody>
      </p:sp>
      <p:sp>
        <p:nvSpPr>
          <p:cNvPr id="3" name="Subtitle 2">
            <a:extLst>
              <a:ext uri="{FF2B5EF4-FFF2-40B4-BE49-F238E27FC236}">
                <a16:creationId xmlns:a16="http://schemas.microsoft.com/office/drawing/2014/main" id="{06470CA9-0BF3-4474-8DDD-A4CADCC2870E}"/>
              </a:ext>
            </a:extLst>
          </p:cNvPr>
          <p:cNvSpPr>
            <a:spLocks noGrp="1"/>
          </p:cNvSpPr>
          <p:nvPr>
            <p:ph type="subTitle" idx="1"/>
          </p:nvPr>
        </p:nvSpPr>
        <p:spPr>
          <a:xfrm>
            <a:off x="6929511" y="4711804"/>
            <a:ext cx="4521797" cy="1403873"/>
          </a:xfrm>
        </p:spPr>
        <p:txBody>
          <a:bodyPr>
            <a:noAutofit/>
          </a:bodyPr>
          <a:lstStyle/>
          <a:p>
            <a:pPr algn="r"/>
            <a:r>
              <a:rPr lang="en-US" sz="1400" b="1" dirty="0"/>
              <a:t>Aaron Ferguson</a:t>
            </a:r>
          </a:p>
          <a:p>
            <a:pPr algn="r"/>
            <a:r>
              <a:rPr lang="en-US" sz="1400" dirty="0"/>
              <a:t>Climate and Tracking Unit</a:t>
            </a:r>
          </a:p>
          <a:p>
            <a:pPr algn="r"/>
            <a:r>
              <a:rPr lang="en-US" sz="1400" dirty="0"/>
              <a:t>Division of Environmental Health</a:t>
            </a:r>
          </a:p>
          <a:p>
            <a:pPr algn="r"/>
            <a:r>
              <a:rPr lang="en-US" sz="1400" dirty="0">
                <a:hlinkClick r:id="rId4"/>
              </a:rPr>
              <a:t>FergusonA1@michigan.gov</a:t>
            </a:r>
            <a:r>
              <a:rPr lang="en-US" sz="1400" dirty="0"/>
              <a:t> </a:t>
            </a:r>
          </a:p>
        </p:txBody>
      </p:sp>
      <p:pic>
        <p:nvPicPr>
          <p:cNvPr id="7" name="Picture 6" descr="Logo&#10;&#10;Description automatically generated">
            <a:extLst>
              <a:ext uri="{FF2B5EF4-FFF2-40B4-BE49-F238E27FC236}">
                <a16:creationId xmlns:a16="http://schemas.microsoft.com/office/drawing/2014/main" id="{82F2E8F3-116B-4A0A-ABA4-A09C5EC56E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127" y="4778120"/>
            <a:ext cx="3742238" cy="1403873"/>
          </a:xfrm>
          <a:prstGeom prst="rect">
            <a:avLst/>
          </a:prstGeom>
          <a:solidFill>
            <a:schemeClr val="bg1"/>
          </a:solidFill>
          <a:ln>
            <a:solidFill>
              <a:schemeClr val="tx1"/>
            </a:solidFill>
          </a:ln>
        </p:spPr>
      </p:pic>
      <p:sp>
        <p:nvSpPr>
          <p:cNvPr id="10" name="Subtitle 2">
            <a:extLst>
              <a:ext uri="{FF2B5EF4-FFF2-40B4-BE49-F238E27FC236}">
                <a16:creationId xmlns:a16="http://schemas.microsoft.com/office/drawing/2014/main" id="{D5FE9DE8-0173-4FD3-A7CB-E39E2353D391}"/>
              </a:ext>
            </a:extLst>
          </p:cNvPr>
          <p:cNvSpPr txBox="1">
            <a:spLocks/>
          </p:cNvSpPr>
          <p:nvPr/>
        </p:nvSpPr>
        <p:spPr>
          <a:xfrm>
            <a:off x="2047371" y="3288196"/>
            <a:ext cx="7523181" cy="12380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b="1" dirty="0">
                <a:solidFill>
                  <a:schemeClr val="bg1"/>
                </a:solidFill>
              </a:rPr>
              <a:t>CSTE Climate, Health &amp; Equity</a:t>
            </a:r>
          </a:p>
          <a:p>
            <a:r>
              <a:rPr lang="en-US" sz="3200" b="1" dirty="0">
                <a:solidFill>
                  <a:schemeClr val="bg1"/>
                </a:solidFill>
              </a:rPr>
              <a:t>April 25, 2022</a:t>
            </a:r>
          </a:p>
        </p:txBody>
      </p:sp>
    </p:spTree>
    <p:extLst>
      <p:ext uri="{BB962C8B-B14F-4D97-AF65-F5344CB8AC3E}">
        <p14:creationId xmlns:p14="http://schemas.microsoft.com/office/powerpoint/2010/main" val="2913317466"/>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66409" y="4605218"/>
            <a:ext cx="2008394" cy="1631216"/>
          </a:xfrm>
          <a:prstGeom prst="rect">
            <a:avLst/>
          </a:prstGeom>
        </p:spPr>
        <p:txBody>
          <a:bodyPr wrap="square" rtlCol="0">
            <a:spAutoFit/>
          </a:bodyPr>
          <a:lstStyle/>
          <a:p>
            <a:pPr algn="ctr"/>
            <a:r>
              <a:rPr lang="en-US" sz="2000" b="1" dirty="0"/>
              <a:t>B</a:t>
            </a:r>
            <a:r>
              <a:rPr lang="en-US" sz="2000" dirty="0"/>
              <a:t>uilding </a:t>
            </a:r>
            <a:r>
              <a:rPr lang="en-US" sz="2000" b="1" dirty="0"/>
              <a:t>R</a:t>
            </a:r>
            <a:r>
              <a:rPr lang="en-US" sz="2000" dirty="0"/>
              <a:t>esilience </a:t>
            </a:r>
            <a:r>
              <a:rPr lang="en-US" sz="2000" b="1" dirty="0"/>
              <a:t>A</a:t>
            </a:r>
            <a:r>
              <a:rPr lang="en-US" sz="2000" dirty="0"/>
              <a:t>gainst</a:t>
            </a:r>
            <a:r>
              <a:rPr lang="en-US" sz="2000" b="1" dirty="0"/>
              <a:t> C</a:t>
            </a:r>
            <a:r>
              <a:rPr lang="en-US" sz="2000" dirty="0"/>
              <a:t>limate </a:t>
            </a:r>
            <a:r>
              <a:rPr lang="en-US" sz="2000" b="1" dirty="0"/>
              <a:t>E</a:t>
            </a:r>
            <a:r>
              <a:rPr lang="en-US" sz="2000" dirty="0"/>
              <a:t>ffects (BRACE) </a:t>
            </a:r>
          </a:p>
          <a:p>
            <a:pPr algn="ctr"/>
            <a:r>
              <a:rPr lang="en-US" sz="2000" dirty="0"/>
              <a:t>2013 - 2016</a:t>
            </a:r>
          </a:p>
        </p:txBody>
      </p:sp>
      <p:sp>
        <p:nvSpPr>
          <p:cNvPr id="13" name="Arrow: Right 12"/>
          <p:cNvSpPr/>
          <p:nvPr/>
        </p:nvSpPr>
        <p:spPr>
          <a:xfrm>
            <a:off x="5318591" y="5053875"/>
            <a:ext cx="945240" cy="4472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429763" y="4642914"/>
            <a:ext cx="2108815" cy="1631216"/>
          </a:xfrm>
          <a:prstGeom prst="rect">
            <a:avLst/>
          </a:prstGeom>
        </p:spPr>
        <p:txBody>
          <a:bodyPr wrap="square" rtlCol="0">
            <a:spAutoFit/>
          </a:bodyPr>
          <a:lstStyle/>
          <a:p>
            <a:pPr algn="ctr"/>
            <a:r>
              <a:rPr lang="en-US" sz="2000" dirty="0"/>
              <a:t>Climate &amp; Health Adaptation and Monitoring Program</a:t>
            </a:r>
          </a:p>
          <a:p>
            <a:pPr algn="ctr"/>
            <a:r>
              <a:rPr lang="en-US" sz="2000" dirty="0"/>
              <a:t>2016 - 2021</a:t>
            </a:r>
          </a:p>
        </p:txBody>
      </p:sp>
      <p:sp>
        <p:nvSpPr>
          <p:cNvPr id="16" name="Arrow: Right 15"/>
          <p:cNvSpPr/>
          <p:nvPr/>
        </p:nvSpPr>
        <p:spPr>
          <a:xfrm>
            <a:off x="2132428" y="5026979"/>
            <a:ext cx="945240" cy="4472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204619" y="4585337"/>
            <a:ext cx="1999332" cy="1631216"/>
          </a:xfrm>
          <a:prstGeom prst="rect">
            <a:avLst/>
          </a:prstGeom>
        </p:spPr>
        <p:txBody>
          <a:bodyPr wrap="square" rtlCol="0">
            <a:spAutoFit/>
          </a:bodyPr>
          <a:lstStyle/>
          <a:p>
            <a:pPr algn="ctr"/>
            <a:r>
              <a:rPr lang="en-US" sz="2000" dirty="0"/>
              <a:t>Strategic Adaptation Planning and Implementation</a:t>
            </a:r>
          </a:p>
          <a:p>
            <a:pPr algn="ctr"/>
            <a:r>
              <a:rPr lang="en-US" sz="2000" dirty="0"/>
              <a:t>2009 - 2013</a:t>
            </a:r>
          </a:p>
        </p:txBody>
      </p:sp>
      <p:sp>
        <p:nvSpPr>
          <p:cNvPr id="2" name="Title 1">
            <a:extLst>
              <a:ext uri="{FF2B5EF4-FFF2-40B4-BE49-F238E27FC236}">
                <a16:creationId xmlns:a16="http://schemas.microsoft.com/office/drawing/2014/main" id="{B6DABE5A-CD63-634F-9E57-1F0DF43848E2}"/>
              </a:ext>
            </a:extLst>
          </p:cNvPr>
          <p:cNvSpPr>
            <a:spLocks noGrp="1"/>
          </p:cNvSpPr>
          <p:nvPr>
            <p:ph type="title"/>
          </p:nvPr>
        </p:nvSpPr>
        <p:spPr>
          <a:xfrm>
            <a:off x="0" y="127036"/>
            <a:ext cx="12192000" cy="1325563"/>
          </a:xfrm>
        </p:spPr>
        <p:txBody>
          <a:bodyPr>
            <a:normAutofit/>
          </a:bodyPr>
          <a:lstStyle/>
          <a:p>
            <a:pPr algn="ctr"/>
            <a:r>
              <a:rPr lang="en-US" dirty="0"/>
              <a:t>Michigan Climate &amp; Health Adaptation Program (MICHAP)</a:t>
            </a:r>
          </a:p>
        </p:txBody>
      </p:sp>
      <p:sp>
        <p:nvSpPr>
          <p:cNvPr id="15" name="TextBox 14">
            <a:extLst>
              <a:ext uri="{FF2B5EF4-FFF2-40B4-BE49-F238E27FC236}">
                <a16:creationId xmlns:a16="http://schemas.microsoft.com/office/drawing/2014/main" id="{C85602F8-EDC3-49B3-AC37-F6CDB00C0990}"/>
              </a:ext>
            </a:extLst>
          </p:cNvPr>
          <p:cNvSpPr txBox="1"/>
          <p:nvPr/>
        </p:nvSpPr>
        <p:spPr>
          <a:xfrm>
            <a:off x="3612035" y="6274130"/>
            <a:ext cx="4967930" cy="461665"/>
          </a:xfrm>
          <a:prstGeom prst="rect">
            <a:avLst/>
          </a:prstGeom>
          <a:noFill/>
        </p:spPr>
        <p:txBody>
          <a:bodyPr wrap="square">
            <a:spAutoFit/>
          </a:bodyPr>
          <a:lstStyle/>
          <a:p>
            <a:r>
              <a:rPr lang="en-US" sz="2400" dirty="0">
                <a:hlinkClick r:id="rId3"/>
              </a:rPr>
              <a:t>www.Michigan.gov/climateandhealth</a:t>
            </a:r>
            <a:r>
              <a:rPr lang="en-US" sz="2400" dirty="0"/>
              <a:t> </a:t>
            </a:r>
          </a:p>
        </p:txBody>
      </p:sp>
      <p:sp>
        <p:nvSpPr>
          <p:cNvPr id="18" name="Arrow: Right 17">
            <a:extLst>
              <a:ext uri="{FF2B5EF4-FFF2-40B4-BE49-F238E27FC236}">
                <a16:creationId xmlns:a16="http://schemas.microsoft.com/office/drawing/2014/main" id="{7FD03D87-334F-4F9D-B183-05ECB692E9C4}"/>
              </a:ext>
            </a:extLst>
          </p:cNvPr>
          <p:cNvSpPr/>
          <p:nvPr/>
        </p:nvSpPr>
        <p:spPr>
          <a:xfrm>
            <a:off x="8704510" y="5053875"/>
            <a:ext cx="945240" cy="4472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7D52DCE-5D5E-4A4E-B6E6-1DEAA4814555}"/>
              </a:ext>
            </a:extLst>
          </p:cNvPr>
          <p:cNvSpPr txBox="1"/>
          <p:nvPr/>
        </p:nvSpPr>
        <p:spPr>
          <a:xfrm>
            <a:off x="9815682" y="4642914"/>
            <a:ext cx="1999599" cy="1631216"/>
          </a:xfrm>
          <a:prstGeom prst="rect">
            <a:avLst/>
          </a:prstGeom>
        </p:spPr>
        <p:txBody>
          <a:bodyPr wrap="square" rtlCol="0">
            <a:spAutoFit/>
          </a:bodyPr>
          <a:lstStyle/>
          <a:p>
            <a:pPr algn="ctr"/>
            <a:r>
              <a:rPr lang="en-US" sz="2000" dirty="0"/>
              <a:t>New strategic plan, implementing Guidebook</a:t>
            </a:r>
          </a:p>
          <a:p>
            <a:pPr algn="ctr"/>
            <a:r>
              <a:rPr lang="en-US" sz="2000" dirty="0"/>
              <a:t>2022</a:t>
            </a:r>
          </a:p>
        </p:txBody>
      </p:sp>
      <p:sp>
        <p:nvSpPr>
          <p:cNvPr id="20" name="TextBox 19">
            <a:extLst>
              <a:ext uri="{FF2B5EF4-FFF2-40B4-BE49-F238E27FC236}">
                <a16:creationId xmlns:a16="http://schemas.microsoft.com/office/drawing/2014/main" id="{95F1E44C-6501-43EE-8C9D-FE5ACAC910EA}"/>
              </a:ext>
            </a:extLst>
          </p:cNvPr>
          <p:cNvSpPr txBox="1"/>
          <p:nvPr/>
        </p:nvSpPr>
        <p:spPr>
          <a:xfrm>
            <a:off x="434898" y="2215086"/>
            <a:ext cx="11380382" cy="1865126"/>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MICHAP supports a climate resilient public health system by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investigating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climate-driven health risks,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identifying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needs for climate and health adaptation across sectors, and collaboratively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implementing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equitable climate adaptation strategies.</a:t>
            </a:r>
          </a:p>
        </p:txBody>
      </p:sp>
    </p:spTree>
    <p:extLst>
      <p:ext uri="{BB962C8B-B14F-4D97-AF65-F5344CB8AC3E}">
        <p14:creationId xmlns:p14="http://schemas.microsoft.com/office/powerpoint/2010/main" val="2585821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67A6C6-A916-40AB-83D0-2F82ED8C1231}"/>
              </a:ext>
            </a:extLst>
          </p:cNvPr>
          <p:cNvSpPr>
            <a:spLocks noGrp="1"/>
          </p:cNvSpPr>
          <p:nvPr>
            <p:ph type="title"/>
          </p:nvPr>
        </p:nvSpPr>
        <p:spPr>
          <a:xfrm>
            <a:off x="1094095" y="851517"/>
            <a:ext cx="5238466" cy="2991416"/>
          </a:xfrm>
        </p:spPr>
        <p:txBody>
          <a:bodyPr vert="horz" lIns="91440" tIns="45720" rIns="91440" bIns="45720" rtlCol="0" anchor="b">
            <a:normAutofit/>
          </a:bodyPr>
          <a:lstStyle/>
          <a:p>
            <a:r>
              <a:rPr lang="en-US" kern="1200">
                <a:solidFill>
                  <a:schemeClr val="tx1"/>
                </a:solidFill>
                <a:latin typeface="+mj-lt"/>
                <a:ea typeface="+mj-ea"/>
                <a:cs typeface="+mj-cs"/>
              </a:rPr>
              <a:t>Connecting Health to Climate</a:t>
            </a:r>
          </a:p>
        </p:txBody>
      </p:sp>
      <p:sp>
        <p:nvSpPr>
          <p:cNvPr id="3" name="Content Placeholder 2">
            <a:extLst>
              <a:ext uri="{FF2B5EF4-FFF2-40B4-BE49-F238E27FC236}">
                <a16:creationId xmlns:a16="http://schemas.microsoft.com/office/drawing/2014/main" id="{2B558273-5D9F-40E1-8063-DD0FE9A3DC51}"/>
              </a:ext>
            </a:extLst>
          </p:cNvPr>
          <p:cNvSpPr>
            <a:spLocks noGrp="1"/>
          </p:cNvSpPr>
          <p:nvPr>
            <p:ph type="body" idx="1"/>
          </p:nvPr>
        </p:nvSpPr>
        <p:spPr>
          <a:xfrm>
            <a:off x="1094096" y="3842932"/>
            <a:ext cx="4167115" cy="2163551"/>
          </a:xfrm>
        </p:spPr>
        <p:txBody>
          <a:bodyPr vert="horz" lIns="91440" tIns="45720" rIns="91440" bIns="45720" rtlCol="0" anchor="t">
            <a:normAutofit/>
          </a:bodyPr>
          <a:lstStyle/>
          <a:p>
            <a:r>
              <a:rPr lang="en-US" kern="1200">
                <a:solidFill>
                  <a:schemeClr val="tx1"/>
                </a:solidFill>
                <a:latin typeface="+mn-lt"/>
                <a:ea typeface="+mn-ea"/>
                <a:cs typeface="+mn-cs"/>
              </a:rPr>
              <a:t>How does that impact us?</a:t>
            </a:r>
          </a:p>
        </p:txBody>
      </p:sp>
      <p:sp>
        <p:nvSpPr>
          <p:cNvPr id="14" name="Freeform: Shape 13">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Earth Globe Americas">
            <a:extLst>
              <a:ext uri="{FF2B5EF4-FFF2-40B4-BE49-F238E27FC236}">
                <a16:creationId xmlns:a16="http://schemas.microsoft.com/office/drawing/2014/main" id="{F5B70CCB-0436-492E-B1B2-099435DE05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329600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D081D2-63F3-4D1E-ABDC-759E0DE64F10}"/>
              </a:ext>
            </a:extLst>
          </p:cNvPr>
          <p:cNvPicPr>
            <a:picLocks noChangeAspect="1"/>
          </p:cNvPicPr>
          <p:nvPr/>
        </p:nvPicPr>
        <p:blipFill>
          <a:blip r:embed="rId3"/>
          <a:stretch>
            <a:fillRect/>
          </a:stretch>
        </p:blipFill>
        <p:spPr>
          <a:xfrm>
            <a:off x="1634140" y="86254"/>
            <a:ext cx="8923719" cy="6685491"/>
          </a:xfrm>
          <a:prstGeom prst="rect">
            <a:avLst/>
          </a:prstGeom>
        </p:spPr>
      </p:pic>
      <p:sp>
        <p:nvSpPr>
          <p:cNvPr id="7" name="TextBox 6">
            <a:extLst>
              <a:ext uri="{FF2B5EF4-FFF2-40B4-BE49-F238E27FC236}">
                <a16:creationId xmlns:a16="http://schemas.microsoft.com/office/drawing/2014/main" id="{5FB734E4-4065-4AA5-8825-2CBB5E98EC24}"/>
              </a:ext>
            </a:extLst>
          </p:cNvPr>
          <p:cNvSpPr txBox="1"/>
          <p:nvPr/>
        </p:nvSpPr>
        <p:spPr>
          <a:xfrm>
            <a:off x="10557859" y="6217747"/>
            <a:ext cx="163414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a:ea typeface="+mn-ea"/>
                <a:cs typeface="+mn-cs"/>
              </a:rPr>
              <a:t>Source: Climate and Health Adaptation Planning Guide</a:t>
            </a:r>
          </a:p>
        </p:txBody>
      </p:sp>
      <p:sp>
        <p:nvSpPr>
          <p:cNvPr id="5" name="TextBox 4">
            <a:extLst>
              <a:ext uri="{FF2B5EF4-FFF2-40B4-BE49-F238E27FC236}">
                <a16:creationId xmlns:a16="http://schemas.microsoft.com/office/drawing/2014/main" id="{1E23016D-E860-475E-B27A-5F74A539E0F5}"/>
              </a:ext>
            </a:extLst>
          </p:cNvPr>
          <p:cNvSpPr txBox="1"/>
          <p:nvPr/>
        </p:nvSpPr>
        <p:spPr>
          <a:xfrm>
            <a:off x="1990087" y="1245712"/>
            <a:ext cx="1395300" cy="923330"/>
          </a:xfrm>
          <a:prstGeom prst="rect">
            <a:avLst/>
          </a:prstGeom>
          <a:noFill/>
        </p:spPr>
        <p:txBody>
          <a:bodyPr wrap="square">
            <a:spAutoFit/>
          </a:bodyPr>
          <a:lstStyle/>
          <a:p>
            <a:pPr algn="ctr"/>
            <a:r>
              <a:rPr lang="en-US" sz="1800" b="1" dirty="0">
                <a:solidFill>
                  <a:srgbClr val="C00000"/>
                </a:solidFill>
                <a:latin typeface="Arial" panose="020B0604020202020204" pitchFamily="34" charset="0"/>
                <a:cs typeface="Arial" panose="020B0604020202020204" pitchFamily="34" charset="0"/>
              </a:rPr>
              <a:t>Michigan 1960 -2012</a:t>
            </a:r>
          </a:p>
          <a:p>
            <a:pPr algn="ctr"/>
            <a:r>
              <a:rPr lang="en-US" sz="1800" b="1" dirty="0">
                <a:solidFill>
                  <a:srgbClr val="C00000"/>
                </a:solidFill>
                <a:latin typeface="Arial" panose="020B0604020202020204" pitchFamily="34" charset="0"/>
                <a:cs typeface="Arial" panose="020B0604020202020204" pitchFamily="34" charset="0"/>
              </a:rPr>
              <a:t>2.9°F</a:t>
            </a:r>
          </a:p>
        </p:txBody>
      </p:sp>
      <p:sp>
        <p:nvSpPr>
          <p:cNvPr id="6" name="TextBox 5">
            <a:extLst>
              <a:ext uri="{FF2B5EF4-FFF2-40B4-BE49-F238E27FC236}">
                <a16:creationId xmlns:a16="http://schemas.microsoft.com/office/drawing/2014/main" id="{C1E92BC1-9862-41DA-9F64-B64B43384380}"/>
              </a:ext>
            </a:extLst>
          </p:cNvPr>
          <p:cNvSpPr txBox="1"/>
          <p:nvPr/>
        </p:nvSpPr>
        <p:spPr>
          <a:xfrm>
            <a:off x="9125319" y="1245712"/>
            <a:ext cx="1395300" cy="923330"/>
          </a:xfrm>
          <a:prstGeom prst="rect">
            <a:avLst/>
          </a:prstGeom>
          <a:noFill/>
        </p:spPr>
        <p:txBody>
          <a:bodyPr wrap="square">
            <a:spAutoFit/>
          </a:bodyPr>
          <a:lstStyle/>
          <a:p>
            <a:pPr algn="ctr"/>
            <a:r>
              <a:rPr lang="en-US" sz="1800" b="1" dirty="0">
                <a:solidFill>
                  <a:srgbClr val="4F81BD"/>
                </a:solidFill>
                <a:latin typeface="Arial" panose="020B0604020202020204" pitchFamily="34" charset="0"/>
                <a:cs typeface="Arial" panose="020B0604020202020204" pitchFamily="34" charset="0"/>
              </a:rPr>
              <a:t>Michigan 1960-2012</a:t>
            </a:r>
          </a:p>
          <a:p>
            <a:pPr algn="ctr"/>
            <a:r>
              <a:rPr lang="en-US" sz="1800" b="1" dirty="0">
                <a:solidFill>
                  <a:srgbClr val="4F81BD"/>
                </a:solidFill>
                <a:latin typeface="Arial" panose="020B0604020202020204" pitchFamily="34" charset="0"/>
                <a:cs typeface="Arial" panose="020B0604020202020204" pitchFamily="34" charset="0"/>
              </a:rPr>
              <a:t>4.5%</a:t>
            </a:r>
          </a:p>
        </p:txBody>
      </p:sp>
    </p:spTree>
    <p:extLst>
      <p:ext uri="{BB962C8B-B14F-4D97-AF65-F5344CB8AC3E}">
        <p14:creationId xmlns:p14="http://schemas.microsoft.com/office/powerpoint/2010/main" val="895791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67A6C6-A916-40AB-83D0-2F82ED8C1231}"/>
              </a:ext>
            </a:extLst>
          </p:cNvPr>
          <p:cNvSpPr>
            <a:spLocks noGrp="1"/>
          </p:cNvSpPr>
          <p:nvPr>
            <p:ph type="title"/>
          </p:nvPr>
        </p:nvSpPr>
        <p:spPr>
          <a:xfrm>
            <a:off x="1094095" y="851517"/>
            <a:ext cx="5238466" cy="2991416"/>
          </a:xfrm>
        </p:spPr>
        <p:txBody>
          <a:bodyPr vert="horz" lIns="91440" tIns="45720" rIns="91440" bIns="45720" rtlCol="0" anchor="b">
            <a:normAutofit/>
          </a:bodyPr>
          <a:lstStyle/>
          <a:p>
            <a:r>
              <a:rPr lang="en-US" kern="1200">
                <a:solidFill>
                  <a:schemeClr val="tx1"/>
                </a:solidFill>
                <a:latin typeface="+mj-lt"/>
                <a:ea typeface="+mj-ea"/>
                <a:cs typeface="+mj-cs"/>
              </a:rPr>
              <a:t>Building Resilience</a:t>
            </a:r>
          </a:p>
        </p:txBody>
      </p:sp>
      <p:sp>
        <p:nvSpPr>
          <p:cNvPr id="3" name="Content Placeholder 2">
            <a:extLst>
              <a:ext uri="{FF2B5EF4-FFF2-40B4-BE49-F238E27FC236}">
                <a16:creationId xmlns:a16="http://schemas.microsoft.com/office/drawing/2014/main" id="{2B558273-5D9F-40E1-8063-DD0FE9A3DC51}"/>
              </a:ext>
            </a:extLst>
          </p:cNvPr>
          <p:cNvSpPr>
            <a:spLocks noGrp="1"/>
          </p:cNvSpPr>
          <p:nvPr>
            <p:ph type="body" idx="1"/>
          </p:nvPr>
        </p:nvSpPr>
        <p:spPr>
          <a:xfrm>
            <a:off x="1094096" y="3842932"/>
            <a:ext cx="4167115" cy="2163551"/>
          </a:xfrm>
        </p:spPr>
        <p:txBody>
          <a:bodyPr vert="horz" lIns="91440" tIns="45720" rIns="91440" bIns="45720" rtlCol="0" anchor="t">
            <a:normAutofit/>
          </a:bodyPr>
          <a:lstStyle/>
          <a:p>
            <a:r>
              <a:rPr lang="en-US" kern="1200">
                <a:solidFill>
                  <a:schemeClr val="tx1"/>
                </a:solidFill>
                <a:latin typeface="+mn-lt"/>
                <a:ea typeface="+mn-ea"/>
                <a:cs typeface="+mn-cs"/>
              </a:rPr>
              <a:t>How is public health responding?</a:t>
            </a:r>
          </a:p>
        </p:txBody>
      </p:sp>
      <p:sp>
        <p:nvSpPr>
          <p:cNvPr id="17" name="Freeform: Shape 16">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6" descr="City">
            <a:extLst>
              <a:ext uri="{FF2B5EF4-FFF2-40B4-BE49-F238E27FC236}">
                <a16:creationId xmlns:a16="http://schemas.microsoft.com/office/drawing/2014/main" id="{828CB093-2919-436C-AF3C-6CE85B690A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1236667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2"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1D9FBB88-E126-4356-9AB2-90BD090D3CB4}"/>
              </a:ext>
            </a:extLst>
          </p:cNvPr>
          <p:cNvSpPr>
            <a:spLocks noGrp="1"/>
          </p:cNvSpPr>
          <p:nvPr>
            <p:ph type="title"/>
          </p:nvPr>
        </p:nvSpPr>
        <p:spPr>
          <a:xfrm>
            <a:off x="535020" y="685800"/>
            <a:ext cx="2780271" cy="5105400"/>
          </a:xfrm>
        </p:spPr>
        <p:txBody>
          <a:bodyPr vert="horz" lIns="91440" tIns="45720" rIns="91440" bIns="45720" rtlCol="0" anchor="ctr">
            <a:normAutofit/>
          </a:bodyPr>
          <a:lstStyle/>
          <a:p>
            <a:r>
              <a:rPr lang="en-US" sz="4000" b="1" kern="1200">
                <a:solidFill>
                  <a:srgbClr val="FFFFFF"/>
                </a:solidFill>
                <a:latin typeface="+mj-lt"/>
                <a:ea typeface="+mj-ea"/>
                <a:cs typeface="+mj-cs"/>
              </a:rPr>
              <a:t>Climate and Health Adaptation Strategies</a:t>
            </a:r>
          </a:p>
        </p:txBody>
      </p:sp>
      <p:graphicFrame>
        <p:nvGraphicFramePr>
          <p:cNvPr id="12" name="Content Placeholder 2">
            <a:extLst>
              <a:ext uri="{FF2B5EF4-FFF2-40B4-BE49-F238E27FC236}">
                <a16:creationId xmlns:a16="http://schemas.microsoft.com/office/drawing/2014/main" id="{CE44E51E-9A41-4463-8C03-B761D1118CAC}"/>
              </a:ext>
            </a:extLst>
          </p:cNvPr>
          <p:cNvGraphicFramePr/>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3698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643407-224D-4D42-B2A7-6B4A01469865}"/>
              </a:ext>
            </a:extLst>
          </p:cNvPr>
          <p:cNvSpPr txBox="1"/>
          <p:nvPr/>
        </p:nvSpPr>
        <p:spPr>
          <a:xfrm>
            <a:off x="315474" y="6298805"/>
            <a:ext cx="7191910" cy="276999"/>
          </a:xfrm>
          <a:prstGeom prst="rect">
            <a:avLst/>
          </a:prstGeom>
          <a:noFill/>
        </p:spPr>
        <p:txBody>
          <a:bodyPr wrap="square">
            <a:spAutoFit/>
          </a:bodyPr>
          <a:lstStyle/>
          <a:p>
            <a:r>
              <a:rPr lang="en-US" sz="1200">
                <a:hlinkClick r:id="rId3"/>
              </a:rPr>
              <a:t>www.michigan.gov/documents/mdhhs/ClimateHealthPlanningGuide_2020_10_2_accessible_704110_7.pdf</a:t>
            </a:r>
            <a:r>
              <a:rPr lang="en-US" sz="1200"/>
              <a:t> </a:t>
            </a:r>
            <a:endParaRPr lang="en-US" sz="1200" dirty="0"/>
          </a:p>
        </p:txBody>
      </p:sp>
      <p:pic>
        <p:nvPicPr>
          <p:cNvPr id="7" name="Picture 6">
            <a:extLst>
              <a:ext uri="{FF2B5EF4-FFF2-40B4-BE49-F238E27FC236}">
                <a16:creationId xmlns:a16="http://schemas.microsoft.com/office/drawing/2014/main" id="{2E612B08-E3BF-4D85-BFB6-1CEE513855E8}"/>
              </a:ext>
            </a:extLst>
          </p:cNvPr>
          <p:cNvPicPr>
            <a:picLocks noChangeAspect="1"/>
          </p:cNvPicPr>
          <p:nvPr/>
        </p:nvPicPr>
        <p:blipFill>
          <a:blip r:embed="rId4"/>
          <a:stretch>
            <a:fillRect/>
          </a:stretch>
        </p:blipFill>
        <p:spPr>
          <a:xfrm>
            <a:off x="442752" y="868315"/>
            <a:ext cx="7064632" cy="5430490"/>
          </a:xfrm>
          <a:prstGeom prst="rect">
            <a:avLst/>
          </a:prstGeom>
          <a:ln>
            <a:solidFill>
              <a:schemeClr val="tx1"/>
            </a:solidFill>
          </a:ln>
          <a:effectLst>
            <a:outerShdw blurRad="50800" dist="38100" dir="8100000" algn="tr" rotWithShape="0">
              <a:prstClr val="black">
                <a:alpha val="40000"/>
              </a:prstClr>
            </a:outerShdw>
          </a:effectLst>
        </p:spPr>
      </p:pic>
      <p:sp>
        <p:nvSpPr>
          <p:cNvPr id="8" name="Google Shape;225;p45">
            <a:extLst>
              <a:ext uri="{FF2B5EF4-FFF2-40B4-BE49-F238E27FC236}">
                <a16:creationId xmlns:a16="http://schemas.microsoft.com/office/drawing/2014/main" id="{914B9FAC-D82F-47FB-9E6A-A86C0C8F0CDD}"/>
              </a:ext>
            </a:extLst>
          </p:cNvPr>
          <p:cNvSpPr txBox="1"/>
          <p:nvPr/>
        </p:nvSpPr>
        <p:spPr>
          <a:xfrm>
            <a:off x="7634662" y="1366985"/>
            <a:ext cx="4417489" cy="3231614"/>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None/>
            </a:pPr>
            <a:r>
              <a:rPr lang="en-US" sz="3200" b="1" i="0" u="none" strike="noStrike" cap="none" dirty="0">
                <a:solidFill>
                  <a:srgbClr val="000000"/>
                </a:solidFill>
                <a:latin typeface="Calibri"/>
                <a:ea typeface="Calibri"/>
                <a:cs typeface="Calibri"/>
                <a:sym typeface="Calibri"/>
              </a:rPr>
              <a:t>What is a Climate and Health Adaptation Plan?</a:t>
            </a:r>
            <a:endParaRPr lang="en-US" sz="3200" b="1" dirty="0">
              <a:latin typeface="Calibri"/>
              <a:ea typeface="Calibri"/>
              <a:cs typeface="Calibri"/>
              <a:sym typeface="Calibri"/>
            </a:endParaRPr>
          </a:p>
          <a:p>
            <a:pPr marL="0" marR="0" lvl="0" indent="0" rtl="0">
              <a:lnSpc>
                <a:spcPct val="100000"/>
              </a:lnSpc>
              <a:spcBef>
                <a:spcPts val="0"/>
              </a:spcBef>
              <a:spcAft>
                <a:spcPts val="0"/>
              </a:spcAft>
              <a:buNone/>
            </a:pPr>
            <a:r>
              <a:rPr lang="en-US" sz="2000" b="0" i="0" u="none" strike="noStrike" cap="none" dirty="0">
                <a:solidFill>
                  <a:srgbClr val="000000"/>
                </a:solidFill>
                <a:latin typeface="Calibri"/>
                <a:ea typeface="Calibri"/>
                <a:cs typeface="Calibri"/>
                <a:sym typeface="Calibri"/>
              </a:rPr>
              <a:t>A strategy document that fosters </a:t>
            </a:r>
            <a:r>
              <a:rPr lang="en-US" sz="2000" b="1" i="0" u="none" strike="noStrike" cap="none" dirty="0">
                <a:solidFill>
                  <a:srgbClr val="000000"/>
                </a:solidFill>
                <a:latin typeface="Calibri"/>
                <a:ea typeface="Calibri"/>
                <a:cs typeface="Calibri"/>
                <a:sym typeface="Calibri"/>
              </a:rPr>
              <a:t>collaboration</a:t>
            </a:r>
            <a:r>
              <a:rPr lang="en-US" sz="2000" b="0" i="0" u="none" strike="noStrike" cap="none" dirty="0">
                <a:solidFill>
                  <a:srgbClr val="000000"/>
                </a:solidFill>
                <a:latin typeface="Calibri"/>
                <a:ea typeface="Calibri"/>
                <a:cs typeface="Calibri"/>
                <a:sym typeface="Calibri"/>
              </a:rPr>
              <a:t> across disciplines and interest groups to: </a:t>
            </a:r>
            <a:endParaRPr lang="en-US" sz="2800" dirty="0"/>
          </a:p>
          <a:p>
            <a:pPr marL="285743" marR="0" lvl="0" indent="-317493" rtl="0">
              <a:lnSpc>
                <a:spcPct val="100000"/>
              </a:lnSpc>
              <a:spcBef>
                <a:spcPts val="0"/>
              </a:spcBef>
              <a:spcAft>
                <a:spcPts val="0"/>
              </a:spcAft>
              <a:buClr>
                <a:srgbClr val="000000"/>
              </a:buClr>
              <a:buSzPts val="1550"/>
              <a:buFont typeface="Arial"/>
              <a:buChar char="•"/>
            </a:pPr>
            <a:r>
              <a:rPr lang="en-US" sz="2000" b="1" i="0" u="none" strike="noStrike" cap="none" dirty="0">
                <a:solidFill>
                  <a:srgbClr val="000000"/>
                </a:solidFill>
                <a:latin typeface="Calibri"/>
                <a:ea typeface="Calibri"/>
                <a:cs typeface="Calibri"/>
                <a:sym typeface="Calibri"/>
              </a:rPr>
              <a:t>Instigate</a:t>
            </a:r>
            <a:r>
              <a:rPr lang="en-US" sz="2000" b="0" i="0" u="none" strike="noStrike" cap="none" dirty="0">
                <a:solidFill>
                  <a:srgbClr val="000000"/>
                </a:solidFill>
                <a:latin typeface="Calibri"/>
                <a:ea typeface="Calibri"/>
                <a:cs typeface="Calibri"/>
                <a:sym typeface="Calibri"/>
              </a:rPr>
              <a:t> a series of activities toward the common objectives.</a:t>
            </a:r>
            <a:endParaRPr lang="en-US" sz="2800" dirty="0"/>
          </a:p>
          <a:p>
            <a:pPr marL="285743" marR="0" lvl="0" indent="-317493" rtl="0">
              <a:lnSpc>
                <a:spcPct val="100000"/>
              </a:lnSpc>
              <a:spcBef>
                <a:spcPts val="0"/>
              </a:spcBef>
              <a:spcAft>
                <a:spcPts val="0"/>
              </a:spcAft>
              <a:buClr>
                <a:srgbClr val="000000"/>
              </a:buClr>
              <a:buSzPts val="1550"/>
              <a:buFont typeface="Arial"/>
              <a:buChar char="•"/>
            </a:pPr>
            <a:r>
              <a:rPr lang="en-US" sz="2000" b="1" i="0" u="none" strike="noStrike" cap="none" dirty="0">
                <a:solidFill>
                  <a:srgbClr val="000000"/>
                </a:solidFill>
                <a:latin typeface="Calibri"/>
                <a:ea typeface="Calibri"/>
                <a:cs typeface="Calibri"/>
                <a:sym typeface="Calibri"/>
              </a:rPr>
              <a:t>Reduce</a:t>
            </a:r>
            <a:r>
              <a:rPr lang="en-US" sz="2000" b="0" i="0" u="none" strike="noStrike" cap="none" dirty="0">
                <a:solidFill>
                  <a:srgbClr val="000000"/>
                </a:solidFill>
                <a:latin typeface="Calibri"/>
                <a:ea typeface="Calibri"/>
                <a:cs typeface="Calibri"/>
                <a:sym typeface="Calibri"/>
              </a:rPr>
              <a:t> the anticipated impacts of climate change.</a:t>
            </a:r>
            <a:endParaRPr lang="en-US" sz="2800" dirty="0"/>
          </a:p>
        </p:txBody>
      </p:sp>
    </p:spTree>
    <p:extLst>
      <p:ext uri="{BB962C8B-B14F-4D97-AF65-F5344CB8AC3E}">
        <p14:creationId xmlns:p14="http://schemas.microsoft.com/office/powerpoint/2010/main" val="2067457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EC9E650-942C-448E-9244-9D97C1A36DFE}"/>
              </a:ext>
            </a:extLst>
          </p:cNvPr>
          <p:cNvSpPr>
            <a:spLocks noGrp="1"/>
          </p:cNvSpPr>
          <p:nvPr>
            <p:ph type="title" idx="4294967295"/>
          </p:nvPr>
        </p:nvSpPr>
        <p:spPr>
          <a:xfrm>
            <a:off x="1071931" y="557712"/>
            <a:ext cx="10048137" cy="556741"/>
          </a:xfrm>
        </p:spPr>
        <p:txBody>
          <a:bodyPr vert="horz" lIns="91440" tIns="45720" rIns="91440" bIns="45720" rtlCol="0" anchor="ctr">
            <a:noAutofit/>
          </a:bodyPr>
          <a:lstStyle/>
          <a:p>
            <a:r>
              <a:rPr lang="en-US" sz="2800" kern="1200" dirty="0">
                <a:solidFill>
                  <a:schemeClr val="accent1"/>
                </a:solidFill>
                <a:latin typeface="+mj-lt"/>
                <a:ea typeface="+mj-ea"/>
                <a:cs typeface="+mj-cs"/>
              </a:rPr>
              <a:t>Historic Inequity Influences Current Resilience</a:t>
            </a:r>
          </a:p>
        </p:txBody>
      </p:sp>
      <p:sp>
        <p:nvSpPr>
          <p:cNvPr id="11" name="TextBox 10">
            <a:extLst>
              <a:ext uri="{FF2B5EF4-FFF2-40B4-BE49-F238E27FC236}">
                <a16:creationId xmlns:a16="http://schemas.microsoft.com/office/drawing/2014/main" id="{3204D60C-5BA1-445F-B3F8-A2B8DD391EB2}"/>
              </a:ext>
            </a:extLst>
          </p:cNvPr>
          <p:cNvSpPr txBox="1"/>
          <p:nvPr/>
        </p:nvSpPr>
        <p:spPr>
          <a:xfrm>
            <a:off x="0" y="6310338"/>
            <a:ext cx="5473700" cy="65292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Gill Sans MT" panose="020B0502020104020203"/>
                <a:ea typeface="+mn-ea"/>
                <a:cs typeface="+mn-cs"/>
              </a:rPr>
              <a:t>Data Source: </a:t>
            </a:r>
            <a:r>
              <a:rPr kumimoji="0" lang="en-US" sz="1100" b="0" i="0" u="none" strike="noStrike" kern="1200" cap="none" spc="0" normalizeH="0" baseline="0" noProof="0" dirty="0">
                <a:ln>
                  <a:noFill/>
                </a:ln>
                <a:solidFill>
                  <a:prstClr val="black"/>
                </a:solidFill>
                <a:effectLst/>
                <a:uLnTx/>
                <a:uFillTx/>
                <a:latin typeface="Gill Sans MT" panose="020B0502020104020203"/>
                <a:ea typeface="+mn-ea"/>
                <a:cs typeface="+mn-cs"/>
                <a:hlinkClick r:id="rId3"/>
              </a:rPr>
              <a:t>https://www.mdpi.com/2225-1154/8/1/12/htm#app1-climate-08-00012</a:t>
            </a:r>
            <a:endParaRPr kumimoji="0" lang="en-US" sz="11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Gill Sans MT" panose="020B0502020104020203"/>
                <a:ea typeface="+mn-ea"/>
                <a:cs typeface="+mn-cs"/>
              </a:rPr>
              <a:t>Image Source: </a:t>
            </a:r>
            <a:r>
              <a:rPr kumimoji="0" lang="en-US" sz="1100" b="0" i="0" u="none" strike="noStrike" kern="1200" cap="none" spc="0" normalizeH="0" baseline="0" noProof="0" dirty="0">
                <a:ln>
                  <a:noFill/>
                </a:ln>
                <a:solidFill>
                  <a:prstClr val="black"/>
                </a:solidFill>
                <a:effectLst/>
                <a:uLnTx/>
                <a:uFillTx/>
                <a:latin typeface="Gill Sans MT" panose="020B0502020104020203"/>
                <a:ea typeface="+mn-ea"/>
                <a:cs typeface="+mn-cs"/>
                <a:hlinkClick r:id="rId4"/>
              </a:rPr>
              <a:t>https://www.npr.org/2020/01/14/795961381/racist-housing-practices-from-the-1930s-linked-to-hotter-neighborhoods-today</a:t>
            </a:r>
            <a:endParaRPr kumimoji="0" lang="en-US" sz="11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691612A5-D1B2-4AF9-8796-94F8CB018FC5}"/>
              </a:ext>
            </a:extLst>
          </p:cNvPr>
          <p:cNvPicPr>
            <a:picLocks noChangeAspect="1"/>
          </p:cNvPicPr>
          <p:nvPr/>
        </p:nvPicPr>
        <p:blipFill rotWithShape="1">
          <a:blip r:embed="rId5"/>
          <a:srcRect l="78" t="10386"/>
          <a:stretch/>
        </p:blipFill>
        <p:spPr>
          <a:xfrm>
            <a:off x="1023928" y="1114453"/>
            <a:ext cx="10144142" cy="49266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FF1484EF-FAFB-495C-B75A-F34E2F0A62CD}"/>
              </a:ext>
            </a:extLst>
          </p:cNvPr>
          <p:cNvSpPr txBox="1"/>
          <p:nvPr/>
        </p:nvSpPr>
        <p:spPr>
          <a:xfrm>
            <a:off x="6264262" y="6396335"/>
            <a:ext cx="65151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ill Sans MT" panose="020B0502020104020203"/>
                <a:ea typeface="+mn-ea"/>
                <a:cs typeface="+mn-cs"/>
              </a:rPr>
              <a:t>HOLC Redlining Data: University of Richmond, https://dsl.richmond.edu/panorama/redlining/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ill Sans MT" panose="020B0502020104020203"/>
                <a:ea typeface="+mn-ea"/>
                <a:cs typeface="+mn-cs"/>
              </a:rPr>
              <a:t>MI </a:t>
            </a:r>
            <a:r>
              <a:rPr kumimoji="0" lang="en-US" sz="1200" b="0" i="0" u="none" strike="noStrike" kern="1200" cap="none" spc="0" normalizeH="0" baseline="0" noProof="0" err="1">
                <a:ln>
                  <a:noFill/>
                </a:ln>
                <a:solidFill>
                  <a:prstClr val="black"/>
                </a:solidFill>
                <a:effectLst/>
                <a:uLnTx/>
                <a:uFillTx/>
                <a:latin typeface="Gill Sans MT" panose="020B0502020104020203"/>
                <a:ea typeface="+mn-ea"/>
                <a:cs typeface="+mn-cs"/>
              </a:rPr>
              <a:t>EJScreen</a:t>
            </a:r>
            <a:r>
              <a:rPr kumimoji="0" lang="en-US" sz="1200" b="0" i="0" u="none" strike="noStrike" kern="1200" cap="none" spc="0" normalizeH="0" baseline="0" noProof="0">
                <a:ln>
                  <a:noFill/>
                </a:ln>
                <a:solidFill>
                  <a:prstClr val="black"/>
                </a:solidFill>
                <a:effectLst/>
                <a:uLnTx/>
                <a:uFillTx/>
                <a:latin typeface="Gill Sans MT" panose="020B0502020104020203"/>
                <a:ea typeface="+mn-ea"/>
                <a:cs typeface="+mn-cs"/>
              </a:rPr>
              <a:t>: https://www.michigan.gov/environmentaljustice/0,9615,7-400-104480---,00.html</a:t>
            </a:r>
          </a:p>
        </p:txBody>
      </p:sp>
    </p:spTree>
    <p:extLst>
      <p:ext uri="{BB962C8B-B14F-4D97-AF65-F5344CB8AC3E}">
        <p14:creationId xmlns:p14="http://schemas.microsoft.com/office/powerpoint/2010/main" val="2468259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EC9E650-942C-448E-9244-9D97C1A36DFE}"/>
              </a:ext>
            </a:extLst>
          </p:cNvPr>
          <p:cNvSpPr>
            <a:spLocks noGrp="1"/>
          </p:cNvSpPr>
          <p:nvPr>
            <p:ph type="title" idx="4294967295"/>
          </p:nvPr>
        </p:nvSpPr>
        <p:spPr>
          <a:xfrm>
            <a:off x="449631" y="575791"/>
            <a:ext cx="11292737" cy="595610"/>
          </a:xfrm>
        </p:spPr>
        <p:txBody>
          <a:bodyPr vert="horz" lIns="91440" tIns="45720" rIns="91440" bIns="45720" rtlCol="0" anchor="ctr">
            <a:noAutofit/>
          </a:bodyPr>
          <a:lstStyle/>
          <a:p>
            <a:pPr algn="ctr"/>
            <a:r>
              <a:rPr lang="en-US" sz="2800" kern="1200">
                <a:solidFill>
                  <a:schemeClr val="accent1"/>
                </a:solidFill>
                <a:latin typeface="+mj-lt"/>
                <a:ea typeface="+mj-ea"/>
                <a:cs typeface="+mj-cs"/>
              </a:rPr>
              <a:t>Historic Inequity Influences Current Resilience</a:t>
            </a:r>
          </a:p>
        </p:txBody>
      </p:sp>
      <p:pic>
        <p:nvPicPr>
          <p:cNvPr id="5" name="Picture 4">
            <a:extLst>
              <a:ext uri="{FF2B5EF4-FFF2-40B4-BE49-F238E27FC236}">
                <a16:creationId xmlns:a16="http://schemas.microsoft.com/office/drawing/2014/main" id="{375A9BBA-CB2A-4F6B-8351-DFD4D6D07943}"/>
              </a:ext>
            </a:extLst>
          </p:cNvPr>
          <p:cNvPicPr>
            <a:picLocks noChangeAspect="1"/>
          </p:cNvPicPr>
          <p:nvPr/>
        </p:nvPicPr>
        <p:blipFill rotWithShape="1">
          <a:blip r:embed="rId3"/>
          <a:srcRect l="7834" t="20430" r="9132" b="11921"/>
          <a:stretch/>
        </p:blipFill>
        <p:spPr>
          <a:xfrm>
            <a:off x="1672936" y="1171401"/>
            <a:ext cx="9422565" cy="50019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FF1484EF-FAFB-495C-B75A-F34E2F0A62CD}"/>
              </a:ext>
            </a:extLst>
          </p:cNvPr>
          <p:cNvSpPr txBox="1"/>
          <p:nvPr/>
        </p:nvSpPr>
        <p:spPr>
          <a:xfrm>
            <a:off x="901700" y="6396335"/>
            <a:ext cx="6515100" cy="461665"/>
          </a:xfrm>
          <a:prstGeom prst="rect">
            <a:avLst/>
          </a:prstGeom>
          <a:noFill/>
        </p:spPr>
        <p:txBody>
          <a:bodyPr wrap="square">
            <a:spAutoFit/>
          </a:bodyPr>
          <a:lstStyle/>
          <a:p>
            <a:r>
              <a:rPr lang="en-US" sz="1200"/>
              <a:t>HOLC Redlining Data: University of Richmond, https://dsl.richmond.edu/panorama/redlining/</a:t>
            </a:r>
          </a:p>
          <a:p>
            <a:r>
              <a:rPr lang="en-US" sz="1200"/>
              <a:t>Tree canopy data: National Land Cover Database, https://www.mrlc.gov/data</a:t>
            </a:r>
          </a:p>
        </p:txBody>
      </p:sp>
      <p:pic>
        <p:nvPicPr>
          <p:cNvPr id="6" name="Picture 5">
            <a:extLst>
              <a:ext uri="{FF2B5EF4-FFF2-40B4-BE49-F238E27FC236}">
                <a16:creationId xmlns:a16="http://schemas.microsoft.com/office/drawing/2014/main" id="{B43BF9EA-6445-405D-B869-DAE8457E0260}"/>
              </a:ext>
            </a:extLst>
          </p:cNvPr>
          <p:cNvPicPr>
            <a:picLocks noChangeAspect="1"/>
          </p:cNvPicPr>
          <p:nvPr/>
        </p:nvPicPr>
        <p:blipFill rotWithShape="1">
          <a:blip r:embed="rId4"/>
          <a:srcRect l="65343" t="38910" r="8577" b="36231"/>
          <a:stretch/>
        </p:blipFill>
        <p:spPr>
          <a:xfrm>
            <a:off x="812149" y="4240802"/>
            <a:ext cx="1974951" cy="120797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91638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3FE9758B-E361-4084-8D9F-729FA6C4A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261;p48">
            <a:extLst>
              <a:ext uri="{FF2B5EF4-FFF2-40B4-BE49-F238E27FC236}">
                <a16:creationId xmlns:a16="http://schemas.microsoft.com/office/drawing/2014/main" id="{C6FB8325-2B92-4E5E-BC2E-814B209265ED}"/>
              </a:ext>
            </a:extLst>
          </p:cNvPr>
          <p:cNvPicPr preferRelativeResize="0"/>
          <p:nvPr/>
        </p:nvPicPr>
        <p:blipFill>
          <a:blip r:embed="rId2"/>
          <a:stretch>
            <a:fillRect/>
          </a:stretch>
        </p:blipFill>
        <p:spPr>
          <a:xfrm>
            <a:off x="1373178" y="2361056"/>
            <a:ext cx="3530618" cy="3649219"/>
          </a:xfrm>
          <a:prstGeom prst="rect">
            <a:avLst/>
          </a:prstGeom>
          <a:noFill/>
        </p:spPr>
      </p:pic>
      <p:sp>
        <p:nvSpPr>
          <p:cNvPr id="3" name="Google Shape;260;p48">
            <a:extLst>
              <a:ext uri="{FF2B5EF4-FFF2-40B4-BE49-F238E27FC236}">
                <a16:creationId xmlns:a16="http://schemas.microsoft.com/office/drawing/2014/main" id="{0F33DF26-B1BC-484E-889E-0550D60885DF}"/>
              </a:ext>
            </a:extLst>
          </p:cNvPr>
          <p:cNvSpPr txBox="1"/>
          <p:nvPr/>
        </p:nvSpPr>
        <p:spPr>
          <a:xfrm>
            <a:off x="6335805" y="2180496"/>
            <a:ext cx="5275001" cy="4045683"/>
          </a:xfrm>
          <a:prstGeom prst="rect">
            <a:avLst/>
          </a:prstGeom>
        </p:spPr>
        <p:txBody>
          <a:bodyPr spcFirstLastPara="1" vert="horz" lIns="91440" tIns="45720" rIns="91440" bIns="45720" rtlCol="0" anchor="ctr" anchorCtr="0">
            <a:noAutofit/>
          </a:bodyPr>
          <a:lstStyle/>
          <a:p>
            <a:pPr marL="0" marR="0" lvl="0" indent="0">
              <a:lnSpc>
                <a:spcPct val="90000"/>
              </a:lnSpc>
              <a:spcBef>
                <a:spcPct val="20000"/>
              </a:spcBef>
              <a:spcAft>
                <a:spcPts val="600"/>
              </a:spcAft>
              <a:buClr>
                <a:schemeClr val="accent2"/>
              </a:buClr>
              <a:buSzPct val="92000"/>
            </a:pPr>
            <a:r>
              <a:rPr lang="en-US" sz="2000" b="1" i="0" u="none" strike="noStrike" cap="none" dirty="0">
                <a:solidFill>
                  <a:schemeClr val="tx2"/>
                </a:solidFill>
                <a:sym typeface="Calibri"/>
              </a:rPr>
              <a:t>Four</a:t>
            </a:r>
            <a:r>
              <a:rPr lang="en-US" sz="2000" b="0" i="0" u="none" strike="noStrike" cap="none" dirty="0">
                <a:solidFill>
                  <a:schemeClr val="tx2"/>
                </a:solidFill>
                <a:sym typeface="Calibri"/>
              </a:rPr>
              <a:t> guiding principles to develop a climate and health adaptation plan (Adapted from Alameda County, California Office of Sustainability):</a:t>
            </a:r>
          </a:p>
          <a:p>
            <a:pPr marL="285743" marR="0" lvl="0" indent="-323843">
              <a:lnSpc>
                <a:spcPct val="90000"/>
              </a:lnSpc>
              <a:spcBef>
                <a:spcPct val="20000"/>
              </a:spcBef>
              <a:spcAft>
                <a:spcPts val="600"/>
              </a:spcAft>
              <a:buClr>
                <a:schemeClr val="accent2"/>
              </a:buClr>
              <a:buSzPct val="92000"/>
              <a:buFont typeface="Wingdings 2" panose="05020102010507070707" pitchFamily="18" charset="2"/>
              <a:buChar char=""/>
            </a:pPr>
            <a:r>
              <a:rPr lang="en-US" sz="2000" b="0" i="0" u="none" strike="noStrike" cap="none" dirty="0">
                <a:solidFill>
                  <a:schemeClr val="tx2"/>
                </a:solidFill>
                <a:sym typeface="Calibri"/>
              </a:rPr>
              <a:t>Keep </a:t>
            </a:r>
            <a:r>
              <a:rPr lang="en-US" sz="2000" b="1" i="0" u="none" strike="noStrike" cap="none" dirty="0">
                <a:solidFill>
                  <a:schemeClr val="tx2"/>
                </a:solidFill>
                <a:sym typeface="Calibri"/>
              </a:rPr>
              <a:t>health and equity</a:t>
            </a:r>
            <a:r>
              <a:rPr lang="en-US" sz="2000" b="0" i="0" u="none" strike="noStrike" cap="none" dirty="0">
                <a:solidFill>
                  <a:schemeClr val="tx2"/>
                </a:solidFill>
                <a:sym typeface="Calibri"/>
              </a:rPr>
              <a:t> at the forefront of all action</a:t>
            </a:r>
            <a:endParaRPr lang="en-US" sz="2000" dirty="0">
              <a:solidFill>
                <a:schemeClr val="tx2"/>
              </a:solidFill>
            </a:endParaRPr>
          </a:p>
          <a:p>
            <a:pPr marL="285743" marR="0" lvl="0" indent="-323843">
              <a:lnSpc>
                <a:spcPct val="90000"/>
              </a:lnSpc>
              <a:spcBef>
                <a:spcPct val="20000"/>
              </a:spcBef>
              <a:spcAft>
                <a:spcPts val="600"/>
              </a:spcAft>
              <a:buClr>
                <a:schemeClr val="accent2"/>
              </a:buClr>
              <a:buSzPct val="92000"/>
              <a:buFont typeface="Wingdings 2" panose="05020102010507070707" pitchFamily="18" charset="2"/>
              <a:buChar char=""/>
            </a:pPr>
            <a:r>
              <a:rPr lang="en-US" sz="2000" b="0" i="0" u="none" strike="noStrike" cap="none" dirty="0">
                <a:solidFill>
                  <a:schemeClr val="tx2"/>
                </a:solidFill>
                <a:sym typeface="Calibri"/>
              </a:rPr>
              <a:t>Engage </a:t>
            </a:r>
            <a:r>
              <a:rPr lang="en-US" sz="2000" b="1" i="0" u="none" strike="noStrike" cap="none" dirty="0">
                <a:solidFill>
                  <a:schemeClr val="tx2"/>
                </a:solidFill>
                <a:sym typeface="Calibri"/>
              </a:rPr>
              <a:t>decision makers and representative community</a:t>
            </a:r>
            <a:r>
              <a:rPr lang="en-US" sz="2000" b="0" i="0" u="none" strike="noStrike" cap="none" dirty="0">
                <a:solidFill>
                  <a:schemeClr val="tx2"/>
                </a:solidFill>
                <a:sym typeface="Calibri"/>
              </a:rPr>
              <a:t> members throughout the process</a:t>
            </a:r>
            <a:endParaRPr lang="en-US" sz="2000" dirty="0">
              <a:solidFill>
                <a:schemeClr val="tx2"/>
              </a:solidFill>
            </a:endParaRPr>
          </a:p>
          <a:p>
            <a:pPr marL="285743" marR="0" lvl="0" indent="-323843">
              <a:lnSpc>
                <a:spcPct val="90000"/>
              </a:lnSpc>
              <a:spcBef>
                <a:spcPct val="20000"/>
              </a:spcBef>
              <a:spcAft>
                <a:spcPts val="600"/>
              </a:spcAft>
              <a:buClr>
                <a:schemeClr val="accent2"/>
              </a:buClr>
              <a:buSzPct val="92000"/>
              <a:buFont typeface="Wingdings 2" panose="05020102010507070707" pitchFamily="18" charset="2"/>
              <a:buChar char=""/>
            </a:pPr>
            <a:r>
              <a:rPr lang="en-US" sz="2000" b="0" i="0" u="none" strike="noStrike" cap="none" dirty="0">
                <a:solidFill>
                  <a:schemeClr val="tx2"/>
                </a:solidFill>
                <a:sym typeface="Calibri"/>
              </a:rPr>
              <a:t>Use locally relevant </a:t>
            </a:r>
            <a:r>
              <a:rPr lang="en-US" sz="2000" b="1" i="0" u="none" strike="noStrike" cap="none" dirty="0">
                <a:solidFill>
                  <a:schemeClr val="tx2"/>
                </a:solidFill>
                <a:sym typeface="Calibri"/>
              </a:rPr>
              <a:t>climate data and vulnerability</a:t>
            </a:r>
            <a:r>
              <a:rPr lang="en-US" sz="2000" b="0" i="0" u="none" strike="noStrike" cap="none" dirty="0">
                <a:solidFill>
                  <a:schemeClr val="tx2"/>
                </a:solidFill>
                <a:sym typeface="Calibri"/>
              </a:rPr>
              <a:t> assessments</a:t>
            </a:r>
            <a:endParaRPr lang="en-US" sz="2000" dirty="0">
              <a:solidFill>
                <a:schemeClr val="tx2"/>
              </a:solidFill>
            </a:endParaRPr>
          </a:p>
          <a:p>
            <a:pPr marL="285743" marR="0" lvl="0" indent="-323843">
              <a:lnSpc>
                <a:spcPct val="90000"/>
              </a:lnSpc>
              <a:spcBef>
                <a:spcPct val="20000"/>
              </a:spcBef>
              <a:spcAft>
                <a:spcPts val="600"/>
              </a:spcAft>
              <a:buClr>
                <a:schemeClr val="accent2"/>
              </a:buClr>
              <a:buSzPct val="92000"/>
              <a:buFont typeface="Wingdings 2" panose="05020102010507070707" pitchFamily="18" charset="2"/>
              <a:buChar char=""/>
            </a:pPr>
            <a:r>
              <a:rPr lang="en-US" sz="2000" b="0" i="0" u="none" strike="noStrike" cap="none" dirty="0">
                <a:solidFill>
                  <a:schemeClr val="tx2"/>
                </a:solidFill>
                <a:sym typeface="Calibri"/>
              </a:rPr>
              <a:t>Leverage </a:t>
            </a:r>
            <a:r>
              <a:rPr lang="en-US" sz="2000" b="1" i="0" u="none" strike="noStrike" cap="none" dirty="0">
                <a:solidFill>
                  <a:schemeClr val="tx2"/>
                </a:solidFill>
                <a:sym typeface="Calibri"/>
              </a:rPr>
              <a:t>visualizations tools</a:t>
            </a:r>
            <a:r>
              <a:rPr lang="en-US" sz="2000" b="0" i="0" u="none" strike="noStrike" cap="none" dirty="0">
                <a:solidFill>
                  <a:schemeClr val="tx2"/>
                </a:solidFill>
                <a:sym typeface="Calibri"/>
              </a:rPr>
              <a:t> to establish shared vision</a:t>
            </a:r>
            <a:endParaRPr lang="en-US" sz="2000" dirty="0">
              <a:solidFill>
                <a:schemeClr val="tx2"/>
              </a:solidFill>
            </a:endParaRPr>
          </a:p>
        </p:txBody>
      </p:sp>
      <p:sp>
        <p:nvSpPr>
          <p:cNvPr id="25" name="TextBox 24">
            <a:extLst>
              <a:ext uri="{FF2B5EF4-FFF2-40B4-BE49-F238E27FC236}">
                <a16:creationId xmlns:a16="http://schemas.microsoft.com/office/drawing/2014/main" id="{8C8A13B2-B995-4065-B594-16E2E12AB33D}"/>
              </a:ext>
            </a:extLst>
          </p:cNvPr>
          <p:cNvSpPr txBox="1"/>
          <p:nvPr/>
        </p:nvSpPr>
        <p:spPr>
          <a:xfrm>
            <a:off x="446533" y="925431"/>
            <a:ext cx="11298934" cy="424732"/>
          </a:xfrm>
          <a:prstGeom prst="rect">
            <a:avLst/>
          </a:prstGeom>
          <a:noFill/>
        </p:spPr>
        <p:txBody>
          <a:bodyPr wrap="square">
            <a:spAutoFit/>
          </a:bodyPr>
          <a:lstStyle/>
          <a:p>
            <a:pPr marL="0" marR="0" lvl="0" indent="0" algn="ctr">
              <a:lnSpc>
                <a:spcPct val="90000"/>
              </a:lnSpc>
              <a:spcBef>
                <a:spcPct val="20000"/>
              </a:spcBef>
              <a:spcAft>
                <a:spcPts val="600"/>
              </a:spcAft>
              <a:buClr>
                <a:schemeClr val="accent2"/>
              </a:buClr>
              <a:buSzPct val="92000"/>
            </a:pPr>
            <a:r>
              <a:rPr lang="en-US" sz="2400" b="1" i="0" u="none" strike="noStrike" cap="none" dirty="0">
                <a:solidFill>
                  <a:schemeClr val="bg1"/>
                </a:solidFill>
                <a:sym typeface="Calibri"/>
              </a:rPr>
              <a:t>GUIDING PRINCIPLES OF A CLIMATE AND HEALTH ADAPTATION PLAN</a:t>
            </a:r>
            <a:endParaRPr lang="en-US" sz="2400" b="0" i="0" u="none" strike="noStrike" cap="none" dirty="0">
              <a:solidFill>
                <a:schemeClr val="bg1"/>
              </a:solidFill>
              <a:sym typeface="Calibri"/>
            </a:endParaRPr>
          </a:p>
        </p:txBody>
      </p:sp>
    </p:spTree>
    <p:extLst>
      <p:ext uri="{BB962C8B-B14F-4D97-AF65-F5344CB8AC3E}">
        <p14:creationId xmlns:p14="http://schemas.microsoft.com/office/powerpoint/2010/main" val="3581641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8;p50">
            <a:extLst>
              <a:ext uri="{FF2B5EF4-FFF2-40B4-BE49-F238E27FC236}">
                <a16:creationId xmlns:a16="http://schemas.microsoft.com/office/drawing/2014/main" id="{9C6762B1-5B03-41BF-991C-D2EEF56CE9EE}"/>
              </a:ext>
            </a:extLst>
          </p:cNvPr>
          <p:cNvSpPr txBox="1"/>
          <p:nvPr/>
        </p:nvSpPr>
        <p:spPr>
          <a:xfrm>
            <a:off x="373604" y="625479"/>
            <a:ext cx="7728696"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400" b="1" i="0" u="none" strike="noStrike" cap="none" dirty="0">
                <a:solidFill>
                  <a:srgbClr val="000000"/>
                </a:solidFill>
                <a:latin typeface="Calibri"/>
                <a:ea typeface="Calibri"/>
                <a:cs typeface="Calibri"/>
                <a:sym typeface="Calibri"/>
              </a:rPr>
              <a:t>Steps for Creating a Climate and Health Adaptation Plan</a:t>
            </a:r>
            <a:endParaRPr dirty="0"/>
          </a:p>
        </p:txBody>
      </p:sp>
      <p:pic>
        <p:nvPicPr>
          <p:cNvPr id="3" name="Google Shape;279;p50" descr="Text, timeline&#10;&#10;Description automatically generated">
            <a:extLst>
              <a:ext uri="{FF2B5EF4-FFF2-40B4-BE49-F238E27FC236}">
                <a16:creationId xmlns:a16="http://schemas.microsoft.com/office/drawing/2014/main" id="{26060B47-4F09-4558-9226-2F3302861EBC}"/>
              </a:ext>
            </a:extLst>
          </p:cNvPr>
          <p:cNvPicPr preferRelativeResize="0"/>
          <p:nvPr/>
        </p:nvPicPr>
        <p:blipFill rotWithShape="1">
          <a:blip r:embed="rId2">
            <a:alphaModFix/>
          </a:blip>
          <a:srcRect/>
          <a:stretch/>
        </p:blipFill>
        <p:spPr>
          <a:xfrm>
            <a:off x="1503201" y="1474432"/>
            <a:ext cx="9839469" cy="4638692"/>
          </a:xfrm>
          <a:prstGeom prst="rect">
            <a:avLst/>
          </a:prstGeom>
          <a:noFill/>
          <a:ln>
            <a:noFill/>
          </a:ln>
        </p:spPr>
      </p:pic>
    </p:spTree>
    <p:extLst>
      <p:ext uri="{BB962C8B-B14F-4D97-AF65-F5344CB8AC3E}">
        <p14:creationId xmlns:p14="http://schemas.microsoft.com/office/powerpoint/2010/main" val="1918767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4;p51">
            <a:extLst>
              <a:ext uri="{FF2B5EF4-FFF2-40B4-BE49-F238E27FC236}">
                <a16:creationId xmlns:a16="http://schemas.microsoft.com/office/drawing/2014/main" id="{08566E19-FCBE-4954-B008-7950B5CB25EC}"/>
              </a:ext>
            </a:extLst>
          </p:cNvPr>
          <p:cNvSpPr txBox="1"/>
          <p:nvPr/>
        </p:nvSpPr>
        <p:spPr>
          <a:xfrm>
            <a:off x="362912" y="637211"/>
            <a:ext cx="9983164" cy="174659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 sz="2400" b="1" i="0" u="none" strike="noStrike" cap="none" dirty="0">
                <a:solidFill>
                  <a:srgbClr val="000000"/>
                </a:solidFill>
                <a:latin typeface="Calibri"/>
                <a:ea typeface="Calibri"/>
                <a:cs typeface="Calibri"/>
                <a:sym typeface="Calibri"/>
              </a:rPr>
              <a:t>Pre-Planning Checklist: </a:t>
            </a:r>
            <a:endParaRPr dirty="0"/>
          </a:p>
          <a:p>
            <a:pPr marL="0" marR="0" lvl="0" indent="0" algn="just"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a:p>
            <a:pPr marL="285743" marR="0" lvl="0" indent="-323843" algn="just" rtl="0">
              <a:lnSpc>
                <a:spcPct val="100000"/>
              </a:lnSpc>
              <a:spcBef>
                <a:spcPts val="0"/>
              </a:spcBef>
              <a:spcAft>
                <a:spcPts val="0"/>
              </a:spcAft>
              <a:buClr>
                <a:srgbClr val="000000"/>
              </a:buClr>
              <a:buSzPts val="1650"/>
              <a:buFont typeface="Noto Sans Symbols"/>
              <a:buChar char="✔"/>
            </a:pPr>
            <a:r>
              <a:rPr lang="en" sz="2000" b="0" i="0" u="none" strike="noStrike" cap="none" dirty="0">
                <a:solidFill>
                  <a:srgbClr val="000000"/>
                </a:solidFill>
                <a:latin typeface="Calibri"/>
                <a:ea typeface="Calibri"/>
                <a:cs typeface="Calibri"/>
                <a:sym typeface="Calibri"/>
              </a:rPr>
              <a:t>Create an initial list of </a:t>
            </a:r>
            <a:r>
              <a:rPr lang="en" sz="2000" b="1" i="0" u="none" strike="noStrike" cap="none" dirty="0">
                <a:solidFill>
                  <a:srgbClr val="000000"/>
                </a:solidFill>
                <a:latin typeface="Calibri"/>
                <a:ea typeface="Calibri"/>
                <a:cs typeface="Calibri"/>
                <a:sym typeface="Calibri"/>
              </a:rPr>
              <a:t>key disciplines</a:t>
            </a:r>
            <a:r>
              <a:rPr lang="en" sz="2000" b="0" i="0" u="none" strike="noStrike" cap="none" dirty="0">
                <a:solidFill>
                  <a:srgbClr val="000000"/>
                </a:solidFill>
                <a:latin typeface="Calibri"/>
                <a:ea typeface="Calibri"/>
                <a:cs typeface="Calibri"/>
                <a:sym typeface="Calibri"/>
              </a:rPr>
              <a:t> and functional areas of the community to engage.</a:t>
            </a:r>
            <a:endParaRPr sz="2800" dirty="0"/>
          </a:p>
          <a:p>
            <a:pPr marL="285743" marR="0" lvl="0" indent="-323843" algn="just" rtl="0">
              <a:lnSpc>
                <a:spcPct val="100000"/>
              </a:lnSpc>
              <a:spcBef>
                <a:spcPts val="0"/>
              </a:spcBef>
              <a:spcAft>
                <a:spcPts val="0"/>
              </a:spcAft>
              <a:buClr>
                <a:srgbClr val="000000"/>
              </a:buClr>
              <a:buSzPts val="1650"/>
              <a:buFont typeface="Noto Sans Symbols"/>
              <a:buChar char="✔"/>
            </a:pPr>
            <a:r>
              <a:rPr lang="en" sz="2000" b="0" i="0" u="none" strike="noStrike" cap="none" dirty="0">
                <a:solidFill>
                  <a:srgbClr val="000000"/>
                </a:solidFill>
                <a:latin typeface="Calibri"/>
                <a:ea typeface="Calibri"/>
                <a:cs typeface="Calibri"/>
                <a:sym typeface="Calibri"/>
              </a:rPr>
              <a:t>Assess community </a:t>
            </a:r>
            <a:r>
              <a:rPr lang="en" sz="2000" b="1" i="0" u="none" strike="noStrike" cap="none" dirty="0">
                <a:solidFill>
                  <a:schemeClr val="dk1"/>
                </a:solidFill>
                <a:latin typeface="Calibri"/>
                <a:ea typeface="Calibri"/>
                <a:cs typeface="Calibri"/>
                <a:sym typeface="Calibri"/>
              </a:rPr>
              <a:t>capacity and readiness</a:t>
            </a:r>
            <a:r>
              <a:rPr lang="en" sz="2000" b="0" i="0" u="none" strike="noStrike" cap="none" dirty="0">
                <a:solidFill>
                  <a:srgbClr val="000000"/>
                </a:solidFill>
                <a:latin typeface="Calibri"/>
                <a:ea typeface="Calibri"/>
                <a:cs typeface="Calibri"/>
                <a:sym typeface="Calibri"/>
              </a:rPr>
              <a:t> for climate and health adaptation planning</a:t>
            </a:r>
            <a:endParaRPr sz="2800" dirty="0"/>
          </a:p>
          <a:p>
            <a:pPr marL="285743" marR="0" lvl="0" indent="-219068" algn="just"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105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1050" b="0" i="0" u="none" strike="noStrike" cap="none" dirty="0">
              <a:solidFill>
                <a:srgbClr val="000000"/>
              </a:solidFill>
              <a:latin typeface="Calibri"/>
              <a:ea typeface="Calibri"/>
              <a:cs typeface="Calibri"/>
              <a:sym typeface="Calibri"/>
            </a:endParaRPr>
          </a:p>
        </p:txBody>
      </p:sp>
      <p:pic>
        <p:nvPicPr>
          <p:cNvPr id="3" name="Google Shape;285;p51">
            <a:extLst>
              <a:ext uri="{FF2B5EF4-FFF2-40B4-BE49-F238E27FC236}">
                <a16:creationId xmlns:a16="http://schemas.microsoft.com/office/drawing/2014/main" id="{129FE7F8-71F6-47C8-9AAA-0C812F735B91}"/>
              </a:ext>
            </a:extLst>
          </p:cNvPr>
          <p:cNvPicPr preferRelativeResize="0"/>
          <p:nvPr/>
        </p:nvPicPr>
        <p:blipFill rotWithShape="1">
          <a:blip r:embed="rId3">
            <a:alphaModFix/>
          </a:blip>
          <a:srcRect/>
          <a:stretch/>
        </p:blipFill>
        <p:spPr>
          <a:xfrm>
            <a:off x="1715717" y="3191731"/>
            <a:ext cx="8760566" cy="3406474"/>
          </a:xfrm>
          <a:prstGeom prst="rect">
            <a:avLst/>
          </a:prstGeom>
          <a:noFill/>
          <a:ln>
            <a:solidFill>
              <a:schemeClr val="tx1"/>
            </a:solidFill>
          </a:ln>
        </p:spPr>
      </p:pic>
      <p:sp>
        <p:nvSpPr>
          <p:cNvPr id="4" name="Google Shape;286;p51">
            <a:extLst>
              <a:ext uri="{FF2B5EF4-FFF2-40B4-BE49-F238E27FC236}">
                <a16:creationId xmlns:a16="http://schemas.microsoft.com/office/drawing/2014/main" id="{B6E4FF1C-8A1E-4C30-B866-C4E1343D34A0}"/>
              </a:ext>
            </a:extLst>
          </p:cNvPr>
          <p:cNvSpPr txBox="1"/>
          <p:nvPr/>
        </p:nvSpPr>
        <p:spPr>
          <a:xfrm>
            <a:off x="1318483" y="2424720"/>
            <a:ext cx="9555033"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b="0" i="0" u="none" strike="noStrike" cap="none" dirty="0">
                <a:solidFill>
                  <a:srgbClr val="000000"/>
                </a:solidFill>
                <a:ea typeface="Times New Roman"/>
                <a:cs typeface="Times New Roman"/>
                <a:sym typeface="Times New Roman"/>
              </a:rPr>
              <a:t>While the </a:t>
            </a:r>
            <a:r>
              <a:rPr lang="en" b="1" i="0" u="none" strike="noStrike" cap="none" dirty="0">
                <a:solidFill>
                  <a:srgbClr val="000000"/>
                </a:solidFill>
                <a:ea typeface="Times New Roman"/>
                <a:cs typeface="Times New Roman"/>
                <a:sym typeface="Times New Roman"/>
              </a:rPr>
              <a:t>“Six Americas”</a:t>
            </a:r>
            <a:r>
              <a:rPr lang="en" b="0" i="0" u="none" strike="noStrike" cap="none" dirty="0">
                <a:solidFill>
                  <a:srgbClr val="000000"/>
                </a:solidFill>
                <a:ea typeface="Times New Roman"/>
                <a:cs typeface="Times New Roman"/>
                <a:sym typeface="Times New Roman"/>
              </a:rPr>
              <a:t> is a general overview, gathering local data on attitudes of residents and community leaders is useful to individual communities.</a:t>
            </a:r>
            <a:endParaRPr b="0" i="0" u="none" strike="noStrike" cap="none" dirty="0">
              <a:solidFill>
                <a:srgbClr val="000000"/>
              </a:solidFill>
              <a:ea typeface="Arial"/>
              <a:cs typeface="Arial"/>
              <a:sym typeface="Arial"/>
            </a:endParaRPr>
          </a:p>
        </p:txBody>
      </p:sp>
    </p:spTree>
    <p:extLst>
      <p:ext uri="{BB962C8B-B14F-4D97-AF65-F5344CB8AC3E}">
        <p14:creationId xmlns:p14="http://schemas.microsoft.com/office/powerpoint/2010/main" val="1061888774"/>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294;p52" descr="A group of people sitting in a circle&#10;&#10;Description automatically generated with low confidence">
            <a:extLst>
              <a:ext uri="{FF2B5EF4-FFF2-40B4-BE49-F238E27FC236}">
                <a16:creationId xmlns:a16="http://schemas.microsoft.com/office/drawing/2014/main" id="{D9A504A8-D8A5-41A8-84A9-C55ED3A6C737}"/>
              </a:ext>
            </a:extLst>
          </p:cNvPr>
          <p:cNvPicPr preferRelativeResize="0"/>
          <p:nvPr/>
        </p:nvPicPr>
        <p:blipFill rotWithShape="1">
          <a:blip r:embed="rId2"/>
          <a:srcRect t="30174" r="2" b="3585"/>
          <a:stretch/>
        </p:blipFill>
        <p:spPr>
          <a:xfrm>
            <a:off x="446534" y="723899"/>
            <a:ext cx="7498616" cy="5676901"/>
          </a:xfrm>
          <a:prstGeom prst="rect">
            <a:avLst/>
          </a:prstGeom>
          <a:noFill/>
        </p:spPr>
      </p:pic>
      <p:sp>
        <p:nvSpPr>
          <p:cNvPr id="18" name="Rectangle 17">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Google Shape;295;p52">
            <a:extLst>
              <a:ext uri="{FF2B5EF4-FFF2-40B4-BE49-F238E27FC236}">
                <a16:creationId xmlns:a16="http://schemas.microsoft.com/office/drawing/2014/main" id="{43F917F4-C369-4779-9BA1-931946D90ABD}"/>
              </a:ext>
            </a:extLst>
          </p:cNvPr>
          <p:cNvSpPr txBox="1"/>
          <p:nvPr/>
        </p:nvSpPr>
        <p:spPr>
          <a:xfrm>
            <a:off x="8296275" y="1419225"/>
            <a:ext cx="3081576" cy="2085869"/>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2800" i="0" u="none" strike="noStrike" cap="all">
                <a:solidFill>
                  <a:srgbClr val="FFFFFF"/>
                </a:solidFill>
                <a:latin typeface="+mj-lt"/>
                <a:ea typeface="+mj-ea"/>
                <a:cs typeface="+mj-cs"/>
                <a:sym typeface="Calibri"/>
              </a:rPr>
              <a:t>Phase 1: Engage Stakeholders and Identify Concerns</a:t>
            </a:r>
            <a:endParaRPr lang="en-US" sz="2800" cap="all">
              <a:solidFill>
                <a:srgbClr val="FFFFFF"/>
              </a:solidFill>
              <a:latin typeface="+mj-lt"/>
              <a:ea typeface="+mj-ea"/>
              <a:cs typeface="+mj-cs"/>
            </a:endParaRPr>
          </a:p>
          <a:p>
            <a:pPr marL="0" marR="0" lvl="0" indent="0">
              <a:lnSpc>
                <a:spcPct val="90000"/>
              </a:lnSpc>
              <a:spcBef>
                <a:spcPct val="0"/>
              </a:spcBef>
              <a:spcAft>
                <a:spcPts val="600"/>
              </a:spcAft>
            </a:pPr>
            <a:endParaRPr lang="en-US" sz="2800" i="0" u="none" strike="noStrike" cap="all">
              <a:solidFill>
                <a:srgbClr val="FFFFFF"/>
              </a:solidFill>
              <a:latin typeface="+mj-lt"/>
              <a:ea typeface="+mj-ea"/>
              <a:cs typeface="+mj-cs"/>
              <a:sym typeface="Calibri"/>
            </a:endParaRPr>
          </a:p>
          <a:p>
            <a:pPr marL="0" marR="0" lvl="0" indent="0">
              <a:lnSpc>
                <a:spcPct val="90000"/>
              </a:lnSpc>
              <a:spcBef>
                <a:spcPct val="0"/>
              </a:spcBef>
              <a:spcAft>
                <a:spcPts val="600"/>
              </a:spcAft>
            </a:pPr>
            <a:endParaRPr lang="en-US" sz="2800" i="0" u="none" strike="noStrike" cap="all">
              <a:solidFill>
                <a:srgbClr val="FFFFFF"/>
              </a:solidFill>
              <a:latin typeface="+mj-lt"/>
              <a:ea typeface="+mj-ea"/>
              <a:cs typeface="+mj-cs"/>
              <a:sym typeface="Calibri"/>
            </a:endParaRPr>
          </a:p>
        </p:txBody>
      </p:sp>
      <p:grpSp>
        <p:nvGrpSpPr>
          <p:cNvPr id="20" name="Group 19">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1" name="Rectangle 20">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2155581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03;p53">
            <a:extLst>
              <a:ext uri="{FF2B5EF4-FFF2-40B4-BE49-F238E27FC236}">
                <a16:creationId xmlns:a16="http://schemas.microsoft.com/office/drawing/2014/main" id="{DC3BB5EE-4C88-4BD4-BA91-293F8AFBF979}"/>
              </a:ext>
            </a:extLst>
          </p:cNvPr>
          <p:cNvSpPr txBox="1"/>
          <p:nvPr/>
        </p:nvSpPr>
        <p:spPr>
          <a:xfrm>
            <a:off x="303300" y="605101"/>
            <a:ext cx="8316718" cy="273917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800" b="1" i="0" u="none" strike="noStrike" cap="none" dirty="0">
                <a:solidFill>
                  <a:srgbClr val="000000"/>
                </a:solidFill>
                <a:latin typeface="Calibri"/>
                <a:ea typeface="Calibri"/>
                <a:cs typeface="Calibri"/>
                <a:sym typeface="Calibri"/>
              </a:rPr>
              <a:t>Phase 1: Engage Stakeholders and Identify Concerns</a:t>
            </a:r>
            <a:endParaRPr sz="2800" b="1" dirty="0">
              <a:latin typeface="Calibri"/>
              <a:ea typeface="Calibri"/>
              <a:cs typeface="Calibri"/>
              <a:sym typeface="Calibri"/>
            </a:endParaRPr>
          </a:p>
          <a:p>
            <a:pPr marL="0" marR="0" lvl="0" indent="0" algn="l" rtl="0">
              <a:lnSpc>
                <a:spcPct val="100000"/>
              </a:lnSpc>
              <a:spcBef>
                <a:spcPts val="0"/>
              </a:spcBef>
              <a:spcAft>
                <a:spcPts val="0"/>
              </a:spcAft>
              <a:buNone/>
            </a:pPr>
            <a:endParaRPr lang="en"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 sz="2400" b="0" i="0" u="none" strike="noStrike" cap="none" dirty="0">
                <a:solidFill>
                  <a:srgbClr val="000000"/>
                </a:solidFill>
                <a:latin typeface="Calibri"/>
                <a:ea typeface="Calibri"/>
                <a:cs typeface="Calibri"/>
                <a:sym typeface="Calibri"/>
              </a:rPr>
              <a:t>The first phase is about :</a:t>
            </a:r>
            <a:endParaRPr sz="2400" dirty="0">
              <a:latin typeface="Calibri"/>
              <a:ea typeface="Calibri"/>
              <a:cs typeface="Calibri"/>
              <a:sym typeface="Calibri"/>
            </a:endParaRPr>
          </a:p>
          <a:p>
            <a:pPr marL="285743" marR="0" lvl="0" indent="-304793" algn="l" rtl="0">
              <a:lnSpc>
                <a:spcPct val="100000"/>
              </a:lnSpc>
              <a:spcBef>
                <a:spcPts val="0"/>
              </a:spcBef>
              <a:spcAft>
                <a:spcPts val="0"/>
              </a:spcAft>
              <a:buClr>
                <a:srgbClr val="000000"/>
              </a:buClr>
              <a:buSzPts val="1575"/>
              <a:buFont typeface="Arial"/>
              <a:buChar char="•"/>
            </a:pPr>
            <a:r>
              <a:rPr lang="en" sz="2400" b="1" i="0" u="none" strike="noStrike" cap="none" dirty="0">
                <a:solidFill>
                  <a:srgbClr val="000000"/>
                </a:solidFill>
                <a:latin typeface="Calibri"/>
                <a:ea typeface="Calibri"/>
                <a:cs typeface="Calibri"/>
                <a:sym typeface="Calibri"/>
              </a:rPr>
              <a:t>Building </a:t>
            </a:r>
            <a:r>
              <a:rPr lang="en" sz="2400" b="0" i="0" u="none" strike="noStrike" cap="none" dirty="0">
                <a:solidFill>
                  <a:srgbClr val="000000"/>
                </a:solidFill>
                <a:latin typeface="Calibri"/>
                <a:ea typeface="Calibri"/>
                <a:cs typeface="Calibri"/>
                <a:sym typeface="Calibri"/>
              </a:rPr>
              <a:t>relationships, </a:t>
            </a:r>
            <a:endParaRPr sz="2800" dirty="0"/>
          </a:p>
          <a:p>
            <a:pPr marL="285743" marR="0" lvl="0" indent="-304793" algn="l" rtl="0">
              <a:lnSpc>
                <a:spcPct val="100000"/>
              </a:lnSpc>
              <a:spcBef>
                <a:spcPts val="0"/>
              </a:spcBef>
              <a:spcAft>
                <a:spcPts val="0"/>
              </a:spcAft>
              <a:buClr>
                <a:srgbClr val="000000"/>
              </a:buClr>
              <a:buSzPts val="1575"/>
              <a:buFont typeface="Arial"/>
              <a:buChar char="•"/>
            </a:pPr>
            <a:r>
              <a:rPr lang="en" sz="2400" b="0" i="0" u="none" strike="noStrike" cap="none" dirty="0">
                <a:solidFill>
                  <a:srgbClr val="000000"/>
                </a:solidFill>
                <a:latin typeface="Calibri"/>
                <a:ea typeface="Calibri"/>
                <a:cs typeface="Calibri"/>
                <a:sym typeface="Calibri"/>
              </a:rPr>
              <a:t>Beginning to </a:t>
            </a:r>
            <a:r>
              <a:rPr lang="en" sz="2400" b="1" i="0" u="none" strike="noStrike" cap="none" dirty="0">
                <a:solidFill>
                  <a:srgbClr val="000000"/>
                </a:solidFill>
                <a:latin typeface="Calibri"/>
                <a:ea typeface="Calibri"/>
                <a:cs typeface="Calibri"/>
                <a:sym typeface="Calibri"/>
              </a:rPr>
              <a:t>educate</a:t>
            </a:r>
            <a:r>
              <a:rPr lang="en" sz="2400" b="0" i="0" u="none" strike="noStrike" cap="none" dirty="0">
                <a:solidFill>
                  <a:srgbClr val="000000"/>
                </a:solidFill>
                <a:latin typeface="Calibri"/>
                <a:ea typeface="Calibri"/>
                <a:cs typeface="Calibri"/>
                <a:sym typeface="Calibri"/>
              </a:rPr>
              <a:t> stakeholders about climate and health issues, and </a:t>
            </a:r>
            <a:endParaRPr sz="2800" dirty="0"/>
          </a:p>
          <a:p>
            <a:pPr marL="285743" marR="0" lvl="0" indent="-285743" algn="l" rtl="0">
              <a:lnSpc>
                <a:spcPct val="100000"/>
              </a:lnSpc>
              <a:spcBef>
                <a:spcPts val="0"/>
              </a:spcBef>
              <a:spcAft>
                <a:spcPts val="0"/>
              </a:spcAft>
              <a:buClr>
                <a:srgbClr val="000000"/>
              </a:buClr>
              <a:buSzPts val="1275"/>
              <a:buFont typeface="Arial"/>
              <a:buChar char="•"/>
            </a:pPr>
            <a:r>
              <a:rPr lang="en" sz="2400" b="1" i="0" u="none" strike="noStrike" cap="none" dirty="0">
                <a:solidFill>
                  <a:srgbClr val="000000"/>
                </a:solidFill>
                <a:latin typeface="Calibri"/>
                <a:ea typeface="Calibri"/>
                <a:cs typeface="Calibri"/>
                <a:sym typeface="Calibri"/>
              </a:rPr>
              <a:t>Gathering </a:t>
            </a:r>
            <a:r>
              <a:rPr lang="en" sz="2400" b="0" i="0" u="none" strike="noStrike" cap="none" dirty="0">
                <a:solidFill>
                  <a:srgbClr val="000000"/>
                </a:solidFill>
                <a:latin typeface="Calibri"/>
                <a:ea typeface="Calibri"/>
                <a:cs typeface="Calibri"/>
                <a:sym typeface="Calibri"/>
              </a:rPr>
              <a:t>concerns or solutions from their perspective</a:t>
            </a:r>
            <a:r>
              <a:rPr lang="en" sz="2000" b="0" i="0" u="none" strike="noStrike" cap="none" dirty="0">
                <a:solidFill>
                  <a:srgbClr val="000000"/>
                </a:solidFill>
                <a:latin typeface="Calibri"/>
                <a:ea typeface="Calibri"/>
                <a:cs typeface="Calibri"/>
                <a:sym typeface="Calibri"/>
              </a:rPr>
              <a:t>.</a:t>
            </a:r>
            <a:endParaRPr sz="2800" dirty="0"/>
          </a:p>
        </p:txBody>
      </p:sp>
      <p:graphicFrame>
        <p:nvGraphicFramePr>
          <p:cNvPr id="4" name="Google Shape;305;p53">
            <a:extLst>
              <a:ext uri="{FF2B5EF4-FFF2-40B4-BE49-F238E27FC236}">
                <a16:creationId xmlns:a16="http://schemas.microsoft.com/office/drawing/2014/main" id="{29FCA4EB-0FB8-45D8-9DFC-5233F3DDB60A}"/>
              </a:ext>
            </a:extLst>
          </p:cNvPr>
          <p:cNvGraphicFramePr/>
          <p:nvPr>
            <p:extLst>
              <p:ext uri="{D42A27DB-BD31-4B8C-83A1-F6EECF244321}">
                <p14:modId xmlns:p14="http://schemas.microsoft.com/office/powerpoint/2010/main" val="3530376010"/>
              </p:ext>
            </p:extLst>
          </p:nvPr>
        </p:nvGraphicFramePr>
        <p:xfrm>
          <a:off x="438537" y="3998100"/>
          <a:ext cx="5340120" cy="2254799"/>
        </p:xfrm>
        <a:graphic>
          <a:graphicData uri="http://schemas.openxmlformats.org/drawingml/2006/table">
            <a:tbl>
              <a:tblPr>
                <a:tableStyleId>{125E5076-3810-47DD-B79F-674D7AD40C01}</a:tableStyleId>
              </a:tblPr>
              <a:tblGrid>
                <a:gridCol w="5340120">
                  <a:extLst>
                    <a:ext uri="{9D8B030D-6E8A-4147-A177-3AD203B41FA5}">
                      <a16:colId xmlns:a16="http://schemas.microsoft.com/office/drawing/2014/main" val="20000"/>
                    </a:ext>
                  </a:extLst>
                </a:gridCol>
              </a:tblGrid>
              <a:tr h="579484">
                <a:tc>
                  <a:txBody>
                    <a:bodyPr/>
                    <a:lstStyle/>
                    <a:p>
                      <a:pPr marL="0" lvl="0" indent="0" algn="ctr" rtl="0">
                        <a:spcBef>
                          <a:spcPts val="0"/>
                        </a:spcBef>
                        <a:spcAft>
                          <a:spcPts val="0"/>
                        </a:spcAft>
                        <a:buNone/>
                      </a:pPr>
                      <a:r>
                        <a:rPr lang="en" sz="2000" b="1">
                          <a:solidFill>
                            <a:schemeClr val="bg1"/>
                          </a:solidFill>
                          <a:sym typeface="Calibri"/>
                        </a:rPr>
                        <a:t>Phase 1 Goals</a:t>
                      </a:r>
                      <a:endParaRPr sz="1800">
                        <a:solidFill>
                          <a:schemeClr val="bg1"/>
                        </a:solidFill>
                      </a:endParaRPr>
                    </a:p>
                  </a:txBody>
                  <a:tcPr marL="91425" marR="91425" marT="91425" marB="91425"/>
                </a:tc>
                <a:extLst>
                  <a:ext uri="{0D108BD9-81ED-4DB2-BD59-A6C34878D82A}">
                    <a16:rowId xmlns:a16="http://schemas.microsoft.com/office/drawing/2014/main" val="10000"/>
                  </a:ext>
                </a:extLst>
              </a:tr>
              <a:tr h="1675315">
                <a:tc>
                  <a:txBody>
                    <a:bodyPr/>
                    <a:lstStyle/>
                    <a:p>
                      <a:pPr marL="0" lvl="0" indent="0" algn="l" rtl="0">
                        <a:spcBef>
                          <a:spcPts val="0"/>
                        </a:spcBef>
                        <a:spcAft>
                          <a:spcPts val="0"/>
                        </a:spcAft>
                        <a:buNone/>
                      </a:pPr>
                      <a:r>
                        <a:rPr lang="en" sz="1800" dirty="0">
                          <a:solidFill>
                            <a:schemeClr val="bg1"/>
                          </a:solidFill>
                          <a:sym typeface="Calibri"/>
                        </a:rPr>
                        <a:t>• Establish plan leadership and steering committee</a:t>
                      </a:r>
                      <a:endParaRPr sz="1800" dirty="0">
                        <a:solidFill>
                          <a:schemeClr val="bg1"/>
                        </a:solidFill>
                        <a:sym typeface="Calibri"/>
                      </a:endParaRPr>
                    </a:p>
                    <a:p>
                      <a:pPr marL="0" lvl="0" indent="0" algn="l" rtl="0">
                        <a:spcBef>
                          <a:spcPts val="0"/>
                        </a:spcBef>
                        <a:spcAft>
                          <a:spcPts val="0"/>
                        </a:spcAft>
                        <a:buNone/>
                      </a:pPr>
                      <a:r>
                        <a:rPr lang="en" sz="1800" dirty="0">
                          <a:solidFill>
                            <a:schemeClr val="bg1"/>
                          </a:solidFill>
                          <a:sym typeface="Calibri"/>
                        </a:rPr>
                        <a:t>• Identify climate trends, key stakeholders, vulnerable population and community partners.</a:t>
                      </a:r>
                      <a:endParaRPr sz="1800" dirty="0">
                        <a:solidFill>
                          <a:schemeClr val="bg1"/>
                        </a:solidFill>
                        <a:sym typeface="Calibri"/>
                      </a:endParaRPr>
                    </a:p>
                    <a:p>
                      <a:pPr marL="0" lvl="0" indent="0" algn="l" rtl="0">
                        <a:spcBef>
                          <a:spcPts val="0"/>
                        </a:spcBef>
                        <a:spcAft>
                          <a:spcPts val="0"/>
                        </a:spcAft>
                        <a:buNone/>
                      </a:pPr>
                      <a:r>
                        <a:rPr lang="en" sz="1800" dirty="0">
                          <a:solidFill>
                            <a:schemeClr val="bg1"/>
                          </a:solidFill>
                          <a:sym typeface="Calibri"/>
                        </a:rPr>
                        <a:t>• Engage key stakeholders and identify priority climate and health concerns</a:t>
                      </a:r>
                      <a:endParaRPr sz="2000" dirty="0">
                        <a:solidFill>
                          <a:schemeClr val="bg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bl>
          </a:graphicData>
        </a:graphic>
      </p:graphicFrame>
      <p:pic>
        <p:nvPicPr>
          <p:cNvPr id="5" name="Google Shape;306;p53" descr="A picture containing text, indoor, several&#10;&#10;Description automatically generated">
            <a:extLst>
              <a:ext uri="{FF2B5EF4-FFF2-40B4-BE49-F238E27FC236}">
                <a16:creationId xmlns:a16="http://schemas.microsoft.com/office/drawing/2014/main" id="{392BABA5-B844-4F3A-972E-632AB624581B}"/>
              </a:ext>
            </a:extLst>
          </p:cNvPr>
          <p:cNvPicPr preferRelativeResize="0"/>
          <p:nvPr/>
        </p:nvPicPr>
        <p:blipFill rotWithShape="1">
          <a:blip r:embed="rId2">
            <a:alphaModFix/>
          </a:blip>
          <a:srcRect/>
          <a:stretch/>
        </p:blipFill>
        <p:spPr>
          <a:xfrm>
            <a:off x="6413345" y="1135079"/>
            <a:ext cx="5611268" cy="5503100"/>
          </a:xfrm>
          <a:prstGeom prst="rect">
            <a:avLst/>
          </a:prstGeom>
          <a:noFill/>
          <a:ln>
            <a:noFill/>
          </a:ln>
        </p:spPr>
      </p:pic>
    </p:spTree>
    <p:extLst>
      <p:ext uri="{BB962C8B-B14F-4D97-AF65-F5344CB8AC3E}">
        <p14:creationId xmlns:p14="http://schemas.microsoft.com/office/powerpoint/2010/main" val="3018607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Google Shape;354;p58">
            <a:extLst>
              <a:ext uri="{FF2B5EF4-FFF2-40B4-BE49-F238E27FC236}">
                <a16:creationId xmlns:a16="http://schemas.microsoft.com/office/drawing/2014/main" id="{F1A55603-DD8F-420C-852D-40FEF2D29E3E}"/>
              </a:ext>
            </a:extLst>
          </p:cNvPr>
          <p:cNvSpPr txBox="1"/>
          <p:nvPr/>
        </p:nvSpPr>
        <p:spPr>
          <a:xfrm>
            <a:off x="521815" y="631820"/>
            <a:ext cx="3628039" cy="5234723"/>
          </a:xfrm>
          <a:prstGeom prst="rect">
            <a:avLst/>
          </a:prstGeom>
        </p:spPr>
        <p:txBody>
          <a:bodyPr spcFirstLastPara="1" vert="horz" lIns="91440" tIns="45720" rIns="91440" bIns="45720" rtlCol="0" anchor="ctr" anchorCtr="0">
            <a:normAutofit fontScale="92500" lnSpcReduction="10000"/>
          </a:bodyPr>
          <a:lstStyle/>
          <a:p>
            <a:pPr marL="0" marR="0" lvl="0" indent="0">
              <a:lnSpc>
                <a:spcPct val="90000"/>
              </a:lnSpc>
              <a:spcBef>
                <a:spcPct val="20000"/>
              </a:spcBef>
              <a:spcAft>
                <a:spcPts val="600"/>
              </a:spcAft>
              <a:buClr>
                <a:schemeClr val="accent2"/>
              </a:buClr>
              <a:buSzPct val="92000"/>
            </a:pPr>
            <a:r>
              <a:rPr lang="en-US" sz="2800" b="1" i="0" u="none" strike="noStrike" cap="none" dirty="0">
                <a:solidFill>
                  <a:schemeClr val="bg1"/>
                </a:solidFill>
                <a:sym typeface="Calibri"/>
              </a:rPr>
              <a:t>Case study in Marquette County</a:t>
            </a:r>
          </a:p>
          <a:p>
            <a:pPr marL="0" marR="0" lvl="0" indent="0">
              <a:lnSpc>
                <a:spcPct val="90000"/>
              </a:lnSpc>
              <a:spcBef>
                <a:spcPct val="20000"/>
              </a:spcBef>
              <a:spcAft>
                <a:spcPts val="600"/>
              </a:spcAft>
              <a:buClr>
                <a:schemeClr val="accent2"/>
              </a:buClr>
              <a:buSzPct val="92000"/>
            </a:pPr>
            <a:endParaRPr lang="en-US" sz="2800" b="1" i="0" u="none" strike="noStrike" cap="none" dirty="0">
              <a:solidFill>
                <a:schemeClr val="bg1"/>
              </a:solidFill>
              <a:sym typeface="Calibri"/>
            </a:endParaRPr>
          </a:p>
          <a:p>
            <a:pPr marL="0" marR="0" lvl="0" indent="0">
              <a:lnSpc>
                <a:spcPct val="90000"/>
              </a:lnSpc>
              <a:spcBef>
                <a:spcPct val="20000"/>
              </a:spcBef>
              <a:spcAft>
                <a:spcPts val="600"/>
              </a:spcAft>
              <a:buClr>
                <a:schemeClr val="accent2"/>
              </a:buClr>
              <a:buSzPct val="92000"/>
            </a:pPr>
            <a:r>
              <a:rPr lang="en-US" sz="2000" b="1" i="0" u="none" strike="noStrike" cap="none" dirty="0">
                <a:solidFill>
                  <a:schemeClr val="bg1"/>
                </a:solidFill>
                <a:sym typeface="Calibri"/>
              </a:rPr>
              <a:t>Primary Concerns</a:t>
            </a:r>
            <a:endParaRPr lang="en-US" sz="2000" dirty="0">
              <a:solidFill>
                <a:schemeClr val="bg1"/>
              </a:solidFill>
            </a:endParaRP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Flooding</a:t>
            </a:r>
            <a:endParaRPr lang="en-US" sz="2000" dirty="0">
              <a:solidFill>
                <a:schemeClr val="bg1"/>
              </a:solidFill>
            </a:endParaRP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Water quality (</a:t>
            </a:r>
            <a:r>
              <a:rPr lang="en-US" sz="2000" dirty="0">
                <a:solidFill>
                  <a:schemeClr val="bg1"/>
                </a:solidFill>
                <a:sym typeface="Calibri"/>
              </a:rPr>
              <a:t>and groundwater </a:t>
            </a:r>
            <a:r>
              <a:rPr lang="en-US" sz="2000" b="0" i="0" u="none" strike="noStrike" cap="none" dirty="0">
                <a:solidFill>
                  <a:schemeClr val="bg1"/>
                </a:solidFill>
                <a:sym typeface="Calibri"/>
              </a:rPr>
              <a:t>shortages)</a:t>
            </a:r>
            <a:endParaRPr lang="en-US" sz="2000" dirty="0">
              <a:solidFill>
                <a:schemeClr val="bg1"/>
              </a:solidFill>
            </a:endParaRP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Lake contamination</a:t>
            </a:r>
            <a:endParaRPr lang="en-US" sz="2000" dirty="0">
              <a:solidFill>
                <a:schemeClr val="bg1"/>
              </a:solidFill>
            </a:endParaRP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Access to roads and other infrastructure</a:t>
            </a:r>
            <a:endParaRPr lang="en-US" sz="2000" dirty="0">
              <a:solidFill>
                <a:schemeClr val="bg1"/>
              </a:solidFill>
            </a:endParaRP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Wildfires</a:t>
            </a:r>
            <a:endParaRPr lang="en-US" sz="2000" dirty="0">
              <a:solidFill>
                <a:schemeClr val="bg1"/>
              </a:solidFill>
            </a:endParaRP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Vector borne disease</a:t>
            </a: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i="0" u="none" strike="noStrike" cap="none" dirty="0">
                <a:solidFill>
                  <a:schemeClr val="bg1"/>
                </a:solidFill>
                <a:sym typeface="Calibri"/>
              </a:rPr>
              <a:t>Ticks and air quality </a:t>
            </a:r>
            <a:r>
              <a:rPr lang="en-US" sz="2000" b="0" i="0" u="none" strike="noStrike" cap="none" dirty="0">
                <a:solidFill>
                  <a:schemeClr val="bg1"/>
                </a:solidFill>
                <a:sym typeface="Calibri"/>
              </a:rPr>
              <a:t>were seen as important secondary priorities.</a:t>
            </a:r>
            <a:endParaRPr lang="en-US" sz="2000" dirty="0">
              <a:solidFill>
                <a:schemeClr val="bg1"/>
              </a:solidFill>
            </a:endParaRPr>
          </a:p>
        </p:txBody>
      </p:sp>
      <p:pic>
        <p:nvPicPr>
          <p:cNvPr id="11" name="Google Shape;344;p57">
            <a:extLst>
              <a:ext uri="{FF2B5EF4-FFF2-40B4-BE49-F238E27FC236}">
                <a16:creationId xmlns:a16="http://schemas.microsoft.com/office/drawing/2014/main" id="{78928A96-5F4A-4493-8DD1-F221BD17A7BF}"/>
              </a:ext>
            </a:extLst>
          </p:cNvPr>
          <p:cNvPicPr preferRelativeResize="0"/>
          <p:nvPr/>
        </p:nvPicPr>
        <p:blipFill rotWithShape="1">
          <a:blip r:embed="rId2">
            <a:alphaModFix/>
          </a:blip>
          <a:srcRect/>
          <a:stretch/>
        </p:blipFill>
        <p:spPr>
          <a:xfrm>
            <a:off x="4241829" y="610848"/>
            <a:ext cx="7503638" cy="5632745"/>
          </a:xfrm>
          <a:prstGeom prst="rect">
            <a:avLst/>
          </a:prstGeom>
          <a:noFill/>
          <a:ln>
            <a:noFill/>
          </a:ln>
        </p:spPr>
      </p:pic>
    </p:spTree>
    <p:extLst>
      <p:ext uri="{BB962C8B-B14F-4D97-AF65-F5344CB8AC3E}">
        <p14:creationId xmlns:p14="http://schemas.microsoft.com/office/powerpoint/2010/main" val="2811018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364;p59" descr="A group of people sitting in a circle&#10;&#10;Description automatically generated with low confidence">
            <a:extLst>
              <a:ext uri="{FF2B5EF4-FFF2-40B4-BE49-F238E27FC236}">
                <a16:creationId xmlns:a16="http://schemas.microsoft.com/office/drawing/2014/main" id="{24ED4E5B-83A5-43BD-8233-4FC863F064CC}"/>
              </a:ext>
            </a:extLst>
          </p:cNvPr>
          <p:cNvPicPr preferRelativeResize="0"/>
          <p:nvPr/>
        </p:nvPicPr>
        <p:blipFill rotWithShape="1">
          <a:blip r:embed="rId2"/>
          <a:srcRect t="30174" r="2" b="3585"/>
          <a:stretch/>
        </p:blipFill>
        <p:spPr>
          <a:xfrm>
            <a:off x="446534" y="723899"/>
            <a:ext cx="7498616" cy="5676901"/>
          </a:xfrm>
          <a:prstGeom prst="rect">
            <a:avLst/>
          </a:prstGeom>
          <a:noFill/>
        </p:spPr>
      </p:pic>
      <p:sp>
        <p:nvSpPr>
          <p:cNvPr id="18" name="Rectangle 17">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Google Shape;363;p59">
            <a:extLst>
              <a:ext uri="{FF2B5EF4-FFF2-40B4-BE49-F238E27FC236}">
                <a16:creationId xmlns:a16="http://schemas.microsoft.com/office/drawing/2014/main" id="{B0B9A688-244D-4166-8CAA-C2A1F1B6FCC2}"/>
              </a:ext>
            </a:extLst>
          </p:cNvPr>
          <p:cNvSpPr txBox="1"/>
          <p:nvPr/>
        </p:nvSpPr>
        <p:spPr>
          <a:xfrm>
            <a:off x="8296275" y="1419225"/>
            <a:ext cx="3081576" cy="2085869"/>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2800" i="0" u="none" strike="noStrike" cap="all">
                <a:solidFill>
                  <a:srgbClr val="FFFFFF"/>
                </a:solidFill>
                <a:latin typeface="+mj-lt"/>
                <a:ea typeface="+mj-ea"/>
                <a:cs typeface="+mj-cs"/>
                <a:sym typeface="Calibri"/>
              </a:rPr>
              <a:t>Phase 2: Engage the Community and Develop the Plan</a:t>
            </a:r>
            <a:endParaRPr lang="en-US" sz="2800" cap="all">
              <a:solidFill>
                <a:srgbClr val="FFFFFF"/>
              </a:solidFill>
              <a:latin typeface="+mj-lt"/>
              <a:ea typeface="+mj-ea"/>
              <a:cs typeface="+mj-cs"/>
            </a:endParaRPr>
          </a:p>
          <a:p>
            <a:pPr marL="0" marR="0" lvl="0" indent="0">
              <a:lnSpc>
                <a:spcPct val="90000"/>
              </a:lnSpc>
              <a:spcBef>
                <a:spcPct val="0"/>
              </a:spcBef>
              <a:spcAft>
                <a:spcPts val="600"/>
              </a:spcAft>
            </a:pPr>
            <a:endParaRPr lang="en-US" sz="2800" i="0" u="none" strike="noStrike" cap="all">
              <a:solidFill>
                <a:srgbClr val="FFFFFF"/>
              </a:solidFill>
              <a:latin typeface="+mj-lt"/>
              <a:ea typeface="+mj-ea"/>
              <a:cs typeface="+mj-cs"/>
              <a:sym typeface="Calibri"/>
            </a:endParaRPr>
          </a:p>
        </p:txBody>
      </p:sp>
      <p:grpSp>
        <p:nvGrpSpPr>
          <p:cNvPr id="20" name="Group 19">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1" name="Rectangle 20">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7258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72;p60">
            <a:extLst>
              <a:ext uri="{FF2B5EF4-FFF2-40B4-BE49-F238E27FC236}">
                <a16:creationId xmlns:a16="http://schemas.microsoft.com/office/drawing/2014/main" id="{D60C3BCB-CDAE-461E-9524-FB3F6D0C3263}"/>
              </a:ext>
            </a:extLst>
          </p:cNvPr>
          <p:cNvSpPr txBox="1"/>
          <p:nvPr/>
        </p:nvSpPr>
        <p:spPr>
          <a:xfrm>
            <a:off x="458850" y="1459250"/>
            <a:ext cx="5804850" cy="3939500"/>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None/>
            </a:pPr>
            <a:r>
              <a:rPr lang="en" sz="3200" b="1" i="0" u="none" strike="noStrike" cap="none" dirty="0">
                <a:solidFill>
                  <a:srgbClr val="000000"/>
                </a:solidFill>
                <a:latin typeface="Calibri"/>
                <a:ea typeface="Calibri"/>
                <a:cs typeface="Calibri"/>
                <a:sym typeface="Calibri"/>
              </a:rPr>
              <a:t>Phase 2: Engage the Community and Develop the Plan </a:t>
            </a:r>
            <a:endParaRPr sz="2400" dirty="0"/>
          </a:p>
          <a:p>
            <a:pPr marL="0" marR="0" lvl="0" indent="0" rtl="0">
              <a:lnSpc>
                <a:spcPct val="100000"/>
              </a:lnSpc>
              <a:spcBef>
                <a:spcPts val="0"/>
              </a:spcBef>
              <a:spcAft>
                <a:spcPts val="0"/>
              </a:spcAft>
              <a:buNone/>
            </a:pPr>
            <a:endParaRPr dirty="0"/>
          </a:p>
          <a:p>
            <a:pPr marL="457200" marR="0" lvl="0" indent="-457200" rtl="0">
              <a:lnSpc>
                <a:spcPct val="100000"/>
              </a:lnSpc>
              <a:spcBef>
                <a:spcPts val="0"/>
              </a:spcBef>
              <a:spcAft>
                <a:spcPts val="0"/>
              </a:spcAft>
              <a:buClr>
                <a:srgbClr val="000000"/>
              </a:buClr>
              <a:buSzPct val="100000"/>
              <a:buFont typeface="Wingdings" panose="05000000000000000000" pitchFamily="2" charset="2"/>
              <a:buChar char="§"/>
            </a:pPr>
            <a:r>
              <a:rPr lang="en" sz="2800" b="1" i="0" u="none" strike="noStrike" cap="none" dirty="0">
                <a:solidFill>
                  <a:srgbClr val="000000"/>
                </a:solidFill>
                <a:latin typeface="Calibri"/>
                <a:ea typeface="Calibri"/>
                <a:cs typeface="Calibri"/>
                <a:sym typeface="Calibri"/>
              </a:rPr>
              <a:t>Engage</a:t>
            </a:r>
            <a:r>
              <a:rPr lang="en" sz="2800" b="0" i="0" u="none" strike="noStrike" cap="none" dirty="0">
                <a:solidFill>
                  <a:srgbClr val="000000"/>
                </a:solidFill>
                <a:latin typeface="Calibri"/>
                <a:ea typeface="Calibri"/>
                <a:cs typeface="Calibri"/>
                <a:sym typeface="Calibri"/>
              </a:rPr>
              <a:t> broader community </a:t>
            </a:r>
            <a:endParaRPr sz="3600" dirty="0"/>
          </a:p>
          <a:p>
            <a:pPr marL="457200" marR="0" lvl="0" indent="-457200" rtl="0">
              <a:lnSpc>
                <a:spcPct val="100000"/>
              </a:lnSpc>
              <a:spcBef>
                <a:spcPts val="0"/>
              </a:spcBef>
              <a:spcAft>
                <a:spcPts val="0"/>
              </a:spcAft>
              <a:buClr>
                <a:srgbClr val="000000"/>
              </a:buClr>
              <a:buSzPct val="100000"/>
              <a:buFont typeface="Wingdings" panose="05000000000000000000" pitchFamily="2" charset="2"/>
              <a:buChar char="§"/>
            </a:pPr>
            <a:r>
              <a:rPr lang="en" sz="2800" b="1" i="0" u="none" strike="noStrike" cap="none" dirty="0">
                <a:solidFill>
                  <a:srgbClr val="000000"/>
                </a:solidFill>
                <a:latin typeface="Calibri"/>
                <a:ea typeface="Calibri"/>
                <a:cs typeface="Calibri"/>
                <a:sym typeface="Calibri"/>
              </a:rPr>
              <a:t>Educate</a:t>
            </a:r>
            <a:r>
              <a:rPr lang="en" sz="2800" b="0" i="0" u="none" strike="noStrike" cap="none" dirty="0">
                <a:solidFill>
                  <a:srgbClr val="000000"/>
                </a:solidFill>
                <a:latin typeface="Calibri"/>
                <a:ea typeface="Calibri"/>
                <a:cs typeface="Calibri"/>
                <a:sym typeface="Calibri"/>
              </a:rPr>
              <a:t> about issues and the climate and health </a:t>
            </a:r>
            <a:r>
              <a:rPr lang="en" sz="2800" dirty="0">
                <a:latin typeface="Calibri"/>
                <a:ea typeface="Calibri"/>
                <a:cs typeface="Calibri"/>
                <a:sym typeface="Calibri"/>
              </a:rPr>
              <a:t>adaptation</a:t>
            </a:r>
            <a:r>
              <a:rPr lang="en" sz="2800" b="0" i="0" u="none" strike="noStrike" cap="none" dirty="0">
                <a:solidFill>
                  <a:srgbClr val="000000"/>
                </a:solidFill>
                <a:latin typeface="Calibri"/>
                <a:ea typeface="Calibri"/>
                <a:cs typeface="Calibri"/>
                <a:sym typeface="Calibri"/>
              </a:rPr>
              <a:t> planning process </a:t>
            </a:r>
            <a:endParaRPr sz="3600" dirty="0"/>
          </a:p>
          <a:p>
            <a:pPr marL="457200" marR="0" lvl="0" indent="-457200" rtl="0">
              <a:lnSpc>
                <a:spcPct val="100000"/>
              </a:lnSpc>
              <a:spcBef>
                <a:spcPts val="0"/>
              </a:spcBef>
              <a:spcAft>
                <a:spcPts val="0"/>
              </a:spcAft>
              <a:buClr>
                <a:srgbClr val="000000"/>
              </a:buClr>
              <a:buSzPct val="100000"/>
              <a:buFont typeface="Wingdings" panose="05000000000000000000" pitchFamily="2" charset="2"/>
              <a:buChar char="§"/>
            </a:pPr>
            <a:r>
              <a:rPr lang="en" sz="2800" b="1" i="0" u="none" strike="noStrike" cap="none" dirty="0">
                <a:solidFill>
                  <a:srgbClr val="000000"/>
                </a:solidFill>
                <a:latin typeface="Calibri"/>
                <a:ea typeface="Calibri"/>
                <a:cs typeface="Calibri"/>
                <a:sym typeface="Calibri"/>
              </a:rPr>
              <a:t>Identify</a:t>
            </a:r>
            <a:r>
              <a:rPr lang="en" sz="2800" b="0" i="0" u="none" strike="noStrike" cap="none" dirty="0">
                <a:solidFill>
                  <a:srgbClr val="000000"/>
                </a:solidFill>
                <a:latin typeface="Calibri"/>
                <a:ea typeface="Calibri"/>
                <a:cs typeface="Calibri"/>
                <a:sym typeface="Calibri"/>
              </a:rPr>
              <a:t> </a:t>
            </a:r>
            <a:r>
              <a:rPr lang="en" sz="2800" dirty="0">
                <a:latin typeface="Calibri"/>
                <a:ea typeface="Calibri"/>
                <a:cs typeface="Calibri"/>
                <a:sym typeface="Calibri"/>
              </a:rPr>
              <a:t>adaptation</a:t>
            </a:r>
            <a:r>
              <a:rPr lang="en" sz="2800" b="0" i="0" u="none" strike="noStrike" cap="none" dirty="0">
                <a:solidFill>
                  <a:srgbClr val="000000"/>
                </a:solidFill>
                <a:latin typeface="Calibri"/>
                <a:ea typeface="Calibri"/>
                <a:cs typeface="Calibri"/>
                <a:sym typeface="Calibri"/>
              </a:rPr>
              <a:t> strategies which the community support </a:t>
            </a:r>
            <a:endParaRPr sz="3600" dirty="0"/>
          </a:p>
        </p:txBody>
      </p:sp>
      <p:pic>
        <p:nvPicPr>
          <p:cNvPr id="3" name="Google Shape;373;p60">
            <a:extLst>
              <a:ext uri="{FF2B5EF4-FFF2-40B4-BE49-F238E27FC236}">
                <a16:creationId xmlns:a16="http://schemas.microsoft.com/office/drawing/2014/main" id="{C54F3862-113D-4AD4-89F6-E48E33B96059}"/>
              </a:ext>
            </a:extLst>
          </p:cNvPr>
          <p:cNvPicPr preferRelativeResize="0"/>
          <p:nvPr/>
        </p:nvPicPr>
        <p:blipFill rotWithShape="1">
          <a:blip r:embed="rId3">
            <a:alphaModFix/>
          </a:blip>
          <a:srcRect/>
          <a:stretch/>
        </p:blipFill>
        <p:spPr>
          <a:xfrm>
            <a:off x="6263700" y="1089380"/>
            <a:ext cx="5276850" cy="2266950"/>
          </a:xfrm>
          <a:prstGeom prst="rect">
            <a:avLst/>
          </a:prstGeom>
          <a:noFill/>
          <a:ln>
            <a:noFill/>
          </a:ln>
        </p:spPr>
      </p:pic>
      <p:graphicFrame>
        <p:nvGraphicFramePr>
          <p:cNvPr id="4" name="Google Shape;374;p60">
            <a:extLst>
              <a:ext uri="{FF2B5EF4-FFF2-40B4-BE49-F238E27FC236}">
                <a16:creationId xmlns:a16="http://schemas.microsoft.com/office/drawing/2014/main" id="{92C88182-360A-4BB7-AB3B-339C3A45B609}"/>
              </a:ext>
            </a:extLst>
          </p:cNvPr>
          <p:cNvGraphicFramePr/>
          <p:nvPr>
            <p:extLst>
              <p:ext uri="{D42A27DB-BD31-4B8C-83A1-F6EECF244321}">
                <p14:modId xmlns:p14="http://schemas.microsoft.com/office/powerpoint/2010/main" val="2217016333"/>
              </p:ext>
            </p:extLst>
          </p:nvPr>
        </p:nvGraphicFramePr>
        <p:xfrm>
          <a:off x="6263700" y="3580184"/>
          <a:ext cx="5276850" cy="2430197"/>
        </p:xfrm>
        <a:graphic>
          <a:graphicData uri="http://schemas.openxmlformats.org/drawingml/2006/table">
            <a:tbl>
              <a:tblPr>
                <a:tableStyleId>{125E5076-3810-47DD-B79F-674D7AD40C01}</a:tableStyleId>
              </a:tblPr>
              <a:tblGrid>
                <a:gridCol w="5276850">
                  <a:extLst>
                    <a:ext uri="{9D8B030D-6E8A-4147-A177-3AD203B41FA5}">
                      <a16:colId xmlns:a16="http://schemas.microsoft.com/office/drawing/2014/main" val="20000"/>
                    </a:ext>
                  </a:extLst>
                </a:gridCol>
              </a:tblGrid>
              <a:tr h="554588">
                <a:tc>
                  <a:txBody>
                    <a:bodyPr/>
                    <a:lstStyle/>
                    <a:p>
                      <a:pPr marL="0" lvl="0" indent="0" algn="ctr" rtl="0">
                        <a:spcBef>
                          <a:spcPts val="0"/>
                        </a:spcBef>
                        <a:spcAft>
                          <a:spcPts val="0"/>
                        </a:spcAft>
                        <a:buNone/>
                      </a:pPr>
                      <a:r>
                        <a:rPr lang="en" sz="2000" b="1" dirty="0">
                          <a:solidFill>
                            <a:schemeClr val="bg1"/>
                          </a:solidFill>
                          <a:sym typeface="Calibri"/>
                        </a:rPr>
                        <a:t>Phase 2 Goals</a:t>
                      </a:r>
                      <a:endParaRPr sz="1800" dirty="0">
                        <a:solidFill>
                          <a:schemeClr val="bg1"/>
                        </a:solidFill>
                        <a:latin typeface="+mn-lt"/>
                      </a:endParaRPr>
                    </a:p>
                  </a:txBody>
                  <a:tcPr marL="91425" marR="91425" marT="91425" marB="91425"/>
                </a:tc>
                <a:extLst>
                  <a:ext uri="{0D108BD9-81ED-4DB2-BD59-A6C34878D82A}">
                    <a16:rowId xmlns:a16="http://schemas.microsoft.com/office/drawing/2014/main" val="10000"/>
                  </a:ext>
                </a:extLst>
              </a:tr>
              <a:tr h="1875609">
                <a:tc>
                  <a:txBody>
                    <a:bodyPr/>
                    <a:lstStyle/>
                    <a:p>
                      <a:pPr marL="0" lvl="0" indent="0" algn="l" rtl="0">
                        <a:spcBef>
                          <a:spcPts val="0"/>
                        </a:spcBef>
                        <a:spcAft>
                          <a:spcPts val="0"/>
                        </a:spcAft>
                        <a:buNone/>
                      </a:pPr>
                      <a:r>
                        <a:rPr lang="en" sz="1800" dirty="0">
                          <a:solidFill>
                            <a:schemeClr val="bg1"/>
                          </a:solidFill>
                          <a:sym typeface="Calibri"/>
                        </a:rPr>
                        <a:t>• Engage the community in a climate-adapted community vision</a:t>
                      </a:r>
                      <a:endParaRPr sz="1800" dirty="0">
                        <a:solidFill>
                          <a:schemeClr val="bg1"/>
                        </a:solidFill>
                        <a:sym typeface="Calibri"/>
                      </a:endParaRPr>
                    </a:p>
                    <a:p>
                      <a:pPr marL="0" lvl="0" indent="0" algn="l" rtl="0">
                        <a:spcBef>
                          <a:spcPts val="0"/>
                        </a:spcBef>
                        <a:spcAft>
                          <a:spcPts val="0"/>
                        </a:spcAft>
                        <a:buNone/>
                      </a:pPr>
                      <a:r>
                        <a:rPr lang="en" sz="1800" dirty="0">
                          <a:solidFill>
                            <a:schemeClr val="bg1"/>
                          </a:solidFill>
                          <a:sym typeface="Calibri"/>
                        </a:rPr>
                        <a:t>• Educate the community on climate, health, and adaptation</a:t>
                      </a:r>
                      <a:endParaRPr sz="1800" dirty="0">
                        <a:solidFill>
                          <a:schemeClr val="bg1"/>
                        </a:solidFill>
                        <a:sym typeface="Calibri"/>
                      </a:endParaRPr>
                    </a:p>
                    <a:p>
                      <a:pPr marL="0" lvl="0" indent="0" algn="l" rtl="0">
                        <a:spcBef>
                          <a:spcPts val="0"/>
                        </a:spcBef>
                        <a:spcAft>
                          <a:spcPts val="0"/>
                        </a:spcAft>
                        <a:buNone/>
                      </a:pPr>
                      <a:r>
                        <a:rPr lang="en" sz="1800" dirty="0">
                          <a:solidFill>
                            <a:schemeClr val="bg1"/>
                          </a:solidFill>
                          <a:sym typeface="Calibri"/>
                        </a:rPr>
                        <a:t>• Develop climate and health interventions and the final climate and health adaptation plan</a:t>
                      </a:r>
                      <a:endParaRPr sz="2000" dirty="0">
                        <a:solidFill>
                          <a:schemeClr val="bg1"/>
                        </a:solidFill>
                        <a:latin typeface="+mn-lt"/>
                        <a:ea typeface="Calibri"/>
                        <a:cs typeface="Calibri"/>
                        <a:sym typeface="Calibri"/>
                      </a:endParaRPr>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34979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Google Shape;354;p58">
            <a:extLst>
              <a:ext uri="{FF2B5EF4-FFF2-40B4-BE49-F238E27FC236}">
                <a16:creationId xmlns:a16="http://schemas.microsoft.com/office/drawing/2014/main" id="{F1A55603-DD8F-420C-852D-40FEF2D29E3E}"/>
              </a:ext>
            </a:extLst>
          </p:cNvPr>
          <p:cNvSpPr txBox="1"/>
          <p:nvPr/>
        </p:nvSpPr>
        <p:spPr>
          <a:xfrm>
            <a:off x="521815" y="631820"/>
            <a:ext cx="3628039" cy="5234723"/>
          </a:xfrm>
          <a:prstGeom prst="rect">
            <a:avLst/>
          </a:prstGeom>
        </p:spPr>
        <p:txBody>
          <a:bodyPr spcFirstLastPara="1" vert="horz" lIns="91440" tIns="45720" rIns="91440" bIns="45720" rtlCol="0" anchor="ctr" anchorCtr="0">
            <a:normAutofit/>
          </a:bodyPr>
          <a:lstStyle/>
          <a:p>
            <a:pPr marL="0" marR="0" lvl="0" indent="0">
              <a:lnSpc>
                <a:spcPct val="90000"/>
              </a:lnSpc>
              <a:spcBef>
                <a:spcPct val="20000"/>
              </a:spcBef>
              <a:spcAft>
                <a:spcPts val="600"/>
              </a:spcAft>
              <a:buClr>
                <a:schemeClr val="accent2"/>
              </a:buClr>
              <a:buSzPct val="92000"/>
            </a:pPr>
            <a:r>
              <a:rPr lang="en-US" sz="2800" b="1" i="0" u="none" strike="noStrike" cap="none" dirty="0">
                <a:solidFill>
                  <a:schemeClr val="bg1"/>
                </a:solidFill>
                <a:sym typeface="Calibri"/>
              </a:rPr>
              <a:t>Case study in Marquette County</a:t>
            </a:r>
          </a:p>
          <a:p>
            <a:pPr marL="0" marR="0" lvl="0" indent="0">
              <a:lnSpc>
                <a:spcPct val="90000"/>
              </a:lnSpc>
              <a:spcBef>
                <a:spcPct val="20000"/>
              </a:spcBef>
              <a:spcAft>
                <a:spcPts val="600"/>
              </a:spcAft>
              <a:buClr>
                <a:schemeClr val="accent2"/>
              </a:buClr>
              <a:buSzPct val="92000"/>
            </a:pPr>
            <a:endParaRPr lang="en-US" sz="2800" b="1" i="0" u="none" strike="noStrike" cap="none" dirty="0">
              <a:solidFill>
                <a:schemeClr val="bg1"/>
              </a:solidFill>
              <a:sym typeface="Calibri"/>
            </a:endParaRPr>
          </a:p>
          <a:p>
            <a:pPr marL="0" marR="0" lvl="0" indent="0">
              <a:lnSpc>
                <a:spcPct val="90000"/>
              </a:lnSpc>
              <a:spcBef>
                <a:spcPct val="20000"/>
              </a:spcBef>
              <a:spcAft>
                <a:spcPts val="600"/>
              </a:spcAft>
              <a:buClr>
                <a:schemeClr val="accent2"/>
              </a:buClr>
              <a:buSzPct val="92000"/>
            </a:pPr>
            <a:r>
              <a:rPr lang="en-US" sz="2000" b="1" i="0" u="none" strike="noStrike" cap="none" dirty="0">
                <a:solidFill>
                  <a:schemeClr val="bg1"/>
                </a:solidFill>
                <a:sym typeface="Calibri"/>
              </a:rPr>
              <a:t>Participants were asked:</a:t>
            </a: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What do you like about the design interventions? </a:t>
            </a: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What is missing from the design interventions? </a:t>
            </a:r>
          </a:p>
          <a:p>
            <a:pPr marL="285750" marR="0" lvl="0" indent="-285750">
              <a:lnSpc>
                <a:spcPct val="90000"/>
              </a:lnSpc>
              <a:spcBef>
                <a:spcPct val="20000"/>
              </a:spcBef>
              <a:spcAft>
                <a:spcPts val="600"/>
              </a:spcAft>
              <a:buClr>
                <a:schemeClr val="accent2"/>
              </a:buClr>
              <a:buSzPct val="92000"/>
              <a:buFont typeface="Wingdings" panose="05000000000000000000" pitchFamily="2" charset="2"/>
              <a:buChar char="§"/>
            </a:pPr>
            <a:r>
              <a:rPr lang="en-US" sz="2000" b="0" i="0" u="none" strike="noStrike" cap="none" dirty="0">
                <a:solidFill>
                  <a:schemeClr val="bg1"/>
                </a:solidFill>
                <a:sym typeface="Calibri"/>
              </a:rPr>
              <a:t>What suggestions do you have to improve the designs, policies, and metrics presented today?</a:t>
            </a:r>
          </a:p>
        </p:txBody>
      </p:sp>
      <p:pic>
        <p:nvPicPr>
          <p:cNvPr id="13" name="Google Shape;390;p62" descr="A picture containing text, grass, sign, outdoor&#10;&#10;Description automatically generated">
            <a:extLst>
              <a:ext uri="{FF2B5EF4-FFF2-40B4-BE49-F238E27FC236}">
                <a16:creationId xmlns:a16="http://schemas.microsoft.com/office/drawing/2014/main" id="{89177C98-340F-47EE-BF0C-847E03EFDBE1}"/>
              </a:ext>
            </a:extLst>
          </p:cNvPr>
          <p:cNvPicPr preferRelativeResize="0"/>
          <p:nvPr/>
        </p:nvPicPr>
        <p:blipFill rotWithShape="1">
          <a:blip r:embed="rId2">
            <a:alphaModFix/>
          </a:blip>
          <a:srcRect t="50000"/>
          <a:stretch/>
        </p:blipFill>
        <p:spPr>
          <a:xfrm>
            <a:off x="4229292" y="548640"/>
            <a:ext cx="7516174" cy="5694953"/>
          </a:xfrm>
          <a:prstGeom prst="rect">
            <a:avLst/>
          </a:prstGeom>
          <a:noFill/>
          <a:ln>
            <a:noFill/>
          </a:ln>
        </p:spPr>
      </p:pic>
    </p:spTree>
    <p:extLst>
      <p:ext uri="{BB962C8B-B14F-4D97-AF65-F5344CB8AC3E}">
        <p14:creationId xmlns:p14="http://schemas.microsoft.com/office/powerpoint/2010/main" val="262986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Google Shape;354;p58">
            <a:extLst>
              <a:ext uri="{FF2B5EF4-FFF2-40B4-BE49-F238E27FC236}">
                <a16:creationId xmlns:a16="http://schemas.microsoft.com/office/drawing/2014/main" id="{F1A55603-DD8F-420C-852D-40FEF2D29E3E}"/>
              </a:ext>
            </a:extLst>
          </p:cNvPr>
          <p:cNvSpPr txBox="1"/>
          <p:nvPr/>
        </p:nvSpPr>
        <p:spPr>
          <a:xfrm>
            <a:off x="601255" y="770562"/>
            <a:ext cx="3409782" cy="5230188"/>
          </a:xfrm>
          <a:prstGeom prst="rect">
            <a:avLst/>
          </a:prstGeom>
        </p:spPr>
        <p:txBody>
          <a:bodyPr spcFirstLastPara="1" vert="horz" lIns="91440" tIns="45720" rIns="91440" bIns="45720" rtlCol="0" anchor="ctr" anchorCtr="0">
            <a:normAutofit/>
          </a:bodyPr>
          <a:lstStyle/>
          <a:p>
            <a:pPr marL="0" marR="0" lvl="0" indent="0">
              <a:lnSpc>
                <a:spcPct val="90000"/>
              </a:lnSpc>
              <a:spcBef>
                <a:spcPct val="20000"/>
              </a:spcBef>
              <a:spcAft>
                <a:spcPts val="600"/>
              </a:spcAft>
              <a:buClr>
                <a:schemeClr val="accent2"/>
              </a:buClr>
              <a:buSzPct val="92000"/>
            </a:pPr>
            <a:r>
              <a:rPr lang="en-US" sz="2800" b="1" dirty="0">
                <a:solidFill>
                  <a:schemeClr val="bg1"/>
                </a:solidFill>
                <a:sym typeface="Calibri"/>
              </a:rPr>
              <a:t>Visualizations to align climate adaptation design and public health benefits</a:t>
            </a:r>
            <a:endParaRPr lang="en-US" sz="1500" dirty="0">
              <a:solidFill>
                <a:schemeClr val="bg1"/>
              </a:solidFill>
            </a:endParaRPr>
          </a:p>
        </p:txBody>
      </p:sp>
      <p:pic>
        <p:nvPicPr>
          <p:cNvPr id="3" name="Google Shape;355;p58" descr="Graphical user interface, diagram&#10;&#10;Description automatically generated">
            <a:extLst>
              <a:ext uri="{FF2B5EF4-FFF2-40B4-BE49-F238E27FC236}">
                <a16:creationId xmlns:a16="http://schemas.microsoft.com/office/drawing/2014/main" id="{3851491D-986F-4643-AC99-7FFA0E625EC7}"/>
              </a:ext>
            </a:extLst>
          </p:cNvPr>
          <p:cNvPicPr preferRelativeResize="0"/>
          <p:nvPr/>
        </p:nvPicPr>
        <p:blipFill rotWithShape="1">
          <a:blip r:embed="rId2"/>
          <a:stretch/>
        </p:blipFill>
        <p:spPr>
          <a:xfrm>
            <a:off x="4169915" y="610849"/>
            <a:ext cx="7738587" cy="5789951"/>
          </a:xfrm>
          <a:prstGeom prst="rect">
            <a:avLst/>
          </a:prstGeom>
          <a:noFill/>
        </p:spPr>
      </p:pic>
    </p:spTree>
    <p:extLst>
      <p:ext uri="{BB962C8B-B14F-4D97-AF65-F5344CB8AC3E}">
        <p14:creationId xmlns:p14="http://schemas.microsoft.com/office/powerpoint/2010/main" val="2687018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400;p63" descr="A group of people sitting in a circle&#10;&#10;Description automatically generated with low confidence">
            <a:extLst>
              <a:ext uri="{FF2B5EF4-FFF2-40B4-BE49-F238E27FC236}">
                <a16:creationId xmlns:a16="http://schemas.microsoft.com/office/drawing/2014/main" id="{11D47646-389D-44B4-8EE3-5785EFFFBA47}"/>
              </a:ext>
            </a:extLst>
          </p:cNvPr>
          <p:cNvPicPr preferRelativeResize="0"/>
          <p:nvPr/>
        </p:nvPicPr>
        <p:blipFill rotWithShape="1">
          <a:blip r:embed="rId2"/>
          <a:srcRect t="30174" r="2" b="3585"/>
          <a:stretch/>
        </p:blipFill>
        <p:spPr>
          <a:xfrm>
            <a:off x="446534" y="723899"/>
            <a:ext cx="7498616" cy="5676901"/>
          </a:xfrm>
          <a:prstGeom prst="rect">
            <a:avLst/>
          </a:prstGeom>
          <a:noFill/>
        </p:spPr>
      </p:pic>
      <p:sp>
        <p:nvSpPr>
          <p:cNvPr id="18" name="Rectangle 17">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Google Shape;399;p63">
            <a:extLst>
              <a:ext uri="{FF2B5EF4-FFF2-40B4-BE49-F238E27FC236}">
                <a16:creationId xmlns:a16="http://schemas.microsoft.com/office/drawing/2014/main" id="{400B6789-EA0A-447B-BE24-9B8E019DF3FD}"/>
              </a:ext>
            </a:extLst>
          </p:cNvPr>
          <p:cNvSpPr txBox="1"/>
          <p:nvPr/>
        </p:nvSpPr>
        <p:spPr>
          <a:xfrm>
            <a:off x="8296275" y="1419225"/>
            <a:ext cx="3081576" cy="2085869"/>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3300" i="0" u="none" strike="noStrike" cap="all">
                <a:solidFill>
                  <a:srgbClr val="FFFFFF"/>
                </a:solidFill>
                <a:latin typeface="+mj-lt"/>
                <a:ea typeface="+mj-ea"/>
                <a:cs typeface="+mj-cs"/>
                <a:sym typeface="Calibri"/>
              </a:rPr>
              <a:t>Phase 3: Prioritize and Implement </a:t>
            </a:r>
            <a:endParaRPr lang="en-US" sz="3300" cap="all">
              <a:solidFill>
                <a:srgbClr val="FFFFFF"/>
              </a:solidFill>
              <a:latin typeface="+mj-lt"/>
              <a:ea typeface="+mj-ea"/>
              <a:cs typeface="+mj-cs"/>
            </a:endParaRPr>
          </a:p>
        </p:txBody>
      </p:sp>
      <p:grpSp>
        <p:nvGrpSpPr>
          <p:cNvPr id="20" name="Group 19">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1" name="Rectangle 20">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2850229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05;p64">
            <a:extLst>
              <a:ext uri="{FF2B5EF4-FFF2-40B4-BE49-F238E27FC236}">
                <a16:creationId xmlns:a16="http://schemas.microsoft.com/office/drawing/2014/main" id="{8A642021-0037-43CC-98DC-A26569B6AD3E}"/>
              </a:ext>
            </a:extLst>
          </p:cNvPr>
          <p:cNvSpPr txBox="1"/>
          <p:nvPr/>
        </p:nvSpPr>
        <p:spPr>
          <a:xfrm>
            <a:off x="335754" y="1080961"/>
            <a:ext cx="6321899" cy="39087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200" b="1" i="0" u="none" strike="noStrike" cap="none" dirty="0">
                <a:solidFill>
                  <a:srgbClr val="000000"/>
                </a:solidFill>
                <a:latin typeface="Calibri"/>
                <a:ea typeface="Calibri"/>
                <a:cs typeface="Calibri"/>
                <a:sym typeface="Calibri"/>
              </a:rPr>
              <a:t>Phase 3: Prioritize and Implement</a:t>
            </a:r>
            <a:endParaRPr sz="32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lang="en"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lang="en" sz="240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lang="en"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 sz="2400" b="0" i="0" u="none" strike="noStrike" cap="none" dirty="0">
                <a:solidFill>
                  <a:srgbClr val="000000"/>
                </a:solidFill>
                <a:latin typeface="Calibri"/>
                <a:ea typeface="Calibri"/>
                <a:cs typeface="Calibri"/>
                <a:sym typeface="Calibri"/>
              </a:rPr>
              <a:t>The third phase is about: </a:t>
            </a:r>
            <a:endParaRPr sz="2800" dirty="0"/>
          </a:p>
          <a:p>
            <a:pPr marL="342900" marR="0" lvl="0" indent="-342900" algn="l" rtl="0">
              <a:lnSpc>
                <a:spcPct val="100000"/>
              </a:lnSpc>
              <a:spcBef>
                <a:spcPts val="0"/>
              </a:spcBef>
              <a:spcAft>
                <a:spcPts val="0"/>
              </a:spcAft>
              <a:buClr>
                <a:srgbClr val="000000"/>
              </a:buClr>
              <a:buSzPct val="100000"/>
              <a:buFont typeface="Wingdings" panose="05000000000000000000" pitchFamily="2" charset="2"/>
              <a:buChar char="§"/>
            </a:pPr>
            <a:r>
              <a:rPr lang="en" sz="2400" b="0" i="0" u="none" strike="noStrike" cap="none" dirty="0">
                <a:solidFill>
                  <a:srgbClr val="000000"/>
                </a:solidFill>
                <a:latin typeface="Calibri"/>
                <a:ea typeface="Calibri"/>
                <a:cs typeface="Calibri"/>
                <a:sym typeface="Calibri"/>
              </a:rPr>
              <a:t>Prioritizing and implementing </a:t>
            </a:r>
            <a:r>
              <a:rPr lang="en" sz="2400" b="1" i="0" u="none" strike="noStrike" cap="none" dirty="0">
                <a:solidFill>
                  <a:srgbClr val="000000"/>
                </a:solidFill>
                <a:latin typeface="Calibri"/>
                <a:ea typeface="Calibri"/>
                <a:cs typeface="Calibri"/>
                <a:sym typeface="Calibri"/>
              </a:rPr>
              <a:t>actions </a:t>
            </a:r>
            <a:r>
              <a:rPr lang="en" sz="2400" b="0" i="0" u="none" strike="noStrike" cap="none" dirty="0">
                <a:solidFill>
                  <a:srgbClr val="000000"/>
                </a:solidFill>
                <a:latin typeface="Calibri"/>
                <a:ea typeface="Calibri"/>
                <a:cs typeface="Calibri"/>
                <a:sym typeface="Calibri"/>
              </a:rPr>
              <a:t>recommended in document </a:t>
            </a:r>
            <a:endParaRPr sz="2800" dirty="0"/>
          </a:p>
          <a:p>
            <a:pPr marL="342900" marR="0" lvl="0" indent="-342900" algn="l" rtl="0">
              <a:lnSpc>
                <a:spcPct val="100000"/>
              </a:lnSpc>
              <a:spcBef>
                <a:spcPts val="0"/>
              </a:spcBef>
              <a:spcAft>
                <a:spcPts val="0"/>
              </a:spcAft>
              <a:buClr>
                <a:srgbClr val="000000"/>
              </a:buClr>
              <a:buSzPct val="100000"/>
              <a:buFont typeface="Wingdings" panose="05000000000000000000" pitchFamily="2" charset="2"/>
              <a:buChar char="§"/>
            </a:pPr>
            <a:r>
              <a:rPr lang="en" sz="2400" b="0" i="0" u="none" strike="noStrike" cap="none" dirty="0">
                <a:solidFill>
                  <a:srgbClr val="000000"/>
                </a:solidFill>
                <a:latin typeface="Calibri"/>
                <a:ea typeface="Calibri"/>
                <a:cs typeface="Calibri"/>
                <a:sym typeface="Calibri"/>
              </a:rPr>
              <a:t>Recommendation in plan are grounded in local input and existing opportunities, still represent a </a:t>
            </a:r>
            <a:r>
              <a:rPr lang="en" sz="2400" b="1" i="0" u="none" strike="noStrike" cap="none" dirty="0">
                <a:solidFill>
                  <a:srgbClr val="000000"/>
                </a:solidFill>
                <a:latin typeface="Calibri"/>
                <a:ea typeface="Calibri"/>
                <a:cs typeface="Calibri"/>
                <a:sym typeface="Calibri"/>
              </a:rPr>
              <a:t>variety of options</a:t>
            </a:r>
            <a:r>
              <a:rPr lang="en" sz="2400" b="0" i="0" u="none" strike="noStrike" cap="none" dirty="0">
                <a:solidFill>
                  <a:srgbClr val="000000"/>
                </a:solidFill>
                <a:latin typeface="Calibri"/>
                <a:ea typeface="Calibri"/>
                <a:cs typeface="Calibri"/>
                <a:sym typeface="Calibri"/>
              </a:rPr>
              <a:t> </a:t>
            </a:r>
            <a:endParaRPr sz="2800" dirty="0"/>
          </a:p>
        </p:txBody>
      </p:sp>
      <p:pic>
        <p:nvPicPr>
          <p:cNvPr id="3" name="Google Shape;406;p64" descr="A group of people in a room&#10;&#10;Description automatically generated with medium confidence">
            <a:extLst>
              <a:ext uri="{FF2B5EF4-FFF2-40B4-BE49-F238E27FC236}">
                <a16:creationId xmlns:a16="http://schemas.microsoft.com/office/drawing/2014/main" id="{278D7454-E922-49C3-B4F5-7FF097206260}"/>
              </a:ext>
            </a:extLst>
          </p:cNvPr>
          <p:cNvPicPr preferRelativeResize="0"/>
          <p:nvPr/>
        </p:nvPicPr>
        <p:blipFill rotWithShape="1">
          <a:blip r:embed="rId2">
            <a:alphaModFix/>
          </a:blip>
          <a:srcRect/>
          <a:stretch/>
        </p:blipFill>
        <p:spPr>
          <a:xfrm>
            <a:off x="7393352" y="1080961"/>
            <a:ext cx="4345350" cy="3259012"/>
          </a:xfrm>
          <a:prstGeom prst="rect">
            <a:avLst/>
          </a:prstGeom>
          <a:noFill/>
          <a:ln>
            <a:noFill/>
          </a:ln>
        </p:spPr>
      </p:pic>
      <p:graphicFrame>
        <p:nvGraphicFramePr>
          <p:cNvPr id="4" name="Google Shape;407;p64">
            <a:extLst>
              <a:ext uri="{FF2B5EF4-FFF2-40B4-BE49-F238E27FC236}">
                <a16:creationId xmlns:a16="http://schemas.microsoft.com/office/drawing/2014/main" id="{C33C6109-675D-41DD-94EF-8C7D505B200B}"/>
              </a:ext>
            </a:extLst>
          </p:cNvPr>
          <p:cNvGraphicFramePr/>
          <p:nvPr>
            <p:extLst>
              <p:ext uri="{D42A27DB-BD31-4B8C-83A1-F6EECF244321}">
                <p14:modId xmlns:p14="http://schemas.microsoft.com/office/powerpoint/2010/main" val="1513905775"/>
              </p:ext>
            </p:extLst>
          </p:nvPr>
        </p:nvGraphicFramePr>
        <p:xfrm>
          <a:off x="7399677" y="4619764"/>
          <a:ext cx="4339025" cy="2103060"/>
        </p:xfrm>
        <a:graphic>
          <a:graphicData uri="http://schemas.openxmlformats.org/drawingml/2006/table">
            <a:tbl>
              <a:tblPr>
                <a:tableStyleId>{125E5076-3810-47DD-B79F-674D7AD40C01}</a:tableStyleId>
              </a:tblPr>
              <a:tblGrid>
                <a:gridCol w="4339025">
                  <a:extLst>
                    <a:ext uri="{9D8B030D-6E8A-4147-A177-3AD203B41FA5}">
                      <a16:colId xmlns:a16="http://schemas.microsoft.com/office/drawing/2014/main" val="20000"/>
                    </a:ext>
                  </a:extLst>
                </a:gridCol>
              </a:tblGrid>
              <a:tr h="406500">
                <a:tc>
                  <a:txBody>
                    <a:bodyPr/>
                    <a:lstStyle/>
                    <a:p>
                      <a:pPr marL="0" lvl="0" indent="0" algn="ctr" rtl="0">
                        <a:spcBef>
                          <a:spcPts val="0"/>
                        </a:spcBef>
                        <a:spcAft>
                          <a:spcPts val="0"/>
                        </a:spcAft>
                        <a:buNone/>
                      </a:pPr>
                      <a:r>
                        <a:rPr lang="en" sz="1800" b="1" dirty="0">
                          <a:solidFill>
                            <a:srgbClr val="FFFFFF"/>
                          </a:solidFill>
                          <a:sym typeface="Calibri"/>
                        </a:rPr>
                        <a:t>Phase 3 Goals</a:t>
                      </a:r>
                      <a:endParaRPr sz="1600" dirty="0">
                        <a:solidFill>
                          <a:srgbClr val="FFFFFF"/>
                        </a:solidFill>
                      </a:endParaRPr>
                    </a:p>
                  </a:txBody>
                  <a:tcPr marL="91425" marR="91425" marT="91425" marB="91425"/>
                </a:tc>
                <a:extLst>
                  <a:ext uri="{0D108BD9-81ED-4DB2-BD59-A6C34878D82A}">
                    <a16:rowId xmlns:a16="http://schemas.microsoft.com/office/drawing/2014/main" val="10000"/>
                  </a:ext>
                </a:extLst>
              </a:tr>
              <a:tr h="1175175">
                <a:tc>
                  <a:txBody>
                    <a:bodyPr/>
                    <a:lstStyle/>
                    <a:p>
                      <a:pPr marL="457200" lvl="0" indent="-314325" algn="l" rtl="0">
                        <a:spcBef>
                          <a:spcPts val="0"/>
                        </a:spcBef>
                        <a:spcAft>
                          <a:spcPts val="0"/>
                        </a:spcAft>
                        <a:buClr>
                          <a:schemeClr val="bg1"/>
                        </a:buClr>
                        <a:buSzPts val="1350"/>
                        <a:buFont typeface="Calibri"/>
                        <a:buChar char="●"/>
                      </a:pPr>
                      <a:r>
                        <a:rPr lang="en" sz="1600" dirty="0">
                          <a:solidFill>
                            <a:srgbClr val="FFFFFF"/>
                          </a:solidFill>
                          <a:sym typeface="Calibri"/>
                        </a:rPr>
                        <a:t>Prioritize the menu of recommended climate and health adaptations</a:t>
                      </a:r>
                      <a:endParaRPr sz="1600" dirty="0">
                        <a:solidFill>
                          <a:srgbClr val="FFFFFF"/>
                        </a:solidFill>
                        <a:sym typeface="Calibri"/>
                      </a:endParaRPr>
                    </a:p>
                    <a:p>
                      <a:pPr marL="457200" lvl="0" indent="-314325" algn="l" rtl="0">
                        <a:spcBef>
                          <a:spcPts val="0"/>
                        </a:spcBef>
                        <a:spcAft>
                          <a:spcPts val="0"/>
                        </a:spcAft>
                        <a:buClr>
                          <a:schemeClr val="bg1"/>
                        </a:buClr>
                        <a:buSzPts val="1350"/>
                        <a:buFont typeface="Calibri"/>
                        <a:buChar char="●"/>
                      </a:pPr>
                      <a:r>
                        <a:rPr lang="en" sz="1600" dirty="0">
                          <a:solidFill>
                            <a:srgbClr val="FFFFFF"/>
                          </a:solidFill>
                          <a:sym typeface="Calibri"/>
                        </a:rPr>
                        <a:t>Develop a plan for implementing priority objectives</a:t>
                      </a:r>
                      <a:endParaRPr sz="1600" dirty="0">
                        <a:solidFill>
                          <a:srgbClr val="FFFFFF"/>
                        </a:solidFill>
                        <a:sym typeface="Calibri"/>
                      </a:endParaRPr>
                    </a:p>
                    <a:p>
                      <a:pPr marL="457200" lvl="0" indent="-314325" algn="l" rtl="0">
                        <a:spcBef>
                          <a:spcPts val="0"/>
                        </a:spcBef>
                        <a:spcAft>
                          <a:spcPts val="0"/>
                        </a:spcAft>
                        <a:buClr>
                          <a:schemeClr val="bg1"/>
                        </a:buClr>
                        <a:buSzPts val="1350"/>
                        <a:buFont typeface="Calibri"/>
                        <a:buChar char="●"/>
                      </a:pPr>
                      <a:r>
                        <a:rPr lang="en" sz="1600" dirty="0">
                          <a:solidFill>
                            <a:srgbClr val="FFFFFF"/>
                          </a:solidFill>
                          <a:sym typeface="Calibri"/>
                        </a:rPr>
                        <a:t>Implement priority objectives and actions of the climate and health adaptation plan </a:t>
                      </a:r>
                      <a:endParaRPr sz="1600" dirty="0">
                        <a:solidFill>
                          <a:srgbClr val="FFFFFF"/>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36519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5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Marquette Township Climate Adaptation Project</a:t>
            </a:r>
            <a:endParaRPr dirty="0"/>
          </a:p>
        </p:txBody>
      </p:sp>
      <p:sp>
        <p:nvSpPr>
          <p:cNvPr id="876" name="Google Shape;876;p54"/>
          <p:cNvSpPr txBox="1">
            <a:spLocks noGrp="1"/>
          </p:cNvSpPr>
          <p:nvPr>
            <p:ph type="body" idx="1"/>
          </p:nvPr>
        </p:nvSpPr>
        <p:spPr>
          <a:xfrm>
            <a:off x="1097280" y="1845734"/>
            <a:ext cx="10201275" cy="4478866"/>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SzPts val="3000"/>
              <a:buNone/>
            </a:pPr>
            <a:r>
              <a:rPr lang="en-US" sz="3000" b="1" dirty="0"/>
              <a:t>Reimagine</a:t>
            </a:r>
            <a:r>
              <a:rPr lang="en-US" sz="3000" dirty="0"/>
              <a:t> the U.S. Hwy 41/M-28 Corridor, integrating planning and design elements within a </a:t>
            </a:r>
            <a:r>
              <a:rPr lang="en-US" sz="3000" b="1" dirty="0"/>
              <a:t>climate and health adaptation framework</a:t>
            </a:r>
            <a:r>
              <a:rPr lang="en-US" sz="3000" dirty="0"/>
              <a:t>. </a:t>
            </a:r>
            <a:endParaRPr dirty="0"/>
          </a:p>
        </p:txBody>
      </p:sp>
      <p:pic>
        <p:nvPicPr>
          <p:cNvPr id="877" name="Google Shape;877;p54"/>
          <p:cNvPicPr preferRelativeResize="0"/>
          <p:nvPr/>
        </p:nvPicPr>
        <p:blipFill rotWithShape="1">
          <a:blip r:embed="rId3">
            <a:alphaModFix/>
          </a:blip>
          <a:srcRect/>
          <a:stretch/>
        </p:blipFill>
        <p:spPr>
          <a:xfrm>
            <a:off x="954405" y="3429000"/>
            <a:ext cx="10344150" cy="2714625"/>
          </a:xfrm>
          <a:prstGeom prst="rect">
            <a:avLst/>
          </a:prstGeom>
          <a:noFill/>
          <a:ln>
            <a:noFill/>
          </a:ln>
        </p:spPr>
      </p:pic>
      <p:sp>
        <p:nvSpPr>
          <p:cNvPr id="878" name="Google Shape;878;p5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5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23</a:t>
            </a:fld>
            <a:endParaRPr/>
          </a:p>
        </p:txBody>
      </p:sp>
      <p:grpSp>
        <p:nvGrpSpPr>
          <p:cNvPr id="910" name="Google Shape;910;p58"/>
          <p:cNvGrpSpPr/>
          <p:nvPr/>
        </p:nvGrpSpPr>
        <p:grpSpPr>
          <a:xfrm>
            <a:off x="1265737" y="2007840"/>
            <a:ext cx="10263010" cy="3054569"/>
            <a:chOff x="234229" y="1005628"/>
            <a:chExt cx="10263010" cy="3054569"/>
          </a:xfrm>
        </p:grpSpPr>
        <p:sp>
          <p:nvSpPr>
            <p:cNvPr id="911" name="Google Shape;911;p58"/>
            <p:cNvSpPr/>
            <p:nvPr/>
          </p:nvSpPr>
          <p:spPr>
            <a:xfrm>
              <a:off x="390714" y="1061615"/>
              <a:ext cx="1194402" cy="1328205"/>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58"/>
            <p:cNvSpPr/>
            <p:nvPr/>
          </p:nvSpPr>
          <p:spPr>
            <a:xfrm>
              <a:off x="234229" y="2477579"/>
              <a:ext cx="2117851" cy="31767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58"/>
            <p:cNvSpPr txBox="1"/>
            <p:nvPr/>
          </p:nvSpPr>
          <p:spPr>
            <a:xfrm>
              <a:off x="234229" y="2477579"/>
              <a:ext cx="2117851" cy="31767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2200"/>
                <a:buFont typeface="Calibri"/>
                <a:buNone/>
              </a:pPr>
              <a:r>
                <a:rPr lang="en-US" sz="2200" b="1">
                  <a:solidFill>
                    <a:srgbClr val="3F3F3F"/>
                  </a:solidFill>
                  <a:latin typeface="Calibri"/>
                  <a:ea typeface="Calibri"/>
                  <a:cs typeface="Calibri"/>
                  <a:sym typeface="Calibri"/>
                </a:rPr>
                <a:t>Connectivity</a:t>
              </a:r>
              <a:endParaRPr/>
            </a:p>
          </p:txBody>
        </p:sp>
        <p:sp>
          <p:nvSpPr>
            <p:cNvPr id="914" name="Google Shape;914;p58"/>
            <p:cNvSpPr/>
            <p:nvPr/>
          </p:nvSpPr>
          <p:spPr>
            <a:xfrm>
              <a:off x="234229" y="2843844"/>
              <a:ext cx="2117851" cy="121635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58"/>
            <p:cNvSpPr txBox="1"/>
            <p:nvPr/>
          </p:nvSpPr>
          <p:spPr>
            <a:xfrm>
              <a:off x="234229" y="2843844"/>
              <a:ext cx="2117851" cy="121635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Trail/US-41 connection</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Trail design and amenities</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Active transportation and mass transit along corridor</a:t>
              </a:r>
              <a:endParaRPr/>
            </a:p>
          </p:txBody>
        </p:sp>
        <p:sp>
          <p:nvSpPr>
            <p:cNvPr id="916" name="Google Shape;916;p58"/>
            <p:cNvSpPr/>
            <p:nvPr/>
          </p:nvSpPr>
          <p:spPr>
            <a:xfrm>
              <a:off x="3043984" y="1005628"/>
              <a:ext cx="1194402" cy="1328205"/>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58"/>
            <p:cNvSpPr/>
            <p:nvPr/>
          </p:nvSpPr>
          <p:spPr>
            <a:xfrm>
              <a:off x="2949282" y="2477579"/>
              <a:ext cx="2117851" cy="31767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58"/>
            <p:cNvSpPr txBox="1"/>
            <p:nvPr/>
          </p:nvSpPr>
          <p:spPr>
            <a:xfrm>
              <a:off x="2949282" y="2477579"/>
              <a:ext cx="2117851" cy="31767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2200"/>
                <a:buFont typeface="Calibri"/>
                <a:buNone/>
              </a:pPr>
              <a:r>
                <a:rPr lang="en-US" sz="2200" b="1">
                  <a:solidFill>
                    <a:srgbClr val="3F3F3F"/>
                  </a:solidFill>
                  <a:latin typeface="Calibri"/>
                  <a:ea typeface="Calibri"/>
                  <a:cs typeface="Calibri"/>
                  <a:sym typeface="Calibri"/>
                </a:rPr>
                <a:t>Aesthetics</a:t>
              </a:r>
              <a:endParaRPr/>
            </a:p>
          </p:txBody>
        </p:sp>
        <p:sp>
          <p:nvSpPr>
            <p:cNvPr id="919" name="Google Shape;919;p58"/>
            <p:cNvSpPr/>
            <p:nvPr/>
          </p:nvSpPr>
          <p:spPr>
            <a:xfrm>
              <a:off x="2949282" y="2843844"/>
              <a:ext cx="2117851" cy="121635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8"/>
            <p:cNvSpPr txBox="1"/>
            <p:nvPr/>
          </p:nvSpPr>
          <p:spPr>
            <a:xfrm>
              <a:off x="2949282" y="2843844"/>
              <a:ext cx="2117851" cy="121635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Landscaping/tree linings/flower baskets/rain garden/vegetated buffers</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Local vegetation/plants </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Unique lighting </a:t>
              </a:r>
              <a:endParaRPr/>
            </a:p>
          </p:txBody>
        </p:sp>
        <p:sp>
          <p:nvSpPr>
            <p:cNvPr id="921" name="Google Shape;921;p58"/>
            <p:cNvSpPr/>
            <p:nvPr/>
          </p:nvSpPr>
          <p:spPr>
            <a:xfrm>
              <a:off x="5833176" y="1112887"/>
              <a:ext cx="1194402" cy="1328205"/>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8"/>
            <p:cNvSpPr/>
            <p:nvPr/>
          </p:nvSpPr>
          <p:spPr>
            <a:xfrm>
              <a:off x="5664335" y="2477579"/>
              <a:ext cx="2117851" cy="31767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8"/>
            <p:cNvSpPr txBox="1"/>
            <p:nvPr/>
          </p:nvSpPr>
          <p:spPr>
            <a:xfrm>
              <a:off x="5664335" y="2477579"/>
              <a:ext cx="2117851" cy="31767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2200"/>
                <a:buFont typeface="Calibri"/>
                <a:buNone/>
              </a:pPr>
              <a:r>
                <a:rPr lang="en-US" sz="2200" b="1">
                  <a:solidFill>
                    <a:srgbClr val="3F3F3F"/>
                  </a:solidFill>
                  <a:latin typeface="Calibri"/>
                  <a:ea typeface="Calibri"/>
                  <a:cs typeface="Calibri"/>
                  <a:sym typeface="Calibri"/>
                </a:rPr>
                <a:t>Revitalization</a:t>
              </a:r>
              <a:endParaRPr/>
            </a:p>
          </p:txBody>
        </p:sp>
        <p:sp>
          <p:nvSpPr>
            <p:cNvPr id="924" name="Google Shape;924;p58"/>
            <p:cNvSpPr/>
            <p:nvPr/>
          </p:nvSpPr>
          <p:spPr>
            <a:xfrm>
              <a:off x="5664335" y="2843844"/>
              <a:ext cx="2117851" cy="121635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8"/>
            <p:cNvSpPr txBox="1"/>
            <p:nvPr/>
          </p:nvSpPr>
          <p:spPr>
            <a:xfrm>
              <a:off x="5664335" y="2843844"/>
              <a:ext cx="2117851" cy="121635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Mixed use development</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Sustainable infill and redevelopment</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Renewable, efficient, and resilient energy</a:t>
              </a:r>
              <a:endParaRPr/>
            </a:p>
          </p:txBody>
        </p:sp>
        <p:sp>
          <p:nvSpPr>
            <p:cNvPr id="926" name="Google Shape;926;p58"/>
            <p:cNvSpPr/>
            <p:nvPr/>
          </p:nvSpPr>
          <p:spPr>
            <a:xfrm>
              <a:off x="8535873" y="1056908"/>
              <a:ext cx="1194402" cy="1328205"/>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8"/>
            <p:cNvSpPr/>
            <p:nvPr/>
          </p:nvSpPr>
          <p:spPr>
            <a:xfrm>
              <a:off x="8379388" y="2477579"/>
              <a:ext cx="2117851" cy="31767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8"/>
            <p:cNvSpPr txBox="1"/>
            <p:nvPr/>
          </p:nvSpPr>
          <p:spPr>
            <a:xfrm>
              <a:off x="8379388" y="2477579"/>
              <a:ext cx="2117851" cy="31767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2200"/>
                <a:buFont typeface="Calibri"/>
                <a:buNone/>
              </a:pPr>
              <a:r>
                <a:rPr lang="en-US" sz="2200" b="1">
                  <a:solidFill>
                    <a:srgbClr val="3F3F3F"/>
                  </a:solidFill>
                  <a:latin typeface="Calibri"/>
                  <a:ea typeface="Calibri"/>
                  <a:cs typeface="Calibri"/>
                  <a:sym typeface="Calibri"/>
                </a:rPr>
                <a:t>Placemaking</a:t>
              </a:r>
              <a:endParaRPr/>
            </a:p>
          </p:txBody>
        </p:sp>
        <p:sp>
          <p:nvSpPr>
            <p:cNvPr id="929" name="Google Shape;929;p58"/>
            <p:cNvSpPr/>
            <p:nvPr/>
          </p:nvSpPr>
          <p:spPr>
            <a:xfrm>
              <a:off x="8379388" y="2843844"/>
              <a:ext cx="2117851" cy="121635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58"/>
            <p:cNvSpPr txBox="1"/>
            <p:nvPr/>
          </p:nvSpPr>
          <p:spPr>
            <a:xfrm>
              <a:off x="8379388" y="2843844"/>
              <a:ext cx="2117851" cy="121635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Plazas and open spaces </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Ground floor appeal to support pedestrian activity</a:t>
              </a:r>
              <a:endParaRPr/>
            </a:p>
            <a:p>
              <a:pPr marL="0" marR="0" lvl="0" indent="0" algn="l" rtl="0">
                <a:lnSpc>
                  <a:spcPct val="90000"/>
                </a:lnSpc>
                <a:spcBef>
                  <a:spcPts val="595"/>
                </a:spcBef>
                <a:spcAft>
                  <a:spcPts val="0"/>
                </a:spcAft>
                <a:buClr>
                  <a:srgbClr val="3F3F3F"/>
                </a:buClr>
                <a:buSzPts val="1700"/>
                <a:buFont typeface="Calibri"/>
                <a:buNone/>
              </a:pPr>
              <a:r>
                <a:rPr lang="en-US" sz="1700">
                  <a:solidFill>
                    <a:srgbClr val="3F3F3F"/>
                  </a:solidFill>
                  <a:latin typeface="Calibri"/>
                  <a:ea typeface="Calibri"/>
                  <a:cs typeface="Calibri"/>
                  <a:sym typeface="Calibri"/>
                </a:rPr>
                <a:t>Active inclusive design</a:t>
              </a:r>
              <a:endParaRPr/>
            </a:p>
          </p:txBody>
        </p:sp>
      </p:grpSp>
      <p:sp>
        <p:nvSpPr>
          <p:cNvPr id="931" name="Google Shape;931;p58"/>
          <p:cNvSpPr txBox="1"/>
          <p:nvPr/>
        </p:nvSpPr>
        <p:spPr>
          <a:xfrm>
            <a:off x="1193532" y="809117"/>
            <a:ext cx="10058400" cy="1450757"/>
          </a:xfrm>
          <a:prstGeom prst="rect">
            <a:avLst/>
          </a:prstGeom>
          <a:noFill/>
          <a:ln>
            <a:noFill/>
          </a:ln>
        </p:spPr>
        <p:txBody>
          <a:bodyPr spcFirstLastPara="1" wrap="square" lIns="91425" tIns="45700" rIns="91425" bIns="45700" anchor="t" anchorCtr="0">
            <a:noAutofit/>
          </a:bodyPr>
          <a:lstStyle/>
          <a:p>
            <a:pPr marL="0" marR="0" lvl="0" indent="0" algn="l" rtl="0">
              <a:lnSpc>
                <a:spcPct val="85000"/>
              </a:lnSpc>
              <a:spcBef>
                <a:spcPts val="0"/>
              </a:spcBef>
              <a:spcAft>
                <a:spcPts val="0"/>
              </a:spcAft>
              <a:buClr>
                <a:srgbClr val="3F3F3F"/>
              </a:buClr>
              <a:buSzPts val="4800"/>
              <a:buFont typeface="Calibri"/>
              <a:buNone/>
            </a:pPr>
            <a:r>
              <a:rPr lang="en-US" sz="4800">
                <a:solidFill>
                  <a:srgbClr val="3F3F3F"/>
                </a:solidFill>
                <a:latin typeface="Calibri"/>
                <a:ea typeface="Calibri"/>
                <a:cs typeface="Calibri"/>
                <a:sym typeface="Calibri"/>
              </a:rPr>
              <a:t>Themes and Design Considerations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6" name="Rectangle 15">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416;p65">
            <a:extLst>
              <a:ext uri="{FF2B5EF4-FFF2-40B4-BE49-F238E27FC236}">
                <a16:creationId xmlns:a16="http://schemas.microsoft.com/office/drawing/2014/main" id="{D931AE05-D6FF-4200-B856-02296F87C9A2}"/>
              </a:ext>
            </a:extLst>
          </p:cNvPr>
          <p:cNvPicPr preferRelativeResize="0"/>
          <p:nvPr/>
        </p:nvPicPr>
        <p:blipFill rotWithShape="1">
          <a:blip r:embed="rId2"/>
          <a:srcRect t="30174" r="2" b="3585"/>
          <a:stretch/>
        </p:blipFill>
        <p:spPr>
          <a:xfrm>
            <a:off x="446534" y="723899"/>
            <a:ext cx="7498616" cy="5676901"/>
          </a:xfrm>
          <a:prstGeom prst="rect">
            <a:avLst/>
          </a:prstGeom>
          <a:noFill/>
        </p:spPr>
      </p:pic>
      <p:sp>
        <p:nvSpPr>
          <p:cNvPr id="18" name="Rectangle 17">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Google Shape;415;p65">
            <a:extLst>
              <a:ext uri="{FF2B5EF4-FFF2-40B4-BE49-F238E27FC236}">
                <a16:creationId xmlns:a16="http://schemas.microsoft.com/office/drawing/2014/main" id="{F7257F8D-31AD-4B76-8CD5-6580930224F3}"/>
              </a:ext>
            </a:extLst>
          </p:cNvPr>
          <p:cNvSpPr txBox="1"/>
          <p:nvPr/>
        </p:nvSpPr>
        <p:spPr>
          <a:xfrm>
            <a:off x="8296275" y="1419225"/>
            <a:ext cx="3081576" cy="2085869"/>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3300" i="0" u="none" strike="noStrike" cap="all">
                <a:solidFill>
                  <a:srgbClr val="FFFFFF"/>
                </a:solidFill>
                <a:latin typeface="+mj-lt"/>
                <a:ea typeface="+mj-ea"/>
                <a:cs typeface="+mj-cs"/>
                <a:sym typeface="Calibri"/>
              </a:rPr>
              <a:t>Phase 4: Monitor, Update, and Keep Active</a:t>
            </a:r>
            <a:endParaRPr lang="en-US" sz="3300" cap="all">
              <a:solidFill>
                <a:srgbClr val="FFFFFF"/>
              </a:solidFill>
              <a:latin typeface="+mj-lt"/>
              <a:ea typeface="+mj-ea"/>
              <a:cs typeface="+mj-cs"/>
            </a:endParaRPr>
          </a:p>
        </p:txBody>
      </p:sp>
      <p:grpSp>
        <p:nvGrpSpPr>
          <p:cNvPr id="20" name="Group 19">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1" name="Rectangle 20">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643755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21;p66">
            <a:extLst>
              <a:ext uri="{FF2B5EF4-FFF2-40B4-BE49-F238E27FC236}">
                <a16:creationId xmlns:a16="http://schemas.microsoft.com/office/drawing/2014/main" id="{58C40B13-9E55-439B-B0F8-7C64CCECE9E8}"/>
              </a:ext>
            </a:extLst>
          </p:cNvPr>
          <p:cNvSpPr txBox="1"/>
          <p:nvPr/>
        </p:nvSpPr>
        <p:spPr>
          <a:xfrm>
            <a:off x="428090" y="1360320"/>
            <a:ext cx="5334000" cy="41318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200" b="1" i="0" u="none" strike="noStrike" cap="none" dirty="0">
                <a:solidFill>
                  <a:srgbClr val="000000"/>
                </a:solidFill>
                <a:latin typeface="Calibri"/>
                <a:ea typeface="Calibri"/>
                <a:cs typeface="Calibri"/>
                <a:sym typeface="Calibri"/>
              </a:rPr>
              <a:t>Phase 4: Monitor, Update, and Keep Active</a:t>
            </a:r>
            <a:endParaRPr sz="3200" dirty="0"/>
          </a:p>
          <a:p>
            <a:pPr marL="0" marR="0" lvl="0" indent="0" algn="l" rtl="0">
              <a:lnSpc>
                <a:spcPct val="100000"/>
              </a:lnSpc>
              <a:spcBef>
                <a:spcPts val="0"/>
              </a:spcBef>
              <a:spcAft>
                <a:spcPts val="0"/>
              </a:spcAft>
              <a:buNone/>
            </a:pPr>
            <a:endParaRPr sz="2000" b="0" i="0" u="none" strike="noStrike" cap="none" dirty="0">
              <a:solidFill>
                <a:srgbClr val="000000"/>
              </a:solidFill>
              <a:latin typeface="Calibri"/>
              <a:ea typeface="Calibri"/>
              <a:cs typeface="Calibri"/>
              <a:sym typeface="Calibri"/>
            </a:endParaRPr>
          </a:p>
          <a:p>
            <a:pPr marL="285743" marR="0" lvl="0" indent="-311143" algn="l" rtl="0">
              <a:lnSpc>
                <a:spcPct val="100000"/>
              </a:lnSpc>
              <a:spcBef>
                <a:spcPts val="0"/>
              </a:spcBef>
              <a:spcAft>
                <a:spcPts val="0"/>
              </a:spcAft>
              <a:buClr>
                <a:srgbClr val="000000"/>
              </a:buClr>
              <a:buSzPts val="1675"/>
              <a:buFont typeface="Arial"/>
              <a:buChar char="•"/>
            </a:pPr>
            <a:r>
              <a:rPr lang="en" sz="2400" b="1" i="0" u="none" strike="noStrike" cap="none" dirty="0">
                <a:solidFill>
                  <a:srgbClr val="000000"/>
                </a:solidFill>
                <a:latin typeface="Calibri"/>
                <a:ea typeface="Calibri"/>
                <a:cs typeface="Calibri"/>
                <a:sym typeface="Calibri"/>
              </a:rPr>
              <a:t>Update</a:t>
            </a:r>
            <a:r>
              <a:rPr lang="en" sz="2400" b="0" i="0" u="none" strike="noStrike" cap="none" dirty="0">
                <a:solidFill>
                  <a:srgbClr val="000000"/>
                </a:solidFill>
                <a:latin typeface="Calibri"/>
                <a:ea typeface="Calibri"/>
                <a:cs typeface="Calibri"/>
                <a:sym typeface="Calibri"/>
              </a:rPr>
              <a:t> plan and ensure </a:t>
            </a:r>
            <a:r>
              <a:rPr lang="en" sz="2400" dirty="0">
                <a:latin typeface="Calibri"/>
                <a:ea typeface="Calibri"/>
                <a:cs typeface="Calibri"/>
                <a:sym typeface="Calibri"/>
              </a:rPr>
              <a:t>adaptation</a:t>
            </a:r>
            <a:r>
              <a:rPr lang="en" sz="2400" b="0" i="0" u="none" strike="noStrike" cap="none" dirty="0">
                <a:solidFill>
                  <a:srgbClr val="000000"/>
                </a:solidFill>
                <a:latin typeface="Calibri"/>
                <a:ea typeface="Calibri"/>
                <a:cs typeface="Calibri"/>
                <a:sym typeface="Calibri"/>
              </a:rPr>
              <a:t> strategies are still adequate to protect community's health and prosperity </a:t>
            </a:r>
            <a:endParaRPr sz="2400" dirty="0"/>
          </a:p>
          <a:p>
            <a:pPr marL="285743" marR="0" lvl="0" indent="-311143" algn="l" rtl="0">
              <a:lnSpc>
                <a:spcPct val="100000"/>
              </a:lnSpc>
              <a:spcBef>
                <a:spcPts val="0"/>
              </a:spcBef>
              <a:spcAft>
                <a:spcPts val="0"/>
              </a:spcAft>
              <a:buClr>
                <a:srgbClr val="000000"/>
              </a:buClr>
              <a:buSzPts val="1675"/>
              <a:buFont typeface="Arial"/>
              <a:buChar char="•"/>
            </a:pPr>
            <a:r>
              <a:rPr lang="en" sz="2400" b="0" i="0" u="none" strike="noStrike" cap="none" dirty="0">
                <a:solidFill>
                  <a:srgbClr val="000000"/>
                </a:solidFill>
                <a:latin typeface="Calibri"/>
                <a:ea typeface="Calibri"/>
                <a:cs typeface="Calibri"/>
                <a:sym typeface="Calibri"/>
              </a:rPr>
              <a:t>Actions implemented should be evaluated based on </a:t>
            </a:r>
            <a:r>
              <a:rPr lang="en" sz="2400" b="1" i="0" u="none" strike="noStrike" cap="none" dirty="0">
                <a:solidFill>
                  <a:srgbClr val="000000"/>
                </a:solidFill>
                <a:latin typeface="Calibri"/>
                <a:ea typeface="Calibri"/>
                <a:cs typeface="Calibri"/>
                <a:sym typeface="Calibri"/>
              </a:rPr>
              <a:t>evaluation plan</a:t>
            </a:r>
            <a:r>
              <a:rPr lang="en" sz="2400" b="0" i="0" u="none" strike="noStrike" cap="none" dirty="0">
                <a:solidFill>
                  <a:srgbClr val="000000"/>
                </a:solidFill>
                <a:latin typeface="Calibri"/>
                <a:ea typeface="Calibri"/>
                <a:cs typeface="Calibri"/>
                <a:sym typeface="Calibri"/>
              </a:rPr>
              <a:t> and metrics previously developed to determine effectiveness </a:t>
            </a:r>
            <a:endParaRPr sz="2400" dirty="0"/>
          </a:p>
          <a:p>
            <a:pPr marL="285743" marR="0" lvl="0" indent="-219068"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Calibri"/>
              <a:ea typeface="Calibri"/>
              <a:cs typeface="Calibri"/>
              <a:sym typeface="Calibri"/>
            </a:endParaRPr>
          </a:p>
        </p:txBody>
      </p:sp>
      <p:pic>
        <p:nvPicPr>
          <p:cNvPr id="3" name="Google Shape;422;p66">
            <a:extLst>
              <a:ext uri="{FF2B5EF4-FFF2-40B4-BE49-F238E27FC236}">
                <a16:creationId xmlns:a16="http://schemas.microsoft.com/office/drawing/2014/main" id="{39C11EED-73CA-4EB5-8D21-D267419C9D98}"/>
              </a:ext>
            </a:extLst>
          </p:cNvPr>
          <p:cNvPicPr preferRelativeResize="0"/>
          <p:nvPr/>
        </p:nvPicPr>
        <p:blipFill rotWithShape="1">
          <a:blip r:embed="rId2">
            <a:alphaModFix/>
          </a:blip>
          <a:srcRect/>
          <a:stretch/>
        </p:blipFill>
        <p:spPr>
          <a:xfrm>
            <a:off x="6429910" y="899481"/>
            <a:ext cx="5334000" cy="2533650"/>
          </a:xfrm>
          <a:prstGeom prst="rect">
            <a:avLst/>
          </a:prstGeom>
          <a:noFill/>
          <a:ln>
            <a:noFill/>
          </a:ln>
        </p:spPr>
      </p:pic>
      <p:graphicFrame>
        <p:nvGraphicFramePr>
          <p:cNvPr id="4" name="Google Shape;423;p66">
            <a:extLst>
              <a:ext uri="{FF2B5EF4-FFF2-40B4-BE49-F238E27FC236}">
                <a16:creationId xmlns:a16="http://schemas.microsoft.com/office/drawing/2014/main" id="{E5D771A0-2C07-4185-94B4-2A3753BD8EBD}"/>
              </a:ext>
            </a:extLst>
          </p:cNvPr>
          <p:cNvGraphicFramePr/>
          <p:nvPr>
            <p:extLst>
              <p:ext uri="{D42A27DB-BD31-4B8C-83A1-F6EECF244321}">
                <p14:modId xmlns:p14="http://schemas.microsoft.com/office/powerpoint/2010/main" val="3959257435"/>
              </p:ext>
            </p:extLst>
          </p:nvPr>
        </p:nvGraphicFramePr>
        <p:xfrm>
          <a:off x="6429910" y="3688404"/>
          <a:ext cx="5334000" cy="2533650"/>
        </p:xfrm>
        <a:graphic>
          <a:graphicData uri="http://schemas.openxmlformats.org/drawingml/2006/table">
            <a:tbl>
              <a:tblPr>
                <a:tableStyleId>{125E5076-3810-47DD-B79F-674D7AD40C01}</a:tableStyleId>
              </a:tblPr>
              <a:tblGrid>
                <a:gridCol w="5334000">
                  <a:extLst>
                    <a:ext uri="{9D8B030D-6E8A-4147-A177-3AD203B41FA5}">
                      <a16:colId xmlns:a16="http://schemas.microsoft.com/office/drawing/2014/main" val="20000"/>
                    </a:ext>
                  </a:extLst>
                </a:gridCol>
              </a:tblGrid>
              <a:tr h="533381">
                <a:tc>
                  <a:txBody>
                    <a:bodyPr/>
                    <a:lstStyle/>
                    <a:p>
                      <a:pPr marL="0" lvl="0" indent="0" algn="ctr" rtl="0">
                        <a:spcBef>
                          <a:spcPts val="0"/>
                        </a:spcBef>
                        <a:spcAft>
                          <a:spcPts val="0"/>
                        </a:spcAft>
                        <a:buNone/>
                      </a:pPr>
                      <a:r>
                        <a:rPr lang="en" sz="2000" b="1" dirty="0">
                          <a:solidFill>
                            <a:schemeClr val="bg1"/>
                          </a:solidFill>
                          <a:sym typeface="Calibri"/>
                        </a:rPr>
                        <a:t>Phase 4 Goals</a:t>
                      </a:r>
                      <a:endParaRPr sz="1800" dirty="0">
                        <a:solidFill>
                          <a:schemeClr val="bg1"/>
                        </a:solidFill>
                      </a:endParaRPr>
                    </a:p>
                  </a:txBody>
                  <a:tcPr marL="91425" marR="91425" marT="91425" marB="91425"/>
                </a:tc>
                <a:extLst>
                  <a:ext uri="{0D108BD9-81ED-4DB2-BD59-A6C34878D82A}">
                    <a16:rowId xmlns:a16="http://schemas.microsoft.com/office/drawing/2014/main" val="10000"/>
                  </a:ext>
                </a:extLst>
              </a:tr>
              <a:tr h="2000269">
                <a:tc>
                  <a:txBody>
                    <a:bodyPr/>
                    <a:lstStyle/>
                    <a:p>
                      <a:pPr marL="0" lvl="0" indent="0" algn="l" rtl="0">
                        <a:spcBef>
                          <a:spcPts val="0"/>
                        </a:spcBef>
                        <a:spcAft>
                          <a:spcPts val="0"/>
                        </a:spcAft>
                        <a:buNone/>
                      </a:pPr>
                      <a:r>
                        <a:rPr lang="en" sz="1800" dirty="0">
                          <a:solidFill>
                            <a:schemeClr val="bg1"/>
                          </a:solidFill>
                          <a:sym typeface="Calibri"/>
                        </a:rPr>
                        <a:t>• Plan is incorporated into community policies and plans</a:t>
                      </a:r>
                      <a:endParaRPr sz="1800" dirty="0">
                        <a:solidFill>
                          <a:schemeClr val="bg1"/>
                        </a:solidFill>
                        <a:sym typeface="Calibri"/>
                      </a:endParaRPr>
                    </a:p>
                    <a:p>
                      <a:pPr marL="0" lvl="0" indent="0" algn="l" rtl="0">
                        <a:spcBef>
                          <a:spcPts val="0"/>
                        </a:spcBef>
                        <a:spcAft>
                          <a:spcPts val="0"/>
                        </a:spcAft>
                        <a:buNone/>
                      </a:pPr>
                      <a:r>
                        <a:rPr lang="en" sz="1800" dirty="0">
                          <a:solidFill>
                            <a:schemeClr val="bg1"/>
                          </a:solidFill>
                          <a:sym typeface="Calibri"/>
                        </a:rPr>
                        <a:t>• Plan remains active and relevant </a:t>
                      </a:r>
                      <a:endParaRPr sz="1800" dirty="0">
                        <a:solidFill>
                          <a:schemeClr val="bg1"/>
                        </a:solidFill>
                        <a:sym typeface="Calibri"/>
                      </a:endParaRPr>
                    </a:p>
                    <a:p>
                      <a:pPr marL="0" lvl="0" indent="0" algn="l" rtl="0">
                        <a:spcBef>
                          <a:spcPts val="0"/>
                        </a:spcBef>
                        <a:spcAft>
                          <a:spcPts val="0"/>
                        </a:spcAft>
                        <a:buNone/>
                      </a:pPr>
                      <a:r>
                        <a:rPr lang="en" sz="1800" dirty="0">
                          <a:solidFill>
                            <a:schemeClr val="bg1"/>
                          </a:solidFill>
                          <a:sym typeface="Calibri"/>
                        </a:rPr>
                        <a:t>• Plan is regularly revisited and revised to keep consistent with objectives and overall goals of the community</a:t>
                      </a:r>
                      <a:endParaRPr sz="2000" dirty="0">
                        <a:solidFill>
                          <a:schemeClr val="bg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9684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21;p66">
            <a:extLst>
              <a:ext uri="{FF2B5EF4-FFF2-40B4-BE49-F238E27FC236}">
                <a16:creationId xmlns:a16="http://schemas.microsoft.com/office/drawing/2014/main" id="{58C40B13-9E55-439B-B0F8-7C64CCECE9E8}"/>
              </a:ext>
            </a:extLst>
          </p:cNvPr>
          <p:cNvSpPr txBox="1"/>
          <p:nvPr/>
        </p:nvSpPr>
        <p:spPr>
          <a:xfrm>
            <a:off x="457200" y="1092691"/>
            <a:ext cx="11273883"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800" b="1" i="0" u="none" strike="noStrike" cap="none" dirty="0">
                <a:solidFill>
                  <a:srgbClr val="000000"/>
                </a:solidFill>
                <a:latin typeface="Calibri"/>
                <a:ea typeface="Calibri"/>
                <a:cs typeface="Calibri"/>
                <a:sym typeface="Calibri"/>
              </a:rPr>
              <a:t>Survey of 31 participants who participated in the full county level process</a:t>
            </a:r>
            <a:endParaRPr sz="2800" dirty="0"/>
          </a:p>
        </p:txBody>
      </p:sp>
      <p:pic>
        <p:nvPicPr>
          <p:cNvPr id="4" name="Picture 3">
            <a:extLst>
              <a:ext uri="{FF2B5EF4-FFF2-40B4-BE49-F238E27FC236}">
                <a16:creationId xmlns:a16="http://schemas.microsoft.com/office/drawing/2014/main" id="{179BE278-AB5D-4F4C-9F5C-54E2AEBF2B5F}"/>
              </a:ext>
            </a:extLst>
          </p:cNvPr>
          <p:cNvPicPr>
            <a:picLocks noChangeAspect="1"/>
          </p:cNvPicPr>
          <p:nvPr/>
        </p:nvPicPr>
        <p:blipFill>
          <a:blip r:embed="rId2"/>
          <a:stretch>
            <a:fillRect/>
          </a:stretch>
        </p:blipFill>
        <p:spPr>
          <a:xfrm>
            <a:off x="457200" y="2241840"/>
            <a:ext cx="6202213" cy="3740581"/>
          </a:xfrm>
          <a:prstGeom prst="rect">
            <a:avLst/>
          </a:prstGeom>
        </p:spPr>
      </p:pic>
      <p:sp>
        <p:nvSpPr>
          <p:cNvPr id="7" name="TextBox 6">
            <a:extLst>
              <a:ext uri="{FF2B5EF4-FFF2-40B4-BE49-F238E27FC236}">
                <a16:creationId xmlns:a16="http://schemas.microsoft.com/office/drawing/2014/main" id="{F94D3AA1-68D7-4AC1-A74F-E61BFB1067BA}"/>
              </a:ext>
            </a:extLst>
          </p:cNvPr>
          <p:cNvSpPr txBox="1"/>
          <p:nvPr/>
        </p:nvSpPr>
        <p:spPr>
          <a:xfrm>
            <a:off x="6899955" y="2241840"/>
            <a:ext cx="4831128" cy="1477328"/>
          </a:xfrm>
          <a:prstGeom prst="rect">
            <a:avLst/>
          </a:prstGeom>
          <a:noFill/>
        </p:spPr>
        <p:txBody>
          <a:bodyPr wrap="square">
            <a:spAutoFit/>
          </a:bodyPr>
          <a:lstStyle/>
          <a:p>
            <a:r>
              <a:rPr lang="en-US" sz="1800" b="0" i="1" u="none" strike="noStrike" baseline="0" dirty="0">
                <a:solidFill>
                  <a:srgbClr val="000000"/>
                </a:solidFill>
                <a:latin typeface="Arial" panose="020B0604020202020204" pitchFamily="34" charset="0"/>
              </a:rPr>
              <a:t>“This was a sector of planning that was underserved in my community. It has become much more approachable when talking to developers in the community now that I have been a part of this process.” </a:t>
            </a:r>
            <a:r>
              <a:rPr lang="en-US" sz="1800" b="0" i="0" u="none" strike="noStrike" baseline="0" dirty="0">
                <a:solidFill>
                  <a:srgbClr val="000000"/>
                </a:solidFill>
                <a:latin typeface="Arial" panose="020B0604020202020204" pitchFamily="34" charset="0"/>
              </a:rPr>
              <a:t>	</a:t>
            </a:r>
          </a:p>
        </p:txBody>
      </p:sp>
      <p:sp>
        <p:nvSpPr>
          <p:cNvPr id="9" name="TextBox 8">
            <a:extLst>
              <a:ext uri="{FF2B5EF4-FFF2-40B4-BE49-F238E27FC236}">
                <a16:creationId xmlns:a16="http://schemas.microsoft.com/office/drawing/2014/main" id="{FC063A98-326D-452C-875C-24DCAB110CCD}"/>
              </a:ext>
            </a:extLst>
          </p:cNvPr>
          <p:cNvSpPr txBox="1"/>
          <p:nvPr/>
        </p:nvSpPr>
        <p:spPr>
          <a:xfrm>
            <a:off x="6989164" y="4611366"/>
            <a:ext cx="4831128" cy="1754326"/>
          </a:xfrm>
          <a:prstGeom prst="rect">
            <a:avLst/>
          </a:prstGeom>
          <a:noFill/>
        </p:spPr>
        <p:txBody>
          <a:bodyPr wrap="square">
            <a:spAutoFit/>
          </a:bodyPr>
          <a:lstStyle/>
          <a:p>
            <a:r>
              <a:rPr lang="en-US" sz="1800" b="0" i="1" u="none" strike="noStrike" baseline="0" dirty="0">
                <a:solidFill>
                  <a:srgbClr val="000000"/>
                </a:solidFill>
                <a:latin typeface="Arial" panose="020B0604020202020204" pitchFamily="34" charset="0"/>
              </a:rPr>
              <a:t>“Twenty buildings owned by my local township have changed 100% of their lighting systems to environmentally friendly lighting due to this project. These lighting improvements are going to last for years and years and cost little down the road, </a:t>
            </a:r>
            <a:r>
              <a:rPr lang="en-US"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456750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A9609F-7206-4A7A-ABBF-7002B19C12F3}"/>
              </a:ext>
            </a:extLst>
          </p:cNvPr>
          <p:cNvPicPr>
            <a:picLocks noChangeAspect="1"/>
          </p:cNvPicPr>
          <p:nvPr/>
        </p:nvPicPr>
        <p:blipFill>
          <a:blip r:embed="rId2"/>
          <a:stretch>
            <a:fillRect/>
          </a:stretch>
        </p:blipFill>
        <p:spPr>
          <a:xfrm>
            <a:off x="457200" y="1913391"/>
            <a:ext cx="6885892" cy="3991381"/>
          </a:xfrm>
          <a:prstGeom prst="rect">
            <a:avLst/>
          </a:prstGeom>
        </p:spPr>
      </p:pic>
      <p:sp>
        <p:nvSpPr>
          <p:cNvPr id="7" name="Google Shape;421;p66">
            <a:extLst>
              <a:ext uri="{FF2B5EF4-FFF2-40B4-BE49-F238E27FC236}">
                <a16:creationId xmlns:a16="http://schemas.microsoft.com/office/drawing/2014/main" id="{3F9F234F-A8FF-4673-976F-74F367DD9D54}"/>
              </a:ext>
            </a:extLst>
          </p:cNvPr>
          <p:cNvSpPr txBox="1"/>
          <p:nvPr/>
        </p:nvSpPr>
        <p:spPr>
          <a:xfrm>
            <a:off x="457200" y="1092691"/>
            <a:ext cx="11273883"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800" b="1" i="0" u="none" strike="noStrike" cap="none" dirty="0">
                <a:solidFill>
                  <a:srgbClr val="000000"/>
                </a:solidFill>
                <a:latin typeface="Calibri"/>
                <a:ea typeface="Calibri"/>
                <a:cs typeface="Calibri"/>
                <a:sym typeface="Calibri"/>
              </a:rPr>
              <a:t>Survey of 31 participants who participated in the full county level process</a:t>
            </a:r>
            <a:endParaRPr sz="2800" dirty="0"/>
          </a:p>
        </p:txBody>
      </p:sp>
      <p:sp>
        <p:nvSpPr>
          <p:cNvPr id="9" name="TextBox 8">
            <a:extLst>
              <a:ext uri="{FF2B5EF4-FFF2-40B4-BE49-F238E27FC236}">
                <a16:creationId xmlns:a16="http://schemas.microsoft.com/office/drawing/2014/main" id="{7A377FF5-4388-44D9-943F-4BE97F533705}"/>
              </a:ext>
            </a:extLst>
          </p:cNvPr>
          <p:cNvSpPr txBox="1"/>
          <p:nvPr/>
        </p:nvSpPr>
        <p:spPr>
          <a:xfrm>
            <a:off x="7343091" y="1913391"/>
            <a:ext cx="4387991" cy="4247317"/>
          </a:xfrm>
          <a:prstGeom prst="rect">
            <a:avLst/>
          </a:prstGeom>
          <a:noFill/>
        </p:spPr>
        <p:txBody>
          <a:bodyPr wrap="square">
            <a:spAutoFit/>
          </a:bodyPr>
          <a:lstStyle/>
          <a:p>
            <a:r>
              <a:rPr lang="en-US" sz="1800" b="0" i="1" u="none" strike="noStrike" baseline="0" dirty="0">
                <a:solidFill>
                  <a:srgbClr val="000000"/>
                </a:solidFill>
                <a:latin typeface="Arial" panose="020B0604020202020204" pitchFamily="34" charset="0"/>
              </a:rPr>
              <a:t>“This made me want to participate more because I am a very visual person, and when you can walk around a room and see your community in many different phases with potential possibilities for change, it was incredibly eye-opening.” </a:t>
            </a:r>
            <a:r>
              <a:rPr lang="en-US" sz="1800" b="0" i="0" u="none" strike="noStrike" baseline="0" dirty="0">
                <a:solidFill>
                  <a:srgbClr val="000000"/>
                </a:solidFill>
                <a:latin typeface="Arial" panose="020B0604020202020204" pitchFamily="34" charset="0"/>
              </a:rPr>
              <a:t>	</a:t>
            </a:r>
          </a:p>
          <a:p>
            <a:endParaRPr lang="en-US" sz="1800" b="0" i="1" u="none" strike="noStrike" baseline="0" dirty="0">
              <a:solidFill>
                <a:srgbClr val="000000"/>
              </a:solidFill>
              <a:latin typeface="Arial" panose="020B0604020202020204" pitchFamily="34" charset="0"/>
            </a:endParaRPr>
          </a:p>
          <a:p>
            <a:endParaRPr lang="en-US" i="1" dirty="0">
              <a:solidFill>
                <a:srgbClr val="000000"/>
              </a:solidFill>
              <a:latin typeface="Arial" panose="020B0604020202020204" pitchFamily="34" charset="0"/>
            </a:endParaRPr>
          </a:p>
          <a:p>
            <a:endParaRPr lang="en-US" sz="1800" b="0" i="1" u="none" strike="noStrike" baseline="0" dirty="0">
              <a:solidFill>
                <a:srgbClr val="000000"/>
              </a:solidFill>
              <a:latin typeface="Arial" panose="020B0604020202020204" pitchFamily="34" charset="0"/>
            </a:endParaRPr>
          </a:p>
          <a:p>
            <a:endParaRPr lang="en-US" i="1" dirty="0">
              <a:solidFill>
                <a:srgbClr val="000000"/>
              </a:solidFill>
              <a:latin typeface="Arial" panose="020B0604020202020204" pitchFamily="34" charset="0"/>
            </a:endParaRPr>
          </a:p>
          <a:p>
            <a:r>
              <a:rPr lang="en-US" sz="1800" b="0" i="1" u="none" strike="noStrike" baseline="0" dirty="0">
                <a:solidFill>
                  <a:srgbClr val="000000"/>
                </a:solidFill>
                <a:latin typeface="Arial" panose="020B0604020202020204" pitchFamily="34" charset="0"/>
              </a:rPr>
              <a:t>“This project and the deliverable materials have made it much easier to learn how to compile materials and deliver them to our local planning commissions.” </a:t>
            </a:r>
            <a:r>
              <a:rPr lang="en-US"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941889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51"/>
          <p:cNvSpPr txBox="1">
            <a:spLocks noGrp="1"/>
          </p:cNvSpPr>
          <p:nvPr>
            <p:ph type="body" idx="1"/>
          </p:nvPr>
        </p:nvSpPr>
        <p:spPr>
          <a:xfrm>
            <a:off x="1182624" y="1825625"/>
            <a:ext cx="5504779" cy="4346575"/>
          </a:xfrm>
          <a:prstGeom prst="rect">
            <a:avLst/>
          </a:prstGeom>
          <a:noFill/>
          <a:ln>
            <a:noFill/>
          </a:ln>
        </p:spPr>
        <p:txBody>
          <a:bodyPr spcFirstLastPara="1" wrap="square" lIns="0" tIns="45700" rIns="0" bIns="45700" anchor="t" anchorCtr="0">
            <a:normAutofit/>
          </a:bodyPr>
          <a:lstStyle/>
          <a:p>
            <a:pPr>
              <a:spcBef>
                <a:spcPts val="0"/>
              </a:spcBef>
              <a:spcAft>
                <a:spcPts val="0"/>
              </a:spcAft>
              <a:buSzPts val="2400"/>
            </a:pPr>
            <a:r>
              <a:rPr lang="en-US" sz="2400" dirty="0"/>
              <a:t>County Water Coalition established</a:t>
            </a:r>
            <a:endParaRPr dirty="0"/>
          </a:p>
          <a:p>
            <a:pPr marL="879348" lvl="2" indent="-342900">
              <a:spcBef>
                <a:spcPts val="400"/>
              </a:spcBef>
              <a:spcAft>
                <a:spcPts val="0"/>
              </a:spcAft>
              <a:buSzPts val="2400"/>
            </a:pPr>
            <a:endParaRPr sz="2400" dirty="0"/>
          </a:p>
          <a:p>
            <a:pPr>
              <a:spcBef>
                <a:spcPts val="1600"/>
              </a:spcBef>
              <a:spcAft>
                <a:spcPts val="0"/>
              </a:spcAft>
              <a:buSzPts val="2400"/>
            </a:pPr>
            <a:r>
              <a:rPr lang="en-US" sz="2400" dirty="0"/>
              <a:t>Public Health Response Plan to Flooding – Health Department</a:t>
            </a:r>
            <a:endParaRPr dirty="0"/>
          </a:p>
          <a:p>
            <a:pPr marL="879348" lvl="2" indent="-342900">
              <a:spcBef>
                <a:spcPts val="400"/>
              </a:spcBef>
              <a:spcAft>
                <a:spcPts val="0"/>
              </a:spcAft>
              <a:buSzPts val="2400"/>
            </a:pPr>
            <a:endParaRPr sz="2400" dirty="0"/>
          </a:p>
          <a:p>
            <a:pPr>
              <a:spcBef>
                <a:spcPts val="1600"/>
              </a:spcBef>
              <a:spcAft>
                <a:spcPts val="0"/>
              </a:spcAft>
              <a:buSzPts val="2400"/>
            </a:pPr>
            <a:r>
              <a:rPr lang="en-US" sz="2400" dirty="0"/>
              <a:t>Ongoing dialog with MDHHS zoonotic disease epidemiologists regarding tick prevalence</a:t>
            </a:r>
            <a:endParaRPr dirty="0"/>
          </a:p>
        </p:txBody>
      </p:sp>
      <p:sp>
        <p:nvSpPr>
          <p:cNvPr id="851" name="Google Shape;851;p5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3600"/>
              <a:buFont typeface="Calibri"/>
              <a:buNone/>
            </a:pPr>
            <a:r>
              <a:rPr lang="en-US" sz="3600" dirty="0"/>
              <a:t>Examples of Implementation</a:t>
            </a:r>
            <a:endParaRPr dirty="0"/>
          </a:p>
        </p:txBody>
      </p:sp>
      <p:pic>
        <p:nvPicPr>
          <p:cNvPr id="852" name="Google Shape;852;p51"/>
          <p:cNvPicPr preferRelativeResize="0"/>
          <p:nvPr/>
        </p:nvPicPr>
        <p:blipFill rotWithShape="1">
          <a:blip r:embed="rId3">
            <a:alphaModFix/>
          </a:blip>
          <a:srcRect/>
          <a:stretch/>
        </p:blipFill>
        <p:spPr>
          <a:xfrm>
            <a:off x="7341097" y="1775343"/>
            <a:ext cx="3814584" cy="4564041"/>
          </a:xfrm>
          <a:prstGeom prst="rect">
            <a:avLst/>
          </a:prstGeom>
          <a:noFill/>
          <a:ln w="9525" cap="flat" cmpd="sng">
            <a:solidFill>
              <a:srgbClr val="7F7F7F"/>
            </a:solidFill>
            <a:prstDash val="solid"/>
            <a:round/>
            <a:headEnd type="none" w="sm" len="sm"/>
            <a:tailEnd type="none" w="sm" len="sm"/>
          </a:ln>
        </p:spPr>
      </p:pic>
      <p:sp>
        <p:nvSpPr>
          <p:cNvPr id="853" name="Google Shape;853;p5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52"/>
          <p:cNvSpPr txBox="1">
            <a:spLocks noGrp="1"/>
          </p:cNvSpPr>
          <p:nvPr>
            <p:ph type="body" idx="1"/>
          </p:nvPr>
        </p:nvSpPr>
        <p:spPr>
          <a:xfrm>
            <a:off x="426274" y="1859079"/>
            <a:ext cx="5254156" cy="4346575"/>
          </a:xfrm>
          <a:prstGeom prst="rect">
            <a:avLst/>
          </a:prstGeom>
          <a:noFill/>
          <a:ln>
            <a:noFill/>
          </a:ln>
        </p:spPr>
        <p:txBody>
          <a:bodyPr spcFirstLastPara="1" wrap="square" lIns="0" tIns="45700" rIns="0" bIns="45700" anchor="t" anchorCtr="0">
            <a:noAutofit/>
          </a:bodyPr>
          <a:lstStyle/>
          <a:p>
            <a:pPr>
              <a:spcBef>
                <a:spcPts val="0"/>
              </a:spcBef>
              <a:spcAft>
                <a:spcPts val="0"/>
              </a:spcAft>
              <a:buSzPts val="2000"/>
            </a:pPr>
            <a:r>
              <a:rPr lang="en-US" sz="2400" dirty="0"/>
              <a:t>Rain garden construction – City of Marquette</a:t>
            </a:r>
            <a:endParaRPr sz="2400" dirty="0"/>
          </a:p>
          <a:p>
            <a:pPr marL="377190" indent="-285750">
              <a:spcBef>
                <a:spcPts val="1400"/>
              </a:spcBef>
              <a:spcAft>
                <a:spcPts val="0"/>
              </a:spcAft>
              <a:buSzPts val="2000"/>
            </a:pPr>
            <a:endParaRPr sz="2400" dirty="0"/>
          </a:p>
          <a:p>
            <a:pPr>
              <a:spcBef>
                <a:spcPts val="1400"/>
              </a:spcBef>
              <a:spcAft>
                <a:spcPts val="0"/>
              </a:spcAft>
              <a:buSzPts val="2000"/>
            </a:pPr>
            <a:r>
              <a:rPr lang="en-US" sz="2400" dirty="0"/>
              <a:t>Expanded non-motorized network: Signage to implement on-street bike routes – City of Marquette</a:t>
            </a:r>
          </a:p>
          <a:p>
            <a:pPr marL="91440" indent="0">
              <a:spcBef>
                <a:spcPts val="1400"/>
              </a:spcBef>
              <a:spcAft>
                <a:spcPts val="0"/>
              </a:spcAft>
              <a:buSzPts val="2000"/>
              <a:buNone/>
            </a:pPr>
            <a:endParaRPr lang="en-US" sz="2400" dirty="0"/>
          </a:p>
          <a:p>
            <a:pPr>
              <a:spcBef>
                <a:spcPts val="1400"/>
              </a:spcBef>
              <a:spcAft>
                <a:spcPts val="0"/>
              </a:spcAft>
              <a:buSzPts val="2000"/>
            </a:pPr>
            <a:r>
              <a:rPr lang="en-US" sz="2400" dirty="0"/>
              <a:t>Climate and health content and strategies added to City of Ishpeming master plan (ongoing) and City of Negaunee master plan (forthcoming)</a:t>
            </a:r>
            <a:endParaRPr sz="2400" dirty="0"/>
          </a:p>
        </p:txBody>
      </p:sp>
      <p:sp>
        <p:nvSpPr>
          <p:cNvPr id="860" name="Google Shape;860;p5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3600"/>
              <a:buFont typeface="Calibri"/>
              <a:buNone/>
            </a:pPr>
            <a:r>
              <a:rPr lang="en-US" sz="3600"/>
              <a:t>Early Implementation</a:t>
            </a:r>
            <a:endParaRPr/>
          </a:p>
        </p:txBody>
      </p:sp>
      <p:sp>
        <p:nvSpPr>
          <p:cNvPr id="863" name="Google Shape;863;p5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pic>
        <p:nvPicPr>
          <p:cNvPr id="7" name="Google Shape;965;p63">
            <a:extLst>
              <a:ext uri="{FF2B5EF4-FFF2-40B4-BE49-F238E27FC236}">
                <a16:creationId xmlns:a16="http://schemas.microsoft.com/office/drawing/2014/main" id="{3A31D1F1-7111-41B7-8C00-DD8F139A5FC7}"/>
              </a:ext>
            </a:extLst>
          </p:cNvPr>
          <p:cNvPicPr preferRelativeResize="0"/>
          <p:nvPr/>
        </p:nvPicPr>
        <p:blipFill rotWithShape="1">
          <a:blip r:embed="rId3">
            <a:alphaModFix/>
          </a:blip>
          <a:srcRect/>
          <a:stretch/>
        </p:blipFill>
        <p:spPr>
          <a:xfrm>
            <a:off x="5680431" y="1859080"/>
            <a:ext cx="3758724" cy="2980550"/>
          </a:xfrm>
          <a:prstGeom prst="rect">
            <a:avLst/>
          </a:prstGeom>
          <a:noFill/>
          <a:ln>
            <a:noFill/>
          </a:ln>
        </p:spPr>
      </p:pic>
      <p:pic>
        <p:nvPicPr>
          <p:cNvPr id="8" name="Google Shape;972;p64" descr="A group of people walking in the grass&#10;&#10;Description automatically generated">
            <a:extLst>
              <a:ext uri="{FF2B5EF4-FFF2-40B4-BE49-F238E27FC236}">
                <a16:creationId xmlns:a16="http://schemas.microsoft.com/office/drawing/2014/main" id="{EAB625D5-4087-4072-BF2E-C817120C4477}"/>
              </a:ext>
            </a:extLst>
          </p:cNvPr>
          <p:cNvPicPr preferRelativeResize="0"/>
          <p:nvPr/>
        </p:nvPicPr>
        <p:blipFill rotWithShape="1">
          <a:blip r:embed="rId4">
            <a:alphaModFix/>
          </a:blip>
          <a:srcRect/>
          <a:stretch/>
        </p:blipFill>
        <p:spPr>
          <a:xfrm>
            <a:off x="8254857" y="3852232"/>
            <a:ext cx="3758724" cy="297267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EC38AE7-01B6-4277-A463-3B632D8B6BB2}"/>
              </a:ext>
            </a:extLst>
          </p:cNvPr>
          <p:cNvSpPr txBox="1"/>
          <p:nvPr/>
        </p:nvSpPr>
        <p:spPr>
          <a:xfrm>
            <a:off x="2949722" y="1869897"/>
            <a:ext cx="6292555" cy="646331"/>
          </a:xfrm>
          <a:prstGeom prst="rect">
            <a:avLst/>
          </a:prstGeom>
          <a:solidFill>
            <a:schemeClr val="bg1"/>
          </a:solidFill>
          <a:ln>
            <a:noFill/>
          </a:ln>
        </p:spPr>
        <p:txBody>
          <a:bodyPr wrap="square" rtlCol="0">
            <a:spAutoFit/>
          </a:bodyPr>
          <a:lstStyle/>
          <a:p>
            <a:pPr algn="ctr"/>
            <a:r>
              <a:rPr lang="en-US" sz="3600" dirty="0">
                <a:latin typeface="+mj-lt"/>
                <a:ea typeface="+mj-ea"/>
                <a:cs typeface="+mj-cs"/>
              </a:rPr>
              <a:t>Questions?</a:t>
            </a:r>
          </a:p>
        </p:txBody>
      </p:sp>
      <p:sp>
        <p:nvSpPr>
          <p:cNvPr id="16" name="Rectangle 15">
            <a:extLst>
              <a:ext uri="{FF2B5EF4-FFF2-40B4-BE49-F238E27FC236}">
                <a16:creationId xmlns:a16="http://schemas.microsoft.com/office/drawing/2014/main" id="{F6D0D168-8979-4E3B-9458-37230B13C6C5}"/>
              </a:ext>
            </a:extLst>
          </p:cNvPr>
          <p:cNvSpPr/>
          <p:nvPr/>
        </p:nvSpPr>
        <p:spPr>
          <a:xfrm>
            <a:off x="2264451" y="2516228"/>
            <a:ext cx="7663098" cy="2095510"/>
          </a:xfrm>
          <a:prstGeom prst="rect">
            <a:avLst/>
          </a:prstGeom>
          <a:solidFill>
            <a:schemeClr val="bg1"/>
          </a:solidFill>
          <a:ln>
            <a:solidFill>
              <a:schemeClr val="tx1"/>
            </a:solidFill>
          </a:ln>
        </p:spPr>
        <p:txBody>
          <a:bodyPr wrap="square">
            <a:spAutoFit/>
          </a:bodyPr>
          <a:lstStyle/>
          <a:p>
            <a:pPr algn="ctr">
              <a:lnSpc>
                <a:spcPct val="110000"/>
              </a:lnSpc>
            </a:pPr>
            <a:r>
              <a:rPr lang="en-US" sz="2400" dirty="0"/>
              <a:t>Aaron Ferguson </a:t>
            </a:r>
          </a:p>
          <a:p>
            <a:pPr algn="ctr">
              <a:lnSpc>
                <a:spcPct val="110000"/>
              </a:lnSpc>
            </a:pPr>
            <a:r>
              <a:rPr lang="en-US" sz="2400" dirty="0"/>
              <a:t>Manager, Climate and Tracking Unit</a:t>
            </a:r>
          </a:p>
          <a:p>
            <a:pPr algn="ctr">
              <a:lnSpc>
                <a:spcPct val="110000"/>
              </a:lnSpc>
            </a:pPr>
            <a:r>
              <a:rPr lang="en-US" sz="2400" dirty="0"/>
              <a:t>MDHHS</a:t>
            </a:r>
          </a:p>
          <a:p>
            <a:pPr algn="ctr">
              <a:lnSpc>
                <a:spcPct val="110000"/>
              </a:lnSpc>
            </a:pPr>
            <a:r>
              <a:rPr lang="en-US" sz="2400" dirty="0">
                <a:hlinkClick r:id="rId3"/>
              </a:rPr>
              <a:t>FergusonA1@Michigan.gov</a:t>
            </a:r>
            <a:endParaRPr lang="en-US" sz="2400" dirty="0"/>
          </a:p>
          <a:p>
            <a:pPr algn="ctr">
              <a:lnSpc>
                <a:spcPct val="110000"/>
              </a:lnSpc>
            </a:pPr>
            <a:r>
              <a:rPr lang="en-US" sz="2400" dirty="0"/>
              <a:t> </a:t>
            </a:r>
          </a:p>
        </p:txBody>
      </p:sp>
    </p:spTree>
    <p:extLst>
      <p:ext uri="{BB962C8B-B14F-4D97-AF65-F5344CB8AC3E}">
        <p14:creationId xmlns:p14="http://schemas.microsoft.com/office/powerpoint/2010/main" val="228095635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afe741c-3258-43cf-bea8-0f30d017e90f">
      <UserInfo>
        <DisplayName>Ferguson, Aaron (DHHS-Contractor)</DisplayName>
        <AccountId>14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9C03100F957DD4BAF7284CA5D9CBC92" ma:contentTypeVersion="10" ma:contentTypeDescription="Create a new document." ma:contentTypeScope="" ma:versionID="2c82d29b50a263114df2aba379f238bd">
  <xsd:schema xmlns:xsd="http://www.w3.org/2001/XMLSchema" xmlns:xs="http://www.w3.org/2001/XMLSchema" xmlns:p="http://schemas.microsoft.com/office/2006/metadata/properties" xmlns:ns2="3e6c08bd-d8a4-4658-866e-e840a1dafa23" xmlns:ns3="5afe741c-3258-43cf-bea8-0f30d017e90f" targetNamespace="http://schemas.microsoft.com/office/2006/metadata/properties" ma:root="true" ma:fieldsID="a3508bb6506780efe086f4047dc46c4c" ns2:_="" ns3:_="">
    <xsd:import namespace="3e6c08bd-d8a4-4658-866e-e840a1dafa23"/>
    <xsd:import namespace="5afe741c-3258-43cf-bea8-0f30d017e90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6c08bd-d8a4-4658-866e-e840a1dafa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fe741c-3258-43cf-bea8-0f30d017e90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D929A5-A190-4818-A297-046CAB35FD2C}">
  <ds:schemaRefs>
    <ds:schemaRef ds:uri="3e6c08bd-d8a4-4658-866e-e840a1dafa23"/>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5afe741c-3258-43cf-bea8-0f30d017e90f"/>
    <ds:schemaRef ds:uri="http://www.w3.org/XML/1998/namespace"/>
  </ds:schemaRefs>
</ds:datastoreItem>
</file>

<file path=customXml/itemProps2.xml><?xml version="1.0" encoding="utf-8"?>
<ds:datastoreItem xmlns:ds="http://schemas.openxmlformats.org/officeDocument/2006/customXml" ds:itemID="{2BE35514-510D-40AA-9D73-97F2A7065D27}">
  <ds:schemaRefs>
    <ds:schemaRef ds:uri="http://schemas.microsoft.com/sharepoint/v3/contenttype/forms"/>
  </ds:schemaRefs>
</ds:datastoreItem>
</file>

<file path=customXml/itemProps3.xml><?xml version="1.0" encoding="utf-8"?>
<ds:datastoreItem xmlns:ds="http://schemas.openxmlformats.org/officeDocument/2006/customXml" ds:itemID="{9A4A7942-1490-4988-A27C-3B69DCC95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6c08bd-d8a4-4658-866e-e840a1dafa23"/>
    <ds:schemaRef ds:uri="5afe741c-3258-43cf-bea8-0f30d017e9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1430</TotalTime>
  <Words>2448</Words>
  <Application>Microsoft Office PowerPoint</Application>
  <PresentationFormat>Widescreen</PresentationFormat>
  <Paragraphs>223</Paragraphs>
  <Slides>30</Slides>
  <Notes>15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30</vt:i4>
      </vt:variant>
    </vt:vector>
  </HeadingPairs>
  <TitlesOfParts>
    <vt:vector size="42" baseType="lpstr">
      <vt:lpstr>Arial</vt:lpstr>
      <vt:lpstr>Calibri</vt:lpstr>
      <vt:lpstr>Calibri Light</vt:lpstr>
      <vt:lpstr>Courier New</vt:lpstr>
      <vt:lpstr>Gill Sans MT</vt:lpstr>
      <vt:lpstr>Noto Sans Symbols</vt:lpstr>
      <vt:lpstr>Open Sans</vt:lpstr>
      <vt:lpstr>Wingdings</vt:lpstr>
      <vt:lpstr>Wingdings 2</vt:lpstr>
      <vt:lpstr>Dividend</vt:lpstr>
      <vt:lpstr>1_Office Theme</vt:lpstr>
      <vt:lpstr>Office Theme</vt:lpstr>
      <vt:lpstr>Climate Change, Public Health, and Equitable Community Planning</vt:lpstr>
      <vt:lpstr>Michigan Climate &amp; Health Adaptation Program (MICHAP)</vt:lpstr>
      <vt:lpstr>Connecting Health to Climate</vt:lpstr>
      <vt:lpstr>PowerPoint Presentation</vt:lpstr>
      <vt:lpstr>Building Resilience</vt:lpstr>
      <vt:lpstr>Climate and Health Adaptation Strategies</vt:lpstr>
      <vt:lpstr>PowerPoint Presentation</vt:lpstr>
      <vt:lpstr>Historic Inequity Influences Current Resilience</vt:lpstr>
      <vt:lpstr>Historic Inequity Influences Current Resilience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Marquette Township Climate Adaptation Project</vt:lpstr>
      <vt:lpstr>PowerPoint Presentation</vt:lpstr>
      <vt:lpstr>PowerPoint Presentation</vt:lpstr>
      <vt:lpstr>PowerPoint Presentation</vt:lpstr>
      <vt:lpstr>PowerPoint Presentation</vt:lpstr>
      <vt:lpstr>PowerPoint Presentation</vt:lpstr>
      <vt:lpstr>Examples of Implementation</vt:lpstr>
      <vt:lpstr>Early Implementation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Impacts from Climate Change and the Public Health Response</dc:title>
  <dc:creator>Ferguson, Aaron (DHHS-Contractor)</dc:creator>
  <cp:lastModifiedBy>Ferguson, Aaron (DHHS-Contractor)</cp:lastModifiedBy>
  <cp:revision>49</cp:revision>
  <cp:lastPrinted>2020-11-19T18:27:37Z</cp:lastPrinted>
  <dcterms:created xsi:type="dcterms:W3CDTF">2020-11-19T15:54:34Z</dcterms:created>
  <dcterms:modified xsi:type="dcterms:W3CDTF">2022-04-25T18:04:18Z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2022-04-06T20:36:40Z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1c152bc1-5b37-42a6-b126-5a8b5d712c2e</vt:lpwstr>
  </property>
  <property fmtid="{D5CDD505-2E9C-101B-9397-08002B2CF9AE}" pid="8" name="MSIP_Label_3a2fed65-62e7-46ea-af74-187e0c17143a_ContentBits">
    <vt:lpwstr>0</vt:lpwstr>
  </property>
  <property fmtid="{D5CDD505-2E9C-101B-9397-08002B2CF9AE}" pid="9" name="ContentTypeId">
    <vt:lpwstr>0x01010099C03100F957DD4BAF7284CA5D9CBC92</vt:lpwstr>
  </property>
</Properties>
</file>