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326" r:id="rId25"/>
    <p:sldId id="346" r:id="rId26"/>
    <p:sldId id="357" r:id="rId27"/>
    <p:sldId id="279" r:id="rId28"/>
    <p:sldId id="280" r:id="rId29"/>
    <p:sldId id="281" r:id="rId30"/>
    <p:sldId id="282" r:id="rId31"/>
    <p:sldId id="283" r:id="rId32"/>
    <p:sldId id="284" r:id="rId33"/>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
      <p:font typeface="Gill Sans" panose="020B0604020202020204" charset="0"/>
      <p:regular r:id="rId39"/>
      <p:bold r:id="rId40"/>
    </p:embeddedFont>
    <p:embeddedFont>
      <p:font typeface="Helvetica" panose="020B0604020202020204" pitchFamily="34" charset="0"/>
      <p:regular r:id="rId41"/>
      <p:bold r:id="rId42"/>
      <p:italic r:id="rId43"/>
      <p:boldItalic r:id="rId44"/>
    </p:embeddedFont>
    <p:embeddedFont>
      <p:font typeface="Lustria" panose="020B0604020202020204" charset="0"/>
      <p:regular r:id="rId45"/>
    </p:embeddedFont>
    <p:embeddedFont>
      <p:font typeface="Trebuchet MS" panose="020B0603020202020204" pitchFamily="34" charset="0"/>
      <p:regular r:id="rId46"/>
      <p:bold r:id="rId47"/>
      <p:italic r:id="rId48"/>
      <p:boldItalic r:id="rId49"/>
    </p:embeddedFont>
    <p:embeddedFont>
      <p:font typeface="Verdana" panose="020B060403050404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62"/>
    <p:restoredTop sz="80837"/>
  </p:normalViewPr>
  <p:slideViewPr>
    <p:cSldViewPr snapToGrid="0">
      <p:cViewPr varScale="1">
        <p:scale>
          <a:sx n="101" d="100"/>
          <a:sy n="101" d="100"/>
        </p:scale>
        <p:origin x="200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9" name="Google Shape;10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1" name="Google Shape;12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As a way to from our discussion today, we begin with background on urban heat, then a couple of case studies of Portland’s field campaign, and the same for Richmond, though a focus on the post-campaign analysis, and implications. We end with a description about how this may be important for public health practitioners, and ways to engage us in the Summer of 2019.</a:t>
            </a:r>
            <a:endParaRPr/>
          </a:p>
        </p:txBody>
      </p:sp>
      <p:sp>
        <p:nvSpPr>
          <p:cNvPr id="122" name="Google Shape;12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9" name="Google Shape;12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To begin our background, we draw on the fundamental dynamics that are now attributed to a warming plant. </a:t>
            </a:r>
            <a:endParaRPr/>
          </a:p>
          <a:p>
            <a:pPr marL="0" lvl="0" indent="0" algn="l" rtl="0">
              <a:spcBef>
                <a:spcPts val="360"/>
              </a:spcBef>
              <a:spcAft>
                <a:spcPts val="0"/>
              </a:spcAft>
              <a:buNone/>
            </a:pPr>
            <a:endParaRPr>
              <a:latin typeface="Arial"/>
              <a:ea typeface="Arial"/>
              <a:cs typeface="Arial"/>
              <a:sym typeface="Arial"/>
            </a:endParaRPr>
          </a:p>
          <a:p>
            <a:pPr marL="0" lvl="0" indent="0" algn="l" rtl="0">
              <a:spcBef>
                <a:spcPts val="360"/>
              </a:spcBef>
              <a:spcAft>
                <a:spcPts val="0"/>
              </a:spcAft>
              <a:buNone/>
            </a:pPr>
            <a:r>
              <a:rPr lang="en-US">
                <a:latin typeface="Arial"/>
                <a:ea typeface="Arial"/>
                <a:cs typeface="Arial"/>
                <a:sym typeface="Arial"/>
              </a:rPr>
              <a:t>The relationship between CO2 and temperatures have been well-established for over 120 years now, and this graph provides a recent description of the relationship between CO2 concentrations and global temperatures. </a:t>
            </a:r>
            <a:endParaRPr/>
          </a:p>
          <a:p>
            <a:pPr marL="0" lvl="0" indent="0" algn="l" rtl="0">
              <a:spcBef>
                <a:spcPts val="360"/>
              </a:spcBef>
              <a:spcAft>
                <a:spcPts val="0"/>
              </a:spcAft>
              <a:buNone/>
            </a:pPr>
            <a:endParaRPr>
              <a:latin typeface="Arial"/>
              <a:ea typeface="Arial"/>
              <a:cs typeface="Arial"/>
              <a:sym typeface="Arial"/>
            </a:endParaRPr>
          </a:p>
          <a:p>
            <a:pPr marL="0" lvl="0" indent="0" algn="l" rtl="0">
              <a:spcBef>
                <a:spcPts val="360"/>
              </a:spcBef>
              <a:spcAft>
                <a:spcPts val="0"/>
              </a:spcAft>
              <a:buNone/>
            </a:pPr>
            <a:r>
              <a:rPr lang="en-US">
                <a:latin typeface="Arial"/>
                <a:ea typeface="Arial"/>
                <a:cs typeface="Arial"/>
                <a:sym typeface="Arial"/>
              </a:rPr>
              <a:t>In summary, the more GHGs, the warmer the planet, and as far as we can tell, the long-lived nature of GHGs, we don’t expect the planet to cool anytime soon. </a:t>
            </a:r>
            <a:endParaRPr/>
          </a:p>
        </p:txBody>
      </p:sp>
      <p:sp>
        <p:nvSpPr>
          <p:cNvPr id="130" name="Google Shape;130;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7" name="Google Shape;13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The US has seen record breaking temperatures in cities throughout the continent. Here are a few example from 2018 (not exhaustive). </a:t>
            </a:r>
            <a:endParaRPr/>
          </a:p>
          <a:p>
            <a:pPr marL="0" lvl="0" indent="0" algn="l" rtl="0">
              <a:spcBef>
                <a:spcPts val="360"/>
              </a:spcBef>
              <a:spcAft>
                <a:spcPts val="0"/>
              </a:spcAft>
              <a:buNone/>
            </a:pPr>
            <a:endParaRPr>
              <a:latin typeface="Calibri"/>
              <a:ea typeface="Calibri"/>
              <a:cs typeface="Calibri"/>
              <a:sym typeface="Calibri"/>
            </a:endParaRPr>
          </a:p>
          <a:p>
            <a:pPr marL="0" lvl="0" indent="0" algn="l" rtl="0">
              <a:spcBef>
                <a:spcPts val="360"/>
              </a:spcBef>
              <a:spcAft>
                <a:spcPts val="0"/>
              </a:spcAft>
              <a:buNone/>
            </a:pPr>
            <a:r>
              <a:rPr lang="en-US">
                <a:latin typeface="Calibri"/>
                <a:ea typeface="Calibri"/>
                <a:cs typeface="Calibri"/>
                <a:sym typeface="Calibri"/>
              </a:rPr>
              <a:t>We expect a lot more of the same in the coming summers. </a:t>
            </a:r>
            <a:endParaRPr/>
          </a:p>
        </p:txBody>
      </p:sp>
      <p:sp>
        <p:nvSpPr>
          <p:cNvPr id="138" name="Google Shape;13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frame our work within environmental justice, in large part because we know the many of the most acute climate stressors affect those communities who have the least access to and control over resources – financial, public health, and other wise. </a:t>
            </a:r>
            <a:endParaRPr/>
          </a:p>
          <a:p>
            <a:pPr marL="0" lvl="0" indent="0" algn="l" rtl="0">
              <a:spcBef>
                <a:spcPts val="360"/>
              </a:spcBef>
              <a:spcAft>
                <a:spcPts val="0"/>
              </a:spcAft>
              <a:buNone/>
            </a:pPr>
            <a:endParaRPr/>
          </a:p>
          <a:p>
            <a:pPr marL="0" lvl="0" indent="0" algn="l" rtl="0">
              <a:spcBef>
                <a:spcPts val="360"/>
              </a:spcBef>
              <a:spcAft>
                <a:spcPts val="0"/>
              </a:spcAft>
              <a:buNone/>
            </a:pPr>
            <a:r>
              <a:rPr lang="en-US"/>
              <a:t>We offer three questions that help to frame our work. </a:t>
            </a:r>
            <a:endParaRPr/>
          </a:p>
          <a:p>
            <a:pPr marL="0" lvl="0" indent="0" algn="l" rtl="0">
              <a:spcBef>
                <a:spcPts val="360"/>
              </a:spcBef>
              <a:spcAft>
                <a:spcPts val="0"/>
              </a:spcAft>
              <a:buNone/>
            </a:pPr>
            <a:endParaRPr/>
          </a:p>
          <a:p>
            <a:pPr marL="0" lvl="0" indent="0" algn="l" rtl="0">
              <a:spcBef>
                <a:spcPts val="360"/>
              </a:spcBef>
              <a:spcAft>
                <a:spcPts val="0"/>
              </a:spcAft>
              <a:buNone/>
            </a:pPr>
            <a:r>
              <a:rPr lang="en-US"/>
              <a:t>Go through each of the points on the slide. </a:t>
            </a:r>
            <a:endParaRPr/>
          </a:p>
        </p:txBody>
      </p:sp>
      <p:sp>
        <p:nvSpPr>
          <p:cNvPr id="148" name="Google Shape;148;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know the climate warming will have several mechanisms through which it will affect public health. </a:t>
            </a:r>
            <a:endParaRPr/>
          </a:p>
          <a:p>
            <a:pPr marL="0" lvl="0" indent="0" algn="l" rtl="0">
              <a:spcBef>
                <a:spcPts val="360"/>
              </a:spcBef>
              <a:spcAft>
                <a:spcPts val="0"/>
              </a:spcAft>
              <a:buNone/>
            </a:pPr>
            <a:endParaRPr/>
          </a:p>
          <a:p>
            <a:pPr marL="0" lvl="0" indent="0" algn="l" rtl="0">
              <a:spcBef>
                <a:spcPts val="360"/>
              </a:spcBef>
              <a:spcAft>
                <a:spcPts val="0"/>
              </a:spcAft>
              <a:buNone/>
            </a:pPr>
            <a:r>
              <a:rPr lang="en-US"/>
              <a:t>A commonly used description is the relationship between global trapping of GHGs, and the weather we expect in our cities and neighborhoods.</a:t>
            </a:r>
            <a:endParaRPr/>
          </a:p>
          <a:p>
            <a:pPr marL="0" lvl="0" indent="0" algn="l" rtl="0">
              <a:spcBef>
                <a:spcPts val="360"/>
              </a:spcBef>
              <a:spcAft>
                <a:spcPts val="0"/>
              </a:spcAft>
              <a:buNone/>
            </a:pPr>
            <a:endParaRPr/>
          </a:p>
          <a:p>
            <a:pPr marL="0" lvl="0" indent="0" algn="l" rtl="0">
              <a:spcBef>
                <a:spcPts val="360"/>
              </a:spcBef>
              <a:spcAft>
                <a:spcPts val="0"/>
              </a:spcAft>
              <a:buNone/>
            </a:pPr>
            <a:r>
              <a:rPr lang="en-US"/>
              <a:t>Those extreme weather events, and changes in temperature and precipitation translate through exposure levels, contamination pathways, and transmission dynamics to have varying public health effects on communities. These might be called the climate-induced determinants of health. </a:t>
            </a:r>
            <a:endParaRPr/>
          </a:p>
          <a:p>
            <a:pPr marL="0" lvl="0" indent="0" algn="l" rtl="0">
              <a:spcBef>
                <a:spcPts val="360"/>
              </a:spcBef>
              <a:spcAft>
                <a:spcPts val="0"/>
              </a:spcAft>
              <a:buNone/>
            </a:pPr>
            <a:endParaRPr/>
          </a:p>
          <a:p>
            <a:pPr marL="0" lvl="0" indent="0" algn="l" rtl="0">
              <a:spcBef>
                <a:spcPts val="360"/>
              </a:spcBef>
              <a:spcAft>
                <a:spcPts val="0"/>
              </a:spcAft>
              <a:buNone/>
            </a:pPr>
            <a:r>
              <a:rPr lang="en-US"/>
              <a:t>As I’ve mentioned, we’ll focus on heat related illness and death, since that is central to our area of expertise and experience. </a:t>
            </a:r>
            <a:endParaRPr/>
          </a:p>
        </p:txBody>
      </p:sp>
      <p:sp>
        <p:nvSpPr>
          <p:cNvPr id="155" name="Google Shape;155;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0" name="Google Shape;180;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The main mechanism is the sun’s short wave radiation which contains a lot of energy, and heads up all the earth’s surfaces.</a:t>
            </a:r>
            <a:endParaRPr/>
          </a:p>
          <a:p>
            <a:pPr marL="0" lvl="0" indent="0" algn="l" rtl="0">
              <a:spcBef>
                <a:spcPts val="360"/>
              </a:spcBef>
              <a:spcAft>
                <a:spcPts val="0"/>
              </a:spcAft>
              <a:buNone/>
            </a:pPr>
            <a:r>
              <a:rPr lang="en-US">
                <a:latin typeface="Calibri"/>
                <a:ea typeface="Calibri"/>
                <a:cs typeface="Calibri"/>
                <a:sym typeface="Calibri"/>
              </a:rPr>
              <a:t>Built environment is particularly susceptible because it absorbs the radiation.</a:t>
            </a:r>
            <a:endParaRPr/>
          </a:p>
          <a:p>
            <a:pPr marL="0" lvl="0" indent="0" algn="l" rtl="0">
              <a:spcBef>
                <a:spcPts val="360"/>
              </a:spcBef>
              <a:spcAft>
                <a:spcPts val="0"/>
              </a:spcAft>
              <a:buNone/>
            </a:pPr>
            <a:r>
              <a:rPr lang="en-US">
                <a:latin typeface="Calibri"/>
                <a:ea typeface="Calibri"/>
                <a:cs typeface="Calibri"/>
                <a:sym typeface="Calibri"/>
              </a:rPr>
              <a:t>The absorbed radiation is remitted as long-wave radiation (infrared waves). </a:t>
            </a:r>
            <a:endParaRPr/>
          </a:p>
          <a:p>
            <a:pPr marL="0" lvl="0" indent="0" algn="l" rtl="0">
              <a:spcBef>
                <a:spcPts val="360"/>
              </a:spcBef>
              <a:spcAft>
                <a:spcPts val="0"/>
              </a:spcAft>
              <a:buNone/>
            </a:pPr>
            <a:r>
              <a:rPr lang="en-US">
                <a:latin typeface="Calibri"/>
                <a:ea typeface="Calibri"/>
                <a:cs typeface="Calibri"/>
                <a:sym typeface="Calibri"/>
              </a:rPr>
              <a:t>Trees and other vegetation absorb the radiation and evapotranspire. </a:t>
            </a:r>
            <a:endParaRPr/>
          </a:p>
        </p:txBody>
      </p:sp>
      <p:sp>
        <p:nvSpPr>
          <p:cNvPr id="181" name="Google Shape;181;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
        <p:nvSpPr>
          <p:cNvPr id="187" name="Google Shape;187;p8: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8" name="Google Shape;188;p8: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Times New Roman"/>
                <a:ea typeface="Times New Roman"/>
                <a:cs typeface="Times New Roman"/>
                <a:sym typeface="Times New Roman"/>
              </a:rPr>
              <a:t>Our approach uses vehicles and these thermocouple sensors, which we’ve developed over the past 10 years. </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a:p>
            <a:pPr marL="0" lvl="0" indent="0" algn="l" rtl="0">
              <a:spcBef>
                <a:spcPts val="0"/>
              </a:spcBef>
              <a:spcAft>
                <a:spcPts val="0"/>
              </a:spcAft>
              <a:buNone/>
            </a:pPr>
            <a:r>
              <a:rPr lang="en-US" dirty="0">
                <a:latin typeface="Times New Roman"/>
                <a:ea typeface="Times New Roman"/>
                <a:cs typeface="Times New Roman"/>
                <a:sym typeface="Times New Roman"/>
              </a:rPr>
              <a:t>The system mounts on a car, and we work with a local champion to develop partnerships with organizations in a metro region. </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a:p>
            <a:pPr marL="0" lvl="0" indent="0" algn="l" rtl="0">
              <a:spcBef>
                <a:spcPts val="0"/>
              </a:spcBef>
              <a:spcAft>
                <a:spcPts val="0"/>
              </a:spcAft>
              <a:buNone/>
            </a:pPr>
            <a:r>
              <a:rPr lang="en-US" dirty="0">
                <a:latin typeface="Times New Roman"/>
                <a:ea typeface="Times New Roman"/>
                <a:cs typeface="Times New Roman"/>
                <a:sym typeface="Times New Roman"/>
              </a:rPr>
              <a:t>Those partnerships translate to drivers, who can drive in specific areas of a region during three one hour periods of the day: 6am, 3pm, and 7pm. </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a:p>
            <a:pPr marL="0" lvl="0" indent="0" algn="l" rtl="0">
              <a:spcBef>
                <a:spcPts val="0"/>
              </a:spcBef>
              <a:spcAft>
                <a:spcPts val="0"/>
              </a:spcAft>
              <a:buNone/>
            </a:pPr>
            <a:r>
              <a:rPr lang="en-US" dirty="0">
                <a:latin typeface="Times New Roman"/>
                <a:ea typeface="Times New Roman"/>
                <a:cs typeface="Times New Roman"/>
                <a:sym typeface="Times New Roman"/>
              </a:rPr>
              <a:t>We use the data collected by the volunteer drivers, we use a series of machine learning algorithms to identify the major landscape factors that help to predict temperature across a region. Our results are generally at the 10m resolution, and describe ambient temperatures throughout the day. </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a:p>
            <a:pPr marL="0" lvl="0" indent="0" algn="l" rtl="0">
              <a:spcBef>
                <a:spcPts val="0"/>
              </a:spcBef>
              <a:spcAft>
                <a:spcPts val="0"/>
              </a:spcAft>
              <a:buNone/>
            </a:pPr>
            <a:r>
              <a:rPr lang="en-US" dirty="0">
                <a:latin typeface="Times New Roman"/>
                <a:ea typeface="Times New Roman"/>
                <a:cs typeface="Times New Roman"/>
                <a:sym typeface="Times New Roman"/>
              </a:rPr>
              <a:t>Coming up is are the factors for this campaign in Portland, OR, where found six factors to help explain about 96% of the variation in temperatures during a hot day. This particular campaign used LiDAR data and we could describe differences at 1-meter resolution. </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a:p>
            <a:pPr marL="0" lvl="0" indent="0" algn="l" rtl="0">
              <a:spcBef>
                <a:spcPts val="0"/>
              </a:spcBef>
              <a:spcAft>
                <a:spcPts val="0"/>
              </a:spcAft>
              <a:buNone/>
            </a:pPr>
            <a:endParaRPr dirty="0">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the Portland, OR field campaign, we found six landscape features that help to explain temperatures. </a:t>
            </a:r>
            <a:endParaRPr/>
          </a:p>
          <a:p>
            <a:pPr marL="0" lvl="0" indent="0" algn="l" rtl="0">
              <a:spcBef>
                <a:spcPts val="360"/>
              </a:spcBef>
              <a:spcAft>
                <a:spcPts val="0"/>
              </a:spcAft>
              <a:buNone/>
            </a:pPr>
            <a:endParaRPr/>
          </a:p>
          <a:p>
            <a:pPr marL="0" lvl="0" indent="0" algn="l" rtl="0">
              <a:spcBef>
                <a:spcPts val="360"/>
              </a:spcBef>
              <a:spcAft>
                <a:spcPts val="0"/>
              </a:spcAft>
              <a:buNone/>
            </a:pPr>
            <a:r>
              <a:rPr lang="en-US"/>
              <a:t>Read the six factors from the slide. </a:t>
            </a:r>
            <a:endParaRPr/>
          </a:p>
        </p:txBody>
      </p:sp>
      <p:sp>
        <p:nvSpPr>
          <p:cNvPr id="199" name="Google Shape;199;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
        <p:nvSpPr>
          <p:cNvPr id="205" name="Google Shape;205;p10: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6" name="Google Shape;206;p10: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Morning results illustrate how the east side of town is much cooler, almost by 5-dgrees Celsius in the morning.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
        <p:nvSpPr>
          <p:cNvPr id="213" name="Google Shape;213;p11: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4" name="Google Shape;214;p11: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These campaigns help us understand that urban heat is not a static phenomenon, affecting only one area throughout a region.</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In the Portland case, the afternoon temperatures are upwards of 35-degrees Celsius (95 Fahrenheit), and 10-degree Celsius (or 18 degrees Fahrenheit) cooler.</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Specific areas of the city are beginning to show clear signs of thermal inequities.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
        <p:nvSpPr>
          <p:cNvPr id="221" name="Google Shape;221;p12: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2" name="Google Shape;222;p12: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IN the evening we are now able to identify highly specific city-blocks that are the hottest in the region.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
        <p:nvSpPr>
          <p:cNvPr id="229" name="Google Shape;229;p13: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0" name="Google Shape;230;p13: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We’ve taken all the urban heat island data, and overlaid socio-demographics to identify those areas where the hottest areas align with communities who may be isolated and/or unable to cope. </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This information has helped local public health staff and land use planners identify locations for advancing interventions. </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We will now look more closely at the Richmond example to identify specific public health impacts emerging from these urban heat events.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
        <p:nvSpPr>
          <p:cNvPr id="236" name="Google Shape;236;p14: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7" name="Google Shape;237;p14: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Jeremy describes the approach taken in Richmond. </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
        <p:nvSpPr>
          <p:cNvPr id="248" name="Google Shape;248;p16: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9" name="Google Shape;249;p16: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dirty="0">
                <a:solidFill>
                  <a:schemeClr val="dk1"/>
                </a:solidFill>
                <a:latin typeface="Calibri"/>
                <a:ea typeface="Calibri"/>
                <a:cs typeface="Calibri"/>
                <a:sym typeface="Calibri"/>
              </a:rPr>
              <a:t>These areas also experience disproportionate negative health out comes </a:t>
            </a:r>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
        <p:nvSpPr>
          <p:cNvPr id="255" name="Google Shape;255;p17: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6" name="Google Shape;256;p17: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
        <p:nvSpPr>
          <p:cNvPr id="262" name="Google Shape;262;p18: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3" name="Google Shape;263;p18: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
        <p:nvSpPr>
          <p:cNvPr id="269" name="Google Shape;269;p19: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0" name="Google Shape;270;p19: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
        <p:nvSpPr>
          <p:cNvPr id="276" name="Google Shape;276;p20: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7" name="Google Shape;277;p20: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
        <p:nvSpPr>
          <p:cNvPr id="283" name="Google Shape;283;p21: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4" name="Google Shape;284;p21: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
        <p:nvSpPr>
          <p:cNvPr id="290" name="Google Shape;290;p22: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p22: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
        <p:nvSpPr>
          <p:cNvPr id="297" name="Google Shape;297;p23:notes"/>
          <p:cNvSpPr>
            <a:spLocks noGrp="1" noRot="1" noChangeAspect="1"/>
          </p:cNvSpPr>
          <p:nvPr>
            <p:ph type="sldImg" idx="2"/>
          </p:nvPr>
        </p:nvSpPr>
        <p:spPr>
          <a:xfrm>
            <a:off x="1143000" y="684213"/>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8" name="Google Shape;298;p23:notes"/>
          <p:cNvSpPr txBox="1">
            <a:spLocks noGrp="1"/>
          </p:cNvSpPr>
          <p:nvPr>
            <p:ph type="body" idx="1"/>
          </p:nvPr>
        </p:nvSpPr>
        <p:spPr>
          <a:xfrm>
            <a:off x="685800" y="4343400"/>
            <a:ext cx="5486400" cy="4116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B73CD1-862A-994E-979D-042FAA9F9BD5}" type="slidenum">
              <a:rPr lang="en-US" smtClean="0"/>
              <a:t>24</a:t>
            </a:fld>
            <a:endParaRPr lang="en-US"/>
          </a:p>
        </p:txBody>
      </p:sp>
    </p:spTree>
    <p:extLst>
      <p:ext uri="{BB962C8B-B14F-4D97-AF65-F5344CB8AC3E}">
        <p14:creationId xmlns:p14="http://schemas.microsoft.com/office/powerpoint/2010/main" val="3575037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B73CD1-862A-994E-979D-042FAA9F9BD5}" type="slidenum">
              <a:rPr lang="en-US" smtClean="0"/>
              <a:t>25</a:t>
            </a:fld>
            <a:endParaRPr lang="en-US"/>
          </a:p>
        </p:txBody>
      </p:sp>
    </p:spTree>
    <p:extLst>
      <p:ext uri="{BB962C8B-B14F-4D97-AF65-F5344CB8AC3E}">
        <p14:creationId xmlns:p14="http://schemas.microsoft.com/office/powerpoint/2010/main" val="1024502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27</a:t>
            </a:fld>
            <a:endParaRPr sz="1200">
              <a:solidFill>
                <a:schemeClr val="dk1"/>
              </a:solidFill>
              <a:latin typeface="Calibri"/>
              <a:ea typeface="Calibri"/>
              <a:cs typeface="Calibri"/>
              <a:sym typeface="Calibri"/>
            </a:endParaRPr>
          </a:p>
        </p:txBody>
      </p:sp>
      <p:sp>
        <p:nvSpPr>
          <p:cNvPr id="305" name="Google Shape;305;p24:notes"/>
          <p:cNvSpPr>
            <a:spLocks noGrp="1" noRot="1" noChangeAspect="1"/>
          </p:cNvSpPr>
          <p:nvPr>
            <p:ph type="sldImg" idx="2"/>
          </p:nvPr>
        </p:nvSpPr>
        <p:spPr>
          <a:xfrm>
            <a:off x="1144588" y="684213"/>
            <a:ext cx="4570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6" name="Google Shape;306;p24:notes"/>
          <p:cNvSpPr txBox="1">
            <a:spLocks noGrp="1"/>
          </p:cNvSpPr>
          <p:nvPr>
            <p:ph type="body" idx="1"/>
          </p:nvPr>
        </p:nvSpPr>
        <p:spPr>
          <a:xfrm>
            <a:off x="685800" y="4343400"/>
            <a:ext cx="5486400" cy="41163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Next steps are to: look at specific land use characteristics to thermal conditions</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Identify thresholds</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Develop dose-response relationships and link to ‘no net increase in temp’ policy</a:t>
            </a:r>
            <a:endParaRPr/>
          </a:p>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0"/>
              </a:spcBef>
              <a:spcAft>
                <a:spcPts val="0"/>
              </a:spcAft>
              <a:buNone/>
            </a:pPr>
            <a:r>
              <a:rPr lang="en-US">
                <a:latin typeface="Times New Roman"/>
                <a:ea typeface="Times New Roman"/>
                <a:cs typeface="Times New Roman"/>
                <a:sym typeface="Times New Roman"/>
              </a:rPr>
              <a:t>Expand to other regions in the US, including the Midwest, south, inner-mountain, and northeast.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4" name="Google Shape;314;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If you would like to engage with us in conducting an urban heat field campaign, where you’ll have the highest resolution heat maps for a whole city and with temperatures across the day. Consider working with us in summer 2019 to conduct a field campaign. Contact us at info@capastrategies.com to explore your options. </a:t>
            </a:r>
            <a:endParaRPr/>
          </a:p>
        </p:txBody>
      </p:sp>
      <p:sp>
        <p:nvSpPr>
          <p:cNvPr id="315" name="Google Shape;315;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28</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Please feel free to contact us with questions. We would love to engage you in the coming year. </a:t>
            </a:r>
            <a:endParaRPr/>
          </a:p>
        </p:txBody>
      </p:sp>
      <p:sp>
        <p:nvSpPr>
          <p:cNvPr id="323" name="Google Shape;323;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9" name="Google Shape;329;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Consistent record breaking and anomalous temperatures.</a:t>
            </a:r>
            <a:endParaRPr/>
          </a:p>
          <a:p>
            <a:pPr marL="0" lvl="0" indent="0" algn="l" rtl="0">
              <a:spcBef>
                <a:spcPts val="360"/>
              </a:spcBef>
              <a:spcAft>
                <a:spcPts val="0"/>
              </a:spcAft>
              <a:buNone/>
            </a:pPr>
            <a:r>
              <a:rPr lang="en-US">
                <a:latin typeface="Calibri"/>
                <a:ea typeface="Calibri"/>
                <a:cs typeface="Calibri"/>
                <a:sym typeface="Calibri"/>
              </a:rPr>
              <a:t>Climate impact models, including those from UW’s Climate Impacts Group, suggests greater intensity, duration, and frequency of heat waves in the future. </a:t>
            </a:r>
            <a:endParaRPr/>
          </a:p>
        </p:txBody>
      </p:sp>
      <p:sp>
        <p:nvSpPr>
          <p:cNvPr id="330" name="Google Shape;330;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30</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8" name="Google Shape;338;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9:notes"/>
          <p:cNvSpPr>
            <a:spLocks noGrp="1" noRot="1" noChangeAspect="1"/>
          </p:cNvSpPr>
          <p:nvPr>
            <p:ph type="sldImg" idx="2"/>
          </p:nvPr>
        </p:nvSpPr>
        <p:spPr>
          <a:xfrm>
            <a:off x="1327150" y="1089025"/>
            <a:ext cx="3917950" cy="2938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4" name="Google Shape;344;p29:notes"/>
          <p:cNvSpPr txBox="1">
            <a:spLocks noGrp="1"/>
          </p:cNvSpPr>
          <p:nvPr>
            <p:ph type="body" idx="1"/>
          </p:nvPr>
        </p:nvSpPr>
        <p:spPr>
          <a:xfrm>
            <a:off x="685800" y="4343400"/>
            <a:ext cx="5486400" cy="4114800"/>
          </a:xfrm>
          <a:prstGeom prst="rect">
            <a:avLst/>
          </a:prstGeom>
          <a:noFill/>
          <a:ln>
            <a:noFill/>
          </a:ln>
        </p:spPr>
        <p:txBody>
          <a:bodyPr spcFirstLastPara="1" wrap="square" lIns="89675" tIns="44825" rIns="89675" bIns="44825" anchor="t" anchorCtr="0">
            <a:noAutofit/>
          </a:bodyPr>
          <a:lstStyle/>
          <a:p>
            <a:pPr marL="0" lvl="0" indent="0" algn="l" rtl="0">
              <a:spcBef>
                <a:spcPts val="0"/>
              </a:spcBef>
              <a:spcAft>
                <a:spcPts val="0"/>
              </a:spcAft>
              <a:buNone/>
            </a:pPr>
            <a:endParaRPr>
              <a:latin typeface="Calibri"/>
              <a:ea typeface="Calibri"/>
              <a:cs typeface="Calibri"/>
              <a:sym typeface="Calibri"/>
            </a:endParaRPr>
          </a:p>
          <a:p>
            <a:pPr marL="0" lvl="0" indent="0" algn="l" rtl="0">
              <a:spcBef>
                <a:spcPts val="360"/>
              </a:spcBef>
              <a:spcAft>
                <a:spcPts val="0"/>
              </a:spcAft>
              <a:buNone/>
            </a:pPr>
            <a:r>
              <a:rPr lang="en-US">
                <a:latin typeface="Calibri"/>
                <a:ea typeface="Calibri"/>
                <a:cs typeface="Calibri"/>
                <a:sym typeface="Calibri"/>
              </a:rPr>
              <a:t>This provides sharper focus to where we grow. The 2040 Plan does not contemplate uncontrolled growth inside the UGB. Portland has hundreds of miles of transit corridors. We have an opportunity to use growth as a tool to achieve more complete healthy connected neighborhoods. Access to transit is important, but not the only</a:t>
            </a:r>
            <a:endParaRPr/>
          </a:p>
          <a:p>
            <a:pPr marL="0" lvl="0" indent="0" algn="l" rtl="0">
              <a:spcBef>
                <a:spcPts val="360"/>
              </a:spcBef>
              <a:spcAft>
                <a:spcPts val="0"/>
              </a:spcAft>
              <a:buNone/>
            </a:pPr>
            <a:r>
              <a:rPr lang="en-US">
                <a:latin typeface="Calibri"/>
                <a:ea typeface="Calibri"/>
                <a:cs typeface="Calibri"/>
                <a:sym typeface="Calibri"/>
              </a:rPr>
              <a:t>ingredient that goes into creating distinctive high preforming places.</a:t>
            </a:r>
            <a:endParaRPr/>
          </a:p>
          <a:p>
            <a:pPr marL="0" lvl="0" indent="0" algn="l" rtl="0">
              <a:spcBef>
                <a:spcPts val="360"/>
              </a:spcBef>
              <a:spcAft>
                <a:spcPts val="0"/>
              </a:spcAft>
              <a:buNone/>
            </a:pPr>
            <a:endParaRPr>
              <a:latin typeface="Calibri"/>
              <a:ea typeface="Calibri"/>
              <a:cs typeface="Calibri"/>
              <a:sym typeface="Calibri"/>
            </a:endParaRPr>
          </a:p>
          <a:p>
            <a:pPr marL="0" lvl="0" indent="0" algn="l" rtl="0">
              <a:spcBef>
                <a:spcPts val="360"/>
              </a:spcBef>
              <a:spcAft>
                <a:spcPts val="0"/>
              </a:spcAft>
              <a:buNone/>
            </a:pPr>
            <a:r>
              <a:rPr lang="en-US">
                <a:latin typeface="Calibri"/>
                <a:ea typeface="Calibri"/>
                <a:cs typeface="Calibri"/>
                <a:sym typeface="Calibri"/>
              </a:rPr>
              <a:t>The Urban Design Framework also establishes a common language for different types of places related to their scale –</a:t>
            </a:r>
            <a:br>
              <a:rPr lang="en-US">
                <a:latin typeface="Calibri"/>
                <a:ea typeface="Calibri"/>
                <a:cs typeface="Calibri"/>
                <a:sym typeface="Calibri"/>
              </a:rPr>
            </a:br>
            <a:endParaRPr>
              <a:latin typeface="Calibri"/>
              <a:ea typeface="Calibri"/>
              <a:cs typeface="Calibri"/>
              <a:sym typeface="Calibri"/>
            </a:endParaRPr>
          </a:p>
          <a:p>
            <a:pPr marL="0" lvl="0" indent="0" algn="l" rtl="0">
              <a:spcBef>
                <a:spcPts val="360"/>
              </a:spcBef>
              <a:spcAft>
                <a:spcPts val="0"/>
              </a:spcAft>
              <a:buNone/>
            </a:pPr>
            <a:r>
              <a:rPr lang="en-US">
                <a:latin typeface="Calibri"/>
                <a:ea typeface="Calibri"/>
                <a:cs typeface="Calibri"/>
                <a:sym typeface="Calibri"/>
              </a:rPr>
              <a:t>• Town Centers</a:t>
            </a:r>
            <a:endParaRPr/>
          </a:p>
          <a:p>
            <a:pPr marL="0" lvl="0" indent="0" algn="l" rtl="0">
              <a:spcBef>
                <a:spcPts val="360"/>
              </a:spcBef>
              <a:spcAft>
                <a:spcPts val="0"/>
              </a:spcAft>
              <a:buNone/>
            </a:pPr>
            <a:r>
              <a:rPr lang="en-US">
                <a:latin typeface="Calibri"/>
                <a:ea typeface="Calibri"/>
                <a:cs typeface="Calibri"/>
                <a:sym typeface="Calibri"/>
              </a:rPr>
              <a:t>• Civic Corridors</a:t>
            </a:r>
            <a:endParaRPr/>
          </a:p>
          <a:p>
            <a:pPr marL="0" lvl="0" indent="0" algn="l" rtl="0">
              <a:spcBef>
                <a:spcPts val="360"/>
              </a:spcBef>
              <a:spcAft>
                <a:spcPts val="0"/>
              </a:spcAft>
              <a:buNone/>
            </a:pPr>
            <a:r>
              <a:rPr lang="en-US">
                <a:latin typeface="Calibri"/>
                <a:ea typeface="Calibri"/>
                <a:cs typeface="Calibri"/>
                <a:sym typeface="Calibri"/>
              </a:rPr>
              <a:t>• Neighborhood Centers</a:t>
            </a:r>
            <a:endParaRPr/>
          </a:p>
          <a:p>
            <a:pPr marL="0" lvl="0" indent="0" algn="l" rtl="0">
              <a:spcBef>
                <a:spcPts val="360"/>
              </a:spcBef>
              <a:spcAft>
                <a:spcPts val="0"/>
              </a:spcAft>
              <a:buNone/>
            </a:pPr>
            <a:r>
              <a:rPr lang="en-US">
                <a:latin typeface="Calibri"/>
                <a:ea typeface="Calibri"/>
                <a:cs typeface="Calibri"/>
                <a:sym typeface="Calibri"/>
              </a:rPr>
              <a:t>and Corridors</a:t>
            </a:r>
            <a:endParaRPr/>
          </a:p>
          <a:p>
            <a:pPr marL="0" lvl="0" indent="0" algn="l" rtl="0">
              <a:spcBef>
                <a:spcPts val="360"/>
              </a:spcBef>
              <a:spcAft>
                <a:spcPts val="0"/>
              </a:spcAft>
              <a:buNone/>
            </a:pPr>
            <a:endParaRPr>
              <a:latin typeface="Calibri"/>
              <a:ea typeface="Calibri"/>
              <a:cs typeface="Calibri"/>
              <a:sym typeface="Calibri"/>
            </a:endParaRPr>
          </a:p>
          <a:p>
            <a:pPr marL="0" lvl="0" indent="0" algn="l" rtl="0">
              <a:spcBef>
                <a:spcPts val="360"/>
              </a:spcBef>
              <a:spcAft>
                <a:spcPts val="0"/>
              </a:spcAft>
              <a:buNone/>
            </a:pPr>
            <a:endParaRPr>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2"/>
          <p:cNvSpPr/>
          <p:nvPr/>
        </p:nvSpPr>
        <p:spPr>
          <a:xfrm>
            <a:off x="921433" y="1413802"/>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Gill Sans"/>
              <a:ea typeface="Gill Sans"/>
              <a:cs typeface="Gill Sans"/>
              <a:sym typeface="Gill Sans"/>
            </a:endParaRPr>
          </a:p>
        </p:txBody>
      </p:sp>
      <p:sp>
        <p:nvSpPr>
          <p:cNvPr id="22" name="Google Shape;22;p2"/>
          <p:cNvSpPr/>
          <p:nvPr/>
        </p:nvSpPr>
        <p:spPr>
          <a:xfrm>
            <a:off x="1157288" y="1344613"/>
            <a:ext cx="63500" cy="65087"/>
          </a:xfrm>
          <a:prstGeom prst="ellipse">
            <a:avLst/>
          </a:prstGeom>
          <a:noFill/>
          <a:ln w="12700" cap="rnd" cmpd="sng">
            <a:solidFill>
              <a:srgbClr val="317F92">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Gill Sans"/>
              <a:ea typeface="Gill Sans"/>
              <a:cs typeface="Gill Sans"/>
              <a:sym typeface="Gill Sans"/>
            </a:endParaRPr>
          </a:p>
        </p:txBody>
      </p:sp>
      <p:sp>
        <p:nvSpPr>
          <p:cNvPr id="23" name="Google Shape;23;p2"/>
          <p:cNvSpPr txBox="1">
            <a:spLocks noGrp="1"/>
          </p:cNvSpPr>
          <p:nvPr>
            <p:ph type="ctrTitle"/>
          </p:nvPr>
        </p:nvSpPr>
        <p:spPr>
          <a:xfrm>
            <a:off x="1432560" y="359898"/>
            <a:ext cx="7406640" cy="1472184"/>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ubTitle" idx="1"/>
          </p:nvPr>
        </p:nvSpPr>
        <p:spPr>
          <a:xfrm>
            <a:off x="1432560" y="1850064"/>
            <a:ext cx="7406640" cy="1752600"/>
          </a:xfrm>
          <a:prstGeom prst="rect">
            <a:avLst/>
          </a:prstGeom>
          <a:noFill/>
          <a:ln>
            <a:noFill/>
          </a:ln>
        </p:spPr>
        <p:txBody>
          <a:bodyPr spcFirstLastPara="1" wrap="square" lIns="91425" tIns="0" rIns="91425" bIns="45700" anchor="t" anchorCtr="0"/>
          <a:lstStyle>
            <a:lvl1pPr lvl="0" algn="l">
              <a:spcBef>
                <a:spcPts val="600"/>
              </a:spcBef>
              <a:spcAft>
                <a:spcPts val="0"/>
              </a:spcAft>
              <a:buSzPts val="2080"/>
              <a:buNone/>
              <a:defRPr sz="2600">
                <a:solidFill>
                  <a:srgbClr val="341108"/>
                </a:solidFill>
              </a:defRPr>
            </a:lvl1pPr>
            <a:lvl2pPr lvl="1" algn="ctr">
              <a:spcBef>
                <a:spcPts val="550"/>
              </a:spcBef>
              <a:spcAft>
                <a:spcPts val="0"/>
              </a:spcAft>
              <a:buSzPts val="1800"/>
              <a:buNone/>
              <a:defRPr/>
            </a:lvl2pPr>
            <a:lvl3pPr lvl="2" algn="ctr">
              <a:spcBef>
                <a:spcPts val="360"/>
              </a:spcBef>
              <a:spcAft>
                <a:spcPts val="0"/>
              </a:spcAft>
              <a:buSzPts val="1800"/>
              <a:buNone/>
              <a:defRPr/>
            </a:lvl3pPr>
            <a:lvl4pPr lvl="3" algn="ctr">
              <a:spcBef>
                <a:spcPts val="360"/>
              </a:spcBef>
              <a:spcAft>
                <a:spcPts val="0"/>
              </a:spcAft>
              <a:buSzPts val="1800"/>
              <a:buNone/>
              <a:defRPr/>
            </a:lvl4pPr>
            <a:lvl5pPr lvl="4" algn="ctr">
              <a:spcBef>
                <a:spcPts val="360"/>
              </a:spcBef>
              <a:spcAft>
                <a:spcPts val="0"/>
              </a:spcAft>
              <a:buSzPts val="1800"/>
              <a:buNone/>
              <a:defRPr/>
            </a:lvl5pPr>
            <a:lvl6pPr lvl="5" algn="ctr">
              <a:lnSpc>
                <a:spcPct val="100000"/>
              </a:lnSpc>
              <a:spcBef>
                <a:spcPts val="360"/>
              </a:spcBef>
              <a:spcAft>
                <a:spcPts val="0"/>
              </a:spcAft>
              <a:buSzPts val="1800"/>
              <a:buNone/>
              <a:defRPr/>
            </a:lvl6pPr>
            <a:lvl7pPr lvl="6" algn="ctr">
              <a:lnSpc>
                <a:spcPct val="100000"/>
              </a:lnSpc>
              <a:spcBef>
                <a:spcPts val="360"/>
              </a:spcBef>
              <a:spcAft>
                <a:spcPts val="0"/>
              </a:spcAft>
              <a:buSzPts val="180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sp>
        <p:nvSpPr>
          <p:cNvPr id="25" name="Google Shape;25;p2"/>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b="0" i="0" u="none" strike="noStrike" cap="none">
                <a:solidFill>
                  <a:srgbClr val="B5A788"/>
                </a:solidFill>
                <a:latin typeface="Arial"/>
                <a:ea typeface="Arial"/>
                <a:cs typeface="Arial"/>
                <a:sym typeface="Arial"/>
              </a:defRPr>
            </a:lvl1pPr>
            <a:lvl2pPr marL="0" marR="0" lvl="1" indent="0" algn="ctr">
              <a:spcBef>
                <a:spcPts val="0"/>
              </a:spcBef>
              <a:spcAft>
                <a:spcPts val="0"/>
              </a:spcAft>
              <a:buNone/>
              <a:defRPr sz="1200" b="0" i="0" u="none" strike="noStrike" cap="none">
                <a:solidFill>
                  <a:srgbClr val="B5A788"/>
                </a:solidFill>
                <a:latin typeface="Arial"/>
                <a:ea typeface="Arial"/>
                <a:cs typeface="Arial"/>
                <a:sym typeface="Arial"/>
              </a:defRPr>
            </a:lvl2pPr>
            <a:lvl3pPr marL="0" marR="0" lvl="2" indent="0" algn="ctr">
              <a:spcBef>
                <a:spcPts val="0"/>
              </a:spcBef>
              <a:spcAft>
                <a:spcPts val="0"/>
              </a:spcAft>
              <a:buNone/>
              <a:defRPr sz="1200" b="0" i="0" u="none" strike="noStrike" cap="none">
                <a:solidFill>
                  <a:srgbClr val="B5A788"/>
                </a:solidFill>
                <a:latin typeface="Arial"/>
                <a:ea typeface="Arial"/>
                <a:cs typeface="Arial"/>
                <a:sym typeface="Arial"/>
              </a:defRPr>
            </a:lvl3pPr>
            <a:lvl4pPr marL="0" marR="0" lvl="3" indent="0" algn="ctr">
              <a:spcBef>
                <a:spcPts val="0"/>
              </a:spcBef>
              <a:spcAft>
                <a:spcPts val="0"/>
              </a:spcAft>
              <a:buNone/>
              <a:defRPr sz="1200" b="0" i="0" u="none" strike="noStrike" cap="none">
                <a:solidFill>
                  <a:srgbClr val="B5A788"/>
                </a:solidFill>
                <a:latin typeface="Arial"/>
                <a:ea typeface="Arial"/>
                <a:cs typeface="Arial"/>
                <a:sym typeface="Arial"/>
              </a:defRPr>
            </a:lvl4pPr>
            <a:lvl5pPr marL="0" marR="0" lvl="4" indent="0" algn="ctr">
              <a:spcBef>
                <a:spcPts val="0"/>
              </a:spcBef>
              <a:spcAft>
                <a:spcPts val="0"/>
              </a:spcAft>
              <a:buNone/>
              <a:defRPr sz="1200" b="0" i="0" u="none" strike="noStrike" cap="none">
                <a:solidFill>
                  <a:srgbClr val="B5A788"/>
                </a:solidFill>
                <a:latin typeface="Arial"/>
                <a:ea typeface="Arial"/>
                <a:cs typeface="Arial"/>
                <a:sym typeface="Arial"/>
              </a:defRPr>
            </a:lvl5pPr>
            <a:lvl6pPr marL="0" marR="0" lvl="5" indent="0" algn="ctr">
              <a:spcBef>
                <a:spcPts val="0"/>
              </a:spcBef>
              <a:spcAft>
                <a:spcPts val="0"/>
              </a:spcAft>
              <a:buNone/>
              <a:defRPr sz="1200" b="0" i="0" u="none" strike="noStrike" cap="none">
                <a:solidFill>
                  <a:srgbClr val="B5A788"/>
                </a:solidFill>
                <a:latin typeface="Arial"/>
                <a:ea typeface="Arial"/>
                <a:cs typeface="Arial"/>
                <a:sym typeface="Arial"/>
              </a:defRPr>
            </a:lvl6pPr>
            <a:lvl7pPr marL="0" marR="0" lvl="6" indent="0" algn="ctr">
              <a:spcBef>
                <a:spcPts val="0"/>
              </a:spcBef>
              <a:spcAft>
                <a:spcPts val="0"/>
              </a:spcAft>
              <a:buNone/>
              <a:defRPr sz="1200" b="0" i="0" u="none" strike="noStrike" cap="none">
                <a:solidFill>
                  <a:srgbClr val="B5A788"/>
                </a:solidFill>
                <a:latin typeface="Arial"/>
                <a:ea typeface="Arial"/>
                <a:cs typeface="Arial"/>
                <a:sym typeface="Arial"/>
              </a:defRPr>
            </a:lvl7pPr>
            <a:lvl8pPr marL="0" marR="0" lvl="7" indent="0" algn="ctr">
              <a:spcBef>
                <a:spcPts val="0"/>
              </a:spcBef>
              <a:spcAft>
                <a:spcPts val="0"/>
              </a:spcAft>
              <a:buNone/>
              <a:defRPr sz="1200" b="0" i="0" u="none" strike="noStrike" cap="none">
                <a:solidFill>
                  <a:srgbClr val="B5A788"/>
                </a:solidFill>
                <a:latin typeface="Arial"/>
                <a:ea typeface="Arial"/>
                <a:cs typeface="Arial"/>
                <a:sym typeface="Arial"/>
              </a:defRPr>
            </a:lvl8pPr>
            <a:lvl9pPr marL="0" marR="0" lvl="8" indent="0" algn="ctr">
              <a:spcBef>
                <a:spcPts val="0"/>
              </a:spcBef>
              <a:spcAft>
                <a:spcPts val="0"/>
              </a:spcAft>
              <a:buNone/>
              <a:defRPr sz="1200" b="0" i="0" u="none" strike="noStrike" cap="none">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1435100" y="274638"/>
            <a:ext cx="749935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
          <p:cNvSpPr txBox="1">
            <a:spLocks noGrp="1"/>
          </p:cNvSpPr>
          <p:nvPr>
            <p:ph type="body" idx="1"/>
          </p:nvPr>
        </p:nvSpPr>
        <p:spPr>
          <a:xfrm>
            <a:off x="1435100" y="1447800"/>
            <a:ext cx="7499350" cy="4800600"/>
          </a:xfrm>
          <a:prstGeom prst="rect">
            <a:avLst/>
          </a:prstGeom>
          <a:noFill/>
          <a:ln>
            <a:noFill/>
          </a:ln>
        </p:spPr>
        <p:txBody>
          <a:bodyPr spcFirstLastPara="1" wrap="square" lIns="91425" tIns="45700" rIns="91425" bIns="45700" anchor="t" anchorCtr="0"/>
          <a:lstStyle>
            <a:lvl1pPr marL="457200" lvl="0" indent="-320040" algn="l">
              <a:spcBef>
                <a:spcPts val="600"/>
              </a:spcBef>
              <a:spcAft>
                <a:spcPts val="0"/>
              </a:spcAft>
              <a:buSzPts val="1440"/>
              <a:buChar char="⚫"/>
              <a:defRPr/>
            </a:lvl1pPr>
            <a:lvl2pPr marL="914400" lvl="1" indent="-342900" algn="l">
              <a:spcBef>
                <a:spcPts val="55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1" name="Google Shape;31;p3"/>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b="0" i="0" u="none" strike="noStrike" cap="none">
                <a:solidFill>
                  <a:srgbClr val="B5A788"/>
                </a:solidFill>
                <a:latin typeface="Arial"/>
                <a:ea typeface="Arial"/>
                <a:cs typeface="Arial"/>
                <a:sym typeface="Arial"/>
              </a:defRPr>
            </a:lvl1pPr>
            <a:lvl2pPr marL="0" marR="0" lvl="1" indent="0" algn="ctr">
              <a:spcBef>
                <a:spcPts val="0"/>
              </a:spcBef>
              <a:spcAft>
                <a:spcPts val="0"/>
              </a:spcAft>
              <a:buNone/>
              <a:defRPr sz="1200" b="0" i="0" u="none" strike="noStrike" cap="none">
                <a:solidFill>
                  <a:srgbClr val="B5A788"/>
                </a:solidFill>
                <a:latin typeface="Arial"/>
                <a:ea typeface="Arial"/>
                <a:cs typeface="Arial"/>
                <a:sym typeface="Arial"/>
              </a:defRPr>
            </a:lvl2pPr>
            <a:lvl3pPr marL="0" marR="0" lvl="2" indent="0" algn="ctr">
              <a:spcBef>
                <a:spcPts val="0"/>
              </a:spcBef>
              <a:spcAft>
                <a:spcPts val="0"/>
              </a:spcAft>
              <a:buNone/>
              <a:defRPr sz="1200" b="0" i="0" u="none" strike="noStrike" cap="none">
                <a:solidFill>
                  <a:srgbClr val="B5A788"/>
                </a:solidFill>
                <a:latin typeface="Arial"/>
                <a:ea typeface="Arial"/>
                <a:cs typeface="Arial"/>
                <a:sym typeface="Arial"/>
              </a:defRPr>
            </a:lvl3pPr>
            <a:lvl4pPr marL="0" marR="0" lvl="3" indent="0" algn="ctr">
              <a:spcBef>
                <a:spcPts val="0"/>
              </a:spcBef>
              <a:spcAft>
                <a:spcPts val="0"/>
              </a:spcAft>
              <a:buNone/>
              <a:defRPr sz="1200" b="0" i="0" u="none" strike="noStrike" cap="none">
                <a:solidFill>
                  <a:srgbClr val="B5A788"/>
                </a:solidFill>
                <a:latin typeface="Arial"/>
                <a:ea typeface="Arial"/>
                <a:cs typeface="Arial"/>
                <a:sym typeface="Arial"/>
              </a:defRPr>
            </a:lvl4pPr>
            <a:lvl5pPr marL="0" marR="0" lvl="4" indent="0" algn="ctr">
              <a:spcBef>
                <a:spcPts val="0"/>
              </a:spcBef>
              <a:spcAft>
                <a:spcPts val="0"/>
              </a:spcAft>
              <a:buNone/>
              <a:defRPr sz="1200" b="0" i="0" u="none" strike="noStrike" cap="none">
                <a:solidFill>
                  <a:srgbClr val="B5A788"/>
                </a:solidFill>
                <a:latin typeface="Arial"/>
                <a:ea typeface="Arial"/>
                <a:cs typeface="Arial"/>
                <a:sym typeface="Arial"/>
              </a:defRPr>
            </a:lvl5pPr>
            <a:lvl6pPr marL="0" marR="0" lvl="5" indent="0" algn="ctr">
              <a:spcBef>
                <a:spcPts val="0"/>
              </a:spcBef>
              <a:spcAft>
                <a:spcPts val="0"/>
              </a:spcAft>
              <a:buNone/>
              <a:defRPr sz="1200" b="0" i="0" u="none" strike="noStrike" cap="none">
                <a:solidFill>
                  <a:srgbClr val="B5A788"/>
                </a:solidFill>
                <a:latin typeface="Arial"/>
                <a:ea typeface="Arial"/>
                <a:cs typeface="Arial"/>
                <a:sym typeface="Arial"/>
              </a:defRPr>
            </a:lvl6pPr>
            <a:lvl7pPr marL="0" marR="0" lvl="6" indent="0" algn="ctr">
              <a:spcBef>
                <a:spcPts val="0"/>
              </a:spcBef>
              <a:spcAft>
                <a:spcPts val="0"/>
              </a:spcAft>
              <a:buNone/>
              <a:defRPr sz="1200" b="0" i="0" u="none" strike="noStrike" cap="none">
                <a:solidFill>
                  <a:srgbClr val="B5A788"/>
                </a:solidFill>
                <a:latin typeface="Arial"/>
                <a:ea typeface="Arial"/>
                <a:cs typeface="Arial"/>
                <a:sym typeface="Arial"/>
              </a:defRPr>
            </a:lvl7pPr>
            <a:lvl8pPr marL="0" marR="0" lvl="7" indent="0" algn="ctr">
              <a:spcBef>
                <a:spcPts val="0"/>
              </a:spcBef>
              <a:spcAft>
                <a:spcPts val="0"/>
              </a:spcAft>
              <a:buNone/>
              <a:defRPr sz="1200" b="0" i="0" u="none" strike="noStrike" cap="none">
                <a:solidFill>
                  <a:srgbClr val="B5A788"/>
                </a:solidFill>
                <a:latin typeface="Arial"/>
                <a:ea typeface="Arial"/>
                <a:cs typeface="Arial"/>
                <a:sym typeface="Arial"/>
              </a:defRPr>
            </a:lvl8pPr>
            <a:lvl9pPr marL="0" marR="0" lvl="8" indent="0" algn="ctr">
              <a:spcBef>
                <a:spcPts val="0"/>
              </a:spcBef>
              <a:spcAft>
                <a:spcPts val="0"/>
              </a:spcAft>
              <a:buNone/>
              <a:defRPr sz="1200" b="0" i="0" u="none" strike="noStrike" cap="none">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lvl="0" indent="-320040" algn="l">
              <a:spcBef>
                <a:spcPts val="600"/>
              </a:spcBef>
              <a:spcAft>
                <a:spcPts val="0"/>
              </a:spcAft>
              <a:buSzPts val="1440"/>
              <a:buChar char="⚫"/>
              <a:defRPr/>
            </a:lvl1pPr>
            <a:lvl2pPr marL="914400" lvl="1" indent="-342900" algn="l">
              <a:spcBef>
                <a:spcPts val="55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7" name="Google Shape;37;p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lvl="0" indent="-320040" algn="l">
              <a:spcBef>
                <a:spcPts val="600"/>
              </a:spcBef>
              <a:spcAft>
                <a:spcPts val="0"/>
              </a:spcAft>
              <a:buSzPts val="1440"/>
              <a:buChar char="⚫"/>
              <a:defRPr/>
            </a:lvl1pPr>
            <a:lvl2pPr marL="914400" lvl="1" indent="-342900" algn="l">
              <a:spcBef>
                <a:spcPts val="55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8" name="Google Shape;38;p4"/>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b="0" i="0" u="none" strike="noStrike" cap="none">
                <a:solidFill>
                  <a:srgbClr val="B5A788"/>
                </a:solidFill>
                <a:latin typeface="Arial"/>
                <a:ea typeface="Arial"/>
                <a:cs typeface="Arial"/>
                <a:sym typeface="Arial"/>
              </a:defRPr>
            </a:lvl1pPr>
            <a:lvl2pPr marL="0" marR="0" lvl="1" indent="0" algn="ctr">
              <a:spcBef>
                <a:spcPts val="0"/>
              </a:spcBef>
              <a:spcAft>
                <a:spcPts val="0"/>
              </a:spcAft>
              <a:buNone/>
              <a:defRPr sz="1200" b="0" i="0" u="none" strike="noStrike" cap="none">
                <a:solidFill>
                  <a:srgbClr val="B5A788"/>
                </a:solidFill>
                <a:latin typeface="Arial"/>
                <a:ea typeface="Arial"/>
                <a:cs typeface="Arial"/>
                <a:sym typeface="Arial"/>
              </a:defRPr>
            </a:lvl2pPr>
            <a:lvl3pPr marL="0" marR="0" lvl="2" indent="0" algn="ctr">
              <a:spcBef>
                <a:spcPts val="0"/>
              </a:spcBef>
              <a:spcAft>
                <a:spcPts val="0"/>
              </a:spcAft>
              <a:buNone/>
              <a:defRPr sz="1200" b="0" i="0" u="none" strike="noStrike" cap="none">
                <a:solidFill>
                  <a:srgbClr val="B5A788"/>
                </a:solidFill>
                <a:latin typeface="Arial"/>
                <a:ea typeface="Arial"/>
                <a:cs typeface="Arial"/>
                <a:sym typeface="Arial"/>
              </a:defRPr>
            </a:lvl3pPr>
            <a:lvl4pPr marL="0" marR="0" lvl="3" indent="0" algn="ctr">
              <a:spcBef>
                <a:spcPts val="0"/>
              </a:spcBef>
              <a:spcAft>
                <a:spcPts val="0"/>
              </a:spcAft>
              <a:buNone/>
              <a:defRPr sz="1200" b="0" i="0" u="none" strike="noStrike" cap="none">
                <a:solidFill>
                  <a:srgbClr val="B5A788"/>
                </a:solidFill>
                <a:latin typeface="Arial"/>
                <a:ea typeface="Arial"/>
                <a:cs typeface="Arial"/>
                <a:sym typeface="Arial"/>
              </a:defRPr>
            </a:lvl4pPr>
            <a:lvl5pPr marL="0" marR="0" lvl="4" indent="0" algn="ctr">
              <a:spcBef>
                <a:spcPts val="0"/>
              </a:spcBef>
              <a:spcAft>
                <a:spcPts val="0"/>
              </a:spcAft>
              <a:buNone/>
              <a:defRPr sz="1200" b="0" i="0" u="none" strike="noStrike" cap="none">
                <a:solidFill>
                  <a:srgbClr val="B5A788"/>
                </a:solidFill>
                <a:latin typeface="Arial"/>
                <a:ea typeface="Arial"/>
                <a:cs typeface="Arial"/>
                <a:sym typeface="Arial"/>
              </a:defRPr>
            </a:lvl5pPr>
            <a:lvl6pPr marL="0" marR="0" lvl="5" indent="0" algn="ctr">
              <a:spcBef>
                <a:spcPts val="0"/>
              </a:spcBef>
              <a:spcAft>
                <a:spcPts val="0"/>
              </a:spcAft>
              <a:buNone/>
              <a:defRPr sz="1200" b="0" i="0" u="none" strike="noStrike" cap="none">
                <a:solidFill>
                  <a:srgbClr val="B5A788"/>
                </a:solidFill>
                <a:latin typeface="Arial"/>
                <a:ea typeface="Arial"/>
                <a:cs typeface="Arial"/>
                <a:sym typeface="Arial"/>
              </a:defRPr>
            </a:lvl6pPr>
            <a:lvl7pPr marL="0" marR="0" lvl="6" indent="0" algn="ctr">
              <a:spcBef>
                <a:spcPts val="0"/>
              </a:spcBef>
              <a:spcAft>
                <a:spcPts val="0"/>
              </a:spcAft>
              <a:buNone/>
              <a:defRPr sz="1200" b="0" i="0" u="none" strike="noStrike" cap="none">
                <a:solidFill>
                  <a:srgbClr val="B5A788"/>
                </a:solidFill>
                <a:latin typeface="Arial"/>
                <a:ea typeface="Arial"/>
                <a:cs typeface="Arial"/>
                <a:sym typeface="Arial"/>
              </a:defRPr>
            </a:lvl7pPr>
            <a:lvl8pPr marL="0" marR="0" lvl="7" indent="0" algn="ctr">
              <a:spcBef>
                <a:spcPts val="0"/>
              </a:spcBef>
              <a:spcAft>
                <a:spcPts val="0"/>
              </a:spcAft>
              <a:buNone/>
              <a:defRPr sz="1200" b="0" i="0" u="none" strike="noStrike" cap="none">
                <a:solidFill>
                  <a:srgbClr val="B5A788"/>
                </a:solidFill>
                <a:latin typeface="Arial"/>
                <a:ea typeface="Arial"/>
                <a:cs typeface="Arial"/>
                <a:sym typeface="Arial"/>
              </a:defRPr>
            </a:lvl8pPr>
            <a:lvl9pPr marL="0" marR="0" lvl="8" indent="0" algn="ctr">
              <a:spcBef>
                <a:spcPts val="0"/>
              </a:spcBef>
              <a:spcAft>
                <a:spcPts val="0"/>
              </a:spcAft>
              <a:buNone/>
              <a:defRPr sz="1200" b="0" i="0" u="none" strike="noStrike" cap="none">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5"/>
          <p:cNvSpPr txBox="1">
            <a:spLocks noGrp="1"/>
          </p:cNvSpPr>
          <p:nvPr>
            <p:ph type="title"/>
          </p:nvPr>
        </p:nvSpPr>
        <p:spPr>
          <a:xfrm>
            <a:off x="1435608" y="274320"/>
            <a:ext cx="749808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6"/>
        <p:cNvGrpSpPr/>
        <p:nvPr/>
      </p:nvGrpSpPr>
      <p:grpSpPr>
        <a:xfrm>
          <a:off x="0" y="0"/>
          <a:ext cx="0" cy="0"/>
          <a:chOff x="0" y="0"/>
          <a:chExt cx="0" cy="0"/>
        </a:xfrm>
      </p:grpSpPr>
      <p:sp>
        <p:nvSpPr>
          <p:cNvPr id="47" name="Google Shape;47;p6"/>
          <p:cNvSpPr/>
          <p:nvPr/>
        </p:nvSpPr>
        <p:spPr>
          <a:xfrm>
            <a:off x="1014413" y="0"/>
            <a:ext cx="8129587"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48" name="Google Shape;48;p6"/>
          <p:cNvSpPr/>
          <p:nvPr/>
        </p:nvSpPr>
        <p:spPr>
          <a:xfrm>
            <a:off x="1014413" y="0"/>
            <a:ext cx="73025" cy="6858000"/>
          </a:xfrm>
          <a:prstGeom prst="rect">
            <a:avLst/>
          </a:prstGeom>
          <a:solidFill>
            <a:schemeClr val="lt1"/>
          </a:solidFill>
          <a:ln>
            <a:noFill/>
          </a:ln>
          <a:effectLst>
            <a:outerShdw blurRad="38550" dist="38000" dir="10800000" algn="tl" rotWithShape="0">
              <a:srgbClr val="706B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49" name="Google Shape;49;p6"/>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52"/>
        <p:cNvGrpSpPr/>
        <p:nvPr/>
      </p:nvGrpSpPr>
      <p:grpSpPr>
        <a:xfrm>
          <a:off x="0" y="0"/>
          <a:ext cx="0" cy="0"/>
          <a:chOff x="0" y="0"/>
          <a:chExt cx="0" cy="0"/>
        </a:xfrm>
      </p:grpSpPr>
      <p:sp>
        <p:nvSpPr>
          <p:cNvPr id="53" name="Google Shape;53;p7"/>
          <p:cNvSpPr/>
          <p:nvPr/>
        </p:nvSpPr>
        <p:spPr>
          <a:xfrm>
            <a:off x="2282825" y="0"/>
            <a:ext cx="6858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54" name="Google Shape;54;p7"/>
          <p:cNvSpPr/>
          <p:nvPr/>
        </p:nvSpPr>
        <p:spPr>
          <a:xfrm>
            <a:off x="2286000" y="0"/>
            <a:ext cx="76200" cy="6858000"/>
          </a:xfrm>
          <a:prstGeom prst="rect">
            <a:avLst/>
          </a:prstGeom>
          <a:solidFill>
            <a:schemeClr val="lt1"/>
          </a:solidFill>
          <a:ln>
            <a:noFill/>
          </a:ln>
          <a:effectLst>
            <a:outerShdw blurRad="38550" dist="38000" dir="10800000" algn="tl" rotWithShape="0">
              <a:srgbClr val="706B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55" name="Google Shape;55;p7"/>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Gill Sans"/>
              <a:ea typeface="Gill Sans"/>
              <a:cs typeface="Gill Sans"/>
              <a:sym typeface="Gill Sans"/>
            </a:endParaRPr>
          </a:p>
        </p:txBody>
      </p:sp>
      <p:sp>
        <p:nvSpPr>
          <p:cNvPr id="56" name="Google Shape;56;p7"/>
          <p:cNvSpPr/>
          <p:nvPr/>
        </p:nvSpPr>
        <p:spPr>
          <a:xfrm>
            <a:off x="2408238" y="2746375"/>
            <a:ext cx="63500" cy="63500"/>
          </a:xfrm>
          <a:prstGeom prst="ellipse">
            <a:avLst/>
          </a:prstGeom>
          <a:noFill/>
          <a:ln w="12700" cap="rnd" cmpd="sng">
            <a:solidFill>
              <a:srgbClr val="317F92">
                <a:alpha val="6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Gill Sans"/>
              <a:ea typeface="Gill Sans"/>
              <a:cs typeface="Gill Sans"/>
              <a:sym typeface="Gill Sans"/>
            </a:endParaRPr>
          </a:p>
        </p:txBody>
      </p:sp>
      <p:sp>
        <p:nvSpPr>
          <p:cNvPr id="57" name="Google Shape;57;p7"/>
          <p:cNvSpPr txBox="1">
            <a:spLocks noGrp="1"/>
          </p:cNvSpPr>
          <p:nvPr>
            <p:ph type="title"/>
          </p:nvPr>
        </p:nvSpPr>
        <p:spPr>
          <a:xfrm>
            <a:off x="2578392" y="2600325"/>
            <a:ext cx="6400800" cy="2286000"/>
          </a:xfrm>
          <a:prstGeom prst="rect">
            <a:avLst/>
          </a:prstGeom>
          <a:noFill/>
          <a:ln>
            <a:noFill/>
          </a:ln>
        </p:spPr>
        <p:txBody>
          <a:bodyPr spcFirstLastPara="1" wrap="square" lIns="91425" tIns="45700" rIns="91425" bIns="45700" anchor="t" anchorCtr="0"/>
          <a:lstStyle>
            <a:lvl1pPr lvl="0" algn="l">
              <a:lnSpc>
                <a:spcPct val="112500"/>
              </a:lnSpc>
              <a:spcBef>
                <a:spcPts val="0"/>
              </a:spcBef>
              <a:spcAft>
                <a:spcPts val="0"/>
              </a:spcAft>
              <a:buClr>
                <a:srgbClr val="572314"/>
              </a:buClr>
              <a:buSzPts val="4000"/>
              <a:buFont typeface="Gill Sans"/>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body" idx="1"/>
          </p:nvPr>
        </p:nvSpPr>
        <p:spPr>
          <a:xfrm>
            <a:off x="2578392" y="1066800"/>
            <a:ext cx="6400800" cy="1509712"/>
          </a:xfrm>
          <a:prstGeom prst="rect">
            <a:avLst/>
          </a:prstGeom>
          <a:noFill/>
          <a:ln>
            <a:noFill/>
          </a:ln>
        </p:spPr>
        <p:txBody>
          <a:bodyPr spcFirstLastPara="1" wrap="square" lIns="91425" tIns="45700" rIns="91425" bIns="45700" anchor="b" anchorCtr="0"/>
          <a:lstStyle>
            <a:lvl1pPr marL="457200" lvl="0" indent="-228600" algn="l">
              <a:lnSpc>
                <a:spcPct val="115000"/>
              </a:lnSpc>
              <a:spcBef>
                <a:spcPts val="0"/>
              </a:spcBef>
              <a:spcAft>
                <a:spcPts val="0"/>
              </a:spcAft>
              <a:buSzPts val="1600"/>
              <a:buNone/>
              <a:defRPr sz="2000">
                <a:solidFill>
                  <a:srgbClr val="341108"/>
                </a:solidFill>
              </a:defRPr>
            </a:lvl1pPr>
            <a:lvl2pPr marL="914400" lvl="1" indent="-228600" algn="l">
              <a:spcBef>
                <a:spcPts val="55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9" name="Google Shape;59;p7"/>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1435608" y="274320"/>
            <a:ext cx="749808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1435608" y="1524000"/>
            <a:ext cx="3657600" cy="4663440"/>
          </a:xfrm>
          <a:prstGeom prst="rect">
            <a:avLst/>
          </a:prstGeom>
          <a:noFill/>
          <a:ln>
            <a:noFill/>
          </a:ln>
        </p:spPr>
        <p:txBody>
          <a:bodyPr spcFirstLastPara="1" wrap="square" lIns="91425" tIns="45700" rIns="91425" bIns="45700" anchor="t" anchorCtr="0"/>
          <a:lstStyle>
            <a:lvl1pPr marL="457200" lvl="0" indent="-370840" algn="l">
              <a:spcBef>
                <a:spcPts val="600"/>
              </a:spcBef>
              <a:spcAft>
                <a:spcPts val="0"/>
              </a:spcAft>
              <a:buSzPts val="2240"/>
              <a:buChar char="⚫"/>
              <a:defRPr sz="2800"/>
            </a:lvl1pPr>
            <a:lvl2pPr marL="914400" lvl="1" indent="-381000" algn="l">
              <a:spcBef>
                <a:spcPts val="55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5" name="Google Shape;65;p8"/>
          <p:cNvSpPr txBox="1">
            <a:spLocks noGrp="1"/>
          </p:cNvSpPr>
          <p:nvPr>
            <p:ph type="body" idx="2"/>
          </p:nvPr>
        </p:nvSpPr>
        <p:spPr>
          <a:xfrm>
            <a:off x="5276088" y="1524000"/>
            <a:ext cx="3657600" cy="4663440"/>
          </a:xfrm>
          <a:prstGeom prst="rect">
            <a:avLst/>
          </a:prstGeom>
          <a:noFill/>
          <a:ln>
            <a:noFill/>
          </a:ln>
        </p:spPr>
        <p:txBody>
          <a:bodyPr spcFirstLastPara="1" wrap="square" lIns="91425" tIns="45700" rIns="91425" bIns="45700" anchor="t" anchorCtr="0"/>
          <a:lstStyle>
            <a:lvl1pPr marL="457200" lvl="0" indent="-370840" algn="l">
              <a:spcBef>
                <a:spcPts val="600"/>
              </a:spcBef>
              <a:spcAft>
                <a:spcPts val="0"/>
              </a:spcAft>
              <a:buSzPts val="2240"/>
              <a:buChar char="⚫"/>
              <a:defRPr sz="2800"/>
            </a:lvl1pPr>
            <a:lvl2pPr marL="914400" lvl="1" indent="-381000" algn="l">
              <a:spcBef>
                <a:spcPts val="55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6" name="Google Shape;66;p8"/>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8"/>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5160336"/>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sz="45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457200" y="328278"/>
            <a:ext cx="4023360" cy="640080"/>
          </a:xfrm>
          <a:prstGeom prst="rect">
            <a:avLst/>
          </a:prstGeom>
          <a:solidFill>
            <a:schemeClr val="lt1"/>
          </a:solidFill>
          <a:ln w="10775" cap="flat" cmpd="sng">
            <a:solidFill>
              <a:schemeClr val="lt1"/>
            </a:solidFill>
            <a:prstDash val="solid"/>
            <a:miter lim="800000"/>
            <a:headEnd type="none" w="sm" len="sm"/>
            <a:tailEnd type="none" w="sm" len="sm"/>
          </a:ln>
        </p:spPr>
        <p:txBody>
          <a:bodyPr spcFirstLastPara="1" wrap="square" lIns="91425" tIns="45700" rIns="91425" bIns="45700" anchor="ctr" anchorCtr="0"/>
          <a:lstStyle>
            <a:lvl1pPr marL="457200" lvl="0" indent="-228600" algn="l">
              <a:lnSpc>
                <a:spcPct val="100000"/>
              </a:lnSpc>
              <a:spcBef>
                <a:spcPts val="100"/>
              </a:spcBef>
              <a:spcAft>
                <a:spcPts val="0"/>
              </a:spcAft>
              <a:buSzPts val="1520"/>
              <a:buNone/>
              <a:defRPr sz="1900" b="0">
                <a:solidFill>
                  <a:schemeClr val="dk1"/>
                </a:solidFill>
              </a:defRPr>
            </a:lvl1pPr>
            <a:lvl2pPr marL="914400" lvl="1" indent="-228600" algn="l">
              <a:spcBef>
                <a:spcPts val="55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2" name="Google Shape;72;p9"/>
          <p:cNvSpPr txBox="1">
            <a:spLocks noGrp="1"/>
          </p:cNvSpPr>
          <p:nvPr>
            <p:ph type="body" idx="2"/>
          </p:nvPr>
        </p:nvSpPr>
        <p:spPr>
          <a:xfrm>
            <a:off x="4663440" y="328278"/>
            <a:ext cx="4023360" cy="640080"/>
          </a:xfrm>
          <a:prstGeom prst="rect">
            <a:avLst/>
          </a:prstGeom>
          <a:solidFill>
            <a:schemeClr val="lt1"/>
          </a:solidFill>
          <a:ln w="10775" cap="flat" cmpd="sng">
            <a:solidFill>
              <a:schemeClr val="lt1"/>
            </a:solidFill>
            <a:prstDash val="solid"/>
            <a:miter lim="800000"/>
            <a:headEnd type="none" w="sm" len="sm"/>
            <a:tailEnd type="none" w="sm" len="sm"/>
          </a:ln>
        </p:spPr>
        <p:txBody>
          <a:bodyPr spcFirstLastPara="1" wrap="square" lIns="91425" tIns="45700" rIns="91425" bIns="45700" anchor="ctr" anchorCtr="0"/>
          <a:lstStyle>
            <a:lvl1pPr marL="457200" lvl="0" indent="-228600" algn="l">
              <a:lnSpc>
                <a:spcPct val="100000"/>
              </a:lnSpc>
              <a:spcBef>
                <a:spcPts val="100"/>
              </a:spcBef>
              <a:spcAft>
                <a:spcPts val="0"/>
              </a:spcAft>
              <a:buSzPts val="1520"/>
              <a:buNone/>
              <a:defRPr sz="1900" b="0">
                <a:solidFill>
                  <a:schemeClr val="dk1"/>
                </a:solidFill>
              </a:defRPr>
            </a:lvl1pPr>
            <a:lvl2pPr marL="914400" lvl="1" indent="-228600" algn="l">
              <a:spcBef>
                <a:spcPts val="55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3" name="Google Shape;73;p9"/>
          <p:cNvSpPr txBox="1">
            <a:spLocks noGrp="1"/>
          </p:cNvSpPr>
          <p:nvPr>
            <p:ph type="body" idx="3"/>
          </p:nvPr>
        </p:nvSpPr>
        <p:spPr>
          <a:xfrm>
            <a:off x="457200" y="969336"/>
            <a:ext cx="4023360" cy="4114800"/>
          </a:xfrm>
          <a:prstGeom prst="rect">
            <a:avLst/>
          </a:prstGeom>
          <a:noFill/>
          <a:ln w="10775" cap="flat" cmpd="sng">
            <a:solidFill>
              <a:schemeClr val="lt1"/>
            </a:solidFill>
            <a:prstDash val="dash"/>
            <a:miter lim="800000"/>
            <a:headEnd type="none" w="sm" len="sm"/>
            <a:tailEnd type="none" w="sm" len="sm"/>
          </a:ln>
        </p:spPr>
        <p:txBody>
          <a:bodyPr spcFirstLastPara="1" wrap="square" lIns="91425" tIns="45700" rIns="91425" bIns="45700" anchor="t" anchorCtr="0"/>
          <a:lstStyle>
            <a:lvl1pPr marL="457200" lvl="0" indent="-350520" algn="l">
              <a:lnSpc>
                <a:spcPct val="100000"/>
              </a:lnSpc>
              <a:spcBef>
                <a:spcPts val="700"/>
              </a:spcBef>
              <a:spcAft>
                <a:spcPts val="0"/>
              </a:spcAft>
              <a:buSzPts val="1920"/>
              <a:buChar char="⚫"/>
              <a:defRPr sz="2400"/>
            </a:lvl1pPr>
            <a:lvl2pPr marL="914400" lvl="1" indent="-355600" algn="l">
              <a:lnSpc>
                <a:spcPct val="100000"/>
              </a:lnSpc>
              <a:spcBef>
                <a:spcPts val="700"/>
              </a:spcBef>
              <a:spcAft>
                <a:spcPts val="0"/>
              </a:spcAft>
              <a:buSzPts val="2000"/>
              <a:buChar char="◦"/>
              <a:defRPr sz="2000"/>
            </a:lvl2pPr>
            <a:lvl3pPr marL="1371600" lvl="2" indent="-342900" algn="l">
              <a:lnSpc>
                <a:spcPct val="100000"/>
              </a:lnSpc>
              <a:spcBef>
                <a:spcPts val="700"/>
              </a:spcBef>
              <a:spcAft>
                <a:spcPts val="0"/>
              </a:spcAft>
              <a:buSzPts val="1800"/>
              <a:buChar char="●"/>
              <a:defRPr sz="1800"/>
            </a:lvl3pPr>
            <a:lvl4pPr marL="1828800" lvl="3" indent="-330200" algn="l">
              <a:lnSpc>
                <a:spcPct val="100000"/>
              </a:lnSpc>
              <a:spcBef>
                <a:spcPts val="700"/>
              </a:spcBef>
              <a:spcAft>
                <a:spcPts val="0"/>
              </a:spcAft>
              <a:buSzPts val="1600"/>
              <a:buChar char="●"/>
              <a:defRPr sz="1600"/>
            </a:lvl4pPr>
            <a:lvl5pPr marL="2286000" lvl="4" indent="-330200" algn="l">
              <a:lnSpc>
                <a:spcPct val="100000"/>
              </a:lnSpc>
              <a:spcBef>
                <a:spcPts val="700"/>
              </a:spcBef>
              <a:spcAft>
                <a:spcPts val="0"/>
              </a:spcAft>
              <a:buSzPts val="1600"/>
              <a:buChar char="●"/>
              <a:defRPr sz="16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4" name="Google Shape;74;p9"/>
          <p:cNvSpPr txBox="1">
            <a:spLocks noGrp="1"/>
          </p:cNvSpPr>
          <p:nvPr>
            <p:ph type="body" idx="4"/>
          </p:nvPr>
        </p:nvSpPr>
        <p:spPr>
          <a:xfrm>
            <a:off x="4663440" y="969336"/>
            <a:ext cx="4023360" cy="4114800"/>
          </a:xfrm>
          <a:prstGeom prst="rect">
            <a:avLst/>
          </a:prstGeom>
          <a:noFill/>
          <a:ln w="10775" cap="flat" cmpd="sng">
            <a:solidFill>
              <a:schemeClr val="lt1"/>
            </a:solidFill>
            <a:prstDash val="dash"/>
            <a:miter lim="800000"/>
            <a:headEnd type="none" w="sm" len="sm"/>
            <a:tailEnd type="none" w="sm" len="sm"/>
          </a:ln>
        </p:spPr>
        <p:txBody>
          <a:bodyPr spcFirstLastPara="1" wrap="square" lIns="91425" tIns="45700" rIns="91425" bIns="45700" anchor="t" anchorCtr="0"/>
          <a:lstStyle>
            <a:lvl1pPr marL="457200" lvl="0" indent="-350520" algn="l">
              <a:lnSpc>
                <a:spcPct val="100000"/>
              </a:lnSpc>
              <a:spcBef>
                <a:spcPts val="700"/>
              </a:spcBef>
              <a:spcAft>
                <a:spcPts val="0"/>
              </a:spcAft>
              <a:buSzPts val="1920"/>
              <a:buChar char="⚫"/>
              <a:defRPr sz="2400"/>
            </a:lvl1pPr>
            <a:lvl2pPr marL="914400" lvl="1" indent="-355600" algn="l">
              <a:lnSpc>
                <a:spcPct val="100000"/>
              </a:lnSpc>
              <a:spcBef>
                <a:spcPts val="700"/>
              </a:spcBef>
              <a:spcAft>
                <a:spcPts val="0"/>
              </a:spcAft>
              <a:buSzPts val="2000"/>
              <a:buChar char="◦"/>
              <a:defRPr sz="2000"/>
            </a:lvl2pPr>
            <a:lvl3pPr marL="1371600" lvl="2" indent="-342900" algn="l">
              <a:lnSpc>
                <a:spcPct val="100000"/>
              </a:lnSpc>
              <a:spcBef>
                <a:spcPts val="700"/>
              </a:spcBef>
              <a:spcAft>
                <a:spcPts val="0"/>
              </a:spcAft>
              <a:buSzPts val="1800"/>
              <a:buChar char="●"/>
              <a:defRPr sz="1800"/>
            </a:lvl3pPr>
            <a:lvl4pPr marL="1828800" lvl="3" indent="-330200" algn="l">
              <a:lnSpc>
                <a:spcPct val="100000"/>
              </a:lnSpc>
              <a:spcBef>
                <a:spcPts val="700"/>
              </a:spcBef>
              <a:spcAft>
                <a:spcPts val="0"/>
              </a:spcAft>
              <a:buSzPts val="1600"/>
              <a:buChar char="●"/>
              <a:defRPr sz="1600"/>
            </a:lvl4pPr>
            <a:lvl5pPr marL="2286000" lvl="4" indent="-330200" algn="l">
              <a:lnSpc>
                <a:spcPct val="100000"/>
              </a:lnSpc>
              <a:spcBef>
                <a:spcPts val="700"/>
              </a:spcBef>
              <a:spcAft>
                <a:spcPts val="0"/>
              </a:spcAft>
              <a:buSzPts val="1600"/>
              <a:buChar char="●"/>
              <a:defRPr sz="16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5" name="Google Shape;75;p9"/>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9"/>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8"/>
        <p:cNvGrpSpPr/>
        <p:nvPr/>
      </p:nvGrpSpPr>
      <p:grpSpPr>
        <a:xfrm>
          <a:off x="0" y="0"/>
          <a:ext cx="0" cy="0"/>
          <a:chOff x="0" y="0"/>
          <a:chExt cx="0" cy="0"/>
        </a:xfrm>
      </p:grpSpPr>
      <p:sp>
        <p:nvSpPr>
          <p:cNvPr id="79" name="Google Shape;79;p10"/>
          <p:cNvSpPr txBox="1">
            <a:spLocks noGrp="1"/>
          </p:cNvSpPr>
          <p:nvPr>
            <p:ph type="title"/>
          </p:nvPr>
        </p:nvSpPr>
        <p:spPr>
          <a:xfrm>
            <a:off x="457200" y="216778"/>
            <a:ext cx="3810000" cy="1162050"/>
          </a:xfrm>
          <a:prstGeom prst="rect">
            <a:avLst/>
          </a:prstGeom>
          <a:noFill/>
          <a:ln>
            <a:noFill/>
          </a:ln>
        </p:spPr>
        <p:txBody>
          <a:bodyPr spcFirstLastPara="1" wrap="square" lIns="91425" tIns="45700" rIns="91425" bIns="45700" anchor="b" anchorCtr="0"/>
          <a:lstStyle>
            <a:lvl1pPr lvl="0" algn="l">
              <a:lnSpc>
                <a:spcPct val="90909"/>
              </a:lnSpc>
              <a:spcBef>
                <a:spcPts val="0"/>
              </a:spcBef>
              <a:spcAft>
                <a:spcPts val="0"/>
              </a:spcAft>
              <a:buClr>
                <a:srgbClr val="572314"/>
              </a:buClr>
              <a:buSzPts val="2200"/>
              <a:buFont typeface="Gill Sans"/>
              <a:buNone/>
              <a:defRPr sz="22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body" idx="1"/>
          </p:nvPr>
        </p:nvSpPr>
        <p:spPr>
          <a:xfrm>
            <a:off x="457200" y="1406964"/>
            <a:ext cx="3810000" cy="698500"/>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0"/>
              </a:spcBef>
              <a:spcAft>
                <a:spcPts val="0"/>
              </a:spcAft>
              <a:buSzPts val="1120"/>
              <a:buNone/>
              <a:defRPr sz="1400"/>
            </a:lvl1pPr>
            <a:lvl2pPr marL="914400" lvl="1" indent="-228600" algn="l">
              <a:spcBef>
                <a:spcPts val="55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1" name="Google Shape;81;p10"/>
          <p:cNvSpPr txBox="1">
            <a:spLocks noGrp="1"/>
          </p:cNvSpPr>
          <p:nvPr>
            <p:ph type="body" idx="2"/>
          </p:nvPr>
        </p:nvSpPr>
        <p:spPr>
          <a:xfrm>
            <a:off x="457200" y="2133600"/>
            <a:ext cx="8153400" cy="3992563"/>
          </a:xfrm>
          <a:prstGeom prst="rect">
            <a:avLst/>
          </a:prstGeom>
          <a:noFill/>
          <a:ln>
            <a:noFill/>
          </a:ln>
        </p:spPr>
        <p:txBody>
          <a:bodyPr spcFirstLastPara="1" wrap="square" lIns="91425" tIns="45700" rIns="91425" bIns="45700" anchor="t" anchorCtr="0"/>
          <a:lstStyle>
            <a:lvl1pPr marL="457200" lvl="0" indent="-391160" algn="l">
              <a:spcBef>
                <a:spcPts val="600"/>
              </a:spcBef>
              <a:spcAft>
                <a:spcPts val="0"/>
              </a:spcAft>
              <a:buSzPts val="2560"/>
              <a:buChar char="⚫"/>
              <a:defRPr sz="3200"/>
            </a:lvl1pPr>
            <a:lvl2pPr marL="914400" lvl="1" indent="-406400" algn="l">
              <a:spcBef>
                <a:spcPts val="550"/>
              </a:spcBef>
              <a:spcAft>
                <a:spcPts val="0"/>
              </a:spcAft>
              <a:buSzPts val="2800"/>
              <a:buChar char="◦"/>
              <a:defRPr sz="2800"/>
            </a:lvl2pPr>
            <a:lvl3pPr marL="1371600" lvl="2" indent="-381000" algn="l">
              <a:spcBef>
                <a:spcPts val="480"/>
              </a:spcBef>
              <a:spcAft>
                <a:spcPts val="0"/>
              </a:spcAft>
              <a:buSzPts val="2400"/>
              <a:buChar char="●"/>
              <a:defRPr sz="2400"/>
            </a:lvl3pPr>
            <a:lvl4pPr marL="1828800" lvl="3" indent="-355600" algn="l">
              <a:spcBef>
                <a:spcPts val="400"/>
              </a:spcBef>
              <a:spcAft>
                <a:spcPts val="0"/>
              </a:spcAft>
              <a:buSzPts val="2000"/>
              <a:buChar char="●"/>
              <a:defRPr sz="2000"/>
            </a:lvl4pPr>
            <a:lvl5pPr marL="2286000" lvl="4" indent="-355600" algn="l">
              <a:spcBef>
                <a:spcPts val="400"/>
              </a:spcBef>
              <a:spcAft>
                <a:spcPts val="0"/>
              </a:spcAft>
              <a:buSzPts val="2000"/>
              <a:buChar char="●"/>
              <a:defRPr sz="20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2" name="Google Shape;82;p10"/>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5"/>
        <p:cNvGrpSpPr/>
        <p:nvPr/>
      </p:nvGrpSpPr>
      <p:grpSpPr>
        <a:xfrm>
          <a:off x="0" y="0"/>
          <a:ext cx="0" cy="0"/>
          <a:chOff x="0" y="0"/>
          <a:chExt cx="0" cy="0"/>
        </a:xfrm>
      </p:grpSpPr>
      <p:sp>
        <p:nvSpPr>
          <p:cNvPr id="86" name="Google Shape;86;p11"/>
          <p:cNvSpPr/>
          <p:nvPr/>
        </p:nvSpPr>
        <p:spPr>
          <a:xfrm>
            <a:off x="762000" y="1066800"/>
            <a:ext cx="4572000" cy="4572000"/>
          </a:xfrm>
          <a:prstGeom prst="rect">
            <a:avLst/>
          </a:prstGeom>
          <a:solidFill>
            <a:srgbClr val="FFFFFF"/>
          </a:solidFill>
          <a:ln w="88900" cap="sq" cmpd="sng">
            <a:solidFill>
              <a:srgbClr val="FFFFFF"/>
            </a:solidFill>
            <a:prstDash val="solid"/>
            <a:miter lim="800000"/>
            <a:headEnd type="none" w="sm" len="sm"/>
            <a:tailEnd type="none" w="sm" len="sm"/>
          </a:ln>
          <a:effectLst>
            <a:outerShdw blurRad="55500" dist="18500" dir="5400000" algn="tl" rotWithShape="0">
              <a:srgbClr val="000000">
                <a:alpha val="34901"/>
              </a:srgbClr>
            </a:outerShdw>
          </a:effectLst>
        </p:spPr>
        <p:txBody>
          <a:bodyPr spcFirstLastPara="1" wrap="square" lIns="91425" tIns="274300" rIns="91425" bIns="45700" anchor="t" anchorCtr="0">
            <a:noAutofit/>
          </a:bodyPr>
          <a:lstStyle/>
          <a:p>
            <a:pPr marL="0" marR="0" lvl="0" indent="0" algn="l" rtl="0">
              <a:lnSpc>
                <a:spcPct val="93750"/>
              </a:lnSpc>
              <a:spcBef>
                <a:spcPts val="0"/>
              </a:spcBef>
              <a:spcAft>
                <a:spcPts val="0"/>
              </a:spcAft>
              <a:buClr>
                <a:schemeClr val="accent1"/>
              </a:buClr>
              <a:buSzPts val="2560"/>
              <a:buFont typeface="Noto Sans Symbols"/>
              <a:buNone/>
            </a:pPr>
            <a:endParaRPr sz="3200">
              <a:solidFill>
                <a:schemeClr val="dk1"/>
              </a:solidFill>
              <a:latin typeface="Gill Sans"/>
              <a:ea typeface="Gill Sans"/>
              <a:cs typeface="Gill Sans"/>
              <a:sym typeface="Gill Sans"/>
            </a:endParaRPr>
          </a:p>
        </p:txBody>
      </p:sp>
      <p:sp>
        <p:nvSpPr>
          <p:cNvPr id="87" name="Google Shape;87;p11"/>
          <p:cNvSpPr/>
          <p:nvPr/>
        </p:nvSpPr>
        <p:spPr>
          <a:xfrm rot="-2131329">
            <a:off x="396875" y="954088"/>
            <a:ext cx="685800" cy="204787"/>
          </a:xfrm>
          <a:prstGeom prst="flowChartProcess">
            <a:avLst/>
          </a:prstGeom>
          <a:solidFill>
            <a:srgbClr val="FBFBFB">
              <a:alpha val="44705"/>
            </a:srgbClr>
          </a:solidFill>
          <a:ln w="9525" cap="rnd" cmpd="sng">
            <a:solidFill>
              <a:srgbClr val="FFFFFF"/>
            </a:solidFill>
            <a:prstDash val="solid"/>
            <a:miter lim="800000"/>
            <a:headEnd type="none" w="sm" len="sm"/>
            <a:tailEnd type="none" w="sm" len="sm"/>
          </a:ln>
          <a:effectLst>
            <a:outerShdw blurRad="25400" dist="25400" dir="3299947" sx="96001" sy="96001" algn="tl" rotWithShape="0">
              <a:srgbClr val="EBDAB1">
                <a:alpha val="3960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88" name="Google Shape;88;p11"/>
          <p:cNvSpPr/>
          <p:nvPr/>
        </p:nvSpPr>
        <p:spPr>
          <a:xfrm rot="2103354" flipH="1">
            <a:off x="5003800" y="936625"/>
            <a:ext cx="649288" cy="204788"/>
          </a:xfrm>
          <a:prstGeom prst="flowChartProcess">
            <a:avLst/>
          </a:prstGeom>
          <a:solidFill>
            <a:srgbClr val="FBFBFB">
              <a:alpha val="44705"/>
            </a:srgbClr>
          </a:solidFill>
          <a:ln w="9525" cap="rnd" cmpd="sng">
            <a:solidFill>
              <a:srgbClr val="FFFFFF"/>
            </a:solidFill>
            <a:prstDash val="solid"/>
            <a:miter lim="800000"/>
            <a:headEnd type="none" w="sm" len="sm"/>
            <a:tailEnd type="none" w="sm" len="sm"/>
          </a:ln>
          <a:effectLst>
            <a:outerShdw blurRad="25400" dist="25400" dir="3299947" sx="96001" sy="96001" algn="tl" rotWithShape="0">
              <a:schemeClr val="lt2">
                <a:alpha val="20000"/>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Gill Sans"/>
              <a:ea typeface="Gill Sans"/>
              <a:cs typeface="Gill Sans"/>
              <a:sym typeface="Gill Sans"/>
            </a:endParaRPr>
          </a:p>
        </p:txBody>
      </p:sp>
      <p:sp>
        <p:nvSpPr>
          <p:cNvPr id="89" name="Google Shape;89;p11"/>
          <p:cNvSpPr txBox="1">
            <a:spLocks noGrp="1"/>
          </p:cNvSpPr>
          <p:nvPr>
            <p:ph type="title"/>
          </p:nvPr>
        </p:nvSpPr>
        <p:spPr>
          <a:xfrm>
            <a:off x="5886896" y="1066800"/>
            <a:ext cx="2743200" cy="1981200"/>
          </a:xfrm>
          <a:prstGeom prst="rect">
            <a:avLst/>
          </a:prstGeom>
          <a:noFill/>
          <a:ln>
            <a:noFill/>
          </a:ln>
        </p:spPr>
        <p:txBody>
          <a:bodyPr spcFirstLastPara="1" wrap="square" lIns="91425" tIns="45700" rIns="91425" bIns="45700" anchor="b" anchorCtr="0"/>
          <a:lstStyle>
            <a:lvl1pPr lvl="0" algn="l">
              <a:spcBef>
                <a:spcPts val="0"/>
              </a:spcBef>
              <a:spcAft>
                <a:spcPts val="0"/>
              </a:spcAft>
              <a:buClr>
                <a:srgbClr val="572314"/>
              </a:buClr>
              <a:buSzPts val="2100"/>
              <a:buFont typeface="Gill Sans"/>
              <a:buNone/>
              <a:defRPr sz="21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
          <p:cNvSpPr>
            <a:spLocks noGrp="1"/>
          </p:cNvSpPr>
          <p:nvPr>
            <p:ph type="pic" idx="2"/>
          </p:nvPr>
        </p:nvSpPr>
        <p:spPr>
          <a:xfrm>
            <a:off x="838200" y="1143003"/>
            <a:ext cx="4419600" cy="3514531"/>
          </a:xfrm>
          <a:prstGeom prst="roundRect">
            <a:avLst>
              <a:gd name="adj" fmla="val 783"/>
            </a:avLst>
          </a:prstGeom>
          <a:solidFill>
            <a:schemeClr val="lt2"/>
          </a:solidFill>
          <a:ln>
            <a:noFill/>
          </a:ln>
        </p:spPr>
        <p:txBody>
          <a:bodyPr spcFirstLastPara="1" wrap="square" lIns="91425" tIns="274300" rIns="91425" bIns="45700" anchor="t" anchorCtr="0"/>
          <a:lstStyle>
            <a:lvl1pPr marR="0" lvl="0" algn="l" rtl="0">
              <a:spcBef>
                <a:spcPts val="600"/>
              </a:spcBef>
              <a:spcAft>
                <a:spcPts val="0"/>
              </a:spcAft>
              <a:buClr>
                <a:schemeClr val="accent1"/>
              </a:buClr>
              <a:buSzPts val="2560"/>
              <a:buFont typeface="Noto Sans Symbols"/>
              <a:buNone/>
              <a:defRPr sz="3200" b="0" i="0" u="none" strike="noStrike" cap="none">
                <a:solidFill>
                  <a:schemeClr val="dk1"/>
                </a:solidFill>
                <a:latin typeface="Gill Sans"/>
                <a:ea typeface="Gill Sans"/>
                <a:cs typeface="Gill Sans"/>
                <a:sym typeface="Gill Sans"/>
              </a:defRPr>
            </a:lvl1pPr>
            <a:lvl2pPr marR="0" lvl="1" algn="l" rtl="0">
              <a:spcBef>
                <a:spcPts val="550"/>
              </a:spcBef>
              <a:spcAft>
                <a:spcPts val="0"/>
              </a:spcAft>
              <a:buClr>
                <a:schemeClr val="accent1"/>
              </a:buClr>
              <a:buSzPts val="2800"/>
              <a:buFont typeface="Verdana"/>
              <a:buChar char="◦"/>
              <a:defRPr sz="2800" b="0" i="0" u="none" strike="noStrike" cap="none">
                <a:solidFill>
                  <a:schemeClr val="dk1"/>
                </a:solidFill>
                <a:latin typeface="Gill Sans"/>
                <a:ea typeface="Gill Sans"/>
                <a:cs typeface="Gill Sans"/>
                <a:sym typeface="Gill Sans"/>
              </a:defRPr>
            </a:lvl2pPr>
            <a:lvl3pPr marR="0" lvl="2" algn="l" rtl="0">
              <a:spcBef>
                <a:spcPts val="480"/>
              </a:spcBef>
              <a:spcAft>
                <a:spcPts val="0"/>
              </a:spcAft>
              <a:buClr>
                <a:schemeClr val="accent2"/>
              </a:buClr>
              <a:buSzPts val="2400"/>
              <a:buFont typeface="Noto Sans Symbols"/>
              <a:buChar char="●"/>
              <a:defRPr sz="2400" b="0" i="0" u="none" strike="noStrike" cap="none">
                <a:solidFill>
                  <a:schemeClr val="dk1"/>
                </a:solidFill>
                <a:latin typeface="Gill Sans"/>
                <a:ea typeface="Gill Sans"/>
                <a:cs typeface="Gill Sans"/>
                <a:sym typeface="Gill Sans"/>
              </a:defRPr>
            </a:lvl3pPr>
            <a:lvl4pPr marR="0" lvl="3" algn="l" rtl="0">
              <a:spcBef>
                <a:spcPts val="400"/>
              </a:spcBef>
              <a:spcAft>
                <a:spcPts val="0"/>
              </a:spcAft>
              <a:buClr>
                <a:srgbClr val="C32D2E"/>
              </a:buClr>
              <a:buSzPts val="2000"/>
              <a:buFont typeface="Noto Sans Symbols"/>
              <a:buChar char="●"/>
              <a:defRPr sz="2000" b="0" i="0" u="none" strike="noStrike" cap="none">
                <a:solidFill>
                  <a:schemeClr val="dk1"/>
                </a:solidFill>
                <a:latin typeface="Gill Sans"/>
                <a:ea typeface="Gill Sans"/>
                <a:cs typeface="Gill Sans"/>
                <a:sym typeface="Gill Sans"/>
              </a:defRPr>
            </a:lvl4pPr>
            <a:lvl5pPr marR="0" lvl="4" algn="l" rtl="0">
              <a:spcBef>
                <a:spcPts val="400"/>
              </a:spcBef>
              <a:spcAft>
                <a:spcPts val="0"/>
              </a:spcAft>
              <a:buClr>
                <a:srgbClr val="84AA33"/>
              </a:buClr>
              <a:buSzPts val="2000"/>
              <a:buFont typeface="Noto Sans Symbols"/>
              <a:buChar char="●"/>
              <a:defRPr sz="2000" b="0" i="0" u="none" strike="noStrike" cap="none">
                <a:solidFill>
                  <a:schemeClr val="dk1"/>
                </a:solidFill>
                <a:latin typeface="Gill Sans"/>
                <a:ea typeface="Gill Sans"/>
                <a:cs typeface="Gill Sans"/>
                <a:sym typeface="Gill Sans"/>
              </a:defRPr>
            </a:lvl5pPr>
            <a:lvl6pPr marR="0" lvl="5"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Gill Sans"/>
                <a:ea typeface="Gill Sans"/>
                <a:cs typeface="Gill Sans"/>
                <a:sym typeface="Gill Sans"/>
              </a:defRPr>
            </a:lvl6pPr>
            <a:lvl7pPr marR="0" lvl="6"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7pPr>
            <a:lvl8pPr marR="0" lvl="7"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8pPr>
            <a:lvl9pPr marR="0" lvl="8"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9pPr>
          </a:lstStyle>
          <a:p>
            <a:endParaRPr/>
          </a:p>
        </p:txBody>
      </p:sp>
      <p:sp>
        <p:nvSpPr>
          <p:cNvPr id="91" name="Google Shape;91;p11"/>
          <p:cNvSpPr txBox="1">
            <a:spLocks noGrp="1"/>
          </p:cNvSpPr>
          <p:nvPr>
            <p:ph type="body" idx="1"/>
          </p:nvPr>
        </p:nvSpPr>
        <p:spPr>
          <a:xfrm>
            <a:off x="838200" y="4800600"/>
            <a:ext cx="4419600" cy="762000"/>
          </a:xfrm>
          <a:prstGeom prst="rect">
            <a:avLst/>
          </a:prstGeom>
          <a:noFill/>
          <a:ln>
            <a:noFill/>
          </a:ln>
        </p:spPr>
        <p:txBody>
          <a:bodyPr spcFirstLastPara="1" wrap="square" lIns="91425" tIns="45700" rIns="91425" bIns="45700" anchor="ctr" anchorCtr="0"/>
          <a:lstStyle>
            <a:lvl1pPr marL="457200" lvl="0" indent="-228600" algn="l">
              <a:lnSpc>
                <a:spcPct val="114285"/>
              </a:lnSpc>
              <a:spcBef>
                <a:spcPts val="0"/>
              </a:spcBef>
              <a:spcAft>
                <a:spcPts val="0"/>
              </a:spcAft>
              <a:buSzPts val="1120"/>
              <a:buNone/>
              <a:defRPr sz="1400">
                <a:solidFill>
                  <a:srgbClr val="777777"/>
                </a:solidFill>
              </a:defRPr>
            </a:lvl1pPr>
            <a:lvl2pPr marL="914400" lvl="1" indent="-304800" algn="l">
              <a:spcBef>
                <a:spcPts val="550"/>
              </a:spcBef>
              <a:spcAft>
                <a:spcPts val="0"/>
              </a:spcAft>
              <a:buSzPts val="1200"/>
              <a:buChar char="◦"/>
              <a:defRPr sz="1200"/>
            </a:lvl2pPr>
            <a:lvl3pPr marL="1371600" lvl="2" indent="-292100" algn="l">
              <a:spcBef>
                <a:spcPts val="200"/>
              </a:spcBef>
              <a:spcAft>
                <a:spcPts val="0"/>
              </a:spcAft>
              <a:buSzPts val="1000"/>
              <a:buChar char="●"/>
              <a:defRPr sz="1000"/>
            </a:lvl3pPr>
            <a:lvl4pPr marL="1828800" lvl="3" indent="-285750" algn="l">
              <a:spcBef>
                <a:spcPts val="180"/>
              </a:spcBef>
              <a:spcAft>
                <a:spcPts val="0"/>
              </a:spcAft>
              <a:buSzPts val="900"/>
              <a:buChar char="●"/>
              <a:defRPr sz="900"/>
            </a:lvl4pPr>
            <a:lvl5pPr marL="2286000" lvl="4" indent="-285750" algn="l">
              <a:spcBef>
                <a:spcPts val="180"/>
              </a:spcBef>
              <a:spcAft>
                <a:spcPts val="0"/>
              </a:spcAft>
              <a:buSzPts val="900"/>
              <a:buChar char="●"/>
              <a:defRPr sz="900"/>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92" name="Google Shape;92;p11"/>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1"/>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1"/>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5"/>
        <p:cNvGrpSpPr/>
        <p:nvPr/>
      </p:nvGrpSpPr>
      <p:grpSpPr>
        <a:xfrm>
          <a:off x="0" y="0"/>
          <a:ext cx="0" cy="0"/>
          <a:chOff x="0" y="0"/>
          <a:chExt cx="0" cy="0"/>
        </a:xfrm>
      </p:grpSpPr>
      <p:sp>
        <p:nvSpPr>
          <p:cNvPr id="96" name="Google Shape;96;p12"/>
          <p:cNvSpPr txBox="1">
            <a:spLocks noGrp="1"/>
          </p:cNvSpPr>
          <p:nvPr>
            <p:ph type="title"/>
          </p:nvPr>
        </p:nvSpPr>
        <p:spPr>
          <a:xfrm>
            <a:off x="1435100" y="274638"/>
            <a:ext cx="7499350" cy="11430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body" idx="1"/>
          </p:nvPr>
        </p:nvSpPr>
        <p:spPr>
          <a:xfrm rot="5400000">
            <a:off x="2784475" y="98425"/>
            <a:ext cx="4800600" cy="7499350"/>
          </a:xfrm>
          <a:prstGeom prst="rect">
            <a:avLst/>
          </a:prstGeom>
          <a:noFill/>
          <a:ln>
            <a:noFill/>
          </a:ln>
        </p:spPr>
        <p:txBody>
          <a:bodyPr spcFirstLastPara="1" wrap="square" lIns="91425" tIns="45700" rIns="91425" bIns="45700" anchor="t" anchorCtr="0"/>
          <a:lstStyle>
            <a:lvl1pPr marL="457200" lvl="0" indent="-320040" algn="l">
              <a:spcBef>
                <a:spcPts val="600"/>
              </a:spcBef>
              <a:spcAft>
                <a:spcPts val="0"/>
              </a:spcAft>
              <a:buSzPts val="1440"/>
              <a:buChar char="⚫"/>
              <a:defRPr/>
            </a:lvl1pPr>
            <a:lvl2pPr marL="914400" lvl="1" indent="-342900" algn="l">
              <a:spcBef>
                <a:spcPts val="55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98" name="Google Shape;98;p12"/>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2"/>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2"/>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rot="5400000">
            <a:off x="4846637" y="2286002"/>
            <a:ext cx="5851525" cy="182880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rot="5400000">
            <a:off x="998537" y="419103"/>
            <a:ext cx="5851525" cy="5562600"/>
          </a:xfrm>
          <a:prstGeom prst="rect">
            <a:avLst/>
          </a:prstGeom>
          <a:noFill/>
          <a:ln>
            <a:noFill/>
          </a:ln>
        </p:spPr>
        <p:txBody>
          <a:bodyPr spcFirstLastPara="1" wrap="square" lIns="91425" tIns="45700" rIns="91425" bIns="45700" anchor="t" anchorCtr="0"/>
          <a:lstStyle>
            <a:lvl1pPr marL="457200" lvl="0" indent="-320040" algn="l">
              <a:spcBef>
                <a:spcPts val="600"/>
              </a:spcBef>
              <a:spcAft>
                <a:spcPts val="0"/>
              </a:spcAft>
              <a:buSzPts val="1440"/>
              <a:buChar char="⚫"/>
              <a:defRPr/>
            </a:lvl1pPr>
            <a:lvl2pPr marL="914400" lvl="1" indent="-342900" algn="l">
              <a:spcBef>
                <a:spcPts val="55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04" name="Google Shape;104;p13"/>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a:spcBef>
                <a:spcPts val="0"/>
              </a:spcBef>
              <a:spcAft>
                <a:spcPts val="0"/>
              </a:spcAft>
              <a:buNone/>
              <a:defRPr sz="1200">
                <a:solidFill>
                  <a:srgbClr val="B5A788"/>
                </a:solidFill>
                <a:latin typeface="Arial"/>
                <a:ea typeface="Arial"/>
                <a:cs typeface="Arial"/>
                <a:sym typeface="Arial"/>
              </a:defRPr>
            </a:lvl1pPr>
            <a:lvl2pPr marL="0" marR="0" lvl="1" indent="0" algn="ctr">
              <a:spcBef>
                <a:spcPts val="0"/>
              </a:spcBef>
              <a:spcAft>
                <a:spcPts val="0"/>
              </a:spcAft>
              <a:buNone/>
              <a:defRPr sz="1200">
                <a:solidFill>
                  <a:srgbClr val="B5A788"/>
                </a:solidFill>
                <a:latin typeface="Arial"/>
                <a:ea typeface="Arial"/>
                <a:cs typeface="Arial"/>
                <a:sym typeface="Arial"/>
              </a:defRPr>
            </a:lvl2pPr>
            <a:lvl3pPr marL="0" marR="0" lvl="2" indent="0" algn="ctr">
              <a:spcBef>
                <a:spcPts val="0"/>
              </a:spcBef>
              <a:spcAft>
                <a:spcPts val="0"/>
              </a:spcAft>
              <a:buNone/>
              <a:defRPr sz="1200">
                <a:solidFill>
                  <a:srgbClr val="B5A788"/>
                </a:solidFill>
                <a:latin typeface="Arial"/>
                <a:ea typeface="Arial"/>
                <a:cs typeface="Arial"/>
                <a:sym typeface="Arial"/>
              </a:defRPr>
            </a:lvl3pPr>
            <a:lvl4pPr marL="0" marR="0" lvl="3" indent="0" algn="ctr">
              <a:spcBef>
                <a:spcPts val="0"/>
              </a:spcBef>
              <a:spcAft>
                <a:spcPts val="0"/>
              </a:spcAft>
              <a:buNone/>
              <a:defRPr sz="1200">
                <a:solidFill>
                  <a:srgbClr val="B5A788"/>
                </a:solidFill>
                <a:latin typeface="Arial"/>
                <a:ea typeface="Arial"/>
                <a:cs typeface="Arial"/>
                <a:sym typeface="Arial"/>
              </a:defRPr>
            </a:lvl4pPr>
            <a:lvl5pPr marL="0" marR="0" lvl="4" indent="0" algn="ctr">
              <a:spcBef>
                <a:spcPts val="0"/>
              </a:spcBef>
              <a:spcAft>
                <a:spcPts val="0"/>
              </a:spcAft>
              <a:buNone/>
              <a:defRPr sz="1200">
                <a:solidFill>
                  <a:srgbClr val="B5A788"/>
                </a:solidFill>
                <a:latin typeface="Arial"/>
                <a:ea typeface="Arial"/>
                <a:cs typeface="Arial"/>
                <a:sym typeface="Arial"/>
              </a:defRPr>
            </a:lvl5pPr>
            <a:lvl6pPr marL="0" marR="0" lvl="5" indent="0" algn="ctr">
              <a:spcBef>
                <a:spcPts val="0"/>
              </a:spcBef>
              <a:spcAft>
                <a:spcPts val="0"/>
              </a:spcAft>
              <a:buNone/>
              <a:defRPr sz="1200">
                <a:solidFill>
                  <a:srgbClr val="B5A788"/>
                </a:solidFill>
                <a:latin typeface="Arial"/>
                <a:ea typeface="Arial"/>
                <a:cs typeface="Arial"/>
                <a:sym typeface="Arial"/>
              </a:defRPr>
            </a:lvl6pPr>
            <a:lvl7pPr marL="0" marR="0" lvl="6" indent="0" algn="ctr">
              <a:spcBef>
                <a:spcPts val="0"/>
              </a:spcBef>
              <a:spcAft>
                <a:spcPts val="0"/>
              </a:spcAft>
              <a:buNone/>
              <a:defRPr sz="1200">
                <a:solidFill>
                  <a:srgbClr val="B5A788"/>
                </a:solidFill>
                <a:latin typeface="Arial"/>
                <a:ea typeface="Arial"/>
                <a:cs typeface="Arial"/>
                <a:sym typeface="Arial"/>
              </a:defRPr>
            </a:lvl7pPr>
            <a:lvl8pPr marL="0" marR="0" lvl="7" indent="0" algn="ctr">
              <a:spcBef>
                <a:spcPts val="0"/>
              </a:spcBef>
              <a:spcAft>
                <a:spcPts val="0"/>
              </a:spcAft>
              <a:buNone/>
              <a:defRPr sz="1200">
                <a:solidFill>
                  <a:srgbClr val="B5A788"/>
                </a:solidFill>
                <a:latin typeface="Arial"/>
                <a:ea typeface="Arial"/>
                <a:cs typeface="Arial"/>
                <a:sym typeface="Arial"/>
              </a:defRPr>
            </a:lvl8pPr>
            <a:lvl9pPr marL="0" marR="0" lvl="8" indent="0" algn="ctr">
              <a:spcBef>
                <a:spcPts val="0"/>
              </a:spcBef>
              <a:spcAft>
                <a:spcPts val="0"/>
              </a:spcAft>
              <a:buNone/>
              <a:defRPr sz="1200">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p:nvPr/>
        </p:nvSpPr>
        <p:spPr>
          <a:xfrm>
            <a:off x="-815975" y="-815975"/>
            <a:ext cx="1638300" cy="1638300"/>
          </a:xfrm>
          <a:prstGeom prst="pie">
            <a:avLst>
              <a:gd name="adj1" fmla="val 0"/>
              <a:gd name="adj2" fmla="val 5402120"/>
            </a:avLst>
          </a:prstGeom>
          <a:solidFill>
            <a:srgbClr val="FEF9F3">
              <a:alpha val="32941"/>
            </a:srgbClr>
          </a:solidFill>
          <a:ln w="9525" cap="rnd" cmpd="sng">
            <a:solidFill>
              <a:srgbClr val="D1C19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 name="Google Shape;11;p1"/>
          <p:cNvSpPr/>
          <p:nvPr/>
        </p:nvSpPr>
        <p:spPr>
          <a:xfrm>
            <a:off x="168275" y="20638"/>
            <a:ext cx="1703388" cy="1703387"/>
          </a:xfrm>
          <a:prstGeom prst="ellipse">
            <a:avLst/>
          </a:prstGeom>
          <a:noFill/>
          <a:ln w="27300" cap="rnd" cmpd="sng">
            <a:solidFill>
              <a:srgbClr val="FFF6DB"/>
            </a:solidFill>
            <a:prstDash val="solid"/>
            <a:round/>
            <a:headEnd type="none" w="sm" len="sm"/>
            <a:tailEnd type="none" w="sm" len="sm"/>
          </a:ln>
          <a:effectLst>
            <a:outerShdw blurRad="25400" dist="26940" dir="5400000" algn="tl" rotWithShape="0">
              <a:srgbClr val="AFA58D">
                <a:alpha val="8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Gill Sans"/>
              <a:ea typeface="Gill Sans"/>
              <a:cs typeface="Gill Sans"/>
              <a:sym typeface="Gill Sans"/>
            </a:endParaRPr>
          </a:p>
        </p:txBody>
      </p:sp>
      <p:sp>
        <p:nvSpPr>
          <p:cNvPr id="12" name="Google Shape;12;p1"/>
          <p:cNvSpPr/>
          <p:nvPr/>
        </p:nvSpPr>
        <p:spPr>
          <a:xfrm rot="2315675">
            <a:off x="182881" y="1055077"/>
            <a:ext cx="1125717" cy="1102624"/>
          </a:xfrm>
          <a:prstGeom prst="donut">
            <a:avLst>
              <a:gd name="adj" fmla="val 11833"/>
            </a:avLst>
          </a:prstGeom>
          <a:gradFill>
            <a:gsLst>
              <a:gs pos="0">
                <a:srgbClr val="FEFBF4">
                  <a:alpha val="69803"/>
                </a:srgbClr>
              </a:gs>
              <a:gs pos="70000">
                <a:srgbClr val="FFFDF8">
                  <a:alpha val="54901"/>
                </a:srgbClr>
              </a:gs>
              <a:gs pos="100000">
                <a:srgbClr val="EDCF8C">
                  <a:alpha val="60000"/>
                </a:srgbClr>
              </a:gs>
            </a:gsLst>
            <a:path path="circle">
              <a:fillToRect r="100000" b="100000"/>
            </a:path>
            <a:tileRect l="-100000" t="-100000"/>
          </a:gradFill>
          <a:ln w="9525" cap="rnd" cmpd="sng">
            <a:solidFill>
              <a:srgbClr val="C5B390"/>
            </a:solidFill>
            <a:prstDash val="solid"/>
            <a:round/>
            <a:headEnd type="none" w="sm" len="sm"/>
            <a:tailEnd type="none" w="sm" len="sm"/>
          </a:ln>
          <a:effectLst>
            <a:outerShdw blurRad="12700" dist="15000" dir="4500000" algn="tl" rotWithShape="0">
              <a:srgbClr val="564E4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Gill Sans"/>
              <a:ea typeface="Gill Sans"/>
              <a:cs typeface="Gill Sans"/>
              <a:sym typeface="Gill Sans"/>
            </a:endParaRPr>
          </a:p>
        </p:txBody>
      </p:sp>
      <p:sp>
        <p:nvSpPr>
          <p:cNvPr id="13" name="Google Shape;13;p1"/>
          <p:cNvSpPr/>
          <p:nvPr/>
        </p:nvSpPr>
        <p:spPr>
          <a:xfrm>
            <a:off x="1012825" y="0"/>
            <a:ext cx="813117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Gill Sans"/>
              <a:ea typeface="Gill Sans"/>
              <a:cs typeface="Gill Sans"/>
              <a:sym typeface="Gill Sans"/>
            </a:endParaRPr>
          </a:p>
        </p:txBody>
      </p:sp>
      <p:sp>
        <p:nvSpPr>
          <p:cNvPr id="14" name="Google Shape;14;p1"/>
          <p:cNvSpPr txBox="1">
            <a:spLocks noGrp="1"/>
          </p:cNvSpPr>
          <p:nvPr>
            <p:ph type="title"/>
          </p:nvPr>
        </p:nvSpPr>
        <p:spPr>
          <a:xfrm>
            <a:off x="1435100" y="274638"/>
            <a:ext cx="7499350" cy="1143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1pPr>
            <a:lvl2pPr marR="0" lvl="1"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2pPr>
            <a:lvl3pPr marR="0" lvl="2"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3pPr>
            <a:lvl4pPr marR="0" lvl="3"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4pPr>
            <a:lvl5pPr marR="0" lvl="4"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5pPr>
            <a:lvl6pPr marR="0" lvl="5"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6pPr>
            <a:lvl7pPr marR="0" lvl="6"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7pPr>
            <a:lvl8pPr marR="0" lvl="7"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8pPr>
            <a:lvl9pPr marR="0" lvl="8" algn="l" rtl="0">
              <a:spcBef>
                <a:spcPts val="0"/>
              </a:spcBef>
              <a:spcAft>
                <a:spcPts val="0"/>
              </a:spcAft>
              <a:buSzPts val="1400"/>
              <a:buNone/>
              <a:defRPr sz="4300" b="0" i="0" u="none" strike="noStrike" cap="none">
                <a:solidFill>
                  <a:srgbClr val="572314"/>
                </a:solidFill>
                <a:latin typeface="Gill Sans"/>
                <a:ea typeface="Gill Sans"/>
                <a:cs typeface="Gill Sans"/>
                <a:sym typeface="Gill Sans"/>
              </a:defRPr>
            </a:lvl9pPr>
          </a:lstStyle>
          <a:p>
            <a:endParaRPr/>
          </a:p>
        </p:txBody>
      </p:sp>
      <p:sp>
        <p:nvSpPr>
          <p:cNvPr id="15" name="Google Shape;15;p1"/>
          <p:cNvSpPr txBox="1">
            <a:spLocks noGrp="1"/>
          </p:cNvSpPr>
          <p:nvPr>
            <p:ph type="body" idx="1"/>
          </p:nvPr>
        </p:nvSpPr>
        <p:spPr>
          <a:xfrm>
            <a:off x="1435100" y="1447800"/>
            <a:ext cx="7499350" cy="4800600"/>
          </a:xfrm>
          <a:prstGeom prst="rect">
            <a:avLst/>
          </a:prstGeom>
          <a:noFill/>
          <a:ln>
            <a:noFill/>
          </a:ln>
        </p:spPr>
        <p:txBody>
          <a:bodyPr spcFirstLastPara="1" wrap="square" lIns="91425" tIns="45700" rIns="91425" bIns="45700" anchor="t" anchorCtr="0"/>
          <a:lstStyle>
            <a:lvl1pPr marL="457200" marR="0" lvl="0" indent="-391160" algn="l" rtl="0">
              <a:spcBef>
                <a:spcPts val="600"/>
              </a:spcBef>
              <a:spcAft>
                <a:spcPts val="0"/>
              </a:spcAft>
              <a:buClr>
                <a:schemeClr val="accent1"/>
              </a:buClr>
              <a:buSzPts val="2560"/>
              <a:buFont typeface="Noto Sans Symbols"/>
              <a:buChar char="⚫"/>
              <a:defRPr sz="3200" b="0" i="0" u="none" strike="noStrike" cap="none">
                <a:solidFill>
                  <a:schemeClr val="dk1"/>
                </a:solidFill>
                <a:latin typeface="Gill Sans"/>
                <a:ea typeface="Gill Sans"/>
                <a:cs typeface="Gill Sans"/>
                <a:sym typeface="Gill Sans"/>
              </a:defRPr>
            </a:lvl1pPr>
            <a:lvl2pPr marL="914400" marR="0" lvl="1" indent="-406400" algn="l" rtl="0">
              <a:spcBef>
                <a:spcPts val="550"/>
              </a:spcBef>
              <a:spcAft>
                <a:spcPts val="0"/>
              </a:spcAft>
              <a:buClr>
                <a:schemeClr val="accent1"/>
              </a:buClr>
              <a:buSzPts val="2800"/>
              <a:buFont typeface="Verdana"/>
              <a:buChar char="◦"/>
              <a:defRPr sz="2800" b="0" i="0" u="none" strike="noStrike" cap="none">
                <a:solidFill>
                  <a:schemeClr val="dk1"/>
                </a:solidFill>
                <a:latin typeface="Gill Sans"/>
                <a:ea typeface="Gill Sans"/>
                <a:cs typeface="Gill Sans"/>
                <a:sym typeface="Gill Sans"/>
              </a:defRPr>
            </a:lvl2pPr>
            <a:lvl3pPr marL="1371600" marR="0" lvl="2" indent="-381000" algn="l" rtl="0">
              <a:spcBef>
                <a:spcPts val="480"/>
              </a:spcBef>
              <a:spcAft>
                <a:spcPts val="0"/>
              </a:spcAft>
              <a:buClr>
                <a:schemeClr val="accent2"/>
              </a:buClr>
              <a:buSzPts val="2400"/>
              <a:buFont typeface="Noto Sans Symbols"/>
              <a:buChar char="●"/>
              <a:defRPr sz="2400" b="0" i="0" u="none" strike="noStrike" cap="none">
                <a:solidFill>
                  <a:schemeClr val="dk1"/>
                </a:solidFill>
                <a:latin typeface="Gill Sans"/>
                <a:ea typeface="Gill Sans"/>
                <a:cs typeface="Gill Sans"/>
                <a:sym typeface="Gill Sans"/>
              </a:defRPr>
            </a:lvl3pPr>
            <a:lvl4pPr marL="1828800" marR="0" lvl="3" indent="-355600" algn="l" rtl="0">
              <a:spcBef>
                <a:spcPts val="400"/>
              </a:spcBef>
              <a:spcAft>
                <a:spcPts val="0"/>
              </a:spcAft>
              <a:buClr>
                <a:srgbClr val="C32D2E"/>
              </a:buClr>
              <a:buSzPts val="2000"/>
              <a:buFont typeface="Noto Sans Symbols"/>
              <a:buChar char="●"/>
              <a:defRPr sz="2000" b="0" i="0" u="none" strike="noStrike" cap="none">
                <a:solidFill>
                  <a:schemeClr val="dk1"/>
                </a:solidFill>
                <a:latin typeface="Gill Sans"/>
                <a:ea typeface="Gill Sans"/>
                <a:cs typeface="Gill Sans"/>
                <a:sym typeface="Gill Sans"/>
              </a:defRPr>
            </a:lvl4pPr>
            <a:lvl5pPr marL="2286000" marR="0" lvl="4" indent="-355600" algn="l" rtl="0">
              <a:spcBef>
                <a:spcPts val="400"/>
              </a:spcBef>
              <a:spcAft>
                <a:spcPts val="0"/>
              </a:spcAft>
              <a:buClr>
                <a:srgbClr val="84AA33"/>
              </a:buClr>
              <a:buSzPts val="2000"/>
              <a:buFont typeface="Noto Sans Symbols"/>
              <a:buChar char="●"/>
              <a:defRPr sz="2000" b="0" i="0" u="none" strike="noStrike" cap="none">
                <a:solidFill>
                  <a:schemeClr val="dk1"/>
                </a:solidFill>
                <a:latin typeface="Gill Sans"/>
                <a:ea typeface="Gill Sans"/>
                <a:cs typeface="Gill Sans"/>
                <a:sym typeface="Gill Sans"/>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Gill Sans"/>
                <a:ea typeface="Gill Sans"/>
                <a:cs typeface="Gill Sans"/>
                <a:sym typeface="Gill Sans"/>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Gill Sans"/>
                <a:ea typeface="Gill Sans"/>
                <a:cs typeface="Gill Sans"/>
                <a:sym typeface="Gill Sans"/>
              </a:defRPr>
            </a:lvl9pPr>
          </a:lstStyle>
          <a:p>
            <a:endParaRPr/>
          </a:p>
        </p:txBody>
      </p:sp>
      <p:sp>
        <p:nvSpPr>
          <p:cNvPr id="16" name="Google Shape;16;p1"/>
          <p:cNvSpPr txBox="1">
            <a:spLocks noGrp="1"/>
          </p:cNvSpPr>
          <p:nvPr>
            <p:ph type="dt" idx="10"/>
          </p:nvPr>
        </p:nvSpPr>
        <p:spPr>
          <a:xfrm>
            <a:off x="3581400" y="6305550"/>
            <a:ext cx="2133600" cy="476250"/>
          </a:xfrm>
          <a:prstGeom prst="rect">
            <a:avLst/>
          </a:prstGeom>
          <a:noFill/>
          <a:ln>
            <a:noFill/>
          </a:ln>
        </p:spPr>
        <p:txBody>
          <a:bodyPr spcFirstLastPara="1" wrap="square" lIns="91425" tIns="45700" rIns="91425" bIns="45700" anchor="b" anchorCtr="0"/>
          <a:lstStyle>
            <a:lvl1pPr marR="0" lvl="0" algn="r" rtl="0">
              <a:spcBef>
                <a:spcPts val="0"/>
              </a:spcBef>
              <a:spcAft>
                <a:spcPts val="0"/>
              </a:spcAft>
              <a:buSzPts val="1400"/>
              <a:buNone/>
              <a:defRPr sz="1200" b="0" i="0" u="none" strike="noStrike" cap="none">
                <a:solidFill>
                  <a:srgbClr val="B5A7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
          <p:cNvSpPr txBox="1">
            <a:spLocks noGrp="1"/>
          </p:cNvSpPr>
          <p:nvPr>
            <p:ph type="ftr" idx="11"/>
          </p:nvPr>
        </p:nvSpPr>
        <p:spPr>
          <a:xfrm>
            <a:off x="5715000" y="6305550"/>
            <a:ext cx="2895600" cy="4762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rgbClr val="B5A7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1"/>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spcAft>
                <a:spcPts val="0"/>
              </a:spcAft>
              <a:buNone/>
              <a:defRPr sz="1200" b="0" i="0" u="none" strike="noStrike" cap="none">
                <a:solidFill>
                  <a:srgbClr val="B5A788"/>
                </a:solidFill>
                <a:latin typeface="Arial"/>
                <a:ea typeface="Arial"/>
                <a:cs typeface="Arial"/>
                <a:sym typeface="Arial"/>
              </a:defRPr>
            </a:lvl1pPr>
            <a:lvl2pPr marL="0" marR="0" lvl="1" indent="0" algn="ctr" rtl="0">
              <a:spcBef>
                <a:spcPts val="0"/>
              </a:spcBef>
              <a:spcAft>
                <a:spcPts val="0"/>
              </a:spcAft>
              <a:buNone/>
              <a:defRPr sz="1200" b="0" i="0" u="none" strike="noStrike" cap="none">
                <a:solidFill>
                  <a:srgbClr val="B5A788"/>
                </a:solidFill>
                <a:latin typeface="Arial"/>
                <a:ea typeface="Arial"/>
                <a:cs typeface="Arial"/>
                <a:sym typeface="Arial"/>
              </a:defRPr>
            </a:lvl2pPr>
            <a:lvl3pPr marL="0" marR="0" lvl="2" indent="0" algn="ctr" rtl="0">
              <a:spcBef>
                <a:spcPts val="0"/>
              </a:spcBef>
              <a:spcAft>
                <a:spcPts val="0"/>
              </a:spcAft>
              <a:buNone/>
              <a:defRPr sz="1200" b="0" i="0" u="none" strike="noStrike" cap="none">
                <a:solidFill>
                  <a:srgbClr val="B5A788"/>
                </a:solidFill>
                <a:latin typeface="Arial"/>
                <a:ea typeface="Arial"/>
                <a:cs typeface="Arial"/>
                <a:sym typeface="Arial"/>
              </a:defRPr>
            </a:lvl3pPr>
            <a:lvl4pPr marL="0" marR="0" lvl="3" indent="0" algn="ctr" rtl="0">
              <a:spcBef>
                <a:spcPts val="0"/>
              </a:spcBef>
              <a:spcAft>
                <a:spcPts val="0"/>
              </a:spcAft>
              <a:buNone/>
              <a:defRPr sz="1200" b="0" i="0" u="none" strike="noStrike" cap="none">
                <a:solidFill>
                  <a:srgbClr val="B5A788"/>
                </a:solidFill>
                <a:latin typeface="Arial"/>
                <a:ea typeface="Arial"/>
                <a:cs typeface="Arial"/>
                <a:sym typeface="Arial"/>
              </a:defRPr>
            </a:lvl4pPr>
            <a:lvl5pPr marL="0" marR="0" lvl="4" indent="0" algn="ctr" rtl="0">
              <a:spcBef>
                <a:spcPts val="0"/>
              </a:spcBef>
              <a:spcAft>
                <a:spcPts val="0"/>
              </a:spcAft>
              <a:buNone/>
              <a:defRPr sz="1200" b="0" i="0" u="none" strike="noStrike" cap="none">
                <a:solidFill>
                  <a:srgbClr val="B5A788"/>
                </a:solidFill>
                <a:latin typeface="Arial"/>
                <a:ea typeface="Arial"/>
                <a:cs typeface="Arial"/>
                <a:sym typeface="Arial"/>
              </a:defRPr>
            </a:lvl5pPr>
            <a:lvl6pPr marL="0" marR="0" lvl="5" indent="0" algn="ctr" rtl="0">
              <a:spcBef>
                <a:spcPts val="0"/>
              </a:spcBef>
              <a:spcAft>
                <a:spcPts val="0"/>
              </a:spcAft>
              <a:buNone/>
              <a:defRPr sz="1200" b="0" i="0" u="none" strike="noStrike" cap="none">
                <a:solidFill>
                  <a:srgbClr val="B5A788"/>
                </a:solidFill>
                <a:latin typeface="Arial"/>
                <a:ea typeface="Arial"/>
                <a:cs typeface="Arial"/>
                <a:sym typeface="Arial"/>
              </a:defRPr>
            </a:lvl6pPr>
            <a:lvl7pPr marL="0" marR="0" lvl="6" indent="0" algn="ctr" rtl="0">
              <a:spcBef>
                <a:spcPts val="0"/>
              </a:spcBef>
              <a:spcAft>
                <a:spcPts val="0"/>
              </a:spcAft>
              <a:buNone/>
              <a:defRPr sz="1200" b="0" i="0" u="none" strike="noStrike" cap="none">
                <a:solidFill>
                  <a:srgbClr val="B5A788"/>
                </a:solidFill>
                <a:latin typeface="Arial"/>
                <a:ea typeface="Arial"/>
                <a:cs typeface="Arial"/>
                <a:sym typeface="Arial"/>
              </a:defRPr>
            </a:lvl7pPr>
            <a:lvl8pPr marL="0" marR="0" lvl="7" indent="0" algn="ctr" rtl="0">
              <a:spcBef>
                <a:spcPts val="0"/>
              </a:spcBef>
              <a:spcAft>
                <a:spcPts val="0"/>
              </a:spcAft>
              <a:buNone/>
              <a:defRPr sz="1200" b="0" i="0" u="none" strike="noStrike" cap="none">
                <a:solidFill>
                  <a:srgbClr val="B5A788"/>
                </a:solidFill>
                <a:latin typeface="Arial"/>
                <a:ea typeface="Arial"/>
                <a:cs typeface="Arial"/>
                <a:sym typeface="Arial"/>
              </a:defRPr>
            </a:lvl8pPr>
            <a:lvl9pPr marL="0" marR="0" lvl="8" indent="0" algn="ctr" rtl="0">
              <a:spcBef>
                <a:spcPts val="0"/>
              </a:spcBef>
              <a:spcAft>
                <a:spcPts val="0"/>
              </a:spcAft>
              <a:buNone/>
              <a:defRPr sz="1200" b="0" i="0" u="none" strike="noStrike" cap="none">
                <a:solidFill>
                  <a:srgbClr val="B5A788"/>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9" name="Google Shape;19;p1"/>
          <p:cNvSpPr/>
          <p:nvPr/>
        </p:nvSpPr>
        <p:spPr>
          <a:xfrm>
            <a:off x="1014413" y="0"/>
            <a:ext cx="73025" cy="6858000"/>
          </a:xfrm>
          <a:prstGeom prst="rect">
            <a:avLst/>
          </a:prstGeom>
          <a:solidFill>
            <a:schemeClr val="lt1"/>
          </a:solidFill>
          <a:ln>
            <a:noFill/>
          </a:ln>
          <a:effectLst>
            <a:outerShdw blurRad="38550" dist="38000" dir="10800000" algn="tl" rotWithShape="0">
              <a:srgbClr val="706B5F">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Gill Sans"/>
              <a:ea typeface="Gill Sans"/>
              <a:cs typeface="Gill Sans"/>
              <a:sym typeface="Gill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4.emf"/><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34.emf"/><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7.jp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vs@capastrategies.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hyperlink" Target="http://www.capastrategie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4"/>
          <p:cNvSpPr txBox="1">
            <a:spLocks noGrp="1"/>
          </p:cNvSpPr>
          <p:nvPr>
            <p:ph type="ctrTitle"/>
          </p:nvPr>
        </p:nvSpPr>
        <p:spPr>
          <a:xfrm>
            <a:off x="1066800" y="-457200"/>
            <a:ext cx="8153400" cy="1905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500" b="1">
                <a:solidFill>
                  <a:srgbClr val="4F271C"/>
                </a:solidFill>
                <a:latin typeface="Lustria"/>
                <a:ea typeface="Lustria"/>
                <a:cs typeface="Lustria"/>
                <a:sym typeface="Lustria"/>
              </a:rPr>
              <a:t>Towards a National Urban Heat and Public Health Campaign</a:t>
            </a:r>
            <a:endParaRPr sz="2800" i="1">
              <a:solidFill>
                <a:srgbClr val="4F271C"/>
              </a:solidFill>
              <a:latin typeface="Lustria"/>
              <a:ea typeface="Lustria"/>
              <a:cs typeface="Lustria"/>
              <a:sym typeface="Lustria"/>
            </a:endParaRPr>
          </a:p>
        </p:txBody>
      </p:sp>
      <p:sp>
        <p:nvSpPr>
          <p:cNvPr id="112" name="Google Shape;112;p14"/>
          <p:cNvSpPr/>
          <p:nvPr/>
        </p:nvSpPr>
        <p:spPr>
          <a:xfrm>
            <a:off x="1790700" y="1788110"/>
            <a:ext cx="6743700" cy="372409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i="1" u="none" strike="noStrike" cap="none" dirty="0" err="1">
                <a:solidFill>
                  <a:srgbClr val="000090"/>
                </a:solidFill>
                <a:latin typeface="Lustria"/>
                <a:ea typeface="Lustria"/>
                <a:cs typeface="Lustria"/>
                <a:sym typeface="Lustria"/>
              </a:rPr>
              <a:t>Vivek</a:t>
            </a:r>
            <a:r>
              <a:rPr lang="en-US" sz="2400" b="1" i="1" u="none" strike="noStrike" cap="none" dirty="0">
                <a:solidFill>
                  <a:srgbClr val="000090"/>
                </a:solidFill>
                <a:latin typeface="Lustria"/>
                <a:ea typeface="Lustria"/>
                <a:cs typeface="Lustria"/>
                <a:sym typeface="Lustria"/>
              </a:rPr>
              <a:t> </a:t>
            </a:r>
            <a:r>
              <a:rPr lang="en-US" sz="2400" b="1" i="1" u="none" strike="noStrike" cap="none" dirty="0" err="1">
                <a:solidFill>
                  <a:srgbClr val="000090"/>
                </a:solidFill>
                <a:latin typeface="Lustria"/>
                <a:ea typeface="Lustria"/>
                <a:cs typeface="Lustria"/>
                <a:sym typeface="Lustria"/>
              </a:rPr>
              <a:t>Shandas</a:t>
            </a:r>
            <a:endParaRPr sz="2400" b="1" i="1" u="none" strike="noStrike" cap="none" dirty="0">
              <a:solidFill>
                <a:srgbClr val="000090"/>
              </a:solidFill>
              <a:latin typeface="Lustria"/>
              <a:ea typeface="Lustria"/>
              <a:cs typeface="Lustria"/>
              <a:sym typeface="Lustria"/>
            </a:endParaRPr>
          </a:p>
          <a:p>
            <a:pPr marL="0" marR="0" lvl="0" indent="0" algn="ctr" rtl="0">
              <a:spcBef>
                <a:spcPts val="0"/>
              </a:spcBef>
              <a:spcAft>
                <a:spcPts val="0"/>
              </a:spcAft>
              <a:buNone/>
            </a:pPr>
            <a:r>
              <a:rPr lang="en-US" sz="1800" b="0" i="1" u="none" strike="noStrike" cap="none" dirty="0">
                <a:solidFill>
                  <a:srgbClr val="000090"/>
                </a:solidFill>
                <a:latin typeface="Lustria"/>
                <a:ea typeface="Lustria"/>
                <a:cs typeface="Lustria"/>
                <a:sym typeface="Lustria"/>
              </a:rPr>
              <a:t>Professor of Climate Adaptation</a:t>
            </a:r>
            <a:endParaRPr dirty="0"/>
          </a:p>
          <a:p>
            <a:pPr marL="0" marR="0" lvl="0" indent="0" algn="ctr" rtl="0">
              <a:spcBef>
                <a:spcPts val="0"/>
              </a:spcBef>
              <a:spcAft>
                <a:spcPts val="0"/>
              </a:spcAft>
              <a:buNone/>
            </a:pPr>
            <a:r>
              <a:rPr lang="en-US" sz="1800" b="0" i="1" u="none" strike="noStrike" cap="none" dirty="0">
                <a:solidFill>
                  <a:srgbClr val="000090"/>
                </a:solidFill>
                <a:latin typeface="Lustria"/>
                <a:ea typeface="Lustria"/>
                <a:cs typeface="Lustria"/>
                <a:sym typeface="Lustria"/>
              </a:rPr>
              <a:t>Portland State University</a:t>
            </a:r>
            <a:endParaRPr dirty="0"/>
          </a:p>
          <a:p>
            <a:pPr marL="0" marR="0" lvl="0" indent="0" algn="ctr" rtl="0">
              <a:spcBef>
                <a:spcPts val="0"/>
              </a:spcBef>
              <a:spcAft>
                <a:spcPts val="0"/>
              </a:spcAft>
              <a:buNone/>
            </a:pPr>
            <a:r>
              <a:rPr lang="en-US" sz="1800" b="0" i="1" u="none" strike="noStrike" cap="none" dirty="0">
                <a:solidFill>
                  <a:srgbClr val="000090"/>
                </a:solidFill>
                <a:latin typeface="Lustria"/>
                <a:ea typeface="Lustria"/>
                <a:cs typeface="Lustria"/>
                <a:sym typeface="Lustria"/>
              </a:rPr>
              <a:t>Principal, CAPA Strategies LLC</a:t>
            </a:r>
            <a:endParaRPr dirty="0"/>
          </a:p>
          <a:p>
            <a:pPr marL="0" marR="0" lvl="0" indent="0" algn="ctr" rtl="0">
              <a:spcBef>
                <a:spcPts val="0"/>
              </a:spcBef>
              <a:spcAft>
                <a:spcPts val="0"/>
              </a:spcAft>
              <a:buNone/>
            </a:pPr>
            <a:endParaRPr sz="2000" b="0" i="1" u="none" strike="noStrike" cap="none" dirty="0">
              <a:solidFill>
                <a:srgbClr val="000090"/>
              </a:solidFill>
              <a:latin typeface="Lustria"/>
              <a:ea typeface="Lustria"/>
              <a:cs typeface="Lustria"/>
              <a:sym typeface="Lustria"/>
            </a:endParaRPr>
          </a:p>
          <a:p>
            <a:pPr marL="0" marR="0" lvl="0" indent="0" algn="ctr" rtl="0">
              <a:spcBef>
                <a:spcPts val="0"/>
              </a:spcBef>
              <a:spcAft>
                <a:spcPts val="0"/>
              </a:spcAft>
              <a:buNone/>
            </a:pPr>
            <a:r>
              <a:rPr lang="en-US" sz="2400" b="1" i="1" u="none" strike="noStrike" cap="none" dirty="0">
                <a:solidFill>
                  <a:srgbClr val="000090"/>
                </a:solidFill>
                <a:latin typeface="Lustria"/>
                <a:ea typeface="Lustria"/>
                <a:cs typeface="Lustria"/>
                <a:sym typeface="Lustria"/>
              </a:rPr>
              <a:t>Jeremy Hoffman</a:t>
            </a:r>
            <a:endParaRPr dirty="0"/>
          </a:p>
          <a:p>
            <a:pPr marL="0" marR="0" lvl="0" indent="0" algn="ctr" rtl="0">
              <a:spcBef>
                <a:spcPts val="0"/>
              </a:spcBef>
              <a:spcAft>
                <a:spcPts val="0"/>
              </a:spcAft>
              <a:buNone/>
            </a:pPr>
            <a:r>
              <a:rPr lang="en-US" sz="2000" b="0" i="1" u="none" strike="noStrike" cap="none" dirty="0">
                <a:solidFill>
                  <a:srgbClr val="000090"/>
                </a:solidFill>
                <a:latin typeface="Lustria"/>
                <a:ea typeface="Lustria"/>
                <a:cs typeface="Lustria"/>
                <a:sym typeface="Lustria"/>
              </a:rPr>
              <a:t>Climate and Earth Scientist</a:t>
            </a:r>
          </a:p>
          <a:p>
            <a:pPr marL="0" marR="0" lvl="0" indent="0" algn="ctr" rtl="0">
              <a:spcBef>
                <a:spcPts val="0"/>
              </a:spcBef>
              <a:spcAft>
                <a:spcPts val="0"/>
              </a:spcAft>
              <a:buNone/>
            </a:pPr>
            <a:r>
              <a:rPr lang="en-US" sz="2000" i="1" dirty="0">
                <a:solidFill>
                  <a:srgbClr val="000090"/>
                </a:solidFill>
                <a:latin typeface="Lustria"/>
                <a:sym typeface="Lustria"/>
              </a:rPr>
              <a:t>Science Museum of Virginia</a:t>
            </a:r>
            <a:endParaRPr dirty="0"/>
          </a:p>
          <a:p>
            <a:pPr marL="0" marR="0" lvl="0" indent="0" algn="ctr" rtl="0">
              <a:spcBef>
                <a:spcPts val="0"/>
              </a:spcBef>
              <a:spcAft>
                <a:spcPts val="0"/>
              </a:spcAft>
              <a:buNone/>
            </a:pPr>
            <a:endParaRPr sz="2000" b="0" i="1" u="none" strike="noStrike" cap="none" dirty="0">
              <a:solidFill>
                <a:srgbClr val="000090"/>
              </a:solidFill>
              <a:latin typeface="Lustria"/>
              <a:ea typeface="Lustria"/>
              <a:cs typeface="Lustria"/>
              <a:sym typeface="Lustria"/>
            </a:endParaRPr>
          </a:p>
          <a:p>
            <a:pPr marL="0" marR="0" lvl="0" indent="0" algn="ctr" rtl="0">
              <a:spcBef>
                <a:spcPts val="0"/>
              </a:spcBef>
              <a:spcAft>
                <a:spcPts val="0"/>
              </a:spcAft>
              <a:buNone/>
            </a:pPr>
            <a:r>
              <a:rPr lang="en-US" sz="2000" b="1" i="0" u="none" strike="noStrike" cap="none" dirty="0">
                <a:solidFill>
                  <a:srgbClr val="000090"/>
                </a:solidFill>
                <a:latin typeface="Lustria"/>
                <a:ea typeface="Lustria"/>
                <a:cs typeface="Lustria"/>
                <a:sym typeface="Lustria"/>
              </a:rPr>
              <a:t>Acknowledgments</a:t>
            </a:r>
            <a:endParaRPr dirty="0"/>
          </a:p>
          <a:p>
            <a:pPr marL="0" marR="0" lvl="0" indent="0" algn="ctr" rtl="0">
              <a:spcBef>
                <a:spcPts val="0"/>
              </a:spcBef>
              <a:spcAft>
                <a:spcPts val="0"/>
              </a:spcAft>
              <a:buNone/>
            </a:pPr>
            <a:r>
              <a:rPr lang="en-US" sz="1800" b="0" i="1" u="none" strike="noStrike" cap="none" dirty="0">
                <a:solidFill>
                  <a:srgbClr val="000090"/>
                </a:solidFill>
                <a:latin typeface="Lustria"/>
                <a:ea typeface="Lustria"/>
                <a:cs typeface="Lustria"/>
                <a:sym typeface="Lustria"/>
              </a:rPr>
              <a:t>Jackson </a:t>
            </a:r>
            <a:r>
              <a:rPr lang="en-US" sz="1800" b="0" i="1" u="none" strike="noStrike" cap="none" dirty="0" err="1">
                <a:solidFill>
                  <a:srgbClr val="000090"/>
                </a:solidFill>
                <a:latin typeface="Lustria"/>
                <a:ea typeface="Lustria"/>
                <a:cs typeface="Lustria"/>
                <a:sym typeface="Lustria"/>
              </a:rPr>
              <a:t>Voelkel</a:t>
            </a:r>
            <a:r>
              <a:rPr lang="en-US" sz="1800" b="0" i="1" u="none" strike="noStrike" cap="none" dirty="0">
                <a:solidFill>
                  <a:srgbClr val="000090"/>
                </a:solidFill>
                <a:latin typeface="Lustria"/>
                <a:ea typeface="Lustria"/>
                <a:cs typeface="Lustria"/>
                <a:sym typeface="Lustria"/>
              </a:rPr>
              <a:t>, Geospatial Researcher</a:t>
            </a:r>
            <a:endParaRPr dirty="0"/>
          </a:p>
          <a:p>
            <a:pPr marL="0" marR="0" lvl="0" indent="0" algn="ctr" rtl="0">
              <a:spcBef>
                <a:spcPts val="0"/>
              </a:spcBef>
              <a:spcAft>
                <a:spcPts val="0"/>
              </a:spcAft>
              <a:buNone/>
            </a:pPr>
            <a:r>
              <a:rPr lang="en-US" sz="1800" b="0" i="1" u="none" strike="noStrike" cap="none" dirty="0">
                <a:solidFill>
                  <a:srgbClr val="000090"/>
                </a:solidFill>
                <a:latin typeface="Lustria"/>
                <a:ea typeface="Lustria"/>
                <a:cs typeface="Lustria"/>
                <a:sym typeface="Lustria"/>
              </a:rPr>
              <a:t>CAPA Strategies LLC</a:t>
            </a:r>
            <a:endParaRPr dirty="0"/>
          </a:p>
          <a:p>
            <a:pPr marL="0" marR="0" lvl="0" indent="0" algn="ctr" rtl="0">
              <a:spcBef>
                <a:spcPts val="0"/>
              </a:spcBef>
              <a:spcAft>
                <a:spcPts val="0"/>
              </a:spcAft>
              <a:buNone/>
            </a:pPr>
            <a:endParaRPr sz="1800" b="0" i="1" u="none" strike="noStrike" cap="none" dirty="0">
              <a:solidFill>
                <a:srgbClr val="000090"/>
              </a:solidFill>
              <a:latin typeface="Lustria"/>
              <a:ea typeface="Lustria"/>
              <a:cs typeface="Lustria"/>
              <a:sym typeface="Lustria"/>
            </a:endParaRPr>
          </a:p>
        </p:txBody>
      </p:sp>
      <p:pic>
        <p:nvPicPr>
          <p:cNvPr id="113" name="Google Shape;113;p14"/>
          <p:cNvPicPr preferRelativeResize="0"/>
          <p:nvPr/>
        </p:nvPicPr>
        <p:blipFill rotWithShape="1">
          <a:blip r:embed="rId3">
            <a:alphaModFix/>
          </a:blip>
          <a:srcRect/>
          <a:stretch/>
        </p:blipFill>
        <p:spPr>
          <a:xfrm>
            <a:off x="2117200" y="6096000"/>
            <a:ext cx="2857191" cy="666730"/>
          </a:xfrm>
          <a:prstGeom prst="rect">
            <a:avLst/>
          </a:prstGeom>
          <a:noFill/>
          <a:ln>
            <a:noFill/>
          </a:ln>
        </p:spPr>
      </p:pic>
      <p:pic>
        <p:nvPicPr>
          <p:cNvPr id="114" name="Google Shape;114;p14"/>
          <p:cNvPicPr preferRelativeResize="0"/>
          <p:nvPr/>
        </p:nvPicPr>
        <p:blipFill rotWithShape="1">
          <a:blip r:embed="rId4">
            <a:alphaModFix/>
          </a:blip>
          <a:srcRect/>
          <a:stretch/>
        </p:blipFill>
        <p:spPr>
          <a:xfrm>
            <a:off x="1242253" y="6013783"/>
            <a:ext cx="676165" cy="748947"/>
          </a:xfrm>
          <a:prstGeom prst="rect">
            <a:avLst/>
          </a:prstGeom>
          <a:noFill/>
          <a:ln>
            <a:noFill/>
          </a:ln>
        </p:spPr>
      </p:pic>
      <p:pic>
        <p:nvPicPr>
          <p:cNvPr id="115" name="Google Shape;115;p14"/>
          <p:cNvPicPr preferRelativeResize="0"/>
          <p:nvPr/>
        </p:nvPicPr>
        <p:blipFill rotWithShape="1">
          <a:blip r:embed="rId5">
            <a:alphaModFix/>
          </a:blip>
          <a:srcRect/>
          <a:stretch/>
        </p:blipFill>
        <p:spPr>
          <a:xfrm>
            <a:off x="8153400" y="5933150"/>
            <a:ext cx="763518" cy="766080"/>
          </a:xfrm>
          <a:prstGeom prst="rect">
            <a:avLst/>
          </a:prstGeom>
          <a:noFill/>
          <a:ln>
            <a:noFill/>
          </a:ln>
        </p:spPr>
      </p:pic>
      <p:pic>
        <p:nvPicPr>
          <p:cNvPr id="116" name="Google Shape;116;p14"/>
          <p:cNvPicPr preferRelativeResize="0"/>
          <p:nvPr/>
        </p:nvPicPr>
        <p:blipFill rotWithShape="1">
          <a:blip r:embed="rId6">
            <a:alphaModFix/>
          </a:blip>
          <a:srcRect/>
          <a:stretch/>
        </p:blipFill>
        <p:spPr>
          <a:xfrm>
            <a:off x="5067300" y="6013783"/>
            <a:ext cx="914400" cy="633306"/>
          </a:xfrm>
          <a:prstGeom prst="rect">
            <a:avLst/>
          </a:prstGeom>
          <a:noFill/>
          <a:ln>
            <a:noFill/>
          </a:ln>
        </p:spPr>
      </p:pic>
      <p:pic>
        <p:nvPicPr>
          <p:cNvPr id="117" name="Google Shape;117;p14"/>
          <p:cNvPicPr preferRelativeResize="0"/>
          <p:nvPr/>
        </p:nvPicPr>
        <p:blipFill rotWithShape="1">
          <a:blip r:embed="rId7">
            <a:alphaModFix/>
          </a:blip>
          <a:srcRect/>
          <a:stretch/>
        </p:blipFill>
        <p:spPr>
          <a:xfrm>
            <a:off x="6185224" y="5966038"/>
            <a:ext cx="672775" cy="672775"/>
          </a:xfrm>
          <a:prstGeom prst="rect">
            <a:avLst/>
          </a:prstGeom>
          <a:noFill/>
          <a:ln>
            <a:noFill/>
          </a:ln>
        </p:spPr>
      </p:pic>
      <p:pic>
        <p:nvPicPr>
          <p:cNvPr id="118" name="Google Shape;118;p14"/>
          <p:cNvPicPr preferRelativeResize="0"/>
          <p:nvPr/>
        </p:nvPicPr>
        <p:blipFill rotWithShape="1">
          <a:blip r:embed="rId8">
            <a:alphaModFix/>
          </a:blip>
          <a:srcRect/>
          <a:stretch/>
        </p:blipFill>
        <p:spPr>
          <a:xfrm>
            <a:off x="7156486" y="5872811"/>
            <a:ext cx="768314" cy="77427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5"/>
          <p:cNvSpPr/>
          <p:nvPr/>
        </p:nvSpPr>
        <p:spPr>
          <a:xfrm>
            <a:off x="914400" y="1246188"/>
            <a:ext cx="4400550" cy="1385887"/>
          </a:xfrm>
          <a:prstGeom prst="rect">
            <a:avLst/>
          </a:prstGeom>
          <a:noFill/>
          <a:ln>
            <a:noFill/>
          </a:ln>
        </p:spPr>
        <p:txBody>
          <a:bodyPr spcFirstLastPara="1" wrap="square" lIns="91425" tIns="45700" rIns="91425" bIns="45700" anchor="t" anchorCtr="0">
            <a:noAutofit/>
          </a:bodyPr>
          <a:lstStyle/>
          <a:p>
            <a:pPr marL="342900" marR="0" lvl="0" indent="-21590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p:txBody>
      </p:sp>
      <p:sp>
        <p:nvSpPr>
          <p:cNvPr id="125" name="Google Shape;125;p15"/>
          <p:cNvSpPr/>
          <p:nvPr/>
        </p:nvSpPr>
        <p:spPr>
          <a:xfrm>
            <a:off x="1030288" y="1012825"/>
            <a:ext cx="7964488" cy="8765285"/>
          </a:xfrm>
          <a:prstGeom prst="rect">
            <a:avLst/>
          </a:prstGeom>
          <a:noFill/>
          <a:ln>
            <a:noFill/>
          </a:ln>
        </p:spPr>
        <p:txBody>
          <a:bodyPr spcFirstLastPara="1" wrap="square" lIns="91425" tIns="45700" rIns="91425" bIns="45700" anchor="t" anchorCtr="0">
            <a:noAutofit/>
          </a:bodyPr>
          <a:lstStyle/>
          <a:p>
            <a:pPr marL="365125" marR="0" lvl="0" indent="-282575" algn="l" rtl="0">
              <a:lnSpc>
                <a:spcPct val="107000"/>
              </a:lnSpc>
              <a:spcBef>
                <a:spcPts val="0"/>
              </a:spcBef>
              <a:spcAft>
                <a:spcPts val="0"/>
              </a:spcAft>
              <a:buClr>
                <a:schemeClr val="accent1"/>
              </a:buClr>
              <a:buSzPts val="1920"/>
              <a:buFont typeface="Noto Sans Symbols"/>
              <a:buChar char="⚫"/>
            </a:pPr>
            <a:r>
              <a:rPr lang="en-US" sz="2400" b="0" i="0" u="none" strike="noStrike" cap="none">
                <a:solidFill>
                  <a:schemeClr val="dk1"/>
                </a:solidFill>
                <a:latin typeface="Lustria"/>
                <a:ea typeface="Lustria"/>
                <a:cs typeface="Lustria"/>
                <a:sym typeface="Lustria"/>
              </a:rPr>
              <a:t>Background</a:t>
            </a:r>
            <a:endParaRPr/>
          </a:p>
          <a:p>
            <a:pPr marL="1054100" marR="0" lvl="1" indent="-51435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Temperatures across the globe and in the US</a:t>
            </a:r>
            <a:endParaRPr/>
          </a:p>
          <a:p>
            <a:pPr marL="1054100" marR="0" lvl="1" indent="-51435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Thermal Equity and Environmental Justice</a:t>
            </a:r>
            <a:endParaRPr/>
          </a:p>
          <a:p>
            <a:pPr marL="1054100" marR="0" lvl="1" indent="-51435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Pathways of urban heat and public health</a:t>
            </a:r>
            <a:endParaRPr/>
          </a:p>
          <a:p>
            <a:pPr marL="1054100" marR="0" lvl="1" indent="-51435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Urban heat primer</a:t>
            </a:r>
            <a:endParaRPr/>
          </a:p>
          <a:p>
            <a:pPr marL="365125" marR="0" lvl="0" indent="-282575" algn="l" rtl="0">
              <a:lnSpc>
                <a:spcPct val="107000"/>
              </a:lnSpc>
              <a:spcBef>
                <a:spcPts val="1800"/>
              </a:spcBef>
              <a:spcAft>
                <a:spcPts val="0"/>
              </a:spcAft>
              <a:buClr>
                <a:schemeClr val="accent1"/>
              </a:buClr>
              <a:buSzPts val="1920"/>
              <a:buFont typeface="Noto Sans Symbols"/>
              <a:buChar char="⚫"/>
            </a:pPr>
            <a:r>
              <a:rPr lang="en-US" sz="2400" b="0" i="0" u="none" strike="noStrike" cap="none">
                <a:solidFill>
                  <a:schemeClr val="dk1"/>
                </a:solidFill>
                <a:latin typeface="Lustria"/>
                <a:ea typeface="Lustria"/>
                <a:cs typeface="Lustria"/>
                <a:sym typeface="Lustria"/>
              </a:rPr>
              <a:t>Field campaign, including logistics</a:t>
            </a:r>
            <a:endParaRPr/>
          </a:p>
          <a:p>
            <a:pPr marL="1054100" marR="0" lvl="1" indent="-51435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Case studies – Portland (OR) and Richmond (VA)</a:t>
            </a:r>
            <a:endParaRPr/>
          </a:p>
          <a:p>
            <a:pPr marL="365125" marR="0" lvl="0" indent="-282575" algn="l" rtl="0">
              <a:lnSpc>
                <a:spcPct val="107000"/>
              </a:lnSpc>
              <a:spcBef>
                <a:spcPts val="1800"/>
              </a:spcBef>
              <a:spcAft>
                <a:spcPts val="0"/>
              </a:spcAft>
              <a:buClr>
                <a:schemeClr val="accent1"/>
              </a:buClr>
              <a:buSzPts val="1920"/>
              <a:buFont typeface="Noto Sans Symbols"/>
              <a:buChar char="⚫"/>
            </a:pPr>
            <a:r>
              <a:rPr lang="en-US" sz="2400" b="0" i="0" u="none" strike="noStrike" cap="none">
                <a:solidFill>
                  <a:schemeClr val="dk1"/>
                </a:solidFill>
                <a:latin typeface="Lustria"/>
                <a:ea typeface="Lustria"/>
                <a:cs typeface="Lustria"/>
                <a:sym typeface="Lustria"/>
              </a:rPr>
              <a:t>Discussion &amp; Questions</a:t>
            </a:r>
            <a:endParaRPr/>
          </a:p>
          <a:p>
            <a:pPr marL="996950" marR="0" lvl="1" indent="-45720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Opportunities for public health</a:t>
            </a:r>
            <a:endParaRPr/>
          </a:p>
          <a:p>
            <a:pPr marL="996950" marR="0" lvl="1" indent="-457200" algn="l" rtl="0">
              <a:lnSpc>
                <a:spcPct val="107000"/>
              </a:lnSpc>
              <a:spcBef>
                <a:spcPts val="1800"/>
              </a:spcBef>
              <a:spcAft>
                <a:spcPts val="0"/>
              </a:spcAft>
              <a:buClr>
                <a:schemeClr val="accent1"/>
              </a:buClr>
              <a:buSzPts val="1600"/>
              <a:buFont typeface="Courier New"/>
              <a:buChar char="o"/>
            </a:pPr>
            <a:r>
              <a:rPr lang="en-US" sz="2000" b="0" i="0" u="none" strike="noStrike" cap="none">
                <a:solidFill>
                  <a:schemeClr val="dk1"/>
                </a:solidFill>
                <a:latin typeface="Lustria"/>
                <a:ea typeface="Lustria"/>
                <a:cs typeface="Lustria"/>
                <a:sym typeface="Lustria"/>
              </a:rPr>
              <a:t>Engage with us</a:t>
            </a:r>
            <a:endParaRPr/>
          </a:p>
          <a:p>
            <a:pPr marL="365125" marR="0" lvl="0" indent="-160655" algn="l" rtl="0">
              <a:lnSpc>
                <a:spcPct val="107000"/>
              </a:lnSpc>
              <a:spcBef>
                <a:spcPts val="1800"/>
              </a:spcBef>
              <a:spcAft>
                <a:spcPts val="0"/>
              </a:spcAft>
              <a:buClr>
                <a:schemeClr val="accent1"/>
              </a:buClr>
              <a:buSzPts val="1920"/>
              <a:buFont typeface="Noto Sans Symbols"/>
              <a:buNone/>
            </a:pPr>
            <a:endParaRPr sz="2400" b="0" i="0" u="none" strike="noStrike" cap="none">
              <a:solidFill>
                <a:schemeClr val="dk1"/>
              </a:solidFill>
              <a:latin typeface="Lustria"/>
              <a:ea typeface="Lustria"/>
              <a:cs typeface="Lustria"/>
              <a:sym typeface="Lustria"/>
            </a:endParaRPr>
          </a:p>
          <a:p>
            <a:pPr marL="365125" marR="0" lvl="0" indent="-160655" algn="l" rtl="0">
              <a:lnSpc>
                <a:spcPct val="107000"/>
              </a:lnSpc>
              <a:spcBef>
                <a:spcPts val="1800"/>
              </a:spcBef>
              <a:spcAft>
                <a:spcPts val="0"/>
              </a:spcAft>
              <a:buClr>
                <a:schemeClr val="accent1"/>
              </a:buClr>
              <a:buSzPts val="1920"/>
              <a:buFont typeface="Noto Sans Symbols"/>
              <a:buNone/>
            </a:pPr>
            <a:endParaRPr sz="2400" b="0" i="0" u="none" strike="noStrike" cap="none">
              <a:solidFill>
                <a:schemeClr val="dk1"/>
              </a:solidFill>
              <a:latin typeface="Lustria"/>
              <a:ea typeface="Lustria"/>
              <a:cs typeface="Lustria"/>
              <a:sym typeface="Lustria"/>
            </a:endParaRPr>
          </a:p>
          <a:p>
            <a:pPr marL="365125" marR="0" lvl="0" indent="-160655" algn="l" rtl="0">
              <a:lnSpc>
                <a:spcPct val="107000"/>
              </a:lnSpc>
              <a:spcBef>
                <a:spcPts val="1800"/>
              </a:spcBef>
              <a:spcAft>
                <a:spcPts val="0"/>
              </a:spcAft>
              <a:buClr>
                <a:schemeClr val="accent1"/>
              </a:buClr>
              <a:buSzPts val="1920"/>
              <a:buFont typeface="Noto Sans Symbols"/>
              <a:buNone/>
            </a:pPr>
            <a:endParaRPr sz="2400" b="0" i="0" u="none" strike="noStrike" cap="none">
              <a:solidFill>
                <a:schemeClr val="dk1"/>
              </a:solidFill>
              <a:latin typeface="Lustria"/>
              <a:ea typeface="Lustria"/>
              <a:cs typeface="Lustria"/>
              <a:sym typeface="Lustria"/>
            </a:endParaRPr>
          </a:p>
          <a:p>
            <a:pPr marL="365125" marR="0" lvl="0" indent="-160655" algn="l" rtl="0">
              <a:lnSpc>
                <a:spcPct val="107000"/>
              </a:lnSpc>
              <a:spcBef>
                <a:spcPts val="1800"/>
              </a:spcBef>
              <a:spcAft>
                <a:spcPts val="0"/>
              </a:spcAft>
              <a:buClr>
                <a:schemeClr val="accent1"/>
              </a:buClr>
              <a:buSzPts val="1920"/>
              <a:buFont typeface="Noto Sans Symbols"/>
              <a:buNone/>
            </a:pPr>
            <a:endParaRPr sz="2400" b="0" i="0" u="none" strike="noStrike" cap="none">
              <a:solidFill>
                <a:schemeClr val="dk1"/>
              </a:solidFill>
              <a:latin typeface="Lustria"/>
              <a:ea typeface="Lustria"/>
              <a:cs typeface="Lustria"/>
              <a:sym typeface="Lustria"/>
            </a:endParaRPr>
          </a:p>
          <a:p>
            <a:pPr marL="365125" marR="0" lvl="0" indent="-160655" algn="l" rtl="0">
              <a:lnSpc>
                <a:spcPct val="107000"/>
              </a:lnSpc>
              <a:spcBef>
                <a:spcPts val="1800"/>
              </a:spcBef>
              <a:spcAft>
                <a:spcPts val="0"/>
              </a:spcAft>
              <a:buClr>
                <a:schemeClr val="accent1"/>
              </a:buClr>
              <a:buSzPts val="1920"/>
              <a:buFont typeface="Noto Sans Symbols"/>
              <a:buNone/>
            </a:pPr>
            <a:endParaRPr sz="2400" b="0" i="0" u="none" strike="noStrike" cap="none">
              <a:solidFill>
                <a:schemeClr val="dk1"/>
              </a:solidFill>
              <a:latin typeface="Lustria"/>
              <a:ea typeface="Lustria"/>
              <a:cs typeface="Lustria"/>
              <a:sym typeface="Lustria"/>
            </a:endParaRPr>
          </a:p>
        </p:txBody>
      </p:sp>
      <p:sp>
        <p:nvSpPr>
          <p:cNvPr id="126" name="Google Shape;126;p15"/>
          <p:cNvSpPr txBox="1"/>
          <p:nvPr/>
        </p:nvSpPr>
        <p:spPr>
          <a:xfrm>
            <a:off x="1030288" y="304800"/>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i="0" u="none" strike="noStrike" cap="none">
                <a:solidFill>
                  <a:srgbClr val="4F271C"/>
                </a:solidFill>
                <a:latin typeface="Lustria"/>
                <a:ea typeface="Lustria"/>
                <a:cs typeface="Lustria"/>
                <a:sym typeface="Lustria"/>
              </a:rPr>
              <a:t>Overview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16"/>
          <p:cNvPicPr preferRelativeResize="0"/>
          <p:nvPr/>
        </p:nvPicPr>
        <p:blipFill rotWithShape="1">
          <a:blip r:embed="rId3">
            <a:alphaModFix/>
          </a:blip>
          <a:srcRect/>
          <a:stretch/>
        </p:blipFill>
        <p:spPr>
          <a:xfrm>
            <a:off x="1295400" y="1293813"/>
            <a:ext cx="6629400" cy="5021262"/>
          </a:xfrm>
          <a:prstGeom prst="rect">
            <a:avLst/>
          </a:prstGeom>
          <a:noFill/>
          <a:ln>
            <a:noFill/>
          </a:ln>
        </p:spPr>
      </p:pic>
      <p:sp>
        <p:nvSpPr>
          <p:cNvPr id="133" name="Google Shape;133;p16"/>
          <p:cNvSpPr txBox="1">
            <a:spLocks noGrp="1"/>
          </p:cNvSpPr>
          <p:nvPr>
            <p:ph type="sldNum" idx="12"/>
          </p:nvPr>
        </p:nvSpPr>
        <p:spPr>
          <a:xfrm>
            <a:off x="8613775" y="6305550"/>
            <a:ext cx="457200" cy="4762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US" sz="1200" b="0" i="0" u="none" strike="noStrike" cap="none">
                <a:solidFill>
                  <a:srgbClr val="B5A788"/>
                </a:solidFill>
                <a:latin typeface="Arial"/>
                <a:ea typeface="Arial"/>
                <a:cs typeface="Arial"/>
                <a:sym typeface="Arial"/>
              </a:rPr>
              <a:t>3</a:t>
            </a:fld>
            <a:endParaRPr sz="1200" b="0" i="0" u="none" strike="noStrike" cap="none">
              <a:solidFill>
                <a:srgbClr val="B5A788"/>
              </a:solidFill>
              <a:latin typeface="Arial"/>
              <a:ea typeface="Arial"/>
              <a:cs typeface="Arial"/>
              <a:sym typeface="Arial"/>
            </a:endParaRPr>
          </a:p>
        </p:txBody>
      </p:sp>
      <p:sp>
        <p:nvSpPr>
          <p:cNvPr id="134" name="Google Shape;134;p16"/>
          <p:cNvSpPr txBox="1"/>
          <p:nvPr/>
        </p:nvSpPr>
        <p:spPr>
          <a:xfrm>
            <a:off x="1030288" y="409575"/>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i="0" u="none" strike="noStrike" cap="none">
                <a:solidFill>
                  <a:srgbClr val="4F271C"/>
                </a:solidFill>
                <a:latin typeface="Lustria"/>
                <a:ea typeface="Lustria"/>
                <a:cs typeface="Lustria"/>
                <a:sym typeface="Lustria"/>
              </a:rPr>
              <a:t>CO</a:t>
            </a:r>
            <a:r>
              <a:rPr lang="en-US" sz="4000" b="1" i="0" u="none" strike="noStrike" cap="none" baseline="-25000">
                <a:solidFill>
                  <a:srgbClr val="4F271C"/>
                </a:solidFill>
                <a:latin typeface="Lustria"/>
                <a:ea typeface="Lustria"/>
                <a:cs typeface="Lustria"/>
                <a:sym typeface="Lustria"/>
              </a:rPr>
              <a:t>2</a:t>
            </a:r>
            <a:r>
              <a:rPr lang="en-US" sz="4000" b="1" i="0" u="none" strike="noStrike" cap="none">
                <a:solidFill>
                  <a:srgbClr val="4F271C"/>
                </a:solidFill>
                <a:latin typeface="Lustria"/>
                <a:ea typeface="Lustria"/>
                <a:cs typeface="Lustria"/>
                <a:sym typeface="Lustria"/>
              </a:rPr>
              <a:t> and Global Temperatures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7"/>
          <p:cNvSpPr/>
          <p:nvPr/>
        </p:nvSpPr>
        <p:spPr>
          <a:xfrm>
            <a:off x="914400" y="1246188"/>
            <a:ext cx="4400550" cy="1385887"/>
          </a:xfrm>
          <a:prstGeom prst="rect">
            <a:avLst/>
          </a:prstGeom>
          <a:noFill/>
          <a:ln>
            <a:noFill/>
          </a:ln>
        </p:spPr>
        <p:txBody>
          <a:bodyPr spcFirstLastPara="1" wrap="square" lIns="91425" tIns="45700" rIns="91425" bIns="45700" anchor="t" anchorCtr="0">
            <a:noAutofit/>
          </a:bodyPr>
          <a:lstStyle/>
          <a:p>
            <a:pPr marL="342900" marR="0" lvl="0" indent="-215900" algn="l" rtl="0">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41" name="Google Shape;141;p17"/>
          <p:cNvPicPr preferRelativeResize="0"/>
          <p:nvPr/>
        </p:nvPicPr>
        <p:blipFill rotWithShape="1">
          <a:blip r:embed="rId3">
            <a:alphaModFix/>
          </a:blip>
          <a:srcRect/>
          <a:stretch/>
        </p:blipFill>
        <p:spPr>
          <a:xfrm>
            <a:off x="5202307" y="3443566"/>
            <a:ext cx="3794826" cy="3033433"/>
          </a:xfrm>
          <a:prstGeom prst="rect">
            <a:avLst/>
          </a:prstGeom>
          <a:noFill/>
          <a:ln>
            <a:noFill/>
          </a:ln>
        </p:spPr>
      </p:pic>
      <p:sp>
        <p:nvSpPr>
          <p:cNvPr id="142" name="Google Shape;142;p17"/>
          <p:cNvSpPr/>
          <p:nvPr/>
        </p:nvSpPr>
        <p:spPr>
          <a:xfrm>
            <a:off x="990600" y="838200"/>
            <a:ext cx="4171950" cy="63098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i="0" u="none" strike="noStrike" cap="none">
                <a:solidFill>
                  <a:schemeClr val="dk1"/>
                </a:solidFill>
                <a:latin typeface="Arial"/>
                <a:ea typeface="Arial"/>
                <a:cs typeface="Arial"/>
                <a:sym typeface="Arial"/>
              </a:rPr>
              <a:t>Heat Records for the US (2018)</a:t>
            </a:r>
            <a:endParaRPr/>
          </a:p>
          <a:p>
            <a:pPr marL="0" marR="0" lvl="0" indent="0" algn="l" rtl="0">
              <a:spcBef>
                <a:spcPts val="0"/>
              </a:spcBef>
              <a:spcAft>
                <a:spcPts val="0"/>
              </a:spcAft>
              <a:buNone/>
            </a:pPr>
            <a:endParaRPr sz="1100" b="1">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ustria"/>
                <a:ea typeface="Lustria"/>
                <a:cs typeface="Lustria"/>
                <a:sym typeface="Lustria"/>
              </a:rPr>
              <a:t>The University of California </a:t>
            </a:r>
            <a:r>
              <a:rPr lang="en-US" sz="1800" b="1">
                <a:solidFill>
                  <a:schemeClr val="dk1"/>
                </a:solidFill>
                <a:latin typeface="Lustria"/>
                <a:ea typeface="Lustria"/>
                <a:cs typeface="Lustria"/>
                <a:sym typeface="Lustria"/>
              </a:rPr>
              <a:t>Los Angeles </a:t>
            </a:r>
            <a:r>
              <a:rPr lang="en-US" sz="1800">
                <a:solidFill>
                  <a:schemeClr val="dk1"/>
                </a:solidFill>
                <a:latin typeface="Lustria"/>
                <a:ea typeface="Lustria"/>
                <a:cs typeface="Lustria"/>
                <a:sym typeface="Lustria"/>
              </a:rPr>
              <a:t>set an all time record temp (111F) on July 6, along with several other locations in Southern California.</a:t>
            </a:r>
            <a:endParaRPr/>
          </a:p>
          <a:p>
            <a:pPr marL="0" marR="0" lvl="0" indent="0" algn="l" rtl="0">
              <a:spcBef>
                <a:spcPts val="0"/>
              </a:spcBef>
              <a:spcAft>
                <a:spcPts val="0"/>
              </a:spcAft>
              <a:buNone/>
            </a:pPr>
            <a:endParaRPr sz="1000">
              <a:solidFill>
                <a:schemeClr val="dk1"/>
              </a:solidFill>
              <a:latin typeface="Lustria"/>
              <a:ea typeface="Lustria"/>
              <a:cs typeface="Lustria"/>
              <a:sym typeface="Lustria"/>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ustria"/>
                <a:ea typeface="Lustria"/>
                <a:cs typeface="Lustria"/>
                <a:sym typeface="Lustria"/>
              </a:rPr>
              <a:t>Denver</a:t>
            </a:r>
            <a:r>
              <a:rPr lang="en-US" sz="1800">
                <a:solidFill>
                  <a:schemeClr val="dk1"/>
                </a:solidFill>
                <a:latin typeface="Lustria"/>
                <a:ea typeface="Lustria"/>
                <a:cs typeface="Lustria"/>
                <a:sym typeface="Lustria"/>
              </a:rPr>
              <a:t> tied its all-time high-temperature record of 105 degrees on June 28.</a:t>
            </a:r>
            <a:endParaRPr/>
          </a:p>
          <a:p>
            <a:pPr marL="0" marR="0" lvl="0" indent="0" algn="l" rtl="0">
              <a:spcBef>
                <a:spcPts val="0"/>
              </a:spcBef>
              <a:spcAft>
                <a:spcPts val="0"/>
              </a:spcAft>
              <a:buNone/>
            </a:pPr>
            <a:endParaRPr sz="1000">
              <a:solidFill>
                <a:schemeClr val="dk1"/>
              </a:solidFill>
              <a:latin typeface="Lustria"/>
              <a:ea typeface="Lustria"/>
              <a:cs typeface="Lustria"/>
              <a:sym typeface="Lustria"/>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ustria"/>
                <a:ea typeface="Lustria"/>
                <a:cs typeface="Lustria"/>
                <a:sym typeface="Lustria"/>
              </a:rPr>
              <a:t>Mount Washington</a:t>
            </a:r>
            <a:r>
              <a:rPr lang="en-US" sz="1800">
                <a:solidFill>
                  <a:schemeClr val="dk1"/>
                </a:solidFill>
                <a:latin typeface="Lustria"/>
                <a:ea typeface="Lustria"/>
                <a:cs typeface="Lustria"/>
                <a:sym typeface="Lustria"/>
              </a:rPr>
              <a:t>, N.H., tied its all-time warmest low temperature of 60 degrees on July 2.</a:t>
            </a:r>
            <a:endParaRPr/>
          </a:p>
          <a:p>
            <a:pPr marL="0" marR="0" lvl="0" indent="0" algn="l" rtl="0">
              <a:spcBef>
                <a:spcPts val="0"/>
              </a:spcBef>
              <a:spcAft>
                <a:spcPts val="0"/>
              </a:spcAft>
              <a:buNone/>
            </a:pPr>
            <a:endParaRPr sz="1000">
              <a:solidFill>
                <a:schemeClr val="dk1"/>
              </a:solidFill>
              <a:latin typeface="Lustria"/>
              <a:ea typeface="Lustria"/>
              <a:cs typeface="Lustria"/>
              <a:sym typeface="Lustria"/>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ustria"/>
                <a:ea typeface="Lustria"/>
                <a:cs typeface="Lustria"/>
                <a:sym typeface="Lustria"/>
              </a:rPr>
              <a:t>Burlington</a:t>
            </a:r>
            <a:r>
              <a:rPr lang="en-US" sz="1800">
                <a:solidFill>
                  <a:schemeClr val="dk1"/>
                </a:solidFill>
                <a:latin typeface="Lustria"/>
                <a:ea typeface="Lustria"/>
                <a:cs typeface="Lustria"/>
                <a:sym typeface="Lustria"/>
              </a:rPr>
              <a:t>, Vt., set an all time warmest low temperature ever recorded of 80 degrees on July 2.</a:t>
            </a:r>
            <a:endParaRPr/>
          </a:p>
          <a:p>
            <a:pPr marL="0" marR="0" lvl="0" indent="0" algn="l" rtl="0">
              <a:spcBef>
                <a:spcPts val="0"/>
              </a:spcBef>
              <a:spcAft>
                <a:spcPts val="0"/>
              </a:spcAft>
              <a:buNone/>
            </a:pPr>
            <a:endParaRPr sz="1000">
              <a:solidFill>
                <a:schemeClr val="dk1"/>
              </a:solidFill>
              <a:latin typeface="Lustria"/>
              <a:ea typeface="Lustria"/>
              <a:cs typeface="Lustria"/>
              <a:sym typeface="Lustria"/>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ustria"/>
                <a:ea typeface="Lustria"/>
                <a:cs typeface="Lustria"/>
                <a:sym typeface="Lustria"/>
              </a:rPr>
              <a:t>Latest Climate Assessment Report confirms the human role in floods and heat waves. </a:t>
            </a:r>
            <a:endParaRPr/>
          </a:p>
          <a:p>
            <a:pPr marL="365125" marR="0" lvl="0" indent="-191135" algn="l" rtl="0">
              <a:lnSpc>
                <a:spcPct val="107000"/>
              </a:lnSpc>
              <a:spcBef>
                <a:spcPts val="600"/>
              </a:spcBef>
              <a:spcAft>
                <a:spcPts val="0"/>
              </a:spcAft>
              <a:buClr>
                <a:schemeClr val="accent1"/>
              </a:buClr>
              <a:buSzPts val="1440"/>
              <a:buFont typeface="Noto Sans Symbols"/>
              <a:buNone/>
            </a:pPr>
            <a:endParaRPr sz="1800">
              <a:solidFill>
                <a:schemeClr val="dk1"/>
              </a:solidFill>
              <a:latin typeface="Lustria"/>
              <a:ea typeface="Lustria"/>
              <a:cs typeface="Lustria"/>
              <a:sym typeface="Lustria"/>
            </a:endParaRPr>
          </a:p>
        </p:txBody>
      </p:sp>
      <p:sp>
        <p:nvSpPr>
          <p:cNvPr id="143" name="Google Shape;143;p17"/>
          <p:cNvSpPr txBox="1"/>
          <p:nvPr/>
        </p:nvSpPr>
        <p:spPr>
          <a:xfrm>
            <a:off x="1030288" y="0"/>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u="none">
                <a:solidFill>
                  <a:srgbClr val="4F271C"/>
                </a:solidFill>
                <a:latin typeface="Lustria"/>
                <a:ea typeface="Lustria"/>
                <a:cs typeface="Lustria"/>
                <a:sym typeface="Lustria"/>
              </a:rPr>
              <a:t>Record Breaking Temperatures</a:t>
            </a:r>
            <a:endParaRPr/>
          </a:p>
        </p:txBody>
      </p:sp>
      <p:pic>
        <p:nvPicPr>
          <p:cNvPr id="144" name="Google Shape;144;p17"/>
          <p:cNvPicPr preferRelativeResize="0"/>
          <p:nvPr/>
        </p:nvPicPr>
        <p:blipFill rotWithShape="1">
          <a:blip r:embed="rId4">
            <a:alphaModFix/>
          </a:blip>
          <a:srcRect/>
          <a:stretch/>
        </p:blipFill>
        <p:spPr>
          <a:xfrm>
            <a:off x="5202307" y="1353826"/>
            <a:ext cx="3829050" cy="17752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8"/>
          <p:cNvSpPr txBox="1">
            <a:spLocks noGrp="1"/>
          </p:cNvSpPr>
          <p:nvPr>
            <p:ph type="title"/>
          </p:nvPr>
        </p:nvSpPr>
        <p:spPr>
          <a:xfrm>
            <a:off x="1435100" y="47834"/>
            <a:ext cx="749935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Lustria"/>
                <a:ea typeface="Lustria"/>
                <a:cs typeface="Lustria"/>
                <a:sym typeface="Lustria"/>
              </a:rPr>
              <a:t>Environmental Justice Framework</a:t>
            </a:r>
            <a:endParaRPr sz="3200" b="1" i="1">
              <a:latin typeface="Lustria"/>
              <a:ea typeface="Lustria"/>
              <a:cs typeface="Lustria"/>
              <a:sym typeface="Lustria"/>
            </a:endParaRPr>
          </a:p>
        </p:txBody>
      </p:sp>
      <p:sp>
        <p:nvSpPr>
          <p:cNvPr id="151" name="Google Shape;151;p18"/>
          <p:cNvSpPr txBox="1">
            <a:spLocks noGrp="1"/>
          </p:cNvSpPr>
          <p:nvPr>
            <p:ph type="body" idx="1"/>
          </p:nvPr>
        </p:nvSpPr>
        <p:spPr>
          <a:xfrm>
            <a:off x="1178790" y="1190834"/>
            <a:ext cx="7499350" cy="5514766"/>
          </a:xfrm>
          <a:prstGeom prst="rect">
            <a:avLst/>
          </a:prstGeom>
          <a:noFill/>
          <a:ln>
            <a:noFill/>
          </a:ln>
        </p:spPr>
        <p:txBody>
          <a:bodyPr spcFirstLastPara="1" wrap="square" lIns="91425" tIns="45700" rIns="91425" bIns="45700" anchor="t" anchorCtr="0">
            <a:noAutofit/>
          </a:bodyPr>
          <a:lstStyle/>
          <a:p>
            <a:pPr marL="609600" lvl="0" indent="-609600" algn="l" rtl="0">
              <a:lnSpc>
                <a:spcPct val="90000"/>
              </a:lnSpc>
              <a:spcBef>
                <a:spcPts val="0"/>
              </a:spcBef>
              <a:spcAft>
                <a:spcPts val="0"/>
              </a:spcAft>
              <a:buSzPts val="1920"/>
              <a:buFont typeface="Noto Sans Symbols"/>
              <a:buAutoNum type="arabicPeriod"/>
            </a:pPr>
            <a:r>
              <a:rPr lang="en-US" sz="2400">
                <a:latin typeface="Lustria"/>
                <a:ea typeface="Lustria"/>
                <a:cs typeface="Lustria"/>
                <a:sym typeface="Lustria"/>
              </a:rPr>
              <a:t>Ground the effort in the principle that all individuals have the right to be protected from environmental degradation.</a:t>
            </a:r>
            <a:endParaRPr/>
          </a:p>
          <a:p>
            <a:pPr marL="884238" lvl="1" indent="-609600" algn="l" rtl="0">
              <a:lnSpc>
                <a:spcPct val="90000"/>
              </a:lnSpc>
              <a:spcBef>
                <a:spcPts val="550"/>
              </a:spcBef>
              <a:spcAft>
                <a:spcPts val="0"/>
              </a:spcAft>
              <a:buSzPts val="2000"/>
              <a:buChar char="◦"/>
            </a:pPr>
            <a:r>
              <a:rPr lang="en-US" sz="2000">
                <a:latin typeface="Lustria"/>
                <a:ea typeface="Lustria"/>
                <a:cs typeface="Lustria"/>
                <a:sym typeface="Lustria"/>
              </a:rPr>
              <a:t>Which communities are going to be the most impacted from the harms of climate change?</a:t>
            </a:r>
            <a:endParaRPr/>
          </a:p>
          <a:p>
            <a:pPr marL="609600" lvl="0" indent="-609600" algn="l" rtl="0">
              <a:lnSpc>
                <a:spcPct val="90000"/>
              </a:lnSpc>
              <a:spcBef>
                <a:spcPts val="600"/>
              </a:spcBef>
              <a:spcAft>
                <a:spcPts val="0"/>
              </a:spcAft>
              <a:buSzPts val="1920"/>
              <a:buFont typeface="Noto Sans Symbols"/>
              <a:buAutoNum type="arabicPeriod"/>
            </a:pPr>
            <a:r>
              <a:rPr lang="en-US" sz="2400">
                <a:latin typeface="Lustria"/>
                <a:ea typeface="Lustria"/>
                <a:cs typeface="Lustria"/>
                <a:sym typeface="Lustria"/>
              </a:rPr>
              <a:t>Shift the burden of proof to polluters and dischargers who do harm, who discriminate, and/or who do not give equal protection to all racial and ethnic groups.</a:t>
            </a:r>
            <a:endParaRPr/>
          </a:p>
          <a:p>
            <a:pPr marL="884238" lvl="1" indent="-609600" algn="l" rtl="0">
              <a:lnSpc>
                <a:spcPct val="90000"/>
              </a:lnSpc>
              <a:spcBef>
                <a:spcPts val="550"/>
              </a:spcBef>
              <a:spcAft>
                <a:spcPts val="0"/>
              </a:spcAft>
              <a:buSzPts val="2000"/>
              <a:buChar char="◦"/>
            </a:pPr>
            <a:r>
              <a:rPr lang="en-US" sz="2000">
                <a:latin typeface="Lustria"/>
                <a:ea typeface="Lustria"/>
                <a:cs typeface="Lustria"/>
                <a:sym typeface="Lustria"/>
              </a:rPr>
              <a:t>What (or who) is amplifying harms from climate change? </a:t>
            </a:r>
            <a:endParaRPr/>
          </a:p>
          <a:p>
            <a:pPr marL="609600" lvl="0" indent="-609600" algn="l" rtl="0">
              <a:lnSpc>
                <a:spcPct val="90000"/>
              </a:lnSpc>
              <a:spcBef>
                <a:spcPts val="600"/>
              </a:spcBef>
              <a:spcAft>
                <a:spcPts val="0"/>
              </a:spcAft>
              <a:buSzPts val="1920"/>
              <a:buFont typeface="Noto Sans Symbols"/>
              <a:buAutoNum type="arabicPeriod"/>
            </a:pPr>
            <a:r>
              <a:rPr lang="en-US" sz="2400">
                <a:latin typeface="Lustria"/>
                <a:ea typeface="Lustria"/>
                <a:cs typeface="Lustria"/>
                <a:sym typeface="Lustria"/>
              </a:rPr>
              <a:t>Adopt a public health model of prevention as the preferred strategy to eliminate a threat before it occurs.</a:t>
            </a:r>
            <a:endParaRPr/>
          </a:p>
          <a:p>
            <a:pPr marL="884238" lvl="1" indent="-609600" algn="l" rtl="0">
              <a:lnSpc>
                <a:spcPct val="90000"/>
              </a:lnSpc>
              <a:spcBef>
                <a:spcPts val="550"/>
              </a:spcBef>
              <a:spcAft>
                <a:spcPts val="0"/>
              </a:spcAft>
              <a:buSzPts val="2000"/>
              <a:buChar char="◦"/>
            </a:pPr>
            <a:r>
              <a:rPr lang="en-US" sz="2000">
                <a:latin typeface="Lustria"/>
                <a:ea typeface="Lustria"/>
                <a:cs typeface="Lustria"/>
                <a:sym typeface="Lustria"/>
              </a:rPr>
              <a:t>What can be done to reduce the effects of climate change on the public’s health?</a:t>
            </a:r>
            <a:endParaRPr/>
          </a:p>
          <a:p>
            <a:pPr marL="609600" lvl="0" indent="-487680" algn="l" rtl="0">
              <a:lnSpc>
                <a:spcPct val="90000"/>
              </a:lnSpc>
              <a:spcBef>
                <a:spcPts val="600"/>
              </a:spcBef>
              <a:spcAft>
                <a:spcPts val="0"/>
              </a:spcAft>
              <a:buSzPts val="1920"/>
              <a:buFont typeface="Noto Sans Symbols"/>
              <a:buNone/>
            </a:pPr>
            <a:endParaRPr sz="2400">
              <a:latin typeface="Lustria"/>
              <a:ea typeface="Lustria"/>
              <a:cs typeface="Lustria"/>
              <a:sym typeface="Lust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9"/>
          <p:cNvSpPr txBox="1"/>
          <p:nvPr/>
        </p:nvSpPr>
        <p:spPr>
          <a:xfrm>
            <a:off x="1905000" y="3382962"/>
            <a:ext cx="1816100" cy="2636838"/>
          </a:xfrm>
          <a:prstGeom prst="rect">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2"/>
                </a:solidFill>
                <a:latin typeface="Verdana"/>
                <a:ea typeface="Verdana"/>
                <a:cs typeface="Verdana"/>
                <a:sym typeface="Verdana"/>
              </a:rPr>
              <a:t>REGIONAL WEATHER CHANGES:</a:t>
            </a:r>
            <a:endParaRPr/>
          </a:p>
          <a:p>
            <a:pPr marL="0" marR="0" lvl="0" indent="0" algn="l" rtl="0">
              <a:spcBef>
                <a:spcPts val="800"/>
              </a:spcBef>
              <a:spcAft>
                <a:spcPts val="0"/>
              </a:spcAft>
              <a:buNone/>
            </a:pPr>
            <a:r>
              <a:rPr lang="en-US" sz="1600">
                <a:solidFill>
                  <a:schemeClr val="dk2"/>
                </a:solidFill>
                <a:latin typeface="Verdana"/>
                <a:ea typeface="Verdana"/>
                <a:cs typeface="Verdana"/>
                <a:sym typeface="Verdana"/>
              </a:rPr>
              <a:t>- extreme</a:t>
            </a:r>
            <a:endParaRPr/>
          </a:p>
          <a:p>
            <a:pPr marL="0" marR="0" lvl="0" indent="0" algn="l" rtl="0">
              <a:spcBef>
                <a:spcPts val="0"/>
              </a:spcBef>
              <a:spcAft>
                <a:spcPts val="0"/>
              </a:spcAft>
              <a:buNone/>
            </a:pPr>
            <a:r>
              <a:rPr lang="en-US" sz="1600">
                <a:solidFill>
                  <a:schemeClr val="dk2"/>
                </a:solidFill>
                <a:latin typeface="Verdana"/>
                <a:ea typeface="Verdana"/>
                <a:cs typeface="Verdana"/>
                <a:sym typeface="Verdana"/>
              </a:rPr>
              <a:t>     weather</a:t>
            </a:r>
            <a:endParaRPr/>
          </a:p>
          <a:p>
            <a:pPr marL="0" marR="0" lvl="0" indent="0" algn="l" rtl="0">
              <a:spcBef>
                <a:spcPts val="800"/>
              </a:spcBef>
              <a:spcAft>
                <a:spcPts val="0"/>
              </a:spcAft>
              <a:buNone/>
            </a:pPr>
            <a:r>
              <a:rPr lang="en-US" sz="1600">
                <a:solidFill>
                  <a:schemeClr val="dk2"/>
                </a:solidFill>
                <a:latin typeface="Verdana"/>
                <a:ea typeface="Verdana"/>
                <a:cs typeface="Verdana"/>
                <a:sym typeface="Verdana"/>
              </a:rPr>
              <a:t>- temperature</a:t>
            </a:r>
            <a:endParaRPr/>
          </a:p>
          <a:p>
            <a:pPr marL="0" marR="0" lvl="0" indent="0" algn="l" rtl="0">
              <a:spcBef>
                <a:spcPts val="800"/>
              </a:spcBef>
              <a:spcAft>
                <a:spcPts val="0"/>
              </a:spcAft>
              <a:buNone/>
            </a:pPr>
            <a:r>
              <a:rPr lang="en-US" sz="1600">
                <a:solidFill>
                  <a:schemeClr val="dk2"/>
                </a:solidFill>
                <a:latin typeface="Verdana"/>
                <a:ea typeface="Verdana"/>
                <a:cs typeface="Verdana"/>
                <a:sym typeface="Verdana"/>
              </a:rPr>
              <a:t>- precipitation</a:t>
            </a:r>
            <a:endParaRPr/>
          </a:p>
          <a:p>
            <a:pPr marL="0" marR="0" lvl="0" indent="0" algn="l" rtl="0">
              <a:spcBef>
                <a:spcPts val="800"/>
              </a:spcBef>
              <a:spcAft>
                <a:spcPts val="0"/>
              </a:spcAft>
              <a:buNone/>
            </a:pPr>
            <a:endParaRPr sz="1600">
              <a:solidFill>
                <a:schemeClr val="dk1"/>
              </a:solidFill>
              <a:latin typeface="Verdana"/>
              <a:ea typeface="Verdana"/>
              <a:cs typeface="Verdana"/>
              <a:sym typeface="Verdana"/>
            </a:endParaRPr>
          </a:p>
        </p:txBody>
      </p:sp>
      <p:sp>
        <p:nvSpPr>
          <p:cNvPr id="158" name="Google Shape;158;p19"/>
          <p:cNvSpPr txBox="1"/>
          <p:nvPr/>
        </p:nvSpPr>
        <p:spPr>
          <a:xfrm>
            <a:off x="4221163" y="4127703"/>
            <a:ext cx="1873250" cy="1384995"/>
          </a:xfrm>
          <a:prstGeom prst="rect">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a:solidFill>
                  <a:schemeClr val="dk2"/>
                </a:solidFill>
                <a:latin typeface="Verdana"/>
                <a:ea typeface="Verdana"/>
                <a:cs typeface="Verdana"/>
                <a:sym typeface="Verdana"/>
              </a:rPr>
              <a:t>Exposure levels</a:t>
            </a:r>
            <a:endParaRPr/>
          </a:p>
          <a:p>
            <a:pPr marL="0" marR="0" lvl="0" indent="0" algn="ctr" rtl="0">
              <a:spcBef>
                <a:spcPts val="700"/>
              </a:spcBef>
              <a:spcAft>
                <a:spcPts val="0"/>
              </a:spcAft>
              <a:buNone/>
            </a:pPr>
            <a:r>
              <a:rPr lang="en-US" sz="1400" b="1">
                <a:solidFill>
                  <a:schemeClr val="dk2"/>
                </a:solidFill>
                <a:latin typeface="Verdana"/>
                <a:ea typeface="Verdana"/>
                <a:cs typeface="Verdana"/>
                <a:sym typeface="Verdana"/>
              </a:rPr>
              <a:t>Contamination pathways</a:t>
            </a:r>
            <a:endParaRPr/>
          </a:p>
          <a:p>
            <a:pPr marL="0" marR="0" lvl="0" indent="0" algn="ctr" rtl="0">
              <a:spcBef>
                <a:spcPts val="700"/>
              </a:spcBef>
              <a:spcAft>
                <a:spcPts val="0"/>
              </a:spcAft>
              <a:buNone/>
            </a:pPr>
            <a:r>
              <a:rPr lang="en-US" sz="1400" b="1">
                <a:solidFill>
                  <a:schemeClr val="dk2"/>
                </a:solidFill>
                <a:latin typeface="Verdana"/>
                <a:ea typeface="Verdana"/>
                <a:cs typeface="Verdana"/>
                <a:sym typeface="Verdana"/>
              </a:rPr>
              <a:t>Transmission dynamics</a:t>
            </a:r>
            <a:endParaRPr sz="1400">
              <a:solidFill>
                <a:schemeClr val="dk2"/>
              </a:solidFill>
              <a:latin typeface="Verdana"/>
              <a:ea typeface="Verdana"/>
              <a:cs typeface="Verdana"/>
              <a:sym typeface="Verdana"/>
            </a:endParaRPr>
          </a:p>
        </p:txBody>
      </p:sp>
      <p:cxnSp>
        <p:nvCxnSpPr>
          <p:cNvPr id="159" name="Google Shape;159;p19"/>
          <p:cNvCxnSpPr/>
          <p:nvPr/>
        </p:nvCxnSpPr>
        <p:spPr>
          <a:xfrm>
            <a:off x="2667000" y="2778125"/>
            <a:ext cx="0" cy="574675"/>
          </a:xfrm>
          <a:prstGeom prst="straightConnector1">
            <a:avLst/>
          </a:prstGeom>
          <a:noFill/>
          <a:ln w="28575" cap="flat" cmpd="sng">
            <a:solidFill>
              <a:schemeClr val="dk2"/>
            </a:solidFill>
            <a:prstDash val="solid"/>
            <a:round/>
            <a:headEnd type="none" w="med" len="med"/>
            <a:tailEnd type="triangle" w="med" len="med"/>
          </a:ln>
        </p:spPr>
      </p:cxnSp>
      <p:grpSp>
        <p:nvGrpSpPr>
          <p:cNvPr id="160" name="Google Shape;160;p19"/>
          <p:cNvGrpSpPr/>
          <p:nvPr/>
        </p:nvGrpSpPr>
        <p:grpSpPr>
          <a:xfrm>
            <a:off x="3733800" y="4343603"/>
            <a:ext cx="433388" cy="968375"/>
            <a:chOff x="2427" y="2160"/>
            <a:chExt cx="453" cy="619"/>
          </a:xfrm>
        </p:grpSpPr>
        <p:cxnSp>
          <p:nvCxnSpPr>
            <p:cNvPr id="161" name="Google Shape;161;p19"/>
            <p:cNvCxnSpPr/>
            <p:nvPr/>
          </p:nvCxnSpPr>
          <p:spPr>
            <a:xfrm>
              <a:off x="2427" y="2160"/>
              <a:ext cx="453" cy="0"/>
            </a:xfrm>
            <a:prstGeom prst="straightConnector1">
              <a:avLst/>
            </a:prstGeom>
            <a:noFill/>
            <a:ln w="28575" cap="flat" cmpd="sng">
              <a:solidFill>
                <a:schemeClr val="dk2"/>
              </a:solidFill>
              <a:prstDash val="solid"/>
              <a:round/>
              <a:headEnd type="none" w="med" len="med"/>
              <a:tailEnd type="triangle" w="med" len="med"/>
            </a:ln>
          </p:spPr>
        </p:cxnSp>
        <p:cxnSp>
          <p:nvCxnSpPr>
            <p:cNvPr id="162" name="Google Shape;162;p19"/>
            <p:cNvCxnSpPr/>
            <p:nvPr/>
          </p:nvCxnSpPr>
          <p:spPr>
            <a:xfrm>
              <a:off x="2427" y="2464"/>
              <a:ext cx="453" cy="0"/>
            </a:xfrm>
            <a:prstGeom prst="straightConnector1">
              <a:avLst/>
            </a:prstGeom>
            <a:noFill/>
            <a:ln w="28575" cap="flat" cmpd="sng">
              <a:solidFill>
                <a:schemeClr val="dk2"/>
              </a:solidFill>
              <a:prstDash val="solid"/>
              <a:round/>
              <a:headEnd type="none" w="med" len="med"/>
              <a:tailEnd type="triangle" w="med" len="med"/>
            </a:ln>
          </p:spPr>
        </p:cxnSp>
        <p:cxnSp>
          <p:nvCxnSpPr>
            <p:cNvPr id="163" name="Google Shape;163;p19"/>
            <p:cNvCxnSpPr/>
            <p:nvPr/>
          </p:nvCxnSpPr>
          <p:spPr>
            <a:xfrm>
              <a:off x="2427" y="2779"/>
              <a:ext cx="453" cy="0"/>
            </a:xfrm>
            <a:prstGeom prst="straightConnector1">
              <a:avLst/>
            </a:prstGeom>
            <a:noFill/>
            <a:ln w="28575" cap="flat" cmpd="sng">
              <a:solidFill>
                <a:schemeClr val="dk2"/>
              </a:solidFill>
              <a:prstDash val="solid"/>
              <a:round/>
              <a:headEnd type="none" w="med" len="med"/>
              <a:tailEnd type="triangle" w="med" len="med"/>
            </a:ln>
          </p:spPr>
        </p:cxnSp>
      </p:grpSp>
      <p:grpSp>
        <p:nvGrpSpPr>
          <p:cNvPr id="164" name="Google Shape;164;p19"/>
          <p:cNvGrpSpPr/>
          <p:nvPr/>
        </p:nvGrpSpPr>
        <p:grpSpPr>
          <a:xfrm>
            <a:off x="6167438" y="4343603"/>
            <a:ext cx="461962" cy="982663"/>
            <a:chOff x="2427" y="2160"/>
            <a:chExt cx="453" cy="619"/>
          </a:xfrm>
        </p:grpSpPr>
        <p:cxnSp>
          <p:nvCxnSpPr>
            <p:cNvPr id="165" name="Google Shape;165;p19"/>
            <p:cNvCxnSpPr/>
            <p:nvPr/>
          </p:nvCxnSpPr>
          <p:spPr>
            <a:xfrm>
              <a:off x="2427" y="2160"/>
              <a:ext cx="453" cy="0"/>
            </a:xfrm>
            <a:prstGeom prst="straightConnector1">
              <a:avLst/>
            </a:prstGeom>
            <a:noFill/>
            <a:ln w="28575" cap="flat" cmpd="sng">
              <a:solidFill>
                <a:schemeClr val="dk2"/>
              </a:solidFill>
              <a:prstDash val="solid"/>
              <a:round/>
              <a:headEnd type="none" w="med" len="med"/>
              <a:tailEnd type="triangle" w="med" len="med"/>
            </a:ln>
          </p:spPr>
        </p:cxnSp>
        <p:cxnSp>
          <p:nvCxnSpPr>
            <p:cNvPr id="166" name="Google Shape;166;p19"/>
            <p:cNvCxnSpPr/>
            <p:nvPr/>
          </p:nvCxnSpPr>
          <p:spPr>
            <a:xfrm>
              <a:off x="2427" y="2464"/>
              <a:ext cx="453" cy="0"/>
            </a:xfrm>
            <a:prstGeom prst="straightConnector1">
              <a:avLst/>
            </a:prstGeom>
            <a:noFill/>
            <a:ln w="28575" cap="flat" cmpd="sng">
              <a:solidFill>
                <a:schemeClr val="dk2"/>
              </a:solidFill>
              <a:prstDash val="solid"/>
              <a:round/>
              <a:headEnd type="none" w="med" len="med"/>
              <a:tailEnd type="triangle" w="med" len="med"/>
            </a:ln>
          </p:spPr>
        </p:cxnSp>
        <p:cxnSp>
          <p:nvCxnSpPr>
            <p:cNvPr id="167" name="Google Shape;167;p19"/>
            <p:cNvCxnSpPr/>
            <p:nvPr/>
          </p:nvCxnSpPr>
          <p:spPr>
            <a:xfrm>
              <a:off x="2427" y="2779"/>
              <a:ext cx="453" cy="0"/>
            </a:xfrm>
            <a:prstGeom prst="straightConnector1">
              <a:avLst/>
            </a:prstGeom>
            <a:noFill/>
            <a:ln w="28575" cap="flat" cmpd="sng">
              <a:solidFill>
                <a:schemeClr val="dk2"/>
              </a:solidFill>
              <a:prstDash val="solid"/>
              <a:round/>
              <a:headEnd type="none" w="med" len="med"/>
              <a:tailEnd type="triangle" w="med" len="med"/>
            </a:ln>
          </p:spPr>
        </p:cxnSp>
      </p:grpSp>
      <p:sp>
        <p:nvSpPr>
          <p:cNvPr id="168" name="Google Shape;168;p19"/>
          <p:cNvSpPr txBox="1"/>
          <p:nvPr/>
        </p:nvSpPr>
        <p:spPr>
          <a:xfrm>
            <a:off x="6629400" y="445158"/>
            <a:ext cx="2438400" cy="5463035"/>
          </a:xfrm>
          <a:prstGeom prst="rect">
            <a:avLst/>
          </a:prstGeom>
          <a:solidFill>
            <a:schemeClr val="l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1"/>
                </a:solidFill>
                <a:latin typeface="Verdana"/>
                <a:ea typeface="Verdana"/>
                <a:cs typeface="Verdana"/>
                <a:sym typeface="Verdana"/>
              </a:rPr>
              <a:t>HEALTH EFFECTS</a:t>
            </a:r>
            <a:endParaRPr/>
          </a:p>
          <a:p>
            <a:pPr marL="0" marR="0" lvl="0" indent="0" algn="ctr" rtl="0">
              <a:spcBef>
                <a:spcPts val="700"/>
              </a:spcBef>
              <a:spcAft>
                <a:spcPts val="0"/>
              </a:spcAft>
              <a:buNone/>
            </a:pPr>
            <a:endParaRPr sz="1400" b="1">
              <a:solidFill>
                <a:schemeClr val="dk1"/>
              </a:solidFill>
              <a:latin typeface="Verdana"/>
              <a:ea typeface="Verdana"/>
              <a:cs typeface="Verdana"/>
              <a:sym typeface="Verdana"/>
            </a:endParaRPr>
          </a:p>
          <a:p>
            <a:pPr marL="0" marR="0" lvl="0" indent="0" algn="ctr" rtl="0">
              <a:spcBef>
                <a:spcPts val="800"/>
              </a:spcBef>
              <a:spcAft>
                <a:spcPts val="0"/>
              </a:spcAft>
              <a:buNone/>
            </a:pPr>
            <a:r>
              <a:rPr lang="en-US" sz="1600" b="1">
                <a:solidFill>
                  <a:schemeClr val="dk1"/>
                </a:solidFill>
                <a:latin typeface="Verdana"/>
                <a:ea typeface="Verdana"/>
                <a:cs typeface="Verdana"/>
                <a:sym typeface="Verdana"/>
              </a:rPr>
              <a:t>Heat-related illness &amp; death</a:t>
            </a:r>
            <a:endParaRPr/>
          </a:p>
          <a:p>
            <a:pPr marL="0" marR="0" lvl="0" indent="0" algn="ctr" rtl="0">
              <a:spcBef>
                <a:spcPts val="800"/>
              </a:spcBef>
              <a:spcAft>
                <a:spcPts val="0"/>
              </a:spcAft>
              <a:buNone/>
            </a:pPr>
            <a:endParaRPr sz="1600" b="1">
              <a:solidFill>
                <a:schemeClr val="dk1"/>
              </a:solidFill>
              <a:latin typeface="Verdana"/>
              <a:ea typeface="Verdana"/>
              <a:cs typeface="Verdana"/>
              <a:sym typeface="Verdana"/>
            </a:endParaRPr>
          </a:p>
          <a:p>
            <a:pPr marL="0" marR="0" lvl="0" indent="0" algn="ctr" rtl="0">
              <a:spcBef>
                <a:spcPts val="800"/>
              </a:spcBef>
              <a:spcAft>
                <a:spcPts val="0"/>
              </a:spcAft>
              <a:buNone/>
            </a:pPr>
            <a:r>
              <a:rPr lang="en-US" sz="1600" b="1">
                <a:solidFill>
                  <a:schemeClr val="dk1"/>
                </a:solidFill>
                <a:latin typeface="Verdana"/>
                <a:ea typeface="Verdana"/>
                <a:cs typeface="Verdana"/>
                <a:sym typeface="Verdana"/>
              </a:rPr>
              <a:t>Flood and storm-related health  effects</a:t>
            </a:r>
            <a:endParaRPr/>
          </a:p>
          <a:p>
            <a:pPr marL="0" marR="0" lvl="0" indent="0" algn="ctr" rtl="0">
              <a:spcBef>
                <a:spcPts val="800"/>
              </a:spcBef>
              <a:spcAft>
                <a:spcPts val="0"/>
              </a:spcAft>
              <a:buNone/>
            </a:pPr>
            <a:endParaRPr sz="1600" b="1">
              <a:solidFill>
                <a:schemeClr val="dk1"/>
              </a:solidFill>
              <a:latin typeface="Verdana"/>
              <a:ea typeface="Verdana"/>
              <a:cs typeface="Verdana"/>
              <a:sym typeface="Verdana"/>
            </a:endParaRPr>
          </a:p>
          <a:p>
            <a:pPr marL="0" marR="0" lvl="0" indent="0" algn="ctr" rtl="0">
              <a:spcBef>
                <a:spcPts val="800"/>
              </a:spcBef>
              <a:spcAft>
                <a:spcPts val="0"/>
              </a:spcAft>
              <a:buNone/>
            </a:pPr>
            <a:r>
              <a:rPr lang="en-US" sz="1600" b="1">
                <a:solidFill>
                  <a:schemeClr val="dk1"/>
                </a:solidFill>
                <a:latin typeface="Verdana"/>
                <a:ea typeface="Verdana"/>
                <a:cs typeface="Verdana"/>
                <a:sym typeface="Verdana"/>
              </a:rPr>
              <a:t>Air pollution effects</a:t>
            </a:r>
            <a:endParaRPr/>
          </a:p>
          <a:p>
            <a:pPr marL="0" marR="0" lvl="0" indent="0" algn="ctr" rtl="0">
              <a:spcBef>
                <a:spcPts val="800"/>
              </a:spcBef>
              <a:spcAft>
                <a:spcPts val="0"/>
              </a:spcAft>
              <a:buNone/>
            </a:pPr>
            <a:endParaRPr sz="1600" b="1">
              <a:solidFill>
                <a:schemeClr val="dk1"/>
              </a:solidFill>
              <a:latin typeface="Verdana"/>
              <a:ea typeface="Verdana"/>
              <a:cs typeface="Verdana"/>
              <a:sym typeface="Verdana"/>
            </a:endParaRPr>
          </a:p>
          <a:p>
            <a:pPr marL="0" marR="0" lvl="0" indent="0" algn="ctr" rtl="0">
              <a:spcBef>
                <a:spcPts val="800"/>
              </a:spcBef>
              <a:spcAft>
                <a:spcPts val="0"/>
              </a:spcAft>
              <a:buNone/>
            </a:pPr>
            <a:r>
              <a:rPr lang="en-US" sz="1600" b="1">
                <a:solidFill>
                  <a:schemeClr val="dk1"/>
                </a:solidFill>
                <a:latin typeface="Verdana"/>
                <a:ea typeface="Verdana"/>
                <a:cs typeface="Verdana"/>
                <a:sym typeface="Verdana"/>
              </a:rPr>
              <a:t>Water- and food borne diseases</a:t>
            </a:r>
            <a:endParaRPr/>
          </a:p>
          <a:p>
            <a:pPr marL="0" marR="0" lvl="0" indent="0" algn="ctr" rtl="0">
              <a:spcBef>
                <a:spcPts val="800"/>
              </a:spcBef>
              <a:spcAft>
                <a:spcPts val="0"/>
              </a:spcAft>
              <a:buNone/>
            </a:pPr>
            <a:endParaRPr sz="1600" b="1">
              <a:solidFill>
                <a:schemeClr val="dk1"/>
              </a:solidFill>
              <a:latin typeface="Verdana"/>
              <a:ea typeface="Verdana"/>
              <a:cs typeface="Verdana"/>
              <a:sym typeface="Verdana"/>
            </a:endParaRPr>
          </a:p>
          <a:p>
            <a:pPr marL="0" marR="0" lvl="0" indent="0" algn="ctr" rtl="0">
              <a:spcBef>
                <a:spcPts val="800"/>
              </a:spcBef>
              <a:spcAft>
                <a:spcPts val="0"/>
              </a:spcAft>
              <a:buNone/>
            </a:pPr>
            <a:r>
              <a:rPr lang="en-US" sz="1600" b="1">
                <a:solidFill>
                  <a:schemeClr val="dk1"/>
                </a:solidFill>
                <a:latin typeface="Verdana"/>
                <a:ea typeface="Verdana"/>
                <a:cs typeface="Verdana"/>
                <a:sym typeface="Verdana"/>
              </a:rPr>
              <a:t>Vector-borne and rodent-borne disease </a:t>
            </a:r>
            <a:endParaRPr/>
          </a:p>
        </p:txBody>
      </p:sp>
      <p:cxnSp>
        <p:nvCxnSpPr>
          <p:cNvPr id="169" name="Google Shape;169;p19"/>
          <p:cNvCxnSpPr/>
          <p:nvPr/>
        </p:nvCxnSpPr>
        <p:spPr>
          <a:xfrm rot="10800000" flipH="1">
            <a:off x="3740150" y="3505403"/>
            <a:ext cx="2889250" cy="3175"/>
          </a:xfrm>
          <a:prstGeom prst="straightConnector1">
            <a:avLst/>
          </a:prstGeom>
          <a:noFill/>
          <a:ln w="28575" cap="flat" cmpd="sng">
            <a:solidFill>
              <a:schemeClr val="dk2"/>
            </a:solidFill>
            <a:prstDash val="solid"/>
            <a:round/>
            <a:headEnd type="none" w="med" len="med"/>
            <a:tailEnd type="triangle" w="med" len="med"/>
          </a:ln>
        </p:spPr>
      </p:cxnSp>
      <p:sp>
        <p:nvSpPr>
          <p:cNvPr id="170" name="Google Shape;170;p19"/>
          <p:cNvSpPr/>
          <p:nvPr/>
        </p:nvSpPr>
        <p:spPr>
          <a:xfrm>
            <a:off x="6096000" y="5486603"/>
            <a:ext cx="420688" cy="765175"/>
          </a:xfrm>
          <a:prstGeom prst="upArrow">
            <a:avLst>
              <a:gd name="adj1" fmla="val 50000"/>
              <a:gd name="adj2" fmla="val 66226"/>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1" name="Google Shape;171;p19"/>
          <p:cNvSpPr/>
          <p:nvPr/>
        </p:nvSpPr>
        <p:spPr>
          <a:xfrm rot="10800000" flipH="1">
            <a:off x="5334000" y="2895803"/>
            <a:ext cx="604838" cy="563563"/>
          </a:xfrm>
          <a:prstGeom prst="upArrow">
            <a:avLst>
              <a:gd name="adj1" fmla="val 50000"/>
              <a:gd name="adj2" fmla="val 25000"/>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72" name="Google Shape;172;p19"/>
          <p:cNvCxnSpPr/>
          <p:nvPr/>
        </p:nvCxnSpPr>
        <p:spPr>
          <a:xfrm rot="10800000" flipH="1">
            <a:off x="3733800" y="3886403"/>
            <a:ext cx="2895600" cy="3175"/>
          </a:xfrm>
          <a:prstGeom prst="straightConnector1">
            <a:avLst/>
          </a:prstGeom>
          <a:noFill/>
          <a:ln w="28575" cap="flat" cmpd="sng">
            <a:solidFill>
              <a:schemeClr val="dk2"/>
            </a:solidFill>
            <a:prstDash val="solid"/>
            <a:round/>
            <a:headEnd type="none" w="med" len="med"/>
            <a:tailEnd type="triangle" w="med" len="med"/>
          </a:ln>
        </p:spPr>
      </p:cxnSp>
      <p:sp>
        <p:nvSpPr>
          <p:cNvPr id="173" name="Google Shape;173;p19"/>
          <p:cNvSpPr txBox="1"/>
          <p:nvPr/>
        </p:nvSpPr>
        <p:spPr>
          <a:xfrm>
            <a:off x="5562600" y="6267450"/>
            <a:ext cx="1654175" cy="590550"/>
          </a:xfrm>
          <a:prstGeom prst="rect">
            <a:avLst/>
          </a:prstGeom>
          <a:noFill/>
          <a:ln w="9525" cap="rnd" cmpd="sng">
            <a:solidFill>
              <a:schemeClr val="dk2"/>
            </a:solidFill>
            <a:prstDash val="dot"/>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accent1"/>
                </a:solidFill>
                <a:latin typeface="Verdana"/>
                <a:ea typeface="Verdana"/>
                <a:cs typeface="Verdana"/>
                <a:sym typeface="Verdana"/>
              </a:rPr>
              <a:t>Adaptation measures</a:t>
            </a:r>
            <a:endParaRPr sz="1600">
              <a:solidFill>
                <a:schemeClr val="accent1"/>
              </a:solidFill>
              <a:latin typeface="Verdana"/>
              <a:ea typeface="Verdana"/>
              <a:cs typeface="Verdana"/>
              <a:sym typeface="Verdana"/>
            </a:endParaRPr>
          </a:p>
        </p:txBody>
      </p:sp>
      <p:sp>
        <p:nvSpPr>
          <p:cNvPr id="174" name="Google Shape;174;p19"/>
          <p:cNvSpPr txBox="1"/>
          <p:nvPr/>
        </p:nvSpPr>
        <p:spPr>
          <a:xfrm>
            <a:off x="4953000" y="2286203"/>
            <a:ext cx="1447800" cy="527050"/>
          </a:xfrm>
          <a:prstGeom prst="rect">
            <a:avLst/>
          </a:prstGeom>
          <a:noFill/>
          <a:ln w="9525" cap="rnd" cmpd="sng">
            <a:solidFill>
              <a:schemeClr val="dk2"/>
            </a:solidFill>
            <a:prstDash val="dot"/>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a:solidFill>
                  <a:schemeClr val="accent1"/>
                </a:solidFill>
                <a:latin typeface="Verdana"/>
                <a:ea typeface="Verdana"/>
                <a:cs typeface="Verdana"/>
                <a:sym typeface="Verdana"/>
              </a:rPr>
              <a:t>Moderating influences</a:t>
            </a:r>
            <a:endParaRPr sz="2000" b="1">
              <a:solidFill>
                <a:schemeClr val="accent1"/>
              </a:solidFill>
              <a:latin typeface="Verdana"/>
              <a:ea typeface="Verdana"/>
              <a:cs typeface="Verdana"/>
              <a:sym typeface="Verdana"/>
            </a:endParaRPr>
          </a:p>
        </p:txBody>
      </p:sp>
      <p:sp>
        <p:nvSpPr>
          <p:cNvPr id="175" name="Google Shape;175;p19"/>
          <p:cNvSpPr txBox="1">
            <a:spLocks noGrp="1"/>
          </p:cNvSpPr>
          <p:nvPr>
            <p:ph type="title"/>
          </p:nvPr>
        </p:nvSpPr>
        <p:spPr>
          <a:xfrm rot="-5400000">
            <a:off x="-3177540" y="2905125"/>
            <a:ext cx="749808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latin typeface="Lustria"/>
                <a:ea typeface="Lustria"/>
                <a:cs typeface="Lustria"/>
                <a:sym typeface="Lustria"/>
              </a:rPr>
              <a:t>Climate Change and Health</a:t>
            </a:r>
            <a:endParaRPr/>
          </a:p>
        </p:txBody>
      </p:sp>
      <p:pic>
        <p:nvPicPr>
          <p:cNvPr id="176" name="Google Shape;176;p19"/>
          <p:cNvPicPr preferRelativeResize="0"/>
          <p:nvPr/>
        </p:nvPicPr>
        <p:blipFill rotWithShape="1">
          <a:blip r:embed="rId3">
            <a:alphaModFix/>
          </a:blip>
          <a:srcRect l="49737"/>
          <a:stretch/>
        </p:blipFill>
        <p:spPr>
          <a:xfrm>
            <a:off x="1537195" y="1"/>
            <a:ext cx="2349005" cy="2775914"/>
          </a:xfrm>
          <a:prstGeom prst="rect">
            <a:avLst/>
          </a:prstGeom>
          <a:noFill/>
          <a:ln>
            <a:noFill/>
          </a:ln>
        </p:spPr>
      </p:pic>
      <p:sp>
        <p:nvSpPr>
          <p:cNvPr id="177" name="Google Shape;177;p19"/>
          <p:cNvSpPr/>
          <p:nvPr/>
        </p:nvSpPr>
        <p:spPr>
          <a:xfrm>
            <a:off x="6629400" y="914400"/>
            <a:ext cx="2438400" cy="1066800"/>
          </a:xfrm>
          <a:prstGeom prst="ellipse">
            <a:avLst/>
          </a:prstGeom>
          <a:noFill/>
          <a:ln w="9525" cap="flat" cmpd="sng">
            <a:solidFill>
              <a:schemeClr val="accent1"/>
            </a:solidFill>
            <a:prstDash val="solid"/>
            <a:round/>
            <a:headEnd type="none" w="sm" len="sm"/>
            <a:tailEnd type="none" w="sm" len="sm"/>
          </a:ln>
          <a:effectLst>
            <a:outerShdw blurRad="63500" dist="25400" dir="5400000" rotWithShape="0">
              <a:srgbClr val="000000">
                <a:alpha val="4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0"/>
          <p:cNvSpPr txBox="1"/>
          <p:nvPr/>
        </p:nvSpPr>
        <p:spPr>
          <a:xfrm>
            <a:off x="1143000" y="76200"/>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dirty="0">
                <a:solidFill>
                  <a:srgbClr val="4F271C"/>
                </a:solidFill>
                <a:latin typeface="Lustria"/>
                <a:ea typeface="Lustria"/>
                <a:cs typeface="Lustria"/>
                <a:sym typeface="Lustria"/>
              </a:rPr>
              <a:t>Urban Heat Primer</a:t>
            </a:r>
            <a:endParaRPr sz="4000" b="1" dirty="0">
              <a:solidFill>
                <a:srgbClr val="4F271C"/>
              </a:solidFill>
              <a:latin typeface="Lustria"/>
              <a:ea typeface="Lustria"/>
              <a:cs typeface="Lustria"/>
              <a:sym typeface="Lustria"/>
            </a:endParaRPr>
          </a:p>
        </p:txBody>
      </p:sp>
      <p:pic>
        <p:nvPicPr>
          <p:cNvPr id="184" name="Google Shape;184;p20"/>
          <p:cNvPicPr preferRelativeResize="0"/>
          <p:nvPr/>
        </p:nvPicPr>
        <p:blipFill rotWithShape="1">
          <a:blip r:embed="rId3">
            <a:alphaModFix/>
          </a:blip>
          <a:srcRect t="8804"/>
          <a:stretch/>
        </p:blipFill>
        <p:spPr>
          <a:xfrm>
            <a:off x="1066800" y="1714500"/>
            <a:ext cx="8077200" cy="4762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1"/>
          <p:cNvSpPr txBox="1"/>
          <p:nvPr/>
        </p:nvSpPr>
        <p:spPr>
          <a:xfrm>
            <a:off x="381000" y="120650"/>
            <a:ext cx="8686800"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a:solidFill>
                  <a:srgbClr val="4F271C"/>
                </a:solidFill>
                <a:latin typeface="Lustria"/>
                <a:ea typeface="Lustria"/>
                <a:cs typeface="Lustria"/>
                <a:sym typeface="Lustria"/>
              </a:rPr>
              <a:t>Temperature Traverses</a:t>
            </a:r>
            <a:endParaRPr sz="3200" i="1">
              <a:solidFill>
                <a:srgbClr val="4F271C"/>
              </a:solidFill>
              <a:latin typeface="Lustria"/>
              <a:ea typeface="Lustria"/>
              <a:cs typeface="Lustria"/>
              <a:sym typeface="Lustria"/>
            </a:endParaRPr>
          </a:p>
        </p:txBody>
      </p:sp>
      <p:pic>
        <p:nvPicPr>
          <p:cNvPr id="191" name="Google Shape;191;p21" descr="Screen Shot 2015-07-08 at 10.57.28 AM.png"/>
          <p:cNvPicPr preferRelativeResize="0"/>
          <p:nvPr/>
        </p:nvPicPr>
        <p:blipFill rotWithShape="1">
          <a:blip r:embed="rId3">
            <a:alphaModFix/>
          </a:blip>
          <a:srcRect/>
          <a:stretch/>
        </p:blipFill>
        <p:spPr>
          <a:xfrm>
            <a:off x="5730358" y="1136274"/>
            <a:ext cx="2609591" cy="2280592"/>
          </a:xfrm>
          <a:prstGeom prst="rect">
            <a:avLst/>
          </a:prstGeom>
          <a:noFill/>
          <a:ln>
            <a:noFill/>
          </a:ln>
        </p:spPr>
      </p:pic>
      <p:sp>
        <p:nvSpPr>
          <p:cNvPr id="192" name="Google Shape;192;p21"/>
          <p:cNvSpPr txBox="1"/>
          <p:nvPr/>
        </p:nvSpPr>
        <p:spPr>
          <a:xfrm>
            <a:off x="5562600" y="2590800"/>
            <a:ext cx="184150" cy="2746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pic>
        <p:nvPicPr>
          <p:cNvPr id="193" name="Google Shape;193;p21"/>
          <p:cNvPicPr preferRelativeResize="0"/>
          <p:nvPr/>
        </p:nvPicPr>
        <p:blipFill rotWithShape="1">
          <a:blip r:embed="rId4">
            <a:alphaModFix/>
          </a:blip>
          <a:srcRect/>
          <a:stretch/>
        </p:blipFill>
        <p:spPr>
          <a:xfrm>
            <a:off x="1447800" y="3996007"/>
            <a:ext cx="2971800" cy="2436732"/>
          </a:xfrm>
          <a:prstGeom prst="rect">
            <a:avLst/>
          </a:prstGeom>
          <a:noFill/>
          <a:ln>
            <a:noFill/>
          </a:ln>
        </p:spPr>
      </p:pic>
      <p:pic>
        <p:nvPicPr>
          <p:cNvPr id="194" name="Google Shape;194;p21"/>
          <p:cNvPicPr preferRelativeResize="0"/>
          <p:nvPr/>
        </p:nvPicPr>
        <p:blipFill rotWithShape="1">
          <a:blip r:embed="rId5">
            <a:alphaModFix/>
          </a:blip>
          <a:srcRect/>
          <a:stretch/>
        </p:blipFill>
        <p:spPr>
          <a:xfrm>
            <a:off x="1143000" y="850900"/>
            <a:ext cx="3533140" cy="2781300"/>
          </a:xfrm>
          <a:prstGeom prst="rect">
            <a:avLst/>
          </a:prstGeom>
          <a:noFill/>
          <a:ln>
            <a:noFill/>
          </a:ln>
        </p:spPr>
      </p:pic>
      <p:pic>
        <p:nvPicPr>
          <p:cNvPr id="195" name="Google Shape;195;p21"/>
          <p:cNvPicPr preferRelativeResize="0"/>
          <p:nvPr/>
        </p:nvPicPr>
        <p:blipFill rotWithShape="1">
          <a:blip r:embed="rId6">
            <a:alphaModFix/>
          </a:blip>
          <a:srcRect b="4900"/>
          <a:stretch/>
        </p:blipFill>
        <p:spPr>
          <a:xfrm>
            <a:off x="4654550" y="3441692"/>
            <a:ext cx="4413250" cy="299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2"/>
          <p:cNvSpPr txBox="1">
            <a:spLocks noGrp="1"/>
          </p:cNvSpPr>
          <p:nvPr>
            <p:ph type="title"/>
          </p:nvPr>
        </p:nvSpPr>
        <p:spPr>
          <a:xfrm>
            <a:off x="1047750" y="142516"/>
            <a:ext cx="7886700" cy="132556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b="1">
                <a:latin typeface="Lustria"/>
                <a:ea typeface="Lustria"/>
                <a:cs typeface="Lustria"/>
                <a:sym typeface="Lustria"/>
              </a:rPr>
              <a:t>Predicting Temperatures</a:t>
            </a:r>
            <a:endParaRPr/>
          </a:p>
        </p:txBody>
      </p:sp>
      <p:sp>
        <p:nvSpPr>
          <p:cNvPr id="202" name="Google Shape;202;p22"/>
          <p:cNvSpPr txBox="1">
            <a:spLocks noGrp="1"/>
          </p:cNvSpPr>
          <p:nvPr>
            <p:ph type="body" idx="1"/>
          </p:nvPr>
        </p:nvSpPr>
        <p:spPr>
          <a:xfrm>
            <a:off x="1047750" y="1447800"/>
            <a:ext cx="8020050" cy="4572000"/>
          </a:xfrm>
          <a:prstGeom prst="rect">
            <a:avLst/>
          </a:prstGeom>
          <a:noFill/>
          <a:ln>
            <a:noFill/>
          </a:ln>
        </p:spPr>
        <p:txBody>
          <a:bodyPr spcFirstLastPara="1" wrap="square" lIns="91425" tIns="45700" rIns="91425" bIns="45700" anchor="t" anchorCtr="0">
            <a:noAutofit/>
          </a:bodyPr>
          <a:lstStyle/>
          <a:p>
            <a:pPr marL="365125" lvl="0" indent="-282575" algn="l" rtl="0">
              <a:spcBef>
                <a:spcPts val="0"/>
              </a:spcBef>
              <a:spcAft>
                <a:spcPts val="0"/>
              </a:spcAft>
              <a:buSzPts val="2560"/>
              <a:buChar char="⚫"/>
            </a:pPr>
            <a:r>
              <a:rPr lang="en-US"/>
              <a:t>Six built environment factors helped to predict temperatures (one-meter resolution) </a:t>
            </a:r>
            <a:endParaRPr/>
          </a:p>
          <a:p>
            <a:pPr marL="639763" lvl="1" indent="-236537" algn="l" rtl="0">
              <a:spcBef>
                <a:spcPts val="550"/>
              </a:spcBef>
              <a:spcAft>
                <a:spcPts val="0"/>
              </a:spcAft>
              <a:buSzPts val="2800"/>
              <a:buChar char="◦"/>
            </a:pPr>
            <a:r>
              <a:rPr lang="en-US"/>
              <a:t>Percent Canopy: vegetation 3m or taller</a:t>
            </a:r>
            <a:endParaRPr/>
          </a:p>
          <a:p>
            <a:pPr marL="639763" lvl="1" indent="-236537" algn="l" rtl="0">
              <a:spcBef>
                <a:spcPts val="550"/>
              </a:spcBef>
              <a:spcAft>
                <a:spcPts val="0"/>
              </a:spcAft>
              <a:buSzPts val="2800"/>
              <a:buChar char="◦"/>
            </a:pPr>
            <a:r>
              <a:rPr lang="en-US"/>
              <a:t>Percent  Vegetation: 3m or below</a:t>
            </a:r>
            <a:endParaRPr/>
          </a:p>
          <a:p>
            <a:pPr marL="639763" lvl="1" indent="-236537" algn="l" rtl="0">
              <a:spcBef>
                <a:spcPts val="550"/>
              </a:spcBef>
              <a:spcAft>
                <a:spcPts val="0"/>
              </a:spcAft>
              <a:buSzPts val="2800"/>
              <a:buChar char="◦"/>
            </a:pPr>
            <a:r>
              <a:rPr lang="en-US"/>
              <a:t>Biomass Density </a:t>
            </a:r>
            <a:endParaRPr/>
          </a:p>
          <a:p>
            <a:pPr marL="639763" lvl="1" indent="-236537" algn="l" rtl="0">
              <a:spcBef>
                <a:spcPts val="550"/>
              </a:spcBef>
              <a:spcAft>
                <a:spcPts val="0"/>
              </a:spcAft>
              <a:buSzPts val="2800"/>
              <a:buChar char="◦"/>
            </a:pPr>
            <a:r>
              <a:rPr lang="en-US"/>
              <a:t>Mean Building Height </a:t>
            </a:r>
            <a:endParaRPr/>
          </a:p>
          <a:p>
            <a:pPr marL="639763" lvl="1" indent="-236537" algn="l" rtl="0">
              <a:spcBef>
                <a:spcPts val="550"/>
              </a:spcBef>
              <a:spcAft>
                <a:spcPts val="0"/>
              </a:spcAft>
              <a:buSzPts val="2800"/>
              <a:buChar char="◦"/>
            </a:pPr>
            <a:r>
              <a:rPr lang="en-US"/>
              <a:t>Total Building Volume</a:t>
            </a:r>
            <a:endParaRPr/>
          </a:p>
          <a:p>
            <a:pPr marL="639763" lvl="1" indent="-236537" algn="l" rtl="0">
              <a:spcBef>
                <a:spcPts val="550"/>
              </a:spcBef>
              <a:spcAft>
                <a:spcPts val="0"/>
              </a:spcAft>
              <a:buSzPts val="2800"/>
              <a:buChar char="◦"/>
            </a:pPr>
            <a:r>
              <a:rPr lang="en-US"/>
              <a:t>Building Height Standard Deviation</a:t>
            </a:r>
            <a:endParaRPr/>
          </a:p>
          <a:p>
            <a:pPr marL="365125" lvl="0" indent="-120015" algn="l" rtl="0">
              <a:spcBef>
                <a:spcPts val="600"/>
              </a:spcBef>
              <a:spcAft>
                <a:spcPts val="0"/>
              </a:spcAft>
              <a:buSzPts val="2560"/>
              <a:buNone/>
            </a:pPr>
            <a:endParaRPr/>
          </a:p>
          <a:p>
            <a:pPr marL="639763" lvl="1" indent="-58737" algn="l" rtl="0">
              <a:spcBef>
                <a:spcPts val="550"/>
              </a:spcBef>
              <a:spcAft>
                <a:spcPts val="0"/>
              </a:spcAft>
              <a:buSzPts val="28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p:nvPr/>
        </p:nvSpPr>
        <p:spPr>
          <a:xfrm>
            <a:off x="533400" y="95250"/>
            <a:ext cx="8686800" cy="6461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rgbClr val="4F271C"/>
                </a:solidFill>
                <a:latin typeface="Lustria"/>
                <a:ea typeface="Lustria"/>
                <a:cs typeface="Lustria"/>
                <a:sym typeface="Lustria"/>
              </a:rPr>
              <a:t>Heat in Portland – Morning (6am)</a:t>
            </a:r>
            <a:endParaRPr sz="2800" i="1">
              <a:solidFill>
                <a:srgbClr val="4F271C"/>
              </a:solidFill>
              <a:latin typeface="Lustria"/>
              <a:ea typeface="Lustria"/>
              <a:cs typeface="Lustria"/>
              <a:sym typeface="Lustria"/>
            </a:endParaRPr>
          </a:p>
        </p:txBody>
      </p:sp>
      <p:sp>
        <p:nvSpPr>
          <p:cNvPr id="209" name="Google Shape;209;p23"/>
          <p:cNvSpPr txBox="1"/>
          <p:nvPr/>
        </p:nvSpPr>
        <p:spPr>
          <a:xfrm>
            <a:off x="5562600" y="2590800"/>
            <a:ext cx="184150" cy="2746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pic>
        <p:nvPicPr>
          <p:cNvPr id="210" name="Google Shape;210;p23"/>
          <p:cNvPicPr preferRelativeResize="0"/>
          <p:nvPr/>
        </p:nvPicPr>
        <p:blipFill rotWithShape="1">
          <a:blip r:embed="rId3">
            <a:alphaModFix/>
          </a:blip>
          <a:srcRect t="9887" b="5996"/>
          <a:stretch/>
        </p:blipFill>
        <p:spPr>
          <a:xfrm>
            <a:off x="1219200" y="848413"/>
            <a:ext cx="7696200" cy="6085787"/>
          </a:xfrm>
          <a:prstGeom prst="rect">
            <a:avLst/>
          </a:prstGeom>
          <a:noFill/>
          <a:ln w="12700" cap="flat" cmpd="sng">
            <a:solidFill>
              <a:srgbClr val="000000"/>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4"/>
          <p:cNvSpPr txBox="1"/>
          <p:nvPr/>
        </p:nvSpPr>
        <p:spPr>
          <a:xfrm>
            <a:off x="685800" y="76200"/>
            <a:ext cx="8686800" cy="6461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rgbClr val="4F271C"/>
                </a:solidFill>
                <a:latin typeface="Lustria"/>
                <a:ea typeface="Lustria"/>
                <a:cs typeface="Lustria"/>
                <a:sym typeface="Lustria"/>
              </a:rPr>
              <a:t>Heat in Portland –Afternoon (3pm)</a:t>
            </a:r>
            <a:endParaRPr sz="2800" i="1">
              <a:solidFill>
                <a:srgbClr val="4F271C"/>
              </a:solidFill>
              <a:latin typeface="Lustria"/>
              <a:ea typeface="Lustria"/>
              <a:cs typeface="Lustria"/>
              <a:sym typeface="Lustria"/>
            </a:endParaRPr>
          </a:p>
        </p:txBody>
      </p:sp>
      <p:sp>
        <p:nvSpPr>
          <p:cNvPr id="217" name="Google Shape;217;p24"/>
          <p:cNvSpPr txBox="1"/>
          <p:nvPr/>
        </p:nvSpPr>
        <p:spPr>
          <a:xfrm>
            <a:off x="5562600" y="2590800"/>
            <a:ext cx="184150" cy="2746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pic>
        <p:nvPicPr>
          <p:cNvPr id="218" name="Google Shape;218;p24"/>
          <p:cNvPicPr preferRelativeResize="0"/>
          <p:nvPr/>
        </p:nvPicPr>
        <p:blipFill rotWithShape="1">
          <a:blip r:embed="rId3">
            <a:alphaModFix/>
          </a:blip>
          <a:srcRect t="8829" b="6334"/>
          <a:stretch/>
        </p:blipFill>
        <p:spPr>
          <a:xfrm>
            <a:off x="1219200" y="875030"/>
            <a:ext cx="7696200" cy="5982970"/>
          </a:xfrm>
          <a:prstGeom prst="rect">
            <a:avLst/>
          </a:prstGeom>
          <a:noFill/>
          <a:ln w="12700" cap="flat" cmpd="sng">
            <a:solidFill>
              <a:srgbClr val="000000"/>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5"/>
          <p:cNvSpPr txBox="1"/>
          <p:nvPr/>
        </p:nvSpPr>
        <p:spPr>
          <a:xfrm>
            <a:off x="685800" y="120650"/>
            <a:ext cx="8686800" cy="6461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rgbClr val="4F271C"/>
                </a:solidFill>
                <a:latin typeface="Lustria"/>
                <a:ea typeface="Lustria"/>
                <a:cs typeface="Lustria"/>
                <a:sym typeface="Lustria"/>
              </a:rPr>
              <a:t>Heat in Portland – Evening (7pm)</a:t>
            </a:r>
            <a:endParaRPr sz="2800" i="1">
              <a:solidFill>
                <a:srgbClr val="4F271C"/>
              </a:solidFill>
              <a:latin typeface="Lustria"/>
              <a:ea typeface="Lustria"/>
              <a:cs typeface="Lustria"/>
              <a:sym typeface="Lustria"/>
            </a:endParaRPr>
          </a:p>
        </p:txBody>
      </p:sp>
      <p:sp>
        <p:nvSpPr>
          <p:cNvPr id="225" name="Google Shape;225;p25"/>
          <p:cNvSpPr txBox="1"/>
          <p:nvPr/>
        </p:nvSpPr>
        <p:spPr>
          <a:xfrm>
            <a:off x="5562600" y="2590800"/>
            <a:ext cx="184150" cy="2746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pic>
        <p:nvPicPr>
          <p:cNvPr id="226" name="Google Shape;226;p25"/>
          <p:cNvPicPr preferRelativeResize="0"/>
          <p:nvPr/>
        </p:nvPicPr>
        <p:blipFill rotWithShape="1">
          <a:blip r:embed="rId3">
            <a:alphaModFix/>
          </a:blip>
          <a:srcRect t="9887" b="6482"/>
          <a:stretch/>
        </p:blipFill>
        <p:spPr>
          <a:xfrm>
            <a:off x="1219200" y="879534"/>
            <a:ext cx="7696200" cy="6054666"/>
          </a:xfrm>
          <a:prstGeom prst="rect">
            <a:avLst/>
          </a:prstGeom>
          <a:noFill/>
          <a:ln w="12700" cap="flat" cmpd="sng">
            <a:solidFill>
              <a:srgbClr val="000000"/>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6"/>
          <p:cNvSpPr txBox="1"/>
          <p:nvPr/>
        </p:nvSpPr>
        <p:spPr>
          <a:xfrm>
            <a:off x="685800" y="446782"/>
            <a:ext cx="8686800" cy="107721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rgbClr val="4F271C"/>
                </a:solidFill>
                <a:latin typeface="Lustria"/>
                <a:ea typeface="Lustria"/>
                <a:cs typeface="Lustria"/>
                <a:sym typeface="Lustria"/>
              </a:rPr>
              <a:t>Web-based Platform</a:t>
            </a:r>
            <a:endParaRPr/>
          </a:p>
          <a:p>
            <a:pPr marL="0" marR="0" lvl="0" indent="0" algn="ctr" rtl="0">
              <a:spcBef>
                <a:spcPts val="0"/>
              </a:spcBef>
              <a:spcAft>
                <a:spcPts val="0"/>
              </a:spcAft>
              <a:buNone/>
            </a:pPr>
            <a:r>
              <a:rPr lang="en-US" sz="2800" i="1">
                <a:solidFill>
                  <a:srgbClr val="4F271C"/>
                </a:solidFill>
                <a:latin typeface="Lustria"/>
                <a:ea typeface="Lustria"/>
                <a:cs typeface="Lustria"/>
                <a:sym typeface="Lustria"/>
              </a:rPr>
              <a:t>Integrating Geographic Equity &amp; Urban Heat</a:t>
            </a:r>
            <a:endParaRPr/>
          </a:p>
        </p:txBody>
      </p:sp>
      <p:pic>
        <p:nvPicPr>
          <p:cNvPr id="233" name="Google Shape;233;p26" descr="Screen Shot 2015-11-03 at 2.55.44 PM.png"/>
          <p:cNvPicPr preferRelativeResize="0"/>
          <p:nvPr/>
        </p:nvPicPr>
        <p:blipFill rotWithShape="1">
          <a:blip r:embed="rId3">
            <a:alphaModFix/>
          </a:blip>
          <a:srcRect/>
          <a:stretch/>
        </p:blipFill>
        <p:spPr>
          <a:xfrm>
            <a:off x="1199870" y="1676400"/>
            <a:ext cx="7620000" cy="47355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7"/>
          <p:cNvSpPr txBox="1"/>
          <p:nvPr/>
        </p:nvSpPr>
        <p:spPr>
          <a:xfrm>
            <a:off x="1090613" y="5334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40" name="Google Shape;240;p27"/>
          <p:cNvPicPr preferRelativeResize="0"/>
          <p:nvPr/>
        </p:nvPicPr>
        <p:blipFill rotWithShape="1">
          <a:blip r:embed="rId3">
            <a:alphaModFix/>
          </a:blip>
          <a:srcRect l="11825" r="11869"/>
          <a:stretch/>
        </p:blipFill>
        <p:spPr>
          <a:xfrm>
            <a:off x="1090613" y="1371601"/>
            <a:ext cx="8053387" cy="5486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28"/>
          <p:cNvPicPr preferRelativeResize="0"/>
          <p:nvPr/>
        </p:nvPicPr>
        <p:blipFill rotWithShape="1">
          <a:blip r:embed="rId3">
            <a:alphaModFix/>
          </a:blip>
          <a:srcRect/>
          <a:stretch/>
        </p:blipFill>
        <p:spPr>
          <a:xfrm>
            <a:off x="1159783" y="1143000"/>
            <a:ext cx="7961026" cy="44780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p:nvPr/>
        </p:nvSpPr>
        <p:spPr>
          <a:xfrm>
            <a:off x="1090613" y="6858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52" name="Google Shape;252;p29"/>
          <p:cNvPicPr preferRelativeResize="0"/>
          <p:nvPr/>
        </p:nvPicPr>
        <p:blipFill rotWithShape="1">
          <a:blip r:embed="rId3">
            <a:alphaModFix/>
          </a:blip>
          <a:srcRect l="10453" r="10106"/>
          <a:stretch/>
        </p:blipFill>
        <p:spPr>
          <a:xfrm>
            <a:off x="1090613" y="1676400"/>
            <a:ext cx="8053387" cy="520479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0"/>
          <p:cNvSpPr txBox="1"/>
          <p:nvPr/>
        </p:nvSpPr>
        <p:spPr>
          <a:xfrm>
            <a:off x="1090613" y="7620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59" name="Google Shape;259;p30"/>
          <p:cNvPicPr preferRelativeResize="0"/>
          <p:nvPr/>
        </p:nvPicPr>
        <p:blipFill rotWithShape="1">
          <a:blip r:embed="rId3">
            <a:alphaModFix/>
          </a:blip>
          <a:srcRect l="9924" r="9589"/>
          <a:stretch/>
        </p:blipFill>
        <p:spPr>
          <a:xfrm>
            <a:off x="1090613" y="1676401"/>
            <a:ext cx="8053387" cy="5181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p:nvPr/>
        </p:nvSpPr>
        <p:spPr>
          <a:xfrm>
            <a:off x="1093304" y="6858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66" name="Google Shape;266;p31"/>
          <p:cNvPicPr preferRelativeResize="0"/>
          <p:nvPr/>
        </p:nvPicPr>
        <p:blipFill rotWithShape="1">
          <a:blip r:embed="rId3">
            <a:alphaModFix/>
          </a:blip>
          <a:srcRect/>
          <a:stretch/>
        </p:blipFill>
        <p:spPr>
          <a:xfrm>
            <a:off x="1066800" y="1761026"/>
            <a:ext cx="7948612" cy="47921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2"/>
          <p:cNvSpPr txBox="1"/>
          <p:nvPr/>
        </p:nvSpPr>
        <p:spPr>
          <a:xfrm>
            <a:off x="1090613" y="6858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73" name="Google Shape;273;p32"/>
          <p:cNvPicPr preferRelativeResize="0"/>
          <p:nvPr/>
        </p:nvPicPr>
        <p:blipFill rotWithShape="1">
          <a:blip r:embed="rId3">
            <a:alphaModFix/>
          </a:blip>
          <a:srcRect l="9741" r="9772"/>
          <a:stretch/>
        </p:blipFill>
        <p:spPr>
          <a:xfrm>
            <a:off x="1090613" y="1595401"/>
            <a:ext cx="8053387" cy="5262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3"/>
          <p:cNvSpPr txBox="1"/>
          <p:nvPr/>
        </p:nvSpPr>
        <p:spPr>
          <a:xfrm>
            <a:off x="1090613" y="8049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80" name="Google Shape;280;p33"/>
          <p:cNvPicPr preferRelativeResize="0"/>
          <p:nvPr/>
        </p:nvPicPr>
        <p:blipFill rotWithShape="1">
          <a:blip r:embed="rId3">
            <a:alphaModFix/>
          </a:blip>
          <a:srcRect b="13664"/>
          <a:stretch/>
        </p:blipFill>
        <p:spPr>
          <a:xfrm>
            <a:off x="1090613" y="1828800"/>
            <a:ext cx="8066639" cy="4724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4"/>
          <p:cNvSpPr txBox="1"/>
          <p:nvPr/>
        </p:nvSpPr>
        <p:spPr>
          <a:xfrm>
            <a:off x="1090613" y="6858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87" name="Google Shape;287;p34"/>
          <p:cNvPicPr preferRelativeResize="0"/>
          <p:nvPr/>
        </p:nvPicPr>
        <p:blipFill rotWithShape="1">
          <a:blip r:embed="rId3">
            <a:alphaModFix/>
          </a:blip>
          <a:srcRect l="10453" r="10106"/>
          <a:stretch/>
        </p:blipFill>
        <p:spPr>
          <a:xfrm>
            <a:off x="1090613" y="1595400"/>
            <a:ext cx="8053387" cy="54769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5"/>
          <p:cNvSpPr txBox="1"/>
          <p:nvPr/>
        </p:nvSpPr>
        <p:spPr>
          <a:xfrm>
            <a:off x="1090613" y="6858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294" name="Google Shape;294;p35"/>
          <p:cNvPicPr preferRelativeResize="0"/>
          <p:nvPr/>
        </p:nvPicPr>
        <p:blipFill rotWithShape="1">
          <a:blip r:embed="rId3">
            <a:alphaModFix/>
          </a:blip>
          <a:srcRect/>
          <a:stretch/>
        </p:blipFill>
        <p:spPr>
          <a:xfrm>
            <a:off x="1090613" y="1524001"/>
            <a:ext cx="8053387" cy="533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6"/>
          <p:cNvSpPr txBox="1"/>
          <p:nvPr/>
        </p:nvSpPr>
        <p:spPr>
          <a:xfrm>
            <a:off x="1180774" y="152400"/>
            <a:ext cx="7956600" cy="6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b="1">
                <a:solidFill>
                  <a:srgbClr val="703203"/>
                </a:solidFill>
                <a:latin typeface="Lustria"/>
                <a:ea typeface="Lustria"/>
                <a:cs typeface="Lustria"/>
                <a:sym typeface="Lustria"/>
              </a:rPr>
              <a:t>Richmond’s Applications</a:t>
            </a:r>
            <a:endParaRPr sz="4400" b="1">
              <a:solidFill>
                <a:srgbClr val="703203"/>
              </a:solidFill>
              <a:latin typeface="Lustria"/>
              <a:ea typeface="Lustria"/>
              <a:cs typeface="Lustria"/>
              <a:sym typeface="Lustria"/>
            </a:endParaRPr>
          </a:p>
        </p:txBody>
      </p:sp>
      <p:pic>
        <p:nvPicPr>
          <p:cNvPr id="301" name="Google Shape;301;p36"/>
          <p:cNvPicPr preferRelativeResize="0"/>
          <p:nvPr/>
        </p:nvPicPr>
        <p:blipFill rotWithShape="1">
          <a:blip r:embed="rId3">
            <a:alphaModFix/>
          </a:blip>
          <a:srcRect/>
          <a:stretch/>
        </p:blipFill>
        <p:spPr>
          <a:xfrm>
            <a:off x="1180774" y="990601"/>
            <a:ext cx="4056795" cy="4831300"/>
          </a:xfrm>
          <a:prstGeom prst="rect">
            <a:avLst/>
          </a:prstGeom>
          <a:noFill/>
          <a:ln>
            <a:noFill/>
          </a:ln>
        </p:spPr>
      </p:pic>
      <p:pic>
        <p:nvPicPr>
          <p:cNvPr id="302" name="Google Shape;302;p36"/>
          <p:cNvPicPr preferRelativeResize="0"/>
          <p:nvPr/>
        </p:nvPicPr>
        <p:blipFill rotWithShape="1">
          <a:blip r:embed="rId4">
            <a:alphaModFix/>
          </a:blip>
          <a:srcRect/>
          <a:stretch/>
        </p:blipFill>
        <p:spPr>
          <a:xfrm>
            <a:off x="5159074" y="1143000"/>
            <a:ext cx="3756326" cy="46789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9790"/>
            <a:ext cx="5334000" cy="3769275"/>
          </a:xfrm>
          <a:prstGeom prst="rect">
            <a:avLst/>
          </a:prstGeom>
        </p:spPr>
      </p:pic>
      <p:sp>
        <p:nvSpPr>
          <p:cNvPr id="8" name="Rectangle 7"/>
          <p:cNvSpPr/>
          <p:nvPr/>
        </p:nvSpPr>
        <p:spPr>
          <a:xfrm>
            <a:off x="550942" y="1056125"/>
            <a:ext cx="2928438" cy="45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b="1">
                <a:solidFill>
                  <a:schemeClr val="tx1"/>
                </a:solidFill>
                <a:latin typeface="Helvetica" charset="0"/>
                <a:ea typeface="Helvetica" charset="0"/>
                <a:cs typeface="Helvetica" charset="0"/>
              </a:rPr>
              <a:t>VULNERABILITY</a:t>
            </a:r>
            <a:endParaRPr lang="en-US" sz="2250" b="1" dirty="0">
              <a:solidFill>
                <a:schemeClr val="tx1"/>
              </a:solidFill>
              <a:latin typeface="Helvetica" charset="0"/>
              <a:ea typeface="Helvetica" charset="0"/>
              <a:cs typeface="Helvetica" charset="0"/>
            </a:endParaRPr>
          </a:p>
        </p:txBody>
      </p:sp>
      <p:sp>
        <p:nvSpPr>
          <p:cNvPr id="6" name="TextBox 5"/>
          <p:cNvSpPr txBox="1"/>
          <p:nvPr/>
        </p:nvSpPr>
        <p:spPr>
          <a:xfrm>
            <a:off x="19050" y="4815681"/>
            <a:ext cx="1510350" cy="253916"/>
          </a:xfrm>
          <a:prstGeom prst="rect">
            <a:avLst/>
          </a:prstGeom>
          <a:noFill/>
        </p:spPr>
        <p:txBody>
          <a:bodyPr wrap="none" rtlCol="0">
            <a:spAutoFit/>
          </a:bodyPr>
          <a:lstStyle/>
          <a:p>
            <a:r>
              <a:rPr lang="en-US" sz="1050"/>
              <a:t>Hoffman et al., in prep</a:t>
            </a:r>
          </a:p>
        </p:txBody>
      </p:sp>
      <p:sp>
        <p:nvSpPr>
          <p:cNvPr id="7" name="TextBox 6"/>
          <p:cNvSpPr txBox="1"/>
          <p:nvPr/>
        </p:nvSpPr>
        <p:spPr>
          <a:xfrm>
            <a:off x="8224614" y="5022066"/>
            <a:ext cx="931665" cy="253916"/>
          </a:xfrm>
          <a:prstGeom prst="rect">
            <a:avLst/>
          </a:prstGeom>
          <a:noFill/>
        </p:spPr>
        <p:txBody>
          <a:bodyPr wrap="none" rtlCol="0">
            <a:spAutoFit/>
          </a:bodyPr>
          <a:lstStyle/>
          <a:p>
            <a:r>
              <a:rPr lang="en-US" sz="1050"/>
              <a:t>DATA: RAA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7833" y="1529790"/>
            <a:ext cx="4786168" cy="3789429"/>
          </a:xfrm>
          <a:prstGeom prst="rect">
            <a:avLst/>
          </a:prstGeom>
        </p:spPr>
      </p:pic>
      <p:sp>
        <p:nvSpPr>
          <p:cNvPr id="9" name="Rectangle 8"/>
          <p:cNvSpPr/>
          <p:nvPr/>
        </p:nvSpPr>
        <p:spPr>
          <a:xfrm>
            <a:off x="5130562" y="1076278"/>
            <a:ext cx="3632438" cy="45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b="1" dirty="0">
                <a:solidFill>
                  <a:schemeClr val="tx1"/>
                </a:solidFill>
                <a:latin typeface="Helvetica" charset="0"/>
                <a:ea typeface="Helvetica" charset="0"/>
                <a:cs typeface="Helvetica" charset="0"/>
              </a:rPr>
              <a:t>REDLINING MAP (1937)</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2991" y="5429250"/>
            <a:ext cx="726986" cy="514350"/>
          </a:xfrm>
          <a:prstGeom prst="rect">
            <a:avLst/>
          </a:prstGeom>
        </p:spPr>
      </p:pic>
    </p:spTree>
    <p:extLst>
      <p:ext uri="{BB962C8B-B14F-4D97-AF65-F5344CB8AC3E}">
        <p14:creationId xmlns:p14="http://schemas.microsoft.com/office/powerpoint/2010/main" val="3635932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9790"/>
            <a:ext cx="5334000" cy="3769275"/>
          </a:xfrm>
          <a:prstGeom prst="rect">
            <a:avLst/>
          </a:prstGeom>
        </p:spPr>
      </p:pic>
      <p:sp>
        <p:nvSpPr>
          <p:cNvPr id="8" name="Rectangle 7"/>
          <p:cNvSpPr/>
          <p:nvPr/>
        </p:nvSpPr>
        <p:spPr>
          <a:xfrm>
            <a:off x="550942" y="1056125"/>
            <a:ext cx="2928438" cy="45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b="1">
                <a:solidFill>
                  <a:schemeClr val="tx1"/>
                </a:solidFill>
                <a:latin typeface="Helvetica" charset="0"/>
                <a:ea typeface="Helvetica" charset="0"/>
                <a:cs typeface="Helvetica" charset="0"/>
              </a:rPr>
              <a:t>VULNERABILITY</a:t>
            </a:r>
            <a:endParaRPr lang="en-US" sz="2250" b="1" dirty="0">
              <a:solidFill>
                <a:schemeClr val="tx1"/>
              </a:solidFill>
              <a:latin typeface="Helvetica" charset="0"/>
              <a:ea typeface="Helvetica" charset="0"/>
              <a:cs typeface="Helvetica" charset="0"/>
            </a:endParaRPr>
          </a:p>
        </p:txBody>
      </p:sp>
      <p:sp>
        <p:nvSpPr>
          <p:cNvPr id="6" name="TextBox 5"/>
          <p:cNvSpPr txBox="1"/>
          <p:nvPr/>
        </p:nvSpPr>
        <p:spPr>
          <a:xfrm>
            <a:off x="19050" y="4815681"/>
            <a:ext cx="1510350" cy="253916"/>
          </a:xfrm>
          <a:prstGeom prst="rect">
            <a:avLst/>
          </a:prstGeom>
          <a:noFill/>
        </p:spPr>
        <p:txBody>
          <a:bodyPr wrap="none" rtlCol="0">
            <a:spAutoFit/>
          </a:bodyPr>
          <a:lstStyle/>
          <a:p>
            <a:r>
              <a:rPr lang="en-US" sz="1050"/>
              <a:t>Hoffman et al., in prep</a:t>
            </a:r>
          </a:p>
        </p:txBody>
      </p:sp>
      <p:sp>
        <p:nvSpPr>
          <p:cNvPr id="7" name="TextBox 6"/>
          <p:cNvSpPr txBox="1"/>
          <p:nvPr/>
        </p:nvSpPr>
        <p:spPr>
          <a:xfrm>
            <a:off x="8224614" y="5022066"/>
            <a:ext cx="931665" cy="253916"/>
          </a:xfrm>
          <a:prstGeom prst="rect">
            <a:avLst/>
          </a:prstGeom>
          <a:noFill/>
        </p:spPr>
        <p:txBody>
          <a:bodyPr wrap="none" rtlCol="0">
            <a:spAutoFit/>
          </a:bodyPr>
          <a:lstStyle/>
          <a:p>
            <a:r>
              <a:rPr lang="en-US" sz="1050"/>
              <a:t>DATA: RAA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7833" y="1529790"/>
            <a:ext cx="4786168" cy="3789429"/>
          </a:xfrm>
          <a:prstGeom prst="rect">
            <a:avLst/>
          </a:prstGeom>
        </p:spPr>
      </p:pic>
      <p:sp>
        <p:nvSpPr>
          <p:cNvPr id="9" name="Rectangle 8"/>
          <p:cNvSpPr/>
          <p:nvPr/>
        </p:nvSpPr>
        <p:spPr>
          <a:xfrm>
            <a:off x="5130562" y="1076278"/>
            <a:ext cx="3632438" cy="45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b="1" dirty="0">
                <a:solidFill>
                  <a:schemeClr val="tx1"/>
                </a:solidFill>
                <a:latin typeface="Helvetica" charset="0"/>
                <a:ea typeface="Helvetica" charset="0"/>
                <a:cs typeface="Helvetica" charset="0"/>
              </a:rPr>
              <a:t>REDLINING MAP (1937)</a:t>
            </a:r>
          </a:p>
        </p:txBody>
      </p:sp>
      <p:sp>
        <p:nvSpPr>
          <p:cNvPr id="4" name="Freeform 3"/>
          <p:cNvSpPr/>
          <p:nvPr/>
        </p:nvSpPr>
        <p:spPr>
          <a:xfrm>
            <a:off x="1388746" y="1885950"/>
            <a:ext cx="2915849" cy="2263140"/>
          </a:xfrm>
          <a:custGeom>
            <a:avLst/>
            <a:gdLst>
              <a:gd name="connsiteX0" fmla="*/ 411480 w 3887799"/>
              <a:gd name="connsiteY0" fmla="*/ 411480 h 3017520"/>
              <a:gd name="connsiteX1" fmla="*/ 45720 w 3887799"/>
              <a:gd name="connsiteY1" fmla="*/ 434340 h 3017520"/>
              <a:gd name="connsiteX2" fmla="*/ 0 w 3887799"/>
              <a:gd name="connsiteY2" fmla="*/ 571500 h 3017520"/>
              <a:gd name="connsiteX3" fmla="*/ 45720 w 3887799"/>
              <a:gd name="connsiteY3" fmla="*/ 822960 h 3017520"/>
              <a:gd name="connsiteX4" fmla="*/ 205740 w 3887799"/>
              <a:gd name="connsiteY4" fmla="*/ 1028700 h 3017520"/>
              <a:gd name="connsiteX5" fmla="*/ 251460 w 3887799"/>
              <a:gd name="connsiteY5" fmla="*/ 1097280 h 3017520"/>
              <a:gd name="connsiteX6" fmla="*/ 320040 w 3887799"/>
              <a:gd name="connsiteY6" fmla="*/ 1120140 h 3017520"/>
              <a:gd name="connsiteX7" fmla="*/ 388620 w 3887799"/>
              <a:gd name="connsiteY7" fmla="*/ 1165860 h 3017520"/>
              <a:gd name="connsiteX8" fmla="*/ 525780 w 3887799"/>
              <a:gd name="connsiteY8" fmla="*/ 1280160 h 3017520"/>
              <a:gd name="connsiteX9" fmla="*/ 571500 w 3887799"/>
              <a:gd name="connsiteY9" fmla="*/ 1348740 h 3017520"/>
              <a:gd name="connsiteX10" fmla="*/ 640080 w 3887799"/>
              <a:gd name="connsiteY10" fmla="*/ 1394460 h 3017520"/>
              <a:gd name="connsiteX11" fmla="*/ 662940 w 3887799"/>
              <a:gd name="connsiteY11" fmla="*/ 1463040 h 3017520"/>
              <a:gd name="connsiteX12" fmla="*/ 868680 w 3887799"/>
              <a:gd name="connsiteY12" fmla="*/ 1554480 h 3017520"/>
              <a:gd name="connsiteX13" fmla="*/ 937260 w 3887799"/>
              <a:gd name="connsiteY13" fmla="*/ 1577340 h 3017520"/>
              <a:gd name="connsiteX14" fmla="*/ 1005840 w 3887799"/>
              <a:gd name="connsiteY14" fmla="*/ 1600200 h 3017520"/>
              <a:gd name="connsiteX15" fmla="*/ 1074420 w 3887799"/>
              <a:gd name="connsiteY15" fmla="*/ 1645920 h 3017520"/>
              <a:gd name="connsiteX16" fmla="*/ 1188720 w 3887799"/>
              <a:gd name="connsiteY16" fmla="*/ 1783080 h 3017520"/>
              <a:gd name="connsiteX17" fmla="*/ 1280160 w 3887799"/>
              <a:gd name="connsiteY17" fmla="*/ 1920240 h 3017520"/>
              <a:gd name="connsiteX18" fmla="*/ 1257300 w 3887799"/>
              <a:gd name="connsiteY18" fmla="*/ 2148840 h 3017520"/>
              <a:gd name="connsiteX19" fmla="*/ 1211580 w 3887799"/>
              <a:gd name="connsiteY19" fmla="*/ 2286000 h 3017520"/>
              <a:gd name="connsiteX20" fmla="*/ 1234440 w 3887799"/>
              <a:gd name="connsiteY20" fmla="*/ 2537460 h 3017520"/>
              <a:gd name="connsiteX21" fmla="*/ 1440180 w 3887799"/>
              <a:gd name="connsiteY21" fmla="*/ 2651760 h 3017520"/>
              <a:gd name="connsiteX22" fmla="*/ 1463040 w 3887799"/>
              <a:gd name="connsiteY22" fmla="*/ 2720340 h 3017520"/>
              <a:gd name="connsiteX23" fmla="*/ 1531620 w 3887799"/>
              <a:gd name="connsiteY23" fmla="*/ 2788920 h 3017520"/>
              <a:gd name="connsiteX24" fmla="*/ 1737360 w 3887799"/>
              <a:gd name="connsiteY24" fmla="*/ 2880360 h 3017520"/>
              <a:gd name="connsiteX25" fmla="*/ 1943100 w 3887799"/>
              <a:gd name="connsiteY25" fmla="*/ 2926080 h 3017520"/>
              <a:gd name="connsiteX26" fmla="*/ 2034540 w 3887799"/>
              <a:gd name="connsiteY26" fmla="*/ 2948940 h 3017520"/>
              <a:gd name="connsiteX27" fmla="*/ 2240280 w 3887799"/>
              <a:gd name="connsiteY27" fmla="*/ 3017520 h 3017520"/>
              <a:gd name="connsiteX28" fmla="*/ 2994660 w 3887799"/>
              <a:gd name="connsiteY28" fmla="*/ 2994660 h 3017520"/>
              <a:gd name="connsiteX29" fmla="*/ 3200400 w 3887799"/>
              <a:gd name="connsiteY29" fmla="*/ 2857500 h 3017520"/>
              <a:gd name="connsiteX30" fmla="*/ 3589020 w 3887799"/>
              <a:gd name="connsiteY30" fmla="*/ 2788920 h 3017520"/>
              <a:gd name="connsiteX31" fmla="*/ 3657600 w 3887799"/>
              <a:gd name="connsiteY31" fmla="*/ 2720340 h 3017520"/>
              <a:gd name="connsiteX32" fmla="*/ 3794760 w 3887799"/>
              <a:gd name="connsiteY32" fmla="*/ 2628900 h 3017520"/>
              <a:gd name="connsiteX33" fmla="*/ 3840480 w 3887799"/>
              <a:gd name="connsiteY33" fmla="*/ 2491740 h 3017520"/>
              <a:gd name="connsiteX34" fmla="*/ 3863340 w 3887799"/>
              <a:gd name="connsiteY34" fmla="*/ 2423160 h 3017520"/>
              <a:gd name="connsiteX35" fmla="*/ 3863340 w 3887799"/>
              <a:gd name="connsiteY35" fmla="*/ 1897380 h 3017520"/>
              <a:gd name="connsiteX36" fmla="*/ 3817620 w 3887799"/>
              <a:gd name="connsiteY36" fmla="*/ 1760220 h 3017520"/>
              <a:gd name="connsiteX37" fmla="*/ 3749040 w 3887799"/>
              <a:gd name="connsiteY37" fmla="*/ 1714500 h 3017520"/>
              <a:gd name="connsiteX38" fmla="*/ 3657600 w 3887799"/>
              <a:gd name="connsiteY38" fmla="*/ 1577340 h 3017520"/>
              <a:gd name="connsiteX39" fmla="*/ 3611880 w 3887799"/>
              <a:gd name="connsiteY39" fmla="*/ 1508760 h 3017520"/>
              <a:gd name="connsiteX40" fmla="*/ 3543300 w 3887799"/>
              <a:gd name="connsiteY40" fmla="*/ 1280160 h 3017520"/>
              <a:gd name="connsiteX41" fmla="*/ 3497580 w 3887799"/>
              <a:gd name="connsiteY41" fmla="*/ 1211580 h 3017520"/>
              <a:gd name="connsiteX42" fmla="*/ 3406140 w 3887799"/>
              <a:gd name="connsiteY42" fmla="*/ 1005840 h 3017520"/>
              <a:gd name="connsiteX43" fmla="*/ 3337560 w 3887799"/>
              <a:gd name="connsiteY43" fmla="*/ 937260 h 3017520"/>
              <a:gd name="connsiteX44" fmla="*/ 3200400 w 3887799"/>
              <a:gd name="connsiteY44" fmla="*/ 822960 h 3017520"/>
              <a:gd name="connsiteX45" fmla="*/ 3040380 w 3887799"/>
              <a:gd name="connsiteY45" fmla="*/ 617220 h 3017520"/>
              <a:gd name="connsiteX46" fmla="*/ 2971800 w 3887799"/>
              <a:gd name="connsiteY46" fmla="*/ 480060 h 3017520"/>
              <a:gd name="connsiteX47" fmla="*/ 2880360 w 3887799"/>
              <a:gd name="connsiteY47" fmla="*/ 411480 h 3017520"/>
              <a:gd name="connsiteX48" fmla="*/ 2743200 w 3887799"/>
              <a:gd name="connsiteY48" fmla="*/ 320040 h 3017520"/>
              <a:gd name="connsiteX49" fmla="*/ 2674620 w 3887799"/>
              <a:gd name="connsiteY49" fmla="*/ 274320 h 3017520"/>
              <a:gd name="connsiteX50" fmla="*/ 2560320 w 3887799"/>
              <a:gd name="connsiteY50" fmla="*/ 137160 h 3017520"/>
              <a:gd name="connsiteX51" fmla="*/ 2514600 w 3887799"/>
              <a:gd name="connsiteY51" fmla="*/ 68580 h 3017520"/>
              <a:gd name="connsiteX52" fmla="*/ 2377440 w 3887799"/>
              <a:gd name="connsiteY52" fmla="*/ 0 h 3017520"/>
              <a:gd name="connsiteX53" fmla="*/ 1897380 w 3887799"/>
              <a:gd name="connsiteY53" fmla="*/ 22860 h 3017520"/>
              <a:gd name="connsiteX54" fmla="*/ 1828800 w 3887799"/>
              <a:gd name="connsiteY54" fmla="*/ 45720 h 3017520"/>
              <a:gd name="connsiteX55" fmla="*/ 1805940 w 3887799"/>
              <a:gd name="connsiteY55" fmla="*/ 114300 h 3017520"/>
              <a:gd name="connsiteX56" fmla="*/ 1760220 w 3887799"/>
              <a:gd name="connsiteY56" fmla="*/ 182880 h 3017520"/>
              <a:gd name="connsiteX57" fmla="*/ 1737360 w 3887799"/>
              <a:gd name="connsiteY57" fmla="*/ 251460 h 3017520"/>
              <a:gd name="connsiteX58" fmla="*/ 1691640 w 3887799"/>
              <a:gd name="connsiteY58" fmla="*/ 320040 h 3017520"/>
              <a:gd name="connsiteX59" fmla="*/ 1645920 w 3887799"/>
              <a:gd name="connsiteY59" fmla="*/ 457200 h 3017520"/>
              <a:gd name="connsiteX60" fmla="*/ 1600200 w 3887799"/>
              <a:gd name="connsiteY60" fmla="*/ 525780 h 3017520"/>
              <a:gd name="connsiteX61" fmla="*/ 1577340 w 3887799"/>
              <a:gd name="connsiteY61" fmla="*/ 594360 h 3017520"/>
              <a:gd name="connsiteX62" fmla="*/ 1508760 w 3887799"/>
              <a:gd name="connsiteY62" fmla="*/ 617220 h 3017520"/>
              <a:gd name="connsiteX63" fmla="*/ 1440180 w 3887799"/>
              <a:gd name="connsiteY63" fmla="*/ 662940 h 3017520"/>
              <a:gd name="connsiteX64" fmla="*/ 1097280 w 3887799"/>
              <a:gd name="connsiteY64" fmla="*/ 640080 h 3017520"/>
              <a:gd name="connsiteX65" fmla="*/ 1028700 w 3887799"/>
              <a:gd name="connsiteY65" fmla="*/ 594360 h 3017520"/>
              <a:gd name="connsiteX66" fmla="*/ 891540 w 3887799"/>
              <a:gd name="connsiteY66" fmla="*/ 525780 h 3017520"/>
              <a:gd name="connsiteX67" fmla="*/ 822960 w 3887799"/>
              <a:gd name="connsiteY67" fmla="*/ 434340 h 3017520"/>
              <a:gd name="connsiteX68" fmla="*/ 685800 w 3887799"/>
              <a:gd name="connsiteY68" fmla="*/ 365760 h 3017520"/>
              <a:gd name="connsiteX69" fmla="*/ 617220 w 3887799"/>
              <a:gd name="connsiteY69" fmla="*/ 320040 h 3017520"/>
              <a:gd name="connsiteX70" fmla="*/ 480060 w 3887799"/>
              <a:gd name="connsiteY70" fmla="*/ 251460 h 3017520"/>
              <a:gd name="connsiteX71" fmla="*/ 411480 w 3887799"/>
              <a:gd name="connsiteY71" fmla="*/ 411480 h 301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87799" h="3017520">
                <a:moveTo>
                  <a:pt x="411480" y="411480"/>
                </a:moveTo>
                <a:cubicBezTo>
                  <a:pt x="339090" y="441960"/>
                  <a:pt x="159572" y="390064"/>
                  <a:pt x="45720" y="434340"/>
                </a:cubicBezTo>
                <a:cubicBezTo>
                  <a:pt x="804" y="451807"/>
                  <a:pt x="0" y="571500"/>
                  <a:pt x="0" y="571500"/>
                </a:cubicBezTo>
                <a:cubicBezTo>
                  <a:pt x="4982" y="611356"/>
                  <a:pt x="11617" y="761575"/>
                  <a:pt x="45720" y="822960"/>
                </a:cubicBezTo>
                <a:cubicBezTo>
                  <a:pt x="161274" y="1030958"/>
                  <a:pt x="94669" y="895414"/>
                  <a:pt x="205740" y="1028700"/>
                </a:cubicBezTo>
                <a:cubicBezTo>
                  <a:pt x="223329" y="1049806"/>
                  <a:pt x="230006" y="1080117"/>
                  <a:pt x="251460" y="1097280"/>
                </a:cubicBezTo>
                <a:cubicBezTo>
                  <a:pt x="270276" y="1112333"/>
                  <a:pt x="298487" y="1109364"/>
                  <a:pt x="320040" y="1120140"/>
                </a:cubicBezTo>
                <a:cubicBezTo>
                  <a:pt x="344614" y="1132427"/>
                  <a:pt x="365760" y="1150620"/>
                  <a:pt x="388620" y="1165860"/>
                </a:cubicBezTo>
                <a:cubicBezTo>
                  <a:pt x="500010" y="1332944"/>
                  <a:pt x="351759" y="1135143"/>
                  <a:pt x="525780" y="1280160"/>
                </a:cubicBezTo>
                <a:cubicBezTo>
                  <a:pt x="546886" y="1297749"/>
                  <a:pt x="552073" y="1329313"/>
                  <a:pt x="571500" y="1348740"/>
                </a:cubicBezTo>
                <a:cubicBezTo>
                  <a:pt x="590927" y="1368167"/>
                  <a:pt x="617220" y="1379220"/>
                  <a:pt x="640080" y="1394460"/>
                </a:cubicBezTo>
                <a:cubicBezTo>
                  <a:pt x="647700" y="1417320"/>
                  <a:pt x="647887" y="1444224"/>
                  <a:pt x="662940" y="1463040"/>
                </a:cubicBezTo>
                <a:cubicBezTo>
                  <a:pt x="702460" y="1512440"/>
                  <a:pt x="826769" y="1540510"/>
                  <a:pt x="868680" y="1554480"/>
                </a:cubicBezTo>
                <a:lnTo>
                  <a:pt x="937260" y="1577340"/>
                </a:lnTo>
                <a:cubicBezTo>
                  <a:pt x="960120" y="1584960"/>
                  <a:pt x="985790" y="1586834"/>
                  <a:pt x="1005840" y="1600200"/>
                </a:cubicBezTo>
                <a:lnTo>
                  <a:pt x="1074420" y="1645920"/>
                </a:lnTo>
                <a:cubicBezTo>
                  <a:pt x="1237795" y="1890983"/>
                  <a:pt x="983370" y="1519058"/>
                  <a:pt x="1188720" y="1783080"/>
                </a:cubicBezTo>
                <a:cubicBezTo>
                  <a:pt x="1222455" y="1826454"/>
                  <a:pt x="1280160" y="1920240"/>
                  <a:pt x="1280160" y="1920240"/>
                </a:cubicBezTo>
                <a:cubicBezTo>
                  <a:pt x="1272540" y="1996440"/>
                  <a:pt x="1271413" y="2073572"/>
                  <a:pt x="1257300" y="2148840"/>
                </a:cubicBezTo>
                <a:cubicBezTo>
                  <a:pt x="1248419" y="2196208"/>
                  <a:pt x="1211580" y="2286000"/>
                  <a:pt x="1211580" y="2286000"/>
                </a:cubicBezTo>
                <a:cubicBezTo>
                  <a:pt x="1219200" y="2369820"/>
                  <a:pt x="1198848" y="2461191"/>
                  <a:pt x="1234440" y="2537460"/>
                </a:cubicBezTo>
                <a:cubicBezTo>
                  <a:pt x="1263400" y="2599516"/>
                  <a:pt x="1375712" y="2630271"/>
                  <a:pt x="1440180" y="2651760"/>
                </a:cubicBezTo>
                <a:cubicBezTo>
                  <a:pt x="1447800" y="2674620"/>
                  <a:pt x="1449674" y="2700290"/>
                  <a:pt x="1463040" y="2720340"/>
                </a:cubicBezTo>
                <a:cubicBezTo>
                  <a:pt x="1480973" y="2747239"/>
                  <a:pt x="1506784" y="2768224"/>
                  <a:pt x="1531620" y="2788920"/>
                </a:cubicBezTo>
                <a:cubicBezTo>
                  <a:pt x="1595955" y="2842532"/>
                  <a:pt x="1651921" y="2859000"/>
                  <a:pt x="1737360" y="2880360"/>
                </a:cubicBezTo>
                <a:cubicBezTo>
                  <a:pt x="1960363" y="2936111"/>
                  <a:pt x="1681906" y="2868037"/>
                  <a:pt x="1943100" y="2926080"/>
                </a:cubicBezTo>
                <a:cubicBezTo>
                  <a:pt x="1973770" y="2932896"/>
                  <a:pt x="2004734" y="2939005"/>
                  <a:pt x="2034540" y="2948940"/>
                </a:cubicBezTo>
                <a:cubicBezTo>
                  <a:pt x="2292788" y="3035023"/>
                  <a:pt x="2021152" y="2962738"/>
                  <a:pt x="2240280" y="3017520"/>
                </a:cubicBezTo>
                <a:cubicBezTo>
                  <a:pt x="2491740" y="3009900"/>
                  <a:pt x="2745127" y="3026651"/>
                  <a:pt x="2994660" y="2994660"/>
                </a:cubicBezTo>
                <a:cubicBezTo>
                  <a:pt x="3106103" y="2980373"/>
                  <a:pt x="3110389" y="2887504"/>
                  <a:pt x="3200400" y="2857500"/>
                </a:cubicBezTo>
                <a:cubicBezTo>
                  <a:pt x="3417407" y="2785164"/>
                  <a:pt x="3289565" y="2816143"/>
                  <a:pt x="3589020" y="2788920"/>
                </a:cubicBezTo>
                <a:cubicBezTo>
                  <a:pt x="3611880" y="2766060"/>
                  <a:pt x="3632081" y="2740188"/>
                  <a:pt x="3657600" y="2720340"/>
                </a:cubicBezTo>
                <a:cubicBezTo>
                  <a:pt x="3700974" y="2686605"/>
                  <a:pt x="3794760" y="2628900"/>
                  <a:pt x="3794760" y="2628900"/>
                </a:cubicBezTo>
                <a:lnTo>
                  <a:pt x="3840480" y="2491740"/>
                </a:lnTo>
                <a:lnTo>
                  <a:pt x="3863340" y="2423160"/>
                </a:lnTo>
                <a:cubicBezTo>
                  <a:pt x="3887046" y="2186098"/>
                  <a:pt x="3903801" y="2153635"/>
                  <a:pt x="3863340" y="1897380"/>
                </a:cubicBezTo>
                <a:cubicBezTo>
                  <a:pt x="3855824" y="1849777"/>
                  <a:pt x="3857719" y="1786953"/>
                  <a:pt x="3817620" y="1760220"/>
                </a:cubicBezTo>
                <a:lnTo>
                  <a:pt x="3749040" y="1714500"/>
                </a:lnTo>
                <a:lnTo>
                  <a:pt x="3657600" y="1577340"/>
                </a:lnTo>
                <a:lnTo>
                  <a:pt x="3611880" y="1508760"/>
                </a:lnTo>
                <a:cubicBezTo>
                  <a:pt x="3599101" y="1457645"/>
                  <a:pt x="3565562" y="1313553"/>
                  <a:pt x="3543300" y="1280160"/>
                </a:cubicBezTo>
                <a:cubicBezTo>
                  <a:pt x="3528060" y="1257300"/>
                  <a:pt x="3508738" y="1236686"/>
                  <a:pt x="3497580" y="1211580"/>
                </a:cubicBezTo>
                <a:cubicBezTo>
                  <a:pt x="3440620" y="1083421"/>
                  <a:pt x="3480047" y="1094529"/>
                  <a:pt x="3406140" y="1005840"/>
                </a:cubicBezTo>
                <a:cubicBezTo>
                  <a:pt x="3385444" y="981004"/>
                  <a:pt x="3362396" y="957956"/>
                  <a:pt x="3337560" y="937260"/>
                </a:cubicBezTo>
                <a:cubicBezTo>
                  <a:pt x="3254141" y="867744"/>
                  <a:pt x="3274216" y="917866"/>
                  <a:pt x="3200400" y="822960"/>
                </a:cubicBezTo>
                <a:cubicBezTo>
                  <a:pt x="3008997" y="576871"/>
                  <a:pt x="3196077" y="772917"/>
                  <a:pt x="3040380" y="617220"/>
                </a:cubicBezTo>
                <a:cubicBezTo>
                  <a:pt x="3021787" y="561442"/>
                  <a:pt x="3016115" y="524375"/>
                  <a:pt x="2971800" y="480060"/>
                </a:cubicBezTo>
                <a:cubicBezTo>
                  <a:pt x="2944859" y="453119"/>
                  <a:pt x="2911573" y="433329"/>
                  <a:pt x="2880360" y="411480"/>
                </a:cubicBezTo>
                <a:cubicBezTo>
                  <a:pt x="2835344" y="379969"/>
                  <a:pt x="2788920" y="350520"/>
                  <a:pt x="2743200" y="320040"/>
                </a:cubicBezTo>
                <a:lnTo>
                  <a:pt x="2674620" y="274320"/>
                </a:lnTo>
                <a:cubicBezTo>
                  <a:pt x="2561106" y="104049"/>
                  <a:pt x="2706999" y="313175"/>
                  <a:pt x="2560320" y="137160"/>
                </a:cubicBezTo>
                <a:cubicBezTo>
                  <a:pt x="2542731" y="116054"/>
                  <a:pt x="2534027" y="88007"/>
                  <a:pt x="2514600" y="68580"/>
                </a:cubicBezTo>
                <a:cubicBezTo>
                  <a:pt x="2470285" y="24265"/>
                  <a:pt x="2433218" y="18593"/>
                  <a:pt x="2377440" y="0"/>
                </a:cubicBezTo>
                <a:cubicBezTo>
                  <a:pt x="2217420" y="7620"/>
                  <a:pt x="2057028" y="9556"/>
                  <a:pt x="1897380" y="22860"/>
                </a:cubicBezTo>
                <a:cubicBezTo>
                  <a:pt x="1873367" y="24861"/>
                  <a:pt x="1845839" y="28681"/>
                  <a:pt x="1828800" y="45720"/>
                </a:cubicBezTo>
                <a:cubicBezTo>
                  <a:pt x="1811761" y="62759"/>
                  <a:pt x="1816716" y="92747"/>
                  <a:pt x="1805940" y="114300"/>
                </a:cubicBezTo>
                <a:cubicBezTo>
                  <a:pt x="1793653" y="138874"/>
                  <a:pt x="1772507" y="158306"/>
                  <a:pt x="1760220" y="182880"/>
                </a:cubicBezTo>
                <a:cubicBezTo>
                  <a:pt x="1749444" y="204433"/>
                  <a:pt x="1748136" y="229907"/>
                  <a:pt x="1737360" y="251460"/>
                </a:cubicBezTo>
                <a:cubicBezTo>
                  <a:pt x="1725073" y="276034"/>
                  <a:pt x="1702798" y="294934"/>
                  <a:pt x="1691640" y="320040"/>
                </a:cubicBezTo>
                <a:cubicBezTo>
                  <a:pt x="1672067" y="364079"/>
                  <a:pt x="1672653" y="417101"/>
                  <a:pt x="1645920" y="457200"/>
                </a:cubicBezTo>
                <a:cubicBezTo>
                  <a:pt x="1630680" y="480060"/>
                  <a:pt x="1612487" y="501206"/>
                  <a:pt x="1600200" y="525780"/>
                </a:cubicBezTo>
                <a:cubicBezTo>
                  <a:pt x="1589424" y="547333"/>
                  <a:pt x="1594379" y="577321"/>
                  <a:pt x="1577340" y="594360"/>
                </a:cubicBezTo>
                <a:cubicBezTo>
                  <a:pt x="1560301" y="611399"/>
                  <a:pt x="1530313" y="606444"/>
                  <a:pt x="1508760" y="617220"/>
                </a:cubicBezTo>
                <a:cubicBezTo>
                  <a:pt x="1484186" y="629507"/>
                  <a:pt x="1463040" y="647700"/>
                  <a:pt x="1440180" y="662940"/>
                </a:cubicBezTo>
                <a:cubicBezTo>
                  <a:pt x="1325880" y="655320"/>
                  <a:pt x="1210275" y="658913"/>
                  <a:pt x="1097280" y="640080"/>
                </a:cubicBezTo>
                <a:cubicBezTo>
                  <a:pt x="1070180" y="635563"/>
                  <a:pt x="1053274" y="606647"/>
                  <a:pt x="1028700" y="594360"/>
                </a:cubicBezTo>
                <a:cubicBezTo>
                  <a:pt x="954330" y="557175"/>
                  <a:pt x="957054" y="591294"/>
                  <a:pt x="891540" y="525780"/>
                </a:cubicBezTo>
                <a:cubicBezTo>
                  <a:pt x="864599" y="498839"/>
                  <a:pt x="849901" y="461281"/>
                  <a:pt x="822960" y="434340"/>
                </a:cubicBezTo>
                <a:cubicBezTo>
                  <a:pt x="757446" y="368826"/>
                  <a:pt x="760170" y="402945"/>
                  <a:pt x="685800" y="365760"/>
                </a:cubicBezTo>
                <a:cubicBezTo>
                  <a:pt x="661226" y="353473"/>
                  <a:pt x="641794" y="332327"/>
                  <a:pt x="617220" y="320040"/>
                </a:cubicBezTo>
                <a:cubicBezTo>
                  <a:pt x="427931" y="225396"/>
                  <a:pt x="676601" y="382487"/>
                  <a:pt x="480060" y="251460"/>
                </a:cubicBezTo>
                <a:cubicBezTo>
                  <a:pt x="375335" y="286368"/>
                  <a:pt x="483870" y="381000"/>
                  <a:pt x="411480" y="411480"/>
                </a:cubicBezTo>
                <a:close/>
              </a:path>
            </a:pathLst>
          </a:cu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2991" y="5429250"/>
            <a:ext cx="726986" cy="514350"/>
          </a:xfrm>
          <a:prstGeom prst="rect">
            <a:avLst/>
          </a:prstGeom>
        </p:spPr>
      </p:pic>
      <p:sp>
        <p:nvSpPr>
          <p:cNvPr id="5" name="TextBox 4">
            <a:extLst>
              <a:ext uri="{FF2B5EF4-FFF2-40B4-BE49-F238E27FC236}">
                <a16:creationId xmlns:a16="http://schemas.microsoft.com/office/drawing/2014/main" id="{831299BC-07B5-174A-8119-DE907C583C2C}"/>
              </a:ext>
            </a:extLst>
          </p:cNvPr>
          <p:cNvSpPr txBox="1"/>
          <p:nvPr/>
        </p:nvSpPr>
        <p:spPr>
          <a:xfrm>
            <a:off x="2485300" y="5021759"/>
            <a:ext cx="3658374" cy="1246495"/>
          </a:xfrm>
          <a:prstGeom prst="rect">
            <a:avLst/>
          </a:prstGeom>
          <a:noFill/>
        </p:spPr>
        <p:txBody>
          <a:bodyPr wrap="none" rtlCol="0">
            <a:spAutoFit/>
          </a:bodyPr>
          <a:lstStyle/>
          <a:p>
            <a:r>
              <a:rPr lang="en-US" sz="7500" dirty="0">
                <a:solidFill>
                  <a:schemeClr val="accent6"/>
                </a:solidFill>
                <a:latin typeface="Helvetica" pitchFamily="2" charset="0"/>
              </a:rPr>
              <a:t>A</a:t>
            </a:r>
            <a:r>
              <a:rPr lang="en-US" sz="7500" dirty="0">
                <a:latin typeface="Helvetica" pitchFamily="2" charset="0"/>
              </a:rPr>
              <a:t> </a:t>
            </a:r>
            <a:r>
              <a:rPr lang="en-US" sz="7500" dirty="0">
                <a:solidFill>
                  <a:schemeClr val="accent1"/>
                </a:solidFill>
                <a:latin typeface="Helvetica" pitchFamily="2" charset="0"/>
              </a:rPr>
              <a:t>B</a:t>
            </a:r>
            <a:r>
              <a:rPr lang="en-US" sz="7500" dirty="0">
                <a:latin typeface="Helvetica" pitchFamily="2" charset="0"/>
              </a:rPr>
              <a:t> </a:t>
            </a:r>
            <a:r>
              <a:rPr lang="en-US" sz="7500" dirty="0">
                <a:solidFill>
                  <a:schemeClr val="accent4"/>
                </a:solidFill>
                <a:latin typeface="Helvetica" pitchFamily="2" charset="0"/>
              </a:rPr>
              <a:t>C</a:t>
            </a:r>
            <a:r>
              <a:rPr lang="en-US" sz="7500" dirty="0">
                <a:latin typeface="Helvetica" pitchFamily="2" charset="0"/>
              </a:rPr>
              <a:t> </a:t>
            </a:r>
            <a:r>
              <a:rPr lang="en-US" sz="7500" dirty="0">
                <a:solidFill>
                  <a:srgbClr val="C00000"/>
                </a:solidFill>
                <a:latin typeface="Helvetica" pitchFamily="2" charset="0"/>
              </a:rPr>
              <a:t>D</a:t>
            </a:r>
          </a:p>
        </p:txBody>
      </p:sp>
    </p:spTree>
    <p:extLst>
      <p:ext uri="{BB962C8B-B14F-4D97-AF65-F5344CB8AC3E}">
        <p14:creationId xmlns:p14="http://schemas.microsoft.com/office/powerpoint/2010/main" val="1415337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 y="857250"/>
            <a:ext cx="9134475" cy="5143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7741" y="5105400"/>
            <a:ext cx="726986" cy="514350"/>
          </a:xfrm>
          <a:prstGeom prst="rect">
            <a:avLst/>
          </a:prstGeom>
        </p:spPr>
      </p:pic>
    </p:spTree>
    <p:extLst>
      <p:ext uri="{BB962C8B-B14F-4D97-AF65-F5344CB8AC3E}">
        <p14:creationId xmlns:p14="http://schemas.microsoft.com/office/powerpoint/2010/main" val="1183492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7"/>
          <p:cNvSpPr txBox="1"/>
          <p:nvPr/>
        </p:nvSpPr>
        <p:spPr>
          <a:xfrm>
            <a:off x="571500" y="268288"/>
            <a:ext cx="5753100" cy="65897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a:p>
            <a:pPr marL="457200" marR="0" lvl="1" indent="0" algn="l" rtl="0">
              <a:spcBef>
                <a:spcPts val="600"/>
              </a:spcBef>
              <a:spcAft>
                <a:spcPts val="0"/>
              </a:spcAft>
              <a:buNone/>
            </a:pPr>
            <a:endParaRPr sz="10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000" b="0" i="0" u="none" strike="noStrike" cap="none">
              <a:solidFill>
                <a:schemeClr val="dk1"/>
              </a:solidFill>
              <a:latin typeface="Arial"/>
              <a:ea typeface="Arial"/>
              <a:cs typeface="Arial"/>
              <a:sym typeface="Arial"/>
            </a:endParaRPr>
          </a:p>
          <a:p>
            <a:pPr marL="742950" marR="0" lvl="1" indent="-285750" algn="l" rtl="0">
              <a:spcBef>
                <a:spcPts val="600"/>
              </a:spcBef>
              <a:spcAft>
                <a:spcPts val="0"/>
              </a:spcAft>
              <a:buClr>
                <a:schemeClr val="accent1"/>
              </a:buClr>
              <a:buSzPts val="2160"/>
              <a:buFont typeface="Noto Sans Symbols"/>
              <a:buChar char="💧"/>
            </a:pPr>
            <a:r>
              <a:rPr lang="en-US" sz="2400" b="0" i="0" u="none" strike="noStrike" cap="none">
                <a:solidFill>
                  <a:schemeClr val="dk1"/>
                </a:solidFill>
                <a:latin typeface="Arial"/>
                <a:ea typeface="Arial"/>
                <a:cs typeface="Arial"/>
                <a:sym typeface="Arial"/>
              </a:rPr>
              <a:t>Prepare </a:t>
            </a:r>
            <a:r>
              <a:rPr lang="en-US" sz="2400" b="1" i="1" u="none" strike="noStrike" cap="none">
                <a:solidFill>
                  <a:schemeClr val="dk1"/>
                </a:solidFill>
                <a:latin typeface="Arial"/>
                <a:ea typeface="Arial"/>
                <a:cs typeface="Arial"/>
                <a:sym typeface="Arial"/>
              </a:rPr>
              <a:t>dose-response relationships </a:t>
            </a:r>
            <a:r>
              <a:rPr lang="en-US" sz="2400" b="0" i="0" u="none" strike="noStrike" cap="none">
                <a:solidFill>
                  <a:schemeClr val="dk1"/>
                </a:solidFill>
                <a:latin typeface="Arial"/>
                <a:ea typeface="Arial"/>
                <a:cs typeface="Arial"/>
                <a:sym typeface="Arial"/>
              </a:rPr>
              <a:t>among development proposals, greening scenarios, environmental stressors</a:t>
            </a:r>
            <a:endParaRPr/>
          </a:p>
          <a:p>
            <a:pPr marL="742950" marR="0" lvl="1" indent="-228600" algn="l" rtl="0">
              <a:spcBef>
                <a:spcPts val="600"/>
              </a:spcBef>
              <a:spcAft>
                <a:spcPts val="0"/>
              </a:spcAft>
              <a:buClr>
                <a:schemeClr val="accent1"/>
              </a:buClr>
              <a:buSzPts val="900"/>
              <a:buFont typeface="Noto Sans Symbols"/>
              <a:buNone/>
            </a:pPr>
            <a:endParaRPr sz="1000" b="0" i="0" u="none" strike="noStrike" cap="none">
              <a:solidFill>
                <a:schemeClr val="dk1"/>
              </a:solidFill>
              <a:latin typeface="Arial"/>
              <a:ea typeface="Arial"/>
              <a:cs typeface="Arial"/>
              <a:sym typeface="Arial"/>
            </a:endParaRPr>
          </a:p>
          <a:p>
            <a:pPr marL="742950" marR="0" lvl="1" indent="-285750" algn="l" rtl="0">
              <a:spcBef>
                <a:spcPts val="600"/>
              </a:spcBef>
              <a:spcAft>
                <a:spcPts val="0"/>
              </a:spcAft>
              <a:buClr>
                <a:schemeClr val="accent1"/>
              </a:buClr>
              <a:buSzPts val="2160"/>
              <a:buFont typeface="Noto Sans Symbols"/>
              <a:buChar char="💧"/>
            </a:pPr>
            <a:r>
              <a:rPr lang="en-US" sz="2400" b="0" i="0" u="none" strike="noStrike" cap="none">
                <a:solidFill>
                  <a:schemeClr val="dk1"/>
                </a:solidFill>
                <a:latin typeface="Arial"/>
                <a:ea typeface="Arial"/>
                <a:cs typeface="Arial"/>
                <a:sym typeface="Arial"/>
              </a:rPr>
              <a:t>Explore policy options for ‘no net increase’ in temperature and air pollution</a:t>
            </a:r>
            <a:endParaRPr/>
          </a:p>
          <a:p>
            <a:pPr marL="742950" marR="0" lvl="1" indent="-228600" algn="l" rtl="0">
              <a:spcBef>
                <a:spcPts val="600"/>
              </a:spcBef>
              <a:spcAft>
                <a:spcPts val="0"/>
              </a:spcAft>
              <a:buClr>
                <a:schemeClr val="accent1"/>
              </a:buClr>
              <a:buSzPts val="900"/>
              <a:buFont typeface="Noto Sans Symbols"/>
              <a:buNone/>
            </a:pPr>
            <a:endParaRPr sz="1000" b="0" i="0" u="none" strike="noStrike" cap="none">
              <a:solidFill>
                <a:schemeClr val="dk1"/>
              </a:solidFill>
              <a:latin typeface="Arial"/>
              <a:ea typeface="Arial"/>
              <a:cs typeface="Arial"/>
              <a:sym typeface="Arial"/>
            </a:endParaRPr>
          </a:p>
          <a:p>
            <a:pPr marL="742950" marR="0" lvl="1" indent="-285750" algn="l" rtl="0">
              <a:spcBef>
                <a:spcPts val="600"/>
              </a:spcBef>
              <a:spcAft>
                <a:spcPts val="0"/>
              </a:spcAft>
              <a:buClr>
                <a:schemeClr val="accent1"/>
              </a:buClr>
              <a:buSzPts val="2160"/>
              <a:buFont typeface="Noto Sans Symbols"/>
              <a:buChar char="💧"/>
            </a:pPr>
            <a:r>
              <a:rPr lang="en-US" sz="2400" b="0" i="0" u="none" strike="noStrike" cap="none">
                <a:solidFill>
                  <a:schemeClr val="dk1"/>
                </a:solidFill>
                <a:latin typeface="Arial"/>
                <a:ea typeface="Arial"/>
                <a:cs typeface="Arial"/>
                <a:sym typeface="Arial"/>
              </a:rPr>
              <a:t>Exploring options for applying mitigation models and web-based engagement to other regions: Midwest, South, Inner-Mountain, Northeast</a:t>
            </a:r>
            <a:endParaRPr sz="1600" b="0" i="0" u="none" strike="noStrike" cap="none">
              <a:solidFill>
                <a:srgbClr val="000090"/>
              </a:solidFill>
              <a:latin typeface="Arial"/>
              <a:ea typeface="Arial"/>
              <a:cs typeface="Arial"/>
              <a:sym typeface="Arial"/>
            </a:endParaRPr>
          </a:p>
        </p:txBody>
      </p:sp>
      <p:sp>
        <p:nvSpPr>
          <p:cNvPr id="309" name="Google Shape;309;p37"/>
          <p:cNvSpPr txBox="1"/>
          <p:nvPr/>
        </p:nvSpPr>
        <p:spPr>
          <a:xfrm>
            <a:off x="304800" y="0"/>
            <a:ext cx="8610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a:solidFill>
                  <a:schemeClr val="dk2"/>
                </a:solidFill>
                <a:latin typeface="Lustria"/>
                <a:ea typeface="Lustria"/>
                <a:cs typeface="Lustria"/>
                <a:sym typeface="Lustria"/>
              </a:rPr>
              <a:t>Next Steps</a:t>
            </a:r>
            <a:endParaRPr/>
          </a:p>
        </p:txBody>
      </p:sp>
      <p:pic>
        <p:nvPicPr>
          <p:cNvPr id="310" name="Google Shape;310;p37"/>
          <p:cNvPicPr preferRelativeResize="0"/>
          <p:nvPr/>
        </p:nvPicPr>
        <p:blipFill rotWithShape="1">
          <a:blip r:embed="rId3">
            <a:alphaModFix/>
          </a:blip>
          <a:srcRect l="24892" t="9804" r="27337" b="26678"/>
          <a:stretch/>
        </p:blipFill>
        <p:spPr>
          <a:xfrm>
            <a:off x="6477000" y="3870325"/>
            <a:ext cx="2643188" cy="2271713"/>
          </a:xfrm>
          <a:prstGeom prst="rect">
            <a:avLst/>
          </a:prstGeom>
          <a:noFill/>
          <a:ln w="12700" cap="flat" cmpd="sng">
            <a:solidFill>
              <a:schemeClr val="dk1"/>
            </a:solidFill>
            <a:prstDash val="solid"/>
            <a:miter lim="800000"/>
            <a:headEnd type="none" w="sm" len="sm"/>
            <a:tailEnd type="none" w="sm" len="sm"/>
          </a:ln>
        </p:spPr>
      </p:pic>
      <p:pic>
        <p:nvPicPr>
          <p:cNvPr id="311" name="Google Shape;311;p37"/>
          <p:cNvPicPr preferRelativeResize="0"/>
          <p:nvPr/>
        </p:nvPicPr>
        <p:blipFill rotWithShape="1">
          <a:blip r:embed="rId4">
            <a:alphaModFix/>
          </a:blip>
          <a:srcRect l="31388" t="6212" r="16306" b="27301"/>
          <a:stretch/>
        </p:blipFill>
        <p:spPr>
          <a:xfrm>
            <a:off x="6477000" y="1143000"/>
            <a:ext cx="2643188" cy="2173288"/>
          </a:xfrm>
          <a:prstGeom prst="rect">
            <a:avLst/>
          </a:prstGeom>
          <a:noFill/>
          <a:ln w="12700" cap="flat" cmpd="sng">
            <a:solidFill>
              <a:schemeClr val="dk1"/>
            </a:solidFill>
            <a:prstDash val="solid"/>
            <a:miter lim="800000"/>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8"/>
          <p:cNvSpPr/>
          <p:nvPr/>
        </p:nvSpPr>
        <p:spPr>
          <a:xfrm>
            <a:off x="914400" y="1246188"/>
            <a:ext cx="4400550" cy="1385887"/>
          </a:xfrm>
          <a:prstGeom prst="rect">
            <a:avLst/>
          </a:prstGeom>
          <a:noFill/>
          <a:ln>
            <a:noFill/>
          </a:ln>
        </p:spPr>
        <p:txBody>
          <a:bodyPr spcFirstLastPara="1" wrap="square" lIns="91425" tIns="45700" rIns="91425" bIns="45700" anchor="t" anchorCtr="0">
            <a:noAutofit/>
          </a:bodyPr>
          <a:lstStyle/>
          <a:p>
            <a:pPr marL="342900" marR="0" lvl="0" indent="-21590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p:txBody>
      </p:sp>
      <p:sp>
        <p:nvSpPr>
          <p:cNvPr id="318" name="Google Shape;318;p38"/>
          <p:cNvSpPr txBox="1"/>
          <p:nvPr/>
        </p:nvSpPr>
        <p:spPr>
          <a:xfrm>
            <a:off x="1030288" y="304800"/>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a:solidFill>
                  <a:srgbClr val="4F271C"/>
                </a:solidFill>
                <a:latin typeface="Lustria"/>
                <a:ea typeface="Lustria"/>
                <a:cs typeface="Lustria"/>
                <a:sym typeface="Lustria"/>
              </a:rPr>
              <a:t>Would you like to participate?</a:t>
            </a:r>
            <a:endParaRPr/>
          </a:p>
        </p:txBody>
      </p:sp>
      <p:pic>
        <p:nvPicPr>
          <p:cNvPr id="319" name="Google Shape;319;p38"/>
          <p:cNvPicPr preferRelativeResize="0"/>
          <p:nvPr/>
        </p:nvPicPr>
        <p:blipFill rotWithShape="1">
          <a:blip r:embed="rId3">
            <a:alphaModFix/>
          </a:blip>
          <a:srcRect/>
          <a:stretch/>
        </p:blipFill>
        <p:spPr>
          <a:xfrm>
            <a:off x="1049866" y="1447800"/>
            <a:ext cx="8094133" cy="4552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9"/>
          <p:cNvSpPr/>
          <p:nvPr/>
        </p:nvSpPr>
        <p:spPr>
          <a:xfrm>
            <a:off x="533400" y="4100513"/>
            <a:ext cx="8458200" cy="295465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rgbClr val="000090"/>
              </a:buClr>
              <a:buSzPts val="3600"/>
              <a:buFont typeface="Noto Sans Symbols"/>
              <a:buNone/>
            </a:pPr>
            <a:r>
              <a:rPr lang="en-US" sz="3600" b="1" dirty="0">
                <a:solidFill>
                  <a:srgbClr val="000090"/>
                </a:solidFill>
                <a:latin typeface="Arial"/>
                <a:ea typeface="Arial"/>
                <a:cs typeface="Arial"/>
                <a:sym typeface="Arial"/>
              </a:rPr>
              <a:t>Contact</a:t>
            </a:r>
            <a:endParaRPr dirty="0"/>
          </a:p>
          <a:p>
            <a:pPr marL="0" marR="0" lvl="0" indent="0" algn="r" rtl="0">
              <a:spcBef>
                <a:spcPts val="1200"/>
              </a:spcBef>
              <a:spcAft>
                <a:spcPts val="0"/>
              </a:spcAft>
              <a:buClr>
                <a:srgbClr val="000090"/>
              </a:buClr>
              <a:buSzPts val="2400"/>
              <a:buFont typeface="Noto Sans Symbols"/>
              <a:buNone/>
            </a:pPr>
            <a:r>
              <a:rPr lang="en-US" sz="2400" i="1" dirty="0">
                <a:solidFill>
                  <a:srgbClr val="000090"/>
                </a:solidFill>
                <a:latin typeface="Arial"/>
                <a:ea typeface="Arial"/>
                <a:cs typeface="Arial"/>
                <a:sym typeface="Arial"/>
              </a:rPr>
              <a:t>Contact: </a:t>
            </a:r>
            <a:r>
              <a:rPr lang="en-US" sz="2400" i="1" dirty="0" err="1">
                <a:solidFill>
                  <a:srgbClr val="000090"/>
                </a:solidFill>
                <a:latin typeface="Arial"/>
                <a:ea typeface="Arial"/>
                <a:cs typeface="Arial"/>
                <a:sym typeface="Arial"/>
              </a:rPr>
              <a:t>Vivek</a:t>
            </a:r>
            <a:r>
              <a:rPr lang="en-US" sz="2400" i="1" dirty="0">
                <a:solidFill>
                  <a:srgbClr val="000090"/>
                </a:solidFill>
                <a:latin typeface="Arial"/>
                <a:ea typeface="Arial"/>
                <a:cs typeface="Arial"/>
                <a:sym typeface="Arial"/>
              </a:rPr>
              <a:t> </a:t>
            </a:r>
            <a:r>
              <a:rPr lang="en-US" sz="2400" i="1" dirty="0" err="1">
                <a:solidFill>
                  <a:srgbClr val="000090"/>
                </a:solidFill>
                <a:latin typeface="Arial"/>
                <a:ea typeface="Arial"/>
                <a:cs typeface="Arial"/>
                <a:sym typeface="Arial"/>
              </a:rPr>
              <a:t>Shandas</a:t>
            </a:r>
            <a:r>
              <a:rPr lang="en-US" sz="2400" i="1" dirty="0">
                <a:solidFill>
                  <a:srgbClr val="000090"/>
                </a:solidFill>
                <a:latin typeface="Arial"/>
                <a:ea typeface="Arial"/>
                <a:cs typeface="Arial"/>
                <a:sym typeface="Arial"/>
              </a:rPr>
              <a:t> or Jeremy Hoffman</a:t>
            </a:r>
            <a:endParaRPr dirty="0"/>
          </a:p>
          <a:p>
            <a:pPr marL="0" marR="0" lvl="0" indent="0" algn="r" rtl="0">
              <a:spcBef>
                <a:spcPts val="1200"/>
              </a:spcBef>
              <a:spcAft>
                <a:spcPts val="0"/>
              </a:spcAft>
              <a:buClr>
                <a:srgbClr val="000090"/>
              </a:buClr>
              <a:buSzPts val="2400"/>
              <a:buFont typeface="Noto Sans Symbols"/>
              <a:buNone/>
            </a:pPr>
            <a:r>
              <a:rPr lang="en-US" sz="2400" i="1" dirty="0">
                <a:solidFill>
                  <a:srgbClr val="000090"/>
                </a:solidFill>
                <a:latin typeface="Arial"/>
                <a:ea typeface="Arial"/>
                <a:cs typeface="Arial"/>
                <a:sym typeface="Arial"/>
              </a:rPr>
              <a:t>Email: </a:t>
            </a:r>
            <a:r>
              <a:rPr lang="en-US" sz="2400" i="1" u="sng" dirty="0">
                <a:solidFill>
                  <a:schemeClr val="hlink"/>
                </a:solidFill>
                <a:latin typeface="Arial"/>
                <a:ea typeface="Arial"/>
                <a:cs typeface="Arial"/>
                <a:sym typeface="Arial"/>
                <a:hlinkClick r:id="rId3"/>
              </a:rPr>
              <a:t>vs@capastrategies.com</a:t>
            </a:r>
            <a:r>
              <a:rPr lang="en-US" sz="2400" i="1" dirty="0">
                <a:solidFill>
                  <a:srgbClr val="000090"/>
                </a:solidFill>
                <a:latin typeface="Arial"/>
                <a:ea typeface="Arial"/>
                <a:cs typeface="Arial"/>
                <a:sym typeface="Arial"/>
              </a:rPr>
              <a:t> or </a:t>
            </a:r>
            <a:r>
              <a:rPr lang="en-US" sz="2400" i="1" dirty="0" err="1">
                <a:solidFill>
                  <a:srgbClr val="000090"/>
                </a:solidFill>
                <a:latin typeface="Arial"/>
                <a:ea typeface="Arial"/>
                <a:cs typeface="Arial"/>
                <a:sym typeface="Arial"/>
              </a:rPr>
              <a:t>jhoffman@smv.org</a:t>
            </a:r>
            <a:endParaRPr sz="2400" i="1" dirty="0">
              <a:solidFill>
                <a:srgbClr val="000090"/>
              </a:solidFill>
              <a:latin typeface="Arial"/>
              <a:ea typeface="Arial"/>
              <a:cs typeface="Arial"/>
              <a:sym typeface="Arial"/>
            </a:endParaRPr>
          </a:p>
          <a:p>
            <a:pPr marL="0" marR="0" lvl="0" indent="0" algn="r" rtl="0">
              <a:spcBef>
                <a:spcPts val="1200"/>
              </a:spcBef>
              <a:spcAft>
                <a:spcPts val="0"/>
              </a:spcAft>
              <a:buClr>
                <a:srgbClr val="000090"/>
              </a:buClr>
              <a:buSzPts val="2400"/>
              <a:buFont typeface="Noto Sans Symbols"/>
              <a:buNone/>
            </a:pPr>
            <a:r>
              <a:rPr lang="en-US" sz="2400" i="1" dirty="0">
                <a:solidFill>
                  <a:srgbClr val="000090"/>
                </a:solidFill>
                <a:latin typeface="Arial"/>
                <a:ea typeface="Arial"/>
                <a:cs typeface="Arial"/>
                <a:sym typeface="Arial"/>
              </a:rPr>
              <a:t>Website: </a:t>
            </a:r>
            <a:r>
              <a:rPr lang="en-US" sz="2400" i="1" dirty="0">
                <a:solidFill>
                  <a:srgbClr val="000090"/>
                </a:solidFill>
                <a:latin typeface="Arial"/>
                <a:ea typeface="Arial"/>
                <a:cs typeface="Arial"/>
                <a:sym typeface="Arial"/>
                <a:hlinkClick r:id="rId4"/>
              </a:rPr>
              <a:t>www.capastrategies.com</a:t>
            </a:r>
            <a:endParaRPr lang="en-US" sz="2400" i="1" dirty="0">
              <a:solidFill>
                <a:srgbClr val="000090"/>
              </a:solidFill>
              <a:latin typeface="Arial"/>
              <a:ea typeface="Arial"/>
              <a:cs typeface="Arial"/>
              <a:sym typeface="Arial"/>
            </a:endParaRPr>
          </a:p>
          <a:p>
            <a:pPr lvl="0" algn="r">
              <a:spcBef>
                <a:spcPts val="1200"/>
              </a:spcBef>
              <a:buClr>
                <a:srgbClr val="000090"/>
              </a:buClr>
              <a:buSzPts val="2400"/>
            </a:pPr>
            <a:r>
              <a:rPr lang="en-US" sz="2400" i="1" dirty="0">
                <a:solidFill>
                  <a:srgbClr val="000090"/>
                </a:solidFill>
              </a:rPr>
              <a:t>Richmond, Baltimore, DC data: https://</a:t>
            </a:r>
            <a:r>
              <a:rPr lang="en-US" sz="2400" i="1" dirty="0" err="1">
                <a:solidFill>
                  <a:srgbClr val="000090"/>
                </a:solidFill>
              </a:rPr>
              <a:t>osf.io</a:t>
            </a:r>
            <a:r>
              <a:rPr lang="en-US" sz="2400" i="1" dirty="0">
                <a:solidFill>
                  <a:srgbClr val="000090"/>
                </a:solidFill>
              </a:rPr>
              <a:t>/f9nhg/</a:t>
            </a:r>
            <a:endParaRPr sz="2400" i="1" dirty="0">
              <a:solidFill>
                <a:srgbClr val="000090"/>
              </a:solidFill>
              <a:latin typeface="Arial"/>
              <a:ea typeface="Arial"/>
              <a:cs typeface="Arial"/>
              <a:sym typeface="Arial"/>
            </a:endParaRPr>
          </a:p>
          <a:p>
            <a:pPr marL="0" marR="0" lvl="0" indent="0" algn="r" rtl="0">
              <a:spcBef>
                <a:spcPts val="1400"/>
              </a:spcBef>
              <a:spcAft>
                <a:spcPts val="0"/>
              </a:spcAft>
              <a:buClr>
                <a:schemeClr val="dk1"/>
              </a:buClr>
              <a:buSzPts val="2800"/>
              <a:buFont typeface="Noto Sans Symbols"/>
              <a:buNone/>
            </a:pPr>
            <a:endParaRPr sz="2800" i="1" dirty="0">
              <a:solidFill>
                <a:srgbClr val="000090"/>
              </a:solidFill>
              <a:latin typeface="Arial"/>
              <a:ea typeface="Arial"/>
              <a:cs typeface="Arial"/>
              <a:sym typeface="Arial"/>
            </a:endParaRPr>
          </a:p>
        </p:txBody>
      </p:sp>
      <p:pic>
        <p:nvPicPr>
          <p:cNvPr id="326" name="Google Shape;326;p39"/>
          <p:cNvPicPr preferRelativeResize="0"/>
          <p:nvPr/>
        </p:nvPicPr>
        <p:blipFill rotWithShape="1">
          <a:blip r:embed="rId5">
            <a:alphaModFix/>
          </a:blip>
          <a:srcRect/>
          <a:stretch/>
        </p:blipFill>
        <p:spPr>
          <a:xfrm>
            <a:off x="1171575" y="177800"/>
            <a:ext cx="5457825" cy="3632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0"/>
          <p:cNvSpPr/>
          <p:nvPr/>
        </p:nvSpPr>
        <p:spPr>
          <a:xfrm>
            <a:off x="914400" y="1246188"/>
            <a:ext cx="4400550" cy="1385887"/>
          </a:xfrm>
          <a:prstGeom prst="rect">
            <a:avLst/>
          </a:prstGeom>
          <a:noFill/>
          <a:ln>
            <a:noFill/>
          </a:ln>
        </p:spPr>
        <p:txBody>
          <a:bodyPr spcFirstLastPara="1" wrap="square" lIns="91425" tIns="45700" rIns="91425" bIns="45700" anchor="t" anchorCtr="0">
            <a:noAutofit/>
          </a:bodyPr>
          <a:lstStyle/>
          <a:p>
            <a:pPr marL="342900" marR="0" lvl="0" indent="-21590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342900" marR="0" lvl="0" indent="-19050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p:txBody>
      </p:sp>
      <p:sp>
        <p:nvSpPr>
          <p:cNvPr id="333" name="Google Shape;333;p40"/>
          <p:cNvSpPr/>
          <p:nvPr/>
        </p:nvSpPr>
        <p:spPr>
          <a:xfrm>
            <a:off x="1032638" y="1226039"/>
            <a:ext cx="8111362" cy="1898161"/>
          </a:xfrm>
          <a:prstGeom prst="rect">
            <a:avLst/>
          </a:prstGeom>
          <a:noFill/>
          <a:ln>
            <a:noFill/>
          </a:ln>
        </p:spPr>
        <p:txBody>
          <a:bodyPr spcFirstLastPara="1" wrap="square" lIns="91425" tIns="45700" rIns="91425" bIns="45700" anchor="t" anchorCtr="0">
            <a:noAutofit/>
          </a:bodyPr>
          <a:lstStyle/>
          <a:p>
            <a:pPr marL="365125" marR="0" lvl="0" indent="-282575" algn="l" rtl="0">
              <a:lnSpc>
                <a:spcPct val="107000"/>
              </a:lnSpc>
              <a:spcBef>
                <a:spcPts val="0"/>
              </a:spcBef>
              <a:spcAft>
                <a:spcPts val="0"/>
              </a:spcAft>
              <a:buClr>
                <a:schemeClr val="accent1"/>
              </a:buClr>
              <a:buSzPts val="2560"/>
              <a:buFont typeface="Noto Sans Symbols"/>
              <a:buChar char="⚫"/>
            </a:pPr>
            <a:r>
              <a:rPr lang="en-US" sz="3200">
                <a:solidFill>
                  <a:schemeClr val="dk1"/>
                </a:solidFill>
                <a:latin typeface="Lustria"/>
                <a:ea typeface="Lustria"/>
                <a:cs typeface="Lustria"/>
                <a:sym typeface="Lustria"/>
              </a:rPr>
              <a:t>In what ways can climate change impact your work – long and short term?</a:t>
            </a:r>
            <a:endParaRPr/>
          </a:p>
          <a:p>
            <a:pPr marL="365125" marR="0" lvl="0" indent="-120015" algn="l" rtl="0">
              <a:lnSpc>
                <a:spcPct val="107000"/>
              </a:lnSpc>
              <a:spcBef>
                <a:spcPts val="1800"/>
              </a:spcBef>
              <a:spcAft>
                <a:spcPts val="0"/>
              </a:spcAft>
              <a:buClr>
                <a:schemeClr val="accent1"/>
              </a:buClr>
              <a:buSzPts val="2560"/>
              <a:buFont typeface="Noto Sans Symbols"/>
              <a:buNone/>
            </a:pPr>
            <a:endParaRPr sz="3200">
              <a:solidFill>
                <a:schemeClr val="dk1"/>
              </a:solidFill>
              <a:latin typeface="Lustria"/>
              <a:ea typeface="Lustria"/>
              <a:cs typeface="Lustria"/>
              <a:sym typeface="Lustria"/>
            </a:endParaRPr>
          </a:p>
        </p:txBody>
      </p:sp>
      <p:sp>
        <p:nvSpPr>
          <p:cNvPr id="334" name="Google Shape;334;p40"/>
          <p:cNvSpPr txBox="1"/>
          <p:nvPr/>
        </p:nvSpPr>
        <p:spPr>
          <a:xfrm>
            <a:off x="1030288" y="304800"/>
            <a:ext cx="7924800" cy="708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a:solidFill>
                  <a:srgbClr val="4F271C"/>
                </a:solidFill>
                <a:latin typeface="Lustria"/>
                <a:ea typeface="Lustria"/>
                <a:cs typeface="Lustria"/>
                <a:sym typeface="Lustria"/>
              </a:rPr>
              <a:t>Climate Change and You</a:t>
            </a:r>
            <a:endParaRPr/>
          </a:p>
        </p:txBody>
      </p:sp>
      <p:pic>
        <p:nvPicPr>
          <p:cNvPr id="335" name="Google Shape;335;p40"/>
          <p:cNvPicPr preferRelativeResize="0"/>
          <p:nvPr/>
        </p:nvPicPr>
        <p:blipFill rotWithShape="1">
          <a:blip r:embed="rId3">
            <a:alphaModFix/>
          </a:blip>
          <a:srcRect/>
          <a:stretch/>
        </p:blipFill>
        <p:spPr>
          <a:xfrm>
            <a:off x="2057400" y="2590800"/>
            <a:ext cx="5638800" cy="42195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1"/>
          <p:cNvSpPr txBox="1">
            <a:spLocks noGrp="1"/>
          </p:cNvSpPr>
          <p:nvPr>
            <p:ph type="title"/>
          </p:nvPr>
        </p:nvSpPr>
        <p:spPr>
          <a:xfrm>
            <a:off x="1295400" y="-76200"/>
            <a:ext cx="749935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000" b="1">
                <a:latin typeface="Lustria"/>
                <a:ea typeface="Lustria"/>
                <a:cs typeface="Lustria"/>
                <a:sym typeface="Lustria"/>
              </a:rPr>
              <a:t>Major Concepts of Equity</a:t>
            </a:r>
            <a:endParaRPr/>
          </a:p>
        </p:txBody>
      </p:sp>
      <p:sp>
        <p:nvSpPr>
          <p:cNvPr id="341" name="Google Shape;341;p41"/>
          <p:cNvSpPr txBox="1">
            <a:spLocks noGrp="1"/>
          </p:cNvSpPr>
          <p:nvPr>
            <p:ph type="body" idx="1"/>
          </p:nvPr>
        </p:nvSpPr>
        <p:spPr>
          <a:xfrm>
            <a:off x="1219200" y="1066800"/>
            <a:ext cx="7696200" cy="5486400"/>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SzPts val="2240"/>
              <a:buFont typeface="Gill Sans"/>
              <a:buAutoNum type="arabicPeriod"/>
            </a:pPr>
            <a:r>
              <a:rPr lang="en-US" sz="2800" u="sng">
                <a:latin typeface="Lustria"/>
                <a:ea typeface="Lustria"/>
                <a:cs typeface="Lustria"/>
                <a:sym typeface="Lustria"/>
              </a:rPr>
              <a:t>Procedural Equity</a:t>
            </a:r>
            <a:r>
              <a:rPr lang="en-US" sz="2800">
                <a:latin typeface="Lustria"/>
                <a:ea typeface="Lustria"/>
                <a:cs typeface="Lustria"/>
                <a:sym typeface="Lustria"/>
              </a:rPr>
              <a:t>:  extent to which governing rules, regulations, evaluation criteria, and enforcement of health and safety laws are applied uniformly.</a:t>
            </a:r>
            <a:endParaRPr/>
          </a:p>
          <a:p>
            <a:pPr marL="514350" lvl="0" indent="-412750" algn="l" rtl="0">
              <a:lnSpc>
                <a:spcPct val="90000"/>
              </a:lnSpc>
              <a:spcBef>
                <a:spcPts val="600"/>
              </a:spcBef>
              <a:spcAft>
                <a:spcPts val="0"/>
              </a:spcAft>
              <a:buSzPts val="1600"/>
              <a:buFont typeface="Gill Sans"/>
              <a:buNone/>
            </a:pPr>
            <a:endParaRPr sz="2000">
              <a:latin typeface="Lustria"/>
              <a:ea typeface="Lustria"/>
              <a:cs typeface="Lustria"/>
              <a:sym typeface="Lustria"/>
            </a:endParaRPr>
          </a:p>
          <a:p>
            <a:pPr marL="609600" lvl="0" indent="-609600" algn="l" rtl="0">
              <a:lnSpc>
                <a:spcPct val="90000"/>
              </a:lnSpc>
              <a:spcBef>
                <a:spcPts val="600"/>
              </a:spcBef>
              <a:spcAft>
                <a:spcPts val="0"/>
              </a:spcAft>
              <a:buSzPts val="2240"/>
              <a:buFont typeface="Noto Sans Symbols"/>
              <a:buAutoNum type="arabicPeriod"/>
            </a:pPr>
            <a:r>
              <a:rPr lang="en-US" sz="2800" u="sng">
                <a:latin typeface="Lustria"/>
                <a:ea typeface="Lustria"/>
                <a:cs typeface="Lustria"/>
                <a:sym typeface="Lustria"/>
              </a:rPr>
              <a:t>Geographical Equity</a:t>
            </a:r>
            <a:r>
              <a:rPr lang="en-US" sz="2800">
                <a:latin typeface="Lustria"/>
                <a:ea typeface="Lustria"/>
                <a:cs typeface="Lustria"/>
                <a:sym typeface="Lustria"/>
              </a:rPr>
              <a:t>:  location and spatial configuration of communities and their proximity to locations of exposure to extreme climate hazards.</a:t>
            </a:r>
            <a:endParaRPr/>
          </a:p>
          <a:p>
            <a:pPr marL="609600" lvl="0" indent="-467360" algn="l" rtl="0">
              <a:lnSpc>
                <a:spcPct val="90000"/>
              </a:lnSpc>
              <a:spcBef>
                <a:spcPts val="600"/>
              </a:spcBef>
              <a:spcAft>
                <a:spcPts val="0"/>
              </a:spcAft>
              <a:buSzPts val="2240"/>
              <a:buFont typeface="Noto Sans Symbols"/>
              <a:buNone/>
            </a:pPr>
            <a:endParaRPr sz="2800">
              <a:latin typeface="Lustria"/>
              <a:ea typeface="Lustria"/>
              <a:cs typeface="Lustria"/>
              <a:sym typeface="Lustria"/>
            </a:endParaRPr>
          </a:p>
          <a:p>
            <a:pPr marL="609600" lvl="0" indent="-609600" algn="l" rtl="0">
              <a:lnSpc>
                <a:spcPct val="90000"/>
              </a:lnSpc>
              <a:spcBef>
                <a:spcPts val="600"/>
              </a:spcBef>
              <a:spcAft>
                <a:spcPts val="0"/>
              </a:spcAft>
              <a:buSzPts val="2240"/>
              <a:buFont typeface="Noto Sans Symbols"/>
              <a:buAutoNum type="arabicPeriod"/>
            </a:pPr>
            <a:r>
              <a:rPr lang="en-US" sz="2800" u="sng">
                <a:latin typeface="Lustria"/>
                <a:ea typeface="Lustria"/>
                <a:cs typeface="Lustria"/>
                <a:sym typeface="Lustria"/>
              </a:rPr>
              <a:t>Social Equity</a:t>
            </a:r>
            <a:r>
              <a:rPr lang="en-US" sz="2800">
                <a:latin typeface="Lustria"/>
                <a:ea typeface="Lustria"/>
                <a:cs typeface="Lustria"/>
                <a:sym typeface="Lustria"/>
              </a:rPr>
              <a:t>:  role of sociological factors in environmental decision-making that amplify exposure climate hazards.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2"/>
          <p:cNvSpPr txBox="1"/>
          <p:nvPr/>
        </p:nvSpPr>
        <p:spPr>
          <a:xfrm>
            <a:off x="-238125" y="120650"/>
            <a:ext cx="9144000" cy="3698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000000"/>
                </a:solidFill>
                <a:latin typeface="Trebuchet MS"/>
                <a:ea typeface="Trebuchet MS"/>
                <a:cs typeface="Trebuchet MS"/>
                <a:sym typeface="Trebuchet MS"/>
              </a:rPr>
              <a:t>  </a:t>
            </a:r>
            <a:endParaRPr sz="2400" b="1" i="1">
              <a:solidFill>
                <a:srgbClr val="33557D"/>
              </a:solidFill>
              <a:latin typeface="Trebuchet MS"/>
              <a:ea typeface="Trebuchet MS"/>
              <a:cs typeface="Trebuchet MS"/>
              <a:sym typeface="Trebuchet MS"/>
            </a:endParaRPr>
          </a:p>
        </p:txBody>
      </p:sp>
      <p:pic>
        <p:nvPicPr>
          <p:cNvPr id="347" name="Google Shape;347;p42"/>
          <p:cNvPicPr preferRelativeResize="0"/>
          <p:nvPr/>
        </p:nvPicPr>
        <p:blipFill rotWithShape="1">
          <a:blip r:embed="rId3">
            <a:alphaModFix/>
          </a:blip>
          <a:srcRect l="23476" t="10036" r="28043" b="28343"/>
          <a:stretch/>
        </p:blipFill>
        <p:spPr>
          <a:xfrm>
            <a:off x="7005638" y="990600"/>
            <a:ext cx="2109787" cy="1735138"/>
          </a:xfrm>
          <a:prstGeom prst="rect">
            <a:avLst/>
          </a:prstGeom>
          <a:noFill/>
          <a:ln w="12700" cap="flat" cmpd="sng">
            <a:solidFill>
              <a:schemeClr val="dk1"/>
            </a:solidFill>
            <a:prstDash val="solid"/>
            <a:miter lim="800000"/>
            <a:headEnd type="none" w="sm" len="sm"/>
            <a:tailEnd type="none" w="sm" len="sm"/>
          </a:ln>
        </p:spPr>
      </p:pic>
      <p:pic>
        <p:nvPicPr>
          <p:cNvPr id="348" name="Google Shape;348;p42"/>
          <p:cNvPicPr preferRelativeResize="0"/>
          <p:nvPr/>
        </p:nvPicPr>
        <p:blipFill rotWithShape="1">
          <a:blip r:embed="rId4">
            <a:alphaModFix/>
          </a:blip>
          <a:srcRect l="25417" t="6212" r="23125" b="25369"/>
          <a:stretch/>
        </p:blipFill>
        <p:spPr>
          <a:xfrm>
            <a:off x="7010400" y="3124200"/>
            <a:ext cx="2066925" cy="1778000"/>
          </a:xfrm>
          <a:prstGeom prst="rect">
            <a:avLst/>
          </a:prstGeom>
          <a:noFill/>
          <a:ln w="12700" cap="flat" cmpd="sng">
            <a:solidFill>
              <a:schemeClr val="dk1"/>
            </a:solidFill>
            <a:prstDash val="solid"/>
            <a:miter lim="800000"/>
            <a:headEnd type="none" w="sm" len="sm"/>
            <a:tailEnd type="none" w="sm" len="sm"/>
          </a:ln>
        </p:spPr>
      </p:pic>
      <p:pic>
        <p:nvPicPr>
          <p:cNvPr id="349" name="Google Shape;349;p42"/>
          <p:cNvPicPr preferRelativeResize="0"/>
          <p:nvPr/>
        </p:nvPicPr>
        <p:blipFill rotWithShape="1">
          <a:blip r:embed="rId5">
            <a:alphaModFix/>
          </a:blip>
          <a:srcRect l="24892" t="9804" r="27337" b="26678"/>
          <a:stretch/>
        </p:blipFill>
        <p:spPr>
          <a:xfrm>
            <a:off x="4724400" y="5054600"/>
            <a:ext cx="2098675" cy="1803400"/>
          </a:xfrm>
          <a:prstGeom prst="rect">
            <a:avLst/>
          </a:prstGeom>
          <a:noFill/>
          <a:ln w="12700" cap="flat" cmpd="sng">
            <a:solidFill>
              <a:schemeClr val="dk1"/>
            </a:solidFill>
            <a:prstDash val="solid"/>
            <a:miter lim="800000"/>
            <a:headEnd type="none" w="sm" len="sm"/>
            <a:tailEnd type="none" w="sm" len="sm"/>
          </a:ln>
        </p:spPr>
      </p:pic>
      <p:pic>
        <p:nvPicPr>
          <p:cNvPr id="350" name="Google Shape;350;p42"/>
          <p:cNvPicPr preferRelativeResize="0"/>
          <p:nvPr/>
        </p:nvPicPr>
        <p:blipFill rotWithShape="1">
          <a:blip r:embed="rId6">
            <a:alphaModFix/>
          </a:blip>
          <a:srcRect l="31388" t="6212" r="16306" b="27301"/>
          <a:stretch/>
        </p:blipFill>
        <p:spPr>
          <a:xfrm>
            <a:off x="1828800" y="5037138"/>
            <a:ext cx="2224088" cy="1828800"/>
          </a:xfrm>
          <a:prstGeom prst="rect">
            <a:avLst/>
          </a:prstGeom>
          <a:noFill/>
          <a:ln w="12700" cap="flat" cmpd="sng">
            <a:solidFill>
              <a:schemeClr val="dk1"/>
            </a:solidFill>
            <a:prstDash val="solid"/>
            <a:miter lim="800000"/>
            <a:headEnd type="none" w="sm" len="sm"/>
            <a:tailEnd type="none" w="sm" len="sm"/>
          </a:ln>
        </p:spPr>
      </p:pic>
      <p:sp>
        <p:nvSpPr>
          <p:cNvPr id="351" name="Google Shape;351;p42"/>
          <p:cNvSpPr txBox="1"/>
          <p:nvPr/>
        </p:nvSpPr>
        <p:spPr>
          <a:xfrm>
            <a:off x="685800" y="120650"/>
            <a:ext cx="8686800" cy="6461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b="1">
                <a:solidFill>
                  <a:srgbClr val="4F271C"/>
                </a:solidFill>
                <a:latin typeface="Lustria"/>
                <a:ea typeface="Lustria"/>
                <a:cs typeface="Lustria"/>
                <a:sym typeface="Lustria"/>
              </a:rPr>
              <a:t>Questions</a:t>
            </a:r>
            <a:endParaRPr sz="2800" i="1">
              <a:solidFill>
                <a:srgbClr val="4F271C"/>
              </a:solidFill>
              <a:latin typeface="Lustria"/>
              <a:ea typeface="Lustria"/>
              <a:cs typeface="Lustria"/>
              <a:sym typeface="Lustria"/>
            </a:endParaRPr>
          </a:p>
        </p:txBody>
      </p:sp>
      <p:sp>
        <p:nvSpPr>
          <p:cNvPr id="352" name="Google Shape;352;p42"/>
          <p:cNvSpPr txBox="1"/>
          <p:nvPr/>
        </p:nvSpPr>
        <p:spPr>
          <a:xfrm>
            <a:off x="906463" y="990600"/>
            <a:ext cx="5916612" cy="3505200"/>
          </a:xfrm>
          <a:prstGeom prst="rect">
            <a:avLst/>
          </a:prstGeom>
          <a:noFill/>
          <a:ln>
            <a:noFill/>
          </a:ln>
        </p:spPr>
        <p:txBody>
          <a:bodyPr spcFirstLastPara="1" wrap="square" lIns="91425" tIns="45700" rIns="91425" bIns="45700" anchor="t" anchorCtr="0">
            <a:noAutofit/>
          </a:bodyPr>
          <a:lstStyle/>
          <a:p>
            <a:pPr marL="365125" marR="0" lvl="0" indent="-282575" algn="l" rtl="0">
              <a:lnSpc>
                <a:spcPct val="90000"/>
              </a:lnSpc>
              <a:spcBef>
                <a:spcPts val="0"/>
              </a:spcBef>
              <a:spcAft>
                <a:spcPts val="0"/>
              </a:spcAft>
              <a:buClr>
                <a:schemeClr val="accent1"/>
              </a:buClr>
              <a:buSzPts val="2220"/>
              <a:buFont typeface="Noto Sans Symbols"/>
              <a:buChar char="⚫"/>
            </a:pPr>
            <a:r>
              <a:rPr lang="en-US" sz="2775">
                <a:solidFill>
                  <a:schemeClr val="dk1"/>
                </a:solidFill>
                <a:latin typeface="Gill Sans"/>
                <a:ea typeface="Gill Sans"/>
                <a:cs typeface="Gill Sans"/>
                <a:sym typeface="Gill Sans"/>
              </a:rPr>
              <a:t>How does the spatial distribution of urban heat and air quality differ within and across Richmond (VA)?</a:t>
            </a:r>
            <a:endParaRPr/>
          </a:p>
          <a:p>
            <a:pPr marL="365125" marR="0" lvl="0" indent="-282575" algn="l" rtl="0">
              <a:lnSpc>
                <a:spcPct val="90000"/>
              </a:lnSpc>
              <a:spcBef>
                <a:spcPts val="600"/>
              </a:spcBef>
              <a:spcAft>
                <a:spcPts val="0"/>
              </a:spcAft>
              <a:buClr>
                <a:schemeClr val="accent1"/>
              </a:buClr>
              <a:buSzPts val="2220"/>
              <a:buFont typeface="Noto Sans Symbols"/>
              <a:buChar char="⚫"/>
            </a:pPr>
            <a:r>
              <a:rPr lang="en-US" sz="2775">
                <a:solidFill>
                  <a:schemeClr val="dk1"/>
                </a:solidFill>
                <a:latin typeface="Gill Sans"/>
                <a:ea typeface="Gill Sans"/>
                <a:cs typeface="Gill Sans"/>
                <a:sym typeface="Gill Sans"/>
              </a:rPr>
              <a:t>What factors help to explain the distribution of heat?</a:t>
            </a:r>
            <a:endParaRPr/>
          </a:p>
          <a:p>
            <a:pPr marL="365125" marR="0" lvl="0" indent="-282575" algn="l" rtl="0">
              <a:lnSpc>
                <a:spcPct val="90000"/>
              </a:lnSpc>
              <a:spcBef>
                <a:spcPts val="600"/>
              </a:spcBef>
              <a:spcAft>
                <a:spcPts val="0"/>
              </a:spcAft>
              <a:buClr>
                <a:schemeClr val="accent1"/>
              </a:buClr>
              <a:buSzPts val="2220"/>
              <a:buFont typeface="Noto Sans Symbols"/>
              <a:buChar char="⚫"/>
            </a:pPr>
            <a:r>
              <a:rPr lang="en-US" sz="2775">
                <a:solidFill>
                  <a:schemeClr val="dk1"/>
                </a:solidFill>
                <a:latin typeface="Gill Sans"/>
                <a:ea typeface="Gill Sans"/>
                <a:cs typeface="Gill Sans"/>
                <a:sym typeface="Gill Sans"/>
              </a:rPr>
              <a:t>Which communities are disproportionately impacted environmental degradation?</a:t>
            </a:r>
            <a:endParaRPr/>
          </a:p>
          <a:p>
            <a:pPr marL="365125" marR="0" lvl="0" indent="-132207" algn="l" rtl="0">
              <a:lnSpc>
                <a:spcPct val="90000"/>
              </a:lnSpc>
              <a:spcBef>
                <a:spcPts val="600"/>
              </a:spcBef>
              <a:spcAft>
                <a:spcPts val="0"/>
              </a:spcAft>
              <a:buClr>
                <a:schemeClr val="accent1"/>
              </a:buClr>
              <a:buSzPts val="2368"/>
              <a:buFont typeface="Noto Sans Symbols"/>
              <a:buNone/>
            </a:pPr>
            <a:endParaRPr sz="2960">
              <a:solidFill>
                <a:schemeClr val="dk1"/>
              </a:solidFill>
              <a:latin typeface="Gill Sans"/>
              <a:ea typeface="Gill Sans"/>
              <a:cs typeface="Gill Sans"/>
              <a:sym typeface="Gill Sans"/>
            </a:endParaRPr>
          </a:p>
          <a:p>
            <a:pPr marL="639763" marR="0" lvl="1" indent="-72072" algn="l" rtl="0">
              <a:lnSpc>
                <a:spcPct val="90000"/>
              </a:lnSpc>
              <a:spcBef>
                <a:spcPts val="550"/>
              </a:spcBef>
              <a:spcAft>
                <a:spcPts val="0"/>
              </a:spcAft>
              <a:buClr>
                <a:schemeClr val="accent1"/>
              </a:buClr>
              <a:buSzPts val="2590"/>
              <a:buFont typeface="Verdana"/>
              <a:buNone/>
            </a:pPr>
            <a:endParaRPr sz="2590" b="0" i="0" u="none" strike="noStrike" cap="none">
              <a:solidFill>
                <a:schemeClr val="dk1"/>
              </a:solidFill>
              <a:latin typeface="Gill Sans"/>
              <a:ea typeface="Gill Sans"/>
              <a:cs typeface="Gill Sans"/>
              <a:sym typeface="Gill Sans"/>
            </a:endParaRPr>
          </a:p>
          <a:p>
            <a:pPr marL="365125" marR="0" lvl="0" indent="-132207" algn="l" rtl="0">
              <a:lnSpc>
                <a:spcPct val="90000"/>
              </a:lnSpc>
              <a:spcBef>
                <a:spcPts val="600"/>
              </a:spcBef>
              <a:spcAft>
                <a:spcPts val="0"/>
              </a:spcAft>
              <a:buClr>
                <a:schemeClr val="accent1"/>
              </a:buClr>
              <a:buSzPts val="2368"/>
              <a:buFont typeface="Noto Sans Symbols"/>
              <a:buNone/>
            </a:pPr>
            <a:endParaRPr sz="2960">
              <a:solidFill>
                <a:schemeClr val="dk1"/>
              </a:solidFill>
              <a:latin typeface="Gill Sans"/>
              <a:ea typeface="Gill Sans"/>
              <a:cs typeface="Gill Sans"/>
              <a:sym typeface="Gill Sans"/>
            </a:endParaRPr>
          </a:p>
          <a:p>
            <a:pPr marL="639763" marR="0" lvl="1" indent="-72072" algn="l" rtl="0">
              <a:lnSpc>
                <a:spcPct val="90000"/>
              </a:lnSpc>
              <a:spcBef>
                <a:spcPts val="550"/>
              </a:spcBef>
              <a:spcAft>
                <a:spcPts val="0"/>
              </a:spcAft>
              <a:buClr>
                <a:schemeClr val="accent1"/>
              </a:buClr>
              <a:buSzPts val="2590"/>
              <a:buFont typeface="Verdana"/>
              <a:buNone/>
            </a:pPr>
            <a:endParaRPr sz="2590" b="0" i="0" u="none" strike="noStrike" cap="none">
              <a:solidFill>
                <a:schemeClr val="dk1"/>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name="Solstice">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1731</Words>
  <Application>Microsoft Office PowerPoint</Application>
  <PresentationFormat>On-screen Show (4:3)</PresentationFormat>
  <Paragraphs>239</Paragraphs>
  <Slides>32</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Calibri</vt:lpstr>
      <vt:lpstr>Noto Sans Symbols</vt:lpstr>
      <vt:lpstr>Helvetica</vt:lpstr>
      <vt:lpstr>Courier New</vt:lpstr>
      <vt:lpstr>Lustria</vt:lpstr>
      <vt:lpstr>Trebuchet MS</vt:lpstr>
      <vt:lpstr>Verdana</vt:lpstr>
      <vt:lpstr>Arial</vt:lpstr>
      <vt:lpstr>Gill Sans</vt:lpstr>
      <vt:lpstr>Times New Roman</vt:lpstr>
      <vt:lpstr>Solstice</vt:lpstr>
      <vt:lpstr>Towards a National Urban Heat and Public Health Campaign</vt:lpstr>
      <vt:lpstr>PowerPoint Presentation</vt:lpstr>
      <vt:lpstr>PowerPoint Presentation</vt:lpstr>
      <vt:lpstr>PowerPoint Presentation</vt:lpstr>
      <vt:lpstr>Environmental Justice Framework</vt:lpstr>
      <vt:lpstr>Climate Change and Health</vt:lpstr>
      <vt:lpstr>PowerPoint Presentation</vt:lpstr>
      <vt:lpstr>PowerPoint Presentation</vt:lpstr>
      <vt:lpstr>Predicting Temperatures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Major Concepts of Equity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National Urban Heat and Public Health Campaign</dc:title>
  <dc:creator>India Bowman</dc:creator>
  <cp:lastModifiedBy>India Bowman</cp:lastModifiedBy>
  <cp:revision>1</cp:revision>
  <dcterms:modified xsi:type="dcterms:W3CDTF">2019-03-25T18:15:43Z</dcterms:modified>
</cp:coreProperties>
</file>