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0.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6.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3" r:id="rId1"/>
    <p:sldMasterId id="2147483700" r:id="rId2"/>
    <p:sldMasterId id="2147483712" r:id="rId3"/>
  </p:sldMasterIdLst>
  <p:notesMasterIdLst>
    <p:notesMasterId r:id="rId33"/>
  </p:notesMasterIdLst>
  <p:sldIdLst>
    <p:sldId id="388" r:id="rId4"/>
    <p:sldId id="460" r:id="rId5"/>
    <p:sldId id="461" r:id="rId6"/>
    <p:sldId id="477" r:id="rId7"/>
    <p:sldId id="462" r:id="rId8"/>
    <p:sldId id="487" r:id="rId9"/>
    <p:sldId id="473" r:id="rId10"/>
    <p:sldId id="469" r:id="rId11"/>
    <p:sldId id="479" r:id="rId12"/>
    <p:sldId id="470" r:id="rId13"/>
    <p:sldId id="471" r:id="rId14"/>
    <p:sldId id="472" r:id="rId15"/>
    <p:sldId id="474" r:id="rId16"/>
    <p:sldId id="494" r:id="rId17"/>
    <p:sldId id="489" r:id="rId18"/>
    <p:sldId id="490" r:id="rId19"/>
    <p:sldId id="495" r:id="rId20"/>
    <p:sldId id="496" r:id="rId21"/>
    <p:sldId id="491" r:id="rId22"/>
    <p:sldId id="482" r:id="rId23"/>
    <p:sldId id="483" r:id="rId24"/>
    <p:sldId id="484" r:id="rId25"/>
    <p:sldId id="485" r:id="rId26"/>
    <p:sldId id="486" r:id="rId27"/>
    <p:sldId id="465" r:id="rId28"/>
    <p:sldId id="481" r:id="rId29"/>
    <p:sldId id="467" r:id="rId30"/>
    <p:sldId id="468" r:id="rId31"/>
    <p:sldId id="441" r:id="rId32"/>
  </p:sldIdLst>
  <p:sldSz cx="9144000" cy="6858000" type="screen4x3"/>
  <p:notesSz cx="7010400" cy="9296400"/>
  <p:embeddedFontLst>
    <p:embeddedFont>
      <p:font typeface="Myriad Web Pro" panose="020B0604020202020204" charset="0"/>
      <p:regular r:id="rId34"/>
      <p:bold r:id="rId35"/>
      <p:italic r:id="rId36"/>
    </p:embeddedFont>
    <p:embeddedFont>
      <p:font typeface="Century Gothic" panose="020B050202020202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ber, George (CDC/ONDIEH/NCEH)" initials="LG(" lastIdx="4" clrIdx="0"/>
  <p:cmAuthor id="1" name="Saha, Shubhayu (CDC/ONDIEH/NCEH)" initials="SS(" lastIdx="1" clrIdx="1"/>
  <p:cmAuthor id="2" name="Dignam, Timothy A. (CDC/ONDIEH/NCEH)" initials="ted9" lastIdx="10" clrIdx="2">
    <p:extLst>
      <p:ext uri="{19B8F6BF-5375-455C-9EA6-DF929625EA0E}">
        <p15:presenceInfo xmlns:p15="http://schemas.microsoft.com/office/powerpoint/2012/main" userId="Dignam, Timothy A. (CDC/ONDIEH/NCEH)" providerId="None"/>
      </p:ext>
    </p:extLst>
  </p:cmAuthor>
  <p:cmAuthor id="3" name="Manangan, Arie (CDC/ONDIEH/NCEH)" initials="MA(" lastIdx="1" clrIdx="3">
    <p:extLst>
      <p:ext uri="{19B8F6BF-5375-455C-9EA6-DF929625EA0E}">
        <p15:presenceInfo xmlns:p15="http://schemas.microsoft.com/office/powerpoint/2012/main" userId="S-1-5-21-1207783550-2075000910-922709458-169208" providerId="AD"/>
      </p:ext>
    </p:extLst>
  </p:cmAuthor>
  <p:cmAuthor id="4" name="Wilder, Lynn (CDC/DDNID/NCEH/OD)" initials="WL(" lastIdx="8" clrIdx="4">
    <p:extLst>
      <p:ext uri="{19B8F6BF-5375-455C-9EA6-DF929625EA0E}">
        <p15:presenceInfo xmlns:p15="http://schemas.microsoft.com/office/powerpoint/2012/main" userId="S-1-5-21-1207783550-2075000910-922709458-169179" providerId="AD"/>
      </p:ext>
    </p:extLst>
  </p:cmAuthor>
  <p:cmAuthor id="5" name="Brown, Claudia (CDC/DDNID/NCEH/DEHSP) (CTR)" initials="BC((" lastIdx="1" clrIdx="5">
    <p:extLst>
      <p:ext uri="{19B8F6BF-5375-455C-9EA6-DF929625EA0E}">
        <p15:presenceInfo xmlns:p15="http://schemas.microsoft.com/office/powerpoint/2012/main" userId="S-1-5-21-1207783550-2075000910-922709458-3795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DAA"/>
    <a:srgbClr val="008265"/>
    <a:srgbClr val="007D57"/>
    <a:srgbClr val="541900"/>
    <a:srgbClr val="005984"/>
    <a:srgbClr val="76AE99"/>
    <a:srgbClr val="B0B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1022" autoAdjust="0"/>
  </p:normalViewPr>
  <p:slideViewPr>
    <p:cSldViewPr>
      <p:cViewPr varScale="1">
        <p:scale>
          <a:sx n="78" d="100"/>
          <a:sy n="78" d="100"/>
        </p:scale>
        <p:origin x="1608" y="96"/>
      </p:cViewPr>
      <p:guideLst>
        <p:guide orient="horz" pos="2160"/>
        <p:guide pos="2880"/>
      </p:guideLst>
    </p:cSldViewPr>
  </p:slideViewPr>
  <p:outlineViewPr>
    <p:cViewPr>
      <p:scale>
        <a:sx n="33" d="100"/>
        <a:sy n="33" d="100"/>
      </p:scale>
      <p:origin x="0" y="27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Earlier</c:v>
                </c:pt>
              </c:strCache>
            </c:strRef>
          </c:tx>
          <c:spPr>
            <a:solidFill>
              <a:schemeClr val="accent2">
                <a:lumMod val="75000"/>
              </a:schemeClr>
            </a:solidFill>
            <a:ln>
              <a:noFill/>
            </a:ln>
            <a:effectLst/>
          </c:spPr>
          <c:invertIfNegative val="0"/>
          <c:dLbls>
            <c:dLbl>
              <c:idx val="0"/>
              <c:layout>
                <c:manualLayout>
                  <c:x val="1.4880952380952244E-3"/>
                  <c:y val="7.2580645161290314E-2"/>
                </c:manualLayout>
              </c:layout>
              <c:tx>
                <c:rich>
                  <a:bodyPr/>
                  <a:lstStyle/>
                  <a:p>
                    <a:r>
                      <a:rPr lang="en-US" sz="1800" b="1" dirty="0" smtClean="0">
                        <a:solidFill>
                          <a:schemeClr val="bg2"/>
                        </a:solidFill>
                      </a:rPr>
                      <a:t>62%</a:t>
                    </a:r>
                    <a:endParaRPr lang="en-US" sz="1800" b="1" dirty="0">
                      <a:solidFill>
                        <a:schemeClr val="bg2"/>
                      </a:solidFill>
                    </a:endParaRPr>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C00-42E1-B672-238DAFFD99E6}"/>
                </c:ext>
              </c:extLst>
            </c:dLbl>
            <c:dLbl>
              <c:idx val="1"/>
              <c:layout>
                <c:manualLayout>
                  <c:x val="-2.9761904761905307E-3"/>
                  <c:y val="7.2580645161290328E-2"/>
                </c:manualLayout>
              </c:layout>
              <c:tx>
                <c:rich>
                  <a:bodyPr rot="0" spcFirstLastPara="1" vertOverflow="ellipsis" vert="horz" wrap="square" lIns="38100" tIns="19050" rIns="38100" bIns="19050" anchor="ctr" anchorCtr="0">
                    <a:spAutoFit/>
                  </a:bodyPr>
                  <a:lstStyle/>
                  <a:p>
                    <a:pPr algn="ctr" rtl="0">
                      <a:defRPr lang="en-US" sz="1800" b="1" i="0" u="none" strike="noStrike" kern="1200" baseline="0">
                        <a:solidFill>
                          <a:schemeClr val="bg2"/>
                        </a:solidFill>
                        <a:latin typeface="+mn-lt"/>
                        <a:ea typeface="+mn-ea"/>
                        <a:cs typeface="+mn-cs"/>
                      </a:defRPr>
                    </a:pPr>
                    <a:r>
                      <a:rPr lang="en-US" dirty="0" smtClean="0"/>
                      <a:t>38%</a:t>
                    </a:r>
                    <a:endParaRPr lang="en-US" dirty="0"/>
                  </a:p>
                </c:rich>
              </c:tx>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schemeClr val="bg2"/>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C00-42E1-B672-238DAFFD99E6}"/>
                </c:ext>
              </c:extLst>
            </c:dLbl>
            <c:dLbl>
              <c:idx val="2"/>
              <c:layout>
                <c:manualLayout>
                  <c:x val="-1.0912572349731422E-16"/>
                  <c:y val="9.1330750994835327E-2"/>
                </c:manualLayout>
              </c:layout>
              <c:tx>
                <c:rich>
                  <a:bodyPr rot="0" spcFirstLastPara="1" vertOverflow="ellipsis" vert="horz" wrap="square" lIns="38100" tIns="19050" rIns="38100" bIns="19050" anchor="ctr" anchorCtr="0">
                    <a:spAutoFit/>
                  </a:bodyPr>
                  <a:lstStyle/>
                  <a:p>
                    <a:pPr algn="ctr" rtl="0">
                      <a:defRPr lang="en-US" sz="1800" b="1" i="0" u="none" strike="noStrike" kern="1200" baseline="0" smtClean="0">
                        <a:solidFill>
                          <a:srgbClr val="EEECE1"/>
                        </a:solidFill>
                        <a:latin typeface="+mn-lt"/>
                        <a:ea typeface="+mn-ea"/>
                        <a:cs typeface="+mn-cs"/>
                      </a:defRPr>
                    </a:pPr>
                    <a:r>
                      <a:rPr lang="en-US" sz="1800" b="1" i="0" u="none" strike="noStrike" kern="1200" baseline="0" dirty="0" smtClean="0">
                        <a:solidFill>
                          <a:srgbClr val="EEECE1"/>
                        </a:solidFill>
                        <a:latin typeface="+mn-lt"/>
                        <a:ea typeface="+mn-ea"/>
                        <a:cs typeface="+mn-cs"/>
                      </a:rPr>
                      <a:t>47%</a:t>
                    </a:r>
                  </a:p>
                </c:rich>
              </c:tx>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smtClean="0">
                      <a:solidFill>
                        <a:srgbClr val="EEECE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C00-42E1-B672-238DAFFD99E6}"/>
                </c:ext>
              </c:extLst>
            </c:dLbl>
            <c:spPr>
              <a:noFill/>
              <a:ln>
                <a:noFill/>
              </a:ln>
              <a:effectLst/>
            </c:spPr>
            <c:txPr>
              <a:bodyPr rot="0" spcFirstLastPara="1" vertOverflow="ellipsis" vert="horz"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Start Date</c:v>
                </c:pt>
                <c:pt idx="1">
                  <c:v>End Date</c:v>
                </c:pt>
                <c:pt idx="2">
                  <c:v>Peak Date</c:v>
                </c:pt>
              </c:strCache>
            </c:strRef>
          </c:cat>
          <c:val>
            <c:numRef>
              <c:f>Sheet1!$B$2:$B$4</c:f>
              <c:numCache>
                <c:formatCode>General</c:formatCode>
                <c:ptCount val="3"/>
                <c:pt idx="0">
                  <c:v>62</c:v>
                </c:pt>
                <c:pt idx="1">
                  <c:v>38</c:v>
                </c:pt>
                <c:pt idx="2">
                  <c:v>47</c:v>
                </c:pt>
              </c:numCache>
            </c:numRef>
          </c:val>
          <c:extLst>
            <c:ext xmlns:c16="http://schemas.microsoft.com/office/drawing/2014/chart" uri="{C3380CC4-5D6E-409C-BE32-E72D297353CC}">
              <c16:uniqueId val="{00000003-0C00-42E1-B672-238DAFFD99E6}"/>
            </c:ext>
          </c:extLst>
        </c:ser>
        <c:ser>
          <c:idx val="1"/>
          <c:order val="1"/>
          <c:tx>
            <c:strRef>
              <c:f>Sheet1!$C$1</c:f>
              <c:strCache>
                <c:ptCount val="1"/>
                <c:pt idx="0">
                  <c:v>Later</c:v>
                </c:pt>
              </c:strCache>
            </c:strRef>
          </c:tx>
          <c:spPr>
            <a:solidFill>
              <a:srgbClr val="0F56DC"/>
            </a:solidFill>
            <a:ln>
              <a:noFill/>
            </a:ln>
            <a:effectLst/>
          </c:spPr>
          <c:invertIfNegative val="0"/>
          <c:dLbls>
            <c:dLbl>
              <c:idx val="0"/>
              <c:layout/>
              <c:tx>
                <c:rich>
                  <a:bodyPr/>
                  <a:lstStyle/>
                  <a:p>
                    <a:r>
                      <a:rPr lang="en-US" dirty="0" smtClean="0"/>
                      <a:t>26%</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C00-42E1-B672-238DAFFD99E6}"/>
                </c:ext>
              </c:extLst>
            </c:dLbl>
            <c:dLbl>
              <c:idx val="1"/>
              <c:layout>
                <c:manualLayout>
                  <c:x val="0"/>
                  <c:y val="8.3333333333333329E-2"/>
                </c:manualLayout>
              </c:layout>
              <c:tx>
                <c:rich>
                  <a:bodyPr/>
                  <a:lstStyle/>
                  <a:p>
                    <a:r>
                      <a:rPr lang="en-US" dirty="0" smtClean="0"/>
                      <a:t>45%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C00-42E1-B672-238DAFFD99E6}"/>
                </c:ext>
              </c:extLst>
            </c:dLbl>
            <c:dLbl>
              <c:idx val="2"/>
              <c:layout/>
              <c:tx>
                <c:rich>
                  <a:bodyPr/>
                  <a:lstStyle/>
                  <a:p>
                    <a:r>
                      <a:rPr lang="en-US" dirty="0" smtClean="0"/>
                      <a:t>27%</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C00-42E1-B672-238DAFFD99E6}"/>
                </c:ext>
              </c:extLst>
            </c:dLbl>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schemeClr val="bg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Start Date</c:v>
                </c:pt>
                <c:pt idx="1">
                  <c:v>End Date</c:v>
                </c:pt>
                <c:pt idx="2">
                  <c:v>Peak Date</c:v>
                </c:pt>
              </c:strCache>
            </c:strRef>
          </c:cat>
          <c:val>
            <c:numRef>
              <c:f>Sheet1!$C$2:$C$4</c:f>
              <c:numCache>
                <c:formatCode>General</c:formatCode>
                <c:ptCount val="3"/>
                <c:pt idx="0">
                  <c:v>26</c:v>
                </c:pt>
                <c:pt idx="1">
                  <c:v>45</c:v>
                </c:pt>
                <c:pt idx="2">
                  <c:v>27</c:v>
                </c:pt>
              </c:numCache>
            </c:numRef>
          </c:val>
          <c:extLst>
            <c:ext xmlns:c16="http://schemas.microsoft.com/office/drawing/2014/chart" uri="{C3380CC4-5D6E-409C-BE32-E72D297353CC}">
              <c16:uniqueId val="{00000007-0C00-42E1-B672-238DAFFD99E6}"/>
            </c:ext>
          </c:extLst>
        </c:ser>
        <c:ser>
          <c:idx val="2"/>
          <c:order val="2"/>
          <c:tx>
            <c:strRef>
              <c:f>Sheet1!$D$1</c:f>
              <c:strCache>
                <c:ptCount val="1"/>
                <c:pt idx="0">
                  <c:v>No Change</c:v>
                </c:pt>
              </c:strCache>
            </c:strRef>
          </c:tx>
          <c:spPr>
            <a:solidFill>
              <a:schemeClr val="bg1">
                <a:lumMod val="75000"/>
              </a:schemeClr>
            </a:solidFill>
            <a:ln>
              <a:noFill/>
            </a:ln>
            <a:effectLst/>
          </c:spPr>
          <c:invertIfNegative val="0"/>
          <c:dLbls>
            <c:dLbl>
              <c:idx val="0"/>
              <c:layout/>
              <c:tx>
                <c:rich>
                  <a:bodyPr rot="0" spcFirstLastPara="1" vertOverflow="ellipsis" vert="horz" wrap="square" lIns="38100" tIns="19050" rIns="38100" bIns="19050" anchor="ctr" anchorCtr="0">
                    <a:spAutoFit/>
                  </a:bodyPr>
                  <a:lstStyle/>
                  <a:p>
                    <a:pPr algn="ctr" rtl="0">
                      <a:defRPr lang="en-US" sz="1800" b="1" i="0" u="none" strike="noStrike" kern="1200" baseline="0">
                        <a:solidFill>
                          <a:srgbClr val="000000"/>
                        </a:solidFill>
                        <a:latin typeface="+mn-lt"/>
                        <a:ea typeface="+mn-ea"/>
                        <a:cs typeface="+mn-cs"/>
                      </a:defRPr>
                    </a:pPr>
                    <a:r>
                      <a:rPr lang="en-US" dirty="0" smtClean="0">
                        <a:solidFill>
                          <a:srgbClr val="000000"/>
                        </a:solidFill>
                      </a:rPr>
                      <a:t>12%</a:t>
                    </a:r>
                    <a:endParaRPr lang="en-US" dirty="0">
                      <a:solidFill>
                        <a:srgbClr val="000000"/>
                      </a:solidFill>
                    </a:endParaRPr>
                  </a:p>
                </c:rich>
              </c:tx>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srgbClr val="000000"/>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0C00-42E1-B672-238DAFFD99E6}"/>
                </c:ext>
              </c:extLst>
            </c:dLbl>
            <c:dLbl>
              <c:idx val="1"/>
              <c:layout/>
              <c:tx>
                <c:rich>
                  <a:bodyPr rot="0" spcFirstLastPara="1" vertOverflow="ellipsis" vert="horz" wrap="square" lIns="38100" tIns="19050" rIns="38100" bIns="19050" anchor="ctr" anchorCtr="0">
                    <a:spAutoFit/>
                  </a:bodyPr>
                  <a:lstStyle/>
                  <a:p>
                    <a:pPr algn="ctr" rtl="0">
                      <a:defRPr lang="en-US" sz="1800" b="1" i="0" u="none" strike="noStrike" kern="1200" baseline="0" smtClean="0">
                        <a:solidFill>
                          <a:srgbClr val="000000"/>
                        </a:solidFill>
                        <a:latin typeface="+mn-lt"/>
                        <a:ea typeface="+mn-ea"/>
                        <a:cs typeface="+mn-cs"/>
                      </a:defRPr>
                    </a:pPr>
                    <a:r>
                      <a:rPr lang="en-US" sz="1800" b="1" i="0" u="none" strike="noStrike" kern="1200" baseline="0" dirty="0" smtClean="0">
                        <a:solidFill>
                          <a:srgbClr val="000000"/>
                        </a:solidFill>
                        <a:latin typeface="+mn-lt"/>
                        <a:ea typeface="+mn-ea"/>
                        <a:cs typeface="+mn-cs"/>
                      </a:rPr>
                      <a:t>18%</a:t>
                    </a:r>
                  </a:p>
                </c:rich>
              </c:tx>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smtClean="0">
                      <a:solidFill>
                        <a:srgbClr val="000000"/>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0C00-42E1-B672-238DAFFD99E6}"/>
                </c:ext>
              </c:extLst>
            </c:dLbl>
            <c:dLbl>
              <c:idx val="2"/>
              <c:layout/>
              <c:tx>
                <c:rich>
                  <a:bodyPr rot="0" spcFirstLastPara="1" vertOverflow="ellipsis" vert="horz" wrap="square" lIns="38100" tIns="19050" rIns="38100" bIns="19050" anchor="ctr" anchorCtr="0">
                    <a:spAutoFit/>
                  </a:bodyPr>
                  <a:lstStyle/>
                  <a:p>
                    <a:pPr algn="ctr" rtl="0">
                      <a:defRPr lang="en-US" sz="1800" b="1" i="0" u="none" strike="noStrike" kern="1200" baseline="0" smtClean="0">
                        <a:solidFill>
                          <a:srgbClr val="000000"/>
                        </a:solidFill>
                        <a:latin typeface="+mn-lt"/>
                        <a:ea typeface="+mn-ea"/>
                        <a:cs typeface="+mn-cs"/>
                      </a:defRPr>
                    </a:pPr>
                    <a:r>
                      <a:rPr lang="en-US" sz="1800" b="1" i="0" u="none" strike="noStrike" kern="1200" baseline="0" dirty="0" smtClean="0">
                        <a:solidFill>
                          <a:srgbClr val="000000"/>
                        </a:solidFill>
                        <a:latin typeface="+mn-lt"/>
                        <a:ea typeface="+mn-ea"/>
                        <a:cs typeface="+mn-cs"/>
                      </a:rPr>
                      <a:t>26%</a:t>
                    </a:r>
                  </a:p>
                </c:rich>
              </c:tx>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smtClean="0">
                      <a:solidFill>
                        <a:srgbClr val="000000"/>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0C00-42E1-B672-238DAFFD99E6}"/>
                </c:ext>
              </c:extLst>
            </c:dLbl>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schemeClr val="bg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Start Date</c:v>
                </c:pt>
                <c:pt idx="1">
                  <c:v>End Date</c:v>
                </c:pt>
                <c:pt idx="2">
                  <c:v>Peak Date</c:v>
                </c:pt>
              </c:strCache>
            </c:strRef>
          </c:cat>
          <c:val>
            <c:numRef>
              <c:f>Sheet1!$D$2:$D$4</c:f>
              <c:numCache>
                <c:formatCode>General</c:formatCode>
                <c:ptCount val="3"/>
                <c:pt idx="0">
                  <c:v>12</c:v>
                </c:pt>
                <c:pt idx="1">
                  <c:v>18</c:v>
                </c:pt>
                <c:pt idx="2">
                  <c:v>26</c:v>
                </c:pt>
              </c:numCache>
            </c:numRef>
          </c:val>
          <c:extLst>
            <c:ext xmlns:c16="http://schemas.microsoft.com/office/drawing/2014/chart" uri="{C3380CC4-5D6E-409C-BE32-E72D297353CC}">
              <c16:uniqueId val="{0000000B-0C00-42E1-B672-238DAFFD99E6}"/>
            </c:ext>
          </c:extLst>
        </c:ser>
        <c:dLbls>
          <c:dLblPos val="inEnd"/>
          <c:showLegendKey val="0"/>
          <c:showVal val="1"/>
          <c:showCatName val="0"/>
          <c:showSerName val="0"/>
          <c:showPercent val="0"/>
          <c:showBubbleSize val="0"/>
        </c:dLbls>
        <c:gapWidth val="150"/>
        <c:axId val="179671288"/>
        <c:axId val="179672464"/>
      </c:barChart>
      <c:catAx>
        <c:axId val="17967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79672464"/>
        <c:crosses val="autoZero"/>
        <c:auto val="1"/>
        <c:lblAlgn val="ctr"/>
        <c:lblOffset val="100"/>
        <c:noMultiLvlLbl val="0"/>
      </c:catAx>
      <c:valAx>
        <c:axId val="17967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796712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rgbClr val="FFFFFF"/>
    </a:solid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Increase</c:v>
                </c:pt>
              </c:strCache>
            </c:strRef>
          </c:tx>
          <c:spPr>
            <a:solidFill>
              <a:schemeClr val="accent2">
                <a:lumMod val="75000"/>
              </a:schemeClr>
            </a:solidFill>
            <a:ln>
              <a:noFill/>
            </a:ln>
            <a:effectLst/>
          </c:spPr>
          <c:invertIfNegative val="0"/>
          <c:dLbls>
            <c:dLbl>
              <c:idx val="0"/>
              <c:layout/>
              <c:tx>
                <c:rich>
                  <a:bodyPr/>
                  <a:lstStyle/>
                  <a:p>
                    <a:r>
                      <a:rPr lang="en-US" dirty="0" smtClean="0"/>
                      <a:t>60%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F7B-4370-930C-373A0B70516C}"/>
                </c:ext>
              </c:extLst>
            </c:dLbl>
            <c:dLbl>
              <c:idx val="1"/>
              <c:layout/>
              <c:tx>
                <c:rich>
                  <a:bodyPr/>
                  <a:lstStyle/>
                  <a:p>
                    <a:r>
                      <a:rPr lang="en-US" dirty="0" smtClean="0"/>
                      <a:t>66%</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F7B-4370-930C-373A0B70516C}"/>
                </c:ext>
              </c:extLst>
            </c:dLbl>
            <c:dLbl>
              <c:idx val="2"/>
              <c:layout/>
              <c:tx>
                <c:rich>
                  <a:bodyPr/>
                  <a:lstStyle/>
                  <a:p>
                    <a:r>
                      <a:rPr lang="en-US" dirty="0" smtClean="0"/>
                      <a:t>55%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EF7B-4370-930C-373A0B70516C}"/>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Annual Pollen</c:v>
                </c:pt>
                <c:pt idx="1">
                  <c:v>Mean Daily Pollen</c:v>
                </c:pt>
                <c:pt idx="2">
                  <c:v>Peak Day Pollen</c:v>
                </c:pt>
              </c:strCache>
            </c:strRef>
          </c:cat>
          <c:val>
            <c:numRef>
              <c:f>Sheet1!$B$2:$B$4</c:f>
              <c:numCache>
                <c:formatCode>General</c:formatCode>
                <c:ptCount val="3"/>
                <c:pt idx="0">
                  <c:v>60</c:v>
                </c:pt>
                <c:pt idx="1">
                  <c:v>66</c:v>
                </c:pt>
                <c:pt idx="2">
                  <c:v>55</c:v>
                </c:pt>
              </c:numCache>
            </c:numRef>
          </c:val>
          <c:extLst>
            <c:ext xmlns:c16="http://schemas.microsoft.com/office/drawing/2014/chart" uri="{C3380CC4-5D6E-409C-BE32-E72D297353CC}">
              <c16:uniqueId val="{00000003-EF7B-4370-930C-373A0B70516C}"/>
            </c:ext>
          </c:extLst>
        </c:ser>
        <c:ser>
          <c:idx val="1"/>
          <c:order val="1"/>
          <c:tx>
            <c:strRef>
              <c:f>Sheet1!$C$1</c:f>
              <c:strCache>
                <c:ptCount val="1"/>
                <c:pt idx="0">
                  <c:v>Decrease</c:v>
                </c:pt>
              </c:strCache>
            </c:strRef>
          </c:tx>
          <c:spPr>
            <a:solidFill>
              <a:srgbClr val="0F56DC"/>
            </a:solidFill>
            <a:ln>
              <a:noFill/>
            </a:ln>
            <a:effectLst/>
          </c:spPr>
          <c:invertIfNegative val="0"/>
          <c:dLbls>
            <c:dLbl>
              <c:idx val="0"/>
              <c:layout/>
              <c:tx>
                <c:rich>
                  <a:bodyPr/>
                  <a:lstStyle/>
                  <a:p>
                    <a:r>
                      <a:rPr lang="en-US" dirty="0" smtClean="0"/>
                      <a:t>40%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EF7B-4370-930C-373A0B70516C}"/>
                </c:ext>
              </c:extLst>
            </c:dLbl>
            <c:dLbl>
              <c:idx val="1"/>
              <c:layout/>
              <c:tx>
                <c:rich>
                  <a:bodyPr/>
                  <a:lstStyle/>
                  <a:p>
                    <a:r>
                      <a:rPr lang="en-US" dirty="0" smtClean="0"/>
                      <a:t>31%</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EF7B-4370-930C-373A0B70516C}"/>
                </c:ext>
              </c:extLst>
            </c:dLbl>
            <c:dLbl>
              <c:idx val="2"/>
              <c:layout/>
              <c:tx>
                <c:rich>
                  <a:bodyPr/>
                  <a:lstStyle/>
                  <a:p>
                    <a:r>
                      <a:rPr lang="en-US" dirty="0" smtClean="0"/>
                      <a:t>42%</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EF7B-4370-930C-373A0B70516C}"/>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Annual Pollen</c:v>
                </c:pt>
                <c:pt idx="1">
                  <c:v>Mean Daily Pollen</c:v>
                </c:pt>
                <c:pt idx="2">
                  <c:v>Peak Day Pollen</c:v>
                </c:pt>
              </c:strCache>
            </c:strRef>
          </c:cat>
          <c:val>
            <c:numRef>
              <c:f>Sheet1!$C$2:$C$4</c:f>
              <c:numCache>
                <c:formatCode>General</c:formatCode>
                <c:ptCount val="3"/>
                <c:pt idx="0">
                  <c:v>40</c:v>
                </c:pt>
                <c:pt idx="1">
                  <c:v>31</c:v>
                </c:pt>
                <c:pt idx="2">
                  <c:v>42</c:v>
                </c:pt>
              </c:numCache>
            </c:numRef>
          </c:val>
          <c:extLst>
            <c:ext xmlns:c16="http://schemas.microsoft.com/office/drawing/2014/chart" uri="{C3380CC4-5D6E-409C-BE32-E72D297353CC}">
              <c16:uniqueId val="{00000007-EF7B-4370-930C-373A0B70516C}"/>
            </c:ext>
          </c:extLst>
        </c:ser>
        <c:ser>
          <c:idx val="2"/>
          <c:order val="2"/>
          <c:tx>
            <c:strRef>
              <c:f>Sheet1!$D$1</c:f>
              <c:strCache>
                <c:ptCount val="1"/>
                <c:pt idx="0">
                  <c:v>No Change</c:v>
                </c:pt>
              </c:strCache>
            </c:strRef>
          </c:tx>
          <c:spPr>
            <a:solidFill>
              <a:schemeClr val="bg1">
                <a:lumMod val="75000"/>
              </a:schemeClr>
            </a:solidFill>
            <a:ln>
              <a:noFill/>
            </a:ln>
            <a:effectLst/>
          </c:spPr>
          <c:invertIfNegative val="0"/>
          <c:dLbls>
            <c:dLbl>
              <c:idx val="0"/>
              <c:layout/>
              <c:tx>
                <c:rich>
                  <a:bodyPr/>
                  <a:lstStyle/>
                  <a:p>
                    <a:r>
                      <a:rPr lang="en-US" dirty="0" smtClean="0"/>
                      <a:t>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EF7B-4370-930C-373A0B70516C}"/>
                </c:ext>
              </c:extLst>
            </c:dLbl>
            <c:dLbl>
              <c:idx val="1"/>
              <c:layout/>
              <c:tx>
                <c:rich>
                  <a:bodyPr/>
                  <a:lstStyle/>
                  <a:p>
                    <a:r>
                      <a:rPr lang="en-US" smtClean="0"/>
                      <a:t>3%</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EF7B-4370-930C-373A0B70516C}"/>
                </c:ext>
              </c:extLst>
            </c:dLbl>
            <c:dLbl>
              <c:idx val="2"/>
              <c:layout/>
              <c:tx>
                <c:rich>
                  <a:bodyPr/>
                  <a:lstStyle/>
                  <a:p>
                    <a:r>
                      <a:rPr lang="en-US" smtClean="0"/>
                      <a:t>3%</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EF7B-4370-930C-373A0B70516C}"/>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Annual Pollen</c:v>
                </c:pt>
                <c:pt idx="1">
                  <c:v>Mean Daily Pollen</c:v>
                </c:pt>
                <c:pt idx="2">
                  <c:v>Peak Day Pollen</c:v>
                </c:pt>
              </c:strCache>
            </c:strRef>
          </c:cat>
          <c:val>
            <c:numRef>
              <c:f>Sheet1!$D$2:$D$4</c:f>
              <c:numCache>
                <c:formatCode>General</c:formatCode>
                <c:ptCount val="3"/>
                <c:pt idx="0">
                  <c:v>0</c:v>
                </c:pt>
                <c:pt idx="1">
                  <c:v>3</c:v>
                </c:pt>
                <c:pt idx="2">
                  <c:v>3</c:v>
                </c:pt>
              </c:numCache>
            </c:numRef>
          </c:val>
          <c:extLst>
            <c:ext xmlns:c16="http://schemas.microsoft.com/office/drawing/2014/chart" uri="{C3380CC4-5D6E-409C-BE32-E72D297353CC}">
              <c16:uniqueId val="{0000000B-EF7B-4370-930C-373A0B70516C}"/>
            </c:ext>
          </c:extLst>
        </c:ser>
        <c:dLbls>
          <c:dLblPos val="inEnd"/>
          <c:showLegendKey val="0"/>
          <c:showVal val="1"/>
          <c:showCatName val="0"/>
          <c:showSerName val="0"/>
          <c:showPercent val="0"/>
          <c:showBubbleSize val="0"/>
        </c:dLbls>
        <c:gapWidth val="150"/>
        <c:axId val="173893200"/>
        <c:axId val="173893584"/>
      </c:barChart>
      <c:catAx>
        <c:axId val="17389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73893584"/>
        <c:crosses val="autoZero"/>
        <c:auto val="1"/>
        <c:lblAlgn val="ctr"/>
        <c:lblOffset val="100"/>
        <c:noMultiLvlLbl val="0"/>
      </c:catAx>
      <c:valAx>
        <c:axId val="17389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738932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rgbClr val="FFFFFF"/>
    </a:soli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1"/>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064FBC-528B-473E-9FCA-767CA3AD624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20671385-DA34-4165-94DF-7A65147101B8}">
      <dgm:prSet phldrT="[Text]"/>
      <dgm:spPr/>
      <dgm:t>
        <a:bodyPr/>
        <a:lstStyle/>
        <a:p>
          <a:r>
            <a:rPr lang="en-US" dirty="0" smtClean="0">
              <a:solidFill>
                <a:schemeClr val="bg2"/>
              </a:solidFill>
            </a:rPr>
            <a:t>Climate Drivers</a:t>
          </a:r>
          <a:endParaRPr lang="en-US" dirty="0">
            <a:solidFill>
              <a:schemeClr val="bg2"/>
            </a:solidFill>
          </a:endParaRPr>
        </a:p>
      </dgm:t>
    </dgm:pt>
    <dgm:pt modelId="{81871BBE-7757-4159-8BC8-713BF3D0DD50}" type="parTrans" cxnId="{07F010D5-B0CD-4CA0-A110-A4743F8F0D1D}">
      <dgm:prSet/>
      <dgm:spPr/>
      <dgm:t>
        <a:bodyPr/>
        <a:lstStyle/>
        <a:p>
          <a:endParaRPr lang="en-US">
            <a:solidFill>
              <a:schemeClr val="bg2"/>
            </a:solidFill>
          </a:endParaRPr>
        </a:p>
      </dgm:t>
    </dgm:pt>
    <dgm:pt modelId="{FCC0CBE7-334E-4B45-93BB-8F1D019C9217}" type="sibTrans" cxnId="{07F010D5-B0CD-4CA0-A110-A4743F8F0D1D}">
      <dgm:prSet/>
      <dgm:spPr/>
      <dgm:t>
        <a:bodyPr/>
        <a:lstStyle/>
        <a:p>
          <a:endParaRPr lang="en-US">
            <a:solidFill>
              <a:schemeClr val="bg2"/>
            </a:solidFill>
          </a:endParaRPr>
        </a:p>
      </dgm:t>
    </dgm:pt>
    <dgm:pt modelId="{3FEDA428-6406-4BDE-A442-6F0893C89695}">
      <dgm:prSet phldrT="[Text]"/>
      <dgm:spPr/>
      <dgm:t>
        <a:bodyPr/>
        <a:lstStyle/>
        <a:p>
          <a:r>
            <a:rPr lang="en-US" dirty="0" smtClean="0">
              <a:solidFill>
                <a:schemeClr val="bg2"/>
              </a:solidFill>
            </a:rPr>
            <a:t>Increased temperatures</a:t>
          </a:r>
          <a:endParaRPr lang="en-US" dirty="0">
            <a:solidFill>
              <a:schemeClr val="bg2"/>
            </a:solidFill>
          </a:endParaRPr>
        </a:p>
      </dgm:t>
    </dgm:pt>
    <dgm:pt modelId="{D864FAA0-2FF8-4DCC-94BD-292911921304}" type="parTrans" cxnId="{7CCD0438-59E8-48E3-B511-6E1CBCD4F1E5}">
      <dgm:prSet/>
      <dgm:spPr/>
      <dgm:t>
        <a:bodyPr/>
        <a:lstStyle/>
        <a:p>
          <a:endParaRPr lang="en-US">
            <a:solidFill>
              <a:schemeClr val="bg2"/>
            </a:solidFill>
          </a:endParaRPr>
        </a:p>
      </dgm:t>
    </dgm:pt>
    <dgm:pt modelId="{8A2A5B90-2B12-4CD7-A11D-76DC03CF5E62}" type="sibTrans" cxnId="{7CCD0438-59E8-48E3-B511-6E1CBCD4F1E5}">
      <dgm:prSet/>
      <dgm:spPr/>
      <dgm:t>
        <a:bodyPr/>
        <a:lstStyle/>
        <a:p>
          <a:endParaRPr lang="en-US">
            <a:solidFill>
              <a:schemeClr val="bg2"/>
            </a:solidFill>
          </a:endParaRPr>
        </a:p>
      </dgm:t>
    </dgm:pt>
    <dgm:pt modelId="{E44DD1FF-7140-4EAF-B6D3-CD6A492A6310}">
      <dgm:prSet phldrT="[Text]"/>
      <dgm:spPr/>
      <dgm:t>
        <a:bodyPr/>
        <a:lstStyle/>
        <a:p>
          <a:r>
            <a:rPr lang="en-US" dirty="0" smtClean="0">
              <a:solidFill>
                <a:schemeClr val="bg2"/>
              </a:solidFill>
            </a:rPr>
            <a:t>Changes in precipitation</a:t>
          </a:r>
          <a:endParaRPr lang="en-US" dirty="0">
            <a:solidFill>
              <a:schemeClr val="bg2"/>
            </a:solidFill>
          </a:endParaRPr>
        </a:p>
      </dgm:t>
    </dgm:pt>
    <dgm:pt modelId="{00F799B2-0403-4C4B-8BE4-B112A79E2BC2}" type="parTrans" cxnId="{E9E9D009-27DC-4871-B191-3406D4337431}">
      <dgm:prSet/>
      <dgm:spPr/>
      <dgm:t>
        <a:bodyPr/>
        <a:lstStyle/>
        <a:p>
          <a:endParaRPr lang="en-US">
            <a:solidFill>
              <a:schemeClr val="bg2"/>
            </a:solidFill>
          </a:endParaRPr>
        </a:p>
      </dgm:t>
    </dgm:pt>
    <dgm:pt modelId="{9AD08C73-9549-48CA-B662-8C91C5549686}" type="sibTrans" cxnId="{E9E9D009-27DC-4871-B191-3406D4337431}">
      <dgm:prSet/>
      <dgm:spPr/>
      <dgm:t>
        <a:bodyPr/>
        <a:lstStyle/>
        <a:p>
          <a:endParaRPr lang="en-US">
            <a:solidFill>
              <a:schemeClr val="bg2"/>
            </a:solidFill>
          </a:endParaRPr>
        </a:p>
      </dgm:t>
    </dgm:pt>
    <dgm:pt modelId="{103B44FC-2EBB-464B-91A5-8CC957CC48EF}">
      <dgm:prSet phldrT="[Text]"/>
      <dgm:spPr/>
      <dgm:t>
        <a:bodyPr/>
        <a:lstStyle/>
        <a:p>
          <a:r>
            <a:rPr lang="en-US" dirty="0" smtClean="0">
              <a:solidFill>
                <a:schemeClr val="bg2"/>
              </a:solidFill>
            </a:rPr>
            <a:t>Exposure Pathways</a:t>
          </a:r>
          <a:endParaRPr lang="en-US" dirty="0">
            <a:solidFill>
              <a:schemeClr val="bg2"/>
            </a:solidFill>
          </a:endParaRPr>
        </a:p>
      </dgm:t>
    </dgm:pt>
    <dgm:pt modelId="{487D34B2-3C28-4FC1-97D6-2B0A255B161B}" type="parTrans" cxnId="{87FA4538-DD28-4169-8907-AA8921A740DA}">
      <dgm:prSet/>
      <dgm:spPr/>
      <dgm:t>
        <a:bodyPr/>
        <a:lstStyle/>
        <a:p>
          <a:endParaRPr lang="en-US">
            <a:solidFill>
              <a:schemeClr val="bg2"/>
            </a:solidFill>
          </a:endParaRPr>
        </a:p>
      </dgm:t>
    </dgm:pt>
    <dgm:pt modelId="{616EB4CC-26ED-4E0D-8453-5115A8FC239D}" type="sibTrans" cxnId="{87FA4538-DD28-4169-8907-AA8921A740DA}">
      <dgm:prSet/>
      <dgm:spPr/>
      <dgm:t>
        <a:bodyPr/>
        <a:lstStyle/>
        <a:p>
          <a:endParaRPr lang="en-US">
            <a:solidFill>
              <a:schemeClr val="bg2"/>
            </a:solidFill>
          </a:endParaRPr>
        </a:p>
      </dgm:t>
    </dgm:pt>
    <dgm:pt modelId="{21F5F457-036E-44C1-999C-376C65524B99}">
      <dgm:prSet phldrT="[Text]"/>
      <dgm:spPr/>
      <dgm:t>
        <a:bodyPr/>
        <a:lstStyle/>
        <a:p>
          <a:r>
            <a:rPr lang="en-US" dirty="0" smtClean="0">
              <a:solidFill>
                <a:schemeClr val="bg2"/>
              </a:solidFill>
            </a:rPr>
            <a:t>Longer growing season and increased pollen production</a:t>
          </a:r>
          <a:endParaRPr lang="en-US" dirty="0">
            <a:solidFill>
              <a:schemeClr val="bg2"/>
            </a:solidFill>
          </a:endParaRPr>
        </a:p>
      </dgm:t>
    </dgm:pt>
    <dgm:pt modelId="{881CD767-DC93-4350-96F0-98A7943E72BA}" type="parTrans" cxnId="{D0D00557-2AAB-467B-96F2-69A7796EED99}">
      <dgm:prSet/>
      <dgm:spPr/>
      <dgm:t>
        <a:bodyPr/>
        <a:lstStyle/>
        <a:p>
          <a:endParaRPr lang="en-US">
            <a:solidFill>
              <a:schemeClr val="bg2"/>
            </a:solidFill>
          </a:endParaRPr>
        </a:p>
      </dgm:t>
    </dgm:pt>
    <dgm:pt modelId="{3E2DA963-B7A2-4B86-B5B7-B1F131D5DA7D}" type="sibTrans" cxnId="{D0D00557-2AAB-467B-96F2-69A7796EED99}">
      <dgm:prSet/>
      <dgm:spPr/>
      <dgm:t>
        <a:bodyPr/>
        <a:lstStyle/>
        <a:p>
          <a:endParaRPr lang="en-US">
            <a:solidFill>
              <a:schemeClr val="bg2"/>
            </a:solidFill>
          </a:endParaRPr>
        </a:p>
      </dgm:t>
    </dgm:pt>
    <dgm:pt modelId="{5608D6E1-53A1-4528-8B89-0659EE478134}">
      <dgm:prSet phldrT="[Text]"/>
      <dgm:spPr/>
      <dgm:t>
        <a:bodyPr/>
        <a:lstStyle/>
        <a:p>
          <a:r>
            <a:rPr lang="en-US" dirty="0" smtClean="0">
              <a:solidFill>
                <a:schemeClr val="bg2"/>
              </a:solidFill>
            </a:rPr>
            <a:t>Poorer air quality related to urban heat island effect</a:t>
          </a:r>
          <a:endParaRPr lang="en-US" dirty="0">
            <a:solidFill>
              <a:schemeClr val="bg2"/>
            </a:solidFill>
          </a:endParaRPr>
        </a:p>
      </dgm:t>
    </dgm:pt>
    <dgm:pt modelId="{49F0BFAE-9F3E-4A6A-BCF6-74B19258CCBC}" type="parTrans" cxnId="{8A659DB0-9C2F-4814-91AA-6AEE08BD0131}">
      <dgm:prSet/>
      <dgm:spPr/>
      <dgm:t>
        <a:bodyPr/>
        <a:lstStyle/>
        <a:p>
          <a:endParaRPr lang="en-US">
            <a:solidFill>
              <a:schemeClr val="bg2"/>
            </a:solidFill>
          </a:endParaRPr>
        </a:p>
      </dgm:t>
    </dgm:pt>
    <dgm:pt modelId="{FCE6F7C3-1E3B-46F5-A162-F13E35CFBF85}" type="sibTrans" cxnId="{8A659DB0-9C2F-4814-91AA-6AEE08BD0131}">
      <dgm:prSet/>
      <dgm:spPr/>
      <dgm:t>
        <a:bodyPr/>
        <a:lstStyle/>
        <a:p>
          <a:endParaRPr lang="en-US">
            <a:solidFill>
              <a:schemeClr val="bg2"/>
            </a:solidFill>
          </a:endParaRPr>
        </a:p>
      </dgm:t>
    </dgm:pt>
    <dgm:pt modelId="{158AAA1C-6862-4167-93A8-8C6B4152E44E}">
      <dgm:prSet phldrT="[Text]"/>
      <dgm:spPr/>
      <dgm:t>
        <a:bodyPr/>
        <a:lstStyle/>
        <a:p>
          <a:r>
            <a:rPr lang="en-US" dirty="0" smtClean="0">
              <a:solidFill>
                <a:schemeClr val="bg2"/>
              </a:solidFill>
            </a:rPr>
            <a:t>Health Outcomes</a:t>
          </a:r>
          <a:endParaRPr lang="en-US" dirty="0">
            <a:solidFill>
              <a:schemeClr val="bg2"/>
            </a:solidFill>
          </a:endParaRPr>
        </a:p>
      </dgm:t>
    </dgm:pt>
    <dgm:pt modelId="{DC0ED53C-A7B5-48F2-ACB0-EF4A966A9042}" type="parTrans" cxnId="{977A2075-7C6B-4D13-ABD1-440CEC70038D}">
      <dgm:prSet/>
      <dgm:spPr/>
      <dgm:t>
        <a:bodyPr/>
        <a:lstStyle/>
        <a:p>
          <a:endParaRPr lang="en-US">
            <a:solidFill>
              <a:schemeClr val="bg2"/>
            </a:solidFill>
          </a:endParaRPr>
        </a:p>
      </dgm:t>
    </dgm:pt>
    <dgm:pt modelId="{C3D76B8B-8177-4529-BEDF-6B7CAD1F9FD4}" type="sibTrans" cxnId="{977A2075-7C6B-4D13-ABD1-440CEC70038D}">
      <dgm:prSet/>
      <dgm:spPr/>
      <dgm:t>
        <a:bodyPr/>
        <a:lstStyle/>
        <a:p>
          <a:endParaRPr lang="en-US">
            <a:solidFill>
              <a:schemeClr val="bg2"/>
            </a:solidFill>
          </a:endParaRPr>
        </a:p>
      </dgm:t>
    </dgm:pt>
    <dgm:pt modelId="{B63C0E2C-3E30-4830-BB2F-188CB5C6ECAE}">
      <dgm:prSet phldrT="[Text]"/>
      <dgm:spPr/>
      <dgm:t>
        <a:bodyPr/>
        <a:lstStyle/>
        <a:p>
          <a:r>
            <a:rPr lang="en-US" dirty="0" smtClean="0">
              <a:solidFill>
                <a:schemeClr val="bg2"/>
              </a:solidFill>
            </a:rPr>
            <a:t>Asthma</a:t>
          </a:r>
          <a:endParaRPr lang="en-US" dirty="0">
            <a:solidFill>
              <a:schemeClr val="bg2"/>
            </a:solidFill>
          </a:endParaRPr>
        </a:p>
      </dgm:t>
    </dgm:pt>
    <dgm:pt modelId="{C315A8D4-5246-43FC-9F50-940CD0290B4D}" type="parTrans" cxnId="{4B38B2AC-C00D-42F3-A986-88E0BDECF5DD}">
      <dgm:prSet/>
      <dgm:spPr/>
      <dgm:t>
        <a:bodyPr/>
        <a:lstStyle/>
        <a:p>
          <a:endParaRPr lang="en-US">
            <a:solidFill>
              <a:schemeClr val="bg2"/>
            </a:solidFill>
          </a:endParaRPr>
        </a:p>
      </dgm:t>
    </dgm:pt>
    <dgm:pt modelId="{B24EC4EE-E5AD-4D35-8A29-0FCD499EFE7E}" type="sibTrans" cxnId="{4B38B2AC-C00D-42F3-A986-88E0BDECF5DD}">
      <dgm:prSet/>
      <dgm:spPr/>
      <dgm:t>
        <a:bodyPr/>
        <a:lstStyle/>
        <a:p>
          <a:endParaRPr lang="en-US">
            <a:solidFill>
              <a:schemeClr val="bg2"/>
            </a:solidFill>
          </a:endParaRPr>
        </a:p>
      </dgm:t>
    </dgm:pt>
    <dgm:pt modelId="{60E3B416-70AB-4F97-9A22-F546CD927065}">
      <dgm:prSet phldrT="[Text]"/>
      <dgm:spPr/>
      <dgm:t>
        <a:bodyPr/>
        <a:lstStyle/>
        <a:p>
          <a:r>
            <a:rPr lang="en-US" dirty="0" smtClean="0">
              <a:solidFill>
                <a:schemeClr val="bg2"/>
              </a:solidFill>
            </a:rPr>
            <a:t>COPD</a:t>
          </a:r>
          <a:endParaRPr lang="en-US" dirty="0">
            <a:solidFill>
              <a:schemeClr val="bg2"/>
            </a:solidFill>
          </a:endParaRPr>
        </a:p>
      </dgm:t>
    </dgm:pt>
    <dgm:pt modelId="{72D6F85B-7631-4644-AE9F-1365B896F6EA}" type="parTrans" cxnId="{43D0BB49-A484-48F0-9D9F-2A8EC924DE46}">
      <dgm:prSet/>
      <dgm:spPr/>
      <dgm:t>
        <a:bodyPr/>
        <a:lstStyle/>
        <a:p>
          <a:endParaRPr lang="en-US">
            <a:solidFill>
              <a:schemeClr val="bg2"/>
            </a:solidFill>
          </a:endParaRPr>
        </a:p>
      </dgm:t>
    </dgm:pt>
    <dgm:pt modelId="{A9535010-CBBA-441D-BAA8-0CE1D9C503AE}" type="sibTrans" cxnId="{43D0BB49-A484-48F0-9D9F-2A8EC924DE46}">
      <dgm:prSet/>
      <dgm:spPr/>
      <dgm:t>
        <a:bodyPr/>
        <a:lstStyle/>
        <a:p>
          <a:endParaRPr lang="en-US">
            <a:solidFill>
              <a:schemeClr val="bg2"/>
            </a:solidFill>
          </a:endParaRPr>
        </a:p>
      </dgm:t>
    </dgm:pt>
    <dgm:pt modelId="{34022834-37F5-45F8-B993-D9BF98E0AE64}">
      <dgm:prSet phldrT="[Text]"/>
      <dgm:spPr/>
      <dgm:t>
        <a:bodyPr/>
        <a:lstStyle/>
        <a:p>
          <a:r>
            <a:rPr lang="en-US" dirty="0" smtClean="0">
              <a:solidFill>
                <a:schemeClr val="bg2"/>
              </a:solidFill>
            </a:rPr>
            <a:t>Decreased soil moisture and increased wildfire risk</a:t>
          </a:r>
          <a:endParaRPr lang="en-US" dirty="0">
            <a:solidFill>
              <a:schemeClr val="bg2"/>
            </a:solidFill>
          </a:endParaRPr>
        </a:p>
      </dgm:t>
    </dgm:pt>
    <dgm:pt modelId="{F26A9969-519D-471F-95CF-13777F05BD80}" type="parTrans" cxnId="{46821477-82D1-4E0E-8A32-0362147148E0}">
      <dgm:prSet/>
      <dgm:spPr/>
      <dgm:t>
        <a:bodyPr/>
        <a:lstStyle/>
        <a:p>
          <a:endParaRPr lang="en-US"/>
        </a:p>
      </dgm:t>
    </dgm:pt>
    <dgm:pt modelId="{3CA78D21-C754-4B74-A72D-9B3FD39AB02F}" type="sibTrans" cxnId="{46821477-82D1-4E0E-8A32-0362147148E0}">
      <dgm:prSet/>
      <dgm:spPr/>
      <dgm:t>
        <a:bodyPr/>
        <a:lstStyle/>
        <a:p>
          <a:endParaRPr lang="en-US"/>
        </a:p>
      </dgm:t>
    </dgm:pt>
    <dgm:pt modelId="{15529547-0293-4F59-919F-6224E995E332}">
      <dgm:prSet phldrT="[Text]"/>
      <dgm:spPr/>
      <dgm:t>
        <a:bodyPr/>
        <a:lstStyle/>
        <a:p>
          <a:r>
            <a:rPr lang="en-US" dirty="0" smtClean="0">
              <a:solidFill>
                <a:schemeClr val="bg2"/>
              </a:solidFill>
            </a:rPr>
            <a:t>Allergic rhinitis</a:t>
          </a:r>
          <a:endParaRPr lang="en-US" dirty="0">
            <a:solidFill>
              <a:schemeClr val="bg2"/>
            </a:solidFill>
          </a:endParaRPr>
        </a:p>
      </dgm:t>
    </dgm:pt>
    <dgm:pt modelId="{F56069CC-1422-4E62-B269-4098552BD098}" type="parTrans" cxnId="{0307FA66-B2DA-4E61-AE28-83B334820935}">
      <dgm:prSet/>
      <dgm:spPr/>
      <dgm:t>
        <a:bodyPr/>
        <a:lstStyle/>
        <a:p>
          <a:endParaRPr lang="en-US"/>
        </a:p>
      </dgm:t>
    </dgm:pt>
    <dgm:pt modelId="{196F203A-DC6C-43BA-AD23-33DD997DA7DF}" type="sibTrans" cxnId="{0307FA66-B2DA-4E61-AE28-83B334820935}">
      <dgm:prSet/>
      <dgm:spPr/>
      <dgm:t>
        <a:bodyPr/>
        <a:lstStyle/>
        <a:p>
          <a:endParaRPr lang="en-US"/>
        </a:p>
      </dgm:t>
    </dgm:pt>
    <dgm:pt modelId="{BC0670D0-6CC6-4F47-A96F-8C85266928BE}" type="pres">
      <dgm:prSet presAssocID="{E7064FBC-528B-473E-9FCA-767CA3AD624A}" presName="linearFlow" presStyleCnt="0">
        <dgm:presLayoutVars>
          <dgm:dir/>
          <dgm:animLvl val="lvl"/>
          <dgm:resizeHandles val="exact"/>
        </dgm:presLayoutVars>
      </dgm:prSet>
      <dgm:spPr/>
      <dgm:t>
        <a:bodyPr/>
        <a:lstStyle/>
        <a:p>
          <a:endParaRPr lang="en-US"/>
        </a:p>
      </dgm:t>
    </dgm:pt>
    <dgm:pt modelId="{A13B042E-5A66-43CB-93E7-89D4C9C24354}" type="pres">
      <dgm:prSet presAssocID="{20671385-DA34-4165-94DF-7A65147101B8}" presName="composite" presStyleCnt="0"/>
      <dgm:spPr/>
    </dgm:pt>
    <dgm:pt modelId="{546838AC-1633-4331-B3F1-D742F33CFDFC}" type="pres">
      <dgm:prSet presAssocID="{20671385-DA34-4165-94DF-7A65147101B8}" presName="parentText" presStyleLbl="alignNode1" presStyleIdx="0" presStyleCnt="3">
        <dgm:presLayoutVars>
          <dgm:chMax val="1"/>
          <dgm:bulletEnabled val="1"/>
        </dgm:presLayoutVars>
      </dgm:prSet>
      <dgm:spPr/>
      <dgm:t>
        <a:bodyPr/>
        <a:lstStyle/>
        <a:p>
          <a:endParaRPr lang="en-US"/>
        </a:p>
      </dgm:t>
    </dgm:pt>
    <dgm:pt modelId="{F56DD3BB-A5BB-468E-AEBC-A65E5F0F1429}" type="pres">
      <dgm:prSet presAssocID="{20671385-DA34-4165-94DF-7A65147101B8}" presName="descendantText" presStyleLbl="alignAcc1" presStyleIdx="0" presStyleCnt="3">
        <dgm:presLayoutVars>
          <dgm:bulletEnabled val="1"/>
        </dgm:presLayoutVars>
      </dgm:prSet>
      <dgm:spPr/>
      <dgm:t>
        <a:bodyPr/>
        <a:lstStyle/>
        <a:p>
          <a:endParaRPr lang="en-US"/>
        </a:p>
      </dgm:t>
    </dgm:pt>
    <dgm:pt modelId="{227F59C6-0224-4075-8B31-367360F70F1C}" type="pres">
      <dgm:prSet presAssocID="{FCC0CBE7-334E-4B45-93BB-8F1D019C9217}" presName="sp" presStyleCnt="0"/>
      <dgm:spPr/>
    </dgm:pt>
    <dgm:pt modelId="{8EF1C053-F6A7-42C8-BC93-D2BC5F4B1BF5}" type="pres">
      <dgm:prSet presAssocID="{103B44FC-2EBB-464B-91A5-8CC957CC48EF}" presName="composite" presStyleCnt="0"/>
      <dgm:spPr/>
    </dgm:pt>
    <dgm:pt modelId="{E3127123-95A8-4F24-9349-237DEB7321A6}" type="pres">
      <dgm:prSet presAssocID="{103B44FC-2EBB-464B-91A5-8CC957CC48EF}" presName="parentText" presStyleLbl="alignNode1" presStyleIdx="1" presStyleCnt="3">
        <dgm:presLayoutVars>
          <dgm:chMax val="1"/>
          <dgm:bulletEnabled val="1"/>
        </dgm:presLayoutVars>
      </dgm:prSet>
      <dgm:spPr/>
      <dgm:t>
        <a:bodyPr/>
        <a:lstStyle/>
        <a:p>
          <a:endParaRPr lang="en-US"/>
        </a:p>
      </dgm:t>
    </dgm:pt>
    <dgm:pt modelId="{AC014860-6A55-4D01-816D-C775D07E86C6}" type="pres">
      <dgm:prSet presAssocID="{103B44FC-2EBB-464B-91A5-8CC957CC48EF}" presName="descendantText" presStyleLbl="alignAcc1" presStyleIdx="1" presStyleCnt="3">
        <dgm:presLayoutVars>
          <dgm:bulletEnabled val="1"/>
        </dgm:presLayoutVars>
      </dgm:prSet>
      <dgm:spPr/>
      <dgm:t>
        <a:bodyPr/>
        <a:lstStyle/>
        <a:p>
          <a:endParaRPr lang="en-US"/>
        </a:p>
      </dgm:t>
    </dgm:pt>
    <dgm:pt modelId="{056FCD6B-9D1E-4628-BC94-801CFA309A18}" type="pres">
      <dgm:prSet presAssocID="{616EB4CC-26ED-4E0D-8453-5115A8FC239D}" presName="sp" presStyleCnt="0"/>
      <dgm:spPr/>
    </dgm:pt>
    <dgm:pt modelId="{42DAF59A-D70B-4874-B738-E3DF13A82FF9}" type="pres">
      <dgm:prSet presAssocID="{158AAA1C-6862-4167-93A8-8C6B4152E44E}" presName="composite" presStyleCnt="0"/>
      <dgm:spPr/>
    </dgm:pt>
    <dgm:pt modelId="{FC0A1C04-58BB-4FE9-94D4-496E64377099}" type="pres">
      <dgm:prSet presAssocID="{158AAA1C-6862-4167-93A8-8C6B4152E44E}" presName="parentText" presStyleLbl="alignNode1" presStyleIdx="2" presStyleCnt="3">
        <dgm:presLayoutVars>
          <dgm:chMax val="1"/>
          <dgm:bulletEnabled val="1"/>
        </dgm:presLayoutVars>
      </dgm:prSet>
      <dgm:spPr/>
      <dgm:t>
        <a:bodyPr/>
        <a:lstStyle/>
        <a:p>
          <a:endParaRPr lang="en-US"/>
        </a:p>
      </dgm:t>
    </dgm:pt>
    <dgm:pt modelId="{C8073252-1F4E-438A-8CA9-AB3F65CAB70C}" type="pres">
      <dgm:prSet presAssocID="{158AAA1C-6862-4167-93A8-8C6B4152E44E}" presName="descendantText" presStyleLbl="alignAcc1" presStyleIdx="2" presStyleCnt="3" custLinFactNeighborX="-63" custLinFactNeighborY="335">
        <dgm:presLayoutVars>
          <dgm:bulletEnabled val="1"/>
        </dgm:presLayoutVars>
      </dgm:prSet>
      <dgm:spPr/>
      <dgm:t>
        <a:bodyPr/>
        <a:lstStyle/>
        <a:p>
          <a:endParaRPr lang="en-US"/>
        </a:p>
      </dgm:t>
    </dgm:pt>
  </dgm:ptLst>
  <dgm:cxnLst>
    <dgm:cxn modelId="{F9EB18C5-BC74-435D-8487-76B151B30726}" type="presOf" srcId="{21F5F457-036E-44C1-999C-376C65524B99}" destId="{AC014860-6A55-4D01-816D-C775D07E86C6}" srcOrd="0" destOrd="0" presId="urn:microsoft.com/office/officeart/2005/8/layout/chevron2"/>
    <dgm:cxn modelId="{2D829A40-8FD8-4F21-B0DA-53820EC4BE6E}" type="presOf" srcId="{60E3B416-70AB-4F97-9A22-F546CD927065}" destId="{C8073252-1F4E-438A-8CA9-AB3F65CAB70C}" srcOrd="0" destOrd="2" presId="urn:microsoft.com/office/officeart/2005/8/layout/chevron2"/>
    <dgm:cxn modelId="{9F748B8F-CA3C-45DA-AE05-D26DBF8F5286}" type="presOf" srcId="{E7064FBC-528B-473E-9FCA-767CA3AD624A}" destId="{BC0670D0-6CC6-4F47-A96F-8C85266928BE}" srcOrd="0" destOrd="0" presId="urn:microsoft.com/office/officeart/2005/8/layout/chevron2"/>
    <dgm:cxn modelId="{7CCD0438-59E8-48E3-B511-6E1CBCD4F1E5}" srcId="{20671385-DA34-4165-94DF-7A65147101B8}" destId="{3FEDA428-6406-4BDE-A442-6F0893C89695}" srcOrd="0" destOrd="0" parTransId="{D864FAA0-2FF8-4DCC-94BD-292911921304}" sibTransId="{8A2A5B90-2B12-4CD7-A11D-76DC03CF5E62}"/>
    <dgm:cxn modelId="{07F010D5-B0CD-4CA0-A110-A4743F8F0D1D}" srcId="{E7064FBC-528B-473E-9FCA-767CA3AD624A}" destId="{20671385-DA34-4165-94DF-7A65147101B8}" srcOrd="0" destOrd="0" parTransId="{81871BBE-7757-4159-8BC8-713BF3D0DD50}" sibTransId="{FCC0CBE7-334E-4B45-93BB-8F1D019C9217}"/>
    <dgm:cxn modelId="{87FA4538-DD28-4169-8907-AA8921A740DA}" srcId="{E7064FBC-528B-473E-9FCA-767CA3AD624A}" destId="{103B44FC-2EBB-464B-91A5-8CC957CC48EF}" srcOrd="1" destOrd="0" parTransId="{487D34B2-3C28-4FC1-97D6-2B0A255B161B}" sibTransId="{616EB4CC-26ED-4E0D-8453-5115A8FC239D}"/>
    <dgm:cxn modelId="{C6E331B7-C894-4976-BA98-6ADA512A47A3}" type="presOf" srcId="{20671385-DA34-4165-94DF-7A65147101B8}" destId="{546838AC-1633-4331-B3F1-D742F33CFDFC}" srcOrd="0" destOrd="0" presId="urn:microsoft.com/office/officeart/2005/8/layout/chevron2"/>
    <dgm:cxn modelId="{CD83DC17-764E-430F-919F-D23EDAE256F5}" type="presOf" srcId="{B63C0E2C-3E30-4830-BB2F-188CB5C6ECAE}" destId="{C8073252-1F4E-438A-8CA9-AB3F65CAB70C}" srcOrd="0" destOrd="0" presId="urn:microsoft.com/office/officeart/2005/8/layout/chevron2"/>
    <dgm:cxn modelId="{47F450C7-E75E-49DD-8961-BF6DEEDE4DAF}" type="presOf" srcId="{15529547-0293-4F59-919F-6224E995E332}" destId="{C8073252-1F4E-438A-8CA9-AB3F65CAB70C}" srcOrd="0" destOrd="1" presId="urn:microsoft.com/office/officeart/2005/8/layout/chevron2"/>
    <dgm:cxn modelId="{02802EAE-5661-4E9F-97CA-0684FEFD5293}" type="presOf" srcId="{5608D6E1-53A1-4528-8B89-0659EE478134}" destId="{AC014860-6A55-4D01-816D-C775D07E86C6}" srcOrd="0" destOrd="2" presId="urn:microsoft.com/office/officeart/2005/8/layout/chevron2"/>
    <dgm:cxn modelId="{D0D00557-2AAB-467B-96F2-69A7796EED99}" srcId="{103B44FC-2EBB-464B-91A5-8CC957CC48EF}" destId="{21F5F457-036E-44C1-999C-376C65524B99}" srcOrd="0" destOrd="0" parTransId="{881CD767-DC93-4350-96F0-98A7943E72BA}" sibTransId="{3E2DA963-B7A2-4B86-B5B7-B1F131D5DA7D}"/>
    <dgm:cxn modelId="{0F837E7E-070D-46B8-8ACA-2DEA28E39CBB}" type="presOf" srcId="{3FEDA428-6406-4BDE-A442-6F0893C89695}" destId="{F56DD3BB-A5BB-468E-AEBC-A65E5F0F1429}" srcOrd="0" destOrd="0" presId="urn:microsoft.com/office/officeart/2005/8/layout/chevron2"/>
    <dgm:cxn modelId="{977A2075-7C6B-4D13-ABD1-440CEC70038D}" srcId="{E7064FBC-528B-473E-9FCA-767CA3AD624A}" destId="{158AAA1C-6862-4167-93A8-8C6B4152E44E}" srcOrd="2" destOrd="0" parTransId="{DC0ED53C-A7B5-48F2-ACB0-EF4A966A9042}" sibTransId="{C3D76B8B-8177-4529-BEDF-6B7CAD1F9FD4}"/>
    <dgm:cxn modelId="{8A659DB0-9C2F-4814-91AA-6AEE08BD0131}" srcId="{103B44FC-2EBB-464B-91A5-8CC957CC48EF}" destId="{5608D6E1-53A1-4528-8B89-0659EE478134}" srcOrd="2" destOrd="0" parTransId="{49F0BFAE-9F3E-4A6A-BCF6-74B19258CCBC}" sibTransId="{FCE6F7C3-1E3B-46F5-A162-F13E35CFBF85}"/>
    <dgm:cxn modelId="{99561735-5459-46C2-BDDC-EF106B291C6F}" type="presOf" srcId="{E44DD1FF-7140-4EAF-B6D3-CD6A492A6310}" destId="{F56DD3BB-A5BB-468E-AEBC-A65E5F0F1429}" srcOrd="0" destOrd="1" presId="urn:microsoft.com/office/officeart/2005/8/layout/chevron2"/>
    <dgm:cxn modelId="{CB8ADB7A-CC00-48C3-AED1-971B3EE345EF}" type="presOf" srcId="{103B44FC-2EBB-464B-91A5-8CC957CC48EF}" destId="{E3127123-95A8-4F24-9349-237DEB7321A6}" srcOrd="0" destOrd="0" presId="urn:microsoft.com/office/officeart/2005/8/layout/chevron2"/>
    <dgm:cxn modelId="{9254F7C5-8312-46E4-AAD6-0800B3E76607}" type="presOf" srcId="{34022834-37F5-45F8-B993-D9BF98E0AE64}" destId="{AC014860-6A55-4D01-816D-C775D07E86C6}" srcOrd="0" destOrd="1" presId="urn:microsoft.com/office/officeart/2005/8/layout/chevron2"/>
    <dgm:cxn modelId="{0307FA66-B2DA-4E61-AE28-83B334820935}" srcId="{158AAA1C-6862-4167-93A8-8C6B4152E44E}" destId="{15529547-0293-4F59-919F-6224E995E332}" srcOrd="1" destOrd="0" parTransId="{F56069CC-1422-4E62-B269-4098552BD098}" sibTransId="{196F203A-DC6C-43BA-AD23-33DD997DA7DF}"/>
    <dgm:cxn modelId="{E9E9D009-27DC-4871-B191-3406D4337431}" srcId="{20671385-DA34-4165-94DF-7A65147101B8}" destId="{E44DD1FF-7140-4EAF-B6D3-CD6A492A6310}" srcOrd="1" destOrd="0" parTransId="{00F799B2-0403-4C4B-8BE4-B112A79E2BC2}" sibTransId="{9AD08C73-9549-48CA-B662-8C91C5549686}"/>
    <dgm:cxn modelId="{43D0BB49-A484-48F0-9D9F-2A8EC924DE46}" srcId="{158AAA1C-6862-4167-93A8-8C6B4152E44E}" destId="{60E3B416-70AB-4F97-9A22-F546CD927065}" srcOrd="2" destOrd="0" parTransId="{72D6F85B-7631-4644-AE9F-1365B896F6EA}" sibTransId="{A9535010-CBBA-441D-BAA8-0CE1D9C503AE}"/>
    <dgm:cxn modelId="{46821477-82D1-4E0E-8A32-0362147148E0}" srcId="{103B44FC-2EBB-464B-91A5-8CC957CC48EF}" destId="{34022834-37F5-45F8-B993-D9BF98E0AE64}" srcOrd="1" destOrd="0" parTransId="{F26A9969-519D-471F-95CF-13777F05BD80}" sibTransId="{3CA78D21-C754-4B74-A72D-9B3FD39AB02F}"/>
    <dgm:cxn modelId="{4B38B2AC-C00D-42F3-A986-88E0BDECF5DD}" srcId="{158AAA1C-6862-4167-93A8-8C6B4152E44E}" destId="{B63C0E2C-3E30-4830-BB2F-188CB5C6ECAE}" srcOrd="0" destOrd="0" parTransId="{C315A8D4-5246-43FC-9F50-940CD0290B4D}" sibTransId="{B24EC4EE-E5AD-4D35-8A29-0FCD499EFE7E}"/>
    <dgm:cxn modelId="{E048D881-0E17-4DEE-84F0-825EB501FC20}" type="presOf" srcId="{158AAA1C-6862-4167-93A8-8C6B4152E44E}" destId="{FC0A1C04-58BB-4FE9-94D4-496E64377099}" srcOrd="0" destOrd="0" presId="urn:microsoft.com/office/officeart/2005/8/layout/chevron2"/>
    <dgm:cxn modelId="{29A00B05-9340-4719-A105-9BB3F1660866}" type="presParOf" srcId="{BC0670D0-6CC6-4F47-A96F-8C85266928BE}" destId="{A13B042E-5A66-43CB-93E7-89D4C9C24354}" srcOrd="0" destOrd="0" presId="urn:microsoft.com/office/officeart/2005/8/layout/chevron2"/>
    <dgm:cxn modelId="{E09E08B0-BBD6-4D8D-91FD-2DF3A7F78142}" type="presParOf" srcId="{A13B042E-5A66-43CB-93E7-89D4C9C24354}" destId="{546838AC-1633-4331-B3F1-D742F33CFDFC}" srcOrd="0" destOrd="0" presId="urn:microsoft.com/office/officeart/2005/8/layout/chevron2"/>
    <dgm:cxn modelId="{CF1501EB-AF0A-4728-8859-31AE022D946B}" type="presParOf" srcId="{A13B042E-5A66-43CB-93E7-89D4C9C24354}" destId="{F56DD3BB-A5BB-468E-AEBC-A65E5F0F1429}" srcOrd="1" destOrd="0" presId="urn:microsoft.com/office/officeart/2005/8/layout/chevron2"/>
    <dgm:cxn modelId="{7CAD6539-C947-4846-AE7C-0D73681CC3E8}" type="presParOf" srcId="{BC0670D0-6CC6-4F47-A96F-8C85266928BE}" destId="{227F59C6-0224-4075-8B31-367360F70F1C}" srcOrd="1" destOrd="0" presId="urn:microsoft.com/office/officeart/2005/8/layout/chevron2"/>
    <dgm:cxn modelId="{5BD0D740-8CF2-484E-8A9B-D2ADB74E8379}" type="presParOf" srcId="{BC0670D0-6CC6-4F47-A96F-8C85266928BE}" destId="{8EF1C053-F6A7-42C8-BC93-D2BC5F4B1BF5}" srcOrd="2" destOrd="0" presId="urn:microsoft.com/office/officeart/2005/8/layout/chevron2"/>
    <dgm:cxn modelId="{84C5A6D8-ECC4-4A6F-95C6-F71D25F2A8D4}" type="presParOf" srcId="{8EF1C053-F6A7-42C8-BC93-D2BC5F4B1BF5}" destId="{E3127123-95A8-4F24-9349-237DEB7321A6}" srcOrd="0" destOrd="0" presId="urn:microsoft.com/office/officeart/2005/8/layout/chevron2"/>
    <dgm:cxn modelId="{667805FE-F451-427E-8BE5-10C9598DD9C6}" type="presParOf" srcId="{8EF1C053-F6A7-42C8-BC93-D2BC5F4B1BF5}" destId="{AC014860-6A55-4D01-816D-C775D07E86C6}" srcOrd="1" destOrd="0" presId="urn:microsoft.com/office/officeart/2005/8/layout/chevron2"/>
    <dgm:cxn modelId="{53AC060C-C40C-44C4-B981-1FC228EF4D88}" type="presParOf" srcId="{BC0670D0-6CC6-4F47-A96F-8C85266928BE}" destId="{056FCD6B-9D1E-4628-BC94-801CFA309A18}" srcOrd="3" destOrd="0" presId="urn:microsoft.com/office/officeart/2005/8/layout/chevron2"/>
    <dgm:cxn modelId="{484B297E-5238-451A-B035-7FFB767185C5}" type="presParOf" srcId="{BC0670D0-6CC6-4F47-A96F-8C85266928BE}" destId="{42DAF59A-D70B-4874-B738-E3DF13A82FF9}" srcOrd="4" destOrd="0" presId="urn:microsoft.com/office/officeart/2005/8/layout/chevron2"/>
    <dgm:cxn modelId="{4D1CF95F-412C-408D-98DA-39D5A8A15879}" type="presParOf" srcId="{42DAF59A-D70B-4874-B738-E3DF13A82FF9}" destId="{FC0A1C04-58BB-4FE9-94D4-496E64377099}" srcOrd="0" destOrd="0" presId="urn:microsoft.com/office/officeart/2005/8/layout/chevron2"/>
    <dgm:cxn modelId="{FEB217B4-A69C-450E-8B95-37B895323226}" type="presParOf" srcId="{42DAF59A-D70B-4874-B738-E3DF13A82FF9}" destId="{C8073252-1F4E-438A-8CA9-AB3F65CAB70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1"/>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a:t>
          </a:r>
          <a:r>
            <a:rPr lang="en-US" dirty="0" smtClean="0">
              <a:solidFill>
                <a:srgbClr val="005DAA"/>
              </a:solidFill>
            </a:rPr>
            <a:t>Data</a:t>
          </a:r>
          <a:endParaRPr lang="en-US" dirty="0">
            <a:solidFill>
              <a:srgbClr val="005DAA"/>
            </a:solidFill>
          </a:endParaRPr>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1"/>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2">
            <a:lumMod val="85000"/>
          </a:schemeClr>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1"/>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solidFill>
          <a:schemeClr val="tx2">
            <a:lumMod val="85000"/>
          </a:schemeClr>
        </a:solidFill>
      </dgm:spPr>
      <dgm:t>
        <a:bodyPr/>
        <a:lstStyle/>
        <a:p>
          <a:r>
            <a:rPr lang="en-US" dirty="0" smtClean="0"/>
            <a:t>Building the Knowledge</a:t>
          </a:r>
          <a:endParaRPr lang="en-US" dirty="0"/>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dgm:t>
        <a:bodyPr/>
        <a:lstStyle/>
        <a:p>
          <a:endParaRPr lang="en-US"/>
        </a:p>
      </dgm:t>
    </dgm:pt>
    <dgm:pt modelId="{EAE4A2FA-8B25-44FF-8C0D-5CB072EBFE79}">
      <dgm:prSet phldrT="[Text]"/>
      <dgm:spPr>
        <a:solidFill>
          <a:schemeClr val="tx2">
            <a:lumMod val="85000"/>
          </a:schemeClr>
        </a:solidFill>
      </dgm:spPr>
      <dgm:t>
        <a:bodyPr/>
        <a:lstStyle/>
        <a:p>
          <a:r>
            <a:rPr lang="en-US" dirty="0" smtClean="0"/>
            <a:t>Translating the Data</a:t>
          </a:r>
          <a:endParaRPr lang="en-US" dirty="0"/>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dgm:t>
        <a:bodyPr/>
        <a:lstStyle/>
        <a:p>
          <a:endParaRPr lang="en-US"/>
        </a:p>
      </dgm:t>
    </dgm:pt>
    <dgm:pt modelId="{A9AB7FDE-1B0D-4128-BD6F-FC41026C8A92}">
      <dgm:prSet phldrT="[Text]"/>
      <dgm:spPr>
        <a:solidFill>
          <a:schemeClr val="tx1"/>
        </a:solidFill>
      </dgm:spPr>
      <dgm:t>
        <a:bodyPr/>
        <a:lstStyle/>
        <a:p>
          <a:r>
            <a:rPr lang="en-US" dirty="0" smtClean="0"/>
            <a:t>Guiding Adaptations</a:t>
          </a:r>
          <a:endParaRPr lang="en-US" dirty="0"/>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xfrm>
          <a:off x="5357"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gm:spPr>
      <dgm:t>
        <a:bodyPr/>
        <a:lstStyle/>
        <a:p>
          <a:r>
            <a:rPr lang="en-US" dirty="0" smtClean="0">
              <a:solidFill>
                <a:srgbClr val="0F56DC"/>
              </a:solidFill>
              <a:latin typeface="Myriad Web Pro"/>
              <a:ea typeface="+mn-ea"/>
              <a:cs typeface="+mn-cs"/>
            </a:rPr>
            <a:t>Building the Knowledge</a:t>
          </a:r>
          <a:endParaRPr lang="en-US" dirty="0">
            <a:solidFill>
              <a:srgbClr val="0F56DC"/>
            </a:solidFill>
            <a:latin typeface="Myriad Web Pro"/>
            <a:ea typeface="+mn-ea"/>
            <a:cs typeface="+mn-cs"/>
          </a:endParaRPr>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a:xfrm>
          <a:off x="1766887"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gm:spPr>
      <dgm:t>
        <a:bodyPr/>
        <a:lstStyle/>
        <a:p>
          <a:endParaRPr lang="en-US">
            <a:solidFill>
              <a:srgbClr val="0F56DC"/>
            </a:solidFill>
            <a:latin typeface="Myriad Web Pro"/>
            <a:ea typeface="+mn-ea"/>
            <a:cs typeface="+mn-cs"/>
          </a:endParaRPr>
        </a:p>
      </dgm:t>
    </dgm:pt>
    <dgm:pt modelId="{EAE4A2FA-8B25-44FF-8C0D-5CB072EBFE79}">
      <dgm:prSet phldrT="[Text]"/>
      <dgm:spPr>
        <a:xfrm>
          <a:off x="2247304"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gm:spPr>
      <dgm:t>
        <a:bodyPr/>
        <a:lstStyle/>
        <a:p>
          <a:r>
            <a:rPr lang="en-US" dirty="0" smtClean="0">
              <a:solidFill>
                <a:srgbClr val="0F56DC"/>
              </a:solidFill>
              <a:latin typeface="Myriad Web Pro"/>
              <a:ea typeface="+mn-ea"/>
              <a:cs typeface="+mn-cs"/>
            </a:rPr>
            <a:t>Translating the Data</a:t>
          </a:r>
          <a:endParaRPr lang="en-US" dirty="0">
            <a:solidFill>
              <a:srgbClr val="0F56DC"/>
            </a:solidFill>
            <a:latin typeface="Myriad Web Pro"/>
            <a:ea typeface="+mn-ea"/>
            <a:cs typeface="+mn-cs"/>
          </a:endParaRPr>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a:xfrm>
          <a:off x="4008834"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gm:spPr>
      <dgm:t>
        <a:bodyPr/>
        <a:lstStyle/>
        <a:p>
          <a:endParaRPr lang="en-US">
            <a:solidFill>
              <a:srgbClr val="0F56DC"/>
            </a:solidFill>
            <a:latin typeface="Myriad Web Pro"/>
            <a:ea typeface="+mn-ea"/>
            <a:cs typeface="+mn-cs"/>
          </a:endParaRPr>
        </a:p>
      </dgm:t>
    </dgm:pt>
    <dgm:pt modelId="{A9AB7FDE-1B0D-4128-BD6F-FC41026C8A92}">
      <dgm:prSet phldrT="[Text]"/>
      <dgm:spPr>
        <a:xfrm>
          <a:off x="4489251" y="0"/>
          <a:ext cx="1601390" cy="795615"/>
        </a:xfrm>
        <a:prstGeom prst="roundRect">
          <a:avLst>
            <a:gd name="adj" fmla="val 10000"/>
          </a:avLst>
        </a:prstGeom>
        <a:solidFill>
          <a:srgbClr val="FFC000"/>
        </a:solidFill>
        <a:ln w="25400" cap="flat" cmpd="sng" algn="ctr">
          <a:solidFill>
            <a:srgbClr val="0F56DC">
              <a:hueOff val="0"/>
              <a:satOff val="0"/>
              <a:lumOff val="0"/>
              <a:alphaOff val="0"/>
            </a:srgbClr>
          </a:solidFill>
          <a:prstDash val="solid"/>
        </a:ln>
        <a:effectLst/>
      </dgm:spPr>
      <dgm:t>
        <a:bodyPr/>
        <a:lstStyle/>
        <a:p>
          <a:r>
            <a:rPr lang="en-US" dirty="0" smtClean="0">
              <a:solidFill>
                <a:srgbClr val="0F56DC"/>
              </a:solidFill>
              <a:latin typeface="Myriad Web Pro"/>
              <a:ea typeface="+mn-ea"/>
              <a:cs typeface="+mn-cs"/>
            </a:rPr>
            <a:t>Guiding Adaptations</a:t>
          </a:r>
          <a:endParaRPr lang="en-US" dirty="0">
            <a:solidFill>
              <a:srgbClr val="0F56DC"/>
            </a:solidFill>
            <a:latin typeface="Myriad Web Pro"/>
            <a:ea typeface="+mn-ea"/>
            <a:cs typeface="+mn-cs"/>
          </a:endParaRPr>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custLinFactNeighborY="9577">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9878500-9705-4FD4-B51E-7A369F5F4CD6}" type="doc">
      <dgm:prSet loTypeId="urn:microsoft.com/office/officeart/2005/8/layout/process1" loCatId="process" qsTypeId="urn:microsoft.com/office/officeart/2005/8/quickstyle/simple1" qsCatId="simple" csTypeId="urn:microsoft.com/office/officeart/2005/8/colors/accent1_2" csCatId="accent1" phldr="1"/>
      <dgm:spPr/>
    </dgm:pt>
    <dgm:pt modelId="{9FC30B9B-E211-4535-A513-51DC1392B05F}">
      <dgm:prSet phldrT="[Text]"/>
      <dgm:spPr>
        <a:xfrm>
          <a:off x="5357"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gm:spPr>
      <dgm:t>
        <a:bodyPr/>
        <a:lstStyle/>
        <a:p>
          <a:r>
            <a:rPr lang="en-US" dirty="0" smtClean="0">
              <a:solidFill>
                <a:srgbClr val="0F56DC"/>
              </a:solidFill>
              <a:latin typeface="Myriad Web Pro"/>
              <a:ea typeface="+mn-ea"/>
              <a:cs typeface="+mn-cs"/>
            </a:rPr>
            <a:t>Building the Knowledge</a:t>
          </a:r>
          <a:endParaRPr lang="en-US" dirty="0">
            <a:solidFill>
              <a:srgbClr val="0F56DC"/>
            </a:solidFill>
            <a:latin typeface="Myriad Web Pro"/>
            <a:ea typeface="+mn-ea"/>
            <a:cs typeface="+mn-cs"/>
          </a:endParaRPr>
        </a:p>
      </dgm:t>
    </dgm:pt>
    <dgm:pt modelId="{7AE5B93D-E21D-45CD-852C-6866760864BC}" type="parTrans" cxnId="{6C83B12D-C0E4-47DB-AC8C-B7CD1D2725FD}">
      <dgm:prSet/>
      <dgm:spPr/>
      <dgm:t>
        <a:bodyPr/>
        <a:lstStyle/>
        <a:p>
          <a:endParaRPr lang="en-US"/>
        </a:p>
      </dgm:t>
    </dgm:pt>
    <dgm:pt modelId="{6A24B12F-5FDD-405B-827D-4A55C54D5B29}" type="sibTrans" cxnId="{6C83B12D-C0E4-47DB-AC8C-B7CD1D2725FD}">
      <dgm:prSet/>
      <dgm:spPr>
        <a:xfrm>
          <a:off x="1766887"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gm:spPr>
      <dgm:t>
        <a:bodyPr/>
        <a:lstStyle/>
        <a:p>
          <a:endParaRPr lang="en-US">
            <a:solidFill>
              <a:srgbClr val="0F56DC"/>
            </a:solidFill>
            <a:latin typeface="Myriad Web Pro"/>
            <a:ea typeface="+mn-ea"/>
            <a:cs typeface="+mn-cs"/>
          </a:endParaRPr>
        </a:p>
      </dgm:t>
    </dgm:pt>
    <dgm:pt modelId="{EAE4A2FA-8B25-44FF-8C0D-5CB072EBFE79}">
      <dgm:prSet phldrT="[Text]"/>
      <dgm:spPr>
        <a:xfrm>
          <a:off x="2247304"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gm:spPr>
      <dgm:t>
        <a:bodyPr/>
        <a:lstStyle/>
        <a:p>
          <a:r>
            <a:rPr lang="en-US" dirty="0" smtClean="0">
              <a:solidFill>
                <a:srgbClr val="0F56DC"/>
              </a:solidFill>
              <a:latin typeface="Myriad Web Pro"/>
              <a:ea typeface="+mn-ea"/>
              <a:cs typeface="+mn-cs"/>
            </a:rPr>
            <a:t>Translating the Data</a:t>
          </a:r>
          <a:endParaRPr lang="en-US" dirty="0">
            <a:solidFill>
              <a:srgbClr val="0F56DC"/>
            </a:solidFill>
            <a:latin typeface="Myriad Web Pro"/>
            <a:ea typeface="+mn-ea"/>
            <a:cs typeface="+mn-cs"/>
          </a:endParaRPr>
        </a:p>
      </dgm:t>
    </dgm:pt>
    <dgm:pt modelId="{0696DC50-3BBA-476E-AFA8-525871A06590}" type="parTrans" cxnId="{65065E2C-5C13-4A3F-916E-3CD4DFA5F1AF}">
      <dgm:prSet/>
      <dgm:spPr/>
      <dgm:t>
        <a:bodyPr/>
        <a:lstStyle/>
        <a:p>
          <a:endParaRPr lang="en-US"/>
        </a:p>
      </dgm:t>
    </dgm:pt>
    <dgm:pt modelId="{786C3100-6708-4D16-8DE0-2E7C2F7B01C8}" type="sibTrans" cxnId="{65065E2C-5C13-4A3F-916E-3CD4DFA5F1AF}">
      <dgm:prSet/>
      <dgm:spPr>
        <a:xfrm>
          <a:off x="4008834"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gm:spPr>
      <dgm:t>
        <a:bodyPr/>
        <a:lstStyle/>
        <a:p>
          <a:endParaRPr lang="en-US">
            <a:solidFill>
              <a:srgbClr val="0F56DC"/>
            </a:solidFill>
            <a:latin typeface="Myriad Web Pro"/>
            <a:ea typeface="+mn-ea"/>
            <a:cs typeface="+mn-cs"/>
          </a:endParaRPr>
        </a:p>
      </dgm:t>
    </dgm:pt>
    <dgm:pt modelId="{A9AB7FDE-1B0D-4128-BD6F-FC41026C8A92}">
      <dgm:prSet phldrT="[Text]"/>
      <dgm:spPr>
        <a:xfrm>
          <a:off x="4489251" y="0"/>
          <a:ext cx="1601390" cy="795615"/>
        </a:xfrm>
        <a:prstGeom prst="roundRect">
          <a:avLst>
            <a:gd name="adj" fmla="val 10000"/>
          </a:avLst>
        </a:prstGeom>
        <a:solidFill>
          <a:srgbClr val="FFC000"/>
        </a:solidFill>
        <a:ln w="25400" cap="flat" cmpd="sng" algn="ctr">
          <a:solidFill>
            <a:srgbClr val="0F56DC">
              <a:hueOff val="0"/>
              <a:satOff val="0"/>
              <a:lumOff val="0"/>
              <a:alphaOff val="0"/>
            </a:srgbClr>
          </a:solidFill>
          <a:prstDash val="solid"/>
        </a:ln>
        <a:effectLst/>
      </dgm:spPr>
      <dgm:t>
        <a:bodyPr/>
        <a:lstStyle/>
        <a:p>
          <a:r>
            <a:rPr lang="en-US" dirty="0" smtClean="0">
              <a:solidFill>
                <a:srgbClr val="0F56DC"/>
              </a:solidFill>
              <a:latin typeface="Myriad Web Pro"/>
              <a:ea typeface="+mn-ea"/>
              <a:cs typeface="+mn-cs"/>
            </a:rPr>
            <a:t>Guiding Adaptations</a:t>
          </a:r>
          <a:endParaRPr lang="en-US" dirty="0">
            <a:solidFill>
              <a:srgbClr val="0F56DC"/>
            </a:solidFill>
            <a:latin typeface="Myriad Web Pro"/>
            <a:ea typeface="+mn-ea"/>
            <a:cs typeface="+mn-cs"/>
          </a:endParaRPr>
        </a:p>
      </dgm:t>
    </dgm:pt>
    <dgm:pt modelId="{3547FA0D-DCE0-4A49-AD27-F22781256B48}" type="parTrans" cxnId="{C51B8212-6220-4DC2-85F6-C2251A9AB585}">
      <dgm:prSet/>
      <dgm:spPr/>
      <dgm:t>
        <a:bodyPr/>
        <a:lstStyle/>
        <a:p>
          <a:endParaRPr lang="en-US"/>
        </a:p>
      </dgm:t>
    </dgm:pt>
    <dgm:pt modelId="{059150C0-B41D-4BBB-BC8D-9DD10B00EC9A}" type="sibTrans" cxnId="{C51B8212-6220-4DC2-85F6-C2251A9AB585}">
      <dgm:prSet/>
      <dgm:spPr/>
      <dgm:t>
        <a:bodyPr/>
        <a:lstStyle/>
        <a:p>
          <a:endParaRPr lang="en-US"/>
        </a:p>
      </dgm:t>
    </dgm:pt>
    <dgm:pt modelId="{A49659DD-4E1A-45EF-91D2-B024D42CB942}" type="pres">
      <dgm:prSet presAssocID="{99878500-9705-4FD4-B51E-7A369F5F4CD6}" presName="Name0" presStyleCnt="0">
        <dgm:presLayoutVars>
          <dgm:dir/>
          <dgm:resizeHandles val="exact"/>
        </dgm:presLayoutVars>
      </dgm:prSet>
      <dgm:spPr/>
    </dgm:pt>
    <dgm:pt modelId="{C4F87641-4BB4-464F-9AF0-EAF3A95F72AE}" type="pres">
      <dgm:prSet presAssocID="{9FC30B9B-E211-4535-A513-51DC1392B05F}" presName="node" presStyleLbl="node1" presStyleIdx="0" presStyleCnt="3">
        <dgm:presLayoutVars>
          <dgm:bulletEnabled val="1"/>
        </dgm:presLayoutVars>
      </dgm:prSet>
      <dgm:spPr/>
      <dgm:t>
        <a:bodyPr/>
        <a:lstStyle/>
        <a:p>
          <a:endParaRPr lang="en-US"/>
        </a:p>
      </dgm:t>
    </dgm:pt>
    <dgm:pt modelId="{01A6F15E-749E-4945-B3E3-B8AC18900791}" type="pres">
      <dgm:prSet presAssocID="{6A24B12F-5FDD-405B-827D-4A55C54D5B29}" presName="sibTrans" presStyleLbl="sibTrans2D1" presStyleIdx="0" presStyleCnt="2"/>
      <dgm:spPr/>
      <dgm:t>
        <a:bodyPr/>
        <a:lstStyle/>
        <a:p>
          <a:endParaRPr lang="en-US"/>
        </a:p>
      </dgm:t>
    </dgm:pt>
    <dgm:pt modelId="{65CA4E80-9971-4690-BACE-8333BF87EF41}" type="pres">
      <dgm:prSet presAssocID="{6A24B12F-5FDD-405B-827D-4A55C54D5B29}" presName="connectorText" presStyleLbl="sibTrans2D1" presStyleIdx="0" presStyleCnt="2"/>
      <dgm:spPr/>
      <dgm:t>
        <a:bodyPr/>
        <a:lstStyle/>
        <a:p>
          <a:endParaRPr lang="en-US"/>
        </a:p>
      </dgm:t>
    </dgm:pt>
    <dgm:pt modelId="{31F5BC9B-4F82-498E-8EC2-B4A7B7AE1B09}" type="pres">
      <dgm:prSet presAssocID="{EAE4A2FA-8B25-44FF-8C0D-5CB072EBFE79}" presName="node" presStyleLbl="node1" presStyleIdx="1" presStyleCnt="3">
        <dgm:presLayoutVars>
          <dgm:bulletEnabled val="1"/>
        </dgm:presLayoutVars>
      </dgm:prSet>
      <dgm:spPr/>
      <dgm:t>
        <a:bodyPr/>
        <a:lstStyle/>
        <a:p>
          <a:endParaRPr lang="en-US"/>
        </a:p>
      </dgm:t>
    </dgm:pt>
    <dgm:pt modelId="{067D74B1-87F9-45C0-A9C7-928E722B6F70}" type="pres">
      <dgm:prSet presAssocID="{786C3100-6708-4D16-8DE0-2E7C2F7B01C8}" presName="sibTrans" presStyleLbl="sibTrans2D1" presStyleIdx="1" presStyleCnt="2"/>
      <dgm:spPr/>
      <dgm:t>
        <a:bodyPr/>
        <a:lstStyle/>
        <a:p>
          <a:endParaRPr lang="en-US"/>
        </a:p>
      </dgm:t>
    </dgm:pt>
    <dgm:pt modelId="{1BC63076-AB1C-487E-89D4-4FB64BD7DFFC}" type="pres">
      <dgm:prSet presAssocID="{786C3100-6708-4D16-8DE0-2E7C2F7B01C8}" presName="connectorText" presStyleLbl="sibTrans2D1" presStyleIdx="1" presStyleCnt="2"/>
      <dgm:spPr/>
      <dgm:t>
        <a:bodyPr/>
        <a:lstStyle/>
        <a:p>
          <a:endParaRPr lang="en-US"/>
        </a:p>
      </dgm:t>
    </dgm:pt>
    <dgm:pt modelId="{D29C62D7-F903-4A5D-BEE7-37F046CEB0D4}" type="pres">
      <dgm:prSet presAssocID="{A9AB7FDE-1B0D-4128-BD6F-FC41026C8A92}" presName="node" presStyleLbl="node1" presStyleIdx="2" presStyleCnt="3" custLinFactNeighborY="-5352">
        <dgm:presLayoutVars>
          <dgm:bulletEnabled val="1"/>
        </dgm:presLayoutVars>
      </dgm:prSet>
      <dgm:spPr/>
      <dgm:t>
        <a:bodyPr/>
        <a:lstStyle/>
        <a:p>
          <a:endParaRPr lang="en-US"/>
        </a:p>
      </dgm:t>
    </dgm:pt>
  </dgm:ptLst>
  <dgm:cxnLst>
    <dgm:cxn modelId="{05343BD6-10A8-4D7E-986E-FC1DC9CD70FD}" type="presOf" srcId="{99878500-9705-4FD4-B51E-7A369F5F4CD6}" destId="{A49659DD-4E1A-45EF-91D2-B024D42CB942}" srcOrd="0" destOrd="0" presId="urn:microsoft.com/office/officeart/2005/8/layout/process1"/>
    <dgm:cxn modelId="{C51B8212-6220-4DC2-85F6-C2251A9AB585}" srcId="{99878500-9705-4FD4-B51E-7A369F5F4CD6}" destId="{A9AB7FDE-1B0D-4128-BD6F-FC41026C8A92}" srcOrd="2" destOrd="0" parTransId="{3547FA0D-DCE0-4A49-AD27-F22781256B48}" sibTransId="{059150C0-B41D-4BBB-BC8D-9DD10B00EC9A}"/>
    <dgm:cxn modelId="{F57D532F-6866-4E0D-9D40-C4D0F960D2A9}" type="presOf" srcId="{9FC30B9B-E211-4535-A513-51DC1392B05F}" destId="{C4F87641-4BB4-464F-9AF0-EAF3A95F72AE}" srcOrd="0" destOrd="0" presId="urn:microsoft.com/office/officeart/2005/8/layout/process1"/>
    <dgm:cxn modelId="{942CB65F-01DB-499E-8124-6B25147D2A2D}" type="presOf" srcId="{6A24B12F-5FDD-405B-827D-4A55C54D5B29}" destId="{01A6F15E-749E-4945-B3E3-B8AC18900791}" srcOrd="0" destOrd="0" presId="urn:microsoft.com/office/officeart/2005/8/layout/process1"/>
    <dgm:cxn modelId="{65065E2C-5C13-4A3F-916E-3CD4DFA5F1AF}" srcId="{99878500-9705-4FD4-B51E-7A369F5F4CD6}" destId="{EAE4A2FA-8B25-44FF-8C0D-5CB072EBFE79}" srcOrd="1" destOrd="0" parTransId="{0696DC50-3BBA-476E-AFA8-525871A06590}" sibTransId="{786C3100-6708-4D16-8DE0-2E7C2F7B01C8}"/>
    <dgm:cxn modelId="{ACA77B71-44EF-4920-9AB8-2BF745E43519}" type="presOf" srcId="{A9AB7FDE-1B0D-4128-BD6F-FC41026C8A92}" destId="{D29C62D7-F903-4A5D-BEE7-37F046CEB0D4}" srcOrd="0" destOrd="0" presId="urn:microsoft.com/office/officeart/2005/8/layout/process1"/>
    <dgm:cxn modelId="{811DC4D1-0C7E-494C-9D75-64C217149B28}" type="presOf" srcId="{EAE4A2FA-8B25-44FF-8C0D-5CB072EBFE79}" destId="{31F5BC9B-4F82-498E-8EC2-B4A7B7AE1B09}" srcOrd="0" destOrd="0" presId="urn:microsoft.com/office/officeart/2005/8/layout/process1"/>
    <dgm:cxn modelId="{A7CFFAD7-8E44-4871-B93F-FA8D7B3B7C91}" type="presOf" srcId="{786C3100-6708-4D16-8DE0-2E7C2F7B01C8}" destId="{1BC63076-AB1C-487E-89D4-4FB64BD7DFFC}" srcOrd="1" destOrd="0" presId="urn:microsoft.com/office/officeart/2005/8/layout/process1"/>
    <dgm:cxn modelId="{8E87B5A9-71E7-4D48-865C-AE92CD382DFF}" type="presOf" srcId="{6A24B12F-5FDD-405B-827D-4A55C54D5B29}" destId="{65CA4E80-9971-4690-BACE-8333BF87EF41}" srcOrd="1" destOrd="0" presId="urn:microsoft.com/office/officeart/2005/8/layout/process1"/>
    <dgm:cxn modelId="{0F06730C-B3A4-4C9F-8C75-5F495FA73C27}" type="presOf" srcId="{786C3100-6708-4D16-8DE0-2E7C2F7B01C8}" destId="{067D74B1-87F9-45C0-A9C7-928E722B6F70}" srcOrd="0" destOrd="0" presId="urn:microsoft.com/office/officeart/2005/8/layout/process1"/>
    <dgm:cxn modelId="{6C83B12D-C0E4-47DB-AC8C-B7CD1D2725FD}" srcId="{99878500-9705-4FD4-B51E-7A369F5F4CD6}" destId="{9FC30B9B-E211-4535-A513-51DC1392B05F}" srcOrd="0" destOrd="0" parTransId="{7AE5B93D-E21D-45CD-852C-6866760864BC}" sibTransId="{6A24B12F-5FDD-405B-827D-4A55C54D5B29}"/>
    <dgm:cxn modelId="{784AE4DC-ACBA-44B3-ABA5-2912523DA54C}" type="presParOf" srcId="{A49659DD-4E1A-45EF-91D2-B024D42CB942}" destId="{C4F87641-4BB4-464F-9AF0-EAF3A95F72AE}" srcOrd="0" destOrd="0" presId="urn:microsoft.com/office/officeart/2005/8/layout/process1"/>
    <dgm:cxn modelId="{643D5F42-A72B-41AA-B58F-DF78E9620A0B}" type="presParOf" srcId="{A49659DD-4E1A-45EF-91D2-B024D42CB942}" destId="{01A6F15E-749E-4945-B3E3-B8AC18900791}" srcOrd="1" destOrd="0" presId="urn:microsoft.com/office/officeart/2005/8/layout/process1"/>
    <dgm:cxn modelId="{2EA769E6-D1FC-4CA3-8D6C-0B4041563976}" type="presParOf" srcId="{01A6F15E-749E-4945-B3E3-B8AC18900791}" destId="{65CA4E80-9971-4690-BACE-8333BF87EF41}" srcOrd="0" destOrd="0" presId="urn:microsoft.com/office/officeart/2005/8/layout/process1"/>
    <dgm:cxn modelId="{63168DB1-530D-476B-90E3-6E01ACB59318}" type="presParOf" srcId="{A49659DD-4E1A-45EF-91D2-B024D42CB942}" destId="{31F5BC9B-4F82-498E-8EC2-B4A7B7AE1B09}" srcOrd="2" destOrd="0" presId="urn:microsoft.com/office/officeart/2005/8/layout/process1"/>
    <dgm:cxn modelId="{BC603BF6-302F-4645-9FE9-DEF13C7CF77A}" type="presParOf" srcId="{A49659DD-4E1A-45EF-91D2-B024D42CB942}" destId="{067D74B1-87F9-45C0-A9C7-928E722B6F70}" srcOrd="3" destOrd="0" presId="urn:microsoft.com/office/officeart/2005/8/layout/process1"/>
    <dgm:cxn modelId="{47F61F59-3DC0-4EBC-90DA-879A4FE82B94}" type="presParOf" srcId="{067D74B1-87F9-45C0-A9C7-928E722B6F70}" destId="{1BC63076-AB1C-487E-89D4-4FB64BD7DFFC}" srcOrd="0" destOrd="0" presId="urn:microsoft.com/office/officeart/2005/8/layout/process1"/>
    <dgm:cxn modelId="{2C7C66C2-74EF-4D80-A8CC-86B1158622D8}" type="presParOf" srcId="{A49659DD-4E1A-45EF-91D2-B024D42CB942}" destId="{D29C62D7-F903-4A5D-BEE7-37F046CEB0D4}"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1551582"/>
          <a:ext cx="1601390" cy="960834"/>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33499" y="1579724"/>
        <a:ext cx="1545106" cy="904550"/>
      </dsp:txXfrm>
    </dsp:sp>
    <dsp:sp modelId="{01A6F15E-749E-4945-B3E3-B8AC18900791}">
      <dsp:nvSpPr>
        <dsp:cNvPr id="0" name=""/>
        <dsp:cNvSpPr/>
      </dsp:nvSpPr>
      <dsp:spPr>
        <a:xfrm>
          <a:off x="1766887" y="1833427"/>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1912856"/>
        <a:ext cx="237646" cy="238286"/>
      </dsp:txXfrm>
    </dsp:sp>
    <dsp:sp modelId="{31F5BC9B-4F82-498E-8EC2-B4A7B7AE1B09}">
      <dsp:nvSpPr>
        <dsp:cNvPr id="0" name=""/>
        <dsp:cNvSpPr/>
      </dsp:nvSpPr>
      <dsp:spPr>
        <a:xfrm>
          <a:off x="2247304" y="1551582"/>
          <a:ext cx="1601390" cy="960834"/>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5446" y="1579724"/>
        <a:ext cx="1545106" cy="904550"/>
      </dsp:txXfrm>
    </dsp:sp>
    <dsp:sp modelId="{067D74B1-87F9-45C0-A9C7-928E722B6F70}">
      <dsp:nvSpPr>
        <dsp:cNvPr id="0" name=""/>
        <dsp:cNvSpPr/>
      </dsp:nvSpPr>
      <dsp:spPr>
        <a:xfrm>
          <a:off x="4008834" y="1833427"/>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1912856"/>
        <a:ext cx="237646" cy="238286"/>
      </dsp:txXfrm>
    </dsp:sp>
    <dsp:sp modelId="{D29C62D7-F903-4A5D-BEE7-37F046CEB0D4}">
      <dsp:nvSpPr>
        <dsp:cNvPr id="0" name=""/>
        <dsp:cNvSpPr/>
      </dsp:nvSpPr>
      <dsp:spPr>
        <a:xfrm>
          <a:off x="4489251" y="1551582"/>
          <a:ext cx="1601390" cy="960834"/>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7393" y="1579724"/>
        <a:ext cx="1545106" cy="9045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838AC-1633-4331-B3F1-D742F33CFDFC}">
      <dsp:nvSpPr>
        <dsp:cNvPr id="0" name=""/>
        <dsp:cNvSpPr/>
      </dsp:nvSpPr>
      <dsp:spPr>
        <a:xfrm rot="5400000">
          <a:off x="-228990" y="229709"/>
          <a:ext cx="1526604" cy="106862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2"/>
              </a:solidFill>
            </a:rPr>
            <a:t>Climate Drivers</a:t>
          </a:r>
          <a:endParaRPr lang="en-US" sz="1600" kern="1200" dirty="0">
            <a:solidFill>
              <a:schemeClr val="bg2"/>
            </a:solidFill>
          </a:endParaRPr>
        </a:p>
      </dsp:txBody>
      <dsp:txXfrm rot="-5400000">
        <a:off x="1" y="535031"/>
        <a:ext cx="1068623" cy="457981"/>
      </dsp:txXfrm>
    </dsp:sp>
    <dsp:sp modelId="{F56DD3BB-A5BB-468E-AEBC-A65E5F0F1429}">
      <dsp:nvSpPr>
        <dsp:cNvPr id="0" name=""/>
        <dsp:cNvSpPr/>
      </dsp:nvSpPr>
      <dsp:spPr>
        <a:xfrm rot="5400000">
          <a:off x="3359588" y="-2290246"/>
          <a:ext cx="992292" cy="55742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solidFill>
                <a:schemeClr val="bg2"/>
              </a:solidFill>
            </a:rPr>
            <a:t>Increased temperatures</a:t>
          </a:r>
          <a:endParaRPr lang="en-US" sz="1600" kern="1200" dirty="0">
            <a:solidFill>
              <a:schemeClr val="bg2"/>
            </a:solidFill>
          </a:endParaRPr>
        </a:p>
        <a:p>
          <a:pPr marL="171450" lvl="1" indent="-171450" algn="l" defTabSz="711200">
            <a:lnSpc>
              <a:spcPct val="90000"/>
            </a:lnSpc>
            <a:spcBef>
              <a:spcPct val="0"/>
            </a:spcBef>
            <a:spcAft>
              <a:spcPct val="15000"/>
            </a:spcAft>
            <a:buChar char="••"/>
          </a:pPr>
          <a:r>
            <a:rPr lang="en-US" sz="1600" kern="1200" dirty="0" smtClean="0">
              <a:solidFill>
                <a:schemeClr val="bg2"/>
              </a:solidFill>
            </a:rPr>
            <a:t>Changes in precipitation</a:t>
          </a:r>
          <a:endParaRPr lang="en-US" sz="1600" kern="1200" dirty="0">
            <a:solidFill>
              <a:schemeClr val="bg2"/>
            </a:solidFill>
          </a:endParaRPr>
        </a:p>
      </dsp:txBody>
      <dsp:txXfrm rot="-5400000">
        <a:off x="1068623" y="49159"/>
        <a:ext cx="5525783" cy="895412"/>
      </dsp:txXfrm>
    </dsp:sp>
    <dsp:sp modelId="{E3127123-95A8-4F24-9349-237DEB7321A6}">
      <dsp:nvSpPr>
        <dsp:cNvPr id="0" name=""/>
        <dsp:cNvSpPr/>
      </dsp:nvSpPr>
      <dsp:spPr>
        <a:xfrm rot="5400000">
          <a:off x="-228990" y="1561188"/>
          <a:ext cx="1526604" cy="106862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2"/>
              </a:solidFill>
            </a:rPr>
            <a:t>Exposure Pathways</a:t>
          </a:r>
          <a:endParaRPr lang="en-US" sz="1600" kern="1200" dirty="0">
            <a:solidFill>
              <a:schemeClr val="bg2"/>
            </a:solidFill>
          </a:endParaRPr>
        </a:p>
      </dsp:txBody>
      <dsp:txXfrm rot="-5400000">
        <a:off x="1" y="1866510"/>
        <a:ext cx="1068623" cy="457981"/>
      </dsp:txXfrm>
    </dsp:sp>
    <dsp:sp modelId="{AC014860-6A55-4D01-816D-C775D07E86C6}">
      <dsp:nvSpPr>
        <dsp:cNvPr id="0" name=""/>
        <dsp:cNvSpPr/>
      </dsp:nvSpPr>
      <dsp:spPr>
        <a:xfrm rot="5400000">
          <a:off x="3359588" y="-958767"/>
          <a:ext cx="992292" cy="55742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solidFill>
                <a:schemeClr val="bg2"/>
              </a:solidFill>
            </a:rPr>
            <a:t>Longer growing season and increased pollen production</a:t>
          </a:r>
          <a:endParaRPr lang="en-US" sz="1600" kern="1200" dirty="0">
            <a:solidFill>
              <a:schemeClr val="bg2"/>
            </a:solidFill>
          </a:endParaRPr>
        </a:p>
        <a:p>
          <a:pPr marL="171450" lvl="1" indent="-171450" algn="l" defTabSz="711200">
            <a:lnSpc>
              <a:spcPct val="90000"/>
            </a:lnSpc>
            <a:spcBef>
              <a:spcPct val="0"/>
            </a:spcBef>
            <a:spcAft>
              <a:spcPct val="15000"/>
            </a:spcAft>
            <a:buChar char="••"/>
          </a:pPr>
          <a:r>
            <a:rPr lang="en-US" sz="1600" kern="1200" dirty="0" smtClean="0">
              <a:solidFill>
                <a:schemeClr val="bg2"/>
              </a:solidFill>
            </a:rPr>
            <a:t>Decreased soil moisture and increased wildfire risk</a:t>
          </a:r>
          <a:endParaRPr lang="en-US" sz="1600" kern="1200" dirty="0">
            <a:solidFill>
              <a:schemeClr val="bg2"/>
            </a:solidFill>
          </a:endParaRPr>
        </a:p>
        <a:p>
          <a:pPr marL="171450" lvl="1" indent="-171450" algn="l" defTabSz="711200">
            <a:lnSpc>
              <a:spcPct val="90000"/>
            </a:lnSpc>
            <a:spcBef>
              <a:spcPct val="0"/>
            </a:spcBef>
            <a:spcAft>
              <a:spcPct val="15000"/>
            </a:spcAft>
            <a:buChar char="••"/>
          </a:pPr>
          <a:r>
            <a:rPr lang="en-US" sz="1600" kern="1200" dirty="0" smtClean="0">
              <a:solidFill>
                <a:schemeClr val="bg2"/>
              </a:solidFill>
            </a:rPr>
            <a:t>Poorer air quality related to urban heat island effect</a:t>
          </a:r>
          <a:endParaRPr lang="en-US" sz="1600" kern="1200" dirty="0">
            <a:solidFill>
              <a:schemeClr val="bg2"/>
            </a:solidFill>
          </a:endParaRPr>
        </a:p>
      </dsp:txBody>
      <dsp:txXfrm rot="-5400000">
        <a:off x="1068623" y="1380638"/>
        <a:ext cx="5525783" cy="895412"/>
      </dsp:txXfrm>
    </dsp:sp>
    <dsp:sp modelId="{FC0A1C04-58BB-4FE9-94D4-496E64377099}">
      <dsp:nvSpPr>
        <dsp:cNvPr id="0" name=""/>
        <dsp:cNvSpPr/>
      </dsp:nvSpPr>
      <dsp:spPr>
        <a:xfrm rot="5400000">
          <a:off x="-228990" y="2892667"/>
          <a:ext cx="1526604" cy="106862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2"/>
              </a:solidFill>
            </a:rPr>
            <a:t>Health Outcomes</a:t>
          </a:r>
          <a:endParaRPr lang="en-US" sz="1600" kern="1200" dirty="0">
            <a:solidFill>
              <a:schemeClr val="bg2"/>
            </a:solidFill>
          </a:endParaRPr>
        </a:p>
      </dsp:txBody>
      <dsp:txXfrm rot="-5400000">
        <a:off x="1" y="3197989"/>
        <a:ext cx="1068623" cy="457981"/>
      </dsp:txXfrm>
    </dsp:sp>
    <dsp:sp modelId="{C8073252-1F4E-438A-8CA9-AB3F65CAB70C}">
      <dsp:nvSpPr>
        <dsp:cNvPr id="0" name=""/>
        <dsp:cNvSpPr/>
      </dsp:nvSpPr>
      <dsp:spPr>
        <a:xfrm rot="5400000">
          <a:off x="3356076" y="376035"/>
          <a:ext cx="992292" cy="55742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solidFill>
                <a:schemeClr val="bg2"/>
              </a:solidFill>
            </a:rPr>
            <a:t>Asthma</a:t>
          </a:r>
          <a:endParaRPr lang="en-US" sz="1600" kern="1200" dirty="0">
            <a:solidFill>
              <a:schemeClr val="bg2"/>
            </a:solidFill>
          </a:endParaRPr>
        </a:p>
        <a:p>
          <a:pPr marL="171450" lvl="1" indent="-171450" algn="l" defTabSz="711200">
            <a:lnSpc>
              <a:spcPct val="90000"/>
            </a:lnSpc>
            <a:spcBef>
              <a:spcPct val="0"/>
            </a:spcBef>
            <a:spcAft>
              <a:spcPct val="15000"/>
            </a:spcAft>
            <a:buChar char="••"/>
          </a:pPr>
          <a:r>
            <a:rPr lang="en-US" sz="1600" kern="1200" dirty="0" smtClean="0">
              <a:solidFill>
                <a:schemeClr val="bg2"/>
              </a:solidFill>
            </a:rPr>
            <a:t>Allergic rhinitis</a:t>
          </a:r>
          <a:endParaRPr lang="en-US" sz="1600" kern="1200" dirty="0">
            <a:solidFill>
              <a:schemeClr val="bg2"/>
            </a:solidFill>
          </a:endParaRPr>
        </a:p>
        <a:p>
          <a:pPr marL="171450" lvl="1" indent="-171450" algn="l" defTabSz="711200">
            <a:lnSpc>
              <a:spcPct val="90000"/>
            </a:lnSpc>
            <a:spcBef>
              <a:spcPct val="0"/>
            </a:spcBef>
            <a:spcAft>
              <a:spcPct val="15000"/>
            </a:spcAft>
            <a:buChar char="••"/>
          </a:pPr>
          <a:r>
            <a:rPr lang="en-US" sz="1600" kern="1200" dirty="0" smtClean="0">
              <a:solidFill>
                <a:schemeClr val="bg2"/>
              </a:solidFill>
            </a:rPr>
            <a:t>COPD</a:t>
          </a:r>
          <a:endParaRPr lang="en-US" sz="1600" kern="1200" dirty="0">
            <a:solidFill>
              <a:schemeClr val="bg2"/>
            </a:solidFill>
          </a:endParaRPr>
        </a:p>
      </dsp:txBody>
      <dsp:txXfrm rot="-5400000">
        <a:off x="1065111" y="2715440"/>
        <a:ext cx="5525783" cy="8954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a:t>
          </a:r>
          <a:r>
            <a:rPr lang="en-US" sz="2000" kern="1200" dirty="0" smtClean="0">
              <a:solidFill>
                <a:srgbClr val="005DAA"/>
              </a:solidFill>
            </a:rPr>
            <a:t>Data</a:t>
          </a:r>
          <a:endParaRPr lang="en-US" sz="2000" kern="1200" dirty="0">
            <a:solidFill>
              <a:srgbClr val="005DAA"/>
            </a:solidFill>
          </a:endParaRPr>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Building the Knowledge</a:t>
          </a:r>
          <a:endParaRPr lang="en-US" sz="2000" kern="1200" dirty="0"/>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chemeClr val="tx2">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Translating the Data</a:t>
          </a:r>
          <a:endParaRPr lang="en-US" sz="2000" kern="1200" dirty="0"/>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Guiding Adaptations</a:t>
          </a:r>
          <a:endParaRPr lang="en-US" sz="2000" kern="1200" dirty="0"/>
        </a:p>
      </dsp:txBody>
      <dsp:txXfrm>
        <a:off x="4512554" y="23303"/>
        <a:ext cx="1554784" cy="74900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F56DC"/>
              </a:solidFill>
              <a:latin typeface="Myriad Web Pro"/>
              <a:ea typeface="+mn-ea"/>
              <a:cs typeface="+mn-cs"/>
            </a:rPr>
            <a:t>Building the Knowledge</a:t>
          </a:r>
          <a:endParaRPr lang="en-US" sz="2000" kern="1200" dirty="0">
            <a:solidFill>
              <a:srgbClr val="0F56DC"/>
            </a:solidFill>
            <a:latin typeface="Myriad Web Pro"/>
            <a:ea typeface="+mn-ea"/>
            <a:cs typeface="+mn-cs"/>
          </a:endParaRPr>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solidFill>
              <a:srgbClr val="0F56DC"/>
            </a:solidFill>
            <a:latin typeface="Myriad Web Pro"/>
            <a:ea typeface="+mn-ea"/>
            <a:cs typeface="+mn-cs"/>
          </a:endParaRPr>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F56DC"/>
              </a:solidFill>
              <a:latin typeface="Myriad Web Pro"/>
              <a:ea typeface="+mn-ea"/>
              <a:cs typeface="+mn-cs"/>
            </a:rPr>
            <a:t>Translating the Data</a:t>
          </a:r>
          <a:endParaRPr lang="en-US" sz="2000" kern="1200" dirty="0">
            <a:solidFill>
              <a:srgbClr val="0F56DC"/>
            </a:solidFill>
            <a:latin typeface="Myriad Web Pro"/>
            <a:ea typeface="+mn-ea"/>
            <a:cs typeface="+mn-cs"/>
          </a:endParaRPr>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solidFill>
              <a:srgbClr val="0F56DC"/>
            </a:solidFill>
            <a:latin typeface="Myriad Web Pro"/>
            <a:ea typeface="+mn-ea"/>
            <a:cs typeface="+mn-cs"/>
          </a:endParaRPr>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rgbClr val="FFC000"/>
        </a:solidFill>
        <a:ln w="25400" cap="flat" cmpd="sng" algn="ctr">
          <a:solidFill>
            <a:srgbClr val="0F56DC">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F56DC"/>
              </a:solidFill>
              <a:latin typeface="Myriad Web Pro"/>
              <a:ea typeface="+mn-ea"/>
              <a:cs typeface="+mn-cs"/>
            </a:rPr>
            <a:t>Guiding Adaptations</a:t>
          </a:r>
          <a:endParaRPr lang="en-US" sz="2000" kern="1200" dirty="0">
            <a:solidFill>
              <a:srgbClr val="0F56DC"/>
            </a:solidFill>
            <a:latin typeface="Myriad Web Pro"/>
            <a:ea typeface="+mn-ea"/>
            <a:cs typeface="+mn-cs"/>
          </a:endParaRPr>
        </a:p>
      </dsp:txBody>
      <dsp:txXfrm>
        <a:off x="4512554" y="23303"/>
        <a:ext cx="1554784" cy="74900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87641-4BB4-464F-9AF0-EAF3A95F72AE}">
      <dsp:nvSpPr>
        <dsp:cNvPr id="0" name=""/>
        <dsp:cNvSpPr/>
      </dsp:nvSpPr>
      <dsp:spPr>
        <a:xfrm>
          <a:off x="5357"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F56DC"/>
              </a:solidFill>
              <a:latin typeface="Myriad Web Pro"/>
              <a:ea typeface="+mn-ea"/>
              <a:cs typeface="+mn-cs"/>
            </a:rPr>
            <a:t>Building the Knowledge</a:t>
          </a:r>
          <a:endParaRPr lang="en-US" sz="2000" kern="1200" dirty="0">
            <a:solidFill>
              <a:srgbClr val="0F56DC"/>
            </a:solidFill>
            <a:latin typeface="Myriad Web Pro"/>
            <a:ea typeface="+mn-ea"/>
            <a:cs typeface="+mn-cs"/>
          </a:endParaRPr>
        </a:p>
      </dsp:txBody>
      <dsp:txXfrm>
        <a:off x="28660" y="23303"/>
        <a:ext cx="1554784" cy="749009"/>
      </dsp:txXfrm>
    </dsp:sp>
    <dsp:sp modelId="{01A6F15E-749E-4945-B3E3-B8AC18900791}">
      <dsp:nvSpPr>
        <dsp:cNvPr id="0" name=""/>
        <dsp:cNvSpPr/>
      </dsp:nvSpPr>
      <dsp:spPr>
        <a:xfrm>
          <a:off x="1766887"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solidFill>
              <a:srgbClr val="0F56DC"/>
            </a:solidFill>
            <a:latin typeface="Myriad Web Pro"/>
            <a:ea typeface="+mn-ea"/>
            <a:cs typeface="+mn-cs"/>
          </a:endParaRPr>
        </a:p>
      </dsp:txBody>
      <dsp:txXfrm>
        <a:off x="1766887" y="278664"/>
        <a:ext cx="237646" cy="238286"/>
      </dsp:txXfrm>
    </dsp:sp>
    <dsp:sp modelId="{31F5BC9B-4F82-498E-8EC2-B4A7B7AE1B09}">
      <dsp:nvSpPr>
        <dsp:cNvPr id="0" name=""/>
        <dsp:cNvSpPr/>
      </dsp:nvSpPr>
      <dsp:spPr>
        <a:xfrm>
          <a:off x="2247304" y="0"/>
          <a:ext cx="1601390" cy="795615"/>
        </a:xfrm>
        <a:prstGeom prst="roundRect">
          <a:avLst>
            <a:gd name="adj" fmla="val 10000"/>
          </a:avLst>
        </a:prstGeom>
        <a:solidFill>
          <a:srgbClr val="FFFFFF">
            <a:lumMod val="85000"/>
          </a:srgbClr>
        </a:solidFill>
        <a:ln w="25400" cap="flat" cmpd="sng" algn="ctr">
          <a:solidFill>
            <a:srgbClr val="0F56DC">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F56DC"/>
              </a:solidFill>
              <a:latin typeface="Myriad Web Pro"/>
              <a:ea typeface="+mn-ea"/>
              <a:cs typeface="+mn-cs"/>
            </a:rPr>
            <a:t>Translating the Data</a:t>
          </a:r>
          <a:endParaRPr lang="en-US" sz="2000" kern="1200" dirty="0">
            <a:solidFill>
              <a:srgbClr val="0F56DC"/>
            </a:solidFill>
            <a:latin typeface="Myriad Web Pro"/>
            <a:ea typeface="+mn-ea"/>
            <a:cs typeface="+mn-cs"/>
          </a:endParaRPr>
        </a:p>
      </dsp:txBody>
      <dsp:txXfrm>
        <a:off x="2270607" y="23303"/>
        <a:ext cx="1554784" cy="749009"/>
      </dsp:txXfrm>
    </dsp:sp>
    <dsp:sp modelId="{067D74B1-87F9-45C0-A9C7-928E722B6F70}">
      <dsp:nvSpPr>
        <dsp:cNvPr id="0" name=""/>
        <dsp:cNvSpPr/>
      </dsp:nvSpPr>
      <dsp:spPr>
        <a:xfrm>
          <a:off x="4008834" y="199235"/>
          <a:ext cx="339494" cy="397144"/>
        </a:xfrm>
        <a:prstGeom prst="rightArrow">
          <a:avLst>
            <a:gd name="adj1" fmla="val 60000"/>
            <a:gd name="adj2" fmla="val 50000"/>
          </a:avLst>
        </a:prstGeom>
        <a:solidFill>
          <a:srgbClr val="007D57">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solidFill>
              <a:srgbClr val="0F56DC"/>
            </a:solidFill>
            <a:latin typeface="Myriad Web Pro"/>
            <a:ea typeface="+mn-ea"/>
            <a:cs typeface="+mn-cs"/>
          </a:endParaRPr>
        </a:p>
      </dsp:txBody>
      <dsp:txXfrm>
        <a:off x="4008834" y="278664"/>
        <a:ext cx="237646" cy="238286"/>
      </dsp:txXfrm>
    </dsp:sp>
    <dsp:sp modelId="{D29C62D7-F903-4A5D-BEE7-37F046CEB0D4}">
      <dsp:nvSpPr>
        <dsp:cNvPr id="0" name=""/>
        <dsp:cNvSpPr/>
      </dsp:nvSpPr>
      <dsp:spPr>
        <a:xfrm>
          <a:off x="4489251" y="0"/>
          <a:ext cx="1601390" cy="795615"/>
        </a:xfrm>
        <a:prstGeom prst="roundRect">
          <a:avLst>
            <a:gd name="adj" fmla="val 10000"/>
          </a:avLst>
        </a:prstGeom>
        <a:solidFill>
          <a:srgbClr val="FFC000"/>
        </a:solidFill>
        <a:ln w="25400" cap="flat" cmpd="sng" algn="ctr">
          <a:solidFill>
            <a:srgbClr val="0F56DC">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F56DC"/>
              </a:solidFill>
              <a:latin typeface="Myriad Web Pro"/>
              <a:ea typeface="+mn-ea"/>
              <a:cs typeface="+mn-cs"/>
            </a:rPr>
            <a:t>Guiding Adaptations</a:t>
          </a:r>
          <a:endParaRPr lang="en-US" sz="2000" kern="1200" dirty="0">
            <a:solidFill>
              <a:srgbClr val="0F56DC"/>
            </a:solidFill>
            <a:latin typeface="Myriad Web Pro"/>
            <a:ea typeface="+mn-ea"/>
            <a:cs typeface="+mn-cs"/>
          </a:endParaRPr>
        </a:p>
      </dsp:txBody>
      <dsp:txXfrm>
        <a:off x="4512554" y="23303"/>
        <a:ext cx="1554784" cy="74900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416" cy="464343"/>
          </a:xfrm>
          <a:prstGeom prst="rect">
            <a:avLst/>
          </a:prstGeom>
        </p:spPr>
        <p:txBody>
          <a:bodyPr vert="horz" lIns="91614" tIns="45807" rIns="91614" bIns="45807" rtlCol="0"/>
          <a:lstStyle>
            <a:lvl1pPr algn="l">
              <a:defRPr sz="1200"/>
            </a:lvl1pPr>
          </a:lstStyle>
          <a:p>
            <a:endParaRPr lang="en-US"/>
          </a:p>
        </p:txBody>
      </p:sp>
      <p:sp>
        <p:nvSpPr>
          <p:cNvPr id="3" name="Date Placeholder 2"/>
          <p:cNvSpPr>
            <a:spLocks noGrp="1"/>
          </p:cNvSpPr>
          <p:nvPr>
            <p:ph type="dt" idx="1"/>
          </p:nvPr>
        </p:nvSpPr>
        <p:spPr>
          <a:xfrm>
            <a:off x="3971393" y="0"/>
            <a:ext cx="3037416" cy="464343"/>
          </a:xfrm>
          <a:prstGeom prst="rect">
            <a:avLst/>
          </a:prstGeom>
        </p:spPr>
        <p:txBody>
          <a:bodyPr vert="horz" lIns="91614" tIns="45807" rIns="91614" bIns="45807" rtlCol="0"/>
          <a:lstStyle>
            <a:lvl1pPr algn="r">
              <a:defRPr sz="1200"/>
            </a:lvl1pPr>
          </a:lstStyle>
          <a:p>
            <a:fld id="{A84A6B5F-5859-4E06-8596-940A6835D7A1}" type="datetimeFigureOut">
              <a:rPr lang="en-US" smtClean="0"/>
              <a:t>5/8/2019</a:t>
            </a:fld>
            <a:endParaRPr lang="en-US"/>
          </a:p>
        </p:txBody>
      </p:sp>
      <p:sp>
        <p:nvSpPr>
          <p:cNvPr id="4" name="Slide Image Placeholder 3"/>
          <p:cNvSpPr>
            <a:spLocks noGrp="1" noRot="1" noChangeAspect="1"/>
          </p:cNvSpPr>
          <p:nvPr>
            <p:ph type="sldImg" idx="2"/>
          </p:nvPr>
        </p:nvSpPr>
        <p:spPr>
          <a:xfrm>
            <a:off x="1179513" y="696913"/>
            <a:ext cx="4651375" cy="3487737"/>
          </a:xfrm>
          <a:prstGeom prst="rect">
            <a:avLst/>
          </a:prstGeom>
          <a:noFill/>
          <a:ln w="12700">
            <a:solidFill>
              <a:prstClr val="black"/>
            </a:solidFill>
          </a:ln>
        </p:spPr>
        <p:txBody>
          <a:bodyPr vert="horz" lIns="91614" tIns="45807" rIns="91614" bIns="45807" rtlCol="0" anchor="ctr"/>
          <a:lstStyle/>
          <a:p>
            <a:endParaRPr lang="en-US"/>
          </a:p>
        </p:txBody>
      </p:sp>
      <p:sp>
        <p:nvSpPr>
          <p:cNvPr id="5" name="Notes Placeholder 4"/>
          <p:cNvSpPr>
            <a:spLocks noGrp="1"/>
          </p:cNvSpPr>
          <p:nvPr>
            <p:ph type="body" sz="quarter" idx="3"/>
          </p:nvPr>
        </p:nvSpPr>
        <p:spPr>
          <a:xfrm>
            <a:off x="701677" y="4416029"/>
            <a:ext cx="5607047" cy="4183857"/>
          </a:xfrm>
          <a:prstGeom prst="rect">
            <a:avLst/>
          </a:prstGeom>
        </p:spPr>
        <p:txBody>
          <a:bodyPr vert="horz" lIns="91614" tIns="45807" rIns="91614" bIns="4580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467"/>
            <a:ext cx="3037416" cy="464343"/>
          </a:xfrm>
          <a:prstGeom prst="rect">
            <a:avLst/>
          </a:prstGeom>
        </p:spPr>
        <p:txBody>
          <a:bodyPr vert="horz" lIns="91614" tIns="45807" rIns="91614" bIns="45807" rtlCol="0" anchor="b"/>
          <a:lstStyle>
            <a:lvl1pPr algn="l">
              <a:defRPr sz="1200"/>
            </a:lvl1pPr>
          </a:lstStyle>
          <a:p>
            <a:endParaRPr lang="en-US"/>
          </a:p>
        </p:txBody>
      </p:sp>
      <p:sp>
        <p:nvSpPr>
          <p:cNvPr id="7" name="Slide Number Placeholder 6"/>
          <p:cNvSpPr>
            <a:spLocks noGrp="1"/>
          </p:cNvSpPr>
          <p:nvPr>
            <p:ph type="sldNum" sz="quarter" idx="5"/>
          </p:nvPr>
        </p:nvSpPr>
        <p:spPr>
          <a:xfrm>
            <a:off x="3971393" y="8830467"/>
            <a:ext cx="3037416" cy="464343"/>
          </a:xfrm>
          <a:prstGeom prst="rect">
            <a:avLst/>
          </a:prstGeom>
        </p:spPr>
        <p:txBody>
          <a:bodyPr vert="horz" lIns="91614" tIns="45807" rIns="91614" bIns="45807" rtlCol="0" anchor="b"/>
          <a:lstStyle>
            <a:lvl1pPr algn="r">
              <a:defRPr sz="1200"/>
            </a:lvl1pPr>
          </a:lstStyle>
          <a:p>
            <a:fld id="{786D9351-C9C7-444E-9F6D-88DFC621AFBF}" type="slidenum">
              <a:rPr lang="en-US" smtClean="0"/>
              <a:t>‹#›</a:t>
            </a:fld>
            <a:endParaRPr lang="en-US"/>
          </a:p>
        </p:txBody>
      </p:sp>
    </p:spTree>
    <p:extLst>
      <p:ext uri="{BB962C8B-B14F-4D97-AF65-F5344CB8AC3E}">
        <p14:creationId xmlns:p14="http://schemas.microsoft.com/office/powerpoint/2010/main" val="3969547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50804930-E461-4AD4-8319-13F7C2C6A864}" type="slidenum">
              <a:rPr lang="en-US" smtClean="0">
                <a:solidFill>
                  <a:prstClr val="black"/>
                </a:solidFill>
              </a:rPr>
              <a:pPr/>
              <a:t>1</a:t>
            </a:fld>
            <a:endParaRPr lang="en-US" smtClean="0">
              <a:solidFill>
                <a:prstClr val="black"/>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ru-RU" dirty="0" smtClean="0"/>
          </a:p>
        </p:txBody>
      </p:sp>
    </p:spTree>
    <p:extLst>
      <p:ext uri="{BB962C8B-B14F-4D97-AF65-F5344CB8AC3E}">
        <p14:creationId xmlns:p14="http://schemas.microsoft.com/office/powerpoint/2010/main" val="2276693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a:t>
            </a:fld>
            <a:endParaRPr lang="en-US"/>
          </a:p>
        </p:txBody>
      </p:sp>
    </p:spTree>
    <p:extLst>
      <p:ext uri="{BB962C8B-B14F-4D97-AF65-F5344CB8AC3E}">
        <p14:creationId xmlns:p14="http://schemas.microsoft.com/office/powerpoint/2010/main" val="266512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Slide</a:t>
            </a:r>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4</a:t>
            </a:fld>
            <a:endParaRPr lang="en-US"/>
          </a:p>
        </p:txBody>
      </p:sp>
    </p:spTree>
    <p:extLst>
      <p:ext uri="{BB962C8B-B14F-4D97-AF65-F5344CB8AC3E}">
        <p14:creationId xmlns:p14="http://schemas.microsoft.com/office/powerpoint/2010/main" val="2745669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5</a:t>
            </a:fld>
            <a:endParaRPr lang="en-US"/>
          </a:p>
        </p:txBody>
      </p:sp>
    </p:spTree>
    <p:extLst>
      <p:ext uri="{BB962C8B-B14F-4D97-AF65-F5344CB8AC3E}">
        <p14:creationId xmlns:p14="http://schemas.microsoft.com/office/powerpoint/2010/main" val="2750608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6</a:t>
            </a:fld>
            <a:endParaRPr lang="en-US"/>
          </a:p>
        </p:txBody>
      </p:sp>
    </p:spTree>
    <p:extLst>
      <p:ext uri="{BB962C8B-B14F-4D97-AF65-F5344CB8AC3E}">
        <p14:creationId xmlns:p14="http://schemas.microsoft.com/office/powerpoint/2010/main" val="15495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Content cleared as part</a:t>
            </a:r>
            <a:r>
              <a:rPr lang="en-US" baseline="0" dirty="0" smtClean="0"/>
              <a:t> of research collaboration proposal</a:t>
            </a:r>
            <a:endParaRPr lang="en-US"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7</a:t>
            </a:fld>
            <a:endParaRPr lang="en-US"/>
          </a:p>
        </p:txBody>
      </p:sp>
    </p:spTree>
    <p:extLst>
      <p:ext uri="{BB962C8B-B14F-4D97-AF65-F5344CB8AC3E}">
        <p14:creationId xmlns:p14="http://schemas.microsoft.com/office/powerpoint/2010/main" val="936562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Cleared content</a:t>
            </a:r>
          </a:p>
        </p:txBody>
      </p:sp>
      <p:sp>
        <p:nvSpPr>
          <p:cNvPr id="4" name="Slide Number Placeholder 3"/>
          <p:cNvSpPr>
            <a:spLocks noGrp="1"/>
          </p:cNvSpPr>
          <p:nvPr>
            <p:ph type="sldNum" sz="quarter" idx="10"/>
          </p:nvPr>
        </p:nvSpPr>
        <p:spPr/>
        <p:txBody>
          <a:bodyPr/>
          <a:lstStyle/>
          <a:p>
            <a:fld id="{786D9351-C9C7-444E-9F6D-88DFC621AFBF}" type="slidenum">
              <a:rPr lang="en-US" smtClean="0"/>
              <a:t>8</a:t>
            </a:fld>
            <a:endParaRPr lang="en-US"/>
          </a:p>
        </p:txBody>
      </p:sp>
    </p:spTree>
    <p:extLst>
      <p:ext uri="{BB962C8B-B14F-4D97-AF65-F5344CB8AC3E}">
        <p14:creationId xmlns:p14="http://schemas.microsoft.com/office/powerpoint/2010/main" val="275258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content</a:t>
            </a:r>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9</a:t>
            </a:fld>
            <a:endParaRPr lang="en-US"/>
          </a:p>
        </p:txBody>
      </p:sp>
    </p:spTree>
    <p:extLst>
      <p:ext uri="{BB962C8B-B14F-4D97-AF65-F5344CB8AC3E}">
        <p14:creationId xmlns:p14="http://schemas.microsoft.com/office/powerpoint/2010/main" val="3284787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slide</a:t>
            </a:r>
          </a:p>
        </p:txBody>
      </p:sp>
      <p:sp>
        <p:nvSpPr>
          <p:cNvPr id="4" name="Slide Number Placeholder 3"/>
          <p:cNvSpPr>
            <a:spLocks noGrp="1"/>
          </p:cNvSpPr>
          <p:nvPr>
            <p:ph type="sldNum" sz="quarter" idx="10"/>
          </p:nvPr>
        </p:nvSpPr>
        <p:spPr/>
        <p:txBody>
          <a:bodyPr/>
          <a:lstStyle/>
          <a:p>
            <a:fld id="{90F0758B-844B-4A52-A132-FBCBA5E151C9}" type="slidenum">
              <a:rPr lang="en-US" smtClean="0"/>
              <a:t>10</a:t>
            </a:fld>
            <a:endParaRPr lang="en-US"/>
          </a:p>
        </p:txBody>
      </p:sp>
    </p:spTree>
    <p:extLst>
      <p:ext uri="{BB962C8B-B14F-4D97-AF65-F5344CB8AC3E}">
        <p14:creationId xmlns:p14="http://schemas.microsoft.com/office/powerpoint/2010/main" val="953645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slide</a:t>
            </a:r>
          </a:p>
        </p:txBody>
      </p:sp>
      <p:sp>
        <p:nvSpPr>
          <p:cNvPr id="4" name="Slide Number Placeholder 3"/>
          <p:cNvSpPr>
            <a:spLocks noGrp="1"/>
          </p:cNvSpPr>
          <p:nvPr>
            <p:ph type="sldNum" sz="quarter" idx="10"/>
          </p:nvPr>
        </p:nvSpPr>
        <p:spPr/>
        <p:txBody>
          <a:bodyPr/>
          <a:lstStyle/>
          <a:p>
            <a:fld id="{90F0758B-844B-4A52-A132-FBCBA5E151C9}" type="slidenum">
              <a:rPr lang="en-US" smtClean="0"/>
              <a:t>11</a:t>
            </a:fld>
            <a:endParaRPr lang="en-US"/>
          </a:p>
        </p:txBody>
      </p:sp>
    </p:spTree>
    <p:extLst>
      <p:ext uri="{BB962C8B-B14F-4D97-AF65-F5344CB8AC3E}">
        <p14:creationId xmlns:p14="http://schemas.microsoft.com/office/powerpoint/2010/main" val="1923958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12</a:t>
            </a:fld>
            <a:endParaRPr lang="en-US"/>
          </a:p>
        </p:txBody>
      </p:sp>
    </p:spTree>
    <p:extLst>
      <p:ext uri="{BB962C8B-B14F-4D97-AF65-F5344CB8AC3E}">
        <p14:creationId xmlns:p14="http://schemas.microsoft.com/office/powerpoint/2010/main" val="2828754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p>
        </p:txBody>
      </p:sp>
      <p:sp>
        <p:nvSpPr>
          <p:cNvPr id="4" name="Slide Number Placeholder 3"/>
          <p:cNvSpPr>
            <a:spLocks noGrp="1"/>
          </p:cNvSpPr>
          <p:nvPr>
            <p:ph type="sldNum" sz="quarter" idx="10"/>
          </p:nvPr>
        </p:nvSpPr>
        <p:spPr/>
        <p:txBody>
          <a:bodyPr/>
          <a:lstStyle/>
          <a:p>
            <a:fld id="{786D9351-C9C7-444E-9F6D-88DFC621AFBF}" type="slidenum">
              <a:rPr lang="en-US" smtClean="0"/>
              <a:t>13</a:t>
            </a:fld>
            <a:endParaRPr lang="en-US"/>
          </a:p>
        </p:txBody>
      </p:sp>
    </p:spTree>
    <p:extLst>
      <p:ext uri="{BB962C8B-B14F-4D97-AF65-F5344CB8AC3E}">
        <p14:creationId xmlns:p14="http://schemas.microsoft.com/office/powerpoint/2010/main" val="604995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14</a:t>
            </a:fld>
            <a:endParaRPr lang="en-US"/>
          </a:p>
        </p:txBody>
      </p:sp>
    </p:spTree>
    <p:extLst>
      <p:ext uri="{BB962C8B-B14F-4D97-AF65-F5344CB8AC3E}">
        <p14:creationId xmlns:p14="http://schemas.microsoft.com/office/powerpoint/2010/main" val="3307585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r>
              <a:rPr lang="en-US" sz="1300" dirty="0" smtClean="0"/>
              <a:t>Cleared content</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22957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content</a:t>
            </a:r>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16</a:t>
            </a:fld>
            <a:endParaRPr lang="en-US"/>
          </a:p>
        </p:txBody>
      </p:sp>
    </p:spTree>
    <p:extLst>
      <p:ext uri="{BB962C8B-B14F-4D97-AF65-F5344CB8AC3E}">
        <p14:creationId xmlns:p14="http://schemas.microsoft.com/office/powerpoint/2010/main" val="2769952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Cleared content</a:t>
            </a:r>
          </a:p>
        </p:txBody>
      </p:sp>
      <p:sp>
        <p:nvSpPr>
          <p:cNvPr id="4" name="Slide Number Placeholder 3"/>
          <p:cNvSpPr>
            <a:spLocks noGrp="1"/>
          </p:cNvSpPr>
          <p:nvPr>
            <p:ph type="sldNum" sz="quarter" idx="10"/>
          </p:nvPr>
        </p:nvSpPr>
        <p:spPr/>
        <p:txBody>
          <a:bodyPr/>
          <a:lstStyle/>
          <a:p>
            <a:fld id="{786D9351-C9C7-444E-9F6D-88DFC621AFBF}" type="slidenum">
              <a:rPr lang="en-US" smtClean="0"/>
              <a:t>17</a:t>
            </a:fld>
            <a:endParaRPr lang="en-US"/>
          </a:p>
        </p:txBody>
      </p:sp>
    </p:spTree>
    <p:extLst>
      <p:ext uri="{BB962C8B-B14F-4D97-AF65-F5344CB8AC3E}">
        <p14:creationId xmlns:p14="http://schemas.microsoft.com/office/powerpoint/2010/main" val="1913862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Generated from</a:t>
            </a:r>
            <a:r>
              <a:rPr lang="en-US" baseline="0" dirty="0" smtClean="0"/>
              <a:t> previously cleared information</a:t>
            </a:r>
            <a:endParaRPr lang="en-US" dirty="0"/>
          </a:p>
        </p:txBody>
      </p:sp>
      <p:sp>
        <p:nvSpPr>
          <p:cNvPr id="4" name="Slide Number Placeholder 3"/>
          <p:cNvSpPr>
            <a:spLocks noGrp="1"/>
          </p:cNvSpPr>
          <p:nvPr>
            <p:ph type="sldNum" sz="quarter" idx="10"/>
          </p:nvPr>
        </p:nvSpPr>
        <p:spPr/>
        <p:txBody>
          <a:bodyPr/>
          <a:lstStyle/>
          <a:p>
            <a:pPr>
              <a:defRPr/>
            </a:pPr>
            <a:fld id="{F668F059-CF50-4D65-B359-915943EC4CBA}" type="slidenum">
              <a:rPr lang="en-US" smtClean="0"/>
              <a:pPr>
                <a:defRPr/>
              </a:pPr>
              <a:t>18</a:t>
            </a:fld>
            <a:endParaRPr lang="en-US"/>
          </a:p>
        </p:txBody>
      </p:sp>
    </p:spTree>
    <p:extLst>
      <p:ext uri="{BB962C8B-B14F-4D97-AF65-F5344CB8AC3E}">
        <p14:creationId xmlns:p14="http://schemas.microsoft.com/office/powerpoint/2010/main" val="1372915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Generated from</a:t>
            </a:r>
            <a:r>
              <a:rPr lang="en-US" baseline="0" dirty="0" smtClean="0"/>
              <a:t> previously cleared information</a:t>
            </a:r>
            <a:endParaRPr lang="en-US" dirty="0"/>
          </a:p>
        </p:txBody>
      </p:sp>
      <p:sp>
        <p:nvSpPr>
          <p:cNvPr id="4" name="Slide Number Placeholder 3"/>
          <p:cNvSpPr>
            <a:spLocks noGrp="1"/>
          </p:cNvSpPr>
          <p:nvPr>
            <p:ph type="sldNum" sz="quarter" idx="10"/>
          </p:nvPr>
        </p:nvSpPr>
        <p:spPr/>
        <p:txBody>
          <a:bodyPr/>
          <a:lstStyle/>
          <a:p>
            <a:pPr>
              <a:defRPr/>
            </a:pPr>
            <a:fld id="{F668F059-CF50-4D65-B359-915943EC4CBA}" type="slidenum">
              <a:rPr lang="en-US" smtClean="0"/>
              <a:pPr>
                <a:defRPr/>
              </a:pPr>
              <a:t>19</a:t>
            </a:fld>
            <a:endParaRPr lang="en-US"/>
          </a:p>
        </p:txBody>
      </p:sp>
    </p:spTree>
    <p:extLst>
      <p:ext uri="{BB962C8B-B14F-4D97-AF65-F5344CB8AC3E}">
        <p14:creationId xmlns:p14="http://schemas.microsoft.com/office/powerpoint/2010/main" val="2317727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Generated from</a:t>
            </a:r>
            <a:r>
              <a:rPr lang="en-US" baseline="0" dirty="0" smtClean="0"/>
              <a:t> previously cleared information</a:t>
            </a:r>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20</a:t>
            </a:fld>
            <a:endParaRPr lang="en-US"/>
          </a:p>
        </p:txBody>
      </p:sp>
    </p:spTree>
    <p:extLst>
      <p:ext uri="{BB962C8B-B14F-4D97-AF65-F5344CB8AC3E}">
        <p14:creationId xmlns:p14="http://schemas.microsoft.com/office/powerpoint/2010/main" val="2001153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Generated from</a:t>
            </a:r>
            <a:r>
              <a:rPr lang="en-US" baseline="0" dirty="0" smtClean="0"/>
              <a:t> previously cleared information</a:t>
            </a:r>
            <a:endParaRPr lang="en-US" dirty="0" smtClean="0"/>
          </a:p>
          <a:p>
            <a:endParaRPr lang="en-US" i="1" dirty="0"/>
          </a:p>
        </p:txBody>
      </p:sp>
      <p:sp>
        <p:nvSpPr>
          <p:cNvPr id="4" name="Slide Number Placeholder 3"/>
          <p:cNvSpPr>
            <a:spLocks noGrp="1"/>
          </p:cNvSpPr>
          <p:nvPr>
            <p:ph type="sldNum" sz="quarter" idx="10"/>
          </p:nvPr>
        </p:nvSpPr>
        <p:spPr/>
        <p:txBody>
          <a:bodyPr/>
          <a:lstStyle/>
          <a:p>
            <a:fld id="{786D9351-C9C7-444E-9F6D-88DFC621AFBF}" type="slidenum">
              <a:rPr lang="en-US" smtClean="0"/>
              <a:t>21</a:t>
            </a:fld>
            <a:endParaRPr lang="en-US"/>
          </a:p>
        </p:txBody>
      </p:sp>
    </p:spTree>
    <p:extLst>
      <p:ext uri="{BB962C8B-B14F-4D97-AF65-F5344CB8AC3E}">
        <p14:creationId xmlns:p14="http://schemas.microsoft.com/office/powerpoint/2010/main" val="1811337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Generated from</a:t>
            </a:r>
            <a:r>
              <a:rPr lang="en-US" baseline="0" dirty="0" smtClean="0"/>
              <a:t> previously cleared information</a:t>
            </a:r>
            <a:endParaRPr lang="en-US" dirty="0" smtClean="0"/>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22</a:t>
            </a:fld>
            <a:endParaRPr lang="en-US"/>
          </a:p>
        </p:txBody>
      </p:sp>
    </p:spTree>
    <p:extLst>
      <p:ext uri="{BB962C8B-B14F-4D97-AF65-F5344CB8AC3E}">
        <p14:creationId xmlns:p14="http://schemas.microsoft.com/office/powerpoint/2010/main" val="3610909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Generated from</a:t>
            </a:r>
            <a:r>
              <a:rPr lang="en-US" baseline="0" dirty="0" smtClean="0"/>
              <a:t> previously cleared information</a:t>
            </a:r>
            <a:endParaRPr lang="en-US" dirty="0" smtClean="0"/>
          </a:p>
          <a:p>
            <a:endParaRPr lang="en-US" dirty="0"/>
          </a:p>
        </p:txBody>
      </p:sp>
      <p:sp>
        <p:nvSpPr>
          <p:cNvPr id="4" name="Slide Number Placeholder 3"/>
          <p:cNvSpPr>
            <a:spLocks noGrp="1"/>
          </p:cNvSpPr>
          <p:nvPr>
            <p:ph type="sldNum" sz="quarter" idx="10"/>
          </p:nvPr>
        </p:nvSpPr>
        <p:spPr/>
        <p:txBody>
          <a:bodyPr/>
          <a:lstStyle/>
          <a:p>
            <a:fld id="{786D9351-C9C7-444E-9F6D-88DFC621AFBF}" type="slidenum">
              <a:rPr lang="en-US" smtClean="0"/>
              <a:t>23</a:t>
            </a:fld>
            <a:endParaRPr lang="en-US"/>
          </a:p>
        </p:txBody>
      </p:sp>
    </p:spTree>
    <p:extLst>
      <p:ext uri="{BB962C8B-B14F-4D97-AF65-F5344CB8AC3E}">
        <p14:creationId xmlns:p14="http://schemas.microsoft.com/office/powerpoint/2010/main" val="3317235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baseline="0" dirty="0" smtClean="0"/>
              <a:t>Cleared slide</a:t>
            </a:r>
          </a:p>
        </p:txBody>
      </p:sp>
      <p:sp>
        <p:nvSpPr>
          <p:cNvPr id="4" name="Slide Number Placeholder 3"/>
          <p:cNvSpPr>
            <a:spLocks noGrp="1"/>
          </p:cNvSpPr>
          <p:nvPr>
            <p:ph type="sldNum" sz="quarter" idx="10"/>
          </p:nvPr>
        </p:nvSpPr>
        <p:spPr/>
        <p:txBody>
          <a:bodyPr/>
          <a:lstStyle/>
          <a:p>
            <a:fld id="{2A87D8CB-574D-42C2-9E25-94A334133267}" type="slidenum">
              <a:rPr lang="en-US" smtClean="0"/>
              <a:t>24</a:t>
            </a:fld>
            <a:endParaRPr lang="en-US"/>
          </a:p>
        </p:txBody>
      </p:sp>
    </p:spTree>
    <p:extLst>
      <p:ext uri="{BB962C8B-B14F-4D97-AF65-F5344CB8AC3E}">
        <p14:creationId xmlns:p14="http://schemas.microsoft.com/office/powerpoint/2010/main" val="3852855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Content</a:t>
            </a:r>
          </a:p>
        </p:txBody>
      </p:sp>
      <p:sp>
        <p:nvSpPr>
          <p:cNvPr id="4" name="Slide Number Placeholder 3"/>
          <p:cNvSpPr>
            <a:spLocks noGrp="1"/>
          </p:cNvSpPr>
          <p:nvPr>
            <p:ph type="sldNum" sz="quarter" idx="10"/>
          </p:nvPr>
        </p:nvSpPr>
        <p:spPr/>
        <p:txBody>
          <a:bodyPr/>
          <a:lstStyle/>
          <a:p>
            <a:fld id="{786D9351-C9C7-444E-9F6D-88DFC621AFBF}" type="slidenum">
              <a:rPr lang="en-US" smtClean="0"/>
              <a:t>25</a:t>
            </a:fld>
            <a:endParaRPr lang="en-US"/>
          </a:p>
        </p:txBody>
      </p:sp>
    </p:spTree>
    <p:extLst>
      <p:ext uri="{BB962C8B-B14F-4D97-AF65-F5344CB8AC3E}">
        <p14:creationId xmlns:p14="http://schemas.microsoft.com/office/powerpoint/2010/main" val="3291031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450"/>
              </a:spcAft>
              <a:buNone/>
            </a:pPr>
            <a:endParaRPr lang="en-US" sz="1200" b="0" dirty="0" smtClean="0">
              <a:solidFill>
                <a:srgbClr val="FFC000"/>
              </a:solidFill>
            </a:endParaRPr>
          </a:p>
        </p:txBody>
      </p:sp>
      <p:sp>
        <p:nvSpPr>
          <p:cNvPr id="4" name="Slide Number Placeholder 3"/>
          <p:cNvSpPr>
            <a:spLocks noGrp="1"/>
          </p:cNvSpPr>
          <p:nvPr>
            <p:ph type="sldNum" sz="quarter" idx="10"/>
          </p:nvPr>
        </p:nvSpPr>
        <p:spPr/>
        <p:txBody>
          <a:bodyPr/>
          <a:lstStyle/>
          <a:p>
            <a:fld id="{12054181-3293-4D06-BE2D-FDC2F27AEACC}" type="slidenum">
              <a:rPr lang="en-US" smtClean="0"/>
              <a:t>26</a:t>
            </a:fld>
            <a:endParaRPr lang="en-US"/>
          </a:p>
        </p:txBody>
      </p:sp>
    </p:spTree>
    <p:extLst>
      <p:ext uri="{BB962C8B-B14F-4D97-AF65-F5344CB8AC3E}">
        <p14:creationId xmlns:p14="http://schemas.microsoft.com/office/powerpoint/2010/main" val="1859157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Cleared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32696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Cleared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467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50804930-E461-4AD4-8319-13F7C2C6A864}" type="slidenum">
              <a:rPr lang="en-US" smtClean="0">
                <a:solidFill>
                  <a:prstClr val="black"/>
                </a:solidFill>
              </a:rPr>
              <a:pPr/>
              <a:t>29</a:t>
            </a:fld>
            <a:endParaRPr lang="en-US" smtClean="0">
              <a:solidFill>
                <a:prstClr val="black"/>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t>Thank</a:t>
            </a:r>
            <a:r>
              <a:rPr lang="en-US" baseline="0" dirty="0" smtClean="0"/>
              <a:t> you.</a:t>
            </a:r>
            <a:endParaRPr lang="ru-RU" dirty="0" smtClean="0"/>
          </a:p>
        </p:txBody>
      </p:sp>
    </p:spTree>
    <p:extLst>
      <p:ext uri="{BB962C8B-B14F-4D97-AF65-F5344CB8AC3E}">
        <p14:creationId xmlns:p14="http://schemas.microsoft.com/office/powerpoint/2010/main" val="261917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Content (Side-by-S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7" name="Content Placeholder 2"/>
          <p:cNvSpPr>
            <a:spLocks noGrp="1"/>
          </p:cNvSpPr>
          <p:nvPr>
            <p:ph idx="1" hasCustomPrompt="1"/>
          </p:nvPr>
        </p:nvSpPr>
        <p:spPr>
          <a:xfrm>
            <a:off x="457200" y="1600201"/>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10" name="Content Placeholder 2"/>
          <p:cNvSpPr>
            <a:spLocks noGrp="1"/>
          </p:cNvSpPr>
          <p:nvPr>
            <p:ph idx="10" hasCustomPrompt="1"/>
          </p:nvPr>
        </p:nvSpPr>
        <p:spPr>
          <a:xfrm>
            <a:off x="5029200" y="1600200"/>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5"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8"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ata Slide (side-by-side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6" name="Content Placeholder 2"/>
          <p:cNvSpPr>
            <a:spLocks noGrp="1"/>
          </p:cNvSpPr>
          <p:nvPr>
            <p:ph idx="1" hasCustomPrompt="1"/>
          </p:nvPr>
        </p:nvSpPr>
        <p:spPr>
          <a:xfrm>
            <a:off x="457200" y="1600201"/>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8" name="Content Placeholder 2"/>
          <p:cNvSpPr>
            <a:spLocks noGrp="1"/>
          </p:cNvSpPr>
          <p:nvPr>
            <p:ph idx="10" hasCustomPrompt="1"/>
          </p:nvPr>
        </p:nvSpPr>
        <p:spPr>
          <a:xfrm>
            <a:off x="5029200" y="1600200"/>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9"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10"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bg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bg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bg1"/>
              </a:buClr>
              <a:buSzPct val="70000"/>
              <a:buFont typeface="Wingdings" pitchFamily="2" charset="2"/>
              <a:buChar char="q"/>
              <a:defRPr sz="2400" b="1">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a:solidFill>
                  <a:schemeClr val="tx2"/>
                </a:solidFill>
              </a:defRPr>
            </a:lvl4pPr>
            <a:lvl5pPr>
              <a:buClr>
                <a:schemeClr val="bg1"/>
              </a:buClr>
              <a:buSzPct val="70000"/>
              <a:buFont typeface="Arial" pitchFamily="34" charset="0"/>
              <a:buChar char="•"/>
              <a:defRPr sz="1800">
                <a:solidFill>
                  <a:schemeClr val="tx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bg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bg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tx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extLst>
      <p:ext uri="{BB962C8B-B14F-4D97-AF65-F5344CB8AC3E}">
        <p14:creationId xmlns:p14="http://schemas.microsoft.com/office/powerpoint/2010/main" val="393083587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187445400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Content (Side-by-Sid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4" name="Content Placeholder 2"/>
          <p:cNvSpPr>
            <a:spLocks noGrp="1"/>
          </p:cNvSpPr>
          <p:nvPr>
            <p:ph idx="1" hasCustomPrompt="1"/>
          </p:nvPr>
        </p:nvSpPr>
        <p:spPr>
          <a:xfrm>
            <a:off x="457200" y="1600201"/>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5" name="Content Placeholder 2"/>
          <p:cNvSpPr>
            <a:spLocks noGrp="1"/>
          </p:cNvSpPr>
          <p:nvPr>
            <p:ph idx="10" hasCustomPrompt="1"/>
          </p:nvPr>
        </p:nvSpPr>
        <p:spPr>
          <a:xfrm>
            <a:off x="5029200" y="1600200"/>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7"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585595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176550506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ata Slide (side-by-side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6" name="Content Placeholder 2"/>
          <p:cNvSpPr>
            <a:spLocks noGrp="1"/>
          </p:cNvSpPr>
          <p:nvPr>
            <p:ph idx="1" hasCustomPrompt="1"/>
          </p:nvPr>
        </p:nvSpPr>
        <p:spPr>
          <a:xfrm>
            <a:off x="457200" y="1600201"/>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8" name="Content Placeholder 2"/>
          <p:cNvSpPr>
            <a:spLocks noGrp="1"/>
          </p:cNvSpPr>
          <p:nvPr>
            <p:ph idx="10" hasCustomPrompt="1"/>
          </p:nvPr>
        </p:nvSpPr>
        <p:spPr>
          <a:xfrm>
            <a:off x="5029200" y="1600200"/>
            <a:ext cx="3657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9"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10"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125306106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p14="http://schemas.microsoft.com/office/powerpoint/2010/main" val="2476611669"/>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302451581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p14="http://schemas.microsoft.com/office/powerpoint/2010/main" val="381536141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242423469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p14="http://schemas.microsoft.com/office/powerpoint/2010/main" val="389174326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extLst>
      <p:ext uri="{BB962C8B-B14F-4D97-AF65-F5344CB8AC3E}">
        <p14:creationId xmlns:p14="http://schemas.microsoft.com/office/powerpoint/2010/main" val="219518552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010444-8205-5B43-8451-6750FB6D595E}"/>
              </a:ext>
            </a:extLst>
          </p:cNvPr>
          <p:cNvSpPr>
            <a:spLocks noGrp="1"/>
          </p:cNvSpPr>
          <p:nvPr>
            <p:ph type="dt" sz="half" idx="10"/>
          </p:nvPr>
        </p:nvSpPr>
        <p:spPr/>
        <p:txBody>
          <a:bodyPr/>
          <a:lstStyle/>
          <a:p>
            <a:fld id="{92926AD2-077F-3546-9FE7-7A26A9F21E26}" type="datetimeFigureOut">
              <a:rPr lang="en-US" smtClean="0"/>
              <a:t>5/8/2019</a:t>
            </a:fld>
            <a:endParaRPr lang="en-US"/>
          </a:p>
        </p:txBody>
      </p:sp>
      <p:sp>
        <p:nvSpPr>
          <p:cNvPr id="3" name="Footer Placeholder 2">
            <a:extLst>
              <a:ext uri="{FF2B5EF4-FFF2-40B4-BE49-F238E27FC236}">
                <a16:creationId xmlns:a16="http://schemas.microsoft.com/office/drawing/2014/main" id="{D2B5A6A0-62A3-2043-81BB-397667520C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74181F-4FD2-0F45-AB70-796EBD7DC989}"/>
              </a:ext>
            </a:extLst>
          </p:cNvPr>
          <p:cNvSpPr>
            <a:spLocks noGrp="1"/>
          </p:cNvSpPr>
          <p:nvPr>
            <p:ph type="sldNum" sz="quarter" idx="12"/>
          </p:nvPr>
        </p:nvSpPr>
        <p:spPr/>
        <p:txBody>
          <a:bodyPr/>
          <a:lstStyle/>
          <a:p>
            <a:fld id="{A0F51759-50DD-9046-B2CB-26C4DA0AFFFE}" type="slidenum">
              <a:rPr lang="en-US" smtClean="0"/>
              <a:t>‹#›</a:t>
            </a:fld>
            <a:endParaRPr lang="en-US"/>
          </a:p>
        </p:txBody>
      </p:sp>
    </p:spTree>
    <p:extLst>
      <p:ext uri="{BB962C8B-B14F-4D97-AF65-F5344CB8AC3E}">
        <p14:creationId xmlns:p14="http://schemas.microsoft.com/office/powerpoint/2010/main" val="2695323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ctr" anchorCtr="0"/>
          <a:lstStyle>
            <a:lvl1pPr algn="l">
              <a:lnSpc>
                <a:spcPct val="100000"/>
              </a:lnSpc>
              <a:defRPr sz="2800" b="1" baseline="0">
                <a:solidFill>
                  <a:srgbClr val="005DAA"/>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marL="228594" indent="-228594">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64" indent="-228594">
              <a:buClr>
                <a:srgbClr val="008265"/>
              </a:buClr>
              <a:buSzPct val="75000"/>
              <a:buFont typeface="Arial" panose="020B0604020202020204" pitchFamily="34" charset="0"/>
              <a:buChar char="•"/>
              <a:defRPr sz="2000">
                <a:solidFill>
                  <a:srgbClr val="000000"/>
                </a:solidFill>
              </a:defRPr>
            </a:lvl2pPr>
            <a:lvl3pPr marL="971526" indent="0">
              <a:buClr>
                <a:srgbClr val="008265"/>
              </a:buClr>
              <a:buSzPct val="75000"/>
              <a:buFont typeface="Wingdings" panose="05000000000000000000" pitchFamily="2" charset="2"/>
              <a:buNone/>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a:p>
          <a:p>
            <a:pPr lvl="1"/>
            <a:endParaRPr lang="en-US" dirty="0"/>
          </a:p>
          <a:p>
            <a:pPr lvl="2"/>
            <a:endParaRPr lang="en-US" dirty="0"/>
          </a:p>
          <a:p>
            <a:pPr lvl="1"/>
            <a:endParaRPr lang="en-US" dirty="0"/>
          </a:p>
          <a:p>
            <a:pPr lvl="1"/>
            <a:endParaRPr lang="en-US" dirty="0"/>
          </a:p>
          <a:p>
            <a:pPr lvl="1"/>
            <a:endParaRPr lang="en-US" dirty="0"/>
          </a:p>
        </p:txBody>
      </p:sp>
      <p:grpSp>
        <p:nvGrpSpPr>
          <p:cNvPr id="13" name="Group 12"/>
          <p:cNvGrpSpPr/>
          <p:nvPr userDrawn="1"/>
        </p:nvGrpSpPr>
        <p:grpSpPr>
          <a:xfrm>
            <a:off x="-6797" y="6810361"/>
            <a:ext cx="9151374" cy="0"/>
            <a:chOff x="-6797" y="5107771"/>
            <a:chExt cx="9151374"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318364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baseline="0"/>
            </a:lvl1pPr>
          </a:lstStyle>
          <a:p>
            <a:r>
              <a:rPr lang="en-US" smtClean="0"/>
              <a:t>Click to edit Master title style</a:t>
            </a:r>
            <a:endParaRPr lang="en-US" dirty="0"/>
          </a:p>
        </p:txBody>
      </p:sp>
      <p:sp>
        <p:nvSpPr>
          <p:cNvPr id="3" name="Content Placeholder 2"/>
          <p:cNvSpPr>
            <a:spLocks noGrp="1"/>
          </p:cNvSpPr>
          <p:nvPr>
            <p:ph idx="1"/>
          </p:nvPr>
        </p:nvSpPr>
        <p:spPr>
          <a:xfrm>
            <a:off x="457200" y="1600204"/>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r>
              <a:rPr lang="en-US"/>
              <a:t>..\Qualters\EnvHlthTrack - </a:t>
            </a:r>
            <a:fld id="{E5FD79A1-7238-47C5-A1CC-A9CA07E6886E}" type="slidenum">
              <a:rPr lang="en-US"/>
              <a:pPr>
                <a:defRPr/>
              </a:pPr>
              <a:t>‹#›</a:t>
            </a:fld>
            <a:endParaRPr lang="en-US"/>
          </a:p>
        </p:txBody>
      </p:sp>
    </p:spTree>
    <p:extLst>
      <p:ext uri="{BB962C8B-B14F-4D97-AF65-F5344CB8AC3E}">
        <p14:creationId xmlns:p14="http://schemas.microsoft.com/office/powerpoint/2010/main" val="11758411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_NCEH-ATSDR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922776" y="451104"/>
            <a:ext cx="5084064" cy="1155779"/>
          </a:xfrm>
          <a:prstGeom prst="rect">
            <a:avLst/>
          </a:prstGeom>
        </p:spPr>
        <p:txBody>
          <a:bodyPr anchor="ctr" anchorCtr="0"/>
          <a:lstStyle>
            <a:lvl1pPr algn="l">
              <a:lnSpc>
                <a:spcPts val="3000"/>
              </a:lnSpc>
              <a:defRPr sz="3200" b="1" baseline="0">
                <a:solidFill>
                  <a:srgbClr val="005DAA"/>
                </a:solidFill>
                <a:effectLst/>
                <a:latin typeface="Calibri" pitchFamily="34" charset="0"/>
              </a:defRPr>
            </a:lvl1pPr>
          </a:lstStyle>
          <a:p>
            <a:endParaRPr lang="en-US" dirty="0"/>
          </a:p>
        </p:txBody>
      </p:sp>
      <p:sp>
        <p:nvSpPr>
          <p:cNvPr id="10" name="Subtitle 2"/>
          <p:cNvSpPr>
            <a:spLocks noGrp="1"/>
          </p:cNvSpPr>
          <p:nvPr>
            <p:ph type="subTitle" idx="1"/>
          </p:nvPr>
        </p:nvSpPr>
        <p:spPr>
          <a:xfrm>
            <a:off x="3922776" y="1950720"/>
            <a:ext cx="5084064" cy="877824"/>
          </a:xfrm>
          <a:prstGeom prst="rect">
            <a:avLst/>
          </a:prstGeom>
        </p:spPr>
        <p:txBody>
          <a:bodyPr/>
          <a:lstStyle>
            <a:lvl1pPr marL="0" indent="0" algn="l">
              <a:spcBef>
                <a:spcPts val="0"/>
              </a:spcBef>
              <a:buNone/>
              <a:defRPr sz="2400" b="1" baseline="0">
                <a:solidFill>
                  <a:srgbClr val="005DAA"/>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3" name="Text Placeholder 8"/>
          <p:cNvSpPr>
            <a:spLocks noGrp="1"/>
          </p:cNvSpPr>
          <p:nvPr>
            <p:ph type="body" sz="quarter" idx="10"/>
          </p:nvPr>
        </p:nvSpPr>
        <p:spPr>
          <a:xfrm>
            <a:off x="3922776" y="3291840"/>
            <a:ext cx="5084064" cy="1295400"/>
          </a:xfrm>
          <a:prstGeom prst="rect">
            <a:avLst/>
          </a:prstGeom>
        </p:spPr>
        <p:txBody>
          <a:bodyPr/>
          <a:lstStyle>
            <a:lvl1pPr marL="0" indent="0" algn="l">
              <a:lnSpc>
                <a:spcPct val="100000"/>
              </a:lnSpc>
              <a:buNone/>
              <a:defRPr sz="2000" baseline="0">
                <a:solidFill>
                  <a:srgbClr val="005DA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43401" y="5908805"/>
            <a:ext cx="6550591" cy="584775"/>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902" t="20907" b="9401"/>
          <a:stretch/>
        </p:blipFill>
        <p:spPr>
          <a:xfrm>
            <a:off x="-1" y="250240"/>
            <a:ext cx="3712533" cy="5498592"/>
          </a:xfrm>
          <a:prstGeom prst="rect">
            <a:avLst/>
          </a:prstGeom>
        </p:spPr>
      </p:pic>
    </p:spTree>
    <p:extLst>
      <p:ext uri="{BB962C8B-B14F-4D97-AF65-F5344CB8AC3E}">
        <p14:creationId xmlns:p14="http://schemas.microsoft.com/office/powerpoint/2010/main" val="2906551510"/>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_ATSDR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3922776" y="451104"/>
            <a:ext cx="5084064" cy="1155779"/>
          </a:xfrm>
          <a:prstGeom prst="rect">
            <a:avLst/>
          </a:prstGeom>
        </p:spPr>
        <p:txBody>
          <a:bodyPr anchor="ctr" anchorCtr="0"/>
          <a:lstStyle>
            <a:lvl1pPr algn="l">
              <a:lnSpc>
                <a:spcPts val="3000"/>
              </a:lnSpc>
              <a:defRPr sz="3200" b="1" baseline="0">
                <a:solidFill>
                  <a:srgbClr val="76AE99"/>
                </a:solidFill>
                <a:effectLst/>
                <a:latin typeface="Calibri" pitchFamily="34" charset="0"/>
              </a:defRPr>
            </a:lvl1pPr>
          </a:lstStyle>
          <a:p>
            <a:endParaRPr lang="en-US" dirty="0"/>
          </a:p>
        </p:txBody>
      </p:sp>
      <p:sp>
        <p:nvSpPr>
          <p:cNvPr id="5" name="Subtitle 2"/>
          <p:cNvSpPr>
            <a:spLocks noGrp="1"/>
          </p:cNvSpPr>
          <p:nvPr>
            <p:ph type="subTitle" idx="1"/>
          </p:nvPr>
        </p:nvSpPr>
        <p:spPr>
          <a:xfrm>
            <a:off x="3922776" y="1950720"/>
            <a:ext cx="5084064" cy="877824"/>
          </a:xfrm>
          <a:prstGeom prst="rect">
            <a:avLst/>
          </a:prstGeom>
        </p:spPr>
        <p:txBody>
          <a:bodyPr/>
          <a:lstStyle>
            <a:lvl1pPr marL="0" indent="0" algn="l">
              <a:spcBef>
                <a:spcPts val="0"/>
              </a:spcBef>
              <a:buNone/>
              <a:defRPr sz="2400" b="1" baseline="0">
                <a:solidFill>
                  <a:srgbClr val="76AE99"/>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3922776" y="3291840"/>
            <a:ext cx="5084064" cy="1292352"/>
          </a:xfrm>
          <a:prstGeom prst="rect">
            <a:avLst/>
          </a:prstGeom>
        </p:spPr>
        <p:txBody>
          <a:bodyPr/>
          <a:lstStyle>
            <a:lvl1pPr marL="0" indent="0" algn="l">
              <a:lnSpc>
                <a:spcPct val="100000"/>
              </a:lnSpc>
              <a:buNone/>
              <a:defRPr sz="2000" baseline="0">
                <a:solidFill>
                  <a:srgbClr val="76AE99"/>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164460" y="6061199"/>
            <a:ext cx="6629532"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5902" t="20907" b="9401"/>
          <a:stretch/>
        </p:blipFill>
        <p:spPr>
          <a:xfrm>
            <a:off x="-1" y="250240"/>
            <a:ext cx="3712533" cy="5498592"/>
          </a:xfrm>
          <a:prstGeom prst="rect">
            <a:avLst/>
          </a:prstGeom>
        </p:spPr>
      </p:pic>
    </p:spTree>
    <p:extLst>
      <p:ext uri="{BB962C8B-B14F-4D97-AF65-F5344CB8AC3E}">
        <p14:creationId xmlns:p14="http://schemas.microsoft.com/office/powerpoint/2010/main" val="946048422"/>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922776" y="451104"/>
            <a:ext cx="5084064" cy="1155779"/>
          </a:xfrm>
          <a:prstGeom prst="rect">
            <a:avLst/>
          </a:prstGeom>
        </p:spPr>
        <p:txBody>
          <a:bodyPr anchor="ctr" anchorCtr="0"/>
          <a:lstStyle>
            <a:lvl1pPr algn="l">
              <a:lnSpc>
                <a:spcPts val="3000"/>
              </a:lnSpc>
              <a:defRPr sz="3200" b="1" baseline="0">
                <a:solidFill>
                  <a:srgbClr val="008265"/>
                </a:solidFill>
                <a:effectLst/>
                <a:latin typeface="Calibri" pitchFamily="34" charset="0"/>
              </a:defRPr>
            </a:lvl1pPr>
          </a:lstStyle>
          <a:p>
            <a:endParaRPr lang="en-US" dirty="0"/>
          </a:p>
        </p:txBody>
      </p:sp>
      <p:sp>
        <p:nvSpPr>
          <p:cNvPr id="8" name="Subtitle 2"/>
          <p:cNvSpPr>
            <a:spLocks noGrp="1"/>
          </p:cNvSpPr>
          <p:nvPr>
            <p:ph type="subTitle" idx="1"/>
          </p:nvPr>
        </p:nvSpPr>
        <p:spPr>
          <a:xfrm>
            <a:off x="3922776" y="1950720"/>
            <a:ext cx="5084064" cy="877824"/>
          </a:xfrm>
          <a:prstGeom prst="rect">
            <a:avLst/>
          </a:prstGeom>
        </p:spPr>
        <p:txBody>
          <a:bodyPr/>
          <a:lstStyle>
            <a:lvl1pPr marL="0" indent="0" algn="l">
              <a:spcBef>
                <a:spcPts val="0"/>
              </a:spcBef>
              <a:buNone/>
              <a:defRPr sz="2400" b="1" baseline="0">
                <a:solidFill>
                  <a:srgbClr val="008265"/>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0" name="Text Placeholder 8"/>
          <p:cNvSpPr>
            <a:spLocks noGrp="1"/>
          </p:cNvSpPr>
          <p:nvPr>
            <p:ph type="body" sz="quarter" idx="10"/>
          </p:nvPr>
        </p:nvSpPr>
        <p:spPr>
          <a:xfrm>
            <a:off x="3922776" y="3291840"/>
            <a:ext cx="5084064" cy="1295400"/>
          </a:xfrm>
          <a:prstGeom prst="rect">
            <a:avLst/>
          </a:prstGeom>
        </p:spPr>
        <p:txBody>
          <a:bodyPr/>
          <a:lstStyle>
            <a:lvl1pPr marL="0" indent="0" algn="l">
              <a:lnSpc>
                <a:spcPct val="100000"/>
              </a:lnSpc>
              <a:buNone/>
              <a:defRPr sz="2000" baseline="0">
                <a:solidFill>
                  <a:srgbClr val="008265"/>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10509" y="6059424"/>
            <a:ext cx="6583483"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p:txBody>
      </p:sp>
      <p:pic>
        <p:nvPicPr>
          <p:cNvPr id="6" name="Picture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902" t="20907" b="9401"/>
          <a:stretch/>
        </p:blipFill>
        <p:spPr>
          <a:xfrm>
            <a:off x="-1" y="250240"/>
            <a:ext cx="3712533" cy="5498592"/>
          </a:xfrm>
          <a:prstGeom prst="rect">
            <a:avLst/>
          </a:prstGeom>
        </p:spPr>
      </p:pic>
    </p:spTree>
    <p:extLst>
      <p:ext uri="{BB962C8B-B14F-4D97-AF65-F5344CB8AC3E}">
        <p14:creationId xmlns:p14="http://schemas.microsoft.com/office/powerpoint/2010/main" val="3274800007"/>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NCEH-ATSDR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458791"/>
            <a:ext cx="8229600" cy="1155779"/>
          </a:xfrm>
          <a:prstGeom prst="rect">
            <a:avLst/>
          </a:prstGeom>
        </p:spPr>
        <p:txBody>
          <a:bodyPr/>
          <a:lstStyle>
            <a:lvl1pPr algn="l">
              <a:lnSpc>
                <a:spcPts val="3000"/>
              </a:lnSpc>
              <a:defRPr sz="3200" b="1" baseline="0">
                <a:solidFill>
                  <a:srgbClr val="005DAA"/>
                </a:solidFill>
                <a:effectLst/>
                <a:latin typeface="Calibri" pitchFamily="34" charset="0"/>
              </a:defRPr>
            </a:lvl1pPr>
          </a:lstStyle>
          <a:p>
            <a:endParaRPr lang="en-US" dirty="0"/>
          </a:p>
        </p:txBody>
      </p:sp>
      <p:sp>
        <p:nvSpPr>
          <p:cNvPr id="10" name="Subtitle 2"/>
          <p:cNvSpPr>
            <a:spLocks noGrp="1"/>
          </p:cNvSpPr>
          <p:nvPr>
            <p:ph type="subTitle" idx="1"/>
          </p:nvPr>
        </p:nvSpPr>
        <p:spPr>
          <a:xfrm>
            <a:off x="457200" y="1932069"/>
            <a:ext cx="6400800" cy="877824"/>
          </a:xfrm>
          <a:prstGeom prst="rect">
            <a:avLst/>
          </a:prstGeom>
        </p:spPr>
        <p:txBody>
          <a:bodyPr/>
          <a:lstStyle>
            <a:lvl1pPr marL="0" indent="0" algn="l">
              <a:spcBef>
                <a:spcPts val="0"/>
              </a:spcBef>
              <a:buNone/>
              <a:defRPr sz="2400" b="1" baseline="0">
                <a:solidFill>
                  <a:srgbClr val="005DAA"/>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3" name="Text Placeholder 8"/>
          <p:cNvSpPr>
            <a:spLocks noGrp="1"/>
          </p:cNvSpPr>
          <p:nvPr>
            <p:ph type="body" sz="quarter" idx="10"/>
          </p:nvPr>
        </p:nvSpPr>
        <p:spPr>
          <a:xfrm>
            <a:off x="457200" y="3291840"/>
            <a:ext cx="6400800" cy="1295400"/>
          </a:xfrm>
          <a:prstGeom prst="rect">
            <a:avLst/>
          </a:prstGeom>
        </p:spPr>
        <p:txBody>
          <a:bodyPr/>
          <a:lstStyle>
            <a:lvl1pPr marL="0" indent="0" algn="l">
              <a:lnSpc>
                <a:spcPct val="100000"/>
              </a:lnSpc>
              <a:buNone/>
              <a:defRPr sz="2000" baseline="0">
                <a:solidFill>
                  <a:srgbClr val="005DA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17088" y="5908805"/>
            <a:ext cx="6576904" cy="584775"/>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spTree>
    <p:extLst>
      <p:ext uri="{BB962C8B-B14F-4D97-AF65-F5344CB8AC3E}">
        <p14:creationId xmlns:p14="http://schemas.microsoft.com/office/powerpoint/2010/main" val="456855458"/>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_ATSDR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457200" y="458791"/>
            <a:ext cx="8229600" cy="1155779"/>
          </a:xfrm>
          <a:prstGeom prst="rect">
            <a:avLst/>
          </a:prstGeom>
        </p:spPr>
        <p:txBody>
          <a:bodyPr/>
          <a:lstStyle>
            <a:lvl1pPr algn="l">
              <a:lnSpc>
                <a:spcPts val="3000"/>
              </a:lnSpc>
              <a:defRPr sz="3200" b="1" baseline="0">
                <a:solidFill>
                  <a:srgbClr val="76AE99"/>
                </a:solidFill>
                <a:effectLst/>
                <a:latin typeface="Calibri" pitchFamily="34" charset="0"/>
              </a:defRPr>
            </a:lvl1pPr>
          </a:lstStyle>
          <a:p>
            <a:endParaRPr lang="en-US" dirty="0"/>
          </a:p>
        </p:txBody>
      </p:sp>
      <p:sp>
        <p:nvSpPr>
          <p:cNvPr id="5" name="Subtitle 2"/>
          <p:cNvSpPr>
            <a:spLocks noGrp="1"/>
          </p:cNvSpPr>
          <p:nvPr>
            <p:ph type="subTitle" idx="1"/>
          </p:nvPr>
        </p:nvSpPr>
        <p:spPr>
          <a:xfrm>
            <a:off x="457200" y="1932069"/>
            <a:ext cx="6400800" cy="877824"/>
          </a:xfrm>
          <a:prstGeom prst="rect">
            <a:avLst/>
          </a:prstGeom>
        </p:spPr>
        <p:txBody>
          <a:bodyPr/>
          <a:lstStyle>
            <a:lvl1pPr marL="0" indent="0" algn="l">
              <a:spcBef>
                <a:spcPts val="0"/>
              </a:spcBef>
              <a:buNone/>
              <a:defRPr sz="2400" b="1" baseline="0">
                <a:solidFill>
                  <a:srgbClr val="76AE99"/>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457200" y="3291840"/>
            <a:ext cx="6400800" cy="1295400"/>
          </a:xfrm>
          <a:prstGeom prst="rect">
            <a:avLst/>
          </a:prstGeom>
        </p:spPr>
        <p:txBody>
          <a:bodyPr/>
          <a:lstStyle>
            <a:lvl1pPr marL="0" indent="0" algn="l">
              <a:lnSpc>
                <a:spcPct val="100000"/>
              </a:lnSpc>
              <a:buNone/>
              <a:defRPr sz="2000" baseline="0">
                <a:solidFill>
                  <a:srgbClr val="76AE99"/>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260604" y="6069970"/>
            <a:ext cx="6793992"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spTree>
    <p:extLst>
      <p:ext uri="{BB962C8B-B14F-4D97-AF65-F5344CB8AC3E}">
        <p14:creationId xmlns:p14="http://schemas.microsoft.com/office/powerpoint/2010/main" val="908152425"/>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_NCEH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458791"/>
            <a:ext cx="8229600" cy="1155779"/>
          </a:xfrm>
          <a:prstGeom prst="rect">
            <a:avLst/>
          </a:prstGeom>
        </p:spPr>
        <p:txBody>
          <a:bodyPr/>
          <a:lstStyle>
            <a:lvl1pPr algn="l">
              <a:lnSpc>
                <a:spcPts val="3000"/>
              </a:lnSpc>
              <a:defRPr sz="3200" b="1" baseline="0">
                <a:solidFill>
                  <a:srgbClr val="008265"/>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1932069"/>
            <a:ext cx="6400800" cy="877824"/>
          </a:xfrm>
          <a:prstGeom prst="rect">
            <a:avLst/>
          </a:prstGeom>
        </p:spPr>
        <p:txBody>
          <a:bodyPr/>
          <a:lstStyle>
            <a:lvl1pPr marL="0" indent="0" algn="l">
              <a:spcBef>
                <a:spcPts val="0"/>
              </a:spcBef>
              <a:buNone/>
              <a:defRPr sz="2400" b="1" baseline="0">
                <a:solidFill>
                  <a:srgbClr val="008265"/>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0" name="Text Placeholder 8"/>
          <p:cNvSpPr>
            <a:spLocks noGrp="1"/>
          </p:cNvSpPr>
          <p:nvPr>
            <p:ph type="body" sz="quarter" idx="10"/>
          </p:nvPr>
        </p:nvSpPr>
        <p:spPr>
          <a:xfrm>
            <a:off x="457200" y="3291840"/>
            <a:ext cx="6400800" cy="1295400"/>
          </a:xfrm>
          <a:prstGeom prst="rect">
            <a:avLst/>
          </a:prstGeom>
        </p:spPr>
        <p:txBody>
          <a:bodyPr/>
          <a:lstStyle>
            <a:lvl1pPr marL="0" indent="0" algn="l">
              <a:lnSpc>
                <a:spcPct val="100000"/>
              </a:lnSpc>
              <a:buNone/>
              <a:defRPr sz="2000" baseline="0">
                <a:solidFill>
                  <a:srgbClr val="008265"/>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49980" y="6059424"/>
            <a:ext cx="6544012"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365875138"/>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ctr" anchorCtr="0"/>
          <a:lstStyle>
            <a:lvl1pPr algn="l">
              <a:lnSpc>
                <a:spcPct val="100000"/>
              </a:lnSpc>
              <a:defRPr sz="2800" b="1" baseline="0">
                <a:solidFill>
                  <a:srgbClr val="005DAA"/>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marL="228600" indent="-228600">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80" indent="-228600">
              <a:buClr>
                <a:srgbClr val="008265"/>
              </a:buClr>
              <a:buSzPct val="75000"/>
              <a:buFont typeface="Arial" panose="020B0604020202020204" pitchFamily="34" charset="0"/>
              <a:buChar char="•"/>
              <a:defRPr sz="2000">
                <a:solidFill>
                  <a:srgbClr val="000000"/>
                </a:solidFill>
              </a:defRPr>
            </a:lvl2pPr>
            <a:lvl3pPr marL="971550" indent="0">
              <a:buClr>
                <a:srgbClr val="008265"/>
              </a:buClr>
              <a:buSzPct val="75000"/>
              <a:buFont typeface="Wingdings" panose="05000000000000000000" pitchFamily="2" charset="2"/>
              <a:buNone/>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a:p>
        </p:txBody>
      </p:sp>
      <p:grpSp>
        <p:nvGrpSpPr>
          <p:cNvPr id="13" name="Group 12"/>
          <p:cNvGrpSpPr/>
          <p:nvPr userDrawn="1"/>
        </p:nvGrpSpPr>
        <p:grpSpPr>
          <a:xfrm>
            <a:off x="-6797" y="6810361"/>
            <a:ext cx="9151374" cy="0"/>
            <a:chOff x="-6797" y="5107771"/>
            <a:chExt cx="9151374"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99156463"/>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ctr" anchorCtr="0"/>
          <a:lstStyle>
            <a:lvl1pPr algn="l">
              <a:lnSpc>
                <a:spcPct val="100000"/>
              </a:lnSpc>
              <a:defRPr sz="2800" b="1" baseline="0">
                <a:solidFill>
                  <a:srgbClr val="005DAA"/>
                </a:solidFill>
                <a:effectLst/>
                <a:latin typeface="Calibri" pitchFamily="34" charset="0"/>
              </a:defRPr>
            </a:lvl1pPr>
          </a:lstStyle>
          <a:p>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228600" indent="-228600">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80" indent="-228600">
              <a:buClr>
                <a:srgbClr val="008265"/>
              </a:buClr>
              <a:buSzPct val="75000"/>
              <a:buFont typeface="Arial" panose="020B0604020202020204" pitchFamily="34" charset="0"/>
              <a:buChar char="•"/>
              <a:defRPr sz="2000">
                <a:solidFill>
                  <a:srgbClr val="000000"/>
                </a:solidFill>
              </a:defRPr>
            </a:lvl2pPr>
            <a:lvl3pPr marL="914400" indent="0">
              <a:buClr>
                <a:srgbClr val="008265"/>
              </a:buClr>
              <a:buSzPct val="75000"/>
              <a:buFont typeface="Arial" pitchFamily="34" charset="0"/>
              <a:buNone/>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a:p>
        </p:txBody>
      </p:sp>
      <p:sp>
        <p:nvSpPr>
          <p:cNvPr id="13" name="Content Placeholder 2"/>
          <p:cNvSpPr>
            <a:spLocks noGrp="1"/>
          </p:cNvSpPr>
          <p:nvPr userDrawn="1">
            <p:ph idx="10"/>
          </p:nvPr>
        </p:nvSpPr>
        <p:spPr>
          <a:xfrm>
            <a:off x="4807132" y="1600201"/>
            <a:ext cx="3879669" cy="4191000"/>
          </a:xfrm>
          <a:prstGeom prst="rect">
            <a:avLst/>
          </a:prstGeom>
        </p:spPr>
        <p:txBody>
          <a:bodyPr/>
          <a:lstStyle>
            <a:lvl1pPr marL="228600" indent="-228600">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80" indent="-228600">
              <a:buClr>
                <a:srgbClr val="008265"/>
              </a:buClr>
              <a:buSzPct val="75000"/>
              <a:buFont typeface="Arial" panose="020B0604020202020204" pitchFamily="34" charset="0"/>
              <a:buChar char="•"/>
              <a:defRPr sz="2000">
                <a:solidFill>
                  <a:srgbClr val="000000"/>
                </a:solidFill>
              </a:defRPr>
            </a:lvl2pPr>
            <a:lvl3pPr>
              <a:buClr>
                <a:srgbClr val="008265"/>
              </a:buClr>
              <a:buSzPct val="75000"/>
              <a:buFont typeface="Arial" pitchFamily="34" charset="0"/>
              <a:buChar char="•"/>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a:p>
        </p:txBody>
      </p:sp>
      <p:cxnSp>
        <p:nvCxnSpPr>
          <p:cNvPr id="15" name="Straight Connector 14"/>
          <p:cNvCxnSpPr/>
          <p:nvPr/>
        </p:nvCxnSpPr>
        <p:spPr>
          <a:xfrm>
            <a:off x="-6797" y="6815328"/>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440407" y="6815328"/>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035457" y="6815328"/>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332982" y="6815328"/>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737931" y="6815328"/>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630508" y="6815328"/>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914347"/>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_1">
    <p:bg>
      <p:bgPr>
        <a:solidFill>
          <a:schemeClr val="bg2">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4467097"/>
            <a:ext cx="8294913" cy="1162051"/>
          </a:xfrm>
          <a:prstGeom prst="rect">
            <a:avLst/>
          </a:prstGeom>
        </p:spPr>
        <p:txBody>
          <a:bodyPr anchor="b"/>
          <a:lstStyle>
            <a:lvl1pPr algn="l">
              <a:defRPr sz="3200" b="1" cap="all" baseline="0">
                <a:solidFill>
                  <a:srgbClr val="005DAA"/>
                </a:solidFill>
                <a:effectLst/>
                <a:latin typeface="Calibri" pitchFamily="34" charset="0"/>
              </a:defRPr>
            </a:lvl1pPr>
          </a:lstStyle>
          <a:p>
            <a:r>
              <a:rPr lang="en-US" dirty="0" smtClean="0"/>
              <a:t>Click to add title</a:t>
            </a:r>
            <a:endParaRPr lang="en-US" dirty="0"/>
          </a:p>
        </p:txBody>
      </p:sp>
      <p:sp>
        <p:nvSpPr>
          <p:cNvPr id="5" name="Text Placeholder 2"/>
          <p:cNvSpPr>
            <a:spLocks noGrp="1"/>
          </p:cNvSpPr>
          <p:nvPr>
            <p:ph type="body" idx="1" hasCustomPrompt="1"/>
          </p:nvPr>
        </p:nvSpPr>
        <p:spPr>
          <a:xfrm>
            <a:off x="457201" y="5900928"/>
            <a:ext cx="7772400" cy="568325"/>
          </a:xfrm>
          <a:prstGeom prst="rect">
            <a:avLst/>
          </a:prstGeom>
        </p:spPr>
        <p:txBody>
          <a:bodyPr anchor="b"/>
          <a:lstStyle>
            <a:lvl1pPr marL="0" indent="0" algn="l">
              <a:lnSpc>
                <a:spcPts val="2200"/>
              </a:lnSpc>
              <a:buNone/>
              <a:defRPr sz="2400" baseline="0">
                <a:solidFill>
                  <a:srgbClr val="005DAA"/>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sub-title</a:t>
            </a:r>
          </a:p>
        </p:txBody>
      </p:sp>
      <p:grpSp>
        <p:nvGrpSpPr>
          <p:cNvPr id="4" name="Group 3"/>
          <p:cNvGrpSpPr/>
          <p:nvPr userDrawn="1"/>
        </p:nvGrpSpPr>
        <p:grpSpPr>
          <a:xfrm>
            <a:off x="-6797" y="6810361"/>
            <a:ext cx="9151374" cy="0"/>
            <a:chOff x="-6797" y="5107771"/>
            <a:chExt cx="9151374" cy="0"/>
          </a:xfrm>
        </p:grpSpPr>
        <p:cxnSp>
          <p:nvCxnSpPr>
            <p:cNvPr id="6" name="Straight Connector 5"/>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86938946"/>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_2">
    <p:bg>
      <p:bgPr>
        <a:solidFill>
          <a:srgbClr val="005DAA">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4467097"/>
            <a:ext cx="8294913" cy="1162051"/>
          </a:xfrm>
          <a:prstGeom prst="rect">
            <a:avLst/>
          </a:prstGeom>
        </p:spPr>
        <p:txBody>
          <a:bodyPr anchor="b"/>
          <a:lstStyle>
            <a:lvl1pPr algn="l">
              <a:defRPr sz="3200" b="1" cap="all" baseline="0">
                <a:solidFill>
                  <a:schemeClr val="bg2"/>
                </a:solidFill>
                <a:effectLst/>
                <a:latin typeface="Calibri" pitchFamily="34" charset="0"/>
              </a:defRPr>
            </a:lvl1pPr>
          </a:lstStyle>
          <a:p>
            <a:r>
              <a:rPr lang="en-US" dirty="0" smtClean="0"/>
              <a:t>Click to add title</a:t>
            </a:r>
            <a:endParaRPr lang="en-US" dirty="0"/>
          </a:p>
        </p:txBody>
      </p:sp>
      <p:sp>
        <p:nvSpPr>
          <p:cNvPr id="5" name="Text Placeholder 2"/>
          <p:cNvSpPr>
            <a:spLocks noGrp="1"/>
          </p:cNvSpPr>
          <p:nvPr>
            <p:ph type="body" idx="1" hasCustomPrompt="1"/>
          </p:nvPr>
        </p:nvSpPr>
        <p:spPr>
          <a:xfrm>
            <a:off x="457201" y="5900928"/>
            <a:ext cx="7772400" cy="568325"/>
          </a:xfrm>
          <a:prstGeom prst="rect">
            <a:avLst/>
          </a:prstGeom>
        </p:spPr>
        <p:txBody>
          <a:bodyPr anchor="b"/>
          <a:lstStyle>
            <a:lvl1pPr marL="0" indent="0" algn="l">
              <a:lnSpc>
                <a:spcPts val="2200"/>
              </a:lnSpc>
              <a:buNone/>
              <a:defRPr sz="24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sub-title</a:t>
            </a:r>
          </a:p>
        </p:txBody>
      </p:sp>
    </p:spTree>
    <p:extLst>
      <p:ext uri="{BB962C8B-B14F-4D97-AF65-F5344CB8AC3E}">
        <p14:creationId xmlns:p14="http://schemas.microsoft.com/office/powerpoint/2010/main" val="219986358"/>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Slide_1">
    <p:spTree>
      <p:nvGrpSpPr>
        <p:cNvPr id="1" name=""/>
        <p:cNvGrpSpPr/>
        <p:nvPr/>
      </p:nvGrpSpPr>
      <p:grpSpPr>
        <a:xfrm>
          <a:off x="0" y="0"/>
          <a:ext cx="0" cy="0"/>
          <a:chOff x="0" y="0"/>
          <a:chExt cx="0" cy="0"/>
        </a:xfrm>
      </p:grpSpPr>
      <p:grpSp>
        <p:nvGrpSpPr>
          <p:cNvPr id="7" name="Group 6"/>
          <p:cNvGrpSpPr/>
          <p:nvPr userDrawn="1"/>
        </p:nvGrpSpPr>
        <p:grpSpPr>
          <a:xfrm>
            <a:off x="-6797" y="6810361"/>
            <a:ext cx="9151374" cy="0"/>
            <a:chOff x="-6797" y="5107771"/>
            <a:chExt cx="9151374" cy="0"/>
          </a:xfrm>
        </p:grpSpPr>
        <p:cxnSp>
          <p:nvCxnSpPr>
            <p:cNvPr id="8" name="Straight Connector 7"/>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3985737"/>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Slide_2">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301393"/>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Slide_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2935582"/>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Slide_NCEH-ATSDR">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127219" y="4516332"/>
            <a:ext cx="6639341" cy="1569660"/>
          </a:xfrm>
          <a:prstGeom prst="rect">
            <a:avLst/>
          </a:prstGeom>
          <a:noFill/>
        </p:spPr>
        <p:txBody>
          <a:bodyPr wrap="square" rtlCol="0">
            <a:spAutoFit/>
          </a:bodyPr>
          <a:lstStyle/>
          <a:p>
            <a:r>
              <a:rPr lang="en-US" sz="1200" dirty="0" smtClean="0">
                <a:solidFill>
                  <a:schemeClr val="bg2"/>
                </a:solidFill>
                <a:latin typeface="Calibri" panose="020F0502020204030204" pitchFamily="34" charset="0"/>
              </a:rPr>
              <a:t>For more information, contact NCEH/ATSDR</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1-800-CDC-INFO (232-4636)</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TTY:  1-888-232-6348           www.atsdr.cdc.gov          www.cdc.gov</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Follow us on Twitter   @</a:t>
            </a:r>
            <a:r>
              <a:rPr lang="en-US" sz="1200" dirty="0" err="1" smtClean="0">
                <a:solidFill>
                  <a:schemeClr val="bg2"/>
                </a:solidFill>
                <a:latin typeface="Calibri" panose="020F0502020204030204" pitchFamily="34" charset="0"/>
              </a:rPr>
              <a:t>CDCEnvironment</a:t>
            </a: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 and the Agency for Toxic Substances and Disease Registry.</a:t>
            </a:r>
          </a:p>
        </p:txBody>
      </p:sp>
      <p:sp>
        <p:nvSpPr>
          <p:cNvPr id="9" name="Text Placeholder 2"/>
          <p:cNvSpPr>
            <a:spLocks noGrp="1"/>
          </p:cNvSpPr>
          <p:nvPr>
            <p:ph type="body" idx="1" hasCustomPrompt="1"/>
          </p:nvPr>
        </p:nvSpPr>
        <p:spPr>
          <a:xfrm>
            <a:off x="457201" y="280413"/>
            <a:ext cx="7772400" cy="1219200"/>
          </a:xfrm>
          <a:prstGeom prst="rect">
            <a:avLst/>
          </a:prstGeom>
        </p:spPr>
        <p:txBody>
          <a:bodyPr anchor="ctr" anchorCtr="0"/>
          <a:lstStyle>
            <a:lvl1pPr marL="0" indent="0" algn="l">
              <a:lnSpc>
                <a:spcPts val="2200"/>
              </a:lnSpc>
              <a:buNone/>
              <a:defRPr sz="2800" b="1" baseline="0">
                <a:solidFill>
                  <a:srgbClr val="005DAA"/>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text</a:t>
            </a:r>
          </a:p>
        </p:txBody>
      </p:sp>
    </p:spTree>
    <p:extLst>
      <p:ext uri="{BB962C8B-B14F-4D97-AF65-F5344CB8AC3E}">
        <p14:creationId xmlns:p14="http://schemas.microsoft.com/office/powerpoint/2010/main" val="1188258576"/>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_ATSDR">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25632" y="4516372"/>
            <a:ext cx="6639341" cy="1569660"/>
          </a:xfrm>
          <a:prstGeom prst="rect">
            <a:avLst/>
          </a:prstGeom>
          <a:noFill/>
        </p:spPr>
        <p:txBody>
          <a:bodyPr wrap="square" rtlCol="0">
            <a:spAutoFit/>
          </a:bodyPr>
          <a:lstStyle/>
          <a:p>
            <a:r>
              <a:rPr lang="en-US" sz="1200" dirty="0" smtClean="0">
                <a:solidFill>
                  <a:schemeClr val="bg2"/>
                </a:solidFill>
                <a:latin typeface="Calibri" panose="020F0502020204030204" pitchFamily="34" charset="0"/>
              </a:rPr>
              <a:t>For more information, contact ATSDR</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1-800-CDC-INFO (232-4636)</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TTY:  1-888-232-6348           www.atsdr.cdc.gov</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Follow us on Twitter   @</a:t>
            </a:r>
            <a:r>
              <a:rPr lang="en-US" sz="1200" dirty="0" err="1" smtClean="0">
                <a:solidFill>
                  <a:schemeClr val="bg2"/>
                </a:solidFill>
                <a:latin typeface="Calibri" panose="020F0502020204030204" pitchFamily="34" charset="0"/>
              </a:rPr>
              <a:t>CDCEnvironment</a:t>
            </a: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 and the Agency for Toxic Substances and Disease Registry.</a:t>
            </a:r>
          </a:p>
        </p:txBody>
      </p:sp>
      <p:sp>
        <p:nvSpPr>
          <p:cNvPr id="4" name="Text Placeholder 2"/>
          <p:cNvSpPr>
            <a:spLocks noGrp="1"/>
          </p:cNvSpPr>
          <p:nvPr>
            <p:ph type="body" idx="1" hasCustomPrompt="1"/>
          </p:nvPr>
        </p:nvSpPr>
        <p:spPr>
          <a:xfrm>
            <a:off x="457201" y="280413"/>
            <a:ext cx="7772400" cy="1219200"/>
          </a:xfrm>
          <a:prstGeom prst="rect">
            <a:avLst/>
          </a:prstGeom>
        </p:spPr>
        <p:txBody>
          <a:bodyPr anchor="ctr" anchorCtr="0"/>
          <a:lstStyle>
            <a:lvl1pPr marL="0" indent="0" algn="l">
              <a:lnSpc>
                <a:spcPts val="2200"/>
              </a:lnSpc>
              <a:buNone/>
              <a:defRPr sz="2800" b="1" baseline="0">
                <a:solidFill>
                  <a:srgbClr val="76AE99"/>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text</a:t>
            </a:r>
          </a:p>
        </p:txBody>
      </p:sp>
    </p:spTree>
    <p:extLst>
      <p:ext uri="{BB962C8B-B14F-4D97-AF65-F5344CB8AC3E}">
        <p14:creationId xmlns:p14="http://schemas.microsoft.com/office/powerpoint/2010/main" val="3511540130"/>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Slide_NCEH">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27219" y="4516333"/>
            <a:ext cx="6639341" cy="1384995"/>
          </a:xfrm>
          <a:prstGeom prst="rect">
            <a:avLst/>
          </a:prstGeom>
          <a:noFill/>
        </p:spPr>
        <p:txBody>
          <a:bodyPr wrap="square" rtlCol="0">
            <a:spAutoFit/>
          </a:bodyPr>
          <a:lstStyle/>
          <a:p>
            <a:r>
              <a:rPr lang="en-US" sz="1200" dirty="0" smtClean="0">
                <a:solidFill>
                  <a:schemeClr val="bg2"/>
                </a:solidFill>
                <a:latin typeface="Calibri" panose="020F0502020204030204" pitchFamily="34" charset="0"/>
              </a:rPr>
              <a:t>For more information, contact NCEH</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1-800-CDC-INFO (232-4636)</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TTY:  1-888-232-6348           www.cdc.gov</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Follow us on Twitter   @</a:t>
            </a:r>
            <a:r>
              <a:rPr lang="en-US" sz="1200" dirty="0" err="1" smtClean="0">
                <a:solidFill>
                  <a:schemeClr val="bg2"/>
                </a:solidFill>
                <a:latin typeface="Calibri" panose="020F0502020204030204" pitchFamily="34" charset="0"/>
              </a:rPr>
              <a:t>CDCEnvironment</a:t>
            </a: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ext Placeholder 2"/>
          <p:cNvSpPr>
            <a:spLocks noGrp="1"/>
          </p:cNvSpPr>
          <p:nvPr>
            <p:ph type="body" idx="1" hasCustomPrompt="1"/>
          </p:nvPr>
        </p:nvSpPr>
        <p:spPr>
          <a:xfrm>
            <a:off x="457201" y="280413"/>
            <a:ext cx="7772400" cy="1219200"/>
          </a:xfrm>
          <a:prstGeom prst="rect">
            <a:avLst/>
          </a:prstGeom>
        </p:spPr>
        <p:txBody>
          <a:bodyPr anchor="ctr" anchorCtr="0"/>
          <a:lstStyle>
            <a:lvl1pPr marL="0" indent="0" algn="l">
              <a:lnSpc>
                <a:spcPts val="2200"/>
              </a:lnSpc>
              <a:buNone/>
              <a:defRPr sz="2800" b="1" baseline="0">
                <a:solidFill>
                  <a:srgbClr val="008265"/>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text</a:t>
            </a:r>
          </a:p>
        </p:txBody>
      </p:sp>
    </p:spTree>
    <p:extLst>
      <p:ext uri="{BB962C8B-B14F-4D97-AF65-F5344CB8AC3E}">
        <p14:creationId xmlns:p14="http://schemas.microsoft.com/office/powerpoint/2010/main" val="3096425161"/>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98" r:id="rId3"/>
    <p:sldLayoutId id="2147483697" r:id="rId4"/>
    <p:sldLayoutId id="2147483699" r:id="rId5"/>
    <p:sldLayoutId id="2147483693" r:id="rId6"/>
    <p:sldLayoutId id="2147483694" r:id="rId7"/>
    <p:sldLayoutId id="2147483686" r:id="rId8"/>
    <p:sldLayoutId id="2147483688" r:id="rId9"/>
    <p:sldLayoutId id="2147483689" r:id="rId10"/>
    <p:sldLayoutId id="2147483690"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10857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29" r:id="rId12"/>
    <p:sldLayoutId id="2147483730" r:id="rId13"/>
    <p:sldLayoutId id="2147483731" r:id="rId14"/>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254000"/>
          </a:xfrm>
          <a:prstGeom prst="rect">
            <a:avLst/>
          </a:prstGeom>
          <a:solidFill>
            <a:srgbClr val="005D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srgbClr val="FFC000"/>
              </a:solidFill>
            </a:endParaRPr>
          </a:p>
        </p:txBody>
      </p:sp>
      <p:sp>
        <p:nvSpPr>
          <p:cNvPr id="1027" name="Text Placeholder 2"/>
          <p:cNvSpPr>
            <a:spLocks noGrp="1"/>
          </p:cNvSpPr>
          <p:nvPr>
            <p:ph type="body" idx="1"/>
          </p:nvPr>
        </p:nvSpPr>
        <p:spPr bwMode="auto">
          <a:xfrm>
            <a:off x="628650"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173946585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ransition>
    <p:fade/>
  </p:transition>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2.emf"/><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3.emf"/><Relationship Id="rId9" Type="http://schemas.microsoft.com/office/2007/relationships/diagramDrawing" Target="../diagrams/drawing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4.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25.png"/><Relationship Id="rId7" Type="http://schemas.openxmlformats.org/officeDocument/2006/relationships/diagramQuickStyle" Target="../diagrams/quickStyle7.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6.png"/><Relationship Id="rId9" Type="http://schemas.microsoft.com/office/2007/relationships/diagramDrawing" Target="../diagrams/drawing7.xml"/></Relationships>
</file>

<file path=ppt/slides/_rels/slide1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chart" Target="../charts/chart1.xml"/><Relationship Id="rId7" Type="http://schemas.openxmlformats.org/officeDocument/2006/relationships/diagramColors" Target="../diagrams/colors8.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chart" Target="../charts/chart2.xml"/><Relationship Id="rId7" Type="http://schemas.openxmlformats.org/officeDocument/2006/relationships/diagramColors" Target="../diagrams/colors9.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7.png"/><Relationship Id="rId7" Type="http://schemas.openxmlformats.org/officeDocument/2006/relationships/diagramColors" Target="../diagrams/colors10.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1.png"/><Relationship Id="rId7" Type="http://schemas.openxmlformats.org/officeDocument/2006/relationships/diagramQuickStyle" Target="../diagrams/quickStyle14.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32.png"/><Relationship Id="rId9" Type="http://schemas.microsoft.com/office/2007/relationships/diagramDrawing" Target="../diagrams/drawing14.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36.gif"/><Relationship Id="rId7" Type="http://schemas.openxmlformats.org/officeDocument/2006/relationships/diagramColors" Target="../diagrams/colors17.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4.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image" Target="../media/image41.PNG"/><Relationship Id="rId7" Type="http://schemas.openxmlformats.org/officeDocument/2006/relationships/diagramColors" Target="../diagrams/colors22.xml"/><Relationship Id="rId2" Type="http://schemas.openxmlformats.org/officeDocument/2006/relationships/notesSlide" Target="../notesSlides/notesSlide23.xml"/><Relationship Id="rId1" Type="http://schemas.openxmlformats.org/officeDocument/2006/relationships/slideLayout" Target="../slideLayouts/slideLayout25.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s>
</file>

<file path=ppt/slides/_rels/slide25.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image" Target="../media/image17.jpeg"/><Relationship Id="rId7" Type="http://schemas.openxmlformats.org/officeDocument/2006/relationships/diagramColors" Target="../diagrams/colors23.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s>
</file>

<file path=ppt/slides/_rels/slide26.xml.rels><?xml version="1.0" encoding="UTF-8" standalone="yes"?>
<Relationships xmlns="http://schemas.openxmlformats.org/package/2006/relationships"><Relationship Id="rId8" Type="http://schemas.microsoft.com/office/2007/relationships/diagramDrawing" Target="../diagrams/drawing24.xml"/><Relationship Id="rId3" Type="http://schemas.openxmlformats.org/officeDocument/2006/relationships/image" Target="../media/image42.jpg"/><Relationship Id="rId7" Type="http://schemas.openxmlformats.org/officeDocument/2006/relationships/diagramColors" Target="../diagrams/colors24.xml"/><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 Id="rId9"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19.png"/><Relationship Id="rId7" Type="http://schemas.openxmlformats.org/officeDocument/2006/relationships/diagramColors" Target="../diagrams/colors25.xml"/><Relationship Id="rId2" Type="http://schemas.openxmlformats.org/officeDocument/2006/relationships/notesSlide" Target="../notesSlides/notesSlide26.xml"/><Relationship Id="rId1" Type="http://schemas.openxmlformats.org/officeDocument/2006/relationships/slideLayout" Target="../slideLayouts/slideLayout32.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26.xml"/><Relationship Id="rId3" Type="http://schemas.openxmlformats.org/officeDocument/2006/relationships/image" Target="../media/image44.png"/><Relationship Id="rId7" Type="http://schemas.openxmlformats.org/officeDocument/2006/relationships/diagramLayout" Target="../diagrams/layout26.xml"/><Relationship Id="rId2" Type="http://schemas.openxmlformats.org/officeDocument/2006/relationships/notesSlide" Target="../notesSlides/notesSlide27.xml"/><Relationship Id="rId1" Type="http://schemas.openxmlformats.org/officeDocument/2006/relationships/slideLayout" Target="../slideLayouts/slideLayout32.xml"/><Relationship Id="rId6" Type="http://schemas.openxmlformats.org/officeDocument/2006/relationships/diagramData" Target="../diagrams/data26.xml"/><Relationship Id="rId5" Type="http://schemas.openxmlformats.org/officeDocument/2006/relationships/image" Target="../media/image19.png"/><Relationship Id="rId10" Type="http://schemas.microsoft.com/office/2007/relationships/diagramDrawing" Target="../diagrams/drawing26.xml"/><Relationship Id="rId4" Type="http://schemas.openxmlformats.org/officeDocument/2006/relationships/image" Target="../media/image45.png"/><Relationship Id="rId9" Type="http://schemas.openxmlformats.org/officeDocument/2006/relationships/diagramColors" Target="../diagrams/colors26.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14.jp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8"/>
          <p:cNvSpPr>
            <a:spLocks noChangeArrowheads="1"/>
          </p:cNvSpPr>
          <p:nvPr/>
        </p:nvSpPr>
        <p:spPr bwMode="auto">
          <a:xfrm>
            <a:off x="2541315" y="4044914"/>
            <a:ext cx="3657600" cy="400110"/>
          </a:xfrm>
          <a:prstGeom prst="rect">
            <a:avLst/>
          </a:prstGeom>
          <a:noFill/>
          <a:ln w="9525">
            <a:noFill/>
            <a:miter lim="800000"/>
            <a:headEnd/>
            <a:tailEnd/>
          </a:ln>
        </p:spPr>
        <p:txBody>
          <a:bodyPr wrap="square">
            <a:spAutoFit/>
          </a:bodyPr>
          <a:lstStyle/>
          <a:p>
            <a:pPr algn="ctr" fontAlgn="base">
              <a:spcBef>
                <a:spcPct val="0"/>
              </a:spcBef>
              <a:spcAft>
                <a:spcPct val="0"/>
              </a:spcAft>
            </a:pPr>
            <a:r>
              <a:rPr lang="en-US" sz="2000" b="1" dirty="0" smtClean="0">
                <a:solidFill>
                  <a:srgbClr val="FFFFFF"/>
                </a:solidFill>
              </a:rPr>
              <a:t>Claudia Brown, MDP</a:t>
            </a:r>
          </a:p>
        </p:txBody>
      </p:sp>
      <p:sp>
        <p:nvSpPr>
          <p:cNvPr id="9" name="Text Box 6"/>
          <p:cNvSpPr txBox="1">
            <a:spLocks noChangeArrowheads="1"/>
          </p:cNvSpPr>
          <p:nvPr/>
        </p:nvSpPr>
        <p:spPr bwMode="auto">
          <a:xfrm>
            <a:off x="381000" y="756991"/>
            <a:ext cx="8382000" cy="969496"/>
          </a:xfrm>
          <a:prstGeom prst="rect">
            <a:avLst/>
          </a:prstGeom>
          <a:noFill/>
          <a:ln w="9525">
            <a:noFill/>
            <a:miter lim="800000"/>
            <a:headEnd/>
            <a:tailEnd/>
          </a:ln>
        </p:spPr>
        <p:txBody>
          <a:bodyPr wrap="square">
            <a:spAutoFit/>
          </a:bodyPr>
          <a:lstStyle/>
          <a:p>
            <a:pPr algn="ctr" eaLnBrk="0" fontAlgn="base" hangingPunct="0">
              <a:spcAft>
                <a:spcPts val="600"/>
              </a:spcAft>
              <a:defRPr/>
            </a:pPr>
            <a:r>
              <a:rPr lang="en-US" sz="2400" b="1" dirty="0" smtClean="0">
                <a:solidFill>
                  <a:srgbClr val="FFC000"/>
                </a:solidFill>
              </a:rPr>
              <a:t>CDC Division of Environmental Health Science and Practice</a:t>
            </a:r>
          </a:p>
          <a:p>
            <a:pPr algn="ctr" eaLnBrk="0" fontAlgn="base" hangingPunct="0">
              <a:spcAft>
                <a:spcPts val="600"/>
              </a:spcAft>
              <a:defRPr/>
            </a:pPr>
            <a:r>
              <a:rPr lang="en-US" sz="2800" b="1" dirty="0" smtClean="0">
                <a:solidFill>
                  <a:srgbClr val="FFC000"/>
                </a:solidFill>
              </a:rPr>
              <a:t>Climate and Respiratory Health Initiatives</a:t>
            </a:r>
          </a:p>
        </p:txBody>
      </p:sp>
      <p:sp>
        <p:nvSpPr>
          <p:cNvPr id="5" name="Text Placeholder 4"/>
          <p:cNvSpPr>
            <a:spLocks noGrp="1"/>
          </p:cNvSpPr>
          <p:nvPr>
            <p:ph type="body" sz="quarter" idx="11"/>
          </p:nvPr>
        </p:nvSpPr>
        <p:spPr>
          <a:xfrm>
            <a:off x="2286000" y="6272784"/>
            <a:ext cx="5105400" cy="182880"/>
          </a:xfrm>
        </p:spPr>
        <p:txBody>
          <a:bodyPr/>
          <a:lstStyle/>
          <a:p>
            <a:r>
              <a:rPr lang="en-US" dirty="0" smtClean="0"/>
              <a:t>National Center for Environmental Health</a:t>
            </a:r>
            <a:endParaRPr lang="en-US" dirty="0"/>
          </a:p>
        </p:txBody>
      </p:sp>
      <p:sp>
        <p:nvSpPr>
          <p:cNvPr id="6" name="Text Placeholder 5"/>
          <p:cNvSpPr>
            <a:spLocks noGrp="1"/>
          </p:cNvSpPr>
          <p:nvPr>
            <p:ph type="body" sz="quarter" idx="12"/>
          </p:nvPr>
        </p:nvSpPr>
        <p:spPr>
          <a:xfrm>
            <a:off x="2286000" y="6446520"/>
            <a:ext cx="5105400" cy="228600"/>
          </a:xfrm>
        </p:spPr>
        <p:txBody>
          <a:bodyPr/>
          <a:lstStyle/>
          <a:p>
            <a:r>
              <a:rPr lang="en-US" dirty="0" smtClean="0"/>
              <a:t>Division of Environmental Hazards and Health Effects</a:t>
            </a:r>
            <a:endParaRPr lang="en-US" dirty="0"/>
          </a:p>
        </p:txBody>
      </p:sp>
      <p:sp>
        <p:nvSpPr>
          <p:cNvPr id="7" name="TextBox 6"/>
          <p:cNvSpPr txBox="1"/>
          <p:nvPr/>
        </p:nvSpPr>
        <p:spPr>
          <a:xfrm>
            <a:off x="2867605" y="4294559"/>
            <a:ext cx="2992614" cy="276999"/>
          </a:xfrm>
          <a:prstGeom prst="rect">
            <a:avLst/>
          </a:prstGeom>
          <a:noFill/>
        </p:spPr>
        <p:txBody>
          <a:bodyPr wrap="none" rtlCol="0">
            <a:spAutoFit/>
          </a:bodyPr>
          <a:lstStyle/>
          <a:p>
            <a:pPr algn="ctr" fontAlgn="base">
              <a:spcBef>
                <a:spcPct val="0"/>
              </a:spcBef>
              <a:spcAft>
                <a:spcPct val="0"/>
              </a:spcAft>
            </a:pPr>
            <a:r>
              <a:rPr lang="en-US" sz="1200" dirty="0" smtClean="0">
                <a:solidFill>
                  <a:srgbClr val="FFFFFF"/>
                </a:solidFill>
              </a:rPr>
              <a:t>Karna, LLC for Climate and Health Program</a:t>
            </a:r>
          </a:p>
        </p:txBody>
      </p:sp>
      <p:pic>
        <p:nvPicPr>
          <p:cNvPr id="16"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07069" y="2309499"/>
            <a:ext cx="2627330" cy="1637702"/>
          </a:xfrm>
          <a:prstGeom prst="roundRect">
            <a:avLst/>
          </a:prstGeom>
          <a:noFill/>
          <a:ln w="38100">
            <a:solidFill>
              <a:schemeClr val="tx1"/>
            </a:solidFill>
            <a:miter lim="800000"/>
            <a:headEnd/>
            <a:tailEnd/>
          </a:ln>
        </p:spPr>
      </p:pic>
      <p:pic>
        <p:nvPicPr>
          <p:cNvPr id="12"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39121" y="2288659"/>
            <a:ext cx="2370778" cy="1682885"/>
          </a:xfrm>
          <a:prstGeom prst="roundRect">
            <a:avLst/>
          </a:prstGeom>
          <a:noFill/>
          <a:ln w="38100">
            <a:solidFill>
              <a:schemeClr val="tx1"/>
            </a:solidFill>
          </a:ln>
        </p:spPr>
      </p:pic>
      <p:pic>
        <p:nvPicPr>
          <p:cNvPr id="14" name="Picture 10"/>
          <p:cNvPicPr>
            <a:picLocks noChangeAspect="1" noChangeArrowheads="1"/>
          </p:cNvPicPr>
          <p:nvPr/>
        </p:nvPicPr>
        <p:blipFill>
          <a:blip r:embed="rId5" cstate="screen"/>
          <a:srcRect/>
          <a:stretch>
            <a:fillRect/>
          </a:stretch>
        </p:blipFill>
        <p:spPr bwMode="auto">
          <a:xfrm>
            <a:off x="3208389" y="2275341"/>
            <a:ext cx="2500190" cy="1706017"/>
          </a:xfrm>
          <a:prstGeom prst="roundRect">
            <a:avLst/>
          </a:prstGeom>
          <a:noFill/>
          <a:ln w="38100">
            <a:solidFill>
              <a:schemeClr val="tx1"/>
            </a:solidFill>
            <a:miter lim="800000"/>
            <a:headEnd/>
            <a:tailEnd/>
          </a:ln>
        </p:spPr>
      </p:pic>
      <p:sp>
        <p:nvSpPr>
          <p:cNvPr id="10" name="Rectangle 8"/>
          <p:cNvSpPr>
            <a:spLocks noChangeArrowheads="1"/>
          </p:cNvSpPr>
          <p:nvPr/>
        </p:nvSpPr>
        <p:spPr bwMode="auto">
          <a:xfrm>
            <a:off x="2847093" y="5008977"/>
            <a:ext cx="2975508" cy="400110"/>
          </a:xfrm>
          <a:prstGeom prst="rect">
            <a:avLst/>
          </a:prstGeom>
          <a:noFill/>
          <a:ln w="9525">
            <a:noFill/>
            <a:miter lim="800000"/>
            <a:headEnd/>
            <a:tailEnd/>
          </a:ln>
        </p:spPr>
        <p:txBody>
          <a:bodyPr wrap="square">
            <a:spAutoFit/>
          </a:bodyPr>
          <a:lstStyle/>
          <a:p>
            <a:pPr algn="ctr" fontAlgn="base">
              <a:spcBef>
                <a:spcPct val="0"/>
              </a:spcBef>
              <a:spcAft>
                <a:spcPct val="0"/>
              </a:spcAft>
            </a:pPr>
            <a:r>
              <a:rPr lang="en-US" sz="2000" b="1" dirty="0" smtClean="0">
                <a:solidFill>
                  <a:srgbClr val="FFFFFF"/>
                </a:solidFill>
              </a:rPr>
              <a:t>Patrick Wall</a:t>
            </a:r>
          </a:p>
        </p:txBody>
      </p:sp>
      <p:sp>
        <p:nvSpPr>
          <p:cNvPr id="11" name="TextBox 10"/>
          <p:cNvSpPr txBox="1"/>
          <p:nvPr/>
        </p:nvSpPr>
        <p:spPr>
          <a:xfrm>
            <a:off x="2541315" y="5322178"/>
            <a:ext cx="3790781" cy="830997"/>
          </a:xfrm>
          <a:prstGeom prst="rect">
            <a:avLst/>
          </a:prstGeom>
          <a:noFill/>
        </p:spPr>
        <p:txBody>
          <a:bodyPr wrap="none" rtlCol="0">
            <a:spAutoFit/>
          </a:bodyPr>
          <a:lstStyle/>
          <a:p>
            <a:pPr algn="ctr" fontAlgn="base">
              <a:spcBef>
                <a:spcPct val="0"/>
              </a:spcBef>
              <a:spcAft>
                <a:spcPct val="0"/>
              </a:spcAft>
            </a:pPr>
            <a:r>
              <a:rPr lang="en-US" sz="1200" dirty="0" smtClean="0">
                <a:solidFill>
                  <a:srgbClr val="FFFFFF"/>
                </a:solidFill>
              </a:rPr>
              <a:t>Environmental Public Health Tracking Program</a:t>
            </a:r>
          </a:p>
          <a:p>
            <a:pPr algn="ctr" fontAlgn="base">
              <a:spcBef>
                <a:spcPct val="0"/>
              </a:spcBef>
              <a:spcAft>
                <a:spcPct val="0"/>
              </a:spcAft>
            </a:pPr>
            <a:r>
              <a:rPr lang="en-US" sz="1200" dirty="0" smtClean="0">
                <a:solidFill>
                  <a:srgbClr val="FFFFFF"/>
                </a:solidFill>
              </a:rPr>
              <a:t>Division </a:t>
            </a:r>
            <a:r>
              <a:rPr lang="en-US" sz="1200" dirty="0">
                <a:solidFill>
                  <a:srgbClr val="FFFFFF"/>
                </a:solidFill>
              </a:rPr>
              <a:t>of Environmental </a:t>
            </a:r>
            <a:r>
              <a:rPr lang="en-US" sz="1200" dirty="0" smtClean="0">
                <a:solidFill>
                  <a:srgbClr val="FFFFFF"/>
                </a:solidFill>
              </a:rPr>
              <a:t> Health Science and Practice</a:t>
            </a:r>
          </a:p>
          <a:p>
            <a:pPr algn="ctr" fontAlgn="base">
              <a:spcBef>
                <a:spcPct val="0"/>
              </a:spcBef>
              <a:spcAft>
                <a:spcPct val="0"/>
              </a:spcAft>
            </a:pPr>
            <a:r>
              <a:rPr lang="en-US" sz="1200" dirty="0">
                <a:solidFill>
                  <a:srgbClr val="FFFFFF"/>
                </a:solidFill>
              </a:rPr>
              <a:t>National Center for Environmental Health</a:t>
            </a:r>
          </a:p>
          <a:p>
            <a:pPr algn="ctr" fontAlgn="base">
              <a:spcBef>
                <a:spcPct val="0"/>
              </a:spcBef>
              <a:spcAft>
                <a:spcPct val="0"/>
              </a:spcAft>
            </a:pPr>
            <a:r>
              <a:rPr lang="en-US" sz="1200" dirty="0" smtClean="0">
                <a:solidFill>
                  <a:srgbClr val="FFFFFF"/>
                </a:solidFill>
              </a:rPr>
              <a:t>Centers </a:t>
            </a:r>
            <a:r>
              <a:rPr lang="en-US" sz="1200" dirty="0">
                <a:solidFill>
                  <a:srgbClr val="FFFFFF"/>
                </a:solidFill>
              </a:rPr>
              <a:t>for Disease Control and Prevention (CDC</a:t>
            </a:r>
            <a:r>
              <a:rPr lang="en-US" sz="1200" dirty="0" smtClean="0">
                <a:solidFill>
                  <a:srgbClr val="FFFFFF"/>
                </a:solidFill>
              </a:rPr>
              <a:t>)</a:t>
            </a:r>
            <a:endParaRPr lang="en-US" sz="1200" dirty="0">
              <a:solidFill>
                <a:srgbClr val="FFFFFF"/>
              </a:solidFill>
            </a:endParaRPr>
          </a:p>
        </p:txBody>
      </p:sp>
      <p:sp>
        <p:nvSpPr>
          <p:cNvPr id="13" name="Rectangle 8"/>
          <p:cNvSpPr>
            <a:spLocks noChangeArrowheads="1"/>
          </p:cNvSpPr>
          <p:nvPr/>
        </p:nvSpPr>
        <p:spPr bwMode="auto">
          <a:xfrm>
            <a:off x="2506047" y="4506541"/>
            <a:ext cx="3657600" cy="400110"/>
          </a:xfrm>
          <a:prstGeom prst="rect">
            <a:avLst/>
          </a:prstGeom>
          <a:noFill/>
          <a:ln w="9525">
            <a:noFill/>
            <a:miter lim="800000"/>
            <a:headEnd/>
            <a:tailEnd/>
          </a:ln>
        </p:spPr>
        <p:txBody>
          <a:bodyPr wrap="square">
            <a:spAutoFit/>
          </a:bodyPr>
          <a:lstStyle/>
          <a:p>
            <a:pPr algn="ctr" fontAlgn="base">
              <a:spcBef>
                <a:spcPct val="0"/>
              </a:spcBef>
              <a:spcAft>
                <a:spcPct val="0"/>
              </a:spcAft>
            </a:pPr>
            <a:r>
              <a:rPr lang="en-US" sz="2000" b="1" dirty="0" smtClean="0">
                <a:solidFill>
                  <a:srgbClr val="FFFFFF"/>
                </a:solidFill>
              </a:rPr>
              <a:t>Rish </a:t>
            </a:r>
            <a:r>
              <a:rPr lang="en-US" sz="2000" b="1" dirty="0" smtClean="0">
                <a:solidFill>
                  <a:srgbClr val="FFFFFF"/>
                </a:solidFill>
              </a:rPr>
              <a:t>Vaidyanathan, PhD</a:t>
            </a:r>
            <a:endParaRPr lang="en-US" sz="2000" b="1" dirty="0" smtClean="0">
              <a:solidFill>
                <a:srgbClr val="FFFFFF"/>
              </a:solidFill>
            </a:endParaRPr>
          </a:p>
        </p:txBody>
      </p:sp>
      <p:sp>
        <p:nvSpPr>
          <p:cNvPr id="15" name="TextBox 14"/>
          <p:cNvSpPr txBox="1"/>
          <p:nvPr/>
        </p:nvSpPr>
        <p:spPr>
          <a:xfrm>
            <a:off x="3208389" y="4793464"/>
            <a:ext cx="2063001" cy="276999"/>
          </a:xfrm>
          <a:prstGeom prst="rect">
            <a:avLst/>
          </a:prstGeom>
          <a:noFill/>
        </p:spPr>
        <p:txBody>
          <a:bodyPr wrap="none" rtlCol="0">
            <a:spAutoFit/>
          </a:bodyPr>
          <a:lstStyle/>
          <a:p>
            <a:pPr algn="ctr" fontAlgn="base">
              <a:spcBef>
                <a:spcPct val="0"/>
              </a:spcBef>
              <a:spcAft>
                <a:spcPct val="0"/>
              </a:spcAft>
            </a:pPr>
            <a:r>
              <a:rPr lang="en-US" sz="1200" dirty="0" smtClean="0">
                <a:solidFill>
                  <a:srgbClr val="FFFFFF"/>
                </a:solidFill>
              </a:rPr>
              <a:t>Climate and Health Program</a:t>
            </a:r>
          </a:p>
        </p:txBody>
      </p:sp>
    </p:spTree>
    <p:extLst>
      <p:ext uri="{BB962C8B-B14F-4D97-AF65-F5344CB8AC3E}">
        <p14:creationId xmlns:p14="http://schemas.microsoft.com/office/powerpoint/2010/main" val="594752743"/>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763" y="76200"/>
            <a:ext cx="8229600" cy="1143000"/>
          </a:xfrm>
        </p:spPr>
        <p:txBody>
          <a:bodyPr/>
          <a:lstStyle/>
          <a:p>
            <a:r>
              <a:rPr lang="en-US" sz="2400" dirty="0" smtClean="0"/>
              <a:t>Division of Environmental Health Science and Practice</a:t>
            </a:r>
            <a:br>
              <a:rPr lang="en-US" sz="2400" dirty="0" smtClean="0"/>
            </a:br>
            <a:r>
              <a:rPr lang="en-US" sz="2000" dirty="0" smtClean="0"/>
              <a:t>Programs working on Climate and Respiratory Health</a:t>
            </a:r>
            <a:endParaRPr lang="en-US" sz="2000" dirty="0"/>
          </a:p>
        </p:txBody>
      </p:sp>
      <p:sp>
        <p:nvSpPr>
          <p:cNvPr id="3" name="Content Placeholder 2"/>
          <p:cNvSpPr>
            <a:spLocks noGrp="1"/>
          </p:cNvSpPr>
          <p:nvPr>
            <p:ph idx="1"/>
          </p:nvPr>
        </p:nvSpPr>
        <p:spPr/>
        <p:txBody>
          <a:bodyPr/>
          <a:lstStyle/>
          <a:p>
            <a:r>
              <a:rPr lang="en-US" dirty="0" smtClean="0"/>
              <a:t>Climate and Health Program</a:t>
            </a:r>
          </a:p>
          <a:p>
            <a:pPr lvl="1"/>
            <a:r>
              <a:rPr lang="en-US" dirty="0" smtClean="0"/>
              <a:t>Funds the cooperative agreement with CSTE to support Climate and Respiratory Health Activities</a:t>
            </a:r>
          </a:p>
          <a:p>
            <a:r>
              <a:rPr lang="en-US" dirty="0" smtClean="0"/>
              <a:t>Asthma Control Program</a:t>
            </a:r>
          </a:p>
          <a:p>
            <a:r>
              <a:rPr lang="en-US" dirty="0" smtClean="0"/>
              <a:t>Environmental Public Health Tracking Program</a:t>
            </a:r>
          </a:p>
          <a:p>
            <a:endParaRPr lang="en-US" dirty="0"/>
          </a:p>
        </p:txBody>
      </p:sp>
      <p:pic>
        <p:nvPicPr>
          <p:cNvPr id="2050" name="Picture 2" descr="BRACE Info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072" y="3886202"/>
            <a:ext cx="1904998" cy="19049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DC Tracking Net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1" y="3886202"/>
            <a:ext cx="1904998" cy="19049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clrChange>
              <a:clrFrom>
                <a:srgbClr val="FEFEFE"/>
              </a:clrFrom>
              <a:clrTo>
                <a:srgbClr val="FEFEFE">
                  <a:alpha val="0"/>
                </a:srgbClr>
              </a:clrTo>
            </a:clrChange>
          </a:blip>
          <a:stretch>
            <a:fillRect/>
          </a:stretch>
        </p:blipFill>
        <p:spPr>
          <a:xfrm>
            <a:off x="5715000" y="3886201"/>
            <a:ext cx="1963042" cy="1904997"/>
          </a:xfrm>
          <a:prstGeom prst="rect">
            <a:avLst/>
          </a:prstGeom>
          <a:solidFill>
            <a:schemeClr val="tx2"/>
          </a:solidFill>
        </p:spPr>
      </p:pic>
    </p:spTree>
    <p:extLst>
      <p:ext uri="{BB962C8B-B14F-4D97-AF65-F5344CB8AC3E}">
        <p14:creationId xmlns:p14="http://schemas.microsoft.com/office/powerpoint/2010/main" val="43336272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we work together</a:t>
            </a:r>
            <a:endParaRPr lang="en-US" dirty="0"/>
          </a:p>
        </p:txBody>
      </p:sp>
      <p:graphicFrame>
        <p:nvGraphicFramePr>
          <p:cNvPr id="5" name="Diagram 4"/>
          <p:cNvGraphicFramePr/>
          <p:nvPr>
            <p:extLst>
              <p:ext uri="{D42A27DB-BD31-4B8C-83A1-F6EECF244321}">
                <p14:modId xmlns:p14="http://schemas.microsoft.com/office/powerpoint/2010/main" val="1191319949"/>
              </p:ext>
            </p:extLst>
          </p:nvPr>
        </p:nvGraphicFramePr>
        <p:xfrm>
          <a:off x="1524000" y="1295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035082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7106"/>
            <a:ext cx="9296400" cy="7049337"/>
          </a:xfrm>
        </p:spPr>
      </p:pic>
    </p:spTree>
    <p:extLst>
      <p:ext uri="{BB962C8B-B14F-4D97-AF65-F5344CB8AC3E}">
        <p14:creationId xmlns:p14="http://schemas.microsoft.com/office/powerpoint/2010/main" val="26857085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743761668"/>
              </p:ext>
            </p:extLst>
          </p:nvPr>
        </p:nvGraphicFramePr>
        <p:xfrm>
          <a:off x="443753" y="1371600"/>
          <a:ext cx="6642847"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ounded Rectangle 9"/>
          <p:cNvSpPr/>
          <p:nvPr/>
        </p:nvSpPr>
        <p:spPr>
          <a:xfrm>
            <a:off x="7239000" y="1371600"/>
            <a:ext cx="1600200" cy="3733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u="sng" dirty="0" smtClean="0">
                <a:solidFill>
                  <a:schemeClr val="bg2"/>
                </a:solidFill>
              </a:rPr>
              <a:t>Influences</a:t>
            </a:r>
          </a:p>
          <a:p>
            <a:pPr lvl="0" algn="ctr"/>
            <a:endParaRPr lang="en-US" sz="1400" dirty="0">
              <a:solidFill>
                <a:schemeClr val="bg2"/>
              </a:solidFill>
            </a:endParaRPr>
          </a:p>
          <a:p>
            <a:pPr lvl="0"/>
            <a:r>
              <a:rPr lang="en-US" sz="1400" dirty="0" smtClean="0">
                <a:solidFill>
                  <a:schemeClr val="bg2"/>
                </a:solidFill>
              </a:rPr>
              <a:t>Age &amp; Race</a:t>
            </a:r>
          </a:p>
          <a:p>
            <a:pPr lvl="0"/>
            <a:endParaRPr lang="en-US" sz="1400" dirty="0" smtClean="0">
              <a:solidFill>
                <a:schemeClr val="bg2"/>
              </a:solidFill>
            </a:endParaRPr>
          </a:p>
          <a:p>
            <a:pPr lvl="0"/>
            <a:r>
              <a:rPr lang="en-US" sz="1400" dirty="0" smtClean="0">
                <a:solidFill>
                  <a:schemeClr val="bg2"/>
                </a:solidFill>
              </a:rPr>
              <a:t>Housing &amp; Infrastructure</a:t>
            </a:r>
          </a:p>
          <a:p>
            <a:pPr lvl="0"/>
            <a:endParaRPr lang="en-US" sz="1400" dirty="0" smtClean="0">
              <a:solidFill>
                <a:schemeClr val="bg2"/>
              </a:solidFill>
            </a:endParaRPr>
          </a:p>
          <a:p>
            <a:pPr lvl="0"/>
            <a:r>
              <a:rPr lang="en-US" sz="1400" dirty="0" smtClean="0">
                <a:solidFill>
                  <a:schemeClr val="bg2"/>
                </a:solidFill>
              </a:rPr>
              <a:t>Geography &amp;</a:t>
            </a:r>
            <a:r>
              <a:rPr lang="en-US" sz="1400" dirty="0">
                <a:solidFill>
                  <a:schemeClr val="bg2"/>
                </a:solidFill>
              </a:rPr>
              <a:t> </a:t>
            </a:r>
            <a:r>
              <a:rPr lang="en-US" sz="1400" dirty="0" smtClean="0">
                <a:solidFill>
                  <a:schemeClr val="bg2"/>
                </a:solidFill>
              </a:rPr>
              <a:t>Land Use</a:t>
            </a:r>
          </a:p>
          <a:p>
            <a:pPr lvl="0"/>
            <a:endParaRPr lang="en-US" sz="1400" dirty="0" smtClean="0">
              <a:solidFill>
                <a:schemeClr val="bg2"/>
              </a:solidFill>
            </a:endParaRPr>
          </a:p>
          <a:p>
            <a:pPr lvl="0"/>
            <a:r>
              <a:rPr lang="en-US" sz="1400" dirty="0" smtClean="0">
                <a:solidFill>
                  <a:schemeClr val="bg2"/>
                </a:solidFill>
              </a:rPr>
              <a:t>Healthcare access</a:t>
            </a:r>
          </a:p>
          <a:p>
            <a:pPr lvl="0"/>
            <a:endParaRPr lang="en-US" sz="1400" dirty="0" smtClean="0">
              <a:solidFill>
                <a:schemeClr val="bg2"/>
              </a:solidFill>
            </a:endParaRPr>
          </a:p>
          <a:p>
            <a:pPr lvl="0"/>
            <a:r>
              <a:rPr lang="en-US" sz="1400" dirty="0" smtClean="0">
                <a:solidFill>
                  <a:schemeClr val="bg2"/>
                </a:solidFill>
              </a:rPr>
              <a:t>Preexisting health conditions</a:t>
            </a:r>
            <a:endParaRPr lang="en-US" dirty="0" smtClean="0">
              <a:solidFill>
                <a:schemeClr val="bg2"/>
              </a:solidFill>
            </a:endParaRPr>
          </a:p>
        </p:txBody>
      </p:sp>
      <p:graphicFrame>
        <p:nvGraphicFramePr>
          <p:cNvPr id="7" name="Diagram 6"/>
          <p:cNvGraphicFramePr/>
          <p:nvPr>
            <p:extLst>
              <p:ext uri="{D42A27DB-BD31-4B8C-83A1-F6EECF244321}">
                <p14:modId xmlns:p14="http://schemas.microsoft.com/office/powerpoint/2010/main" val="1799608712"/>
              </p:ext>
            </p:extLst>
          </p:nvPr>
        </p:nvGraphicFramePr>
        <p:xfrm>
          <a:off x="1524000" y="228600"/>
          <a:ext cx="6096000" cy="79561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1025938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8915400" cy="1143000"/>
          </a:xfrm>
        </p:spPr>
        <p:txBody>
          <a:bodyPr anchor="ctr" anchorCtr="0"/>
          <a:lstStyle/>
          <a:p>
            <a:pPr>
              <a:lnSpc>
                <a:spcPct val="100000"/>
              </a:lnSpc>
            </a:pPr>
            <a:r>
              <a:rPr lang="en-US" sz="3000" dirty="0" smtClean="0"/>
              <a:t>Climate Impacts on Pollen Production in Atlanta</a:t>
            </a:r>
            <a:endParaRPr lang="en-US" sz="3000" dirty="0"/>
          </a:p>
        </p:txBody>
      </p:sp>
      <p:sp>
        <p:nvSpPr>
          <p:cNvPr id="10" name="Content Placeholder 2"/>
          <p:cNvSpPr>
            <a:spLocks noGrp="1"/>
          </p:cNvSpPr>
          <p:nvPr>
            <p:ph idx="1"/>
          </p:nvPr>
        </p:nvSpPr>
        <p:spPr>
          <a:xfrm>
            <a:off x="609600" y="1752600"/>
            <a:ext cx="8534400" cy="1143000"/>
          </a:xfrm>
        </p:spPr>
        <p:txBody>
          <a:bodyPr/>
          <a:lstStyle/>
          <a:p>
            <a:r>
              <a:rPr lang="en-US" sz="1800" dirty="0"/>
              <a:t>Years with warmer Spring temperatures have earlier peak pollen </a:t>
            </a:r>
            <a:r>
              <a:rPr lang="en-US" sz="1800" dirty="0" smtClean="0"/>
              <a:t>days, signaling an earlier shift in the pollen season</a:t>
            </a:r>
            <a:endParaRPr lang="en-US" sz="1800" dirty="0"/>
          </a:p>
        </p:txBody>
      </p:sp>
      <p:graphicFrame>
        <p:nvGraphicFramePr>
          <p:cNvPr id="18" name="Diagram 17"/>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81200" y="2506640"/>
            <a:ext cx="4648280" cy="3486210"/>
          </a:xfrm>
          <a:prstGeom prst="rect">
            <a:avLst/>
          </a:prstGeom>
        </p:spPr>
      </p:pic>
      <p:sp>
        <p:nvSpPr>
          <p:cNvPr id="6" name="TextBox 5"/>
          <p:cNvSpPr txBox="1"/>
          <p:nvPr/>
        </p:nvSpPr>
        <p:spPr>
          <a:xfrm>
            <a:off x="1494551" y="2743200"/>
            <a:ext cx="461665" cy="2950423"/>
          </a:xfrm>
          <a:prstGeom prst="rect">
            <a:avLst/>
          </a:prstGeom>
          <a:noFill/>
        </p:spPr>
        <p:txBody>
          <a:bodyPr vert="vert270" wrap="none" rtlCol="0">
            <a:spAutoFit/>
          </a:bodyPr>
          <a:lstStyle/>
          <a:p>
            <a:r>
              <a:rPr lang="en-US" dirty="0" smtClean="0"/>
              <a:t>Peak Pollen Day (Day of Year)</a:t>
            </a:r>
            <a:endParaRPr lang="en-US" dirty="0"/>
          </a:p>
        </p:txBody>
      </p:sp>
      <p:sp>
        <p:nvSpPr>
          <p:cNvPr id="8" name="TextBox 7"/>
          <p:cNvSpPr txBox="1"/>
          <p:nvPr/>
        </p:nvSpPr>
        <p:spPr>
          <a:xfrm>
            <a:off x="2713365" y="5992850"/>
            <a:ext cx="3183949" cy="369332"/>
          </a:xfrm>
          <a:prstGeom prst="rect">
            <a:avLst/>
          </a:prstGeom>
          <a:noFill/>
        </p:spPr>
        <p:txBody>
          <a:bodyPr wrap="none" rtlCol="0">
            <a:spAutoFit/>
          </a:bodyPr>
          <a:lstStyle/>
          <a:p>
            <a:r>
              <a:rPr lang="en-US" dirty="0" smtClean="0"/>
              <a:t>Spring Average Temp (Celsius)</a:t>
            </a:r>
            <a:endParaRPr lang="en-US" dirty="0"/>
          </a:p>
        </p:txBody>
      </p:sp>
      <p:sp>
        <p:nvSpPr>
          <p:cNvPr id="9" name="TextBox 8"/>
          <p:cNvSpPr txBox="1"/>
          <p:nvPr/>
        </p:nvSpPr>
        <p:spPr>
          <a:xfrm>
            <a:off x="228600" y="6483501"/>
            <a:ext cx="8229600" cy="261610"/>
          </a:xfrm>
          <a:prstGeom prst="rect">
            <a:avLst/>
          </a:prstGeom>
          <a:noFill/>
        </p:spPr>
        <p:txBody>
          <a:bodyPr wrap="square" rtlCol="0">
            <a:spAutoFit/>
          </a:bodyPr>
          <a:lstStyle/>
          <a:p>
            <a:r>
              <a:rPr lang="en-US" sz="1100" dirty="0" smtClean="0"/>
              <a:t>Manangan, et al. Forthcoming.</a:t>
            </a:r>
            <a:endParaRPr lang="en-US" sz="1100" dirty="0"/>
          </a:p>
        </p:txBody>
      </p:sp>
    </p:spTree>
    <p:extLst>
      <p:ext uri="{BB962C8B-B14F-4D97-AF65-F5344CB8AC3E}">
        <p14:creationId xmlns:p14="http://schemas.microsoft.com/office/powerpoint/2010/main" val="333477643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40649"/>
            <a:ext cx="8229600" cy="1143000"/>
          </a:xfrm>
        </p:spPr>
        <p:txBody>
          <a:bodyPr/>
          <a:lstStyle/>
          <a:p>
            <a:r>
              <a:rPr lang="en-US" dirty="0" smtClean="0"/>
              <a:t>Intra-urban pollen variability and automated counting devices</a:t>
            </a:r>
            <a:endParaRPr lang="en-US" dirty="0"/>
          </a:p>
        </p:txBody>
      </p:sp>
      <p:pic>
        <p:nvPicPr>
          <p:cNvPr id="5" name="Picture 4"/>
          <p:cNvPicPr>
            <a:picLocks noChangeAspect="1"/>
          </p:cNvPicPr>
          <p:nvPr/>
        </p:nvPicPr>
        <p:blipFill rotWithShape="1">
          <a:blip r:embed="rId3"/>
          <a:srcRect l="1766" t="1263" r="2846" b="2267"/>
          <a:stretch/>
        </p:blipFill>
        <p:spPr>
          <a:xfrm>
            <a:off x="4648201" y="2133600"/>
            <a:ext cx="4114800" cy="3810000"/>
          </a:xfrm>
          <a:prstGeom prst="rect">
            <a:avLst/>
          </a:prstGeom>
        </p:spPr>
      </p:pic>
      <p:sp>
        <p:nvSpPr>
          <p:cNvPr id="6" name="TextBox 5"/>
          <p:cNvSpPr txBox="1"/>
          <p:nvPr/>
        </p:nvSpPr>
        <p:spPr>
          <a:xfrm>
            <a:off x="4571999" y="5956902"/>
            <a:ext cx="4313761" cy="492443"/>
          </a:xfrm>
          <a:prstGeom prst="rect">
            <a:avLst/>
          </a:prstGeom>
          <a:noFill/>
        </p:spPr>
        <p:txBody>
          <a:bodyPr wrap="square" rtlCol="0">
            <a:spAutoFit/>
          </a:bodyPr>
          <a:lstStyle/>
          <a:p>
            <a:r>
              <a:rPr lang="en-US" sz="1300" dirty="0" smtClean="0"/>
              <a:t>Proposed study domain. Land Use and green space map </a:t>
            </a:r>
            <a:r>
              <a:rPr lang="en-US" sz="1300" dirty="0" err="1" smtClean="0"/>
              <a:t>overlayed</a:t>
            </a:r>
            <a:r>
              <a:rPr lang="en-US" sz="1300" dirty="0" smtClean="0"/>
              <a:t> by potential sensor locations.</a:t>
            </a:r>
            <a:endParaRPr lang="en-US" sz="1300" dirty="0"/>
          </a:p>
        </p:txBody>
      </p:sp>
      <p:pic>
        <p:nvPicPr>
          <p:cNvPr id="7" name="Picture 6"/>
          <p:cNvPicPr>
            <a:picLocks noChangeAspect="1"/>
          </p:cNvPicPr>
          <p:nvPr/>
        </p:nvPicPr>
        <p:blipFill>
          <a:blip r:embed="rId4"/>
          <a:stretch>
            <a:fillRect/>
          </a:stretch>
        </p:blipFill>
        <p:spPr>
          <a:xfrm>
            <a:off x="358834" y="4038600"/>
            <a:ext cx="4159130" cy="1916035"/>
          </a:xfrm>
          <a:prstGeom prst="rect">
            <a:avLst/>
          </a:prstGeom>
        </p:spPr>
      </p:pic>
      <p:sp>
        <p:nvSpPr>
          <p:cNvPr id="8" name="TextBox 7"/>
          <p:cNvSpPr txBox="1"/>
          <p:nvPr/>
        </p:nvSpPr>
        <p:spPr>
          <a:xfrm>
            <a:off x="228600" y="5935131"/>
            <a:ext cx="4343398" cy="492443"/>
          </a:xfrm>
          <a:prstGeom prst="rect">
            <a:avLst/>
          </a:prstGeom>
          <a:noFill/>
        </p:spPr>
        <p:txBody>
          <a:bodyPr wrap="square" rtlCol="0">
            <a:spAutoFit/>
          </a:bodyPr>
          <a:lstStyle/>
          <a:p>
            <a:r>
              <a:rPr lang="en-US" sz="1300" dirty="0" smtClean="0"/>
              <a:t>Comparison of pollen counts from National Allergy Bureau certified station and an automated pollen sensor</a:t>
            </a:r>
            <a:endParaRPr lang="en-US" sz="1300" dirty="0"/>
          </a:p>
        </p:txBody>
      </p:sp>
      <p:sp>
        <p:nvSpPr>
          <p:cNvPr id="9" name="TextBox 8"/>
          <p:cNvSpPr txBox="1"/>
          <p:nvPr/>
        </p:nvSpPr>
        <p:spPr>
          <a:xfrm>
            <a:off x="358834" y="1980981"/>
            <a:ext cx="4289366" cy="2031325"/>
          </a:xfrm>
          <a:prstGeom prst="rect">
            <a:avLst/>
          </a:prstGeom>
          <a:noFill/>
        </p:spPr>
        <p:txBody>
          <a:bodyPr wrap="square" rtlCol="0">
            <a:spAutoFit/>
          </a:bodyPr>
          <a:lstStyle/>
          <a:p>
            <a:r>
              <a:rPr lang="en-US" dirty="0" smtClean="0">
                <a:solidFill>
                  <a:schemeClr val="bg2"/>
                </a:solidFill>
              </a:rPr>
              <a:t>Research collaboration with Emory University aimed at:</a:t>
            </a:r>
          </a:p>
          <a:p>
            <a:pPr marL="285750" indent="-285750">
              <a:buFont typeface="Arial" panose="020B0604020202020204" pitchFamily="34" charset="0"/>
              <a:buChar char="•"/>
            </a:pPr>
            <a:r>
              <a:rPr lang="en-US" dirty="0" smtClean="0">
                <a:solidFill>
                  <a:schemeClr val="bg2"/>
                </a:solidFill>
              </a:rPr>
              <a:t>Comparing automated pollen sensor with NAB-certified station results</a:t>
            </a:r>
          </a:p>
          <a:p>
            <a:pPr marL="285750" indent="-285750">
              <a:buFont typeface="Arial" panose="020B0604020202020204" pitchFamily="34" charset="0"/>
              <a:buChar char="•"/>
            </a:pPr>
            <a:r>
              <a:rPr lang="en-US" dirty="0" smtClean="0">
                <a:solidFill>
                  <a:schemeClr val="bg2"/>
                </a:solidFill>
              </a:rPr>
              <a:t>Assessing variation in pollen production across Atlanta</a:t>
            </a:r>
          </a:p>
          <a:p>
            <a:pPr marL="742950" lvl="1" indent="-285750">
              <a:buFont typeface="Arial" panose="020B0604020202020204" pitchFamily="34" charset="0"/>
              <a:buChar char="•"/>
            </a:pPr>
            <a:endParaRPr lang="en-US" dirty="0"/>
          </a:p>
        </p:txBody>
      </p:sp>
      <p:graphicFrame>
        <p:nvGraphicFramePr>
          <p:cNvPr id="10" name="Diagram 9"/>
          <p:cNvGraphicFramePr/>
          <p:nvPr>
            <p:extLst>
              <p:ext uri="{D42A27DB-BD31-4B8C-83A1-F6EECF244321}">
                <p14:modId xmlns:p14="http://schemas.microsoft.com/office/powerpoint/2010/main" val="614408496"/>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325656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0" y="2440722"/>
            <a:ext cx="5483304" cy="4112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52400" y="685800"/>
            <a:ext cx="8915400" cy="1143000"/>
          </a:xfrm>
        </p:spPr>
        <p:txBody>
          <a:bodyPr anchor="ctr" anchorCtr="0"/>
          <a:lstStyle/>
          <a:p>
            <a:pPr>
              <a:lnSpc>
                <a:spcPct val="100000"/>
              </a:lnSpc>
            </a:pPr>
            <a:r>
              <a:rPr lang="en-US" sz="3000" dirty="0" smtClean="0"/>
              <a:t>Tree Pollen Season Onset vs Spring Temp</a:t>
            </a:r>
            <a:endParaRPr lang="en-US" sz="3000" dirty="0"/>
          </a:p>
        </p:txBody>
      </p:sp>
      <p:sp>
        <p:nvSpPr>
          <p:cNvPr id="10" name="Content Placeholder 2"/>
          <p:cNvSpPr>
            <a:spLocks noGrp="1"/>
          </p:cNvSpPr>
          <p:nvPr>
            <p:ph idx="1"/>
          </p:nvPr>
        </p:nvSpPr>
        <p:spPr>
          <a:xfrm>
            <a:off x="304800" y="1600200"/>
            <a:ext cx="8534400" cy="1143000"/>
          </a:xfrm>
        </p:spPr>
        <p:txBody>
          <a:bodyPr/>
          <a:lstStyle/>
          <a:p>
            <a:r>
              <a:rPr lang="en-US" sz="1800" dirty="0" smtClean="0"/>
              <a:t>Linear relationship between season onset (Spring) and temperature</a:t>
            </a:r>
          </a:p>
          <a:p>
            <a:pPr lvl="1"/>
            <a:r>
              <a:rPr lang="en-US" sz="1400" dirty="0" smtClean="0"/>
              <a:t>Locations with warmer Spring temperatures have earlier pollen season (R</a:t>
            </a:r>
            <a:r>
              <a:rPr lang="en-US" sz="1400" baseline="30000" dirty="0" smtClean="0"/>
              <a:t>2</a:t>
            </a:r>
            <a:r>
              <a:rPr lang="en-US" sz="1400" dirty="0" smtClean="0"/>
              <a:t>= 0.91,  p-value&lt;0.001,  </a:t>
            </a:r>
            <a:r>
              <a:rPr lang="en-US" sz="1400" dirty="0" err="1" smtClean="0"/>
              <a:t>df</a:t>
            </a:r>
            <a:r>
              <a:rPr lang="en-US" sz="1400" dirty="0" smtClean="0"/>
              <a:t>=7)</a:t>
            </a:r>
          </a:p>
        </p:txBody>
      </p:sp>
      <p:sp>
        <p:nvSpPr>
          <p:cNvPr id="3" name="TextBox 2"/>
          <p:cNvSpPr txBox="1"/>
          <p:nvPr/>
        </p:nvSpPr>
        <p:spPr>
          <a:xfrm>
            <a:off x="1937132" y="2849523"/>
            <a:ext cx="958468" cy="276999"/>
          </a:xfrm>
          <a:prstGeom prst="rect">
            <a:avLst/>
          </a:prstGeom>
          <a:noFill/>
        </p:spPr>
        <p:txBody>
          <a:bodyPr wrap="none" rtlCol="0">
            <a:spAutoFit/>
          </a:bodyPr>
          <a:lstStyle/>
          <a:p>
            <a:r>
              <a:rPr lang="en-US" sz="1200" dirty="0" smtClean="0">
                <a:solidFill>
                  <a:srgbClr val="000000"/>
                </a:solidFill>
              </a:rPr>
              <a:t>Sarasota, FL</a:t>
            </a:r>
            <a:endParaRPr lang="en-US" sz="1200" dirty="0">
              <a:solidFill>
                <a:srgbClr val="000000"/>
              </a:solidFill>
            </a:endParaRPr>
          </a:p>
        </p:txBody>
      </p:sp>
      <p:sp>
        <p:nvSpPr>
          <p:cNvPr id="9" name="TextBox 8"/>
          <p:cNvSpPr txBox="1"/>
          <p:nvPr/>
        </p:nvSpPr>
        <p:spPr>
          <a:xfrm>
            <a:off x="2895600" y="3992523"/>
            <a:ext cx="922432" cy="276999"/>
          </a:xfrm>
          <a:prstGeom prst="rect">
            <a:avLst/>
          </a:prstGeom>
          <a:noFill/>
        </p:spPr>
        <p:txBody>
          <a:bodyPr wrap="none" rtlCol="0">
            <a:spAutoFit/>
          </a:bodyPr>
          <a:lstStyle/>
          <a:p>
            <a:r>
              <a:rPr lang="en-US" sz="1200" dirty="0" smtClean="0">
                <a:solidFill>
                  <a:srgbClr val="000000"/>
                </a:solidFill>
              </a:rPr>
              <a:t>Atlanta, GA</a:t>
            </a:r>
            <a:endParaRPr lang="en-US" sz="1200" dirty="0">
              <a:solidFill>
                <a:srgbClr val="000000"/>
              </a:solidFill>
            </a:endParaRPr>
          </a:p>
        </p:txBody>
      </p:sp>
      <p:sp>
        <p:nvSpPr>
          <p:cNvPr id="11" name="TextBox 10"/>
          <p:cNvSpPr txBox="1"/>
          <p:nvPr/>
        </p:nvSpPr>
        <p:spPr>
          <a:xfrm>
            <a:off x="2460434" y="4338707"/>
            <a:ext cx="1352293" cy="276999"/>
          </a:xfrm>
          <a:prstGeom prst="rect">
            <a:avLst/>
          </a:prstGeom>
          <a:noFill/>
        </p:spPr>
        <p:txBody>
          <a:bodyPr wrap="none" rtlCol="0">
            <a:spAutoFit/>
          </a:bodyPr>
          <a:lstStyle/>
          <a:p>
            <a:r>
              <a:rPr lang="en-US" sz="1200" dirty="0" smtClean="0">
                <a:solidFill>
                  <a:srgbClr val="000000"/>
                </a:solidFill>
              </a:rPr>
              <a:t>Albuquerque, NM</a:t>
            </a:r>
            <a:endParaRPr lang="en-US" sz="1200" dirty="0">
              <a:solidFill>
                <a:srgbClr val="000000"/>
              </a:solidFill>
            </a:endParaRPr>
          </a:p>
        </p:txBody>
      </p:sp>
      <p:sp>
        <p:nvSpPr>
          <p:cNvPr id="12" name="TextBox 11"/>
          <p:cNvSpPr txBox="1"/>
          <p:nvPr/>
        </p:nvSpPr>
        <p:spPr>
          <a:xfrm>
            <a:off x="4291052" y="3907666"/>
            <a:ext cx="933974" cy="276999"/>
          </a:xfrm>
          <a:prstGeom prst="rect">
            <a:avLst/>
          </a:prstGeom>
          <a:noFill/>
        </p:spPr>
        <p:txBody>
          <a:bodyPr wrap="none" rtlCol="0">
            <a:spAutoFit/>
          </a:bodyPr>
          <a:lstStyle/>
          <a:p>
            <a:r>
              <a:rPr lang="en-US" sz="1200" dirty="0" smtClean="0">
                <a:solidFill>
                  <a:srgbClr val="000000"/>
                </a:solidFill>
              </a:rPr>
              <a:t>Raleigh, NC</a:t>
            </a:r>
            <a:endParaRPr lang="en-US" sz="1200" dirty="0">
              <a:solidFill>
                <a:srgbClr val="000000"/>
              </a:solidFill>
            </a:endParaRPr>
          </a:p>
        </p:txBody>
      </p:sp>
      <p:sp>
        <p:nvSpPr>
          <p:cNvPr id="13" name="TextBox 12"/>
          <p:cNvSpPr txBox="1"/>
          <p:nvPr/>
        </p:nvSpPr>
        <p:spPr>
          <a:xfrm>
            <a:off x="4038600" y="5377441"/>
            <a:ext cx="1149610" cy="276999"/>
          </a:xfrm>
          <a:prstGeom prst="rect">
            <a:avLst/>
          </a:prstGeom>
          <a:noFill/>
        </p:spPr>
        <p:txBody>
          <a:bodyPr wrap="none" rtlCol="0">
            <a:spAutoFit/>
          </a:bodyPr>
          <a:lstStyle/>
          <a:p>
            <a:r>
              <a:rPr lang="en-US" sz="1200" dirty="0" smtClean="0">
                <a:solidFill>
                  <a:srgbClr val="000000"/>
                </a:solidFill>
              </a:rPr>
              <a:t>Baltimore,  MD</a:t>
            </a:r>
            <a:endParaRPr lang="en-US" sz="1200" dirty="0">
              <a:solidFill>
                <a:srgbClr val="000000"/>
              </a:solidFill>
            </a:endParaRPr>
          </a:p>
        </p:txBody>
      </p:sp>
      <p:sp>
        <p:nvSpPr>
          <p:cNvPr id="14" name="TextBox 13"/>
          <p:cNvSpPr txBox="1"/>
          <p:nvPr/>
        </p:nvSpPr>
        <p:spPr>
          <a:xfrm>
            <a:off x="5375970" y="5515940"/>
            <a:ext cx="876650" cy="276999"/>
          </a:xfrm>
          <a:prstGeom prst="rect">
            <a:avLst/>
          </a:prstGeom>
          <a:noFill/>
        </p:spPr>
        <p:txBody>
          <a:bodyPr wrap="none" rtlCol="0">
            <a:spAutoFit/>
          </a:bodyPr>
          <a:lstStyle/>
          <a:p>
            <a:r>
              <a:rPr lang="en-US" sz="1200" dirty="0" smtClean="0">
                <a:solidFill>
                  <a:srgbClr val="000000"/>
                </a:solidFill>
              </a:rPr>
              <a:t>Detroit, MI</a:t>
            </a:r>
            <a:endParaRPr lang="en-US" sz="1200" dirty="0">
              <a:solidFill>
                <a:srgbClr val="000000"/>
              </a:solidFill>
            </a:endParaRPr>
          </a:p>
        </p:txBody>
      </p:sp>
      <p:sp>
        <p:nvSpPr>
          <p:cNvPr id="15" name="TextBox 14"/>
          <p:cNvSpPr txBox="1"/>
          <p:nvPr/>
        </p:nvSpPr>
        <p:spPr>
          <a:xfrm>
            <a:off x="5247127" y="5221648"/>
            <a:ext cx="978794" cy="276999"/>
          </a:xfrm>
          <a:prstGeom prst="rect">
            <a:avLst/>
          </a:prstGeom>
          <a:noFill/>
        </p:spPr>
        <p:txBody>
          <a:bodyPr wrap="none" rtlCol="0">
            <a:spAutoFit/>
          </a:bodyPr>
          <a:lstStyle/>
          <a:p>
            <a:r>
              <a:rPr lang="en-US" sz="1200" dirty="0" smtClean="0">
                <a:solidFill>
                  <a:srgbClr val="000000"/>
                </a:solidFill>
              </a:rPr>
              <a:t>Madison, WI</a:t>
            </a:r>
            <a:endParaRPr lang="en-US" sz="1200" dirty="0">
              <a:solidFill>
                <a:srgbClr val="000000"/>
              </a:solidFill>
            </a:endParaRPr>
          </a:p>
        </p:txBody>
      </p:sp>
      <p:sp>
        <p:nvSpPr>
          <p:cNvPr id="16" name="TextBox 15"/>
          <p:cNvSpPr txBox="1"/>
          <p:nvPr/>
        </p:nvSpPr>
        <p:spPr>
          <a:xfrm>
            <a:off x="5814295" y="5036106"/>
            <a:ext cx="1287660" cy="276999"/>
          </a:xfrm>
          <a:prstGeom prst="rect">
            <a:avLst/>
          </a:prstGeom>
          <a:noFill/>
        </p:spPr>
        <p:txBody>
          <a:bodyPr wrap="none" rtlCol="0">
            <a:spAutoFit/>
          </a:bodyPr>
          <a:lstStyle/>
          <a:p>
            <a:r>
              <a:rPr lang="en-US" sz="1200" dirty="0" smtClean="0">
                <a:solidFill>
                  <a:srgbClr val="000000"/>
                </a:solidFill>
              </a:rPr>
              <a:t>Minneapolis, MN</a:t>
            </a:r>
            <a:endParaRPr lang="en-US" sz="1200" dirty="0">
              <a:solidFill>
                <a:srgbClr val="000000"/>
              </a:solidFill>
            </a:endParaRPr>
          </a:p>
        </p:txBody>
      </p:sp>
      <p:sp>
        <p:nvSpPr>
          <p:cNvPr id="17" name="TextBox 16"/>
          <p:cNvSpPr txBox="1"/>
          <p:nvPr/>
        </p:nvSpPr>
        <p:spPr>
          <a:xfrm>
            <a:off x="6472675" y="5816326"/>
            <a:ext cx="690125" cy="461665"/>
          </a:xfrm>
          <a:prstGeom prst="rect">
            <a:avLst/>
          </a:prstGeom>
          <a:noFill/>
        </p:spPr>
        <p:txBody>
          <a:bodyPr wrap="none" rtlCol="0">
            <a:spAutoFit/>
          </a:bodyPr>
          <a:lstStyle/>
          <a:p>
            <a:pPr algn="ctr"/>
            <a:r>
              <a:rPr lang="en-US" sz="1200" dirty="0" smtClean="0">
                <a:solidFill>
                  <a:srgbClr val="000000"/>
                </a:solidFill>
              </a:rPr>
              <a:t>Bangor,</a:t>
            </a:r>
          </a:p>
          <a:p>
            <a:pPr algn="ctr"/>
            <a:r>
              <a:rPr lang="en-US" sz="1200" dirty="0" smtClean="0">
                <a:solidFill>
                  <a:srgbClr val="000000"/>
                </a:solidFill>
              </a:rPr>
              <a:t>ME</a:t>
            </a:r>
            <a:endParaRPr lang="en-US" sz="1200" dirty="0">
              <a:solidFill>
                <a:srgbClr val="000000"/>
              </a:solidFill>
            </a:endParaRPr>
          </a:p>
        </p:txBody>
      </p:sp>
      <p:graphicFrame>
        <p:nvGraphicFramePr>
          <p:cNvPr id="18" name="Diagram 17"/>
          <p:cNvGraphicFramePr/>
          <p:nvPr>
            <p:extLst>
              <p:ext uri="{D42A27DB-BD31-4B8C-83A1-F6EECF244321}">
                <p14:modId xmlns:p14="http://schemas.microsoft.com/office/powerpoint/2010/main" val="2656144082"/>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TextBox 18"/>
          <p:cNvSpPr txBox="1"/>
          <p:nvPr/>
        </p:nvSpPr>
        <p:spPr>
          <a:xfrm>
            <a:off x="1524000" y="6546457"/>
            <a:ext cx="8229600" cy="261610"/>
          </a:xfrm>
          <a:prstGeom prst="rect">
            <a:avLst/>
          </a:prstGeom>
          <a:noFill/>
        </p:spPr>
        <p:txBody>
          <a:bodyPr wrap="square" rtlCol="0">
            <a:spAutoFit/>
          </a:bodyPr>
          <a:lstStyle/>
          <a:p>
            <a:r>
              <a:rPr lang="en-US" sz="1100" dirty="0" smtClean="0"/>
              <a:t>Manangan, et al. Forthcoming.</a:t>
            </a:r>
            <a:endParaRPr lang="en-US" sz="1100" dirty="0"/>
          </a:p>
        </p:txBody>
      </p:sp>
    </p:spTree>
    <p:extLst>
      <p:ext uri="{BB962C8B-B14F-4D97-AF65-F5344CB8AC3E}">
        <p14:creationId xmlns:p14="http://schemas.microsoft.com/office/powerpoint/2010/main" val="179307579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Update of EPA Climate Indicator - Pollen</a:t>
            </a:r>
            <a:endParaRPr lang="en-US" dirty="0"/>
          </a:p>
        </p:txBody>
      </p:sp>
      <p:pic>
        <p:nvPicPr>
          <p:cNvPr id="2050" name="Picture 2" descr="Map showing the number of days that the length of ragweed pollen season changed at 11 locations in the central United States between 1995 and 20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2033162"/>
            <a:ext cx="3694545"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5830669"/>
            <a:ext cx="3694545" cy="646331"/>
          </a:xfrm>
          <a:prstGeom prst="rect">
            <a:avLst/>
          </a:prstGeom>
          <a:noFill/>
        </p:spPr>
        <p:txBody>
          <a:bodyPr wrap="square" rtlCol="0">
            <a:spAutoFit/>
          </a:bodyPr>
          <a:lstStyle/>
          <a:p>
            <a:r>
              <a:rPr lang="en-US" dirty="0" smtClean="0"/>
              <a:t>Change in ragweed pollen season (1995-2015)</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8691" y="2174125"/>
            <a:ext cx="4648200" cy="3718559"/>
          </a:xfrm>
          <a:prstGeom prst="rect">
            <a:avLst/>
          </a:prstGeom>
        </p:spPr>
      </p:pic>
      <p:sp>
        <p:nvSpPr>
          <p:cNvPr id="6" name="TextBox 5"/>
          <p:cNvSpPr txBox="1"/>
          <p:nvPr/>
        </p:nvSpPr>
        <p:spPr>
          <a:xfrm>
            <a:off x="4626842" y="2069068"/>
            <a:ext cx="4059958" cy="369332"/>
          </a:xfrm>
          <a:prstGeom prst="rect">
            <a:avLst/>
          </a:prstGeom>
          <a:noFill/>
        </p:spPr>
        <p:txBody>
          <a:bodyPr wrap="none" rtlCol="0">
            <a:spAutoFit/>
          </a:bodyPr>
          <a:lstStyle/>
          <a:p>
            <a:r>
              <a:rPr lang="en-US" dirty="0" smtClean="0"/>
              <a:t>National Allergy Bureau Pollen Stations</a:t>
            </a:r>
            <a:endParaRPr lang="en-US" dirty="0"/>
          </a:p>
        </p:txBody>
      </p:sp>
      <p:graphicFrame>
        <p:nvGraphicFramePr>
          <p:cNvPr id="9" name="Diagram 8"/>
          <p:cNvGraphicFramePr/>
          <p:nvPr>
            <p:extLst>
              <p:ext uri="{D42A27DB-BD31-4B8C-83A1-F6EECF244321}">
                <p14:modId xmlns:p14="http://schemas.microsoft.com/office/powerpoint/2010/main" val="2593654097"/>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4340620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62000"/>
          </a:xfrm>
        </p:spPr>
        <p:txBody>
          <a:bodyPr/>
          <a:lstStyle/>
          <a:p>
            <a:r>
              <a:rPr lang="en-US" dirty="0" smtClean="0"/>
              <a:t>Shifts in Global Pollen Season Timing</a:t>
            </a:r>
            <a:endParaRPr lang="en-US" dirty="0"/>
          </a:p>
        </p:txBody>
      </p:sp>
      <p:graphicFrame>
        <p:nvGraphicFramePr>
          <p:cNvPr id="5" name="Chart 4"/>
          <p:cNvGraphicFramePr/>
          <p:nvPr>
            <p:extLst>
              <p:ext uri="{D42A27DB-BD31-4B8C-83A1-F6EECF244321}">
                <p14:modId xmlns:p14="http://schemas.microsoft.com/office/powerpoint/2010/main" val="3464794440"/>
              </p:ext>
            </p:extLst>
          </p:nvPr>
        </p:nvGraphicFramePr>
        <p:xfrm>
          <a:off x="800100" y="2091015"/>
          <a:ext cx="75438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2"/>
          <p:cNvSpPr>
            <a:spLocks noGrp="1"/>
          </p:cNvSpPr>
          <p:nvPr>
            <p:ph idx="1"/>
          </p:nvPr>
        </p:nvSpPr>
        <p:spPr>
          <a:xfrm>
            <a:off x="304800" y="1447800"/>
            <a:ext cx="8534400" cy="1143000"/>
          </a:xfrm>
        </p:spPr>
        <p:txBody>
          <a:bodyPr/>
          <a:lstStyle/>
          <a:p>
            <a:r>
              <a:rPr lang="en-US" sz="2000" dirty="0" smtClean="0"/>
              <a:t>Literature review of global pollen trends</a:t>
            </a:r>
          </a:p>
          <a:p>
            <a:pPr lvl="1"/>
            <a:r>
              <a:rPr lang="en-US" sz="1600" dirty="0"/>
              <a:t>R</a:t>
            </a:r>
            <a:r>
              <a:rPr lang="en-US" sz="1600" dirty="0" smtClean="0"/>
              <a:t>esults of hundreds of analyses across 62 peer-reviewed studies</a:t>
            </a:r>
          </a:p>
        </p:txBody>
      </p:sp>
      <p:graphicFrame>
        <p:nvGraphicFramePr>
          <p:cNvPr id="6" name="Diagram 5"/>
          <p:cNvGraphicFramePr/>
          <p:nvPr>
            <p:extLst>
              <p:ext uri="{D42A27DB-BD31-4B8C-83A1-F6EECF244321}">
                <p14:modId xmlns:p14="http://schemas.microsoft.com/office/powerpoint/2010/main" val="2593654097"/>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p:cNvSpPr txBox="1"/>
          <p:nvPr/>
        </p:nvSpPr>
        <p:spPr>
          <a:xfrm>
            <a:off x="609600" y="6404811"/>
            <a:ext cx="8229600" cy="430887"/>
          </a:xfrm>
          <a:prstGeom prst="rect">
            <a:avLst/>
          </a:prstGeom>
          <a:noFill/>
        </p:spPr>
        <p:txBody>
          <a:bodyPr wrap="square" rtlCol="0">
            <a:spAutoFit/>
          </a:bodyPr>
          <a:lstStyle/>
          <a:p>
            <a:r>
              <a:rPr lang="en-US" sz="1100" dirty="0" smtClean="0"/>
              <a:t>Schramm</a:t>
            </a:r>
            <a:r>
              <a:rPr lang="en-US" sz="1100" dirty="0"/>
              <a:t>, P</a:t>
            </a:r>
            <a:r>
              <a:rPr lang="en-US" sz="1100" dirty="0" smtClean="0"/>
              <a:t>, Brown, CL, </a:t>
            </a:r>
            <a:r>
              <a:rPr lang="en-US" sz="1100" dirty="0"/>
              <a:t>Saha, S, Conlon, K, Bell, J, and J Hess. Effects of temperature and precipitation on global pollen trends and implications for human health: A systematic review</a:t>
            </a:r>
            <a:r>
              <a:rPr lang="en-US" sz="1100" dirty="0" smtClean="0"/>
              <a:t>. Forthcoming.</a:t>
            </a:r>
            <a:endParaRPr lang="en-US" sz="1100" dirty="0"/>
          </a:p>
        </p:txBody>
      </p:sp>
    </p:spTree>
    <p:extLst>
      <p:ext uri="{BB962C8B-B14F-4D97-AF65-F5344CB8AC3E}">
        <p14:creationId xmlns:p14="http://schemas.microsoft.com/office/powerpoint/2010/main" val="305088981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60438"/>
            <a:ext cx="8229600" cy="639762"/>
          </a:xfrm>
        </p:spPr>
        <p:txBody>
          <a:bodyPr/>
          <a:lstStyle/>
          <a:p>
            <a:r>
              <a:rPr lang="en-US" dirty="0" smtClean="0"/>
              <a:t>Shifts in Global Pollen Season Amounts</a:t>
            </a:r>
            <a:endParaRPr lang="en-US" dirty="0"/>
          </a:p>
        </p:txBody>
      </p:sp>
      <p:graphicFrame>
        <p:nvGraphicFramePr>
          <p:cNvPr id="5" name="Chart 4"/>
          <p:cNvGraphicFramePr/>
          <p:nvPr>
            <p:extLst>
              <p:ext uri="{D42A27DB-BD31-4B8C-83A1-F6EECF244321}">
                <p14:modId xmlns:p14="http://schemas.microsoft.com/office/powerpoint/2010/main" val="3388388150"/>
              </p:ext>
            </p:extLst>
          </p:nvPr>
        </p:nvGraphicFramePr>
        <p:xfrm>
          <a:off x="876300" y="1676400"/>
          <a:ext cx="7239000" cy="3886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p:cNvGraphicFramePr/>
          <p:nvPr>
            <p:extLst>
              <p:ext uri="{D42A27DB-BD31-4B8C-83A1-F6EECF244321}">
                <p14:modId xmlns:p14="http://schemas.microsoft.com/office/powerpoint/2010/main" val="2593654097"/>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609600" y="6404811"/>
            <a:ext cx="8229600" cy="430887"/>
          </a:xfrm>
          <a:prstGeom prst="rect">
            <a:avLst/>
          </a:prstGeom>
          <a:noFill/>
        </p:spPr>
        <p:txBody>
          <a:bodyPr wrap="square" rtlCol="0">
            <a:spAutoFit/>
          </a:bodyPr>
          <a:lstStyle/>
          <a:p>
            <a:r>
              <a:rPr lang="en-US" sz="1100" dirty="0" smtClean="0"/>
              <a:t>Schramm</a:t>
            </a:r>
            <a:r>
              <a:rPr lang="en-US" sz="1100" dirty="0"/>
              <a:t>, P</a:t>
            </a:r>
            <a:r>
              <a:rPr lang="en-US" sz="1100" dirty="0" smtClean="0"/>
              <a:t>, Brown, CL, </a:t>
            </a:r>
            <a:r>
              <a:rPr lang="en-US" sz="1100" dirty="0"/>
              <a:t>Saha, S, Conlon, K, Bell, J, and J Hess. Effects of temperature and precipitation on global pollen trends and implications for human health: A systematic review</a:t>
            </a:r>
            <a:r>
              <a:rPr lang="en-US" sz="1100" dirty="0" smtClean="0"/>
              <a:t>. Forthcoming.</a:t>
            </a:r>
            <a:endParaRPr lang="en-US" sz="1100" dirty="0"/>
          </a:p>
        </p:txBody>
      </p:sp>
    </p:spTree>
    <p:extLst>
      <p:ext uri="{BB962C8B-B14F-4D97-AF65-F5344CB8AC3E}">
        <p14:creationId xmlns:p14="http://schemas.microsoft.com/office/powerpoint/2010/main" val="186161562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85573"/>
            <a:ext cx="7315200" cy="417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456756" y="1176476"/>
            <a:ext cx="6230488" cy="523220"/>
          </a:xfrm>
          <a:prstGeom prst="rect">
            <a:avLst/>
          </a:prstGeom>
          <a:noFill/>
        </p:spPr>
        <p:txBody>
          <a:bodyPr wrap="none" rtlCol="0">
            <a:spAutoFit/>
          </a:bodyPr>
          <a:lstStyle/>
          <a:p>
            <a:r>
              <a:rPr lang="en-US" sz="2800" b="1" dirty="0">
                <a:latin typeface="+mj-lt"/>
                <a:ea typeface="+mj-ea"/>
                <a:cs typeface="+mj-cs"/>
              </a:rPr>
              <a:t>Health impacts from pollen exposure</a:t>
            </a:r>
          </a:p>
        </p:txBody>
      </p:sp>
      <p:graphicFrame>
        <p:nvGraphicFramePr>
          <p:cNvPr id="12" name="Diagram 11"/>
          <p:cNvGraphicFramePr/>
          <p:nvPr>
            <p:extLst>
              <p:ext uri="{D42A27DB-BD31-4B8C-83A1-F6EECF244321}">
                <p14:modId xmlns:p14="http://schemas.microsoft.com/office/powerpoint/2010/main" val="2593654097"/>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990600" y="6172200"/>
            <a:ext cx="2026517" cy="307777"/>
          </a:xfrm>
          <a:prstGeom prst="rect">
            <a:avLst/>
          </a:prstGeom>
          <a:noFill/>
        </p:spPr>
        <p:txBody>
          <a:bodyPr wrap="none" rtlCol="0">
            <a:spAutoFit/>
          </a:bodyPr>
          <a:lstStyle/>
          <a:p>
            <a:r>
              <a:rPr lang="en-US" sz="1400" dirty="0" smtClean="0"/>
              <a:t>Saha et al. Forthcoming.</a:t>
            </a:r>
            <a:endParaRPr lang="en-US" sz="1400" dirty="0"/>
          </a:p>
        </p:txBody>
      </p:sp>
    </p:spTree>
    <p:extLst>
      <p:ext uri="{BB962C8B-B14F-4D97-AF65-F5344CB8AC3E}">
        <p14:creationId xmlns:p14="http://schemas.microsoft.com/office/powerpoint/2010/main" val="620627256"/>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lstStyle/>
          <a:p>
            <a:r>
              <a:rPr lang="en-US" dirty="0" smtClean="0"/>
              <a:t>Modelling Pollen using Proxy Measures</a:t>
            </a:r>
            <a:br>
              <a:rPr lang="en-US" dirty="0" smtClean="0"/>
            </a:br>
            <a:r>
              <a:rPr lang="en-US" sz="2400" dirty="0" smtClean="0"/>
              <a:t>Google Trends</a:t>
            </a:r>
            <a:r>
              <a:rPr lang="en-US" sz="2400" dirty="0" smtClean="0">
                <a:solidFill>
                  <a:srgbClr val="FF0000"/>
                </a:solidFill>
              </a:rPr>
              <a:t> </a:t>
            </a:r>
            <a:r>
              <a:rPr lang="en-US" sz="2400" dirty="0" smtClean="0"/>
              <a:t>Data and Pollen</a:t>
            </a:r>
            <a:endParaRPr lang="en-US" sz="2400" dirty="0"/>
          </a:p>
        </p:txBody>
      </p:sp>
      <p:sp>
        <p:nvSpPr>
          <p:cNvPr id="3" name="Content Placeholder 2"/>
          <p:cNvSpPr>
            <a:spLocks noGrp="1"/>
          </p:cNvSpPr>
          <p:nvPr>
            <p:ph idx="1"/>
          </p:nvPr>
        </p:nvSpPr>
        <p:spPr>
          <a:xfrm>
            <a:off x="6629400" y="2895600"/>
            <a:ext cx="2514600" cy="1905000"/>
          </a:xfrm>
        </p:spPr>
        <p:txBody>
          <a:bodyPr/>
          <a:lstStyle/>
          <a:p>
            <a:r>
              <a:rPr lang="en-US" sz="1800" u="sng" dirty="0" smtClean="0"/>
              <a:t>Blue</a:t>
            </a:r>
            <a:r>
              <a:rPr lang="en-US" sz="1800" dirty="0" smtClean="0"/>
              <a:t>: GT searches for “pollen”</a:t>
            </a:r>
          </a:p>
          <a:p>
            <a:endParaRPr lang="en-US" sz="1800" dirty="0" smtClean="0"/>
          </a:p>
          <a:p>
            <a:r>
              <a:rPr lang="en-US" sz="1800" u="sng" dirty="0" smtClean="0"/>
              <a:t>Orange</a:t>
            </a:r>
            <a:r>
              <a:rPr lang="en-US" sz="1800" dirty="0" smtClean="0"/>
              <a:t>: NAB pollen data</a:t>
            </a:r>
            <a:endParaRPr lang="en-US" sz="1800" dirty="0"/>
          </a:p>
        </p:txBody>
      </p:sp>
      <p:graphicFrame>
        <p:nvGraphicFramePr>
          <p:cNvPr id="6" name="Diagram 5"/>
          <p:cNvGraphicFramePr/>
          <p:nvPr>
            <p:extLst>
              <p:ext uri="{D42A27DB-BD31-4B8C-83A1-F6EECF244321}">
                <p14:modId xmlns:p14="http://schemas.microsoft.com/office/powerpoint/2010/main" val="2593654097"/>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448397" y="2000864"/>
            <a:ext cx="6409604" cy="4137582"/>
          </a:xfrm>
          <a:prstGeom prst="rect">
            <a:avLst/>
          </a:prstGeom>
        </p:spPr>
      </p:pic>
      <p:sp>
        <p:nvSpPr>
          <p:cNvPr id="8" name="TextBox 7">
            <a:extLst>
              <a:ext uri="{FF2B5EF4-FFF2-40B4-BE49-F238E27FC236}">
                <a16:creationId xmlns:a16="http://schemas.microsoft.com/office/drawing/2014/main" id="{5113A617-F30D-5648-B623-F3DF7CB8CC84}"/>
              </a:ext>
            </a:extLst>
          </p:cNvPr>
          <p:cNvSpPr txBox="1"/>
          <p:nvPr/>
        </p:nvSpPr>
        <p:spPr>
          <a:xfrm>
            <a:off x="429106" y="6138446"/>
            <a:ext cx="8486294" cy="338554"/>
          </a:xfrm>
          <a:prstGeom prst="rect">
            <a:avLst/>
          </a:prstGeom>
          <a:noFill/>
        </p:spPr>
        <p:txBody>
          <a:bodyPr wrap="square" rtlCol="0">
            <a:spAutoFit/>
          </a:bodyPr>
          <a:lstStyle/>
          <a:p>
            <a:r>
              <a:rPr lang="en-US" sz="1600" dirty="0" smtClean="0"/>
              <a:t>2015 data used for Atlanta and Baltimore2014 data used for Houston and Washington DC</a:t>
            </a:r>
            <a:endParaRPr lang="en-US" sz="1600" dirty="0"/>
          </a:p>
        </p:txBody>
      </p:sp>
      <p:sp>
        <p:nvSpPr>
          <p:cNvPr id="9" name="TextBox 8"/>
          <p:cNvSpPr txBox="1"/>
          <p:nvPr/>
        </p:nvSpPr>
        <p:spPr>
          <a:xfrm>
            <a:off x="429106" y="6477000"/>
            <a:ext cx="2084481" cy="307777"/>
          </a:xfrm>
          <a:prstGeom prst="rect">
            <a:avLst/>
          </a:prstGeom>
          <a:noFill/>
        </p:spPr>
        <p:txBody>
          <a:bodyPr wrap="none" rtlCol="0">
            <a:spAutoFit/>
          </a:bodyPr>
          <a:lstStyle/>
          <a:p>
            <a:r>
              <a:rPr lang="en-US" sz="1400" dirty="0" smtClean="0"/>
              <a:t>Hall, J et al. Forthcoming.</a:t>
            </a:r>
            <a:endParaRPr lang="en-US" sz="1400" dirty="0"/>
          </a:p>
        </p:txBody>
      </p:sp>
    </p:spTree>
    <p:extLst>
      <p:ext uri="{BB962C8B-B14F-4D97-AF65-F5344CB8AC3E}">
        <p14:creationId xmlns:p14="http://schemas.microsoft.com/office/powerpoint/2010/main" val="406321465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5FFC6416-4E96-394E-B34D-D21870715170}"/>
              </a:ext>
            </a:extLst>
          </p:cNvPr>
          <p:cNvSpPr/>
          <p:nvPr/>
        </p:nvSpPr>
        <p:spPr>
          <a:xfrm>
            <a:off x="533400" y="1056388"/>
            <a:ext cx="8784091" cy="461665"/>
          </a:xfrm>
          <a:prstGeom prst="rect">
            <a:avLst/>
          </a:prstGeom>
        </p:spPr>
        <p:txBody>
          <a:bodyPr wrap="square">
            <a:spAutoFit/>
          </a:bodyPr>
          <a:lstStyle/>
          <a:p>
            <a:r>
              <a:rPr lang="en-US" sz="2400" b="1" dirty="0" smtClean="0"/>
              <a:t>Impacts of urban </a:t>
            </a:r>
            <a:r>
              <a:rPr lang="en-US" sz="2400" b="1" dirty="0"/>
              <a:t>air pollution and extreme </a:t>
            </a:r>
            <a:r>
              <a:rPr lang="en-US" sz="2400" b="1" dirty="0" smtClean="0"/>
              <a:t>heat on health</a:t>
            </a:r>
            <a:endParaRPr lang="en-US" sz="2400" b="1" dirty="0"/>
          </a:p>
        </p:txBody>
      </p:sp>
      <p:sp>
        <p:nvSpPr>
          <p:cNvPr id="51" name="Rectangle 50">
            <a:extLst>
              <a:ext uri="{FF2B5EF4-FFF2-40B4-BE49-F238E27FC236}">
                <a16:creationId xmlns:a16="http://schemas.microsoft.com/office/drawing/2014/main" id="{D9CB0EB0-178D-BC47-9930-FF510CDB108E}"/>
              </a:ext>
            </a:extLst>
          </p:cNvPr>
          <p:cNvSpPr/>
          <p:nvPr/>
        </p:nvSpPr>
        <p:spPr>
          <a:xfrm>
            <a:off x="503499" y="1443079"/>
            <a:ext cx="8382000" cy="338554"/>
          </a:xfrm>
          <a:prstGeom prst="rect">
            <a:avLst/>
          </a:prstGeom>
        </p:spPr>
        <p:txBody>
          <a:bodyPr wrap="square">
            <a:spAutoFit/>
          </a:bodyPr>
          <a:lstStyle/>
          <a:p>
            <a:pPr algn="ctr"/>
            <a:r>
              <a:rPr lang="en-US" sz="1600" b="1" dirty="0" smtClean="0"/>
              <a:t>Coincidence of days of high temperature and high ozone pose significant health risks</a:t>
            </a:r>
            <a:endParaRPr lang="en-US" sz="1600" dirty="0"/>
          </a:p>
        </p:txBody>
      </p:sp>
      <p:graphicFrame>
        <p:nvGraphicFramePr>
          <p:cNvPr id="24" name="Diagram 23"/>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12">
            <a:extLst>
              <a:ext uri="{FF2B5EF4-FFF2-40B4-BE49-F238E27FC236}">
                <a16:creationId xmlns:a16="http://schemas.microsoft.com/office/drawing/2014/main" id="{17A54B5C-EB4A-414A-9871-D5A2EDA96D4F}"/>
              </a:ext>
            </a:extLst>
          </p:cNvPr>
          <p:cNvSpPr/>
          <p:nvPr/>
        </p:nvSpPr>
        <p:spPr>
          <a:xfrm>
            <a:off x="650979" y="5527807"/>
            <a:ext cx="7813037" cy="307777"/>
          </a:xfrm>
          <a:prstGeom prst="rect">
            <a:avLst/>
          </a:prstGeom>
        </p:spPr>
        <p:txBody>
          <a:bodyPr wrap="square">
            <a:spAutoFit/>
          </a:bodyPr>
          <a:lstStyle/>
          <a:p>
            <a:r>
              <a:rPr lang="en-US" sz="1400" dirty="0" smtClean="0"/>
              <a:t>Census tract data from 2000-2015 in Houston, TX.</a:t>
            </a:r>
            <a:endParaRPr lang="en-US" sz="1400" dirty="0"/>
          </a:p>
        </p:txBody>
      </p:sp>
      <p:sp>
        <p:nvSpPr>
          <p:cNvPr id="14" name="Rectangle 13">
            <a:extLst>
              <a:ext uri="{FF2B5EF4-FFF2-40B4-BE49-F238E27FC236}">
                <a16:creationId xmlns:a16="http://schemas.microsoft.com/office/drawing/2014/main" id="{B0B78C74-5A07-0042-97D1-A7D297032DAB}"/>
              </a:ext>
            </a:extLst>
          </p:cNvPr>
          <p:cNvSpPr/>
          <p:nvPr/>
        </p:nvSpPr>
        <p:spPr>
          <a:xfrm>
            <a:off x="296751" y="6553200"/>
            <a:ext cx="1835759" cy="230832"/>
          </a:xfrm>
          <a:prstGeom prst="rect">
            <a:avLst/>
          </a:prstGeom>
        </p:spPr>
        <p:txBody>
          <a:bodyPr wrap="none">
            <a:spAutoFit/>
          </a:bodyPr>
          <a:lstStyle/>
          <a:p>
            <a:r>
              <a:rPr lang="en-US" sz="900" dirty="0" err="1">
                <a:latin typeface="AdvTT94c8263f.I"/>
              </a:rPr>
              <a:t>O'Lenick</a:t>
            </a:r>
            <a:r>
              <a:rPr lang="en-US" sz="900" dirty="0">
                <a:latin typeface="AdvTT94c8263f.I"/>
              </a:rPr>
              <a:t> et al. , 2019, In Review</a:t>
            </a:r>
            <a:endParaRPr lang="en-US" sz="900" dirty="0"/>
          </a:p>
        </p:txBody>
      </p:sp>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5800" y="2168324"/>
            <a:ext cx="7778216" cy="3400439"/>
          </a:xfrm>
          <a:prstGeom prst="rect">
            <a:avLst/>
          </a:prstGeom>
          <a:solidFill>
            <a:schemeClr val="tx2"/>
          </a:solidFill>
        </p:spPr>
      </p:pic>
    </p:spTree>
    <p:extLst>
      <p:ext uri="{BB962C8B-B14F-4D97-AF65-F5344CB8AC3E}">
        <p14:creationId xmlns:p14="http://schemas.microsoft.com/office/powerpoint/2010/main" val="1102780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txBox="1">
            <a:spLocks noChangeArrowheads="1"/>
          </p:cNvSpPr>
          <p:nvPr/>
        </p:nvSpPr>
        <p:spPr>
          <a:xfrm>
            <a:off x="367869" y="1253669"/>
            <a:ext cx="8300545" cy="509958"/>
          </a:xfrm>
          <a:prstGeom prst="rect">
            <a:avLst/>
          </a:prstGeom>
        </p:spPr>
        <p:txBody>
          <a:bodyPr vert="horz" lIns="68580" tIns="34290" rIns="68580" bIns="34290" rtlCol="0" anchor="ctr" anchorCtr="0">
            <a:noAutofit/>
          </a:bodyPr>
          <a:lstStyle>
            <a:defPPr>
              <a:defRPr lang="en-US"/>
            </a:defPPr>
            <a:lvl1pPr marL="0" marR="0" lvl="0" indent="0" defTabSz="914400" eaLnBrk="1" fontAlgn="auto" latinLnBrk="0" hangingPunct="1">
              <a:lnSpc>
                <a:spcPct val="100000"/>
              </a:lnSpc>
              <a:spcAft>
                <a:spcPts val="0"/>
              </a:spcAft>
              <a:buClrTx/>
              <a:buSzTx/>
              <a:buFontTx/>
              <a:buNone/>
              <a:tabLst/>
              <a:defRPr kumimoji="0" sz="3600" b="1" i="0" u="none" strike="noStrike" cap="none" spc="0" normalizeH="0" baseline="0">
                <a:ln>
                  <a:noFill/>
                </a:ln>
                <a:solidFill>
                  <a:srgbClr val="005DAA"/>
                </a:solidFill>
                <a:effectLst/>
                <a:uLnTx/>
                <a:uFillTx/>
                <a:ea typeface="+mj-ea"/>
                <a:cs typeface="+mj-cs"/>
              </a:defRPr>
            </a:lvl1pPr>
          </a:lstStyle>
          <a:p>
            <a:pPr algn="ctr"/>
            <a:r>
              <a:rPr lang="en-US" sz="2700" dirty="0">
                <a:solidFill>
                  <a:schemeClr val="tx1"/>
                </a:solidFill>
              </a:rPr>
              <a:t>Wildfire Smoke – Health Activities: </a:t>
            </a:r>
            <a:endParaRPr lang="en-US" sz="2700" dirty="0" smtClean="0">
              <a:solidFill>
                <a:schemeClr val="tx1"/>
              </a:solidFill>
            </a:endParaRPr>
          </a:p>
          <a:p>
            <a:pPr algn="ctr"/>
            <a:r>
              <a:rPr lang="en-US" sz="2700" dirty="0" smtClean="0">
                <a:solidFill>
                  <a:schemeClr val="tx1"/>
                </a:solidFill>
              </a:rPr>
              <a:t>Exposure </a:t>
            </a:r>
            <a:r>
              <a:rPr lang="en-US" sz="2700" dirty="0">
                <a:solidFill>
                  <a:schemeClr val="tx1"/>
                </a:solidFill>
              </a:rPr>
              <a:t>Modeling</a:t>
            </a:r>
          </a:p>
        </p:txBody>
      </p:sp>
      <p:graphicFrame>
        <p:nvGraphicFramePr>
          <p:cNvPr id="16" name="Diagram 15"/>
          <p:cNvGraphicFramePr/>
          <p:nvPr>
            <p:extLst>
              <p:ext uri="{D42A27DB-BD31-4B8C-83A1-F6EECF244321}">
                <p14:modId xmlns:p14="http://schemas.microsoft.com/office/powerpoint/2010/main" val="2338855826"/>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17"/>
          <p:cNvPicPr>
            <a:picLocks noChangeAspect="1"/>
          </p:cNvPicPr>
          <p:nvPr/>
        </p:nvPicPr>
        <p:blipFill>
          <a:blip r:embed="rId8"/>
          <a:stretch>
            <a:fillRect/>
          </a:stretch>
        </p:blipFill>
        <p:spPr>
          <a:xfrm>
            <a:off x="187830" y="1905000"/>
            <a:ext cx="8768340" cy="4450976"/>
          </a:xfrm>
          <a:prstGeom prst="rect">
            <a:avLst/>
          </a:prstGeom>
        </p:spPr>
      </p:pic>
    </p:spTree>
    <p:extLst>
      <p:ext uri="{BB962C8B-B14F-4D97-AF65-F5344CB8AC3E}">
        <p14:creationId xmlns:p14="http://schemas.microsoft.com/office/powerpoint/2010/main" val="235726179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760157" y="2154671"/>
            <a:ext cx="5145268" cy="2432642"/>
          </a:xfrm>
          <a:prstGeom prst="rect">
            <a:avLst/>
          </a:prstGeom>
        </p:spPr>
      </p:pic>
      <p:pic>
        <p:nvPicPr>
          <p:cNvPr id="5" name="image09.png"/>
          <p:cNvPicPr/>
          <p:nvPr/>
        </p:nvPicPr>
        <p:blipFill>
          <a:blip r:embed="rId4"/>
          <a:srcRect/>
          <a:stretch>
            <a:fillRect/>
          </a:stretch>
        </p:blipFill>
        <p:spPr>
          <a:xfrm>
            <a:off x="140065" y="2154671"/>
            <a:ext cx="3466736" cy="2432642"/>
          </a:xfrm>
          <a:prstGeom prst="rect">
            <a:avLst/>
          </a:prstGeom>
          <a:ln/>
        </p:spPr>
      </p:pic>
      <p:sp>
        <p:nvSpPr>
          <p:cNvPr id="6" name="Rectangle 5"/>
          <p:cNvSpPr/>
          <p:nvPr/>
        </p:nvSpPr>
        <p:spPr>
          <a:xfrm>
            <a:off x="1072745" y="2198956"/>
            <a:ext cx="1577700" cy="5625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chemeClr val="tx1"/>
              </a:solidFill>
              <a:latin typeface="Calibri" panose="020F0502020204030204"/>
            </a:endParaRPr>
          </a:p>
        </p:txBody>
      </p:sp>
      <p:sp>
        <p:nvSpPr>
          <p:cNvPr id="7" name="Rectangle 6"/>
          <p:cNvSpPr/>
          <p:nvPr/>
        </p:nvSpPr>
        <p:spPr>
          <a:xfrm>
            <a:off x="342901" y="4950056"/>
            <a:ext cx="8562524" cy="646331"/>
          </a:xfrm>
          <a:prstGeom prst="rect">
            <a:avLst/>
          </a:prstGeom>
        </p:spPr>
        <p:txBody>
          <a:bodyPr wrap="square">
            <a:spAutoFit/>
          </a:bodyPr>
          <a:lstStyle/>
          <a:p>
            <a:pPr marL="192881" indent="-192881" defTabSz="685800">
              <a:spcBef>
                <a:spcPct val="20000"/>
              </a:spcBef>
              <a:buClr>
                <a:schemeClr val="tx1"/>
              </a:buClr>
              <a:buSzPct val="70000"/>
              <a:buFont typeface="Wingdings" pitchFamily="2" charset="2"/>
              <a:buChar char="q"/>
              <a:defRPr/>
            </a:pPr>
            <a:r>
              <a:rPr lang="en-US" dirty="0">
                <a:latin typeface="Myriad Web Pro"/>
              </a:rPr>
              <a:t>Expand to include other wildfire episodes and compile a library of concentration –response (C-R) functions for various locations in the Western United States</a:t>
            </a:r>
          </a:p>
        </p:txBody>
      </p:sp>
      <p:sp>
        <p:nvSpPr>
          <p:cNvPr id="8" name="Rectangle 2"/>
          <p:cNvSpPr txBox="1">
            <a:spLocks noChangeArrowheads="1"/>
          </p:cNvSpPr>
          <p:nvPr/>
        </p:nvSpPr>
        <p:spPr>
          <a:xfrm>
            <a:off x="0" y="1395042"/>
            <a:ext cx="8831766" cy="509958"/>
          </a:xfrm>
          <a:prstGeom prst="rect">
            <a:avLst/>
          </a:prstGeom>
        </p:spPr>
        <p:txBody>
          <a:bodyPr vert="horz" lIns="68580" tIns="34290" rIns="68580" bIns="34290" rtlCol="0" anchor="ctr" anchorCtr="0">
            <a:noAutofit/>
          </a:bodyPr>
          <a:lstStyle>
            <a:defPPr>
              <a:defRPr lang="en-US"/>
            </a:defPPr>
            <a:lvl1pPr marL="0" marR="0" lvl="0" indent="0" defTabSz="914400" eaLnBrk="1" fontAlgn="auto" latinLnBrk="0" hangingPunct="1">
              <a:lnSpc>
                <a:spcPct val="100000"/>
              </a:lnSpc>
              <a:spcAft>
                <a:spcPts val="0"/>
              </a:spcAft>
              <a:buClrTx/>
              <a:buSzTx/>
              <a:buFontTx/>
              <a:buNone/>
              <a:tabLst/>
              <a:defRPr kumimoji="0" sz="3600" b="1" i="0" u="none" strike="noStrike" cap="none" spc="0" normalizeH="0" baseline="0">
                <a:ln>
                  <a:noFill/>
                </a:ln>
                <a:solidFill>
                  <a:srgbClr val="005DAA"/>
                </a:solidFill>
                <a:effectLst/>
                <a:uLnTx/>
                <a:uFillTx/>
                <a:ea typeface="+mj-ea"/>
                <a:cs typeface="+mj-cs"/>
              </a:defRPr>
            </a:lvl1pPr>
          </a:lstStyle>
          <a:p>
            <a:pPr algn="ctr"/>
            <a:r>
              <a:rPr lang="en-US" sz="2700" dirty="0">
                <a:solidFill>
                  <a:schemeClr val="tx1"/>
                </a:solidFill>
              </a:rPr>
              <a:t>Wildfire Smoke – Health Activities: </a:t>
            </a:r>
            <a:endParaRPr lang="en-US" sz="2700" dirty="0" smtClean="0">
              <a:solidFill>
                <a:schemeClr val="tx1"/>
              </a:solidFill>
            </a:endParaRPr>
          </a:p>
          <a:p>
            <a:pPr algn="ctr"/>
            <a:r>
              <a:rPr lang="en-US" sz="2700" dirty="0" smtClean="0">
                <a:solidFill>
                  <a:schemeClr val="tx1"/>
                </a:solidFill>
              </a:rPr>
              <a:t>Estimating </a:t>
            </a:r>
            <a:r>
              <a:rPr lang="en-US" sz="2700" dirty="0">
                <a:solidFill>
                  <a:schemeClr val="tx1"/>
                </a:solidFill>
              </a:rPr>
              <a:t>Health Risks</a:t>
            </a:r>
          </a:p>
        </p:txBody>
      </p:sp>
      <p:graphicFrame>
        <p:nvGraphicFramePr>
          <p:cNvPr id="10" name="Diagram 9"/>
          <p:cNvGraphicFramePr/>
          <p:nvPr>
            <p:extLst>
              <p:ext uri="{D42A27DB-BD31-4B8C-83A1-F6EECF244321}">
                <p14:modId xmlns:p14="http://schemas.microsoft.com/office/powerpoint/2010/main" val="2338855826"/>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Rectangle 2"/>
          <p:cNvSpPr txBox="1">
            <a:spLocks noChangeArrowheads="1"/>
          </p:cNvSpPr>
          <p:nvPr/>
        </p:nvSpPr>
        <p:spPr>
          <a:xfrm>
            <a:off x="152400" y="5970334"/>
            <a:ext cx="8745373" cy="770603"/>
          </a:xfrm>
          <a:prstGeom prst="rect">
            <a:avLst/>
          </a:prstGeom>
          <a:solidFill>
            <a:srgbClr val="FFC000"/>
          </a:solidFill>
          <a:ln>
            <a:miter lim="800000"/>
            <a:headEnd/>
            <a:tailEnd/>
          </a:ln>
        </p:spPr>
        <p:txBody>
          <a:bodyPr vert="horz" wrap="square" lIns="51435" tIns="25718" rIns="51435" bIns="25718" numCol="1" rtlCol="0" anchor="ctr" anchorCtr="0" compatLnSpc="1">
            <a:prstTxWarp prst="textNoShape">
              <a:avLst/>
            </a:prstTxWarp>
            <a:noAutofit/>
          </a:bodyPr>
          <a:lstStyle>
            <a:defPPr>
              <a:defRPr lang="en-US"/>
            </a:defPPr>
            <a:lvl1pPr algn="ctr" defTabSz="914400" eaLnBrk="1" latinLnBrk="0" hangingPunct="1">
              <a:lnSpc>
                <a:spcPct val="100000"/>
              </a:lnSpc>
              <a:buNone/>
              <a:defRPr sz="2700" b="1" baseline="0">
                <a:solidFill>
                  <a:srgbClr val="0033CC"/>
                </a:solidFill>
                <a:effectLst/>
                <a:latin typeface="Myriad Web Pro"/>
                <a:ea typeface="+mj-ea"/>
                <a:cs typeface="+mj-cs"/>
              </a:defRPr>
            </a:lvl1pPr>
          </a:lstStyle>
          <a:p>
            <a:pPr lvl="0" algn="l">
              <a:defRPr/>
            </a:pPr>
            <a:r>
              <a:rPr lang="en-US" sz="1500" dirty="0" smtClean="0">
                <a:solidFill>
                  <a:srgbClr val="5B9BD5">
                    <a:lumMod val="50000"/>
                  </a:srgbClr>
                </a:solidFill>
                <a:latin typeface="Calibri Light" panose="020F0302020204030204"/>
              </a:rPr>
              <a:t>Gan </a:t>
            </a:r>
            <a:r>
              <a:rPr lang="en-US" sz="1500" dirty="0">
                <a:solidFill>
                  <a:srgbClr val="5B9BD5">
                    <a:lumMod val="50000"/>
                  </a:srgbClr>
                </a:solidFill>
                <a:latin typeface="Calibri Light" panose="020F0302020204030204"/>
              </a:rPr>
              <a:t>RW, Ford BH, </a:t>
            </a:r>
            <a:r>
              <a:rPr lang="en-US" sz="1500" dirty="0" err="1">
                <a:solidFill>
                  <a:srgbClr val="5B9BD5">
                    <a:lumMod val="50000"/>
                  </a:srgbClr>
                </a:solidFill>
                <a:latin typeface="Calibri Light" panose="020F0302020204030204"/>
              </a:rPr>
              <a:t>Lassman</a:t>
            </a:r>
            <a:r>
              <a:rPr lang="en-US" sz="1500" dirty="0">
                <a:solidFill>
                  <a:srgbClr val="5B9BD5">
                    <a:lumMod val="50000"/>
                  </a:srgbClr>
                </a:solidFill>
                <a:latin typeface="Calibri Light" panose="020F0302020204030204"/>
              </a:rPr>
              <a:t> W, </a:t>
            </a:r>
            <a:r>
              <a:rPr lang="en-US" sz="1500" dirty="0" err="1">
                <a:solidFill>
                  <a:srgbClr val="5B9BD5">
                    <a:lumMod val="50000"/>
                  </a:srgbClr>
                </a:solidFill>
                <a:latin typeface="Calibri Light" panose="020F0302020204030204"/>
              </a:rPr>
              <a:t>Pfister</a:t>
            </a:r>
            <a:r>
              <a:rPr lang="en-US" sz="1500" dirty="0">
                <a:solidFill>
                  <a:srgbClr val="5B9BD5">
                    <a:lumMod val="50000"/>
                  </a:srgbClr>
                </a:solidFill>
                <a:latin typeface="Calibri Light" panose="020F0302020204030204"/>
              </a:rPr>
              <a:t> G, Vaidyanathan V, Fischer E, </a:t>
            </a:r>
            <a:r>
              <a:rPr lang="en-US" sz="1500" dirty="0" err="1">
                <a:solidFill>
                  <a:srgbClr val="5B9BD5">
                    <a:lumMod val="50000"/>
                  </a:srgbClr>
                </a:solidFill>
                <a:latin typeface="Calibri Light" panose="020F0302020204030204"/>
              </a:rPr>
              <a:t>Volckens</a:t>
            </a:r>
            <a:r>
              <a:rPr lang="en-US" sz="1500" dirty="0">
                <a:solidFill>
                  <a:srgbClr val="5B9BD5">
                    <a:lumMod val="50000"/>
                  </a:srgbClr>
                </a:solidFill>
                <a:latin typeface="Calibri Light" panose="020F0302020204030204"/>
              </a:rPr>
              <a:t> J, Pierce JR, and </a:t>
            </a:r>
            <a:r>
              <a:rPr lang="en-US" sz="1500" dirty="0" err="1">
                <a:solidFill>
                  <a:srgbClr val="5B9BD5">
                    <a:lumMod val="50000"/>
                  </a:srgbClr>
                </a:solidFill>
                <a:latin typeface="Calibri Light" panose="020F0302020204030204"/>
              </a:rPr>
              <a:t>Magzamen</a:t>
            </a:r>
            <a:r>
              <a:rPr lang="en-US" sz="1500" dirty="0">
                <a:solidFill>
                  <a:srgbClr val="5B9BD5">
                    <a:lumMod val="50000"/>
                  </a:srgbClr>
                </a:solidFill>
                <a:latin typeface="Calibri Light" panose="020F0302020204030204"/>
              </a:rPr>
              <a:t> S. 2017. A comparison of smoke estimation methods and their association with wildfire smoke and cardiopulmonary-related hospital admissions during the 2012 Washington wildfires. </a:t>
            </a:r>
            <a:r>
              <a:rPr lang="en-US" sz="1500" dirty="0" err="1">
                <a:solidFill>
                  <a:srgbClr val="5B9BD5">
                    <a:lumMod val="50000"/>
                  </a:srgbClr>
                </a:solidFill>
                <a:latin typeface="Calibri Light" panose="020F0302020204030204"/>
              </a:rPr>
              <a:t>GeoHealth</a:t>
            </a:r>
            <a:r>
              <a:rPr lang="en-US" sz="1500" dirty="0">
                <a:solidFill>
                  <a:srgbClr val="5B9BD5">
                    <a:lumMod val="50000"/>
                  </a:srgbClr>
                </a:solidFill>
                <a:latin typeface="Calibri Light" panose="020F0302020204030204"/>
              </a:rPr>
              <a:t>, 1(3), pp. 122-136. </a:t>
            </a:r>
            <a:endParaRPr kumimoji="0" lang="en-US" sz="1500" b="1" i="0" u="none" strike="noStrike" kern="1200" cap="none" spc="0" normalizeH="0" baseline="0" noProof="0" dirty="0">
              <a:ln>
                <a:noFill/>
              </a:ln>
              <a:solidFill>
                <a:srgbClr val="5B9BD5">
                  <a:lumMod val="50000"/>
                </a:srgbClr>
              </a:solidFill>
              <a:effectLst/>
              <a:uLnTx/>
              <a:uFillTx/>
              <a:latin typeface="Calibri Light" panose="020F0302020204030204"/>
            </a:endParaRPr>
          </a:p>
        </p:txBody>
      </p:sp>
    </p:spTree>
    <p:extLst>
      <p:ext uri="{BB962C8B-B14F-4D97-AF65-F5344CB8AC3E}">
        <p14:creationId xmlns:p14="http://schemas.microsoft.com/office/powerpoint/2010/main" val="356836760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txBox="1">
            <a:spLocks/>
          </p:cNvSpPr>
          <p:nvPr/>
        </p:nvSpPr>
        <p:spPr>
          <a:xfrm>
            <a:off x="77215" y="1643165"/>
            <a:ext cx="5126960" cy="883962"/>
          </a:xfrm>
          <a:prstGeom prst="rect">
            <a:avLst/>
          </a:prstGeom>
        </p:spPr>
        <p:txBody>
          <a:bodyPr vert="horz" lIns="68580" tIns="34290" rIns="68580" bIns="34290" rtlCol="0">
            <a:normAutofit/>
          </a:bodyPr>
          <a:lstStyle>
            <a:lvl1pPr marL="304792" indent="-304792">
              <a:lnSpc>
                <a:spcPct val="90000"/>
              </a:lnSpc>
              <a:spcBef>
                <a:spcPts val="1000"/>
              </a:spcBef>
              <a:buClr>
                <a:srgbClr val="008265"/>
              </a:buClr>
              <a:buSzPct val="75000"/>
              <a:buFont typeface="Wingdings" panose="05000000000000000000" pitchFamily="2" charset="2"/>
              <a:buChar char="§"/>
              <a:defRPr sz="2667" b="1" baseline="0">
                <a:solidFill>
                  <a:srgbClr val="000000"/>
                </a:solidFill>
                <a:latin typeface="Calibri" pitchFamily="34" charset="0"/>
              </a:defRPr>
            </a:lvl1pPr>
            <a:lvl2pPr marL="853419" indent="-304792">
              <a:lnSpc>
                <a:spcPct val="90000"/>
              </a:lnSpc>
              <a:spcBef>
                <a:spcPts val="500"/>
              </a:spcBef>
              <a:buClr>
                <a:srgbClr val="008265"/>
              </a:buClr>
              <a:buSzPct val="75000"/>
              <a:buFont typeface="Arial" panose="020B0604020202020204" pitchFamily="34" charset="0"/>
              <a:buChar char="•"/>
              <a:defRPr sz="2667">
                <a:solidFill>
                  <a:srgbClr val="000000"/>
                </a:solidFill>
              </a:defRPr>
            </a:lvl2pPr>
            <a:lvl3pPr marL="1295368" indent="0">
              <a:lnSpc>
                <a:spcPct val="90000"/>
              </a:lnSpc>
              <a:spcBef>
                <a:spcPts val="500"/>
              </a:spcBef>
              <a:buClr>
                <a:srgbClr val="008265"/>
              </a:buClr>
              <a:buSzPct val="75000"/>
              <a:buFont typeface="Wingdings" panose="05000000000000000000" pitchFamily="2" charset="2"/>
              <a:buNone/>
              <a:defRPr sz="2400">
                <a:solidFill>
                  <a:srgbClr val="000000"/>
                </a:solidFill>
              </a:defRPr>
            </a:lvl3pPr>
            <a:lvl4pPr marL="1600200" indent="-228600">
              <a:lnSpc>
                <a:spcPct val="90000"/>
              </a:lnSpc>
              <a:spcBef>
                <a:spcPts val="500"/>
              </a:spcBef>
              <a:buClr>
                <a:schemeClr val="bg1"/>
              </a:buClr>
              <a:buSzPct val="70000"/>
              <a:buFont typeface="Courier New" pitchFamily="49" charset="0"/>
              <a:buChar char="o"/>
              <a:defRPr sz="2400" baseline="0">
                <a:solidFill>
                  <a:schemeClr val="bg2"/>
                </a:solidFill>
              </a:defRPr>
            </a:lvl4pPr>
            <a:lvl5pPr marL="2057400" indent="-228600">
              <a:lnSpc>
                <a:spcPct val="90000"/>
              </a:lnSpc>
              <a:spcBef>
                <a:spcPts val="500"/>
              </a:spcBef>
              <a:buClr>
                <a:schemeClr val="bg1"/>
              </a:buClr>
              <a:buSzPct val="70000"/>
              <a:buFont typeface="Arial" pitchFamily="34" charset="0"/>
              <a:buChar char="•"/>
              <a:defRPr sz="2400">
                <a:solidFill>
                  <a:schemeClr val="bg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endParaRPr lang="en-US" sz="1500" b="0" dirty="0">
              <a:solidFill>
                <a:schemeClr val="tx1"/>
              </a:solidFill>
            </a:endParaRPr>
          </a:p>
        </p:txBody>
      </p:sp>
      <p:graphicFrame>
        <p:nvGraphicFramePr>
          <p:cNvPr id="16" name="Diagram 15"/>
          <p:cNvGraphicFramePr/>
          <p:nvPr>
            <p:extLst>
              <p:ext uri="{D42A27DB-BD31-4B8C-83A1-F6EECF244321}">
                <p14:modId xmlns:p14="http://schemas.microsoft.com/office/powerpoint/2010/main" val="3480279086"/>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357389" y="2482588"/>
            <a:ext cx="5066215" cy="3017782"/>
          </a:xfrm>
          <a:prstGeom prst="rect">
            <a:avLst/>
          </a:prstGeom>
          <a:solidFill>
            <a:schemeClr val="tx2"/>
          </a:solidFill>
        </p:spPr>
      </p:pic>
      <p:pic>
        <p:nvPicPr>
          <p:cNvPr id="7" name="Picture 6"/>
          <p:cNvPicPr>
            <a:picLocks noChangeAspect="1"/>
          </p:cNvPicPr>
          <p:nvPr/>
        </p:nvPicPr>
        <p:blipFill>
          <a:blip r:embed="rId9"/>
          <a:stretch>
            <a:fillRect/>
          </a:stretch>
        </p:blipFill>
        <p:spPr>
          <a:xfrm>
            <a:off x="5643034" y="2482588"/>
            <a:ext cx="3062106" cy="3232412"/>
          </a:xfrm>
          <a:prstGeom prst="rect">
            <a:avLst/>
          </a:prstGeom>
          <a:solidFill>
            <a:schemeClr val="bg2"/>
          </a:solidFill>
        </p:spPr>
      </p:pic>
      <p:sp>
        <p:nvSpPr>
          <p:cNvPr id="9" name="Rectangle 2"/>
          <p:cNvSpPr txBox="1">
            <a:spLocks noChangeArrowheads="1"/>
          </p:cNvSpPr>
          <p:nvPr/>
        </p:nvSpPr>
        <p:spPr>
          <a:xfrm>
            <a:off x="0" y="1395042"/>
            <a:ext cx="8831766" cy="509958"/>
          </a:xfrm>
          <a:prstGeom prst="rect">
            <a:avLst/>
          </a:prstGeom>
        </p:spPr>
        <p:txBody>
          <a:bodyPr vert="horz" lIns="68580" tIns="34290" rIns="68580" bIns="34290" rtlCol="0" anchor="ctr" anchorCtr="0">
            <a:noAutofit/>
          </a:bodyPr>
          <a:lstStyle>
            <a:defPPr>
              <a:defRPr lang="en-US"/>
            </a:defPPr>
            <a:lvl1pPr marL="0" marR="0" lvl="0" indent="0" defTabSz="914400" eaLnBrk="1" fontAlgn="auto" latinLnBrk="0" hangingPunct="1">
              <a:lnSpc>
                <a:spcPct val="100000"/>
              </a:lnSpc>
              <a:spcAft>
                <a:spcPts val="0"/>
              </a:spcAft>
              <a:buClrTx/>
              <a:buSzTx/>
              <a:buFontTx/>
              <a:buNone/>
              <a:tabLst/>
              <a:defRPr kumimoji="0" sz="3600" b="1" i="0" u="none" strike="noStrike" cap="none" spc="0" normalizeH="0" baseline="0">
                <a:ln>
                  <a:noFill/>
                </a:ln>
                <a:solidFill>
                  <a:srgbClr val="005DAA"/>
                </a:solidFill>
                <a:effectLst/>
                <a:uLnTx/>
                <a:uFillTx/>
                <a:ea typeface="+mj-ea"/>
                <a:cs typeface="+mj-cs"/>
              </a:defRPr>
            </a:lvl1pPr>
          </a:lstStyle>
          <a:p>
            <a:pPr algn="ctr"/>
            <a:r>
              <a:rPr lang="en-US" sz="2700" dirty="0">
                <a:solidFill>
                  <a:schemeClr val="tx1"/>
                </a:solidFill>
              </a:rPr>
              <a:t>Wildfire Smoke – Health Activities: </a:t>
            </a:r>
            <a:endParaRPr lang="en-US" sz="2700" dirty="0" smtClean="0">
              <a:solidFill>
                <a:schemeClr val="tx1"/>
              </a:solidFill>
            </a:endParaRPr>
          </a:p>
          <a:p>
            <a:pPr algn="ctr"/>
            <a:r>
              <a:rPr lang="en-US" sz="2700" dirty="0" smtClean="0">
                <a:solidFill>
                  <a:schemeClr val="tx1"/>
                </a:solidFill>
              </a:rPr>
              <a:t>Estimating </a:t>
            </a:r>
            <a:r>
              <a:rPr lang="en-US" sz="2700" dirty="0">
                <a:solidFill>
                  <a:schemeClr val="tx1"/>
                </a:solidFill>
              </a:rPr>
              <a:t>Health Risks</a:t>
            </a:r>
          </a:p>
        </p:txBody>
      </p:sp>
    </p:spTree>
    <p:extLst>
      <p:ext uri="{BB962C8B-B14F-4D97-AF65-F5344CB8AC3E}">
        <p14:creationId xmlns:p14="http://schemas.microsoft.com/office/powerpoint/2010/main" val="116975650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rotWithShape="1">
          <a:blip r:embed="rId8">
            <a:extLst>
              <a:ext uri="{28A0092B-C50C-407E-A947-70E740481C1C}">
                <a14:useLocalDpi xmlns:a14="http://schemas.microsoft.com/office/drawing/2010/main" val="0"/>
              </a:ext>
            </a:extLst>
          </a:blip>
          <a:srcRect l="1418" t="-3165" r="-1418" b="9803"/>
          <a:stretch/>
        </p:blipFill>
        <p:spPr>
          <a:xfrm>
            <a:off x="274320" y="1905000"/>
            <a:ext cx="8595360" cy="4495800"/>
          </a:xfrm>
          <a:prstGeom prst="rect">
            <a:avLst/>
          </a:prstGeom>
        </p:spPr>
      </p:pic>
      <p:sp>
        <p:nvSpPr>
          <p:cNvPr id="6" name="Rectangle 2"/>
          <p:cNvSpPr txBox="1">
            <a:spLocks noChangeArrowheads="1"/>
          </p:cNvSpPr>
          <p:nvPr/>
        </p:nvSpPr>
        <p:spPr>
          <a:xfrm>
            <a:off x="0" y="1395042"/>
            <a:ext cx="8831766" cy="509958"/>
          </a:xfrm>
          <a:prstGeom prst="rect">
            <a:avLst/>
          </a:prstGeom>
        </p:spPr>
        <p:txBody>
          <a:bodyPr vert="horz" lIns="68580" tIns="34290" rIns="68580" bIns="34290" rtlCol="0" anchor="ctr" anchorCtr="0">
            <a:noAutofit/>
          </a:bodyPr>
          <a:lstStyle>
            <a:defPPr>
              <a:defRPr lang="en-US"/>
            </a:defPPr>
            <a:lvl1pPr marL="0" marR="0" lvl="0" indent="0" defTabSz="914400" eaLnBrk="1" fontAlgn="auto" latinLnBrk="0" hangingPunct="1">
              <a:lnSpc>
                <a:spcPct val="100000"/>
              </a:lnSpc>
              <a:spcAft>
                <a:spcPts val="0"/>
              </a:spcAft>
              <a:buClrTx/>
              <a:buSzTx/>
              <a:buFontTx/>
              <a:buNone/>
              <a:tabLst/>
              <a:defRPr kumimoji="0" sz="3600" b="1" i="0" u="none" strike="noStrike" cap="none" spc="0" normalizeH="0" baseline="0">
                <a:ln>
                  <a:noFill/>
                </a:ln>
                <a:solidFill>
                  <a:srgbClr val="005DAA"/>
                </a:solidFill>
                <a:effectLst/>
                <a:uLnTx/>
                <a:uFillTx/>
                <a:ea typeface="+mj-ea"/>
                <a:cs typeface="+mj-cs"/>
              </a:defRPr>
            </a:lvl1pPr>
          </a:lstStyle>
          <a:p>
            <a:pPr algn="ctr"/>
            <a:r>
              <a:rPr lang="en-US" sz="2700" dirty="0">
                <a:solidFill>
                  <a:schemeClr val="tx1"/>
                </a:solidFill>
              </a:rPr>
              <a:t>Wildfire Smoke – </a:t>
            </a:r>
            <a:r>
              <a:rPr lang="en-US" sz="2700" dirty="0" smtClean="0">
                <a:solidFill>
                  <a:schemeClr val="tx1"/>
                </a:solidFill>
              </a:rPr>
              <a:t>Tool Development: </a:t>
            </a:r>
            <a:endParaRPr lang="en-US" sz="2700" dirty="0" smtClean="0">
              <a:solidFill>
                <a:schemeClr val="tx1"/>
              </a:solidFill>
            </a:endParaRPr>
          </a:p>
          <a:p>
            <a:pPr algn="ctr"/>
            <a:r>
              <a:rPr lang="en-US" sz="2700" dirty="0">
                <a:solidFill>
                  <a:schemeClr val="tx1"/>
                </a:solidFill>
              </a:rPr>
              <a:t>Prescribed Burn Impacts</a:t>
            </a:r>
            <a:endParaRPr lang="en-US" sz="2700" dirty="0">
              <a:solidFill>
                <a:schemeClr val="tx1"/>
              </a:solidFill>
            </a:endParaRPr>
          </a:p>
        </p:txBody>
      </p:sp>
      <p:sp>
        <p:nvSpPr>
          <p:cNvPr id="7" name="Rectangle 2"/>
          <p:cNvSpPr txBox="1">
            <a:spLocks noChangeArrowheads="1"/>
          </p:cNvSpPr>
          <p:nvPr/>
        </p:nvSpPr>
        <p:spPr>
          <a:xfrm>
            <a:off x="152400" y="6096000"/>
            <a:ext cx="8745373" cy="644937"/>
          </a:xfrm>
          <a:prstGeom prst="rect">
            <a:avLst/>
          </a:prstGeom>
          <a:solidFill>
            <a:srgbClr val="FFC000"/>
          </a:solidFill>
          <a:ln>
            <a:miter lim="800000"/>
            <a:headEnd/>
            <a:tailEnd/>
          </a:ln>
        </p:spPr>
        <p:txBody>
          <a:bodyPr vert="horz" wrap="square" lIns="51435" tIns="25718" rIns="51435" bIns="25718" numCol="1" rtlCol="0" anchor="ctr" anchorCtr="0" compatLnSpc="1">
            <a:prstTxWarp prst="textNoShape">
              <a:avLst/>
            </a:prstTxWarp>
            <a:noAutofit/>
          </a:bodyPr>
          <a:lstStyle>
            <a:defPPr>
              <a:defRPr lang="en-US"/>
            </a:defPPr>
            <a:lvl1pPr algn="ctr" defTabSz="914400" eaLnBrk="1" latinLnBrk="0" hangingPunct="1">
              <a:lnSpc>
                <a:spcPct val="100000"/>
              </a:lnSpc>
              <a:buNone/>
              <a:defRPr sz="2700" b="1" baseline="0">
                <a:solidFill>
                  <a:srgbClr val="0033CC"/>
                </a:solidFill>
                <a:effectLst/>
                <a:latin typeface="Myriad Web Pro"/>
                <a:ea typeface="+mj-ea"/>
                <a:cs typeface="+mj-cs"/>
              </a:defRPr>
            </a:lvl1pPr>
          </a:lstStyle>
          <a:p>
            <a:pPr lvl="0" algn="l">
              <a:defRPr/>
            </a:pPr>
            <a:r>
              <a:rPr lang="en-US" sz="1500" dirty="0" smtClean="0">
                <a:solidFill>
                  <a:srgbClr val="5B9BD5">
                    <a:lumMod val="50000"/>
                  </a:srgbClr>
                </a:solidFill>
                <a:latin typeface="Calibri Light" panose="020F0302020204030204"/>
              </a:rPr>
              <a:t>Hu Y, Ai H, Odman MT, Vaidyanathan A, </a:t>
            </a:r>
            <a:r>
              <a:rPr lang="en-US" sz="1500" dirty="0">
                <a:solidFill>
                  <a:srgbClr val="5B9BD5">
                    <a:lumMod val="50000"/>
                  </a:srgbClr>
                </a:solidFill>
                <a:latin typeface="Calibri Light" panose="020F0302020204030204"/>
              </a:rPr>
              <a:t>and Russell AG. Development of a </a:t>
            </a:r>
            <a:r>
              <a:rPr lang="en-US" sz="1500" dirty="0" err="1">
                <a:solidFill>
                  <a:srgbClr val="5B9BD5">
                    <a:lumMod val="50000"/>
                  </a:srgbClr>
                </a:solidFill>
                <a:latin typeface="Calibri Light" panose="020F0302020204030204"/>
              </a:rPr>
              <a:t>WebGIS</a:t>
            </a:r>
            <a:r>
              <a:rPr lang="en-US" sz="1500" dirty="0">
                <a:solidFill>
                  <a:srgbClr val="5B9BD5">
                    <a:lumMod val="50000"/>
                  </a:srgbClr>
                </a:solidFill>
                <a:latin typeface="Calibri Light" panose="020F0302020204030204"/>
              </a:rPr>
              <a:t>-based Analysis Tool for Human Health Protection from Smoke Impacts of Prescribed Burns in Southeastern </a:t>
            </a:r>
            <a:r>
              <a:rPr lang="en-US" sz="1500" dirty="0" smtClean="0">
                <a:solidFill>
                  <a:srgbClr val="5B9BD5">
                    <a:lumMod val="50000"/>
                  </a:srgbClr>
                </a:solidFill>
                <a:latin typeface="Calibri Light" panose="020F0302020204030204"/>
              </a:rPr>
              <a:t>USA. International Journal of Environmental Research and Public Health (Under Review)</a:t>
            </a:r>
            <a:endParaRPr kumimoji="0" lang="en-US" sz="1500" b="1" i="0" u="none" strike="noStrike" kern="1200" cap="none" spc="0" normalizeH="0" baseline="0" noProof="0" dirty="0">
              <a:ln>
                <a:noFill/>
              </a:ln>
              <a:solidFill>
                <a:srgbClr val="5B9BD5">
                  <a:lumMod val="50000"/>
                </a:srgbClr>
              </a:solidFill>
              <a:effectLst/>
              <a:uLnTx/>
              <a:uFillTx/>
              <a:latin typeface="Calibri Light" panose="020F0302020204030204"/>
            </a:endParaRPr>
          </a:p>
        </p:txBody>
      </p:sp>
    </p:spTree>
    <p:extLst>
      <p:ext uri="{BB962C8B-B14F-4D97-AF65-F5344CB8AC3E}">
        <p14:creationId xmlns:p14="http://schemas.microsoft.com/office/powerpoint/2010/main" val="2749662260"/>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1295400"/>
            <a:ext cx="8915400" cy="5007483"/>
          </a:xfrm>
          <a:prstGeom prst="rect">
            <a:avLst/>
          </a:prstGeom>
        </p:spPr>
      </p:pic>
      <p:graphicFrame>
        <p:nvGraphicFramePr>
          <p:cNvPr id="4" name="Diagram 3"/>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2"/>
          <p:cNvSpPr txBox="1">
            <a:spLocks noChangeArrowheads="1"/>
          </p:cNvSpPr>
          <p:nvPr/>
        </p:nvSpPr>
        <p:spPr>
          <a:xfrm>
            <a:off x="942278" y="6305243"/>
            <a:ext cx="7259444" cy="404081"/>
          </a:xfrm>
          <a:prstGeom prst="rect">
            <a:avLst/>
          </a:prstGeom>
          <a:solidFill>
            <a:srgbClr val="FFC000"/>
          </a:solidFill>
          <a:ln>
            <a:miter lim="800000"/>
            <a:headEnd/>
            <a:tailEnd/>
          </a:ln>
        </p:spPr>
        <p:txBody>
          <a:bodyPr vert="horz" wrap="square" lIns="51435" tIns="25718" rIns="51435" bIns="25718" numCol="1" rtlCol="0" anchor="ctr" anchorCtr="0" compatLnSpc="1">
            <a:prstTxWarp prst="textNoShape">
              <a:avLst/>
            </a:prstTxWarp>
            <a:noAutofit/>
          </a:bodyPr>
          <a:lstStyle>
            <a:defPPr>
              <a:defRPr lang="en-US"/>
            </a:defPPr>
            <a:lvl1pPr lvl="0">
              <a:lnSpc>
                <a:spcPct val="100000"/>
              </a:lnSpc>
              <a:buNone/>
              <a:defRPr sz="1500" b="1" baseline="0">
                <a:solidFill>
                  <a:srgbClr val="5B9BD5">
                    <a:lumMod val="50000"/>
                  </a:srgbClr>
                </a:solidFill>
                <a:effectLst/>
                <a:latin typeface="Calibri Light" panose="020F0302020204030204"/>
                <a:ea typeface="+mj-ea"/>
                <a:cs typeface="+mj-cs"/>
              </a:defRPr>
            </a:lvl1pPr>
          </a:lstStyle>
          <a:p>
            <a:r>
              <a:rPr lang="en-US" dirty="0"/>
              <a:t>Vaidyanathan </a:t>
            </a:r>
            <a:r>
              <a:rPr lang="en-US" dirty="0"/>
              <a:t>A, Yip F, Garbe P. 2018. Developing an online tool for identifying at-risk populations to wildfire smoke hazards. Science of the Total Environment, 619, pp.376-383.</a:t>
            </a:r>
          </a:p>
        </p:txBody>
      </p:sp>
      <p:sp>
        <p:nvSpPr>
          <p:cNvPr id="6" name="Rectangle 2"/>
          <p:cNvSpPr txBox="1">
            <a:spLocks noChangeArrowheads="1"/>
          </p:cNvSpPr>
          <p:nvPr/>
        </p:nvSpPr>
        <p:spPr>
          <a:xfrm>
            <a:off x="0" y="1395042"/>
            <a:ext cx="8831766" cy="509958"/>
          </a:xfrm>
          <a:prstGeom prst="rect">
            <a:avLst/>
          </a:prstGeom>
        </p:spPr>
        <p:txBody>
          <a:bodyPr vert="horz" lIns="68580" tIns="34290" rIns="68580" bIns="34290" rtlCol="0" anchor="ctr" anchorCtr="0">
            <a:noAutofit/>
          </a:bodyPr>
          <a:lstStyle>
            <a:defPPr>
              <a:defRPr lang="en-US"/>
            </a:defPPr>
            <a:lvl1pPr marL="0" marR="0" lvl="0" indent="0" defTabSz="914400" eaLnBrk="1" fontAlgn="auto" latinLnBrk="0" hangingPunct="1">
              <a:lnSpc>
                <a:spcPct val="100000"/>
              </a:lnSpc>
              <a:spcAft>
                <a:spcPts val="0"/>
              </a:spcAft>
              <a:buClrTx/>
              <a:buSzTx/>
              <a:buFontTx/>
              <a:buNone/>
              <a:tabLst/>
              <a:defRPr kumimoji="0" sz="3600" b="1" i="0" u="none" strike="noStrike" cap="none" spc="0" normalizeH="0" baseline="0">
                <a:ln>
                  <a:noFill/>
                </a:ln>
                <a:solidFill>
                  <a:srgbClr val="005DAA"/>
                </a:solidFill>
                <a:effectLst/>
                <a:uLnTx/>
                <a:uFillTx/>
                <a:ea typeface="+mj-ea"/>
                <a:cs typeface="+mj-cs"/>
              </a:defRPr>
            </a:lvl1pPr>
          </a:lstStyle>
          <a:p>
            <a:pPr algn="ctr"/>
            <a:r>
              <a:rPr lang="en-US" sz="2700" dirty="0">
                <a:solidFill>
                  <a:schemeClr val="tx1"/>
                </a:solidFill>
              </a:rPr>
              <a:t>Wildfire Smoke – </a:t>
            </a:r>
            <a:r>
              <a:rPr lang="en-US" sz="2700" dirty="0" smtClean="0">
                <a:solidFill>
                  <a:schemeClr val="tx1"/>
                </a:solidFill>
              </a:rPr>
              <a:t>Tool Development: </a:t>
            </a:r>
            <a:endParaRPr lang="en-US" sz="2700" dirty="0" smtClean="0">
              <a:solidFill>
                <a:schemeClr val="tx1"/>
              </a:solidFill>
            </a:endParaRPr>
          </a:p>
          <a:p>
            <a:pPr algn="ctr"/>
            <a:r>
              <a:rPr lang="en-US" sz="2700" dirty="0" smtClean="0">
                <a:solidFill>
                  <a:schemeClr val="tx1"/>
                </a:solidFill>
              </a:rPr>
              <a:t>Real-Time Smoke Vulnerability Assessment</a:t>
            </a:r>
            <a:endParaRPr lang="en-US" sz="2700" dirty="0">
              <a:solidFill>
                <a:schemeClr val="tx1"/>
              </a:solidFill>
            </a:endParaRPr>
          </a:p>
        </p:txBody>
      </p:sp>
    </p:spTree>
    <p:extLst>
      <p:ext uri="{BB962C8B-B14F-4D97-AF65-F5344CB8AC3E}">
        <p14:creationId xmlns:p14="http://schemas.microsoft.com/office/powerpoint/2010/main" val="251727738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380"/>
            <a:ext cx="8229600" cy="1143000"/>
          </a:xfrm>
        </p:spPr>
        <p:txBody>
          <a:bodyPr/>
          <a:lstStyle/>
          <a:p>
            <a:r>
              <a:rPr lang="en-US" dirty="0" smtClean="0">
                <a:solidFill>
                  <a:srgbClr val="FFC000"/>
                </a:solidFill>
              </a:rPr>
              <a:t>Environmental Public Health Tracking Program</a:t>
            </a:r>
            <a:endParaRPr lang="en-US" dirty="0">
              <a:solidFill>
                <a:srgbClr val="FFC000"/>
              </a:solidFill>
            </a:endParaRPr>
          </a:p>
        </p:txBody>
      </p:sp>
      <p:graphicFrame>
        <p:nvGraphicFramePr>
          <p:cNvPr id="6" name="Diagram 5"/>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11261" y="1856961"/>
            <a:ext cx="3999700" cy="2819400"/>
          </a:xfrm>
          <a:prstGeom prst="rect">
            <a:avLst/>
          </a:prstGeom>
        </p:spPr>
      </p:pic>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l="2454" t="22203" r="20436" b="38757"/>
          <a:stretch/>
        </p:blipFill>
        <p:spPr>
          <a:xfrm>
            <a:off x="381000" y="3200400"/>
            <a:ext cx="4760861" cy="2517371"/>
          </a:xfrm>
          <a:prstGeom prst="rect">
            <a:avLst/>
          </a:prstGeom>
        </p:spPr>
      </p:pic>
      <p:sp>
        <p:nvSpPr>
          <p:cNvPr id="13" name="TextBox 12"/>
          <p:cNvSpPr txBox="1"/>
          <p:nvPr/>
        </p:nvSpPr>
        <p:spPr>
          <a:xfrm>
            <a:off x="1897743" y="5816025"/>
            <a:ext cx="5341257" cy="58477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FFC000"/>
                </a:solidFill>
                <a:effectLst/>
                <a:uLnTx/>
                <a:uFillTx/>
                <a:latin typeface="Calibri" panose="020F0502020204030204" pitchFamily="34" charset="0"/>
              </a:rPr>
              <a:t>Infrastructure + Data + People </a:t>
            </a:r>
          </a:p>
        </p:txBody>
      </p:sp>
    </p:spTree>
    <p:extLst>
      <p:ext uri="{BB962C8B-B14F-4D97-AF65-F5344CB8AC3E}">
        <p14:creationId xmlns:p14="http://schemas.microsoft.com/office/powerpoint/2010/main" val="1166504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380"/>
            <a:ext cx="8229600" cy="1143000"/>
          </a:xfrm>
        </p:spPr>
        <p:txBody>
          <a:bodyPr/>
          <a:lstStyle/>
          <a:p>
            <a:r>
              <a:rPr lang="en-US" dirty="0" smtClean="0"/>
              <a:t>Environmental Public Health Tracking Program</a:t>
            </a:r>
            <a:endParaRPr lang="en-US" dirty="0"/>
          </a:p>
        </p:txBody>
      </p:sp>
      <p:graphicFrame>
        <p:nvGraphicFramePr>
          <p:cNvPr id="6" name="Diagram 5"/>
          <p:cNvGraphicFramePr/>
          <p:nvPr>
            <p:extLst>
              <p:ext uri="{D42A27DB-BD31-4B8C-83A1-F6EECF244321}">
                <p14:modId xmlns:p14="http://schemas.microsoft.com/office/powerpoint/2010/main" val="443255887"/>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Rounded Rectangle 23"/>
          <p:cNvSpPr/>
          <p:nvPr/>
        </p:nvSpPr>
        <p:spPr>
          <a:xfrm>
            <a:off x="353176" y="1805501"/>
            <a:ext cx="2754157" cy="924233"/>
          </a:xfrm>
          <a:prstGeom prst="roundRect">
            <a:avLst/>
          </a:prstGeom>
          <a:noFill/>
          <a:ln w="25400" cap="flat" cmpd="sng" algn="ctr">
            <a:solidFill>
              <a:srgbClr val="FFC000"/>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FFFFFF"/>
                </a:solidFill>
                <a:effectLst/>
                <a:uLnTx/>
                <a:uFillTx/>
                <a:latin typeface="Myriad Web Pro"/>
                <a:ea typeface="+mn-ea"/>
                <a:cs typeface="+mn-cs"/>
              </a:rPr>
              <a:t>Define surveillance question</a:t>
            </a:r>
          </a:p>
        </p:txBody>
      </p:sp>
      <p:sp>
        <p:nvSpPr>
          <p:cNvPr id="26" name="Rounded Rectangle 25"/>
          <p:cNvSpPr/>
          <p:nvPr/>
        </p:nvSpPr>
        <p:spPr>
          <a:xfrm>
            <a:off x="368230" y="3657600"/>
            <a:ext cx="2754157" cy="924233"/>
          </a:xfrm>
          <a:prstGeom prst="roundRect">
            <a:avLst/>
          </a:prstGeom>
          <a:noFill/>
          <a:ln w="25400" cap="flat" cmpd="sng" algn="ctr">
            <a:solidFill>
              <a:srgbClr val="FFC000"/>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FFFFFF"/>
                </a:solidFill>
                <a:effectLst/>
                <a:uLnTx/>
                <a:uFillTx/>
                <a:latin typeface="Myriad Web Pro"/>
                <a:ea typeface="+mn-ea"/>
                <a:cs typeface="+mn-cs"/>
              </a:rPr>
              <a:t>Integrate data </a:t>
            </a:r>
          </a:p>
        </p:txBody>
      </p:sp>
      <p:sp>
        <p:nvSpPr>
          <p:cNvPr id="27" name="Rounded Rectangle 26"/>
          <p:cNvSpPr/>
          <p:nvPr/>
        </p:nvSpPr>
        <p:spPr>
          <a:xfrm>
            <a:off x="368231" y="4581331"/>
            <a:ext cx="2729772" cy="924233"/>
          </a:xfrm>
          <a:prstGeom prst="roundRect">
            <a:avLst/>
          </a:prstGeom>
          <a:noFill/>
          <a:ln w="25400" cap="flat" cmpd="sng" algn="ctr">
            <a:solidFill>
              <a:srgbClr val="FFC000"/>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FFFFFF"/>
                </a:solidFill>
                <a:effectLst/>
                <a:uLnTx/>
                <a:uFillTx/>
                <a:latin typeface="Myriad Web Pro"/>
                <a:ea typeface="+mn-ea"/>
                <a:cs typeface="+mn-cs"/>
              </a:rPr>
              <a:t>Analyze or translate data</a:t>
            </a:r>
          </a:p>
        </p:txBody>
      </p:sp>
      <p:sp>
        <p:nvSpPr>
          <p:cNvPr id="28" name="Rounded Rectangle 27"/>
          <p:cNvSpPr/>
          <p:nvPr/>
        </p:nvSpPr>
        <p:spPr>
          <a:xfrm>
            <a:off x="343846" y="5505062"/>
            <a:ext cx="2778541" cy="924233"/>
          </a:xfrm>
          <a:prstGeom prst="roundRect">
            <a:avLst/>
          </a:prstGeom>
          <a:noFill/>
          <a:ln w="25400" cap="flat" cmpd="sng" algn="ctr">
            <a:solidFill>
              <a:srgbClr val="FFC000"/>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FFFFFF"/>
                </a:solidFill>
                <a:effectLst/>
                <a:uLnTx/>
                <a:uFillTx/>
                <a:latin typeface="Myriad Web Pro"/>
                <a:ea typeface="+mn-ea"/>
                <a:cs typeface="+mn-cs"/>
              </a:rPr>
              <a:t>Disseminate information</a:t>
            </a:r>
          </a:p>
        </p:txBody>
      </p:sp>
      <p:sp>
        <p:nvSpPr>
          <p:cNvPr id="29" name="Rounded Rectangle 28"/>
          <p:cNvSpPr/>
          <p:nvPr/>
        </p:nvSpPr>
        <p:spPr>
          <a:xfrm>
            <a:off x="6400800" y="3022808"/>
            <a:ext cx="2422847" cy="2276519"/>
          </a:xfrm>
          <a:prstGeom prst="roundRect">
            <a:avLst/>
          </a:prstGeom>
          <a:solidFill>
            <a:srgbClr val="FFC000"/>
          </a:solidFill>
          <a:ln w="25400" cap="flat" cmpd="sng" algn="ctr">
            <a:solidFill>
              <a:srgbClr val="4983F2">
                <a:shade val="50000"/>
              </a:srgbClr>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005DAA"/>
                </a:solidFill>
                <a:effectLst/>
                <a:uLnTx/>
                <a:uFillTx/>
                <a:latin typeface="Myriad Web Pro"/>
                <a:ea typeface="+mn-ea"/>
                <a:cs typeface="+mn-cs"/>
              </a:rPr>
              <a:t>Programs, interventions, or polices informed</a:t>
            </a:r>
          </a:p>
          <a:p>
            <a:pPr marL="0" marR="0" lvl="0" indent="0" algn="ctr" defTabSz="1219140" eaLnBrk="0" fontAlgn="base" latinLnBrk="0" hangingPunct="0">
              <a:lnSpc>
                <a:spcPct val="100000"/>
              </a:lnSpc>
              <a:spcBef>
                <a:spcPct val="0"/>
              </a:spcBef>
              <a:spcAft>
                <a:spcPct val="0"/>
              </a:spcAft>
              <a:buClrTx/>
              <a:buSzTx/>
              <a:buFontTx/>
              <a:buNone/>
              <a:tabLst/>
              <a:defRPr/>
            </a:pPr>
            <a:endParaRPr lang="en-US" sz="1867" b="1" kern="0" dirty="0">
              <a:solidFill>
                <a:srgbClr val="005DAA"/>
              </a:solidFill>
              <a:latin typeface="Myriad Web Pro"/>
            </a:endParaRPr>
          </a:p>
          <a:p>
            <a:pPr algn="ctr" defTabSz="1219140" eaLnBrk="0" fontAlgn="base" hangingPunct="0">
              <a:spcBef>
                <a:spcPct val="0"/>
              </a:spcBef>
              <a:spcAft>
                <a:spcPct val="0"/>
              </a:spcAft>
            </a:pPr>
            <a:r>
              <a:rPr lang="en-US" sz="1867" b="1" kern="0" dirty="0">
                <a:solidFill>
                  <a:srgbClr val="005DAA"/>
                </a:solidFill>
              </a:rPr>
              <a:t>Individuals or communities take </a:t>
            </a:r>
            <a:r>
              <a:rPr lang="en-US" sz="1867" b="1" kern="0" dirty="0" smtClean="0">
                <a:solidFill>
                  <a:srgbClr val="005DAA"/>
                </a:solidFill>
              </a:rPr>
              <a:t>action</a:t>
            </a:r>
            <a:endParaRPr lang="en-US" sz="1867" b="1" kern="0" dirty="0">
              <a:solidFill>
                <a:srgbClr val="005DAA"/>
              </a:solidFill>
            </a:endParaRPr>
          </a:p>
        </p:txBody>
      </p:sp>
      <p:sp>
        <p:nvSpPr>
          <p:cNvPr id="32" name="Rounded Rectangle 31"/>
          <p:cNvSpPr/>
          <p:nvPr/>
        </p:nvSpPr>
        <p:spPr>
          <a:xfrm>
            <a:off x="353177" y="2729734"/>
            <a:ext cx="2754157" cy="924233"/>
          </a:xfrm>
          <a:prstGeom prst="roundRect">
            <a:avLst/>
          </a:prstGeom>
          <a:noFill/>
          <a:ln w="25400" cap="flat" cmpd="sng" algn="ctr">
            <a:solidFill>
              <a:srgbClr val="FFC000"/>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FFFFFF"/>
                </a:solidFill>
                <a:effectLst/>
                <a:uLnTx/>
                <a:uFillTx/>
                <a:latin typeface="Myriad Web Pro"/>
                <a:ea typeface="+mn-ea"/>
                <a:cs typeface="+mn-cs"/>
              </a:rPr>
              <a:t>Evaluate data</a:t>
            </a:r>
          </a:p>
        </p:txBody>
      </p:sp>
      <p:sp>
        <p:nvSpPr>
          <p:cNvPr id="33" name="Right Arrow 32"/>
          <p:cNvSpPr/>
          <p:nvPr/>
        </p:nvSpPr>
        <p:spPr>
          <a:xfrm>
            <a:off x="3230545" y="3855021"/>
            <a:ext cx="393053" cy="551823"/>
          </a:xfrm>
          <a:prstGeom prst="rightArrow">
            <a:avLst/>
          </a:prstGeom>
          <a:noFill/>
          <a:ln w="25400" cap="flat" cmpd="sng" algn="ctr">
            <a:solidFill>
              <a:srgbClr val="FFC000"/>
            </a:solidFill>
            <a:prstDash val="solid"/>
          </a:ln>
          <a:effectLst/>
        </p:spPr>
        <p:txBody>
          <a:bodyPr rtlCol="0" anchor="ctr"/>
          <a:lstStyle/>
          <a:p>
            <a:pPr marL="0" marR="0" lvl="0" indent="0" algn="ctr" defTabSz="121917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smtClean="0">
              <a:ln>
                <a:noFill/>
              </a:ln>
              <a:solidFill>
                <a:srgbClr val="FFC000"/>
              </a:solidFill>
              <a:effectLst/>
              <a:uLnTx/>
              <a:uFillTx/>
              <a:latin typeface="Myriad Web Pro"/>
              <a:ea typeface="+mn-ea"/>
              <a:cs typeface="+mn-cs"/>
            </a:endParaRPr>
          </a:p>
        </p:txBody>
      </p:sp>
      <p:sp>
        <p:nvSpPr>
          <p:cNvPr id="35" name="Rounded Rectangle 34"/>
          <p:cNvSpPr/>
          <p:nvPr/>
        </p:nvSpPr>
        <p:spPr>
          <a:xfrm>
            <a:off x="3736075" y="3175245"/>
            <a:ext cx="2087545" cy="1971646"/>
          </a:xfrm>
          <a:prstGeom prst="roundRect">
            <a:avLst/>
          </a:prstGeom>
          <a:solidFill>
            <a:srgbClr val="FFC000"/>
          </a:solidFill>
          <a:ln w="25400" cap="flat" cmpd="sng" algn="ctr">
            <a:solidFill>
              <a:srgbClr val="4983F2">
                <a:shade val="50000"/>
              </a:srgbClr>
            </a:solidFill>
            <a:prstDash val="solid"/>
          </a:ln>
          <a:effectLst/>
        </p:spPr>
        <p:txBody>
          <a:bodyPr rtlCol="0" anchor="ctr"/>
          <a:lstStyle/>
          <a:p>
            <a:pPr marL="0" marR="0" lvl="0" indent="0" algn="ctr" defTabSz="1219140" eaLnBrk="0" fontAlgn="base" latinLnBrk="0" hangingPunct="0">
              <a:lnSpc>
                <a:spcPct val="100000"/>
              </a:lnSpc>
              <a:spcBef>
                <a:spcPct val="0"/>
              </a:spcBef>
              <a:spcAft>
                <a:spcPct val="0"/>
              </a:spcAft>
              <a:buClrTx/>
              <a:buSzTx/>
              <a:buFontTx/>
              <a:buNone/>
              <a:tabLst/>
              <a:defRPr/>
            </a:pPr>
            <a:r>
              <a:rPr kumimoji="0" lang="en-US" sz="1867" b="1" i="0" u="none" strike="noStrike" kern="0" cap="none" spc="0" normalizeH="0" baseline="0" noProof="0" dirty="0" smtClean="0">
                <a:ln>
                  <a:noFill/>
                </a:ln>
                <a:solidFill>
                  <a:srgbClr val="005DAA"/>
                </a:solidFill>
                <a:effectLst/>
                <a:uLnTx/>
                <a:uFillTx/>
                <a:latin typeface="Myriad Web Pro"/>
                <a:ea typeface="+mn-ea"/>
                <a:cs typeface="+mn-cs"/>
              </a:rPr>
              <a:t>Standardized, actionable EH data are accessible</a:t>
            </a:r>
          </a:p>
        </p:txBody>
      </p:sp>
      <p:sp>
        <p:nvSpPr>
          <p:cNvPr id="41" name="Right Arrow 40"/>
          <p:cNvSpPr/>
          <p:nvPr/>
        </p:nvSpPr>
        <p:spPr>
          <a:xfrm>
            <a:off x="5885492" y="3851387"/>
            <a:ext cx="393053" cy="551823"/>
          </a:xfrm>
          <a:prstGeom prst="rightArrow">
            <a:avLst/>
          </a:prstGeom>
          <a:noFill/>
          <a:ln w="25400" cap="flat" cmpd="sng" algn="ctr">
            <a:solidFill>
              <a:srgbClr val="FFC000"/>
            </a:solidFill>
            <a:prstDash val="solid"/>
          </a:ln>
          <a:effectLst/>
        </p:spPr>
        <p:txBody>
          <a:bodyPr rtlCol="0" anchor="ctr"/>
          <a:lstStyle/>
          <a:p>
            <a:pPr algn="ctr" defTabSz="1219170" eaLnBrk="0" fontAlgn="base" hangingPunct="0">
              <a:spcBef>
                <a:spcPct val="0"/>
              </a:spcBef>
              <a:spcAft>
                <a:spcPct val="0"/>
              </a:spcAft>
            </a:pPr>
            <a:endParaRPr lang="en-US" sz="2400" kern="0">
              <a:solidFill>
                <a:srgbClr val="FFC000"/>
              </a:solidFill>
              <a:latin typeface="Myriad Web Pro"/>
            </a:endParaRPr>
          </a:p>
        </p:txBody>
      </p:sp>
    </p:spTree>
    <p:extLst>
      <p:ext uri="{BB962C8B-B14F-4D97-AF65-F5344CB8AC3E}">
        <p14:creationId xmlns:p14="http://schemas.microsoft.com/office/powerpoint/2010/main" val="2963766902"/>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380"/>
            <a:ext cx="8229600" cy="1143000"/>
          </a:xfrm>
        </p:spPr>
        <p:txBody>
          <a:bodyPr/>
          <a:lstStyle/>
          <a:p>
            <a:r>
              <a:rPr lang="en-US" dirty="0" smtClean="0"/>
              <a:t>Environmental Public Health Tracking Program</a:t>
            </a:r>
            <a:endParaRPr lang="en-US" dirty="0"/>
          </a:p>
        </p:txBody>
      </p:sp>
      <p:graphicFrame>
        <p:nvGraphicFramePr>
          <p:cNvPr id="6" name="Diagram 5"/>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rotWithShape="1">
          <a:blip r:embed="rId8"/>
          <a:srcRect t="11980"/>
          <a:stretch/>
        </p:blipFill>
        <p:spPr>
          <a:xfrm>
            <a:off x="0" y="1713380"/>
            <a:ext cx="9146116" cy="4839820"/>
          </a:xfrm>
          <a:prstGeom prst="rect">
            <a:avLst/>
          </a:prstGeom>
        </p:spPr>
      </p:pic>
    </p:spTree>
    <p:extLst>
      <p:ext uri="{BB962C8B-B14F-4D97-AF65-F5344CB8AC3E}">
        <p14:creationId xmlns:p14="http://schemas.microsoft.com/office/powerpoint/2010/main" val="1492785574"/>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380"/>
            <a:ext cx="8229600" cy="1143000"/>
          </a:xfrm>
        </p:spPr>
        <p:txBody>
          <a:bodyPr/>
          <a:lstStyle/>
          <a:p>
            <a:r>
              <a:rPr lang="en-US" dirty="0" smtClean="0"/>
              <a:t>Environmental Public Health Tracking Program</a:t>
            </a:r>
            <a:endParaRPr lang="en-US" dirty="0"/>
          </a:p>
        </p:txBody>
      </p:sp>
      <p:graphicFrame>
        <p:nvGraphicFramePr>
          <p:cNvPr id="6" name="Diagram 5"/>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rotWithShape="1">
          <a:blip r:embed="rId8"/>
          <a:srcRect t="11980"/>
          <a:stretch/>
        </p:blipFill>
        <p:spPr>
          <a:xfrm>
            <a:off x="0" y="1676400"/>
            <a:ext cx="9144000" cy="4838701"/>
          </a:xfrm>
          <a:prstGeom prst="rect">
            <a:avLst/>
          </a:prstGeom>
        </p:spPr>
      </p:pic>
    </p:spTree>
    <p:extLst>
      <p:ext uri="{BB962C8B-B14F-4D97-AF65-F5344CB8AC3E}">
        <p14:creationId xmlns:p14="http://schemas.microsoft.com/office/powerpoint/2010/main" val="1280556287"/>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3" cstate="print">
            <a:extLst>
              <a:ext uri="{28A0092B-C50C-407E-A947-70E740481C1C}">
                <a14:useLocalDpi xmlns:a14="http://schemas.microsoft.com/office/drawing/2010/main" val="0"/>
              </a:ext>
            </a:extLst>
          </a:blip>
          <a:srcRect l="10813" t="5811" r="14967" b="12364"/>
          <a:stretch/>
        </p:blipFill>
        <p:spPr>
          <a:xfrm>
            <a:off x="2527444" y="1905000"/>
            <a:ext cx="6493982" cy="4082372"/>
          </a:xfrm>
          <a:prstGeom prst="rect">
            <a:avLst/>
          </a:prstGeom>
        </p:spPr>
      </p:pic>
      <p:sp>
        <p:nvSpPr>
          <p:cNvPr id="2" name="TextBox 1"/>
          <p:cNvSpPr txBox="1"/>
          <p:nvPr/>
        </p:nvSpPr>
        <p:spPr>
          <a:xfrm>
            <a:off x="2464814" y="5943600"/>
            <a:ext cx="7834256" cy="584775"/>
          </a:xfrm>
          <a:prstGeom prst="rect">
            <a:avLst/>
          </a:prstGeom>
          <a:noFill/>
        </p:spPr>
        <p:txBody>
          <a:bodyPr wrap="square" rtlCol="0">
            <a:spAutoFit/>
          </a:bodyPr>
          <a:lstStyle/>
          <a:p>
            <a:r>
              <a:rPr lang="en-US" sz="1600" dirty="0" smtClean="0"/>
              <a:t>Prototype of counting station page: Atlanta, GA</a:t>
            </a:r>
          </a:p>
          <a:p>
            <a:r>
              <a:rPr lang="en-US" sz="1600" dirty="0" smtClean="0"/>
              <a:t>Red indicates trees, Green is weeds, Blue is Grasses</a:t>
            </a:r>
            <a:endParaRPr lang="en-US" sz="1600" dirty="0"/>
          </a:p>
        </p:txBody>
      </p:sp>
      <p:sp>
        <p:nvSpPr>
          <p:cNvPr id="3" name="TextBox 2"/>
          <p:cNvSpPr txBox="1"/>
          <p:nvPr/>
        </p:nvSpPr>
        <p:spPr>
          <a:xfrm>
            <a:off x="250066" y="2076668"/>
            <a:ext cx="2359571" cy="3305520"/>
          </a:xfrm>
          <a:prstGeom prst="rect">
            <a:avLst/>
          </a:prstGeom>
          <a:noFill/>
        </p:spPr>
        <p:txBody>
          <a:bodyPr wrap="square" rtlCol="0">
            <a:spAutoFit/>
          </a:bodyPr>
          <a:lstStyle/>
          <a:p>
            <a:pPr marL="285750" indent="-285750">
              <a:spcBef>
                <a:spcPct val="20000"/>
              </a:spcBef>
              <a:buClr>
                <a:srgbClr val="FFC000"/>
              </a:buClr>
              <a:buSzPct val="70000"/>
              <a:buFont typeface="Wingdings" panose="05000000000000000000" pitchFamily="2" charset="2"/>
              <a:buChar char="q"/>
            </a:pPr>
            <a:r>
              <a:rPr lang="en-US" dirty="0" smtClean="0">
                <a:solidFill>
                  <a:srgbClr val="FFFFFF"/>
                </a:solidFill>
                <a:latin typeface="+mn-lt"/>
              </a:rPr>
              <a:t>Station information</a:t>
            </a:r>
          </a:p>
          <a:p>
            <a:pPr marL="285750" indent="-285750">
              <a:spcBef>
                <a:spcPct val="20000"/>
              </a:spcBef>
              <a:buClr>
                <a:srgbClr val="FFC000"/>
              </a:buClr>
              <a:buSzPct val="70000"/>
              <a:buFont typeface="Wingdings" panose="05000000000000000000" pitchFamily="2" charset="2"/>
              <a:buChar char="q"/>
            </a:pPr>
            <a:r>
              <a:rPr lang="en-US" dirty="0" smtClean="0">
                <a:solidFill>
                  <a:schemeClr val="bg2"/>
                </a:solidFill>
                <a:latin typeface="+mn-lt"/>
              </a:rPr>
              <a:t>Major producers</a:t>
            </a:r>
          </a:p>
          <a:p>
            <a:pPr marL="285750" indent="-285750">
              <a:spcBef>
                <a:spcPct val="20000"/>
              </a:spcBef>
              <a:buClr>
                <a:srgbClr val="FFC000"/>
              </a:buClr>
              <a:buSzPct val="70000"/>
              <a:buFont typeface="Wingdings" panose="05000000000000000000" pitchFamily="2" charset="2"/>
              <a:buChar char="q"/>
            </a:pPr>
            <a:r>
              <a:rPr lang="en-US" dirty="0" smtClean="0">
                <a:solidFill>
                  <a:schemeClr val="bg2"/>
                </a:solidFill>
                <a:latin typeface="+mn-lt"/>
              </a:rPr>
              <a:t>Average </a:t>
            </a:r>
            <a:r>
              <a:rPr lang="en-US" dirty="0">
                <a:solidFill>
                  <a:schemeClr val="bg2"/>
                </a:solidFill>
                <a:latin typeface="+mn-lt"/>
              </a:rPr>
              <a:t>pollen concentrations in calendar year by trees, weeds and </a:t>
            </a:r>
            <a:r>
              <a:rPr lang="en-US" dirty="0" smtClean="0">
                <a:solidFill>
                  <a:schemeClr val="bg2"/>
                </a:solidFill>
                <a:latin typeface="+mn-lt"/>
              </a:rPr>
              <a:t>grasses</a:t>
            </a:r>
          </a:p>
          <a:p>
            <a:pPr marL="285750" indent="-285750">
              <a:spcBef>
                <a:spcPct val="20000"/>
              </a:spcBef>
              <a:buClr>
                <a:srgbClr val="FFC000"/>
              </a:buClr>
              <a:buSzPct val="70000"/>
              <a:buFont typeface="Wingdings" panose="05000000000000000000" pitchFamily="2" charset="2"/>
              <a:buChar char="q"/>
            </a:pPr>
            <a:r>
              <a:rPr lang="en-US" dirty="0" smtClean="0">
                <a:solidFill>
                  <a:schemeClr val="bg2"/>
                </a:solidFill>
                <a:latin typeface="+mn-lt"/>
              </a:rPr>
              <a:t>Real-time </a:t>
            </a:r>
            <a:r>
              <a:rPr lang="en-US" dirty="0">
                <a:solidFill>
                  <a:schemeClr val="bg2"/>
                </a:solidFill>
                <a:latin typeface="+mn-lt"/>
              </a:rPr>
              <a:t>pollen concentrations for current year</a:t>
            </a:r>
          </a:p>
        </p:txBody>
      </p:sp>
      <p:graphicFrame>
        <p:nvGraphicFramePr>
          <p:cNvPr id="8" name="Diagram 7"/>
          <p:cNvGraphicFramePr/>
          <p:nvPr>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itle 1"/>
          <p:cNvSpPr>
            <a:spLocks noGrp="1"/>
          </p:cNvSpPr>
          <p:nvPr>
            <p:ph type="title"/>
          </p:nvPr>
        </p:nvSpPr>
        <p:spPr>
          <a:xfrm>
            <a:off x="634179" y="1104660"/>
            <a:ext cx="8229600" cy="496904"/>
          </a:xfrm>
        </p:spPr>
        <p:txBody>
          <a:bodyPr/>
          <a:lstStyle/>
          <a:p>
            <a:r>
              <a:rPr lang="en-US" sz="2800" b="1" dirty="0" smtClean="0"/>
              <a:t>CDC/NAB Pollen Data Proposal and Collaboration</a:t>
            </a:r>
            <a:endParaRPr lang="en-US" sz="2800" b="1" dirty="0"/>
          </a:p>
        </p:txBody>
      </p:sp>
    </p:spTree>
    <p:extLst>
      <p:ext uri="{BB962C8B-B14F-4D97-AF65-F5344CB8AC3E}">
        <p14:creationId xmlns:p14="http://schemas.microsoft.com/office/powerpoint/2010/main" val="3209407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RACE Info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790701"/>
            <a:ext cx="3810000" cy="3810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Diagram 9"/>
          <p:cNvGraphicFramePr/>
          <p:nvPr>
            <p:extLst>
              <p:ext uri="{D42A27DB-BD31-4B8C-83A1-F6EECF244321}">
                <p14:modId xmlns:p14="http://schemas.microsoft.com/office/powerpoint/2010/main" val="3760331769"/>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58756333"/>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867" y="914400"/>
            <a:ext cx="8229600" cy="857250"/>
          </a:xfrm>
        </p:spPr>
        <p:txBody>
          <a:bodyPr>
            <a:normAutofit/>
          </a:bodyPr>
          <a:lstStyle/>
          <a:p>
            <a:pPr algn="ctr"/>
            <a:r>
              <a:rPr lang="en-US" dirty="0">
                <a:solidFill>
                  <a:schemeClr val="tx1"/>
                </a:solidFill>
              </a:rPr>
              <a:t>Wildland Fire Intervention </a:t>
            </a:r>
            <a:r>
              <a:rPr lang="en-US" dirty="0" smtClean="0">
                <a:solidFill>
                  <a:schemeClr val="tx1"/>
                </a:solidFill>
              </a:rPr>
              <a:t>Assessment</a:t>
            </a:r>
            <a:endParaRPr lang="en-US" sz="1800" dirty="0">
              <a:solidFill>
                <a:schemeClr val="tx1"/>
              </a:solidFill>
            </a:endParaRP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590800"/>
            <a:ext cx="3664019" cy="2442680"/>
          </a:xfrm>
          <a:prstGeom prst="rect">
            <a:avLst/>
          </a:prstGeom>
        </p:spPr>
      </p:pic>
      <p:sp>
        <p:nvSpPr>
          <p:cNvPr id="7" name="Rectangle 6">
            <a:extLst>
              <a:ext uri="{FF2B5EF4-FFF2-40B4-BE49-F238E27FC236}">
                <a16:creationId xmlns:a16="http://schemas.microsoft.com/office/drawing/2014/main" id="{BFAB89D8-6ACD-794C-B3C4-2AD428DC83AD}"/>
              </a:ext>
            </a:extLst>
          </p:cNvPr>
          <p:cNvSpPr/>
          <p:nvPr/>
        </p:nvSpPr>
        <p:spPr>
          <a:xfrm>
            <a:off x="304800" y="5638800"/>
            <a:ext cx="4572000" cy="523220"/>
          </a:xfrm>
          <a:prstGeom prst="rect">
            <a:avLst/>
          </a:prstGeom>
        </p:spPr>
        <p:txBody>
          <a:bodyPr>
            <a:spAutoFit/>
          </a:bodyPr>
          <a:lstStyle/>
          <a:p>
            <a:r>
              <a:rPr lang="en-US" sz="1400" dirty="0">
                <a:latin typeface="Times New Roman" panose="02020603050405020304" pitchFamily="18" charset="0"/>
                <a:ea typeface="Calibri" panose="020F0502020204030204" pitchFamily="34" charset="0"/>
              </a:rPr>
              <a:t>Analytic framework for characterizing interventions for reducing health outcomes to wildland fire smoke exposure.</a:t>
            </a:r>
            <a:r>
              <a:rPr lang="en-US" sz="1400" dirty="0"/>
              <a:t> </a:t>
            </a:r>
          </a:p>
        </p:txBody>
      </p:sp>
      <p:graphicFrame>
        <p:nvGraphicFramePr>
          <p:cNvPr id="8" name="Diagram 7"/>
          <p:cNvGraphicFramePr/>
          <p:nvPr>
            <p:extLst>
              <p:ext uri="{D42A27DB-BD31-4B8C-83A1-F6EECF244321}">
                <p14:modId xmlns:p14="http://schemas.microsoft.com/office/powerpoint/2010/main" val="2230963842"/>
              </p:ext>
            </p:extLst>
          </p:nvPr>
        </p:nvGraphicFramePr>
        <p:xfrm>
          <a:off x="1524000" y="1949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2"/>
          <p:cNvSpPr txBox="1">
            <a:spLocks noChangeArrowheads="1"/>
          </p:cNvSpPr>
          <p:nvPr/>
        </p:nvSpPr>
        <p:spPr>
          <a:xfrm>
            <a:off x="367869" y="6477000"/>
            <a:ext cx="8534400" cy="385782"/>
          </a:xfrm>
          <a:prstGeom prst="rect">
            <a:avLst/>
          </a:prstGeom>
          <a:noFill/>
          <a:ln>
            <a:miter lim="800000"/>
            <a:headEnd/>
            <a:tailEnd/>
          </a:ln>
        </p:spPr>
        <p:txBody>
          <a:bodyPr vert="horz" wrap="square" lIns="38576" tIns="19289" rIns="38576" bIns="19289" numCol="1" rtlCol="0" anchor="ctr" anchorCtr="0" compatLnSpc="1">
            <a:prstTxWarp prst="textNoShape">
              <a:avLst/>
            </a:prstTxWarp>
            <a:noAutofit/>
          </a:bodyPr>
          <a:lstStyle>
            <a:defPPr>
              <a:defRPr lang="en-US"/>
            </a:defPPr>
            <a:lvl1pPr algn="ctr" defTabSz="914400" eaLnBrk="1" latinLnBrk="0" hangingPunct="1">
              <a:lnSpc>
                <a:spcPct val="100000"/>
              </a:lnSpc>
              <a:buNone/>
              <a:defRPr sz="2700" b="1" baseline="0">
                <a:solidFill>
                  <a:srgbClr val="0033CC"/>
                </a:solidFill>
                <a:effectLst/>
                <a:latin typeface="Myriad Web Pro"/>
                <a:ea typeface="+mj-ea"/>
                <a:cs typeface="+mj-cs"/>
              </a:defRPr>
            </a:lvl1pPr>
          </a:lstStyle>
          <a:p>
            <a:pPr algn="l" defTabSz="685800">
              <a:defRPr/>
            </a:pPr>
            <a:r>
              <a:rPr lang="en-US" sz="1350" dirty="0" smtClean="0">
                <a:solidFill>
                  <a:schemeClr val="tx1"/>
                </a:solidFill>
                <a:latin typeface="Calibri Light" panose="020F0302020204030204"/>
              </a:rPr>
              <a:t>Michael, R., Widerynski, S., Conlon, K., and C. Austin. Assessment of Wildfire Interventions: CDC Technical Guidance Document. Forthcoming.</a:t>
            </a:r>
            <a:endParaRPr lang="en-US" sz="1350" dirty="0">
              <a:solidFill>
                <a:schemeClr val="tx1"/>
              </a:solidFill>
              <a:latin typeface="Calibri Light" panose="020F0302020204030204"/>
            </a:endParaRPr>
          </a:p>
        </p:txBody>
      </p:sp>
      <p:pic>
        <p:nvPicPr>
          <p:cNvPr id="6" name="Picture 5"/>
          <p:cNvPicPr>
            <a:picLocks noChangeAspect="1"/>
          </p:cNvPicPr>
          <p:nvPr/>
        </p:nvPicPr>
        <p:blipFill>
          <a:blip r:embed="rId9"/>
          <a:stretch>
            <a:fillRect/>
          </a:stretch>
        </p:blipFill>
        <p:spPr>
          <a:xfrm>
            <a:off x="9144" y="1781735"/>
            <a:ext cx="5654185" cy="3786019"/>
          </a:xfrm>
          <a:prstGeom prst="rect">
            <a:avLst/>
          </a:prstGeom>
        </p:spPr>
      </p:pic>
    </p:spTree>
    <p:extLst>
      <p:ext uri="{BB962C8B-B14F-4D97-AF65-F5344CB8AC3E}">
        <p14:creationId xmlns:p14="http://schemas.microsoft.com/office/powerpoint/2010/main" val="1188368356"/>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73" y="1500492"/>
            <a:ext cx="7990609" cy="2688558"/>
          </a:xfrm>
        </p:spPr>
        <p:txBody>
          <a:bodyPr/>
          <a:lstStyle/>
          <a:p>
            <a:r>
              <a:rPr lang="en-US" sz="2400" dirty="0">
                <a:latin typeface="Century Gothic" panose="020B0502020202020204" pitchFamily="34" charset="0"/>
                <a:cs typeface="Calibri" panose="020F0502020204030204" pitchFamily="34" charset="0"/>
              </a:rPr>
              <a:t>CDC’s Controlling Childhood Asthma, Reducing Emergencies (CCARE) initiative will prevent half a million hospitalizations and emergency department visits among children with asthma in </a:t>
            </a:r>
            <a:r>
              <a:rPr lang="en-US" sz="2400" dirty="0" smtClean="0">
                <a:latin typeface="Century Gothic" panose="020B0502020202020204" pitchFamily="34" charset="0"/>
                <a:cs typeface="Calibri" panose="020F0502020204030204" pitchFamily="34" charset="0"/>
              </a:rPr>
              <a:t>five </a:t>
            </a:r>
            <a:r>
              <a:rPr lang="en-US" sz="2400" dirty="0">
                <a:latin typeface="Century Gothic" panose="020B0502020202020204" pitchFamily="34" charset="0"/>
                <a:cs typeface="Calibri" panose="020F0502020204030204" pitchFamily="34" charset="0"/>
              </a:rPr>
              <a:t>years.</a:t>
            </a:r>
            <a:endParaRPr lang="en-US" sz="2400" dirty="0"/>
          </a:p>
        </p:txBody>
      </p:sp>
      <p:pic>
        <p:nvPicPr>
          <p:cNvPr id="4" name="Picture 3"/>
          <p:cNvPicPr>
            <a:picLocks noChangeAspect="1"/>
          </p:cNvPicPr>
          <p:nvPr/>
        </p:nvPicPr>
        <p:blipFill>
          <a:blip r:embed="rId3">
            <a:clrChange>
              <a:clrFrom>
                <a:srgbClr val="FEFEFE"/>
              </a:clrFrom>
              <a:clrTo>
                <a:srgbClr val="FEFEFE">
                  <a:alpha val="0"/>
                </a:srgbClr>
              </a:clrTo>
            </a:clrChange>
          </a:blip>
          <a:stretch>
            <a:fillRect/>
          </a:stretch>
        </p:blipFill>
        <p:spPr>
          <a:xfrm>
            <a:off x="3362448" y="3733800"/>
            <a:ext cx="2699657" cy="2619831"/>
          </a:xfrm>
          <a:prstGeom prst="rect">
            <a:avLst/>
          </a:prstGeom>
        </p:spPr>
      </p:pic>
      <p:graphicFrame>
        <p:nvGraphicFramePr>
          <p:cNvPr id="6" name="Diagram 5"/>
          <p:cNvGraphicFramePr/>
          <p:nvPr>
            <p:extLst>
              <p:ext uri="{D42A27DB-BD31-4B8C-83A1-F6EECF244321}">
                <p14:modId xmlns:p14="http://schemas.microsoft.com/office/powerpoint/2010/main" val="2676669099"/>
              </p:ext>
            </p:extLst>
          </p:nvPr>
        </p:nvGraphicFramePr>
        <p:xfrm>
          <a:off x="1524000" y="347385"/>
          <a:ext cx="6096000" cy="795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54314107"/>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400" y="1063229"/>
            <a:ext cx="8661600" cy="857250"/>
          </a:xfrm>
        </p:spPr>
        <p:txBody>
          <a:bodyPr>
            <a:normAutofit/>
          </a:bodyPr>
          <a:lstStyle/>
          <a:p>
            <a:r>
              <a:rPr lang="en-US" sz="2500" dirty="0"/>
              <a:t>Asthma Evidence-based Strategies</a:t>
            </a:r>
          </a:p>
        </p:txBody>
      </p:sp>
      <p:sp>
        <p:nvSpPr>
          <p:cNvPr id="12" name="Content Placeholder 2"/>
          <p:cNvSpPr txBox="1">
            <a:spLocks/>
          </p:cNvSpPr>
          <p:nvPr/>
        </p:nvSpPr>
        <p:spPr bwMode="auto">
          <a:xfrm>
            <a:off x="2962189" y="1932149"/>
            <a:ext cx="6017221" cy="3861412"/>
          </a:xfrm>
          <a:prstGeom prst="rect">
            <a:avLst/>
          </a:prstGeom>
          <a:noFill/>
          <a:ln>
            <a:noFill/>
          </a:ln>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Clr>
                <a:srgbClr val="008265"/>
              </a:buClr>
              <a:buSzPct val="75000"/>
              <a:buFont typeface="Wingdings" panose="05000000000000000000" pitchFamily="2" charset="2"/>
              <a:buChar char="§"/>
              <a:defRPr sz="2400" b="1" kern="1200" baseline="0">
                <a:solidFill>
                  <a:srgbClr val="000000"/>
                </a:solidFill>
                <a:latin typeface="Calibri" pitchFamily="34" charset="0"/>
                <a:ea typeface="+mn-ea"/>
                <a:cs typeface="+mn-cs"/>
              </a:defRPr>
            </a:lvl1pPr>
            <a:lvl2pPr marL="640080" indent="-228600" algn="l" rtl="0" eaLnBrk="0" fontAlgn="base" hangingPunct="0">
              <a:spcBef>
                <a:spcPct val="20000"/>
              </a:spcBef>
              <a:spcAft>
                <a:spcPct val="0"/>
              </a:spcAft>
              <a:buClr>
                <a:srgbClr val="008265"/>
              </a:buClr>
              <a:buSzPct val="75000"/>
              <a:buFont typeface="Arial" panose="020B0604020202020204" pitchFamily="34" charset="0"/>
              <a:buChar char="•"/>
              <a:defRPr sz="2000" kern="1200">
                <a:solidFill>
                  <a:srgbClr val="000000"/>
                </a:solidFill>
                <a:latin typeface="Calibri" panose="020F0502020204030204" pitchFamily="34" charset="0"/>
                <a:ea typeface="+mn-ea"/>
                <a:cs typeface="+mn-cs"/>
              </a:defRPr>
            </a:lvl2pPr>
            <a:lvl3pPr marL="971550" indent="0" algn="l" rtl="0" eaLnBrk="0" fontAlgn="base" hangingPunct="0">
              <a:spcBef>
                <a:spcPct val="20000"/>
              </a:spcBef>
              <a:spcAft>
                <a:spcPct val="0"/>
              </a:spcAft>
              <a:buClr>
                <a:srgbClr val="008265"/>
              </a:buClr>
              <a:buSzPct val="75000"/>
              <a:buFont typeface="Wingdings" panose="05000000000000000000" pitchFamily="2" charset="2"/>
              <a:buNone/>
              <a:defRPr sz="1800" kern="1200">
                <a:solidFill>
                  <a:srgbClr val="000000"/>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Clr>
                <a:schemeClr val="bg1"/>
              </a:buClr>
              <a:buSzPct val="70000"/>
              <a:buFont typeface="Courier New" pitchFamily="49" charset="0"/>
              <a:buChar char="o"/>
              <a:defRPr sz="1800" kern="1200" baseline="0">
                <a:solidFill>
                  <a:schemeClr val="bg2"/>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Clr>
                <a:schemeClr val="bg1"/>
              </a:buClr>
              <a:buSzPct val="70000"/>
              <a:buFont typeface="Arial" pitchFamily="34" charset="0"/>
              <a:buChar char="•"/>
              <a:defRPr sz="1800" kern="1200">
                <a:solidFill>
                  <a:schemeClr val="bg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solidFill>
                  <a:srgbClr val="006890"/>
                </a:solidFill>
              </a:rPr>
              <a:t>Education on asthma self-management </a:t>
            </a:r>
          </a:p>
          <a:p>
            <a:pPr marL="0" indent="0">
              <a:buNone/>
            </a:pPr>
            <a:endParaRPr lang="en-US" sz="1500" dirty="0"/>
          </a:p>
          <a:p>
            <a:pPr marL="0" indent="0">
              <a:buNone/>
            </a:pPr>
            <a:r>
              <a:rPr lang="en-US" sz="1800" dirty="0">
                <a:solidFill>
                  <a:srgbClr val="006890"/>
                </a:solidFill>
              </a:rPr>
              <a:t>X-</a:t>
            </a:r>
            <a:r>
              <a:rPr lang="en-US" sz="1800" dirty="0" err="1">
                <a:solidFill>
                  <a:srgbClr val="006890"/>
                </a:solidFill>
              </a:rPr>
              <a:t>tinguishing</a:t>
            </a:r>
            <a:r>
              <a:rPr lang="en-US" sz="1800" dirty="0">
                <a:solidFill>
                  <a:srgbClr val="006890"/>
                </a:solidFill>
              </a:rPr>
              <a:t> smoking and secondhand smoke</a:t>
            </a:r>
          </a:p>
          <a:p>
            <a:pPr marL="0" indent="0">
              <a:buNone/>
            </a:pPr>
            <a:endParaRPr lang="en-US" sz="1350" dirty="0">
              <a:solidFill>
                <a:srgbClr val="006890"/>
              </a:solidFill>
            </a:endParaRPr>
          </a:p>
          <a:p>
            <a:pPr marL="0" indent="0">
              <a:buNone/>
            </a:pPr>
            <a:r>
              <a:rPr lang="en-US" sz="1800" dirty="0">
                <a:solidFill>
                  <a:srgbClr val="006890"/>
                </a:solidFill>
              </a:rPr>
              <a:t>Home visits for trigger reduction and asthma self-management education</a:t>
            </a:r>
          </a:p>
          <a:p>
            <a:pPr marL="0" indent="0">
              <a:buNone/>
            </a:pPr>
            <a:endParaRPr lang="en-US" sz="1200" dirty="0">
              <a:solidFill>
                <a:srgbClr val="006890"/>
              </a:solidFill>
            </a:endParaRPr>
          </a:p>
          <a:p>
            <a:pPr marL="0" indent="0">
              <a:buNone/>
            </a:pPr>
            <a:r>
              <a:rPr lang="en-US" sz="1800" dirty="0">
                <a:solidFill>
                  <a:srgbClr val="006890"/>
                </a:solidFill>
              </a:rPr>
              <a:t>Achievement of guidelines-based medical management</a:t>
            </a:r>
          </a:p>
          <a:p>
            <a:pPr marL="0" indent="0">
              <a:buNone/>
            </a:pPr>
            <a:endParaRPr lang="en-US" sz="1350" dirty="0">
              <a:solidFill>
                <a:srgbClr val="006890"/>
              </a:solidFill>
            </a:endParaRPr>
          </a:p>
          <a:p>
            <a:pPr marL="0" indent="0">
              <a:buNone/>
            </a:pPr>
            <a:r>
              <a:rPr lang="en-US" sz="1800" dirty="0">
                <a:solidFill>
                  <a:srgbClr val="006890"/>
                </a:solidFill>
              </a:rPr>
              <a:t>Linkages and coordination of care across settings</a:t>
            </a:r>
          </a:p>
          <a:p>
            <a:pPr marL="0" indent="0">
              <a:buNone/>
            </a:pPr>
            <a:endParaRPr lang="en-US" sz="1350" dirty="0">
              <a:solidFill>
                <a:srgbClr val="006890"/>
              </a:solidFill>
            </a:endParaRPr>
          </a:p>
          <a:p>
            <a:pPr marL="0" indent="0">
              <a:buNone/>
            </a:pPr>
            <a:r>
              <a:rPr lang="en-US" sz="1800" dirty="0">
                <a:solidFill>
                  <a:srgbClr val="006890"/>
                </a:solidFill>
              </a:rPr>
              <a:t>Environmental policies or best practices to reduce asthma triggers from indoor, outdoor, and occupational sources</a:t>
            </a:r>
          </a:p>
          <a:p>
            <a:pPr marL="0" indent="0">
              <a:buNone/>
            </a:pPr>
            <a:endParaRPr lang="en-US" sz="1800" dirty="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2" y="1852469"/>
            <a:ext cx="2013125" cy="2488211"/>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068" y="1852468"/>
            <a:ext cx="623120" cy="3830768"/>
          </a:xfrm>
          <a:prstGeom prst="rect">
            <a:avLst/>
          </a:prstGeom>
        </p:spPr>
      </p:pic>
      <p:pic>
        <p:nvPicPr>
          <p:cNvPr id="6" name="Picture 5"/>
          <p:cNvPicPr>
            <a:picLocks noChangeAspect="1"/>
          </p:cNvPicPr>
          <p:nvPr/>
        </p:nvPicPr>
        <p:blipFill>
          <a:blip r:embed="rId5">
            <a:clrChange>
              <a:clrFrom>
                <a:srgbClr val="FEFEFE"/>
              </a:clrFrom>
              <a:clrTo>
                <a:srgbClr val="FEFEFE">
                  <a:alpha val="0"/>
                </a:srgbClr>
              </a:clrTo>
            </a:clrChange>
          </a:blip>
          <a:stretch>
            <a:fillRect/>
          </a:stretch>
        </p:blipFill>
        <p:spPr>
          <a:xfrm>
            <a:off x="195943" y="4618320"/>
            <a:ext cx="1200150" cy="1164663"/>
          </a:xfrm>
          <a:prstGeom prst="rect">
            <a:avLst/>
          </a:prstGeom>
        </p:spPr>
      </p:pic>
      <p:graphicFrame>
        <p:nvGraphicFramePr>
          <p:cNvPr id="7" name="Diagram 6"/>
          <p:cNvGraphicFramePr/>
          <p:nvPr>
            <p:extLst>
              <p:ext uri="{D42A27DB-BD31-4B8C-83A1-F6EECF244321}">
                <p14:modId xmlns:p14="http://schemas.microsoft.com/office/powerpoint/2010/main" val="369441127"/>
              </p:ext>
            </p:extLst>
          </p:nvPr>
        </p:nvGraphicFramePr>
        <p:xfrm>
          <a:off x="1524000" y="347385"/>
          <a:ext cx="6096000" cy="7956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02061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2286000" y="6272784"/>
            <a:ext cx="5105400" cy="182880"/>
          </a:xfrm>
        </p:spPr>
        <p:txBody>
          <a:bodyPr/>
          <a:lstStyle/>
          <a:p>
            <a:r>
              <a:rPr lang="en-US" dirty="0" smtClean="0"/>
              <a:t>National Center for Environmental Health</a:t>
            </a:r>
            <a:endParaRPr lang="en-US" dirty="0"/>
          </a:p>
        </p:txBody>
      </p:sp>
      <p:sp>
        <p:nvSpPr>
          <p:cNvPr id="6" name="Text Placeholder 5"/>
          <p:cNvSpPr>
            <a:spLocks noGrp="1"/>
          </p:cNvSpPr>
          <p:nvPr>
            <p:ph type="body" sz="quarter" idx="12"/>
          </p:nvPr>
        </p:nvSpPr>
        <p:spPr>
          <a:xfrm>
            <a:off x="2286000" y="6446520"/>
            <a:ext cx="5105400" cy="228600"/>
          </a:xfrm>
        </p:spPr>
        <p:txBody>
          <a:bodyPr/>
          <a:lstStyle/>
          <a:p>
            <a:r>
              <a:rPr lang="en-US" dirty="0" smtClean="0"/>
              <a:t>Division of Environmental Hazards and Health Effects</a:t>
            </a:r>
            <a:endParaRPr lang="en-US" dirty="0"/>
          </a:p>
        </p:txBody>
      </p:sp>
      <p:pic>
        <p:nvPicPr>
          <p:cNvPr id="12" name="Picture 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39121" y="533400"/>
            <a:ext cx="2370778" cy="1682885"/>
          </a:xfrm>
          <a:prstGeom prst="roundRect">
            <a:avLst/>
          </a:prstGeom>
          <a:noFill/>
          <a:ln w="38100">
            <a:solidFill>
              <a:schemeClr val="tx1"/>
            </a:solidFill>
          </a:ln>
        </p:spPr>
      </p:pic>
      <p:sp>
        <p:nvSpPr>
          <p:cNvPr id="10" name="Rectangle 8"/>
          <p:cNvSpPr>
            <a:spLocks noChangeArrowheads="1"/>
          </p:cNvSpPr>
          <p:nvPr/>
        </p:nvSpPr>
        <p:spPr bwMode="auto">
          <a:xfrm>
            <a:off x="381000" y="2923125"/>
            <a:ext cx="8382000" cy="461665"/>
          </a:xfrm>
          <a:prstGeom prst="rect">
            <a:avLst/>
          </a:prstGeom>
          <a:noFill/>
          <a:ln w="9525">
            <a:noFill/>
            <a:miter lim="800000"/>
            <a:headEnd/>
            <a:tailEnd/>
          </a:ln>
        </p:spPr>
        <p:txBody>
          <a:bodyPr wrap="square">
            <a:spAutoFit/>
          </a:bodyPr>
          <a:lstStyle/>
          <a:p>
            <a:pPr algn="ctr" fontAlgn="base">
              <a:spcBef>
                <a:spcPct val="0"/>
              </a:spcBef>
              <a:spcAft>
                <a:spcPct val="0"/>
              </a:spcAft>
            </a:pPr>
            <a:r>
              <a:rPr lang="en-US" sz="2400" b="1" dirty="0" smtClean="0">
                <a:solidFill>
                  <a:srgbClr val="FFFFFF"/>
                </a:solidFill>
              </a:rPr>
              <a:t>Thank You</a:t>
            </a:r>
            <a:endParaRPr lang="en-US" sz="1400" dirty="0">
              <a:solidFill>
                <a:srgbClr val="FFFFFF"/>
              </a:solidFill>
            </a:endParaRPr>
          </a:p>
        </p:txBody>
      </p:sp>
      <p:pic>
        <p:nvPicPr>
          <p:cNvPr id="14" name="Picture 10"/>
          <p:cNvPicPr>
            <a:picLocks noChangeAspect="1" noChangeArrowheads="1"/>
          </p:cNvPicPr>
          <p:nvPr/>
        </p:nvPicPr>
        <p:blipFill>
          <a:blip r:embed="rId4" cstate="screen"/>
          <a:srcRect/>
          <a:stretch>
            <a:fillRect/>
          </a:stretch>
        </p:blipFill>
        <p:spPr bwMode="auto">
          <a:xfrm>
            <a:off x="3208389" y="501122"/>
            <a:ext cx="2500190" cy="1706017"/>
          </a:xfrm>
          <a:prstGeom prst="roundRect">
            <a:avLst/>
          </a:prstGeom>
          <a:noFill/>
          <a:ln w="38100">
            <a:solidFill>
              <a:schemeClr val="tx1"/>
            </a:solidFill>
            <a:miter lim="800000"/>
            <a:headEnd/>
            <a:tailEnd/>
          </a:ln>
        </p:spPr>
      </p:pic>
      <p:sp>
        <p:nvSpPr>
          <p:cNvPr id="2" name="Rectangle 1"/>
          <p:cNvSpPr/>
          <p:nvPr/>
        </p:nvSpPr>
        <p:spPr>
          <a:xfrm>
            <a:off x="381000" y="5785806"/>
            <a:ext cx="5526069" cy="400110"/>
          </a:xfrm>
          <a:prstGeom prst="rect">
            <a:avLst/>
          </a:prstGeom>
        </p:spPr>
        <p:txBody>
          <a:bodyPr wrap="square">
            <a:spAutoFit/>
          </a:bodyPr>
          <a:lstStyle/>
          <a:p>
            <a:r>
              <a:rPr lang="en-US" sz="1000" dirty="0"/>
              <a:t>The findings and conclusions in this </a:t>
            </a:r>
            <a:r>
              <a:rPr lang="en-US" sz="1000" dirty="0" smtClean="0"/>
              <a:t>presentation </a:t>
            </a:r>
            <a:r>
              <a:rPr lang="en-US" sz="1000" dirty="0"/>
              <a:t>are those of the </a:t>
            </a:r>
            <a:r>
              <a:rPr lang="en-US" sz="1000" dirty="0" smtClean="0"/>
              <a:t>author </a:t>
            </a:r>
            <a:r>
              <a:rPr lang="en-US" sz="1000" dirty="0"/>
              <a:t>and </a:t>
            </a:r>
            <a:r>
              <a:rPr lang="en-US" sz="1000" dirty="0" smtClean="0"/>
              <a:t>do </a:t>
            </a:r>
            <a:r>
              <a:rPr lang="en-US" sz="1000" dirty="0"/>
              <a:t>not </a:t>
            </a:r>
            <a:r>
              <a:rPr lang="en-US" sz="1000" dirty="0" smtClean="0"/>
              <a:t>necessarily</a:t>
            </a:r>
          </a:p>
          <a:p>
            <a:r>
              <a:rPr lang="en-US" sz="1000" dirty="0" smtClean="0"/>
              <a:t>represent </a:t>
            </a:r>
            <a:r>
              <a:rPr lang="en-US" sz="1000" dirty="0"/>
              <a:t>the official position of the Centers for Disease Control and Prevention</a:t>
            </a:r>
            <a:r>
              <a:rPr lang="en-US" sz="1000" dirty="0" smtClean="0"/>
              <a:t>.</a:t>
            </a:r>
            <a:endParaRPr lang="en-US" sz="1000" dirty="0"/>
          </a:p>
        </p:txBody>
      </p:sp>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907069" y="501122"/>
            <a:ext cx="2627330" cy="1722708"/>
          </a:xfrm>
          <a:prstGeom prst="roundRect">
            <a:avLst/>
          </a:prstGeom>
          <a:noFill/>
          <a:ln w="38100">
            <a:solidFill>
              <a:schemeClr val="tx1"/>
            </a:solidFill>
            <a:miter lim="800000"/>
            <a:headEnd/>
            <a:tailEnd/>
          </a:ln>
        </p:spPr>
      </p:pic>
    </p:spTree>
    <p:extLst>
      <p:ext uri="{BB962C8B-B14F-4D97-AF65-F5344CB8AC3E}">
        <p14:creationId xmlns:p14="http://schemas.microsoft.com/office/powerpoint/2010/main" val="136634531"/>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EH_ATSDR_OD_PPT_dark(">
  <a:themeElements>
    <a:clrScheme name="NCEH ATSDR  Dark PPT Colors">
      <a:dk1>
        <a:srgbClr val="0F56DC"/>
      </a:dk1>
      <a:lt1>
        <a:srgbClr val="FFC000"/>
      </a:lt1>
      <a:dk2>
        <a:srgbClr val="FFFFFF"/>
      </a:dk2>
      <a:lt2>
        <a:srgbClr val="7CA295"/>
      </a:lt2>
      <a:accent1>
        <a:srgbClr val="007D57"/>
      </a:accent1>
      <a:accent2>
        <a:srgbClr val="005172"/>
      </a:accent2>
      <a:accent3>
        <a:srgbClr val="59705D"/>
      </a:accent3>
      <a:accent4>
        <a:srgbClr val="452325"/>
      </a:accent4>
      <a:accent5>
        <a:srgbClr val="EAAB00"/>
      </a:accent5>
      <a:accent6>
        <a:srgbClr val="A3A86B"/>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HHSTP_PPT_dark(">
  <a:themeElements>
    <a:clrScheme name="NCEH Dark PPT Colors">
      <a:dk1>
        <a:srgbClr val="FFC000"/>
      </a:dk1>
      <a:lt1>
        <a:srgbClr val="0F56DC"/>
      </a:lt1>
      <a:dk2>
        <a:srgbClr val="FFFFFF"/>
      </a:dk2>
      <a:lt2>
        <a:srgbClr val="FFFFFF"/>
      </a:lt2>
      <a:accent1>
        <a:srgbClr val="007D57"/>
      </a:accent1>
      <a:accent2>
        <a:srgbClr val="4983F2"/>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11235</TotalTime>
  <Words>1387</Words>
  <Application>Microsoft Office PowerPoint</Application>
  <PresentationFormat>On-screen Show (4:3)</PresentationFormat>
  <Paragraphs>284</Paragraphs>
  <Slides>29</Slides>
  <Notes>28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29</vt:i4>
      </vt:variant>
    </vt:vector>
  </HeadingPairs>
  <TitlesOfParts>
    <vt:vector size="41" baseType="lpstr">
      <vt:lpstr>Myriad Web Pro</vt:lpstr>
      <vt:lpstr>Century Gothic</vt:lpstr>
      <vt:lpstr>Calibri</vt:lpstr>
      <vt:lpstr>Wingdings</vt:lpstr>
      <vt:lpstr>AdvTT94c8263f.I</vt:lpstr>
      <vt:lpstr>Times New Roman</vt:lpstr>
      <vt:lpstr>Courier New</vt:lpstr>
      <vt:lpstr>Arial</vt:lpstr>
      <vt:lpstr>Calibri Light</vt:lpstr>
      <vt:lpstr>NCEH_ATSDR_OD_PPT_dark(</vt:lpstr>
      <vt:lpstr>NCHHSTP_PPT_dark(</vt:lpstr>
      <vt:lpstr>NCEH_ATSDR_combined</vt:lpstr>
      <vt:lpstr>PowerPoint Presentation</vt:lpstr>
      <vt:lpstr>Division of Environmental Health Science and Practice Programs working on Climate and Respiratory Health</vt:lpstr>
      <vt:lpstr>How we work together</vt:lpstr>
      <vt:lpstr>PowerPoint Presentation</vt:lpstr>
      <vt:lpstr>PowerPoint Presentation</vt:lpstr>
      <vt:lpstr>Climate Impacts on Pollen Production in Atlanta</vt:lpstr>
      <vt:lpstr>Intra-urban pollen variability and automated counting devices</vt:lpstr>
      <vt:lpstr>Tree Pollen Season Onset vs Spring Temp</vt:lpstr>
      <vt:lpstr>Update of EPA Climate Indicator - Pollen</vt:lpstr>
      <vt:lpstr>Shifts in Global Pollen Season Timing</vt:lpstr>
      <vt:lpstr>Shifts in Global Pollen Season Amounts</vt:lpstr>
      <vt:lpstr>PowerPoint Presentation</vt:lpstr>
      <vt:lpstr>Modelling Pollen using Proxy Measures Google Trends Data and Pollen</vt:lpstr>
      <vt:lpstr>PowerPoint Presentation</vt:lpstr>
      <vt:lpstr>PowerPoint Presentation</vt:lpstr>
      <vt:lpstr>PowerPoint Presentation</vt:lpstr>
      <vt:lpstr>PowerPoint Presentation</vt:lpstr>
      <vt:lpstr>PowerPoint Presentation</vt:lpstr>
      <vt:lpstr>PowerPoint Presentation</vt:lpstr>
      <vt:lpstr>Environmental Public Health Tracking Program</vt:lpstr>
      <vt:lpstr>Environmental Public Health Tracking Program</vt:lpstr>
      <vt:lpstr>Environmental Public Health Tracking Program</vt:lpstr>
      <vt:lpstr>Environmental Public Health Tracking Program</vt:lpstr>
      <vt:lpstr>CDC/NAB Pollen Data Proposal and Collaboration</vt:lpstr>
      <vt:lpstr>PowerPoint Presentation</vt:lpstr>
      <vt:lpstr>Wildland Fire Intervention Assessment</vt:lpstr>
      <vt:lpstr>CDC’s Controlling Childhood Asthma, Reducing Emergencies (CCARE) initiative will prevent half a million hospitalizations and emergency department visits among children with asthma in five years.</vt:lpstr>
      <vt:lpstr>Asthma Evidence-based Strategies</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Vaidyanathan, Ambarish (CDC/DDNID/NCEH/DEHSP)</cp:lastModifiedBy>
  <cp:revision>589</cp:revision>
  <cp:lastPrinted>2016-03-28T19:44:18Z</cp:lastPrinted>
  <dcterms:created xsi:type="dcterms:W3CDTF">2011-02-11T14:50:47Z</dcterms:created>
  <dcterms:modified xsi:type="dcterms:W3CDTF">2019-05-09T02:09:19Z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