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7" r:id="rId10"/>
    <p:sldId id="266" r:id="rId11"/>
    <p:sldId id="268" r:id="rId12"/>
    <p:sldId id="273" r:id="rId13"/>
    <p:sldId id="269" r:id="rId14"/>
    <p:sldId id="270" r:id="rId15"/>
    <p:sldId id="274" r:id="rId16"/>
    <p:sldId id="271" r:id="rId17"/>
    <p:sldId id="275" r:id="rId18"/>
    <p:sldId id="272" r:id="rId19"/>
    <p:sldId id="276" r:id="rId2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65"/>
    <p:restoredTop sz="72585" autoAdjust="0"/>
  </p:normalViewPr>
  <p:slideViewPr>
    <p:cSldViewPr snapToGrid="0" snapToObjects="1">
      <p:cViewPr varScale="1">
        <p:scale>
          <a:sx n="80" d="100"/>
          <a:sy n="8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-9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onmcmillan\Downloads\fire-sta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onmcmillan\Downloads\fire-stat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onmcmillan\Downloads\fire-stat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590369165371488"/>
          <c:y val="0.11011270349127038"/>
          <c:w val="0.83338982500175673"/>
          <c:h val="0.84227835240976012"/>
        </c:manualLayout>
      </c:layout>
      <c:lineChart>
        <c:grouping val="standard"/>
        <c:varyColors val="0"/>
        <c:ser>
          <c:idx val="0"/>
          <c:order val="0"/>
          <c:tx>
            <c:strRef>
              <c:f>'[fire-stats.xlsx]Wildfire Suppresion Costs'!$J$2</c:f>
              <c:strCache>
                <c:ptCount val="1"/>
                <c:pt idx="0">
                  <c:v>Total</c:v>
                </c:pt>
              </c:strCache>
            </c:strRef>
          </c:tx>
          <c:spPr>
            <a:ln w="73025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cat>
            <c:numRef>
              <c:f>'[fire-stats.xlsx]Wildfire Suppresion Costs'!$I$3:$I$23</c:f>
              <c:numCache>
                <c:formatCode>@</c:formatCode>
                <c:ptCount val="21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  <c:pt idx="20">
                  <c:v>2018</c:v>
                </c:pt>
              </c:numCache>
            </c:numRef>
          </c:cat>
          <c:val>
            <c:numRef>
              <c:f>'[fire-stats.xlsx]Wildfire Suppresion Costs'!$J$3:$J$23</c:f>
              <c:numCache>
                <c:formatCode>_("$"* #,##0_);_("$"* \(#,##0\);_("$"* "-"??_);_(@_)</c:formatCode>
                <c:ptCount val="21"/>
                <c:pt idx="0">
                  <c:v>416704000</c:v>
                </c:pt>
                <c:pt idx="1">
                  <c:v>515516000</c:v>
                </c:pt>
                <c:pt idx="2">
                  <c:v>1410802000</c:v>
                </c:pt>
                <c:pt idx="3">
                  <c:v>952696000</c:v>
                </c:pt>
                <c:pt idx="4">
                  <c:v>1674040000</c:v>
                </c:pt>
                <c:pt idx="5">
                  <c:v>1327138000</c:v>
                </c:pt>
                <c:pt idx="6">
                  <c:v>1007244000</c:v>
                </c:pt>
                <c:pt idx="7">
                  <c:v>818954000</c:v>
                </c:pt>
                <c:pt idx="8">
                  <c:v>1704477000</c:v>
                </c:pt>
                <c:pt idx="9">
                  <c:v>1620145000</c:v>
                </c:pt>
                <c:pt idx="10">
                  <c:v>1585856000</c:v>
                </c:pt>
                <c:pt idx="11">
                  <c:v>920529000</c:v>
                </c:pt>
                <c:pt idx="12">
                  <c:v>809499000</c:v>
                </c:pt>
                <c:pt idx="13">
                  <c:v>1374525000</c:v>
                </c:pt>
                <c:pt idx="14">
                  <c:v>1902446000</c:v>
                </c:pt>
                <c:pt idx="15">
                  <c:v>1740934000</c:v>
                </c:pt>
                <c:pt idx="16">
                  <c:v>1522149000</c:v>
                </c:pt>
                <c:pt idx="17">
                  <c:v>2130543000</c:v>
                </c:pt>
                <c:pt idx="18">
                  <c:v>1975545000</c:v>
                </c:pt>
                <c:pt idx="19">
                  <c:v>2918165000</c:v>
                </c:pt>
                <c:pt idx="20">
                  <c:v>3143256000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931112"/>
        <c:axId val="394890736"/>
      </c:lineChart>
      <c:catAx>
        <c:axId val="392931112"/>
        <c:scaling>
          <c:orientation val="minMax"/>
        </c:scaling>
        <c:delete val="0"/>
        <c:axPos val="b"/>
        <c:numFmt formatCode="@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90736"/>
        <c:crosses val="autoZero"/>
        <c:auto val="1"/>
        <c:lblAlgn val="ctr"/>
        <c:lblOffset val="100"/>
        <c:noMultiLvlLbl val="0"/>
      </c:catAx>
      <c:valAx>
        <c:axId val="394890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931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tx1">
        <a:alpha val="5000"/>
      </a:scheme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'[fire-stats.xlsx]Sheet1'!$C$1</c:f>
              <c:strCache>
                <c:ptCount val="1"/>
                <c:pt idx="0">
                  <c:v>Prescribed Fires (HA)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numRef>
              <c:f>'[fire-stats.xlsx]Sheet1'!$A$2:$A$32</c:f>
              <c:numCache>
                <c:formatCode>General</c:formatCode>
                <c:ptCount val="31"/>
                <c:pt idx="0">
                  <c:v>1982</c:v>
                </c:pt>
                <c:pt idx="1">
                  <c:v>1983</c:v>
                </c:pt>
                <c:pt idx="2">
                  <c:v>1984</c:v>
                </c:pt>
                <c:pt idx="3">
                  <c:v>1985</c:v>
                </c:pt>
                <c:pt idx="4">
                  <c:v>1986</c:v>
                </c:pt>
                <c:pt idx="5">
                  <c:v>1987</c:v>
                </c:pt>
                <c:pt idx="6">
                  <c:v>1988</c:v>
                </c:pt>
                <c:pt idx="7">
                  <c:v>1989</c:v>
                </c:pt>
                <c:pt idx="8">
                  <c:v>1990</c:v>
                </c:pt>
                <c:pt idx="9">
                  <c:v>1991</c:v>
                </c:pt>
                <c:pt idx="10">
                  <c:v>1992</c:v>
                </c:pt>
                <c:pt idx="11">
                  <c:v>1993</c:v>
                </c:pt>
                <c:pt idx="12">
                  <c:v>1994</c:v>
                </c:pt>
                <c:pt idx="13">
                  <c:v>1995</c:v>
                </c:pt>
                <c:pt idx="14">
                  <c:v>1996</c:v>
                </c:pt>
                <c:pt idx="15">
                  <c:v>1997</c:v>
                </c:pt>
                <c:pt idx="16">
                  <c:v>1998</c:v>
                </c:pt>
                <c:pt idx="17">
                  <c:v>1999</c:v>
                </c:pt>
                <c:pt idx="18">
                  <c:v>2000</c:v>
                </c:pt>
                <c:pt idx="19">
                  <c:v>2001</c:v>
                </c:pt>
                <c:pt idx="20">
                  <c:v>2002</c:v>
                </c:pt>
                <c:pt idx="21">
                  <c:v>2003</c:v>
                </c:pt>
                <c:pt idx="22">
                  <c:v>2004</c:v>
                </c:pt>
                <c:pt idx="23">
                  <c:v>2005</c:v>
                </c:pt>
                <c:pt idx="24">
                  <c:v>2006</c:v>
                </c:pt>
                <c:pt idx="25">
                  <c:v>2007</c:v>
                </c:pt>
                <c:pt idx="26">
                  <c:v>2008</c:v>
                </c:pt>
                <c:pt idx="27">
                  <c:v>2009</c:v>
                </c:pt>
                <c:pt idx="28">
                  <c:v>2010</c:v>
                </c:pt>
                <c:pt idx="29">
                  <c:v>2011</c:v>
                </c:pt>
                <c:pt idx="30">
                  <c:v>2012</c:v>
                </c:pt>
              </c:numCache>
            </c:numRef>
          </c:cat>
          <c:val>
            <c:numRef>
              <c:f>'[fire-stats.xlsx]Sheet1'!$C$2:$C$32</c:f>
              <c:numCache>
                <c:formatCode>General</c:formatCode>
                <c:ptCount val="31"/>
                <c:pt idx="0">
                  <c:v>2500</c:v>
                </c:pt>
                <c:pt idx="1">
                  <c:v>2250</c:v>
                </c:pt>
                <c:pt idx="2">
                  <c:v>2350</c:v>
                </c:pt>
                <c:pt idx="3">
                  <c:v>2550</c:v>
                </c:pt>
                <c:pt idx="4">
                  <c:v>5100</c:v>
                </c:pt>
                <c:pt idx="5">
                  <c:v>3675</c:v>
                </c:pt>
                <c:pt idx="6">
                  <c:v>5100</c:v>
                </c:pt>
                <c:pt idx="7">
                  <c:v>5100</c:v>
                </c:pt>
                <c:pt idx="8">
                  <c:v>7400</c:v>
                </c:pt>
                <c:pt idx="9">
                  <c:v>7500</c:v>
                </c:pt>
                <c:pt idx="10">
                  <c:v>9500</c:v>
                </c:pt>
                <c:pt idx="11">
                  <c:v>7850</c:v>
                </c:pt>
                <c:pt idx="12">
                  <c:v>8000</c:v>
                </c:pt>
                <c:pt idx="13">
                  <c:v>9000</c:v>
                </c:pt>
                <c:pt idx="14">
                  <c:v>11000</c:v>
                </c:pt>
                <c:pt idx="15">
                  <c:v>12500</c:v>
                </c:pt>
                <c:pt idx="16">
                  <c:v>11250</c:v>
                </c:pt>
                <c:pt idx="17">
                  <c:v>13000</c:v>
                </c:pt>
                <c:pt idx="18">
                  <c:v>11100</c:v>
                </c:pt>
                <c:pt idx="19">
                  <c:v>11250</c:v>
                </c:pt>
                <c:pt idx="20">
                  <c:v>17500</c:v>
                </c:pt>
                <c:pt idx="21">
                  <c:v>11300</c:v>
                </c:pt>
                <c:pt idx="22">
                  <c:v>15100</c:v>
                </c:pt>
                <c:pt idx="23">
                  <c:v>12800</c:v>
                </c:pt>
                <c:pt idx="24">
                  <c:v>7950</c:v>
                </c:pt>
                <c:pt idx="25">
                  <c:v>17250</c:v>
                </c:pt>
                <c:pt idx="26">
                  <c:v>11250</c:v>
                </c:pt>
                <c:pt idx="27">
                  <c:v>9900</c:v>
                </c:pt>
                <c:pt idx="28">
                  <c:v>18950</c:v>
                </c:pt>
                <c:pt idx="29">
                  <c:v>7750</c:v>
                </c:pt>
                <c:pt idx="30">
                  <c:v>13500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94661448"/>
        <c:axId val="394663016"/>
      </c:barChart>
      <c:lineChart>
        <c:grouping val="standard"/>
        <c:varyColors val="0"/>
        <c:ser>
          <c:idx val="0"/>
          <c:order val="0"/>
          <c:tx>
            <c:strRef>
              <c:f>'[fire-stats.xlsx]Sheet1'!$B$1</c:f>
              <c:strCache>
                <c:ptCount val="1"/>
                <c:pt idx="0">
                  <c:v>Number of Wildfires</c:v>
                </c:pt>
              </c:strCache>
            </c:strRef>
          </c:tx>
          <c:spPr>
            <a:ln w="85725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cat>
            <c:numRef>
              <c:f>'[fire-stats.xlsx]Sheet1'!$A$2:$A$32</c:f>
              <c:numCache>
                <c:formatCode>General</c:formatCode>
                <c:ptCount val="31"/>
                <c:pt idx="0">
                  <c:v>1982</c:v>
                </c:pt>
                <c:pt idx="1">
                  <c:v>1983</c:v>
                </c:pt>
                <c:pt idx="2">
                  <c:v>1984</c:v>
                </c:pt>
                <c:pt idx="3">
                  <c:v>1985</c:v>
                </c:pt>
                <c:pt idx="4">
                  <c:v>1986</c:v>
                </c:pt>
                <c:pt idx="5">
                  <c:v>1987</c:v>
                </c:pt>
                <c:pt idx="6">
                  <c:v>1988</c:v>
                </c:pt>
                <c:pt idx="7">
                  <c:v>1989</c:v>
                </c:pt>
                <c:pt idx="8">
                  <c:v>1990</c:v>
                </c:pt>
                <c:pt idx="9">
                  <c:v>1991</c:v>
                </c:pt>
                <c:pt idx="10">
                  <c:v>1992</c:v>
                </c:pt>
                <c:pt idx="11">
                  <c:v>1993</c:v>
                </c:pt>
                <c:pt idx="12">
                  <c:v>1994</c:v>
                </c:pt>
                <c:pt idx="13">
                  <c:v>1995</c:v>
                </c:pt>
                <c:pt idx="14">
                  <c:v>1996</c:v>
                </c:pt>
                <c:pt idx="15">
                  <c:v>1997</c:v>
                </c:pt>
                <c:pt idx="16">
                  <c:v>1998</c:v>
                </c:pt>
                <c:pt idx="17">
                  <c:v>1999</c:v>
                </c:pt>
                <c:pt idx="18">
                  <c:v>2000</c:v>
                </c:pt>
                <c:pt idx="19">
                  <c:v>2001</c:v>
                </c:pt>
                <c:pt idx="20">
                  <c:v>2002</c:v>
                </c:pt>
                <c:pt idx="21">
                  <c:v>2003</c:v>
                </c:pt>
                <c:pt idx="22">
                  <c:v>2004</c:v>
                </c:pt>
                <c:pt idx="23">
                  <c:v>2005</c:v>
                </c:pt>
                <c:pt idx="24">
                  <c:v>2006</c:v>
                </c:pt>
                <c:pt idx="25">
                  <c:v>2007</c:v>
                </c:pt>
                <c:pt idx="26">
                  <c:v>2008</c:v>
                </c:pt>
                <c:pt idx="27">
                  <c:v>2009</c:v>
                </c:pt>
                <c:pt idx="28">
                  <c:v>2010</c:v>
                </c:pt>
                <c:pt idx="29">
                  <c:v>2011</c:v>
                </c:pt>
                <c:pt idx="30">
                  <c:v>2012</c:v>
                </c:pt>
              </c:numCache>
            </c:numRef>
          </c:cat>
          <c:val>
            <c:numRef>
              <c:f>'[fire-stats.xlsx]Sheet1'!$B$2:$B$32</c:f>
              <c:numCache>
                <c:formatCode>General</c:formatCode>
                <c:ptCount val="31"/>
                <c:pt idx="0">
                  <c:v>230</c:v>
                </c:pt>
                <c:pt idx="1">
                  <c:v>320</c:v>
                </c:pt>
                <c:pt idx="2">
                  <c:v>310</c:v>
                </c:pt>
                <c:pt idx="3">
                  <c:v>590</c:v>
                </c:pt>
                <c:pt idx="4">
                  <c:v>380</c:v>
                </c:pt>
                <c:pt idx="5">
                  <c:v>245</c:v>
                </c:pt>
                <c:pt idx="6">
                  <c:v>355</c:v>
                </c:pt>
                <c:pt idx="7">
                  <c:v>125</c:v>
                </c:pt>
                <c:pt idx="8">
                  <c:v>290</c:v>
                </c:pt>
                <c:pt idx="9">
                  <c:v>155</c:v>
                </c:pt>
                <c:pt idx="10">
                  <c:v>222</c:v>
                </c:pt>
                <c:pt idx="11">
                  <c:v>115</c:v>
                </c:pt>
                <c:pt idx="12">
                  <c:v>185</c:v>
                </c:pt>
                <c:pt idx="13">
                  <c:v>150</c:v>
                </c:pt>
                <c:pt idx="14">
                  <c:v>95</c:v>
                </c:pt>
                <c:pt idx="15">
                  <c:v>88</c:v>
                </c:pt>
                <c:pt idx="16">
                  <c:v>101</c:v>
                </c:pt>
                <c:pt idx="17">
                  <c:v>108</c:v>
                </c:pt>
                <c:pt idx="18">
                  <c:v>100</c:v>
                </c:pt>
                <c:pt idx="19">
                  <c:v>48</c:v>
                </c:pt>
                <c:pt idx="20">
                  <c:v>108</c:v>
                </c:pt>
                <c:pt idx="21">
                  <c:v>15</c:v>
                </c:pt>
                <c:pt idx="22">
                  <c:v>25</c:v>
                </c:pt>
                <c:pt idx="23">
                  <c:v>20</c:v>
                </c:pt>
                <c:pt idx="24">
                  <c:v>96</c:v>
                </c:pt>
                <c:pt idx="25">
                  <c:v>90</c:v>
                </c:pt>
                <c:pt idx="26">
                  <c:v>92</c:v>
                </c:pt>
                <c:pt idx="27">
                  <c:v>50</c:v>
                </c:pt>
                <c:pt idx="28">
                  <c:v>60</c:v>
                </c:pt>
                <c:pt idx="29">
                  <c:v>100</c:v>
                </c:pt>
                <c:pt idx="30">
                  <c:v>108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4661840"/>
        <c:axId val="394664584"/>
      </c:lineChart>
      <c:catAx>
        <c:axId val="394661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663016"/>
        <c:crosses val="autoZero"/>
        <c:auto val="1"/>
        <c:lblAlgn val="ctr"/>
        <c:lblOffset val="100"/>
        <c:noMultiLvlLbl val="0"/>
      </c:catAx>
      <c:valAx>
        <c:axId val="394663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alpha val="34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661448"/>
        <c:crosses val="autoZero"/>
        <c:crossBetween val="between"/>
      </c:valAx>
      <c:valAx>
        <c:axId val="394664584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661840"/>
        <c:crosses val="max"/>
        <c:crossBetween val="between"/>
      </c:valAx>
      <c:catAx>
        <c:axId val="3946618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9466458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tx1">
        <a:alpha val="34000"/>
      </a:scheme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9.5669082700115579E-2"/>
                  <c:y val="0.2015709574764692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6753760708369322"/>
                  <c:y val="-0.2403582244527127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68B4CE2-E5BE-4AE1-B3FD-CCDD03502C09}" type="CATEGORYNAME">
                      <a:rPr lang="en-US" sz="1600" b="1">
                        <a:solidFill>
                          <a:schemeClr val="bg1"/>
                        </a:solidFill>
                      </a:rPr>
                      <a:pPr>
                        <a:defRPr sz="1600" b="1">
                          <a:solidFill>
                            <a:schemeClr val="bg1"/>
                          </a:solidFill>
                        </a:defRPr>
                      </a:pPr>
                      <a:t>[CATEGORY NAME]</a:t>
                    </a:fld>
                    <a:r>
                      <a:rPr lang="en-US" sz="1600" b="1" baseline="0">
                        <a:solidFill>
                          <a:schemeClr val="bg1"/>
                        </a:solidFill>
                      </a:rPr>
                      <a:t>
</a:t>
                    </a:r>
                    <a:fld id="{0C5D6559-6DF8-4F97-BC58-BD2B9C684DFC}" type="PERCENTAGE">
                      <a:rPr lang="en-US" sz="1600" b="1" baseline="0">
                        <a:solidFill>
                          <a:schemeClr val="bg1"/>
                        </a:solidFill>
                      </a:rPr>
                      <a:pPr>
                        <a:defRPr sz="1600" b="1">
                          <a:solidFill>
                            <a:schemeClr val="bg1"/>
                          </a:solidFill>
                        </a:defRPr>
                      </a:pPr>
                      <a:t>[PERCENTAGE]</a:t>
                    </a:fld>
                    <a:endParaRPr lang="en-US" sz="1600" b="1" baseline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837299550592739"/>
                      <c:h val="0.1027106227106227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0.16903972059136488"/>
                  <c:y val="0.1512893580610115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'[fire-stats.xlsx]Particulate Matter'!$A$2:$A$4</c:f>
              <c:strCache>
                <c:ptCount val="3"/>
                <c:pt idx="0">
                  <c:v>PM10</c:v>
                </c:pt>
                <c:pt idx="1">
                  <c:v>PM2.5</c:v>
                </c:pt>
                <c:pt idx="2">
                  <c:v>PM 2.5-10</c:v>
                </c:pt>
              </c:strCache>
            </c:strRef>
          </c:cat>
          <c:val>
            <c:numRef>
              <c:f>'[fire-stats.xlsx]Particulate Matter'!$B$2:$B$4</c:f>
              <c:numCache>
                <c:formatCode>0%</c:formatCode>
                <c:ptCount val="3"/>
                <c:pt idx="0">
                  <c:v>0.1</c:v>
                </c:pt>
                <c:pt idx="1">
                  <c:v>0.7</c:v>
                </c:pt>
                <c:pt idx="2">
                  <c:v>0.2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2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75000"/>
            <a:lumOff val="2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75000"/>
            <a:lumOff val="2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75000"/>
            <a:lumOff val="2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r">
              <a:defRPr sz="1200"/>
            </a:lvl1pPr>
          </a:lstStyle>
          <a:p>
            <a:fld id="{40F4C496-CDFC-9B46-AC46-48C3DC4F2ACC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4" tIns="46582" rIns="93164" bIns="4658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64" tIns="46582" rIns="93164" bIns="4658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r">
              <a:defRPr sz="1200"/>
            </a:lvl1pPr>
          </a:lstStyle>
          <a:p>
            <a:fld id="{509BA2CE-E665-D14F-9CC5-6FC9CBDA5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388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/>
            <a:r>
              <a:rPr lang="en-US" dirty="0"/>
              <a:t>Thank you for the introduction.</a:t>
            </a:r>
          </a:p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It’s a pleasure to be here today to talk about wildfire and smoke as it relates to respiratory health and our changing climate.</a:t>
            </a:r>
          </a:p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I would like to start off by talking about the 2016 wildfires we experienced in the Southeast.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9BA2CE-E665-D14F-9CC5-6FC9CBDA5FC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307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/>
            <a:r>
              <a:rPr lang="en-US" dirty="0"/>
              <a:t>The Fall 2016 Fire Season was very active in the Southern Region. </a:t>
            </a:r>
          </a:p>
          <a:p>
            <a:pPr fontAlgn="auto"/>
            <a:endParaRPr lang="en-US" dirty="0"/>
          </a:p>
          <a:p>
            <a:pPr fontAlgn="auto"/>
            <a:r>
              <a:rPr lang="en-US" dirty="0"/>
              <a:t>From early October through early December, </a:t>
            </a:r>
          </a:p>
          <a:p>
            <a:pPr fontAlgn="auto"/>
            <a:r>
              <a:rPr lang="en-US" dirty="0"/>
              <a:t>we had roughly 12-THOUSAND fires that consumed nearly 400-THOUSAND acres.</a:t>
            </a:r>
          </a:p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Here’s a news clip from Atlanta’s Fox FIVE news that aired on November 6</a:t>
            </a:r>
            <a:r>
              <a:rPr lang="en-US" baseline="30000" dirty="0"/>
              <a:t>th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9BA2CE-E665-D14F-9CC5-6FC9CBDA5FC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6596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/>
            <a:r>
              <a:rPr lang="en-US" dirty="0"/>
              <a:t>Over a span of 39 days, </a:t>
            </a:r>
          </a:p>
          <a:p>
            <a:pPr fontAlgn="auto"/>
            <a:r>
              <a:rPr lang="en-US" dirty="0"/>
              <a:t>nearly 5,000 ground and aviation resources </a:t>
            </a:r>
          </a:p>
          <a:p>
            <a:pPr fontAlgn="auto"/>
            <a:r>
              <a:rPr lang="en-US" dirty="0"/>
              <a:t>were activated and assigned </a:t>
            </a:r>
          </a:p>
          <a:p>
            <a:pPr fontAlgn="auto"/>
            <a:r>
              <a:rPr lang="en-US" dirty="0"/>
              <a:t>through the federal dispatch system </a:t>
            </a:r>
          </a:p>
          <a:p>
            <a:pPr fontAlgn="auto"/>
            <a:r>
              <a:rPr lang="en-US" dirty="0"/>
              <a:t>to fire incidents in the Southern Region.  </a:t>
            </a:r>
          </a:p>
          <a:p>
            <a:pPr fontAlgn="auto"/>
            <a:r>
              <a:rPr lang="en-US" dirty="0"/>
              <a:t> 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9BA2CE-E665-D14F-9CC5-6FC9CBDA5FC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7281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/>
            <a:r>
              <a:rPr lang="en-US" dirty="0"/>
              <a:t>We worked hard – together – to fight those fires.</a:t>
            </a:r>
          </a:p>
          <a:p>
            <a:pPr fontAlgn="auto"/>
            <a:r>
              <a:rPr lang="en-US" dirty="0"/>
              <a:t>Even with all that response, </a:t>
            </a:r>
          </a:p>
          <a:p>
            <a:pPr fontAlgn="auto"/>
            <a:r>
              <a:rPr lang="en-US" dirty="0"/>
              <a:t>that fire season was very costly.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9BA2CE-E665-D14F-9CC5-6FC9CBDA5FC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552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In Tennessee, the Great Smoky Mountains wildfires </a:t>
            </a:r>
          </a:p>
          <a:p>
            <a:pPr fontAlgn="auto"/>
            <a:r>
              <a:rPr lang="en-US" dirty="0"/>
              <a:t>claimed the lives of 14 people. </a:t>
            </a:r>
          </a:p>
          <a:p>
            <a:pPr fontAlgn="auto"/>
            <a:endParaRPr lang="en-US" dirty="0"/>
          </a:p>
          <a:p>
            <a:pPr fontAlgn="auto"/>
            <a:r>
              <a:rPr lang="en-US" dirty="0"/>
              <a:t>More than 130 people were injured, </a:t>
            </a:r>
          </a:p>
          <a:p>
            <a:pPr fontAlgn="auto"/>
            <a:endParaRPr lang="en-US" dirty="0"/>
          </a:p>
          <a:p>
            <a:pPr fontAlgn="auto"/>
            <a:r>
              <a:rPr lang="en-US" dirty="0"/>
              <a:t>and more than 24-hundred structures were destroyed.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9BA2CE-E665-D14F-9CC5-6FC9CBDA5FC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0789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/>
            <a:r>
              <a:rPr lang="en-US" dirty="0"/>
              <a:t>Wildfires cost so much.</a:t>
            </a:r>
          </a:p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	Lives.</a:t>
            </a:r>
          </a:p>
          <a:p>
            <a:pPr fontAlgn="auto"/>
            <a:r>
              <a:rPr lang="en-US" dirty="0"/>
              <a:t>	Property.</a:t>
            </a:r>
          </a:p>
          <a:p>
            <a:pPr fontAlgn="auto"/>
            <a:r>
              <a:rPr lang="en-US" dirty="0"/>
              <a:t>	And </a:t>
            </a:r>
            <a:r>
              <a:rPr lang="en-US" dirty="0" smtClean="0"/>
              <a:t>resources</a:t>
            </a:r>
            <a:r>
              <a:rPr lang="en-US" baseline="0" dirty="0" smtClean="0"/>
              <a:t> to control the wildfires:</a:t>
            </a:r>
            <a:endParaRPr lang="en-US" dirty="0" smtClean="0"/>
          </a:p>
          <a:p>
            <a:pPr fontAlgn="auto"/>
            <a:r>
              <a:rPr lang="en-US" dirty="0" smtClean="0"/>
              <a:t>	       Firefighters, </a:t>
            </a:r>
            <a:r>
              <a:rPr lang="en-US" dirty="0"/>
              <a:t>time, and money.</a:t>
            </a:r>
          </a:p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With the changing climate </a:t>
            </a:r>
          </a:p>
          <a:p>
            <a:pPr fontAlgn="auto"/>
            <a:r>
              <a:rPr lang="en-US" dirty="0"/>
              <a:t>and increase in people in and around the forests, </a:t>
            </a:r>
          </a:p>
          <a:p>
            <a:pPr fontAlgn="auto"/>
            <a:r>
              <a:rPr lang="en-US" dirty="0"/>
              <a:t>the threat for an increase in the number </a:t>
            </a:r>
          </a:p>
          <a:p>
            <a:pPr fontAlgn="auto"/>
            <a:r>
              <a:rPr lang="en-US" dirty="0"/>
              <a:t>and the size of wildfires is very real</a:t>
            </a:r>
            <a:r>
              <a:rPr lang="en-US" dirty="0" smtClean="0"/>
              <a:t>.</a:t>
            </a:r>
          </a:p>
          <a:p>
            <a:pPr fontAlgn="auto"/>
            <a:endParaRPr lang="en-US" dirty="0" smtClean="0"/>
          </a:p>
          <a:p>
            <a:pPr fontAlgn="auto"/>
            <a:r>
              <a:rPr lang="en-US" dirty="0" smtClean="0"/>
              <a:t>This graph reflects fire</a:t>
            </a:r>
            <a:r>
              <a:rPr lang="en-US" baseline="0" dirty="0" smtClean="0"/>
              <a:t> suppression costs for all federal agencies – including the USFS.</a:t>
            </a:r>
          </a:p>
          <a:p>
            <a:pPr fontAlgn="auto"/>
            <a:r>
              <a:rPr lang="en-US" baseline="0" dirty="0" smtClean="0"/>
              <a:t>In 2018, we spent 57% of a $5 Billion dollar budget on fire suppression – at the cost of other programs.</a:t>
            </a:r>
          </a:p>
          <a:p>
            <a:pPr fontAlgn="auto"/>
            <a:endParaRPr lang="en-US" baseline="0" dirty="0" smtClean="0"/>
          </a:p>
          <a:p>
            <a:pPr fontAlgn="auto"/>
            <a:r>
              <a:rPr lang="en-US" baseline="0" dirty="0" smtClean="0"/>
              <a:t>(Fire Funding Fix)</a:t>
            </a:r>
          </a:p>
          <a:p>
            <a:pPr fontAlgn="auto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9BA2CE-E665-D14F-9CC5-6FC9CBDA5FC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9705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/>
            <a:r>
              <a:rPr lang="en-US" dirty="0"/>
              <a:t>However,</a:t>
            </a:r>
          </a:p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We can work </a:t>
            </a:r>
          </a:p>
          <a:p>
            <a:pPr fontAlgn="auto"/>
            <a:r>
              <a:rPr lang="en-US" dirty="0"/>
              <a:t>to mitigate that risk, </a:t>
            </a:r>
          </a:p>
          <a:p>
            <a:pPr fontAlgn="auto"/>
            <a:r>
              <a:rPr lang="en-US" dirty="0"/>
              <a:t>to reduce the potential size of wildfires,</a:t>
            </a:r>
          </a:p>
          <a:p>
            <a:pPr fontAlgn="auto"/>
            <a:r>
              <a:rPr lang="en-US" dirty="0"/>
              <a:t>and reduce the devastating effects of wildfires.</a:t>
            </a:r>
          </a:p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It’s a focus area for the USDA Forest Service nationally, </a:t>
            </a:r>
          </a:p>
          <a:p>
            <a:pPr fontAlgn="auto"/>
            <a:r>
              <a:rPr lang="en-US" dirty="0"/>
              <a:t>regionally </a:t>
            </a:r>
          </a:p>
          <a:p>
            <a:pPr fontAlgn="auto"/>
            <a:r>
              <a:rPr lang="en-US" dirty="0"/>
              <a:t>and within our science branch.</a:t>
            </a:r>
          </a:p>
          <a:p>
            <a:pPr fontAlgn="auto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9BA2CE-E665-D14F-9CC5-6FC9CBDA5FC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6232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/>
            <a:r>
              <a:rPr lang="en-US" dirty="0" smtClean="0"/>
              <a:t>We can mitigate the</a:t>
            </a:r>
            <a:r>
              <a:rPr lang="en-US" baseline="0" dirty="0" smtClean="0"/>
              <a:t> harmful</a:t>
            </a:r>
          </a:p>
          <a:p>
            <a:pPr fontAlgn="auto"/>
            <a:r>
              <a:rPr lang="en-US" baseline="0" dirty="0" smtClean="0"/>
              <a:t>effects of wildfire </a:t>
            </a:r>
            <a:r>
              <a:rPr lang="en-US" dirty="0" smtClean="0"/>
              <a:t>through</a:t>
            </a:r>
          </a:p>
          <a:p>
            <a:pPr fontAlgn="auto"/>
            <a:r>
              <a:rPr lang="en-US" dirty="0" smtClean="0"/>
              <a:t>active management. </a:t>
            </a:r>
          </a:p>
          <a:p>
            <a:pPr fontAlgn="auto"/>
            <a:endParaRPr lang="en-US" dirty="0" smtClean="0"/>
          </a:p>
          <a:p>
            <a:pPr fontAlgn="auto"/>
            <a:r>
              <a:rPr lang="en-US" dirty="0" smtClean="0"/>
              <a:t>Active </a:t>
            </a:r>
            <a:r>
              <a:rPr lang="en-US" dirty="0"/>
              <a:t>management means:</a:t>
            </a:r>
          </a:p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We thin forest lands to</a:t>
            </a:r>
          </a:p>
          <a:p>
            <a:pPr fontAlgn="auto"/>
            <a:r>
              <a:rPr lang="en-US" dirty="0"/>
              <a:t>ensure the right mix, right age, and right density of trees </a:t>
            </a:r>
          </a:p>
          <a:p>
            <a:pPr fontAlgn="auto"/>
            <a:r>
              <a:rPr lang="en-US" dirty="0"/>
              <a:t>across a landscape.</a:t>
            </a:r>
          </a:p>
          <a:p>
            <a:pPr fontAlgn="auto"/>
            <a:r>
              <a:rPr lang="en-US" dirty="0"/>
              <a:t>This promotes forest resiliency and reduces hazardous fuels.</a:t>
            </a:r>
          </a:p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We treat forest lands to</a:t>
            </a:r>
          </a:p>
          <a:p>
            <a:pPr fontAlgn="auto"/>
            <a:r>
              <a:rPr lang="en-US" dirty="0"/>
              <a:t>remove or reduce invasive insect and plant species </a:t>
            </a:r>
          </a:p>
          <a:p>
            <a:pPr fontAlgn="auto"/>
            <a:r>
              <a:rPr lang="en-US" dirty="0"/>
              <a:t>that kill or weaken trees and create hazardous fuels.</a:t>
            </a:r>
          </a:p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And we also conduct prescribed fires to</a:t>
            </a:r>
          </a:p>
          <a:p>
            <a:pPr fontAlgn="auto"/>
            <a:r>
              <a:rPr lang="en-US" dirty="0"/>
              <a:t>reduce biomass fuels, </a:t>
            </a:r>
          </a:p>
          <a:p>
            <a:pPr fontAlgn="auto"/>
            <a:r>
              <a:rPr lang="en-US" dirty="0"/>
              <a:t>reduce risks of wildfire,</a:t>
            </a:r>
          </a:p>
          <a:p>
            <a:pPr fontAlgn="auto"/>
            <a:r>
              <a:rPr lang="en-US" dirty="0"/>
              <a:t>and protect resources. </a:t>
            </a:r>
          </a:p>
          <a:p>
            <a:endParaRPr lang="en-US" dirty="0"/>
          </a:p>
          <a:p>
            <a:endParaRPr lang="en-US" dirty="0">
              <a:effectLst/>
            </a:endParaRPr>
          </a:p>
          <a:p>
            <a:pPr fontAlgn="auto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9BA2CE-E665-D14F-9CC5-6FC9CBDA5FC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274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/>
            <a:r>
              <a:rPr lang="en-US" dirty="0"/>
              <a:t>The National Climate Assessment for 2018 </a:t>
            </a:r>
          </a:p>
          <a:p>
            <a:pPr fontAlgn="auto"/>
            <a:r>
              <a:rPr lang="en-US" dirty="0"/>
              <a:t>highlights the Department of Defense’s efforts to control wildfires </a:t>
            </a:r>
          </a:p>
          <a:p>
            <a:pPr fontAlgn="auto"/>
            <a:r>
              <a:rPr lang="en-US" dirty="0"/>
              <a:t>by using prescribed fire. </a:t>
            </a:r>
          </a:p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The report highlights how the increased use of prescribed fire at Ft. Benning, Georgia, </a:t>
            </a:r>
          </a:p>
          <a:p>
            <a:pPr fontAlgn="auto"/>
            <a:r>
              <a:rPr lang="en-US" dirty="0"/>
              <a:t>led to a decrease in wildfire occurrence from 1982 to 2012. </a:t>
            </a:r>
          </a:p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The Forest Service has seen similar results. </a:t>
            </a:r>
          </a:p>
          <a:p>
            <a:pPr fontAlgn="auto"/>
            <a:r>
              <a:rPr lang="en-US" dirty="0"/>
              <a:t>Areas that have been treated previously by prescribed fire </a:t>
            </a:r>
          </a:p>
          <a:p>
            <a:pPr fontAlgn="auto"/>
            <a:r>
              <a:rPr lang="en-US" dirty="0"/>
              <a:t>tend to have less fuel </a:t>
            </a:r>
          </a:p>
          <a:p>
            <a:pPr fontAlgn="auto"/>
            <a:r>
              <a:rPr lang="en-US" dirty="0"/>
              <a:t>and, in many cases, have established fire lines that help control </a:t>
            </a:r>
          </a:p>
          <a:p>
            <a:pPr fontAlgn="auto"/>
            <a:r>
              <a:rPr lang="en-US" dirty="0"/>
              <a:t>where and how wildfires burn.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9BA2CE-E665-D14F-9CC5-6FC9CBDA5FC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4052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/>
            <a:r>
              <a:rPr lang="en-US" dirty="0"/>
              <a:t>In addition to the direct benefits prescribed fire can have </a:t>
            </a:r>
          </a:p>
          <a:p>
            <a:pPr fontAlgn="auto"/>
            <a:r>
              <a:rPr lang="en-US" dirty="0"/>
              <a:t>in preventing and fighting wildfire, </a:t>
            </a:r>
          </a:p>
          <a:p>
            <a:pPr fontAlgn="auto"/>
            <a:r>
              <a:rPr lang="en-US" dirty="0"/>
              <a:t>there are some longer-term benefits prescribed fire brings to an ecosystem </a:t>
            </a:r>
          </a:p>
          <a:p>
            <a:pPr fontAlgn="auto"/>
            <a:r>
              <a:rPr lang="en-US" dirty="0"/>
              <a:t>that can make it more resilient to wildfire and climate change.</a:t>
            </a:r>
          </a:p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9BA2CE-E665-D14F-9CC5-6FC9CBDA5FC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4028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637"/>
            <a:r>
              <a:rPr lang="en-US" dirty="0"/>
              <a:t>Fire is a natural and essential part of many ecosystems in the Southeast.</a:t>
            </a:r>
          </a:p>
          <a:p>
            <a:pPr fontAlgn="auto"/>
            <a:endParaRPr lang="en-US" dirty="0"/>
          </a:p>
          <a:p>
            <a:pPr fontAlgn="auto"/>
            <a:r>
              <a:rPr lang="en-US" dirty="0"/>
              <a:t>The pine cones of the Table Mountain pine </a:t>
            </a:r>
          </a:p>
          <a:p>
            <a:pPr fontAlgn="auto"/>
            <a:r>
              <a:rPr lang="en-US" dirty="0"/>
              <a:t>--- a small pine native to the Appalachian Mountains – </a:t>
            </a:r>
          </a:p>
          <a:p>
            <a:pPr fontAlgn="auto"/>
            <a:r>
              <a:rPr lang="en-US" dirty="0"/>
              <a:t>will wait years and years for fire at the right temperature </a:t>
            </a:r>
          </a:p>
          <a:p>
            <a:pPr fontAlgn="auto"/>
            <a:r>
              <a:rPr lang="en-US" dirty="0"/>
              <a:t>before opening up to disperse their seeds.</a:t>
            </a:r>
          </a:p>
          <a:p>
            <a:pPr fontAlgn="auto"/>
            <a:r>
              <a:rPr lang="en-US" dirty="0"/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9BA2CE-E665-D14F-9CC5-6FC9CBDA5FC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1048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/>
            <a:r>
              <a:rPr lang="en-US" dirty="0"/>
              <a:t>Walk down any forest road in the Southeast </a:t>
            </a:r>
          </a:p>
          <a:p>
            <a:pPr fontAlgn="auto"/>
            <a:r>
              <a:rPr lang="en-US" dirty="0"/>
              <a:t>where one side was recently burned during a prescribed fire </a:t>
            </a:r>
          </a:p>
          <a:p>
            <a:pPr fontAlgn="auto"/>
            <a:r>
              <a:rPr lang="en-US" dirty="0"/>
              <a:t>and the other side hasn’t been treated years</a:t>
            </a:r>
          </a:p>
          <a:p>
            <a:pPr fontAlgn="auto"/>
            <a:r>
              <a:rPr lang="en-US" dirty="0"/>
              <a:t>and you’ll experience something quite amazing.</a:t>
            </a:r>
          </a:p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The wildlife is abundant.</a:t>
            </a:r>
          </a:p>
          <a:p>
            <a:pPr fontAlgn="auto"/>
            <a:r>
              <a:rPr lang="en-US" dirty="0"/>
              <a:t>Birds are chirping in the trees </a:t>
            </a:r>
          </a:p>
          <a:p>
            <a:pPr fontAlgn="auto"/>
            <a:r>
              <a:rPr lang="en-US" dirty="0"/>
              <a:t>and animal tracks can be found all over.</a:t>
            </a:r>
          </a:p>
          <a:p>
            <a:pPr fontAlgn="auto"/>
            <a:r>
              <a:rPr lang="en-US" dirty="0"/>
              <a:t>Sprouts from new trees and grasses pop up all over. </a:t>
            </a:r>
          </a:p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Periodic fire tends to favor understory species that require a more open habitat. </a:t>
            </a:r>
          </a:p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A mixture of burned and unburned areas tends to promote a large and varied wildlife population. </a:t>
            </a:r>
          </a:p>
          <a:p>
            <a:pPr fontAlgn="auto"/>
            <a:r>
              <a:rPr lang="en-US" dirty="0"/>
              <a:t>Deer, dove, quail, </a:t>
            </a:r>
            <a:r>
              <a:rPr lang="en-US" dirty="0" smtClean="0"/>
              <a:t>many song birds,</a:t>
            </a:r>
            <a:r>
              <a:rPr lang="en-US" baseline="0" dirty="0" smtClean="0"/>
              <a:t> </a:t>
            </a:r>
            <a:r>
              <a:rPr lang="en-US" dirty="0" smtClean="0"/>
              <a:t>and </a:t>
            </a:r>
            <a:r>
              <a:rPr lang="en-US" dirty="0"/>
              <a:t>turkey </a:t>
            </a:r>
            <a:r>
              <a:rPr lang="en-US" dirty="0" smtClean="0"/>
              <a:t>are </a:t>
            </a:r>
            <a:r>
              <a:rPr lang="en-US" dirty="0"/>
              <a:t>some of the species that benefit from fire.</a:t>
            </a:r>
          </a:p>
          <a:p>
            <a:pPr fontAlgn="auto"/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9BA2CE-E665-D14F-9CC5-6FC9CBDA5FC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2375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Fire can be good.</a:t>
            </a:r>
          </a:p>
          <a:p>
            <a:pPr fontAlgn="auto"/>
            <a:endParaRPr lang="en-US" dirty="0"/>
          </a:p>
          <a:p>
            <a:pPr fontAlgn="auto"/>
            <a:r>
              <a:rPr lang="en-US" dirty="0"/>
              <a:t>And prescribed fires can produce similar positive ecological effects of wildfires,</a:t>
            </a:r>
          </a:p>
          <a:p>
            <a:pPr fontAlgn="auto"/>
            <a:r>
              <a:rPr lang="en-US" dirty="0"/>
              <a:t>while decreasing the severity and frequency of future wildfires. </a:t>
            </a:r>
          </a:p>
          <a:p>
            <a:pPr fontAlgn="auto"/>
            <a:endParaRPr lang="en-US" dirty="0"/>
          </a:p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Because of all these benefits, prescribed fire is the dominant fuels treatment used in the South.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9BA2CE-E665-D14F-9CC5-6FC9CBDA5FC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0158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/>
            <a:r>
              <a:rPr lang="en-US" dirty="0"/>
              <a:t>This puts us in a position where we are literally fighting fire with fire. </a:t>
            </a:r>
          </a:p>
          <a:p>
            <a:pPr fontAlgn="auto"/>
            <a:r>
              <a:rPr lang="en-US" dirty="0"/>
              <a:t>And with fire comes smoke.  </a:t>
            </a:r>
          </a:p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Smoke is a major concern for us whenever there’s wildfire</a:t>
            </a:r>
          </a:p>
          <a:p>
            <a:pPr fontAlgn="auto"/>
            <a:r>
              <a:rPr lang="en-US" dirty="0"/>
              <a:t>or whenever we conduct a prescribed burn.</a:t>
            </a:r>
          </a:p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Large fires consuming above average fuel loads of vegetation </a:t>
            </a:r>
          </a:p>
          <a:p>
            <a:pPr fontAlgn="auto"/>
            <a:r>
              <a:rPr lang="en-US" dirty="0"/>
              <a:t>can far surpass regulatory agency standards for air quality. </a:t>
            </a:r>
          </a:p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Studies have shown that even limited exposure to wood smoke </a:t>
            </a:r>
          </a:p>
          <a:p>
            <a:pPr fontAlgn="auto"/>
            <a:r>
              <a:rPr lang="en-US" dirty="0"/>
              <a:t>can reduce resistance against infections </a:t>
            </a:r>
          </a:p>
          <a:p>
            <a:pPr fontAlgn="auto"/>
            <a:r>
              <a:rPr lang="en-US" dirty="0"/>
              <a:t>and that an association exists between wildfires and increased emergency room visits </a:t>
            </a:r>
          </a:p>
          <a:p>
            <a:pPr fontAlgn="auto"/>
            <a:r>
              <a:rPr lang="en-US" dirty="0"/>
              <a:t>for upper and lower respiratory illnesses and decreased lung </a:t>
            </a:r>
            <a:r>
              <a:rPr lang="en-US"/>
              <a:t>function</a:t>
            </a:r>
            <a:r>
              <a:rPr lang="en-US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9BA2CE-E665-D14F-9CC5-6FC9CBDA5FC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3030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/>
            <a:endParaRPr lang="en-US" dirty="0"/>
          </a:p>
          <a:p>
            <a:pPr fontAlgn="auto"/>
            <a:r>
              <a:rPr lang="en-US" dirty="0"/>
              <a:t>Emissions from burning vegetation include</a:t>
            </a:r>
          </a:p>
          <a:p>
            <a:pPr fontAlgn="auto"/>
            <a:r>
              <a:rPr lang="en-US" dirty="0"/>
              <a:t>particulate matter, nitrogen oxides, carbon dioxide, </a:t>
            </a:r>
          </a:p>
          <a:p>
            <a:pPr fontAlgn="auto"/>
            <a:r>
              <a:rPr lang="en-US" dirty="0"/>
              <a:t>carbon monoxide, and volatile organic compounds, among others. </a:t>
            </a:r>
          </a:p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The level and duration of exposure to smoke </a:t>
            </a:r>
          </a:p>
          <a:p>
            <a:pPr fontAlgn="auto"/>
            <a:r>
              <a:rPr lang="en-US" dirty="0"/>
              <a:t>and the susceptibility of affected populations </a:t>
            </a:r>
          </a:p>
          <a:p>
            <a:pPr fontAlgn="auto"/>
            <a:r>
              <a:rPr lang="en-US" dirty="0"/>
              <a:t>are key areas for consideration when evaluating health impacts. </a:t>
            </a:r>
          </a:p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Groups expected to be more susceptible to the health impacts of smoke are </a:t>
            </a:r>
          </a:p>
          <a:p>
            <a:pPr fontAlgn="auto"/>
            <a:r>
              <a:rPr lang="en-US" dirty="0"/>
              <a:t>children, pregnant women, the elderly, </a:t>
            </a:r>
          </a:p>
          <a:p>
            <a:pPr fontAlgn="auto"/>
            <a:r>
              <a:rPr lang="en-US" dirty="0"/>
              <a:t>and individuals with pre-existing respiratory and cardiac diseases. </a:t>
            </a:r>
          </a:p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We understand that smoke from wildfires is a </a:t>
            </a:r>
            <a:r>
              <a:rPr lang="en-US" dirty="0" smtClean="0"/>
              <a:t>significant health </a:t>
            </a:r>
            <a:r>
              <a:rPr lang="en-US" dirty="0"/>
              <a:t>issue</a:t>
            </a:r>
            <a:r>
              <a:rPr lang="en-US" dirty="0" smtClean="0"/>
              <a:t>.</a:t>
            </a:r>
          </a:p>
          <a:p>
            <a:pPr fontAlgn="auto"/>
            <a:endParaRPr lang="en-US" dirty="0" smtClean="0"/>
          </a:p>
          <a:p>
            <a:pPr fontAlgn="auto"/>
            <a:r>
              <a:rPr lang="en-US" dirty="0" smtClean="0"/>
              <a:t>This is one of the major</a:t>
            </a:r>
            <a:r>
              <a:rPr lang="en-US" baseline="0" dirty="0" smtClean="0"/>
              <a:t> reasons the Forest Service and CDC </a:t>
            </a:r>
          </a:p>
          <a:p>
            <a:pPr fontAlgn="auto"/>
            <a:r>
              <a:rPr lang="en-US" baseline="0" dirty="0" smtClean="0"/>
              <a:t>have developed a working relationship.</a:t>
            </a:r>
          </a:p>
          <a:p>
            <a:pPr fontAlgn="auto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9BA2CE-E665-D14F-9CC5-6FC9CBDA5FC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0621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/>
            <a:r>
              <a:rPr lang="en-US" dirty="0"/>
              <a:t>These controlled burns still emit smoke. </a:t>
            </a:r>
          </a:p>
          <a:p>
            <a:pPr fontAlgn="auto"/>
            <a:r>
              <a:rPr lang="en-US" dirty="0"/>
              <a:t>It’s still harmful </a:t>
            </a:r>
          </a:p>
          <a:p>
            <a:pPr fontAlgn="auto"/>
            <a:r>
              <a:rPr lang="en-US" dirty="0"/>
              <a:t>and it still contains the same harmful mix of particulate matter.</a:t>
            </a:r>
          </a:p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The difference, and this is key, </a:t>
            </a:r>
          </a:p>
          <a:p>
            <a:pPr fontAlgn="auto"/>
            <a:r>
              <a:rPr lang="en-US" dirty="0"/>
              <a:t>is we get to choose the conditions.</a:t>
            </a:r>
          </a:p>
          <a:p>
            <a:pPr fontAlgn="auto"/>
            <a:r>
              <a:rPr lang="en-US" dirty="0"/>
              <a:t>We get to choose where and when we conduct a prescribed fire.</a:t>
            </a:r>
          </a:p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We can take advantage of favorable atmospheric conditions </a:t>
            </a:r>
          </a:p>
          <a:p>
            <a:pPr fontAlgn="auto"/>
            <a:r>
              <a:rPr lang="en-US" dirty="0"/>
              <a:t>that disperse smoke away from sensitive areas.</a:t>
            </a:r>
          </a:p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We can set fire when atmospheric conditions are likely to help </a:t>
            </a:r>
          </a:p>
          <a:p>
            <a:pPr fontAlgn="auto"/>
            <a:r>
              <a:rPr lang="en-US" dirty="0"/>
              <a:t>transport PM2.5 to the upper reaches of the mixing height.</a:t>
            </a:r>
          </a:p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Basic Smoke Management Practices have been designed </a:t>
            </a:r>
          </a:p>
          <a:p>
            <a:pPr fontAlgn="auto"/>
            <a:r>
              <a:rPr lang="en-US" dirty="0"/>
              <a:t>to reduce the impacts of smoke on individuals and communities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9BA2CE-E665-D14F-9CC5-6FC9CBDA5FC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9224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/>
            <a:r>
              <a:rPr lang="en-US" dirty="0" smtClean="0"/>
              <a:t>It </a:t>
            </a:r>
            <a:r>
              <a:rPr lang="en-US" dirty="0"/>
              <a:t>appears those management practices are working.</a:t>
            </a:r>
          </a:p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Research presented at the 2019 Annual Meeting </a:t>
            </a:r>
          </a:p>
          <a:p>
            <a:pPr fontAlgn="auto"/>
            <a:r>
              <a:rPr lang="en-US" dirty="0"/>
              <a:t>of the American Academy of Allergy, Asthma &amp; Immunology </a:t>
            </a:r>
          </a:p>
          <a:p>
            <a:pPr fontAlgn="auto"/>
            <a:r>
              <a:rPr lang="en-US" dirty="0"/>
              <a:t>found pollutant levels were higher during wildfires </a:t>
            </a:r>
          </a:p>
          <a:p>
            <a:pPr fontAlgn="auto"/>
            <a:r>
              <a:rPr lang="en-US" dirty="0"/>
              <a:t>compared to prescribed burns.</a:t>
            </a:r>
          </a:p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The study collected data from 7-year-olds in Fresno, California. </a:t>
            </a:r>
          </a:p>
          <a:p>
            <a:pPr fontAlgn="auto"/>
            <a:r>
              <a:rPr lang="en-US" dirty="0"/>
              <a:t>One set of subjects had been potentially exposed to smoke from a wildfire 90 miles away </a:t>
            </a:r>
          </a:p>
          <a:p>
            <a:pPr fontAlgn="auto"/>
            <a:r>
              <a:rPr lang="en-US" dirty="0"/>
              <a:t>and another set had been potentially exposed to smoke from a prescribed burn 70 miles away. </a:t>
            </a:r>
          </a:p>
          <a:p>
            <a:pPr fontAlgn="auto"/>
            <a:r>
              <a:rPr lang="en-US" dirty="0"/>
              <a:t>The researchers then analyzed the health impacts the subjects faced.</a:t>
            </a:r>
          </a:p>
          <a:p>
            <a:pPr fontAlgn="auto"/>
            <a:endParaRPr lang="en-US" dirty="0"/>
          </a:p>
          <a:p>
            <a:pPr fontAlgn="auto"/>
            <a:r>
              <a:rPr lang="en-US" dirty="0"/>
              <a:t>With more studies that compare the public health impacts of wildfires and prescribed fire, </a:t>
            </a:r>
          </a:p>
          <a:p>
            <a:pPr fontAlgn="auto"/>
            <a:r>
              <a:rPr lang="en-US" dirty="0"/>
              <a:t>we might be able to get more good fire on the ground.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9BA2CE-E665-D14F-9CC5-6FC9CBDA5FC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6829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We believe that taking more active measures – </a:t>
            </a:r>
          </a:p>
          <a:p>
            <a:pPr fontAlgn="auto"/>
            <a:r>
              <a:rPr lang="en-US" dirty="0"/>
              <a:t>from selectively thinning forests,</a:t>
            </a:r>
          </a:p>
          <a:p>
            <a:pPr fontAlgn="auto"/>
            <a:r>
              <a:rPr lang="en-US" dirty="0"/>
              <a:t>to conducting more prescribe burns –</a:t>
            </a:r>
          </a:p>
          <a:p>
            <a:pPr fontAlgn="auto"/>
            <a:r>
              <a:rPr lang="en-US" dirty="0"/>
              <a:t>will help reduce wildfire and smoke from wildfire.</a:t>
            </a:r>
          </a:p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We believe that more scientific and medical studies</a:t>
            </a:r>
          </a:p>
          <a:p>
            <a:pPr fontAlgn="auto"/>
            <a:r>
              <a:rPr lang="en-US" dirty="0"/>
              <a:t>that compare the health impacts </a:t>
            </a:r>
          </a:p>
          <a:p>
            <a:pPr fontAlgn="auto"/>
            <a:r>
              <a:rPr lang="en-US" dirty="0"/>
              <a:t>of wildfire and prescribed fire are needed</a:t>
            </a:r>
          </a:p>
          <a:p>
            <a:pPr fontAlgn="auto"/>
            <a:r>
              <a:rPr lang="en-US" dirty="0"/>
              <a:t>so we can adapt and learn</a:t>
            </a:r>
          </a:p>
          <a:p>
            <a:pPr fontAlgn="auto"/>
            <a:r>
              <a:rPr lang="en-US" dirty="0"/>
              <a:t>and put more “good fire” on the ground.</a:t>
            </a:r>
          </a:p>
          <a:p>
            <a:pPr fontAlgn="auto"/>
            <a:r>
              <a:rPr lang="en-US" dirty="0"/>
              <a:t> </a:t>
            </a:r>
          </a:p>
          <a:p>
            <a:pPr fontAlgn="auto"/>
            <a:r>
              <a:rPr lang="en-US" dirty="0"/>
              <a:t>And we are looking to partner with more groups and agencies,</a:t>
            </a:r>
          </a:p>
          <a:p>
            <a:pPr fontAlgn="auto"/>
            <a:r>
              <a:rPr lang="en-US" dirty="0"/>
              <a:t>Who want to </a:t>
            </a:r>
          </a:p>
          <a:p>
            <a:pPr fontAlgn="auto"/>
            <a:r>
              <a:rPr lang="en-US" dirty="0"/>
              <a:t>help increase forest resiliency across the landscape, </a:t>
            </a:r>
          </a:p>
          <a:p>
            <a:pPr fontAlgn="auto"/>
            <a:r>
              <a:rPr lang="en-US" dirty="0"/>
              <a:t>help us manage wildfires better, save lives and property, </a:t>
            </a:r>
          </a:p>
          <a:p>
            <a:pPr fontAlgn="auto"/>
            <a:r>
              <a:rPr lang="en-US" dirty="0"/>
              <a:t>and, help us reduce those emergency room visits </a:t>
            </a:r>
          </a:p>
          <a:p>
            <a:pPr fontAlgn="auto"/>
            <a:r>
              <a:rPr lang="en-US" dirty="0"/>
              <a:t>for respiratory illnesses because of wildfire smoke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9BA2CE-E665-D14F-9CC5-6FC9CBDA5FC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694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/>
            <a:r>
              <a:rPr lang="en-US" dirty="0" smtClean="0"/>
              <a:t>Healthy</a:t>
            </a:r>
            <a:r>
              <a:rPr lang="en-US" baseline="0" dirty="0" smtClean="0"/>
              <a:t> forests provide many benefits to humanity –</a:t>
            </a:r>
          </a:p>
          <a:p>
            <a:pPr fontAlgn="auto"/>
            <a:r>
              <a:rPr lang="en-US" baseline="0" dirty="0" smtClean="0"/>
              <a:t>clean water, clean air, wildlife habitat, </a:t>
            </a:r>
          </a:p>
          <a:p>
            <a:pPr fontAlgn="auto"/>
            <a:r>
              <a:rPr lang="en-US" baseline="0" dirty="0" smtClean="0"/>
              <a:t>and wood for everyday needs like our homes and paper products.</a:t>
            </a:r>
          </a:p>
          <a:p>
            <a:pPr fontAlgn="auto"/>
            <a:endParaRPr lang="en-US" baseline="0" dirty="0" smtClean="0"/>
          </a:p>
          <a:p>
            <a:pPr fontAlgn="auto"/>
            <a:r>
              <a:rPr lang="en-US" dirty="0" smtClean="0"/>
              <a:t>Healthy forests also provide a place for recreation where can</a:t>
            </a:r>
          </a:p>
          <a:p>
            <a:pPr fontAlgn="auto"/>
            <a:r>
              <a:rPr lang="en-US" dirty="0" smtClean="0"/>
              <a:t>re-create ourselves mentally and physically.</a:t>
            </a:r>
          </a:p>
          <a:p>
            <a:pPr fontAlgn="auto"/>
            <a:endParaRPr lang="en-US" dirty="0" smtClean="0"/>
          </a:p>
          <a:p>
            <a:pPr fontAlgn="auto"/>
            <a:r>
              <a:rPr lang="en-US" dirty="0" smtClean="0"/>
              <a:t>We in the Forest Service are committed to working with</a:t>
            </a:r>
          </a:p>
          <a:p>
            <a:pPr fontAlgn="auto"/>
            <a:r>
              <a:rPr lang="en-US" dirty="0" smtClean="0"/>
              <a:t>health</a:t>
            </a:r>
            <a:r>
              <a:rPr lang="en-US" baseline="0" dirty="0" smtClean="0"/>
              <a:t> professionals to ensure we apply science</a:t>
            </a:r>
          </a:p>
          <a:p>
            <a:pPr fontAlgn="auto"/>
            <a:r>
              <a:rPr lang="en-US" baseline="0" dirty="0" smtClean="0"/>
              <a:t>to have both healthy forests</a:t>
            </a:r>
          </a:p>
          <a:p>
            <a:pPr fontAlgn="auto"/>
            <a:r>
              <a:rPr lang="en-US" baseline="0" smtClean="0"/>
              <a:t>and </a:t>
            </a:r>
            <a:r>
              <a:rPr lang="en-US" baseline="0" dirty="0" smtClean="0"/>
              <a:t>healthy Americans.</a:t>
            </a:r>
            <a:endParaRPr lang="en-US" dirty="0" smtClean="0"/>
          </a:p>
          <a:p>
            <a:pPr fontAlgn="auto"/>
            <a:endParaRPr lang="en-US" dirty="0" smtClean="0"/>
          </a:p>
          <a:p>
            <a:pPr fontAlgn="auto"/>
            <a:r>
              <a:rPr lang="en-US" dirty="0" smtClean="0"/>
              <a:t>Thank </a:t>
            </a:r>
            <a:r>
              <a:rPr lang="en-US" dirty="0"/>
              <a:t>you for your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9BA2CE-E665-D14F-9CC5-6FC9CBDA5FC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122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BBC733-0102-8843-AB25-39A4A4F294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A40C61D-823C-334F-8A6B-B29A2BC785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83656C5-63C8-9F49-BA57-BCEA2EC89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92C8B-5871-6D44-9BBC-716C55A0D337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4262EA6-9EAD-5241-87FC-CAD8EF9DF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4240D91-337A-A446-89A3-5067EF606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C8EA-2588-FD49-884A-92FD2832E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41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9646E1-89B8-AB45-8211-2C6855C99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8B3A853-3BA1-3247-9552-DD20632D31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A100B03-53CA-FE47-BCAD-1E4EB114D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92C8B-5871-6D44-9BBC-716C55A0D337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C10B9A5-9E49-AA4B-928F-A54DB01E3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5E93F0A-FE0C-B348-8BE6-B8D7AE87C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C8EA-2588-FD49-884A-92FD2832E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76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AAA08A-5FB4-E04E-9479-3B145E1EC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BDFE06F-D92F-0A49-9529-5CF694CEBA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627CE2F-4794-2F45-8EC2-643FD9391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92C8B-5871-6D44-9BBC-716C55A0D337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F8BC700-58B5-E641-862A-EA41AD1D4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4175853-CEC7-204A-A70E-BF41AA57B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C8EA-2588-FD49-884A-92FD2832E64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EF38C71-4A46-284C-A205-27A1DD9DF6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243" y="6021243"/>
            <a:ext cx="616761" cy="67021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1A0848A5-1E95-A447-9813-23C4CCB97622}"/>
              </a:ext>
            </a:extLst>
          </p:cNvPr>
          <p:cNvGrpSpPr/>
          <p:nvPr userDrawn="1"/>
        </p:nvGrpSpPr>
        <p:grpSpPr>
          <a:xfrm>
            <a:off x="198542" y="181454"/>
            <a:ext cx="2309626" cy="738664"/>
            <a:chOff x="99445" y="33796"/>
            <a:chExt cx="2309626" cy="73866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426CAE2B-060F-A14D-AF56-39943371451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99445" y="77842"/>
              <a:ext cx="904164" cy="619352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A26F84D5-2933-274B-99FE-82098A7D5982}"/>
                </a:ext>
              </a:extLst>
            </p:cNvPr>
            <p:cNvSpPr txBox="1"/>
            <p:nvPr userDrawn="1"/>
          </p:nvSpPr>
          <p:spPr>
            <a:xfrm>
              <a:off x="1103970" y="33796"/>
              <a:ext cx="130510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United States </a:t>
              </a:r>
            </a:p>
            <a:p>
              <a:r>
                <a:rPr lang="en-US" sz="1400" dirty="0"/>
                <a:t>Department of </a:t>
              </a:r>
            </a:p>
            <a:p>
              <a:r>
                <a:rPr lang="en-US" sz="1400" dirty="0"/>
                <a:t>Agriculture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5930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3E571F-6CBD-E24A-94FC-DA38365C0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B8DCB88-F771-DC48-BE96-391AB48242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C804F8B-71D3-724B-AAFA-ABCACBE99F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EEF9DD0-E34B-424F-BCF4-931ABEFCE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92C8B-5871-6D44-9BBC-716C55A0D337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5DDC581-4F64-AB43-BB3D-AF45FE481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B40E003-2272-5547-BCD7-893A4C3DD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C8EA-2588-FD49-884A-92FD2832E64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EBF4121-A6FE-7A4D-86F9-3081521F62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243" y="6021243"/>
            <a:ext cx="616761" cy="67021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ACCAC5AA-6212-644A-95AE-F89F2CE86F1F}"/>
              </a:ext>
            </a:extLst>
          </p:cNvPr>
          <p:cNvGrpSpPr/>
          <p:nvPr userDrawn="1"/>
        </p:nvGrpSpPr>
        <p:grpSpPr>
          <a:xfrm>
            <a:off x="198542" y="181454"/>
            <a:ext cx="2309626" cy="738664"/>
            <a:chOff x="99445" y="33796"/>
            <a:chExt cx="2309626" cy="73866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8FB5C12A-D314-FB48-B7BF-68CCD8FA4A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99445" y="77842"/>
              <a:ext cx="904164" cy="61935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19CA35BB-84A0-2B41-8F08-FB554441D8CA}"/>
                </a:ext>
              </a:extLst>
            </p:cNvPr>
            <p:cNvSpPr txBox="1"/>
            <p:nvPr userDrawn="1"/>
          </p:nvSpPr>
          <p:spPr>
            <a:xfrm>
              <a:off x="1103970" y="33796"/>
              <a:ext cx="130510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United States </a:t>
              </a:r>
            </a:p>
            <a:p>
              <a:r>
                <a:rPr lang="en-US" sz="1400" dirty="0"/>
                <a:t>Department of </a:t>
              </a:r>
            </a:p>
            <a:p>
              <a:r>
                <a:rPr lang="en-US" sz="1400" dirty="0"/>
                <a:t>Agriculture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0922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36AC4B-C288-6D47-BE57-C1825F7DC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28051FC-7C3A-0742-AA08-ABD963AA6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55C542C-513B-DD49-B54B-5AF2B7E33F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7988814-046D-EA4C-8BD1-2158311B25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FAA41DA-645C-0B4B-A58F-9B1BEA81FD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1F4DDBBF-9F9F-EC46-BA25-DC368DE7F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92C8B-5871-6D44-9BBC-716C55A0D337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11C2869-A1B1-7745-A661-951FBBA94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7A11629-B990-D949-BD56-07F0ACDD1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C8EA-2588-FD49-884A-92FD2832E64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93F02C6C-E0E3-2646-9376-51F29C2FF7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243" y="6021243"/>
            <a:ext cx="616761" cy="670213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0897DEF4-1E0E-1E42-BC1C-26199AB07EEA}"/>
              </a:ext>
            </a:extLst>
          </p:cNvPr>
          <p:cNvGrpSpPr/>
          <p:nvPr userDrawn="1"/>
        </p:nvGrpSpPr>
        <p:grpSpPr>
          <a:xfrm>
            <a:off x="198542" y="181454"/>
            <a:ext cx="2309626" cy="738664"/>
            <a:chOff x="99445" y="33796"/>
            <a:chExt cx="2309626" cy="73866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F806D50D-B89E-0347-B3FF-C8A12C825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99445" y="77842"/>
              <a:ext cx="904164" cy="61935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1F5ED4CB-AE04-6945-B096-135748482D0D}"/>
                </a:ext>
              </a:extLst>
            </p:cNvPr>
            <p:cNvSpPr txBox="1"/>
            <p:nvPr userDrawn="1"/>
          </p:nvSpPr>
          <p:spPr>
            <a:xfrm>
              <a:off x="1103970" y="33796"/>
              <a:ext cx="130510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United States </a:t>
              </a:r>
            </a:p>
            <a:p>
              <a:r>
                <a:rPr lang="en-US" sz="1400" dirty="0"/>
                <a:t>Department of </a:t>
              </a:r>
            </a:p>
            <a:p>
              <a:r>
                <a:rPr lang="en-US" sz="1400" dirty="0"/>
                <a:t>Agriculture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5936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375C8D-E39C-1049-A62B-C4D4A2E03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AEC5392-AD77-4748-8799-67711986D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92C8B-5871-6D44-9BBC-716C55A0D337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958BE98-71D8-2F41-B48D-95F4F60D3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85FA09D-FB96-5E41-ABF5-8ECDCF7B2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C8EA-2588-FD49-884A-92FD2832E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836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BE30573-B7B2-E14F-A79A-1CDB12A95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92C8B-5871-6D44-9BBC-716C55A0D337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DDE1446C-90CE-8146-AE62-1B29EF7E2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B14B963-EE7B-9C41-B728-5B2A8F7B9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C8EA-2588-FD49-884A-92FD2832E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652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B0D27FC-45D9-1940-861B-7A57F1DA6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C50722F-CAE3-614B-BA96-F75412A7B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BDEB329-40EE-0C45-8CE3-1F01892AFD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52FD986-5E43-9F40-A9AC-F007FE726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92C8B-5871-6D44-9BBC-716C55A0D337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D9057CA-30A3-654A-8FA2-0CC394DDE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C6CD30A-98F1-644F-8418-29F476B84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C8EA-2588-FD49-884A-92FD2832E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259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C0C43FA-FBBE-E943-A497-475150E6A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3FFC9F1-4DB5-F740-9656-28C1003ADA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3BD47E2-7854-0543-A227-B72C2F52AE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50F214C-CCF4-C941-8B1A-E8755DFD2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92C8B-5871-6D44-9BBC-716C55A0D337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700470E-2AC9-8F49-A449-1FB2C6228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8AAC843-1111-4A4F-BFA6-C3A536A5C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C8EA-2588-FD49-884A-92FD2832E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539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514A7DE-FB90-7F4C-9654-0BADB5DC1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6E79A95-A710-BA41-99E3-F60B706A67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59EA7C4-084B-AF40-A97B-EB8B976C0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92C8B-5871-6D44-9BBC-716C55A0D337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8D0F706-90DC-C54C-9EA2-AE51F7C64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58BC2BB-45B1-394F-A933-57AAFEBE4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C8EA-2588-FD49-884A-92FD2832E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8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C286447D-CD72-8344-9840-D269A060E6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0D767C1-362F-D545-B704-FF2FE8A3F2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BD521DC-B166-F04D-88C9-03B764ADB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92C8B-5871-6D44-9BBC-716C55A0D337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9EC4527-8920-7144-8737-F29E733BC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AE70CBC-CA89-9C44-9975-782A1B041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C8EA-2588-FD49-884A-92FD2832E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442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48716569-46C3-9246-A51B-6142EE2F4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7161D4A-96D8-534A-9B64-05C877916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61A7F1C-ECCA-994D-965A-C3DA34D3D7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92C8B-5871-6D44-9BBC-716C55A0D337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E1A35BC-53B7-7E42-92B9-4C2964EC65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26CF6AE-E30E-9440-B291-22377E0FBD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FC8EA-2588-FD49-884A-92FD2832E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596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78FF3C-94AF-5046-A536-0468F841A1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endParaRPr lang="en-US"/>
          </a:p>
        </p:txBody>
      </p:sp>
      <p:pic>
        <p:nvPicPr>
          <p:cNvPr id="8" name="Picture 7" descr="Smoke from the Rough Ridge Fire burning in the Cohutta Wilderness in north Georgia fills the sky above mountains in the Chattahoochie National Forest.&#10;">
            <a:extLst>
              <a:ext uri="{FF2B5EF4-FFF2-40B4-BE49-F238E27FC236}">
                <a16:creationId xmlns:a16="http://schemas.microsoft.com/office/drawing/2014/main" xmlns="" id="{2FAE9772-3D84-9C43-91D7-75D3DFC0C760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792" b="20834"/>
          <a:stretch/>
        </p:blipFill>
        <p:spPr>
          <a:xfrm>
            <a:off x="0" y="0"/>
            <a:ext cx="12192000" cy="47577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A6BCF87-869B-EB4D-A22B-B3A7723F1878}"/>
              </a:ext>
            </a:extLst>
          </p:cNvPr>
          <p:cNvSpPr txBox="1"/>
          <p:nvPr/>
        </p:nvSpPr>
        <p:spPr>
          <a:xfrm>
            <a:off x="166253" y="4858474"/>
            <a:ext cx="4346318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wildfires</a:t>
            </a:r>
          </a:p>
          <a:p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Arney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 Forester, Southern Region</a:t>
            </a:r>
          </a:p>
          <a:p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USDA Forest Service</a:t>
            </a:r>
          </a:p>
        </p:txBody>
      </p:sp>
    </p:spTree>
    <p:extLst>
      <p:ext uri="{BB962C8B-B14F-4D97-AF65-F5344CB8AC3E}">
        <p14:creationId xmlns:p14="http://schemas.microsoft.com/office/powerpoint/2010/main" val="2811079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016-11-06 Wildfire Haze News Story.mp4">
            <a:hlinkClick r:id="" action="ppaction://media"/>
            <a:extLst>
              <a:ext uri="{FF2B5EF4-FFF2-40B4-BE49-F238E27FC236}">
                <a16:creationId xmlns:a16="http://schemas.microsoft.com/office/drawing/2014/main" xmlns="" id="{CD5CA7FD-B482-924C-8D17-7701833E9EF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445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0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that is on fire&#10;&#10;Description automatically generated">
            <a:extLst>
              <a:ext uri="{FF2B5EF4-FFF2-40B4-BE49-F238E27FC236}">
                <a16:creationId xmlns:a16="http://schemas.microsoft.com/office/drawing/2014/main" xmlns="" id="{AEA4A672-503E-FE41-9A95-540B56C42B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20679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511F210-39FC-0F42-909D-7D1E569DA51B}"/>
              </a:ext>
            </a:extLst>
          </p:cNvPr>
          <p:cNvSpPr txBox="1"/>
          <p:nvPr/>
        </p:nvSpPr>
        <p:spPr>
          <a:xfrm>
            <a:off x="289926" y="312229"/>
            <a:ext cx="444942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Forest Service deploys </a:t>
            </a:r>
          </a:p>
          <a:p>
            <a:r>
              <a:rPr lang="en-US" sz="3600" dirty="0"/>
              <a:t>~90 crews</a:t>
            </a:r>
          </a:p>
          <a:p>
            <a:r>
              <a:rPr lang="en-US" sz="3600" dirty="0"/>
              <a:t>~80 aviation assets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24763A8-EE55-1846-B06E-3F2804D22421}"/>
              </a:ext>
            </a:extLst>
          </p:cNvPr>
          <p:cNvSpPr txBox="1"/>
          <p:nvPr/>
        </p:nvSpPr>
        <p:spPr>
          <a:xfrm>
            <a:off x="6744959" y="6155473"/>
            <a:ext cx="5268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Photo by Curtis Compton, Atlanta Journal Constitution</a:t>
            </a:r>
          </a:p>
        </p:txBody>
      </p:sp>
    </p:spTree>
    <p:extLst>
      <p:ext uri="{BB962C8B-B14F-4D97-AF65-F5344CB8AC3E}">
        <p14:creationId xmlns:p14="http://schemas.microsoft.com/office/powerpoint/2010/main" val="2773989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alking down the street&#10;&#10;Description automatically generated">
            <a:extLst>
              <a:ext uri="{FF2B5EF4-FFF2-40B4-BE49-F238E27FC236}">
                <a16:creationId xmlns:a16="http://schemas.microsoft.com/office/drawing/2014/main" xmlns="" id="{BB0E6E0B-AC76-9E4A-A64B-22B98C08FE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932" t="8322" r="-506" b="23006"/>
          <a:stretch/>
        </p:blipFill>
        <p:spPr>
          <a:xfrm>
            <a:off x="0" y="0"/>
            <a:ext cx="12270043" cy="70921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D269B5D-A70F-274B-8835-53D5A85D8C4A}"/>
              </a:ext>
            </a:extLst>
          </p:cNvPr>
          <p:cNvSpPr txBox="1"/>
          <p:nvPr/>
        </p:nvSpPr>
        <p:spPr>
          <a:xfrm>
            <a:off x="7620002" y="4678137"/>
            <a:ext cx="4415884" cy="2246769"/>
          </a:xfrm>
          <a:prstGeom prst="rect">
            <a:avLst/>
          </a:prstGeom>
          <a:solidFill>
            <a:schemeClr val="tx1">
              <a:alpha val="34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</a:rPr>
              <a:t>Interagency firefighter crew in the Great Smoky Mountains National Park.  November 30, 2016. </a:t>
            </a:r>
          </a:p>
          <a:p>
            <a:pPr algn="r"/>
            <a:r>
              <a:rPr lang="en-US" sz="2800" b="1" dirty="0">
                <a:solidFill>
                  <a:schemeClr val="bg1"/>
                </a:solidFill>
              </a:rPr>
              <a:t>AP Photo</a:t>
            </a:r>
          </a:p>
        </p:txBody>
      </p:sp>
    </p:spTree>
    <p:extLst>
      <p:ext uri="{BB962C8B-B14F-4D97-AF65-F5344CB8AC3E}">
        <p14:creationId xmlns:p14="http://schemas.microsoft.com/office/powerpoint/2010/main" val="303786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fire pit with smoke coming out of it&#10;&#10;Description automatically generated">
            <a:extLst>
              <a:ext uri="{FF2B5EF4-FFF2-40B4-BE49-F238E27FC236}">
                <a16:creationId xmlns:a16="http://schemas.microsoft.com/office/drawing/2014/main" xmlns="" id="{6B386778-8BB1-8C4E-9B9E-8B978FCCB6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98" b="18415"/>
          <a:stretch/>
        </p:blipFill>
        <p:spPr>
          <a:xfrm>
            <a:off x="0" y="-44601"/>
            <a:ext cx="12192000" cy="69026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7BC7D74-79DC-A449-9A88-60E521C9ED60}"/>
              </a:ext>
            </a:extLst>
          </p:cNvPr>
          <p:cNvSpPr txBox="1"/>
          <p:nvPr/>
        </p:nvSpPr>
        <p:spPr>
          <a:xfrm>
            <a:off x="6579216" y="4505100"/>
            <a:ext cx="5597914" cy="2246769"/>
          </a:xfrm>
          <a:prstGeom prst="rect">
            <a:avLst/>
          </a:prstGeom>
          <a:solidFill>
            <a:schemeClr val="tx1">
              <a:alpha val="3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Firefighters stand by a destroyed home after a wildfire forced the mandatory evacuation of Gatlinburg, Tennessee on November 30, 2016.</a:t>
            </a:r>
          </a:p>
          <a:p>
            <a:r>
              <a:rPr lang="en-US" sz="2800" dirty="0">
                <a:solidFill>
                  <a:schemeClr val="bg1"/>
                </a:solidFill>
              </a:rPr>
              <a:t>Photo by Tennessee Highway Patrol</a:t>
            </a:r>
          </a:p>
        </p:txBody>
      </p:sp>
    </p:spTree>
    <p:extLst>
      <p:ext uri="{BB962C8B-B14F-4D97-AF65-F5344CB8AC3E}">
        <p14:creationId xmlns:p14="http://schemas.microsoft.com/office/powerpoint/2010/main" val="1919986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t="9258" r="104" b="146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2450811"/>
              </p:ext>
            </p:extLst>
          </p:nvPr>
        </p:nvGraphicFramePr>
        <p:xfrm>
          <a:off x="215105" y="1079126"/>
          <a:ext cx="7315995" cy="5366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21488" y="667170"/>
            <a:ext cx="5703228" cy="523220"/>
          </a:xfrm>
          <a:prstGeom prst="rect">
            <a:avLst/>
          </a:prstGeom>
          <a:solidFill>
            <a:schemeClr val="tx1">
              <a:alpha val="34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Federal Firefighting Suppression </a:t>
            </a:r>
            <a:r>
              <a:rPr lang="en-US" sz="2800" dirty="0" smtClean="0">
                <a:solidFill>
                  <a:schemeClr val="bg1"/>
                </a:solidFill>
              </a:rPr>
              <a:t>Costs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436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7" t="18195" r="417" b="6944"/>
          <a:stretch/>
        </p:blipFill>
        <p:spPr>
          <a:xfrm>
            <a:off x="0" y="0"/>
            <a:ext cx="12192000" cy="68453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7BC7D74-79DC-A449-9A88-60E521C9ED60}"/>
              </a:ext>
            </a:extLst>
          </p:cNvPr>
          <p:cNvSpPr txBox="1"/>
          <p:nvPr/>
        </p:nvSpPr>
        <p:spPr>
          <a:xfrm>
            <a:off x="5931516" y="5343300"/>
            <a:ext cx="6171584" cy="1384995"/>
          </a:xfrm>
          <a:prstGeom prst="rect">
            <a:avLst/>
          </a:prstGeom>
          <a:solidFill>
            <a:schemeClr val="tx1">
              <a:alpha val="34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>
                <a:solidFill>
                  <a:schemeClr val="bg1"/>
                </a:solidFill>
              </a:rPr>
              <a:t>Burnout fire set to combat 2016 wildfire in Chattahoochee National Forest.  </a:t>
            </a:r>
          </a:p>
          <a:p>
            <a:pPr algn="r"/>
            <a:r>
              <a:rPr lang="en-US" sz="2800" dirty="0" smtClean="0">
                <a:solidFill>
                  <a:schemeClr val="bg1"/>
                </a:solidFill>
              </a:rPr>
              <a:t>Photo </a:t>
            </a:r>
            <a:r>
              <a:rPr lang="en-US" sz="2800" dirty="0">
                <a:solidFill>
                  <a:schemeClr val="bg1"/>
                </a:solidFill>
              </a:rPr>
              <a:t>by </a:t>
            </a:r>
            <a:r>
              <a:rPr lang="en-US" sz="2800" dirty="0" smtClean="0">
                <a:solidFill>
                  <a:schemeClr val="bg1"/>
                </a:solidFill>
              </a:rPr>
              <a:t>USFS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989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573196" y="199434"/>
            <a:ext cx="5408134" cy="2739211"/>
          </a:xfrm>
          <a:prstGeom prst="rect">
            <a:avLst/>
          </a:prstGeom>
          <a:solidFill>
            <a:schemeClr val="tx1">
              <a:alpha val="3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Active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Thin forests 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to ensure right mix, age, and density of trees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Treat forest lands 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to remove or reduce invasive insects and plants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Conduct prescribed fires 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to reduce hazardous fuels, help the ecosystem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434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" t="5155" r="-134" b="14842"/>
          <a:stretch/>
        </p:blipFill>
        <p:spPr>
          <a:xfrm>
            <a:off x="0" y="0"/>
            <a:ext cx="12192000" cy="684167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61975" y="555486"/>
            <a:ext cx="10884354" cy="523220"/>
          </a:xfrm>
          <a:prstGeom prst="rect">
            <a:avLst/>
          </a:prstGeom>
          <a:solidFill>
            <a:schemeClr val="tx1">
              <a:alpha val="3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Wildfire and Prescribed Fire at Ft. Benning, Georgia</a:t>
            </a:r>
            <a:endParaRPr lang="en-US" sz="28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1967058"/>
              </p:ext>
            </p:extLst>
          </p:nvPr>
        </p:nvGraphicFramePr>
        <p:xfrm>
          <a:off x="561975" y="1078706"/>
          <a:ext cx="10884354" cy="5256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53242" y="1238053"/>
            <a:ext cx="32215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Number of Wildfires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82716" y="1238053"/>
            <a:ext cx="3289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Prescribed Fires (HA)</a:t>
            </a:r>
            <a:endParaRPr lang="en-US" sz="2800" b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071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91" t="606" r="4768" b="-606"/>
          <a:stretch/>
        </p:blipFill>
        <p:spPr>
          <a:xfrm>
            <a:off x="0" y="16329"/>
            <a:ext cx="12328071" cy="69345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95B3B43-65FA-5449-BCFA-0EE03588904B}"/>
              </a:ext>
            </a:extLst>
          </p:cNvPr>
          <p:cNvSpPr txBox="1"/>
          <p:nvPr/>
        </p:nvSpPr>
        <p:spPr>
          <a:xfrm>
            <a:off x="5078186" y="5082751"/>
            <a:ext cx="7249885" cy="1815882"/>
          </a:xfrm>
          <a:prstGeom prst="rect">
            <a:avLst/>
          </a:prstGeom>
          <a:solidFill>
            <a:schemeClr val="tx1">
              <a:alpha val="34000"/>
            </a:schemeClr>
          </a:solidFill>
        </p:spPr>
        <p:txBody>
          <a:bodyPr wrap="square" rtlCol="0">
            <a:spAutoFit/>
          </a:bodyPr>
          <a:lstStyle/>
          <a:p>
            <a:pPr fontAlgn="auto"/>
            <a:r>
              <a:rPr lang="en-US" sz="2800" dirty="0" smtClean="0">
                <a:solidFill>
                  <a:schemeClr val="bg1"/>
                </a:solidFill>
              </a:rPr>
              <a:t>Prescribed fire helps ecosystems</a:t>
            </a:r>
          </a:p>
          <a:p>
            <a:pPr fontAlgn="auto"/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   be more </a:t>
            </a:r>
            <a:r>
              <a:rPr lang="en-US" sz="2800" dirty="0">
                <a:solidFill>
                  <a:schemeClr val="bg1"/>
                </a:solidFill>
              </a:rPr>
              <a:t>resilient to wildfire </a:t>
            </a:r>
          </a:p>
          <a:p>
            <a:pPr fontAlgn="auto"/>
            <a:r>
              <a:rPr lang="en-US" sz="2800" dirty="0" smtClean="0">
                <a:solidFill>
                  <a:schemeClr val="bg1"/>
                </a:solidFill>
              </a:rPr>
              <a:t>    and be more </a:t>
            </a:r>
            <a:r>
              <a:rPr lang="en-US" sz="2800" dirty="0">
                <a:solidFill>
                  <a:schemeClr val="bg1"/>
                </a:solidFill>
              </a:rPr>
              <a:t>resilient to climate </a:t>
            </a:r>
            <a:r>
              <a:rPr lang="en-US" sz="2800" dirty="0" smtClean="0">
                <a:solidFill>
                  <a:schemeClr val="bg1"/>
                </a:solidFill>
              </a:rPr>
              <a:t>change</a:t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8454" y="6244782"/>
            <a:ext cx="2495747" cy="523220"/>
          </a:xfrm>
          <a:prstGeom prst="rect">
            <a:avLst/>
          </a:prstGeom>
          <a:solidFill>
            <a:schemeClr val="tx1">
              <a:alpha val="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Chattahoochee National Forest,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Photo by Ginelle Heller, USFS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372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" t="3592" r="-117" b="2142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12995" y="5733192"/>
            <a:ext cx="6591163" cy="954107"/>
          </a:xfrm>
          <a:prstGeom prst="rect">
            <a:avLst/>
          </a:prstGeom>
          <a:solidFill>
            <a:schemeClr val="tx1">
              <a:alpha val="34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Table Mountain Pine, Little Lost Cove, NC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Photo </a:t>
            </a:r>
            <a:r>
              <a:rPr lang="en-US" sz="2800" dirty="0">
                <a:solidFill>
                  <a:schemeClr val="bg1"/>
                </a:solidFill>
              </a:rPr>
              <a:t>by Bob </a:t>
            </a:r>
            <a:r>
              <a:rPr lang="en-US" sz="2800" dirty="0" smtClean="0">
                <a:solidFill>
                  <a:schemeClr val="bg1"/>
                </a:solidFill>
              </a:rPr>
              <a:t>Smith/ www.summitpost.org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924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8" t="7520" r="-898" b="4435"/>
          <a:stretch/>
        </p:blipFill>
        <p:spPr>
          <a:xfrm>
            <a:off x="0" y="0"/>
            <a:ext cx="12315825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7163" y="5033665"/>
            <a:ext cx="6964984" cy="1384995"/>
          </a:xfrm>
          <a:prstGeom prst="rect">
            <a:avLst/>
          </a:prstGeom>
          <a:solidFill>
            <a:schemeClr val="tx1">
              <a:alpha val="34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Unburned and burned Longleaf Pine 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forest in </a:t>
            </a:r>
            <a:r>
              <a:rPr lang="en-US" sz="2800" dirty="0">
                <a:solidFill>
                  <a:schemeClr val="bg1"/>
                </a:solidFill>
              </a:rPr>
              <a:t>South Carolina</a:t>
            </a:r>
            <a:r>
              <a:rPr lang="en-US" sz="2800" dirty="0" smtClean="0">
                <a:solidFill>
                  <a:schemeClr val="bg1"/>
                </a:solidFill>
              </a:rPr>
              <a:t>. 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Photo by SC Department of Natural Resources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808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42085" y="5328133"/>
            <a:ext cx="6582058" cy="1384995"/>
          </a:xfrm>
          <a:prstGeom prst="rect">
            <a:avLst/>
          </a:prstGeom>
          <a:solidFill>
            <a:schemeClr val="tx1">
              <a:alpha val="34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2800" dirty="0" smtClean="0">
                <a:solidFill>
                  <a:schemeClr val="bg1"/>
                </a:solidFill>
              </a:rPr>
              <a:t>Prescribed fire in the </a:t>
            </a:r>
          </a:p>
          <a:p>
            <a:pPr algn="r"/>
            <a:r>
              <a:rPr lang="en-US" sz="2800" dirty="0" smtClean="0">
                <a:solidFill>
                  <a:schemeClr val="bg1"/>
                </a:solidFill>
              </a:rPr>
              <a:t>Chattahoochee National Forest. </a:t>
            </a:r>
          </a:p>
          <a:p>
            <a:pPr algn="r"/>
            <a:r>
              <a:rPr lang="en-US" sz="2800" dirty="0" smtClean="0">
                <a:solidFill>
                  <a:schemeClr val="bg1"/>
                </a:solidFill>
              </a:rPr>
              <a:t>Photo by Alex </a:t>
            </a:r>
            <a:r>
              <a:rPr lang="en-US" sz="2800" dirty="0" err="1" smtClean="0">
                <a:solidFill>
                  <a:schemeClr val="bg1"/>
                </a:solidFill>
              </a:rPr>
              <a:t>Cantatore</a:t>
            </a:r>
            <a:r>
              <a:rPr lang="en-US" sz="2800" dirty="0" smtClean="0">
                <a:solidFill>
                  <a:schemeClr val="bg1"/>
                </a:solidFill>
              </a:rPr>
              <a:t> / @</a:t>
            </a:r>
            <a:r>
              <a:rPr lang="en-US" sz="2800" dirty="0" err="1" smtClean="0">
                <a:solidFill>
                  <a:schemeClr val="bg1"/>
                </a:solidFill>
              </a:rPr>
              <a:t>quickactcasusal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853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42085" y="5328133"/>
            <a:ext cx="6582058" cy="1384995"/>
          </a:xfrm>
          <a:prstGeom prst="rect">
            <a:avLst/>
          </a:prstGeom>
          <a:solidFill>
            <a:schemeClr val="tx1">
              <a:alpha val="34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2800" dirty="0" smtClean="0">
                <a:solidFill>
                  <a:schemeClr val="bg1"/>
                </a:solidFill>
              </a:rPr>
              <a:t>Prescribed fire in the </a:t>
            </a:r>
          </a:p>
          <a:p>
            <a:pPr algn="r"/>
            <a:r>
              <a:rPr lang="en-US" sz="2800" dirty="0" smtClean="0">
                <a:solidFill>
                  <a:schemeClr val="bg1"/>
                </a:solidFill>
              </a:rPr>
              <a:t>Chattahoochee National Forest. </a:t>
            </a:r>
          </a:p>
          <a:p>
            <a:pPr algn="r"/>
            <a:r>
              <a:rPr lang="en-US" sz="2800" dirty="0" smtClean="0">
                <a:solidFill>
                  <a:schemeClr val="bg1"/>
                </a:solidFill>
              </a:rPr>
              <a:t>Photo by Alex </a:t>
            </a:r>
            <a:r>
              <a:rPr lang="en-US" sz="2800" dirty="0" err="1" smtClean="0">
                <a:solidFill>
                  <a:schemeClr val="bg1"/>
                </a:solidFill>
              </a:rPr>
              <a:t>Cantatore</a:t>
            </a:r>
            <a:r>
              <a:rPr lang="en-US" sz="2800" dirty="0" smtClean="0">
                <a:solidFill>
                  <a:schemeClr val="bg1"/>
                </a:solidFill>
              </a:rPr>
              <a:t> / @</a:t>
            </a:r>
            <a:r>
              <a:rPr lang="en-US" sz="2800" dirty="0" err="1" smtClean="0">
                <a:solidFill>
                  <a:schemeClr val="bg1"/>
                </a:solidFill>
              </a:rPr>
              <a:t>quickactcasusal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595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/>
          <p:cNvSpPr txBox="1"/>
          <p:nvPr/>
        </p:nvSpPr>
        <p:spPr>
          <a:xfrm>
            <a:off x="8634305" y="6315998"/>
            <a:ext cx="3389838" cy="307777"/>
          </a:xfrm>
          <a:prstGeom prst="rect">
            <a:avLst/>
          </a:prstGeom>
          <a:solidFill>
            <a:schemeClr val="tx1">
              <a:alpha val="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bg1"/>
                </a:solidFill>
              </a:rPr>
              <a:t>Photo by Alex </a:t>
            </a:r>
            <a:r>
              <a:rPr lang="en-US" sz="1400" dirty="0" err="1" smtClean="0">
                <a:solidFill>
                  <a:schemeClr val="bg1"/>
                </a:solidFill>
              </a:rPr>
              <a:t>Cantatore</a:t>
            </a:r>
            <a:r>
              <a:rPr lang="en-US" sz="1400" dirty="0" smtClean="0">
                <a:solidFill>
                  <a:schemeClr val="bg1"/>
                </a:solidFill>
              </a:rPr>
              <a:t> / @</a:t>
            </a:r>
            <a:r>
              <a:rPr lang="en-US" sz="1400" dirty="0" err="1" smtClean="0">
                <a:solidFill>
                  <a:schemeClr val="bg1"/>
                </a:solidFill>
              </a:rPr>
              <a:t>quickactcasusal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60936" y="681928"/>
            <a:ext cx="559993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Particulate Matter size </a:t>
            </a:r>
            <a:r>
              <a:rPr lang="en-US" sz="2800" dirty="0" smtClean="0"/>
              <a:t>distribution</a:t>
            </a:r>
          </a:p>
          <a:p>
            <a:pPr algn="ctr"/>
            <a:r>
              <a:rPr lang="en-US" sz="2800" dirty="0" smtClean="0"/>
              <a:t>of </a:t>
            </a:r>
            <a:r>
              <a:rPr lang="en-US" sz="2800" dirty="0"/>
              <a:t>vegetation fire smoke (in microns) 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5458982"/>
              </p:ext>
            </p:extLst>
          </p:nvPr>
        </p:nvGraphicFramePr>
        <p:xfrm>
          <a:off x="4965288" y="1453182"/>
          <a:ext cx="5991225" cy="5200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653695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469886"/>
            <a:ext cx="3389838" cy="307777"/>
          </a:xfrm>
          <a:prstGeom prst="rect">
            <a:avLst/>
          </a:prstGeom>
          <a:solidFill>
            <a:schemeClr val="tx1">
              <a:alpha val="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bg1"/>
                </a:solidFill>
              </a:rPr>
              <a:t>Photo by Alex </a:t>
            </a:r>
            <a:r>
              <a:rPr lang="en-US" sz="1400" dirty="0" err="1" smtClean="0">
                <a:solidFill>
                  <a:schemeClr val="bg1"/>
                </a:solidFill>
              </a:rPr>
              <a:t>Cantatore</a:t>
            </a:r>
            <a:r>
              <a:rPr lang="en-US" sz="1400" dirty="0" smtClean="0">
                <a:solidFill>
                  <a:schemeClr val="bg1"/>
                </a:solidFill>
              </a:rPr>
              <a:t> / @</a:t>
            </a:r>
            <a:r>
              <a:rPr lang="en-US" sz="1400" dirty="0" err="1" smtClean="0">
                <a:solidFill>
                  <a:schemeClr val="bg1"/>
                </a:solidFill>
              </a:rPr>
              <a:t>quickactcasusal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" y="0"/>
            <a:ext cx="4045059" cy="6863417"/>
          </a:xfrm>
          <a:prstGeom prst="rect">
            <a:avLst/>
          </a:prstGeom>
          <a:solidFill>
            <a:schemeClr val="tx1">
              <a:alpha val="34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Good Fire is 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when we choose the 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conditions,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location,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t</a:t>
            </a:r>
            <a:r>
              <a:rPr lang="en-US" sz="2800" dirty="0" smtClean="0">
                <a:solidFill>
                  <a:schemeClr val="bg1"/>
                </a:solidFill>
              </a:rPr>
              <a:t>ime,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and intensity 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of a controlled burn.</a:t>
            </a:r>
          </a:p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128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469886"/>
            <a:ext cx="3389838" cy="307777"/>
          </a:xfrm>
          <a:prstGeom prst="rect">
            <a:avLst/>
          </a:prstGeom>
          <a:solidFill>
            <a:schemeClr val="tx1">
              <a:alpha val="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bg1"/>
                </a:solidFill>
              </a:rPr>
              <a:t>Photo by Alex </a:t>
            </a:r>
            <a:r>
              <a:rPr lang="en-US" sz="1400" dirty="0" err="1" smtClean="0">
                <a:solidFill>
                  <a:schemeClr val="bg1"/>
                </a:solidFill>
              </a:rPr>
              <a:t>Cantatore</a:t>
            </a:r>
            <a:r>
              <a:rPr lang="en-US" sz="1400" dirty="0" smtClean="0">
                <a:solidFill>
                  <a:schemeClr val="bg1"/>
                </a:solidFill>
              </a:rPr>
              <a:t> / @</a:t>
            </a:r>
            <a:r>
              <a:rPr lang="en-US" sz="1400" dirty="0" err="1" smtClean="0">
                <a:solidFill>
                  <a:schemeClr val="bg1"/>
                </a:solidFill>
              </a:rPr>
              <a:t>quickactcasusal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9718" r="38220"/>
          <a:stretch/>
        </p:blipFill>
        <p:spPr>
          <a:xfrm>
            <a:off x="5941010" y="278313"/>
            <a:ext cx="5238427" cy="619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639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" t="238" r="-134" b="-23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312" y="65311"/>
            <a:ext cx="4572002" cy="2677656"/>
          </a:xfrm>
          <a:prstGeom prst="rect">
            <a:avLst/>
          </a:prstGeom>
          <a:solidFill>
            <a:schemeClr val="tx1">
              <a:alpha val="42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With our Federal, state,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local, and non-governmental partners, we can increase landscape resiliency, manage wildfires better, and 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save lives and property.</a:t>
            </a:r>
          </a:p>
        </p:txBody>
      </p:sp>
    </p:spTree>
    <p:extLst>
      <p:ext uri="{BB962C8B-B14F-4D97-AF65-F5344CB8AC3E}">
        <p14:creationId xmlns:p14="http://schemas.microsoft.com/office/powerpoint/2010/main" val="5618217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" t="13058" r="90" b="2366"/>
          <a:stretch/>
        </p:blipFill>
        <p:spPr>
          <a:xfrm>
            <a:off x="32656" y="0"/>
            <a:ext cx="12132130" cy="68743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63123AE-A85B-5A4E-AA04-0EE37CF64F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7084" y="3834186"/>
            <a:ext cx="1634870" cy="17765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26746" y="3834186"/>
            <a:ext cx="382088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Ken Arney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Regional Forester,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Southern Region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USDA Forest Service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ken.arney@usda.gov</a:t>
            </a:r>
          </a:p>
        </p:txBody>
      </p:sp>
    </p:spTree>
    <p:extLst>
      <p:ext uri="{BB962C8B-B14F-4D97-AF65-F5344CB8AC3E}">
        <p14:creationId xmlns:p14="http://schemas.microsoft.com/office/powerpoint/2010/main" val="970529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3594</TotalTime>
  <Words>731</Words>
  <Application>Microsoft Office PowerPoint</Application>
  <PresentationFormat>Widescreen</PresentationFormat>
  <Paragraphs>305</Paragraphs>
  <Slides>19</Slides>
  <Notes>19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 McMillan</dc:creator>
  <cp:lastModifiedBy>Mcmillan, Jon - FS</cp:lastModifiedBy>
  <cp:revision>51</cp:revision>
  <cp:lastPrinted>2019-05-08T14:39:05Z</cp:lastPrinted>
  <dcterms:created xsi:type="dcterms:W3CDTF">2019-05-02T09:53:06Z</dcterms:created>
  <dcterms:modified xsi:type="dcterms:W3CDTF">2019-05-08T14:39:05Z</dcterms:modified>
</cp:coreProperties>
</file>