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Ex1.xml" ContentType="application/vnd.ms-office.chartex+xml"/>
  <Override PartName="/ppt/charts/style7.xml" ContentType="application/vnd.ms-office.chartstyle+xml"/>
  <Override PartName="/ppt/charts/colors7.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9"/>
  </p:notesMasterIdLst>
  <p:sldIdLst>
    <p:sldId id="313" r:id="rId2"/>
    <p:sldId id="329" r:id="rId3"/>
    <p:sldId id="337" r:id="rId4"/>
    <p:sldId id="315" r:id="rId5"/>
    <p:sldId id="326" r:id="rId6"/>
    <p:sldId id="321" r:id="rId7"/>
    <p:sldId id="334" r:id="rId8"/>
    <p:sldId id="316" r:id="rId9"/>
    <p:sldId id="362" r:id="rId10"/>
    <p:sldId id="327" r:id="rId11"/>
    <p:sldId id="358" r:id="rId12"/>
    <p:sldId id="339" r:id="rId13"/>
    <p:sldId id="340" r:id="rId14"/>
    <p:sldId id="364" r:id="rId15"/>
    <p:sldId id="367" r:id="rId16"/>
    <p:sldId id="348" r:id="rId17"/>
    <p:sldId id="369" r:id="rId18"/>
    <p:sldId id="361" r:id="rId19"/>
    <p:sldId id="353" r:id="rId20"/>
    <p:sldId id="368" r:id="rId21"/>
    <p:sldId id="357" r:id="rId22"/>
    <p:sldId id="365" r:id="rId23"/>
    <p:sldId id="363" r:id="rId24"/>
    <p:sldId id="345" r:id="rId25"/>
    <p:sldId id="346" r:id="rId26"/>
    <p:sldId id="360" r:id="rId27"/>
    <p:sldId id="351" r:id="rId28"/>
  </p:sldIdLst>
  <p:sldSz cx="12192000" cy="6858000"/>
  <p:notesSz cx="6858000" cy="9144000"/>
  <p:embeddedFontLst>
    <p:embeddedFont>
      <p:font typeface="Arial Black" panose="020B0A04020102020204" pitchFamily="34" charset="0"/>
      <p:bold r:id="rId30"/>
    </p:embeddedFont>
    <p:embeddedFont>
      <p:font typeface="Calibri" panose="020F0502020204030204" pitchFamily="34" charset="0"/>
      <p:regular r:id="rId31"/>
      <p:bold r:id="rId32"/>
      <p:italic r:id="rId33"/>
      <p:boldItalic r:id="rId34"/>
    </p:embeddedFont>
    <p:embeddedFont>
      <p:font typeface="Roboto Condensed" panose="020B0604020202020204" charset="0"/>
      <p:regular r:id="rId35"/>
      <p:bold r:id="rId36"/>
      <p:italic r:id="rId37"/>
      <p:boldItalic r:id="rId38"/>
    </p:embeddedFont>
    <p:embeddedFont>
      <p:font typeface="Segoe UI" panose="020B0502040204020203" pitchFamily="34" charset="0"/>
      <p:regular r:id="rId39"/>
      <p:bold r:id="rId40"/>
      <p:italic r:id="rId41"/>
      <p:boldItalic r:id="rId42"/>
    </p:embeddedFont>
    <p:embeddedFont>
      <p:font typeface="Segoe UI Historic" panose="020B0502040204020203" pitchFamily="34"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6" userDrawn="1">
          <p15:clr>
            <a:srgbClr val="A4A3A4"/>
          </p15:clr>
        </p15:guide>
        <p15:guide id="2" pos="6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7E0023"/>
    <a:srgbClr val="8F3F97"/>
    <a:srgbClr val="FF0000"/>
    <a:srgbClr val="FF7E00"/>
    <a:srgbClr val="FFFF00"/>
    <a:srgbClr val="00E400"/>
    <a:srgbClr val="ED9615"/>
    <a:srgbClr val="FFD4B9"/>
    <a:srgbClr val="FF9C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65" autoAdjust="0"/>
    <p:restoredTop sz="91104" autoAdjust="0"/>
  </p:normalViewPr>
  <p:slideViewPr>
    <p:cSldViewPr snapToGrid="0">
      <p:cViewPr varScale="1">
        <p:scale>
          <a:sx n="72" d="100"/>
          <a:sy n="72" d="100"/>
        </p:scale>
        <p:origin x="580" y="64"/>
      </p:cViewPr>
      <p:guideLst>
        <p:guide orient="horz" pos="696"/>
        <p:guide pos="624"/>
      </p:guideLst>
    </p:cSldViewPr>
  </p:slideViewPr>
  <p:notesTextViewPr>
    <p:cViewPr>
      <p:scale>
        <a:sx n="100" d="100"/>
        <a:sy n="100" d="100"/>
      </p:scale>
      <p:origin x="0" y="0"/>
    </p:cViewPr>
  </p:notesTextViewPr>
  <p:notesViewPr>
    <p:cSldViewPr snapToGrid="0">
      <p:cViewPr varScale="1">
        <p:scale>
          <a:sx n="85" d="100"/>
          <a:sy n="85" d="100"/>
        </p:scale>
        <p:origin x="3084"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SVPHFS\Epidemiology\CSTE%20Climate%20&amp;%20Respiratory%20Health%20Outcomes%20Pilot\Deliverables\5.0%20Blended%20CHVI%20-%20Due%2031May2019\Data\ESSENCE\2017-2018wildfires_PM2.5_TTsukuda_22Mar201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SVPHFS\Epidemiology\Informatics\ESSENCE\Wildfires\2018\Camp%20Fire\ESSENCE_Oct2017-Nov2018_WildfireHealthFX_SMC_16Nov2018.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Ex1.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AQI Value</c:v>
                </c:pt>
              </c:strCache>
            </c:strRef>
          </c:tx>
          <c:spPr>
            <a:ln>
              <a:noFill/>
            </a:ln>
          </c:spPr>
          <c:dPt>
            <c:idx val="0"/>
            <c:bubble3D val="0"/>
            <c:spPr>
              <a:solidFill>
                <a:srgbClr val="00E400"/>
              </a:solidFill>
              <a:ln w="19050">
                <a:noFill/>
              </a:ln>
              <a:effectLst/>
            </c:spPr>
            <c:extLst>
              <c:ext xmlns:c16="http://schemas.microsoft.com/office/drawing/2014/chart" uri="{C3380CC4-5D6E-409C-BE32-E72D297353CC}">
                <c16:uniqueId val="{00000001-E406-4A5B-A045-5B4EFA136EF9}"/>
              </c:ext>
            </c:extLst>
          </c:dPt>
          <c:dPt>
            <c:idx val="1"/>
            <c:bubble3D val="0"/>
            <c:spPr>
              <a:solidFill>
                <a:srgbClr val="FFFF00"/>
              </a:solidFill>
              <a:ln w="19050">
                <a:noFill/>
              </a:ln>
              <a:effectLst/>
            </c:spPr>
            <c:extLst>
              <c:ext xmlns:c16="http://schemas.microsoft.com/office/drawing/2014/chart" uri="{C3380CC4-5D6E-409C-BE32-E72D297353CC}">
                <c16:uniqueId val="{00000002-E406-4A5B-A045-5B4EFA136EF9}"/>
              </c:ext>
            </c:extLst>
          </c:dPt>
          <c:dPt>
            <c:idx val="2"/>
            <c:bubble3D val="0"/>
            <c:spPr>
              <a:solidFill>
                <a:srgbClr val="FF7E00"/>
              </a:solidFill>
              <a:ln w="19050">
                <a:noFill/>
              </a:ln>
              <a:effectLst/>
            </c:spPr>
            <c:extLst>
              <c:ext xmlns:c16="http://schemas.microsoft.com/office/drawing/2014/chart" uri="{C3380CC4-5D6E-409C-BE32-E72D297353CC}">
                <c16:uniqueId val="{00000003-E406-4A5B-A045-5B4EFA136EF9}"/>
              </c:ext>
            </c:extLst>
          </c:dPt>
          <c:dPt>
            <c:idx val="3"/>
            <c:bubble3D val="0"/>
            <c:spPr>
              <a:solidFill>
                <a:srgbClr val="FF0000"/>
              </a:solidFill>
              <a:ln w="19050">
                <a:noFill/>
              </a:ln>
              <a:effectLst/>
            </c:spPr>
            <c:extLst>
              <c:ext xmlns:c16="http://schemas.microsoft.com/office/drawing/2014/chart" uri="{C3380CC4-5D6E-409C-BE32-E72D297353CC}">
                <c16:uniqueId val="{00000004-E406-4A5B-A045-5B4EFA136EF9}"/>
              </c:ext>
            </c:extLst>
          </c:dPt>
          <c:dPt>
            <c:idx val="4"/>
            <c:bubble3D val="0"/>
            <c:spPr>
              <a:solidFill>
                <a:srgbClr val="8F3F97"/>
              </a:solidFill>
              <a:ln w="19050">
                <a:noFill/>
              </a:ln>
              <a:effectLst/>
            </c:spPr>
            <c:extLst>
              <c:ext xmlns:c16="http://schemas.microsoft.com/office/drawing/2014/chart" uri="{C3380CC4-5D6E-409C-BE32-E72D297353CC}">
                <c16:uniqueId val="{00000005-E406-4A5B-A045-5B4EFA136EF9}"/>
              </c:ext>
            </c:extLst>
          </c:dPt>
          <c:dPt>
            <c:idx val="5"/>
            <c:bubble3D val="0"/>
            <c:spPr>
              <a:solidFill>
                <a:srgbClr val="7E0023"/>
              </a:solidFill>
              <a:ln w="19050">
                <a:noFill/>
              </a:ln>
              <a:effectLst/>
            </c:spPr>
            <c:extLst>
              <c:ext xmlns:c16="http://schemas.microsoft.com/office/drawing/2014/chart" uri="{C3380CC4-5D6E-409C-BE32-E72D297353CC}">
                <c16:uniqueId val="{00000006-E406-4A5B-A045-5B4EFA136EF9}"/>
              </c:ext>
            </c:extLst>
          </c:dPt>
          <c:dPt>
            <c:idx val="6"/>
            <c:bubble3D val="0"/>
            <c:spPr>
              <a:noFill/>
              <a:ln w="19050">
                <a:noFill/>
              </a:ln>
              <a:effectLst/>
            </c:spPr>
            <c:extLst>
              <c:ext xmlns:c16="http://schemas.microsoft.com/office/drawing/2014/chart" uri="{C3380CC4-5D6E-409C-BE32-E72D297353CC}">
                <c16:uniqueId val="{00000007-E406-4A5B-A045-5B4EFA136EF9}"/>
              </c:ext>
            </c:extLst>
          </c:dPt>
          <c:cat>
            <c:strRef>
              <c:f>Sheet1!$A$2:$A$8</c:f>
              <c:strCache>
                <c:ptCount val="6"/>
                <c:pt idx="0">
                  <c:v>Good</c:v>
                </c:pt>
                <c:pt idx="1">
                  <c:v>Moderate</c:v>
                </c:pt>
                <c:pt idx="2">
                  <c:v>Unhealthy for Sensitive Groups</c:v>
                </c:pt>
                <c:pt idx="3">
                  <c:v>Unhealthy</c:v>
                </c:pt>
                <c:pt idx="4">
                  <c:v>Very Unhealthy</c:v>
                </c:pt>
                <c:pt idx="5">
                  <c:v>Hazardous</c:v>
                </c:pt>
              </c:strCache>
            </c:strRef>
          </c:cat>
          <c:val>
            <c:numRef>
              <c:f>Sheet1!$B$2:$B$8</c:f>
              <c:numCache>
                <c:formatCode>General</c:formatCode>
                <c:ptCount val="7"/>
                <c:pt idx="0">
                  <c:v>8.3333333333333339</c:v>
                </c:pt>
                <c:pt idx="1">
                  <c:v>8.3333333333333339</c:v>
                </c:pt>
                <c:pt idx="2">
                  <c:v>8.3333333333333339</c:v>
                </c:pt>
                <c:pt idx="3">
                  <c:v>8.3333333333333339</c:v>
                </c:pt>
                <c:pt idx="4">
                  <c:v>8.3333333333333339</c:v>
                </c:pt>
                <c:pt idx="5">
                  <c:v>8.3333333333333339</c:v>
                </c:pt>
                <c:pt idx="6">
                  <c:v>50</c:v>
                </c:pt>
              </c:numCache>
            </c:numRef>
          </c:val>
          <c:extLst>
            <c:ext xmlns:c16="http://schemas.microsoft.com/office/drawing/2014/chart" uri="{C3380CC4-5D6E-409C-BE32-E72D297353CC}">
              <c16:uniqueId val="{00000000-E406-4A5B-A045-5B4EFA136EF9}"/>
            </c:ext>
          </c:extLst>
        </c:ser>
        <c:dLbls>
          <c:showLegendKey val="0"/>
          <c:showVal val="0"/>
          <c:showCatName val="0"/>
          <c:showSerName val="0"/>
          <c:showPercent val="0"/>
          <c:showBubbleSize val="0"/>
          <c:showLeaderLines val="1"/>
        </c:dLbls>
        <c:firstSliceAng val="27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833333333333332E-2"/>
          <c:y val="0"/>
          <c:w val="0.95833333333333337"/>
          <c:h val="0.79111454530988146"/>
        </c:manualLayout>
      </c:layout>
      <c:barChart>
        <c:barDir val="col"/>
        <c:grouping val="stacked"/>
        <c:varyColors val="0"/>
        <c:ser>
          <c:idx val="0"/>
          <c:order val="0"/>
          <c:tx>
            <c:strRef>
              <c:f>Sheet1!$B$1</c:f>
              <c:strCache>
                <c:ptCount val="1"/>
                <c:pt idx="0">
                  <c:v>Percent</c:v>
                </c:pt>
              </c:strCache>
            </c:strRef>
          </c:tx>
          <c:spPr>
            <a:solidFill>
              <a:srgbClr val="ED9615"/>
            </a:solidFill>
            <a:ln>
              <a:noFill/>
            </a:ln>
            <a:effectLst/>
          </c:spPr>
          <c:invertIfNegative val="0"/>
          <c:dPt>
            <c:idx val="0"/>
            <c:invertIfNegative val="0"/>
            <c:bubble3D val="0"/>
            <c:spPr>
              <a:solidFill>
                <a:srgbClr val="ED9615"/>
              </a:solidFill>
              <a:ln>
                <a:noFill/>
              </a:ln>
              <a:effectLst/>
            </c:spPr>
            <c:extLst>
              <c:ext xmlns:c16="http://schemas.microsoft.com/office/drawing/2014/chart" uri="{C3380CC4-5D6E-409C-BE32-E72D297353CC}">
                <c16:uniqueId val="{00000001-B84C-426C-97C0-C2B00574BFD0}"/>
              </c:ext>
            </c:extLst>
          </c:dPt>
          <c:dPt>
            <c:idx val="1"/>
            <c:invertIfNegative val="0"/>
            <c:bubble3D val="0"/>
            <c:spPr>
              <a:solidFill>
                <a:srgbClr val="ED9615"/>
              </a:solidFill>
              <a:ln>
                <a:noFill/>
              </a:ln>
              <a:effectLst/>
            </c:spPr>
            <c:extLst>
              <c:ext xmlns:c16="http://schemas.microsoft.com/office/drawing/2014/chart" uri="{C3380CC4-5D6E-409C-BE32-E72D297353CC}">
                <c16:uniqueId val="{00000003-B84C-426C-97C0-C2B00574BFD0}"/>
              </c:ext>
            </c:extLst>
          </c:dPt>
          <c:dPt>
            <c:idx val="2"/>
            <c:invertIfNegative val="0"/>
            <c:bubble3D val="0"/>
            <c:spPr>
              <a:solidFill>
                <a:srgbClr val="ED9615"/>
              </a:solidFill>
              <a:ln>
                <a:noFill/>
              </a:ln>
              <a:effectLst/>
            </c:spPr>
            <c:extLst>
              <c:ext xmlns:c16="http://schemas.microsoft.com/office/drawing/2014/chart" uri="{C3380CC4-5D6E-409C-BE32-E72D297353CC}">
                <c16:uniqueId val="{00000005-B84C-426C-97C0-C2B00574BFD0}"/>
              </c:ext>
            </c:extLst>
          </c:dPt>
          <c:dPt>
            <c:idx val="3"/>
            <c:invertIfNegative val="0"/>
            <c:bubble3D val="0"/>
            <c:spPr>
              <a:solidFill>
                <a:srgbClr val="ED9615"/>
              </a:solidFill>
              <a:ln>
                <a:noFill/>
              </a:ln>
              <a:effectLst/>
            </c:spPr>
            <c:extLst>
              <c:ext xmlns:c16="http://schemas.microsoft.com/office/drawing/2014/chart" uri="{C3380CC4-5D6E-409C-BE32-E72D297353CC}">
                <c16:uniqueId val="{00000007-B84C-426C-97C0-C2B00574BFD0}"/>
              </c:ext>
            </c:extLst>
          </c:dPt>
          <c:dPt>
            <c:idx val="4"/>
            <c:invertIfNegative val="0"/>
            <c:bubble3D val="0"/>
            <c:spPr>
              <a:solidFill>
                <a:srgbClr val="ED9615"/>
              </a:solidFill>
              <a:ln>
                <a:noFill/>
              </a:ln>
              <a:effectLst/>
            </c:spPr>
            <c:extLst>
              <c:ext xmlns:c16="http://schemas.microsoft.com/office/drawing/2014/chart" uri="{C3380CC4-5D6E-409C-BE32-E72D297353CC}">
                <c16:uniqueId val="{00000009-B84C-426C-97C0-C2B00574BFD0}"/>
              </c:ext>
            </c:extLst>
          </c:dPt>
          <c:dPt>
            <c:idx val="5"/>
            <c:invertIfNegative val="0"/>
            <c:bubble3D val="0"/>
            <c:spPr>
              <a:solidFill>
                <a:srgbClr val="ED9615"/>
              </a:solidFill>
              <a:ln>
                <a:noFill/>
              </a:ln>
              <a:effectLst/>
            </c:spPr>
            <c:extLst>
              <c:ext xmlns:c16="http://schemas.microsoft.com/office/drawing/2014/chart" uri="{C3380CC4-5D6E-409C-BE32-E72D297353CC}">
                <c16:uniqueId val="{0000000B-B84C-426C-97C0-C2B00574BFD0}"/>
              </c:ext>
            </c:extLst>
          </c:dPt>
          <c:dPt>
            <c:idx val="6"/>
            <c:invertIfNegative val="0"/>
            <c:bubble3D val="0"/>
            <c:spPr>
              <a:solidFill>
                <a:srgbClr val="ED9615"/>
              </a:solidFill>
              <a:ln>
                <a:noFill/>
              </a:ln>
              <a:effectLst/>
            </c:spPr>
            <c:extLst>
              <c:ext xmlns:c16="http://schemas.microsoft.com/office/drawing/2014/chart" uri="{C3380CC4-5D6E-409C-BE32-E72D297353CC}">
                <c16:uniqueId val="{0000000D-B84C-426C-97C0-C2B00574BFD0}"/>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Rent
burdened</c:v>
                </c:pt>
                <c:pt idx="1">
                  <c:v>Below
200% FPL</c:v>
                </c:pt>
                <c:pt idx="2">
                  <c:v>Unemployed</c:v>
                </c:pt>
                <c:pt idx="3">
                  <c:v>High school
graduate
or higher</c:v>
                </c:pt>
                <c:pt idx="4">
                  <c:v>Outdoor or
manufacturing
occupation</c:v>
                </c:pt>
                <c:pt idx="5">
                  <c:v>Age 65+
years </c:v>
                </c:pt>
                <c:pt idx="6">
                  <c:v>Speaks English 
less than
"Very well"</c:v>
                </c:pt>
                <c:pt idx="7">
                  <c:v>Active commuting</c:v>
                </c:pt>
              </c:strCache>
            </c:strRef>
          </c:cat>
          <c:val>
            <c:numRef>
              <c:f>Sheet1!$B$2:$B$9</c:f>
              <c:numCache>
                <c:formatCode>0%</c:formatCode>
                <c:ptCount val="8"/>
                <c:pt idx="0">
                  <c:v>0.496</c:v>
                </c:pt>
                <c:pt idx="1">
                  <c:v>0.186</c:v>
                </c:pt>
                <c:pt idx="2">
                  <c:v>2.8000000000000001E-2</c:v>
                </c:pt>
                <c:pt idx="3">
                  <c:v>0.88900000000000001</c:v>
                </c:pt>
                <c:pt idx="4">
                  <c:v>0.191</c:v>
                </c:pt>
                <c:pt idx="5">
                  <c:v>0.13400000000000001</c:v>
                </c:pt>
                <c:pt idx="6">
                  <c:v>0.18</c:v>
                </c:pt>
                <c:pt idx="7">
                  <c:v>0.13400000000000001</c:v>
                </c:pt>
              </c:numCache>
            </c:numRef>
          </c:val>
          <c:extLst>
            <c:ext xmlns:c16="http://schemas.microsoft.com/office/drawing/2014/chart" uri="{C3380CC4-5D6E-409C-BE32-E72D297353CC}">
              <c16:uniqueId val="{0000000E-B84C-426C-97C0-C2B00574BFD0}"/>
            </c:ext>
          </c:extLst>
        </c:ser>
        <c:ser>
          <c:idx val="1"/>
          <c:order val="1"/>
          <c:tx>
            <c:strRef>
              <c:f>Sheet1!$C$1</c:f>
              <c:strCache>
                <c:ptCount val="1"/>
                <c:pt idx="0">
                  <c:v>Percent2</c:v>
                </c:pt>
              </c:strCache>
            </c:strRef>
          </c:tx>
          <c:spPr>
            <a:solidFill>
              <a:schemeClr val="bg1">
                <a:lumMod val="95000"/>
              </a:schemeClr>
            </a:solidFill>
            <a:ln>
              <a:noFill/>
            </a:ln>
            <a:effectLst/>
          </c:spPr>
          <c:invertIfNegative val="0"/>
          <c:dPt>
            <c:idx val="0"/>
            <c:invertIfNegative val="0"/>
            <c:bubble3D val="0"/>
            <c:spPr>
              <a:solidFill>
                <a:schemeClr val="bg1">
                  <a:lumMod val="95000"/>
                </a:schemeClr>
              </a:solidFill>
              <a:ln>
                <a:noFill/>
              </a:ln>
              <a:effectLst/>
            </c:spPr>
            <c:extLst>
              <c:ext xmlns:c16="http://schemas.microsoft.com/office/drawing/2014/chart" uri="{C3380CC4-5D6E-409C-BE32-E72D297353CC}">
                <c16:uniqueId val="{00000010-B84C-426C-97C0-C2B00574BFD0}"/>
              </c:ext>
            </c:extLst>
          </c:dPt>
          <c:dPt>
            <c:idx val="1"/>
            <c:invertIfNegative val="0"/>
            <c:bubble3D val="0"/>
            <c:spPr>
              <a:solidFill>
                <a:schemeClr val="bg1">
                  <a:lumMod val="95000"/>
                </a:schemeClr>
              </a:solidFill>
              <a:ln>
                <a:noFill/>
              </a:ln>
              <a:effectLst/>
            </c:spPr>
            <c:extLst>
              <c:ext xmlns:c16="http://schemas.microsoft.com/office/drawing/2014/chart" uri="{C3380CC4-5D6E-409C-BE32-E72D297353CC}">
                <c16:uniqueId val="{00000012-B84C-426C-97C0-C2B00574BFD0}"/>
              </c:ext>
            </c:extLst>
          </c:dPt>
          <c:dPt>
            <c:idx val="2"/>
            <c:invertIfNegative val="0"/>
            <c:bubble3D val="0"/>
            <c:spPr>
              <a:solidFill>
                <a:schemeClr val="bg1">
                  <a:lumMod val="95000"/>
                </a:schemeClr>
              </a:solidFill>
              <a:ln>
                <a:noFill/>
              </a:ln>
              <a:effectLst/>
            </c:spPr>
            <c:extLst>
              <c:ext xmlns:c16="http://schemas.microsoft.com/office/drawing/2014/chart" uri="{C3380CC4-5D6E-409C-BE32-E72D297353CC}">
                <c16:uniqueId val="{00000014-B84C-426C-97C0-C2B00574BFD0}"/>
              </c:ext>
            </c:extLst>
          </c:dPt>
          <c:dPt>
            <c:idx val="3"/>
            <c:invertIfNegative val="0"/>
            <c:bubble3D val="0"/>
            <c:spPr>
              <a:solidFill>
                <a:schemeClr val="bg1">
                  <a:lumMod val="95000"/>
                </a:schemeClr>
              </a:solidFill>
              <a:ln>
                <a:noFill/>
              </a:ln>
              <a:effectLst/>
            </c:spPr>
            <c:extLst>
              <c:ext xmlns:c16="http://schemas.microsoft.com/office/drawing/2014/chart" uri="{C3380CC4-5D6E-409C-BE32-E72D297353CC}">
                <c16:uniqueId val="{00000016-B84C-426C-97C0-C2B00574BFD0}"/>
              </c:ext>
            </c:extLst>
          </c:dPt>
          <c:dPt>
            <c:idx val="4"/>
            <c:invertIfNegative val="0"/>
            <c:bubble3D val="0"/>
            <c:spPr>
              <a:solidFill>
                <a:schemeClr val="bg1">
                  <a:lumMod val="95000"/>
                </a:schemeClr>
              </a:solidFill>
              <a:ln>
                <a:noFill/>
              </a:ln>
              <a:effectLst/>
            </c:spPr>
            <c:extLst>
              <c:ext xmlns:c16="http://schemas.microsoft.com/office/drawing/2014/chart" uri="{C3380CC4-5D6E-409C-BE32-E72D297353CC}">
                <c16:uniqueId val="{00000018-B84C-426C-97C0-C2B00574BFD0}"/>
              </c:ext>
            </c:extLst>
          </c:dPt>
          <c:dPt>
            <c:idx val="5"/>
            <c:invertIfNegative val="0"/>
            <c:bubble3D val="0"/>
            <c:spPr>
              <a:solidFill>
                <a:schemeClr val="bg1">
                  <a:lumMod val="95000"/>
                </a:schemeClr>
              </a:solidFill>
              <a:ln>
                <a:noFill/>
              </a:ln>
              <a:effectLst/>
            </c:spPr>
            <c:extLst>
              <c:ext xmlns:c16="http://schemas.microsoft.com/office/drawing/2014/chart" uri="{C3380CC4-5D6E-409C-BE32-E72D297353CC}">
                <c16:uniqueId val="{0000001A-B84C-426C-97C0-C2B00574BFD0}"/>
              </c:ext>
            </c:extLst>
          </c:dPt>
          <c:dPt>
            <c:idx val="6"/>
            <c:invertIfNegative val="0"/>
            <c:bubble3D val="0"/>
            <c:spPr>
              <a:solidFill>
                <a:schemeClr val="bg1">
                  <a:lumMod val="95000"/>
                </a:schemeClr>
              </a:solidFill>
              <a:ln>
                <a:noFill/>
              </a:ln>
              <a:effectLst/>
            </c:spPr>
            <c:extLst>
              <c:ext xmlns:c16="http://schemas.microsoft.com/office/drawing/2014/chart" uri="{C3380CC4-5D6E-409C-BE32-E72D297353CC}">
                <c16:uniqueId val="{0000001C-B84C-426C-97C0-C2B00574BFD0}"/>
              </c:ext>
            </c:extLst>
          </c:dPt>
          <c:cat>
            <c:strRef>
              <c:f>Sheet1!$A$2:$A$9</c:f>
              <c:strCache>
                <c:ptCount val="8"/>
                <c:pt idx="0">
                  <c:v>Rent
burdened</c:v>
                </c:pt>
                <c:pt idx="1">
                  <c:v>Below
200% FPL</c:v>
                </c:pt>
                <c:pt idx="2">
                  <c:v>Unemployed</c:v>
                </c:pt>
                <c:pt idx="3">
                  <c:v>High school
graduate
or higher</c:v>
                </c:pt>
                <c:pt idx="4">
                  <c:v>Outdoor or
manufacturing
occupation</c:v>
                </c:pt>
                <c:pt idx="5">
                  <c:v>Age 65+
years </c:v>
                </c:pt>
                <c:pt idx="6">
                  <c:v>Speaks English 
less than
"Very well"</c:v>
                </c:pt>
                <c:pt idx="7">
                  <c:v>Active commuting</c:v>
                </c:pt>
              </c:strCache>
            </c:strRef>
          </c:cat>
          <c:val>
            <c:numRef>
              <c:f>Sheet1!$C$2:$C$9</c:f>
              <c:numCache>
                <c:formatCode>0%</c:formatCode>
                <c:ptCount val="8"/>
                <c:pt idx="0">
                  <c:v>0.504</c:v>
                </c:pt>
                <c:pt idx="1">
                  <c:v>0.81400000000000006</c:v>
                </c:pt>
                <c:pt idx="2">
                  <c:v>0.97199999999999998</c:v>
                </c:pt>
                <c:pt idx="3">
                  <c:v>0.11099999999999999</c:v>
                </c:pt>
                <c:pt idx="4">
                  <c:v>0.80899999999999994</c:v>
                </c:pt>
                <c:pt idx="5">
                  <c:v>0.86599999999999999</c:v>
                </c:pt>
                <c:pt idx="6">
                  <c:v>0.82000000000000006</c:v>
                </c:pt>
                <c:pt idx="7">
                  <c:v>0.86599999999999999</c:v>
                </c:pt>
              </c:numCache>
            </c:numRef>
          </c:val>
          <c:extLst>
            <c:ext xmlns:c16="http://schemas.microsoft.com/office/drawing/2014/chart" uri="{C3380CC4-5D6E-409C-BE32-E72D297353CC}">
              <c16:uniqueId val="{0000001D-B84C-426C-97C0-C2B00574BFD0}"/>
            </c:ext>
          </c:extLst>
        </c:ser>
        <c:dLbls>
          <c:showLegendKey val="0"/>
          <c:showVal val="0"/>
          <c:showCatName val="0"/>
          <c:showSerName val="0"/>
          <c:showPercent val="0"/>
          <c:showBubbleSize val="0"/>
        </c:dLbls>
        <c:gapWidth val="20"/>
        <c:overlap val="100"/>
        <c:axId val="349236200"/>
        <c:axId val="397782184"/>
      </c:barChart>
      <c:catAx>
        <c:axId val="349236200"/>
        <c:scaling>
          <c:orientation val="minMax"/>
        </c:scaling>
        <c:delete val="0"/>
        <c:axPos val="b"/>
        <c:numFmt formatCode="General" sourceLinked="1"/>
        <c:majorTickMark val="none"/>
        <c:minorTickMark val="none"/>
        <c:tickLblPos val="nextTo"/>
        <c:spPr>
          <a:noFill/>
          <a:ln w="9525" cap="flat" cmpd="sng" algn="ctr">
            <a:noFill/>
            <a:round/>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panose="020B0502040204020203" pitchFamily="34" charset="0"/>
              </a:defRPr>
            </a:pPr>
            <a:endParaRPr lang="en-US"/>
          </a:p>
        </c:txPr>
        <c:crossAx val="397782184"/>
        <c:crosses val="autoZero"/>
        <c:auto val="1"/>
        <c:lblAlgn val="ctr"/>
        <c:lblOffset val="100"/>
        <c:noMultiLvlLbl val="0"/>
      </c:catAx>
      <c:valAx>
        <c:axId val="397782184"/>
        <c:scaling>
          <c:orientation val="minMax"/>
          <c:max val="1"/>
        </c:scaling>
        <c:delete val="1"/>
        <c:axPos val="l"/>
        <c:numFmt formatCode="0%" sourceLinked="1"/>
        <c:majorTickMark val="none"/>
        <c:minorTickMark val="none"/>
        <c:tickLblPos val="nextTo"/>
        <c:crossAx val="3492362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latin typeface="Roboto Condensed" panose="02000000000000000000" pitchFamily="2" charset="0"/>
          <a:ea typeface="Roboto Condensed" panose="02000000000000000000" pitchFamily="2" charset="0"/>
          <a:cs typeface="Segoe UI" panose="020B0502040204020203"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5445844580791379"/>
          <c:y val="3.5419824025755532E-2"/>
          <c:w val="0.84554155419208632"/>
          <c:h val="0.68991852626785755"/>
        </c:manualLayout>
      </c:layout>
      <c:lineChart>
        <c:grouping val="standard"/>
        <c:varyColors val="0"/>
        <c:ser>
          <c:idx val="0"/>
          <c:order val="0"/>
          <c:tx>
            <c:v>AQI Good: 0-50, PM2.5: 0-15.4</c:v>
          </c:tx>
          <c:spPr>
            <a:ln w="19050" cap="sq">
              <a:solidFill>
                <a:srgbClr val="00B050"/>
              </a:solidFill>
              <a:round/>
            </a:ln>
            <a:effectLst/>
          </c:spPr>
          <c:marker>
            <c:symbol val="none"/>
          </c:marker>
          <c:cat>
            <c:numRef>
              <c:f>'2018Data'!$A$3:$A$336</c:f>
              <c:numCache>
                <c:formatCode>m/d;@</c:formatCode>
                <c:ptCount val="334"/>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pt idx="59">
                  <c:v>43191</c:v>
                </c:pt>
                <c:pt idx="60">
                  <c:v>43192</c:v>
                </c:pt>
                <c:pt idx="61">
                  <c:v>43193</c:v>
                </c:pt>
                <c:pt idx="62">
                  <c:v>43194</c:v>
                </c:pt>
                <c:pt idx="63">
                  <c:v>43195</c:v>
                </c:pt>
                <c:pt idx="64">
                  <c:v>43196</c:v>
                </c:pt>
                <c:pt idx="65">
                  <c:v>43197</c:v>
                </c:pt>
                <c:pt idx="66">
                  <c:v>43198</c:v>
                </c:pt>
                <c:pt idx="67">
                  <c:v>43199</c:v>
                </c:pt>
                <c:pt idx="68">
                  <c:v>43200</c:v>
                </c:pt>
                <c:pt idx="69">
                  <c:v>43201</c:v>
                </c:pt>
                <c:pt idx="70">
                  <c:v>43202</c:v>
                </c:pt>
                <c:pt idx="71">
                  <c:v>43203</c:v>
                </c:pt>
                <c:pt idx="72">
                  <c:v>43204</c:v>
                </c:pt>
                <c:pt idx="73">
                  <c:v>43205</c:v>
                </c:pt>
                <c:pt idx="74">
                  <c:v>43206</c:v>
                </c:pt>
                <c:pt idx="75">
                  <c:v>43207</c:v>
                </c:pt>
                <c:pt idx="76">
                  <c:v>43208</c:v>
                </c:pt>
                <c:pt idx="77">
                  <c:v>43209</c:v>
                </c:pt>
                <c:pt idx="78">
                  <c:v>43210</c:v>
                </c:pt>
                <c:pt idx="79">
                  <c:v>43211</c:v>
                </c:pt>
                <c:pt idx="80">
                  <c:v>43212</c:v>
                </c:pt>
                <c:pt idx="81">
                  <c:v>43213</c:v>
                </c:pt>
                <c:pt idx="82">
                  <c:v>43214</c:v>
                </c:pt>
                <c:pt idx="83">
                  <c:v>43215</c:v>
                </c:pt>
                <c:pt idx="84">
                  <c:v>43216</c:v>
                </c:pt>
                <c:pt idx="85">
                  <c:v>43217</c:v>
                </c:pt>
                <c:pt idx="86">
                  <c:v>43218</c:v>
                </c:pt>
                <c:pt idx="87">
                  <c:v>43219</c:v>
                </c:pt>
                <c:pt idx="88">
                  <c:v>43220</c:v>
                </c:pt>
                <c:pt idx="89">
                  <c:v>43221</c:v>
                </c:pt>
                <c:pt idx="90">
                  <c:v>43222</c:v>
                </c:pt>
                <c:pt idx="91">
                  <c:v>43223</c:v>
                </c:pt>
                <c:pt idx="92">
                  <c:v>43224</c:v>
                </c:pt>
                <c:pt idx="93">
                  <c:v>43225</c:v>
                </c:pt>
                <c:pt idx="94">
                  <c:v>43226</c:v>
                </c:pt>
                <c:pt idx="95">
                  <c:v>43227</c:v>
                </c:pt>
                <c:pt idx="96">
                  <c:v>43228</c:v>
                </c:pt>
                <c:pt idx="97">
                  <c:v>43229</c:v>
                </c:pt>
                <c:pt idx="98">
                  <c:v>43230</c:v>
                </c:pt>
                <c:pt idx="99">
                  <c:v>43231</c:v>
                </c:pt>
                <c:pt idx="100">
                  <c:v>43232</c:v>
                </c:pt>
                <c:pt idx="101">
                  <c:v>43233</c:v>
                </c:pt>
                <c:pt idx="102">
                  <c:v>43234</c:v>
                </c:pt>
                <c:pt idx="103">
                  <c:v>43235</c:v>
                </c:pt>
                <c:pt idx="104">
                  <c:v>43236</c:v>
                </c:pt>
                <c:pt idx="105">
                  <c:v>43237</c:v>
                </c:pt>
                <c:pt idx="106">
                  <c:v>43238</c:v>
                </c:pt>
                <c:pt idx="107">
                  <c:v>43239</c:v>
                </c:pt>
                <c:pt idx="108">
                  <c:v>43240</c:v>
                </c:pt>
                <c:pt idx="109">
                  <c:v>43241</c:v>
                </c:pt>
                <c:pt idx="110">
                  <c:v>43242</c:v>
                </c:pt>
                <c:pt idx="111">
                  <c:v>43243</c:v>
                </c:pt>
                <c:pt idx="112">
                  <c:v>43244</c:v>
                </c:pt>
                <c:pt idx="113">
                  <c:v>43245</c:v>
                </c:pt>
                <c:pt idx="114">
                  <c:v>43246</c:v>
                </c:pt>
                <c:pt idx="115">
                  <c:v>43247</c:v>
                </c:pt>
                <c:pt idx="116">
                  <c:v>43248</c:v>
                </c:pt>
                <c:pt idx="117">
                  <c:v>43249</c:v>
                </c:pt>
                <c:pt idx="118">
                  <c:v>43250</c:v>
                </c:pt>
                <c:pt idx="119">
                  <c:v>43251</c:v>
                </c:pt>
                <c:pt idx="120">
                  <c:v>43252</c:v>
                </c:pt>
                <c:pt idx="121">
                  <c:v>43253</c:v>
                </c:pt>
                <c:pt idx="122">
                  <c:v>43254</c:v>
                </c:pt>
                <c:pt idx="123">
                  <c:v>43255</c:v>
                </c:pt>
                <c:pt idx="124">
                  <c:v>43256</c:v>
                </c:pt>
                <c:pt idx="125">
                  <c:v>43257</c:v>
                </c:pt>
                <c:pt idx="126">
                  <c:v>43258</c:v>
                </c:pt>
                <c:pt idx="127">
                  <c:v>43259</c:v>
                </c:pt>
                <c:pt idx="128">
                  <c:v>43260</c:v>
                </c:pt>
                <c:pt idx="129">
                  <c:v>43261</c:v>
                </c:pt>
                <c:pt idx="130">
                  <c:v>43262</c:v>
                </c:pt>
                <c:pt idx="131">
                  <c:v>43263</c:v>
                </c:pt>
                <c:pt idx="132">
                  <c:v>43264</c:v>
                </c:pt>
                <c:pt idx="133">
                  <c:v>43265</c:v>
                </c:pt>
                <c:pt idx="134">
                  <c:v>43266</c:v>
                </c:pt>
                <c:pt idx="135">
                  <c:v>43267</c:v>
                </c:pt>
                <c:pt idx="136">
                  <c:v>43268</c:v>
                </c:pt>
                <c:pt idx="137">
                  <c:v>43269</c:v>
                </c:pt>
                <c:pt idx="138">
                  <c:v>43270</c:v>
                </c:pt>
                <c:pt idx="139">
                  <c:v>43271</c:v>
                </c:pt>
                <c:pt idx="140">
                  <c:v>43272</c:v>
                </c:pt>
                <c:pt idx="141">
                  <c:v>43273</c:v>
                </c:pt>
                <c:pt idx="142">
                  <c:v>43274</c:v>
                </c:pt>
                <c:pt idx="143">
                  <c:v>43275</c:v>
                </c:pt>
                <c:pt idx="144">
                  <c:v>43276</c:v>
                </c:pt>
                <c:pt idx="145">
                  <c:v>43277</c:v>
                </c:pt>
                <c:pt idx="146">
                  <c:v>43278</c:v>
                </c:pt>
                <c:pt idx="147">
                  <c:v>43279</c:v>
                </c:pt>
                <c:pt idx="148">
                  <c:v>43280</c:v>
                </c:pt>
                <c:pt idx="149">
                  <c:v>43281</c:v>
                </c:pt>
                <c:pt idx="150">
                  <c:v>43282</c:v>
                </c:pt>
                <c:pt idx="151">
                  <c:v>43283</c:v>
                </c:pt>
                <c:pt idx="152">
                  <c:v>43284</c:v>
                </c:pt>
                <c:pt idx="153">
                  <c:v>43285</c:v>
                </c:pt>
                <c:pt idx="154">
                  <c:v>43286</c:v>
                </c:pt>
                <c:pt idx="155">
                  <c:v>43287</c:v>
                </c:pt>
                <c:pt idx="156">
                  <c:v>43288</c:v>
                </c:pt>
                <c:pt idx="157">
                  <c:v>43289</c:v>
                </c:pt>
                <c:pt idx="158">
                  <c:v>43290</c:v>
                </c:pt>
                <c:pt idx="159">
                  <c:v>43291</c:v>
                </c:pt>
                <c:pt idx="160">
                  <c:v>43292</c:v>
                </c:pt>
                <c:pt idx="161">
                  <c:v>43293</c:v>
                </c:pt>
                <c:pt idx="162">
                  <c:v>43294</c:v>
                </c:pt>
                <c:pt idx="163">
                  <c:v>43295</c:v>
                </c:pt>
                <c:pt idx="164">
                  <c:v>43296</c:v>
                </c:pt>
                <c:pt idx="165">
                  <c:v>43297</c:v>
                </c:pt>
                <c:pt idx="166">
                  <c:v>43298</c:v>
                </c:pt>
                <c:pt idx="167">
                  <c:v>43299</c:v>
                </c:pt>
                <c:pt idx="168">
                  <c:v>43300</c:v>
                </c:pt>
                <c:pt idx="169">
                  <c:v>43301</c:v>
                </c:pt>
                <c:pt idx="170">
                  <c:v>43302</c:v>
                </c:pt>
                <c:pt idx="171">
                  <c:v>43303</c:v>
                </c:pt>
                <c:pt idx="172">
                  <c:v>43304</c:v>
                </c:pt>
                <c:pt idx="173">
                  <c:v>43305</c:v>
                </c:pt>
                <c:pt idx="174">
                  <c:v>43306</c:v>
                </c:pt>
                <c:pt idx="175">
                  <c:v>43307</c:v>
                </c:pt>
                <c:pt idx="176">
                  <c:v>43308</c:v>
                </c:pt>
                <c:pt idx="177">
                  <c:v>43309</c:v>
                </c:pt>
                <c:pt idx="178">
                  <c:v>43310</c:v>
                </c:pt>
                <c:pt idx="179">
                  <c:v>43311</c:v>
                </c:pt>
                <c:pt idx="180">
                  <c:v>43312</c:v>
                </c:pt>
                <c:pt idx="181">
                  <c:v>43313</c:v>
                </c:pt>
                <c:pt idx="182">
                  <c:v>43314</c:v>
                </c:pt>
                <c:pt idx="183">
                  <c:v>43315</c:v>
                </c:pt>
                <c:pt idx="184">
                  <c:v>43316</c:v>
                </c:pt>
                <c:pt idx="185">
                  <c:v>43317</c:v>
                </c:pt>
                <c:pt idx="186">
                  <c:v>43318</c:v>
                </c:pt>
                <c:pt idx="187">
                  <c:v>43319</c:v>
                </c:pt>
                <c:pt idx="188">
                  <c:v>43320</c:v>
                </c:pt>
                <c:pt idx="189">
                  <c:v>43321</c:v>
                </c:pt>
                <c:pt idx="190">
                  <c:v>43322</c:v>
                </c:pt>
                <c:pt idx="191">
                  <c:v>43323</c:v>
                </c:pt>
                <c:pt idx="192">
                  <c:v>43324</c:v>
                </c:pt>
                <c:pt idx="193">
                  <c:v>43325</c:v>
                </c:pt>
                <c:pt idx="194">
                  <c:v>43326</c:v>
                </c:pt>
                <c:pt idx="195">
                  <c:v>43327</c:v>
                </c:pt>
                <c:pt idx="196">
                  <c:v>43328</c:v>
                </c:pt>
                <c:pt idx="197">
                  <c:v>43329</c:v>
                </c:pt>
                <c:pt idx="198">
                  <c:v>43330</c:v>
                </c:pt>
                <c:pt idx="199">
                  <c:v>43331</c:v>
                </c:pt>
                <c:pt idx="200">
                  <c:v>43332</c:v>
                </c:pt>
                <c:pt idx="201">
                  <c:v>43333</c:v>
                </c:pt>
                <c:pt idx="202">
                  <c:v>43334</c:v>
                </c:pt>
                <c:pt idx="203">
                  <c:v>43335</c:v>
                </c:pt>
                <c:pt idx="204">
                  <c:v>43336</c:v>
                </c:pt>
                <c:pt idx="205">
                  <c:v>43337</c:v>
                </c:pt>
                <c:pt idx="206">
                  <c:v>43338</c:v>
                </c:pt>
                <c:pt idx="207">
                  <c:v>43339</c:v>
                </c:pt>
                <c:pt idx="208">
                  <c:v>43340</c:v>
                </c:pt>
                <c:pt idx="209">
                  <c:v>43341</c:v>
                </c:pt>
                <c:pt idx="210">
                  <c:v>43342</c:v>
                </c:pt>
                <c:pt idx="211">
                  <c:v>43343</c:v>
                </c:pt>
                <c:pt idx="212">
                  <c:v>43344</c:v>
                </c:pt>
                <c:pt idx="213">
                  <c:v>43345</c:v>
                </c:pt>
                <c:pt idx="214">
                  <c:v>43346</c:v>
                </c:pt>
                <c:pt idx="215">
                  <c:v>43347</c:v>
                </c:pt>
                <c:pt idx="216">
                  <c:v>43348</c:v>
                </c:pt>
                <c:pt idx="217">
                  <c:v>43349</c:v>
                </c:pt>
                <c:pt idx="218">
                  <c:v>43350</c:v>
                </c:pt>
                <c:pt idx="219">
                  <c:v>43351</c:v>
                </c:pt>
                <c:pt idx="220">
                  <c:v>43352</c:v>
                </c:pt>
                <c:pt idx="221">
                  <c:v>43353</c:v>
                </c:pt>
                <c:pt idx="222">
                  <c:v>43354</c:v>
                </c:pt>
                <c:pt idx="223">
                  <c:v>43355</c:v>
                </c:pt>
                <c:pt idx="224">
                  <c:v>43356</c:v>
                </c:pt>
                <c:pt idx="225">
                  <c:v>43357</c:v>
                </c:pt>
                <c:pt idx="226">
                  <c:v>43358</c:v>
                </c:pt>
                <c:pt idx="227">
                  <c:v>43359</c:v>
                </c:pt>
                <c:pt idx="228">
                  <c:v>43360</c:v>
                </c:pt>
                <c:pt idx="229">
                  <c:v>43361</c:v>
                </c:pt>
                <c:pt idx="230">
                  <c:v>43362</c:v>
                </c:pt>
                <c:pt idx="231">
                  <c:v>43363</c:v>
                </c:pt>
                <c:pt idx="232">
                  <c:v>43364</c:v>
                </c:pt>
                <c:pt idx="233">
                  <c:v>43365</c:v>
                </c:pt>
                <c:pt idx="234">
                  <c:v>43366</c:v>
                </c:pt>
                <c:pt idx="235">
                  <c:v>43367</c:v>
                </c:pt>
                <c:pt idx="236">
                  <c:v>43368</c:v>
                </c:pt>
                <c:pt idx="237">
                  <c:v>43369</c:v>
                </c:pt>
                <c:pt idx="238">
                  <c:v>43370</c:v>
                </c:pt>
                <c:pt idx="239">
                  <c:v>43371</c:v>
                </c:pt>
                <c:pt idx="240">
                  <c:v>43372</c:v>
                </c:pt>
                <c:pt idx="241">
                  <c:v>43373</c:v>
                </c:pt>
                <c:pt idx="242">
                  <c:v>43374</c:v>
                </c:pt>
                <c:pt idx="243">
                  <c:v>43375</c:v>
                </c:pt>
                <c:pt idx="244">
                  <c:v>43376</c:v>
                </c:pt>
                <c:pt idx="245">
                  <c:v>43377</c:v>
                </c:pt>
                <c:pt idx="246">
                  <c:v>43378</c:v>
                </c:pt>
                <c:pt idx="247">
                  <c:v>43379</c:v>
                </c:pt>
                <c:pt idx="248">
                  <c:v>43380</c:v>
                </c:pt>
                <c:pt idx="249">
                  <c:v>43381</c:v>
                </c:pt>
                <c:pt idx="250">
                  <c:v>43382</c:v>
                </c:pt>
                <c:pt idx="251">
                  <c:v>43383</c:v>
                </c:pt>
                <c:pt idx="252">
                  <c:v>43384</c:v>
                </c:pt>
                <c:pt idx="253">
                  <c:v>43385</c:v>
                </c:pt>
                <c:pt idx="254">
                  <c:v>43386</c:v>
                </c:pt>
                <c:pt idx="255">
                  <c:v>43387</c:v>
                </c:pt>
                <c:pt idx="256">
                  <c:v>43388</c:v>
                </c:pt>
                <c:pt idx="257">
                  <c:v>43389</c:v>
                </c:pt>
                <c:pt idx="258">
                  <c:v>43390</c:v>
                </c:pt>
                <c:pt idx="259">
                  <c:v>43391</c:v>
                </c:pt>
                <c:pt idx="260">
                  <c:v>43392</c:v>
                </c:pt>
                <c:pt idx="261">
                  <c:v>43393</c:v>
                </c:pt>
                <c:pt idx="262">
                  <c:v>43394</c:v>
                </c:pt>
                <c:pt idx="263">
                  <c:v>43395</c:v>
                </c:pt>
                <c:pt idx="264">
                  <c:v>43396</c:v>
                </c:pt>
                <c:pt idx="265">
                  <c:v>43397</c:v>
                </c:pt>
                <c:pt idx="266">
                  <c:v>43398</c:v>
                </c:pt>
                <c:pt idx="267">
                  <c:v>43399</c:v>
                </c:pt>
                <c:pt idx="268">
                  <c:v>43400</c:v>
                </c:pt>
                <c:pt idx="269">
                  <c:v>43401</c:v>
                </c:pt>
                <c:pt idx="270">
                  <c:v>43402</c:v>
                </c:pt>
                <c:pt idx="271">
                  <c:v>43403</c:v>
                </c:pt>
                <c:pt idx="272">
                  <c:v>43404</c:v>
                </c:pt>
                <c:pt idx="273">
                  <c:v>43405</c:v>
                </c:pt>
                <c:pt idx="274">
                  <c:v>43406</c:v>
                </c:pt>
                <c:pt idx="275">
                  <c:v>43407</c:v>
                </c:pt>
                <c:pt idx="276">
                  <c:v>43408</c:v>
                </c:pt>
                <c:pt idx="277">
                  <c:v>43409</c:v>
                </c:pt>
                <c:pt idx="278">
                  <c:v>43410</c:v>
                </c:pt>
                <c:pt idx="279">
                  <c:v>43411</c:v>
                </c:pt>
                <c:pt idx="280">
                  <c:v>43412</c:v>
                </c:pt>
                <c:pt idx="281">
                  <c:v>43413</c:v>
                </c:pt>
                <c:pt idx="282">
                  <c:v>43414</c:v>
                </c:pt>
                <c:pt idx="283">
                  <c:v>43415</c:v>
                </c:pt>
                <c:pt idx="284">
                  <c:v>43416</c:v>
                </c:pt>
                <c:pt idx="285">
                  <c:v>43417</c:v>
                </c:pt>
                <c:pt idx="286">
                  <c:v>43418</c:v>
                </c:pt>
                <c:pt idx="287">
                  <c:v>43419</c:v>
                </c:pt>
                <c:pt idx="288">
                  <c:v>43420</c:v>
                </c:pt>
                <c:pt idx="289">
                  <c:v>43421</c:v>
                </c:pt>
                <c:pt idx="290">
                  <c:v>43422</c:v>
                </c:pt>
                <c:pt idx="291">
                  <c:v>43423</c:v>
                </c:pt>
                <c:pt idx="292">
                  <c:v>43424</c:v>
                </c:pt>
                <c:pt idx="293">
                  <c:v>43425</c:v>
                </c:pt>
                <c:pt idx="294">
                  <c:v>43426</c:v>
                </c:pt>
                <c:pt idx="295">
                  <c:v>43427</c:v>
                </c:pt>
                <c:pt idx="296">
                  <c:v>43428</c:v>
                </c:pt>
                <c:pt idx="297">
                  <c:v>43429</c:v>
                </c:pt>
                <c:pt idx="298">
                  <c:v>43430</c:v>
                </c:pt>
                <c:pt idx="299">
                  <c:v>43431</c:v>
                </c:pt>
                <c:pt idx="300">
                  <c:v>43432</c:v>
                </c:pt>
                <c:pt idx="301">
                  <c:v>43433</c:v>
                </c:pt>
                <c:pt idx="302">
                  <c:v>43434</c:v>
                </c:pt>
                <c:pt idx="303">
                  <c:v>43435</c:v>
                </c:pt>
                <c:pt idx="304">
                  <c:v>43436</c:v>
                </c:pt>
                <c:pt idx="305">
                  <c:v>43437</c:v>
                </c:pt>
                <c:pt idx="306">
                  <c:v>43438</c:v>
                </c:pt>
                <c:pt idx="307">
                  <c:v>43439</c:v>
                </c:pt>
                <c:pt idx="308">
                  <c:v>43440</c:v>
                </c:pt>
                <c:pt idx="309">
                  <c:v>43441</c:v>
                </c:pt>
                <c:pt idx="310">
                  <c:v>43442</c:v>
                </c:pt>
                <c:pt idx="311">
                  <c:v>43443</c:v>
                </c:pt>
                <c:pt idx="312">
                  <c:v>43444</c:v>
                </c:pt>
                <c:pt idx="313">
                  <c:v>43445</c:v>
                </c:pt>
                <c:pt idx="314">
                  <c:v>43446</c:v>
                </c:pt>
                <c:pt idx="315">
                  <c:v>43447</c:v>
                </c:pt>
                <c:pt idx="316">
                  <c:v>43448</c:v>
                </c:pt>
                <c:pt idx="317">
                  <c:v>43449</c:v>
                </c:pt>
                <c:pt idx="318">
                  <c:v>43450</c:v>
                </c:pt>
                <c:pt idx="319">
                  <c:v>43451</c:v>
                </c:pt>
                <c:pt idx="320">
                  <c:v>43452</c:v>
                </c:pt>
                <c:pt idx="321">
                  <c:v>43453</c:v>
                </c:pt>
                <c:pt idx="322">
                  <c:v>43454</c:v>
                </c:pt>
                <c:pt idx="323">
                  <c:v>43455</c:v>
                </c:pt>
                <c:pt idx="324">
                  <c:v>43456</c:v>
                </c:pt>
                <c:pt idx="325">
                  <c:v>43457</c:v>
                </c:pt>
                <c:pt idx="326">
                  <c:v>43458</c:v>
                </c:pt>
                <c:pt idx="327">
                  <c:v>43459</c:v>
                </c:pt>
                <c:pt idx="328">
                  <c:v>43460</c:v>
                </c:pt>
                <c:pt idx="329">
                  <c:v>43461</c:v>
                </c:pt>
                <c:pt idx="330">
                  <c:v>43462</c:v>
                </c:pt>
                <c:pt idx="331">
                  <c:v>43463</c:v>
                </c:pt>
                <c:pt idx="332">
                  <c:v>43464</c:v>
                </c:pt>
                <c:pt idx="333">
                  <c:v>43465</c:v>
                </c:pt>
              </c:numCache>
            </c:numRef>
          </c:cat>
          <c:val>
            <c:numRef>
              <c:f>'2018Data'!$N$3:$N$336</c:f>
              <c:numCache>
                <c:formatCode>General</c:formatCode>
                <c:ptCount val="334"/>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pt idx="20">
                  <c:v>50</c:v>
                </c:pt>
                <c:pt idx="21">
                  <c:v>50</c:v>
                </c:pt>
                <c:pt idx="22">
                  <c:v>50</c:v>
                </c:pt>
                <c:pt idx="23">
                  <c:v>50</c:v>
                </c:pt>
                <c:pt idx="24">
                  <c:v>50</c:v>
                </c:pt>
                <c:pt idx="25">
                  <c:v>50</c:v>
                </c:pt>
                <c:pt idx="26">
                  <c:v>50</c:v>
                </c:pt>
                <c:pt idx="27">
                  <c:v>50</c:v>
                </c:pt>
                <c:pt idx="28">
                  <c:v>50</c:v>
                </c:pt>
                <c:pt idx="29">
                  <c:v>50</c:v>
                </c:pt>
                <c:pt idx="30">
                  <c:v>50</c:v>
                </c:pt>
                <c:pt idx="31">
                  <c:v>50</c:v>
                </c:pt>
                <c:pt idx="32">
                  <c:v>50</c:v>
                </c:pt>
                <c:pt idx="33">
                  <c:v>50</c:v>
                </c:pt>
                <c:pt idx="34">
                  <c:v>50</c:v>
                </c:pt>
                <c:pt idx="35">
                  <c:v>50</c:v>
                </c:pt>
                <c:pt idx="36">
                  <c:v>50</c:v>
                </c:pt>
                <c:pt idx="37">
                  <c:v>50</c:v>
                </c:pt>
                <c:pt idx="38">
                  <c:v>50</c:v>
                </c:pt>
                <c:pt idx="39">
                  <c:v>50</c:v>
                </c:pt>
                <c:pt idx="40">
                  <c:v>50</c:v>
                </c:pt>
                <c:pt idx="41">
                  <c:v>50</c:v>
                </c:pt>
                <c:pt idx="42">
                  <c:v>50</c:v>
                </c:pt>
                <c:pt idx="43">
                  <c:v>50</c:v>
                </c:pt>
                <c:pt idx="44">
                  <c:v>50</c:v>
                </c:pt>
                <c:pt idx="45">
                  <c:v>50</c:v>
                </c:pt>
                <c:pt idx="46">
                  <c:v>50</c:v>
                </c:pt>
                <c:pt idx="47">
                  <c:v>50</c:v>
                </c:pt>
                <c:pt idx="48">
                  <c:v>50</c:v>
                </c:pt>
                <c:pt idx="49">
                  <c:v>50</c:v>
                </c:pt>
                <c:pt idx="50">
                  <c:v>50</c:v>
                </c:pt>
                <c:pt idx="51">
                  <c:v>50</c:v>
                </c:pt>
                <c:pt idx="52">
                  <c:v>50</c:v>
                </c:pt>
                <c:pt idx="53">
                  <c:v>50</c:v>
                </c:pt>
                <c:pt idx="54">
                  <c:v>50</c:v>
                </c:pt>
                <c:pt idx="55">
                  <c:v>50</c:v>
                </c:pt>
                <c:pt idx="56">
                  <c:v>50</c:v>
                </c:pt>
                <c:pt idx="57">
                  <c:v>50</c:v>
                </c:pt>
                <c:pt idx="58">
                  <c:v>50</c:v>
                </c:pt>
                <c:pt idx="59">
                  <c:v>50</c:v>
                </c:pt>
                <c:pt idx="60">
                  <c:v>50</c:v>
                </c:pt>
                <c:pt idx="61">
                  <c:v>50</c:v>
                </c:pt>
                <c:pt idx="62">
                  <c:v>50</c:v>
                </c:pt>
                <c:pt idx="63">
                  <c:v>50</c:v>
                </c:pt>
                <c:pt idx="64">
                  <c:v>50</c:v>
                </c:pt>
                <c:pt idx="65">
                  <c:v>50</c:v>
                </c:pt>
                <c:pt idx="66">
                  <c:v>50</c:v>
                </c:pt>
                <c:pt idx="67">
                  <c:v>50</c:v>
                </c:pt>
                <c:pt idx="68">
                  <c:v>50</c:v>
                </c:pt>
                <c:pt idx="69">
                  <c:v>50</c:v>
                </c:pt>
                <c:pt idx="70">
                  <c:v>50</c:v>
                </c:pt>
                <c:pt idx="71">
                  <c:v>50</c:v>
                </c:pt>
                <c:pt idx="72">
                  <c:v>50</c:v>
                </c:pt>
                <c:pt idx="73">
                  <c:v>50</c:v>
                </c:pt>
                <c:pt idx="74">
                  <c:v>50</c:v>
                </c:pt>
                <c:pt idx="75">
                  <c:v>50</c:v>
                </c:pt>
                <c:pt idx="76">
                  <c:v>50</c:v>
                </c:pt>
                <c:pt idx="77">
                  <c:v>50</c:v>
                </c:pt>
                <c:pt idx="78">
                  <c:v>50</c:v>
                </c:pt>
                <c:pt idx="79">
                  <c:v>50</c:v>
                </c:pt>
                <c:pt idx="80">
                  <c:v>50</c:v>
                </c:pt>
                <c:pt idx="81">
                  <c:v>50</c:v>
                </c:pt>
                <c:pt idx="82">
                  <c:v>50</c:v>
                </c:pt>
                <c:pt idx="83">
                  <c:v>50</c:v>
                </c:pt>
                <c:pt idx="84">
                  <c:v>50</c:v>
                </c:pt>
                <c:pt idx="85">
                  <c:v>50</c:v>
                </c:pt>
                <c:pt idx="86">
                  <c:v>50</c:v>
                </c:pt>
                <c:pt idx="87">
                  <c:v>50</c:v>
                </c:pt>
                <c:pt idx="88">
                  <c:v>50</c:v>
                </c:pt>
                <c:pt idx="89">
                  <c:v>50</c:v>
                </c:pt>
                <c:pt idx="90">
                  <c:v>50</c:v>
                </c:pt>
                <c:pt idx="91">
                  <c:v>50</c:v>
                </c:pt>
                <c:pt idx="92">
                  <c:v>50</c:v>
                </c:pt>
                <c:pt idx="93">
                  <c:v>50</c:v>
                </c:pt>
                <c:pt idx="94">
                  <c:v>50</c:v>
                </c:pt>
                <c:pt idx="95">
                  <c:v>50</c:v>
                </c:pt>
                <c:pt idx="96">
                  <c:v>50</c:v>
                </c:pt>
                <c:pt idx="97">
                  <c:v>50</c:v>
                </c:pt>
                <c:pt idx="98">
                  <c:v>50</c:v>
                </c:pt>
                <c:pt idx="99">
                  <c:v>50</c:v>
                </c:pt>
                <c:pt idx="100">
                  <c:v>50</c:v>
                </c:pt>
                <c:pt idx="101">
                  <c:v>50</c:v>
                </c:pt>
                <c:pt idx="102">
                  <c:v>50</c:v>
                </c:pt>
                <c:pt idx="103">
                  <c:v>50</c:v>
                </c:pt>
                <c:pt idx="104">
                  <c:v>50</c:v>
                </c:pt>
                <c:pt idx="105">
                  <c:v>50</c:v>
                </c:pt>
                <c:pt idx="106">
                  <c:v>50</c:v>
                </c:pt>
                <c:pt idx="107">
                  <c:v>50</c:v>
                </c:pt>
                <c:pt idx="108">
                  <c:v>50</c:v>
                </c:pt>
                <c:pt idx="109">
                  <c:v>50</c:v>
                </c:pt>
                <c:pt idx="110">
                  <c:v>50</c:v>
                </c:pt>
                <c:pt idx="111">
                  <c:v>50</c:v>
                </c:pt>
                <c:pt idx="112">
                  <c:v>50</c:v>
                </c:pt>
                <c:pt idx="113">
                  <c:v>50</c:v>
                </c:pt>
                <c:pt idx="114">
                  <c:v>50</c:v>
                </c:pt>
                <c:pt idx="115">
                  <c:v>50</c:v>
                </c:pt>
                <c:pt idx="116">
                  <c:v>50</c:v>
                </c:pt>
                <c:pt idx="117">
                  <c:v>50</c:v>
                </c:pt>
                <c:pt idx="118">
                  <c:v>50</c:v>
                </c:pt>
                <c:pt idx="119">
                  <c:v>50</c:v>
                </c:pt>
                <c:pt idx="120">
                  <c:v>50</c:v>
                </c:pt>
                <c:pt idx="121">
                  <c:v>50</c:v>
                </c:pt>
                <c:pt idx="122">
                  <c:v>50</c:v>
                </c:pt>
                <c:pt idx="123">
                  <c:v>50</c:v>
                </c:pt>
                <c:pt idx="124">
                  <c:v>50</c:v>
                </c:pt>
                <c:pt idx="125">
                  <c:v>50</c:v>
                </c:pt>
                <c:pt idx="126">
                  <c:v>50</c:v>
                </c:pt>
                <c:pt idx="127">
                  <c:v>50</c:v>
                </c:pt>
                <c:pt idx="128">
                  <c:v>50</c:v>
                </c:pt>
                <c:pt idx="129">
                  <c:v>50</c:v>
                </c:pt>
                <c:pt idx="130">
                  <c:v>50</c:v>
                </c:pt>
                <c:pt idx="131">
                  <c:v>50</c:v>
                </c:pt>
                <c:pt idx="132">
                  <c:v>50</c:v>
                </c:pt>
                <c:pt idx="133">
                  <c:v>50</c:v>
                </c:pt>
                <c:pt idx="134">
                  <c:v>50</c:v>
                </c:pt>
                <c:pt idx="135">
                  <c:v>50</c:v>
                </c:pt>
                <c:pt idx="136">
                  <c:v>50</c:v>
                </c:pt>
                <c:pt idx="137">
                  <c:v>50</c:v>
                </c:pt>
                <c:pt idx="138">
                  <c:v>50</c:v>
                </c:pt>
                <c:pt idx="139">
                  <c:v>50</c:v>
                </c:pt>
                <c:pt idx="140">
                  <c:v>50</c:v>
                </c:pt>
                <c:pt idx="141">
                  <c:v>50</c:v>
                </c:pt>
                <c:pt idx="142">
                  <c:v>50</c:v>
                </c:pt>
                <c:pt idx="143">
                  <c:v>50</c:v>
                </c:pt>
                <c:pt idx="144">
                  <c:v>50</c:v>
                </c:pt>
                <c:pt idx="145">
                  <c:v>50</c:v>
                </c:pt>
                <c:pt idx="146">
                  <c:v>50</c:v>
                </c:pt>
                <c:pt idx="147">
                  <c:v>50</c:v>
                </c:pt>
                <c:pt idx="148">
                  <c:v>50</c:v>
                </c:pt>
                <c:pt idx="149">
                  <c:v>50</c:v>
                </c:pt>
                <c:pt idx="150">
                  <c:v>50</c:v>
                </c:pt>
                <c:pt idx="151">
                  <c:v>50</c:v>
                </c:pt>
                <c:pt idx="152">
                  <c:v>50</c:v>
                </c:pt>
                <c:pt idx="153">
                  <c:v>50</c:v>
                </c:pt>
                <c:pt idx="154">
                  <c:v>50</c:v>
                </c:pt>
                <c:pt idx="155">
                  <c:v>50</c:v>
                </c:pt>
                <c:pt idx="156">
                  <c:v>50</c:v>
                </c:pt>
                <c:pt idx="157">
                  <c:v>50</c:v>
                </c:pt>
                <c:pt idx="158">
                  <c:v>50</c:v>
                </c:pt>
                <c:pt idx="159">
                  <c:v>50</c:v>
                </c:pt>
                <c:pt idx="160">
                  <c:v>50</c:v>
                </c:pt>
                <c:pt idx="161">
                  <c:v>50</c:v>
                </c:pt>
                <c:pt idx="162">
                  <c:v>50</c:v>
                </c:pt>
                <c:pt idx="163">
                  <c:v>50</c:v>
                </c:pt>
                <c:pt idx="164">
                  <c:v>50</c:v>
                </c:pt>
                <c:pt idx="165">
                  <c:v>50</c:v>
                </c:pt>
                <c:pt idx="166">
                  <c:v>50</c:v>
                </c:pt>
                <c:pt idx="167">
                  <c:v>50</c:v>
                </c:pt>
                <c:pt idx="168">
                  <c:v>50</c:v>
                </c:pt>
                <c:pt idx="169">
                  <c:v>50</c:v>
                </c:pt>
                <c:pt idx="170">
                  <c:v>50</c:v>
                </c:pt>
                <c:pt idx="171">
                  <c:v>50</c:v>
                </c:pt>
                <c:pt idx="172">
                  <c:v>50</c:v>
                </c:pt>
                <c:pt idx="173">
                  <c:v>50</c:v>
                </c:pt>
                <c:pt idx="174">
                  <c:v>50</c:v>
                </c:pt>
                <c:pt idx="175">
                  <c:v>50</c:v>
                </c:pt>
                <c:pt idx="176">
                  <c:v>50</c:v>
                </c:pt>
                <c:pt idx="177">
                  <c:v>50</c:v>
                </c:pt>
                <c:pt idx="178">
                  <c:v>50</c:v>
                </c:pt>
                <c:pt idx="179">
                  <c:v>50</c:v>
                </c:pt>
                <c:pt idx="180">
                  <c:v>50</c:v>
                </c:pt>
                <c:pt idx="181">
                  <c:v>50</c:v>
                </c:pt>
                <c:pt idx="182">
                  <c:v>50</c:v>
                </c:pt>
                <c:pt idx="183">
                  <c:v>50</c:v>
                </c:pt>
                <c:pt idx="184">
                  <c:v>50</c:v>
                </c:pt>
                <c:pt idx="185">
                  <c:v>50</c:v>
                </c:pt>
                <c:pt idx="186">
                  <c:v>50</c:v>
                </c:pt>
                <c:pt idx="187">
                  <c:v>50</c:v>
                </c:pt>
                <c:pt idx="188">
                  <c:v>50</c:v>
                </c:pt>
                <c:pt idx="189">
                  <c:v>50</c:v>
                </c:pt>
                <c:pt idx="190">
                  <c:v>50</c:v>
                </c:pt>
                <c:pt idx="191">
                  <c:v>50</c:v>
                </c:pt>
                <c:pt idx="192">
                  <c:v>50</c:v>
                </c:pt>
                <c:pt idx="193">
                  <c:v>50</c:v>
                </c:pt>
                <c:pt idx="194">
                  <c:v>50</c:v>
                </c:pt>
                <c:pt idx="195">
                  <c:v>50</c:v>
                </c:pt>
                <c:pt idx="196">
                  <c:v>50</c:v>
                </c:pt>
                <c:pt idx="197">
                  <c:v>50</c:v>
                </c:pt>
                <c:pt idx="198">
                  <c:v>50</c:v>
                </c:pt>
                <c:pt idx="199">
                  <c:v>50</c:v>
                </c:pt>
                <c:pt idx="200">
                  <c:v>50</c:v>
                </c:pt>
                <c:pt idx="201">
                  <c:v>50</c:v>
                </c:pt>
                <c:pt idx="202">
                  <c:v>50</c:v>
                </c:pt>
                <c:pt idx="203">
                  <c:v>50</c:v>
                </c:pt>
                <c:pt idx="204">
                  <c:v>50</c:v>
                </c:pt>
                <c:pt idx="205">
                  <c:v>50</c:v>
                </c:pt>
                <c:pt idx="206">
                  <c:v>50</c:v>
                </c:pt>
                <c:pt idx="207">
                  <c:v>50</c:v>
                </c:pt>
                <c:pt idx="208">
                  <c:v>50</c:v>
                </c:pt>
                <c:pt idx="209">
                  <c:v>50</c:v>
                </c:pt>
                <c:pt idx="210">
                  <c:v>50</c:v>
                </c:pt>
                <c:pt idx="211">
                  <c:v>50</c:v>
                </c:pt>
                <c:pt idx="212">
                  <c:v>50</c:v>
                </c:pt>
                <c:pt idx="213">
                  <c:v>50</c:v>
                </c:pt>
                <c:pt idx="214">
                  <c:v>50</c:v>
                </c:pt>
                <c:pt idx="215">
                  <c:v>50</c:v>
                </c:pt>
                <c:pt idx="216">
                  <c:v>50</c:v>
                </c:pt>
                <c:pt idx="217">
                  <c:v>50</c:v>
                </c:pt>
                <c:pt idx="218">
                  <c:v>50</c:v>
                </c:pt>
                <c:pt idx="219">
                  <c:v>50</c:v>
                </c:pt>
                <c:pt idx="220">
                  <c:v>50</c:v>
                </c:pt>
                <c:pt idx="221">
                  <c:v>50</c:v>
                </c:pt>
                <c:pt idx="222">
                  <c:v>50</c:v>
                </c:pt>
                <c:pt idx="223">
                  <c:v>50</c:v>
                </c:pt>
                <c:pt idx="224">
                  <c:v>50</c:v>
                </c:pt>
                <c:pt idx="225">
                  <c:v>50</c:v>
                </c:pt>
                <c:pt idx="226">
                  <c:v>50</c:v>
                </c:pt>
                <c:pt idx="227">
                  <c:v>50</c:v>
                </c:pt>
                <c:pt idx="228">
                  <c:v>50</c:v>
                </c:pt>
                <c:pt idx="229">
                  <c:v>50</c:v>
                </c:pt>
                <c:pt idx="230">
                  <c:v>50</c:v>
                </c:pt>
                <c:pt idx="231">
                  <c:v>50</c:v>
                </c:pt>
                <c:pt idx="232">
                  <c:v>50</c:v>
                </c:pt>
                <c:pt idx="233">
                  <c:v>50</c:v>
                </c:pt>
                <c:pt idx="234">
                  <c:v>50</c:v>
                </c:pt>
                <c:pt idx="235">
                  <c:v>50</c:v>
                </c:pt>
                <c:pt idx="236">
                  <c:v>50</c:v>
                </c:pt>
                <c:pt idx="237">
                  <c:v>50</c:v>
                </c:pt>
                <c:pt idx="238">
                  <c:v>50</c:v>
                </c:pt>
                <c:pt idx="239">
                  <c:v>50</c:v>
                </c:pt>
                <c:pt idx="240">
                  <c:v>50</c:v>
                </c:pt>
                <c:pt idx="241">
                  <c:v>50</c:v>
                </c:pt>
                <c:pt idx="242">
                  <c:v>50</c:v>
                </c:pt>
                <c:pt idx="243">
                  <c:v>50</c:v>
                </c:pt>
                <c:pt idx="244">
                  <c:v>50</c:v>
                </c:pt>
                <c:pt idx="245">
                  <c:v>50</c:v>
                </c:pt>
                <c:pt idx="246">
                  <c:v>50</c:v>
                </c:pt>
                <c:pt idx="247">
                  <c:v>50</c:v>
                </c:pt>
                <c:pt idx="248">
                  <c:v>50</c:v>
                </c:pt>
                <c:pt idx="249">
                  <c:v>50</c:v>
                </c:pt>
                <c:pt idx="250">
                  <c:v>50</c:v>
                </c:pt>
                <c:pt idx="251">
                  <c:v>50</c:v>
                </c:pt>
                <c:pt idx="252">
                  <c:v>50</c:v>
                </c:pt>
                <c:pt idx="253">
                  <c:v>50</c:v>
                </c:pt>
                <c:pt idx="254">
                  <c:v>50</c:v>
                </c:pt>
                <c:pt idx="255">
                  <c:v>50</c:v>
                </c:pt>
                <c:pt idx="256">
                  <c:v>50</c:v>
                </c:pt>
                <c:pt idx="257">
                  <c:v>50</c:v>
                </c:pt>
                <c:pt idx="258">
                  <c:v>50</c:v>
                </c:pt>
                <c:pt idx="259">
                  <c:v>50</c:v>
                </c:pt>
                <c:pt idx="260">
                  <c:v>50</c:v>
                </c:pt>
                <c:pt idx="261">
                  <c:v>50</c:v>
                </c:pt>
                <c:pt idx="262">
                  <c:v>50</c:v>
                </c:pt>
                <c:pt idx="263">
                  <c:v>50</c:v>
                </c:pt>
                <c:pt idx="264">
                  <c:v>50</c:v>
                </c:pt>
                <c:pt idx="265">
                  <c:v>50</c:v>
                </c:pt>
                <c:pt idx="266">
                  <c:v>50</c:v>
                </c:pt>
                <c:pt idx="267">
                  <c:v>50</c:v>
                </c:pt>
                <c:pt idx="268">
                  <c:v>50</c:v>
                </c:pt>
                <c:pt idx="269">
                  <c:v>50</c:v>
                </c:pt>
                <c:pt idx="270">
                  <c:v>50</c:v>
                </c:pt>
                <c:pt idx="271">
                  <c:v>50</c:v>
                </c:pt>
                <c:pt idx="272">
                  <c:v>50</c:v>
                </c:pt>
                <c:pt idx="273">
                  <c:v>50</c:v>
                </c:pt>
                <c:pt idx="274">
                  <c:v>50</c:v>
                </c:pt>
                <c:pt idx="275">
                  <c:v>50</c:v>
                </c:pt>
                <c:pt idx="276">
                  <c:v>50</c:v>
                </c:pt>
                <c:pt idx="277">
                  <c:v>50</c:v>
                </c:pt>
                <c:pt idx="278">
                  <c:v>50</c:v>
                </c:pt>
                <c:pt idx="279">
                  <c:v>50</c:v>
                </c:pt>
                <c:pt idx="280">
                  <c:v>50</c:v>
                </c:pt>
                <c:pt idx="281">
                  <c:v>50</c:v>
                </c:pt>
                <c:pt idx="282">
                  <c:v>50</c:v>
                </c:pt>
                <c:pt idx="283">
                  <c:v>50</c:v>
                </c:pt>
                <c:pt idx="284">
                  <c:v>50</c:v>
                </c:pt>
                <c:pt idx="285">
                  <c:v>50</c:v>
                </c:pt>
                <c:pt idx="286">
                  <c:v>50</c:v>
                </c:pt>
                <c:pt idx="287">
                  <c:v>50</c:v>
                </c:pt>
                <c:pt idx="288">
                  <c:v>50</c:v>
                </c:pt>
                <c:pt idx="289">
                  <c:v>50</c:v>
                </c:pt>
                <c:pt idx="290">
                  <c:v>50</c:v>
                </c:pt>
                <c:pt idx="291">
                  <c:v>50</c:v>
                </c:pt>
                <c:pt idx="292">
                  <c:v>50</c:v>
                </c:pt>
                <c:pt idx="293">
                  <c:v>50</c:v>
                </c:pt>
                <c:pt idx="294">
                  <c:v>50</c:v>
                </c:pt>
                <c:pt idx="295">
                  <c:v>50</c:v>
                </c:pt>
                <c:pt idx="296">
                  <c:v>50</c:v>
                </c:pt>
                <c:pt idx="297">
                  <c:v>50</c:v>
                </c:pt>
                <c:pt idx="298">
                  <c:v>50</c:v>
                </c:pt>
                <c:pt idx="299">
                  <c:v>50</c:v>
                </c:pt>
                <c:pt idx="300">
                  <c:v>50</c:v>
                </c:pt>
                <c:pt idx="301">
                  <c:v>50</c:v>
                </c:pt>
                <c:pt idx="302">
                  <c:v>50</c:v>
                </c:pt>
                <c:pt idx="303">
                  <c:v>50</c:v>
                </c:pt>
                <c:pt idx="304">
                  <c:v>50</c:v>
                </c:pt>
                <c:pt idx="305">
                  <c:v>50</c:v>
                </c:pt>
                <c:pt idx="306">
                  <c:v>50</c:v>
                </c:pt>
                <c:pt idx="307">
                  <c:v>50</c:v>
                </c:pt>
                <c:pt idx="308">
                  <c:v>50</c:v>
                </c:pt>
                <c:pt idx="309">
                  <c:v>50</c:v>
                </c:pt>
                <c:pt idx="310">
                  <c:v>50</c:v>
                </c:pt>
                <c:pt idx="311">
                  <c:v>50</c:v>
                </c:pt>
                <c:pt idx="312">
                  <c:v>50</c:v>
                </c:pt>
                <c:pt idx="313">
                  <c:v>50</c:v>
                </c:pt>
                <c:pt idx="314">
                  <c:v>50</c:v>
                </c:pt>
                <c:pt idx="315">
                  <c:v>50</c:v>
                </c:pt>
                <c:pt idx="316">
                  <c:v>50</c:v>
                </c:pt>
                <c:pt idx="317">
                  <c:v>50</c:v>
                </c:pt>
                <c:pt idx="318">
                  <c:v>50</c:v>
                </c:pt>
                <c:pt idx="319">
                  <c:v>50</c:v>
                </c:pt>
                <c:pt idx="320">
                  <c:v>50</c:v>
                </c:pt>
                <c:pt idx="321">
                  <c:v>50</c:v>
                </c:pt>
                <c:pt idx="322">
                  <c:v>50</c:v>
                </c:pt>
                <c:pt idx="323">
                  <c:v>50</c:v>
                </c:pt>
                <c:pt idx="324">
                  <c:v>50</c:v>
                </c:pt>
                <c:pt idx="325">
                  <c:v>50</c:v>
                </c:pt>
                <c:pt idx="326">
                  <c:v>50</c:v>
                </c:pt>
                <c:pt idx="327">
                  <c:v>50</c:v>
                </c:pt>
                <c:pt idx="328">
                  <c:v>50</c:v>
                </c:pt>
                <c:pt idx="329">
                  <c:v>50</c:v>
                </c:pt>
                <c:pt idx="330">
                  <c:v>50</c:v>
                </c:pt>
                <c:pt idx="331">
                  <c:v>50</c:v>
                </c:pt>
                <c:pt idx="332">
                  <c:v>50</c:v>
                </c:pt>
                <c:pt idx="333">
                  <c:v>50</c:v>
                </c:pt>
              </c:numCache>
            </c:numRef>
          </c:val>
          <c:smooth val="0"/>
          <c:extLst>
            <c:ext xmlns:c16="http://schemas.microsoft.com/office/drawing/2014/chart" uri="{C3380CC4-5D6E-409C-BE32-E72D297353CC}">
              <c16:uniqueId val="{00000000-BBCA-439A-9791-6788AE09B5EB}"/>
            </c:ext>
          </c:extLst>
        </c:ser>
        <c:ser>
          <c:idx val="62"/>
          <c:order val="1"/>
          <c:tx>
            <c:v>AQI Moderate: 51-100, PM2.5: 15.5-40.4</c:v>
          </c:tx>
          <c:spPr>
            <a:ln w="19050" cap="sq">
              <a:solidFill>
                <a:srgbClr val="FFC000"/>
              </a:solidFill>
              <a:round/>
            </a:ln>
            <a:effectLst/>
          </c:spPr>
          <c:marker>
            <c:symbol val="none"/>
          </c:marker>
          <c:cat>
            <c:numRef>
              <c:f>'2018Data'!$A$3:$A$336</c:f>
              <c:numCache>
                <c:formatCode>m/d;@</c:formatCode>
                <c:ptCount val="334"/>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pt idx="59">
                  <c:v>43191</c:v>
                </c:pt>
                <c:pt idx="60">
                  <c:v>43192</c:v>
                </c:pt>
                <c:pt idx="61">
                  <c:v>43193</c:v>
                </c:pt>
                <c:pt idx="62">
                  <c:v>43194</c:v>
                </c:pt>
                <c:pt idx="63">
                  <c:v>43195</c:v>
                </c:pt>
                <c:pt idx="64">
                  <c:v>43196</c:v>
                </c:pt>
                <c:pt idx="65">
                  <c:v>43197</c:v>
                </c:pt>
                <c:pt idx="66">
                  <c:v>43198</c:v>
                </c:pt>
                <c:pt idx="67">
                  <c:v>43199</c:v>
                </c:pt>
                <c:pt idx="68">
                  <c:v>43200</c:v>
                </c:pt>
                <c:pt idx="69">
                  <c:v>43201</c:v>
                </c:pt>
                <c:pt idx="70">
                  <c:v>43202</c:v>
                </c:pt>
                <c:pt idx="71">
                  <c:v>43203</c:v>
                </c:pt>
                <c:pt idx="72">
                  <c:v>43204</c:v>
                </c:pt>
                <c:pt idx="73">
                  <c:v>43205</c:v>
                </c:pt>
                <c:pt idx="74">
                  <c:v>43206</c:v>
                </c:pt>
                <c:pt idx="75">
                  <c:v>43207</c:v>
                </c:pt>
                <c:pt idx="76">
                  <c:v>43208</c:v>
                </c:pt>
                <c:pt idx="77">
                  <c:v>43209</c:v>
                </c:pt>
                <c:pt idx="78">
                  <c:v>43210</c:v>
                </c:pt>
                <c:pt idx="79">
                  <c:v>43211</c:v>
                </c:pt>
                <c:pt idx="80">
                  <c:v>43212</c:v>
                </c:pt>
                <c:pt idx="81">
                  <c:v>43213</c:v>
                </c:pt>
                <c:pt idx="82">
                  <c:v>43214</c:v>
                </c:pt>
                <c:pt idx="83">
                  <c:v>43215</c:v>
                </c:pt>
                <c:pt idx="84">
                  <c:v>43216</c:v>
                </c:pt>
                <c:pt idx="85">
                  <c:v>43217</c:v>
                </c:pt>
                <c:pt idx="86">
                  <c:v>43218</c:v>
                </c:pt>
                <c:pt idx="87">
                  <c:v>43219</c:v>
                </c:pt>
                <c:pt idx="88">
                  <c:v>43220</c:v>
                </c:pt>
                <c:pt idx="89">
                  <c:v>43221</c:v>
                </c:pt>
                <c:pt idx="90">
                  <c:v>43222</c:v>
                </c:pt>
                <c:pt idx="91">
                  <c:v>43223</c:v>
                </c:pt>
                <c:pt idx="92">
                  <c:v>43224</c:v>
                </c:pt>
                <c:pt idx="93">
                  <c:v>43225</c:v>
                </c:pt>
                <c:pt idx="94">
                  <c:v>43226</c:v>
                </c:pt>
                <c:pt idx="95">
                  <c:v>43227</c:v>
                </c:pt>
                <c:pt idx="96">
                  <c:v>43228</c:v>
                </c:pt>
                <c:pt idx="97">
                  <c:v>43229</c:v>
                </c:pt>
                <c:pt idx="98">
                  <c:v>43230</c:v>
                </c:pt>
                <c:pt idx="99">
                  <c:v>43231</c:v>
                </c:pt>
                <c:pt idx="100">
                  <c:v>43232</c:v>
                </c:pt>
                <c:pt idx="101">
                  <c:v>43233</c:v>
                </c:pt>
                <c:pt idx="102">
                  <c:v>43234</c:v>
                </c:pt>
                <c:pt idx="103">
                  <c:v>43235</c:v>
                </c:pt>
                <c:pt idx="104">
                  <c:v>43236</c:v>
                </c:pt>
                <c:pt idx="105">
                  <c:v>43237</c:v>
                </c:pt>
                <c:pt idx="106">
                  <c:v>43238</c:v>
                </c:pt>
                <c:pt idx="107">
                  <c:v>43239</c:v>
                </c:pt>
                <c:pt idx="108">
                  <c:v>43240</c:v>
                </c:pt>
                <c:pt idx="109">
                  <c:v>43241</c:v>
                </c:pt>
                <c:pt idx="110">
                  <c:v>43242</c:v>
                </c:pt>
                <c:pt idx="111">
                  <c:v>43243</c:v>
                </c:pt>
                <c:pt idx="112">
                  <c:v>43244</c:v>
                </c:pt>
                <c:pt idx="113">
                  <c:v>43245</c:v>
                </c:pt>
                <c:pt idx="114">
                  <c:v>43246</c:v>
                </c:pt>
                <c:pt idx="115">
                  <c:v>43247</c:v>
                </c:pt>
                <c:pt idx="116">
                  <c:v>43248</c:v>
                </c:pt>
                <c:pt idx="117">
                  <c:v>43249</c:v>
                </c:pt>
                <c:pt idx="118">
                  <c:v>43250</c:v>
                </c:pt>
                <c:pt idx="119">
                  <c:v>43251</c:v>
                </c:pt>
                <c:pt idx="120">
                  <c:v>43252</c:v>
                </c:pt>
                <c:pt idx="121">
                  <c:v>43253</c:v>
                </c:pt>
                <c:pt idx="122">
                  <c:v>43254</c:v>
                </c:pt>
                <c:pt idx="123">
                  <c:v>43255</c:v>
                </c:pt>
                <c:pt idx="124">
                  <c:v>43256</c:v>
                </c:pt>
                <c:pt idx="125">
                  <c:v>43257</c:v>
                </c:pt>
                <c:pt idx="126">
                  <c:v>43258</c:v>
                </c:pt>
                <c:pt idx="127">
                  <c:v>43259</c:v>
                </c:pt>
                <c:pt idx="128">
                  <c:v>43260</c:v>
                </c:pt>
                <c:pt idx="129">
                  <c:v>43261</c:v>
                </c:pt>
                <c:pt idx="130">
                  <c:v>43262</c:v>
                </c:pt>
                <c:pt idx="131">
                  <c:v>43263</c:v>
                </c:pt>
                <c:pt idx="132">
                  <c:v>43264</c:v>
                </c:pt>
                <c:pt idx="133">
                  <c:v>43265</c:v>
                </c:pt>
                <c:pt idx="134">
                  <c:v>43266</c:v>
                </c:pt>
                <c:pt idx="135">
                  <c:v>43267</c:v>
                </c:pt>
                <c:pt idx="136">
                  <c:v>43268</c:v>
                </c:pt>
                <c:pt idx="137">
                  <c:v>43269</c:v>
                </c:pt>
                <c:pt idx="138">
                  <c:v>43270</c:v>
                </c:pt>
                <c:pt idx="139">
                  <c:v>43271</c:v>
                </c:pt>
                <c:pt idx="140">
                  <c:v>43272</c:v>
                </c:pt>
                <c:pt idx="141">
                  <c:v>43273</c:v>
                </c:pt>
                <c:pt idx="142">
                  <c:v>43274</c:v>
                </c:pt>
                <c:pt idx="143">
                  <c:v>43275</c:v>
                </c:pt>
                <c:pt idx="144">
                  <c:v>43276</c:v>
                </c:pt>
                <c:pt idx="145">
                  <c:v>43277</c:v>
                </c:pt>
                <c:pt idx="146">
                  <c:v>43278</c:v>
                </c:pt>
                <c:pt idx="147">
                  <c:v>43279</c:v>
                </c:pt>
                <c:pt idx="148">
                  <c:v>43280</c:v>
                </c:pt>
                <c:pt idx="149">
                  <c:v>43281</c:v>
                </c:pt>
                <c:pt idx="150">
                  <c:v>43282</c:v>
                </c:pt>
                <c:pt idx="151">
                  <c:v>43283</c:v>
                </c:pt>
                <c:pt idx="152">
                  <c:v>43284</c:v>
                </c:pt>
                <c:pt idx="153">
                  <c:v>43285</c:v>
                </c:pt>
                <c:pt idx="154">
                  <c:v>43286</c:v>
                </c:pt>
                <c:pt idx="155">
                  <c:v>43287</c:v>
                </c:pt>
                <c:pt idx="156">
                  <c:v>43288</c:v>
                </c:pt>
                <c:pt idx="157">
                  <c:v>43289</c:v>
                </c:pt>
                <c:pt idx="158">
                  <c:v>43290</c:v>
                </c:pt>
                <c:pt idx="159">
                  <c:v>43291</c:v>
                </c:pt>
                <c:pt idx="160">
                  <c:v>43292</c:v>
                </c:pt>
                <c:pt idx="161">
                  <c:v>43293</c:v>
                </c:pt>
                <c:pt idx="162">
                  <c:v>43294</c:v>
                </c:pt>
                <c:pt idx="163">
                  <c:v>43295</c:v>
                </c:pt>
                <c:pt idx="164">
                  <c:v>43296</c:v>
                </c:pt>
                <c:pt idx="165">
                  <c:v>43297</c:v>
                </c:pt>
                <c:pt idx="166">
                  <c:v>43298</c:v>
                </c:pt>
                <c:pt idx="167">
                  <c:v>43299</c:v>
                </c:pt>
                <c:pt idx="168">
                  <c:v>43300</c:v>
                </c:pt>
                <c:pt idx="169">
                  <c:v>43301</c:v>
                </c:pt>
                <c:pt idx="170">
                  <c:v>43302</c:v>
                </c:pt>
                <c:pt idx="171">
                  <c:v>43303</c:v>
                </c:pt>
                <c:pt idx="172">
                  <c:v>43304</c:v>
                </c:pt>
                <c:pt idx="173">
                  <c:v>43305</c:v>
                </c:pt>
                <c:pt idx="174">
                  <c:v>43306</c:v>
                </c:pt>
                <c:pt idx="175">
                  <c:v>43307</c:v>
                </c:pt>
                <c:pt idx="176">
                  <c:v>43308</c:v>
                </c:pt>
                <c:pt idx="177">
                  <c:v>43309</c:v>
                </c:pt>
                <c:pt idx="178">
                  <c:v>43310</c:v>
                </c:pt>
                <c:pt idx="179">
                  <c:v>43311</c:v>
                </c:pt>
                <c:pt idx="180">
                  <c:v>43312</c:v>
                </c:pt>
                <c:pt idx="181">
                  <c:v>43313</c:v>
                </c:pt>
                <c:pt idx="182">
                  <c:v>43314</c:v>
                </c:pt>
                <c:pt idx="183">
                  <c:v>43315</c:v>
                </c:pt>
                <c:pt idx="184">
                  <c:v>43316</c:v>
                </c:pt>
                <c:pt idx="185">
                  <c:v>43317</c:v>
                </c:pt>
                <c:pt idx="186">
                  <c:v>43318</c:v>
                </c:pt>
                <c:pt idx="187">
                  <c:v>43319</c:v>
                </c:pt>
                <c:pt idx="188">
                  <c:v>43320</c:v>
                </c:pt>
                <c:pt idx="189">
                  <c:v>43321</c:v>
                </c:pt>
                <c:pt idx="190">
                  <c:v>43322</c:v>
                </c:pt>
                <c:pt idx="191">
                  <c:v>43323</c:v>
                </c:pt>
                <c:pt idx="192">
                  <c:v>43324</c:v>
                </c:pt>
                <c:pt idx="193">
                  <c:v>43325</c:v>
                </c:pt>
                <c:pt idx="194">
                  <c:v>43326</c:v>
                </c:pt>
                <c:pt idx="195">
                  <c:v>43327</c:v>
                </c:pt>
                <c:pt idx="196">
                  <c:v>43328</c:v>
                </c:pt>
                <c:pt idx="197">
                  <c:v>43329</c:v>
                </c:pt>
                <c:pt idx="198">
                  <c:v>43330</c:v>
                </c:pt>
                <c:pt idx="199">
                  <c:v>43331</c:v>
                </c:pt>
                <c:pt idx="200">
                  <c:v>43332</c:v>
                </c:pt>
                <c:pt idx="201">
                  <c:v>43333</c:v>
                </c:pt>
                <c:pt idx="202">
                  <c:v>43334</c:v>
                </c:pt>
                <c:pt idx="203">
                  <c:v>43335</c:v>
                </c:pt>
                <c:pt idx="204">
                  <c:v>43336</c:v>
                </c:pt>
                <c:pt idx="205">
                  <c:v>43337</c:v>
                </c:pt>
                <c:pt idx="206">
                  <c:v>43338</c:v>
                </c:pt>
                <c:pt idx="207">
                  <c:v>43339</c:v>
                </c:pt>
                <c:pt idx="208">
                  <c:v>43340</c:v>
                </c:pt>
                <c:pt idx="209">
                  <c:v>43341</c:v>
                </c:pt>
                <c:pt idx="210">
                  <c:v>43342</c:v>
                </c:pt>
                <c:pt idx="211">
                  <c:v>43343</c:v>
                </c:pt>
                <c:pt idx="212">
                  <c:v>43344</c:v>
                </c:pt>
                <c:pt idx="213">
                  <c:v>43345</c:v>
                </c:pt>
                <c:pt idx="214">
                  <c:v>43346</c:v>
                </c:pt>
                <c:pt idx="215">
                  <c:v>43347</c:v>
                </c:pt>
                <c:pt idx="216">
                  <c:v>43348</c:v>
                </c:pt>
                <c:pt idx="217">
                  <c:v>43349</c:v>
                </c:pt>
                <c:pt idx="218">
                  <c:v>43350</c:v>
                </c:pt>
                <c:pt idx="219">
                  <c:v>43351</c:v>
                </c:pt>
                <c:pt idx="220">
                  <c:v>43352</c:v>
                </c:pt>
                <c:pt idx="221">
                  <c:v>43353</c:v>
                </c:pt>
                <c:pt idx="222">
                  <c:v>43354</c:v>
                </c:pt>
                <c:pt idx="223">
                  <c:v>43355</c:v>
                </c:pt>
                <c:pt idx="224">
                  <c:v>43356</c:v>
                </c:pt>
                <c:pt idx="225">
                  <c:v>43357</c:v>
                </c:pt>
                <c:pt idx="226">
                  <c:v>43358</c:v>
                </c:pt>
                <c:pt idx="227">
                  <c:v>43359</c:v>
                </c:pt>
                <c:pt idx="228">
                  <c:v>43360</c:v>
                </c:pt>
                <c:pt idx="229">
                  <c:v>43361</c:v>
                </c:pt>
                <c:pt idx="230">
                  <c:v>43362</c:v>
                </c:pt>
                <c:pt idx="231">
                  <c:v>43363</c:v>
                </c:pt>
                <c:pt idx="232">
                  <c:v>43364</c:v>
                </c:pt>
                <c:pt idx="233">
                  <c:v>43365</c:v>
                </c:pt>
                <c:pt idx="234">
                  <c:v>43366</c:v>
                </c:pt>
                <c:pt idx="235">
                  <c:v>43367</c:v>
                </c:pt>
                <c:pt idx="236">
                  <c:v>43368</c:v>
                </c:pt>
                <c:pt idx="237">
                  <c:v>43369</c:v>
                </c:pt>
                <c:pt idx="238">
                  <c:v>43370</c:v>
                </c:pt>
                <c:pt idx="239">
                  <c:v>43371</c:v>
                </c:pt>
                <c:pt idx="240">
                  <c:v>43372</c:v>
                </c:pt>
                <c:pt idx="241">
                  <c:v>43373</c:v>
                </c:pt>
                <c:pt idx="242">
                  <c:v>43374</c:v>
                </c:pt>
                <c:pt idx="243">
                  <c:v>43375</c:v>
                </c:pt>
                <c:pt idx="244">
                  <c:v>43376</c:v>
                </c:pt>
                <c:pt idx="245">
                  <c:v>43377</c:v>
                </c:pt>
                <c:pt idx="246">
                  <c:v>43378</c:v>
                </c:pt>
                <c:pt idx="247">
                  <c:v>43379</c:v>
                </c:pt>
                <c:pt idx="248">
                  <c:v>43380</c:v>
                </c:pt>
                <c:pt idx="249">
                  <c:v>43381</c:v>
                </c:pt>
                <c:pt idx="250">
                  <c:v>43382</c:v>
                </c:pt>
                <c:pt idx="251">
                  <c:v>43383</c:v>
                </c:pt>
                <c:pt idx="252">
                  <c:v>43384</c:v>
                </c:pt>
                <c:pt idx="253">
                  <c:v>43385</c:v>
                </c:pt>
                <c:pt idx="254">
                  <c:v>43386</c:v>
                </c:pt>
                <c:pt idx="255">
                  <c:v>43387</c:v>
                </c:pt>
                <c:pt idx="256">
                  <c:v>43388</c:v>
                </c:pt>
                <c:pt idx="257">
                  <c:v>43389</c:v>
                </c:pt>
                <c:pt idx="258">
                  <c:v>43390</c:v>
                </c:pt>
                <c:pt idx="259">
                  <c:v>43391</c:v>
                </c:pt>
                <c:pt idx="260">
                  <c:v>43392</c:v>
                </c:pt>
                <c:pt idx="261">
                  <c:v>43393</c:v>
                </c:pt>
                <c:pt idx="262">
                  <c:v>43394</c:v>
                </c:pt>
                <c:pt idx="263">
                  <c:v>43395</c:v>
                </c:pt>
                <c:pt idx="264">
                  <c:v>43396</c:v>
                </c:pt>
                <c:pt idx="265">
                  <c:v>43397</c:v>
                </c:pt>
                <c:pt idx="266">
                  <c:v>43398</c:v>
                </c:pt>
                <c:pt idx="267">
                  <c:v>43399</c:v>
                </c:pt>
                <c:pt idx="268">
                  <c:v>43400</c:v>
                </c:pt>
                <c:pt idx="269">
                  <c:v>43401</c:v>
                </c:pt>
                <c:pt idx="270">
                  <c:v>43402</c:v>
                </c:pt>
                <c:pt idx="271">
                  <c:v>43403</c:v>
                </c:pt>
                <c:pt idx="272">
                  <c:v>43404</c:v>
                </c:pt>
                <c:pt idx="273">
                  <c:v>43405</c:v>
                </c:pt>
                <c:pt idx="274">
                  <c:v>43406</c:v>
                </c:pt>
                <c:pt idx="275">
                  <c:v>43407</c:v>
                </c:pt>
                <c:pt idx="276">
                  <c:v>43408</c:v>
                </c:pt>
                <c:pt idx="277">
                  <c:v>43409</c:v>
                </c:pt>
                <c:pt idx="278">
                  <c:v>43410</c:v>
                </c:pt>
                <c:pt idx="279">
                  <c:v>43411</c:v>
                </c:pt>
                <c:pt idx="280">
                  <c:v>43412</c:v>
                </c:pt>
                <c:pt idx="281">
                  <c:v>43413</c:v>
                </c:pt>
                <c:pt idx="282">
                  <c:v>43414</c:v>
                </c:pt>
                <c:pt idx="283">
                  <c:v>43415</c:v>
                </c:pt>
                <c:pt idx="284">
                  <c:v>43416</c:v>
                </c:pt>
                <c:pt idx="285">
                  <c:v>43417</c:v>
                </c:pt>
                <c:pt idx="286">
                  <c:v>43418</c:v>
                </c:pt>
                <c:pt idx="287">
                  <c:v>43419</c:v>
                </c:pt>
                <c:pt idx="288">
                  <c:v>43420</c:v>
                </c:pt>
                <c:pt idx="289">
                  <c:v>43421</c:v>
                </c:pt>
                <c:pt idx="290">
                  <c:v>43422</c:v>
                </c:pt>
                <c:pt idx="291">
                  <c:v>43423</c:v>
                </c:pt>
                <c:pt idx="292">
                  <c:v>43424</c:v>
                </c:pt>
                <c:pt idx="293">
                  <c:v>43425</c:v>
                </c:pt>
                <c:pt idx="294">
                  <c:v>43426</c:v>
                </c:pt>
                <c:pt idx="295">
                  <c:v>43427</c:v>
                </c:pt>
                <c:pt idx="296">
                  <c:v>43428</c:v>
                </c:pt>
                <c:pt idx="297">
                  <c:v>43429</c:v>
                </c:pt>
                <c:pt idx="298">
                  <c:v>43430</c:v>
                </c:pt>
                <c:pt idx="299">
                  <c:v>43431</c:v>
                </c:pt>
                <c:pt idx="300">
                  <c:v>43432</c:v>
                </c:pt>
                <c:pt idx="301">
                  <c:v>43433</c:v>
                </c:pt>
                <c:pt idx="302">
                  <c:v>43434</c:v>
                </c:pt>
                <c:pt idx="303">
                  <c:v>43435</c:v>
                </c:pt>
                <c:pt idx="304">
                  <c:v>43436</c:v>
                </c:pt>
                <c:pt idx="305">
                  <c:v>43437</c:v>
                </c:pt>
                <c:pt idx="306">
                  <c:v>43438</c:v>
                </c:pt>
                <c:pt idx="307">
                  <c:v>43439</c:v>
                </c:pt>
                <c:pt idx="308">
                  <c:v>43440</c:v>
                </c:pt>
                <c:pt idx="309">
                  <c:v>43441</c:v>
                </c:pt>
                <c:pt idx="310">
                  <c:v>43442</c:v>
                </c:pt>
                <c:pt idx="311">
                  <c:v>43443</c:v>
                </c:pt>
                <c:pt idx="312">
                  <c:v>43444</c:v>
                </c:pt>
                <c:pt idx="313">
                  <c:v>43445</c:v>
                </c:pt>
                <c:pt idx="314">
                  <c:v>43446</c:v>
                </c:pt>
                <c:pt idx="315">
                  <c:v>43447</c:v>
                </c:pt>
                <c:pt idx="316">
                  <c:v>43448</c:v>
                </c:pt>
                <c:pt idx="317">
                  <c:v>43449</c:v>
                </c:pt>
                <c:pt idx="318">
                  <c:v>43450</c:v>
                </c:pt>
                <c:pt idx="319">
                  <c:v>43451</c:v>
                </c:pt>
                <c:pt idx="320">
                  <c:v>43452</c:v>
                </c:pt>
                <c:pt idx="321">
                  <c:v>43453</c:v>
                </c:pt>
                <c:pt idx="322">
                  <c:v>43454</c:v>
                </c:pt>
                <c:pt idx="323">
                  <c:v>43455</c:v>
                </c:pt>
                <c:pt idx="324">
                  <c:v>43456</c:v>
                </c:pt>
                <c:pt idx="325">
                  <c:v>43457</c:v>
                </c:pt>
                <c:pt idx="326">
                  <c:v>43458</c:v>
                </c:pt>
                <c:pt idx="327">
                  <c:v>43459</c:v>
                </c:pt>
                <c:pt idx="328">
                  <c:v>43460</c:v>
                </c:pt>
                <c:pt idx="329">
                  <c:v>43461</c:v>
                </c:pt>
                <c:pt idx="330">
                  <c:v>43462</c:v>
                </c:pt>
                <c:pt idx="331">
                  <c:v>43463</c:v>
                </c:pt>
                <c:pt idx="332">
                  <c:v>43464</c:v>
                </c:pt>
                <c:pt idx="333">
                  <c:v>43465</c:v>
                </c:pt>
              </c:numCache>
            </c:numRef>
          </c:cat>
          <c:val>
            <c:numRef>
              <c:f>'2018Data'!$O$3:$O$336</c:f>
              <c:numCache>
                <c:formatCode>General</c:formatCode>
                <c:ptCount val="334"/>
                <c:pt idx="0">
                  <c:v>100</c:v>
                </c:pt>
                <c:pt idx="1">
                  <c:v>100</c:v>
                </c:pt>
                <c:pt idx="2">
                  <c:v>100</c:v>
                </c:pt>
                <c:pt idx="3">
                  <c:v>100</c:v>
                </c:pt>
                <c:pt idx="4">
                  <c:v>100</c:v>
                </c:pt>
                <c:pt idx="5">
                  <c:v>100</c:v>
                </c:pt>
                <c:pt idx="6">
                  <c:v>100</c:v>
                </c:pt>
                <c:pt idx="7">
                  <c:v>100</c:v>
                </c:pt>
                <c:pt idx="8">
                  <c:v>100</c:v>
                </c:pt>
                <c:pt idx="9">
                  <c:v>100</c:v>
                </c:pt>
                <c:pt idx="10">
                  <c:v>100</c:v>
                </c:pt>
                <c:pt idx="11">
                  <c:v>100</c:v>
                </c:pt>
                <c:pt idx="12">
                  <c:v>100</c:v>
                </c:pt>
                <c:pt idx="13">
                  <c:v>100</c:v>
                </c:pt>
                <c:pt idx="14">
                  <c:v>100</c:v>
                </c:pt>
                <c:pt idx="15">
                  <c:v>100</c:v>
                </c:pt>
                <c:pt idx="16">
                  <c:v>100</c:v>
                </c:pt>
                <c:pt idx="17">
                  <c:v>100</c:v>
                </c:pt>
                <c:pt idx="18">
                  <c:v>100</c:v>
                </c:pt>
                <c:pt idx="19">
                  <c:v>100</c:v>
                </c:pt>
                <c:pt idx="20">
                  <c:v>100</c:v>
                </c:pt>
                <c:pt idx="21">
                  <c:v>100</c:v>
                </c:pt>
                <c:pt idx="22">
                  <c:v>100</c:v>
                </c:pt>
                <c:pt idx="23">
                  <c:v>100</c:v>
                </c:pt>
                <c:pt idx="24">
                  <c:v>100</c:v>
                </c:pt>
                <c:pt idx="25">
                  <c:v>100</c:v>
                </c:pt>
                <c:pt idx="26">
                  <c:v>100</c:v>
                </c:pt>
                <c:pt idx="27">
                  <c:v>100</c:v>
                </c:pt>
                <c:pt idx="28">
                  <c:v>100</c:v>
                </c:pt>
                <c:pt idx="29">
                  <c:v>100</c:v>
                </c:pt>
                <c:pt idx="30">
                  <c:v>100</c:v>
                </c:pt>
                <c:pt idx="31">
                  <c:v>100</c:v>
                </c:pt>
                <c:pt idx="32">
                  <c:v>100</c:v>
                </c:pt>
                <c:pt idx="33">
                  <c:v>100</c:v>
                </c:pt>
                <c:pt idx="34">
                  <c:v>100</c:v>
                </c:pt>
                <c:pt idx="35">
                  <c:v>100</c:v>
                </c:pt>
                <c:pt idx="36">
                  <c:v>100</c:v>
                </c:pt>
                <c:pt idx="37">
                  <c:v>100</c:v>
                </c:pt>
                <c:pt idx="38">
                  <c:v>100</c:v>
                </c:pt>
                <c:pt idx="39">
                  <c:v>100</c:v>
                </c:pt>
                <c:pt idx="40">
                  <c:v>100</c:v>
                </c:pt>
                <c:pt idx="41">
                  <c:v>100</c:v>
                </c:pt>
                <c:pt idx="42">
                  <c:v>100</c:v>
                </c:pt>
                <c:pt idx="43">
                  <c:v>100</c:v>
                </c:pt>
                <c:pt idx="44">
                  <c:v>100</c:v>
                </c:pt>
                <c:pt idx="45">
                  <c:v>100</c:v>
                </c:pt>
                <c:pt idx="46">
                  <c:v>100</c:v>
                </c:pt>
                <c:pt idx="47">
                  <c:v>100</c:v>
                </c:pt>
                <c:pt idx="48">
                  <c:v>100</c:v>
                </c:pt>
                <c:pt idx="49">
                  <c:v>100</c:v>
                </c:pt>
                <c:pt idx="50">
                  <c:v>100</c:v>
                </c:pt>
                <c:pt idx="51">
                  <c:v>100</c:v>
                </c:pt>
                <c:pt idx="52">
                  <c:v>100</c:v>
                </c:pt>
                <c:pt idx="53">
                  <c:v>100</c:v>
                </c:pt>
                <c:pt idx="54">
                  <c:v>100</c:v>
                </c:pt>
                <c:pt idx="55">
                  <c:v>100</c:v>
                </c:pt>
                <c:pt idx="56">
                  <c:v>100</c:v>
                </c:pt>
                <c:pt idx="57">
                  <c:v>100</c:v>
                </c:pt>
                <c:pt idx="58">
                  <c:v>100</c:v>
                </c:pt>
                <c:pt idx="59">
                  <c:v>100</c:v>
                </c:pt>
                <c:pt idx="60">
                  <c:v>100</c:v>
                </c:pt>
                <c:pt idx="61">
                  <c:v>100</c:v>
                </c:pt>
                <c:pt idx="62">
                  <c:v>100</c:v>
                </c:pt>
                <c:pt idx="63">
                  <c:v>100</c:v>
                </c:pt>
                <c:pt idx="64">
                  <c:v>100</c:v>
                </c:pt>
                <c:pt idx="65">
                  <c:v>100</c:v>
                </c:pt>
                <c:pt idx="66">
                  <c:v>100</c:v>
                </c:pt>
                <c:pt idx="67">
                  <c:v>100</c:v>
                </c:pt>
                <c:pt idx="68">
                  <c:v>100</c:v>
                </c:pt>
                <c:pt idx="69">
                  <c:v>100</c:v>
                </c:pt>
                <c:pt idx="70">
                  <c:v>100</c:v>
                </c:pt>
                <c:pt idx="71">
                  <c:v>100</c:v>
                </c:pt>
                <c:pt idx="72">
                  <c:v>100</c:v>
                </c:pt>
                <c:pt idx="73">
                  <c:v>100</c:v>
                </c:pt>
                <c:pt idx="74">
                  <c:v>100</c:v>
                </c:pt>
                <c:pt idx="75">
                  <c:v>100</c:v>
                </c:pt>
                <c:pt idx="76">
                  <c:v>100</c:v>
                </c:pt>
                <c:pt idx="77">
                  <c:v>100</c:v>
                </c:pt>
                <c:pt idx="78">
                  <c:v>100</c:v>
                </c:pt>
                <c:pt idx="79">
                  <c:v>100</c:v>
                </c:pt>
                <c:pt idx="80">
                  <c:v>100</c:v>
                </c:pt>
                <c:pt idx="81">
                  <c:v>100</c:v>
                </c:pt>
                <c:pt idx="82">
                  <c:v>100</c:v>
                </c:pt>
                <c:pt idx="83">
                  <c:v>100</c:v>
                </c:pt>
                <c:pt idx="84">
                  <c:v>100</c:v>
                </c:pt>
                <c:pt idx="85">
                  <c:v>100</c:v>
                </c:pt>
                <c:pt idx="86">
                  <c:v>100</c:v>
                </c:pt>
                <c:pt idx="87">
                  <c:v>100</c:v>
                </c:pt>
                <c:pt idx="88">
                  <c:v>100</c:v>
                </c:pt>
                <c:pt idx="89">
                  <c:v>100</c:v>
                </c:pt>
                <c:pt idx="90">
                  <c:v>100</c:v>
                </c:pt>
                <c:pt idx="91">
                  <c:v>100</c:v>
                </c:pt>
                <c:pt idx="92">
                  <c:v>100</c:v>
                </c:pt>
                <c:pt idx="93">
                  <c:v>100</c:v>
                </c:pt>
                <c:pt idx="94">
                  <c:v>100</c:v>
                </c:pt>
                <c:pt idx="95">
                  <c:v>100</c:v>
                </c:pt>
                <c:pt idx="96">
                  <c:v>100</c:v>
                </c:pt>
                <c:pt idx="97">
                  <c:v>100</c:v>
                </c:pt>
                <c:pt idx="98">
                  <c:v>100</c:v>
                </c:pt>
                <c:pt idx="99">
                  <c:v>100</c:v>
                </c:pt>
                <c:pt idx="100">
                  <c:v>100</c:v>
                </c:pt>
                <c:pt idx="101">
                  <c:v>100</c:v>
                </c:pt>
                <c:pt idx="102">
                  <c:v>100</c:v>
                </c:pt>
                <c:pt idx="103">
                  <c:v>100</c:v>
                </c:pt>
                <c:pt idx="104">
                  <c:v>100</c:v>
                </c:pt>
                <c:pt idx="105">
                  <c:v>100</c:v>
                </c:pt>
                <c:pt idx="106">
                  <c:v>100</c:v>
                </c:pt>
                <c:pt idx="107">
                  <c:v>100</c:v>
                </c:pt>
                <c:pt idx="108">
                  <c:v>100</c:v>
                </c:pt>
                <c:pt idx="109">
                  <c:v>100</c:v>
                </c:pt>
                <c:pt idx="110">
                  <c:v>100</c:v>
                </c:pt>
                <c:pt idx="111">
                  <c:v>100</c:v>
                </c:pt>
                <c:pt idx="112">
                  <c:v>100</c:v>
                </c:pt>
                <c:pt idx="113">
                  <c:v>100</c:v>
                </c:pt>
                <c:pt idx="114">
                  <c:v>100</c:v>
                </c:pt>
                <c:pt idx="115">
                  <c:v>100</c:v>
                </c:pt>
                <c:pt idx="116">
                  <c:v>100</c:v>
                </c:pt>
                <c:pt idx="117">
                  <c:v>100</c:v>
                </c:pt>
                <c:pt idx="118">
                  <c:v>100</c:v>
                </c:pt>
                <c:pt idx="119">
                  <c:v>100</c:v>
                </c:pt>
                <c:pt idx="120">
                  <c:v>100</c:v>
                </c:pt>
                <c:pt idx="121">
                  <c:v>100</c:v>
                </c:pt>
                <c:pt idx="122">
                  <c:v>100</c:v>
                </c:pt>
                <c:pt idx="123">
                  <c:v>100</c:v>
                </c:pt>
                <c:pt idx="124">
                  <c:v>100</c:v>
                </c:pt>
                <c:pt idx="125">
                  <c:v>100</c:v>
                </c:pt>
                <c:pt idx="126">
                  <c:v>100</c:v>
                </c:pt>
                <c:pt idx="127">
                  <c:v>100</c:v>
                </c:pt>
                <c:pt idx="128">
                  <c:v>100</c:v>
                </c:pt>
                <c:pt idx="129">
                  <c:v>100</c:v>
                </c:pt>
                <c:pt idx="130">
                  <c:v>100</c:v>
                </c:pt>
                <c:pt idx="131">
                  <c:v>100</c:v>
                </c:pt>
                <c:pt idx="132">
                  <c:v>100</c:v>
                </c:pt>
                <c:pt idx="133">
                  <c:v>100</c:v>
                </c:pt>
                <c:pt idx="134">
                  <c:v>100</c:v>
                </c:pt>
                <c:pt idx="135">
                  <c:v>100</c:v>
                </c:pt>
                <c:pt idx="136">
                  <c:v>100</c:v>
                </c:pt>
                <c:pt idx="137">
                  <c:v>100</c:v>
                </c:pt>
                <c:pt idx="138">
                  <c:v>100</c:v>
                </c:pt>
                <c:pt idx="139">
                  <c:v>100</c:v>
                </c:pt>
                <c:pt idx="140">
                  <c:v>100</c:v>
                </c:pt>
                <c:pt idx="141">
                  <c:v>100</c:v>
                </c:pt>
                <c:pt idx="142">
                  <c:v>100</c:v>
                </c:pt>
                <c:pt idx="143">
                  <c:v>100</c:v>
                </c:pt>
                <c:pt idx="144">
                  <c:v>100</c:v>
                </c:pt>
                <c:pt idx="145">
                  <c:v>100</c:v>
                </c:pt>
                <c:pt idx="146">
                  <c:v>100</c:v>
                </c:pt>
                <c:pt idx="147">
                  <c:v>100</c:v>
                </c:pt>
                <c:pt idx="148">
                  <c:v>100</c:v>
                </c:pt>
                <c:pt idx="149">
                  <c:v>100</c:v>
                </c:pt>
                <c:pt idx="150">
                  <c:v>100</c:v>
                </c:pt>
                <c:pt idx="151">
                  <c:v>100</c:v>
                </c:pt>
                <c:pt idx="152">
                  <c:v>100</c:v>
                </c:pt>
                <c:pt idx="153">
                  <c:v>100</c:v>
                </c:pt>
                <c:pt idx="154">
                  <c:v>100</c:v>
                </c:pt>
                <c:pt idx="155">
                  <c:v>100</c:v>
                </c:pt>
                <c:pt idx="156">
                  <c:v>100</c:v>
                </c:pt>
                <c:pt idx="157">
                  <c:v>100</c:v>
                </c:pt>
                <c:pt idx="158">
                  <c:v>100</c:v>
                </c:pt>
                <c:pt idx="159">
                  <c:v>100</c:v>
                </c:pt>
                <c:pt idx="160">
                  <c:v>100</c:v>
                </c:pt>
                <c:pt idx="161">
                  <c:v>100</c:v>
                </c:pt>
                <c:pt idx="162">
                  <c:v>100</c:v>
                </c:pt>
                <c:pt idx="163">
                  <c:v>100</c:v>
                </c:pt>
                <c:pt idx="164">
                  <c:v>100</c:v>
                </c:pt>
                <c:pt idx="165">
                  <c:v>100</c:v>
                </c:pt>
                <c:pt idx="166">
                  <c:v>100</c:v>
                </c:pt>
                <c:pt idx="167">
                  <c:v>100</c:v>
                </c:pt>
                <c:pt idx="168">
                  <c:v>100</c:v>
                </c:pt>
                <c:pt idx="169">
                  <c:v>100</c:v>
                </c:pt>
                <c:pt idx="170">
                  <c:v>100</c:v>
                </c:pt>
                <c:pt idx="171">
                  <c:v>100</c:v>
                </c:pt>
                <c:pt idx="172">
                  <c:v>100</c:v>
                </c:pt>
                <c:pt idx="173">
                  <c:v>100</c:v>
                </c:pt>
                <c:pt idx="174">
                  <c:v>100</c:v>
                </c:pt>
                <c:pt idx="175">
                  <c:v>100</c:v>
                </c:pt>
                <c:pt idx="176">
                  <c:v>100</c:v>
                </c:pt>
                <c:pt idx="177">
                  <c:v>100</c:v>
                </c:pt>
                <c:pt idx="178">
                  <c:v>100</c:v>
                </c:pt>
                <c:pt idx="179">
                  <c:v>100</c:v>
                </c:pt>
                <c:pt idx="180">
                  <c:v>100</c:v>
                </c:pt>
                <c:pt idx="181">
                  <c:v>100</c:v>
                </c:pt>
                <c:pt idx="182">
                  <c:v>100</c:v>
                </c:pt>
                <c:pt idx="183">
                  <c:v>100</c:v>
                </c:pt>
                <c:pt idx="184">
                  <c:v>100</c:v>
                </c:pt>
                <c:pt idx="185">
                  <c:v>100</c:v>
                </c:pt>
                <c:pt idx="186">
                  <c:v>100</c:v>
                </c:pt>
                <c:pt idx="187">
                  <c:v>100</c:v>
                </c:pt>
                <c:pt idx="188">
                  <c:v>100</c:v>
                </c:pt>
                <c:pt idx="189">
                  <c:v>100</c:v>
                </c:pt>
                <c:pt idx="190">
                  <c:v>100</c:v>
                </c:pt>
                <c:pt idx="191">
                  <c:v>100</c:v>
                </c:pt>
                <c:pt idx="192">
                  <c:v>100</c:v>
                </c:pt>
                <c:pt idx="193">
                  <c:v>100</c:v>
                </c:pt>
                <c:pt idx="194">
                  <c:v>100</c:v>
                </c:pt>
                <c:pt idx="195">
                  <c:v>100</c:v>
                </c:pt>
                <c:pt idx="196">
                  <c:v>100</c:v>
                </c:pt>
                <c:pt idx="197">
                  <c:v>100</c:v>
                </c:pt>
                <c:pt idx="198">
                  <c:v>100</c:v>
                </c:pt>
                <c:pt idx="199">
                  <c:v>100</c:v>
                </c:pt>
                <c:pt idx="200">
                  <c:v>100</c:v>
                </c:pt>
                <c:pt idx="201">
                  <c:v>100</c:v>
                </c:pt>
                <c:pt idx="202">
                  <c:v>100</c:v>
                </c:pt>
                <c:pt idx="203">
                  <c:v>100</c:v>
                </c:pt>
                <c:pt idx="204">
                  <c:v>100</c:v>
                </c:pt>
                <c:pt idx="205">
                  <c:v>100</c:v>
                </c:pt>
                <c:pt idx="206">
                  <c:v>100</c:v>
                </c:pt>
                <c:pt idx="207">
                  <c:v>100</c:v>
                </c:pt>
                <c:pt idx="208">
                  <c:v>100</c:v>
                </c:pt>
                <c:pt idx="209">
                  <c:v>100</c:v>
                </c:pt>
                <c:pt idx="210">
                  <c:v>100</c:v>
                </c:pt>
                <c:pt idx="211">
                  <c:v>100</c:v>
                </c:pt>
                <c:pt idx="212">
                  <c:v>100</c:v>
                </c:pt>
                <c:pt idx="213">
                  <c:v>100</c:v>
                </c:pt>
                <c:pt idx="214">
                  <c:v>100</c:v>
                </c:pt>
                <c:pt idx="215">
                  <c:v>100</c:v>
                </c:pt>
                <c:pt idx="216">
                  <c:v>100</c:v>
                </c:pt>
                <c:pt idx="217">
                  <c:v>100</c:v>
                </c:pt>
                <c:pt idx="218">
                  <c:v>100</c:v>
                </c:pt>
                <c:pt idx="219">
                  <c:v>100</c:v>
                </c:pt>
                <c:pt idx="220">
                  <c:v>100</c:v>
                </c:pt>
                <c:pt idx="221">
                  <c:v>100</c:v>
                </c:pt>
                <c:pt idx="222">
                  <c:v>100</c:v>
                </c:pt>
                <c:pt idx="223">
                  <c:v>100</c:v>
                </c:pt>
                <c:pt idx="224">
                  <c:v>100</c:v>
                </c:pt>
                <c:pt idx="225">
                  <c:v>100</c:v>
                </c:pt>
                <c:pt idx="226">
                  <c:v>100</c:v>
                </c:pt>
                <c:pt idx="227">
                  <c:v>100</c:v>
                </c:pt>
                <c:pt idx="228">
                  <c:v>100</c:v>
                </c:pt>
                <c:pt idx="229">
                  <c:v>100</c:v>
                </c:pt>
                <c:pt idx="230">
                  <c:v>100</c:v>
                </c:pt>
                <c:pt idx="231">
                  <c:v>100</c:v>
                </c:pt>
                <c:pt idx="232">
                  <c:v>100</c:v>
                </c:pt>
                <c:pt idx="233">
                  <c:v>100</c:v>
                </c:pt>
                <c:pt idx="234">
                  <c:v>100</c:v>
                </c:pt>
                <c:pt idx="235">
                  <c:v>100</c:v>
                </c:pt>
                <c:pt idx="236">
                  <c:v>100</c:v>
                </c:pt>
                <c:pt idx="237">
                  <c:v>100</c:v>
                </c:pt>
                <c:pt idx="238">
                  <c:v>100</c:v>
                </c:pt>
                <c:pt idx="239">
                  <c:v>100</c:v>
                </c:pt>
                <c:pt idx="240">
                  <c:v>100</c:v>
                </c:pt>
                <c:pt idx="241">
                  <c:v>100</c:v>
                </c:pt>
                <c:pt idx="242">
                  <c:v>100</c:v>
                </c:pt>
                <c:pt idx="243">
                  <c:v>100</c:v>
                </c:pt>
                <c:pt idx="244">
                  <c:v>100</c:v>
                </c:pt>
                <c:pt idx="245">
                  <c:v>100</c:v>
                </c:pt>
                <c:pt idx="246">
                  <c:v>100</c:v>
                </c:pt>
                <c:pt idx="247">
                  <c:v>100</c:v>
                </c:pt>
                <c:pt idx="248">
                  <c:v>100</c:v>
                </c:pt>
                <c:pt idx="249">
                  <c:v>100</c:v>
                </c:pt>
                <c:pt idx="250">
                  <c:v>100</c:v>
                </c:pt>
                <c:pt idx="251">
                  <c:v>100</c:v>
                </c:pt>
                <c:pt idx="252">
                  <c:v>100</c:v>
                </c:pt>
                <c:pt idx="253">
                  <c:v>100</c:v>
                </c:pt>
                <c:pt idx="254">
                  <c:v>100</c:v>
                </c:pt>
                <c:pt idx="255">
                  <c:v>100</c:v>
                </c:pt>
                <c:pt idx="256">
                  <c:v>100</c:v>
                </c:pt>
                <c:pt idx="257">
                  <c:v>100</c:v>
                </c:pt>
                <c:pt idx="258">
                  <c:v>100</c:v>
                </c:pt>
                <c:pt idx="259">
                  <c:v>100</c:v>
                </c:pt>
                <c:pt idx="260">
                  <c:v>100</c:v>
                </c:pt>
                <c:pt idx="261">
                  <c:v>100</c:v>
                </c:pt>
                <c:pt idx="262">
                  <c:v>100</c:v>
                </c:pt>
                <c:pt idx="263">
                  <c:v>100</c:v>
                </c:pt>
                <c:pt idx="264">
                  <c:v>100</c:v>
                </c:pt>
                <c:pt idx="265">
                  <c:v>100</c:v>
                </c:pt>
                <c:pt idx="266">
                  <c:v>100</c:v>
                </c:pt>
                <c:pt idx="267">
                  <c:v>100</c:v>
                </c:pt>
                <c:pt idx="268">
                  <c:v>100</c:v>
                </c:pt>
                <c:pt idx="269">
                  <c:v>100</c:v>
                </c:pt>
                <c:pt idx="270">
                  <c:v>100</c:v>
                </c:pt>
                <c:pt idx="271">
                  <c:v>100</c:v>
                </c:pt>
                <c:pt idx="272">
                  <c:v>100</c:v>
                </c:pt>
                <c:pt idx="273">
                  <c:v>100</c:v>
                </c:pt>
                <c:pt idx="274">
                  <c:v>100</c:v>
                </c:pt>
                <c:pt idx="275">
                  <c:v>100</c:v>
                </c:pt>
                <c:pt idx="276">
                  <c:v>100</c:v>
                </c:pt>
                <c:pt idx="277">
                  <c:v>100</c:v>
                </c:pt>
                <c:pt idx="278">
                  <c:v>100</c:v>
                </c:pt>
                <c:pt idx="279">
                  <c:v>100</c:v>
                </c:pt>
                <c:pt idx="280">
                  <c:v>100</c:v>
                </c:pt>
                <c:pt idx="281">
                  <c:v>100</c:v>
                </c:pt>
                <c:pt idx="282">
                  <c:v>100</c:v>
                </c:pt>
                <c:pt idx="283">
                  <c:v>100</c:v>
                </c:pt>
                <c:pt idx="284">
                  <c:v>100</c:v>
                </c:pt>
                <c:pt idx="285">
                  <c:v>100</c:v>
                </c:pt>
                <c:pt idx="286">
                  <c:v>100</c:v>
                </c:pt>
                <c:pt idx="287">
                  <c:v>100</c:v>
                </c:pt>
                <c:pt idx="288">
                  <c:v>100</c:v>
                </c:pt>
                <c:pt idx="289">
                  <c:v>100</c:v>
                </c:pt>
                <c:pt idx="290">
                  <c:v>100</c:v>
                </c:pt>
                <c:pt idx="291">
                  <c:v>100</c:v>
                </c:pt>
                <c:pt idx="292">
                  <c:v>100</c:v>
                </c:pt>
                <c:pt idx="293">
                  <c:v>100</c:v>
                </c:pt>
                <c:pt idx="294">
                  <c:v>100</c:v>
                </c:pt>
                <c:pt idx="295">
                  <c:v>100</c:v>
                </c:pt>
                <c:pt idx="296">
                  <c:v>100</c:v>
                </c:pt>
                <c:pt idx="297">
                  <c:v>100</c:v>
                </c:pt>
                <c:pt idx="298">
                  <c:v>100</c:v>
                </c:pt>
                <c:pt idx="299">
                  <c:v>100</c:v>
                </c:pt>
                <c:pt idx="300">
                  <c:v>100</c:v>
                </c:pt>
                <c:pt idx="301">
                  <c:v>100</c:v>
                </c:pt>
                <c:pt idx="302">
                  <c:v>100</c:v>
                </c:pt>
                <c:pt idx="303">
                  <c:v>100</c:v>
                </c:pt>
                <c:pt idx="304">
                  <c:v>100</c:v>
                </c:pt>
                <c:pt idx="305">
                  <c:v>100</c:v>
                </c:pt>
                <c:pt idx="306">
                  <c:v>100</c:v>
                </c:pt>
                <c:pt idx="307">
                  <c:v>100</c:v>
                </c:pt>
                <c:pt idx="308">
                  <c:v>100</c:v>
                </c:pt>
                <c:pt idx="309">
                  <c:v>100</c:v>
                </c:pt>
                <c:pt idx="310">
                  <c:v>100</c:v>
                </c:pt>
                <c:pt idx="311">
                  <c:v>100</c:v>
                </c:pt>
                <c:pt idx="312">
                  <c:v>100</c:v>
                </c:pt>
                <c:pt idx="313">
                  <c:v>100</c:v>
                </c:pt>
                <c:pt idx="314">
                  <c:v>100</c:v>
                </c:pt>
                <c:pt idx="315">
                  <c:v>100</c:v>
                </c:pt>
                <c:pt idx="316">
                  <c:v>100</c:v>
                </c:pt>
                <c:pt idx="317">
                  <c:v>100</c:v>
                </c:pt>
                <c:pt idx="318">
                  <c:v>100</c:v>
                </c:pt>
                <c:pt idx="319">
                  <c:v>100</c:v>
                </c:pt>
                <c:pt idx="320">
                  <c:v>100</c:v>
                </c:pt>
                <c:pt idx="321">
                  <c:v>100</c:v>
                </c:pt>
                <c:pt idx="322">
                  <c:v>100</c:v>
                </c:pt>
                <c:pt idx="323">
                  <c:v>100</c:v>
                </c:pt>
                <c:pt idx="324">
                  <c:v>100</c:v>
                </c:pt>
                <c:pt idx="325">
                  <c:v>100</c:v>
                </c:pt>
                <c:pt idx="326">
                  <c:v>100</c:v>
                </c:pt>
                <c:pt idx="327">
                  <c:v>100</c:v>
                </c:pt>
                <c:pt idx="328">
                  <c:v>100</c:v>
                </c:pt>
                <c:pt idx="329">
                  <c:v>100</c:v>
                </c:pt>
                <c:pt idx="330">
                  <c:v>100</c:v>
                </c:pt>
                <c:pt idx="331">
                  <c:v>100</c:v>
                </c:pt>
                <c:pt idx="332">
                  <c:v>100</c:v>
                </c:pt>
                <c:pt idx="333">
                  <c:v>100</c:v>
                </c:pt>
              </c:numCache>
            </c:numRef>
          </c:val>
          <c:smooth val="0"/>
          <c:extLst>
            <c:ext xmlns:c16="http://schemas.microsoft.com/office/drawing/2014/chart" uri="{C3380CC4-5D6E-409C-BE32-E72D297353CC}">
              <c16:uniqueId val="{00000001-BBCA-439A-9791-6788AE09B5EB}"/>
            </c:ext>
          </c:extLst>
        </c:ser>
        <c:ser>
          <c:idx val="63"/>
          <c:order val="2"/>
          <c:tx>
            <c:v>AQI Unhealthy for Sensitive Groups: 101-150, PM2.5: 40.5-65.4</c:v>
          </c:tx>
          <c:spPr>
            <a:ln w="19050" cap="sq">
              <a:solidFill>
                <a:schemeClr val="accent2"/>
              </a:solidFill>
              <a:round/>
            </a:ln>
            <a:effectLst/>
          </c:spPr>
          <c:marker>
            <c:symbol val="none"/>
          </c:marker>
          <c:cat>
            <c:numRef>
              <c:f>'2018Data'!$A$3:$A$336</c:f>
              <c:numCache>
                <c:formatCode>m/d;@</c:formatCode>
                <c:ptCount val="334"/>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pt idx="59">
                  <c:v>43191</c:v>
                </c:pt>
                <c:pt idx="60">
                  <c:v>43192</c:v>
                </c:pt>
                <c:pt idx="61">
                  <c:v>43193</c:v>
                </c:pt>
                <c:pt idx="62">
                  <c:v>43194</c:v>
                </c:pt>
                <c:pt idx="63">
                  <c:v>43195</c:v>
                </c:pt>
                <c:pt idx="64">
                  <c:v>43196</c:v>
                </c:pt>
                <c:pt idx="65">
                  <c:v>43197</c:v>
                </c:pt>
                <c:pt idx="66">
                  <c:v>43198</c:v>
                </c:pt>
                <c:pt idx="67">
                  <c:v>43199</c:v>
                </c:pt>
                <c:pt idx="68">
                  <c:v>43200</c:v>
                </c:pt>
                <c:pt idx="69">
                  <c:v>43201</c:v>
                </c:pt>
                <c:pt idx="70">
                  <c:v>43202</c:v>
                </c:pt>
                <c:pt idx="71">
                  <c:v>43203</c:v>
                </c:pt>
                <c:pt idx="72">
                  <c:v>43204</c:v>
                </c:pt>
                <c:pt idx="73">
                  <c:v>43205</c:v>
                </c:pt>
                <c:pt idx="74">
                  <c:v>43206</c:v>
                </c:pt>
                <c:pt idx="75">
                  <c:v>43207</c:v>
                </c:pt>
                <c:pt idx="76">
                  <c:v>43208</c:v>
                </c:pt>
                <c:pt idx="77">
                  <c:v>43209</c:v>
                </c:pt>
                <c:pt idx="78">
                  <c:v>43210</c:v>
                </c:pt>
                <c:pt idx="79">
                  <c:v>43211</c:v>
                </c:pt>
                <c:pt idx="80">
                  <c:v>43212</c:v>
                </c:pt>
                <c:pt idx="81">
                  <c:v>43213</c:v>
                </c:pt>
                <c:pt idx="82">
                  <c:v>43214</c:v>
                </c:pt>
                <c:pt idx="83">
                  <c:v>43215</c:v>
                </c:pt>
                <c:pt idx="84">
                  <c:v>43216</c:v>
                </c:pt>
                <c:pt idx="85">
                  <c:v>43217</c:v>
                </c:pt>
                <c:pt idx="86">
                  <c:v>43218</c:v>
                </c:pt>
                <c:pt idx="87">
                  <c:v>43219</c:v>
                </c:pt>
                <c:pt idx="88">
                  <c:v>43220</c:v>
                </c:pt>
                <c:pt idx="89">
                  <c:v>43221</c:v>
                </c:pt>
                <c:pt idx="90">
                  <c:v>43222</c:v>
                </c:pt>
                <c:pt idx="91">
                  <c:v>43223</c:v>
                </c:pt>
                <c:pt idx="92">
                  <c:v>43224</c:v>
                </c:pt>
                <c:pt idx="93">
                  <c:v>43225</c:v>
                </c:pt>
                <c:pt idx="94">
                  <c:v>43226</c:v>
                </c:pt>
                <c:pt idx="95">
                  <c:v>43227</c:v>
                </c:pt>
                <c:pt idx="96">
                  <c:v>43228</c:v>
                </c:pt>
                <c:pt idx="97">
                  <c:v>43229</c:v>
                </c:pt>
                <c:pt idx="98">
                  <c:v>43230</c:v>
                </c:pt>
                <c:pt idx="99">
                  <c:v>43231</c:v>
                </c:pt>
                <c:pt idx="100">
                  <c:v>43232</c:v>
                </c:pt>
                <c:pt idx="101">
                  <c:v>43233</c:v>
                </c:pt>
                <c:pt idx="102">
                  <c:v>43234</c:v>
                </c:pt>
                <c:pt idx="103">
                  <c:v>43235</c:v>
                </c:pt>
                <c:pt idx="104">
                  <c:v>43236</c:v>
                </c:pt>
                <c:pt idx="105">
                  <c:v>43237</c:v>
                </c:pt>
                <c:pt idx="106">
                  <c:v>43238</c:v>
                </c:pt>
                <c:pt idx="107">
                  <c:v>43239</c:v>
                </c:pt>
                <c:pt idx="108">
                  <c:v>43240</c:v>
                </c:pt>
                <c:pt idx="109">
                  <c:v>43241</c:v>
                </c:pt>
                <c:pt idx="110">
                  <c:v>43242</c:v>
                </c:pt>
                <c:pt idx="111">
                  <c:v>43243</c:v>
                </c:pt>
                <c:pt idx="112">
                  <c:v>43244</c:v>
                </c:pt>
                <c:pt idx="113">
                  <c:v>43245</c:v>
                </c:pt>
                <c:pt idx="114">
                  <c:v>43246</c:v>
                </c:pt>
                <c:pt idx="115">
                  <c:v>43247</c:v>
                </c:pt>
                <c:pt idx="116">
                  <c:v>43248</c:v>
                </c:pt>
                <c:pt idx="117">
                  <c:v>43249</c:v>
                </c:pt>
                <c:pt idx="118">
                  <c:v>43250</c:v>
                </c:pt>
                <c:pt idx="119">
                  <c:v>43251</c:v>
                </c:pt>
                <c:pt idx="120">
                  <c:v>43252</c:v>
                </c:pt>
                <c:pt idx="121">
                  <c:v>43253</c:v>
                </c:pt>
                <c:pt idx="122">
                  <c:v>43254</c:v>
                </c:pt>
                <c:pt idx="123">
                  <c:v>43255</c:v>
                </c:pt>
                <c:pt idx="124">
                  <c:v>43256</c:v>
                </c:pt>
                <c:pt idx="125">
                  <c:v>43257</c:v>
                </c:pt>
                <c:pt idx="126">
                  <c:v>43258</c:v>
                </c:pt>
                <c:pt idx="127">
                  <c:v>43259</c:v>
                </c:pt>
                <c:pt idx="128">
                  <c:v>43260</c:v>
                </c:pt>
                <c:pt idx="129">
                  <c:v>43261</c:v>
                </c:pt>
                <c:pt idx="130">
                  <c:v>43262</c:v>
                </c:pt>
                <c:pt idx="131">
                  <c:v>43263</c:v>
                </c:pt>
                <c:pt idx="132">
                  <c:v>43264</c:v>
                </c:pt>
                <c:pt idx="133">
                  <c:v>43265</c:v>
                </c:pt>
                <c:pt idx="134">
                  <c:v>43266</c:v>
                </c:pt>
                <c:pt idx="135">
                  <c:v>43267</c:v>
                </c:pt>
                <c:pt idx="136">
                  <c:v>43268</c:v>
                </c:pt>
                <c:pt idx="137">
                  <c:v>43269</c:v>
                </c:pt>
                <c:pt idx="138">
                  <c:v>43270</c:v>
                </c:pt>
                <c:pt idx="139">
                  <c:v>43271</c:v>
                </c:pt>
                <c:pt idx="140">
                  <c:v>43272</c:v>
                </c:pt>
                <c:pt idx="141">
                  <c:v>43273</c:v>
                </c:pt>
                <c:pt idx="142">
                  <c:v>43274</c:v>
                </c:pt>
                <c:pt idx="143">
                  <c:v>43275</c:v>
                </c:pt>
                <c:pt idx="144">
                  <c:v>43276</c:v>
                </c:pt>
                <c:pt idx="145">
                  <c:v>43277</c:v>
                </c:pt>
                <c:pt idx="146">
                  <c:v>43278</c:v>
                </c:pt>
                <c:pt idx="147">
                  <c:v>43279</c:v>
                </c:pt>
                <c:pt idx="148">
                  <c:v>43280</c:v>
                </c:pt>
                <c:pt idx="149">
                  <c:v>43281</c:v>
                </c:pt>
                <c:pt idx="150">
                  <c:v>43282</c:v>
                </c:pt>
                <c:pt idx="151">
                  <c:v>43283</c:v>
                </c:pt>
                <c:pt idx="152">
                  <c:v>43284</c:v>
                </c:pt>
                <c:pt idx="153">
                  <c:v>43285</c:v>
                </c:pt>
                <c:pt idx="154">
                  <c:v>43286</c:v>
                </c:pt>
                <c:pt idx="155">
                  <c:v>43287</c:v>
                </c:pt>
                <c:pt idx="156">
                  <c:v>43288</c:v>
                </c:pt>
                <c:pt idx="157">
                  <c:v>43289</c:v>
                </c:pt>
                <c:pt idx="158">
                  <c:v>43290</c:v>
                </c:pt>
                <c:pt idx="159">
                  <c:v>43291</c:v>
                </c:pt>
                <c:pt idx="160">
                  <c:v>43292</c:v>
                </c:pt>
                <c:pt idx="161">
                  <c:v>43293</c:v>
                </c:pt>
                <c:pt idx="162">
                  <c:v>43294</c:v>
                </c:pt>
                <c:pt idx="163">
                  <c:v>43295</c:v>
                </c:pt>
                <c:pt idx="164">
                  <c:v>43296</c:v>
                </c:pt>
                <c:pt idx="165">
                  <c:v>43297</c:v>
                </c:pt>
                <c:pt idx="166">
                  <c:v>43298</c:v>
                </c:pt>
                <c:pt idx="167">
                  <c:v>43299</c:v>
                </c:pt>
                <c:pt idx="168">
                  <c:v>43300</c:v>
                </c:pt>
                <c:pt idx="169">
                  <c:v>43301</c:v>
                </c:pt>
                <c:pt idx="170">
                  <c:v>43302</c:v>
                </c:pt>
                <c:pt idx="171">
                  <c:v>43303</c:v>
                </c:pt>
                <c:pt idx="172">
                  <c:v>43304</c:v>
                </c:pt>
                <c:pt idx="173">
                  <c:v>43305</c:v>
                </c:pt>
                <c:pt idx="174">
                  <c:v>43306</c:v>
                </c:pt>
                <c:pt idx="175">
                  <c:v>43307</c:v>
                </c:pt>
                <c:pt idx="176">
                  <c:v>43308</c:v>
                </c:pt>
                <c:pt idx="177">
                  <c:v>43309</c:v>
                </c:pt>
                <c:pt idx="178">
                  <c:v>43310</c:v>
                </c:pt>
                <c:pt idx="179">
                  <c:v>43311</c:v>
                </c:pt>
                <c:pt idx="180">
                  <c:v>43312</c:v>
                </c:pt>
                <c:pt idx="181">
                  <c:v>43313</c:v>
                </c:pt>
                <c:pt idx="182">
                  <c:v>43314</c:v>
                </c:pt>
                <c:pt idx="183">
                  <c:v>43315</c:v>
                </c:pt>
                <c:pt idx="184">
                  <c:v>43316</c:v>
                </c:pt>
                <c:pt idx="185">
                  <c:v>43317</c:v>
                </c:pt>
                <c:pt idx="186">
                  <c:v>43318</c:v>
                </c:pt>
                <c:pt idx="187">
                  <c:v>43319</c:v>
                </c:pt>
                <c:pt idx="188">
                  <c:v>43320</c:v>
                </c:pt>
                <c:pt idx="189">
                  <c:v>43321</c:v>
                </c:pt>
                <c:pt idx="190">
                  <c:v>43322</c:v>
                </c:pt>
                <c:pt idx="191">
                  <c:v>43323</c:v>
                </c:pt>
                <c:pt idx="192">
                  <c:v>43324</c:v>
                </c:pt>
                <c:pt idx="193">
                  <c:v>43325</c:v>
                </c:pt>
                <c:pt idx="194">
                  <c:v>43326</c:v>
                </c:pt>
                <c:pt idx="195">
                  <c:v>43327</c:v>
                </c:pt>
                <c:pt idx="196">
                  <c:v>43328</c:v>
                </c:pt>
                <c:pt idx="197">
                  <c:v>43329</c:v>
                </c:pt>
                <c:pt idx="198">
                  <c:v>43330</c:v>
                </c:pt>
                <c:pt idx="199">
                  <c:v>43331</c:v>
                </c:pt>
                <c:pt idx="200">
                  <c:v>43332</c:v>
                </c:pt>
                <c:pt idx="201">
                  <c:v>43333</c:v>
                </c:pt>
                <c:pt idx="202">
                  <c:v>43334</c:v>
                </c:pt>
                <c:pt idx="203">
                  <c:v>43335</c:v>
                </c:pt>
                <c:pt idx="204">
                  <c:v>43336</c:v>
                </c:pt>
                <c:pt idx="205">
                  <c:v>43337</c:v>
                </c:pt>
                <c:pt idx="206">
                  <c:v>43338</c:v>
                </c:pt>
                <c:pt idx="207">
                  <c:v>43339</c:v>
                </c:pt>
                <c:pt idx="208">
                  <c:v>43340</c:v>
                </c:pt>
                <c:pt idx="209">
                  <c:v>43341</c:v>
                </c:pt>
                <c:pt idx="210">
                  <c:v>43342</c:v>
                </c:pt>
                <c:pt idx="211">
                  <c:v>43343</c:v>
                </c:pt>
                <c:pt idx="212">
                  <c:v>43344</c:v>
                </c:pt>
                <c:pt idx="213">
                  <c:v>43345</c:v>
                </c:pt>
                <c:pt idx="214">
                  <c:v>43346</c:v>
                </c:pt>
                <c:pt idx="215">
                  <c:v>43347</c:v>
                </c:pt>
                <c:pt idx="216">
                  <c:v>43348</c:v>
                </c:pt>
                <c:pt idx="217">
                  <c:v>43349</c:v>
                </c:pt>
                <c:pt idx="218">
                  <c:v>43350</c:v>
                </c:pt>
                <c:pt idx="219">
                  <c:v>43351</c:v>
                </c:pt>
                <c:pt idx="220">
                  <c:v>43352</c:v>
                </c:pt>
                <c:pt idx="221">
                  <c:v>43353</c:v>
                </c:pt>
                <c:pt idx="222">
                  <c:v>43354</c:v>
                </c:pt>
                <c:pt idx="223">
                  <c:v>43355</c:v>
                </c:pt>
                <c:pt idx="224">
                  <c:v>43356</c:v>
                </c:pt>
                <c:pt idx="225">
                  <c:v>43357</c:v>
                </c:pt>
                <c:pt idx="226">
                  <c:v>43358</c:v>
                </c:pt>
                <c:pt idx="227">
                  <c:v>43359</c:v>
                </c:pt>
                <c:pt idx="228">
                  <c:v>43360</c:v>
                </c:pt>
                <c:pt idx="229">
                  <c:v>43361</c:v>
                </c:pt>
                <c:pt idx="230">
                  <c:v>43362</c:v>
                </c:pt>
                <c:pt idx="231">
                  <c:v>43363</c:v>
                </c:pt>
                <c:pt idx="232">
                  <c:v>43364</c:v>
                </c:pt>
                <c:pt idx="233">
                  <c:v>43365</c:v>
                </c:pt>
                <c:pt idx="234">
                  <c:v>43366</c:v>
                </c:pt>
                <c:pt idx="235">
                  <c:v>43367</c:v>
                </c:pt>
                <c:pt idx="236">
                  <c:v>43368</c:v>
                </c:pt>
                <c:pt idx="237">
                  <c:v>43369</c:v>
                </c:pt>
                <c:pt idx="238">
                  <c:v>43370</c:v>
                </c:pt>
                <c:pt idx="239">
                  <c:v>43371</c:v>
                </c:pt>
                <c:pt idx="240">
                  <c:v>43372</c:v>
                </c:pt>
                <c:pt idx="241">
                  <c:v>43373</c:v>
                </c:pt>
                <c:pt idx="242">
                  <c:v>43374</c:v>
                </c:pt>
                <c:pt idx="243">
                  <c:v>43375</c:v>
                </c:pt>
                <c:pt idx="244">
                  <c:v>43376</c:v>
                </c:pt>
                <c:pt idx="245">
                  <c:v>43377</c:v>
                </c:pt>
                <c:pt idx="246">
                  <c:v>43378</c:v>
                </c:pt>
                <c:pt idx="247">
                  <c:v>43379</c:v>
                </c:pt>
                <c:pt idx="248">
                  <c:v>43380</c:v>
                </c:pt>
                <c:pt idx="249">
                  <c:v>43381</c:v>
                </c:pt>
                <c:pt idx="250">
                  <c:v>43382</c:v>
                </c:pt>
                <c:pt idx="251">
                  <c:v>43383</c:v>
                </c:pt>
                <c:pt idx="252">
                  <c:v>43384</c:v>
                </c:pt>
                <c:pt idx="253">
                  <c:v>43385</c:v>
                </c:pt>
                <c:pt idx="254">
                  <c:v>43386</c:v>
                </c:pt>
                <c:pt idx="255">
                  <c:v>43387</c:v>
                </c:pt>
                <c:pt idx="256">
                  <c:v>43388</c:v>
                </c:pt>
                <c:pt idx="257">
                  <c:v>43389</c:v>
                </c:pt>
                <c:pt idx="258">
                  <c:v>43390</c:v>
                </c:pt>
                <c:pt idx="259">
                  <c:v>43391</c:v>
                </c:pt>
                <c:pt idx="260">
                  <c:v>43392</c:v>
                </c:pt>
                <c:pt idx="261">
                  <c:v>43393</c:v>
                </c:pt>
                <c:pt idx="262">
                  <c:v>43394</c:v>
                </c:pt>
                <c:pt idx="263">
                  <c:v>43395</c:v>
                </c:pt>
                <c:pt idx="264">
                  <c:v>43396</c:v>
                </c:pt>
                <c:pt idx="265">
                  <c:v>43397</c:v>
                </c:pt>
                <c:pt idx="266">
                  <c:v>43398</c:v>
                </c:pt>
                <c:pt idx="267">
                  <c:v>43399</c:v>
                </c:pt>
                <c:pt idx="268">
                  <c:v>43400</c:v>
                </c:pt>
                <c:pt idx="269">
                  <c:v>43401</c:v>
                </c:pt>
                <c:pt idx="270">
                  <c:v>43402</c:v>
                </c:pt>
                <c:pt idx="271">
                  <c:v>43403</c:v>
                </c:pt>
                <c:pt idx="272">
                  <c:v>43404</c:v>
                </c:pt>
                <c:pt idx="273">
                  <c:v>43405</c:v>
                </c:pt>
                <c:pt idx="274">
                  <c:v>43406</c:v>
                </c:pt>
                <c:pt idx="275">
                  <c:v>43407</c:v>
                </c:pt>
                <c:pt idx="276">
                  <c:v>43408</c:v>
                </c:pt>
                <c:pt idx="277">
                  <c:v>43409</c:v>
                </c:pt>
                <c:pt idx="278">
                  <c:v>43410</c:v>
                </c:pt>
                <c:pt idx="279">
                  <c:v>43411</c:v>
                </c:pt>
                <c:pt idx="280">
                  <c:v>43412</c:v>
                </c:pt>
                <c:pt idx="281">
                  <c:v>43413</c:v>
                </c:pt>
                <c:pt idx="282">
                  <c:v>43414</c:v>
                </c:pt>
                <c:pt idx="283">
                  <c:v>43415</c:v>
                </c:pt>
                <c:pt idx="284">
                  <c:v>43416</c:v>
                </c:pt>
                <c:pt idx="285">
                  <c:v>43417</c:v>
                </c:pt>
                <c:pt idx="286">
                  <c:v>43418</c:v>
                </c:pt>
                <c:pt idx="287">
                  <c:v>43419</c:v>
                </c:pt>
                <c:pt idx="288">
                  <c:v>43420</c:v>
                </c:pt>
                <c:pt idx="289">
                  <c:v>43421</c:v>
                </c:pt>
                <c:pt idx="290">
                  <c:v>43422</c:v>
                </c:pt>
                <c:pt idx="291">
                  <c:v>43423</c:v>
                </c:pt>
                <c:pt idx="292">
                  <c:v>43424</c:v>
                </c:pt>
                <c:pt idx="293">
                  <c:v>43425</c:v>
                </c:pt>
                <c:pt idx="294">
                  <c:v>43426</c:v>
                </c:pt>
                <c:pt idx="295">
                  <c:v>43427</c:v>
                </c:pt>
                <c:pt idx="296">
                  <c:v>43428</c:v>
                </c:pt>
                <c:pt idx="297">
                  <c:v>43429</c:v>
                </c:pt>
                <c:pt idx="298">
                  <c:v>43430</c:v>
                </c:pt>
                <c:pt idx="299">
                  <c:v>43431</c:v>
                </c:pt>
                <c:pt idx="300">
                  <c:v>43432</c:v>
                </c:pt>
                <c:pt idx="301">
                  <c:v>43433</c:v>
                </c:pt>
                <c:pt idx="302">
                  <c:v>43434</c:v>
                </c:pt>
                <c:pt idx="303">
                  <c:v>43435</c:v>
                </c:pt>
                <c:pt idx="304">
                  <c:v>43436</c:v>
                </c:pt>
                <c:pt idx="305">
                  <c:v>43437</c:v>
                </c:pt>
                <c:pt idx="306">
                  <c:v>43438</c:v>
                </c:pt>
                <c:pt idx="307">
                  <c:v>43439</c:v>
                </c:pt>
                <c:pt idx="308">
                  <c:v>43440</c:v>
                </c:pt>
                <c:pt idx="309">
                  <c:v>43441</c:v>
                </c:pt>
                <c:pt idx="310">
                  <c:v>43442</c:v>
                </c:pt>
                <c:pt idx="311">
                  <c:v>43443</c:v>
                </c:pt>
                <c:pt idx="312">
                  <c:v>43444</c:v>
                </c:pt>
                <c:pt idx="313">
                  <c:v>43445</c:v>
                </c:pt>
                <c:pt idx="314">
                  <c:v>43446</c:v>
                </c:pt>
                <c:pt idx="315">
                  <c:v>43447</c:v>
                </c:pt>
                <c:pt idx="316">
                  <c:v>43448</c:v>
                </c:pt>
                <c:pt idx="317">
                  <c:v>43449</c:v>
                </c:pt>
                <c:pt idx="318">
                  <c:v>43450</c:v>
                </c:pt>
                <c:pt idx="319">
                  <c:v>43451</c:v>
                </c:pt>
                <c:pt idx="320">
                  <c:v>43452</c:v>
                </c:pt>
                <c:pt idx="321">
                  <c:v>43453</c:v>
                </c:pt>
                <c:pt idx="322">
                  <c:v>43454</c:v>
                </c:pt>
                <c:pt idx="323">
                  <c:v>43455</c:v>
                </c:pt>
                <c:pt idx="324">
                  <c:v>43456</c:v>
                </c:pt>
                <c:pt idx="325">
                  <c:v>43457</c:v>
                </c:pt>
                <c:pt idx="326">
                  <c:v>43458</c:v>
                </c:pt>
                <c:pt idx="327">
                  <c:v>43459</c:v>
                </c:pt>
                <c:pt idx="328">
                  <c:v>43460</c:v>
                </c:pt>
                <c:pt idx="329">
                  <c:v>43461</c:v>
                </c:pt>
                <c:pt idx="330">
                  <c:v>43462</c:v>
                </c:pt>
                <c:pt idx="331">
                  <c:v>43463</c:v>
                </c:pt>
                <c:pt idx="332">
                  <c:v>43464</c:v>
                </c:pt>
                <c:pt idx="333">
                  <c:v>43465</c:v>
                </c:pt>
              </c:numCache>
            </c:numRef>
          </c:cat>
          <c:val>
            <c:numRef>
              <c:f>'2018Data'!$P$3:$P$336</c:f>
              <c:numCache>
                <c:formatCode>General</c:formatCode>
                <c:ptCount val="334"/>
                <c:pt idx="0">
                  <c:v>150</c:v>
                </c:pt>
                <c:pt idx="1">
                  <c:v>150</c:v>
                </c:pt>
                <c:pt idx="2">
                  <c:v>150</c:v>
                </c:pt>
                <c:pt idx="3">
                  <c:v>150</c:v>
                </c:pt>
                <c:pt idx="4">
                  <c:v>150</c:v>
                </c:pt>
                <c:pt idx="5">
                  <c:v>150</c:v>
                </c:pt>
                <c:pt idx="6">
                  <c:v>150</c:v>
                </c:pt>
                <c:pt idx="7">
                  <c:v>150</c:v>
                </c:pt>
                <c:pt idx="8">
                  <c:v>150</c:v>
                </c:pt>
                <c:pt idx="9">
                  <c:v>150</c:v>
                </c:pt>
                <c:pt idx="10">
                  <c:v>150</c:v>
                </c:pt>
                <c:pt idx="11">
                  <c:v>150</c:v>
                </c:pt>
                <c:pt idx="12">
                  <c:v>150</c:v>
                </c:pt>
                <c:pt idx="13">
                  <c:v>150</c:v>
                </c:pt>
                <c:pt idx="14">
                  <c:v>150</c:v>
                </c:pt>
                <c:pt idx="15">
                  <c:v>150</c:v>
                </c:pt>
                <c:pt idx="16">
                  <c:v>150</c:v>
                </c:pt>
                <c:pt idx="17">
                  <c:v>150</c:v>
                </c:pt>
                <c:pt idx="18">
                  <c:v>150</c:v>
                </c:pt>
                <c:pt idx="19">
                  <c:v>150</c:v>
                </c:pt>
                <c:pt idx="20">
                  <c:v>150</c:v>
                </c:pt>
                <c:pt idx="21">
                  <c:v>150</c:v>
                </c:pt>
                <c:pt idx="22">
                  <c:v>150</c:v>
                </c:pt>
                <c:pt idx="23">
                  <c:v>150</c:v>
                </c:pt>
                <c:pt idx="24">
                  <c:v>150</c:v>
                </c:pt>
                <c:pt idx="25">
                  <c:v>150</c:v>
                </c:pt>
                <c:pt idx="26">
                  <c:v>150</c:v>
                </c:pt>
                <c:pt idx="27">
                  <c:v>150</c:v>
                </c:pt>
                <c:pt idx="28">
                  <c:v>150</c:v>
                </c:pt>
                <c:pt idx="29">
                  <c:v>150</c:v>
                </c:pt>
                <c:pt idx="30">
                  <c:v>150</c:v>
                </c:pt>
                <c:pt idx="31">
                  <c:v>150</c:v>
                </c:pt>
                <c:pt idx="32">
                  <c:v>150</c:v>
                </c:pt>
                <c:pt idx="33">
                  <c:v>150</c:v>
                </c:pt>
                <c:pt idx="34">
                  <c:v>150</c:v>
                </c:pt>
                <c:pt idx="35">
                  <c:v>150</c:v>
                </c:pt>
                <c:pt idx="36">
                  <c:v>150</c:v>
                </c:pt>
                <c:pt idx="37">
                  <c:v>150</c:v>
                </c:pt>
                <c:pt idx="38">
                  <c:v>150</c:v>
                </c:pt>
                <c:pt idx="39">
                  <c:v>150</c:v>
                </c:pt>
                <c:pt idx="40">
                  <c:v>150</c:v>
                </c:pt>
                <c:pt idx="41">
                  <c:v>150</c:v>
                </c:pt>
                <c:pt idx="42">
                  <c:v>150</c:v>
                </c:pt>
                <c:pt idx="43">
                  <c:v>150</c:v>
                </c:pt>
                <c:pt idx="44">
                  <c:v>150</c:v>
                </c:pt>
                <c:pt idx="45">
                  <c:v>150</c:v>
                </c:pt>
                <c:pt idx="46">
                  <c:v>150</c:v>
                </c:pt>
                <c:pt idx="47">
                  <c:v>150</c:v>
                </c:pt>
                <c:pt idx="48">
                  <c:v>150</c:v>
                </c:pt>
                <c:pt idx="49">
                  <c:v>150</c:v>
                </c:pt>
                <c:pt idx="50">
                  <c:v>150</c:v>
                </c:pt>
                <c:pt idx="51">
                  <c:v>150</c:v>
                </c:pt>
                <c:pt idx="52">
                  <c:v>150</c:v>
                </c:pt>
                <c:pt idx="53">
                  <c:v>150</c:v>
                </c:pt>
                <c:pt idx="54">
                  <c:v>150</c:v>
                </c:pt>
                <c:pt idx="55">
                  <c:v>150</c:v>
                </c:pt>
                <c:pt idx="56">
                  <c:v>150</c:v>
                </c:pt>
                <c:pt idx="57">
                  <c:v>150</c:v>
                </c:pt>
                <c:pt idx="58">
                  <c:v>150</c:v>
                </c:pt>
                <c:pt idx="59">
                  <c:v>150</c:v>
                </c:pt>
                <c:pt idx="60">
                  <c:v>150</c:v>
                </c:pt>
                <c:pt idx="61">
                  <c:v>150</c:v>
                </c:pt>
                <c:pt idx="62">
                  <c:v>150</c:v>
                </c:pt>
                <c:pt idx="63">
                  <c:v>150</c:v>
                </c:pt>
                <c:pt idx="64">
                  <c:v>150</c:v>
                </c:pt>
                <c:pt idx="65">
                  <c:v>150</c:v>
                </c:pt>
                <c:pt idx="66">
                  <c:v>150</c:v>
                </c:pt>
                <c:pt idx="67">
                  <c:v>150</c:v>
                </c:pt>
                <c:pt idx="68">
                  <c:v>150</c:v>
                </c:pt>
                <c:pt idx="69">
                  <c:v>150</c:v>
                </c:pt>
                <c:pt idx="70">
                  <c:v>150</c:v>
                </c:pt>
                <c:pt idx="71">
                  <c:v>150</c:v>
                </c:pt>
                <c:pt idx="72">
                  <c:v>150</c:v>
                </c:pt>
                <c:pt idx="73">
                  <c:v>150</c:v>
                </c:pt>
                <c:pt idx="74">
                  <c:v>150</c:v>
                </c:pt>
                <c:pt idx="75">
                  <c:v>150</c:v>
                </c:pt>
                <c:pt idx="76">
                  <c:v>150</c:v>
                </c:pt>
                <c:pt idx="77">
                  <c:v>150</c:v>
                </c:pt>
                <c:pt idx="78">
                  <c:v>150</c:v>
                </c:pt>
                <c:pt idx="79">
                  <c:v>150</c:v>
                </c:pt>
                <c:pt idx="80">
                  <c:v>150</c:v>
                </c:pt>
                <c:pt idx="81">
                  <c:v>150</c:v>
                </c:pt>
                <c:pt idx="82">
                  <c:v>150</c:v>
                </c:pt>
                <c:pt idx="83">
                  <c:v>150</c:v>
                </c:pt>
                <c:pt idx="84">
                  <c:v>150</c:v>
                </c:pt>
                <c:pt idx="85">
                  <c:v>150</c:v>
                </c:pt>
                <c:pt idx="86">
                  <c:v>150</c:v>
                </c:pt>
                <c:pt idx="87">
                  <c:v>150</c:v>
                </c:pt>
                <c:pt idx="88">
                  <c:v>150</c:v>
                </c:pt>
                <c:pt idx="89">
                  <c:v>150</c:v>
                </c:pt>
                <c:pt idx="90">
                  <c:v>150</c:v>
                </c:pt>
                <c:pt idx="91">
                  <c:v>150</c:v>
                </c:pt>
                <c:pt idx="92">
                  <c:v>150</c:v>
                </c:pt>
                <c:pt idx="93">
                  <c:v>150</c:v>
                </c:pt>
                <c:pt idx="94">
                  <c:v>150</c:v>
                </c:pt>
                <c:pt idx="95">
                  <c:v>150</c:v>
                </c:pt>
                <c:pt idx="96">
                  <c:v>150</c:v>
                </c:pt>
                <c:pt idx="97">
                  <c:v>150</c:v>
                </c:pt>
                <c:pt idx="98">
                  <c:v>150</c:v>
                </c:pt>
                <c:pt idx="99">
                  <c:v>150</c:v>
                </c:pt>
                <c:pt idx="100">
                  <c:v>150</c:v>
                </c:pt>
                <c:pt idx="101">
                  <c:v>150</c:v>
                </c:pt>
                <c:pt idx="102">
                  <c:v>150</c:v>
                </c:pt>
                <c:pt idx="103">
                  <c:v>150</c:v>
                </c:pt>
                <c:pt idx="104">
                  <c:v>150</c:v>
                </c:pt>
                <c:pt idx="105">
                  <c:v>150</c:v>
                </c:pt>
                <c:pt idx="106">
                  <c:v>150</c:v>
                </c:pt>
                <c:pt idx="107">
                  <c:v>150</c:v>
                </c:pt>
                <c:pt idx="108">
                  <c:v>150</c:v>
                </c:pt>
                <c:pt idx="109">
                  <c:v>150</c:v>
                </c:pt>
                <c:pt idx="110">
                  <c:v>150</c:v>
                </c:pt>
                <c:pt idx="111">
                  <c:v>150</c:v>
                </c:pt>
                <c:pt idx="112">
                  <c:v>150</c:v>
                </c:pt>
                <c:pt idx="113">
                  <c:v>150</c:v>
                </c:pt>
                <c:pt idx="114">
                  <c:v>150</c:v>
                </c:pt>
                <c:pt idx="115">
                  <c:v>150</c:v>
                </c:pt>
                <c:pt idx="116">
                  <c:v>150</c:v>
                </c:pt>
                <c:pt idx="117">
                  <c:v>150</c:v>
                </c:pt>
                <c:pt idx="118">
                  <c:v>150</c:v>
                </c:pt>
                <c:pt idx="119">
                  <c:v>150</c:v>
                </c:pt>
                <c:pt idx="120">
                  <c:v>150</c:v>
                </c:pt>
                <c:pt idx="121">
                  <c:v>150</c:v>
                </c:pt>
                <c:pt idx="122">
                  <c:v>150</c:v>
                </c:pt>
                <c:pt idx="123">
                  <c:v>150</c:v>
                </c:pt>
                <c:pt idx="124">
                  <c:v>150</c:v>
                </c:pt>
                <c:pt idx="125">
                  <c:v>150</c:v>
                </c:pt>
                <c:pt idx="126">
                  <c:v>150</c:v>
                </c:pt>
                <c:pt idx="127">
                  <c:v>150</c:v>
                </c:pt>
                <c:pt idx="128">
                  <c:v>150</c:v>
                </c:pt>
                <c:pt idx="129">
                  <c:v>150</c:v>
                </c:pt>
                <c:pt idx="130">
                  <c:v>150</c:v>
                </c:pt>
                <c:pt idx="131">
                  <c:v>150</c:v>
                </c:pt>
                <c:pt idx="132">
                  <c:v>150</c:v>
                </c:pt>
                <c:pt idx="133">
                  <c:v>150</c:v>
                </c:pt>
                <c:pt idx="134">
                  <c:v>150</c:v>
                </c:pt>
                <c:pt idx="135">
                  <c:v>150</c:v>
                </c:pt>
                <c:pt idx="136">
                  <c:v>150</c:v>
                </c:pt>
                <c:pt idx="137">
                  <c:v>150</c:v>
                </c:pt>
                <c:pt idx="138">
                  <c:v>150</c:v>
                </c:pt>
                <c:pt idx="139">
                  <c:v>150</c:v>
                </c:pt>
                <c:pt idx="140">
                  <c:v>150</c:v>
                </c:pt>
                <c:pt idx="141">
                  <c:v>150</c:v>
                </c:pt>
                <c:pt idx="142">
                  <c:v>150</c:v>
                </c:pt>
                <c:pt idx="143">
                  <c:v>150</c:v>
                </c:pt>
                <c:pt idx="144">
                  <c:v>150</c:v>
                </c:pt>
                <c:pt idx="145">
                  <c:v>150</c:v>
                </c:pt>
                <c:pt idx="146">
                  <c:v>150</c:v>
                </c:pt>
                <c:pt idx="147">
                  <c:v>150</c:v>
                </c:pt>
                <c:pt idx="148">
                  <c:v>150</c:v>
                </c:pt>
                <c:pt idx="149">
                  <c:v>150</c:v>
                </c:pt>
                <c:pt idx="150">
                  <c:v>150</c:v>
                </c:pt>
                <c:pt idx="151">
                  <c:v>150</c:v>
                </c:pt>
                <c:pt idx="152">
                  <c:v>150</c:v>
                </c:pt>
                <c:pt idx="153">
                  <c:v>150</c:v>
                </c:pt>
                <c:pt idx="154">
                  <c:v>150</c:v>
                </c:pt>
                <c:pt idx="155">
                  <c:v>150</c:v>
                </c:pt>
                <c:pt idx="156">
                  <c:v>150</c:v>
                </c:pt>
                <c:pt idx="157">
                  <c:v>150</c:v>
                </c:pt>
                <c:pt idx="158">
                  <c:v>150</c:v>
                </c:pt>
                <c:pt idx="159">
                  <c:v>150</c:v>
                </c:pt>
                <c:pt idx="160">
                  <c:v>150</c:v>
                </c:pt>
                <c:pt idx="161">
                  <c:v>150</c:v>
                </c:pt>
                <c:pt idx="162">
                  <c:v>150</c:v>
                </c:pt>
                <c:pt idx="163">
                  <c:v>150</c:v>
                </c:pt>
                <c:pt idx="164">
                  <c:v>150</c:v>
                </c:pt>
                <c:pt idx="165">
                  <c:v>150</c:v>
                </c:pt>
                <c:pt idx="166">
                  <c:v>150</c:v>
                </c:pt>
                <c:pt idx="167">
                  <c:v>150</c:v>
                </c:pt>
                <c:pt idx="168">
                  <c:v>150</c:v>
                </c:pt>
                <c:pt idx="169">
                  <c:v>150</c:v>
                </c:pt>
                <c:pt idx="170">
                  <c:v>150</c:v>
                </c:pt>
                <c:pt idx="171">
                  <c:v>150</c:v>
                </c:pt>
                <c:pt idx="172">
                  <c:v>150</c:v>
                </c:pt>
                <c:pt idx="173">
                  <c:v>150</c:v>
                </c:pt>
                <c:pt idx="174">
                  <c:v>150</c:v>
                </c:pt>
                <c:pt idx="175">
                  <c:v>150</c:v>
                </c:pt>
                <c:pt idx="176">
                  <c:v>150</c:v>
                </c:pt>
                <c:pt idx="177">
                  <c:v>150</c:v>
                </c:pt>
                <c:pt idx="178">
                  <c:v>150</c:v>
                </c:pt>
                <c:pt idx="179">
                  <c:v>150</c:v>
                </c:pt>
                <c:pt idx="180">
                  <c:v>150</c:v>
                </c:pt>
                <c:pt idx="181">
                  <c:v>150</c:v>
                </c:pt>
                <c:pt idx="182">
                  <c:v>150</c:v>
                </c:pt>
                <c:pt idx="183">
                  <c:v>150</c:v>
                </c:pt>
                <c:pt idx="184">
                  <c:v>150</c:v>
                </c:pt>
                <c:pt idx="185">
                  <c:v>150</c:v>
                </c:pt>
                <c:pt idx="186">
                  <c:v>150</c:v>
                </c:pt>
                <c:pt idx="187">
                  <c:v>150</c:v>
                </c:pt>
                <c:pt idx="188">
                  <c:v>150</c:v>
                </c:pt>
                <c:pt idx="189">
                  <c:v>150</c:v>
                </c:pt>
                <c:pt idx="190">
                  <c:v>150</c:v>
                </c:pt>
                <c:pt idx="191">
                  <c:v>150</c:v>
                </c:pt>
                <c:pt idx="192">
                  <c:v>150</c:v>
                </c:pt>
                <c:pt idx="193">
                  <c:v>150</c:v>
                </c:pt>
                <c:pt idx="194">
                  <c:v>150</c:v>
                </c:pt>
                <c:pt idx="195">
                  <c:v>150</c:v>
                </c:pt>
                <c:pt idx="196">
                  <c:v>150</c:v>
                </c:pt>
                <c:pt idx="197">
                  <c:v>150</c:v>
                </c:pt>
                <c:pt idx="198">
                  <c:v>150</c:v>
                </c:pt>
                <c:pt idx="199">
                  <c:v>150</c:v>
                </c:pt>
                <c:pt idx="200">
                  <c:v>150</c:v>
                </c:pt>
                <c:pt idx="201">
                  <c:v>150</c:v>
                </c:pt>
                <c:pt idx="202">
                  <c:v>150</c:v>
                </c:pt>
                <c:pt idx="203">
                  <c:v>150</c:v>
                </c:pt>
                <c:pt idx="204">
                  <c:v>150</c:v>
                </c:pt>
                <c:pt idx="205">
                  <c:v>150</c:v>
                </c:pt>
                <c:pt idx="206">
                  <c:v>150</c:v>
                </c:pt>
                <c:pt idx="207">
                  <c:v>150</c:v>
                </c:pt>
                <c:pt idx="208">
                  <c:v>150</c:v>
                </c:pt>
                <c:pt idx="209">
                  <c:v>150</c:v>
                </c:pt>
                <c:pt idx="210">
                  <c:v>150</c:v>
                </c:pt>
                <c:pt idx="211">
                  <c:v>150</c:v>
                </c:pt>
                <c:pt idx="212">
                  <c:v>150</c:v>
                </c:pt>
                <c:pt idx="213">
                  <c:v>150</c:v>
                </c:pt>
                <c:pt idx="214">
                  <c:v>150</c:v>
                </c:pt>
                <c:pt idx="215">
                  <c:v>150</c:v>
                </c:pt>
                <c:pt idx="216">
                  <c:v>150</c:v>
                </c:pt>
                <c:pt idx="217">
                  <c:v>150</c:v>
                </c:pt>
                <c:pt idx="218">
                  <c:v>150</c:v>
                </c:pt>
                <c:pt idx="219">
                  <c:v>150</c:v>
                </c:pt>
                <c:pt idx="220">
                  <c:v>150</c:v>
                </c:pt>
                <c:pt idx="221">
                  <c:v>150</c:v>
                </c:pt>
                <c:pt idx="222">
                  <c:v>150</c:v>
                </c:pt>
                <c:pt idx="223">
                  <c:v>150</c:v>
                </c:pt>
                <c:pt idx="224">
                  <c:v>150</c:v>
                </c:pt>
                <c:pt idx="225">
                  <c:v>150</c:v>
                </c:pt>
                <c:pt idx="226">
                  <c:v>150</c:v>
                </c:pt>
                <c:pt idx="227">
                  <c:v>150</c:v>
                </c:pt>
                <c:pt idx="228">
                  <c:v>150</c:v>
                </c:pt>
                <c:pt idx="229">
                  <c:v>150</c:v>
                </c:pt>
                <c:pt idx="230">
                  <c:v>150</c:v>
                </c:pt>
                <c:pt idx="231">
                  <c:v>150</c:v>
                </c:pt>
                <c:pt idx="232">
                  <c:v>150</c:v>
                </c:pt>
                <c:pt idx="233">
                  <c:v>150</c:v>
                </c:pt>
                <c:pt idx="234">
                  <c:v>150</c:v>
                </c:pt>
                <c:pt idx="235">
                  <c:v>150</c:v>
                </c:pt>
                <c:pt idx="236">
                  <c:v>150</c:v>
                </c:pt>
                <c:pt idx="237">
                  <c:v>150</c:v>
                </c:pt>
                <c:pt idx="238">
                  <c:v>150</c:v>
                </c:pt>
                <c:pt idx="239">
                  <c:v>150</c:v>
                </c:pt>
                <c:pt idx="240">
                  <c:v>150</c:v>
                </c:pt>
                <c:pt idx="241">
                  <c:v>150</c:v>
                </c:pt>
                <c:pt idx="242">
                  <c:v>150</c:v>
                </c:pt>
                <c:pt idx="243">
                  <c:v>150</c:v>
                </c:pt>
                <c:pt idx="244">
                  <c:v>150</c:v>
                </c:pt>
                <c:pt idx="245">
                  <c:v>150</c:v>
                </c:pt>
                <c:pt idx="246">
                  <c:v>150</c:v>
                </c:pt>
                <c:pt idx="247">
                  <c:v>150</c:v>
                </c:pt>
                <c:pt idx="248">
                  <c:v>150</c:v>
                </c:pt>
                <c:pt idx="249">
                  <c:v>150</c:v>
                </c:pt>
                <c:pt idx="250">
                  <c:v>150</c:v>
                </c:pt>
                <c:pt idx="251">
                  <c:v>150</c:v>
                </c:pt>
                <c:pt idx="252">
                  <c:v>150</c:v>
                </c:pt>
                <c:pt idx="253">
                  <c:v>150</c:v>
                </c:pt>
                <c:pt idx="254">
                  <c:v>150</c:v>
                </c:pt>
                <c:pt idx="255">
                  <c:v>150</c:v>
                </c:pt>
                <c:pt idx="256">
                  <c:v>150</c:v>
                </c:pt>
                <c:pt idx="257">
                  <c:v>150</c:v>
                </c:pt>
                <c:pt idx="258">
                  <c:v>150</c:v>
                </c:pt>
                <c:pt idx="259">
                  <c:v>150</c:v>
                </c:pt>
                <c:pt idx="260">
                  <c:v>150</c:v>
                </c:pt>
                <c:pt idx="261">
                  <c:v>150</c:v>
                </c:pt>
                <c:pt idx="262">
                  <c:v>150</c:v>
                </c:pt>
                <c:pt idx="263">
                  <c:v>150</c:v>
                </c:pt>
                <c:pt idx="264">
                  <c:v>150</c:v>
                </c:pt>
                <c:pt idx="265">
                  <c:v>150</c:v>
                </c:pt>
                <c:pt idx="266">
                  <c:v>150</c:v>
                </c:pt>
                <c:pt idx="267">
                  <c:v>150</c:v>
                </c:pt>
                <c:pt idx="268">
                  <c:v>150</c:v>
                </c:pt>
                <c:pt idx="269">
                  <c:v>150</c:v>
                </c:pt>
                <c:pt idx="270">
                  <c:v>150</c:v>
                </c:pt>
                <c:pt idx="271">
                  <c:v>150</c:v>
                </c:pt>
                <c:pt idx="272">
                  <c:v>150</c:v>
                </c:pt>
                <c:pt idx="273">
                  <c:v>150</c:v>
                </c:pt>
                <c:pt idx="274">
                  <c:v>150</c:v>
                </c:pt>
                <c:pt idx="275">
                  <c:v>150</c:v>
                </c:pt>
                <c:pt idx="276">
                  <c:v>150</c:v>
                </c:pt>
                <c:pt idx="277">
                  <c:v>150</c:v>
                </c:pt>
                <c:pt idx="278">
                  <c:v>150</c:v>
                </c:pt>
                <c:pt idx="279">
                  <c:v>150</c:v>
                </c:pt>
                <c:pt idx="280">
                  <c:v>150</c:v>
                </c:pt>
                <c:pt idx="281">
                  <c:v>150</c:v>
                </c:pt>
                <c:pt idx="282">
                  <c:v>150</c:v>
                </c:pt>
                <c:pt idx="283">
                  <c:v>150</c:v>
                </c:pt>
                <c:pt idx="284">
                  <c:v>150</c:v>
                </c:pt>
                <c:pt idx="285">
                  <c:v>150</c:v>
                </c:pt>
                <c:pt idx="286">
                  <c:v>150</c:v>
                </c:pt>
                <c:pt idx="287">
                  <c:v>150</c:v>
                </c:pt>
                <c:pt idx="288">
                  <c:v>150</c:v>
                </c:pt>
                <c:pt idx="289">
                  <c:v>150</c:v>
                </c:pt>
                <c:pt idx="290">
                  <c:v>150</c:v>
                </c:pt>
                <c:pt idx="291">
                  <c:v>150</c:v>
                </c:pt>
                <c:pt idx="292">
                  <c:v>150</c:v>
                </c:pt>
                <c:pt idx="293">
                  <c:v>150</c:v>
                </c:pt>
                <c:pt idx="294">
                  <c:v>150</c:v>
                </c:pt>
                <c:pt idx="295">
                  <c:v>150</c:v>
                </c:pt>
                <c:pt idx="296">
                  <c:v>150</c:v>
                </c:pt>
                <c:pt idx="297">
                  <c:v>150</c:v>
                </c:pt>
                <c:pt idx="298">
                  <c:v>150</c:v>
                </c:pt>
                <c:pt idx="299">
                  <c:v>150</c:v>
                </c:pt>
                <c:pt idx="300">
                  <c:v>150</c:v>
                </c:pt>
                <c:pt idx="301">
                  <c:v>150</c:v>
                </c:pt>
                <c:pt idx="302">
                  <c:v>150</c:v>
                </c:pt>
                <c:pt idx="303">
                  <c:v>150</c:v>
                </c:pt>
                <c:pt idx="304">
                  <c:v>150</c:v>
                </c:pt>
                <c:pt idx="305">
                  <c:v>150</c:v>
                </c:pt>
                <c:pt idx="306">
                  <c:v>150</c:v>
                </c:pt>
                <c:pt idx="307">
                  <c:v>150</c:v>
                </c:pt>
                <c:pt idx="308">
                  <c:v>150</c:v>
                </c:pt>
                <c:pt idx="309">
                  <c:v>150</c:v>
                </c:pt>
                <c:pt idx="310">
                  <c:v>150</c:v>
                </c:pt>
                <c:pt idx="311">
                  <c:v>150</c:v>
                </c:pt>
                <c:pt idx="312">
                  <c:v>150</c:v>
                </c:pt>
                <c:pt idx="313">
                  <c:v>150</c:v>
                </c:pt>
                <c:pt idx="314">
                  <c:v>150</c:v>
                </c:pt>
                <c:pt idx="315">
                  <c:v>150</c:v>
                </c:pt>
                <c:pt idx="316">
                  <c:v>150</c:v>
                </c:pt>
                <c:pt idx="317">
                  <c:v>150</c:v>
                </c:pt>
                <c:pt idx="318">
                  <c:v>150</c:v>
                </c:pt>
                <c:pt idx="319">
                  <c:v>150</c:v>
                </c:pt>
                <c:pt idx="320">
                  <c:v>150</c:v>
                </c:pt>
                <c:pt idx="321">
                  <c:v>150</c:v>
                </c:pt>
                <c:pt idx="322">
                  <c:v>150</c:v>
                </c:pt>
                <c:pt idx="323">
                  <c:v>150</c:v>
                </c:pt>
                <c:pt idx="324">
                  <c:v>150</c:v>
                </c:pt>
                <c:pt idx="325">
                  <c:v>150</c:v>
                </c:pt>
                <c:pt idx="326">
                  <c:v>150</c:v>
                </c:pt>
                <c:pt idx="327">
                  <c:v>150</c:v>
                </c:pt>
                <c:pt idx="328">
                  <c:v>150</c:v>
                </c:pt>
                <c:pt idx="329">
                  <c:v>150</c:v>
                </c:pt>
                <c:pt idx="330">
                  <c:v>150</c:v>
                </c:pt>
                <c:pt idx="331">
                  <c:v>150</c:v>
                </c:pt>
                <c:pt idx="332">
                  <c:v>150</c:v>
                </c:pt>
                <c:pt idx="333">
                  <c:v>150</c:v>
                </c:pt>
              </c:numCache>
            </c:numRef>
          </c:val>
          <c:smooth val="0"/>
          <c:extLst>
            <c:ext xmlns:c16="http://schemas.microsoft.com/office/drawing/2014/chart" uri="{C3380CC4-5D6E-409C-BE32-E72D297353CC}">
              <c16:uniqueId val="{00000002-BBCA-439A-9791-6788AE09B5EB}"/>
            </c:ext>
          </c:extLst>
        </c:ser>
        <c:ser>
          <c:idx val="3"/>
          <c:order val="3"/>
          <c:tx>
            <c:v>Wildfire Event</c:v>
          </c:tx>
          <c:spPr>
            <a:ln w="79375" cap="rnd">
              <a:noFill/>
              <a:round/>
            </a:ln>
            <a:effectLst/>
          </c:spPr>
          <c:marker>
            <c:symbol val="circle"/>
            <c:size val="2"/>
            <c:spPr>
              <a:solidFill>
                <a:srgbClr val="3B66B5"/>
              </a:solidFill>
              <a:ln w="28575">
                <a:solidFill>
                  <a:srgbClr val="3B66B5"/>
                </a:solidFill>
              </a:ln>
              <a:effectLst/>
            </c:spPr>
          </c:marker>
          <c:cat>
            <c:numRef>
              <c:f>'2018Data'!$A$3:$A$336</c:f>
              <c:numCache>
                <c:formatCode>m/d;@</c:formatCode>
                <c:ptCount val="334"/>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pt idx="59">
                  <c:v>43191</c:v>
                </c:pt>
                <c:pt idx="60">
                  <c:v>43192</c:v>
                </c:pt>
                <c:pt idx="61">
                  <c:v>43193</c:v>
                </c:pt>
                <c:pt idx="62">
                  <c:v>43194</c:v>
                </c:pt>
                <c:pt idx="63">
                  <c:v>43195</c:v>
                </c:pt>
                <c:pt idx="64">
                  <c:v>43196</c:v>
                </c:pt>
                <c:pt idx="65">
                  <c:v>43197</c:v>
                </c:pt>
                <c:pt idx="66">
                  <c:v>43198</c:v>
                </c:pt>
                <c:pt idx="67">
                  <c:v>43199</c:v>
                </c:pt>
                <c:pt idx="68">
                  <c:v>43200</c:v>
                </c:pt>
                <c:pt idx="69">
                  <c:v>43201</c:v>
                </c:pt>
                <c:pt idx="70">
                  <c:v>43202</c:v>
                </c:pt>
                <c:pt idx="71">
                  <c:v>43203</c:v>
                </c:pt>
                <c:pt idx="72">
                  <c:v>43204</c:v>
                </c:pt>
                <c:pt idx="73">
                  <c:v>43205</c:v>
                </c:pt>
                <c:pt idx="74">
                  <c:v>43206</c:v>
                </c:pt>
                <c:pt idx="75">
                  <c:v>43207</c:v>
                </c:pt>
                <c:pt idx="76">
                  <c:v>43208</c:v>
                </c:pt>
                <c:pt idx="77">
                  <c:v>43209</c:v>
                </c:pt>
                <c:pt idx="78">
                  <c:v>43210</c:v>
                </c:pt>
                <c:pt idx="79">
                  <c:v>43211</c:v>
                </c:pt>
                <c:pt idx="80">
                  <c:v>43212</c:v>
                </c:pt>
                <c:pt idx="81">
                  <c:v>43213</c:v>
                </c:pt>
                <c:pt idx="82">
                  <c:v>43214</c:v>
                </c:pt>
                <c:pt idx="83">
                  <c:v>43215</c:v>
                </c:pt>
                <c:pt idx="84">
                  <c:v>43216</c:v>
                </c:pt>
                <c:pt idx="85">
                  <c:v>43217</c:v>
                </c:pt>
                <c:pt idx="86">
                  <c:v>43218</c:v>
                </c:pt>
                <c:pt idx="87">
                  <c:v>43219</c:v>
                </c:pt>
                <c:pt idx="88">
                  <c:v>43220</c:v>
                </c:pt>
                <c:pt idx="89">
                  <c:v>43221</c:v>
                </c:pt>
                <c:pt idx="90">
                  <c:v>43222</c:v>
                </c:pt>
                <c:pt idx="91">
                  <c:v>43223</c:v>
                </c:pt>
                <c:pt idx="92">
                  <c:v>43224</c:v>
                </c:pt>
                <c:pt idx="93">
                  <c:v>43225</c:v>
                </c:pt>
                <c:pt idx="94">
                  <c:v>43226</c:v>
                </c:pt>
                <c:pt idx="95">
                  <c:v>43227</c:v>
                </c:pt>
                <c:pt idx="96">
                  <c:v>43228</c:v>
                </c:pt>
                <c:pt idx="97">
                  <c:v>43229</c:v>
                </c:pt>
                <c:pt idx="98">
                  <c:v>43230</c:v>
                </c:pt>
                <c:pt idx="99">
                  <c:v>43231</c:v>
                </c:pt>
                <c:pt idx="100">
                  <c:v>43232</c:v>
                </c:pt>
                <c:pt idx="101">
                  <c:v>43233</c:v>
                </c:pt>
                <c:pt idx="102">
                  <c:v>43234</c:v>
                </c:pt>
                <c:pt idx="103">
                  <c:v>43235</c:v>
                </c:pt>
                <c:pt idx="104">
                  <c:v>43236</c:v>
                </c:pt>
                <c:pt idx="105">
                  <c:v>43237</c:v>
                </c:pt>
                <c:pt idx="106">
                  <c:v>43238</c:v>
                </c:pt>
                <c:pt idx="107">
                  <c:v>43239</c:v>
                </c:pt>
                <c:pt idx="108">
                  <c:v>43240</c:v>
                </c:pt>
                <c:pt idx="109">
                  <c:v>43241</c:v>
                </c:pt>
                <c:pt idx="110">
                  <c:v>43242</c:v>
                </c:pt>
                <c:pt idx="111">
                  <c:v>43243</c:v>
                </c:pt>
                <c:pt idx="112">
                  <c:v>43244</c:v>
                </c:pt>
                <c:pt idx="113">
                  <c:v>43245</c:v>
                </c:pt>
                <c:pt idx="114">
                  <c:v>43246</c:v>
                </c:pt>
                <c:pt idx="115">
                  <c:v>43247</c:v>
                </c:pt>
                <c:pt idx="116">
                  <c:v>43248</c:v>
                </c:pt>
                <c:pt idx="117">
                  <c:v>43249</c:v>
                </c:pt>
                <c:pt idx="118">
                  <c:v>43250</c:v>
                </c:pt>
                <c:pt idx="119">
                  <c:v>43251</c:v>
                </c:pt>
                <c:pt idx="120">
                  <c:v>43252</c:v>
                </c:pt>
                <c:pt idx="121">
                  <c:v>43253</c:v>
                </c:pt>
                <c:pt idx="122">
                  <c:v>43254</c:v>
                </c:pt>
                <c:pt idx="123">
                  <c:v>43255</c:v>
                </c:pt>
                <c:pt idx="124">
                  <c:v>43256</c:v>
                </c:pt>
                <c:pt idx="125">
                  <c:v>43257</c:v>
                </c:pt>
                <c:pt idx="126">
                  <c:v>43258</c:v>
                </c:pt>
                <c:pt idx="127">
                  <c:v>43259</c:v>
                </c:pt>
                <c:pt idx="128">
                  <c:v>43260</c:v>
                </c:pt>
                <c:pt idx="129">
                  <c:v>43261</c:v>
                </c:pt>
                <c:pt idx="130">
                  <c:v>43262</c:v>
                </c:pt>
                <c:pt idx="131">
                  <c:v>43263</c:v>
                </c:pt>
                <c:pt idx="132">
                  <c:v>43264</c:v>
                </c:pt>
                <c:pt idx="133">
                  <c:v>43265</c:v>
                </c:pt>
                <c:pt idx="134">
                  <c:v>43266</c:v>
                </c:pt>
                <c:pt idx="135">
                  <c:v>43267</c:v>
                </c:pt>
                <c:pt idx="136">
                  <c:v>43268</c:v>
                </c:pt>
                <c:pt idx="137">
                  <c:v>43269</c:v>
                </c:pt>
                <c:pt idx="138">
                  <c:v>43270</c:v>
                </c:pt>
                <c:pt idx="139">
                  <c:v>43271</c:v>
                </c:pt>
                <c:pt idx="140">
                  <c:v>43272</c:v>
                </c:pt>
                <c:pt idx="141">
                  <c:v>43273</c:v>
                </c:pt>
                <c:pt idx="142">
                  <c:v>43274</c:v>
                </c:pt>
                <c:pt idx="143">
                  <c:v>43275</c:v>
                </c:pt>
                <c:pt idx="144">
                  <c:v>43276</c:v>
                </c:pt>
                <c:pt idx="145">
                  <c:v>43277</c:v>
                </c:pt>
                <c:pt idx="146">
                  <c:v>43278</c:v>
                </c:pt>
                <c:pt idx="147">
                  <c:v>43279</c:v>
                </c:pt>
                <c:pt idx="148">
                  <c:v>43280</c:v>
                </c:pt>
                <c:pt idx="149">
                  <c:v>43281</c:v>
                </c:pt>
                <c:pt idx="150">
                  <c:v>43282</c:v>
                </c:pt>
                <c:pt idx="151">
                  <c:v>43283</c:v>
                </c:pt>
                <c:pt idx="152">
                  <c:v>43284</c:v>
                </c:pt>
                <c:pt idx="153">
                  <c:v>43285</c:v>
                </c:pt>
                <c:pt idx="154">
                  <c:v>43286</c:v>
                </c:pt>
                <c:pt idx="155">
                  <c:v>43287</c:v>
                </c:pt>
                <c:pt idx="156">
                  <c:v>43288</c:v>
                </c:pt>
                <c:pt idx="157">
                  <c:v>43289</c:v>
                </c:pt>
                <c:pt idx="158">
                  <c:v>43290</c:v>
                </c:pt>
                <c:pt idx="159">
                  <c:v>43291</c:v>
                </c:pt>
                <c:pt idx="160">
                  <c:v>43292</c:v>
                </c:pt>
                <c:pt idx="161">
                  <c:v>43293</c:v>
                </c:pt>
                <c:pt idx="162">
                  <c:v>43294</c:v>
                </c:pt>
                <c:pt idx="163">
                  <c:v>43295</c:v>
                </c:pt>
                <c:pt idx="164">
                  <c:v>43296</c:v>
                </c:pt>
                <c:pt idx="165">
                  <c:v>43297</c:v>
                </c:pt>
                <c:pt idx="166">
                  <c:v>43298</c:v>
                </c:pt>
                <c:pt idx="167">
                  <c:v>43299</c:v>
                </c:pt>
                <c:pt idx="168">
                  <c:v>43300</c:v>
                </c:pt>
                <c:pt idx="169">
                  <c:v>43301</c:v>
                </c:pt>
                <c:pt idx="170">
                  <c:v>43302</c:v>
                </c:pt>
                <c:pt idx="171">
                  <c:v>43303</c:v>
                </c:pt>
                <c:pt idx="172">
                  <c:v>43304</c:v>
                </c:pt>
                <c:pt idx="173">
                  <c:v>43305</c:v>
                </c:pt>
                <c:pt idx="174">
                  <c:v>43306</c:v>
                </c:pt>
                <c:pt idx="175">
                  <c:v>43307</c:v>
                </c:pt>
                <c:pt idx="176">
                  <c:v>43308</c:v>
                </c:pt>
                <c:pt idx="177">
                  <c:v>43309</c:v>
                </c:pt>
                <c:pt idx="178">
                  <c:v>43310</c:v>
                </c:pt>
                <c:pt idx="179">
                  <c:v>43311</c:v>
                </c:pt>
                <c:pt idx="180">
                  <c:v>43312</c:v>
                </c:pt>
                <c:pt idx="181">
                  <c:v>43313</c:v>
                </c:pt>
                <c:pt idx="182">
                  <c:v>43314</c:v>
                </c:pt>
                <c:pt idx="183">
                  <c:v>43315</c:v>
                </c:pt>
                <c:pt idx="184">
                  <c:v>43316</c:v>
                </c:pt>
                <c:pt idx="185">
                  <c:v>43317</c:v>
                </c:pt>
                <c:pt idx="186">
                  <c:v>43318</c:v>
                </c:pt>
                <c:pt idx="187">
                  <c:v>43319</c:v>
                </c:pt>
                <c:pt idx="188">
                  <c:v>43320</c:v>
                </c:pt>
                <c:pt idx="189">
                  <c:v>43321</c:v>
                </c:pt>
                <c:pt idx="190">
                  <c:v>43322</c:v>
                </c:pt>
                <c:pt idx="191">
                  <c:v>43323</c:v>
                </c:pt>
                <c:pt idx="192">
                  <c:v>43324</c:v>
                </c:pt>
                <c:pt idx="193">
                  <c:v>43325</c:v>
                </c:pt>
                <c:pt idx="194">
                  <c:v>43326</c:v>
                </c:pt>
                <c:pt idx="195">
                  <c:v>43327</c:v>
                </c:pt>
                <c:pt idx="196">
                  <c:v>43328</c:v>
                </c:pt>
                <c:pt idx="197">
                  <c:v>43329</c:v>
                </c:pt>
                <c:pt idx="198">
                  <c:v>43330</c:v>
                </c:pt>
                <c:pt idx="199">
                  <c:v>43331</c:v>
                </c:pt>
                <c:pt idx="200">
                  <c:v>43332</c:v>
                </c:pt>
                <c:pt idx="201">
                  <c:v>43333</c:v>
                </c:pt>
                <c:pt idx="202">
                  <c:v>43334</c:v>
                </c:pt>
                <c:pt idx="203">
                  <c:v>43335</c:v>
                </c:pt>
                <c:pt idx="204">
                  <c:v>43336</c:v>
                </c:pt>
                <c:pt idx="205">
                  <c:v>43337</c:v>
                </c:pt>
                <c:pt idx="206">
                  <c:v>43338</c:v>
                </c:pt>
                <c:pt idx="207">
                  <c:v>43339</c:v>
                </c:pt>
                <c:pt idx="208">
                  <c:v>43340</c:v>
                </c:pt>
                <c:pt idx="209">
                  <c:v>43341</c:v>
                </c:pt>
                <c:pt idx="210">
                  <c:v>43342</c:v>
                </c:pt>
                <c:pt idx="211">
                  <c:v>43343</c:v>
                </c:pt>
                <c:pt idx="212">
                  <c:v>43344</c:v>
                </c:pt>
                <c:pt idx="213">
                  <c:v>43345</c:v>
                </c:pt>
                <c:pt idx="214">
                  <c:v>43346</c:v>
                </c:pt>
                <c:pt idx="215">
                  <c:v>43347</c:v>
                </c:pt>
                <c:pt idx="216">
                  <c:v>43348</c:v>
                </c:pt>
                <c:pt idx="217">
                  <c:v>43349</c:v>
                </c:pt>
                <c:pt idx="218">
                  <c:v>43350</c:v>
                </c:pt>
                <c:pt idx="219">
                  <c:v>43351</c:v>
                </c:pt>
                <c:pt idx="220">
                  <c:v>43352</c:v>
                </c:pt>
                <c:pt idx="221">
                  <c:v>43353</c:v>
                </c:pt>
                <c:pt idx="222">
                  <c:v>43354</c:v>
                </c:pt>
                <c:pt idx="223">
                  <c:v>43355</c:v>
                </c:pt>
                <c:pt idx="224">
                  <c:v>43356</c:v>
                </c:pt>
                <c:pt idx="225">
                  <c:v>43357</c:v>
                </c:pt>
                <c:pt idx="226">
                  <c:v>43358</c:v>
                </c:pt>
                <c:pt idx="227">
                  <c:v>43359</c:v>
                </c:pt>
                <c:pt idx="228">
                  <c:v>43360</c:v>
                </c:pt>
                <c:pt idx="229">
                  <c:v>43361</c:v>
                </c:pt>
                <c:pt idx="230">
                  <c:v>43362</c:v>
                </c:pt>
                <c:pt idx="231">
                  <c:v>43363</c:v>
                </c:pt>
                <c:pt idx="232">
                  <c:v>43364</c:v>
                </c:pt>
                <c:pt idx="233">
                  <c:v>43365</c:v>
                </c:pt>
                <c:pt idx="234">
                  <c:v>43366</c:v>
                </c:pt>
                <c:pt idx="235">
                  <c:v>43367</c:v>
                </c:pt>
                <c:pt idx="236">
                  <c:v>43368</c:v>
                </c:pt>
                <c:pt idx="237">
                  <c:v>43369</c:v>
                </c:pt>
                <c:pt idx="238">
                  <c:v>43370</c:v>
                </c:pt>
                <c:pt idx="239">
                  <c:v>43371</c:v>
                </c:pt>
                <c:pt idx="240">
                  <c:v>43372</c:v>
                </c:pt>
                <c:pt idx="241">
                  <c:v>43373</c:v>
                </c:pt>
                <c:pt idx="242">
                  <c:v>43374</c:v>
                </c:pt>
                <c:pt idx="243">
                  <c:v>43375</c:v>
                </c:pt>
                <c:pt idx="244">
                  <c:v>43376</c:v>
                </c:pt>
                <c:pt idx="245">
                  <c:v>43377</c:v>
                </c:pt>
                <c:pt idx="246">
                  <c:v>43378</c:v>
                </c:pt>
                <c:pt idx="247">
                  <c:v>43379</c:v>
                </c:pt>
                <c:pt idx="248">
                  <c:v>43380</c:v>
                </c:pt>
                <c:pt idx="249">
                  <c:v>43381</c:v>
                </c:pt>
                <c:pt idx="250">
                  <c:v>43382</c:v>
                </c:pt>
                <c:pt idx="251">
                  <c:v>43383</c:v>
                </c:pt>
                <c:pt idx="252">
                  <c:v>43384</c:v>
                </c:pt>
                <c:pt idx="253">
                  <c:v>43385</c:v>
                </c:pt>
                <c:pt idx="254">
                  <c:v>43386</c:v>
                </c:pt>
                <c:pt idx="255">
                  <c:v>43387</c:v>
                </c:pt>
                <c:pt idx="256">
                  <c:v>43388</c:v>
                </c:pt>
                <c:pt idx="257">
                  <c:v>43389</c:v>
                </c:pt>
                <c:pt idx="258">
                  <c:v>43390</c:v>
                </c:pt>
                <c:pt idx="259">
                  <c:v>43391</c:v>
                </c:pt>
                <c:pt idx="260">
                  <c:v>43392</c:v>
                </c:pt>
                <c:pt idx="261">
                  <c:v>43393</c:v>
                </c:pt>
                <c:pt idx="262">
                  <c:v>43394</c:v>
                </c:pt>
                <c:pt idx="263">
                  <c:v>43395</c:v>
                </c:pt>
                <c:pt idx="264">
                  <c:v>43396</c:v>
                </c:pt>
                <c:pt idx="265">
                  <c:v>43397</c:v>
                </c:pt>
                <c:pt idx="266">
                  <c:v>43398</c:v>
                </c:pt>
                <c:pt idx="267">
                  <c:v>43399</c:v>
                </c:pt>
                <c:pt idx="268">
                  <c:v>43400</c:v>
                </c:pt>
                <c:pt idx="269">
                  <c:v>43401</c:v>
                </c:pt>
                <c:pt idx="270">
                  <c:v>43402</c:v>
                </c:pt>
                <c:pt idx="271">
                  <c:v>43403</c:v>
                </c:pt>
                <c:pt idx="272">
                  <c:v>43404</c:v>
                </c:pt>
                <c:pt idx="273">
                  <c:v>43405</c:v>
                </c:pt>
                <c:pt idx="274">
                  <c:v>43406</c:v>
                </c:pt>
                <c:pt idx="275">
                  <c:v>43407</c:v>
                </c:pt>
                <c:pt idx="276">
                  <c:v>43408</c:v>
                </c:pt>
                <c:pt idx="277">
                  <c:v>43409</c:v>
                </c:pt>
                <c:pt idx="278">
                  <c:v>43410</c:v>
                </c:pt>
                <c:pt idx="279">
                  <c:v>43411</c:v>
                </c:pt>
                <c:pt idx="280">
                  <c:v>43412</c:v>
                </c:pt>
                <c:pt idx="281">
                  <c:v>43413</c:v>
                </c:pt>
                <c:pt idx="282">
                  <c:v>43414</c:v>
                </c:pt>
                <c:pt idx="283">
                  <c:v>43415</c:v>
                </c:pt>
                <c:pt idx="284">
                  <c:v>43416</c:v>
                </c:pt>
                <c:pt idx="285">
                  <c:v>43417</c:v>
                </c:pt>
                <c:pt idx="286">
                  <c:v>43418</c:v>
                </c:pt>
                <c:pt idx="287">
                  <c:v>43419</c:v>
                </c:pt>
                <c:pt idx="288">
                  <c:v>43420</c:v>
                </c:pt>
                <c:pt idx="289">
                  <c:v>43421</c:v>
                </c:pt>
                <c:pt idx="290">
                  <c:v>43422</c:v>
                </c:pt>
                <c:pt idx="291">
                  <c:v>43423</c:v>
                </c:pt>
                <c:pt idx="292">
                  <c:v>43424</c:v>
                </c:pt>
                <c:pt idx="293">
                  <c:v>43425</c:v>
                </c:pt>
                <c:pt idx="294">
                  <c:v>43426</c:v>
                </c:pt>
                <c:pt idx="295">
                  <c:v>43427</c:v>
                </c:pt>
                <c:pt idx="296">
                  <c:v>43428</c:v>
                </c:pt>
                <c:pt idx="297">
                  <c:v>43429</c:v>
                </c:pt>
                <c:pt idx="298">
                  <c:v>43430</c:v>
                </c:pt>
                <c:pt idx="299">
                  <c:v>43431</c:v>
                </c:pt>
                <c:pt idx="300">
                  <c:v>43432</c:v>
                </c:pt>
                <c:pt idx="301">
                  <c:v>43433</c:v>
                </c:pt>
                <c:pt idx="302">
                  <c:v>43434</c:v>
                </c:pt>
                <c:pt idx="303">
                  <c:v>43435</c:v>
                </c:pt>
                <c:pt idx="304">
                  <c:v>43436</c:v>
                </c:pt>
                <c:pt idx="305">
                  <c:v>43437</c:v>
                </c:pt>
                <c:pt idx="306">
                  <c:v>43438</c:v>
                </c:pt>
                <c:pt idx="307">
                  <c:v>43439</c:v>
                </c:pt>
                <c:pt idx="308">
                  <c:v>43440</c:v>
                </c:pt>
                <c:pt idx="309">
                  <c:v>43441</c:v>
                </c:pt>
                <c:pt idx="310">
                  <c:v>43442</c:v>
                </c:pt>
                <c:pt idx="311">
                  <c:v>43443</c:v>
                </c:pt>
                <c:pt idx="312">
                  <c:v>43444</c:v>
                </c:pt>
                <c:pt idx="313">
                  <c:v>43445</c:v>
                </c:pt>
                <c:pt idx="314">
                  <c:v>43446</c:v>
                </c:pt>
                <c:pt idx="315">
                  <c:v>43447</c:v>
                </c:pt>
                <c:pt idx="316">
                  <c:v>43448</c:v>
                </c:pt>
                <c:pt idx="317">
                  <c:v>43449</c:v>
                </c:pt>
                <c:pt idx="318">
                  <c:v>43450</c:v>
                </c:pt>
                <c:pt idx="319">
                  <c:v>43451</c:v>
                </c:pt>
                <c:pt idx="320">
                  <c:v>43452</c:v>
                </c:pt>
                <c:pt idx="321">
                  <c:v>43453</c:v>
                </c:pt>
                <c:pt idx="322">
                  <c:v>43454</c:v>
                </c:pt>
                <c:pt idx="323">
                  <c:v>43455</c:v>
                </c:pt>
                <c:pt idx="324">
                  <c:v>43456</c:v>
                </c:pt>
                <c:pt idx="325">
                  <c:v>43457</c:v>
                </c:pt>
                <c:pt idx="326">
                  <c:v>43458</c:v>
                </c:pt>
                <c:pt idx="327">
                  <c:v>43459</c:v>
                </c:pt>
                <c:pt idx="328">
                  <c:v>43460</c:v>
                </c:pt>
                <c:pt idx="329">
                  <c:v>43461</c:v>
                </c:pt>
                <c:pt idx="330">
                  <c:v>43462</c:v>
                </c:pt>
                <c:pt idx="331">
                  <c:v>43463</c:v>
                </c:pt>
                <c:pt idx="332">
                  <c:v>43464</c:v>
                </c:pt>
                <c:pt idx="333">
                  <c:v>43465</c:v>
                </c:pt>
              </c:numCache>
            </c:numRef>
          </c:cat>
          <c:val>
            <c:numRef>
              <c:f>'2018Data'!$BZ$3:$BZ$336</c:f>
              <c:numCache>
                <c:formatCode>0</c:formatCode>
                <c:ptCount val="33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numCache>
            </c:numRef>
          </c:val>
          <c:smooth val="0"/>
          <c:extLst>
            <c:ext xmlns:c16="http://schemas.microsoft.com/office/drawing/2014/chart" uri="{C3380CC4-5D6E-409C-BE32-E72D297353CC}">
              <c16:uniqueId val="{00000003-BBCA-439A-9791-6788AE09B5EB}"/>
            </c:ext>
          </c:extLst>
        </c:ser>
        <c:ser>
          <c:idx val="61"/>
          <c:order val="4"/>
          <c:tx>
            <c:v>Normal</c:v>
          </c:tx>
          <c:spPr>
            <a:ln w="19050" cap="rnd">
              <a:solidFill>
                <a:schemeClr val="tx1">
                  <a:lumMod val="50000"/>
                  <a:lumOff val="50000"/>
                </a:schemeClr>
              </a:solidFill>
              <a:round/>
            </a:ln>
            <a:effectLst/>
          </c:spPr>
          <c:marker>
            <c:symbol val="none"/>
          </c:marker>
          <c:cat>
            <c:numRef>
              <c:f>'2018Data'!$A$3:$A$336</c:f>
              <c:numCache>
                <c:formatCode>m/d;@</c:formatCode>
                <c:ptCount val="334"/>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pt idx="59">
                  <c:v>43191</c:v>
                </c:pt>
                <c:pt idx="60">
                  <c:v>43192</c:v>
                </c:pt>
                <c:pt idx="61">
                  <c:v>43193</c:v>
                </c:pt>
                <c:pt idx="62">
                  <c:v>43194</c:v>
                </c:pt>
                <c:pt idx="63">
                  <c:v>43195</c:v>
                </c:pt>
                <c:pt idx="64">
                  <c:v>43196</c:v>
                </c:pt>
                <c:pt idx="65">
                  <c:v>43197</c:v>
                </c:pt>
                <c:pt idx="66">
                  <c:v>43198</c:v>
                </c:pt>
                <c:pt idx="67">
                  <c:v>43199</c:v>
                </c:pt>
                <c:pt idx="68">
                  <c:v>43200</c:v>
                </c:pt>
                <c:pt idx="69">
                  <c:v>43201</c:v>
                </c:pt>
                <c:pt idx="70">
                  <c:v>43202</c:v>
                </c:pt>
                <c:pt idx="71">
                  <c:v>43203</c:v>
                </c:pt>
                <c:pt idx="72">
                  <c:v>43204</c:v>
                </c:pt>
                <c:pt idx="73">
                  <c:v>43205</c:v>
                </c:pt>
                <c:pt idx="74">
                  <c:v>43206</c:v>
                </c:pt>
                <c:pt idx="75">
                  <c:v>43207</c:v>
                </c:pt>
                <c:pt idx="76">
                  <c:v>43208</c:v>
                </c:pt>
                <c:pt idx="77">
                  <c:v>43209</c:v>
                </c:pt>
                <c:pt idx="78">
                  <c:v>43210</c:v>
                </c:pt>
                <c:pt idx="79">
                  <c:v>43211</c:v>
                </c:pt>
                <c:pt idx="80">
                  <c:v>43212</c:v>
                </c:pt>
                <c:pt idx="81">
                  <c:v>43213</c:v>
                </c:pt>
                <c:pt idx="82">
                  <c:v>43214</c:v>
                </c:pt>
                <c:pt idx="83">
                  <c:v>43215</c:v>
                </c:pt>
                <c:pt idx="84">
                  <c:v>43216</c:v>
                </c:pt>
                <c:pt idx="85">
                  <c:v>43217</c:v>
                </c:pt>
                <c:pt idx="86">
                  <c:v>43218</c:v>
                </c:pt>
                <c:pt idx="87">
                  <c:v>43219</c:v>
                </c:pt>
                <c:pt idx="88">
                  <c:v>43220</c:v>
                </c:pt>
                <c:pt idx="89">
                  <c:v>43221</c:v>
                </c:pt>
                <c:pt idx="90">
                  <c:v>43222</c:v>
                </c:pt>
                <c:pt idx="91">
                  <c:v>43223</c:v>
                </c:pt>
                <c:pt idx="92">
                  <c:v>43224</c:v>
                </c:pt>
                <c:pt idx="93">
                  <c:v>43225</c:v>
                </c:pt>
                <c:pt idx="94">
                  <c:v>43226</c:v>
                </c:pt>
                <c:pt idx="95">
                  <c:v>43227</c:v>
                </c:pt>
                <c:pt idx="96">
                  <c:v>43228</c:v>
                </c:pt>
                <c:pt idx="97">
                  <c:v>43229</c:v>
                </c:pt>
                <c:pt idx="98">
                  <c:v>43230</c:v>
                </c:pt>
                <c:pt idx="99">
                  <c:v>43231</c:v>
                </c:pt>
                <c:pt idx="100">
                  <c:v>43232</c:v>
                </c:pt>
                <c:pt idx="101">
                  <c:v>43233</c:v>
                </c:pt>
                <c:pt idx="102">
                  <c:v>43234</c:v>
                </c:pt>
                <c:pt idx="103">
                  <c:v>43235</c:v>
                </c:pt>
                <c:pt idx="104">
                  <c:v>43236</c:v>
                </c:pt>
                <c:pt idx="105">
                  <c:v>43237</c:v>
                </c:pt>
                <c:pt idx="106">
                  <c:v>43238</c:v>
                </c:pt>
                <c:pt idx="107">
                  <c:v>43239</c:v>
                </c:pt>
                <c:pt idx="108">
                  <c:v>43240</c:v>
                </c:pt>
                <c:pt idx="109">
                  <c:v>43241</c:v>
                </c:pt>
                <c:pt idx="110">
                  <c:v>43242</c:v>
                </c:pt>
                <c:pt idx="111">
                  <c:v>43243</c:v>
                </c:pt>
                <c:pt idx="112">
                  <c:v>43244</c:v>
                </c:pt>
                <c:pt idx="113">
                  <c:v>43245</c:v>
                </c:pt>
                <c:pt idx="114">
                  <c:v>43246</c:v>
                </c:pt>
                <c:pt idx="115">
                  <c:v>43247</c:v>
                </c:pt>
                <c:pt idx="116">
                  <c:v>43248</c:v>
                </c:pt>
                <c:pt idx="117">
                  <c:v>43249</c:v>
                </c:pt>
                <c:pt idx="118">
                  <c:v>43250</c:v>
                </c:pt>
                <c:pt idx="119">
                  <c:v>43251</c:v>
                </c:pt>
                <c:pt idx="120">
                  <c:v>43252</c:v>
                </c:pt>
                <c:pt idx="121">
                  <c:v>43253</c:v>
                </c:pt>
                <c:pt idx="122">
                  <c:v>43254</c:v>
                </c:pt>
                <c:pt idx="123">
                  <c:v>43255</c:v>
                </c:pt>
                <c:pt idx="124">
                  <c:v>43256</c:v>
                </c:pt>
                <c:pt idx="125">
                  <c:v>43257</c:v>
                </c:pt>
                <c:pt idx="126">
                  <c:v>43258</c:v>
                </c:pt>
                <c:pt idx="127">
                  <c:v>43259</c:v>
                </c:pt>
                <c:pt idx="128">
                  <c:v>43260</c:v>
                </c:pt>
                <c:pt idx="129">
                  <c:v>43261</c:v>
                </c:pt>
                <c:pt idx="130">
                  <c:v>43262</c:v>
                </c:pt>
                <c:pt idx="131">
                  <c:v>43263</c:v>
                </c:pt>
                <c:pt idx="132">
                  <c:v>43264</c:v>
                </c:pt>
                <c:pt idx="133">
                  <c:v>43265</c:v>
                </c:pt>
                <c:pt idx="134">
                  <c:v>43266</c:v>
                </c:pt>
                <c:pt idx="135">
                  <c:v>43267</c:v>
                </c:pt>
                <c:pt idx="136">
                  <c:v>43268</c:v>
                </c:pt>
                <c:pt idx="137">
                  <c:v>43269</c:v>
                </c:pt>
                <c:pt idx="138">
                  <c:v>43270</c:v>
                </c:pt>
                <c:pt idx="139">
                  <c:v>43271</c:v>
                </c:pt>
                <c:pt idx="140">
                  <c:v>43272</c:v>
                </c:pt>
                <c:pt idx="141">
                  <c:v>43273</c:v>
                </c:pt>
                <c:pt idx="142">
                  <c:v>43274</c:v>
                </c:pt>
                <c:pt idx="143">
                  <c:v>43275</c:v>
                </c:pt>
                <c:pt idx="144">
                  <c:v>43276</c:v>
                </c:pt>
                <c:pt idx="145">
                  <c:v>43277</c:v>
                </c:pt>
                <c:pt idx="146">
                  <c:v>43278</c:v>
                </c:pt>
                <c:pt idx="147">
                  <c:v>43279</c:v>
                </c:pt>
                <c:pt idx="148">
                  <c:v>43280</c:v>
                </c:pt>
                <c:pt idx="149">
                  <c:v>43281</c:v>
                </c:pt>
                <c:pt idx="150">
                  <c:v>43282</c:v>
                </c:pt>
                <c:pt idx="151">
                  <c:v>43283</c:v>
                </c:pt>
                <c:pt idx="152">
                  <c:v>43284</c:v>
                </c:pt>
                <c:pt idx="153">
                  <c:v>43285</c:v>
                </c:pt>
                <c:pt idx="154">
                  <c:v>43286</c:v>
                </c:pt>
                <c:pt idx="155">
                  <c:v>43287</c:v>
                </c:pt>
                <c:pt idx="156">
                  <c:v>43288</c:v>
                </c:pt>
                <c:pt idx="157">
                  <c:v>43289</c:v>
                </c:pt>
                <c:pt idx="158">
                  <c:v>43290</c:v>
                </c:pt>
                <c:pt idx="159">
                  <c:v>43291</c:v>
                </c:pt>
                <c:pt idx="160">
                  <c:v>43292</c:v>
                </c:pt>
                <c:pt idx="161">
                  <c:v>43293</c:v>
                </c:pt>
                <c:pt idx="162">
                  <c:v>43294</c:v>
                </c:pt>
                <c:pt idx="163">
                  <c:v>43295</c:v>
                </c:pt>
                <c:pt idx="164">
                  <c:v>43296</c:v>
                </c:pt>
                <c:pt idx="165">
                  <c:v>43297</c:v>
                </c:pt>
                <c:pt idx="166">
                  <c:v>43298</c:v>
                </c:pt>
                <c:pt idx="167">
                  <c:v>43299</c:v>
                </c:pt>
                <c:pt idx="168">
                  <c:v>43300</c:v>
                </c:pt>
                <c:pt idx="169">
                  <c:v>43301</c:v>
                </c:pt>
                <c:pt idx="170">
                  <c:v>43302</c:v>
                </c:pt>
                <c:pt idx="171">
                  <c:v>43303</c:v>
                </c:pt>
                <c:pt idx="172">
                  <c:v>43304</c:v>
                </c:pt>
                <c:pt idx="173">
                  <c:v>43305</c:v>
                </c:pt>
                <c:pt idx="174">
                  <c:v>43306</c:v>
                </c:pt>
                <c:pt idx="175">
                  <c:v>43307</c:v>
                </c:pt>
                <c:pt idx="176">
                  <c:v>43308</c:v>
                </c:pt>
                <c:pt idx="177">
                  <c:v>43309</c:v>
                </c:pt>
                <c:pt idx="178">
                  <c:v>43310</c:v>
                </c:pt>
                <c:pt idx="179">
                  <c:v>43311</c:v>
                </c:pt>
                <c:pt idx="180">
                  <c:v>43312</c:v>
                </c:pt>
                <c:pt idx="181">
                  <c:v>43313</c:v>
                </c:pt>
                <c:pt idx="182">
                  <c:v>43314</c:v>
                </c:pt>
                <c:pt idx="183">
                  <c:v>43315</c:v>
                </c:pt>
                <c:pt idx="184">
                  <c:v>43316</c:v>
                </c:pt>
                <c:pt idx="185">
                  <c:v>43317</c:v>
                </c:pt>
                <c:pt idx="186">
                  <c:v>43318</c:v>
                </c:pt>
                <c:pt idx="187">
                  <c:v>43319</c:v>
                </c:pt>
                <c:pt idx="188">
                  <c:v>43320</c:v>
                </c:pt>
                <c:pt idx="189">
                  <c:v>43321</c:v>
                </c:pt>
                <c:pt idx="190">
                  <c:v>43322</c:v>
                </c:pt>
                <c:pt idx="191">
                  <c:v>43323</c:v>
                </c:pt>
                <c:pt idx="192">
                  <c:v>43324</c:v>
                </c:pt>
                <c:pt idx="193">
                  <c:v>43325</c:v>
                </c:pt>
                <c:pt idx="194">
                  <c:v>43326</c:v>
                </c:pt>
                <c:pt idx="195">
                  <c:v>43327</c:v>
                </c:pt>
                <c:pt idx="196">
                  <c:v>43328</c:v>
                </c:pt>
                <c:pt idx="197">
                  <c:v>43329</c:v>
                </c:pt>
                <c:pt idx="198">
                  <c:v>43330</c:v>
                </c:pt>
                <c:pt idx="199">
                  <c:v>43331</c:v>
                </c:pt>
                <c:pt idx="200">
                  <c:v>43332</c:v>
                </c:pt>
                <c:pt idx="201">
                  <c:v>43333</c:v>
                </c:pt>
                <c:pt idx="202">
                  <c:v>43334</c:v>
                </c:pt>
                <c:pt idx="203">
                  <c:v>43335</c:v>
                </c:pt>
                <c:pt idx="204">
                  <c:v>43336</c:v>
                </c:pt>
                <c:pt idx="205">
                  <c:v>43337</c:v>
                </c:pt>
                <c:pt idx="206">
                  <c:v>43338</c:v>
                </c:pt>
                <c:pt idx="207">
                  <c:v>43339</c:v>
                </c:pt>
                <c:pt idx="208">
                  <c:v>43340</c:v>
                </c:pt>
                <c:pt idx="209">
                  <c:v>43341</c:v>
                </c:pt>
                <c:pt idx="210">
                  <c:v>43342</c:v>
                </c:pt>
                <c:pt idx="211">
                  <c:v>43343</c:v>
                </c:pt>
                <c:pt idx="212">
                  <c:v>43344</c:v>
                </c:pt>
                <c:pt idx="213">
                  <c:v>43345</c:v>
                </c:pt>
                <c:pt idx="214">
                  <c:v>43346</c:v>
                </c:pt>
                <c:pt idx="215">
                  <c:v>43347</c:v>
                </c:pt>
                <c:pt idx="216">
                  <c:v>43348</c:v>
                </c:pt>
                <c:pt idx="217">
                  <c:v>43349</c:v>
                </c:pt>
                <c:pt idx="218">
                  <c:v>43350</c:v>
                </c:pt>
                <c:pt idx="219">
                  <c:v>43351</c:v>
                </c:pt>
                <c:pt idx="220">
                  <c:v>43352</c:v>
                </c:pt>
                <c:pt idx="221">
                  <c:v>43353</c:v>
                </c:pt>
                <c:pt idx="222">
                  <c:v>43354</c:v>
                </c:pt>
                <c:pt idx="223">
                  <c:v>43355</c:v>
                </c:pt>
                <c:pt idx="224">
                  <c:v>43356</c:v>
                </c:pt>
                <c:pt idx="225">
                  <c:v>43357</c:v>
                </c:pt>
                <c:pt idx="226">
                  <c:v>43358</c:v>
                </c:pt>
                <c:pt idx="227">
                  <c:v>43359</c:v>
                </c:pt>
                <c:pt idx="228">
                  <c:v>43360</c:v>
                </c:pt>
                <c:pt idx="229">
                  <c:v>43361</c:v>
                </c:pt>
                <c:pt idx="230">
                  <c:v>43362</c:v>
                </c:pt>
                <c:pt idx="231">
                  <c:v>43363</c:v>
                </c:pt>
                <c:pt idx="232">
                  <c:v>43364</c:v>
                </c:pt>
                <c:pt idx="233">
                  <c:v>43365</c:v>
                </c:pt>
                <c:pt idx="234">
                  <c:v>43366</c:v>
                </c:pt>
                <c:pt idx="235">
                  <c:v>43367</c:v>
                </c:pt>
                <c:pt idx="236">
                  <c:v>43368</c:v>
                </c:pt>
                <c:pt idx="237">
                  <c:v>43369</c:v>
                </c:pt>
                <c:pt idx="238">
                  <c:v>43370</c:v>
                </c:pt>
                <c:pt idx="239">
                  <c:v>43371</c:v>
                </c:pt>
                <c:pt idx="240">
                  <c:v>43372</c:v>
                </c:pt>
                <c:pt idx="241">
                  <c:v>43373</c:v>
                </c:pt>
                <c:pt idx="242">
                  <c:v>43374</c:v>
                </c:pt>
                <c:pt idx="243">
                  <c:v>43375</c:v>
                </c:pt>
                <c:pt idx="244">
                  <c:v>43376</c:v>
                </c:pt>
                <c:pt idx="245">
                  <c:v>43377</c:v>
                </c:pt>
                <c:pt idx="246">
                  <c:v>43378</c:v>
                </c:pt>
                <c:pt idx="247">
                  <c:v>43379</c:v>
                </c:pt>
                <c:pt idx="248">
                  <c:v>43380</c:v>
                </c:pt>
                <c:pt idx="249">
                  <c:v>43381</c:v>
                </c:pt>
                <c:pt idx="250">
                  <c:v>43382</c:v>
                </c:pt>
                <c:pt idx="251">
                  <c:v>43383</c:v>
                </c:pt>
                <c:pt idx="252">
                  <c:v>43384</c:v>
                </c:pt>
                <c:pt idx="253">
                  <c:v>43385</c:v>
                </c:pt>
                <c:pt idx="254">
                  <c:v>43386</c:v>
                </c:pt>
                <c:pt idx="255">
                  <c:v>43387</c:v>
                </c:pt>
                <c:pt idx="256">
                  <c:v>43388</c:v>
                </c:pt>
                <c:pt idx="257">
                  <c:v>43389</c:v>
                </c:pt>
                <c:pt idx="258">
                  <c:v>43390</c:v>
                </c:pt>
                <c:pt idx="259">
                  <c:v>43391</c:v>
                </c:pt>
                <c:pt idx="260">
                  <c:v>43392</c:v>
                </c:pt>
                <c:pt idx="261">
                  <c:v>43393</c:v>
                </c:pt>
                <c:pt idx="262">
                  <c:v>43394</c:v>
                </c:pt>
                <c:pt idx="263">
                  <c:v>43395</c:v>
                </c:pt>
                <c:pt idx="264">
                  <c:v>43396</c:v>
                </c:pt>
                <c:pt idx="265">
                  <c:v>43397</c:v>
                </c:pt>
                <c:pt idx="266">
                  <c:v>43398</c:v>
                </c:pt>
                <c:pt idx="267">
                  <c:v>43399</c:v>
                </c:pt>
                <c:pt idx="268">
                  <c:v>43400</c:v>
                </c:pt>
                <c:pt idx="269">
                  <c:v>43401</c:v>
                </c:pt>
                <c:pt idx="270">
                  <c:v>43402</c:v>
                </c:pt>
                <c:pt idx="271">
                  <c:v>43403</c:v>
                </c:pt>
                <c:pt idx="272">
                  <c:v>43404</c:v>
                </c:pt>
                <c:pt idx="273">
                  <c:v>43405</c:v>
                </c:pt>
                <c:pt idx="274">
                  <c:v>43406</c:v>
                </c:pt>
                <c:pt idx="275">
                  <c:v>43407</c:v>
                </c:pt>
                <c:pt idx="276">
                  <c:v>43408</c:v>
                </c:pt>
                <c:pt idx="277">
                  <c:v>43409</c:v>
                </c:pt>
                <c:pt idx="278">
                  <c:v>43410</c:v>
                </c:pt>
                <c:pt idx="279">
                  <c:v>43411</c:v>
                </c:pt>
                <c:pt idx="280">
                  <c:v>43412</c:v>
                </c:pt>
                <c:pt idx="281">
                  <c:v>43413</c:v>
                </c:pt>
                <c:pt idx="282">
                  <c:v>43414</c:v>
                </c:pt>
                <c:pt idx="283">
                  <c:v>43415</c:v>
                </c:pt>
                <c:pt idx="284">
                  <c:v>43416</c:v>
                </c:pt>
                <c:pt idx="285">
                  <c:v>43417</c:v>
                </c:pt>
                <c:pt idx="286">
                  <c:v>43418</c:v>
                </c:pt>
                <c:pt idx="287">
                  <c:v>43419</c:v>
                </c:pt>
                <c:pt idx="288">
                  <c:v>43420</c:v>
                </c:pt>
                <c:pt idx="289">
                  <c:v>43421</c:v>
                </c:pt>
                <c:pt idx="290">
                  <c:v>43422</c:v>
                </c:pt>
                <c:pt idx="291">
                  <c:v>43423</c:v>
                </c:pt>
                <c:pt idx="292">
                  <c:v>43424</c:v>
                </c:pt>
                <c:pt idx="293">
                  <c:v>43425</c:v>
                </c:pt>
                <c:pt idx="294">
                  <c:v>43426</c:v>
                </c:pt>
                <c:pt idx="295">
                  <c:v>43427</c:v>
                </c:pt>
                <c:pt idx="296">
                  <c:v>43428</c:v>
                </c:pt>
                <c:pt idx="297">
                  <c:v>43429</c:v>
                </c:pt>
                <c:pt idx="298">
                  <c:v>43430</c:v>
                </c:pt>
                <c:pt idx="299">
                  <c:v>43431</c:v>
                </c:pt>
                <c:pt idx="300">
                  <c:v>43432</c:v>
                </c:pt>
                <c:pt idx="301">
                  <c:v>43433</c:v>
                </c:pt>
                <c:pt idx="302">
                  <c:v>43434</c:v>
                </c:pt>
                <c:pt idx="303">
                  <c:v>43435</c:v>
                </c:pt>
                <c:pt idx="304">
                  <c:v>43436</c:v>
                </c:pt>
                <c:pt idx="305">
                  <c:v>43437</c:v>
                </c:pt>
                <c:pt idx="306">
                  <c:v>43438</c:v>
                </c:pt>
                <c:pt idx="307">
                  <c:v>43439</c:v>
                </c:pt>
                <c:pt idx="308">
                  <c:v>43440</c:v>
                </c:pt>
                <c:pt idx="309">
                  <c:v>43441</c:v>
                </c:pt>
                <c:pt idx="310">
                  <c:v>43442</c:v>
                </c:pt>
                <c:pt idx="311">
                  <c:v>43443</c:v>
                </c:pt>
                <c:pt idx="312">
                  <c:v>43444</c:v>
                </c:pt>
                <c:pt idx="313">
                  <c:v>43445</c:v>
                </c:pt>
                <c:pt idx="314">
                  <c:v>43446</c:v>
                </c:pt>
                <c:pt idx="315">
                  <c:v>43447</c:v>
                </c:pt>
                <c:pt idx="316">
                  <c:v>43448</c:v>
                </c:pt>
                <c:pt idx="317">
                  <c:v>43449</c:v>
                </c:pt>
                <c:pt idx="318">
                  <c:v>43450</c:v>
                </c:pt>
                <c:pt idx="319">
                  <c:v>43451</c:v>
                </c:pt>
                <c:pt idx="320">
                  <c:v>43452</c:v>
                </c:pt>
                <c:pt idx="321">
                  <c:v>43453</c:v>
                </c:pt>
                <c:pt idx="322">
                  <c:v>43454</c:v>
                </c:pt>
                <c:pt idx="323">
                  <c:v>43455</c:v>
                </c:pt>
                <c:pt idx="324">
                  <c:v>43456</c:v>
                </c:pt>
                <c:pt idx="325">
                  <c:v>43457</c:v>
                </c:pt>
                <c:pt idx="326">
                  <c:v>43458</c:v>
                </c:pt>
                <c:pt idx="327">
                  <c:v>43459</c:v>
                </c:pt>
                <c:pt idx="328">
                  <c:v>43460</c:v>
                </c:pt>
                <c:pt idx="329">
                  <c:v>43461</c:v>
                </c:pt>
                <c:pt idx="330">
                  <c:v>43462</c:v>
                </c:pt>
                <c:pt idx="331">
                  <c:v>43463</c:v>
                </c:pt>
                <c:pt idx="332">
                  <c:v>43464</c:v>
                </c:pt>
                <c:pt idx="333">
                  <c:v>43465</c:v>
                </c:pt>
              </c:numCache>
            </c:numRef>
          </c:cat>
          <c:val>
            <c:numRef>
              <c:f>'2018Data'!$B$3:$B$336</c:f>
              <c:numCache>
                <c:formatCode>General</c:formatCode>
                <c:ptCount val="334"/>
                <c:pt idx="0">
                  <c:v>0</c:v>
                </c:pt>
                <c:pt idx="1">
                  <c:v>7</c:v>
                </c:pt>
                <c:pt idx="2">
                  <c:v>5.8</c:v>
                </c:pt>
                <c:pt idx="3">
                  <c:v>4.4000000000000004</c:v>
                </c:pt>
                <c:pt idx="4">
                  <c:v>5</c:v>
                </c:pt>
                <c:pt idx="5">
                  <c:v>5.5</c:v>
                </c:pt>
                <c:pt idx="6">
                  <c:v>7.5</c:v>
                </c:pt>
                <c:pt idx="7">
                  <c:v>15.6</c:v>
                </c:pt>
                <c:pt idx="8">
                  <c:v>14.1</c:v>
                </c:pt>
                <c:pt idx="9">
                  <c:v>8.8000000000000007</c:v>
                </c:pt>
                <c:pt idx="10">
                  <c:v>4.8</c:v>
                </c:pt>
                <c:pt idx="11">
                  <c:v>7.3</c:v>
                </c:pt>
                <c:pt idx="12">
                  <c:v>5.8</c:v>
                </c:pt>
                <c:pt idx="13">
                  <c:v>10.3</c:v>
                </c:pt>
                <c:pt idx="14">
                  <c:v>8.3000000000000007</c:v>
                </c:pt>
                <c:pt idx="15">
                  <c:v>10.6</c:v>
                </c:pt>
                <c:pt idx="16">
                  <c:v>10</c:v>
                </c:pt>
                <c:pt idx="17">
                  <c:v>5.0999999999999996</c:v>
                </c:pt>
                <c:pt idx="18">
                  <c:v>5.0999999999999996</c:v>
                </c:pt>
                <c:pt idx="19">
                  <c:v>6.1</c:v>
                </c:pt>
                <c:pt idx="20">
                  <c:v>6.3</c:v>
                </c:pt>
                <c:pt idx="21">
                  <c:v>5.2</c:v>
                </c:pt>
                <c:pt idx="22">
                  <c:v>6</c:v>
                </c:pt>
                <c:pt idx="23">
                  <c:v>5.5</c:v>
                </c:pt>
                <c:pt idx="24">
                  <c:v>8.1</c:v>
                </c:pt>
                <c:pt idx="25">
                  <c:v>6.3</c:v>
                </c:pt>
                <c:pt idx="26">
                  <c:v>2.2999999999999998</c:v>
                </c:pt>
                <c:pt idx="27">
                  <c:v>3.5</c:v>
                </c:pt>
                <c:pt idx="28">
                  <c:v>3.6</c:v>
                </c:pt>
                <c:pt idx="29">
                  <c:v>1.7</c:v>
                </c:pt>
                <c:pt idx="30">
                  <c:v>1.9</c:v>
                </c:pt>
                <c:pt idx="31">
                  <c:v>3.3</c:v>
                </c:pt>
                <c:pt idx="32">
                  <c:v>4.3</c:v>
                </c:pt>
                <c:pt idx="33">
                  <c:v>5.9</c:v>
                </c:pt>
                <c:pt idx="34">
                  <c:v>4.9000000000000004</c:v>
                </c:pt>
                <c:pt idx="35">
                  <c:v>0.3</c:v>
                </c:pt>
                <c:pt idx="36">
                  <c:v>3.2</c:v>
                </c:pt>
                <c:pt idx="37">
                  <c:v>9</c:v>
                </c:pt>
                <c:pt idx="38">
                  <c:v>8.5</c:v>
                </c:pt>
                <c:pt idx="39">
                  <c:v>5.0999999999999996</c:v>
                </c:pt>
                <c:pt idx="40">
                  <c:v>-1.1000000000000001</c:v>
                </c:pt>
                <c:pt idx="41">
                  <c:v>1.6</c:v>
                </c:pt>
                <c:pt idx="42">
                  <c:v>2.5</c:v>
                </c:pt>
                <c:pt idx="43">
                  <c:v>2.8</c:v>
                </c:pt>
                <c:pt idx="44">
                  <c:v>4.4000000000000004</c:v>
                </c:pt>
                <c:pt idx="45">
                  <c:v>6.8</c:v>
                </c:pt>
                <c:pt idx="46">
                  <c:v>7.4</c:v>
                </c:pt>
                <c:pt idx="47">
                  <c:v>2.6</c:v>
                </c:pt>
                <c:pt idx="48">
                  <c:v>-0.3</c:v>
                </c:pt>
                <c:pt idx="49">
                  <c:v>1.5</c:v>
                </c:pt>
                <c:pt idx="50">
                  <c:v>2.7</c:v>
                </c:pt>
                <c:pt idx="51">
                  <c:v>2.7</c:v>
                </c:pt>
                <c:pt idx="52">
                  <c:v>1.1000000000000001</c:v>
                </c:pt>
                <c:pt idx="53">
                  <c:v>3.3</c:v>
                </c:pt>
                <c:pt idx="54">
                  <c:v>5.8</c:v>
                </c:pt>
                <c:pt idx="55">
                  <c:v>7.6</c:v>
                </c:pt>
                <c:pt idx="56">
                  <c:v>8</c:v>
                </c:pt>
                <c:pt idx="57">
                  <c:v>9.1</c:v>
                </c:pt>
                <c:pt idx="58">
                  <c:v>8.1999999999999993</c:v>
                </c:pt>
                <c:pt idx="59">
                  <c:v>7.9</c:v>
                </c:pt>
                <c:pt idx="60">
                  <c:v>6.6</c:v>
                </c:pt>
                <c:pt idx="61">
                  <c:v>10.199999999999999</c:v>
                </c:pt>
                <c:pt idx="62">
                  <c:v>8.1999999999999993</c:v>
                </c:pt>
                <c:pt idx="63">
                  <c:v>6.6</c:v>
                </c:pt>
                <c:pt idx="64">
                  <c:v>0.9</c:v>
                </c:pt>
                <c:pt idx="65">
                  <c:v>6.7</c:v>
                </c:pt>
                <c:pt idx="66">
                  <c:v>8.5</c:v>
                </c:pt>
                <c:pt idx="67">
                  <c:v>11</c:v>
                </c:pt>
                <c:pt idx="68">
                  <c:v>5</c:v>
                </c:pt>
                <c:pt idx="69">
                  <c:v>7.2</c:v>
                </c:pt>
                <c:pt idx="70">
                  <c:v>6.2</c:v>
                </c:pt>
                <c:pt idx="71">
                  <c:v>7.4</c:v>
                </c:pt>
                <c:pt idx="72">
                  <c:v>11.2</c:v>
                </c:pt>
                <c:pt idx="73">
                  <c:v>7.6</c:v>
                </c:pt>
                <c:pt idx="74">
                  <c:v>3.6</c:v>
                </c:pt>
                <c:pt idx="75">
                  <c:v>6.9</c:v>
                </c:pt>
                <c:pt idx="76">
                  <c:v>6.4</c:v>
                </c:pt>
                <c:pt idx="77">
                  <c:v>7.9</c:v>
                </c:pt>
                <c:pt idx="78">
                  <c:v>14.2</c:v>
                </c:pt>
                <c:pt idx="79">
                  <c:v>12.2</c:v>
                </c:pt>
                <c:pt idx="80">
                  <c:v>11.5</c:v>
                </c:pt>
                <c:pt idx="81">
                  <c:v>16</c:v>
                </c:pt>
                <c:pt idx="82">
                  <c:v>15.8</c:v>
                </c:pt>
                <c:pt idx="83">
                  <c:v>12.9</c:v>
                </c:pt>
                <c:pt idx="84">
                  <c:v>13.4</c:v>
                </c:pt>
                <c:pt idx="85">
                  <c:v>6.2</c:v>
                </c:pt>
                <c:pt idx="86">
                  <c:v>6.4</c:v>
                </c:pt>
                <c:pt idx="87">
                  <c:v>3.7</c:v>
                </c:pt>
                <c:pt idx="88">
                  <c:v>11.1</c:v>
                </c:pt>
                <c:pt idx="89">
                  <c:v>11</c:v>
                </c:pt>
                <c:pt idx="90">
                  <c:v>9.8000000000000007</c:v>
                </c:pt>
                <c:pt idx="91">
                  <c:v>7.1</c:v>
                </c:pt>
                <c:pt idx="92">
                  <c:v>12.3</c:v>
                </c:pt>
                <c:pt idx="93">
                  <c:v>8.1999999999999993</c:v>
                </c:pt>
                <c:pt idx="94">
                  <c:v>5</c:v>
                </c:pt>
                <c:pt idx="95">
                  <c:v>8.3000000000000007</c:v>
                </c:pt>
                <c:pt idx="96">
                  <c:v>6.1</c:v>
                </c:pt>
                <c:pt idx="97">
                  <c:v>5.9</c:v>
                </c:pt>
                <c:pt idx="98">
                  <c:v>9</c:v>
                </c:pt>
                <c:pt idx="99">
                  <c:v>7.3</c:v>
                </c:pt>
                <c:pt idx="100">
                  <c:v>4.2</c:v>
                </c:pt>
                <c:pt idx="101">
                  <c:v>4.5</c:v>
                </c:pt>
                <c:pt idx="102">
                  <c:v>2.2999999999999998</c:v>
                </c:pt>
                <c:pt idx="103">
                  <c:v>3</c:v>
                </c:pt>
                <c:pt idx="104">
                  <c:v>3.5</c:v>
                </c:pt>
                <c:pt idx="105">
                  <c:v>3.8</c:v>
                </c:pt>
                <c:pt idx="106">
                  <c:v>3.1</c:v>
                </c:pt>
                <c:pt idx="107">
                  <c:v>5.3</c:v>
                </c:pt>
                <c:pt idx="108">
                  <c:v>6.3</c:v>
                </c:pt>
                <c:pt idx="109">
                  <c:v>10.6</c:v>
                </c:pt>
                <c:pt idx="110">
                  <c:v>0</c:v>
                </c:pt>
                <c:pt idx="111">
                  <c:v>0</c:v>
                </c:pt>
                <c:pt idx="112">
                  <c:v>0</c:v>
                </c:pt>
                <c:pt idx="113">
                  <c:v>0</c:v>
                </c:pt>
                <c:pt idx="114">
                  <c:v>0</c:v>
                </c:pt>
                <c:pt idx="115">
                  <c:v>0</c:v>
                </c:pt>
                <c:pt idx="116">
                  <c:v>0</c:v>
                </c:pt>
                <c:pt idx="117">
                  <c:v>0</c:v>
                </c:pt>
                <c:pt idx="118">
                  <c:v>0</c:v>
                </c:pt>
                <c:pt idx="119">
                  <c:v>6.6</c:v>
                </c:pt>
                <c:pt idx="120">
                  <c:v>0</c:v>
                </c:pt>
                <c:pt idx="121">
                  <c:v>0</c:v>
                </c:pt>
                <c:pt idx="122">
                  <c:v>0</c:v>
                </c:pt>
                <c:pt idx="123">
                  <c:v>0</c:v>
                </c:pt>
                <c:pt idx="124">
                  <c:v>0</c:v>
                </c:pt>
                <c:pt idx="125">
                  <c:v>0</c:v>
                </c:pt>
                <c:pt idx="126">
                  <c:v>0</c:v>
                </c:pt>
                <c:pt idx="127">
                  <c:v>0</c:v>
                </c:pt>
                <c:pt idx="128">
                  <c:v>0</c:v>
                </c:pt>
                <c:pt idx="129">
                  <c:v>0</c:v>
                </c:pt>
                <c:pt idx="130">
                  <c:v>0</c:v>
                </c:pt>
                <c:pt idx="131">
                  <c:v>11.2</c:v>
                </c:pt>
                <c:pt idx="132">
                  <c:v>11.8</c:v>
                </c:pt>
                <c:pt idx="133">
                  <c:v>10</c:v>
                </c:pt>
                <c:pt idx="134">
                  <c:v>6.5</c:v>
                </c:pt>
                <c:pt idx="135">
                  <c:v>5.3</c:v>
                </c:pt>
                <c:pt idx="136">
                  <c:v>7.3</c:v>
                </c:pt>
                <c:pt idx="137">
                  <c:v>9.5</c:v>
                </c:pt>
                <c:pt idx="138">
                  <c:v>11</c:v>
                </c:pt>
                <c:pt idx="139">
                  <c:v>9.8000000000000007</c:v>
                </c:pt>
                <c:pt idx="140">
                  <c:v>9.1</c:v>
                </c:pt>
                <c:pt idx="141">
                  <c:v>14.4</c:v>
                </c:pt>
                <c:pt idx="142">
                  <c:v>14.5</c:v>
                </c:pt>
                <c:pt idx="143">
                  <c:v>8.1999999999999993</c:v>
                </c:pt>
                <c:pt idx="144">
                  <c:v>6.8</c:v>
                </c:pt>
                <c:pt idx="145">
                  <c:v>12.6</c:v>
                </c:pt>
                <c:pt idx="146">
                  <c:v>10.1</c:v>
                </c:pt>
                <c:pt idx="147">
                  <c:v>11.8</c:v>
                </c:pt>
                <c:pt idx="148">
                  <c:v>13</c:v>
                </c:pt>
                <c:pt idx="149">
                  <c:v>14</c:v>
                </c:pt>
                <c:pt idx="150">
                  <c:v>6</c:v>
                </c:pt>
                <c:pt idx="151">
                  <c:v>6.5</c:v>
                </c:pt>
                <c:pt idx="152">
                  <c:v>8.6999999999999993</c:v>
                </c:pt>
                <c:pt idx="153">
                  <c:v>10.1</c:v>
                </c:pt>
                <c:pt idx="154">
                  <c:v>14.6</c:v>
                </c:pt>
                <c:pt idx="155">
                  <c:v>8</c:v>
                </c:pt>
                <c:pt idx="156">
                  <c:v>7.8</c:v>
                </c:pt>
                <c:pt idx="157">
                  <c:v>8.1</c:v>
                </c:pt>
                <c:pt idx="158">
                  <c:v>7.6</c:v>
                </c:pt>
                <c:pt idx="159">
                  <c:v>7.9</c:v>
                </c:pt>
                <c:pt idx="160">
                  <c:v>4.2</c:v>
                </c:pt>
                <c:pt idx="161">
                  <c:v>0</c:v>
                </c:pt>
                <c:pt idx="162">
                  <c:v>3.3</c:v>
                </c:pt>
                <c:pt idx="163">
                  <c:v>1</c:v>
                </c:pt>
                <c:pt idx="164">
                  <c:v>3</c:v>
                </c:pt>
                <c:pt idx="165">
                  <c:v>8.1999999999999993</c:v>
                </c:pt>
                <c:pt idx="166">
                  <c:v>9.1</c:v>
                </c:pt>
                <c:pt idx="167">
                  <c:v>11.1</c:v>
                </c:pt>
                <c:pt idx="168">
                  <c:v>10.199999999999999</c:v>
                </c:pt>
                <c:pt idx="169">
                  <c:v>10.5</c:v>
                </c:pt>
                <c:pt idx="170">
                  <c:v>3.7</c:v>
                </c:pt>
                <c:pt idx="171">
                  <c:v>6.4</c:v>
                </c:pt>
                <c:pt idx="172">
                  <c:v>11.2</c:v>
                </c:pt>
                <c:pt idx="173">
                  <c:v>15</c:v>
                </c:pt>
                <c:pt idx="174">
                  <c:v>13.1</c:v>
                </c:pt>
                <c:pt idx="175">
                  <c:v>11.9</c:v>
                </c:pt>
                <c:pt idx="176">
                  <c:v>8.9</c:v>
                </c:pt>
                <c:pt idx="177">
                  <c:v>7.8</c:v>
                </c:pt>
                <c:pt idx="178">
                  <c:v>5.7</c:v>
                </c:pt>
                <c:pt idx="179">
                  <c:v>5</c:v>
                </c:pt>
                <c:pt idx="180">
                  <c:v>7.8</c:v>
                </c:pt>
                <c:pt idx="181">
                  <c:v>7.4</c:v>
                </c:pt>
                <c:pt idx="182">
                  <c:v>6.1</c:v>
                </c:pt>
                <c:pt idx="183">
                  <c:v>14.1</c:v>
                </c:pt>
                <c:pt idx="184">
                  <c:v>9.6</c:v>
                </c:pt>
                <c:pt idx="185">
                  <c:v>4.2</c:v>
                </c:pt>
                <c:pt idx="186">
                  <c:v>7.2</c:v>
                </c:pt>
                <c:pt idx="187">
                  <c:v>9</c:v>
                </c:pt>
                <c:pt idx="188">
                  <c:v>12</c:v>
                </c:pt>
                <c:pt idx="189">
                  <c:v>10.5</c:v>
                </c:pt>
                <c:pt idx="190">
                  <c:v>8.3000000000000007</c:v>
                </c:pt>
                <c:pt idx="191">
                  <c:v>7.1</c:v>
                </c:pt>
                <c:pt idx="192">
                  <c:v>9.6999999999999993</c:v>
                </c:pt>
                <c:pt idx="193">
                  <c:v>11.6</c:v>
                </c:pt>
                <c:pt idx="194">
                  <c:v>5.3</c:v>
                </c:pt>
                <c:pt idx="195">
                  <c:v>12.4</c:v>
                </c:pt>
                <c:pt idx="196">
                  <c:v>21.1</c:v>
                </c:pt>
                <c:pt idx="197">
                  <c:v>14.7</c:v>
                </c:pt>
                <c:pt idx="198">
                  <c:v>11.8</c:v>
                </c:pt>
                <c:pt idx="199">
                  <c:v>19.2</c:v>
                </c:pt>
                <c:pt idx="200">
                  <c:v>24.5</c:v>
                </c:pt>
                <c:pt idx="201">
                  <c:v>8.6999999999999993</c:v>
                </c:pt>
                <c:pt idx="202">
                  <c:v>19.3</c:v>
                </c:pt>
                <c:pt idx="203">
                  <c:v>43.9</c:v>
                </c:pt>
                <c:pt idx="204">
                  <c:v>18.399999999999999</c:v>
                </c:pt>
                <c:pt idx="205">
                  <c:v>15.8</c:v>
                </c:pt>
                <c:pt idx="206">
                  <c:v>14</c:v>
                </c:pt>
                <c:pt idx="207">
                  <c:v>12.6</c:v>
                </c:pt>
                <c:pt idx="208">
                  <c:v>5.0999999999999996</c:v>
                </c:pt>
                <c:pt idx="209">
                  <c:v>7</c:v>
                </c:pt>
                <c:pt idx="210">
                  <c:v>8.3000000000000007</c:v>
                </c:pt>
                <c:pt idx="211">
                  <c:v>5.2</c:v>
                </c:pt>
                <c:pt idx="212">
                  <c:v>7.8</c:v>
                </c:pt>
                <c:pt idx="213">
                  <c:v>11.7</c:v>
                </c:pt>
                <c:pt idx="214">
                  <c:v>12.9</c:v>
                </c:pt>
                <c:pt idx="215">
                  <c:v>13.9</c:v>
                </c:pt>
                <c:pt idx="216">
                  <c:v>13.1</c:v>
                </c:pt>
                <c:pt idx="217">
                  <c:v>10.7</c:v>
                </c:pt>
                <c:pt idx="218">
                  <c:v>11.7</c:v>
                </c:pt>
                <c:pt idx="219">
                  <c:v>7.6</c:v>
                </c:pt>
                <c:pt idx="220">
                  <c:v>8</c:v>
                </c:pt>
                <c:pt idx="221">
                  <c:v>11</c:v>
                </c:pt>
                <c:pt idx="222">
                  <c:v>8.5</c:v>
                </c:pt>
                <c:pt idx="223">
                  <c:v>5.0999999999999996</c:v>
                </c:pt>
                <c:pt idx="224">
                  <c:v>5.5</c:v>
                </c:pt>
                <c:pt idx="225">
                  <c:v>4.5</c:v>
                </c:pt>
                <c:pt idx="226">
                  <c:v>3.9</c:v>
                </c:pt>
                <c:pt idx="227">
                  <c:v>3.8</c:v>
                </c:pt>
                <c:pt idx="228">
                  <c:v>5.5</c:v>
                </c:pt>
                <c:pt idx="229">
                  <c:v>7</c:v>
                </c:pt>
                <c:pt idx="230">
                  <c:v>11.8</c:v>
                </c:pt>
                <c:pt idx="231">
                  <c:v>11.5</c:v>
                </c:pt>
                <c:pt idx="232">
                  <c:v>12.3</c:v>
                </c:pt>
                <c:pt idx="233">
                  <c:v>9.3000000000000007</c:v>
                </c:pt>
                <c:pt idx="234">
                  <c:v>8.6</c:v>
                </c:pt>
                <c:pt idx="235">
                  <c:v>12.3</c:v>
                </c:pt>
                <c:pt idx="236">
                  <c:v>14.5</c:v>
                </c:pt>
                <c:pt idx="237">
                  <c:v>12.8</c:v>
                </c:pt>
                <c:pt idx="238">
                  <c:v>9.3000000000000007</c:v>
                </c:pt>
                <c:pt idx="239">
                  <c:v>11.2</c:v>
                </c:pt>
                <c:pt idx="240">
                  <c:v>3.1</c:v>
                </c:pt>
                <c:pt idx="241">
                  <c:v>4.5999999999999996</c:v>
                </c:pt>
                <c:pt idx="242">
                  <c:v>5.7</c:v>
                </c:pt>
                <c:pt idx="243">
                  <c:v>7.6</c:v>
                </c:pt>
                <c:pt idx="244">
                  <c:v>2.4</c:v>
                </c:pt>
                <c:pt idx="245">
                  <c:v>0.3</c:v>
                </c:pt>
                <c:pt idx="246">
                  <c:v>5.7</c:v>
                </c:pt>
                <c:pt idx="247">
                  <c:v>3.1</c:v>
                </c:pt>
                <c:pt idx="248">
                  <c:v>3.2</c:v>
                </c:pt>
                <c:pt idx="249">
                  <c:v>4.8</c:v>
                </c:pt>
                <c:pt idx="250">
                  <c:v>7</c:v>
                </c:pt>
                <c:pt idx="251">
                  <c:v>4.5</c:v>
                </c:pt>
                <c:pt idx="252">
                  <c:v>8.1999999999999993</c:v>
                </c:pt>
                <c:pt idx="253">
                  <c:v>7.8</c:v>
                </c:pt>
                <c:pt idx="254">
                  <c:v>9.4</c:v>
                </c:pt>
                <c:pt idx="255">
                  <c:v>11.5</c:v>
                </c:pt>
                <c:pt idx="256">
                  <c:v>4.9000000000000004</c:v>
                </c:pt>
                <c:pt idx="257">
                  <c:v>8</c:v>
                </c:pt>
                <c:pt idx="258">
                  <c:v>14.1</c:v>
                </c:pt>
                <c:pt idx="259">
                  <c:v>0</c:v>
                </c:pt>
                <c:pt idx="260">
                  <c:v>0</c:v>
                </c:pt>
                <c:pt idx="261">
                  <c:v>0</c:v>
                </c:pt>
                <c:pt idx="262">
                  <c:v>0</c:v>
                </c:pt>
                <c:pt idx="263">
                  <c:v>0</c:v>
                </c:pt>
                <c:pt idx="264">
                  <c:v>7.2</c:v>
                </c:pt>
                <c:pt idx="265">
                  <c:v>7.6</c:v>
                </c:pt>
                <c:pt idx="266">
                  <c:v>12.5</c:v>
                </c:pt>
                <c:pt idx="267">
                  <c:v>9.6</c:v>
                </c:pt>
                <c:pt idx="268">
                  <c:v>6.4</c:v>
                </c:pt>
                <c:pt idx="269">
                  <c:v>2.4</c:v>
                </c:pt>
                <c:pt idx="270">
                  <c:v>0</c:v>
                </c:pt>
                <c:pt idx="271">
                  <c:v>6.5</c:v>
                </c:pt>
                <c:pt idx="272">
                  <c:v>8.5</c:v>
                </c:pt>
                <c:pt idx="273">
                  <c:v>8.4</c:v>
                </c:pt>
                <c:pt idx="274">
                  <c:v>11.5</c:v>
                </c:pt>
                <c:pt idx="275">
                  <c:v>7.2</c:v>
                </c:pt>
                <c:pt idx="276">
                  <c:v>9.6</c:v>
                </c:pt>
                <c:pt idx="277">
                  <c:v>7.4</c:v>
                </c:pt>
                <c:pt idx="278">
                  <c:v>7.4</c:v>
                </c:pt>
                <c:pt idx="279">
                  <c:v>10.5</c:v>
                </c:pt>
                <c:pt idx="280">
                  <c:v>17</c:v>
                </c:pt>
                <c:pt idx="281">
                  <c:v>82.8</c:v>
                </c:pt>
                <c:pt idx="282">
                  <c:v>89.9</c:v>
                </c:pt>
                <c:pt idx="283">
                  <c:v>57.5</c:v>
                </c:pt>
                <c:pt idx="284">
                  <c:v>71.099999999999994</c:v>
                </c:pt>
                <c:pt idx="285">
                  <c:v>52.3</c:v>
                </c:pt>
                <c:pt idx="286">
                  <c:v>67.5</c:v>
                </c:pt>
                <c:pt idx="287">
                  <c:v>120.9</c:v>
                </c:pt>
                <c:pt idx="288">
                  <c:v>118.1</c:v>
                </c:pt>
                <c:pt idx="289">
                  <c:v>71.8</c:v>
                </c:pt>
                <c:pt idx="290">
                  <c:v>59</c:v>
                </c:pt>
                <c:pt idx="291">
                  <c:v>60.7</c:v>
                </c:pt>
                <c:pt idx="292">
                  <c:v>45.2</c:v>
                </c:pt>
                <c:pt idx="293">
                  <c:v>8.9</c:v>
                </c:pt>
                <c:pt idx="294">
                  <c:v>3.9</c:v>
                </c:pt>
                <c:pt idx="295">
                  <c:v>1.9</c:v>
                </c:pt>
                <c:pt idx="296">
                  <c:v>3.1</c:v>
                </c:pt>
                <c:pt idx="297">
                  <c:v>7.7</c:v>
                </c:pt>
                <c:pt idx="298">
                  <c:v>11</c:v>
                </c:pt>
                <c:pt idx="299">
                  <c:v>10.199999999999999</c:v>
                </c:pt>
                <c:pt idx="300">
                  <c:v>6.3</c:v>
                </c:pt>
                <c:pt idx="301">
                  <c:v>3</c:v>
                </c:pt>
                <c:pt idx="302">
                  <c:v>7.7</c:v>
                </c:pt>
                <c:pt idx="303">
                  <c:v>3.4</c:v>
                </c:pt>
                <c:pt idx="304">
                  <c:v>4.5999999999999996</c:v>
                </c:pt>
                <c:pt idx="305">
                  <c:v>6.2</c:v>
                </c:pt>
                <c:pt idx="306">
                  <c:v>13.5</c:v>
                </c:pt>
                <c:pt idx="307">
                  <c:v>10</c:v>
                </c:pt>
                <c:pt idx="308">
                  <c:v>8.6999999999999993</c:v>
                </c:pt>
                <c:pt idx="309">
                  <c:v>9.8000000000000007</c:v>
                </c:pt>
                <c:pt idx="310">
                  <c:v>15.4</c:v>
                </c:pt>
                <c:pt idx="311">
                  <c:v>18.2</c:v>
                </c:pt>
                <c:pt idx="312">
                  <c:v>18.600000000000001</c:v>
                </c:pt>
                <c:pt idx="313">
                  <c:v>11.3</c:v>
                </c:pt>
                <c:pt idx="314">
                  <c:v>9.6</c:v>
                </c:pt>
                <c:pt idx="315">
                  <c:v>10.199999999999999</c:v>
                </c:pt>
                <c:pt idx="316">
                  <c:v>8.9</c:v>
                </c:pt>
                <c:pt idx="317">
                  <c:v>7.9</c:v>
                </c:pt>
                <c:pt idx="318">
                  <c:v>5.4</c:v>
                </c:pt>
                <c:pt idx="319">
                  <c:v>6.5</c:v>
                </c:pt>
                <c:pt idx="320">
                  <c:v>6.7</c:v>
                </c:pt>
                <c:pt idx="321">
                  <c:v>4.5</c:v>
                </c:pt>
                <c:pt idx="322">
                  <c:v>12.6</c:v>
                </c:pt>
                <c:pt idx="323">
                  <c:v>10.6</c:v>
                </c:pt>
                <c:pt idx="324">
                  <c:v>6</c:v>
                </c:pt>
                <c:pt idx="325">
                  <c:v>8</c:v>
                </c:pt>
                <c:pt idx="326">
                  <c:v>7.7</c:v>
                </c:pt>
                <c:pt idx="327">
                  <c:v>5.7</c:v>
                </c:pt>
                <c:pt idx="328">
                  <c:v>6.6</c:v>
                </c:pt>
                <c:pt idx="329">
                  <c:v>3.2</c:v>
                </c:pt>
                <c:pt idx="330">
                  <c:v>3.9</c:v>
                </c:pt>
                <c:pt idx="331">
                  <c:v>5.5</c:v>
                </c:pt>
                <c:pt idx="332">
                  <c:v>7.7</c:v>
                </c:pt>
                <c:pt idx="333">
                  <c:v>3.9</c:v>
                </c:pt>
              </c:numCache>
            </c:numRef>
          </c:val>
          <c:smooth val="0"/>
          <c:extLst>
            <c:ext xmlns:c16="http://schemas.microsoft.com/office/drawing/2014/chart" uri="{C3380CC4-5D6E-409C-BE32-E72D297353CC}">
              <c16:uniqueId val="{00000004-BBCA-439A-9791-6788AE09B5EB}"/>
            </c:ext>
          </c:extLst>
        </c:ser>
        <c:ser>
          <c:idx val="1"/>
          <c:order val="5"/>
          <c:tx>
            <c:strRef>
              <c:f>'2018Data'!$F$2</c:f>
              <c:strCache>
                <c:ptCount val="1"/>
                <c:pt idx="0">
                  <c:v>Alert</c:v>
                </c:pt>
              </c:strCache>
            </c:strRef>
          </c:tx>
          <c:spPr>
            <a:ln w="28575" cap="rnd">
              <a:noFill/>
              <a:round/>
            </a:ln>
            <a:effectLst/>
          </c:spPr>
          <c:marker>
            <c:symbol val="circle"/>
            <c:size val="2"/>
            <c:spPr>
              <a:solidFill>
                <a:srgbClr val="C00000"/>
              </a:solidFill>
              <a:ln w="28575">
                <a:solidFill>
                  <a:srgbClr val="C00000"/>
                </a:solidFill>
              </a:ln>
              <a:effectLst/>
            </c:spPr>
          </c:marker>
          <c:cat>
            <c:numRef>
              <c:f>'2018Data'!$A$3:$A$336</c:f>
              <c:numCache>
                <c:formatCode>m/d;@</c:formatCode>
                <c:ptCount val="334"/>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pt idx="59">
                  <c:v>43191</c:v>
                </c:pt>
                <c:pt idx="60">
                  <c:v>43192</c:v>
                </c:pt>
                <c:pt idx="61">
                  <c:v>43193</c:v>
                </c:pt>
                <c:pt idx="62">
                  <c:v>43194</c:v>
                </c:pt>
                <c:pt idx="63">
                  <c:v>43195</c:v>
                </c:pt>
                <c:pt idx="64">
                  <c:v>43196</c:v>
                </c:pt>
                <c:pt idx="65">
                  <c:v>43197</c:v>
                </c:pt>
                <c:pt idx="66">
                  <c:v>43198</c:v>
                </c:pt>
                <c:pt idx="67">
                  <c:v>43199</c:v>
                </c:pt>
                <c:pt idx="68">
                  <c:v>43200</c:v>
                </c:pt>
                <c:pt idx="69">
                  <c:v>43201</c:v>
                </c:pt>
                <c:pt idx="70">
                  <c:v>43202</c:v>
                </c:pt>
                <c:pt idx="71">
                  <c:v>43203</c:v>
                </c:pt>
                <c:pt idx="72">
                  <c:v>43204</c:v>
                </c:pt>
                <c:pt idx="73">
                  <c:v>43205</c:v>
                </c:pt>
                <c:pt idx="74">
                  <c:v>43206</c:v>
                </c:pt>
                <c:pt idx="75">
                  <c:v>43207</c:v>
                </c:pt>
                <c:pt idx="76">
                  <c:v>43208</c:v>
                </c:pt>
                <c:pt idx="77">
                  <c:v>43209</c:v>
                </c:pt>
                <c:pt idx="78">
                  <c:v>43210</c:v>
                </c:pt>
                <c:pt idx="79">
                  <c:v>43211</c:v>
                </c:pt>
                <c:pt idx="80">
                  <c:v>43212</c:v>
                </c:pt>
                <c:pt idx="81">
                  <c:v>43213</c:v>
                </c:pt>
                <c:pt idx="82">
                  <c:v>43214</c:v>
                </c:pt>
                <c:pt idx="83">
                  <c:v>43215</c:v>
                </c:pt>
                <c:pt idx="84">
                  <c:v>43216</c:v>
                </c:pt>
                <c:pt idx="85">
                  <c:v>43217</c:v>
                </c:pt>
                <c:pt idx="86">
                  <c:v>43218</c:v>
                </c:pt>
                <c:pt idx="87">
                  <c:v>43219</c:v>
                </c:pt>
                <c:pt idx="88">
                  <c:v>43220</c:v>
                </c:pt>
                <c:pt idx="89">
                  <c:v>43221</c:v>
                </c:pt>
                <c:pt idx="90">
                  <c:v>43222</c:v>
                </c:pt>
                <c:pt idx="91">
                  <c:v>43223</c:v>
                </c:pt>
                <c:pt idx="92">
                  <c:v>43224</c:v>
                </c:pt>
                <c:pt idx="93">
                  <c:v>43225</c:v>
                </c:pt>
                <c:pt idx="94">
                  <c:v>43226</c:v>
                </c:pt>
                <c:pt idx="95">
                  <c:v>43227</c:v>
                </c:pt>
                <c:pt idx="96">
                  <c:v>43228</c:v>
                </c:pt>
                <c:pt idx="97">
                  <c:v>43229</c:v>
                </c:pt>
                <c:pt idx="98">
                  <c:v>43230</c:v>
                </c:pt>
                <c:pt idx="99">
                  <c:v>43231</c:v>
                </c:pt>
                <c:pt idx="100">
                  <c:v>43232</c:v>
                </c:pt>
                <c:pt idx="101">
                  <c:v>43233</c:v>
                </c:pt>
                <c:pt idx="102">
                  <c:v>43234</c:v>
                </c:pt>
                <c:pt idx="103">
                  <c:v>43235</c:v>
                </c:pt>
                <c:pt idx="104">
                  <c:v>43236</c:v>
                </c:pt>
                <c:pt idx="105">
                  <c:v>43237</c:v>
                </c:pt>
                <c:pt idx="106">
                  <c:v>43238</c:v>
                </c:pt>
                <c:pt idx="107">
                  <c:v>43239</c:v>
                </c:pt>
                <c:pt idx="108">
                  <c:v>43240</c:v>
                </c:pt>
                <c:pt idx="109">
                  <c:v>43241</c:v>
                </c:pt>
                <c:pt idx="110">
                  <c:v>43242</c:v>
                </c:pt>
                <c:pt idx="111">
                  <c:v>43243</c:v>
                </c:pt>
                <c:pt idx="112">
                  <c:v>43244</c:v>
                </c:pt>
                <c:pt idx="113">
                  <c:v>43245</c:v>
                </c:pt>
                <c:pt idx="114">
                  <c:v>43246</c:v>
                </c:pt>
                <c:pt idx="115">
                  <c:v>43247</c:v>
                </c:pt>
                <c:pt idx="116">
                  <c:v>43248</c:v>
                </c:pt>
                <c:pt idx="117">
                  <c:v>43249</c:v>
                </c:pt>
                <c:pt idx="118">
                  <c:v>43250</c:v>
                </c:pt>
                <c:pt idx="119">
                  <c:v>43251</c:v>
                </c:pt>
                <c:pt idx="120">
                  <c:v>43252</c:v>
                </c:pt>
                <c:pt idx="121">
                  <c:v>43253</c:v>
                </c:pt>
                <c:pt idx="122">
                  <c:v>43254</c:v>
                </c:pt>
                <c:pt idx="123">
                  <c:v>43255</c:v>
                </c:pt>
                <c:pt idx="124">
                  <c:v>43256</c:v>
                </c:pt>
                <c:pt idx="125">
                  <c:v>43257</c:v>
                </c:pt>
                <c:pt idx="126">
                  <c:v>43258</c:v>
                </c:pt>
                <c:pt idx="127">
                  <c:v>43259</c:v>
                </c:pt>
                <c:pt idx="128">
                  <c:v>43260</c:v>
                </c:pt>
                <c:pt idx="129">
                  <c:v>43261</c:v>
                </c:pt>
                <c:pt idx="130">
                  <c:v>43262</c:v>
                </c:pt>
                <c:pt idx="131">
                  <c:v>43263</c:v>
                </c:pt>
                <c:pt idx="132">
                  <c:v>43264</c:v>
                </c:pt>
                <c:pt idx="133">
                  <c:v>43265</c:v>
                </c:pt>
                <c:pt idx="134">
                  <c:v>43266</c:v>
                </c:pt>
                <c:pt idx="135">
                  <c:v>43267</c:v>
                </c:pt>
                <c:pt idx="136">
                  <c:v>43268</c:v>
                </c:pt>
                <c:pt idx="137">
                  <c:v>43269</c:v>
                </c:pt>
                <c:pt idx="138">
                  <c:v>43270</c:v>
                </c:pt>
                <c:pt idx="139">
                  <c:v>43271</c:v>
                </c:pt>
                <c:pt idx="140">
                  <c:v>43272</c:v>
                </c:pt>
                <c:pt idx="141">
                  <c:v>43273</c:v>
                </c:pt>
                <c:pt idx="142">
                  <c:v>43274</c:v>
                </c:pt>
                <c:pt idx="143">
                  <c:v>43275</c:v>
                </c:pt>
                <c:pt idx="144">
                  <c:v>43276</c:v>
                </c:pt>
                <c:pt idx="145">
                  <c:v>43277</c:v>
                </c:pt>
                <c:pt idx="146">
                  <c:v>43278</c:v>
                </c:pt>
                <c:pt idx="147">
                  <c:v>43279</c:v>
                </c:pt>
                <c:pt idx="148">
                  <c:v>43280</c:v>
                </c:pt>
                <c:pt idx="149">
                  <c:v>43281</c:v>
                </c:pt>
                <c:pt idx="150">
                  <c:v>43282</c:v>
                </c:pt>
                <c:pt idx="151">
                  <c:v>43283</c:v>
                </c:pt>
                <c:pt idx="152">
                  <c:v>43284</c:v>
                </c:pt>
                <c:pt idx="153">
                  <c:v>43285</c:v>
                </c:pt>
                <c:pt idx="154">
                  <c:v>43286</c:v>
                </c:pt>
                <c:pt idx="155">
                  <c:v>43287</c:v>
                </c:pt>
                <c:pt idx="156">
                  <c:v>43288</c:v>
                </c:pt>
                <c:pt idx="157">
                  <c:v>43289</c:v>
                </c:pt>
                <c:pt idx="158">
                  <c:v>43290</c:v>
                </c:pt>
                <c:pt idx="159">
                  <c:v>43291</c:v>
                </c:pt>
                <c:pt idx="160">
                  <c:v>43292</c:v>
                </c:pt>
                <c:pt idx="161">
                  <c:v>43293</c:v>
                </c:pt>
                <c:pt idx="162">
                  <c:v>43294</c:v>
                </c:pt>
                <c:pt idx="163">
                  <c:v>43295</c:v>
                </c:pt>
                <c:pt idx="164">
                  <c:v>43296</c:v>
                </c:pt>
                <c:pt idx="165">
                  <c:v>43297</c:v>
                </c:pt>
                <c:pt idx="166">
                  <c:v>43298</c:v>
                </c:pt>
                <c:pt idx="167">
                  <c:v>43299</c:v>
                </c:pt>
                <c:pt idx="168">
                  <c:v>43300</c:v>
                </c:pt>
                <c:pt idx="169">
                  <c:v>43301</c:v>
                </c:pt>
                <c:pt idx="170">
                  <c:v>43302</c:v>
                </c:pt>
                <c:pt idx="171">
                  <c:v>43303</c:v>
                </c:pt>
                <c:pt idx="172">
                  <c:v>43304</c:v>
                </c:pt>
                <c:pt idx="173">
                  <c:v>43305</c:v>
                </c:pt>
                <c:pt idx="174">
                  <c:v>43306</c:v>
                </c:pt>
                <c:pt idx="175">
                  <c:v>43307</c:v>
                </c:pt>
                <c:pt idx="176">
                  <c:v>43308</c:v>
                </c:pt>
                <c:pt idx="177">
                  <c:v>43309</c:v>
                </c:pt>
                <c:pt idx="178">
                  <c:v>43310</c:v>
                </c:pt>
                <c:pt idx="179">
                  <c:v>43311</c:v>
                </c:pt>
                <c:pt idx="180">
                  <c:v>43312</c:v>
                </c:pt>
                <c:pt idx="181">
                  <c:v>43313</c:v>
                </c:pt>
                <c:pt idx="182">
                  <c:v>43314</c:v>
                </c:pt>
                <c:pt idx="183">
                  <c:v>43315</c:v>
                </c:pt>
                <c:pt idx="184">
                  <c:v>43316</c:v>
                </c:pt>
                <c:pt idx="185">
                  <c:v>43317</c:v>
                </c:pt>
                <c:pt idx="186">
                  <c:v>43318</c:v>
                </c:pt>
                <c:pt idx="187">
                  <c:v>43319</c:v>
                </c:pt>
                <c:pt idx="188">
                  <c:v>43320</c:v>
                </c:pt>
                <c:pt idx="189">
                  <c:v>43321</c:v>
                </c:pt>
                <c:pt idx="190">
                  <c:v>43322</c:v>
                </c:pt>
                <c:pt idx="191">
                  <c:v>43323</c:v>
                </c:pt>
                <c:pt idx="192">
                  <c:v>43324</c:v>
                </c:pt>
                <c:pt idx="193">
                  <c:v>43325</c:v>
                </c:pt>
                <c:pt idx="194">
                  <c:v>43326</c:v>
                </c:pt>
                <c:pt idx="195">
                  <c:v>43327</c:v>
                </c:pt>
                <c:pt idx="196">
                  <c:v>43328</c:v>
                </c:pt>
                <c:pt idx="197">
                  <c:v>43329</c:v>
                </c:pt>
                <c:pt idx="198">
                  <c:v>43330</c:v>
                </c:pt>
                <c:pt idx="199">
                  <c:v>43331</c:v>
                </c:pt>
                <c:pt idx="200">
                  <c:v>43332</c:v>
                </c:pt>
                <c:pt idx="201">
                  <c:v>43333</c:v>
                </c:pt>
                <c:pt idx="202">
                  <c:v>43334</c:v>
                </c:pt>
                <c:pt idx="203">
                  <c:v>43335</c:v>
                </c:pt>
                <c:pt idx="204">
                  <c:v>43336</c:v>
                </c:pt>
                <c:pt idx="205">
                  <c:v>43337</c:v>
                </c:pt>
                <c:pt idx="206">
                  <c:v>43338</c:v>
                </c:pt>
                <c:pt idx="207">
                  <c:v>43339</c:v>
                </c:pt>
                <c:pt idx="208">
                  <c:v>43340</c:v>
                </c:pt>
                <c:pt idx="209">
                  <c:v>43341</c:v>
                </c:pt>
                <c:pt idx="210">
                  <c:v>43342</c:v>
                </c:pt>
                <c:pt idx="211">
                  <c:v>43343</c:v>
                </c:pt>
                <c:pt idx="212">
                  <c:v>43344</c:v>
                </c:pt>
                <c:pt idx="213">
                  <c:v>43345</c:v>
                </c:pt>
                <c:pt idx="214">
                  <c:v>43346</c:v>
                </c:pt>
                <c:pt idx="215">
                  <c:v>43347</c:v>
                </c:pt>
                <c:pt idx="216">
                  <c:v>43348</c:v>
                </c:pt>
                <c:pt idx="217">
                  <c:v>43349</c:v>
                </c:pt>
                <c:pt idx="218">
                  <c:v>43350</c:v>
                </c:pt>
                <c:pt idx="219">
                  <c:v>43351</c:v>
                </c:pt>
                <c:pt idx="220">
                  <c:v>43352</c:v>
                </c:pt>
                <c:pt idx="221">
                  <c:v>43353</c:v>
                </c:pt>
                <c:pt idx="222">
                  <c:v>43354</c:v>
                </c:pt>
                <c:pt idx="223">
                  <c:v>43355</c:v>
                </c:pt>
                <c:pt idx="224">
                  <c:v>43356</c:v>
                </c:pt>
                <c:pt idx="225">
                  <c:v>43357</c:v>
                </c:pt>
                <c:pt idx="226">
                  <c:v>43358</c:v>
                </c:pt>
                <c:pt idx="227">
                  <c:v>43359</c:v>
                </c:pt>
                <c:pt idx="228">
                  <c:v>43360</c:v>
                </c:pt>
                <c:pt idx="229">
                  <c:v>43361</c:v>
                </c:pt>
                <c:pt idx="230">
                  <c:v>43362</c:v>
                </c:pt>
                <c:pt idx="231">
                  <c:v>43363</c:v>
                </c:pt>
                <c:pt idx="232">
                  <c:v>43364</c:v>
                </c:pt>
                <c:pt idx="233">
                  <c:v>43365</c:v>
                </c:pt>
                <c:pt idx="234">
                  <c:v>43366</c:v>
                </c:pt>
                <c:pt idx="235">
                  <c:v>43367</c:v>
                </c:pt>
                <c:pt idx="236">
                  <c:v>43368</c:v>
                </c:pt>
                <c:pt idx="237">
                  <c:v>43369</c:v>
                </c:pt>
                <c:pt idx="238">
                  <c:v>43370</c:v>
                </c:pt>
                <c:pt idx="239">
                  <c:v>43371</c:v>
                </c:pt>
                <c:pt idx="240">
                  <c:v>43372</c:v>
                </c:pt>
                <c:pt idx="241">
                  <c:v>43373</c:v>
                </c:pt>
                <c:pt idx="242">
                  <c:v>43374</c:v>
                </c:pt>
                <c:pt idx="243">
                  <c:v>43375</c:v>
                </c:pt>
                <c:pt idx="244">
                  <c:v>43376</c:v>
                </c:pt>
                <c:pt idx="245">
                  <c:v>43377</c:v>
                </c:pt>
                <c:pt idx="246">
                  <c:v>43378</c:v>
                </c:pt>
                <c:pt idx="247">
                  <c:v>43379</c:v>
                </c:pt>
                <c:pt idx="248">
                  <c:v>43380</c:v>
                </c:pt>
                <c:pt idx="249">
                  <c:v>43381</c:v>
                </c:pt>
                <c:pt idx="250">
                  <c:v>43382</c:v>
                </c:pt>
                <c:pt idx="251">
                  <c:v>43383</c:v>
                </c:pt>
                <c:pt idx="252">
                  <c:v>43384</c:v>
                </c:pt>
                <c:pt idx="253">
                  <c:v>43385</c:v>
                </c:pt>
                <c:pt idx="254">
                  <c:v>43386</c:v>
                </c:pt>
                <c:pt idx="255">
                  <c:v>43387</c:v>
                </c:pt>
                <c:pt idx="256">
                  <c:v>43388</c:v>
                </c:pt>
                <c:pt idx="257">
                  <c:v>43389</c:v>
                </c:pt>
                <c:pt idx="258">
                  <c:v>43390</c:v>
                </c:pt>
                <c:pt idx="259">
                  <c:v>43391</c:v>
                </c:pt>
                <c:pt idx="260">
                  <c:v>43392</c:v>
                </c:pt>
                <c:pt idx="261">
                  <c:v>43393</c:v>
                </c:pt>
                <c:pt idx="262">
                  <c:v>43394</c:v>
                </c:pt>
                <c:pt idx="263">
                  <c:v>43395</c:v>
                </c:pt>
                <c:pt idx="264">
                  <c:v>43396</c:v>
                </c:pt>
                <c:pt idx="265">
                  <c:v>43397</c:v>
                </c:pt>
                <c:pt idx="266">
                  <c:v>43398</c:v>
                </c:pt>
                <c:pt idx="267">
                  <c:v>43399</c:v>
                </c:pt>
                <c:pt idx="268">
                  <c:v>43400</c:v>
                </c:pt>
                <c:pt idx="269">
                  <c:v>43401</c:v>
                </c:pt>
                <c:pt idx="270">
                  <c:v>43402</c:v>
                </c:pt>
                <c:pt idx="271">
                  <c:v>43403</c:v>
                </c:pt>
                <c:pt idx="272">
                  <c:v>43404</c:v>
                </c:pt>
                <c:pt idx="273">
                  <c:v>43405</c:v>
                </c:pt>
                <c:pt idx="274">
                  <c:v>43406</c:v>
                </c:pt>
                <c:pt idx="275">
                  <c:v>43407</c:v>
                </c:pt>
                <c:pt idx="276">
                  <c:v>43408</c:v>
                </c:pt>
                <c:pt idx="277">
                  <c:v>43409</c:v>
                </c:pt>
                <c:pt idx="278">
                  <c:v>43410</c:v>
                </c:pt>
                <c:pt idx="279">
                  <c:v>43411</c:v>
                </c:pt>
                <c:pt idx="280">
                  <c:v>43412</c:v>
                </c:pt>
                <c:pt idx="281">
                  <c:v>43413</c:v>
                </c:pt>
                <c:pt idx="282">
                  <c:v>43414</c:v>
                </c:pt>
                <c:pt idx="283">
                  <c:v>43415</c:v>
                </c:pt>
                <c:pt idx="284">
                  <c:v>43416</c:v>
                </c:pt>
                <c:pt idx="285">
                  <c:v>43417</c:v>
                </c:pt>
                <c:pt idx="286">
                  <c:v>43418</c:v>
                </c:pt>
                <c:pt idx="287">
                  <c:v>43419</c:v>
                </c:pt>
                <c:pt idx="288">
                  <c:v>43420</c:v>
                </c:pt>
                <c:pt idx="289">
                  <c:v>43421</c:v>
                </c:pt>
                <c:pt idx="290">
                  <c:v>43422</c:v>
                </c:pt>
                <c:pt idx="291">
                  <c:v>43423</c:v>
                </c:pt>
                <c:pt idx="292">
                  <c:v>43424</c:v>
                </c:pt>
                <c:pt idx="293">
                  <c:v>43425</c:v>
                </c:pt>
                <c:pt idx="294">
                  <c:v>43426</c:v>
                </c:pt>
                <c:pt idx="295">
                  <c:v>43427</c:v>
                </c:pt>
                <c:pt idx="296">
                  <c:v>43428</c:v>
                </c:pt>
                <c:pt idx="297">
                  <c:v>43429</c:v>
                </c:pt>
                <c:pt idx="298">
                  <c:v>43430</c:v>
                </c:pt>
                <c:pt idx="299">
                  <c:v>43431</c:v>
                </c:pt>
                <c:pt idx="300">
                  <c:v>43432</c:v>
                </c:pt>
                <c:pt idx="301">
                  <c:v>43433</c:v>
                </c:pt>
                <c:pt idx="302">
                  <c:v>43434</c:v>
                </c:pt>
                <c:pt idx="303">
                  <c:v>43435</c:v>
                </c:pt>
                <c:pt idx="304">
                  <c:v>43436</c:v>
                </c:pt>
                <c:pt idx="305">
                  <c:v>43437</c:v>
                </c:pt>
                <c:pt idx="306">
                  <c:v>43438</c:v>
                </c:pt>
                <c:pt idx="307">
                  <c:v>43439</c:v>
                </c:pt>
                <c:pt idx="308">
                  <c:v>43440</c:v>
                </c:pt>
                <c:pt idx="309">
                  <c:v>43441</c:v>
                </c:pt>
                <c:pt idx="310">
                  <c:v>43442</c:v>
                </c:pt>
                <c:pt idx="311">
                  <c:v>43443</c:v>
                </c:pt>
                <c:pt idx="312">
                  <c:v>43444</c:v>
                </c:pt>
                <c:pt idx="313">
                  <c:v>43445</c:v>
                </c:pt>
                <c:pt idx="314">
                  <c:v>43446</c:v>
                </c:pt>
                <c:pt idx="315">
                  <c:v>43447</c:v>
                </c:pt>
                <c:pt idx="316">
                  <c:v>43448</c:v>
                </c:pt>
                <c:pt idx="317">
                  <c:v>43449</c:v>
                </c:pt>
                <c:pt idx="318">
                  <c:v>43450</c:v>
                </c:pt>
                <c:pt idx="319">
                  <c:v>43451</c:v>
                </c:pt>
                <c:pt idx="320">
                  <c:v>43452</c:v>
                </c:pt>
                <c:pt idx="321">
                  <c:v>43453</c:v>
                </c:pt>
                <c:pt idx="322">
                  <c:v>43454</c:v>
                </c:pt>
                <c:pt idx="323">
                  <c:v>43455</c:v>
                </c:pt>
                <c:pt idx="324">
                  <c:v>43456</c:v>
                </c:pt>
                <c:pt idx="325">
                  <c:v>43457</c:v>
                </c:pt>
                <c:pt idx="326">
                  <c:v>43458</c:v>
                </c:pt>
                <c:pt idx="327">
                  <c:v>43459</c:v>
                </c:pt>
                <c:pt idx="328">
                  <c:v>43460</c:v>
                </c:pt>
                <c:pt idx="329">
                  <c:v>43461</c:v>
                </c:pt>
                <c:pt idx="330">
                  <c:v>43462</c:v>
                </c:pt>
                <c:pt idx="331">
                  <c:v>43463</c:v>
                </c:pt>
                <c:pt idx="332">
                  <c:v>43464</c:v>
                </c:pt>
                <c:pt idx="333">
                  <c:v>43465</c:v>
                </c:pt>
              </c:numCache>
            </c:numRef>
          </c:cat>
          <c:val>
            <c:numRef>
              <c:f>'2018Data'!$F$3:$F$336</c:f>
              <c:numCache>
                <c:formatCode>General</c:formatCode>
                <c:ptCount val="33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9.1</c:v>
                </c:pt>
                <c:pt idx="58">
                  <c:v>8.1999999999999993</c:v>
                </c:pt>
                <c:pt idx="59">
                  <c:v>#N/A</c:v>
                </c:pt>
                <c:pt idx="60">
                  <c:v>#N/A</c:v>
                </c:pt>
                <c:pt idx="61">
                  <c:v>10.199999999999999</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14.2</c:v>
                </c:pt>
                <c:pt idx="79">
                  <c:v>12.2</c:v>
                </c:pt>
                <c:pt idx="80">
                  <c:v>11.5</c:v>
                </c:pt>
                <c:pt idx="81">
                  <c:v>16</c:v>
                </c:pt>
                <c:pt idx="82">
                  <c:v>15.8</c:v>
                </c:pt>
                <c:pt idx="83">
                  <c:v>12.9</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10.6</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11.8</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21.1</c:v>
                </c:pt>
                <c:pt idx="197">
                  <c:v>14.7</c:v>
                </c:pt>
                <c:pt idx="198">
                  <c:v>#N/A</c:v>
                </c:pt>
                <c:pt idx="199">
                  <c:v>19.2</c:v>
                </c:pt>
                <c:pt idx="200">
                  <c:v>24.5</c:v>
                </c:pt>
                <c:pt idx="201">
                  <c:v>#N/A</c:v>
                </c:pt>
                <c:pt idx="202">
                  <c:v>#N/A</c:v>
                </c:pt>
                <c:pt idx="203">
                  <c:v>43.9</c:v>
                </c:pt>
                <c:pt idx="204">
                  <c:v>18.399999999999999</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17</c:v>
                </c:pt>
                <c:pt idx="281">
                  <c:v>82.8</c:v>
                </c:pt>
                <c:pt idx="282">
                  <c:v>89.9</c:v>
                </c:pt>
                <c:pt idx="283">
                  <c:v>57.5</c:v>
                </c:pt>
                <c:pt idx="284">
                  <c:v>71.099999999999994</c:v>
                </c:pt>
                <c:pt idx="285">
                  <c:v>52.3</c:v>
                </c:pt>
                <c:pt idx="286">
                  <c:v>67.5</c:v>
                </c:pt>
                <c:pt idx="287">
                  <c:v>120.9</c:v>
                </c:pt>
                <c:pt idx="288">
                  <c:v>118.1</c:v>
                </c:pt>
                <c:pt idx="289">
                  <c:v>71.8</c:v>
                </c:pt>
                <c:pt idx="290">
                  <c:v>59</c:v>
                </c:pt>
                <c:pt idx="291">
                  <c:v>60.7</c:v>
                </c:pt>
                <c:pt idx="292">
                  <c:v>45.2</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numCache>
            </c:numRef>
          </c:val>
          <c:smooth val="0"/>
          <c:extLst>
            <c:ext xmlns:c16="http://schemas.microsoft.com/office/drawing/2014/chart" uri="{C3380CC4-5D6E-409C-BE32-E72D297353CC}">
              <c16:uniqueId val="{00000005-BBCA-439A-9791-6788AE09B5EB}"/>
            </c:ext>
          </c:extLst>
        </c:ser>
        <c:ser>
          <c:idx val="2"/>
          <c:order val="6"/>
          <c:tx>
            <c:strRef>
              <c:f>'2018Data'!$G$2</c:f>
              <c:strCache>
                <c:ptCount val="1"/>
                <c:pt idx="0">
                  <c:v>Warning</c:v>
                </c:pt>
              </c:strCache>
            </c:strRef>
          </c:tx>
          <c:spPr>
            <a:ln w="28575" cap="rnd">
              <a:noFill/>
              <a:round/>
            </a:ln>
            <a:effectLst/>
          </c:spPr>
          <c:marker>
            <c:symbol val="circle"/>
            <c:size val="2"/>
            <c:spPr>
              <a:solidFill>
                <a:srgbClr val="FFC000"/>
              </a:solidFill>
              <a:ln w="28575">
                <a:solidFill>
                  <a:srgbClr val="FFC000"/>
                </a:solidFill>
              </a:ln>
              <a:effectLst/>
            </c:spPr>
          </c:marker>
          <c:cat>
            <c:numRef>
              <c:f>'2018Data'!$A$3:$A$336</c:f>
              <c:numCache>
                <c:formatCode>m/d;@</c:formatCode>
                <c:ptCount val="334"/>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pt idx="59">
                  <c:v>43191</c:v>
                </c:pt>
                <c:pt idx="60">
                  <c:v>43192</c:v>
                </c:pt>
                <c:pt idx="61">
                  <c:v>43193</c:v>
                </c:pt>
                <c:pt idx="62">
                  <c:v>43194</c:v>
                </c:pt>
                <c:pt idx="63">
                  <c:v>43195</c:v>
                </c:pt>
                <c:pt idx="64">
                  <c:v>43196</c:v>
                </c:pt>
                <c:pt idx="65">
                  <c:v>43197</c:v>
                </c:pt>
                <c:pt idx="66">
                  <c:v>43198</c:v>
                </c:pt>
                <c:pt idx="67">
                  <c:v>43199</c:v>
                </c:pt>
                <c:pt idx="68">
                  <c:v>43200</c:v>
                </c:pt>
                <c:pt idx="69">
                  <c:v>43201</c:v>
                </c:pt>
                <c:pt idx="70">
                  <c:v>43202</c:v>
                </c:pt>
                <c:pt idx="71">
                  <c:v>43203</c:v>
                </c:pt>
                <c:pt idx="72">
                  <c:v>43204</c:v>
                </c:pt>
                <c:pt idx="73">
                  <c:v>43205</c:v>
                </c:pt>
                <c:pt idx="74">
                  <c:v>43206</c:v>
                </c:pt>
                <c:pt idx="75">
                  <c:v>43207</c:v>
                </c:pt>
                <c:pt idx="76">
                  <c:v>43208</c:v>
                </c:pt>
                <c:pt idx="77">
                  <c:v>43209</c:v>
                </c:pt>
                <c:pt idx="78">
                  <c:v>43210</c:v>
                </c:pt>
                <c:pt idx="79">
                  <c:v>43211</c:v>
                </c:pt>
                <c:pt idx="80">
                  <c:v>43212</c:v>
                </c:pt>
                <c:pt idx="81">
                  <c:v>43213</c:v>
                </c:pt>
                <c:pt idx="82">
                  <c:v>43214</c:v>
                </c:pt>
                <c:pt idx="83">
                  <c:v>43215</c:v>
                </c:pt>
                <c:pt idx="84">
                  <c:v>43216</c:v>
                </c:pt>
                <c:pt idx="85">
                  <c:v>43217</c:v>
                </c:pt>
                <c:pt idx="86">
                  <c:v>43218</c:v>
                </c:pt>
                <c:pt idx="87">
                  <c:v>43219</c:v>
                </c:pt>
                <c:pt idx="88">
                  <c:v>43220</c:v>
                </c:pt>
                <c:pt idx="89">
                  <c:v>43221</c:v>
                </c:pt>
                <c:pt idx="90">
                  <c:v>43222</c:v>
                </c:pt>
                <c:pt idx="91">
                  <c:v>43223</c:v>
                </c:pt>
                <c:pt idx="92">
                  <c:v>43224</c:v>
                </c:pt>
                <c:pt idx="93">
                  <c:v>43225</c:v>
                </c:pt>
                <c:pt idx="94">
                  <c:v>43226</c:v>
                </c:pt>
                <c:pt idx="95">
                  <c:v>43227</c:v>
                </c:pt>
                <c:pt idx="96">
                  <c:v>43228</c:v>
                </c:pt>
                <c:pt idx="97">
                  <c:v>43229</c:v>
                </c:pt>
                <c:pt idx="98">
                  <c:v>43230</c:v>
                </c:pt>
                <c:pt idx="99">
                  <c:v>43231</c:v>
                </c:pt>
                <c:pt idx="100">
                  <c:v>43232</c:v>
                </c:pt>
                <c:pt idx="101">
                  <c:v>43233</c:v>
                </c:pt>
                <c:pt idx="102">
                  <c:v>43234</c:v>
                </c:pt>
                <c:pt idx="103">
                  <c:v>43235</c:v>
                </c:pt>
                <c:pt idx="104">
                  <c:v>43236</c:v>
                </c:pt>
                <c:pt idx="105">
                  <c:v>43237</c:v>
                </c:pt>
                <c:pt idx="106">
                  <c:v>43238</c:v>
                </c:pt>
                <c:pt idx="107">
                  <c:v>43239</c:v>
                </c:pt>
                <c:pt idx="108">
                  <c:v>43240</c:v>
                </c:pt>
                <c:pt idx="109">
                  <c:v>43241</c:v>
                </c:pt>
                <c:pt idx="110">
                  <c:v>43242</c:v>
                </c:pt>
                <c:pt idx="111">
                  <c:v>43243</c:v>
                </c:pt>
                <c:pt idx="112">
                  <c:v>43244</c:v>
                </c:pt>
                <c:pt idx="113">
                  <c:v>43245</c:v>
                </c:pt>
                <c:pt idx="114">
                  <c:v>43246</c:v>
                </c:pt>
                <c:pt idx="115">
                  <c:v>43247</c:v>
                </c:pt>
                <c:pt idx="116">
                  <c:v>43248</c:v>
                </c:pt>
                <c:pt idx="117">
                  <c:v>43249</c:v>
                </c:pt>
                <c:pt idx="118">
                  <c:v>43250</c:v>
                </c:pt>
                <c:pt idx="119">
                  <c:v>43251</c:v>
                </c:pt>
                <c:pt idx="120">
                  <c:v>43252</c:v>
                </c:pt>
                <c:pt idx="121">
                  <c:v>43253</c:v>
                </c:pt>
                <c:pt idx="122">
                  <c:v>43254</c:v>
                </c:pt>
                <c:pt idx="123">
                  <c:v>43255</c:v>
                </c:pt>
                <c:pt idx="124">
                  <c:v>43256</c:v>
                </c:pt>
                <c:pt idx="125">
                  <c:v>43257</c:v>
                </c:pt>
                <c:pt idx="126">
                  <c:v>43258</c:v>
                </c:pt>
                <c:pt idx="127">
                  <c:v>43259</c:v>
                </c:pt>
                <c:pt idx="128">
                  <c:v>43260</c:v>
                </c:pt>
                <c:pt idx="129">
                  <c:v>43261</c:v>
                </c:pt>
                <c:pt idx="130">
                  <c:v>43262</c:v>
                </c:pt>
                <c:pt idx="131">
                  <c:v>43263</c:v>
                </c:pt>
                <c:pt idx="132">
                  <c:v>43264</c:v>
                </c:pt>
                <c:pt idx="133">
                  <c:v>43265</c:v>
                </c:pt>
                <c:pt idx="134">
                  <c:v>43266</c:v>
                </c:pt>
                <c:pt idx="135">
                  <c:v>43267</c:v>
                </c:pt>
                <c:pt idx="136">
                  <c:v>43268</c:v>
                </c:pt>
                <c:pt idx="137">
                  <c:v>43269</c:v>
                </c:pt>
                <c:pt idx="138">
                  <c:v>43270</c:v>
                </c:pt>
                <c:pt idx="139">
                  <c:v>43271</c:v>
                </c:pt>
                <c:pt idx="140">
                  <c:v>43272</c:v>
                </c:pt>
                <c:pt idx="141">
                  <c:v>43273</c:v>
                </c:pt>
                <c:pt idx="142">
                  <c:v>43274</c:v>
                </c:pt>
                <c:pt idx="143">
                  <c:v>43275</c:v>
                </c:pt>
                <c:pt idx="144">
                  <c:v>43276</c:v>
                </c:pt>
                <c:pt idx="145">
                  <c:v>43277</c:v>
                </c:pt>
                <c:pt idx="146">
                  <c:v>43278</c:v>
                </c:pt>
                <c:pt idx="147">
                  <c:v>43279</c:v>
                </c:pt>
                <c:pt idx="148">
                  <c:v>43280</c:v>
                </c:pt>
                <c:pt idx="149">
                  <c:v>43281</c:v>
                </c:pt>
                <c:pt idx="150">
                  <c:v>43282</c:v>
                </c:pt>
                <c:pt idx="151">
                  <c:v>43283</c:v>
                </c:pt>
                <c:pt idx="152">
                  <c:v>43284</c:v>
                </c:pt>
                <c:pt idx="153">
                  <c:v>43285</c:v>
                </c:pt>
                <c:pt idx="154">
                  <c:v>43286</c:v>
                </c:pt>
                <c:pt idx="155">
                  <c:v>43287</c:v>
                </c:pt>
                <c:pt idx="156">
                  <c:v>43288</c:v>
                </c:pt>
                <c:pt idx="157">
                  <c:v>43289</c:v>
                </c:pt>
                <c:pt idx="158">
                  <c:v>43290</c:v>
                </c:pt>
                <c:pt idx="159">
                  <c:v>43291</c:v>
                </c:pt>
                <c:pt idx="160">
                  <c:v>43292</c:v>
                </c:pt>
                <c:pt idx="161">
                  <c:v>43293</c:v>
                </c:pt>
                <c:pt idx="162">
                  <c:v>43294</c:v>
                </c:pt>
                <c:pt idx="163">
                  <c:v>43295</c:v>
                </c:pt>
                <c:pt idx="164">
                  <c:v>43296</c:v>
                </c:pt>
                <c:pt idx="165">
                  <c:v>43297</c:v>
                </c:pt>
                <c:pt idx="166">
                  <c:v>43298</c:v>
                </c:pt>
                <c:pt idx="167">
                  <c:v>43299</c:v>
                </c:pt>
                <c:pt idx="168">
                  <c:v>43300</c:v>
                </c:pt>
                <c:pt idx="169">
                  <c:v>43301</c:v>
                </c:pt>
                <c:pt idx="170">
                  <c:v>43302</c:v>
                </c:pt>
                <c:pt idx="171">
                  <c:v>43303</c:v>
                </c:pt>
                <c:pt idx="172">
                  <c:v>43304</c:v>
                </c:pt>
                <c:pt idx="173">
                  <c:v>43305</c:v>
                </c:pt>
                <c:pt idx="174">
                  <c:v>43306</c:v>
                </c:pt>
                <c:pt idx="175">
                  <c:v>43307</c:v>
                </c:pt>
                <c:pt idx="176">
                  <c:v>43308</c:v>
                </c:pt>
                <c:pt idx="177">
                  <c:v>43309</c:v>
                </c:pt>
                <c:pt idx="178">
                  <c:v>43310</c:v>
                </c:pt>
                <c:pt idx="179">
                  <c:v>43311</c:v>
                </c:pt>
                <c:pt idx="180">
                  <c:v>43312</c:v>
                </c:pt>
                <c:pt idx="181">
                  <c:v>43313</c:v>
                </c:pt>
                <c:pt idx="182">
                  <c:v>43314</c:v>
                </c:pt>
                <c:pt idx="183">
                  <c:v>43315</c:v>
                </c:pt>
                <c:pt idx="184">
                  <c:v>43316</c:v>
                </c:pt>
                <c:pt idx="185">
                  <c:v>43317</c:v>
                </c:pt>
                <c:pt idx="186">
                  <c:v>43318</c:v>
                </c:pt>
                <c:pt idx="187">
                  <c:v>43319</c:v>
                </c:pt>
                <c:pt idx="188">
                  <c:v>43320</c:v>
                </c:pt>
                <c:pt idx="189">
                  <c:v>43321</c:v>
                </c:pt>
                <c:pt idx="190">
                  <c:v>43322</c:v>
                </c:pt>
                <c:pt idx="191">
                  <c:v>43323</c:v>
                </c:pt>
                <c:pt idx="192">
                  <c:v>43324</c:v>
                </c:pt>
                <c:pt idx="193">
                  <c:v>43325</c:v>
                </c:pt>
                <c:pt idx="194">
                  <c:v>43326</c:v>
                </c:pt>
                <c:pt idx="195">
                  <c:v>43327</c:v>
                </c:pt>
                <c:pt idx="196">
                  <c:v>43328</c:v>
                </c:pt>
                <c:pt idx="197">
                  <c:v>43329</c:v>
                </c:pt>
                <c:pt idx="198">
                  <c:v>43330</c:v>
                </c:pt>
                <c:pt idx="199">
                  <c:v>43331</c:v>
                </c:pt>
                <c:pt idx="200">
                  <c:v>43332</c:v>
                </c:pt>
                <c:pt idx="201">
                  <c:v>43333</c:v>
                </c:pt>
                <c:pt idx="202">
                  <c:v>43334</c:v>
                </c:pt>
                <c:pt idx="203">
                  <c:v>43335</c:v>
                </c:pt>
                <c:pt idx="204">
                  <c:v>43336</c:v>
                </c:pt>
                <c:pt idx="205">
                  <c:v>43337</c:v>
                </c:pt>
                <c:pt idx="206">
                  <c:v>43338</c:v>
                </c:pt>
                <c:pt idx="207">
                  <c:v>43339</c:v>
                </c:pt>
                <c:pt idx="208">
                  <c:v>43340</c:v>
                </c:pt>
                <c:pt idx="209">
                  <c:v>43341</c:v>
                </c:pt>
                <c:pt idx="210">
                  <c:v>43342</c:v>
                </c:pt>
                <c:pt idx="211">
                  <c:v>43343</c:v>
                </c:pt>
                <c:pt idx="212">
                  <c:v>43344</c:v>
                </c:pt>
                <c:pt idx="213">
                  <c:v>43345</c:v>
                </c:pt>
                <c:pt idx="214">
                  <c:v>43346</c:v>
                </c:pt>
                <c:pt idx="215">
                  <c:v>43347</c:v>
                </c:pt>
                <c:pt idx="216">
                  <c:v>43348</c:v>
                </c:pt>
                <c:pt idx="217">
                  <c:v>43349</c:v>
                </c:pt>
                <c:pt idx="218">
                  <c:v>43350</c:v>
                </c:pt>
                <c:pt idx="219">
                  <c:v>43351</c:v>
                </c:pt>
                <c:pt idx="220">
                  <c:v>43352</c:v>
                </c:pt>
                <c:pt idx="221">
                  <c:v>43353</c:v>
                </c:pt>
                <c:pt idx="222">
                  <c:v>43354</c:v>
                </c:pt>
                <c:pt idx="223">
                  <c:v>43355</c:v>
                </c:pt>
                <c:pt idx="224">
                  <c:v>43356</c:v>
                </c:pt>
                <c:pt idx="225">
                  <c:v>43357</c:v>
                </c:pt>
                <c:pt idx="226">
                  <c:v>43358</c:v>
                </c:pt>
                <c:pt idx="227">
                  <c:v>43359</c:v>
                </c:pt>
                <c:pt idx="228">
                  <c:v>43360</c:v>
                </c:pt>
                <c:pt idx="229">
                  <c:v>43361</c:v>
                </c:pt>
                <c:pt idx="230">
                  <c:v>43362</c:v>
                </c:pt>
                <c:pt idx="231">
                  <c:v>43363</c:v>
                </c:pt>
                <c:pt idx="232">
                  <c:v>43364</c:v>
                </c:pt>
                <c:pt idx="233">
                  <c:v>43365</c:v>
                </c:pt>
                <c:pt idx="234">
                  <c:v>43366</c:v>
                </c:pt>
                <c:pt idx="235">
                  <c:v>43367</c:v>
                </c:pt>
                <c:pt idx="236">
                  <c:v>43368</c:v>
                </c:pt>
                <c:pt idx="237">
                  <c:v>43369</c:v>
                </c:pt>
                <c:pt idx="238">
                  <c:v>43370</c:v>
                </c:pt>
                <c:pt idx="239">
                  <c:v>43371</c:v>
                </c:pt>
                <c:pt idx="240">
                  <c:v>43372</c:v>
                </c:pt>
                <c:pt idx="241">
                  <c:v>43373</c:v>
                </c:pt>
                <c:pt idx="242">
                  <c:v>43374</c:v>
                </c:pt>
                <c:pt idx="243">
                  <c:v>43375</c:v>
                </c:pt>
                <c:pt idx="244">
                  <c:v>43376</c:v>
                </c:pt>
                <c:pt idx="245">
                  <c:v>43377</c:v>
                </c:pt>
                <c:pt idx="246">
                  <c:v>43378</c:v>
                </c:pt>
                <c:pt idx="247">
                  <c:v>43379</c:v>
                </c:pt>
                <c:pt idx="248">
                  <c:v>43380</c:v>
                </c:pt>
                <c:pt idx="249">
                  <c:v>43381</c:v>
                </c:pt>
                <c:pt idx="250">
                  <c:v>43382</c:v>
                </c:pt>
                <c:pt idx="251">
                  <c:v>43383</c:v>
                </c:pt>
                <c:pt idx="252">
                  <c:v>43384</c:v>
                </c:pt>
                <c:pt idx="253">
                  <c:v>43385</c:v>
                </c:pt>
                <c:pt idx="254">
                  <c:v>43386</c:v>
                </c:pt>
                <c:pt idx="255">
                  <c:v>43387</c:v>
                </c:pt>
                <c:pt idx="256">
                  <c:v>43388</c:v>
                </c:pt>
                <c:pt idx="257">
                  <c:v>43389</c:v>
                </c:pt>
                <c:pt idx="258">
                  <c:v>43390</c:v>
                </c:pt>
                <c:pt idx="259">
                  <c:v>43391</c:v>
                </c:pt>
                <c:pt idx="260">
                  <c:v>43392</c:v>
                </c:pt>
                <c:pt idx="261">
                  <c:v>43393</c:v>
                </c:pt>
                <c:pt idx="262">
                  <c:v>43394</c:v>
                </c:pt>
                <c:pt idx="263">
                  <c:v>43395</c:v>
                </c:pt>
                <c:pt idx="264">
                  <c:v>43396</c:v>
                </c:pt>
                <c:pt idx="265">
                  <c:v>43397</c:v>
                </c:pt>
                <c:pt idx="266">
                  <c:v>43398</c:v>
                </c:pt>
                <c:pt idx="267">
                  <c:v>43399</c:v>
                </c:pt>
                <c:pt idx="268">
                  <c:v>43400</c:v>
                </c:pt>
                <c:pt idx="269">
                  <c:v>43401</c:v>
                </c:pt>
                <c:pt idx="270">
                  <c:v>43402</c:v>
                </c:pt>
                <c:pt idx="271">
                  <c:v>43403</c:v>
                </c:pt>
                <c:pt idx="272">
                  <c:v>43404</c:v>
                </c:pt>
                <c:pt idx="273">
                  <c:v>43405</c:v>
                </c:pt>
                <c:pt idx="274">
                  <c:v>43406</c:v>
                </c:pt>
                <c:pt idx="275">
                  <c:v>43407</c:v>
                </c:pt>
                <c:pt idx="276">
                  <c:v>43408</c:v>
                </c:pt>
                <c:pt idx="277">
                  <c:v>43409</c:v>
                </c:pt>
                <c:pt idx="278">
                  <c:v>43410</c:v>
                </c:pt>
                <c:pt idx="279">
                  <c:v>43411</c:v>
                </c:pt>
                <c:pt idx="280">
                  <c:v>43412</c:v>
                </c:pt>
                <c:pt idx="281">
                  <c:v>43413</c:v>
                </c:pt>
                <c:pt idx="282">
                  <c:v>43414</c:v>
                </c:pt>
                <c:pt idx="283">
                  <c:v>43415</c:v>
                </c:pt>
                <c:pt idx="284">
                  <c:v>43416</c:v>
                </c:pt>
                <c:pt idx="285">
                  <c:v>43417</c:v>
                </c:pt>
                <c:pt idx="286">
                  <c:v>43418</c:v>
                </c:pt>
                <c:pt idx="287">
                  <c:v>43419</c:v>
                </c:pt>
                <c:pt idx="288">
                  <c:v>43420</c:v>
                </c:pt>
                <c:pt idx="289">
                  <c:v>43421</c:v>
                </c:pt>
                <c:pt idx="290">
                  <c:v>43422</c:v>
                </c:pt>
                <c:pt idx="291">
                  <c:v>43423</c:v>
                </c:pt>
                <c:pt idx="292">
                  <c:v>43424</c:v>
                </c:pt>
                <c:pt idx="293">
                  <c:v>43425</c:v>
                </c:pt>
                <c:pt idx="294">
                  <c:v>43426</c:v>
                </c:pt>
                <c:pt idx="295">
                  <c:v>43427</c:v>
                </c:pt>
                <c:pt idx="296">
                  <c:v>43428</c:v>
                </c:pt>
                <c:pt idx="297">
                  <c:v>43429</c:v>
                </c:pt>
                <c:pt idx="298">
                  <c:v>43430</c:v>
                </c:pt>
                <c:pt idx="299">
                  <c:v>43431</c:v>
                </c:pt>
                <c:pt idx="300">
                  <c:v>43432</c:v>
                </c:pt>
                <c:pt idx="301">
                  <c:v>43433</c:v>
                </c:pt>
                <c:pt idx="302">
                  <c:v>43434</c:v>
                </c:pt>
                <c:pt idx="303">
                  <c:v>43435</c:v>
                </c:pt>
                <c:pt idx="304">
                  <c:v>43436</c:v>
                </c:pt>
                <c:pt idx="305">
                  <c:v>43437</c:v>
                </c:pt>
                <c:pt idx="306">
                  <c:v>43438</c:v>
                </c:pt>
                <c:pt idx="307">
                  <c:v>43439</c:v>
                </c:pt>
                <c:pt idx="308">
                  <c:v>43440</c:v>
                </c:pt>
                <c:pt idx="309">
                  <c:v>43441</c:v>
                </c:pt>
                <c:pt idx="310">
                  <c:v>43442</c:v>
                </c:pt>
                <c:pt idx="311">
                  <c:v>43443</c:v>
                </c:pt>
                <c:pt idx="312">
                  <c:v>43444</c:v>
                </c:pt>
                <c:pt idx="313">
                  <c:v>43445</c:v>
                </c:pt>
                <c:pt idx="314">
                  <c:v>43446</c:v>
                </c:pt>
                <c:pt idx="315">
                  <c:v>43447</c:v>
                </c:pt>
                <c:pt idx="316">
                  <c:v>43448</c:v>
                </c:pt>
                <c:pt idx="317">
                  <c:v>43449</c:v>
                </c:pt>
                <c:pt idx="318">
                  <c:v>43450</c:v>
                </c:pt>
                <c:pt idx="319">
                  <c:v>43451</c:v>
                </c:pt>
                <c:pt idx="320">
                  <c:v>43452</c:v>
                </c:pt>
                <c:pt idx="321">
                  <c:v>43453</c:v>
                </c:pt>
                <c:pt idx="322">
                  <c:v>43454</c:v>
                </c:pt>
                <c:pt idx="323">
                  <c:v>43455</c:v>
                </c:pt>
                <c:pt idx="324">
                  <c:v>43456</c:v>
                </c:pt>
                <c:pt idx="325">
                  <c:v>43457</c:v>
                </c:pt>
                <c:pt idx="326">
                  <c:v>43458</c:v>
                </c:pt>
                <c:pt idx="327">
                  <c:v>43459</c:v>
                </c:pt>
                <c:pt idx="328">
                  <c:v>43460</c:v>
                </c:pt>
                <c:pt idx="329">
                  <c:v>43461</c:v>
                </c:pt>
                <c:pt idx="330">
                  <c:v>43462</c:v>
                </c:pt>
                <c:pt idx="331">
                  <c:v>43463</c:v>
                </c:pt>
                <c:pt idx="332">
                  <c:v>43464</c:v>
                </c:pt>
                <c:pt idx="333">
                  <c:v>43465</c:v>
                </c:pt>
              </c:numCache>
            </c:numRef>
          </c:cat>
          <c:val>
            <c:numRef>
              <c:f>'2018Data'!$G$3:$G$336</c:f>
              <c:numCache>
                <c:formatCode>General</c:formatCode>
                <c:ptCount val="33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8</c:v>
                </c:pt>
                <c:pt idx="57">
                  <c:v>#N/A</c:v>
                </c:pt>
                <c:pt idx="58">
                  <c:v>#N/A</c:v>
                </c:pt>
                <c:pt idx="59">
                  <c:v>7.9</c:v>
                </c:pt>
                <c:pt idx="60">
                  <c:v>6.6</c:v>
                </c:pt>
                <c:pt idx="61">
                  <c:v>#N/A</c:v>
                </c:pt>
                <c:pt idx="62">
                  <c:v>8.1999999999999993</c:v>
                </c:pt>
                <c:pt idx="63">
                  <c:v>6.6</c:v>
                </c:pt>
                <c:pt idx="64">
                  <c:v>#N/A</c:v>
                </c:pt>
                <c:pt idx="65">
                  <c:v>#N/A</c:v>
                </c:pt>
                <c:pt idx="66">
                  <c:v>#N/A</c:v>
                </c:pt>
                <c:pt idx="67">
                  <c:v>11</c:v>
                </c:pt>
                <c:pt idx="68">
                  <c:v>#N/A</c:v>
                </c:pt>
                <c:pt idx="69">
                  <c:v>#N/A</c:v>
                </c:pt>
                <c:pt idx="70">
                  <c:v>#N/A</c:v>
                </c:pt>
                <c:pt idx="71">
                  <c:v>#N/A</c:v>
                </c:pt>
                <c:pt idx="72">
                  <c:v>11.2</c:v>
                </c:pt>
                <c:pt idx="73">
                  <c:v>#N/A</c:v>
                </c:pt>
                <c:pt idx="74">
                  <c:v>#N/A</c:v>
                </c:pt>
                <c:pt idx="75">
                  <c:v>#N/A</c:v>
                </c:pt>
                <c:pt idx="76">
                  <c:v>#N/A</c:v>
                </c:pt>
                <c:pt idx="77">
                  <c:v>#N/A</c:v>
                </c:pt>
                <c:pt idx="78">
                  <c:v>#N/A</c:v>
                </c:pt>
                <c:pt idx="79">
                  <c:v>#N/A</c:v>
                </c:pt>
                <c:pt idx="80">
                  <c:v>#N/A</c:v>
                </c:pt>
                <c:pt idx="81">
                  <c:v>#N/A</c:v>
                </c:pt>
                <c:pt idx="82">
                  <c:v>#N/A</c:v>
                </c:pt>
                <c:pt idx="83">
                  <c:v>#N/A</c:v>
                </c:pt>
                <c:pt idx="84">
                  <c:v>13.4</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6.3</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11.2</c:v>
                </c:pt>
                <c:pt idx="132">
                  <c:v>#N/A</c:v>
                </c:pt>
                <c:pt idx="133">
                  <c:v>#N/A</c:v>
                </c:pt>
                <c:pt idx="134">
                  <c:v>#N/A</c:v>
                </c:pt>
                <c:pt idx="135">
                  <c:v>#N/A</c:v>
                </c:pt>
                <c:pt idx="136">
                  <c:v>#N/A</c:v>
                </c:pt>
                <c:pt idx="137">
                  <c:v>#N/A</c:v>
                </c:pt>
                <c:pt idx="138">
                  <c:v>#N/A</c:v>
                </c:pt>
                <c:pt idx="139">
                  <c:v>#N/A</c:v>
                </c:pt>
                <c:pt idx="140">
                  <c:v>#N/A</c:v>
                </c:pt>
                <c:pt idx="141">
                  <c:v>14.4</c:v>
                </c:pt>
                <c:pt idx="142">
                  <c:v>14.5</c:v>
                </c:pt>
                <c:pt idx="143">
                  <c:v>#N/A</c:v>
                </c:pt>
                <c:pt idx="144">
                  <c:v>#N/A</c:v>
                </c:pt>
                <c:pt idx="145">
                  <c:v>#N/A</c:v>
                </c:pt>
                <c:pt idx="146">
                  <c:v>#N/A</c:v>
                </c:pt>
                <c:pt idx="147">
                  <c:v>#N/A</c:v>
                </c:pt>
                <c:pt idx="148">
                  <c:v>#N/A</c:v>
                </c:pt>
                <c:pt idx="149">
                  <c:v>14</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15</c:v>
                </c:pt>
                <c:pt idx="174">
                  <c:v>13.1</c:v>
                </c:pt>
                <c:pt idx="175">
                  <c:v>11.9</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11.8</c:v>
                </c:pt>
                <c:pt idx="199">
                  <c:v>#N/A</c:v>
                </c:pt>
                <c:pt idx="200">
                  <c:v>#N/A</c:v>
                </c:pt>
                <c:pt idx="201">
                  <c:v>#N/A</c:v>
                </c:pt>
                <c:pt idx="202">
                  <c:v>19.3</c:v>
                </c:pt>
                <c:pt idx="203">
                  <c:v>#N/A</c:v>
                </c:pt>
                <c:pt idx="204">
                  <c:v>#N/A</c:v>
                </c:pt>
                <c:pt idx="205">
                  <c:v>15.8</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11.8</c:v>
                </c:pt>
                <c:pt idx="231">
                  <c:v>#N/A</c:v>
                </c:pt>
                <c:pt idx="232">
                  <c:v>12.3</c:v>
                </c:pt>
                <c:pt idx="233">
                  <c:v>#N/A</c:v>
                </c:pt>
                <c:pt idx="234">
                  <c:v>#N/A</c:v>
                </c:pt>
                <c:pt idx="235">
                  <c:v>#N/A</c:v>
                </c:pt>
                <c:pt idx="236">
                  <c:v>14.5</c:v>
                </c:pt>
                <c:pt idx="237">
                  <c:v>12.8</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numCache>
            </c:numRef>
          </c:val>
          <c:smooth val="0"/>
          <c:extLst>
            <c:ext xmlns:c16="http://schemas.microsoft.com/office/drawing/2014/chart" uri="{C3380CC4-5D6E-409C-BE32-E72D297353CC}">
              <c16:uniqueId val="{00000006-BBCA-439A-9791-6788AE09B5EB}"/>
            </c:ext>
          </c:extLst>
        </c:ser>
        <c:dLbls>
          <c:showLegendKey val="0"/>
          <c:showVal val="0"/>
          <c:showCatName val="0"/>
          <c:showSerName val="0"/>
          <c:showPercent val="0"/>
          <c:showBubbleSize val="0"/>
        </c:dLbls>
        <c:smooth val="0"/>
        <c:axId val="730463352"/>
        <c:axId val="730462368"/>
        <c:extLst>
          <c:ext xmlns:c15="http://schemas.microsoft.com/office/drawing/2012/chart" uri="{02D57815-91ED-43cb-92C2-25804820EDAC}">
            <c15:filteredLineSeries>
              <c15:ser>
                <c:idx val="64"/>
                <c:order val="7"/>
                <c:tx>
                  <c:strRef>
                    <c:extLst>
                      <c:ext uri="{02D57815-91ED-43cb-92C2-25804820EDAC}">
                        <c15:formulaRef>
                          <c15:sqref>'2018Data'!$Q$2</c15:sqref>
                        </c15:formulaRef>
                      </c:ext>
                    </c:extLst>
                    <c:strCache>
                      <c:ptCount val="1"/>
                      <c:pt idx="0">
                        <c:v>AQI Unhealthy (151-200)</c:v>
                      </c:pt>
                    </c:strCache>
                  </c:strRef>
                </c:tx>
                <c:spPr>
                  <a:ln w="28575" cap="sq">
                    <a:solidFill>
                      <a:srgbClr val="C00000"/>
                    </a:solidFill>
                    <a:round/>
                  </a:ln>
                  <a:effectLst/>
                </c:spPr>
                <c:marker>
                  <c:symbol val="none"/>
                </c:marker>
                <c:cat>
                  <c:numRef>
                    <c:extLst>
                      <c:ext uri="{02D57815-91ED-43cb-92C2-25804820EDAC}">
                        <c15:formulaRef>
                          <c15:sqref>'2018Data'!$A$3:$A$336</c15:sqref>
                        </c15:formulaRef>
                      </c:ext>
                    </c:extLst>
                    <c:numCache>
                      <c:formatCode>m/d;@</c:formatCode>
                      <c:ptCount val="334"/>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pt idx="59">
                        <c:v>43191</c:v>
                      </c:pt>
                      <c:pt idx="60">
                        <c:v>43192</c:v>
                      </c:pt>
                      <c:pt idx="61">
                        <c:v>43193</c:v>
                      </c:pt>
                      <c:pt idx="62">
                        <c:v>43194</c:v>
                      </c:pt>
                      <c:pt idx="63">
                        <c:v>43195</c:v>
                      </c:pt>
                      <c:pt idx="64">
                        <c:v>43196</c:v>
                      </c:pt>
                      <c:pt idx="65">
                        <c:v>43197</c:v>
                      </c:pt>
                      <c:pt idx="66">
                        <c:v>43198</c:v>
                      </c:pt>
                      <c:pt idx="67">
                        <c:v>43199</c:v>
                      </c:pt>
                      <c:pt idx="68">
                        <c:v>43200</c:v>
                      </c:pt>
                      <c:pt idx="69">
                        <c:v>43201</c:v>
                      </c:pt>
                      <c:pt idx="70">
                        <c:v>43202</c:v>
                      </c:pt>
                      <c:pt idx="71">
                        <c:v>43203</c:v>
                      </c:pt>
                      <c:pt idx="72">
                        <c:v>43204</c:v>
                      </c:pt>
                      <c:pt idx="73">
                        <c:v>43205</c:v>
                      </c:pt>
                      <c:pt idx="74">
                        <c:v>43206</c:v>
                      </c:pt>
                      <c:pt idx="75">
                        <c:v>43207</c:v>
                      </c:pt>
                      <c:pt idx="76">
                        <c:v>43208</c:v>
                      </c:pt>
                      <c:pt idx="77">
                        <c:v>43209</c:v>
                      </c:pt>
                      <c:pt idx="78">
                        <c:v>43210</c:v>
                      </c:pt>
                      <c:pt idx="79">
                        <c:v>43211</c:v>
                      </c:pt>
                      <c:pt idx="80">
                        <c:v>43212</c:v>
                      </c:pt>
                      <c:pt idx="81">
                        <c:v>43213</c:v>
                      </c:pt>
                      <c:pt idx="82">
                        <c:v>43214</c:v>
                      </c:pt>
                      <c:pt idx="83">
                        <c:v>43215</c:v>
                      </c:pt>
                      <c:pt idx="84">
                        <c:v>43216</c:v>
                      </c:pt>
                      <c:pt idx="85">
                        <c:v>43217</c:v>
                      </c:pt>
                      <c:pt idx="86">
                        <c:v>43218</c:v>
                      </c:pt>
                      <c:pt idx="87">
                        <c:v>43219</c:v>
                      </c:pt>
                      <c:pt idx="88">
                        <c:v>43220</c:v>
                      </c:pt>
                      <c:pt idx="89">
                        <c:v>43221</c:v>
                      </c:pt>
                      <c:pt idx="90">
                        <c:v>43222</c:v>
                      </c:pt>
                      <c:pt idx="91">
                        <c:v>43223</c:v>
                      </c:pt>
                      <c:pt idx="92">
                        <c:v>43224</c:v>
                      </c:pt>
                      <c:pt idx="93">
                        <c:v>43225</c:v>
                      </c:pt>
                      <c:pt idx="94">
                        <c:v>43226</c:v>
                      </c:pt>
                      <c:pt idx="95">
                        <c:v>43227</c:v>
                      </c:pt>
                      <c:pt idx="96">
                        <c:v>43228</c:v>
                      </c:pt>
                      <c:pt idx="97">
                        <c:v>43229</c:v>
                      </c:pt>
                      <c:pt idx="98">
                        <c:v>43230</c:v>
                      </c:pt>
                      <c:pt idx="99">
                        <c:v>43231</c:v>
                      </c:pt>
                      <c:pt idx="100">
                        <c:v>43232</c:v>
                      </c:pt>
                      <c:pt idx="101">
                        <c:v>43233</c:v>
                      </c:pt>
                      <c:pt idx="102">
                        <c:v>43234</c:v>
                      </c:pt>
                      <c:pt idx="103">
                        <c:v>43235</c:v>
                      </c:pt>
                      <c:pt idx="104">
                        <c:v>43236</c:v>
                      </c:pt>
                      <c:pt idx="105">
                        <c:v>43237</c:v>
                      </c:pt>
                      <c:pt idx="106">
                        <c:v>43238</c:v>
                      </c:pt>
                      <c:pt idx="107">
                        <c:v>43239</c:v>
                      </c:pt>
                      <c:pt idx="108">
                        <c:v>43240</c:v>
                      </c:pt>
                      <c:pt idx="109">
                        <c:v>43241</c:v>
                      </c:pt>
                      <c:pt idx="110">
                        <c:v>43242</c:v>
                      </c:pt>
                      <c:pt idx="111">
                        <c:v>43243</c:v>
                      </c:pt>
                      <c:pt idx="112">
                        <c:v>43244</c:v>
                      </c:pt>
                      <c:pt idx="113">
                        <c:v>43245</c:v>
                      </c:pt>
                      <c:pt idx="114">
                        <c:v>43246</c:v>
                      </c:pt>
                      <c:pt idx="115">
                        <c:v>43247</c:v>
                      </c:pt>
                      <c:pt idx="116">
                        <c:v>43248</c:v>
                      </c:pt>
                      <c:pt idx="117">
                        <c:v>43249</c:v>
                      </c:pt>
                      <c:pt idx="118">
                        <c:v>43250</c:v>
                      </c:pt>
                      <c:pt idx="119">
                        <c:v>43251</c:v>
                      </c:pt>
                      <c:pt idx="120">
                        <c:v>43252</c:v>
                      </c:pt>
                      <c:pt idx="121">
                        <c:v>43253</c:v>
                      </c:pt>
                      <c:pt idx="122">
                        <c:v>43254</c:v>
                      </c:pt>
                      <c:pt idx="123">
                        <c:v>43255</c:v>
                      </c:pt>
                      <c:pt idx="124">
                        <c:v>43256</c:v>
                      </c:pt>
                      <c:pt idx="125">
                        <c:v>43257</c:v>
                      </c:pt>
                      <c:pt idx="126">
                        <c:v>43258</c:v>
                      </c:pt>
                      <c:pt idx="127">
                        <c:v>43259</c:v>
                      </c:pt>
                      <c:pt idx="128">
                        <c:v>43260</c:v>
                      </c:pt>
                      <c:pt idx="129">
                        <c:v>43261</c:v>
                      </c:pt>
                      <c:pt idx="130">
                        <c:v>43262</c:v>
                      </c:pt>
                      <c:pt idx="131">
                        <c:v>43263</c:v>
                      </c:pt>
                      <c:pt idx="132">
                        <c:v>43264</c:v>
                      </c:pt>
                      <c:pt idx="133">
                        <c:v>43265</c:v>
                      </c:pt>
                      <c:pt idx="134">
                        <c:v>43266</c:v>
                      </c:pt>
                      <c:pt idx="135">
                        <c:v>43267</c:v>
                      </c:pt>
                      <c:pt idx="136">
                        <c:v>43268</c:v>
                      </c:pt>
                      <c:pt idx="137">
                        <c:v>43269</c:v>
                      </c:pt>
                      <c:pt idx="138">
                        <c:v>43270</c:v>
                      </c:pt>
                      <c:pt idx="139">
                        <c:v>43271</c:v>
                      </c:pt>
                      <c:pt idx="140">
                        <c:v>43272</c:v>
                      </c:pt>
                      <c:pt idx="141">
                        <c:v>43273</c:v>
                      </c:pt>
                      <c:pt idx="142">
                        <c:v>43274</c:v>
                      </c:pt>
                      <c:pt idx="143">
                        <c:v>43275</c:v>
                      </c:pt>
                      <c:pt idx="144">
                        <c:v>43276</c:v>
                      </c:pt>
                      <c:pt idx="145">
                        <c:v>43277</c:v>
                      </c:pt>
                      <c:pt idx="146">
                        <c:v>43278</c:v>
                      </c:pt>
                      <c:pt idx="147">
                        <c:v>43279</c:v>
                      </c:pt>
                      <c:pt idx="148">
                        <c:v>43280</c:v>
                      </c:pt>
                      <c:pt idx="149">
                        <c:v>43281</c:v>
                      </c:pt>
                      <c:pt idx="150">
                        <c:v>43282</c:v>
                      </c:pt>
                      <c:pt idx="151">
                        <c:v>43283</c:v>
                      </c:pt>
                      <c:pt idx="152">
                        <c:v>43284</c:v>
                      </c:pt>
                      <c:pt idx="153">
                        <c:v>43285</c:v>
                      </c:pt>
                      <c:pt idx="154">
                        <c:v>43286</c:v>
                      </c:pt>
                      <c:pt idx="155">
                        <c:v>43287</c:v>
                      </c:pt>
                      <c:pt idx="156">
                        <c:v>43288</c:v>
                      </c:pt>
                      <c:pt idx="157">
                        <c:v>43289</c:v>
                      </c:pt>
                      <c:pt idx="158">
                        <c:v>43290</c:v>
                      </c:pt>
                      <c:pt idx="159">
                        <c:v>43291</c:v>
                      </c:pt>
                      <c:pt idx="160">
                        <c:v>43292</c:v>
                      </c:pt>
                      <c:pt idx="161">
                        <c:v>43293</c:v>
                      </c:pt>
                      <c:pt idx="162">
                        <c:v>43294</c:v>
                      </c:pt>
                      <c:pt idx="163">
                        <c:v>43295</c:v>
                      </c:pt>
                      <c:pt idx="164">
                        <c:v>43296</c:v>
                      </c:pt>
                      <c:pt idx="165">
                        <c:v>43297</c:v>
                      </c:pt>
                      <c:pt idx="166">
                        <c:v>43298</c:v>
                      </c:pt>
                      <c:pt idx="167">
                        <c:v>43299</c:v>
                      </c:pt>
                      <c:pt idx="168">
                        <c:v>43300</c:v>
                      </c:pt>
                      <c:pt idx="169">
                        <c:v>43301</c:v>
                      </c:pt>
                      <c:pt idx="170">
                        <c:v>43302</c:v>
                      </c:pt>
                      <c:pt idx="171">
                        <c:v>43303</c:v>
                      </c:pt>
                      <c:pt idx="172">
                        <c:v>43304</c:v>
                      </c:pt>
                      <c:pt idx="173">
                        <c:v>43305</c:v>
                      </c:pt>
                      <c:pt idx="174">
                        <c:v>43306</c:v>
                      </c:pt>
                      <c:pt idx="175">
                        <c:v>43307</c:v>
                      </c:pt>
                      <c:pt idx="176">
                        <c:v>43308</c:v>
                      </c:pt>
                      <c:pt idx="177">
                        <c:v>43309</c:v>
                      </c:pt>
                      <c:pt idx="178">
                        <c:v>43310</c:v>
                      </c:pt>
                      <c:pt idx="179">
                        <c:v>43311</c:v>
                      </c:pt>
                      <c:pt idx="180">
                        <c:v>43312</c:v>
                      </c:pt>
                      <c:pt idx="181">
                        <c:v>43313</c:v>
                      </c:pt>
                      <c:pt idx="182">
                        <c:v>43314</c:v>
                      </c:pt>
                      <c:pt idx="183">
                        <c:v>43315</c:v>
                      </c:pt>
                      <c:pt idx="184">
                        <c:v>43316</c:v>
                      </c:pt>
                      <c:pt idx="185">
                        <c:v>43317</c:v>
                      </c:pt>
                      <c:pt idx="186">
                        <c:v>43318</c:v>
                      </c:pt>
                      <c:pt idx="187">
                        <c:v>43319</c:v>
                      </c:pt>
                      <c:pt idx="188">
                        <c:v>43320</c:v>
                      </c:pt>
                      <c:pt idx="189">
                        <c:v>43321</c:v>
                      </c:pt>
                      <c:pt idx="190">
                        <c:v>43322</c:v>
                      </c:pt>
                      <c:pt idx="191">
                        <c:v>43323</c:v>
                      </c:pt>
                      <c:pt idx="192">
                        <c:v>43324</c:v>
                      </c:pt>
                      <c:pt idx="193">
                        <c:v>43325</c:v>
                      </c:pt>
                      <c:pt idx="194">
                        <c:v>43326</c:v>
                      </c:pt>
                      <c:pt idx="195">
                        <c:v>43327</c:v>
                      </c:pt>
                      <c:pt idx="196">
                        <c:v>43328</c:v>
                      </c:pt>
                      <c:pt idx="197">
                        <c:v>43329</c:v>
                      </c:pt>
                      <c:pt idx="198">
                        <c:v>43330</c:v>
                      </c:pt>
                      <c:pt idx="199">
                        <c:v>43331</c:v>
                      </c:pt>
                      <c:pt idx="200">
                        <c:v>43332</c:v>
                      </c:pt>
                      <c:pt idx="201">
                        <c:v>43333</c:v>
                      </c:pt>
                      <c:pt idx="202">
                        <c:v>43334</c:v>
                      </c:pt>
                      <c:pt idx="203">
                        <c:v>43335</c:v>
                      </c:pt>
                      <c:pt idx="204">
                        <c:v>43336</c:v>
                      </c:pt>
                      <c:pt idx="205">
                        <c:v>43337</c:v>
                      </c:pt>
                      <c:pt idx="206">
                        <c:v>43338</c:v>
                      </c:pt>
                      <c:pt idx="207">
                        <c:v>43339</c:v>
                      </c:pt>
                      <c:pt idx="208">
                        <c:v>43340</c:v>
                      </c:pt>
                      <c:pt idx="209">
                        <c:v>43341</c:v>
                      </c:pt>
                      <c:pt idx="210">
                        <c:v>43342</c:v>
                      </c:pt>
                      <c:pt idx="211">
                        <c:v>43343</c:v>
                      </c:pt>
                      <c:pt idx="212">
                        <c:v>43344</c:v>
                      </c:pt>
                      <c:pt idx="213">
                        <c:v>43345</c:v>
                      </c:pt>
                      <c:pt idx="214">
                        <c:v>43346</c:v>
                      </c:pt>
                      <c:pt idx="215">
                        <c:v>43347</c:v>
                      </c:pt>
                      <c:pt idx="216">
                        <c:v>43348</c:v>
                      </c:pt>
                      <c:pt idx="217">
                        <c:v>43349</c:v>
                      </c:pt>
                      <c:pt idx="218">
                        <c:v>43350</c:v>
                      </c:pt>
                      <c:pt idx="219">
                        <c:v>43351</c:v>
                      </c:pt>
                      <c:pt idx="220">
                        <c:v>43352</c:v>
                      </c:pt>
                      <c:pt idx="221">
                        <c:v>43353</c:v>
                      </c:pt>
                      <c:pt idx="222">
                        <c:v>43354</c:v>
                      </c:pt>
                      <c:pt idx="223">
                        <c:v>43355</c:v>
                      </c:pt>
                      <c:pt idx="224">
                        <c:v>43356</c:v>
                      </c:pt>
                      <c:pt idx="225">
                        <c:v>43357</c:v>
                      </c:pt>
                      <c:pt idx="226">
                        <c:v>43358</c:v>
                      </c:pt>
                      <c:pt idx="227">
                        <c:v>43359</c:v>
                      </c:pt>
                      <c:pt idx="228">
                        <c:v>43360</c:v>
                      </c:pt>
                      <c:pt idx="229">
                        <c:v>43361</c:v>
                      </c:pt>
                      <c:pt idx="230">
                        <c:v>43362</c:v>
                      </c:pt>
                      <c:pt idx="231">
                        <c:v>43363</c:v>
                      </c:pt>
                      <c:pt idx="232">
                        <c:v>43364</c:v>
                      </c:pt>
                      <c:pt idx="233">
                        <c:v>43365</c:v>
                      </c:pt>
                      <c:pt idx="234">
                        <c:v>43366</c:v>
                      </c:pt>
                      <c:pt idx="235">
                        <c:v>43367</c:v>
                      </c:pt>
                      <c:pt idx="236">
                        <c:v>43368</c:v>
                      </c:pt>
                      <c:pt idx="237">
                        <c:v>43369</c:v>
                      </c:pt>
                      <c:pt idx="238">
                        <c:v>43370</c:v>
                      </c:pt>
                      <c:pt idx="239">
                        <c:v>43371</c:v>
                      </c:pt>
                      <c:pt idx="240">
                        <c:v>43372</c:v>
                      </c:pt>
                      <c:pt idx="241">
                        <c:v>43373</c:v>
                      </c:pt>
                      <c:pt idx="242">
                        <c:v>43374</c:v>
                      </c:pt>
                      <c:pt idx="243">
                        <c:v>43375</c:v>
                      </c:pt>
                      <c:pt idx="244">
                        <c:v>43376</c:v>
                      </c:pt>
                      <c:pt idx="245">
                        <c:v>43377</c:v>
                      </c:pt>
                      <c:pt idx="246">
                        <c:v>43378</c:v>
                      </c:pt>
                      <c:pt idx="247">
                        <c:v>43379</c:v>
                      </c:pt>
                      <c:pt idx="248">
                        <c:v>43380</c:v>
                      </c:pt>
                      <c:pt idx="249">
                        <c:v>43381</c:v>
                      </c:pt>
                      <c:pt idx="250">
                        <c:v>43382</c:v>
                      </c:pt>
                      <c:pt idx="251">
                        <c:v>43383</c:v>
                      </c:pt>
                      <c:pt idx="252">
                        <c:v>43384</c:v>
                      </c:pt>
                      <c:pt idx="253">
                        <c:v>43385</c:v>
                      </c:pt>
                      <c:pt idx="254">
                        <c:v>43386</c:v>
                      </c:pt>
                      <c:pt idx="255">
                        <c:v>43387</c:v>
                      </c:pt>
                      <c:pt idx="256">
                        <c:v>43388</c:v>
                      </c:pt>
                      <c:pt idx="257">
                        <c:v>43389</c:v>
                      </c:pt>
                      <c:pt idx="258">
                        <c:v>43390</c:v>
                      </c:pt>
                      <c:pt idx="259">
                        <c:v>43391</c:v>
                      </c:pt>
                      <c:pt idx="260">
                        <c:v>43392</c:v>
                      </c:pt>
                      <c:pt idx="261">
                        <c:v>43393</c:v>
                      </c:pt>
                      <c:pt idx="262">
                        <c:v>43394</c:v>
                      </c:pt>
                      <c:pt idx="263">
                        <c:v>43395</c:v>
                      </c:pt>
                      <c:pt idx="264">
                        <c:v>43396</c:v>
                      </c:pt>
                      <c:pt idx="265">
                        <c:v>43397</c:v>
                      </c:pt>
                      <c:pt idx="266">
                        <c:v>43398</c:v>
                      </c:pt>
                      <c:pt idx="267">
                        <c:v>43399</c:v>
                      </c:pt>
                      <c:pt idx="268">
                        <c:v>43400</c:v>
                      </c:pt>
                      <c:pt idx="269">
                        <c:v>43401</c:v>
                      </c:pt>
                      <c:pt idx="270">
                        <c:v>43402</c:v>
                      </c:pt>
                      <c:pt idx="271">
                        <c:v>43403</c:v>
                      </c:pt>
                      <c:pt idx="272">
                        <c:v>43404</c:v>
                      </c:pt>
                      <c:pt idx="273">
                        <c:v>43405</c:v>
                      </c:pt>
                      <c:pt idx="274">
                        <c:v>43406</c:v>
                      </c:pt>
                      <c:pt idx="275">
                        <c:v>43407</c:v>
                      </c:pt>
                      <c:pt idx="276">
                        <c:v>43408</c:v>
                      </c:pt>
                      <c:pt idx="277">
                        <c:v>43409</c:v>
                      </c:pt>
                      <c:pt idx="278">
                        <c:v>43410</c:v>
                      </c:pt>
                      <c:pt idx="279">
                        <c:v>43411</c:v>
                      </c:pt>
                      <c:pt idx="280">
                        <c:v>43412</c:v>
                      </c:pt>
                      <c:pt idx="281">
                        <c:v>43413</c:v>
                      </c:pt>
                      <c:pt idx="282">
                        <c:v>43414</c:v>
                      </c:pt>
                      <c:pt idx="283">
                        <c:v>43415</c:v>
                      </c:pt>
                      <c:pt idx="284">
                        <c:v>43416</c:v>
                      </c:pt>
                      <c:pt idx="285">
                        <c:v>43417</c:v>
                      </c:pt>
                      <c:pt idx="286">
                        <c:v>43418</c:v>
                      </c:pt>
                      <c:pt idx="287">
                        <c:v>43419</c:v>
                      </c:pt>
                      <c:pt idx="288">
                        <c:v>43420</c:v>
                      </c:pt>
                      <c:pt idx="289">
                        <c:v>43421</c:v>
                      </c:pt>
                      <c:pt idx="290">
                        <c:v>43422</c:v>
                      </c:pt>
                      <c:pt idx="291">
                        <c:v>43423</c:v>
                      </c:pt>
                      <c:pt idx="292">
                        <c:v>43424</c:v>
                      </c:pt>
                      <c:pt idx="293">
                        <c:v>43425</c:v>
                      </c:pt>
                      <c:pt idx="294">
                        <c:v>43426</c:v>
                      </c:pt>
                      <c:pt idx="295">
                        <c:v>43427</c:v>
                      </c:pt>
                      <c:pt idx="296">
                        <c:v>43428</c:v>
                      </c:pt>
                      <c:pt idx="297">
                        <c:v>43429</c:v>
                      </c:pt>
                      <c:pt idx="298">
                        <c:v>43430</c:v>
                      </c:pt>
                      <c:pt idx="299">
                        <c:v>43431</c:v>
                      </c:pt>
                      <c:pt idx="300">
                        <c:v>43432</c:v>
                      </c:pt>
                      <c:pt idx="301">
                        <c:v>43433</c:v>
                      </c:pt>
                      <c:pt idx="302">
                        <c:v>43434</c:v>
                      </c:pt>
                      <c:pt idx="303">
                        <c:v>43435</c:v>
                      </c:pt>
                      <c:pt idx="304">
                        <c:v>43436</c:v>
                      </c:pt>
                      <c:pt idx="305">
                        <c:v>43437</c:v>
                      </c:pt>
                      <c:pt idx="306">
                        <c:v>43438</c:v>
                      </c:pt>
                      <c:pt idx="307">
                        <c:v>43439</c:v>
                      </c:pt>
                      <c:pt idx="308">
                        <c:v>43440</c:v>
                      </c:pt>
                      <c:pt idx="309">
                        <c:v>43441</c:v>
                      </c:pt>
                      <c:pt idx="310">
                        <c:v>43442</c:v>
                      </c:pt>
                      <c:pt idx="311">
                        <c:v>43443</c:v>
                      </c:pt>
                      <c:pt idx="312">
                        <c:v>43444</c:v>
                      </c:pt>
                      <c:pt idx="313">
                        <c:v>43445</c:v>
                      </c:pt>
                      <c:pt idx="314">
                        <c:v>43446</c:v>
                      </c:pt>
                      <c:pt idx="315">
                        <c:v>43447</c:v>
                      </c:pt>
                      <c:pt idx="316">
                        <c:v>43448</c:v>
                      </c:pt>
                      <c:pt idx="317">
                        <c:v>43449</c:v>
                      </c:pt>
                      <c:pt idx="318">
                        <c:v>43450</c:v>
                      </c:pt>
                      <c:pt idx="319">
                        <c:v>43451</c:v>
                      </c:pt>
                      <c:pt idx="320">
                        <c:v>43452</c:v>
                      </c:pt>
                      <c:pt idx="321">
                        <c:v>43453</c:v>
                      </c:pt>
                      <c:pt idx="322">
                        <c:v>43454</c:v>
                      </c:pt>
                      <c:pt idx="323">
                        <c:v>43455</c:v>
                      </c:pt>
                      <c:pt idx="324">
                        <c:v>43456</c:v>
                      </c:pt>
                      <c:pt idx="325">
                        <c:v>43457</c:v>
                      </c:pt>
                      <c:pt idx="326">
                        <c:v>43458</c:v>
                      </c:pt>
                      <c:pt idx="327">
                        <c:v>43459</c:v>
                      </c:pt>
                      <c:pt idx="328">
                        <c:v>43460</c:v>
                      </c:pt>
                      <c:pt idx="329">
                        <c:v>43461</c:v>
                      </c:pt>
                      <c:pt idx="330">
                        <c:v>43462</c:v>
                      </c:pt>
                      <c:pt idx="331">
                        <c:v>43463</c:v>
                      </c:pt>
                      <c:pt idx="332">
                        <c:v>43464</c:v>
                      </c:pt>
                      <c:pt idx="333">
                        <c:v>43465</c:v>
                      </c:pt>
                    </c:numCache>
                  </c:numRef>
                </c:cat>
                <c:val>
                  <c:numRef>
                    <c:extLst>
                      <c:ext uri="{02D57815-91ED-43cb-92C2-25804820EDAC}">
                        <c15:formulaRef>
                          <c15:sqref>'2018Data'!$Q$3:$Q$336</c15:sqref>
                        </c15:formulaRef>
                      </c:ext>
                    </c:extLst>
                    <c:numCache>
                      <c:formatCode>General</c:formatCode>
                      <c:ptCount val="334"/>
                      <c:pt idx="0">
                        <c:v>200</c:v>
                      </c:pt>
                      <c:pt idx="1">
                        <c:v>200</c:v>
                      </c:pt>
                      <c:pt idx="2">
                        <c:v>200</c:v>
                      </c:pt>
                      <c:pt idx="3">
                        <c:v>200</c:v>
                      </c:pt>
                      <c:pt idx="4">
                        <c:v>200</c:v>
                      </c:pt>
                      <c:pt idx="5">
                        <c:v>200</c:v>
                      </c:pt>
                      <c:pt idx="6">
                        <c:v>200</c:v>
                      </c:pt>
                      <c:pt idx="7">
                        <c:v>200</c:v>
                      </c:pt>
                      <c:pt idx="8">
                        <c:v>200</c:v>
                      </c:pt>
                      <c:pt idx="9">
                        <c:v>200</c:v>
                      </c:pt>
                      <c:pt idx="10">
                        <c:v>200</c:v>
                      </c:pt>
                      <c:pt idx="11">
                        <c:v>200</c:v>
                      </c:pt>
                      <c:pt idx="12">
                        <c:v>200</c:v>
                      </c:pt>
                      <c:pt idx="13">
                        <c:v>200</c:v>
                      </c:pt>
                      <c:pt idx="14">
                        <c:v>200</c:v>
                      </c:pt>
                      <c:pt idx="15">
                        <c:v>200</c:v>
                      </c:pt>
                      <c:pt idx="16">
                        <c:v>200</c:v>
                      </c:pt>
                      <c:pt idx="17">
                        <c:v>200</c:v>
                      </c:pt>
                      <c:pt idx="18">
                        <c:v>200</c:v>
                      </c:pt>
                      <c:pt idx="19">
                        <c:v>200</c:v>
                      </c:pt>
                      <c:pt idx="20">
                        <c:v>200</c:v>
                      </c:pt>
                      <c:pt idx="21">
                        <c:v>200</c:v>
                      </c:pt>
                      <c:pt idx="22">
                        <c:v>200</c:v>
                      </c:pt>
                      <c:pt idx="23">
                        <c:v>200</c:v>
                      </c:pt>
                      <c:pt idx="24">
                        <c:v>200</c:v>
                      </c:pt>
                      <c:pt idx="25">
                        <c:v>200</c:v>
                      </c:pt>
                      <c:pt idx="26">
                        <c:v>200</c:v>
                      </c:pt>
                      <c:pt idx="27">
                        <c:v>200</c:v>
                      </c:pt>
                      <c:pt idx="28">
                        <c:v>200</c:v>
                      </c:pt>
                      <c:pt idx="29">
                        <c:v>200</c:v>
                      </c:pt>
                      <c:pt idx="30">
                        <c:v>200</c:v>
                      </c:pt>
                      <c:pt idx="31">
                        <c:v>200</c:v>
                      </c:pt>
                      <c:pt idx="32">
                        <c:v>200</c:v>
                      </c:pt>
                      <c:pt idx="33">
                        <c:v>200</c:v>
                      </c:pt>
                      <c:pt idx="34">
                        <c:v>200</c:v>
                      </c:pt>
                      <c:pt idx="35">
                        <c:v>200</c:v>
                      </c:pt>
                      <c:pt idx="36">
                        <c:v>200</c:v>
                      </c:pt>
                      <c:pt idx="37">
                        <c:v>200</c:v>
                      </c:pt>
                      <c:pt idx="38">
                        <c:v>200</c:v>
                      </c:pt>
                      <c:pt idx="39">
                        <c:v>200</c:v>
                      </c:pt>
                      <c:pt idx="40">
                        <c:v>200</c:v>
                      </c:pt>
                      <c:pt idx="41">
                        <c:v>200</c:v>
                      </c:pt>
                      <c:pt idx="42">
                        <c:v>200</c:v>
                      </c:pt>
                      <c:pt idx="43">
                        <c:v>200</c:v>
                      </c:pt>
                      <c:pt idx="44">
                        <c:v>200</c:v>
                      </c:pt>
                      <c:pt idx="45">
                        <c:v>200</c:v>
                      </c:pt>
                      <c:pt idx="46">
                        <c:v>200</c:v>
                      </c:pt>
                      <c:pt idx="47">
                        <c:v>200</c:v>
                      </c:pt>
                      <c:pt idx="48">
                        <c:v>200</c:v>
                      </c:pt>
                      <c:pt idx="49">
                        <c:v>200</c:v>
                      </c:pt>
                      <c:pt idx="50">
                        <c:v>200</c:v>
                      </c:pt>
                      <c:pt idx="51">
                        <c:v>200</c:v>
                      </c:pt>
                      <c:pt idx="52">
                        <c:v>200</c:v>
                      </c:pt>
                      <c:pt idx="53">
                        <c:v>200</c:v>
                      </c:pt>
                      <c:pt idx="54">
                        <c:v>200</c:v>
                      </c:pt>
                      <c:pt idx="55">
                        <c:v>200</c:v>
                      </c:pt>
                      <c:pt idx="56">
                        <c:v>200</c:v>
                      </c:pt>
                      <c:pt idx="57">
                        <c:v>200</c:v>
                      </c:pt>
                      <c:pt idx="58">
                        <c:v>200</c:v>
                      </c:pt>
                      <c:pt idx="59">
                        <c:v>200</c:v>
                      </c:pt>
                      <c:pt idx="60">
                        <c:v>200</c:v>
                      </c:pt>
                      <c:pt idx="61">
                        <c:v>200</c:v>
                      </c:pt>
                      <c:pt idx="62">
                        <c:v>200</c:v>
                      </c:pt>
                      <c:pt idx="63">
                        <c:v>200</c:v>
                      </c:pt>
                      <c:pt idx="64">
                        <c:v>200</c:v>
                      </c:pt>
                      <c:pt idx="65">
                        <c:v>200</c:v>
                      </c:pt>
                      <c:pt idx="66">
                        <c:v>200</c:v>
                      </c:pt>
                      <c:pt idx="67">
                        <c:v>200</c:v>
                      </c:pt>
                      <c:pt idx="68">
                        <c:v>200</c:v>
                      </c:pt>
                      <c:pt idx="69">
                        <c:v>200</c:v>
                      </c:pt>
                      <c:pt idx="70">
                        <c:v>200</c:v>
                      </c:pt>
                      <c:pt idx="71">
                        <c:v>200</c:v>
                      </c:pt>
                      <c:pt idx="72">
                        <c:v>200</c:v>
                      </c:pt>
                      <c:pt idx="73">
                        <c:v>200</c:v>
                      </c:pt>
                      <c:pt idx="74">
                        <c:v>200</c:v>
                      </c:pt>
                      <c:pt idx="75">
                        <c:v>200</c:v>
                      </c:pt>
                      <c:pt idx="76">
                        <c:v>200</c:v>
                      </c:pt>
                      <c:pt idx="77">
                        <c:v>200</c:v>
                      </c:pt>
                      <c:pt idx="78">
                        <c:v>200</c:v>
                      </c:pt>
                      <c:pt idx="79">
                        <c:v>200</c:v>
                      </c:pt>
                      <c:pt idx="80">
                        <c:v>200</c:v>
                      </c:pt>
                      <c:pt idx="81">
                        <c:v>200</c:v>
                      </c:pt>
                      <c:pt idx="82">
                        <c:v>200</c:v>
                      </c:pt>
                      <c:pt idx="83">
                        <c:v>200</c:v>
                      </c:pt>
                      <c:pt idx="84">
                        <c:v>200</c:v>
                      </c:pt>
                      <c:pt idx="85">
                        <c:v>200</c:v>
                      </c:pt>
                      <c:pt idx="86">
                        <c:v>200</c:v>
                      </c:pt>
                      <c:pt idx="87">
                        <c:v>200</c:v>
                      </c:pt>
                      <c:pt idx="88">
                        <c:v>200</c:v>
                      </c:pt>
                      <c:pt idx="89">
                        <c:v>200</c:v>
                      </c:pt>
                      <c:pt idx="90">
                        <c:v>200</c:v>
                      </c:pt>
                      <c:pt idx="91">
                        <c:v>200</c:v>
                      </c:pt>
                      <c:pt idx="92">
                        <c:v>200</c:v>
                      </c:pt>
                      <c:pt idx="93">
                        <c:v>200</c:v>
                      </c:pt>
                      <c:pt idx="94">
                        <c:v>200</c:v>
                      </c:pt>
                      <c:pt idx="95">
                        <c:v>200</c:v>
                      </c:pt>
                      <c:pt idx="96">
                        <c:v>200</c:v>
                      </c:pt>
                      <c:pt idx="97">
                        <c:v>200</c:v>
                      </c:pt>
                      <c:pt idx="98">
                        <c:v>200</c:v>
                      </c:pt>
                      <c:pt idx="99">
                        <c:v>200</c:v>
                      </c:pt>
                      <c:pt idx="100">
                        <c:v>200</c:v>
                      </c:pt>
                      <c:pt idx="101">
                        <c:v>200</c:v>
                      </c:pt>
                      <c:pt idx="102">
                        <c:v>200</c:v>
                      </c:pt>
                      <c:pt idx="103">
                        <c:v>200</c:v>
                      </c:pt>
                      <c:pt idx="104">
                        <c:v>200</c:v>
                      </c:pt>
                      <c:pt idx="105">
                        <c:v>200</c:v>
                      </c:pt>
                      <c:pt idx="106">
                        <c:v>200</c:v>
                      </c:pt>
                      <c:pt idx="107">
                        <c:v>200</c:v>
                      </c:pt>
                      <c:pt idx="108">
                        <c:v>200</c:v>
                      </c:pt>
                      <c:pt idx="109">
                        <c:v>200</c:v>
                      </c:pt>
                      <c:pt idx="110">
                        <c:v>200</c:v>
                      </c:pt>
                      <c:pt idx="111">
                        <c:v>200</c:v>
                      </c:pt>
                      <c:pt idx="112">
                        <c:v>200</c:v>
                      </c:pt>
                      <c:pt idx="113">
                        <c:v>200</c:v>
                      </c:pt>
                      <c:pt idx="114">
                        <c:v>200</c:v>
                      </c:pt>
                      <c:pt idx="115">
                        <c:v>200</c:v>
                      </c:pt>
                      <c:pt idx="116">
                        <c:v>200</c:v>
                      </c:pt>
                      <c:pt idx="117">
                        <c:v>200</c:v>
                      </c:pt>
                      <c:pt idx="118">
                        <c:v>200</c:v>
                      </c:pt>
                      <c:pt idx="119">
                        <c:v>200</c:v>
                      </c:pt>
                      <c:pt idx="120">
                        <c:v>200</c:v>
                      </c:pt>
                      <c:pt idx="121">
                        <c:v>200</c:v>
                      </c:pt>
                      <c:pt idx="122">
                        <c:v>200</c:v>
                      </c:pt>
                      <c:pt idx="123">
                        <c:v>200</c:v>
                      </c:pt>
                      <c:pt idx="124">
                        <c:v>200</c:v>
                      </c:pt>
                      <c:pt idx="125">
                        <c:v>200</c:v>
                      </c:pt>
                      <c:pt idx="126">
                        <c:v>200</c:v>
                      </c:pt>
                      <c:pt idx="127">
                        <c:v>200</c:v>
                      </c:pt>
                      <c:pt idx="128">
                        <c:v>200</c:v>
                      </c:pt>
                      <c:pt idx="129">
                        <c:v>200</c:v>
                      </c:pt>
                      <c:pt idx="130">
                        <c:v>200</c:v>
                      </c:pt>
                      <c:pt idx="131">
                        <c:v>200</c:v>
                      </c:pt>
                      <c:pt idx="132">
                        <c:v>200</c:v>
                      </c:pt>
                      <c:pt idx="133">
                        <c:v>200</c:v>
                      </c:pt>
                      <c:pt idx="134">
                        <c:v>200</c:v>
                      </c:pt>
                      <c:pt idx="135">
                        <c:v>200</c:v>
                      </c:pt>
                      <c:pt idx="136">
                        <c:v>200</c:v>
                      </c:pt>
                      <c:pt idx="137">
                        <c:v>200</c:v>
                      </c:pt>
                      <c:pt idx="138">
                        <c:v>200</c:v>
                      </c:pt>
                      <c:pt idx="139">
                        <c:v>200</c:v>
                      </c:pt>
                      <c:pt idx="140">
                        <c:v>200</c:v>
                      </c:pt>
                      <c:pt idx="141">
                        <c:v>200</c:v>
                      </c:pt>
                      <c:pt idx="142">
                        <c:v>200</c:v>
                      </c:pt>
                      <c:pt idx="143">
                        <c:v>200</c:v>
                      </c:pt>
                      <c:pt idx="144">
                        <c:v>200</c:v>
                      </c:pt>
                      <c:pt idx="145">
                        <c:v>200</c:v>
                      </c:pt>
                      <c:pt idx="146">
                        <c:v>200</c:v>
                      </c:pt>
                      <c:pt idx="147">
                        <c:v>200</c:v>
                      </c:pt>
                      <c:pt idx="148">
                        <c:v>200</c:v>
                      </c:pt>
                      <c:pt idx="149">
                        <c:v>200</c:v>
                      </c:pt>
                      <c:pt idx="150">
                        <c:v>200</c:v>
                      </c:pt>
                      <c:pt idx="151">
                        <c:v>200</c:v>
                      </c:pt>
                      <c:pt idx="152">
                        <c:v>200</c:v>
                      </c:pt>
                      <c:pt idx="153">
                        <c:v>200</c:v>
                      </c:pt>
                      <c:pt idx="154">
                        <c:v>200</c:v>
                      </c:pt>
                      <c:pt idx="155">
                        <c:v>200</c:v>
                      </c:pt>
                      <c:pt idx="156">
                        <c:v>200</c:v>
                      </c:pt>
                      <c:pt idx="157">
                        <c:v>200</c:v>
                      </c:pt>
                      <c:pt idx="158">
                        <c:v>200</c:v>
                      </c:pt>
                      <c:pt idx="159">
                        <c:v>200</c:v>
                      </c:pt>
                      <c:pt idx="160">
                        <c:v>200</c:v>
                      </c:pt>
                      <c:pt idx="161">
                        <c:v>200</c:v>
                      </c:pt>
                      <c:pt idx="162">
                        <c:v>200</c:v>
                      </c:pt>
                      <c:pt idx="163">
                        <c:v>200</c:v>
                      </c:pt>
                      <c:pt idx="164">
                        <c:v>200</c:v>
                      </c:pt>
                      <c:pt idx="165">
                        <c:v>200</c:v>
                      </c:pt>
                      <c:pt idx="166">
                        <c:v>200</c:v>
                      </c:pt>
                      <c:pt idx="167">
                        <c:v>200</c:v>
                      </c:pt>
                      <c:pt idx="168">
                        <c:v>200</c:v>
                      </c:pt>
                      <c:pt idx="169">
                        <c:v>200</c:v>
                      </c:pt>
                      <c:pt idx="170">
                        <c:v>200</c:v>
                      </c:pt>
                      <c:pt idx="171">
                        <c:v>200</c:v>
                      </c:pt>
                      <c:pt idx="172">
                        <c:v>200</c:v>
                      </c:pt>
                      <c:pt idx="173">
                        <c:v>200</c:v>
                      </c:pt>
                      <c:pt idx="174">
                        <c:v>200</c:v>
                      </c:pt>
                      <c:pt idx="175">
                        <c:v>200</c:v>
                      </c:pt>
                      <c:pt idx="176">
                        <c:v>200</c:v>
                      </c:pt>
                      <c:pt idx="177">
                        <c:v>200</c:v>
                      </c:pt>
                      <c:pt idx="178">
                        <c:v>200</c:v>
                      </c:pt>
                      <c:pt idx="179">
                        <c:v>200</c:v>
                      </c:pt>
                      <c:pt idx="180">
                        <c:v>200</c:v>
                      </c:pt>
                      <c:pt idx="181">
                        <c:v>200</c:v>
                      </c:pt>
                      <c:pt idx="182">
                        <c:v>200</c:v>
                      </c:pt>
                      <c:pt idx="183">
                        <c:v>200</c:v>
                      </c:pt>
                      <c:pt idx="184">
                        <c:v>200</c:v>
                      </c:pt>
                      <c:pt idx="185">
                        <c:v>200</c:v>
                      </c:pt>
                      <c:pt idx="186">
                        <c:v>200</c:v>
                      </c:pt>
                      <c:pt idx="187">
                        <c:v>200</c:v>
                      </c:pt>
                      <c:pt idx="188">
                        <c:v>200</c:v>
                      </c:pt>
                      <c:pt idx="189">
                        <c:v>200</c:v>
                      </c:pt>
                      <c:pt idx="190">
                        <c:v>200</c:v>
                      </c:pt>
                      <c:pt idx="191">
                        <c:v>200</c:v>
                      </c:pt>
                      <c:pt idx="192">
                        <c:v>200</c:v>
                      </c:pt>
                      <c:pt idx="193">
                        <c:v>200</c:v>
                      </c:pt>
                      <c:pt idx="194">
                        <c:v>200</c:v>
                      </c:pt>
                      <c:pt idx="195">
                        <c:v>200</c:v>
                      </c:pt>
                      <c:pt idx="196">
                        <c:v>200</c:v>
                      </c:pt>
                      <c:pt idx="197">
                        <c:v>200</c:v>
                      </c:pt>
                      <c:pt idx="198">
                        <c:v>200</c:v>
                      </c:pt>
                      <c:pt idx="199">
                        <c:v>200</c:v>
                      </c:pt>
                      <c:pt idx="200">
                        <c:v>200</c:v>
                      </c:pt>
                      <c:pt idx="201">
                        <c:v>200</c:v>
                      </c:pt>
                      <c:pt idx="202">
                        <c:v>200</c:v>
                      </c:pt>
                      <c:pt idx="203">
                        <c:v>200</c:v>
                      </c:pt>
                      <c:pt idx="204">
                        <c:v>200</c:v>
                      </c:pt>
                      <c:pt idx="205">
                        <c:v>200</c:v>
                      </c:pt>
                      <c:pt idx="206">
                        <c:v>200</c:v>
                      </c:pt>
                      <c:pt idx="207">
                        <c:v>200</c:v>
                      </c:pt>
                      <c:pt idx="208">
                        <c:v>200</c:v>
                      </c:pt>
                      <c:pt idx="209">
                        <c:v>200</c:v>
                      </c:pt>
                      <c:pt idx="210">
                        <c:v>200</c:v>
                      </c:pt>
                      <c:pt idx="211">
                        <c:v>200</c:v>
                      </c:pt>
                      <c:pt idx="212">
                        <c:v>200</c:v>
                      </c:pt>
                      <c:pt idx="213">
                        <c:v>200</c:v>
                      </c:pt>
                      <c:pt idx="214">
                        <c:v>200</c:v>
                      </c:pt>
                      <c:pt idx="215">
                        <c:v>200</c:v>
                      </c:pt>
                      <c:pt idx="216">
                        <c:v>200</c:v>
                      </c:pt>
                      <c:pt idx="217">
                        <c:v>200</c:v>
                      </c:pt>
                      <c:pt idx="218">
                        <c:v>200</c:v>
                      </c:pt>
                      <c:pt idx="219">
                        <c:v>200</c:v>
                      </c:pt>
                      <c:pt idx="220">
                        <c:v>200</c:v>
                      </c:pt>
                      <c:pt idx="221">
                        <c:v>200</c:v>
                      </c:pt>
                      <c:pt idx="222">
                        <c:v>200</c:v>
                      </c:pt>
                      <c:pt idx="223">
                        <c:v>200</c:v>
                      </c:pt>
                      <c:pt idx="224">
                        <c:v>200</c:v>
                      </c:pt>
                      <c:pt idx="225">
                        <c:v>200</c:v>
                      </c:pt>
                      <c:pt idx="226">
                        <c:v>200</c:v>
                      </c:pt>
                      <c:pt idx="227">
                        <c:v>200</c:v>
                      </c:pt>
                      <c:pt idx="228">
                        <c:v>200</c:v>
                      </c:pt>
                      <c:pt idx="229">
                        <c:v>200</c:v>
                      </c:pt>
                      <c:pt idx="230">
                        <c:v>200</c:v>
                      </c:pt>
                      <c:pt idx="231">
                        <c:v>200</c:v>
                      </c:pt>
                      <c:pt idx="232">
                        <c:v>200</c:v>
                      </c:pt>
                      <c:pt idx="233">
                        <c:v>200</c:v>
                      </c:pt>
                      <c:pt idx="234">
                        <c:v>200</c:v>
                      </c:pt>
                      <c:pt idx="235">
                        <c:v>200</c:v>
                      </c:pt>
                      <c:pt idx="236">
                        <c:v>200</c:v>
                      </c:pt>
                      <c:pt idx="237">
                        <c:v>200</c:v>
                      </c:pt>
                      <c:pt idx="238">
                        <c:v>200</c:v>
                      </c:pt>
                      <c:pt idx="239">
                        <c:v>200</c:v>
                      </c:pt>
                      <c:pt idx="240">
                        <c:v>200</c:v>
                      </c:pt>
                      <c:pt idx="241">
                        <c:v>200</c:v>
                      </c:pt>
                      <c:pt idx="242">
                        <c:v>200</c:v>
                      </c:pt>
                      <c:pt idx="243">
                        <c:v>200</c:v>
                      </c:pt>
                      <c:pt idx="244">
                        <c:v>200</c:v>
                      </c:pt>
                      <c:pt idx="245">
                        <c:v>200</c:v>
                      </c:pt>
                      <c:pt idx="246">
                        <c:v>200</c:v>
                      </c:pt>
                      <c:pt idx="247">
                        <c:v>200</c:v>
                      </c:pt>
                      <c:pt idx="248">
                        <c:v>200</c:v>
                      </c:pt>
                      <c:pt idx="249">
                        <c:v>200</c:v>
                      </c:pt>
                      <c:pt idx="250">
                        <c:v>200</c:v>
                      </c:pt>
                      <c:pt idx="251">
                        <c:v>200</c:v>
                      </c:pt>
                      <c:pt idx="252">
                        <c:v>200</c:v>
                      </c:pt>
                      <c:pt idx="253">
                        <c:v>200</c:v>
                      </c:pt>
                      <c:pt idx="254">
                        <c:v>200</c:v>
                      </c:pt>
                      <c:pt idx="255">
                        <c:v>200</c:v>
                      </c:pt>
                      <c:pt idx="256">
                        <c:v>200</c:v>
                      </c:pt>
                      <c:pt idx="257">
                        <c:v>200</c:v>
                      </c:pt>
                      <c:pt idx="258">
                        <c:v>200</c:v>
                      </c:pt>
                      <c:pt idx="259">
                        <c:v>200</c:v>
                      </c:pt>
                      <c:pt idx="260">
                        <c:v>200</c:v>
                      </c:pt>
                      <c:pt idx="261">
                        <c:v>200</c:v>
                      </c:pt>
                      <c:pt idx="262">
                        <c:v>200</c:v>
                      </c:pt>
                      <c:pt idx="263">
                        <c:v>200</c:v>
                      </c:pt>
                      <c:pt idx="264">
                        <c:v>200</c:v>
                      </c:pt>
                      <c:pt idx="265">
                        <c:v>200</c:v>
                      </c:pt>
                      <c:pt idx="266">
                        <c:v>200</c:v>
                      </c:pt>
                      <c:pt idx="267">
                        <c:v>200</c:v>
                      </c:pt>
                      <c:pt idx="268">
                        <c:v>200</c:v>
                      </c:pt>
                      <c:pt idx="269">
                        <c:v>200</c:v>
                      </c:pt>
                      <c:pt idx="270">
                        <c:v>200</c:v>
                      </c:pt>
                      <c:pt idx="271">
                        <c:v>200</c:v>
                      </c:pt>
                      <c:pt idx="272">
                        <c:v>200</c:v>
                      </c:pt>
                      <c:pt idx="273">
                        <c:v>200</c:v>
                      </c:pt>
                      <c:pt idx="274">
                        <c:v>200</c:v>
                      </c:pt>
                      <c:pt idx="275">
                        <c:v>200</c:v>
                      </c:pt>
                      <c:pt idx="276">
                        <c:v>200</c:v>
                      </c:pt>
                      <c:pt idx="277">
                        <c:v>200</c:v>
                      </c:pt>
                      <c:pt idx="278">
                        <c:v>200</c:v>
                      </c:pt>
                      <c:pt idx="279">
                        <c:v>200</c:v>
                      </c:pt>
                      <c:pt idx="280">
                        <c:v>200</c:v>
                      </c:pt>
                      <c:pt idx="281">
                        <c:v>200</c:v>
                      </c:pt>
                      <c:pt idx="282">
                        <c:v>200</c:v>
                      </c:pt>
                      <c:pt idx="283">
                        <c:v>200</c:v>
                      </c:pt>
                      <c:pt idx="284">
                        <c:v>200</c:v>
                      </c:pt>
                      <c:pt idx="285">
                        <c:v>200</c:v>
                      </c:pt>
                      <c:pt idx="286">
                        <c:v>200</c:v>
                      </c:pt>
                      <c:pt idx="287">
                        <c:v>200</c:v>
                      </c:pt>
                      <c:pt idx="288">
                        <c:v>200</c:v>
                      </c:pt>
                      <c:pt idx="289">
                        <c:v>200</c:v>
                      </c:pt>
                      <c:pt idx="290">
                        <c:v>200</c:v>
                      </c:pt>
                      <c:pt idx="291">
                        <c:v>200</c:v>
                      </c:pt>
                      <c:pt idx="292">
                        <c:v>200</c:v>
                      </c:pt>
                      <c:pt idx="293">
                        <c:v>200</c:v>
                      </c:pt>
                      <c:pt idx="294">
                        <c:v>200</c:v>
                      </c:pt>
                      <c:pt idx="295">
                        <c:v>200</c:v>
                      </c:pt>
                      <c:pt idx="296">
                        <c:v>200</c:v>
                      </c:pt>
                      <c:pt idx="297">
                        <c:v>200</c:v>
                      </c:pt>
                      <c:pt idx="298">
                        <c:v>200</c:v>
                      </c:pt>
                      <c:pt idx="299">
                        <c:v>200</c:v>
                      </c:pt>
                      <c:pt idx="300">
                        <c:v>200</c:v>
                      </c:pt>
                      <c:pt idx="301">
                        <c:v>200</c:v>
                      </c:pt>
                      <c:pt idx="302">
                        <c:v>200</c:v>
                      </c:pt>
                      <c:pt idx="303">
                        <c:v>200</c:v>
                      </c:pt>
                      <c:pt idx="304">
                        <c:v>200</c:v>
                      </c:pt>
                      <c:pt idx="305">
                        <c:v>200</c:v>
                      </c:pt>
                      <c:pt idx="306">
                        <c:v>200</c:v>
                      </c:pt>
                      <c:pt idx="307">
                        <c:v>200</c:v>
                      </c:pt>
                      <c:pt idx="308">
                        <c:v>200</c:v>
                      </c:pt>
                      <c:pt idx="309">
                        <c:v>200</c:v>
                      </c:pt>
                      <c:pt idx="310">
                        <c:v>200</c:v>
                      </c:pt>
                      <c:pt idx="311">
                        <c:v>200</c:v>
                      </c:pt>
                      <c:pt idx="312">
                        <c:v>200</c:v>
                      </c:pt>
                      <c:pt idx="313">
                        <c:v>200</c:v>
                      </c:pt>
                      <c:pt idx="314">
                        <c:v>200</c:v>
                      </c:pt>
                      <c:pt idx="315">
                        <c:v>200</c:v>
                      </c:pt>
                      <c:pt idx="316">
                        <c:v>200</c:v>
                      </c:pt>
                      <c:pt idx="317">
                        <c:v>200</c:v>
                      </c:pt>
                      <c:pt idx="318">
                        <c:v>200</c:v>
                      </c:pt>
                      <c:pt idx="319">
                        <c:v>200</c:v>
                      </c:pt>
                      <c:pt idx="320">
                        <c:v>200</c:v>
                      </c:pt>
                      <c:pt idx="321">
                        <c:v>200</c:v>
                      </c:pt>
                      <c:pt idx="322">
                        <c:v>200</c:v>
                      </c:pt>
                      <c:pt idx="323">
                        <c:v>200</c:v>
                      </c:pt>
                      <c:pt idx="324">
                        <c:v>200</c:v>
                      </c:pt>
                      <c:pt idx="325">
                        <c:v>200</c:v>
                      </c:pt>
                      <c:pt idx="326">
                        <c:v>200</c:v>
                      </c:pt>
                      <c:pt idx="327">
                        <c:v>200</c:v>
                      </c:pt>
                      <c:pt idx="328">
                        <c:v>200</c:v>
                      </c:pt>
                      <c:pt idx="329">
                        <c:v>200</c:v>
                      </c:pt>
                      <c:pt idx="330">
                        <c:v>200</c:v>
                      </c:pt>
                      <c:pt idx="331">
                        <c:v>200</c:v>
                      </c:pt>
                      <c:pt idx="332">
                        <c:v>200</c:v>
                      </c:pt>
                      <c:pt idx="333">
                        <c:v>200</c:v>
                      </c:pt>
                    </c:numCache>
                  </c:numRef>
                </c:val>
                <c:smooth val="0"/>
                <c:extLst>
                  <c:ext xmlns:c16="http://schemas.microsoft.com/office/drawing/2014/chart" uri="{C3380CC4-5D6E-409C-BE32-E72D297353CC}">
                    <c16:uniqueId val="{00000007-BBCA-439A-9791-6788AE09B5EB}"/>
                  </c:ext>
                </c:extLst>
              </c15:ser>
            </c15:filteredLineSeries>
            <c15:filteredLineSeries>
              <c15:ser>
                <c:idx val="65"/>
                <c:order val="8"/>
                <c:tx>
                  <c:strRef>
                    <c:extLst xmlns:c15="http://schemas.microsoft.com/office/drawing/2012/chart">
                      <c:ext xmlns:c15="http://schemas.microsoft.com/office/drawing/2012/chart" uri="{02D57815-91ED-43cb-92C2-25804820EDAC}">
                        <c15:formulaRef>
                          <c15:sqref>'2018Data'!$R$2</c15:sqref>
                        </c15:formulaRef>
                      </c:ext>
                    </c:extLst>
                    <c:strCache>
                      <c:ptCount val="1"/>
                      <c:pt idx="0">
                        <c:v>AQI Very Unhealthy (201-300)</c:v>
                      </c:pt>
                    </c:strCache>
                  </c:strRef>
                </c:tx>
                <c:spPr>
                  <a:ln w="28575" cap="rnd">
                    <a:solidFill>
                      <a:srgbClr val="A3369E"/>
                    </a:solidFill>
                    <a:round/>
                  </a:ln>
                  <a:effectLst/>
                </c:spPr>
                <c:marker>
                  <c:symbol val="none"/>
                </c:marker>
                <c:cat>
                  <c:numRef>
                    <c:extLst xmlns:c15="http://schemas.microsoft.com/office/drawing/2012/chart">
                      <c:ext xmlns:c15="http://schemas.microsoft.com/office/drawing/2012/chart" uri="{02D57815-91ED-43cb-92C2-25804820EDAC}">
                        <c15:formulaRef>
                          <c15:sqref>'2018Data'!$A$3:$A$336</c15:sqref>
                        </c15:formulaRef>
                      </c:ext>
                    </c:extLst>
                    <c:numCache>
                      <c:formatCode>m/d;@</c:formatCode>
                      <c:ptCount val="334"/>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pt idx="59">
                        <c:v>43191</c:v>
                      </c:pt>
                      <c:pt idx="60">
                        <c:v>43192</c:v>
                      </c:pt>
                      <c:pt idx="61">
                        <c:v>43193</c:v>
                      </c:pt>
                      <c:pt idx="62">
                        <c:v>43194</c:v>
                      </c:pt>
                      <c:pt idx="63">
                        <c:v>43195</c:v>
                      </c:pt>
                      <c:pt idx="64">
                        <c:v>43196</c:v>
                      </c:pt>
                      <c:pt idx="65">
                        <c:v>43197</c:v>
                      </c:pt>
                      <c:pt idx="66">
                        <c:v>43198</c:v>
                      </c:pt>
                      <c:pt idx="67">
                        <c:v>43199</c:v>
                      </c:pt>
                      <c:pt idx="68">
                        <c:v>43200</c:v>
                      </c:pt>
                      <c:pt idx="69">
                        <c:v>43201</c:v>
                      </c:pt>
                      <c:pt idx="70">
                        <c:v>43202</c:v>
                      </c:pt>
                      <c:pt idx="71">
                        <c:v>43203</c:v>
                      </c:pt>
                      <c:pt idx="72">
                        <c:v>43204</c:v>
                      </c:pt>
                      <c:pt idx="73">
                        <c:v>43205</c:v>
                      </c:pt>
                      <c:pt idx="74">
                        <c:v>43206</c:v>
                      </c:pt>
                      <c:pt idx="75">
                        <c:v>43207</c:v>
                      </c:pt>
                      <c:pt idx="76">
                        <c:v>43208</c:v>
                      </c:pt>
                      <c:pt idx="77">
                        <c:v>43209</c:v>
                      </c:pt>
                      <c:pt idx="78">
                        <c:v>43210</c:v>
                      </c:pt>
                      <c:pt idx="79">
                        <c:v>43211</c:v>
                      </c:pt>
                      <c:pt idx="80">
                        <c:v>43212</c:v>
                      </c:pt>
                      <c:pt idx="81">
                        <c:v>43213</c:v>
                      </c:pt>
                      <c:pt idx="82">
                        <c:v>43214</c:v>
                      </c:pt>
                      <c:pt idx="83">
                        <c:v>43215</c:v>
                      </c:pt>
                      <c:pt idx="84">
                        <c:v>43216</c:v>
                      </c:pt>
                      <c:pt idx="85">
                        <c:v>43217</c:v>
                      </c:pt>
                      <c:pt idx="86">
                        <c:v>43218</c:v>
                      </c:pt>
                      <c:pt idx="87">
                        <c:v>43219</c:v>
                      </c:pt>
                      <c:pt idx="88">
                        <c:v>43220</c:v>
                      </c:pt>
                      <c:pt idx="89">
                        <c:v>43221</c:v>
                      </c:pt>
                      <c:pt idx="90">
                        <c:v>43222</c:v>
                      </c:pt>
                      <c:pt idx="91">
                        <c:v>43223</c:v>
                      </c:pt>
                      <c:pt idx="92">
                        <c:v>43224</c:v>
                      </c:pt>
                      <c:pt idx="93">
                        <c:v>43225</c:v>
                      </c:pt>
                      <c:pt idx="94">
                        <c:v>43226</c:v>
                      </c:pt>
                      <c:pt idx="95">
                        <c:v>43227</c:v>
                      </c:pt>
                      <c:pt idx="96">
                        <c:v>43228</c:v>
                      </c:pt>
                      <c:pt idx="97">
                        <c:v>43229</c:v>
                      </c:pt>
                      <c:pt idx="98">
                        <c:v>43230</c:v>
                      </c:pt>
                      <c:pt idx="99">
                        <c:v>43231</c:v>
                      </c:pt>
                      <c:pt idx="100">
                        <c:v>43232</c:v>
                      </c:pt>
                      <c:pt idx="101">
                        <c:v>43233</c:v>
                      </c:pt>
                      <c:pt idx="102">
                        <c:v>43234</c:v>
                      </c:pt>
                      <c:pt idx="103">
                        <c:v>43235</c:v>
                      </c:pt>
                      <c:pt idx="104">
                        <c:v>43236</c:v>
                      </c:pt>
                      <c:pt idx="105">
                        <c:v>43237</c:v>
                      </c:pt>
                      <c:pt idx="106">
                        <c:v>43238</c:v>
                      </c:pt>
                      <c:pt idx="107">
                        <c:v>43239</c:v>
                      </c:pt>
                      <c:pt idx="108">
                        <c:v>43240</c:v>
                      </c:pt>
                      <c:pt idx="109">
                        <c:v>43241</c:v>
                      </c:pt>
                      <c:pt idx="110">
                        <c:v>43242</c:v>
                      </c:pt>
                      <c:pt idx="111">
                        <c:v>43243</c:v>
                      </c:pt>
                      <c:pt idx="112">
                        <c:v>43244</c:v>
                      </c:pt>
                      <c:pt idx="113">
                        <c:v>43245</c:v>
                      </c:pt>
                      <c:pt idx="114">
                        <c:v>43246</c:v>
                      </c:pt>
                      <c:pt idx="115">
                        <c:v>43247</c:v>
                      </c:pt>
                      <c:pt idx="116">
                        <c:v>43248</c:v>
                      </c:pt>
                      <c:pt idx="117">
                        <c:v>43249</c:v>
                      </c:pt>
                      <c:pt idx="118">
                        <c:v>43250</c:v>
                      </c:pt>
                      <c:pt idx="119">
                        <c:v>43251</c:v>
                      </c:pt>
                      <c:pt idx="120">
                        <c:v>43252</c:v>
                      </c:pt>
                      <c:pt idx="121">
                        <c:v>43253</c:v>
                      </c:pt>
                      <c:pt idx="122">
                        <c:v>43254</c:v>
                      </c:pt>
                      <c:pt idx="123">
                        <c:v>43255</c:v>
                      </c:pt>
                      <c:pt idx="124">
                        <c:v>43256</c:v>
                      </c:pt>
                      <c:pt idx="125">
                        <c:v>43257</c:v>
                      </c:pt>
                      <c:pt idx="126">
                        <c:v>43258</c:v>
                      </c:pt>
                      <c:pt idx="127">
                        <c:v>43259</c:v>
                      </c:pt>
                      <c:pt idx="128">
                        <c:v>43260</c:v>
                      </c:pt>
                      <c:pt idx="129">
                        <c:v>43261</c:v>
                      </c:pt>
                      <c:pt idx="130">
                        <c:v>43262</c:v>
                      </c:pt>
                      <c:pt idx="131">
                        <c:v>43263</c:v>
                      </c:pt>
                      <c:pt idx="132">
                        <c:v>43264</c:v>
                      </c:pt>
                      <c:pt idx="133">
                        <c:v>43265</c:v>
                      </c:pt>
                      <c:pt idx="134">
                        <c:v>43266</c:v>
                      </c:pt>
                      <c:pt idx="135">
                        <c:v>43267</c:v>
                      </c:pt>
                      <c:pt idx="136">
                        <c:v>43268</c:v>
                      </c:pt>
                      <c:pt idx="137">
                        <c:v>43269</c:v>
                      </c:pt>
                      <c:pt idx="138">
                        <c:v>43270</c:v>
                      </c:pt>
                      <c:pt idx="139">
                        <c:v>43271</c:v>
                      </c:pt>
                      <c:pt idx="140">
                        <c:v>43272</c:v>
                      </c:pt>
                      <c:pt idx="141">
                        <c:v>43273</c:v>
                      </c:pt>
                      <c:pt idx="142">
                        <c:v>43274</c:v>
                      </c:pt>
                      <c:pt idx="143">
                        <c:v>43275</c:v>
                      </c:pt>
                      <c:pt idx="144">
                        <c:v>43276</c:v>
                      </c:pt>
                      <c:pt idx="145">
                        <c:v>43277</c:v>
                      </c:pt>
                      <c:pt idx="146">
                        <c:v>43278</c:v>
                      </c:pt>
                      <c:pt idx="147">
                        <c:v>43279</c:v>
                      </c:pt>
                      <c:pt idx="148">
                        <c:v>43280</c:v>
                      </c:pt>
                      <c:pt idx="149">
                        <c:v>43281</c:v>
                      </c:pt>
                      <c:pt idx="150">
                        <c:v>43282</c:v>
                      </c:pt>
                      <c:pt idx="151">
                        <c:v>43283</c:v>
                      </c:pt>
                      <c:pt idx="152">
                        <c:v>43284</c:v>
                      </c:pt>
                      <c:pt idx="153">
                        <c:v>43285</c:v>
                      </c:pt>
                      <c:pt idx="154">
                        <c:v>43286</c:v>
                      </c:pt>
                      <c:pt idx="155">
                        <c:v>43287</c:v>
                      </c:pt>
                      <c:pt idx="156">
                        <c:v>43288</c:v>
                      </c:pt>
                      <c:pt idx="157">
                        <c:v>43289</c:v>
                      </c:pt>
                      <c:pt idx="158">
                        <c:v>43290</c:v>
                      </c:pt>
                      <c:pt idx="159">
                        <c:v>43291</c:v>
                      </c:pt>
                      <c:pt idx="160">
                        <c:v>43292</c:v>
                      </c:pt>
                      <c:pt idx="161">
                        <c:v>43293</c:v>
                      </c:pt>
                      <c:pt idx="162">
                        <c:v>43294</c:v>
                      </c:pt>
                      <c:pt idx="163">
                        <c:v>43295</c:v>
                      </c:pt>
                      <c:pt idx="164">
                        <c:v>43296</c:v>
                      </c:pt>
                      <c:pt idx="165">
                        <c:v>43297</c:v>
                      </c:pt>
                      <c:pt idx="166">
                        <c:v>43298</c:v>
                      </c:pt>
                      <c:pt idx="167">
                        <c:v>43299</c:v>
                      </c:pt>
                      <c:pt idx="168">
                        <c:v>43300</c:v>
                      </c:pt>
                      <c:pt idx="169">
                        <c:v>43301</c:v>
                      </c:pt>
                      <c:pt idx="170">
                        <c:v>43302</c:v>
                      </c:pt>
                      <c:pt idx="171">
                        <c:v>43303</c:v>
                      </c:pt>
                      <c:pt idx="172">
                        <c:v>43304</c:v>
                      </c:pt>
                      <c:pt idx="173">
                        <c:v>43305</c:v>
                      </c:pt>
                      <c:pt idx="174">
                        <c:v>43306</c:v>
                      </c:pt>
                      <c:pt idx="175">
                        <c:v>43307</c:v>
                      </c:pt>
                      <c:pt idx="176">
                        <c:v>43308</c:v>
                      </c:pt>
                      <c:pt idx="177">
                        <c:v>43309</c:v>
                      </c:pt>
                      <c:pt idx="178">
                        <c:v>43310</c:v>
                      </c:pt>
                      <c:pt idx="179">
                        <c:v>43311</c:v>
                      </c:pt>
                      <c:pt idx="180">
                        <c:v>43312</c:v>
                      </c:pt>
                      <c:pt idx="181">
                        <c:v>43313</c:v>
                      </c:pt>
                      <c:pt idx="182">
                        <c:v>43314</c:v>
                      </c:pt>
                      <c:pt idx="183">
                        <c:v>43315</c:v>
                      </c:pt>
                      <c:pt idx="184">
                        <c:v>43316</c:v>
                      </c:pt>
                      <c:pt idx="185">
                        <c:v>43317</c:v>
                      </c:pt>
                      <c:pt idx="186">
                        <c:v>43318</c:v>
                      </c:pt>
                      <c:pt idx="187">
                        <c:v>43319</c:v>
                      </c:pt>
                      <c:pt idx="188">
                        <c:v>43320</c:v>
                      </c:pt>
                      <c:pt idx="189">
                        <c:v>43321</c:v>
                      </c:pt>
                      <c:pt idx="190">
                        <c:v>43322</c:v>
                      </c:pt>
                      <c:pt idx="191">
                        <c:v>43323</c:v>
                      </c:pt>
                      <c:pt idx="192">
                        <c:v>43324</c:v>
                      </c:pt>
                      <c:pt idx="193">
                        <c:v>43325</c:v>
                      </c:pt>
                      <c:pt idx="194">
                        <c:v>43326</c:v>
                      </c:pt>
                      <c:pt idx="195">
                        <c:v>43327</c:v>
                      </c:pt>
                      <c:pt idx="196">
                        <c:v>43328</c:v>
                      </c:pt>
                      <c:pt idx="197">
                        <c:v>43329</c:v>
                      </c:pt>
                      <c:pt idx="198">
                        <c:v>43330</c:v>
                      </c:pt>
                      <c:pt idx="199">
                        <c:v>43331</c:v>
                      </c:pt>
                      <c:pt idx="200">
                        <c:v>43332</c:v>
                      </c:pt>
                      <c:pt idx="201">
                        <c:v>43333</c:v>
                      </c:pt>
                      <c:pt idx="202">
                        <c:v>43334</c:v>
                      </c:pt>
                      <c:pt idx="203">
                        <c:v>43335</c:v>
                      </c:pt>
                      <c:pt idx="204">
                        <c:v>43336</c:v>
                      </c:pt>
                      <c:pt idx="205">
                        <c:v>43337</c:v>
                      </c:pt>
                      <c:pt idx="206">
                        <c:v>43338</c:v>
                      </c:pt>
                      <c:pt idx="207">
                        <c:v>43339</c:v>
                      </c:pt>
                      <c:pt idx="208">
                        <c:v>43340</c:v>
                      </c:pt>
                      <c:pt idx="209">
                        <c:v>43341</c:v>
                      </c:pt>
                      <c:pt idx="210">
                        <c:v>43342</c:v>
                      </c:pt>
                      <c:pt idx="211">
                        <c:v>43343</c:v>
                      </c:pt>
                      <c:pt idx="212">
                        <c:v>43344</c:v>
                      </c:pt>
                      <c:pt idx="213">
                        <c:v>43345</c:v>
                      </c:pt>
                      <c:pt idx="214">
                        <c:v>43346</c:v>
                      </c:pt>
                      <c:pt idx="215">
                        <c:v>43347</c:v>
                      </c:pt>
                      <c:pt idx="216">
                        <c:v>43348</c:v>
                      </c:pt>
                      <c:pt idx="217">
                        <c:v>43349</c:v>
                      </c:pt>
                      <c:pt idx="218">
                        <c:v>43350</c:v>
                      </c:pt>
                      <c:pt idx="219">
                        <c:v>43351</c:v>
                      </c:pt>
                      <c:pt idx="220">
                        <c:v>43352</c:v>
                      </c:pt>
                      <c:pt idx="221">
                        <c:v>43353</c:v>
                      </c:pt>
                      <c:pt idx="222">
                        <c:v>43354</c:v>
                      </c:pt>
                      <c:pt idx="223">
                        <c:v>43355</c:v>
                      </c:pt>
                      <c:pt idx="224">
                        <c:v>43356</c:v>
                      </c:pt>
                      <c:pt idx="225">
                        <c:v>43357</c:v>
                      </c:pt>
                      <c:pt idx="226">
                        <c:v>43358</c:v>
                      </c:pt>
                      <c:pt idx="227">
                        <c:v>43359</c:v>
                      </c:pt>
                      <c:pt idx="228">
                        <c:v>43360</c:v>
                      </c:pt>
                      <c:pt idx="229">
                        <c:v>43361</c:v>
                      </c:pt>
                      <c:pt idx="230">
                        <c:v>43362</c:v>
                      </c:pt>
                      <c:pt idx="231">
                        <c:v>43363</c:v>
                      </c:pt>
                      <c:pt idx="232">
                        <c:v>43364</c:v>
                      </c:pt>
                      <c:pt idx="233">
                        <c:v>43365</c:v>
                      </c:pt>
                      <c:pt idx="234">
                        <c:v>43366</c:v>
                      </c:pt>
                      <c:pt idx="235">
                        <c:v>43367</c:v>
                      </c:pt>
                      <c:pt idx="236">
                        <c:v>43368</c:v>
                      </c:pt>
                      <c:pt idx="237">
                        <c:v>43369</c:v>
                      </c:pt>
                      <c:pt idx="238">
                        <c:v>43370</c:v>
                      </c:pt>
                      <c:pt idx="239">
                        <c:v>43371</c:v>
                      </c:pt>
                      <c:pt idx="240">
                        <c:v>43372</c:v>
                      </c:pt>
                      <c:pt idx="241">
                        <c:v>43373</c:v>
                      </c:pt>
                      <c:pt idx="242">
                        <c:v>43374</c:v>
                      </c:pt>
                      <c:pt idx="243">
                        <c:v>43375</c:v>
                      </c:pt>
                      <c:pt idx="244">
                        <c:v>43376</c:v>
                      </c:pt>
                      <c:pt idx="245">
                        <c:v>43377</c:v>
                      </c:pt>
                      <c:pt idx="246">
                        <c:v>43378</c:v>
                      </c:pt>
                      <c:pt idx="247">
                        <c:v>43379</c:v>
                      </c:pt>
                      <c:pt idx="248">
                        <c:v>43380</c:v>
                      </c:pt>
                      <c:pt idx="249">
                        <c:v>43381</c:v>
                      </c:pt>
                      <c:pt idx="250">
                        <c:v>43382</c:v>
                      </c:pt>
                      <c:pt idx="251">
                        <c:v>43383</c:v>
                      </c:pt>
                      <c:pt idx="252">
                        <c:v>43384</c:v>
                      </c:pt>
                      <c:pt idx="253">
                        <c:v>43385</c:v>
                      </c:pt>
                      <c:pt idx="254">
                        <c:v>43386</c:v>
                      </c:pt>
                      <c:pt idx="255">
                        <c:v>43387</c:v>
                      </c:pt>
                      <c:pt idx="256">
                        <c:v>43388</c:v>
                      </c:pt>
                      <c:pt idx="257">
                        <c:v>43389</c:v>
                      </c:pt>
                      <c:pt idx="258">
                        <c:v>43390</c:v>
                      </c:pt>
                      <c:pt idx="259">
                        <c:v>43391</c:v>
                      </c:pt>
                      <c:pt idx="260">
                        <c:v>43392</c:v>
                      </c:pt>
                      <c:pt idx="261">
                        <c:v>43393</c:v>
                      </c:pt>
                      <c:pt idx="262">
                        <c:v>43394</c:v>
                      </c:pt>
                      <c:pt idx="263">
                        <c:v>43395</c:v>
                      </c:pt>
                      <c:pt idx="264">
                        <c:v>43396</c:v>
                      </c:pt>
                      <c:pt idx="265">
                        <c:v>43397</c:v>
                      </c:pt>
                      <c:pt idx="266">
                        <c:v>43398</c:v>
                      </c:pt>
                      <c:pt idx="267">
                        <c:v>43399</c:v>
                      </c:pt>
                      <c:pt idx="268">
                        <c:v>43400</c:v>
                      </c:pt>
                      <c:pt idx="269">
                        <c:v>43401</c:v>
                      </c:pt>
                      <c:pt idx="270">
                        <c:v>43402</c:v>
                      </c:pt>
                      <c:pt idx="271">
                        <c:v>43403</c:v>
                      </c:pt>
                      <c:pt idx="272">
                        <c:v>43404</c:v>
                      </c:pt>
                      <c:pt idx="273">
                        <c:v>43405</c:v>
                      </c:pt>
                      <c:pt idx="274">
                        <c:v>43406</c:v>
                      </c:pt>
                      <c:pt idx="275">
                        <c:v>43407</c:v>
                      </c:pt>
                      <c:pt idx="276">
                        <c:v>43408</c:v>
                      </c:pt>
                      <c:pt idx="277">
                        <c:v>43409</c:v>
                      </c:pt>
                      <c:pt idx="278">
                        <c:v>43410</c:v>
                      </c:pt>
                      <c:pt idx="279">
                        <c:v>43411</c:v>
                      </c:pt>
                      <c:pt idx="280">
                        <c:v>43412</c:v>
                      </c:pt>
                      <c:pt idx="281">
                        <c:v>43413</c:v>
                      </c:pt>
                      <c:pt idx="282">
                        <c:v>43414</c:v>
                      </c:pt>
                      <c:pt idx="283">
                        <c:v>43415</c:v>
                      </c:pt>
                      <c:pt idx="284">
                        <c:v>43416</c:v>
                      </c:pt>
                      <c:pt idx="285">
                        <c:v>43417</c:v>
                      </c:pt>
                      <c:pt idx="286">
                        <c:v>43418</c:v>
                      </c:pt>
                      <c:pt idx="287">
                        <c:v>43419</c:v>
                      </c:pt>
                      <c:pt idx="288">
                        <c:v>43420</c:v>
                      </c:pt>
                      <c:pt idx="289">
                        <c:v>43421</c:v>
                      </c:pt>
                      <c:pt idx="290">
                        <c:v>43422</c:v>
                      </c:pt>
                      <c:pt idx="291">
                        <c:v>43423</c:v>
                      </c:pt>
                      <c:pt idx="292">
                        <c:v>43424</c:v>
                      </c:pt>
                      <c:pt idx="293">
                        <c:v>43425</c:v>
                      </c:pt>
                      <c:pt idx="294">
                        <c:v>43426</c:v>
                      </c:pt>
                      <c:pt idx="295">
                        <c:v>43427</c:v>
                      </c:pt>
                      <c:pt idx="296">
                        <c:v>43428</c:v>
                      </c:pt>
                      <c:pt idx="297">
                        <c:v>43429</c:v>
                      </c:pt>
                      <c:pt idx="298">
                        <c:v>43430</c:v>
                      </c:pt>
                      <c:pt idx="299">
                        <c:v>43431</c:v>
                      </c:pt>
                      <c:pt idx="300">
                        <c:v>43432</c:v>
                      </c:pt>
                      <c:pt idx="301">
                        <c:v>43433</c:v>
                      </c:pt>
                      <c:pt idx="302">
                        <c:v>43434</c:v>
                      </c:pt>
                      <c:pt idx="303">
                        <c:v>43435</c:v>
                      </c:pt>
                      <c:pt idx="304">
                        <c:v>43436</c:v>
                      </c:pt>
                      <c:pt idx="305">
                        <c:v>43437</c:v>
                      </c:pt>
                      <c:pt idx="306">
                        <c:v>43438</c:v>
                      </c:pt>
                      <c:pt idx="307">
                        <c:v>43439</c:v>
                      </c:pt>
                      <c:pt idx="308">
                        <c:v>43440</c:v>
                      </c:pt>
                      <c:pt idx="309">
                        <c:v>43441</c:v>
                      </c:pt>
                      <c:pt idx="310">
                        <c:v>43442</c:v>
                      </c:pt>
                      <c:pt idx="311">
                        <c:v>43443</c:v>
                      </c:pt>
                      <c:pt idx="312">
                        <c:v>43444</c:v>
                      </c:pt>
                      <c:pt idx="313">
                        <c:v>43445</c:v>
                      </c:pt>
                      <c:pt idx="314">
                        <c:v>43446</c:v>
                      </c:pt>
                      <c:pt idx="315">
                        <c:v>43447</c:v>
                      </c:pt>
                      <c:pt idx="316">
                        <c:v>43448</c:v>
                      </c:pt>
                      <c:pt idx="317">
                        <c:v>43449</c:v>
                      </c:pt>
                      <c:pt idx="318">
                        <c:v>43450</c:v>
                      </c:pt>
                      <c:pt idx="319">
                        <c:v>43451</c:v>
                      </c:pt>
                      <c:pt idx="320">
                        <c:v>43452</c:v>
                      </c:pt>
                      <c:pt idx="321">
                        <c:v>43453</c:v>
                      </c:pt>
                      <c:pt idx="322">
                        <c:v>43454</c:v>
                      </c:pt>
                      <c:pt idx="323">
                        <c:v>43455</c:v>
                      </c:pt>
                      <c:pt idx="324">
                        <c:v>43456</c:v>
                      </c:pt>
                      <c:pt idx="325">
                        <c:v>43457</c:v>
                      </c:pt>
                      <c:pt idx="326">
                        <c:v>43458</c:v>
                      </c:pt>
                      <c:pt idx="327">
                        <c:v>43459</c:v>
                      </c:pt>
                      <c:pt idx="328">
                        <c:v>43460</c:v>
                      </c:pt>
                      <c:pt idx="329">
                        <c:v>43461</c:v>
                      </c:pt>
                      <c:pt idx="330">
                        <c:v>43462</c:v>
                      </c:pt>
                      <c:pt idx="331">
                        <c:v>43463</c:v>
                      </c:pt>
                      <c:pt idx="332">
                        <c:v>43464</c:v>
                      </c:pt>
                      <c:pt idx="333">
                        <c:v>43465</c:v>
                      </c:pt>
                    </c:numCache>
                  </c:numRef>
                </c:cat>
                <c:val>
                  <c:numRef>
                    <c:extLst xmlns:c15="http://schemas.microsoft.com/office/drawing/2012/chart">
                      <c:ext xmlns:c15="http://schemas.microsoft.com/office/drawing/2012/chart" uri="{02D57815-91ED-43cb-92C2-25804820EDAC}">
                        <c15:formulaRef>
                          <c15:sqref>'2018Data'!$R$3:$R$336</c15:sqref>
                        </c15:formulaRef>
                      </c:ext>
                    </c:extLst>
                    <c:numCache>
                      <c:formatCode>General</c:formatCode>
                      <c:ptCount val="334"/>
                      <c:pt idx="0">
                        <c:v>300</c:v>
                      </c:pt>
                      <c:pt idx="1">
                        <c:v>300</c:v>
                      </c:pt>
                      <c:pt idx="2">
                        <c:v>300</c:v>
                      </c:pt>
                      <c:pt idx="3">
                        <c:v>300</c:v>
                      </c:pt>
                      <c:pt idx="4">
                        <c:v>300</c:v>
                      </c:pt>
                      <c:pt idx="5">
                        <c:v>300</c:v>
                      </c:pt>
                      <c:pt idx="6">
                        <c:v>300</c:v>
                      </c:pt>
                      <c:pt idx="7">
                        <c:v>300</c:v>
                      </c:pt>
                      <c:pt idx="8">
                        <c:v>300</c:v>
                      </c:pt>
                      <c:pt idx="9">
                        <c:v>300</c:v>
                      </c:pt>
                      <c:pt idx="10">
                        <c:v>300</c:v>
                      </c:pt>
                      <c:pt idx="11">
                        <c:v>300</c:v>
                      </c:pt>
                      <c:pt idx="12">
                        <c:v>300</c:v>
                      </c:pt>
                      <c:pt idx="13">
                        <c:v>300</c:v>
                      </c:pt>
                      <c:pt idx="14">
                        <c:v>300</c:v>
                      </c:pt>
                      <c:pt idx="15">
                        <c:v>300</c:v>
                      </c:pt>
                      <c:pt idx="16">
                        <c:v>300</c:v>
                      </c:pt>
                      <c:pt idx="17">
                        <c:v>300</c:v>
                      </c:pt>
                      <c:pt idx="18">
                        <c:v>300</c:v>
                      </c:pt>
                      <c:pt idx="19">
                        <c:v>300</c:v>
                      </c:pt>
                      <c:pt idx="20">
                        <c:v>300</c:v>
                      </c:pt>
                      <c:pt idx="21">
                        <c:v>300</c:v>
                      </c:pt>
                      <c:pt idx="22">
                        <c:v>300</c:v>
                      </c:pt>
                      <c:pt idx="23">
                        <c:v>300</c:v>
                      </c:pt>
                      <c:pt idx="24">
                        <c:v>300</c:v>
                      </c:pt>
                      <c:pt idx="25">
                        <c:v>300</c:v>
                      </c:pt>
                      <c:pt idx="26">
                        <c:v>300</c:v>
                      </c:pt>
                      <c:pt idx="27">
                        <c:v>300</c:v>
                      </c:pt>
                      <c:pt idx="28">
                        <c:v>300</c:v>
                      </c:pt>
                      <c:pt idx="29">
                        <c:v>300</c:v>
                      </c:pt>
                      <c:pt idx="30">
                        <c:v>300</c:v>
                      </c:pt>
                      <c:pt idx="31">
                        <c:v>300</c:v>
                      </c:pt>
                      <c:pt idx="32">
                        <c:v>300</c:v>
                      </c:pt>
                      <c:pt idx="33">
                        <c:v>300</c:v>
                      </c:pt>
                      <c:pt idx="34">
                        <c:v>300</c:v>
                      </c:pt>
                      <c:pt idx="35">
                        <c:v>300</c:v>
                      </c:pt>
                      <c:pt idx="36">
                        <c:v>300</c:v>
                      </c:pt>
                      <c:pt idx="37">
                        <c:v>300</c:v>
                      </c:pt>
                      <c:pt idx="38">
                        <c:v>300</c:v>
                      </c:pt>
                      <c:pt idx="39">
                        <c:v>300</c:v>
                      </c:pt>
                      <c:pt idx="40">
                        <c:v>300</c:v>
                      </c:pt>
                      <c:pt idx="41">
                        <c:v>300</c:v>
                      </c:pt>
                      <c:pt idx="42">
                        <c:v>300</c:v>
                      </c:pt>
                      <c:pt idx="43">
                        <c:v>300</c:v>
                      </c:pt>
                      <c:pt idx="44">
                        <c:v>300</c:v>
                      </c:pt>
                      <c:pt idx="45">
                        <c:v>300</c:v>
                      </c:pt>
                      <c:pt idx="46">
                        <c:v>300</c:v>
                      </c:pt>
                      <c:pt idx="47">
                        <c:v>300</c:v>
                      </c:pt>
                      <c:pt idx="48">
                        <c:v>300</c:v>
                      </c:pt>
                      <c:pt idx="49">
                        <c:v>300</c:v>
                      </c:pt>
                      <c:pt idx="50">
                        <c:v>300</c:v>
                      </c:pt>
                      <c:pt idx="51">
                        <c:v>300</c:v>
                      </c:pt>
                      <c:pt idx="52">
                        <c:v>300</c:v>
                      </c:pt>
                      <c:pt idx="53">
                        <c:v>300</c:v>
                      </c:pt>
                      <c:pt idx="54">
                        <c:v>300</c:v>
                      </c:pt>
                      <c:pt idx="55">
                        <c:v>300</c:v>
                      </c:pt>
                      <c:pt idx="56">
                        <c:v>300</c:v>
                      </c:pt>
                      <c:pt idx="57">
                        <c:v>300</c:v>
                      </c:pt>
                      <c:pt idx="58">
                        <c:v>300</c:v>
                      </c:pt>
                      <c:pt idx="59">
                        <c:v>300</c:v>
                      </c:pt>
                      <c:pt idx="60">
                        <c:v>300</c:v>
                      </c:pt>
                      <c:pt idx="61">
                        <c:v>300</c:v>
                      </c:pt>
                      <c:pt idx="62">
                        <c:v>300</c:v>
                      </c:pt>
                      <c:pt idx="63">
                        <c:v>300</c:v>
                      </c:pt>
                      <c:pt idx="64">
                        <c:v>300</c:v>
                      </c:pt>
                      <c:pt idx="65">
                        <c:v>300</c:v>
                      </c:pt>
                      <c:pt idx="66">
                        <c:v>300</c:v>
                      </c:pt>
                      <c:pt idx="67">
                        <c:v>300</c:v>
                      </c:pt>
                      <c:pt idx="68">
                        <c:v>300</c:v>
                      </c:pt>
                      <c:pt idx="69">
                        <c:v>300</c:v>
                      </c:pt>
                      <c:pt idx="70">
                        <c:v>300</c:v>
                      </c:pt>
                      <c:pt idx="71">
                        <c:v>300</c:v>
                      </c:pt>
                      <c:pt idx="72">
                        <c:v>300</c:v>
                      </c:pt>
                      <c:pt idx="73">
                        <c:v>300</c:v>
                      </c:pt>
                      <c:pt idx="74">
                        <c:v>300</c:v>
                      </c:pt>
                      <c:pt idx="75">
                        <c:v>300</c:v>
                      </c:pt>
                      <c:pt idx="76">
                        <c:v>300</c:v>
                      </c:pt>
                      <c:pt idx="77">
                        <c:v>300</c:v>
                      </c:pt>
                      <c:pt idx="78">
                        <c:v>300</c:v>
                      </c:pt>
                      <c:pt idx="79">
                        <c:v>300</c:v>
                      </c:pt>
                      <c:pt idx="80">
                        <c:v>300</c:v>
                      </c:pt>
                      <c:pt idx="81">
                        <c:v>300</c:v>
                      </c:pt>
                      <c:pt idx="82">
                        <c:v>300</c:v>
                      </c:pt>
                      <c:pt idx="83">
                        <c:v>300</c:v>
                      </c:pt>
                      <c:pt idx="84">
                        <c:v>300</c:v>
                      </c:pt>
                      <c:pt idx="85">
                        <c:v>300</c:v>
                      </c:pt>
                      <c:pt idx="86">
                        <c:v>300</c:v>
                      </c:pt>
                      <c:pt idx="87">
                        <c:v>300</c:v>
                      </c:pt>
                      <c:pt idx="88">
                        <c:v>300</c:v>
                      </c:pt>
                      <c:pt idx="89">
                        <c:v>300</c:v>
                      </c:pt>
                      <c:pt idx="90">
                        <c:v>300</c:v>
                      </c:pt>
                      <c:pt idx="91">
                        <c:v>300</c:v>
                      </c:pt>
                      <c:pt idx="92">
                        <c:v>300</c:v>
                      </c:pt>
                      <c:pt idx="93">
                        <c:v>300</c:v>
                      </c:pt>
                      <c:pt idx="94">
                        <c:v>300</c:v>
                      </c:pt>
                      <c:pt idx="95">
                        <c:v>300</c:v>
                      </c:pt>
                      <c:pt idx="96">
                        <c:v>300</c:v>
                      </c:pt>
                      <c:pt idx="97">
                        <c:v>300</c:v>
                      </c:pt>
                      <c:pt idx="98">
                        <c:v>300</c:v>
                      </c:pt>
                      <c:pt idx="99">
                        <c:v>300</c:v>
                      </c:pt>
                      <c:pt idx="100">
                        <c:v>300</c:v>
                      </c:pt>
                      <c:pt idx="101">
                        <c:v>300</c:v>
                      </c:pt>
                      <c:pt idx="102">
                        <c:v>300</c:v>
                      </c:pt>
                      <c:pt idx="103">
                        <c:v>300</c:v>
                      </c:pt>
                      <c:pt idx="104">
                        <c:v>300</c:v>
                      </c:pt>
                      <c:pt idx="105">
                        <c:v>300</c:v>
                      </c:pt>
                      <c:pt idx="106">
                        <c:v>300</c:v>
                      </c:pt>
                      <c:pt idx="107">
                        <c:v>300</c:v>
                      </c:pt>
                      <c:pt idx="108">
                        <c:v>300</c:v>
                      </c:pt>
                      <c:pt idx="109">
                        <c:v>300</c:v>
                      </c:pt>
                      <c:pt idx="110">
                        <c:v>300</c:v>
                      </c:pt>
                      <c:pt idx="111">
                        <c:v>300</c:v>
                      </c:pt>
                      <c:pt idx="112">
                        <c:v>300</c:v>
                      </c:pt>
                      <c:pt idx="113">
                        <c:v>300</c:v>
                      </c:pt>
                      <c:pt idx="114">
                        <c:v>300</c:v>
                      </c:pt>
                      <c:pt idx="115">
                        <c:v>300</c:v>
                      </c:pt>
                      <c:pt idx="116">
                        <c:v>300</c:v>
                      </c:pt>
                      <c:pt idx="117">
                        <c:v>300</c:v>
                      </c:pt>
                      <c:pt idx="118">
                        <c:v>300</c:v>
                      </c:pt>
                      <c:pt idx="119">
                        <c:v>300</c:v>
                      </c:pt>
                      <c:pt idx="120">
                        <c:v>300</c:v>
                      </c:pt>
                      <c:pt idx="121">
                        <c:v>300</c:v>
                      </c:pt>
                      <c:pt idx="122">
                        <c:v>300</c:v>
                      </c:pt>
                      <c:pt idx="123">
                        <c:v>300</c:v>
                      </c:pt>
                      <c:pt idx="124">
                        <c:v>300</c:v>
                      </c:pt>
                      <c:pt idx="125">
                        <c:v>300</c:v>
                      </c:pt>
                      <c:pt idx="126">
                        <c:v>300</c:v>
                      </c:pt>
                      <c:pt idx="127">
                        <c:v>300</c:v>
                      </c:pt>
                      <c:pt idx="128">
                        <c:v>300</c:v>
                      </c:pt>
                      <c:pt idx="129">
                        <c:v>300</c:v>
                      </c:pt>
                      <c:pt idx="130">
                        <c:v>300</c:v>
                      </c:pt>
                      <c:pt idx="131">
                        <c:v>300</c:v>
                      </c:pt>
                      <c:pt idx="132">
                        <c:v>300</c:v>
                      </c:pt>
                      <c:pt idx="133">
                        <c:v>300</c:v>
                      </c:pt>
                      <c:pt idx="134">
                        <c:v>300</c:v>
                      </c:pt>
                      <c:pt idx="135">
                        <c:v>300</c:v>
                      </c:pt>
                      <c:pt idx="136">
                        <c:v>300</c:v>
                      </c:pt>
                      <c:pt idx="137">
                        <c:v>300</c:v>
                      </c:pt>
                      <c:pt idx="138">
                        <c:v>300</c:v>
                      </c:pt>
                      <c:pt idx="139">
                        <c:v>300</c:v>
                      </c:pt>
                      <c:pt idx="140">
                        <c:v>300</c:v>
                      </c:pt>
                      <c:pt idx="141">
                        <c:v>300</c:v>
                      </c:pt>
                      <c:pt idx="142">
                        <c:v>300</c:v>
                      </c:pt>
                      <c:pt idx="143">
                        <c:v>300</c:v>
                      </c:pt>
                      <c:pt idx="144">
                        <c:v>300</c:v>
                      </c:pt>
                      <c:pt idx="145">
                        <c:v>300</c:v>
                      </c:pt>
                      <c:pt idx="146">
                        <c:v>300</c:v>
                      </c:pt>
                      <c:pt idx="147">
                        <c:v>300</c:v>
                      </c:pt>
                      <c:pt idx="148">
                        <c:v>300</c:v>
                      </c:pt>
                      <c:pt idx="149">
                        <c:v>300</c:v>
                      </c:pt>
                      <c:pt idx="150">
                        <c:v>300</c:v>
                      </c:pt>
                      <c:pt idx="151">
                        <c:v>300</c:v>
                      </c:pt>
                      <c:pt idx="152">
                        <c:v>300</c:v>
                      </c:pt>
                      <c:pt idx="153">
                        <c:v>300</c:v>
                      </c:pt>
                      <c:pt idx="154">
                        <c:v>300</c:v>
                      </c:pt>
                      <c:pt idx="155">
                        <c:v>300</c:v>
                      </c:pt>
                      <c:pt idx="156">
                        <c:v>300</c:v>
                      </c:pt>
                      <c:pt idx="157">
                        <c:v>300</c:v>
                      </c:pt>
                      <c:pt idx="158">
                        <c:v>300</c:v>
                      </c:pt>
                      <c:pt idx="159">
                        <c:v>300</c:v>
                      </c:pt>
                      <c:pt idx="160">
                        <c:v>300</c:v>
                      </c:pt>
                      <c:pt idx="161">
                        <c:v>300</c:v>
                      </c:pt>
                      <c:pt idx="162">
                        <c:v>300</c:v>
                      </c:pt>
                      <c:pt idx="163">
                        <c:v>300</c:v>
                      </c:pt>
                      <c:pt idx="164">
                        <c:v>300</c:v>
                      </c:pt>
                      <c:pt idx="165">
                        <c:v>300</c:v>
                      </c:pt>
                      <c:pt idx="166">
                        <c:v>300</c:v>
                      </c:pt>
                      <c:pt idx="167">
                        <c:v>300</c:v>
                      </c:pt>
                      <c:pt idx="168">
                        <c:v>300</c:v>
                      </c:pt>
                      <c:pt idx="169">
                        <c:v>300</c:v>
                      </c:pt>
                      <c:pt idx="170">
                        <c:v>300</c:v>
                      </c:pt>
                      <c:pt idx="171">
                        <c:v>300</c:v>
                      </c:pt>
                      <c:pt idx="172">
                        <c:v>300</c:v>
                      </c:pt>
                      <c:pt idx="173">
                        <c:v>300</c:v>
                      </c:pt>
                      <c:pt idx="174">
                        <c:v>300</c:v>
                      </c:pt>
                      <c:pt idx="175">
                        <c:v>300</c:v>
                      </c:pt>
                      <c:pt idx="176">
                        <c:v>300</c:v>
                      </c:pt>
                      <c:pt idx="177">
                        <c:v>300</c:v>
                      </c:pt>
                      <c:pt idx="178">
                        <c:v>300</c:v>
                      </c:pt>
                      <c:pt idx="179">
                        <c:v>300</c:v>
                      </c:pt>
                      <c:pt idx="180">
                        <c:v>300</c:v>
                      </c:pt>
                      <c:pt idx="181">
                        <c:v>300</c:v>
                      </c:pt>
                      <c:pt idx="182">
                        <c:v>300</c:v>
                      </c:pt>
                      <c:pt idx="183">
                        <c:v>300</c:v>
                      </c:pt>
                      <c:pt idx="184">
                        <c:v>300</c:v>
                      </c:pt>
                      <c:pt idx="185">
                        <c:v>300</c:v>
                      </c:pt>
                      <c:pt idx="186">
                        <c:v>300</c:v>
                      </c:pt>
                      <c:pt idx="187">
                        <c:v>300</c:v>
                      </c:pt>
                      <c:pt idx="188">
                        <c:v>300</c:v>
                      </c:pt>
                      <c:pt idx="189">
                        <c:v>300</c:v>
                      </c:pt>
                      <c:pt idx="190">
                        <c:v>300</c:v>
                      </c:pt>
                      <c:pt idx="191">
                        <c:v>300</c:v>
                      </c:pt>
                      <c:pt idx="192">
                        <c:v>300</c:v>
                      </c:pt>
                      <c:pt idx="193">
                        <c:v>300</c:v>
                      </c:pt>
                      <c:pt idx="194">
                        <c:v>300</c:v>
                      </c:pt>
                      <c:pt idx="195">
                        <c:v>300</c:v>
                      </c:pt>
                      <c:pt idx="196">
                        <c:v>300</c:v>
                      </c:pt>
                      <c:pt idx="197">
                        <c:v>300</c:v>
                      </c:pt>
                      <c:pt idx="198">
                        <c:v>300</c:v>
                      </c:pt>
                      <c:pt idx="199">
                        <c:v>300</c:v>
                      </c:pt>
                      <c:pt idx="200">
                        <c:v>300</c:v>
                      </c:pt>
                      <c:pt idx="201">
                        <c:v>300</c:v>
                      </c:pt>
                      <c:pt idx="202">
                        <c:v>300</c:v>
                      </c:pt>
                      <c:pt idx="203">
                        <c:v>300</c:v>
                      </c:pt>
                      <c:pt idx="204">
                        <c:v>300</c:v>
                      </c:pt>
                      <c:pt idx="205">
                        <c:v>300</c:v>
                      </c:pt>
                      <c:pt idx="206">
                        <c:v>300</c:v>
                      </c:pt>
                      <c:pt idx="207">
                        <c:v>300</c:v>
                      </c:pt>
                      <c:pt idx="208">
                        <c:v>300</c:v>
                      </c:pt>
                      <c:pt idx="209">
                        <c:v>300</c:v>
                      </c:pt>
                      <c:pt idx="210">
                        <c:v>300</c:v>
                      </c:pt>
                      <c:pt idx="211">
                        <c:v>300</c:v>
                      </c:pt>
                      <c:pt idx="212">
                        <c:v>300</c:v>
                      </c:pt>
                      <c:pt idx="213">
                        <c:v>300</c:v>
                      </c:pt>
                      <c:pt idx="214">
                        <c:v>300</c:v>
                      </c:pt>
                      <c:pt idx="215">
                        <c:v>300</c:v>
                      </c:pt>
                      <c:pt idx="216">
                        <c:v>300</c:v>
                      </c:pt>
                      <c:pt idx="217">
                        <c:v>300</c:v>
                      </c:pt>
                      <c:pt idx="218">
                        <c:v>300</c:v>
                      </c:pt>
                      <c:pt idx="219">
                        <c:v>300</c:v>
                      </c:pt>
                      <c:pt idx="220">
                        <c:v>300</c:v>
                      </c:pt>
                      <c:pt idx="221">
                        <c:v>300</c:v>
                      </c:pt>
                      <c:pt idx="222">
                        <c:v>300</c:v>
                      </c:pt>
                      <c:pt idx="223">
                        <c:v>300</c:v>
                      </c:pt>
                      <c:pt idx="224">
                        <c:v>300</c:v>
                      </c:pt>
                      <c:pt idx="225">
                        <c:v>300</c:v>
                      </c:pt>
                      <c:pt idx="226">
                        <c:v>300</c:v>
                      </c:pt>
                      <c:pt idx="227">
                        <c:v>300</c:v>
                      </c:pt>
                      <c:pt idx="228">
                        <c:v>300</c:v>
                      </c:pt>
                      <c:pt idx="229">
                        <c:v>300</c:v>
                      </c:pt>
                      <c:pt idx="230">
                        <c:v>300</c:v>
                      </c:pt>
                      <c:pt idx="231">
                        <c:v>300</c:v>
                      </c:pt>
                      <c:pt idx="232">
                        <c:v>300</c:v>
                      </c:pt>
                      <c:pt idx="233">
                        <c:v>300</c:v>
                      </c:pt>
                      <c:pt idx="234">
                        <c:v>300</c:v>
                      </c:pt>
                      <c:pt idx="235">
                        <c:v>300</c:v>
                      </c:pt>
                      <c:pt idx="236">
                        <c:v>300</c:v>
                      </c:pt>
                      <c:pt idx="237">
                        <c:v>300</c:v>
                      </c:pt>
                      <c:pt idx="238">
                        <c:v>300</c:v>
                      </c:pt>
                      <c:pt idx="239">
                        <c:v>300</c:v>
                      </c:pt>
                      <c:pt idx="240">
                        <c:v>300</c:v>
                      </c:pt>
                      <c:pt idx="241">
                        <c:v>300</c:v>
                      </c:pt>
                      <c:pt idx="242">
                        <c:v>300</c:v>
                      </c:pt>
                      <c:pt idx="243">
                        <c:v>300</c:v>
                      </c:pt>
                      <c:pt idx="244">
                        <c:v>300</c:v>
                      </c:pt>
                      <c:pt idx="245">
                        <c:v>300</c:v>
                      </c:pt>
                      <c:pt idx="246">
                        <c:v>300</c:v>
                      </c:pt>
                      <c:pt idx="247">
                        <c:v>300</c:v>
                      </c:pt>
                      <c:pt idx="248">
                        <c:v>300</c:v>
                      </c:pt>
                      <c:pt idx="249">
                        <c:v>300</c:v>
                      </c:pt>
                      <c:pt idx="250">
                        <c:v>300</c:v>
                      </c:pt>
                      <c:pt idx="251">
                        <c:v>300</c:v>
                      </c:pt>
                      <c:pt idx="252">
                        <c:v>300</c:v>
                      </c:pt>
                      <c:pt idx="253">
                        <c:v>300</c:v>
                      </c:pt>
                      <c:pt idx="254">
                        <c:v>300</c:v>
                      </c:pt>
                      <c:pt idx="255">
                        <c:v>300</c:v>
                      </c:pt>
                      <c:pt idx="256">
                        <c:v>300</c:v>
                      </c:pt>
                      <c:pt idx="257">
                        <c:v>300</c:v>
                      </c:pt>
                      <c:pt idx="258">
                        <c:v>300</c:v>
                      </c:pt>
                      <c:pt idx="259">
                        <c:v>300</c:v>
                      </c:pt>
                      <c:pt idx="260">
                        <c:v>300</c:v>
                      </c:pt>
                      <c:pt idx="261">
                        <c:v>300</c:v>
                      </c:pt>
                      <c:pt idx="262">
                        <c:v>300</c:v>
                      </c:pt>
                      <c:pt idx="263">
                        <c:v>300</c:v>
                      </c:pt>
                      <c:pt idx="264">
                        <c:v>300</c:v>
                      </c:pt>
                      <c:pt idx="265">
                        <c:v>300</c:v>
                      </c:pt>
                      <c:pt idx="266">
                        <c:v>300</c:v>
                      </c:pt>
                      <c:pt idx="267">
                        <c:v>300</c:v>
                      </c:pt>
                      <c:pt idx="268">
                        <c:v>300</c:v>
                      </c:pt>
                      <c:pt idx="269">
                        <c:v>300</c:v>
                      </c:pt>
                      <c:pt idx="270">
                        <c:v>300</c:v>
                      </c:pt>
                      <c:pt idx="271">
                        <c:v>300</c:v>
                      </c:pt>
                      <c:pt idx="272">
                        <c:v>300</c:v>
                      </c:pt>
                      <c:pt idx="273">
                        <c:v>300</c:v>
                      </c:pt>
                      <c:pt idx="274">
                        <c:v>300</c:v>
                      </c:pt>
                      <c:pt idx="275">
                        <c:v>300</c:v>
                      </c:pt>
                      <c:pt idx="276">
                        <c:v>300</c:v>
                      </c:pt>
                      <c:pt idx="277">
                        <c:v>300</c:v>
                      </c:pt>
                      <c:pt idx="278">
                        <c:v>300</c:v>
                      </c:pt>
                      <c:pt idx="279">
                        <c:v>300</c:v>
                      </c:pt>
                      <c:pt idx="280">
                        <c:v>300</c:v>
                      </c:pt>
                      <c:pt idx="281">
                        <c:v>300</c:v>
                      </c:pt>
                      <c:pt idx="282">
                        <c:v>300</c:v>
                      </c:pt>
                      <c:pt idx="283">
                        <c:v>300</c:v>
                      </c:pt>
                      <c:pt idx="284">
                        <c:v>300</c:v>
                      </c:pt>
                      <c:pt idx="285">
                        <c:v>300</c:v>
                      </c:pt>
                      <c:pt idx="286">
                        <c:v>300</c:v>
                      </c:pt>
                      <c:pt idx="287">
                        <c:v>300</c:v>
                      </c:pt>
                      <c:pt idx="288">
                        <c:v>300</c:v>
                      </c:pt>
                      <c:pt idx="289">
                        <c:v>300</c:v>
                      </c:pt>
                      <c:pt idx="290">
                        <c:v>300</c:v>
                      </c:pt>
                      <c:pt idx="291">
                        <c:v>300</c:v>
                      </c:pt>
                      <c:pt idx="292">
                        <c:v>300</c:v>
                      </c:pt>
                      <c:pt idx="293">
                        <c:v>300</c:v>
                      </c:pt>
                      <c:pt idx="294">
                        <c:v>300</c:v>
                      </c:pt>
                      <c:pt idx="295">
                        <c:v>300</c:v>
                      </c:pt>
                      <c:pt idx="296">
                        <c:v>300</c:v>
                      </c:pt>
                      <c:pt idx="297">
                        <c:v>300</c:v>
                      </c:pt>
                      <c:pt idx="298">
                        <c:v>300</c:v>
                      </c:pt>
                      <c:pt idx="299">
                        <c:v>300</c:v>
                      </c:pt>
                      <c:pt idx="300">
                        <c:v>300</c:v>
                      </c:pt>
                      <c:pt idx="301">
                        <c:v>300</c:v>
                      </c:pt>
                      <c:pt idx="302">
                        <c:v>300</c:v>
                      </c:pt>
                      <c:pt idx="303">
                        <c:v>300</c:v>
                      </c:pt>
                      <c:pt idx="304">
                        <c:v>300</c:v>
                      </c:pt>
                      <c:pt idx="305">
                        <c:v>300</c:v>
                      </c:pt>
                      <c:pt idx="306">
                        <c:v>300</c:v>
                      </c:pt>
                      <c:pt idx="307">
                        <c:v>300</c:v>
                      </c:pt>
                      <c:pt idx="308">
                        <c:v>300</c:v>
                      </c:pt>
                      <c:pt idx="309">
                        <c:v>300</c:v>
                      </c:pt>
                      <c:pt idx="310">
                        <c:v>300</c:v>
                      </c:pt>
                      <c:pt idx="311">
                        <c:v>300</c:v>
                      </c:pt>
                      <c:pt idx="312">
                        <c:v>300</c:v>
                      </c:pt>
                      <c:pt idx="313">
                        <c:v>300</c:v>
                      </c:pt>
                      <c:pt idx="314">
                        <c:v>300</c:v>
                      </c:pt>
                      <c:pt idx="315">
                        <c:v>300</c:v>
                      </c:pt>
                      <c:pt idx="316">
                        <c:v>300</c:v>
                      </c:pt>
                      <c:pt idx="317">
                        <c:v>300</c:v>
                      </c:pt>
                      <c:pt idx="318">
                        <c:v>300</c:v>
                      </c:pt>
                      <c:pt idx="319">
                        <c:v>300</c:v>
                      </c:pt>
                      <c:pt idx="320">
                        <c:v>300</c:v>
                      </c:pt>
                      <c:pt idx="321">
                        <c:v>300</c:v>
                      </c:pt>
                      <c:pt idx="322">
                        <c:v>300</c:v>
                      </c:pt>
                      <c:pt idx="323">
                        <c:v>300</c:v>
                      </c:pt>
                      <c:pt idx="324">
                        <c:v>300</c:v>
                      </c:pt>
                      <c:pt idx="325">
                        <c:v>300</c:v>
                      </c:pt>
                      <c:pt idx="326">
                        <c:v>300</c:v>
                      </c:pt>
                      <c:pt idx="327">
                        <c:v>300</c:v>
                      </c:pt>
                      <c:pt idx="328">
                        <c:v>300</c:v>
                      </c:pt>
                      <c:pt idx="329">
                        <c:v>300</c:v>
                      </c:pt>
                      <c:pt idx="330">
                        <c:v>300</c:v>
                      </c:pt>
                      <c:pt idx="331">
                        <c:v>300</c:v>
                      </c:pt>
                      <c:pt idx="332">
                        <c:v>300</c:v>
                      </c:pt>
                      <c:pt idx="333">
                        <c:v>300</c:v>
                      </c:pt>
                    </c:numCache>
                  </c:numRef>
                </c:val>
                <c:smooth val="0"/>
                <c:extLst xmlns:c15="http://schemas.microsoft.com/office/drawing/2012/chart">
                  <c:ext xmlns:c16="http://schemas.microsoft.com/office/drawing/2014/chart" uri="{C3380CC4-5D6E-409C-BE32-E72D297353CC}">
                    <c16:uniqueId val="{00000008-BBCA-439A-9791-6788AE09B5EB}"/>
                  </c:ext>
                </c:extLst>
              </c15:ser>
            </c15:filteredLineSeries>
          </c:ext>
        </c:extLst>
      </c:lineChart>
      <c:dateAx>
        <c:axId val="730463352"/>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r>
                  <a:rPr lang="en-US" dirty="0"/>
                  <a:t>Date</a:t>
                </a:r>
              </a:p>
            </c:rich>
          </c:tx>
          <c:layout>
            <c:manualLayout>
              <c:xMode val="edge"/>
              <c:yMode val="edge"/>
              <c:x val="0.51647506700128565"/>
              <c:y val="0.84038542103058245"/>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title>
        <c:numFmt formatCode="m/d;@"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crossAx val="730462368"/>
        <c:crosses val="autoZero"/>
        <c:auto val="1"/>
        <c:lblOffset val="100"/>
        <c:baseTimeUnit val="days"/>
      </c:dateAx>
      <c:valAx>
        <c:axId val="730462368"/>
        <c:scaling>
          <c:orientation val="minMax"/>
          <c:min val="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r>
                  <a:rPr lang="en-US"/>
                  <a:t>24-Hour Maximum PM2.5</a:t>
                </a:r>
              </a:p>
            </c:rich>
          </c:tx>
          <c:layout>
            <c:manualLayout>
              <c:xMode val="edge"/>
              <c:yMode val="edge"/>
              <c:x val="1.3308677190842144E-2"/>
              <c:y val="0.13536977369354256"/>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crossAx val="730463352"/>
        <c:crosses val="autoZero"/>
        <c:crossBetween val="between"/>
      </c:valAx>
      <c:spPr>
        <a:noFill/>
        <a:ln>
          <a:noFill/>
        </a:ln>
        <a:effectLst/>
      </c:spPr>
    </c:plotArea>
    <c:legend>
      <c:legendPos val="b"/>
      <c:legendEntry>
        <c:idx val="0"/>
        <c:delete val="1"/>
      </c:legendEntry>
      <c:legendEntry>
        <c:idx val="1"/>
        <c:delete val="1"/>
      </c:legendEntry>
      <c:legendEntry>
        <c:idx val="2"/>
        <c:delete val="1"/>
      </c:legendEntry>
      <c:layout>
        <c:manualLayout>
          <c:xMode val="edge"/>
          <c:yMode val="edge"/>
          <c:x val="5.955005220682983E-2"/>
          <c:y val="0.91468846476174481"/>
          <c:w val="0.9384312982563966"/>
          <c:h val="8.531153523825518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200">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5722831318624"/>
          <c:y val="2.1053712524265071E-2"/>
          <c:w val="0.84306467566518684"/>
          <c:h val="0.66648561640476545"/>
        </c:manualLayout>
      </c:layout>
      <c:barChart>
        <c:barDir val="col"/>
        <c:grouping val="clustered"/>
        <c:varyColors val="0"/>
        <c:ser>
          <c:idx val="6"/>
          <c:order val="6"/>
          <c:tx>
            <c:strRef>
              <c:f>AsthmaPct!$J$1</c:f>
              <c:strCache>
                <c:ptCount val="1"/>
                <c:pt idx="0">
                  <c:v>October 2017 Northern California Wildfires</c:v>
                </c:pt>
              </c:strCache>
            </c:strRef>
          </c:tx>
          <c:spPr>
            <a:solidFill>
              <a:schemeClr val="accent4">
                <a:lumMod val="20000"/>
                <a:lumOff val="80000"/>
              </a:schemeClr>
            </a:solidFill>
            <a:ln>
              <a:noFill/>
            </a:ln>
            <a:effectLst/>
          </c:spPr>
          <c:invertIfNegative val="0"/>
          <c:val>
            <c:numRef>
              <c:f>AsthmaPct!$J$2:$J$53</c:f>
              <c:numCache>
                <c:formatCode>0%</c:formatCode>
                <c:ptCount val="52"/>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0.02</c:v>
                </c:pt>
                <c:pt idx="27">
                  <c:v>0.02</c:v>
                </c:pt>
                <c:pt idx="28">
                  <c:v>0.02</c:v>
                </c:pt>
                <c:pt idx="29">
                  <c:v>0.02</c:v>
                </c:pt>
                <c:pt idx="30">
                  <c:v>0.02</c:v>
                </c:pt>
                <c:pt idx="31">
                  <c:v>0.02</c:v>
                </c:pt>
                <c:pt idx="32">
                  <c:v>0.02</c:v>
                </c:pt>
                <c:pt idx="33">
                  <c:v>0.02</c:v>
                </c:pt>
                <c:pt idx="34">
                  <c:v>0.02</c:v>
                </c:pt>
                <c:pt idx="35">
                  <c:v>0.02</c:v>
                </c:pt>
                <c:pt idx="36">
                  <c:v>0.02</c:v>
                </c:pt>
                <c:pt idx="37">
                  <c:v>0.02</c:v>
                </c:pt>
                <c:pt idx="38">
                  <c:v>0.02</c:v>
                </c:pt>
                <c:pt idx="39">
                  <c:v>0.02</c:v>
                </c:pt>
                <c:pt idx="40">
                  <c:v>0.02</c:v>
                </c:pt>
                <c:pt idx="41">
                  <c:v>0.02</c:v>
                </c:pt>
                <c:pt idx="42">
                  <c:v>0.02</c:v>
                </c:pt>
                <c:pt idx="43">
                  <c:v>0.02</c:v>
                </c:pt>
                <c:pt idx="44">
                  <c:v>0.02</c:v>
                </c:pt>
                <c:pt idx="45">
                  <c:v>#N/A</c:v>
                </c:pt>
                <c:pt idx="46">
                  <c:v>#N/A</c:v>
                </c:pt>
                <c:pt idx="47">
                  <c:v>#N/A</c:v>
                </c:pt>
                <c:pt idx="48">
                  <c:v>#N/A</c:v>
                </c:pt>
                <c:pt idx="49">
                  <c:v>#N/A</c:v>
                </c:pt>
                <c:pt idx="50">
                  <c:v>#N/A</c:v>
                </c:pt>
                <c:pt idx="51">
                  <c:v>#N/A</c:v>
                </c:pt>
              </c:numCache>
            </c:numRef>
          </c:val>
          <c:extLst>
            <c:ext xmlns:c16="http://schemas.microsoft.com/office/drawing/2014/chart" uri="{C3380CC4-5D6E-409C-BE32-E72D297353CC}">
              <c16:uniqueId val="{00000000-45E5-4A69-BBB4-A0AD1EC688E2}"/>
            </c:ext>
          </c:extLst>
        </c:ser>
        <c:ser>
          <c:idx val="7"/>
          <c:order val="7"/>
          <c:tx>
            <c:strRef>
              <c:f>AsthmaPct!$X$1</c:f>
              <c:strCache>
                <c:ptCount val="1"/>
                <c:pt idx="0">
                  <c:v>2018 Camp Fire</c:v>
                </c:pt>
              </c:strCache>
            </c:strRef>
          </c:tx>
          <c:spPr>
            <a:solidFill>
              <a:schemeClr val="accent4">
                <a:lumMod val="60000"/>
                <a:lumOff val="40000"/>
              </a:schemeClr>
            </a:solidFill>
            <a:ln>
              <a:noFill/>
            </a:ln>
            <a:effectLst/>
          </c:spPr>
          <c:invertIfNegative val="0"/>
          <c:val>
            <c:numRef>
              <c:f>AsthmaPct!$X$2:$X$50</c:f>
              <c:numCache>
                <c:formatCode>0%</c:formatCode>
                <c:ptCount val="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0.02</c:v>
                </c:pt>
                <c:pt idx="45">
                  <c:v>0.02</c:v>
                </c:pt>
                <c:pt idx="46">
                  <c:v>0.02</c:v>
                </c:pt>
                <c:pt idx="47">
                  <c:v>0.02</c:v>
                </c:pt>
                <c:pt idx="48">
                  <c:v>#N/A</c:v>
                </c:pt>
              </c:numCache>
            </c:numRef>
          </c:val>
          <c:extLst>
            <c:ext xmlns:c16="http://schemas.microsoft.com/office/drawing/2014/chart" uri="{C3380CC4-5D6E-409C-BE32-E72D297353CC}">
              <c16:uniqueId val="{00000001-45E5-4A69-BBB4-A0AD1EC688E2}"/>
            </c:ext>
          </c:extLst>
        </c:ser>
        <c:dLbls>
          <c:showLegendKey val="0"/>
          <c:showVal val="0"/>
          <c:showCatName val="0"/>
          <c:showSerName val="0"/>
          <c:showPercent val="0"/>
          <c:showBubbleSize val="0"/>
        </c:dLbls>
        <c:gapWidth val="0"/>
        <c:overlap val="100"/>
        <c:axId val="516921880"/>
        <c:axId val="516919256"/>
      </c:barChart>
      <c:lineChart>
        <c:grouping val="standard"/>
        <c:varyColors val="0"/>
        <c:ser>
          <c:idx val="0"/>
          <c:order val="0"/>
          <c:tx>
            <c:strRef>
              <c:f>AsthmaPct!$D$1</c:f>
              <c:strCache>
                <c:ptCount val="1"/>
                <c:pt idx="0">
                  <c:v>2017</c:v>
                </c:pt>
              </c:strCache>
            </c:strRef>
          </c:tx>
          <c:spPr>
            <a:ln w="28575" cap="rnd">
              <a:solidFill>
                <a:schemeClr val="accent5">
                  <a:lumMod val="60000"/>
                  <a:lumOff val="40000"/>
                </a:schemeClr>
              </a:solidFill>
              <a:round/>
            </a:ln>
            <a:effectLst/>
          </c:spPr>
          <c:marker>
            <c:symbol val="none"/>
          </c:marker>
          <c:cat>
            <c:numRef>
              <c:f>AsthmaPct!$A$2:$A$53</c:f>
              <c:numCache>
                <c:formatCode>0</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numCache>
            </c:numRef>
          </c:cat>
          <c:val>
            <c:numRef>
              <c:f>AsthmaPct!$D$2:$D$53</c:f>
              <c:numCache>
                <c:formatCode>0.00%</c:formatCode>
                <c:ptCount val="52"/>
                <c:pt idx="0">
                  <c:v>6.5188999999999993E-3</c:v>
                </c:pt>
                <c:pt idx="1">
                  <c:v>7.4515600000000003E-3</c:v>
                </c:pt>
                <c:pt idx="2">
                  <c:v>1.0309280000000001E-2</c:v>
                </c:pt>
                <c:pt idx="3">
                  <c:v>4.6583900000000001E-3</c:v>
                </c:pt>
                <c:pt idx="4">
                  <c:v>8.5898399999999996E-3</c:v>
                </c:pt>
                <c:pt idx="5">
                  <c:v>1.0101009999999999E-2</c:v>
                </c:pt>
                <c:pt idx="6">
                  <c:v>7.8492900000000001E-3</c:v>
                </c:pt>
                <c:pt idx="7">
                  <c:v>4.63679E-3</c:v>
                </c:pt>
                <c:pt idx="8">
                  <c:v>2.9261199999999999E-3</c:v>
                </c:pt>
                <c:pt idx="9">
                  <c:v>7.1326699999999998E-3</c:v>
                </c:pt>
                <c:pt idx="10">
                  <c:v>1.4540649999999999E-2</c:v>
                </c:pt>
                <c:pt idx="11">
                  <c:v>1.4652000000000001E-3</c:v>
                </c:pt>
                <c:pt idx="12">
                  <c:v>2.8109599999999999E-3</c:v>
                </c:pt>
                <c:pt idx="13">
                  <c:v>1.0122920000000001E-2</c:v>
                </c:pt>
                <c:pt idx="14">
                  <c:v>4.3956000000000004E-3</c:v>
                </c:pt>
                <c:pt idx="15">
                  <c:v>4.9019600000000003E-3</c:v>
                </c:pt>
                <c:pt idx="16">
                  <c:v>2.0661199999999998E-3</c:v>
                </c:pt>
                <c:pt idx="17">
                  <c:v>1.9792199999999999E-3</c:v>
                </c:pt>
                <c:pt idx="18">
                  <c:v>9.8231800000000008E-3</c:v>
                </c:pt>
                <c:pt idx="19">
                  <c:v>4.4488399999999999E-3</c:v>
                </c:pt>
                <c:pt idx="20">
                  <c:v>2.7713600000000001E-3</c:v>
                </c:pt>
                <c:pt idx="21">
                  <c:v>2.1893799999999999E-3</c:v>
                </c:pt>
                <c:pt idx="22">
                  <c:v>3.24851E-3</c:v>
                </c:pt>
                <c:pt idx="23">
                  <c:v>0</c:v>
                </c:pt>
                <c:pt idx="24">
                  <c:v>1.0465699999999999E-3</c:v>
                </c:pt>
                <c:pt idx="25">
                  <c:v>7.70501E-3</c:v>
                </c:pt>
                <c:pt idx="26">
                  <c:v>4.4125800000000001E-3</c:v>
                </c:pt>
                <c:pt idx="27">
                  <c:v>1.0964899999999999E-3</c:v>
                </c:pt>
                <c:pt idx="28">
                  <c:v>0</c:v>
                </c:pt>
                <c:pt idx="29">
                  <c:v>8.1112399999999987E-3</c:v>
                </c:pt>
                <c:pt idx="30">
                  <c:v>2.2497200000000002E-3</c:v>
                </c:pt>
                <c:pt idx="31">
                  <c:v>1.0828400000000001E-3</c:v>
                </c:pt>
                <c:pt idx="32">
                  <c:v>2.2371399999999999E-3</c:v>
                </c:pt>
                <c:pt idx="33">
                  <c:v>2.1881800000000001E-3</c:v>
                </c:pt>
                <c:pt idx="34">
                  <c:v>4.0020000000000003E-3</c:v>
                </c:pt>
                <c:pt idx="35">
                  <c:v>6.59444E-3</c:v>
                </c:pt>
                <c:pt idx="36">
                  <c:v>2.1141599999999999E-3</c:v>
                </c:pt>
                <c:pt idx="37">
                  <c:v>5.3504499999999997E-3</c:v>
                </c:pt>
                <c:pt idx="38">
                  <c:v>5.3676900000000005E-3</c:v>
                </c:pt>
                <c:pt idx="39">
                  <c:v>3.1595600000000001E-3</c:v>
                </c:pt>
                <c:pt idx="40">
                  <c:v>5.3304900000000002E-3</c:v>
                </c:pt>
                <c:pt idx="41">
                  <c:v>8.4611300000000007E-3</c:v>
                </c:pt>
                <c:pt idx="42">
                  <c:v>3.17125E-3</c:v>
                </c:pt>
                <c:pt idx="43">
                  <c:v>1.1370100000000001E-2</c:v>
                </c:pt>
                <c:pt idx="44">
                  <c:v>1.0746899999999999E-3</c:v>
                </c:pt>
                <c:pt idx="45">
                  <c:v>6.7659E-3</c:v>
                </c:pt>
                <c:pt idx="46">
                  <c:v>9.441380000000001E-3</c:v>
                </c:pt>
                <c:pt idx="47">
                  <c:v>7.9051399999999997E-3</c:v>
                </c:pt>
                <c:pt idx="48">
                  <c:v>1.281025E-2</c:v>
                </c:pt>
                <c:pt idx="49">
                  <c:v>9.1743099999999998E-3</c:v>
                </c:pt>
                <c:pt idx="50">
                  <c:v>8.4033600000000003E-3</c:v>
                </c:pt>
                <c:pt idx="51">
                  <c:v>1.0210589999999999E-2</c:v>
                </c:pt>
              </c:numCache>
            </c:numRef>
          </c:val>
          <c:smooth val="0"/>
          <c:extLst>
            <c:ext xmlns:c16="http://schemas.microsoft.com/office/drawing/2014/chart" uri="{C3380CC4-5D6E-409C-BE32-E72D297353CC}">
              <c16:uniqueId val="{00000002-45E5-4A69-BBB4-A0AD1EC688E2}"/>
            </c:ext>
          </c:extLst>
        </c:ser>
        <c:ser>
          <c:idx val="1"/>
          <c:order val="1"/>
          <c:tx>
            <c:strRef>
              <c:f>AsthmaPct!$F$1</c:f>
              <c:strCache>
                <c:ptCount val="1"/>
                <c:pt idx="0">
                  <c:v>Alert</c:v>
                </c:pt>
              </c:strCache>
            </c:strRef>
          </c:tx>
          <c:spPr>
            <a:ln w="28575" cap="rnd">
              <a:noFill/>
              <a:round/>
            </a:ln>
            <a:effectLst/>
          </c:spPr>
          <c:marker>
            <c:symbol val="circle"/>
            <c:size val="5"/>
            <c:spPr>
              <a:solidFill>
                <a:srgbClr val="FF0000"/>
              </a:solidFill>
              <a:ln w="28575">
                <a:solidFill>
                  <a:srgbClr val="FF0000"/>
                </a:solidFill>
              </a:ln>
              <a:effectLst/>
            </c:spPr>
          </c:marker>
          <c:dPt>
            <c:idx val="43"/>
            <c:marker>
              <c:symbol val="circle"/>
              <c:size val="5"/>
              <c:spPr>
                <a:solidFill>
                  <a:schemeClr val="bg1"/>
                </a:solidFill>
                <a:ln w="28575">
                  <a:solidFill>
                    <a:srgbClr val="FF0000"/>
                  </a:solidFill>
                </a:ln>
                <a:effectLst/>
              </c:spPr>
            </c:marker>
            <c:bubble3D val="0"/>
            <c:extLst>
              <c:ext xmlns:c16="http://schemas.microsoft.com/office/drawing/2014/chart" uri="{C3380CC4-5D6E-409C-BE32-E72D297353CC}">
                <c16:uniqueId val="{00000009-45E5-4A69-BBB4-A0AD1EC688E2}"/>
              </c:ext>
            </c:extLst>
          </c:dPt>
          <c:cat>
            <c:numRef>
              <c:f>AsthmaPct!$A$2:$A$53</c:f>
              <c:numCache>
                <c:formatCode>0</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numCache>
            </c:numRef>
          </c:cat>
          <c:val>
            <c:numRef>
              <c:f>AsthmaPct!$F$2:$F$53</c:f>
              <c:numCache>
                <c:formatCode>0.00%</c:formatCode>
                <c:ptCount val="52"/>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1.1370100000000001E-2</c:v>
                </c:pt>
                <c:pt idx="44">
                  <c:v>#N/A</c:v>
                </c:pt>
                <c:pt idx="45">
                  <c:v>#N/A</c:v>
                </c:pt>
                <c:pt idx="46">
                  <c:v>#N/A</c:v>
                </c:pt>
                <c:pt idx="47">
                  <c:v>#N/A</c:v>
                </c:pt>
                <c:pt idx="48">
                  <c:v>#N/A</c:v>
                </c:pt>
                <c:pt idx="49">
                  <c:v>#N/A</c:v>
                </c:pt>
                <c:pt idx="50">
                  <c:v>#N/A</c:v>
                </c:pt>
                <c:pt idx="51">
                  <c:v>#N/A</c:v>
                </c:pt>
              </c:numCache>
            </c:numRef>
          </c:val>
          <c:smooth val="0"/>
          <c:extLst>
            <c:ext xmlns:c16="http://schemas.microsoft.com/office/drawing/2014/chart" uri="{C3380CC4-5D6E-409C-BE32-E72D297353CC}">
              <c16:uniqueId val="{00000003-45E5-4A69-BBB4-A0AD1EC688E2}"/>
            </c:ext>
          </c:extLst>
        </c:ser>
        <c:ser>
          <c:idx val="2"/>
          <c:order val="2"/>
          <c:tx>
            <c:strRef>
              <c:f>AsthmaPct!$G$1</c:f>
              <c:strCache>
                <c:ptCount val="1"/>
                <c:pt idx="0">
                  <c:v>Warning</c:v>
                </c:pt>
              </c:strCache>
            </c:strRef>
          </c:tx>
          <c:spPr>
            <a:ln w="28575" cap="rnd">
              <a:noFill/>
              <a:round/>
            </a:ln>
            <a:effectLst/>
          </c:spPr>
          <c:marker>
            <c:symbol val="circle"/>
            <c:size val="5"/>
            <c:spPr>
              <a:solidFill>
                <a:schemeClr val="accent4"/>
              </a:solidFill>
              <a:ln w="28575">
                <a:solidFill>
                  <a:schemeClr val="accent4"/>
                </a:solidFill>
              </a:ln>
              <a:effectLst/>
            </c:spPr>
          </c:marker>
          <c:dPt>
            <c:idx val="10"/>
            <c:marker>
              <c:symbol val="circle"/>
              <c:size val="5"/>
              <c:spPr>
                <a:solidFill>
                  <a:schemeClr val="bg1"/>
                </a:solidFill>
                <a:ln w="28575">
                  <a:solidFill>
                    <a:schemeClr val="accent4"/>
                  </a:solidFill>
                </a:ln>
                <a:effectLst/>
              </c:spPr>
            </c:marker>
            <c:bubble3D val="0"/>
            <c:extLst>
              <c:ext xmlns:c16="http://schemas.microsoft.com/office/drawing/2014/chart" uri="{C3380CC4-5D6E-409C-BE32-E72D297353CC}">
                <c16:uniqueId val="{00000008-45E5-4A69-BBB4-A0AD1EC688E2}"/>
              </c:ext>
            </c:extLst>
          </c:dPt>
          <c:cat>
            <c:numRef>
              <c:f>AsthmaPct!$A$2:$A$53</c:f>
              <c:numCache>
                <c:formatCode>0</c:formatCode>
                <c:ptCount val="5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numCache>
            </c:numRef>
          </c:cat>
          <c:val>
            <c:numRef>
              <c:f>AsthmaPct!$G$2:$G$53</c:f>
              <c:numCache>
                <c:formatCode>0.00%</c:formatCode>
                <c:ptCount val="52"/>
                <c:pt idx="0">
                  <c:v>#N/A</c:v>
                </c:pt>
                <c:pt idx="1">
                  <c:v>#N/A</c:v>
                </c:pt>
                <c:pt idx="2">
                  <c:v>#N/A</c:v>
                </c:pt>
                <c:pt idx="3">
                  <c:v>#N/A</c:v>
                </c:pt>
                <c:pt idx="4">
                  <c:v>#N/A</c:v>
                </c:pt>
                <c:pt idx="5">
                  <c:v>#N/A</c:v>
                </c:pt>
                <c:pt idx="6">
                  <c:v>#N/A</c:v>
                </c:pt>
                <c:pt idx="7">
                  <c:v>#N/A</c:v>
                </c:pt>
                <c:pt idx="8">
                  <c:v>#N/A</c:v>
                </c:pt>
                <c:pt idx="9">
                  <c:v>#N/A</c:v>
                </c:pt>
                <c:pt idx="10">
                  <c:v>1.4540649999999999E-2</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numCache>
            </c:numRef>
          </c:val>
          <c:smooth val="0"/>
          <c:extLst>
            <c:ext xmlns:c16="http://schemas.microsoft.com/office/drawing/2014/chart" uri="{C3380CC4-5D6E-409C-BE32-E72D297353CC}">
              <c16:uniqueId val="{00000004-45E5-4A69-BBB4-A0AD1EC688E2}"/>
            </c:ext>
          </c:extLst>
        </c:ser>
        <c:ser>
          <c:idx val="3"/>
          <c:order val="3"/>
          <c:tx>
            <c:strRef>
              <c:f>AsthmaPct!$R$1</c:f>
              <c:strCache>
                <c:ptCount val="1"/>
                <c:pt idx="0">
                  <c:v>2018</c:v>
                </c:pt>
              </c:strCache>
            </c:strRef>
          </c:tx>
          <c:spPr>
            <a:ln w="28575" cap="rnd">
              <a:solidFill>
                <a:schemeClr val="accent1"/>
              </a:solidFill>
              <a:round/>
            </a:ln>
            <a:effectLst/>
          </c:spPr>
          <c:marker>
            <c:symbol val="none"/>
          </c:marker>
          <c:val>
            <c:numRef>
              <c:f>AsthmaPct!$R$2:$R$50</c:f>
              <c:numCache>
                <c:formatCode>0.00%</c:formatCode>
                <c:ptCount val="49"/>
                <c:pt idx="0">
                  <c:v>9.5011899999999996E-3</c:v>
                </c:pt>
                <c:pt idx="1">
                  <c:v>8.7336199999999992E-3</c:v>
                </c:pt>
                <c:pt idx="2">
                  <c:v>9.6969700000000009E-3</c:v>
                </c:pt>
                <c:pt idx="3">
                  <c:v>5.2631600000000002E-3</c:v>
                </c:pt>
                <c:pt idx="4">
                  <c:v>2.3310000000000002E-3</c:v>
                </c:pt>
                <c:pt idx="5">
                  <c:v>2.39521E-3</c:v>
                </c:pt>
                <c:pt idx="6">
                  <c:v>3.7174700000000001E-3</c:v>
                </c:pt>
                <c:pt idx="7">
                  <c:v>7.0120800000000004E-3</c:v>
                </c:pt>
                <c:pt idx="8">
                  <c:v>3.72208E-3</c:v>
                </c:pt>
                <c:pt idx="9">
                  <c:v>5.4184200000000002E-3</c:v>
                </c:pt>
                <c:pt idx="10">
                  <c:v>2.8228699999999999E-3</c:v>
                </c:pt>
                <c:pt idx="11">
                  <c:v>1.8945400000000001E-3</c:v>
                </c:pt>
                <c:pt idx="12">
                  <c:v>4.5632299999999997E-3</c:v>
                </c:pt>
                <c:pt idx="13">
                  <c:v>4.0295499999999998E-3</c:v>
                </c:pt>
                <c:pt idx="14">
                  <c:v>4.6710800000000002E-3</c:v>
                </c:pt>
                <c:pt idx="15">
                  <c:v>4.7074600000000001E-3</c:v>
                </c:pt>
                <c:pt idx="16">
                  <c:v>5.2137599999999996E-3</c:v>
                </c:pt>
                <c:pt idx="17">
                  <c:v>1.50376E-3</c:v>
                </c:pt>
                <c:pt idx="18">
                  <c:v>8.3217799999999991E-3</c:v>
                </c:pt>
                <c:pt idx="19">
                  <c:v>4.0955599999999998E-3</c:v>
                </c:pt>
                <c:pt idx="20">
                  <c:v>6.0090100000000004E-3</c:v>
                </c:pt>
                <c:pt idx="21">
                  <c:v>8.22669E-3</c:v>
                </c:pt>
                <c:pt idx="22">
                  <c:v>3.5366900000000003E-3</c:v>
                </c:pt>
                <c:pt idx="23">
                  <c:v>5.6603800000000004E-3</c:v>
                </c:pt>
                <c:pt idx="24">
                  <c:v>6.4829800000000002E-3</c:v>
                </c:pt>
                <c:pt idx="25">
                  <c:v>5.1020399999999995E-3</c:v>
                </c:pt>
                <c:pt idx="26">
                  <c:v>3.8295800000000004E-3</c:v>
                </c:pt>
                <c:pt idx="27">
                  <c:v>1.88324E-3</c:v>
                </c:pt>
                <c:pt idx="28">
                  <c:v>6.0728700000000002E-3</c:v>
                </c:pt>
                <c:pt idx="29">
                  <c:v>5.3304900000000002E-3</c:v>
                </c:pt>
                <c:pt idx="30">
                  <c:v>1.1326099999999999E-2</c:v>
                </c:pt>
                <c:pt idx="31">
                  <c:v>6.3492099999999992E-3</c:v>
                </c:pt>
                <c:pt idx="32">
                  <c:v>6.7743600000000001E-3</c:v>
                </c:pt>
                <c:pt idx="33">
                  <c:v>1.1293629999999999E-2</c:v>
                </c:pt>
                <c:pt idx="34">
                  <c:v>8.6253400000000004E-3</c:v>
                </c:pt>
                <c:pt idx="35">
                  <c:v>7.1396699999999999E-3</c:v>
                </c:pt>
                <c:pt idx="36">
                  <c:v>1.329787E-2</c:v>
                </c:pt>
                <c:pt idx="37">
                  <c:v>7.0281099999999997E-3</c:v>
                </c:pt>
                <c:pt idx="38">
                  <c:v>8.3725799999999993E-3</c:v>
                </c:pt>
                <c:pt idx="39">
                  <c:v>6.8833699999999998E-3</c:v>
                </c:pt>
                <c:pt idx="40">
                  <c:v>9.1996300000000003E-3</c:v>
                </c:pt>
                <c:pt idx="41">
                  <c:v>6.0301499999999997E-3</c:v>
                </c:pt>
                <c:pt idx="42">
                  <c:v>6.5075899999999997E-3</c:v>
                </c:pt>
                <c:pt idx="43">
                  <c:v>7.5400599999999995E-3</c:v>
                </c:pt>
                <c:pt idx="44">
                  <c:v>1.254826E-2</c:v>
                </c:pt>
                <c:pt idx="45">
                  <c:v>1.6113740000000001E-2</c:v>
                </c:pt>
                <c:pt idx="46">
                  <c:v>1.342282E-2</c:v>
                </c:pt>
                <c:pt idx="47">
                  <c:v>9.694620000000001E-3</c:v>
                </c:pt>
                <c:pt idx="48">
                  <c:v>1.4554279999999999E-2</c:v>
                </c:pt>
              </c:numCache>
            </c:numRef>
          </c:val>
          <c:smooth val="0"/>
          <c:extLst>
            <c:ext xmlns:c16="http://schemas.microsoft.com/office/drawing/2014/chart" uri="{C3380CC4-5D6E-409C-BE32-E72D297353CC}">
              <c16:uniqueId val="{00000005-45E5-4A69-BBB4-A0AD1EC688E2}"/>
            </c:ext>
          </c:extLst>
        </c:ser>
        <c:ser>
          <c:idx val="4"/>
          <c:order val="4"/>
          <c:tx>
            <c:strRef>
              <c:f>AsthmaPct!$T$1</c:f>
              <c:strCache>
                <c:ptCount val="1"/>
                <c:pt idx="0">
                  <c:v>Alert</c:v>
                </c:pt>
              </c:strCache>
            </c:strRef>
          </c:tx>
          <c:spPr>
            <a:ln w="28575" cap="rnd">
              <a:noFill/>
              <a:round/>
            </a:ln>
            <a:effectLst/>
          </c:spPr>
          <c:marker>
            <c:symbol val="circle"/>
            <c:size val="5"/>
            <c:spPr>
              <a:solidFill>
                <a:schemeClr val="bg1"/>
              </a:solidFill>
              <a:ln w="28575">
                <a:solidFill>
                  <a:srgbClr val="FF0000"/>
                </a:solidFill>
              </a:ln>
              <a:effectLst/>
            </c:spPr>
          </c:marker>
          <c:val>
            <c:numRef>
              <c:f>AsthmaPct!$T$2:$T$50</c:f>
              <c:numCache>
                <c:formatCode>0.00%</c:formatCode>
                <c:ptCount val="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8.3217799999999991E-3</c:v>
                </c:pt>
                <c:pt idx="19">
                  <c:v>#N/A</c:v>
                </c:pt>
                <c:pt idx="20">
                  <c:v>#N/A</c:v>
                </c:pt>
                <c:pt idx="21">
                  <c:v>#N/A</c:v>
                </c:pt>
                <c:pt idx="22">
                  <c:v>#N/A</c:v>
                </c:pt>
                <c:pt idx="23">
                  <c:v>#N/A</c:v>
                </c:pt>
                <c:pt idx="24">
                  <c:v>#N/A</c:v>
                </c:pt>
                <c:pt idx="25">
                  <c:v>#N/A</c:v>
                </c:pt>
                <c:pt idx="26">
                  <c:v>#N/A</c:v>
                </c:pt>
                <c:pt idx="27">
                  <c:v>#N/A</c:v>
                </c:pt>
                <c:pt idx="28">
                  <c:v>#N/A</c:v>
                </c:pt>
                <c:pt idx="29">
                  <c:v>#N/A</c:v>
                </c:pt>
                <c:pt idx="30">
                  <c:v>1.1326099999999999E-2</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1.6113740000000001E-2</c:v>
                </c:pt>
                <c:pt idx="46">
                  <c:v>1.342282E-2</c:v>
                </c:pt>
                <c:pt idx="47">
                  <c:v>#N/A</c:v>
                </c:pt>
                <c:pt idx="48">
                  <c:v>#N/A</c:v>
                </c:pt>
              </c:numCache>
            </c:numRef>
          </c:val>
          <c:smooth val="0"/>
          <c:extLst>
            <c:ext xmlns:c16="http://schemas.microsoft.com/office/drawing/2014/chart" uri="{C3380CC4-5D6E-409C-BE32-E72D297353CC}">
              <c16:uniqueId val="{00000006-45E5-4A69-BBB4-A0AD1EC688E2}"/>
            </c:ext>
          </c:extLst>
        </c:ser>
        <c:ser>
          <c:idx val="5"/>
          <c:order val="5"/>
          <c:tx>
            <c:strRef>
              <c:f>AsthmaPct!$U$1</c:f>
              <c:strCache>
                <c:ptCount val="1"/>
                <c:pt idx="0">
                  <c:v>Warning</c:v>
                </c:pt>
              </c:strCache>
            </c:strRef>
          </c:tx>
          <c:spPr>
            <a:ln w="28575" cap="rnd">
              <a:noFill/>
              <a:round/>
            </a:ln>
            <a:effectLst/>
          </c:spPr>
          <c:marker>
            <c:symbol val="circle"/>
            <c:size val="5"/>
            <c:spPr>
              <a:solidFill>
                <a:schemeClr val="bg1"/>
              </a:solidFill>
              <a:ln w="28575">
                <a:solidFill>
                  <a:schemeClr val="accent4"/>
                </a:solidFill>
              </a:ln>
              <a:effectLst/>
            </c:spPr>
          </c:marker>
          <c:val>
            <c:numRef>
              <c:f>AsthmaPct!$U$2:$U$50</c:f>
              <c:numCache>
                <c:formatCode>0.00%</c:formatCode>
                <c:ptCount val="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numCache>
            </c:numRef>
          </c:val>
          <c:smooth val="0"/>
          <c:extLst>
            <c:ext xmlns:c16="http://schemas.microsoft.com/office/drawing/2014/chart" uri="{C3380CC4-5D6E-409C-BE32-E72D297353CC}">
              <c16:uniqueId val="{00000007-45E5-4A69-BBB4-A0AD1EC688E2}"/>
            </c:ext>
          </c:extLst>
        </c:ser>
        <c:dLbls>
          <c:showLegendKey val="0"/>
          <c:showVal val="0"/>
          <c:showCatName val="0"/>
          <c:showSerName val="0"/>
          <c:showPercent val="0"/>
          <c:showBubbleSize val="0"/>
        </c:dLbls>
        <c:marker val="1"/>
        <c:smooth val="0"/>
        <c:axId val="516921880"/>
        <c:axId val="516919256"/>
      </c:lineChart>
      <c:catAx>
        <c:axId val="516921880"/>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r>
                  <a:rPr lang="en-US" dirty="0"/>
                  <a:t>MMWR Week</a:t>
                </a:r>
              </a:p>
            </c:rich>
          </c:tx>
          <c:layout>
            <c:manualLayout>
              <c:xMode val="edge"/>
              <c:yMode val="edge"/>
              <c:x val="0.47091632449088866"/>
              <c:y val="0.7570011537637080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crossAx val="516919256"/>
        <c:crosses val="autoZero"/>
        <c:auto val="1"/>
        <c:lblAlgn val="ctr"/>
        <c:lblOffset val="100"/>
        <c:noMultiLvlLbl val="0"/>
      </c:catAx>
      <c:valAx>
        <c:axId val="516919256"/>
        <c:scaling>
          <c:orientation val="minMax"/>
          <c:max val="2.0000000000000004E-2"/>
        </c:scaling>
        <c:delete val="0"/>
        <c:axPos val="l"/>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r>
                  <a:rPr lang="en-US" dirty="0"/>
                  <a:t>Percent of ED Visits</a:t>
                </a:r>
              </a:p>
            </c:rich>
          </c:tx>
          <c:layout>
            <c:manualLayout>
              <c:xMode val="edge"/>
              <c:yMode val="edge"/>
              <c:x val="1.2311542119207396E-2"/>
              <c:y val="0.1910214573341128"/>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crossAx val="516921880"/>
        <c:crosses val="autoZero"/>
        <c:crossBetween val="between"/>
      </c:valAx>
      <c:spPr>
        <a:noFill/>
        <a:ln>
          <a:noFill/>
        </a:ln>
        <a:effectLst/>
      </c:spPr>
    </c:plotArea>
    <c:legend>
      <c:legendPos val="b"/>
      <c:legendEntry>
        <c:idx val="3"/>
        <c:delete val="1"/>
      </c:legendEntry>
      <c:legendEntry>
        <c:idx val="4"/>
        <c:delete val="1"/>
      </c:legendEntry>
      <c:layout>
        <c:manualLayout>
          <c:xMode val="edge"/>
          <c:yMode val="edge"/>
          <c:x val="0"/>
          <c:y val="0.84045480992370336"/>
          <c:w val="0.99919667995516126"/>
          <c:h val="0.1595451900762966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400">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28113198411931"/>
          <c:y val="7.5534919790499366E-2"/>
          <c:w val="0.78447778477131147"/>
          <c:h val="0.69861479409945848"/>
        </c:manualLayout>
      </c:layout>
      <c:lineChart>
        <c:grouping val="standard"/>
        <c:varyColors val="0"/>
        <c:ser>
          <c:idx val="0"/>
          <c:order val="0"/>
          <c:tx>
            <c:strRef>
              <c:f>Sheet1!$B$1</c:f>
              <c:strCache>
                <c:ptCount val="1"/>
                <c:pt idx="0">
                  <c:v>Rate</c:v>
                </c:pt>
              </c:strCache>
            </c:strRef>
          </c:tx>
          <c:spPr>
            <a:ln w="28575" cap="rnd">
              <a:solidFill>
                <a:srgbClr val="2B69A8"/>
              </a:solidFill>
              <a:round/>
            </a:ln>
            <a:effectLst/>
          </c:spPr>
          <c:marker>
            <c:symbol val="circle"/>
            <c:size val="5"/>
            <c:spPr>
              <a:solidFill>
                <a:srgbClr val="D0CFD4"/>
              </a:solidFill>
              <a:ln w="28575">
                <a:solidFill>
                  <a:srgbClr val="2B69A8"/>
                </a:solidFill>
              </a:ln>
              <a:effectLst/>
            </c:spPr>
          </c:marker>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Roboto Condensed" panose="02000000000000000000" pitchFamily="2" charset="0"/>
                    <a:ea typeface="Roboto Condensed" panose="02000000000000000000" pitchFamily="2" charset="0"/>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36</c:v>
                </c:pt>
                <c:pt idx="1">
                  <c:v>39.200000000000003</c:v>
                </c:pt>
                <c:pt idx="2">
                  <c:v>41.4</c:v>
                </c:pt>
                <c:pt idx="3">
                  <c:v>43.9</c:v>
                </c:pt>
                <c:pt idx="4">
                  <c:v>39.6</c:v>
                </c:pt>
              </c:numCache>
            </c:numRef>
          </c:val>
          <c:smooth val="0"/>
          <c:extLst>
            <c:ext xmlns:c16="http://schemas.microsoft.com/office/drawing/2014/chart" uri="{C3380CC4-5D6E-409C-BE32-E72D297353CC}">
              <c16:uniqueId val="{00000000-275B-49F7-A9FE-3DD236750121}"/>
            </c:ext>
          </c:extLst>
        </c:ser>
        <c:dLbls>
          <c:showLegendKey val="0"/>
          <c:showVal val="0"/>
          <c:showCatName val="0"/>
          <c:showSerName val="0"/>
          <c:showPercent val="0"/>
          <c:showBubbleSize val="0"/>
        </c:dLbls>
        <c:marker val="1"/>
        <c:smooth val="0"/>
        <c:axId val="296547360"/>
        <c:axId val="208011216"/>
      </c:lineChart>
      <c:catAx>
        <c:axId val="296547360"/>
        <c:scaling>
          <c:orientation val="minMax"/>
        </c:scaling>
        <c:delete val="0"/>
        <c:axPos val="b"/>
        <c:numFmt formatCode="General" sourceLinked="1"/>
        <c:majorTickMark val="none"/>
        <c:minorTickMark val="none"/>
        <c:tickLblPos val="nextTo"/>
        <c:spPr>
          <a:noFill/>
          <a:ln w="9525" cap="flat" cmpd="sng" algn="ctr">
            <a:solidFill>
              <a:schemeClr val="tx2">
                <a:lumMod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mn-cs"/>
              </a:defRPr>
            </a:pPr>
            <a:endParaRPr lang="en-US"/>
          </a:p>
        </c:txPr>
        <c:crossAx val="208011216"/>
        <c:crosses val="autoZero"/>
        <c:auto val="1"/>
        <c:lblAlgn val="ctr"/>
        <c:lblOffset val="100"/>
        <c:noMultiLvlLbl val="0"/>
      </c:catAx>
      <c:valAx>
        <c:axId val="208011216"/>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mn-cs"/>
                  </a:defRPr>
                </a:pPr>
                <a:r>
                  <a:rPr lang="en-US"/>
                  <a:t>ED Visits Per 10,000</a:t>
                </a:r>
              </a:p>
            </c:rich>
          </c:tx>
          <c:layout>
            <c:manualLayout>
              <c:xMode val="edge"/>
              <c:yMode val="edge"/>
              <c:x val="1.4560839708208257E-2"/>
              <c:y val="4.5869872049043095E-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Roboto Condensed" panose="02000000000000000000" pitchFamily="2" charset="0"/>
                <a:ea typeface="Roboto Condensed" panose="02000000000000000000" pitchFamily="2" charset="0"/>
                <a:cs typeface="+mn-cs"/>
              </a:defRPr>
            </a:pPr>
            <a:endParaRPr lang="en-US"/>
          </a:p>
        </c:txPr>
        <c:crossAx val="296547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Roboto Condensed" panose="02000000000000000000" pitchFamily="2" charset="0"/>
          <a:ea typeface="Roboto Condensed" panose="02000000000000000000" pitchFamily="2"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1.077865266841645E-2"/>
          <c:y val="0"/>
          <c:w val="0.96886836260852005"/>
          <c:h val="1"/>
        </c:manualLayout>
      </c:layout>
      <c:doughnutChart>
        <c:varyColors val="1"/>
        <c:ser>
          <c:idx val="0"/>
          <c:order val="0"/>
          <c:tx>
            <c:strRef>
              <c:f>Sheet1!$B$1</c:f>
              <c:strCache>
                <c:ptCount val="1"/>
                <c:pt idx="0">
                  <c:v>Disease and disability
mediators</c:v>
                </c:pt>
              </c:strCache>
            </c:strRef>
          </c:tx>
          <c:spPr>
            <a:solidFill>
              <a:srgbClr val="006DB5"/>
            </a:solidFill>
            <a:ln>
              <a:noFill/>
            </a:ln>
          </c:spPr>
          <c:dPt>
            <c:idx val="0"/>
            <c:bubble3D val="0"/>
            <c:spPr>
              <a:solidFill>
                <a:srgbClr val="006DB5"/>
              </a:solidFill>
              <a:ln w="19050">
                <a:noFill/>
              </a:ln>
              <a:effectLst/>
            </c:spPr>
            <c:extLst>
              <c:ext xmlns:c16="http://schemas.microsoft.com/office/drawing/2014/chart" uri="{C3380CC4-5D6E-409C-BE32-E72D297353CC}">
                <c16:uniqueId val="{00000001-01F7-4B8A-9EDE-61D6937C96FD}"/>
              </c:ext>
            </c:extLst>
          </c:dPt>
          <c:dPt>
            <c:idx val="1"/>
            <c:bubble3D val="0"/>
            <c:spPr>
              <a:solidFill>
                <a:srgbClr val="006DB5"/>
              </a:solidFill>
              <a:ln w="19050">
                <a:noFill/>
              </a:ln>
              <a:effectLst/>
            </c:spPr>
            <c:extLst>
              <c:ext xmlns:c16="http://schemas.microsoft.com/office/drawing/2014/chart" uri="{C3380CC4-5D6E-409C-BE32-E72D297353CC}">
                <c16:uniqueId val="{00000003-01F7-4B8A-9EDE-61D6937C96FD}"/>
              </c:ext>
            </c:extLst>
          </c:dPt>
          <c:dPt>
            <c:idx val="2"/>
            <c:bubble3D val="0"/>
            <c:spPr>
              <a:solidFill>
                <a:srgbClr val="006DB5"/>
              </a:solidFill>
              <a:ln w="19050">
                <a:noFill/>
              </a:ln>
              <a:effectLst/>
            </c:spPr>
            <c:extLst>
              <c:ext xmlns:c16="http://schemas.microsoft.com/office/drawing/2014/chart" uri="{C3380CC4-5D6E-409C-BE32-E72D297353CC}">
                <c16:uniqueId val="{00000005-01F7-4B8A-9EDE-61D6937C96FD}"/>
              </c:ext>
            </c:extLst>
          </c:dPt>
          <c:dPt>
            <c:idx val="3"/>
            <c:bubble3D val="0"/>
            <c:spPr>
              <a:solidFill>
                <a:srgbClr val="006DB5"/>
              </a:solidFill>
              <a:ln w="19050">
                <a:noFill/>
              </a:ln>
              <a:effectLst/>
            </c:spPr>
            <c:extLst>
              <c:ext xmlns:c16="http://schemas.microsoft.com/office/drawing/2014/chart" uri="{C3380CC4-5D6E-409C-BE32-E72D297353CC}">
                <c16:uniqueId val="{00000007-01F7-4B8A-9EDE-61D6937C96FD}"/>
              </c:ext>
            </c:extLst>
          </c:dPt>
          <c:dPt>
            <c:idx val="4"/>
            <c:bubble3D val="0"/>
            <c:spPr>
              <a:solidFill>
                <a:srgbClr val="006DB5"/>
              </a:solidFill>
              <a:ln w="19050">
                <a:noFill/>
              </a:ln>
              <a:effectLst/>
            </c:spPr>
            <c:extLst>
              <c:ext xmlns:c16="http://schemas.microsoft.com/office/drawing/2014/chart" uri="{C3380CC4-5D6E-409C-BE32-E72D297353CC}">
                <c16:uniqueId val="{00000009-01F7-4B8A-9EDE-61D6937C96FD}"/>
              </c:ext>
            </c:extLst>
          </c:dPt>
          <c:dPt>
            <c:idx val="5"/>
            <c:bubble3D val="0"/>
            <c:spPr>
              <a:solidFill>
                <a:srgbClr val="006DB5"/>
              </a:solidFill>
              <a:ln w="19050">
                <a:noFill/>
              </a:ln>
              <a:effectLst/>
            </c:spPr>
            <c:extLst>
              <c:ext xmlns:c16="http://schemas.microsoft.com/office/drawing/2014/chart" uri="{C3380CC4-5D6E-409C-BE32-E72D297353CC}">
                <c16:uniqueId val="{0000000B-01F7-4B8A-9EDE-61D6937C96FD}"/>
              </c:ext>
            </c:extLst>
          </c:dPt>
          <c:dLbls>
            <c:spPr>
              <a:noFill/>
              <a:ln>
                <a:noFill/>
              </a:ln>
              <a:effectLst/>
            </c:spPr>
            <c:txPr>
              <a:bodyPr rot="0" spcFirstLastPara="1" vertOverflow="ellipsis" vert="horz" wrap="square" anchor="ctr" anchorCtr="1"/>
              <a:lstStyle/>
              <a:p>
                <a:pPr>
                  <a:defRPr sz="500" b="0" i="0" u="none" strike="noStrike" kern="1200" baseline="0">
                    <a:solidFill>
                      <a:schemeClr val="bg1"/>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showLegendKey val="0"/>
            <c:showVal val="0"/>
            <c:showCatName val="0"/>
            <c:showSerName val="1"/>
            <c:showPercent val="0"/>
            <c:showBubbleSize val="0"/>
            <c:showLeaderLines val="0"/>
            <c:extLst>
              <c:ext xmlns:c15="http://schemas.microsoft.com/office/drawing/2012/chart" uri="{CE6537A1-D6FC-4f65-9D91-7224C49458BB}"/>
            </c:extLst>
          </c:dLbls>
          <c:cat>
            <c:strRef>
              <c:f>Sheet1!$A$2:$A$7</c:f>
              <c:strCache>
                <c:ptCount val="6"/>
                <c:pt idx="0">
                  <c:v>Preexisting 
or concurrent 
asthma</c:v>
                </c:pt>
                <c:pt idx="1">
                  <c:v>Concurrent 
COPD</c:v>
                </c:pt>
                <c:pt idx="2">
                  <c:v>Concurrent 
hypertension</c:v>
                </c:pt>
                <c:pt idx="3">
                  <c:v>Concurrent 
diabetes</c:v>
                </c:pt>
                <c:pt idx="4">
                  <c:v>Concurrent 
obesity</c:v>
                </c:pt>
                <c:pt idx="5">
                  <c:v>Disability</c:v>
                </c:pt>
              </c:strCache>
            </c:strRef>
          </c:cat>
          <c:val>
            <c:numRef>
              <c:f>Sheet1!$B$2:$B$7</c:f>
              <c:numCache>
                <c:formatCode>General</c:formatCode>
                <c:ptCount val="6"/>
                <c:pt idx="0">
                  <c:v>1</c:v>
                </c:pt>
              </c:numCache>
            </c:numRef>
          </c:val>
          <c:extLst>
            <c:ext xmlns:c16="http://schemas.microsoft.com/office/drawing/2014/chart" uri="{C3380CC4-5D6E-409C-BE32-E72D297353CC}">
              <c16:uniqueId val="{0000000C-01F7-4B8A-9EDE-61D6937C96FD}"/>
            </c:ext>
          </c:extLst>
        </c:ser>
        <c:ser>
          <c:idx val="1"/>
          <c:order val="1"/>
          <c:tx>
            <c:strRef>
              <c:f>Sheet1!$C$1</c:f>
              <c:strCache>
                <c:ptCount val="1"/>
                <c:pt idx="0">
                  <c:v>Value</c:v>
                </c:pt>
              </c:strCache>
            </c:strRef>
          </c:tx>
          <c:spPr>
            <a:solidFill>
              <a:schemeClr val="tx2">
                <a:lumMod val="75000"/>
              </a:schemeClr>
            </a:solidFill>
            <a:ln w="12700">
              <a:solidFill>
                <a:schemeClr val="bg1"/>
              </a:solidFill>
            </a:ln>
          </c:spPr>
          <c:dPt>
            <c:idx val="0"/>
            <c:bubble3D val="0"/>
            <c:spPr>
              <a:solidFill>
                <a:schemeClr val="tx2">
                  <a:lumMod val="75000"/>
                </a:schemeClr>
              </a:solidFill>
              <a:ln w="12700">
                <a:solidFill>
                  <a:schemeClr val="bg1"/>
                </a:solidFill>
              </a:ln>
              <a:effectLst/>
            </c:spPr>
            <c:extLst>
              <c:ext xmlns:c16="http://schemas.microsoft.com/office/drawing/2014/chart" uri="{C3380CC4-5D6E-409C-BE32-E72D297353CC}">
                <c16:uniqueId val="{0000000E-01F7-4B8A-9EDE-61D6937C96FD}"/>
              </c:ext>
            </c:extLst>
          </c:dPt>
          <c:dPt>
            <c:idx val="1"/>
            <c:bubble3D val="0"/>
            <c:spPr>
              <a:solidFill>
                <a:schemeClr val="tx2">
                  <a:lumMod val="75000"/>
                </a:schemeClr>
              </a:solidFill>
              <a:ln w="12700">
                <a:solidFill>
                  <a:schemeClr val="bg1"/>
                </a:solidFill>
              </a:ln>
              <a:effectLst/>
            </c:spPr>
            <c:extLst>
              <c:ext xmlns:c16="http://schemas.microsoft.com/office/drawing/2014/chart" uri="{C3380CC4-5D6E-409C-BE32-E72D297353CC}">
                <c16:uniqueId val="{00000010-01F7-4B8A-9EDE-61D6937C96FD}"/>
              </c:ext>
            </c:extLst>
          </c:dPt>
          <c:dPt>
            <c:idx val="2"/>
            <c:bubble3D val="0"/>
            <c:spPr>
              <a:solidFill>
                <a:schemeClr val="tx2">
                  <a:lumMod val="75000"/>
                </a:schemeClr>
              </a:solidFill>
              <a:ln w="12700">
                <a:solidFill>
                  <a:schemeClr val="bg1"/>
                </a:solidFill>
              </a:ln>
              <a:effectLst/>
            </c:spPr>
            <c:extLst>
              <c:ext xmlns:c16="http://schemas.microsoft.com/office/drawing/2014/chart" uri="{C3380CC4-5D6E-409C-BE32-E72D297353CC}">
                <c16:uniqueId val="{00000012-01F7-4B8A-9EDE-61D6937C96FD}"/>
              </c:ext>
            </c:extLst>
          </c:dPt>
          <c:dPt>
            <c:idx val="3"/>
            <c:bubble3D val="0"/>
            <c:spPr>
              <a:solidFill>
                <a:schemeClr val="tx2">
                  <a:lumMod val="75000"/>
                </a:schemeClr>
              </a:solidFill>
              <a:ln w="12700">
                <a:solidFill>
                  <a:schemeClr val="bg1"/>
                </a:solidFill>
              </a:ln>
              <a:effectLst/>
            </c:spPr>
            <c:extLst>
              <c:ext xmlns:c16="http://schemas.microsoft.com/office/drawing/2014/chart" uri="{C3380CC4-5D6E-409C-BE32-E72D297353CC}">
                <c16:uniqueId val="{00000014-01F7-4B8A-9EDE-61D6937C96FD}"/>
              </c:ext>
            </c:extLst>
          </c:dPt>
          <c:dPt>
            <c:idx val="4"/>
            <c:bubble3D val="0"/>
            <c:spPr>
              <a:solidFill>
                <a:schemeClr val="tx2">
                  <a:lumMod val="75000"/>
                </a:schemeClr>
              </a:solidFill>
              <a:ln w="12700">
                <a:solidFill>
                  <a:schemeClr val="bg1"/>
                </a:solidFill>
              </a:ln>
              <a:effectLst/>
            </c:spPr>
            <c:extLst>
              <c:ext xmlns:c16="http://schemas.microsoft.com/office/drawing/2014/chart" uri="{C3380CC4-5D6E-409C-BE32-E72D297353CC}">
                <c16:uniqueId val="{00000016-01F7-4B8A-9EDE-61D6937C96FD}"/>
              </c:ext>
            </c:extLst>
          </c:dPt>
          <c:dPt>
            <c:idx val="5"/>
            <c:bubble3D val="0"/>
            <c:spPr>
              <a:solidFill>
                <a:schemeClr val="tx2">
                  <a:lumMod val="75000"/>
                </a:schemeClr>
              </a:solidFill>
              <a:ln w="12700">
                <a:solidFill>
                  <a:schemeClr val="bg1"/>
                </a:solidFill>
              </a:ln>
              <a:effectLst/>
            </c:spPr>
            <c:extLst>
              <c:ext xmlns:c16="http://schemas.microsoft.com/office/drawing/2014/chart" uri="{C3380CC4-5D6E-409C-BE32-E72D297353CC}">
                <c16:uniqueId val="{00000018-01F7-4B8A-9EDE-61D6937C96FD}"/>
              </c:ext>
            </c:extLst>
          </c:dPt>
          <c:dLbls>
            <c:spPr>
              <a:noFill/>
              <a:ln>
                <a:noFill/>
              </a:ln>
              <a:effectLst/>
            </c:spPr>
            <c:txPr>
              <a:bodyPr rot="0" spcFirstLastPara="1" vertOverflow="ellipsis" vert="horz" wrap="square" anchor="ctr" anchorCtr="1"/>
              <a:lstStyle/>
              <a:p>
                <a:pPr>
                  <a:defRPr sz="500" b="0" i="0" u="none" strike="noStrike" kern="1200" baseline="0">
                    <a:solidFill>
                      <a:schemeClr val="bg1"/>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Preexisting 
or concurrent 
asthma</c:v>
                </c:pt>
                <c:pt idx="1">
                  <c:v>Concurrent 
COPD</c:v>
                </c:pt>
                <c:pt idx="2">
                  <c:v>Concurrent 
hypertension</c:v>
                </c:pt>
                <c:pt idx="3">
                  <c:v>Concurrent 
diabetes</c:v>
                </c:pt>
                <c:pt idx="4">
                  <c:v>Concurrent 
obesity</c:v>
                </c:pt>
                <c:pt idx="5">
                  <c:v>Disability</c:v>
                </c:pt>
              </c:strCache>
            </c:strRef>
          </c:cat>
          <c:val>
            <c:numRef>
              <c:f>Sheet1!$C$2:$C$7</c:f>
              <c:numCache>
                <c:formatCode>General</c:formatCode>
                <c:ptCount val="6"/>
                <c:pt idx="0">
                  <c:v>16.666666666666668</c:v>
                </c:pt>
                <c:pt idx="1">
                  <c:v>16.666666666666668</c:v>
                </c:pt>
                <c:pt idx="2">
                  <c:v>16.666666666666668</c:v>
                </c:pt>
                <c:pt idx="3">
                  <c:v>16.666666666666668</c:v>
                </c:pt>
                <c:pt idx="4">
                  <c:v>16.666666666666668</c:v>
                </c:pt>
                <c:pt idx="5">
                  <c:v>16.666666666666668</c:v>
                </c:pt>
              </c:numCache>
            </c:numRef>
          </c:val>
          <c:extLst>
            <c:ext xmlns:c16="http://schemas.microsoft.com/office/drawing/2014/chart" uri="{C3380CC4-5D6E-409C-BE32-E72D297353CC}">
              <c16:uniqueId val="{00000019-01F7-4B8A-9EDE-61D6937C96FD}"/>
            </c:ext>
          </c:extLst>
        </c:ser>
        <c:dLbls>
          <c:showLegendKey val="0"/>
          <c:showVal val="0"/>
          <c:showCatName val="0"/>
          <c:showSerName val="0"/>
          <c:showPercent val="0"/>
          <c:showBubbleSize val="0"/>
          <c:showLeaderLines val="0"/>
        </c:dLbls>
        <c:firstSliceAng val="0"/>
        <c:holeSize val="64"/>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700">
          <a:solidFill>
            <a:schemeClr val="bg1"/>
          </a:solidFill>
          <a:latin typeface="Roboto Condensed" panose="02000000000000000000" pitchFamily="2" charset="0"/>
          <a:ea typeface="Roboto Condensed" panose="02000000000000000000" pitchFamily="2" charset="0"/>
          <a:cs typeface="Segoe UI Historic" panose="020B0502040204020203" pitchFamily="34" charset="0"/>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Sheet1!$A$2:$B$15</cx:f>
        <cx:lvl ptCount="14">
          <cx:pt idx="0">Homeless</cx:pt>
          <cx:pt idx="1">Below 200%
of the federal
poverty level</cx:pt>
          <cx:pt idx="2">Unemployed</cx:pt>
          <cx:pt idx="3">Severe housing burdened</cx:pt>
          <cx:pt idx="4">Less than
high school
graduate</cx:pt>
          <cx:pt idx="5">Works out-
doors or 
in manu-
facturing</cx:pt>
          <cx:pt idx="6">No vehicle
access</cx:pt>
          <cx:pt idx="7">Traffic 
proximity 
and volume</cx:pt>
          <cx:pt idx="8">Active 
commuting</cx:pt>
          <cx:pt idx="9">Access to 
parks or 
recreational
facilities</cx:pt>
          <cx:pt idx="10">No health 
insurance 
coverage</cx:pt>
          <cx:pt idx="11">Electricity-dependent Medicare beneficiary</cx:pt>
          <cx:pt idx="12">No 
broadband 
access</cx:pt>
          <cx:pt idx="13">Speaks
English 
less than 
"very well"</cx:pt>
        </cx:lvl>
        <cx:lvl ptCount="14">
          <cx:pt idx="0">Socio-
economic
mediators</cx:pt>
          <cx:pt idx="1">Socio-
economic
mediators</cx:pt>
          <cx:pt idx="2">Socio-
economic
mediators</cx:pt>
          <cx:pt idx="3">Socio-
economic
mediators</cx:pt>
          <cx:pt idx="4">Socio-
economic
mediators</cx:pt>
          <cx:pt idx="5">Socio-
economic
mediators</cx:pt>
          <cx:pt idx="6">Socio-
economic
mediators</cx:pt>
          <cx:pt idx="7">Built 
environment 
mediators</cx:pt>
          <cx:pt idx="8">Built 
environment 
mediators</cx:pt>
          <cx:pt idx="9">Built 
environment 
mediators</cx:pt>
          <cx:pt idx="10">Adaptive 
capacity 
mediators</cx:pt>
          <cx:pt idx="11">Adaptive 
capacity 
mediators</cx:pt>
          <cx:pt idx="12">Adaptive 
capacity 
mediators</cx:pt>
          <cx:pt idx="13">Adaptive 
capacity 
mediators</cx:pt>
        </cx:lvl>
        <cx:lvl ptCount="0"/>
      </cx:strDim>
      <cx:numDim type="size">
        <cx:f>Sheet1!$C$2:$C$15</cx:f>
        <cx:lvl ptCount="14" formatCode="General">
          <cx:pt idx="0">7.1428571428571432</cx:pt>
          <cx:pt idx="1">7.1428571428571432</cx:pt>
          <cx:pt idx="2">7.1428571428571432</cx:pt>
          <cx:pt idx="3">7.1428571428571432</cx:pt>
          <cx:pt idx="4">7.1428571428571432</cx:pt>
          <cx:pt idx="5">7.1428571428571432</cx:pt>
          <cx:pt idx="6">7.1428571428571432</cx:pt>
          <cx:pt idx="7">7.1428571428571432</cx:pt>
          <cx:pt idx="8">7.1428571428571432</cx:pt>
          <cx:pt idx="9">7.1428571428571432</cx:pt>
          <cx:pt idx="10">7.1428571428571432</cx:pt>
          <cx:pt idx="11">7.1428571428571432</cx:pt>
          <cx:pt idx="12">7.1428571428571432</cx:pt>
          <cx:pt idx="13">7.1428571428571432</cx:pt>
        </cx:lvl>
      </cx:numDim>
    </cx:data>
  </cx:chartData>
  <cx:chart>
    <cx:plotArea>
      <cx:plotAreaRegion>
        <cx:plotSurface>
          <cx:spPr>
            <a:noFill/>
            <a:ln>
              <a:noFill/>
            </a:ln>
          </cx:spPr>
        </cx:plotSurface>
        <cx:series layoutId="sunburst" uniqueId="{C1C1A0B9-5AE6-4F46-845D-46BCB7818670}">
          <cx:tx>
            <cx:txData>
              <cx:f>Sheet1!$C$1</cx:f>
              <cx:v>Series1</cx:v>
            </cx:txData>
          </cx:tx>
          <cx:spPr>
            <a:ln w="12700"/>
          </cx:spPr>
          <cx:dataPt idx="0">
            <cx:spPr>
              <a:solidFill>
                <a:srgbClr val="F6CC8E"/>
              </a:solidFill>
            </cx:spPr>
          </cx:dataPt>
          <cx:dataPt idx="8">
            <cx:spPr>
              <a:solidFill>
                <a:srgbClr val="FBE8CD"/>
              </a:solidFill>
            </cx:spPr>
          </cx:dataPt>
          <cx:dataPt idx="12">
            <cx:spPr>
              <a:solidFill>
                <a:srgbClr val="ED9615"/>
              </a:solidFill>
            </cx:spPr>
          </cx:dataPt>
          <cx:dataLabels pos="ctr">
            <cx:txPr>
              <a:bodyPr vertOverflow="overflow" horzOverflow="overflow" wrap="square" lIns="0" tIns="0" rIns="0" bIns="0"/>
              <a:lstStyle/>
              <a:p>
                <a:pPr algn="ctr" rtl="0">
                  <a:defRPr sz="500" b="0" spc="-20" baseline="0">
                    <a:solidFill>
                      <a:schemeClr val="tx1">
                        <a:lumMod val="75000"/>
                        <a:lumOff val="25000"/>
                      </a:schemeClr>
                    </a:solidFill>
                    <a:latin typeface="Roboto Condensed" panose="02000000000000000000" pitchFamily="2" charset="0"/>
                    <a:ea typeface="Roboto Condensed" panose="02000000000000000000" pitchFamily="2" charset="0"/>
                    <a:cs typeface="Roboto Condensed" panose="02000000000000000000" pitchFamily="2" charset="0"/>
                  </a:defRPr>
                </a:pPr>
                <a:endParaRPr lang="en-US" sz="500" spc="-20" baseline="0">
                  <a:solidFill>
                    <a:schemeClr val="tx1">
                      <a:lumMod val="75000"/>
                      <a:lumOff val="25000"/>
                    </a:schemeClr>
                  </a:solidFill>
                  <a:latin typeface="Roboto Condensed" panose="02000000000000000000" pitchFamily="2" charset="0"/>
                  <a:ea typeface="Roboto Condensed" panose="02000000000000000000" pitchFamily="2" charset="0"/>
                  <a:cs typeface="Segoe UI Historic" panose="020B0502040204020203" pitchFamily="34" charset="0"/>
                </a:endParaRPr>
              </a:p>
            </cx:txPr>
            <cx:visibility seriesName="0" categoryName="1" value="0"/>
          </cx:dataLabels>
          <cx:dataId val="0"/>
        </cx:series>
      </cx:plotAreaRegion>
    </cx:plotArea>
  </cx:chart>
  <cx:spPr>
    <a:noFill/>
    <a:ln>
      <a:noFill/>
    </a:ln>
  </cx:spPr>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6">
  <a:schemeClr val="accent3"/>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6">
  <a:schemeClr val="accent3"/>
</cs:colorStyle>
</file>

<file path=ppt/charts/colors7.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lt1"/>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FBA8AA-9165-4C39-8D85-81ADEB85C834}" type="datetimeFigureOut">
              <a:rPr lang="en-US" smtClean="0"/>
              <a:t>5/9/2019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C8092C-C399-463C-B5A5-31C829B6D6A0}" type="slidenum">
              <a:rPr lang="en-US" smtClean="0"/>
              <a:t>‹#›</a:t>
            </a:fld>
            <a:endParaRPr lang="en-US"/>
          </a:p>
        </p:txBody>
      </p:sp>
    </p:spTree>
    <p:extLst>
      <p:ext uri="{BB962C8B-B14F-4D97-AF65-F5344CB8AC3E}">
        <p14:creationId xmlns:p14="http://schemas.microsoft.com/office/powerpoint/2010/main" val="934842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witter.com/weatherbug/status/1014901943720869894"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egis.fire.ca.gov/arcgis/rest/services/FRAP/FHSZ/MapServer"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cdfdata.fire.ca.gov/incidents/incidents_stats?year=2018"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projects.sfchronicle.com/2018/fire-tracker/"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gispub.epa.gov/airnow/"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smcmaps.maps.arcgis.com/apps/View/index.html?appid=05eab60cb3d14db7b6d118108f324b4a&amp;extent=-123.2231,37.0465,-121.3472,37.7600'%20frameborder='0'%20scrolling='no'"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marketwatch.com/story/smoke-from-wine-country-wildfires-make-bay-area-air-quality-as-bad-as-beijing-2017-10-12"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almanacnews.com/news/2018/11/20/menlo-park-to-distribute-1000-n95-masks-donated-by-facebook"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data.smcgov.org/Health-Human-Services/Homeless-count-census-tracts/hhd7-e65q" TargetMode="External"/><Relationship Id="rId7" Type="http://schemas.openxmlformats.org/officeDocument/2006/relationships/hyperlink" Target="http://www.countyhealthrankings.org/app/california/2019/measure/factors/132/datasource"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s://www.arcgis.com/home/item.html?id=4f14ea9215d1498eb022317458437d19" TargetMode="External"/><Relationship Id="rId5" Type="http://schemas.openxmlformats.org/officeDocument/2006/relationships/hyperlink" Target="https://www.fcc.gov/reports-research/maps/connect2health/index.html" TargetMode="External"/><Relationship Id="rId4" Type="http://schemas.openxmlformats.org/officeDocument/2006/relationships/hyperlink" Target="https://empowermap.hhs.gov/"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Morning</a:t>
            </a:r>
            <a:r>
              <a:rPr lang="en-US" baseline="0" dirty="0"/>
              <a:t>,</a:t>
            </a:r>
          </a:p>
          <a:p>
            <a:endParaRPr lang="en-US" baseline="0" dirty="0"/>
          </a:p>
          <a:p>
            <a:r>
              <a:rPr lang="en-US" baseline="0" dirty="0"/>
              <a:t>My name is Edwina Williams and I am an epidemiologist with San Mateo County. </a:t>
            </a:r>
          </a:p>
          <a:p>
            <a:endParaRPr lang="en-US" baseline="0" dirty="0"/>
          </a:p>
          <a:p>
            <a:r>
              <a:rPr lang="en-US" baseline="0" dirty="0"/>
              <a:t>I am going to give a very brief overview of our project on climate exposures and respiratory health</a:t>
            </a:r>
          </a:p>
          <a:p>
            <a:endParaRPr lang="en-US" dirty="0"/>
          </a:p>
        </p:txBody>
      </p:sp>
      <p:sp>
        <p:nvSpPr>
          <p:cNvPr id="4" name="Slide Number Placeholder 3"/>
          <p:cNvSpPr>
            <a:spLocks noGrp="1"/>
          </p:cNvSpPr>
          <p:nvPr>
            <p:ph type="sldNum" sz="quarter" idx="10"/>
          </p:nvPr>
        </p:nvSpPr>
        <p:spPr/>
        <p:txBody>
          <a:bodyPr/>
          <a:lstStyle/>
          <a:p>
            <a:fld id="{AEC8092C-C399-463C-B5A5-31C829B6D6A0}" type="slidenum">
              <a:rPr lang="en-US" smtClean="0"/>
              <a:t>1</a:t>
            </a:fld>
            <a:endParaRPr lang="en-US"/>
          </a:p>
        </p:txBody>
      </p:sp>
    </p:spTree>
    <p:extLst>
      <p:ext uri="{BB962C8B-B14F-4D97-AF65-F5344CB8AC3E}">
        <p14:creationId xmlns:p14="http://schemas.microsoft.com/office/powerpoint/2010/main" val="3571553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600"/>
              </a:spcBef>
              <a:buFont typeface="Arial" panose="020B0604020202020204" pitchFamily="34" charset="0"/>
              <a:buChar char="•"/>
            </a:pPr>
            <a:r>
              <a:rPr lang="en-US" dirty="0"/>
              <a:t>First, I’ll provide some background on our county and prior experience with wildfires </a:t>
            </a:r>
            <a:endParaRPr lang="en-US" baseline="0" dirty="0"/>
          </a:p>
          <a:p>
            <a:pPr marL="171450" indent="-171450">
              <a:spcBef>
                <a:spcPts val="600"/>
              </a:spcBef>
              <a:buFont typeface="Arial" panose="020B0604020202020204" pitchFamily="34" charset="0"/>
              <a:buChar char="•"/>
            </a:pPr>
            <a:r>
              <a:rPr lang="en-US" baseline="0" dirty="0"/>
              <a:t>Then,  I’ll go over our purpose and methods for this project</a:t>
            </a:r>
          </a:p>
          <a:p>
            <a:pPr marL="171450" indent="-171450">
              <a:spcBef>
                <a:spcPts val="600"/>
              </a:spcBef>
              <a:buFont typeface="Arial" panose="020B0604020202020204" pitchFamily="34" charset="0"/>
              <a:buChar char="•"/>
            </a:pPr>
            <a:r>
              <a:rPr lang="en-US" baseline="0" dirty="0"/>
              <a:t>Lastly,  I’ll share our progress and lessons learned thus far</a:t>
            </a:r>
            <a:endParaRPr lang="en-US" dirty="0"/>
          </a:p>
          <a:p>
            <a:endParaRPr lang="en-US" dirty="0"/>
          </a:p>
        </p:txBody>
      </p:sp>
      <p:sp>
        <p:nvSpPr>
          <p:cNvPr id="4" name="Slide Number Placeholder 3"/>
          <p:cNvSpPr>
            <a:spLocks noGrp="1"/>
          </p:cNvSpPr>
          <p:nvPr>
            <p:ph type="sldNum" sz="quarter" idx="10"/>
          </p:nvPr>
        </p:nvSpPr>
        <p:spPr/>
        <p:txBody>
          <a:bodyPr/>
          <a:lstStyle/>
          <a:p>
            <a:fld id="{AEC8092C-C399-463C-B5A5-31C829B6D6A0}" type="slidenum">
              <a:rPr lang="en-US" smtClean="0"/>
              <a:t>2</a:t>
            </a:fld>
            <a:endParaRPr lang="en-US"/>
          </a:p>
        </p:txBody>
      </p:sp>
    </p:spTree>
    <p:extLst>
      <p:ext uri="{BB962C8B-B14F-4D97-AF65-F5344CB8AC3E}">
        <p14:creationId xmlns:p14="http://schemas.microsoft.com/office/powerpoint/2010/main" val="3618777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source: </a:t>
            </a:r>
            <a:r>
              <a:rPr lang="en-US" dirty="0">
                <a:hlinkClick r:id="rId3"/>
              </a:rPr>
              <a:t>https://twitter.com/weatherbug/status/1014901943720869894</a:t>
            </a:r>
            <a:endParaRPr lang="en-US" dirty="0"/>
          </a:p>
        </p:txBody>
      </p:sp>
      <p:sp>
        <p:nvSpPr>
          <p:cNvPr id="4" name="Slide Number Placeholder 3"/>
          <p:cNvSpPr>
            <a:spLocks noGrp="1"/>
          </p:cNvSpPr>
          <p:nvPr>
            <p:ph type="sldNum" sz="quarter" idx="10"/>
          </p:nvPr>
        </p:nvSpPr>
        <p:spPr/>
        <p:txBody>
          <a:bodyPr/>
          <a:lstStyle/>
          <a:p>
            <a:fld id="{AEC8092C-C399-463C-B5A5-31C829B6D6A0}" type="slidenum">
              <a:rPr lang="en-US" smtClean="0"/>
              <a:t>3</a:t>
            </a:fld>
            <a:endParaRPr lang="en-US"/>
          </a:p>
        </p:txBody>
      </p:sp>
    </p:spTree>
    <p:extLst>
      <p:ext uri="{BB962C8B-B14F-4D97-AF65-F5344CB8AC3E}">
        <p14:creationId xmlns:p14="http://schemas.microsoft.com/office/powerpoint/2010/main" val="1797733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dirty="0">
                <a:solidFill>
                  <a:schemeClr val="tx1">
                    <a:lumMod val="75000"/>
                    <a:lumOff val="25000"/>
                  </a:schemeClr>
                </a:solidFill>
                <a:latin typeface="+mn-lt"/>
                <a:ea typeface="Roboto Condensed" panose="02000000000000000000" pitchFamily="2" charset="0"/>
                <a:cs typeface="Segoe UI" panose="020B0502040204020203" pitchFamily="34" charset="0"/>
              </a:rPr>
              <a:t>San</a:t>
            </a:r>
            <a:r>
              <a:rPr lang="en-US" baseline="0" dirty="0">
                <a:solidFill>
                  <a:schemeClr val="tx1">
                    <a:lumMod val="75000"/>
                    <a:lumOff val="25000"/>
                  </a:schemeClr>
                </a:solidFill>
                <a:latin typeface="+mn-lt"/>
                <a:ea typeface="Roboto Condensed" panose="02000000000000000000" pitchFamily="2" charset="0"/>
                <a:cs typeface="Segoe UI" panose="020B0502040204020203" pitchFamily="34" charset="0"/>
              </a:rPr>
              <a:t> Mateo County is located near the San Francisco Area, stretching the Bay Area Peninsula to Silicon Valley</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baseline="0" dirty="0">
                <a:solidFill>
                  <a:schemeClr val="tx1">
                    <a:lumMod val="75000"/>
                    <a:lumOff val="25000"/>
                  </a:schemeClr>
                </a:solidFill>
                <a:latin typeface="+mn-lt"/>
                <a:ea typeface="Roboto Condensed" panose="02000000000000000000" pitchFamily="2" charset="0"/>
                <a:cs typeface="Segoe UI" panose="020B0502040204020203" pitchFamily="34" charset="0"/>
              </a:rPr>
              <a:t>It is ranked 2</a:t>
            </a:r>
            <a:r>
              <a:rPr lang="en-US" baseline="30000" dirty="0">
                <a:solidFill>
                  <a:schemeClr val="tx1">
                    <a:lumMod val="75000"/>
                    <a:lumOff val="25000"/>
                  </a:schemeClr>
                </a:solidFill>
                <a:latin typeface="+mn-lt"/>
                <a:ea typeface="Roboto Condensed" panose="02000000000000000000" pitchFamily="2" charset="0"/>
                <a:cs typeface="Segoe UI" panose="020B0502040204020203" pitchFamily="34" charset="0"/>
              </a:rPr>
              <a:t>nd</a:t>
            </a:r>
            <a:r>
              <a:rPr lang="en-US" baseline="0" dirty="0">
                <a:solidFill>
                  <a:schemeClr val="tx1">
                    <a:lumMod val="75000"/>
                    <a:lumOff val="25000"/>
                  </a:schemeClr>
                </a:solidFill>
                <a:latin typeface="+mn-lt"/>
                <a:ea typeface="Roboto Condensed" panose="02000000000000000000" pitchFamily="2" charset="0"/>
                <a:cs typeface="Segoe UI" panose="020B0502040204020203" pitchFamily="34" charset="0"/>
              </a:rPr>
              <a:t> in the state for overall health outcomes, </a:t>
            </a:r>
            <a:r>
              <a:rPr lang="en-US" dirty="0">
                <a:solidFill>
                  <a:schemeClr val="tx1">
                    <a:lumMod val="75000"/>
                    <a:lumOff val="25000"/>
                  </a:schemeClr>
                </a:solidFill>
                <a:latin typeface="+mn-lt"/>
                <a:ea typeface="Roboto Condensed" panose="02000000000000000000" pitchFamily="2" charset="0"/>
                <a:cs typeface="Segoe UI" panose="020B0502040204020203" pitchFamily="34" charset="0"/>
              </a:rPr>
              <a:t>according to the National County Health Rankings.</a:t>
            </a:r>
            <a:endParaRPr lang="en-US" baseline="0" dirty="0">
              <a:solidFill>
                <a:schemeClr val="tx1">
                  <a:lumMod val="75000"/>
                  <a:lumOff val="25000"/>
                </a:schemeClr>
              </a:solidFill>
              <a:latin typeface="+mn-lt"/>
              <a:ea typeface="Roboto Condensed" panose="02000000000000000000" pitchFamily="2" charset="0"/>
              <a:cs typeface="Segoe UI" panose="020B0502040204020203" pitchFamily="34" charset="0"/>
            </a:endParaRP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baseline="0" dirty="0">
                <a:solidFill>
                  <a:schemeClr val="tx1">
                    <a:lumMod val="75000"/>
                    <a:lumOff val="25000"/>
                  </a:schemeClr>
                </a:solidFill>
                <a:latin typeface="+mn-lt"/>
                <a:ea typeface="Roboto Condensed" panose="02000000000000000000" pitchFamily="2" charset="0"/>
                <a:cs typeface="Segoe UI" panose="020B0502040204020203" pitchFamily="34" charset="0"/>
              </a:rPr>
              <a:t>And is an affluent county with a median household income </a:t>
            </a:r>
            <a:r>
              <a:rPr lang="en-US" baseline="0">
                <a:solidFill>
                  <a:schemeClr val="tx1">
                    <a:lumMod val="75000"/>
                    <a:lumOff val="25000"/>
                  </a:schemeClr>
                </a:solidFill>
                <a:latin typeface="+mn-lt"/>
                <a:ea typeface="Roboto Condensed" panose="02000000000000000000" pitchFamily="2" charset="0"/>
                <a:cs typeface="Segoe UI" panose="020B0502040204020203" pitchFamily="34" charset="0"/>
              </a:rPr>
              <a:t>of 105k</a:t>
            </a:r>
            <a:r>
              <a:rPr lang="en-US" baseline="0" dirty="0">
                <a:solidFill>
                  <a:schemeClr val="tx1">
                    <a:lumMod val="75000"/>
                    <a:lumOff val="25000"/>
                  </a:schemeClr>
                </a:solidFill>
                <a:latin typeface="+mn-lt"/>
                <a:ea typeface="Roboto Condensed" panose="02000000000000000000" pitchFamily="2" charset="0"/>
                <a:cs typeface="Segoe UI" panose="020B0502040204020203" pitchFamily="34" charset="0"/>
              </a:rPr>
              <a:t>, </a:t>
            </a:r>
          </a:p>
          <a:p>
            <a:pPr marL="628650" marR="0" lvl="1"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baseline="0" dirty="0">
                <a:solidFill>
                  <a:schemeClr val="tx1">
                    <a:lumMod val="75000"/>
                    <a:lumOff val="25000"/>
                  </a:schemeClr>
                </a:solidFill>
                <a:latin typeface="+mn-lt"/>
                <a:ea typeface="Roboto Condensed" panose="02000000000000000000" pitchFamily="2" charset="0"/>
                <a:cs typeface="Segoe UI" panose="020B0502040204020203" pitchFamily="34" charset="0"/>
              </a:rPr>
              <a:t>89% of our population has a High School degree or higher, </a:t>
            </a:r>
          </a:p>
          <a:p>
            <a:pPr marL="628650" marR="0" lvl="1"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baseline="0" dirty="0">
                <a:solidFill>
                  <a:schemeClr val="tx1">
                    <a:lumMod val="75000"/>
                    <a:lumOff val="25000"/>
                  </a:schemeClr>
                </a:solidFill>
                <a:latin typeface="+mn-lt"/>
                <a:ea typeface="Roboto Condensed" panose="02000000000000000000" pitchFamily="2" charset="0"/>
                <a:cs typeface="Segoe UI" panose="020B0502040204020203" pitchFamily="34" charset="0"/>
              </a:rPr>
              <a:t>We have a low unemployment rate of 3% </a:t>
            </a:r>
          </a:p>
          <a:p>
            <a:pPr marL="628650" marR="0" lvl="1"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baseline="0" dirty="0">
                <a:solidFill>
                  <a:schemeClr val="tx1">
                    <a:lumMod val="75000"/>
                    <a:lumOff val="25000"/>
                  </a:schemeClr>
                </a:solidFill>
                <a:latin typeface="+mn-lt"/>
                <a:ea typeface="Roboto Condensed" panose="02000000000000000000" pitchFamily="2" charset="0"/>
                <a:cs typeface="Segoe UI" panose="020B0502040204020203" pitchFamily="34" charset="0"/>
              </a:rPr>
              <a:t>And &lt;1% are homeless</a:t>
            </a:r>
            <a:endParaRPr lang="en-US" dirty="0">
              <a:solidFill>
                <a:schemeClr val="tx1">
                  <a:lumMod val="75000"/>
                  <a:lumOff val="25000"/>
                </a:schemeClr>
              </a:solidFill>
              <a:latin typeface="+mn-lt"/>
              <a:ea typeface="Roboto Condensed" panose="02000000000000000000" pitchFamily="2"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Total population: 718,451</a:t>
            </a:r>
          </a:p>
          <a:p>
            <a:pPr marL="171450" indent="-171450">
              <a:buFont typeface="Arial" panose="020B0604020202020204" pitchFamily="34" charset="0"/>
              <a:buChar char="•"/>
            </a:pPr>
            <a:r>
              <a:rPr lang="en-US" sz="1100" dirty="0"/>
              <a:t>Median household income $105,667 | Median rent $1,973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Rent burdened households (spending 30% or more of household income on rent): 49.6%</a:t>
            </a:r>
          </a:p>
          <a:p>
            <a:pPr marL="171450" indent="-171450">
              <a:buFont typeface="Arial" panose="020B0604020202020204" pitchFamily="34" charset="0"/>
              <a:buChar char="•"/>
            </a:pPr>
            <a:r>
              <a:rPr lang="en-US" sz="1100" dirty="0"/>
              <a:t>Below federal poverty level: 18.6%  (Alameda</a:t>
            </a:r>
            <a:r>
              <a:rPr lang="en-US" sz="1100" baseline="0" dirty="0"/>
              <a:t> County=24.6%)</a:t>
            </a:r>
            <a:endParaRPr lang="en-US" sz="1100" dirty="0"/>
          </a:p>
          <a:p>
            <a:pPr marL="171450" indent="-171450">
              <a:buFont typeface="Arial" panose="020B0604020202020204" pitchFamily="34" charset="0"/>
              <a:buChar char="•"/>
            </a:pPr>
            <a:r>
              <a:rPr lang="en-US" sz="1100" dirty="0"/>
              <a:t>Outdoor or manufacturing occupation: 19.1%</a:t>
            </a:r>
          </a:p>
          <a:p>
            <a:pPr marL="171450" indent="-171450">
              <a:buFont typeface="Arial" panose="020B0604020202020204" pitchFamily="34" charset="0"/>
              <a:buChar char="•"/>
            </a:pPr>
            <a:r>
              <a:rPr lang="en-US" sz="1100" dirty="0"/>
              <a:t>Age 65+: 13.4%</a:t>
            </a:r>
            <a:endParaRPr lang="en-US" sz="1100" b="1" dirty="0"/>
          </a:p>
          <a:p>
            <a:endParaRPr lang="en-US" sz="1100" dirty="0"/>
          </a:p>
          <a:p>
            <a:r>
              <a:rPr lang="en-US" sz="1000" dirty="0"/>
              <a:t>Sources: U.S. Census Bureau 2013-2017 American Community Survey 5-Year Estimates, San Mateo County Manager’s Office 2017-2019 San Mateo County Profile</a:t>
            </a:r>
          </a:p>
          <a:p>
            <a:endParaRPr lang="en-US" dirty="0"/>
          </a:p>
        </p:txBody>
      </p:sp>
      <p:sp>
        <p:nvSpPr>
          <p:cNvPr id="4" name="Slide Number Placeholder 3"/>
          <p:cNvSpPr>
            <a:spLocks noGrp="1"/>
          </p:cNvSpPr>
          <p:nvPr>
            <p:ph type="sldNum" sz="quarter" idx="10"/>
          </p:nvPr>
        </p:nvSpPr>
        <p:spPr/>
        <p:txBody>
          <a:bodyPr/>
          <a:lstStyle/>
          <a:p>
            <a:fld id="{AEC8092C-C399-463C-B5A5-31C829B6D6A0}" type="slidenum">
              <a:rPr lang="en-US" smtClean="0"/>
              <a:t>4</a:t>
            </a:fld>
            <a:endParaRPr lang="en-US"/>
          </a:p>
        </p:txBody>
      </p:sp>
    </p:spTree>
    <p:extLst>
      <p:ext uri="{BB962C8B-B14F-4D97-AF65-F5344CB8AC3E}">
        <p14:creationId xmlns:p14="http://schemas.microsoft.com/office/powerpoint/2010/main" val="3087629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200" baseline="0" dirty="0"/>
              <a:t>According to the California Department of Forestry and Fire Protection or Cal FIRE</a:t>
            </a:r>
            <a:endParaRPr lang="en-US" sz="1200" dirty="0"/>
          </a:p>
          <a:p>
            <a:pPr marL="628650" lvl="1" indent="-171450">
              <a:spcBef>
                <a:spcPts val="600"/>
              </a:spcBef>
              <a:buFont typeface="Arial" panose="020B0604020202020204" pitchFamily="34" charset="0"/>
              <a:buChar char="•"/>
            </a:pPr>
            <a:r>
              <a:rPr lang="en-US" sz="1200" dirty="0"/>
              <a:t>A large percentage of San Mateo county is within a </a:t>
            </a:r>
            <a:r>
              <a:rPr lang="en-US" sz="1200" baseline="0" dirty="0"/>
              <a:t>Fire Hazard Severity Zone</a:t>
            </a:r>
            <a:endParaRPr lang="en-US" sz="1200" dirty="0"/>
          </a:p>
          <a:p>
            <a:pPr marL="628650" lvl="1" indent="-171450">
              <a:spcBef>
                <a:spcPts val="600"/>
              </a:spcBef>
              <a:buFont typeface="Arial" panose="020B0604020202020204" pitchFamily="34" charset="0"/>
              <a:buChar char="•"/>
            </a:pPr>
            <a:r>
              <a:rPr lang="en-US" sz="1200" baseline="0" dirty="0"/>
              <a:t>Of importance we have 8 cities in very high fire severity zones</a:t>
            </a:r>
            <a:endParaRPr lang="en-US" sz="1200" dirty="0"/>
          </a:p>
          <a:p>
            <a:endParaRPr lang="en-US" baseline="0" dirty="0"/>
          </a:p>
          <a:p>
            <a:r>
              <a:rPr lang="en-US" sz="1000" baseline="0" dirty="0"/>
              <a:t>As you can see in this map of the fire hazard severity zones in our county, we have Very High Fire Hazard Severity Zones (VHFHSZ) in eight cities, with the majority of developed housing in unincorporated San Mateo County in wildland-urban interface (WUI) areas that continue to expand as development is driven further into rural hillside parcels.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i="0" kern="1200" dirty="0">
                <a:solidFill>
                  <a:schemeClr val="tx1"/>
                </a:solidFill>
                <a:effectLst/>
                <a:latin typeface="+mn-lt"/>
                <a:ea typeface="+mn-ea"/>
                <a:cs typeface="+mn-cs"/>
              </a:rPr>
              <a:t>Source: CAL FIRE </a:t>
            </a:r>
            <a:r>
              <a:rPr lang="en-US" sz="1000" i="0" kern="1200" dirty="0" err="1">
                <a:solidFill>
                  <a:schemeClr val="tx1"/>
                </a:solidFill>
                <a:effectLst/>
                <a:latin typeface="+mn-lt"/>
                <a:ea typeface="+mn-ea"/>
                <a:cs typeface="+mn-cs"/>
              </a:rPr>
              <a:t>Fire</a:t>
            </a:r>
            <a:r>
              <a:rPr lang="en-US" sz="1000" i="0" kern="1200" dirty="0">
                <a:solidFill>
                  <a:schemeClr val="tx1"/>
                </a:solidFill>
                <a:effectLst/>
                <a:latin typeface="+mn-lt"/>
                <a:ea typeface="+mn-ea"/>
                <a:cs typeface="+mn-cs"/>
              </a:rPr>
              <a:t> Resource and Assessment Program.  San Mateo County: Very High Fire Hazard Severity Zones in Local Responsibility Areas as Recommended by CAL FIRE. Wildland Hazards and Building Codes. </a:t>
            </a:r>
            <a:r>
              <a:rPr lang="en-US" sz="1000" i="0" u="sng" kern="1200" dirty="0">
                <a:solidFill>
                  <a:schemeClr val="tx1"/>
                </a:solidFill>
                <a:effectLst/>
                <a:latin typeface="+mn-lt"/>
                <a:ea typeface="+mn-ea"/>
                <a:cs typeface="+mn-cs"/>
                <a:hlinkClick r:id="rId3"/>
              </a:rPr>
              <a:t>http://egis.fire.ca.gov/arcgis/rest/services/FRAP/FHSZ/MapServer</a:t>
            </a:r>
            <a:r>
              <a:rPr lang="en-US" sz="1000" i="0" kern="1200" dirty="0">
                <a:solidFill>
                  <a:schemeClr val="tx1"/>
                </a:solidFill>
                <a:effectLst/>
                <a:latin typeface="+mn-lt"/>
                <a:ea typeface="+mn-ea"/>
                <a:cs typeface="+mn-cs"/>
              </a:rPr>
              <a:t>.  Accessed March 22, 2019. </a:t>
            </a:r>
            <a:r>
              <a:rPr lang="en-US" sz="1000" i="1" kern="1200" dirty="0">
                <a:solidFill>
                  <a:schemeClr val="tx1"/>
                </a:solidFill>
                <a:effectLst/>
                <a:latin typeface="+mn-lt"/>
                <a:ea typeface="+mn-ea"/>
                <a:cs typeface="+mn-cs"/>
              </a:rPr>
              <a:t> </a:t>
            </a:r>
            <a:r>
              <a:rPr lang="en-US" sz="1000" kern="1200" dirty="0">
                <a:solidFill>
                  <a:srgbClr val="404040"/>
                </a:solidFill>
                <a:effectLst/>
                <a:latin typeface="Segoe UI Historic" panose="020B0502040204020203" pitchFamily="34" charset="0"/>
                <a:ea typeface="Segoe UI Historic" panose="020B0502040204020203" pitchFamily="34" charset="0"/>
              </a:rPr>
              <a:t>FRAP | </a:t>
            </a:r>
            <a:r>
              <a:rPr lang="en-US" sz="1000" kern="1200" dirty="0" err="1">
                <a:solidFill>
                  <a:srgbClr val="404040"/>
                </a:solidFill>
                <a:effectLst/>
                <a:latin typeface="Segoe UI Historic" panose="020B0502040204020203" pitchFamily="34" charset="0"/>
                <a:ea typeface="Segoe UI Historic" panose="020B0502040204020203" pitchFamily="34" charset="0"/>
              </a:rPr>
              <a:t>Esri</a:t>
            </a:r>
            <a:r>
              <a:rPr lang="en-US" sz="1000" kern="1200" dirty="0">
                <a:solidFill>
                  <a:srgbClr val="404040"/>
                </a:solidFill>
                <a:effectLst/>
                <a:latin typeface="Segoe UI Historic" panose="020B0502040204020203" pitchFamily="34" charset="0"/>
                <a:ea typeface="Segoe UI Historic" panose="020B0502040204020203" pitchFamily="34" charset="0"/>
              </a:rPr>
              <a:t>, HERE, Garmin, NGA, USGS, NPS | </a:t>
            </a:r>
            <a:r>
              <a:rPr lang="en-US" sz="1000" kern="1200" dirty="0" err="1">
                <a:solidFill>
                  <a:srgbClr val="404040"/>
                </a:solidFill>
                <a:effectLst/>
                <a:latin typeface="Segoe UI Historic" panose="020B0502040204020203" pitchFamily="34" charset="0"/>
                <a:ea typeface="Segoe UI Historic" panose="020B0502040204020203" pitchFamily="34" charset="0"/>
              </a:rPr>
              <a:t>Esri</a:t>
            </a:r>
            <a:r>
              <a:rPr lang="en-US" sz="1000" kern="1200" dirty="0">
                <a:solidFill>
                  <a:srgbClr val="404040"/>
                </a:solidFill>
                <a:effectLst/>
                <a:latin typeface="Segoe UI Historic" panose="020B0502040204020203" pitchFamily="34" charset="0"/>
                <a:ea typeface="Segoe UI Historic" panose="020B0502040204020203" pitchFamily="34" charset="0"/>
              </a:rPr>
              <a:t>, HERE, NPS | Redwood City, CA: County of San Mateo San Mateo County GIS</a:t>
            </a:r>
            <a:endParaRPr lang="en-US" sz="10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EC8092C-C399-463C-B5A5-31C829B6D6A0}" type="slidenum">
              <a:rPr lang="en-US" smtClean="0"/>
              <a:t>5</a:t>
            </a:fld>
            <a:endParaRPr lang="en-US"/>
          </a:p>
        </p:txBody>
      </p:sp>
    </p:spTree>
    <p:extLst>
      <p:ext uri="{BB962C8B-B14F-4D97-AF65-F5344CB8AC3E}">
        <p14:creationId xmlns:p14="http://schemas.microsoft.com/office/powerpoint/2010/main" val="1577815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Last year, there were nearly</a:t>
            </a:r>
            <a:r>
              <a:rPr lang="en-US" baseline="0" dirty="0"/>
              <a:t> 6,300 fires in California </a:t>
            </a:r>
          </a:p>
          <a:p>
            <a:pPr marL="171450" indent="-171450">
              <a:buFont typeface="Arial" panose="020B0604020202020204" pitchFamily="34" charset="0"/>
              <a:buChar char="•"/>
            </a:pPr>
            <a:r>
              <a:rPr lang="en-US" baseline="0" dirty="0"/>
              <a:t>The most notorious of these fires was the Camp Fire in Butte County which occurred in November 2018</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During this 18-day fire event, public health officials requested enhanced syndromic surveillance to monitor increases in respiratory and cardiovascular-related ED visits </a:t>
            </a:r>
            <a:r>
              <a:rPr lang="en-US" dirty="0"/>
              <a:t>due to wildfire smoke-related PM</a:t>
            </a:r>
            <a:r>
              <a:rPr lang="en-US" baseline="-25000" dirty="0"/>
              <a:t>2.5</a:t>
            </a:r>
            <a:r>
              <a:rPr lang="en-US" baseline="0" dirty="0"/>
              <a:t> exposure.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Average annual PM</a:t>
            </a:r>
            <a:r>
              <a:rPr lang="en-US" baseline="-25000" dirty="0"/>
              <a:t>2.5</a:t>
            </a:r>
            <a:r>
              <a:rPr lang="en-US" baseline="0" dirty="0"/>
              <a:t>: 9.2 </a:t>
            </a:r>
            <a:r>
              <a:rPr lang="en-US" sz="1200" dirty="0" err="1">
                <a:solidFill>
                  <a:schemeClr val="tx1">
                    <a:lumMod val="75000"/>
                    <a:lumOff val="25000"/>
                  </a:schemeClr>
                </a:solidFill>
                <a:latin typeface="Roboto Condensed" panose="02000000000000000000" pitchFamily="2" charset="0"/>
                <a:ea typeface="Roboto Condensed" panose="02000000000000000000" pitchFamily="2" charset="0"/>
              </a:rPr>
              <a:t>μg</a:t>
            </a: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/m</a:t>
            </a:r>
            <a:r>
              <a:rPr lang="en-US" sz="1200" baseline="30000" dirty="0">
                <a:solidFill>
                  <a:schemeClr val="tx1">
                    <a:lumMod val="75000"/>
                    <a:lumOff val="25000"/>
                  </a:schemeClr>
                </a:solidFill>
                <a:latin typeface="Roboto Condensed" panose="02000000000000000000" pitchFamily="2" charset="0"/>
                <a:ea typeface="Roboto Condensed" panose="02000000000000000000" pitchFamily="2" charset="0"/>
              </a:rPr>
              <a:t>3)</a:t>
            </a:r>
            <a:endParaRPr lang="en-US" baseline="0" dirty="0"/>
          </a:p>
          <a:p>
            <a:pPr marL="628650" lvl="1" indent="-171450">
              <a:buFont typeface="Arial" panose="020B0604020202020204" pitchFamily="34" charset="0"/>
              <a:buChar char="•"/>
            </a:pPr>
            <a:r>
              <a:rPr lang="en-US" baseline="0" dirty="0"/>
              <a:t>As you can see from the graph, in November:</a:t>
            </a:r>
          </a:p>
          <a:p>
            <a:pPr marL="1085850" lvl="2" indent="-171450">
              <a:buFont typeface="Arial" panose="020B0604020202020204" pitchFamily="34" charset="0"/>
              <a:buChar char="•"/>
            </a:pPr>
            <a:r>
              <a:rPr lang="en-US" baseline="0" dirty="0"/>
              <a:t>The maximum PM</a:t>
            </a:r>
            <a:r>
              <a:rPr lang="en-US" baseline="-25000" dirty="0"/>
              <a:t>2.5</a:t>
            </a:r>
            <a:r>
              <a:rPr lang="en-US" baseline="0" dirty="0"/>
              <a:t> levels exceed prior week averages and moderate Air Quality Index levels,</a:t>
            </a:r>
          </a:p>
          <a:p>
            <a:pPr marL="1085850" lvl="2" indent="-171450">
              <a:buFont typeface="Arial" panose="020B0604020202020204" pitchFamily="34" charset="0"/>
              <a:buChar char="•"/>
            </a:pPr>
            <a:r>
              <a:rPr lang="en-US" baseline="0" dirty="0"/>
              <a:t>Thus indicating a moderate health concern for a very small number of people who are unusually sensitive to air pollution.</a:t>
            </a:r>
          </a:p>
          <a:p>
            <a:endParaRPr lang="en-US" baseline="0" dirty="0"/>
          </a:p>
          <a:p>
            <a:endParaRPr lang="en-US" sz="1100" baseline="0" dirty="0"/>
          </a:p>
          <a:p>
            <a:endParaRPr lang="en-US" sz="1100" baseline="0" dirty="0"/>
          </a:p>
          <a:p>
            <a:endParaRPr lang="en-US" sz="1100" baseline="0" dirty="0"/>
          </a:p>
          <a:p>
            <a:endParaRPr lang="en-US" sz="1100" baseline="0" dirty="0"/>
          </a:p>
          <a:p>
            <a:endParaRPr lang="en-US" sz="1100" baseline="0" dirty="0"/>
          </a:p>
          <a:p>
            <a:endParaRPr lang="en-US" sz="1100" baseline="0" dirty="0"/>
          </a:p>
          <a:p>
            <a:r>
              <a:rPr lang="en-US" sz="1100" baseline="0" dirty="0"/>
              <a:t>Graph:</a:t>
            </a:r>
          </a:p>
          <a:p>
            <a:endParaRPr lang="en-US" sz="1100" baseline="0" dirty="0"/>
          </a:p>
          <a:p>
            <a:pPr marL="171450" indent="-171450">
              <a:buFont typeface="Arial" panose="020B0604020202020204" pitchFamily="34" charset="0"/>
              <a:buChar char="•"/>
            </a:pPr>
            <a:r>
              <a:rPr lang="en-US" sz="1100" baseline="0" dirty="0"/>
              <a:t>The time series was generated using PM</a:t>
            </a:r>
            <a:r>
              <a:rPr lang="en-US" sz="1100" baseline="-25000" dirty="0"/>
              <a:t>2.5</a:t>
            </a:r>
            <a:r>
              <a:rPr lang="en-US" sz="1100" baseline="0" dirty="0"/>
              <a:t> data from the CDC National Syndromic Surveillance Program ESSENCE.</a:t>
            </a:r>
          </a:p>
          <a:p>
            <a:pPr marL="171450" indent="-171450">
              <a:buFont typeface="Arial" panose="020B0604020202020204" pitchFamily="34" charset="0"/>
              <a:buChar char="•"/>
            </a:pPr>
            <a:r>
              <a:rPr lang="en-US" sz="1100" baseline="0" dirty="0"/>
              <a:t>Dates are expressed along the x-axis and 24-hour maximum PM</a:t>
            </a:r>
            <a:r>
              <a:rPr lang="en-US" sz="1100" baseline="-25000" dirty="0"/>
              <a:t>2.5 </a:t>
            </a:r>
            <a:r>
              <a:rPr lang="en-US" sz="1100" baseline="0" dirty="0"/>
              <a:t>levels are expressed along the y-axis.</a:t>
            </a:r>
          </a:p>
          <a:p>
            <a:pPr marL="171450" indent="-171450">
              <a:buFont typeface="Arial" panose="020B0604020202020204" pitchFamily="34" charset="0"/>
              <a:buChar char="•"/>
            </a:pPr>
            <a:r>
              <a:rPr lang="en-US" sz="1100" baseline="0" dirty="0"/>
              <a:t>The blue dots represent major wildfire events occurring in California.  </a:t>
            </a:r>
          </a:p>
          <a:p>
            <a:pPr marL="171450" indent="-171450">
              <a:buFont typeface="Arial" panose="020B0604020202020204" pitchFamily="34" charset="0"/>
              <a:buChar char="•"/>
            </a:pPr>
            <a:r>
              <a:rPr lang="en-US" sz="1100" baseline="0" dirty="0"/>
              <a:t>The grey line represents daily 24-hour maximum PM</a:t>
            </a:r>
            <a:r>
              <a:rPr lang="en-US" sz="1100" baseline="-25000" dirty="0"/>
              <a:t>2.5 </a:t>
            </a:r>
            <a:r>
              <a:rPr lang="en-US" sz="1100" baseline="0" dirty="0"/>
              <a:t>levels.  </a:t>
            </a:r>
          </a:p>
          <a:p>
            <a:pPr marL="171450" indent="-171450">
              <a:buFont typeface="Arial" panose="020B0604020202020204" pitchFamily="34" charset="0"/>
              <a:buChar char="•"/>
            </a:pPr>
            <a:r>
              <a:rPr lang="en-US" sz="1100" baseline="0" dirty="0"/>
              <a:t>The red dots indicate a 24-hour maximum PM</a:t>
            </a:r>
            <a:r>
              <a:rPr lang="en-US" sz="1100" baseline="-25000" dirty="0"/>
              <a:t>2.5</a:t>
            </a:r>
            <a:r>
              <a:rPr lang="en-US" sz="1100" baseline="0" dirty="0"/>
              <a:t> that exceeds the mean of the most recent 3-6 days of data and has a probability of less than 1% according to the Poisson assumption.  </a:t>
            </a:r>
          </a:p>
          <a:p>
            <a:pPr marL="171450" indent="-171450">
              <a:buFont typeface="Arial" panose="020B0604020202020204" pitchFamily="34" charset="0"/>
              <a:buChar char="•"/>
            </a:pPr>
            <a:r>
              <a:rPr lang="en-US" sz="1100" baseline="0" dirty="0"/>
              <a:t>The yellow dots indicate an exceedance of the mean and a probability of less than 5%.   </a:t>
            </a:r>
          </a:p>
          <a:p>
            <a:pPr marL="171450" indent="-171450">
              <a:buFont typeface="Arial" panose="020B0604020202020204" pitchFamily="34" charset="0"/>
              <a:buChar char="•"/>
            </a:pPr>
            <a:r>
              <a:rPr lang="en-US" sz="1100" baseline="0" dirty="0"/>
              <a:t>AQI levels: </a:t>
            </a:r>
          </a:p>
          <a:p>
            <a:pPr marL="628650" lvl="1" indent="-171450">
              <a:buFont typeface="Arial" panose="020B0604020202020204" pitchFamily="34" charset="0"/>
              <a:buChar char="•"/>
            </a:pPr>
            <a:r>
              <a:rPr lang="en-US" sz="1100" baseline="0" dirty="0"/>
              <a:t>The green horizontal line represents ‘good’ (0-50 PM</a:t>
            </a:r>
            <a:r>
              <a:rPr lang="en-US" sz="1100" baseline="-25000" dirty="0"/>
              <a:t>2.5</a:t>
            </a:r>
            <a:r>
              <a:rPr lang="en-US" sz="1100" baseline="0" dirty="0"/>
              <a:t> concentrations)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t>The yellow horizontal line represents ‘moderate’ (51-100 PM</a:t>
            </a:r>
            <a:r>
              <a:rPr lang="en-US" sz="1100" baseline="-25000" dirty="0"/>
              <a:t>2.5</a:t>
            </a:r>
            <a:r>
              <a:rPr lang="en-US" sz="1100" baseline="0" dirty="0"/>
              <a:t> concentrations)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aseline="0" dirty="0"/>
              <a:t>The orange horizontal line represents ‘unhealthy for sensitive groups’ (101-150 PM</a:t>
            </a:r>
            <a:r>
              <a:rPr lang="en-US" sz="1100" baseline="-25000" dirty="0"/>
              <a:t>2.5</a:t>
            </a:r>
            <a:r>
              <a:rPr lang="en-US" sz="1100" baseline="0" dirty="0"/>
              <a:t> concentrations)</a:t>
            </a:r>
          </a:p>
          <a:p>
            <a:pPr marL="0" indent="0">
              <a:buFont typeface="Arial" panose="020B0604020202020204" pitchFamily="34" charset="0"/>
              <a:buNone/>
            </a:pPr>
            <a:endParaRPr lang="en-US" baseline="0" dirty="0"/>
          </a:p>
          <a:p>
            <a:r>
              <a:rPr lang="en-US" sz="1000" baseline="0" dirty="0"/>
              <a:t>According to CALFIRE and the U.S. Forest Service (</a:t>
            </a:r>
            <a:r>
              <a:rPr lang="en-US" sz="1000" dirty="0">
                <a:hlinkClick r:id="rId3"/>
              </a:rPr>
              <a:t>http://cdfdata.fire.ca.gov/incidents/incidents_stats?year=2018</a:t>
            </a:r>
            <a:r>
              <a:rPr lang="en-US" sz="1000" dirty="0"/>
              <a:t>)</a:t>
            </a:r>
            <a:r>
              <a:rPr lang="en-US" sz="1000" baseline="0" dirty="0"/>
              <a:t>, last year, there were about 6,300 fires throughout the state, covering over 876,147 acres.  </a:t>
            </a:r>
          </a:p>
          <a:p>
            <a:r>
              <a:rPr lang="en-US" sz="1000" baseline="0" dirty="0"/>
              <a:t>Fire tracker: </a:t>
            </a:r>
            <a:r>
              <a:rPr lang="en-US" sz="1000" dirty="0">
                <a:hlinkClick r:id="rId4"/>
              </a:rPr>
              <a:t>https://projects.sfchronicle.com/2018/fire-tracker/</a:t>
            </a:r>
            <a:endParaRPr lang="en-US" sz="1000" dirty="0"/>
          </a:p>
        </p:txBody>
      </p:sp>
      <p:sp>
        <p:nvSpPr>
          <p:cNvPr id="4" name="Slide Number Placeholder 3"/>
          <p:cNvSpPr>
            <a:spLocks noGrp="1"/>
          </p:cNvSpPr>
          <p:nvPr>
            <p:ph type="sldNum" sz="quarter" idx="10"/>
          </p:nvPr>
        </p:nvSpPr>
        <p:spPr/>
        <p:txBody>
          <a:bodyPr/>
          <a:lstStyle/>
          <a:p>
            <a:fld id="{AEC8092C-C399-463C-B5A5-31C829B6D6A0}" type="slidenum">
              <a:rPr lang="en-US" smtClean="0"/>
              <a:t>6</a:t>
            </a:fld>
            <a:endParaRPr lang="en-US"/>
          </a:p>
        </p:txBody>
      </p:sp>
    </p:spTree>
    <p:extLst>
      <p:ext uri="{BB962C8B-B14F-4D97-AF65-F5344CB8AC3E}">
        <p14:creationId xmlns:p14="http://schemas.microsoft.com/office/powerpoint/2010/main" val="916806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Aft>
                <a:spcPts val="600"/>
              </a:spcAft>
              <a:buFont typeface="Arial" panose="020B0604020202020204" pitchFamily="34" charset="0"/>
              <a:buChar char="•"/>
            </a:pPr>
            <a:r>
              <a:rPr lang="en-US" sz="1200" kern="1200" dirty="0">
                <a:solidFill>
                  <a:schemeClr val="tx1"/>
                </a:solidFill>
                <a:effectLst/>
                <a:latin typeface="+mn-lt"/>
                <a:ea typeface="+mn-ea"/>
                <a:cs typeface="+mn-cs"/>
              </a:rPr>
              <a:t>During the Camp</a:t>
            </a:r>
            <a:r>
              <a:rPr lang="en-US" sz="1200" kern="1200" baseline="0" dirty="0">
                <a:solidFill>
                  <a:schemeClr val="tx1"/>
                </a:solidFill>
                <a:effectLst/>
                <a:latin typeface="+mn-lt"/>
                <a:ea typeface="+mn-ea"/>
                <a:cs typeface="+mn-cs"/>
              </a:rPr>
              <a:t> Fire we also saw an increase in the weekly percentage of ED visits </a:t>
            </a:r>
          </a:p>
          <a:p>
            <a:pPr marL="628650" lvl="1" indent="-171450">
              <a:spcAft>
                <a:spcPts val="600"/>
              </a:spcAft>
              <a:buFont typeface="Arial" panose="020B0604020202020204" pitchFamily="34" charset="0"/>
              <a:buChar char="•"/>
            </a:pPr>
            <a:r>
              <a:rPr lang="en-US" sz="1200" kern="1200" dirty="0">
                <a:solidFill>
                  <a:schemeClr val="tx1"/>
                </a:solidFill>
                <a:effectLst/>
                <a:latin typeface="+mn-lt"/>
                <a:ea typeface="+mn-ea"/>
                <a:cs typeface="+mn-cs"/>
              </a:rPr>
              <a:t>for possible smoke exposure or smoke inhalation</a:t>
            </a:r>
          </a:p>
          <a:p>
            <a:pPr marL="628650" lvl="1" indent="-171450">
              <a:spcAft>
                <a:spcPts val="600"/>
              </a:spcAft>
              <a:buFont typeface="Arial" panose="020B0604020202020204" pitchFamily="34" charset="0"/>
              <a:buChar char="•"/>
            </a:pPr>
            <a:r>
              <a:rPr lang="en-US" sz="1200" kern="1200" dirty="0">
                <a:solidFill>
                  <a:schemeClr val="tx1"/>
                </a:solidFill>
                <a:effectLst/>
                <a:latin typeface="+mn-lt"/>
                <a:ea typeface="+mn-ea"/>
                <a:cs typeface="+mn-cs"/>
              </a:rPr>
              <a:t>And for asthma or reactive airway disease (RAD) exacerbation and other respiratory health effects associated with wildfire smoke exposure,</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San Mateo Medical Center, the county’s safety net hospital, had the highest average daily percentage of ED visits for all respiratory syndromes, excluding influenza-like illness and pneumonia.</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During the fire, San Mateo County health officials requested enhanced syndromic surveillance for health effects associated with wildfire smoke exposure using San Mateo County Health’s Centers for Disease Control and Prevention’s (CDC) National Syndromic Surveillance Program (NSSP) BioSense Platform.  During the first two weeks of the 18-day event, there were higher than expected increases in 24-hour PM</a:t>
            </a:r>
            <a:r>
              <a:rPr lang="en-US" sz="1200" kern="1200" baseline="-25000" dirty="0">
                <a:solidFill>
                  <a:schemeClr val="tx1"/>
                </a:solidFill>
                <a:effectLst/>
                <a:latin typeface="+mn-lt"/>
                <a:ea typeface="+mn-ea"/>
                <a:cs typeface="+mn-cs"/>
              </a:rPr>
              <a:t>2.5 </a:t>
            </a:r>
            <a:r>
              <a:rPr lang="en-US" sz="1200" kern="1200" dirty="0">
                <a:solidFill>
                  <a:schemeClr val="tx1"/>
                </a:solidFill>
                <a:effectLst/>
                <a:latin typeface="+mn-lt"/>
                <a:ea typeface="+mn-ea"/>
                <a:cs typeface="+mn-cs"/>
              </a:rPr>
              <a:t>levels, weekly percentage of ED visits for possible smoke exposure or smoke inhalation, and weekly percentage of ED visits for asthma or reactive airway disease (RAD) exacerbation and other respiratory health effects associated with wildfire smoke exposure, with the highest percentage of patients in the 0-4 years and 25-49 years age groups.  </a:t>
            </a:r>
          </a:p>
          <a:p>
            <a:endParaRPr lang="en-US" sz="1200" kern="1200" dirty="0">
              <a:solidFill>
                <a:schemeClr val="tx1"/>
              </a:solidFill>
              <a:effectLst/>
              <a:latin typeface="+mn-lt"/>
              <a:ea typeface="+mn-ea"/>
              <a:cs typeface="+mn-cs"/>
            </a:endParaRPr>
          </a:p>
          <a:p>
            <a:pPr>
              <a:lnSpc>
                <a:spcPct val="100000"/>
              </a:lnSpc>
            </a:pPr>
            <a:r>
              <a:rPr lang="en-US" sz="1200" kern="1200" dirty="0">
                <a:solidFill>
                  <a:schemeClr val="tx1"/>
                </a:solidFill>
                <a:effectLst/>
                <a:latin typeface="+mn-lt"/>
                <a:ea typeface="+mn-ea"/>
                <a:cs typeface="+mn-cs"/>
              </a:rPr>
              <a:t>Chart interpretation:</a:t>
            </a:r>
          </a:p>
          <a:p>
            <a:pPr>
              <a:lnSpc>
                <a:spcPct val="100000"/>
              </a:lnSpc>
            </a:pPr>
            <a:endParaRPr lang="en-US" sz="1200" kern="1200" dirty="0">
              <a:solidFill>
                <a:schemeClr val="tx1"/>
              </a:solidFill>
              <a:effectLst/>
              <a:latin typeface="+mn-lt"/>
              <a:ea typeface="+mn-ea"/>
              <a:cs typeface="+mn-cs"/>
            </a:endParaRPr>
          </a:p>
          <a:p>
            <a:pPr marL="171450" indent="-171450">
              <a:lnSpc>
                <a:spcPct val="100000"/>
              </a:lnSpc>
              <a:spcBef>
                <a:spcPts val="0"/>
              </a:spcBef>
              <a:spcAft>
                <a:spcPts val="600"/>
              </a:spcAft>
              <a:buFont typeface="Arial" panose="020B0604020202020204" pitchFamily="34" charset="0"/>
              <a:buChar char="•"/>
            </a:pPr>
            <a:r>
              <a:rPr lang="en-US" sz="1200" dirty="0"/>
              <a:t>Visit counts are color-coded in the time series charts.</a:t>
            </a:r>
          </a:p>
          <a:p>
            <a:pPr marL="171450" indent="-171450">
              <a:lnSpc>
                <a:spcPct val="100000"/>
              </a:lnSpc>
              <a:spcBef>
                <a:spcPts val="0"/>
              </a:spcBef>
              <a:spcAft>
                <a:spcPts val="600"/>
              </a:spcAft>
              <a:buFont typeface="Arial" panose="020B0604020202020204" pitchFamily="34" charset="0"/>
              <a:buChar char="•"/>
            </a:pPr>
            <a:r>
              <a:rPr lang="en-US" sz="1200" dirty="0"/>
              <a:t>Each distinct visit count represents a single patient and all the encounters associated with their visit within a 24-hour period.  </a:t>
            </a:r>
          </a:p>
          <a:p>
            <a:pPr marL="171450" indent="-171450">
              <a:lnSpc>
                <a:spcPct val="100000"/>
              </a:lnSpc>
              <a:buFont typeface="Arial" panose="020B0604020202020204" pitchFamily="34" charset="0"/>
              <a:buChar char="•"/>
            </a:pPr>
            <a:r>
              <a:rPr lang="en-US" sz="1200" dirty="0"/>
              <a:t>A Red Alert</a:t>
            </a:r>
            <a:r>
              <a:rPr lang="en-US" sz="1200" dirty="0">
                <a:sym typeface="Symbol" panose="05050102010706020507" pitchFamily="18" charset="2"/>
              </a:rPr>
              <a:t> </a:t>
            </a:r>
            <a:r>
              <a:rPr lang="en-US" sz="1200" dirty="0"/>
              <a:t>or Yellow Warning point indicates that the mean daily count for that day is higher than what would normally be expected.</a:t>
            </a:r>
          </a:p>
          <a:p>
            <a:pPr marL="171450" indent="-171450">
              <a:lnSpc>
                <a:spcPct val="100000"/>
              </a:lnSpc>
              <a:buFont typeface="Arial" panose="020B0604020202020204" pitchFamily="34" charset="0"/>
              <a:buChar char="•"/>
            </a:pPr>
            <a:r>
              <a:rPr lang="en-US" sz="1200" kern="1200" dirty="0">
                <a:solidFill>
                  <a:schemeClr val="tx1"/>
                </a:solidFill>
                <a:effectLst/>
                <a:latin typeface="+mn-lt"/>
                <a:ea typeface="+mn-ea"/>
                <a:cs typeface="+mn-cs"/>
              </a:rPr>
              <a:t>An alert is issued when the result exceeds 3 SDs above the mean of the moving baseline of the previous 28 days (with a 2-day buffer between the test day and the baseline).</a:t>
            </a:r>
            <a:endParaRPr lang="en-US" sz="1200" dirty="0"/>
          </a:p>
          <a:p>
            <a:pPr marL="171450" indent="-171450">
              <a:lnSpc>
                <a:spcPct val="100000"/>
              </a:lnSpc>
              <a:buFont typeface="Arial" panose="020B0604020202020204" pitchFamily="34" charset="0"/>
              <a:buChar char="•"/>
            </a:pPr>
            <a:endParaRPr lang="en-US" sz="1200" dirty="0"/>
          </a:p>
          <a:p>
            <a:pPr marL="171450" indent="-171450">
              <a:lnSpc>
                <a:spcPct val="100000"/>
              </a:lnSpc>
              <a:spcBef>
                <a:spcPts val="0"/>
              </a:spcBef>
              <a:spcAft>
                <a:spcPts val="600"/>
              </a:spcAft>
              <a:buFont typeface="Arial" panose="020B0604020202020204" pitchFamily="34" charset="0"/>
              <a:buChar char="•"/>
            </a:pPr>
            <a:r>
              <a:rPr lang="en-US" sz="1200" dirty="0"/>
              <a:t>This review of ED visit data does not attempt to establish a causal association between exposure to wildfire smoke and the end points described above, or any other underlying causes. </a:t>
            </a:r>
          </a:p>
          <a:p>
            <a:pPr marL="171450" indent="-171450">
              <a:lnSpc>
                <a:spcPct val="100000"/>
              </a:lnSpc>
              <a:spcBef>
                <a:spcPts val="0"/>
              </a:spcBef>
              <a:spcAft>
                <a:spcPts val="600"/>
              </a:spcAft>
              <a:buFont typeface="Arial" panose="020B0604020202020204" pitchFamily="34" charset="0"/>
              <a:buChar char="•"/>
            </a:pPr>
            <a:r>
              <a:rPr lang="en-US" sz="1200" dirty="0"/>
              <a:t>Due to small visit counts, data are not necessarily reflective of the true burden of smoke exposure-related health effects experienced by the population of San Mateo County.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Estimates of daily 24-hour maximum PM</a:t>
            </a:r>
            <a:r>
              <a:rPr lang="en-US" sz="1200" kern="1200" baseline="-25000" dirty="0">
                <a:solidFill>
                  <a:schemeClr val="tx1"/>
                </a:solidFill>
                <a:effectLst/>
                <a:latin typeface="+mn-lt"/>
                <a:ea typeface="+mn-ea"/>
                <a:cs typeface="+mn-cs"/>
              </a:rPr>
              <a:t>2.5</a:t>
            </a:r>
            <a:r>
              <a:rPr lang="en-US" sz="1200" kern="1200" dirty="0">
                <a:solidFill>
                  <a:schemeClr val="tx1"/>
                </a:solidFill>
                <a:effectLst/>
                <a:latin typeface="+mn-lt"/>
                <a:ea typeface="+mn-ea"/>
                <a:cs typeface="+mn-cs"/>
              </a:rPr>
              <a:t> concentrations in San Mateo County from 2013 to 2017 are obtained from CDC NSSP’s ESSENCE Air Quality Data, which are provided by the Bay Area Air Quality Management District (BAAQMD) and California Air Resources Board (CARB) via the Redwood City and San Carlos Air Quality Stations. </a:t>
            </a:r>
            <a:endParaRPr lang="en-US" sz="1200" dirty="0"/>
          </a:p>
          <a:p>
            <a:pPr>
              <a:lnSpc>
                <a:spcPct val="100000"/>
              </a:lnSpc>
            </a:pPr>
            <a:endParaRPr lang="en-US" sz="1200" kern="1200" dirty="0">
              <a:solidFill>
                <a:schemeClr val="tx1"/>
              </a:solidFill>
              <a:effectLst/>
              <a:latin typeface="+mn-lt"/>
              <a:ea typeface="+mn-ea"/>
              <a:cs typeface="+mn-cs"/>
            </a:endParaRPr>
          </a:p>
          <a:p>
            <a:pPr>
              <a:lnSpc>
                <a:spcPct val="100000"/>
              </a:lnSpc>
            </a:pPr>
            <a:r>
              <a:rPr lang="en-US" sz="1200" kern="1200" dirty="0">
                <a:solidFill>
                  <a:schemeClr val="tx1"/>
                </a:solidFill>
                <a:effectLst/>
                <a:latin typeface="+mn-lt"/>
                <a:ea typeface="+mn-ea"/>
                <a:cs typeface="+mn-cs"/>
              </a:rPr>
              <a:t>The detection </a:t>
            </a:r>
            <a:r>
              <a:rPr lang="en-US" sz="1200" kern="1200" dirty="0" err="1">
                <a:solidFill>
                  <a:schemeClr val="tx1"/>
                </a:solidFill>
                <a:effectLst/>
                <a:latin typeface="+mn-lt"/>
                <a:ea typeface="+mn-ea"/>
                <a:cs typeface="+mn-cs"/>
              </a:rPr>
              <a:t>algo</a:t>
            </a:r>
            <a:r>
              <a:rPr lang="en-US" sz="1200" kern="1200" dirty="0">
                <a:solidFill>
                  <a:schemeClr val="tx1"/>
                </a:solidFill>
                <a:effectLst/>
                <a:latin typeface="+mn-lt"/>
                <a:ea typeface="+mn-ea"/>
                <a:cs typeface="+mn-cs"/>
              </a:rPr>
              <a:t> for weekly data is the CDC’s EARS C2 for adaptive control charts. </a:t>
            </a:r>
          </a:p>
        </p:txBody>
      </p:sp>
      <p:sp>
        <p:nvSpPr>
          <p:cNvPr id="4" name="Slide Number Placeholder 3"/>
          <p:cNvSpPr>
            <a:spLocks noGrp="1"/>
          </p:cNvSpPr>
          <p:nvPr>
            <p:ph type="sldNum" sz="quarter" idx="10"/>
          </p:nvPr>
        </p:nvSpPr>
        <p:spPr/>
        <p:txBody>
          <a:bodyPr/>
          <a:lstStyle/>
          <a:p>
            <a:fld id="{AEC8092C-C399-463C-B5A5-31C829B6D6A0}" type="slidenum">
              <a:rPr lang="en-US" smtClean="0"/>
              <a:t>7</a:t>
            </a:fld>
            <a:endParaRPr lang="en-US"/>
          </a:p>
        </p:txBody>
      </p:sp>
    </p:spTree>
    <p:extLst>
      <p:ext uri="{BB962C8B-B14F-4D97-AF65-F5344CB8AC3E}">
        <p14:creationId xmlns:p14="http://schemas.microsoft.com/office/powerpoint/2010/main" val="249153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Here’s a</a:t>
            </a:r>
            <a:r>
              <a:rPr lang="en-US" sz="1200" kern="1200" baseline="0" dirty="0">
                <a:solidFill>
                  <a:schemeClr val="tx1"/>
                </a:solidFill>
                <a:effectLst/>
                <a:latin typeface="+mn-lt"/>
                <a:ea typeface="+mn-ea"/>
                <a:cs typeface="+mn-cs"/>
              </a:rPr>
              <a:t> natural color</a:t>
            </a:r>
            <a:r>
              <a:rPr lang="en-US" sz="1200" kern="1200" dirty="0">
                <a:solidFill>
                  <a:schemeClr val="tx1"/>
                </a:solidFill>
                <a:effectLst/>
                <a:latin typeface="+mn-lt"/>
                <a:ea typeface="+mn-ea"/>
                <a:cs typeface="+mn-cs"/>
              </a:rPr>
              <a:t> satellite image taken on the</a:t>
            </a:r>
            <a:r>
              <a:rPr lang="en-US" sz="1200" kern="1200" baseline="0" dirty="0">
                <a:solidFill>
                  <a:schemeClr val="tx1"/>
                </a:solidFill>
                <a:effectLst/>
                <a:latin typeface="+mn-lt"/>
                <a:ea typeface="+mn-ea"/>
                <a:cs typeface="+mn-cs"/>
              </a:rPr>
              <a:t> 2</a:t>
            </a:r>
            <a:r>
              <a:rPr lang="en-US" sz="1200" kern="1200" baseline="30000" dirty="0">
                <a:solidFill>
                  <a:schemeClr val="tx1"/>
                </a:solidFill>
                <a:effectLst/>
                <a:latin typeface="+mn-lt"/>
                <a:ea typeface="+mn-ea"/>
                <a:cs typeface="+mn-cs"/>
              </a:rPr>
              <a:t>nd</a:t>
            </a:r>
            <a:r>
              <a:rPr lang="en-US" sz="1200" kern="1200" baseline="0" dirty="0">
                <a:solidFill>
                  <a:schemeClr val="tx1"/>
                </a:solidFill>
                <a:effectLst/>
                <a:latin typeface="+mn-lt"/>
                <a:ea typeface="+mn-ea"/>
                <a:cs typeface="+mn-cs"/>
              </a:rPr>
              <a:t> day of </a:t>
            </a:r>
            <a:r>
              <a:rPr lang="en-US" sz="1200" kern="1200" dirty="0">
                <a:solidFill>
                  <a:schemeClr val="tx1"/>
                </a:solidFill>
                <a:effectLst/>
                <a:latin typeface="+mn-lt"/>
                <a:ea typeface="+mn-ea"/>
                <a:cs typeface="+mn-cs"/>
              </a:rPr>
              <a:t>the Camp Fire</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Strong winds pushed the fire south,</a:t>
            </a:r>
            <a:r>
              <a:rPr lang="en-US" sz="1200" kern="1200" baseline="0" dirty="0">
                <a:solidFill>
                  <a:schemeClr val="tx1"/>
                </a:solidFill>
                <a:effectLst/>
                <a:latin typeface="+mn-lt"/>
                <a:ea typeface="+mn-ea"/>
                <a:cs typeface="+mn-cs"/>
              </a:rPr>
              <a:t> tripling its size and spreading smoke over the Sacramento Valley and SF Bay Area</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San Mateo County is located just south of San Francisco and about 200-miles downwind of the Camp Fire.  Strong winds pushed the fire to the south and southwest, tripling its size and spreading smoke over the Sacramento Valley and down to the San Francisco Bay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Source: NASA Earth Observing System Data and Information System (EOSDIS) Worldview.  Natural-color satellite image of the November 2018 Butte County Camp Fire taken by the MODIS instrument on the Terra satellite on November 15, 2018.  https://worldview.earthdata.nasa.gov/.   Accessed April 4, 2019.</a:t>
            </a:r>
          </a:p>
          <a:p>
            <a:endParaRPr lang="en-US" dirty="0"/>
          </a:p>
        </p:txBody>
      </p:sp>
      <p:sp>
        <p:nvSpPr>
          <p:cNvPr id="4" name="Slide Number Placeholder 3"/>
          <p:cNvSpPr>
            <a:spLocks noGrp="1"/>
          </p:cNvSpPr>
          <p:nvPr>
            <p:ph type="sldNum" sz="quarter" idx="10"/>
          </p:nvPr>
        </p:nvSpPr>
        <p:spPr/>
        <p:txBody>
          <a:bodyPr/>
          <a:lstStyle/>
          <a:p>
            <a:fld id="{AEC8092C-C399-463C-B5A5-31C829B6D6A0}" type="slidenum">
              <a:rPr lang="en-US" smtClean="0"/>
              <a:t>8</a:t>
            </a:fld>
            <a:endParaRPr lang="en-US"/>
          </a:p>
        </p:txBody>
      </p:sp>
    </p:spTree>
    <p:extLst>
      <p:ext uri="{BB962C8B-B14F-4D97-AF65-F5344CB8AC3E}">
        <p14:creationId xmlns:p14="http://schemas.microsoft.com/office/powerpoint/2010/main" val="493968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By</a:t>
            </a:r>
            <a:r>
              <a:rPr lang="en-US" baseline="0" dirty="0"/>
              <a:t> the third day of the fire, PM2.5 levels were high and the Air Quality Index was at  an unhealthy level throughout the entire Bay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EPA </a:t>
            </a:r>
            <a:r>
              <a:rPr lang="en-US" dirty="0" err="1"/>
              <a:t>AirNow</a:t>
            </a:r>
            <a:r>
              <a:rPr lang="en-US" dirty="0"/>
              <a:t> Interactive Map of Air Quality (</a:t>
            </a:r>
            <a:r>
              <a:rPr lang="en-US" dirty="0">
                <a:hlinkClick r:id="rId3"/>
              </a:rPr>
              <a:t>https://gispub.epa.gov/airnow/</a:t>
            </a:r>
            <a:r>
              <a:rPr lang="en-US" dirty="0"/>
              <a:t>)</a:t>
            </a:r>
          </a:p>
          <a:p>
            <a:endParaRPr lang="en-US" dirty="0"/>
          </a:p>
        </p:txBody>
      </p:sp>
      <p:sp>
        <p:nvSpPr>
          <p:cNvPr id="4" name="Slide Number Placeholder 3"/>
          <p:cNvSpPr>
            <a:spLocks noGrp="1"/>
          </p:cNvSpPr>
          <p:nvPr>
            <p:ph type="sldNum" sz="quarter" idx="10"/>
          </p:nvPr>
        </p:nvSpPr>
        <p:spPr/>
        <p:txBody>
          <a:bodyPr/>
          <a:lstStyle/>
          <a:p>
            <a:fld id="{AEC8092C-C399-463C-B5A5-31C829B6D6A0}" type="slidenum">
              <a:rPr lang="en-US" smtClean="0"/>
              <a:t>9</a:t>
            </a:fld>
            <a:endParaRPr lang="en-US"/>
          </a:p>
        </p:txBody>
      </p:sp>
    </p:spTree>
    <p:extLst>
      <p:ext uri="{BB962C8B-B14F-4D97-AF65-F5344CB8AC3E}">
        <p14:creationId xmlns:p14="http://schemas.microsoft.com/office/powerpoint/2010/main" val="634546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As you can imagine the Department of Health and Emergency Medical Services received</a:t>
            </a:r>
            <a:r>
              <a:rPr lang="en-US" baseline="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 a number of inquires 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Masking guidance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Clean Air Shelters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School Closures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Sheltering animals and pets</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dirty="0"/>
              <a:t>Some of the operational challenges that emerged was coordinating communications and messaging across responding agencies and resourcing in real-time.</a:t>
            </a:r>
          </a:p>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dirty="0"/>
              <a:t>In addition, public health officials identified the need for targeting communities that were more likely to experience chronic disease exacerbations and respiratory health inequities.</a:t>
            </a:r>
          </a:p>
        </p:txBody>
      </p:sp>
      <p:sp>
        <p:nvSpPr>
          <p:cNvPr id="4" name="Slide Number Placeholder 3"/>
          <p:cNvSpPr>
            <a:spLocks noGrp="1"/>
          </p:cNvSpPr>
          <p:nvPr>
            <p:ph type="sldNum" sz="quarter" idx="10"/>
          </p:nvPr>
        </p:nvSpPr>
        <p:spPr/>
        <p:txBody>
          <a:bodyPr/>
          <a:lstStyle/>
          <a:p>
            <a:fld id="{AEC8092C-C399-463C-B5A5-31C829B6D6A0}" type="slidenum">
              <a:rPr lang="en-US" smtClean="0"/>
              <a:t>10</a:t>
            </a:fld>
            <a:endParaRPr lang="en-US"/>
          </a:p>
        </p:txBody>
      </p:sp>
    </p:spTree>
    <p:extLst>
      <p:ext uri="{BB962C8B-B14F-4D97-AF65-F5344CB8AC3E}">
        <p14:creationId xmlns:p14="http://schemas.microsoft.com/office/powerpoint/2010/main" val="1701910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San Mateo County Community Vulnerability Index:</a:t>
            </a:r>
          </a:p>
          <a:p>
            <a:r>
              <a:rPr lang="en-US" dirty="0">
                <a:hlinkClick r:id="rId3"/>
              </a:rPr>
              <a:t>https://smcmaps.maps.arcgis.com/apps/View/index.html?appid=05eab60cb3d14db7b6d118108f324b4a&amp;extent=-123.2231,37.0465,-121.3472,37.7600%27%20frameborder=%270%27%20scrolling=%27no%27</a:t>
            </a:r>
            <a:endParaRPr lang="en-US" dirty="0"/>
          </a:p>
          <a:p>
            <a:endParaRPr lang="en-US" dirty="0"/>
          </a:p>
          <a:p>
            <a:r>
              <a:rPr lang="en-US" dirty="0"/>
              <a:t>Vulnerability indicators:</a:t>
            </a:r>
          </a:p>
          <a:p>
            <a:endParaRPr lang="en-US" dirty="0"/>
          </a:p>
          <a:p>
            <a:pPr marL="290513" indent="-290513">
              <a:buFont typeface="+mj-lt"/>
              <a:buAutoNum type="arabicPeriod"/>
            </a:pP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No Health Insurance Coverage</a:t>
            </a:r>
          </a:p>
          <a:p>
            <a:pPr marL="290513" indent="-290513">
              <a:buFont typeface="+mj-lt"/>
              <a:buAutoNum type="arabicPeriod"/>
            </a:pP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Education – High School or Higher</a:t>
            </a:r>
          </a:p>
          <a:p>
            <a:pPr marL="290513" indent="-290513">
              <a:buFont typeface="+mj-lt"/>
              <a:buAutoNum type="arabicPeriod"/>
            </a:pP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Supplemental Security Income</a:t>
            </a:r>
          </a:p>
          <a:p>
            <a:pPr marL="290513" indent="-290513">
              <a:buFont typeface="+mj-lt"/>
              <a:buAutoNum type="arabicPeriod"/>
            </a:pP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Gross Rent as a  Percentage of Income – Households Spending 35% or More</a:t>
            </a:r>
          </a:p>
          <a:p>
            <a:pPr marL="290513" indent="-290513">
              <a:buFont typeface="+mj-lt"/>
              <a:buAutoNum type="arabicPeriod"/>
            </a:pP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Poverty</a:t>
            </a:r>
          </a:p>
          <a:p>
            <a:pPr marL="290513" indent="-290513">
              <a:buFont typeface="+mj-lt"/>
              <a:buAutoNum type="arabicPeriod"/>
            </a:pP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Unemployment</a:t>
            </a:r>
          </a:p>
          <a:p>
            <a:pPr marL="290513" indent="-290513">
              <a:buFont typeface="+mj-lt"/>
              <a:buAutoNum type="arabicPeriod"/>
            </a:pP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Disability</a:t>
            </a:r>
            <a:endParaRPr lang="en-US" sz="1200" b="0" i="0" dirty="0">
              <a:solidFill>
                <a:schemeClr val="tx1">
                  <a:lumMod val="75000"/>
                  <a:lumOff val="25000"/>
                </a:schemeClr>
              </a:solidFill>
              <a:effectLst/>
              <a:latin typeface="Roboto Condensed" panose="02000000000000000000" pitchFamily="2" charset="0"/>
              <a:ea typeface="Roboto Condensed" panose="02000000000000000000" pitchFamily="2" charset="0"/>
            </a:endParaRPr>
          </a:p>
          <a:p>
            <a:endParaRPr lang="en-US" dirty="0"/>
          </a:p>
        </p:txBody>
      </p:sp>
      <p:sp>
        <p:nvSpPr>
          <p:cNvPr id="4" name="Slide Number Placeholder 3"/>
          <p:cNvSpPr>
            <a:spLocks noGrp="1"/>
          </p:cNvSpPr>
          <p:nvPr>
            <p:ph type="sldNum" sz="quarter" idx="10"/>
          </p:nvPr>
        </p:nvSpPr>
        <p:spPr/>
        <p:txBody>
          <a:bodyPr/>
          <a:lstStyle/>
          <a:p>
            <a:fld id="{AEC8092C-C399-463C-B5A5-31C829B6D6A0}" type="slidenum">
              <a:rPr lang="en-US" smtClean="0"/>
              <a:t>11</a:t>
            </a:fld>
            <a:endParaRPr lang="en-US"/>
          </a:p>
        </p:txBody>
      </p:sp>
    </p:spTree>
    <p:extLst>
      <p:ext uri="{BB962C8B-B14F-4D97-AF65-F5344CB8AC3E}">
        <p14:creationId xmlns:p14="http://schemas.microsoft.com/office/powerpoint/2010/main" val="1481952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purpose of our project is to: </a:t>
            </a:r>
          </a:p>
          <a:p>
            <a:pPr marL="628650" marR="0" lvl="1"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Monitor the social and environmental determinants of health </a:t>
            </a:r>
          </a:p>
          <a:p>
            <a:pPr marL="628650" marR="0" lvl="1"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Identify and engage priority populations in risk-reduction</a:t>
            </a:r>
            <a:r>
              <a:rPr lang="en-US" sz="1200" kern="1200" baseline="0" dirty="0">
                <a:solidFill>
                  <a:schemeClr val="tx1"/>
                </a:solidFill>
                <a:effectLst/>
                <a:latin typeface="+mn-lt"/>
                <a:ea typeface="+mn-ea"/>
                <a:cs typeface="+mn-cs"/>
              </a:rPr>
              <a:t> before, during, and after a wildfire event</a:t>
            </a: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Inform public health and emergency response officials on strategies</a:t>
            </a:r>
            <a:r>
              <a:rPr lang="en-US" sz="1200" kern="1200" baseline="0" dirty="0">
                <a:solidFill>
                  <a:schemeClr val="tx1"/>
                </a:solidFill>
                <a:effectLst/>
                <a:latin typeface="+mn-lt"/>
                <a:ea typeface="+mn-ea"/>
                <a:cs typeface="+mn-cs"/>
              </a:rPr>
              <a:t> for prioritizing health resources</a:t>
            </a:r>
          </a:p>
          <a:p>
            <a:pPr marL="628650" marR="0" lvl="1"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Emergent wildfires in California are expected to continue to increase in intensity, duration, and spread as climate change results in longer, warmer, and drier seasons.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Emergent wildfires in California are expected to continue to increase in intensity, duration, and spread as climate change results in longer, warmer, and drier seasons.  As a public health agency, San Mateo County Health aims to: monitor the social and environmental determinants of health and health equity in our county; identify and engage priority populations in risk-reducing actions prior to, during, and following a wildfire pollution event; inform public health and health care preparedness and response strategies; and optimize resource allocation and utilization.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EC8092C-C399-463C-B5A5-31C829B6D6A0}" type="slidenum">
              <a:rPr lang="en-US" smtClean="0"/>
              <a:t>12</a:t>
            </a:fld>
            <a:endParaRPr lang="en-US"/>
          </a:p>
        </p:txBody>
      </p:sp>
    </p:spTree>
    <p:extLst>
      <p:ext uri="{BB962C8B-B14F-4D97-AF65-F5344CB8AC3E}">
        <p14:creationId xmlns:p14="http://schemas.microsoft.com/office/powerpoint/2010/main" val="1383678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pPr>
            <a:r>
              <a:rPr lang="en-US" sz="1200" kern="1200" dirty="0">
                <a:solidFill>
                  <a:schemeClr val="tx1"/>
                </a:solidFill>
                <a:effectLst/>
                <a:latin typeface="+mn-lt"/>
                <a:ea typeface="+mn-ea"/>
                <a:cs typeface="+mn-cs"/>
              </a:rPr>
              <a:t>To develop our surveillance capacity and readiness we have</a:t>
            </a:r>
            <a:r>
              <a:rPr lang="en-US" sz="1200" kern="1200" baseline="0" dirty="0">
                <a:solidFill>
                  <a:schemeClr val="tx1"/>
                </a:solidFill>
                <a:effectLst/>
                <a:latin typeface="+mn-lt"/>
                <a:ea typeface="+mn-ea"/>
                <a:cs typeface="+mn-cs"/>
              </a:rPr>
              <a:t> three major aims</a:t>
            </a:r>
            <a:r>
              <a:rPr lang="en-US" sz="1200" kern="1200" dirty="0">
                <a:solidFill>
                  <a:schemeClr val="tx1"/>
                </a:solidFill>
                <a:effectLst/>
                <a:latin typeface="+mn-lt"/>
                <a:ea typeface="+mn-ea"/>
                <a:cs typeface="+mn-cs"/>
              </a:rPr>
              <a:t>:</a:t>
            </a:r>
          </a:p>
          <a:p>
            <a:pPr marL="228600" lvl="0" indent="-228600">
              <a:spcBef>
                <a:spcPts val="600"/>
              </a:spcBef>
              <a:buFont typeface="Arial" panose="020B0604020202020204" pitchFamily="34" charset="0"/>
              <a:buChar char="•"/>
            </a:pPr>
            <a:r>
              <a:rPr lang="en-US" sz="1200" kern="1200" dirty="0">
                <a:solidFill>
                  <a:schemeClr val="tx1"/>
                </a:solidFill>
                <a:effectLst/>
                <a:latin typeface="+mn-lt"/>
                <a:ea typeface="+mn-ea"/>
                <a:cs typeface="+mn-cs"/>
              </a:rPr>
              <a:t>The first is to Characterize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population who are more likely to be susceptible to adverse respiratory health effects of wildfire smoke</a:t>
            </a:r>
            <a:r>
              <a:rPr lang="en-US" sz="1200" strike="sngStrike" kern="1200" dirty="0">
                <a:solidFill>
                  <a:schemeClr val="tx1"/>
                </a:solidFill>
                <a:effectLst/>
                <a:latin typeface="+mn-lt"/>
                <a:ea typeface="+mn-ea"/>
                <a:cs typeface="+mn-cs"/>
              </a:rPr>
              <a:t>: </a:t>
            </a:r>
          </a:p>
          <a:p>
            <a:pPr marL="685800" lvl="1" indent="-228600">
              <a:spcBef>
                <a:spcPts val="600"/>
              </a:spcBef>
              <a:buFont typeface="+mj-lt"/>
              <a:buAutoNum type="alphaLcPeriod"/>
            </a:pPr>
            <a:r>
              <a:rPr lang="en-US" sz="1200" kern="1200" dirty="0">
                <a:solidFill>
                  <a:schemeClr val="tx1"/>
                </a:solidFill>
                <a:effectLst/>
                <a:latin typeface="+mn-lt"/>
                <a:ea typeface="+mn-ea"/>
                <a:cs typeface="+mn-cs"/>
              </a:rPr>
              <a:t>Specifically,</a:t>
            </a:r>
            <a:r>
              <a:rPr lang="en-US" sz="1200" kern="1200" baseline="0" dirty="0">
                <a:solidFill>
                  <a:schemeClr val="tx1"/>
                </a:solidFill>
                <a:effectLst/>
                <a:latin typeface="+mn-lt"/>
                <a:ea typeface="+mn-ea"/>
                <a:cs typeface="+mn-cs"/>
              </a:rPr>
              <a:t> we will d</a:t>
            </a:r>
            <a:r>
              <a:rPr lang="en-US" sz="1200" kern="1200" dirty="0">
                <a:solidFill>
                  <a:schemeClr val="tx1"/>
                </a:solidFill>
                <a:effectLst/>
                <a:latin typeface="+mn-lt"/>
                <a:ea typeface="+mn-ea"/>
                <a:cs typeface="+mn-cs"/>
              </a:rPr>
              <a:t>escribe temporal, spatial, and demographic measures of ED</a:t>
            </a:r>
            <a:r>
              <a:rPr lang="en-US" sz="1200" kern="1200" baseline="0" dirty="0">
                <a:solidFill>
                  <a:schemeClr val="tx1"/>
                </a:solidFill>
                <a:effectLst/>
                <a:latin typeface="+mn-lt"/>
                <a:ea typeface="+mn-ea"/>
                <a:cs typeface="+mn-cs"/>
              </a:rPr>
              <a:t> visits and hospitalizations</a:t>
            </a:r>
            <a:r>
              <a:rPr lang="en-US" sz="1200" kern="1200" dirty="0">
                <a:solidFill>
                  <a:schemeClr val="tx1"/>
                </a:solidFill>
                <a:effectLst/>
                <a:latin typeface="+mn-lt"/>
                <a:ea typeface="+mn-ea"/>
                <a:cs typeface="+mn-cs"/>
              </a:rPr>
              <a:t> for asthma</a:t>
            </a:r>
            <a:r>
              <a:rPr lang="en-US" sz="1200" kern="1200" baseline="0" dirty="0">
                <a:solidFill>
                  <a:schemeClr val="tx1"/>
                </a:solidFill>
                <a:effectLst/>
                <a:latin typeface="+mn-lt"/>
                <a:ea typeface="+mn-ea"/>
                <a:cs typeface="+mn-cs"/>
              </a:rPr>
              <a:t> and</a:t>
            </a:r>
            <a:r>
              <a:rPr lang="en-US" sz="1200" kern="1200" dirty="0">
                <a:solidFill>
                  <a:schemeClr val="tx1"/>
                </a:solidFill>
                <a:effectLst/>
                <a:latin typeface="+mn-lt"/>
                <a:ea typeface="+mn-ea"/>
                <a:cs typeface="+mn-cs"/>
              </a:rPr>
              <a:t> COPD</a:t>
            </a:r>
          </a:p>
          <a:p>
            <a:pPr marL="685800" lvl="1" indent="-228600">
              <a:spcBef>
                <a:spcPts val="600"/>
              </a:spcBef>
              <a:buFont typeface="+mj-lt"/>
              <a:buAutoNum type="alphaLcPeriod"/>
            </a:pPr>
            <a:r>
              <a:rPr lang="en-US" sz="1200" kern="1200" dirty="0">
                <a:solidFill>
                  <a:schemeClr val="tx1"/>
                </a:solidFill>
                <a:effectLst/>
                <a:latin typeface="+mn-lt"/>
                <a:ea typeface="+mn-ea"/>
                <a:cs typeface="+mn-cs"/>
              </a:rPr>
              <a:t>We are also adapting environmental and social vulnerability indices that consider factors known to define susceptibility of respiratory health effects</a:t>
            </a:r>
            <a:r>
              <a:rPr lang="en-US" sz="1200" kern="1200" baseline="0" dirty="0">
                <a:solidFill>
                  <a:schemeClr val="tx1"/>
                </a:solidFill>
                <a:effectLst/>
                <a:latin typeface="+mn-lt"/>
                <a:ea typeface="+mn-ea"/>
                <a:cs typeface="+mn-cs"/>
              </a:rPr>
              <a:t> due to</a:t>
            </a:r>
            <a:r>
              <a:rPr lang="en-US" sz="1200" kern="1200" dirty="0">
                <a:solidFill>
                  <a:schemeClr val="tx1"/>
                </a:solidFill>
                <a:effectLst/>
                <a:latin typeface="+mn-lt"/>
                <a:ea typeface="+mn-ea"/>
                <a:cs typeface="+mn-cs"/>
              </a:rPr>
              <a:t> high PM</a:t>
            </a:r>
            <a:r>
              <a:rPr lang="en-US" sz="1200" kern="1200" baseline="-25000" dirty="0">
                <a:solidFill>
                  <a:schemeClr val="tx1"/>
                </a:solidFill>
                <a:effectLst/>
                <a:latin typeface="+mn-lt"/>
                <a:ea typeface="+mn-ea"/>
                <a:cs typeface="+mn-cs"/>
              </a:rPr>
              <a:t>2.5 </a:t>
            </a:r>
            <a:r>
              <a:rPr lang="en-US" sz="1200" kern="1200" dirty="0">
                <a:solidFill>
                  <a:schemeClr val="tx1"/>
                </a:solidFill>
                <a:effectLst/>
                <a:latin typeface="+mn-lt"/>
                <a:ea typeface="+mn-ea"/>
                <a:cs typeface="+mn-cs"/>
              </a:rPr>
              <a:t>concentrations during wildfire events</a:t>
            </a:r>
          </a:p>
          <a:p>
            <a:pPr marL="685800" lvl="1" indent="-228600">
              <a:spcBef>
                <a:spcPts val="600"/>
              </a:spcBef>
              <a:buFont typeface="+mj-lt"/>
              <a:buAutoNum type="alphaLcPeriod"/>
            </a:pPr>
            <a:r>
              <a:rPr lang="en-US" sz="1200" kern="1200" dirty="0">
                <a:solidFill>
                  <a:schemeClr val="tx1"/>
                </a:solidFill>
                <a:effectLst/>
                <a:latin typeface="+mn-lt"/>
                <a:ea typeface="+mn-ea"/>
                <a:cs typeface="+mn-cs"/>
              </a:rPr>
              <a:t>Conduct retrospective surveillance for respiratory-related ED visits during and following previous wildfire events.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EC8092C-C399-463C-B5A5-31C829B6D6A0}" type="slidenum">
              <a:rPr lang="en-US" smtClean="0"/>
              <a:t>13</a:t>
            </a:fld>
            <a:endParaRPr lang="en-US"/>
          </a:p>
        </p:txBody>
      </p:sp>
    </p:spTree>
    <p:extLst>
      <p:ext uri="{BB962C8B-B14F-4D97-AF65-F5344CB8AC3E}">
        <p14:creationId xmlns:p14="http://schemas.microsoft.com/office/powerpoint/2010/main" val="718705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defTabSz="966612">
              <a:buFont typeface="Arial" panose="020B0604020202020204" pitchFamily="34" charset="0"/>
              <a:buChar char="•"/>
            </a:pPr>
            <a:r>
              <a:rPr lang="en-US" sz="1300" dirty="0"/>
              <a:t>Our 2</a:t>
            </a:r>
            <a:r>
              <a:rPr lang="en-US" sz="1300" baseline="30000" dirty="0"/>
              <a:t>nd</a:t>
            </a:r>
            <a:r>
              <a:rPr lang="en-US" sz="1300" dirty="0"/>
              <a:t> aim is to assess the utility, scalability, and effectiveness of tools for collecting event-specific information, especially for hard to reach populations</a:t>
            </a:r>
          </a:p>
          <a:p>
            <a:pPr marL="181240" indent="-181240" defTabSz="966612">
              <a:buFont typeface="Arial" panose="020B0604020202020204" pitchFamily="34" charset="0"/>
              <a:buChar char="•"/>
            </a:pPr>
            <a:r>
              <a:rPr lang="en-US" sz="1300" dirty="0"/>
              <a:t>To do this, we</a:t>
            </a:r>
            <a:r>
              <a:rPr lang="en-US" sz="1300" baseline="0" dirty="0"/>
              <a:t> have developed</a:t>
            </a:r>
            <a:r>
              <a:rPr lang="en-US" sz="1300" dirty="0"/>
              <a:t> a surveillance plan that uses </a:t>
            </a:r>
          </a:p>
          <a:p>
            <a:pPr marL="638440" lvl="1" indent="-181240" defTabSz="966612">
              <a:buFont typeface="Arial" panose="020B0604020202020204" pitchFamily="34" charset="0"/>
              <a:buChar char="•"/>
            </a:pPr>
            <a:r>
              <a:rPr lang="en-US" sz="1300" dirty="0"/>
              <a:t>ESSENCE for</a:t>
            </a:r>
            <a:r>
              <a:rPr lang="en-US" sz="1300" baseline="0" dirty="0"/>
              <a:t> syndromic surveillance</a:t>
            </a:r>
            <a:endParaRPr lang="en-US" sz="1300" dirty="0"/>
          </a:p>
          <a:p>
            <a:pPr marL="664546" lvl="1" indent="-181240" defTabSz="966612">
              <a:buFont typeface="Arial" panose="020B0604020202020204" pitchFamily="34" charset="0"/>
              <a:buChar char="•"/>
            </a:pPr>
            <a:r>
              <a:rPr lang="en-US" sz="1300" dirty="0"/>
              <a:t>Our plan also includes</a:t>
            </a:r>
            <a:r>
              <a:rPr lang="en-US" sz="1300" baseline="0" dirty="0"/>
              <a:t> </a:t>
            </a:r>
            <a:r>
              <a:rPr lang="en-US" sz="1300" dirty="0"/>
              <a:t>Passive surveillance through tools such as</a:t>
            </a:r>
          </a:p>
          <a:p>
            <a:pPr marL="1147852" lvl="2" indent="-181240" defTabSz="966612">
              <a:buFont typeface="Arial" panose="020B0604020202020204" pitchFamily="34" charset="0"/>
              <a:buChar char="•"/>
            </a:pPr>
            <a:r>
              <a:rPr lang="en-US" sz="1300" dirty="0" err="1"/>
              <a:t>ReddiNet</a:t>
            </a:r>
            <a:r>
              <a:rPr lang="en-US" sz="1300" dirty="0"/>
              <a:t>: daily census bed counts from hospitals in the count</a:t>
            </a:r>
          </a:p>
          <a:p>
            <a:pPr marL="1147852" lvl="2" indent="-181240" defTabSz="966612">
              <a:buFont typeface="Arial" panose="020B0604020202020204" pitchFamily="34" charset="0"/>
              <a:buChar char="•"/>
            </a:pPr>
            <a:r>
              <a:rPr lang="en-US" sz="1300" dirty="0"/>
              <a:t>RODS: Over-the-counter sales of medicines </a:t>
            </a:r>
          </a:p>
          <a:p>
            <a:pPr marL="1147852" lvl="2" indent="-181240" defTabSz="966612">
              <a:buFont typeface="Arial" panose="020B0604020202020204" pitchFamily="34" charset="0"/>
              <a:buChar char="•"/>
            </a:pPr>
            <a:r>
              <a:rPr lang="en-US" sz="1300" dirty="0" err="1"/>
              <a:t>FirstWatch</a:t>
            </a:r>
            <a:r>
              <a:rPr lang="en-US" sz="1300" dirty="0"/>
              <a:t>: An early event detection system with alerts for cardiac arrest </a:t>
            </a:r>
          </a:p>
          <a:p>
            <a:pPr marL="664546" lvl="1" indent="-181240" defTabSz="966612">
              <a:buFont typeface="Arial" panose="020B0604020202020204" pitchFamily="34" charset="0"/>
              <a:buChar char="•"/>
            </a:pPr>
            <a:r>
              <a:rPr lang="en-US" sz="1300" dirty="0"/>
              <a:t>We are also planning to conduct Rapid Community Assessment for Event-Based surveillance, using tools such as </a:t>
            </a:r>
            <a:r>
              <a:rPr lang="en-US" sz="1300" dirty="0" err="1"/>
              <a:t>SurveyMonkey</a:t>
            </a:r>
            <a:r>
              <a:rPr lang="en-US" sz="1300" baseline="0" dirty="0"/>
              <a:t> and </a:t>
            </a:r>
            <a:r>
              <a:rPr lang="en-US" sz="1300" baseline="0" dirty="0" err="1"/>
              <a:t>Nextdoor</a:t>
            </a:r>
            <a:r>
              <a:rPr lang="en-US" sz="1300" baseline="0" dirty="0"/>
              <a:t> to design and administer short surveys targeting specific neighborhoods or areas</a:t>
            </a:r>
          </a:p>
          <a:p>
            <a:pPr marL="483306" lvl="1" indent="0" defTabSz="966612">
              <a:buFont typeface="Arial" panose="020B0604020202020204" pitchFamily="34" charset="0"/>
              <a:buNone/>
            </a:pPr>
            <a:r>
              <a:rPr lang="en-US" sz="1300" dirty="0"/>
              <a:t> </a:t>
            </a:r>
          </a:p>
          <a:p>
            <a:pPr marL="1147852" lvl="2" indent="-181240" defTabSz="966612">
              <a:buFont typeface="Arial" panose="020B0604020202020204" pitchFamily="34" charset="0"/>
              <a:buChar char="•"/>
            </a:pPr>
            <a:r>
              <a:rPr lang="en-US" sz="1300" dirty="0"/>
              <a:t>An example would be designing a short questionnaire in Survey Monkey and administering it through </a:t>
            </a:r>
            <a:r>
              <a:rPr lang="en-US" sz="1300" dirty="0" err="1"/>
              <a:t>NextDoor</a:t>
            </a:r>
            <a:r>
              <a:rPr lang="en-US" sz="1300" dirty="0"/>
              <a:t>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Assess the prospective utility, reach, scalability, and effectiveness of successfully demonstrated county-wide tools and other methods for collecting event-specific, neighborhood community-level, point-in-time respiratory health status information from historically under-sampled and hard-to-reach populations during a wildfire event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EC8092C-C399-463C-B5A5-31C829B6D6A0}" type="slidenum">
              <a:rPr lang="en-US" smtClean="0"/>
              <a:t>14</a:t>
            </a:fld>
            <a:endParaRPr lang="en-US"/>
          </a:p>
        </p:txBody>
      </p:sp>
    </p:spTree>
    <p:extLst>
      <p:ext uri="{BB962C8B-B14F-4D97-AF65-F5344CB8AC3E}">
        <p14:creationId xmlns:p14="http://schemas.microsoft.com/office/powerpoint/2010/main" val="309376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200" dirty="0">
                <a:solidFill>
                  <a:schemeClr val="tx1"/>
                </a:solidFill>
                <a:effectLst/>
                <a:latin typeface="+mn-lt"/>
                <a:ea typeface="+mn-ea"/>
                <a:cs typeface="+mn-cs"/>
              </a:rPr>
              <a:t>Our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aim is to Continue developing syndromic surveillance methods for detecting increases in respiratory-related ED visits during a wildfire event.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To do that we</a:t>
            </a:r>
            <a:r>
              <a:rPr lang="en-US" sz="1200" kern="1200" baseline="0" dirty="0">
                <a:solidFill>
                  <a:schemeClr val="tx1"/>
                </a:solidFill>
                <a:effectLst/>
                <a:latin typeface="+mn-lt"/>
                <a:ea typeface="+mn-ea"/>
                <a:cs typeface="+mn-cs"/>
              </a:rPr>
              <a:t> will continue reviewing the literature,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defining susceptible populations,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selecting candidate respiratory endpoints,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And testing and refining ESSENCE queries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200" dirty="0">
                <a:solidFill>
                  <a:schemeClr val="tx1"/>
                </a:solidFill>
                <a:effectLst/>
                <a:latin typeface="+mn-lt"/>
                <a:ea typeface="+mn-ea"/>
                <a:cs typeface="+mn-cs"/>
              </a:rPr>
              <a:t>During the Camp Fire, our public health officials requested enhanced syndromic surveillance to monitor for sudden or sustained increases in ED visits related to smoke exposure, such as asthma and COPD exacerbations, using our County’s CDC NSSP BioSense Platform.  We initially tested the use of the respiratory syndrome.  Given that we were in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month of flu season and we were already observing increases in both ED visits for respiratory infections and laboratory-confirmed respiratory infections, this query was too sensitive and we found that we had to add filters to tune out a lot of the noise.  Next, we tested the respiratory subsyndrome</a:t>
            </a:r>
          </a:p>
          <a:p>
            <a:pPr marL="0" lvl="0" indent="0">
              <a:buFont typeface="+mj-lt"/>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NSSP Subsyndrome</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Subsyndrome: AsthmaOrRAD</a:t>
            </a:r>
          </a:p>
          <a:p>
            <a:r>
              <a:rPr lang="en-US" sz="1200" kern="1200" dirty="0">
                <a:solidFill>
                  <a:schemeClr val="tx1"/>
                </a:solidFill>
                <a:effectLst/>
                <a:latin typeface="+mn-lt"/>
                <a:ea typeface="+mn-ea"/>
                <a:cs typeface="+mn-cs"/>
              </a:rPr>
              <a:t>Rule: Asthma or ReactiveAirwayDisease</a:t>
            </a:r>
          </a:p>
          <a:p>
            <a:r>
              <a:rPr lang="en-US" sz="1200" kern="1200" dirty="0">
                <a:solidFill>
                  <a:schemeClr val="tx1"/>
                </a:solidFill>
                <a:effectLst/>
                <a:latin typeface="+mn-lt"/>
                <a:ea typeface="+mn-ea"/>
                <a:cs typeface="+mn-cs"/>
              </a:rPr>
              <a:t>Terms: ASTHM*, BRONCHASTHMA</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Subsyndrome: AcuteBronchitis</a:t>
            </a:r>
          </a:p>
          <a:p>
            <a:r>
              <a:rPr lang="en-US" sz="1200" kern="1200" dirty="0">
                <a:solidFill>
                  <a:schemeClr val="tx1"/>
                </a:solidFill>
                <a:effectLst/>
                <a:latin typeface="+mn-lt"/>
                <a:ea typeface="+mn-ea"/>
                <a:cs typeface="+mn-cs"/>
              </a:rPr>
              <a:t>Rule: Bronchitis and not Chronic</a:t>
            </a:r>
          </a:p>
          <a:p>
            <a:r>
              <a:rPr lang="en-US" sz="1200" kern="1200" dirty="0">
                <a:solidFill>
                  <a:schemeClr val="tx1"/>
                </a:solidFill>
                <a:effectLst/>
                <a:latin typeface="+mn-lt"/>
                <a:ea typeface="+mn-ea"/>
                <a:cs typeface="+mn-cs"/>
              </a:rPr>
              <a:t>Terms: BRONCHIOLITIS. BRONCHITIS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Subsyndrome: Bronchitis</a:t>
            </a:r>
          </a:p>
          <a:p>
            <a:r>
              <a:rPr lang="en-US" sz="1200" kern="1200" dirty="0">
                <a:solidFill>
                  <a:schemeClr val="tx1"/>
                </a:solidFill>
                <a:effectLst/>
                <a:latin typeface="+mn-lt"/>
                <a:ea typeface="+mn-ea"/>
                <a:cs typeface="+mn-cs"/>
              </a:rPr>
              <a:t>Rule: Bronchitis</a:t>
            </a:r>
          </a:p>
          <a:p>
            <a:r>
              <a:rPr lang="en-US" sz="1200" kern="1200" dirty="0">
                <a:solidFill>
                  <a:schemeClr val="tx1"/>
                </a:solidFill>
                <a:effectLst/>
                <a:latin typeface="+mn-lt"/>
                <a:ea typeface="+mn-ea"/>
                <a:cs typeface="+mn-cs"/>
              </a:rPr>
              <a:t>Terms: BRONCHIOLITIS, BRONCHITIS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Subsyndrome: Pneumonia</a:t>
            </a:r>
          </a:p>
          <a:p>
            <a:r>
              <a:rPr lang="en-US" sz="1200" kern="1200" dirty="0">
                <a:solidFill>
                  <a:schemeClr val="tx1"/>
                </a:solidFill>
                <a:effectLst/>
                <a:latin typeface="+mn-lt"/>
                <a:ea typeface="+mn-ea"/>
                <a:cs typeface="+mn-cs"/>
              </a:rPr>
              <a:t>Rule: Bronchopneumonia or Pneumonia</a:t>
            </a:r>
          </a:p>
          <a:p>
            <a:r>
              <a:rPr lang="en-US" sz="1200" kern="1200" dirty="0">
                <a:solidFill>
                  <a:schemeClr val="tx1"/>
                </a:solidFill>
                <a:effectLst/>
                <a:latin typeface="+mn-lt"/>
                <a:ea typeface="+mn-ea"/>
                <a:cs typeface="+mn-cs"/>
              </a:rPr>
              <a:t>Terms: BRONCHOPNEUMONIA, PNEUMONIA</a:t>
            </a:r>
          </a:p>
          <a:p>
            <a:pPr marL="0" lvl="0" indent="0">
              <a:buFont typeface="+mj-lt"/>
              <a:buNone/>
            </a:pPr>
            <a:endParaRPr lang="en-US" sz="1200" kern="1200" dirty="0">
              <a:solidFill>
                <a:schemeClr val="tx1"/>
              </a:solidFill>
              <a:effectLst/>
              <a:latin typeface="+mn-lt"/>
              <a:ea typeface="+mn-ea"/>
              <a:cs typeface="+mn-cs"/>
            </a:endParaRPr>
          </a:p>
          <a:p>
            <a:pPr marL="0" lvl="0" indent="0">
              <a:buFont typeface="+mj-lt"/>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EC8092C-C399-463C-B5A5-31C829B6D6A0}" type="slidenum">
              <a:rPr lang="en-US" smtClean="0"/>
              <a:t>15</a:t>
            </a:fld>
            <a:endParaRPr lang="en-US"/>
          </a:p>
        </p:txBody>
      </p:sp>
    </p:spTree>
    <p:extLst>
      <p:ext uri="{BB962C8B-B14F-4D97-AF65-F5344CB8AC3E}">
        <p14:creationId xmlns:p14="http://schemas.microsoft.com/office/powerpoint/2010/main" val="3446452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https://www.marketwatch.com/story/smoke-from-wine-country-wildfires-make-bay-area-air-quality-as-bad-as-beijing-2017-10-12</a:t>
            </a:r>
            <a:endParaRPr lang="en-US" dirty="0"/>
          </a:p>
          <a:p>
            <a:pPr fontAlgn="base"/>
            <a:r>
              <a:rPr lang="en-US" sz="1200" b="0" i="0" kern="1200" dirty="0">
                <a:solidFill>
                  <a:schemeClr val="tx1"/>
                </a:solidFill>
                <a:effectLst/>
                <a:latin typeface="+mn-lt"/>
                <a:ea typeface="+mn-ea"/>
                <a:cs typeface="+mn-cs"/>
              </a:rPr>
              <a:t>Greg Espiritu via Reuters</a:t>
            </a:r>
          </a:p>
          <a:p>
            <a:r>
              <a:rPr lang="en-US" dirty="0"/>
              <a:t>Smoke from wildfires are seen over Northern California’s Sonoma Valley.</a:t>
            </a:r>
          </a:p>
        </p:txBody>
      </p:sp>
      <p:sp>
        <p:nvSpPr>
          <p:cNvPr id="4" name="Slide Number Placeholder 3"/>
          <p:cNvSpPr>
            <a:spLocks noGrp="1"/>
          </p:cNvSpPr>
          <p:nvPr>
            <p:ph type="sldNum" sz="quarter" idx="10"/>
          </p:nvPr>
        </p:nvSpPr>
        <p:spPr/>
        <p:txBody>
          <a:bodyPr/>
          <a:lstStyle/>
          <a:p>
            <a:fld id="{AEC8092C-C399-463C-B5A5-31C829B6D6A0}" type="slidenum">
              <a:rPr lang="en-US" smtClean="0"/>
              <a:t>16</a:t>
            </a:fld>
            <a:endParaRPr lang="en-US"/>
          </a:p>
        </p:txBody>
      </p:sp>
    </p:spTree>
    <p:extLst>
      <p:ext uri="{BB962C8B-B14F-4D97-AF65-F5344CB8AC3E}">
        <p14:creationId xmlns:p14="http://schemas.microsoft.com/office/powerpoint/2010/main" val="3803389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Bef>
                <a:spcPts val="600"/>
              </a:spcBef>
              <a:buFont typeface="Arial" panose="020B0604020202020204" pitchFamily="34" charset="0"/>
              <a:buChar char="•"/>
            </a:pPr>
            <a:r>
              <a:rPr lang="en-US" sz="1300" dirty="0"/>
              <a:t>Thus far we have</a:t>
            </a:r>
            <a:r>
              <a:rPr lang="en-US" sz="1300" baseline="0" dirty="0"/>
              <a:t> reviewed and compared current risk indices,</a:t>
            </a:r>
          </a:p>
          <a:p>
            <a:pPr marL="285750" indent="-285750">
              <a:spcBef>
                <a:spcPts val="600"/>
              </a:spcBef>
              <a:buFont typeface="Arial" panose="020B0604020202020204" pitchFamily="34" charset="0"/>
              <a:buChar char="•"/>
            </a:pPr>
            <a:r>
              <a:rPr lang="en-US" sz="1300" baseline="0" dirty="0"/>
              <a:t>Conducted a descriptive and logistic regression analysis of ED visits for asthma and COPD</a:t>
            </a:r>
          </a:p>
          <a:p>
            <a:pPr marL="285750" indent="-285750">
              <a:spcBef>
                <a:spcPts val="600"/>
              </a:spcBef>
              <a:buFont typeface="Arial" panose="020B0604020202020204" pitchFamily="34" charset="0"/>
              <a:buChar char="•"/>
            </a:pPr>
            <a:r>
              <a:rPr lang="en-US" sz="1300" baseline="0" dirty="0"/>
              <a:t>We are currently developing a modified vulnerability index</a:t>
            </a:r>
          </a:p>
          <a:p>
            <a:pPr marL="285750" indent="-285750">
              <a:spcBef>
                <a:spcPts val="600"/>
              </a:spcBef>
              <a:buFont typeface="Arial" panose="020B0604020202020204" pitchFamily="34" charset="0"/>
              <a:buChar char="•"/>
            </a:pPr>
            <a:r>
              <a:rPr lang="en-US" sz="1300" baseline="0" dirty="0"/>
              <a:t>And waiting on approval of our surveillance plan and technical document</a:t>
            </a:r>
            <a:endParaRPr lang="en-US" sz="1300" dirty="0"/>
          </a:p>
        </p:txBody>
      </p:sp>
      <p:sp>
        <p:nvSpPr>
          <p:cNvPr id="4" name="Slide Number Placeholder 3"/>
          <p:cNvSpPr>
            <a:spLocks noGrp="1"/>
          </p:cNvSpPr>
          <p:nvPr>
            <p:ph type="sldNum" sz="quarter" idx="10"/>
          </p:nvPr>
        </p:nvSpPr>
        <p:spPr/>
        <p:txBody>
          <a:bodyPr/>
          <a:lstStyle/>
          <a:p>
            <a:fld id="{AEC8092C-C399-463C-B5A5-31C829B6D6A0}" type="slidenum">
              <a:rPr lang="en-US" smtClean="0"/>
              <a:t>17</a:t>
            </a:fld>
            <a:endParaRPr lang="en-US"/>
          </a:p>
        </p:txBody>
      </p:sp>
    </p:spTree>
    <p:extLst>
      <p:ext uri="{BB962C8B-B14F-4D97-AF65-F5344CB8AC3E}">
        <p14:creationId xmlns:p14="http://schemas.microsoft.com/office/powerpoint/2010/main" val="2215111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Commuters wearing face masks wait for the 4:22 p.m. southbound train at the Menlo Park Station on Nov. 16. 'N95' masks can protect people exposed to smoke from inhaling unhealthy air particles. (Photo by Magali Gauthier.)</a:t>
            </a:r>
          </a:p>
          <a:p>
            <a:r>
              <a:rPr lang="en-US" dirty="0">
                <a:hlinkClick r:id="rId3"/>
              </a:rPr>
              <a:t>https://www.almanacnews.com/news/2018/11/20/menlo-park-to-distribute-1000-n95-masks-donated-by-facebook</a:t>
            </a:r>
            <a:endParaRPr lang="en-US" dirty="0"/>
          </a:p>
          <a:p>
            <a:endParaRPr lang="en-US" dirty="0"/>
          </a:p>
        </p:txBody>
      </p:sp>
      <p:sp>
        <p:nvSpPr>
          <p:cNvPr id="4" name="Slide Number Placeholder 3"/>
          <p:cNvSpPr>
            <a:spLocks noGrp="1"/>
          </p:cNvSpPr>
          <p:nvPr>
            <p:ph type="sldNum" sz="quarter" idx="10"/>
          </p:nvPr>
        </p:nvSpPr>
        <p:spPr/>
        <p:txBody>
          <a:bodyPr/>
          <a:lstStyle/>
          <a:p>
            <a:fld id="{AEC8092C-C399-463C-B5A5-31C829B6D6A0}" type="slidenum">
              <a:rPr lang="en-US" smtClean="0"/>
              <a:t>18</a:t>
            </a:fld>
            <a:endParaRPr lang="en-US"/>
          </a:p>
        </p:txBody>
      </p:sp>
    </p:spTree>
    <p:extLst>
      <p:ext uri="{BB962C8B-B14F-4D97-AF65-F5344CB8AC3E}">
        <p14:creationId xmlns:p14="http://schemas.microsoft.com/office/powerpoint/2010/main" val="636907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Challenges</a:t>
            </a:r>
          </a:p>
          <a:p>
            <a:pPr marL="664546" lvl="1" indent="-181240">
              <a:buFont typeface="Arial" panose="020B0604020202020204" pitchFamily="34" charset="0"/>
              <a:buChar char="•"/>
            </a:pPr>
            <a:r>
              <a:rPr lang="en-US" sz="1300" dirty="0"/>
              <a:t>Establishing formal partnerships</a:t>
            </a:r>
          </a:p>
          <a:p>
            <a:pPr marL="664546" lvl="1" indent="-181240">
              <a:buFont typeface="Arial" panose="020B0604020202020204" pitchFamily="34" charset="0"/>
              <a:buChar char="•"/>
            </a:pPr>
            <a:r>
              <a:rPr lang="en-US" sz="1300" dirty="0"/>
              <a:t>Requires technical knowledge and skills</a:t>
            </a:r>
          </a:p>
          <a:p>
            <a:endParaRPr lang="en-US" sz="1300" dirty="0"/>
          </a:p>
          <a:p>
            <a:r>
              <a:rPr lang="en-US" sz="1300" dirty="0"/>
              <a:t>Successes</a:t>
            </a:r>
          </a:p>
          <a:p>
            <a:pPr marL="664546" lvl="1" indent="-181240">
              <a:buFont typeface="Arial" panose="020B0604020202020204" pitchFamily="34" charset="0"/>
              <a:buChar char="•"/>
            </a:pPr>
            <a:r>
              <a:rPr lang="en-US" sz="1300" dirty="0"/>
              <a:t>Development of new tools to facilitate analysis</a:t>
            </a:r>
          </a:p>
          <a:p>
            <a:pPr marL="664546" lvl="1" indent="-181240">
              <a:buFont typeface="Arial" panose="020B0604020202020204" pitchFamily="34" charset="0"/>
              <a:buChar char="•"/>
            </a:pPr>
            <a:r>
              <a:rPr lang="en-US" sz="1300" dirty="0"/>
              <a:t>Alignment with current county climate and health initiatives</a:t>
            </a:r>
          </a:p>
          <a:p>
            <a:endParaRPr lang="en-US" sz="1300" dirty="0"/>
          </a:p>
          <a:p>
            <a:r>
              <a:rPr lang="en-US" sz="1300" dirty="0"/>
              <a:t>Lessons Learned</a:t>
            </a:r>
          </a:p>
          <a:p>
            <a:pPr marL="664546" lvl="1" indent="-181240">
              <a:buFont typeface="Arial" panose="020B0604020202020204" pitchFamily="34" charset="0"/>
              <a:buChar char="•"/>
            </a:pPr>
            <a:r>
              <a:rPr lang="en-US" sz="1300" dirty="0"/>
              <a:t>More time is needed for a data-driven approach</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EC8092C-C399-463C-B5A5-31C829B6D6A0}" type="slidenum">
              <a:rPr lang="en-US" smtClean="0"/>
              <a:t>19</a:t>
            </a:fld>
            <a:endParaRPr lang="en-US"/>
          </a:p>
        </p:txBody>
      </p:sp>
    </p:spTree>
    <p:extLst>
      <p:ext uri="{BB962C8B-B14F-4D97-AF65-F5344CB8AC3E}">
        <p14:creationId xmlns:p14="http://schemas.microsoft.com/office/powerpoint/2010/main" val="4076468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EC8092C-C399-463C-B5A5-31C829B6D6A0}" type="slidenum">
              <a:rPr lang="en-US" smtClean="0"/>
              <a:t>20</a:t>
            </a:fld>
            <a:endParaRPr lang="en-US"/>
          </a:p>
        </p:txBody>
      </p:sp>
    </p:spTree>
    <p:extLst>
      <p:ext uri="{BB962C8B-B14F-4D97-AF65-F5344CB8AC3E}">
        <p14:creationId xmlns:p14="http://schemas.microsoft.com/office/powerpoint/2010/main" val="2410028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C8092C-C399-463C-B5A5-31C829B6D6A0}" type="slidenum">
              <a:rPr lang="en-US" smtClean="0"/>
              <a:t>21</a:t>
            </a:fld>
            <a:endParaRPr lang="en-US"/>
          </a:p>
        </p:txBody>
      </p:sp>
    </p:spTree>
    <p:extLst>
      <p:ext uri="{BB962C8B-B14F-4D97-AF65-F5344CB8AC3E}">
        <p14:creationId xmlns:p14="http://schemas.microsoft.com/office/powerpoint/2010/main" val="1636447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CalEnviroScreen</a:t>
            </a:r>
            <a:r>
              <a:rPr lang="en-US" sz="1200" b="0" i="0" kern="1200" dirty="0">
                <a:solidFill>
                  <a:schemeClr val="tx1"/>
                </a:solidFill>
                <a:effectLst/>
                <a:latin typeface="+mn-lt"/>
                <a:ea typeface="+mn-ea"/>
                <a:cs typeface="+mn-cs"/>
              </a:rPr>
              <a:t> is a screening tool that evaluates the burden of pollution from multiple sources in communities while accounting for potential vulnerability to the adverse effects of pollution. </a:t>
            </a:r>
            <a:r>
              <a:rPr lang="en-US" sz="1200" b="0" i="0" kern="1200" dirty="0" err="1">
                <a:solidFill>
                  <a:schemeClr val="tx1"/>
                </a:solidFill>
                <a:effectLst/>
                <a:latin typeface="+mn-lt"/>
                <a:ea typeface="+mn-ea"/>
                <a:cs typeface="+mn-cs"/>
              </a:rPr>
              <a:t>CalEnviroScreen</a:t>
            </a:r>
            <a:r>
              <a:rPr lang="en-US" sz="1200" b="0" i="0" kern="1200" dirty="0">
                <a:solidFill>
                  <a:schemeClr val="tx1"/>
                </a:solidFill>
                <a:effectLst/>
                <a:latin typeface="+mn-lt"/>
                <a:ea typeface="+mn-ea"/>
                <a:cs typeface="+mn-cs"/>
              </a:rPr>
              <a:t> ranks census tracts in California based on potential exposures to pollutants, adverse environmental conditions, socioeconomic factors and prevalence of certain health conditions. Data used in the </a:t>
            </a:r>
            <a:r>
              <a:rPr lang="en-US" sz="1200" b="0" i="0" kern="1200" dirty="0" err="1">
                <a:solidFill>
                  <a:schemeClr val="tx1"/>
                </a:solidFill>
                <a:effectLst/>
                <a:latin typeface="+mn-lt"/>
                <a:ea typeface="+mn-ea"/>
                <a:cs typeface="+mn-cs"/>
              </a:rPr>
              <a:t>CalEnviroScreen</a:t>
            </a:r>
            <a:r>
              <a:rPr lang="en-US" sz="1200" b="0" i="0" kern="1200" dirty="0">
                <a:solidFill>
                  <a:schemeClr val="tx1"/>
                </a:solidFill>
                <a:effectLst/>
                <a:latin typeface="+mn-lt"/>
                <a:ea typeface="+mn-ea"/>
                <a:cs typeface="+mn-cs"/>
              </a:rPr>
              <a:t> model come from national and state sources.</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CalEnviroScreen</a:t>
            </a:r>
            <a:r>
              <a:rPr lang="en-US" sz="1200" b="0" i="0" kern="1200" dirty="0">
                <a:solidFill>
                  <a:schemeClr val="tx1"/>
                </a:solidFill>
                <a:effectLst/>
                <a:latin typeface="+mn-lt"/>
                <a:ea typeface="+mn-ea"/>
                <a:cs typeface="+mn-cs"/>
              </a:rPr>
              <a:t> 2.0 uses a suite of 19 indicators to characterize pollution burden (12 indicators) and population characteristics (7 indicators). Each indicator is assigned a score for each census tract in the state based on the most up-to-date suitable data. Scores are weighted and added together within the two groups to derive a pollution burden score and a population characteristics score. Those scores are multiplied to give the final </a:t>
            </a:r>
            <a:r>
              <a:rPr lang="en-US" sz="1200" b="0" i="0" kern="1200" dirty="0" err="1">
                <a:solidFill>
                  <a:schemeClr val="tx1"/>
                </a:solidFill>
                <a:effectLst/>
                <a:latin typeface="+mn-lt"/>
                <a:ea typeface="+mn-ea"/>
                <a:cs typeface="+mn-cs"/>
              </a:rPr>
              <a:t>CalEnviroScreen</a:t>
            </a:r>
            <a:r>
              <a:rPr lang="en-US" sz="1200" b="0" i="0" kern="1200" dirty="0">
                <a:solidFill>
                  <a:schemeClr val="tx1"/>
                </a:solidFill>
                <a:effectLst/>
                <a:latin typeface="+mn-lt"/>
                <a:ea typeface="+mn-ea"/>
                <a:cs typeface="+mn-cs"/>
              </a:rPr>
              <a:t> score.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EC8092C-C399-463C-B5A5-31C829B6D6A0}" type="slidenum">
              <a:rPr lang="en-US" smtClean="0"/>
              <a:t>22</a:t>
            </a:fld>
            <a:endParaRPr lang="en-US"/>
          </a:p>
        </p:txBody>
      </p:sp>
    </p:spTree>
    <p:extLst>
      <p:ext uri="{BB962C8B-B14F-4D97-AF65-F5344CB8AC3E}">
        <p14:creationId xmlns:p14="http://schemas.microsoft.com/office/powerpoint/2010/main" val="981557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CalEnviroScreen</a:t>
            </a:r>
            <a:r>
              <a:rPr lang="en-US" sz="1200" b="0" i="0" kern="1200" dirty="0">
                <a:solidFill>
                  <a:schemeClr val="tx1"/>
                </a:solidFill>
                <a:effectLst/>
                <a:latin typeface="+mn-lt"/>
                <a:ea typeface="+mn-ea"/>
                <a:cs typeface="+mn-cs"/>
              </a:rPr>
              <a:t> is a screening tool that evaluates the burden of pollution from multiple sources in communities while accounting for potential vulnerability to the adverse effects of pollution. </a:t>
            </a:r>
            <a:r>
              <a:rPr lang="en-US" sz="1200" b="0" i="0" kern="1200" dirty="0" err="1">
                <a:solidFill>
                  <a:schemeClr val="tx1"/>
                </a:solidFill>
                <a:effectLst/>
                <a:latin typeface="+mn-lt"/>
                <a:ea typeface="+mn-ea"/>
                <a:cs typeface="+mn-cs"/>
              </a:rPr>
              <a:t>CalEnviroScreen</a:t>
            </a:r>
            <a:r>
              <a:rPr lang="en-US" sz="1200" b="0" i="0" kern="1200" dirty="0">
                <a:solidFill>
                  <a:schemeClr val="tx1"/>
                </a:solidFill>
                <a:effectLst/>
                <a:latin typeface="+mn-lt"/>
                <a:ea typeface="+mn-ea"/>
                <a:cs typeface="+mn-cs"/>
              </a:rPr>
              <a:t> ranks census tracts in California based on potential exposures to pollutants, adverse environmental conditions, socioeconomic factors and prevalence of certain health conditions. Data used in the </a:t>
            </a:r>
            <a:r>
              <a:rPr lang="en-US" sz="1200" b="0" i="0" kern="1200" dirty="0" err="1">
                <a:solidFill>
                  <a:schemeClr val="tx1"/>
                </a:solidFill>
                <a:effectLst/>
                <a:latin typeface="+mn-lt"/>
                <a:ea typeface="+mn-ea"/>
                <a:cs typeface="+mn-cs"/>
              </a:rPr>
              <a:t>CalEnviroScreen</a:t>
            </a:r>
            <a:r>
              <a:rPr lang="en-US" sz="1200" b="0" i="0" kern="1200" dirty="0">
                <a:solidFill>
                  <a:schemeClr val="tx1"/>
                </a:solidFill>
                <a:effectLst/>
                <a:latin typeface="+mn-lt"/>
                <a:ea typeface="+mn-ea"/>
                <a:cs typeface="+mn-cs"/>
              </a:rPr>
              <a:t> model come from national and state sources.</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CalEnviroScreen</a:t>
            </a:r>
            <a:r>
              <a:rPr lang="en-US" sz="1200" b="0" i="0" kern="1200" dirty="0">
                <a:solidFill>
                  <a:schemeClr val="tx1"/>
                </a:solidFill>
                <a:effectLst/>
                <a:latin typeface="+mn-lt"/>
                <a:ea typeface="+mn-ea"/>
                <a:cs typeface="+mn-cs"/>
              </a:rPr>
              <a:t> 2.0 uses a suite of 19 indicators to characterize pollution burden (12 indicators) and population characteristics (7 indicators). Each indicator is assigned a score for each census tract in the state based on the most up-to-date suitable data. Scores are weighted and added together within the two groups to derive a pollution burden score and a population characteristics score. Those scores are multiplied to give the final </a:t>
            </a:r>
            <a:r>
              <a:rPr lang="en-US" sz="1200" b="0" i="0" kern="1200" dirty="0" err="1">
                <a:solidFill>
                  <a:schemeClr val="tx1"/>
                </a:solidFill>
                <a:effectLst/>
                <a:latin typeface="+mn-lt"/>
                <a:ea typeface="+mn-ea"/>
                <a:cs typeface="+mn-cs"/>
              </a:rPr>
              <a:t>CalEnviroScreen</a:t>
            </a:r>
            <a:r>
              <a:rPr lang="en-US" sz="1200" b="0" i="0" kern="1200" dirty="0">
                <a:solidFill>
                  <a:schemeClr val="tx1"/>
                </a:solidFill>
                <a:effectLst/>
                <a:latin typeface="+mn-lt"/>
                <a:ea typeface="+mn-ea"/>
                <a:cs typeface="+mn-cs"/>
              </a:rPr>
              <a:t> score.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EC8092C-C399-463C-B5A5-31C829B6D6A0}" type="slidenum">
              <a:rPr lang="en-US" smtClean="0"/>
              <a:t>23</a:t>
            </a:fld>
            <a:endParaRPr lang="en-US"/>
          </a:p>
        </p:txBody>
      </p:sp>
    </p:spTree>
    <p:extLst>
      <p:ext uri="{BB962C8B-B14F-4D97-AF65-F5344CB8AC3E}">
        <p14:creationId xmlns:p14="http://schemas.microsoft.com/office/powerpoint/2010/main" val="673813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For asthma, there are 3 indicators (age-adjusted rates of ED visits for asthma [this one will be included in the composite], pediatric (under 18) asthma [this one will be a decision-support layer], and adult (over 18) asthma [also a decision-support layer].  </a:t>
            </a:r>
          </a:p>
          <a:p>
            <a:pPr lvl="0"/>
            <a:r>
              <a:rPr lang="en-US" sz="1200" kern="1200" dirty="0">
                <a:solidFill>
                  <a:schemeClr val="tx1"/>
                </a:solidFill>
                <a:effectLst/>
                <a:latin typeface="+mn-lt"/>
                <a:ea typeface="+mn-ea"/>
                <a:cs typeface="+mn-cs"/>
              </a:rPr>
              <a:t>For COPD, the recommendation is to only include age 30+ w/ COPD.  </a:t>
            </a:r>
          </a:p>
          <a:p>
            <a:pPr lvl="0"/>
            <a:r>
              <a:rPr lang="en-US" sz="1200" kern="1200" dirty="0">
                <a:solidFill>
                  <a:schemeClr val="tx1"/>
                </a:solidFill>
                <a:effectLst/>
                <a:latin typeface="+mn-lt"/>
                <a:ea typeface="+mn-ea"/>
                <a:cs typeface="+mn-cs"/>
              </a:rPr>
              <a:t>The age 65+ group is used as an indicator by almost all the other indices we reviewed to capture the older adult population (who are more likely to be sensitive or susceptible).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EC8092C-C399-463C-B5A5-31C829B6D6A0}" type="slidenum">
              <a:rPr lang="en-US" smtClean="0"/>
              <a:t>24</a:t>
            </a:fld>
            <a:endParaRPr lang="en-US"/>
          </a:p>
        </p:txBody>
      </p:sp>
    </p:spTree>
    <p:extLst>
      <p:ext uri="{BB962C8B-B14F-4D97-AF65-F5344CB8AC3E}">
        <p14:creationId xmlns:p14="http://schemas.microsoft.com/office/powerpoint/2010/main" val="10883508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We have ACS 2013-2017 estimates for all the socioeconomic indicators, except for ‘homeless,’ which we are getting from the SMC homeless count (</a:t>
            </a:r>
            <a:r>
              <a:rPr lang="en-US" sz="1200" u="sng" kern="1200" dirty="0">
                <a:solidFill>
                  <a:schemeClr val="tx1"/>
                </a:solidFill>
                <a:effectLst/>
                <a:latin typeface="+mn-lt"/>
                <a:ea typeface="+mn-ea"/>
                <a:cs typeface="+mn-cs"/>
                <a:hlinkClick r:id="rId3"/>
              </a:rPr>
              <a:t>https://data.smcgov.org/Health-Human-Services/Homeless-count-census-tracts/hhd7-e65q</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For the adaptive capacity indicators, ‘no health insurance coverage’ and ‘speaks English less than “very well”’ are from ACS, ‘electricity-dependent Medicare beneficiary’ is from </a:t>
            </a:r>
            <a:r>
              <a:rPr lang="en-US" sz="1200" u="sng" kern="1200" dirty="0">
                <a:solidFill>
                  <a:schemeClr val="tx1"/>
                </a:solidFill>
                <a:effectLst/>
                <a:latin typeface="+mn-lt"/>
                <a:ea typeface="+mn-ea"/>
                <a:cs typeface="+mn-cs"/>
                <a:hlinkClick r:id="rId4"/>
              </a:rPr>
              <a:t>https://empowermap.hhs.gov/</a:t>
            </a:r>
            <a:r>
              <a:rPr lang="en-US" sz="1200" kern="1200" dirty="0">
                <a:solidFill>
                  <a:schemeClr val="tx1"/>
                </a:solidFill>
                <a:effectLst/>
                <a:latin typeface="+mn-lt"/>
                <a:ea typeface="+mn-ea"/>
                <a:cs typeface="+mn-cs"/>
              </a:rPr>
              <a:t>, and no broadband access is from </a:t>
            </a:r>
            <a:r>
              <a:rPr lang="en-US" sz="1200" u="sng" kern="1200" dirty="0">
                <a:solidFill>
                  <a:schemeClr val="tx1"/>
                </a:solidFill>
                <a:effectLst/>
                <a:latin typeface="+mn-lt"/>
                <a:ea typeface="+mn-ea"/>
                <a:cs typeface="+mn-cs"/>
                <a:hlinkClick r:id="rId5"/>
              </a:rPr>
              <a:t>https://www.fcc.gov/reports-research/maps/connect2health/index.html</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All the built environment indicators are from ACS, except for ‘access to parks or recreational facilities,’ which come from </a:t>
            </a:r>
            <a:r>
              <a:rPr lang="en-US" sz="1200" kern="1200" dirty="0" err="1">
                <a:solidFill>
                  <a:schemeClr val="tx1"/>
                </a:solidFill>
                <a:effectLst/>
                <a:latin typeface="+mn-lt"/>
                <a:ea typeface="+mn-ea"/>
                <a:cs typeface="+mn-cs"/>
              </a:rPr>
              <a:t>Esri’s</a:t>
            </a:r>
            <a:r>
              <a:rPr lang="en-US" sz="1200" kern="1200" dirty="0">
                <a:solidFill>
                  <a:schemeClr val="tx1"/>
                </a:solidFill>
                <a:effectLst/>
                <a:latin typeface="+mn-lt"/>
                <a:ea typeface="+mn-ea"/>
                <a:cs typeface="+mn-cs"/>
              </a:rPr>
              <a:t> USA Recreational Areas (</a:t>
            </a:r>
            <a:r>
              <a:rPr lang="en-US" sz="1200" u="sng" kern="1200" dirty="0">
                <a:solidFill>
                  <a:schemeClr val="tx1"/>
                </a:solidFill>
                <a:effectLst/>
                <a:latin typeface="+mn-lt"/>
                <a:ea typeface="+mn-ea"/>
                <a:cs typeface="+mn-cs"/>
                <a:hlinkClick r:id="rId6"/>
              </a:rPr>
              <a:t>https://www.arcgis.com/home/item.html?id=4f14ea9215d1498eb022317458437d19</a:t>
            </a:r>
            <a:r>
              <a:rPr lang="en-US" sz="1200" kern="1200" dirty="0">
                <a:solidFill>
                  <a:schemeClr val="tx1"/>
                </a:solidFill>
                <a:effectLst/>
                <a:latin typeface="+mn-lt"/>
                <a:ea typeface="+mn-ea"/>
                <a:cs typeface="+mn-cs"/>
              </a:rPr>
              <a:t>) based on the County Health Rankings method (</a:t>
            </a:r>
            <a:r>
              <a:rPr lang="en-US" sz="1200" u="sng" kern="1200" dirty="0">
                <a:solidFill>
                  <a:schemeClr val="tx1"/>
                </a:solidFill>
                <a:effectLst/>
                <a:latin typeface="+mn-lt"/>
                <a:ea typeface="+mn-ea"/>
                <a:cs typeface="+mn-cs"/>
                <a:hlinkClick r:id="rId7"/>
              </a:rPr>
              <a:t>http://www.countyhealthrankings.org/app/california/2019/measure/factors/132/datasource</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For the disability and disease indicators: ‘Disability’ comes from ACS; ‘asthma’ and ‘COPD’ come from Morgan’s and Aracely’s OSHPD analyses; and ‘diabetes,’ ‘hypertension,’ and ‘obesity,’ come from SMC All Together Better (which all come from OSHPD, except for ‘obesity,’ which come from CHIS and 500 Cities).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EC8092C-C399-463C-B5A5-31C829B6D6A0}" type="slidenum">
              <a:rPr lang="en-US" smtClean="0"/>
              <a:t>25</a:t>
            </a:fld>
            <a:endParaRPr lang="en-US"/>
          </a:p>
        </p:txBody>
      </p:sp>
    </p:spTree>
    <p:extLst>
      <p:ext uri="{BB962C8B-B14F-4D97-AF65-F5344CB8AC3E}">
        <p14:creationId xmlns:p14="http://schemas.microsoft.com/office/powerpoint/2010/main" val="12161083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C8092C-C399-463C-B5A5-31C829B6D6A0}" type="slidenum">
              <a:rPr lang="en-US" smtClean="0"/>
              <a:t>26</a:t>
            </a:fld>
            <a:endParaRPr lang="en-US"/>
          </a:p>
        </p:txBody>
      </p:sp>
    </p:spTree>
    <p:extLst>
      <p:ext uri="{BB962C8B-B14F-4D97-AF65-F5344CB8AC3E}">
        <p14:creationId xmlns:p14="http://schemas.microsoft.com/office/powerpoint/2010/main" val="33230585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EC8092C-C399-463C-B5A5-31C829B6D6A0}" type="slidenum">
              <a:rPr lang="en-US" smtClean="0"/>
              <a:t>27</a:t>
            </a:fld>
            <a:endParaRPr lang="en-US"/>
          </a:p>
        </p:txBody>
      </p:sp>
    </p:spTree>
    <p:extLst>
      <p:ext uri="{BB962C8B-B14F-4D97-AF65-F5344CB8AC3E}">
        <p14:creationId xmlns:p14="http://schemas.microsoft.com/office/powerpoint/2010/main" val="4173523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D8036-D6E9-4F70-A4DE-7D9F4A9E17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FA8171-97C4-4E32-B64A-93ADD5B385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B6FCA6-5074-415E-B8E2-51A4D70F4750}"/>
              </a:ext>
            </a:extLst>
          </p:cNvPr>
          <p:cNvSpPr>
            <a:spLocks noGrp="1"/>
          </p:cNvSpPr>
          <p:nvPr>
            <p:ph type="dt" sz="half" idx="10"/>
          </p:nvPr>
        </p:nvSpPr>
        <p:spPr>
          <a:xfrm>
            <a:off x="838200" y="6356350"/>
            <a:ext cx="2743200" cy="365125"/>
          </a:xfrm>
          <a:prstGeom prst="rect">
            <a:avLst/>
          </a:prstGeom>
        </p:spPr>
        <p:txBody>
          <a:bodyPr/>
          <a:lstStyle/>
          <a:p>
            <a:fld id="{E124403D-25DD-4990-A3AC-DEE89492200B}" type="datetime1">
              <a:rPr lang="en-US" smtClean="0"/>
              <a:t>5/9/2019</a:t>
            </a:fld>
            <a:endParaRPr lang="en-US"/>
          </a:p>
        </p:txBody>
      </p:sp>
      <p:sp>
        <p:nvSpPr>
          <p:cNvPr id="5" name="Footer Placeholder 4">
            <a:extLst>
              <a:ext uri="{FF2B5EF4-FFF2-40B4-BE49-F238E27FC236}">
                <a16:creationId xmlns:a16="http://schemas.microsoft.com/office/drawing/2014/main" id="{BA0DDB62-D5CB-440C-AE66-9D46447459A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5655F17-318F-4FC6-B4BD-0F7191313B05}"/>
              </a:ext>
            </a:extLst>
          </p:cNvPr>
          <p:cNvSpPr>
            <a:spLocks noGrp="1"/>
          </p:cNvSpPr>
          <p:nvPr>
            <p:ph type="sldNum" sz="quarter" idx="12"/>
          </p:nvPr>
        </p:nvSpPr>
        <p:spPr/>
        <p:txBody>
          <a:bodyPr/>
          <a:lstStyle/>
          <a:p>
            <a:fld id="{F1BF9AB2-A586-44E8-81AE-22E349C14AA8}" type="slidenum">
              <a:rPr lang="en-US" smtClean="0"/>
              <a:t>‹#›</a:t>
            </a:fld>
            <a:endParaRPr lang="en-US"/>
          </a:p>
        </p:txBody>
      </p:sp>
    </p:spTree>
    <p:extLst>
      <p:ext uri="{BB962C8B-B14F-4D97-AF65-F5344CB8AC3E}">
        <p14:creationId xmlns:p14="http://schemas.microsoft.com/office/powerpoint/2010/main" val="245498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012FB-244A-40B5-A2CE-00DBECE2D9C9}"/>
              </a:ext>
            </a:extLst>
          </p:cNvPr>
          <p:cNvSpPr>
            <a:spLocks noGrp="1"/>
          </p:cNvSpPr>
          <p:nvPr>
            <p:ph type="title"/>
          </p:nvPr>
        </p:nvSpPr>
        <p:spPr/>
        <p:txBody>
          <a:bodyPr/>
          <a:lstStyle>
            <a:lvl1pPr>
              <a:defRPr>
                <a:latin typeface="Roboto Condensed" panose="02000000000000000000" pitchFamily="2" charset="0"/>
                <a:ea typeface="Roboto Condensed" panose="020000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83AC2B4-7856-450F-ABF6-1E095A89AE9D}"/>
              </a:ext>
            </a:extLst>
          </p:cNvPr>
          <p:cNvSpPr>
            <a:spLocks noGrp="1"/>
          </p:cNvSpPr>
          <p:nvPr>
            <p:ph idx="1"/>
          </p:nvPr>
        </p:nvSpPr>
        <p:spPr/>
        <p:txBody>
          <a:bodyPr/>
          <a:lstStyle>
            <a:lvl1pPr marL="228600" indent="-228600">
              <a:buClr>
                <a:srgbClr val="3B66B5"/>
              </a:buClr>
              <a:buFont typeface="Roboto Condensed" panose="02000000000000000000" pitchFamily="2" charset="0"/>
              <a:buChar char="›"/>
              <a:defRPr>
                <a:solidFill>
                  <a:schemeClr val="tx1">
                    <a:lumMod val="75000"/>
                    <a:lumOff val="25000"/>
                  </a:schemeClr>
                </a:solidFill>
                <a:latin typeface="Roboto Condensed" panose="02000000000000000000" pitchFamily="2" charset="0"/>
                <a:ea typeface="Roboto Condensed" panose="02000000000000000000" pitchFamily="2" charset="0"/>
              </a:defRPr>
            </a:lvl1pPr>
            <a:lvl2pPr marL="685800" indent="-228600">
              <a:buClr>
                <a:srgbClr val="3B66B5"/>
              </a:buClr>
              <a:buFont typeface="Roboto Condensed" panose="02000000000000000000" pitchFamily="2" charset="0"/>
              <a:buChar char="›"/>
              <a:defRPr>
                <a:solidFill>
                  <a:schemeClr val="tx1">
                    <a:lumMod val="75000"/>
                    <a:lumOff val="25000"/>
                  </a:schemeClr>
                </a:solidFill>
                <a:latin typeface="Roboto Condensed" panose="02000000000000000000" pitchFamily="2" charset="0"/>
                <a:ea typeface="Roboto Condensed" panose="02000000000000000000" pitchFamily="2" charset="0"/>
              </a:defRPr>
            </a:lvl2pPr>
            <a:lvl3pPr marL="1143000" indent="-228600">
              <a:buClr>
                <a:srgbClr val="3B66B5"/>
              </a:buClr>
              <a:buFont typeface="Roboto Condensed" panose="02000000000000000000" pitchFamily="2" charset="0"/>
              <a:buChar char="›"/>
              <a:defRPr>
                <a:solidFill>
                  <a:schemeClr val="tx1">
                    <a:lumMod val="75000"/>
                    <a:lumOff val="25000"/>
                  </a:schemeClr>
                </a:solidFill>
                <a:latin typeface="Roboto Condensed" panose="02000000000000000000" pitchFamily="2" charset="0"/>
                <a:ea typeface="Roboto Condensed" panose="02000000000000000000" pitchFamily="2" charset="0"/>
              </a:defRPr>
            </a:lvl3pPr>
            <a:lvl4pPr marL="1600200" indent="-228600">
              <a:buClr>
                <a:srgbClr val="3B66B5"/>
              </a:buClr>
              <a:buFont typeface="Roboto Condensed" panose="02000000000000000000" pitchFamily="2" charset="0"/>
              <a:buChar char="›"/>
              <a:defRPr>
                <a:solidFill>
                  <a:schemeClr val="tx1">
                    <a:lumMod val="75000"/>
                    <a:lumOff val="25000"/>
                  </a:schemeClr>
                </a:solidFill>
                <a:latin typeface="Roboto Condensed" panose="02000000000000000000" pitchFamily="2" charset="0"/>
                <a:ea typeface="Roboto Condensed" panose="02000000000000000000" pitchFamily="2" charset="0"/>
              </a:defRPr>
            </a:lvl4pPr>
            <a:lvl5pPr marL="2057400" indent="-228600">
              <a:buClr>
                <a:srgbClr val="3B66B5"/>
              </a:buClr>
              <a:buFont typeface="Roboto Condensed" panose="02000000000000000000" pitchFamily="2" charset="0"/>
              <a:buChar char="›"/>
              <a:defRPr>
                <a:solidFill>
                  <a:schemeClr val="tx1">
                    <a:lumMod val="75000"/>
                    <a:lumOff val="25000"/>
                  </a:schemeClr>
                </a:solidFill>
                <a:latin typeface="Roboto Condensed" panose="02000000000000000000" pitchFamily="2" charset="0"/>
                <a:ea typeface="Roboto Condensed" panose="020000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2694348-9902-430E-8A24-77CEF2063FE4}"/>
              </a:ext>
            </a:extLst>
          </p:cNvPr>
          <p:cNvSpPr>
            <a:spLocks noGrp="1"/>
          </p:cNvSpPr>
          <p:nvPr>
            <p:ph type="dt" sz="half" idx="10"/>
          </p:nvPr>
        </p:nvSpPr>
        <p:spPr>
          <a:xfrm>
            <a:off x="838200" y="6356350"/>
            <a:ext cx="2743200" cy="365125"/>
          </a:xfrm>
          <a:prstGeom prst="rect">
            <a:avLst/>
          </a:prstGeom>
        </p:spPr>
        <p:txBody>
          <a:bodyPr/>
          <a:lstStyle/>
          <a:p>
            <a:fld id="{3B859E8E-C216-4D97-95A6-267A329D7115}" type="datetime1">
              <a:rPr lang="en-US" smtClean="0"/>
              <a:t>5/9/2019</a:t>
            </a:fld>
            <a:endParaRPr lang="en-US"/>
          </a:p>
        </p:txBody>
      </p:sp>
      <p:sp>
        <p:nvSpPr>
          <p:cNvPr id="5" name="Footer Placeholder 4">
            <a:extLst>
              <a:ext uri="{FF2B5EF4-FFF2-40B4-BE49-F238E27FC236}">
                <a16:creationId xmlns:a16="http://schemas.microsoft.com/office/drawing/2014/main" id="{ED28C913-2C5C-40C6-834C-04B9A069AB8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D140B41-8680-47FA-9CC5-DD045A4C4574}"/>
              </a:ext>
            </a:extLst>
          </p:cNvPr>
          <p:cNvSpPr>
            <a:spLocks noGrp="1"/>
          </p:cNvSpPr>
          <p:nvPr>
            <p:ph type="sldNum" sz="quarter" idx="12"/>
          </p:nvPr>
        </p:nvSpPr>
        <p:spPr/>
        <p:txBody>
          <a:bodyPr/>
          <a:lstStyle/>
          <a:p>
            <a:fld id="{F1BF9AB2-A586-44E8-81AE-22E349C14AA8}" type="slidenum">
              <a:rPr lang="en-US" smtClean="0"/>
              <a:t>‹#›</a:t>
            </a:fld>
            <a:endParaRPr lang="en-US"/>
          </a:p>
        </p:txBody>
      </p:sp>
    </p:spTree>
    <p:extLst>
      <p:ext uri="{BB962C8B-B14F-4D97-AF65-F5344CB8AC3E}">
        <p14:creationId xmlns:p14="http://schemas.microsoft.com/office/powerpoint/2010/main" val="302473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193A-09D0-42F1-8A7B-803BA552DB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0232F39-A084-4839-B417-861F0236BB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E8BC3B7-6F26-4740-882E-CE74AF88D638}"/>
              </a:ext>
            </a:extLst>
          </p:cNvPr>
          <p:cNvSpPr>
            <a:spLocks noGrp="1"/>
          </p:cNvSpPr>
          <p:nvPr>
            <p:ph type="dt" sz="half" idx="10"/>
          </p:nvPr>
        </p:nvSpPr>
        <p:spPr>
          <a:xfrm>
            <a:off x="838200" y="6356350"/>
            <a:ext cx="2743200" cy="365125"/>
          </a:xfrm>
          <a:prstGeom prst="rect">
            <a:avLst/>
          </a:prstGeom>
        </p:spPr>
        <p:txBody>
          <a:bodyPr/>
          <a:lstStyle/>
          <a:p>
            <a:fld id="{FF3B121C-02C9-44CB-9E3B-55B4789CC548}" type="datetime1">
              <a:rPr lang="en-US" smtClean="0"/>
              <a:t>5/9/2019</a:t>
            </a:fld>
            <a:endParaRPr lang="en-US"/>
          </a:p>
        </p:txBody>
      </p:sp>
      <p:sp>
        <p:nvSpPr>
          <p:cNvPr id="5" name="Footer Placeholder 4">
            <a:extLst>
              <a:ext uri="{FF2B5EF4-FFF2-40B4-BE49-F238E27FC236}">
                <a16:creationId xmlns:a16="http://schemas.microsoft.com/office/drawing/2014/main" id="{597E5DB5-12DB-4824-A892-127FD2D2A03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4452789-1B40-4D7C-9F1A-1D361436E047}"/>
              </a:ext>
            </a:extLst>
          </p:cNvPr>
          <p:cNvSpPr>
            <a:spLocks noGrp="1"/>
          </p:cNvSpPr>
          <p:nvPr>
            <p:ph type="sldNum" sz="quarter" idx="12"/>
          </p:nvPr>
        </p:nvSpPr>
        <p:spPr/>
        <p:txBody>
          <a:bodyPr/>
          <a:lstStyle/>
          <a:p>
            <a:fld id="{F1BF9AB2-A586-44E8-81AE-22E349C14AA8}" type="slidenum">
              <a:rPr lang="en-US" smtClean="0"/>
              <a:t>‹#›</a:t>
            </a:fld>
            <a:endParaRPr lang="en-US"/>
          </a:p>
        </p:txBody>
      </p:sp>
    </p:spTree>
    <p:extLst>
      <p:ext uri="{BB962C8B-B14F-4D97-AF65-F5344CB8AC3E}">
        <p14:creationId xmlns:p14="http://schemas.microsoft.com/office/powerpoint/2010/main" val="33499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7750B-7DC6-42A4-99AC-4055B29650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A5728-B667-42E0-BB0E-8C066782B6B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585C54-3F60-407D-9750-6ED0B54D89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34E9E0-71E2-47F2-B38F-A081B8BA1D2C}"/>
              </a:ext>
            </a:extLst>
          </p:cNvPr>
          <p:cNvSpPr>
            <a:spLocks noGrp="1"/>
          </p:cNvSpPr>
          <p:nvPr>
            <p:ph type="dt" sz="half" idx="10"/>
          </p:nvPr>
        </p:nvSpPr>
        <p:spPr>
          <a:xfrm>
            <a:off x="838200" y="6356350"/>
            <a:ext cx="2743200" cy="365125"/>
          </a:xfrm>
          <a:prstGeom prst="rect">
            <a:avLst/>
          </a:prstGeom>
        </p:spPr>
        <p:txBody>
          <a:bodyPr/>
          <a:lstStyle/>
          <a:p>
            <a:fld id="{88843D17-B73C-416B-9573-6AAA98E09996}" type="datetime1">
              <a:rPr lang="en-US" smtClean="0"/>
              <a:t>5/9/2019</a:t>
            </a:fld>
            <a:endParaRPr lang="en-US"/>
          </a:p>
        </p:txBody>
      </p:sp>
      <p:sp>
        <p:nvSpPr>
          <p:cNvPr id="6" name="Footer Placeholder 5">
            <a:extLst>
              <a:ext uri="{FF2B5EF4-FFF2-40B4-BE49-F238E27FC236}">
                <a16:creationId xmlns:a16="http://schemas.microsoft.com/office/drawing/2014/main" id="{D3F5455A-BF2F-4CCB-9A8C-90638B887EE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A18646D-70D9-46CF-820D-89D87497ADE4}"/>
              </a:ext>
            </a:extLst>
          </p:cNvPr>
          <p:cNvSpPr>
            <a:spLocks noGrp="1"/>
          </p:cNvSpPr>
          <p:nvPr>
            <p:ph type="sldNum" sz="quarter" idx="12"/>
          </p:nvPr>
        </p:nvSpPr>
        <p:spPr/>
        <p:txBody>
          <a:bodyPr/>
          <a:lstStyle/>
          <a:p>
            <a:fld id="{F1BF9AB2-A586-44E8-81AE-22E349C14AA8}" type="slidenum">
              <a:rPr lang="en-US" smtClean="0"/>
              <a:t>‹#›</a:t>
            </a:fld>
            <a:endParaRPr lang="en-US"/>
          </a:p>
        </p:txBody>
      </p:sp>
    </p:spTree>
    <p:extLst>
      <p:ext uri="{BB962C8B-B14F-4D97-AF65-F5344CB8AC3E}">
        <p14:creationId xmlns:p14="http://schemas.microsoft.com/office/powerpoint/2010/main" val="2477207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F8F92-4AAE-4757-A496-928308965F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09C3C1-D0A6-45FC-B755-0181DC8D9F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46926DE-E2B9-4D33-8FDA-8E659F00046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7E6DB4-50E6-40A1-BEB6-95CC0ABC71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837D28A-382E-41F0-A61C-E1520B9946B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64480E-CD2B-4D91-B90D-56B15A850E5E}"/>
              </a:ext>
            </a:extLst>
          </p:cNvPr>
          <p:cNvSpPr>
            <a:spLocks noGrp="1"/>
          </p:cNvSpPr>
          <p:nvPr>
            <p:ph type="dt" sz="half" idx="10"/>
          </p:nvPr>
        </p:nvSpPr>
        <p:spPr>
          <a:xfrm>
            <a:off x="838200" y="6356350"/>
            <a:ext cx="2743200" cy="365125"/>
          </a:xfrm>
          <a:prstGeom prst="rect">
            <a:avLst/>
          </a:prstGeom>
        </p:spPr>
        <p:txBody>
          <a:bodyPr/>
          <a:lstStyle/>
          <a:p>
            <a:fld id="{9058E91C-DAF2-4631-A895-92F43C72959C}" type="datetime1">
              <a:rPr lang="en-US" smtClean="0"/>
              <a:t>5/9/2019</a:t>
            </a:fld>
            <a:endParaRPr lang="en-US"/>
          </a:p>
        </p:txBody>
      </p:sp>
      <p:sp>
        <p:nvSpPr>
          <p:cNvPr id="8" name="Footer Placeholder 7">
            <a:extLst>
              <a:ext uri="{FF2B5EF4-FFF2-40B4-BE49-F238E27FC236}">
                <a16:creationId xmlns:a16="http://schemas.microsoft.com/office/drawing/2014/main" id="{80FB57DF-6E06-4918-8185-CAD05865D09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07163D5-F830-47F6-A62F-61777B67AF1E}"/>
              </a:ext>
            </a:extLst>
          </p:cNvPr>
          <p:cNvSpPr>
            <a:spLocks noGrp="1"/>
          </p:cNvSpPr>
          <p:nvPr>
            <p:ph type="sldNum" sz="quarter" idx="12"/>
          </p:nvPr>
        </p:nvSpPr>
        <p:spPr/>
        <p:txBody>
          <a:bodyPr/>
          <a:lstStyle/>
          <a:p>
            <a:fld id="{F1BF9AB2-A586-44E8-81AE-22E349C14AA8}" type="slidenum">
              <a:rPr lang="en-US" smtClean="0"/>
              <a:t>‹#›</a:t>
            </a:fld>
            <a:endParaRPr lang="en-US"/>
          </a:p>
        </p:txBody>
      </p:sp>
    </p:spTree>
    <p:extLst>
      <p:ext uri="{BB962C8B-B14F-4D97-AF65-F5344CB8AC3E}">
        <p14:creationId xmlns:p14="http://schemas.microsoft.com/office/powerpoint/2010/main" val="1510652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4D68E-1C08-4C26-A9F4-66E126C802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7FC133D-AEE2-4C4C-810D-319BF9DF11A9}"/>
              </a:ext>
            </a:extLst>
          </p:cNvPr>
          <p:cNvSpPr>
            <a:spLocks noGrp="1"/>
          </p:cNvSpPr>
          <p:nvPr>
            <p:ph type="dt" sz="half" idx="10"/>
          </p:nvPr>
        </p:nvSpPr>
        <p:spPr>
          <a:xfrm>
            <a:off x="838200" y="6356350"/>
            <a:ext cx="2743200" cy="365125"/>
          </a:xfrm>
          <a:prstGeom prst="rect">
            <a:avLst/>
          </a:prstGeom>
        </p:spPr>
        <p:txBody>
          <a:bodyPr/>
          <a:lstStyle/>
          <a:p>
            <a:fld id="{83BBDD31-744E-4DD4-90E8-98B06D4B403B}" type="datetime1">
              <a:rPr lang="en-US" smtClean="0"/>
              <a:t>5/9/2019</a:t>
            </a:fld>
            <a:endParaRPr lang="en-US"/>
          </a:p>
        </p:txBody>
      </p:sp>
      <p:sp>
        <p:nvSpPr>
          <p:cNvPr id="4" name="Footer Placeholder 3">
            <a:extLst>
              <a:ext uri="{FF2B5EF4-FFF2-40B4-BE49-F238E27FC236}">
                <a16:creationId xmlns:a16="http://schemas.microsoft.com/office/drawing/2014/main" id="{A957ECBA-95BE-41B6-ADF0-39B5118CABF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8E2013F-FBD2-4A38-BE67-1830FCD88405}"/>
              </a:ext>
            </a:extLst>
          </p:cNvPr>
          <p:cNvSpPr>
            <a:spLocks noGrp="1"/>
          </p:cNvSpPr>
          <p:nvPr>
            <p:ph type="sldNum" sz="quarter" idx="12"/>
          </p:nvPr>
        </p:nvSpPr>
        <p:spPr/>
        <p:txBody>
          <a:bodyPr/>
          <a:lstStyle/>
          <a:p>
            <a:fld id="{F1BF9AB2-A586-44E8-81AE-22E349C14AA8}" type="slidenum">
              <a:rPr lang="en-US" smtClean="0"/>
              <a:t>‹#›</a:t>
            </a:fld>
            <a:endParaRPr lang="en-US"/>
          </a:p>
        </p:txBody>
      </p:sp>
    </p:spTree>
    <p:extLst>
      <p:ext uri="{BB962C8B-B14F-4D97-AF65-F5344CB8AC3E}">
        <p14:creationId xmlns:p14="http://schemas.microsoft.com/office/powerpoint/2010/main" val="268286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144353-3210-4F72-8318-D963DEBD90DF}"/>
              </a:ext>
            </a:extLst>
          </p:cNvPr>
          <p:cNvSpPr>
            <a:spLocks noGrp="1"/>
          </p:cNvSpPr>
          <p:nvPr>
            <p:ph type="dt" sz="half" idx="10"/>
          </p:nvPr>
        </p:nvSpPr>
        <p:spPr>
          <a:xfrm>
            <a:off x="838200" y="6356350"/>
            <a:ext cx="2743200" cy="365125"/>
          </a:xfrm>
          <a:prstGeom prst="rect">
            <a:avLst/>
          </a:prstGeom>
        </p:spPr>
        <p:txBody>
          <a:bodyPr/>
          <a:lstStyle/>
          <a:p>
            <a:fld id="{1F87B57F-50C5-4684-B5A3-6BC5D20D066E}" type="datetime1">
              <a:rPr lang="en-US" smtClean="0"/>
              <a:t>5/9/2019</a:t>
            </a:fld>
            <a:endParaRPr lang="en-US"/>
          </a:p>
        </p:txBody>
      </p:sp>
      <p:sp>
        <p:nvSpPr>
          <p:cNvPr id="3" name="Footer Placeholder 2">
            <a:extLst>
              <a:ext uri="{FF2B5EF4-FFF2-40B4-BE49-F238E27FC236}">
                <a16:creationId xmlns:a16="http://schemas.microsoft.com/office/drawing/2014/main" id="{254D6244-BEF0-44BA-85B6-77BFA7058DF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130EE24-F368-487D-ABF7-532F5E2633AE}"/>
              </a:ext>
            </a:extLst>
          </p:cNvPr>
          <p:cNvSpPr>
            <a:spLocks noGrp="1"/>
          </p:cNvSpPr>
          <p:nvPr>
            <p:ph type="sldNum" sz="quarter" idx="12"/>
          </p:nvPr>
        </p:nvSpPr>
        <p:spPr/>
        <p:txBody>
          <a:bodyPr/>
          <a:lstStyle/>
          <a:p>
            <a:fld id="{F1BF9AB2-A586-44E8-81AE-22E349C14AA8}" type="slidenum">
              <a:rPr lang="en-US" smtClean="0"/>
              <a:t>‹#›</a:t>
            </a:fld>
            <a:endParaRPr lang="en-US"/>
          </a:p>
        </p:txBody>
      </p:sp>
    </p:spTree>
    <p:extLst>
      <p:ext uri="{BB962C8B-B14F-4D97-AF65-F5344CB8AC3E}">
        <p14:creationId xmlns:p14="http://schemas.microsoft.com/office/powerpoint/2010/main" val="3627542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2815C-BA46-4118-A653-88BEBC752D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939D29-563D-4E37-9B14-75909A6921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C37CF7-8796-4E27-8B35-ED0A80D9AF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F4EB72C-43F9-42AC-A2E9-96B5DEFBFD11}"/>
              </a:ext>
            </a:extLst>
          </p:cNvPr>
          <p:cNvSpPr>
            <a:spLocks noGrp="1"/>
          </p:cNvSpPr>
          <p:nvPr>
            <p:ph type="dt" sz="half" idx="10"/>
          </p:nvPr>
        </p:nvSpPr>
        <p:spPr>
          <a:xfrm>
            <a:off x="838200" y="6356350"/>
            <a:ext cx="2743200" cy="365125"/>
          </a:xfrm>
          <a:prstGeom prst="rect">
            <a:avLst/>
          </a:prstGeom>
        </p:spPr>
        <p:txBody>
          <a:bodyPr/>
          <a:lstStyle/>
          <a:p>
            <a:fld id="{C88AB81E-D0E4-47A9-9BF7-E8934F78AAA0}" type="datetime1">
              <a:rPr lang="en-US" smtClean="0"/>
              <a:t>5/9/2019</a:t>
            </a:fld>
            <a:endParaRPr lang="en-US"/>
          </a:p>
        </p:txBody>
      </p:sp>
      <p:sp>
        <p:nvSpPr>
          <p:cNvPr id="6" name="Footer Placeholder 5">
            <a:extLst>
              <a:ext uri="{FF2B5EF4-FFF2-40B4-BE49-F238E27FC236}">
                <a16:creationId xmlns:a16="http://schemas.microsoft.com/office/drawing/2014/main" id="{916819DC-A26D-48E6-B79D-8D8506C943F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4E37AD1-2587-4618-889A-7CAFFCB6DDE7}"/>
              </a:ext>
            </a:extLst>
          </p:cNvPr>
          <p:cNvSpPr>
            <a:spLocks noGrp="1"/>
          </p:cNvSpPr>
          <p:nvPr>
            <p:ph type="sldNum" sz="quarter" idx="12"/>
          </p:nvPr>
        </p:nvSpPr>
        <p:spPr/>
        <p:txBody>
          <a:bodyPr/>
          <a:lstStyle/>
          <a:p>
            <a:fld id="{F1BF9AB2-A586-44E8-81AE-22E349C14AA8}" type="slidenum">
              <a:rPr lang="en-US" smtClean="0"/>
              <a:t>‹#›</a:t>
            </a:fld>
            <a:endParaRPr lang="en-US"/>
          </a:p>
        </p:txBody>
      </p:sp>
    </p:spTree>
    <p:extLst>
      <p:ext uri="{BB962C8B-B14F-4D97-AF65-F5344CB8AC3E}">
        <p14:creationId xmlns:p14="http://schemas.microsoft.com/office/powerpoint/2010/main" val="4134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3711-DC14-4754-BF38-67D4CDBF9D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667639-21D4-486A-88D5-8041D7D288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B008AC-362B-45F8-B15E-91262BF9FB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0CD4B21-72BD-4313-8203-DE56AB7547A6}"/>
              </a:ext>
            </a:extLst>
          </p:cNvPr>
          <p:cNvSpPr>
            <a:spLocks noGrp="1"/>
          </p:cNvSpPr>
          <p:nvPr>
            <p:ph type="dt" sz="half" idx="10"/>
          </p:nvPr>
        </p:nvSpPr>
        <p:spPr>
          <a:xfrm>
            <a:off x="838200" y="6356350"/>
            <a:ext cx="2743200" cy="365125"/>
          </a:xfrm>
          <a:prstGeom prst="rect">
            <a:avLst/>
          </a:prstGeom>
        </p:spPr>
        <p:txBody>
          <a:bodyPr/>
          <a:lstStyle/>
          <a:p>
            <a:fld id="{13A280E1-C5B7-40C7-8CAE-402B166A79D1}" type="datetime1">
              <a:rPr lang="en-US" smtClean="0"/>
              <a:t>5/9/2019</a:t>
            </a:fld>
            <a:endParaRPr lang="en-US"/>
          </a:p>
        </p:txBody>
      </p:sp>
      <p:sp>
        <p:nvSpPr>
          <p:cNvPr id="6" name="Footer Placeholder 5">
            <a:extLst>
              <a:ext uri="{FF2B5EF4-FFF2-40B4-BE49-F238E27FC236}">
                <a16:creationId xmlns:a16="http://schemas.microsoft.com/office/drawing/2014/main" id="{6E52A736-3F26-4923-B139-729930E361D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D93A8E3-A7EC-42AD-ACB6-6216FE5DF5E1}"/>
              </a:ext>
            </a:extLst>
          </p:cNvPr>
          <p:cNvSpPr>
            <a:spLocks noGrp="1"/>
          </p:cNvSpPr>
          <p:nvPr>
            <p:ph type="sldNum" sz="quarter" idx="12"/>
          </p:nvPr>
        </p:nvSpPr>
        <p:spPr/>
        <p:txBody>
          <a:bodyPr/>
          <a:lstStyle/>
          <a:p>
            <a:fld id="{F1BF9AB2-A586-44E8-81AE-22E349C14AA8}" type="slidenum">
              <a:rPr lang="en-US" smtClean="0"/>
              <a:t>‹#›</a:t>
            </a:fld>
            <a:endParaRPr lang="en-US"/>
          </a:p>
        </p:txBody>
      </p:sp>
    </p:spTree>
    <p:extLst>
      <p:ext uri="{BB962C8B-B14F-4D97-AF65-F5344CB8AC3E}">
        <p14:creationId xmlns:p14="http://schemas.microsoft.com/office/powerpoint/2010/main" val="418314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C8103-E34D-44CC-9BE4-9F35DB93E2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5CF571-865F-43C8-9830-77DF0204E47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D7D3F9-81BA-4F37-981A-9FBA502FAB35}"/>
              </a:ext>
            </a:extLst>
          </p:cNvPr>
          <p:cNvSpPr>
            <a:spLocks noGrp="1"/>
          </p:cNvSpPr>
          <p:nvPr>
            <p:ph type="dt" sz="half" idx="10"/>
          </p:nvPr>
        </p:nvSpPr>
        <p:spPr>
          <a:xfrm>
            <a:off x="838200" y="6356350"/>
            <a:ext cx="2743200" cy="365125"/>
          </a:xfrm>
          <a:prstGeom prst="rect">
            <a:avLst/>
          </a:prstGeom>
        </p:spPr>
        <p:txBody>
          <a:bodyPr/>
          <a:lstStyle/>
          <a:p>
            <a:fld id="{F6951BDB-0594-4965-85E3-9BE17AB21E33}" type="datetime1">
              <a:rPr lang="en-US" smtClean="0"/>
              <a:t>5/9/2019</a:t>
            </a:fld>
            <a:endParaRPr lang="en-US"/>
          </a:p>
        </p:txBody>
      </p:sp>
      <p:sp>
        <p:nvSpPr>
          <p:cNvPr id="5" name="Footer Placeholder 4">
            <a:extLst>
              <a:ext uri="{FF2B5EF4-FFF2-40B4-BE49-F238E27FC236}">
                <a16:creationId xmlns:a16="http://schemas.microsoft.com/office/drawing/2014/main" id="{8E8B1BDF-C445-4000-ADA6-27BF0950F07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070B92E-C35B-40F0-852F-33DBE0A09960}"/>
              </a:ext>
            </a:extLst>
          </p:cNvPr>
          <p:cNvSpPr>
            <a:spLocks noGrp="1"/>
          </p:cNvSpPr>
          <p:nvPr>
            <p:ph type="sldNum" sz="quarter" idx="12"/>
          </p:nvPr>
        </p:nvSpPr>
        <p:spPr/>
        <p:txBody>
          <a:bodyPr/>
          <a:lstStyle/>
          <a:p>
            <a:fld id="{F1BF9AB2-A586-44E8-81AE-22E349C14AA8}" type="slidenum">
              <a:rPr lang="en-US" smtClean="0"/>
              <a:t>‹#›</a:t>
            </a:fld>
            <a:endParaRPr lang="en-US"/>
          </a:p>
        </p:txBody>
      </p:sp>
    </p:spTree>
    <p:extLst>
      <p:ext uri="{BB962C8B-B14F-4D97-AF65-F5344CB8AC3E}">
        <p14:creationId xmlns:p14="http://schemas.microsoft.com/office/powerpoint/2010/main" val="25724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78632D-CC54-41DA-AB9D-A641BA91CF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E87572-6B5A-45E3-850E-047BDA910B0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5280D4-475B-4291-BD73-65524AD132B4}"/>
              </a:ext>
            </a:extLst>
          </p:cNvPr>
          <p:cNvSpPr>
            <a:spLocks noGrp="1"/>
          </p:cNvSpPr>
          <p:nvPr>
            <p:ph type="dt" sz="half" idx="10"/>
          </p:nvPr>
        </p:nvSpPr>
        <p:spPr>
          <a:xfrm>
            <a:off x="838200" y="6356350"/>
            <a:ext cx="2743200" cy="365125"/>
          </a:xfrm>
          <a:prstGeom prst="rect">
            <a:avLst/>
          </a:prstGeom>
        </p:spPr>
        <p:txBody>
          <a:bodyPr/>
          <a:lstStyle/>
          <a:p>
            <a:fld id="{5A301CE7-1B2C-42DB-A110-E729F6A46D14}" type="datetime1">
              <a:rPr lang="en-US" smtClean="0"/>
              <a:t>5/9/2019</a:t>
            </a:fld>
            <a:endParaRPr lang="en-US"/>
          </a:p>
        </p:txBody>
      </p:sp>
      <p:sp>
        <p:nvSpPr>
          <p:cNvPr id="5" name="Footer Placeholder 4">
            <a:extLst>
              <a:ext uri="{FF2B5EF4-FFF2-40B4-BE49-F238E27FC236}">
                <a16:creationId xmlns:a16="http://schemas.microsoft.com/office/drawing/2014/main" id="{134D0A1A-F76C-4053-9159-31F92B2DE0D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2E4FBB-54F0-435B-ABA1-689A688146A1}"/>
              </a:ext>
            </a:extLst>
          </p:cNvPr>
          <p:cNvSpPr>
            <a:spLocks noGrp="1"/>
          </p:cNvSpPr>
          <p:nvPr>
            <p:ph type="sldNum" sz="quarter" idx="12"/>
          </p:nvPr>
        </p:nvSpPr>
        <p:spPr/>
        <p:txBody>
          <a:bodyPr/>
          <a:lstStyle/>
          <a:p>
            <a:fld id="{F1BF9AB2-A586-44E8-81AE-22E349C14AA8}" type="slidenum">
              <a:rPr lang="en-US" smtClean="0"/>
              <a:t>‹#›</a:t>
            </a:fld>
            <a:endParaRPr lang="en-US"/>
          </a:p>
        </p:txBody>
      </p:sp>
    </p:spTree>
    <p:extLst>
      <p:ext uri="{BB962C8B-B14F-4D97-AF65-F5344CB8AC3E}">
        <p14:creationId xmlns:p14="http://schemas.microsoft.com/office/powerpoint/2010/main" val="2230456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764021-3FA7-4A59-865A-74C26C8E992A}"/>
              </a:ext>
            </a:extLst>
          </p:cNvPr>
          <p:cNvSpPr>
            <a:spLocks noGrp="1"/>
          </p:cNvSpPr>
          <p:nvPr>
            <p:ph type="title"/>
          </p:nvPr>
        </p:nvSpPr>
        <p:spPr>
          <a:xfrm>
            <a:off x="838200" y="822728"/>
            <a:ext cx="10515600" cy="94053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91752CB-7ECF-4CA9-B583-10A54B65DB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35668C5D-1232-4A00-A56C-2139980845F8}"/>
              </a:ext>
            </a:extLst>
          </p:cNvPr>
          <p:cNvSpPr>
            <a:spLocks noGrp="1"/>
          </p:cNvSpPr>
          <p:nvPr>
            <p:ph type="sldNum" sz="quarter" idx="4"/>
          </p:nvPr>
        </p:nvSpPr>
        <p:spPr>
          <a:xfrm>
            <a:off x="8610600" y="6225723"/>
            <a:ext cx="2743200" cy="365125"/>
          </a:xfrm>
          <a:prstGeom prst="rect">
            <a:avLst/>
          </a:prstGeom>
        </p:spPr>
        <p:txBody>
          <a:bodyPr vert="horz" lIns="91440" tIns="45720" rIns="91440" bIns="45720" rtlCol="0" anchor="ctr"/>
          <a:lstStyle>
            <a:lvl1pPr algn="r">
              <a:defRPr sz="120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defRPr>
            </a:lvl1pPr>
          </a:lstStyle>
          <a:p>
            <a:fld id="{F1BF9AB2-A586-44E8-81AE-22E349C14AA8}" type="slidenum">
              <a:rPr lang="en-US" smtClean="0"/>
              <a:pPr/>
              <a:t>‹#›</a:t>
            </a:fld>
            <a:endParaRPr lang="en-US"/>
          </a:p>
        </p:txBody>
      </p:sp>
    </p:spTree>
    <p:extLst>
      <p:ext uri="{BB962C8B-B14F-4D97-AF65-F5344CB8AC3E}">
        <p14:creationId xmlns:p14="http://schemas.microsoft.com/office/powerpoint/2010/main" val="3886757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b="1" kern="1200">
          <a:solidFill>
            <a:schemeClr val="tx2"/>
          </a:solidFill>
          <a:latin typeface="Segoe UI" panose="020B0502040204020203" pitchFamily="34" charset="0"/>
          <a:ea typeface="Segoe UI" panose="020B0502040204020203" pitchFamily="34" charset="0"/>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emf"/><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emf"/><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notesSlide" Target="../notesSlides/notesSlide14.xml"/><Relationship Id="rId16"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hyperlink" Target="https://www.firstwatch.net/" TargetMode="External"/><Relationship Id="rId11" Type="http://schemas.openxmlformats.org/officeDocument/2006/relationships/image" Target="../media/image26.png"/><Relationship Id="rId5" Type="http://schemas.openxmlformats.org/officeDocument/2006/relationships/image" Target="../media/image21.png"/><Relationship Id="rId15" Type="http://schemas.openxmlformats.org/officeDocument/2006/relationships/image" Target="../media/image30.svg"/><Relationship Id="rId10" Type="http://schemas.openxmlformats.org/officeDocument/2006/relationships/image" Target="../media/image25.jpeg"/><Relationship Id="rId19" Type="http://schemas.openxmlformats.org/officeDocument/2006/relationships/image" Target="../media/image34.png"/><Relationship Id="rId4" Type="http://schemas.openxmlformats.org/officeDocument/2006/relationships/image" Target="../media/image20.png"/><Relationship Id="rId9" Type="http://schemas.openxmlformats.org/officeDocument/2006/relationships/image" Target="../media/image24.svg"/><Relationship Id="rId1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1.emf"/><Relationship Id="rId7"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chart" Target="../charts/chart5.xml"/><Relationship Id="rId4" Type="http://schemas.openxmlformats.org/officeDocument/2006/relationships/image" Target="../media/image1.emf"/></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1.emf"/><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00.png"/><Relationship Id="rId5" Type="http://schemas.microsoft.com/office/2014/relationships/chartEx" Target="../charts/chartEx1.xml"/><Relationship Id="rId4" Type="http://schemas.openxmlformats.org/officeDocument/2006/relationships/chart" Target="../charts/chart6.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Freeform: Shape 129">
            <a:extLst>
              <a:ext uri="{FF2B5EF4-FFF2-40B4-BE49-F238E27FC236}">
                <a16:creationId xmlns:a16="http://schemas.microsoft.com/office/drawing/2014/main" id="{53F1CE30-9AD7-40E3-B292-65F83F56A3B7}"/>
              </a:ext>
            </a:extLst>
          </p:cNvPr>
          <p:cNvSpPr/>
          <p:nvPr/>
        </p:nvSpPr>
        <p:spPr>
          <a:xfrm rot="16200000">
            <a:off x="4860804" y="-473196"/>
            <a:ext cx="2470392" cy="12192000"/>
          </a:xfrm>
          <a:custGeom>
            <a:avLst/>
            <a:gdLst>
              <a:gd name="connsiteX0" fmla="*/ 0 w 5678925"/>
              <a:gd name="connsiteY0" fmla="*/ 0 h 6858000"/>
              <a:gd name="connsiteX1" fmla="*/ 5321528 w 5678925"/>
              <a:gd name="connsiteY1" fmla="*/ 0 h 6858000"/>
              <a:gd name="connsiteX2" fmla="*/ 5336218 w 5678925"/>
              <a:gd name="connsiteY2" fmla="*/ 60186 h 6858000"/>
              <a:gd name="connsiteX3" fmla="*/ 5664266 w 5678925"/>
              <a:gd name="connsiteY3" fmla="*/ 2706384 h 6858000"/>
              <a:gd name="connsiteX4" fmla="*/ 5678925 w 5678925"/>
              <a:gd name="connsiteY4" fmla="*/ 3428950 h 6858000"/>
              <a:gd name="connsiteX5" fmla="*/ 5678925 w 5678925"/>
              <a:gd name="connsiteY5" fmla="*/ 3429050 h 6858000"/>
              <a:gd name="connsiteX6" fmla="*/ 5664266 w 5678925"/>
              <a:gd name="connsiteY6" fmla="*/ 4151616 h 6858000"/>
              <a:gd name="connsiteX7" fmla="*/ 5336218 w 5678925"/>
              <a:gd name="connsiteY7" fmla="*/ 6797814 h 6858000"/>
              <a:gd name="connsiteX8" fmla="*/ 5321528 w 5678925"/>
              <a:gd name="connsiteY8" fmla="*/ 6858000 h 6858000"/>
              <a:gd name="connsiteX9" fmla="*/ 0 w 56789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78925" h="6858000">
                <a:moveTo>
                  <a:pt x="0" y="0"/>
                </a:moveTo>
                <a:lnTo>
                  <a:pt x="5321528" y="0"/>
                </a:lnTo>
                <a:lnTo>
                  <a:pt x="5336218" y="60186"/>
                </a:lnTo>
                <a:cubicBezTo>
                  <a:pt x="5511067" y="861326"/>
                  <a:pt x="5625491" y="1756023"/>
                  <a:pt x="5664266" y="2706384"/>
                </a:cubicBezTo>
                <a:lnTo>
                  <a:pt x="5678925" y="3428950"/>
                </a:lnTo>
                <a:lnTo>
                  <a:pt x="5678925" y="3429050"/>
                </a:lnTo>
                <a:lnTo>
                  <a:pt x="5664266" y="4151616"/>
                </a:lnTo>
                <a:cubicBezTo>
                  <a:pt x="5625491" y="5101977"/>
                  <a:pt x="5511067" y="5996675"/>
                  <a:pt x="5336218" y="6797814"/>
                </a:cubicBezTo>
                <a:lnTo>
                  <a:pt x="5321528" y="6858000"/>
                </a:lnTo>
                <a:lnTo>
                  <a:pt x="0" y="6858000"/>
                </a:lnTo>
                <a:close/>
              </a:path>
            </a:pathLst>
          </a:custGeom>
          <a:solidFill>
            <a:srgbClr val="ED96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E9EE4B7-48BF-49ED-9456-AB60B9AC8F70}"/>
              </a:ext>
            </a:extLst>
          </p:cNvPr>
          <p:cNvSpPr/>
          <p:nvPr/>
        </p:nvSpPr>
        <p:spPr>
          <a:xfrm>
            <a:off x="1104898" y="5053417"/>
            <a:ext cx="6781802" cy="11387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spAutoFit/>
          </a:bodyPr>
          <a:lstStyle/>
          <a:p>
            <a:pPr>
              <a:spcAft>
                <a:spcPts val="1200"/>
              </a:spcAft>
            </a:pPr>
            <a:r>
              <a:rPr lang="en-US" sz="1600" b="1" dirty="0">
                <a:solidFill>
                  <a:schemeClr val="bg1"/>
                </a:solidFill>
                <a:latin typeface="Roboto Condensed" panose="02000000000000000000" pitchFamily="2" charset="0"/>
                <a:ea typeface="Roboto Condensed" panose="02000000000000000000" pitchFamily="2" charset="0"/>
                <a:cs typeface="Segoe UI" panose="020B0502040204020203" pitchFamily="34" charset="0"/>
              </a:rPr>
              <a:t>PRESENTED BY</a:t>
            </a:r>
          </a:p>
          <a:p>
            <a:r>
              <a:rPr lang="en-US" sz="2400" dirty="0">
                <a:solidFill>
                  <a:schemeClr val="bg1">
                    <a:lumMod val="95000"/>
                  </a:schemeClr>
                </a:solidFill>
                <a:latin typeface="Roboto Condensed" panose="02000000000000000000" pitchFamily="2" charset="0"/>
                <a:ea typeface="Roboto Condensed" panose="02000000000000000000" pitchFamily="2" charset="0"/>
                <a:cs typeface="Segoe UI" panose="020B0502040204020203" pitchFamily="34" charset="0"/>
              </a:rPr>
              <a:t>Edwina Williams	Tiffany Nicole Tsukuda</a:t>
            </a:r>
          </a:p>
          <a:p>
            <a:r>
              <a:rPr lang="en-US" sz="2400" dirty="0">
                <a:solidFill>
                  <a:schemeClr val="bg1">
                    <a:lumMod val="95000"/>
                  </a:schemeClr>
                </a:solidFill>
                <a:latin typeface="Roboto Condensed" panose="02000000000000000000" pitchFamily="2" charset="0"/>
                <a:ea typeface="Roboto Condensed" panose="02000000000000000000" pitchFamily="2" charset="0"/>
                <a:cs typeface="Segoe UI" panose="020B0502040204020203" pitchFamily="34" charset="0"/>
              </a:rPr>
              <a:t>Epidemiologist		Epidemiologist</a:t>
            </a:r>
          </a:p>
        </p:txBody>
      </p:sp>
      <p:pic>
        <p:nvPicPr>
          <p:cNvPr id="100" name="Picture 99">
            <a:extLst>
              <a:ext uri="{FF2B5EF4-FFF2-40B4-BE49-F238E27FC236}">
                <a16:creationId xmlns:a16="http://schemas.microsoft.com/office/drawing/2014/main" id="{488D6EB8-A84B-495D-A0E6-4F9AB43952F4}"/>
              </a:ext>
            </a:extLst>
          </p:cNvPr>
          <p:cNvPicPr>
            <a:picLocks noChangeAspect="1"/>
          </p:cNvPicPr>
          <p:nvPr/>
        </p:nvPicPr>
        <p:blipFill rotWithShape="1">
          <a:blip r:embed="rId3"/>
          <a:stretch/>
        </p:blipFill>
        <p:spPr>
          <a:xfrm>
            <a:off x="1104898" y="923574"/>
            <a:ext cx="4282836" cy="763549"/>
          </a:xfrm>
          <a:prstGeom prst="rect">
            <a:avLst/>
          </a:prstGeom>
        </p:spPr>
      </p:pic>
      <p:sp>
        <p:nvSpPr>
          <p:cNvPr id="181" name="Rectangle 180">
            <a:extLst>
              <a:ext uri="{FF2B5EF4-FFF2-40B4-BE49-F238E27FC236}">
                <a16:creationId xmlns:a16="http://schemas.microsoft.com/office/drawing/2014/main" id="{FEAA1922-0965-4EDC-B3F8-29DDD99BA7A1}"/>
              </a:ext>
            </a:extLst>
          </p:cNvPr>
          <p:cNvSpPr/>
          <p:nvPr/>
        </p:nvSpPr>
        <p:spPr>
          <a:xfrm>
            <a:off x="1104898" y="2114035"/>
            <a:ext cx="7277102" cy="18466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r>
              <a:rPr lang="en-US" sz="40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San Mateo County Health </a:t>
            </a:r>
          </a:p>
          <a:p>
            <a:r>
              <a:rPr lang="en-US" sz="40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CSTE Climatic Exposures and </a:t>
            </a:r>
          </a:p>
          <a:p>
            <a:r>
              <a:rPr lang="en-US" sz="40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Respiratory Health Outcomes Pilot</a:t>
            </a:r>
          </a:p>
        </p:txBody>
      </p:sp>
    </p:spTree>
    <p:extLst>
      <p:ext uri="{BB962C8B-B14F-4D97-AF65-F5344CB8AC3E}">
        <p14:creationId xmlns:p14="http://schemas.microsoft.com/office/powerpoint/2010/main" val="32810018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CF21B-4C9A-46E2-A31A-5FF1F816FC72}"/>
              </a:ext>
            </a:extLst>
          </p:cNvPr>
          <p:cNvSpPr>
            <a:spLocks noGrp="1"/>
          </p:cNvSpPr>
          <p:nvPr>
            <p:ph type="title"/>
          </p:nvPr>
        </p:nvSpPr>
        <p:spPr>
          <a:xfrm>
            <a:off x="999216" y="1077198"/>
            <a:ext cx="10354583" cy="940530"/>
          </a:xfrm>
        </p:spPr>
        <p:txBody>
          <a:bodyPr lIns="0" tIns="0" rIns="0" bIns="0"/>
          <a:lstStyle/>
          <a:p>
            <a:r>
              <a:rPr lang="en-US" dirty="0">
                <a:solidFill>
                  <a:schemeClr val="tx2">
                    <a:lumMod val="75000"/>
                  </a:schemeClr>
                </a:solidFill>
              </a:rPr>
              <a:t>Overview</a:t>
            </a:r>
          </a:p>
        </p:txBody>
      </p:sp>
      <p:sp>
        <p:nvSpPr>
          <p:cNvPr id="4" name="Slide Number Placeholder 3">
            <a:extLst>
              <a:ext uri="{FF2B5EF4-FFF2-40B4-BE49-F238E27FC236}">
                <a16:creationId xmlns:a16="http://schemas.microsoft.com/office/drawing/2014/main" id="{2C45E50F-813B-4463-90D5-DB8E59E587F9}"/>
              </a:ext>
            </a:extLst>
          </p:cNvPr>
          <p:cNvSpPr>
            <a:spLocks noGrp="1"/>
          </p:cNvSpPr>
          <p:nvPr>
            <p:ph type="sldNum" sz="quarter" idx="12"/>
          </p:nvPr>
        </p:nvSpPr>
        <p:spPr/>
        <p:txBody>
          <a:bodyPr/>
          <a:lstStyle/>
          <a:p>
            <a:fld id="{F1BF9AB2-A586-44E8-81AE-22E349C14AA8}" type="slidenum">
              <a:rPr lang="en-US" smtClean="0"/>
              <a:t>2</a:t>
            </a:fld>
            <a:endParaRPr lang="en-US" dirty="0"/>
          </a:p>
        </p:txBody>
      </p:sp>
      <p:pic>
        <p:nvPicPr>
          <p:cNvPr id="63" name="Picture 62">
            <a:extLst>
              <a:ext uri="{FF2B5EF4-FFF2-40B4-BE49-F238E27FC236}">
                <a16:creationId xmlns:a16="http://schemas.microsoft.com/office/drawing/2014/main" id="{E424FB81-63E6-4A03-842B-5AC2F5CA584E}"/>
              </a:ext>
            </a:extLst>
          </p:cNvPr>
          <p:cNvPicPr>
            <a:picLocks noChangeAspect="1"/>
          </p:cNvPicPr>
          <p:nvPr/>
        </p:nvPicPr>
        <p:blipFill rotWithShape="1">
          <a:blip r:embed="rId3"/>
          <a:stretch/>
        </p:blipFill>
        <p:spPr>
          <a:xfrm>
            <a:off x="8497535" y="593223"/>
            <a:ext cx="2786293" cy="496743"/>
          </a:xfrm>
          <a:prstGeom prst="rect">
            <a:avLst/>
          </a:prstGeom>
        </p:spPr>
      </p:pic>
      <p:grpSp>
        <p:nvGrpSpPr>
          <p:cNvPr id="35" name="Group 34">
            <a:extLst>
              <a:ext uri="{FF2B5EF4-FFF2-40B4-BE49-F238E27FC236}">
                <a16:creationId xmlns:a16="http://schemas.microsoft.com/office/drawing/2014/main" id="{16C4B4F3-0CB9-420A-9463-86E85D979BF1}"/>
              </a:ext>
            </a:extLst>
          </p:cNvPr>
          <p:cNvGrpSpPr/>
          <p:nvPr/>
        </p:nvGrpSpPr>
        <p:grpSpPr>
          <a:xfrm>
            <a:off x="1159341" y="3444833"/>
            <a:ext cx="9873319" cy="902603"/>
            <a:chOff x="1236016" y="3444833"/>
            <a:chExt cx="9873319" cy="902603"/>
          </a:xfrm>
        </p:grpSpPr>
        <p:grpSp>
          <p:nvGrpSpPr>
            <p:cNvPr id="30" name="Group 29">
              <a:extLst>
                <a:ext uri="{FF2B5EF4-FFF2-40B4-BE49-F238E27FC236}">
                  <a16:creationId xmlns:a16="http://schemas.microsoft.com/office/drawing/2014/main" id="{F8655256-7B7C-4306-A208-15BC1DBFD5B4}"/>
                </a:ext>
              </a:extLst>
            </p:cNvPr>
            <p:cNvGrpSpPr/>
            <p:nvPr/>
          </p:nvGrpSpPr>
          <p:grpSpPr>
            <a:xfrm>
              <a:off x="1236016" y="3444833"/>
              <a:ext cx="1920240" cy="902603"/>
              <a:chOff x="1236016" y="3444833"/>
              <a:chExt cx="1920240" cy="902603"/>
            </a:xfrm>
          </p:grpSpPr>
          <p:sp>
            <p:nvSpPr>
              <p:cNvPr id="5" name="Oval 4">
                <a:extLst>
                  <a:ext uri="{FF2B5EF4-FFF2-40B4-BE49-F238E27FC236}">
                    <a16:creationId xmlns:a16="http://schemas.microsoft.com/office/drawing/2014/main" id="{9E0C877E-759D-4C4B-8106-1664FB93F270}"/>
                  </a:ext>
                </a:extLst>
              </p:cNvPr>
              <p:cNvSpPr/>
              <p:nvPr/>
            </p:nvSpPr>
            <p:spPr>
              <a:xfrm>
                <a:off x="2100886" y="3444833"/>
                <a:ext cx="190500" cy="190500"/>
              </a:xfrm>
              <a:prstGeom prst="ellipse">
                <a:avLst/>
              </a:prstGeom>
              <a:noFill/>
              <a:ln w="38100">
                <a:solidFill>
                  <a:srgbClr val="ED96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34" name="Rectangle 33">
                <a:extLst>
                  <a:ext uri="{FF2B5EF4-FFF2-40B4-BE49-F238E27FC236}">
                    <a16:creationId xmlns:a16="http://schemas.microsoft.com/office/drawing/2014/main" id="{BEF2451A-B40F-4359-BF82-C70E30082281}"/>
                  </a:ext>
                </a:extLst>
              </p:cNvPr>
              <p:cNvSpPr/>
              <p:nvPr/>
            </p:nvSpPr>
            <p:spPr>
              <a:xfrm>
                <a:off x="1236016" y="3890236"/>
                <a:ext cx="192024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dirty="0">
                    <a:solidFill>
                      <a:schemeClr val="tx1">
                        <a:lumMod val="75000"/>
                        <a:lumOff val="25000"/>
                      </a:schemeClr>
                    </a:solidFill>
                    <a:latin typeface="Roboto Condensed" panose="02000000000000000000" pitchFamily="2" charset="0"/>
                    <a:ea typeface="Roboto Condensed" panose="02000000000000000000" pitchFamily="2" charset="0"/>
                  </a:rPr>
                  <a:t>Background</a:t>
                </a:r>
              </a:p>
            </p:txBody>
          </p:sp>
        </p:grpSp>
        <p:grpSp>
          <p:nvGrpSpPr>
            <p:cNvPr id="31" name="Group 30">
              <a:extLst>
                <a:ext uri="{FF2B5EF4-FFF2-40B4-BE49-F238E27FC236}">
                  <a16:creationId xmlns:a16="http://schemas.microsoft.com/office/drawing/2014/main" id="{C80841A9-9E21-475D-9150-76C05CA3C55C}"/>
                </a:ext>
              </a:extLst>
            </p:cNvPr>
            <p:cNvGrpSpPr/>
            <p:nvPr/>
          </p:nvGrpSpPr>
          <p:grpSpPr>
            <a:xfrm>
              <a:off x="3887042" y="3444833"/>
              <a:ext cx="1920240" cy="902603"/>
              <a:chOff x="3796178" y="3444833"/>
              <a:chExt cx="1920240" cy="902603"/>
            </a:xfrm>
          </p:grpSpPr>
          <p:sp>
            <p:nvSpPr>
              <p:cNvPr id="6" name="Oval 5">
                <a:extLst>
                  <a:ext uri="{FF2B5EF4-FFF2-40B4-BE49-F238E27FC236}">
                    <a16:creationId xmlns:a16="http://schemas.microsoft.com/office/drawing/2014/main" id="{156FBE04-A935-48F9-9955-4E8411F0F9FF}"/>
                  </a:ext>
                </a:extLst>
              </p:cNvPr>
              <p:cNvSpPr/>
              <p:nvPr/>
            </p:nvSpPr>
            <p:spPr>
              <a:xfrm>
                <a:off x="4661048" y="3444833"/>
                <a:ext cx="190500" cy="190500"/>
              </a:xfrm>
              <a:prstGeom prst="ellipse">
                <a:avLst/>
              </a:prstGeom>
              <a:noFill/>
              <a:ln w="38100">
                <a:solidFill>
                  <a:srgbClr val="ED96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21" name="Rectangle 20">
                <a:extLst>
                  <a:ext uri="{FF2B5EF4-FFF2-40B4-BE49-F238E27FC236}">
                    <a16:creationId xmlns:a16="http://schemas.microsoft.com/office/drawing/2014/main" id="{9BEDD896-0AA2-4B08-9D35-E8145B03A0F6}"/>
                  </a:ext>
                </a:extLst>
              </p:cNvPr>
              <p:cNvSpPr/>
              <p:nvPr/>
            </p:nvSpPr>
            <p:spPr>
              <a:xfrm>
                <a:off x="3796178" y="3890236"/>
                <a:ext cx="192024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dirty="0">
                    <a:solidFill>
                      <a:schemeClr val="tx1">
                        <a:lumMod val="75000"/>
                        <a:lumOff val="25000"/>
                      </a:schemeClr>
                    </a:solidFill>
                    <a:latin typeface="Roboto Condensed" panose="02000000000000000000" pitchFamily="2" charset="0"/>
                    <a:ea typeface="Roboto Condensed" panose="02000000000000000000" pitchFamily="2" charset="0"/>
                  </a:rPr>
                  <a:t>Methods</a:t>
                </a:r>
              </a:p>
            </p:txBody>
          </p:sp>
        </p:grpSp>
        <p:grpSp>
          <p:nvGrpSpPr>
            <p:cNvPr id="32" name="Group 31">
              <a:extLst>
                <a:ext uri="{FF2B5EF4-FFF2-40B4-BE49-F238E27FC236}">
                  <a16:creationId xmlns:a16="http://schemas.microsoft.com/office/drawing/2014/main" id="{C5138288-430E-430D-AB7E-311A191062A4}"/>
                </a:ext>
              </a:extLst>
            </p:cNvPr>
            <p:cNvGrpSpPr/>
            <p:nvPr/>
          </p:nvGrpSpPr>
          <p:grpSpPr>
            <a:xfrm>
              <a:off x="6538068" y="3444833"/>
              <a:ext cx="1920240" cy="902603"/>
              <a:chOff x="6356340" y="3444833"/>
              <a:chExt cx="1920240" cy="902603"/>
            </a:xfrm>
          </p:grpSpPr>
          <p:sp>
            <p:nvSpPr>
              <p:cNvPr id="12" name="Oval 11">
                <a:extLst>
                  <a:ext uri="{FF2B5EF4-FFF2-40B4-BE49-F238E27FC236}">
                    <a16:creationId xmlns:a16="http://schemas.microsoft.com/office/drawing/2014/main" id="{05FE9E05-6932-4A27-AA1A-AD37C3D3AE8D}"/>
                  </a:ext>
                </a:extLst>
              </p:cNvPr>
              <p:cNvSpPr/>
              <p:nvPr/>
            </p:nvSpPr>
            <p:spPr>
              <a:xfrm>
                <a:off x="7221210" y="3444833"/>
                <a:ext cx="190500" cy="190500"/>
              </a:xfrm>
              <a:prstGeom prst="ellipse">
                <a:avLst/>
              </a:prstGeom>
              <a:noFill/>
              <a:ln w="38100">
                <a:solidFill>
                  <a:srgbClr val="ED96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23" name="Rectangle 22">
                <a:extLst>
                  <a:ext uri="{FF2B5EF4-FFF2-40B4-BE49-F238E27FC236}">
                    <a16:creationId xmlns:a16="http://schemas.microsoft.com/office/drawing/2014/main" id="{1845CDE0-AF35-4E16-9ACA-D49EAE07466D}"/>
                  </a:ext>
                </a:extLst>
              </p:cNvPr>
              <p:cNvSpPr/>
              <p:nvPr/>
            </p:nvSpPr>
            <p:spPr>
              <a:xfrm>
                <a:off x="6356340" y="3890236"/>
                <a:ext cx="192024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dirty="0">
                    <a:solidFill>
                      <a:schemeClr val="tx1">
                        <a:lumMod val="75000"/>
                        <a:lumOff val="25000"/>
                      </a:schemeClr>
                    </a:solidFill>
                    <a:latin typeface="Roboto Condensed" panose="02000000000000000000" pitchFamily="2" charset="0"/>
                    <a:ea typeface="Roboto Condensed" panose="02000000000000000000" pitchFamily="2" charset="0"/>
                  </a:rPr>
                  <a:t>Current State</a:t>
                </a:r>
              </a:p>
            </p:txBody>
          </p:sp>
        </p:grpSp>
        <p:grpSp>
          <p:nvGrpSpPr>
            <p:cNvPr id="33" name="Group 32">
              <a:extLst>
                <a:ext uri="{FF2B5EF4-FFF2-40B4-BE49-F238E27FC236}">
                  <a16:creationId xmlns:a16="http://schemas.microsoft.com/office/drawing/2014/main" id="{8A562BF5-2653-414D-B648-6A4C5E0FDFFE}"/>
                </a:ext>
              </a:extLst>
            </p:cNvPr>
            <p:cNvGrpSpPr/>
            <p:nvPr/>
          </p:nvGrpSpPr>
          <p:grpSpPr>
            <a:xfrm>
              <a:off x="9189095" y="3444833"/>
              <a:ext cx="1920240" cy="902603"/>
              <a:chOff x="9189095" y="3444833"/>
              <a:chExt cx="1920240" cy="902603"/>
            </a:xfrm>
          </p:grpSpPr>
          <p:sp>
            <p:nvSpPr>
              <p:cNvPr id="7" name="Oval 6">
                <a:extLst>
                  <a:ext uri="{FF2B5EF4-FFF2-40B4-BE49-F238E27FC236}">
                    <a16:creationId xmlns:a16="http://schemas.microsoft.com/office/drawing/2014/main" id="{C55B8070-897E-459E-AA44-C2836830B126}"/>
                  </a:ext>
                </a:extLst>
              </p:cNvPr>
              <p:cNvSpPr/>
              <p:nvPr/>
            </p:nvSpPr>
            <p:spPr>
              <a:xfrm>
                <a:off x="10053965" y="3444833"/>
                <a:ext cx="190500" cy="190500"/>
              </a:xfrm>
              <a:prstGeom prst="ellipse">
                <a:avLst/>
              </a:prstGeom>
              <a:noFill/>
              <a:ln w="38100">
                <a:solidFill>
                  <a:srgbClr val="ED96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24" name="Rectangle 23">
                <a:extLst>
                  <a:ext uri="{FF2B5EF4-FFF2-40B4-BE49-F238E27FC236}">
                    <a16:creationId xmlns:a16="http://schemas.microsoft.com/office/drawing/2014/main" id="{18E90EC7-94A0-4881-A906-53E3E7C3D9C2}"/>
                  </a:ext>
                </a:extLst>
              </p:cNvPr>
              <p:cNvSpPr/>
              <p:nvPr/>
            </p:nvSpPr>
            <p:spPr>
              <a:xfrm>
                <a:off x="9189095" y="3890236"/>
                <a:ext cx="192024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dirty="0">
                    <a:solidFill>
                      <a:schemeClr val="tx1">
                        <a:lumMod val="75000"/>
                        <a:lumOff val="25000"/>
                      </a:schemeClr>
                    </a:solidFill>
                    <a:latin typeface="Roboto Condensed" panose="02000000000000000000" pitchFamily="2" charset="0"/>
                    <a:ea typeface="Roboto Condensed" panose="02000000000000000000" pitchFamily="2" charset="0"/>
                  </a:rPr>
                  <a:t>Reflection</a:t>
                </a:r>
              </a:p>
            </p:txBody>
          </p:sp>
        </p:grpSp>
        <p:cxnSp>
          <p:nvCxnSpPr>
            <p:cNvPr id="22" name="Straight Connector 21">
              <a:extLst>
                <a:ext uri="{FF2B5EF4-FFF2-40B4-BE49-F238E27FC236}">
                  <a16:creationId xmlns:a16="http://schemas.microsoft.com/office/drawing/2014/main" id="{B7F85D32-3E27-4E45-89FB-086CAA71081E}"/>
                </a:ext>
              </a:extLst>
            </p:cNvPr>
            <p:cNvCxnSpPr>
              <a:cxnSpLocks/>
              <a:stCxn id="5" idx="6"/>
              <a:endCxn id="6" idx="2"/>
            </p:cNvCxnSpPr>
            <p:nvPr/>
          </p:nvCxnSpPr>
          <p:spPr>
            <a:xfrm>
              <a:off x="2291386" y="3540083"/>
              <a:ext cx="2460526" cy="0"/>
            </a:xfrm>
            <a:prstGeom prst="line">
              <a:avLst/>
            </a:prstGeom>
            <a:ln w="38100">
              <a:solidFill>
                <a:srgbClr val="ED9615"/>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2AB40A0-9435-4203-85B6-E52F1E78D84B}"/>
                </a:ext>
              </a:extLst>
            </p:cNvPr>
            <p:cNvCxnSpPr>
              <a:cxnSpLocks/>
              <a:stCxn id="6" idx="6"/>
              <a:endCxn id="12" idx="2"/>
            </p:cNvCxnSpPr>
            <p:nvPr/>
          </p:nvCxnSpPr>
          <p:spPr>
            <a:xfrm>
              <a:off x="4942412" y="3540083"/>
              <a:ext cx="2460526" cy="0"/>
            </a:xfrm>
            <a:prstGeom prst="line">
              <a:avLst/>
            </a:prstGeom>
            <a:ln w="38100">
              <a:solidFill>
                <a:srgbClr val="ED9615"/>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E5481CE-34AE-4CB8-A5AC-725DB2226567}"/>
                </a:ext>
              </a:extLst>
            </p:cNvPr>
            <p:cNvCxnSpPr>
              <a:cxnSpLocks/>
              <a:stCxn id="12" idx="6"/>
              <a:endCxn id="7" idx="2"/>
            </p:cNvCxnSpPr>
            <p:nvPr/>
          </p:nvCxnSpPr>
          <p:spPr>
            <a:xfrm>
              <a:off x="7593438" y="3540083"/>
              <a:ext cx="2460527" cy="0"/>
            </a:xfrm>
            <a:prstGeom prst="line">
              <a:avLst/>
            </a:prstGeom>
            <a:ln w="38100">
              <a:solidFill>
                <a:srgbClr val="ED961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72452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48" name="Picture 20" descr="Image result for san francisco smoke">
            <a:extLst>
              <a:ext uri="{FF2B5EF4-FFF2-40B4-BE49-F238E27FC236}">
                <a16:creationId xmlns:a16="http://schemas.microsoft.com/office/drawing/2014/main" id="{1B66C7A6-6884-4BF9-9320-9FC68E109D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10635AF-6327-4A57-94A5-219F837C9BAB}"/>
              </a:ext>
            </a:extLst>
          </p:cNvPr>
          <p:cNvSpPr/>
          <p:nvPr/>
        </p:nvSpPr>
        <p:spPr>
          <a:xfrm>
            <a:off x="0" y="2670466"/>
            <a:ext cx="12192000" cy="2625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0" tIns="914400" rIns="914400" bIns="914400" rtlCol="0" anchor="ctr"/>
          <a:lstStyle/>
          <a:p>
            <a:pPr algn="ctr"/>
            <a:r>
              <a:rPr lang="en-US" sz="6600" b="1" dirty="0">
                <a:effectLst>
                  <a:outerShdw blurRad="38100" dist="38100" dir="2700000" algn="tl">
                    <a:srgbClr val="000000">
                      <a:alpha val="43137"/>
                    </a:srgbClr>
                  </a:outerShdw>
                </a:effectLst>
                <a:latin typeface="Roboto Condensed" panose="02000000000000000000" pitchFamily="2" charset="0"/>
                <a:ea typeface="Roboto Condensed" panose="02000000000000000000" pitchFamily="2" charset="0"/>
              </a:rPr>
              <a:t>BACKGROUND</a:t>
            </a:r>
          </a:p>
          <a:p>
            <a:pPr algn="ctr"/>
            <a:r>
              <a:rPr lang="en-US" sz="5400" dirty="0">
                <a:effectLst>
                  <a:outerShdw blurRad="38100" dist="38100" dir="2700000" algn="tl">
                    <a:srgbClr val="000000">
                      <a:alpha val="43137"/>
                    </a:srgbClr>
                  </a:outerShdw>
                </a:effectLst>
                <a:latin typeface="Roboto Condensed" panose="02000000000000000000" pitchFamily="2" charset="0"/>
                <a:ea typeface="Roboto Condensed" panose="02000000000000000000" pitchFamily="2" charset="0"/>
              </a:rPr>
              <a:t>Wildfires and Public Health</a:t>
            </a:r>
          </a:p>
        </p:txBody>
      </p:sp>
      <p:graphicFrame>
        <p:nvGraphicFramePr>
          <p:cNvPr id="18" name="Chart 17">
            <a:extLst>
              <a:ext uri="{FF2B5EF4-FFF2-40B4-BE49-F238E27FC236}">
                <a16:creationId xmlns:a16="http://schemas.microsoft.com/office/drawing/2014/main" id="{A1004DBB-5E7B-4DBD-BC4C-1C81AF142930}"/>
              </a:ext>
            </a:extLst>
          </p:cNvPr>
          <p:cNvGraphicFramePr/>
          <p:nvPr>
            <p:extLst>
              <p:ext uri="{D42A27DB-BD31-4B8C-83A1-F6EECF244321}">
                <p14:modId xmlns:p14="http://schemas.microsoft.com/office/powerpoint/2010/main" val="2870180112"/>
              </p:ext>
            </p:extLst>
          </p:nvPr>
        </p:nvGraphicFramePr>
        <p:xfrm>
          <a:off x="4038881" y="1562321"/>
          <a:ext cx="4114237" cy="27428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36492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9">
            <a:extLst>
              <a:ext uri="{FF2B5EF4-FFF2-40B4-BE49-F238E27FC236}">
                <a16:creationId xmlns:a16="http://schemas.microsoft.com/office/drawing/2014/main" id="{B87DC376-19E3-4B2B-BE21-AA60C1894B06}"/>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4</a:t>
            </a:fld>
            <a:endParaRPr lang="en-US" dirty="0"/>
          </a:p>
        </p:txBody>
      </p:sp>
      <p:sp>
        <p:nvSpPr>
          <p:cNvPr id="11" name="Rectangle 10">
            <a:extLst>
              <a:ext uri="{FF2B5EF4-FFF2-40B4-BE49-F238E27FC236}">
                <a16:creationId xmlns:a16="http://schemas.microsoft.com/office/drawing/2014/main" id="{0AFB2720-2160-499B-B97F-0E7D424E72CA}"/>
              </a:ext>
            </a:extLst>
          </p:cNvPr>
          <p:cNvSpPr/>
          <p:nvPr/>
        </p:nvSpPr>
        <p:spPr>
          <a:xfrm>
            <a:off x="999218" y="1696685"/>
            <a:ext cx="2874282" cy="3501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pPr>
            <a:r>
              <a:rPr lang="en-US" sz="24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San Mateo County</a:t>
            </a:r>
          </a:p>
          <a:p>
            <a:pPr>
              <a:lnSpc>
                <a:spcPct val="114000"/>
              </a:lnSpc>
              <a:spcAft>
                <a:spcPts val="1200"/>
              </a:spcAft>
            </a:pPr>
            <a:r>
              <a:rPr lang="en-US" sz="24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Population Profile</a:t>
            </a:r>
          </a:p>
          <a:p>
            <a:pPr>
              <a:lnSpc>
                <a:spcPct val="114000"/>
              </a:lnSpc>
            </a:pPr>
            <a:r>
              <a:rPr lang="en-US"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San Mateo County stretches the San Francisco Bay Area Peninsula and the northward boundary of Silicon Valley.</a:t>
            </a:r>
            <a:r>
              <a:rPr lang="en-US" baseline="300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1</a:t>
            </a:r>
            <a:r>
              <a:rPr lang="en-US"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  Among all California counties, San Mateo County ranks 2</a:t>
            </a:r>
            <a:r>
              <a:rPr lang="en-US" baseline="300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nd</a:t>
            </a:r>
            <a:r>
              <a:rPr lang="en-US"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 in overall health outcomes and health factors.</a:t>
            </a:r>
            <a:r>
              <a:rPr lang="en-US" baseline="300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2</a:t>
            </a:r>
          </a:p>
        </p:txBody>
      </p:sp>
      <p:graphicFrame>
        <p:nvGraphicFramePr>
          <p:cNvPr id="12" name="Chart 11">
            <a:extLst>
              <a:ext uri="{FF2B5EF4-FFF2-40B4-BE49-F238E27FC236}">
                <a16:creationId xmlns:a16="http://schemas.microsoft.com/office/drawing/2014/main" id="{3B15675C-AB77-421F-89A9-E3F621F774FB}"/>
              </a:ext>
            </a:extLst>
          </p:cNvPr>
          <p:cNvGraphicFramePr/>
          <p:nvPr>
            <p:extLst>
              <p:ext uri="{D42A27DB-BD31-4B8C-83A1-F6EECF244321}">
                <p14:modId xmlns:p14="http://schemas.microsoft.com/office/powerpoint/2010/main" val="3545434486"/>
              </p:ext>
            </p:extLst>
          </p:nvPr>
        </p:nvGraphicFramePr>
        <p:xfrm>
          <a:off x="4394200" y="2249112"/>
          <a:ext cx="6959600" cy="3072188"/>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a:extLst>
              <a:ext uri="{FF2B5EF4-FFF2-40B4-BE49-F238E27FC236}">
                <a16:creationId xmlns:a16="http://schemas.microsoft.com/office/drawing/2014/main" id="{0F60E148-4F3C-4A4F-A6AD-324905A6A26A}"/>
              </a:ext>
            </a:extLst>
          </p:cNvPr>
          <p:cNvSpPr/>
          <p:nvPr/>
        </p:nvSpPr>
        <p:spPr>
          <a:xfrm>
            <a:off x="5374933" y="2325312"/>
            <a:ext cx="818680" cy="8976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spcAft>
                <a:spcPts val="300"/>
              </a:spcAft>
            </a:pPr>
            <a:r>
              <a:rPr lang="en-US" sz="1200" b="1" dirty="0">
                <a:solidFill>
                  <a:srgbClr val="ED9615"/>
                </a:solidFill>
                <a:latin typeface="Roboto Condensed" panose="02000000000000000000" pitchFamily="2" charset="0"/>
                <a:ea typeface="Roboto Condensed" panose="02000000000000000000" pitchFamily="2" charset="0"/>
                <a:cs typeface="Segoe UI" panose="020B0502040204020203" pitchFamily="34" charset="0"/>
              </a:rPr>
              <a:t>$105,667</a:t>
            </a:r>
          </a:p>
          <a:p>
            <a:pPr algn="ctr"/>
            <a:r>
              <a:rPr lang="en-US" sz="1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median household income</a:t>
            </a:r>
          </a:p>
        </p:txBody>
      </p:sp>
      <p:sp>
        <p:nvSpPr>
          <p:cNvPr id="14" name="Rectangle 13">
            <a:extLst>
              <a:ext uri="{FF2B5EF4-FFF2-40B4-BE49-F238E27FC236}">
                <a16:creationId xmlns:a16="http://schemas.microsoft.com/office/drawing/2014/main" id="{5AB5345A-13B2-43FB-AE4D-F118CA12AC5A}"/>
              </a:ext>
            </a:extLst>
          </p:cNvPr>
          <p:cNvSpPr/>
          <p:nvPr/>
        </p:nvSpPr>
        <p:spPr>
          <a:xfrm>
            <a:off x="4545800" y="2325312"/>
            <a:ext cx="818680" cy="8976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spcAft>
                <a:spcPts val="300"/>
              </a:spcAft>
            </a:pPr>
            <a:r>
              <a:rPr lang="en-US" sz="1200" b="1" dirty="0">
                <a:solidFill>
                  <a:srgbClr val="ED9615"/>
                </a:solidFill>
                <a:latin typeface="Roboto Condensed" panose="02000000000000000000" pitchFamily="2" charset="0"/>
                <a:ea typeface="Roboto Condensed" panose="02000000000000000000" pitchFamily="2" charset="0"/>
                <a:cs typeface="Segoe UI" panose="020B0502040204020203" pitchFamily="34" charset="0"/>
              </a:rPr>
              <a:t>$1,973</a:t>
            </a:r>
          </a:p>
          <a:p>
            <a:pPr algn="ctr"/>
            <a:r>
              <a:rPr lang="en-US" sz="1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median </a:t>
            </a:r>
          </a:p>
          <a:p>
            <a:pPr algn="ctr"/>
            <a:r>
              <a:rPr lang="en-US" sz="1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rent</a:t>
            </a:r>
          </a:p>
        </p:txBody>
      </p:sp>
      <p:sp>
        <p:nvSpPr>
          <p:cNvPr id="15" name="Rectangle 14">
            <a:extLst>
              <a:ext uri="{FF2B5EF4-FFF2-40B4-BE49-F238E27FC236}">
                <a16:creationId xmlns:a16="http://schemas.microsoft.com/office/drawing/2014/main" id="{6367EEAE-069C-4BB4-8474-9BA2A44B4685}"/>
              </a:ext>
            </a:extLst>
          </p:cNvPr>
          <p:cNvSpPr/>
          <p:nvPr/>
        </p:nvSpPr>
        <p:spPr>
          <a:xfrm>
            <a:off x="975868" y="5514556"/>
            <a:ext cx="10377932" cy="338554"/>
          </a:xfrm>
          <a:prstGeom prst="rect">
            <a:avLst/>
          </a:prstGeom>
        </p:spPr>
        <p:txBody>
          <a:bodyPr wrap="square" lIns="0" tIns="0" rIns="0" bIns="0">
            <a:spAutoFit/>
          </a:bodyPr>
          <a:lstStyle/>
          <a:p>
            <a:r>
              <a:rPr lang="en-US"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Sources: </a:t>
            </a:r>
            <a:r>
              <a:rPr lang="en-US" sz="1100" baseline="300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1</a:t>
            </a:r>
            <a:r>
              <a:rPr lang="en-US"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San Mateo County Manager’s Office 2017-2019 San Mateo County Profile, </a:t>
            </a:r>
            <a:r>
              <a:rPr lang="en-US" sz="1100" baseline="300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2</a:t>
            </a:r>
            <a:r>
              <a:rPr lang="en-US"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University of Wisconsin Population Health Institute and Robert Wood Johnson Foundation County Health Rankings,</a:t>
            </a:r>
            <a:r>
              <a:rPr lang="en-US" sz="1100" baseline="300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 3</a:t>
            </a:r>
            <a:r>
              <a:rPr lang="en-US"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U.S. Census Bureau 2013-2017 American Community Survey 5-Year Estimates</a:t>
            </a:r>
          </a:p>
        </p:txBody>
      </p:sp>
      <p:pic>
        <p:nvPicPr>
          <p:cNvPr id="16" name="Picture 15">
            <a:extLst>
              <a:ext uri="{FF2B5EF4-FFF2-40B4-BE49-F238E27FC236}">
                <a16:creationId xmlns:a16="http://schemas.microsoft.com/office/drawing/2014/main" id="{8E485605-2982-4C8E-8C1F-279AA9D12765}"/>
              </a:ext>
            </a:extLst>
          </p:cNvPr>
          <p:cNvPicPr>
            <a:picLocks noChangeAspect="1"/>
          </p:cNvPicPr>
          <p:nvPr/>
        </p:nvPicPr>
        <p:blipFill rotWithShape="1">
          <a:blip r:embed="rId4"/>
          <a:stretch/>
        </p:blipFill>
        <p:spPr>
          <a:xfrm>
            <a:off x="8497535" y="593223"/>
            <a:ext cx="2786293" cy="496743"/>
          </a:xfrm>
          <a:prstGeom prst="rect">
            <a:avLst/>
          </a:prstGeom>
        </p:spPr>
      </p:pic>
      <p:sp>
        <p:nvSpPr>
          <p:cNvPr id="18" name="Rectangle 17">
            <a:extLst>
              <a:ext uri="{FF2B5EF4-FFF2-40B4-BE49-F238E27FC236}">
                <a16:creationId xmlns:a16="http://schemas.microsoft.com/office/drawing/2014/main" id="{11FA8E9F-354D-44BE-AC4C-6282BF42A48B}"/>
              </a:ext>
            </a:extLst>
          </p:cNvPr>
          <p:cNvSpPr/>
          <p:nvPr/>
        </p:nvSpPr>
        <p:spPr>
          <a:xfrm>
            <a:off x="4606759" y="1740809"/>
            <a:ext cx="6533671" cy="2945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gn="ctr">
              <a:lnSpc>
                <a:spcPct val="114000"/>
              </a:lnSpc>
            </a:pPr>
            <a:r>
              <a:rPr lang="en-US"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Key Socioeconomic Indicators of Inequity and Vulnerability</a:t>
            </a:r>
            <a:endParaRPr lang="en-US" sz="1400" baseline="300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endParaRPr>
          </a:p>
        </p:txBody>
      </p:sp>
      <p:sp>
        <p:nvSpPr>
          <p:cNvPr id="20" name="Rectangle 19">
            <a:extLst>
              <a:ext uri="{FF2B5EF4-FFF2-40B4-BE49-F238E27FC236}">
                <a16:creationId xmlns:a16="http://schemas.microsoft.com/office/drawing/2014/main" id="{481BD828-5B71-4BB5-A913-62CD1E47C964}"/>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b="1" dirty="0">
                <a:solidFill>
                  <a:srgbClr val="006DB5"/>
                </a:solidFill>
                <a:latin typeface="Roboto Condensed" panose="02000000000000000000" pitchFamily="2" charset="0"/>
                <a:ea typeface="Roboto Condensed" panose="02000000000000000000" pitchFamily="2" charset="0"/>
              </a:rPr>
              <a:t>Background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Methods         Current State         Reflection</a:t>
            </a:r>
          </a:p>
        </p:txBody>
      </p:sp>
    </p:spTree>
    <p:extLst>
      <p:ext uri="{BB962C8B-B14F-4D97-AF65-F5344CB8AC3E}">
        <p14:creationId xmlns:p14="http://schemas.microsoft.com/office/powerpoint/2010/main" val="617971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1ED4046-6353-4EEC-8787-356230881DF9}"/>
              </a:ext>
            </a:extLst>
          </p:cNvPr>
          <p:cNvGrpSpPr/>
          <p:nvPr/>
        </p:nvGrpSpPr>
        <p:grpSpPr>
          <a:xfrm>
            <a:off x="-1" y="0"/>
            <a:ext cx="12192001" cy="6858000"/>
            <a:chOff x="-1" y="0"/>
            <a:chExt cx="12192001" cy="6858000"/>
          </a:xfrm>
        </p:grpSpPr>
        <p:grpSp>
          <p:nvGrpSpPr>
            <p:cNvPr id="6" name="Group 5">
              <a:extLst>
                <a:ext uri="{FF2B5EF4-FFF2-40B4-BE49-F238E27FC236}">
                  <a16:creationId xmlns:a16="http://schemas.microsoft.com/office/drawing/2014/main" id="{998B3C65-EC89-4C75-86A7-A3830910EF74}"/>
                </a:ext>
              </a:extLst>
            </p:cNvPr>
            <p:cNvGrpSpPr/>
            <p:nvPr/>
          </p:nvGrpSpPr>
          <p:grpSpPr>
            <a:xfrm>
              <a:off x="-1" y="0"/>
              <a:ext cx="12192001" cy="6858000"/>
              <a:chOff x="-1" y="0"/>
              <a:chExt cx="12192001" cy="6858000"/>
            </a:xfrm>
          </p:grpSpPr>
          <p:sp>
            <p:nvSpPr>
              <p:cNvPr id="37" name="Rectangle 36">
                <a:extLst>
                  <a:ext uri="{FF2B5EF4-FFF2-40B4-BE49-F238E27FC236}">
                    <a16:creationId xmlns:a16="http://schemas.microsoft.com/office/drawing/2014/main" id="{63E3D296-3618-4F5D-B694-BD0DF6491C58}"/>
                  </a:ext>
                </a:extLst>
              </p:cNvPr>
              <p:cNvSpPr/>
              <p:nvPr/>
            </p:nvSpPr>
            <p:spPr>
              <a:xfrm>
                <a:off x="-1" y="0"/>
                <a:ext cx="12192001" cy="6858000"/>
              </a:xfrm>
              <a:prstGeom prst="rect">
                <a:avLst/>
              </a:prstGeom>
              <a:solidFill>
                <a:srgbClr val="D0C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7CD183D-23D6-4076-8AEC-BCC8759287AE}"/>
                  </a:ext>
                </a:extLst>
              </p:cNvPr>
              <p:cNvPicPr>
                <a:picLocks noChangeAspect="1"/>
              </p:cNvPicPr>
              <p:nvPr/>
            </p:nvPicPr>
            <p:blipFill rotWithShape="1">
              <a:blip r:embed="rId3">
                <a:clrChange>
                  <a:clrFrom>
                    <a:srgbClr val="D0CFD4"/>
                  </a:clrFrom>
                  <a:clrTo>
                    <a:srgbClr val="D0CFD4">
                      <a:alpha val="0"/>
                    </a:srgbClr>
                  </a:clrTo>
                </a:clrChange>
              </a:blip>
              <a:srcRect l="13247" t="23011" r="52662" b="11179"/>
              <a:stretch/>
            </p:blipFill>
            <p:spPr>
              <a:xfrm>
                <a:off x="2975429" y="71"/>
                <a:ext cx="9216571" cy="6857929"/>
              </a:xfrm>
              <a:prstGeom prst="rect">
                <a:avLst/>
              </a:prstGeom>
            </p:spPr>
          </p:pic>
          <p:grpSp>
            <p:nvGrpSpPr>
              <p:cNvPr id="5" name="Group 4">
                <a:extLst>
                  <a:ext uri="{FF2B5EF4-FFF2-40B4-BE49-F238E27FC236}">
                    <a16:creationId xmlns:a16="http://schemas.microsoft.com/office/drawing/2014/main" id="{1AF453D5-E614-4816-A116-59CD63A3FA98}"/>
                  </a:ext>
                </a:extLst>
              </p:cNvPr>
              <p:cNvGrpSpPr/>
              <p:nvPr/>
            </p:nvGrpSpPr>
            <p:grpSpPr>
              <a:xfrm>
                <a:off x="380900" y="6225233"/>
                <a:ext cx="1720624" cy="370668"/>
                <a:chOff x="54925" y="4500267"/>
                <a:chExt cx="1109599" cy="240002"/>
              </a:xfrm>
            </p:grpSpPr>
            <p:sp>
              <p:nvSpPr>
                <p:cNvPr id="25" name="Rectangle 24">
                  <a:extLst>
                    <a:ext uri="{FF2B5EF4-FFF2-40B4-BE49-F238E27FC236}">
                      <a16:creationId xmlns:a16="http://schemas.microsoft.com/office/drawing/2014/main" id="{075EA627-AF64-4484-96F6-65C72F70E43B}"/>
                    </a:ext>
                  </a:extLst>
                </p:cNvPr>
                <p:cNvSpPr/>
                <p:nvPr/>
              </p:nvSpPr>
              <p:spPr>
                <a:xfrm flipV="1">
                  <a:off x="155509" y="4500267"/>
                  <a:ext cx="201168" cy="36576"/>
                </a:xfrm>
                <a:prstGeom prst="rect">
                  <a:avLst/>
                </a:prstGeom>
                <a:solidFill>
                  <a:srgbClr val="00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6" name="Rectangle 25">
                  <a:extLst>
                    <a:ext uri="{FF2B5EF4-FFF2-40B4-BE49-F238E27FC236}">
                      <a16:creationId xmlns:a16="http://schemas.microsoft.com/office/drawing/2014/main" id="{8CF711F3-3D25-464E-B419-31055EC25E89}"/>
                    </a:ext>
                  </a:extLst>
                </p:cNvPr>
                <p:cNvSpPr/>
                <p:nvPr/>
              </p:nvSpPr>
              <p:spPr>
                <a:xfrm flipV="1">
                  <a:off x="356677" y="4536795"/>
                  <a:ext cx="201168" cy="36576"/>
                </a:xfrm>
                <a:prstGeom prst="rect">
                  <a:avLst/>
                </a:prstGeom>
                <a:solidFill>
                  <a:srgbClr val="00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7" name="Rectangle 26">
                  <a:extLst>
                    <a:ext uri="{FF2B5EF4-FFF2-40B4-BE49-F238E27FC236}">
                      <a16:creationId xmlns:a16="http://schemas.microsoft.com/office/drawing/2014/main" id="{FBDAA0E4-0DA4-4388-A25B-B1F5861DB599}"/>
                    </a:ext>
                  </a:extLst>
                </p:cNvPr>
                <p:cNvSpPr/>
                <p:nvPr/>
              </p:nvSpPr>
              <p:spPr>
                <a:xfrm flipV="1">
                  <a:off x="557845" y="4500267"/>
                  <a:ext cx="201168" cy="36576"/>
                </a:xfrm>
                <a:prstGeom prst="rect">
                  <a:avLst/>
                </a:prstGeom>
                <a:solidFill>
                  <a:srgbClr val="00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8" name="Rectangle 27">
                  <a:extLst>
                    <a:ext uri="{FF2B5EF4-FFF2-40B4-BE49-F238E27FC236}">
                      <a16:creationId xmlns:a16="http://schemas.microsoft.com/office/drawing/2014/main" id="{6493ADBF-518C-4411-822F-EDD0A86423F9}"/>
                    </a:ext>
                  </a:extLst>
                </p:cNvPr>
                <p:cNvSpPr/>
                <p:nvPr/>
              </p:nvSpPr>
              <p:spPr>
                <a:xfrm flipV="1">
                  <a:off x="759013" y="4536795"/>
                  <a:ext cx="201168" cy="36576"/>
                </a:xfrm>
                <a:prstGeom prst="rect">
                  <a:avLst/>
                </a:prstGeom>
                <a:solidFill>
                  <a:srgbClr val="00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9" name="Rectangle 28">
                  <a:extLst>
                    <a:ext uri="{FF2B5EF4-FFF2-40B4-BE49-F238E27FC236}">
                      <a16:creationId xmlns:a16="http://schemas.microsoft.com/office/drawing/2014/main" id="{00F875CB-9658-44D6-8F9A-42BEAC02B7ED}"/>
                    </a:ext>
                  </a:extLst>
                </p:cNvPr>
                <p:cNvSpPr/>
                <p:nvPr/>
              </p:nvSpPr>
              <p:spPr>
                <a:xfrm flipV="1">
                  <a:off x="155509" y="4536795"/>
                  <a:ext cx="201168" cy="36576"/>
                </a:xfrm>
                <a:prstGeom prst="rect">
                  <a:avLst/>
                </a:pr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0" name="Rectangle 29">
                  <a:extLst>
                    <a:ext uri="{FF2B5EF4-FFF2-40B4-BE49-F238E27FC236}">
                      <a16:creationId xmlns:a16="http://schemas.microsoft.com/office/drawing/2014/main" id="{5601BB20-C690-4780-9281-DE69E952867E}"/>
                    </a:ext>
                  </a:extLst>
                </p:cNvPr>
                <p:cNvSpPr/>
                <p:nvPr/>
              </p:nvSpPr>
              <p:spPr>
                <a:xfrm flipV="1">
                  <a:off x="356677" y="4500267"/>
                  <a:ext cx="201168" cy="36576"/>
                </a:xfrm>
                <a:prstGeom prst="rect">
                  <a:avLst/>
                </a:pr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1" name="Rectangle 30">
                  <a:extLst>
                    <a:ext uri="{FF2B5EF4-FFF2-40B4-BE49-F238E27FC236}">
                      <a16:creationId xmlns:a16="http://schemas.microsoft.com/office/drawing/2014/main" id="{DCDC4ADE-6C3C-421F-9B54-2D54BE3B358D}"/>
                    </a:ext>
                  </a:extLst>
                </p:cNvPr>
                <p:cNvSpPr/>
                <p:nvPr/>
              </p:nvSpPr>
              <p:spPr>
                <a:xfrm flipV="1">
                  <a:off x="557845" y="4536795"/>
                  <a:ext cx="201168" cy="36576"/>
                </a:xfrm>
                <a:prstGeom prst="rect">
                  <a:avLst/>
                </a:pr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2" name="Rectangle 31">
                  <a:extLst>
                    <a:ext uri="{FF2B5EF4-FFF2-40B4-BE49-F238E27FC236}">
                      <a16:creationId xmlns:a16="http://schemas.microsoft.com/office/drawing/2014/main" id="{937BDD59-4167-44A8-B6EA-6A8FAD5C5AEC}"/>
                    </a:ext>
                  </a:extLst>
                </p:cNvPr>
                <p:cNvSpPr/>
                <p:nvPr/>
              </p:nvSpPr>
              <p:spPr>
                <a:xfrm flipV="1">
                  <a:off x="759013" y="4500267"/>
                  <a:ext cx="201168" cy="36576"/>
                </a:xfrm>
                <a:prstGeom prst="rect">
                  <a:avLst/>
                </a:pr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3" name="Rectangle 32">
                  <a:extLst>
                    <a:ext uri="{FF2B5EF4-FFF2-40B4-BE49-F238E27FC236}">
                      <a16:creationId xmlns:a16="http://schemas.microsoft.com/office/drawing/2014/main" id="{66B8583A-9ADC-49D6-8508-9F1560F0C902}"/>
                    </a:ext>
                  </a:extLst>
                </p:cNvPr>
                <p:cNvSpPr/>
                <p:nvPr/>
              </p:nvSpPr>
              <p:spPr>
                <a:xfrm>
                  <a:off x="155509" y="4500267"/>
                  <a:ext cx="804672" cy="73104"/>
                </a:xfrm>
                <a:prstGeom prst="rect">
                  <a:avLst/>
                </a:prstGeom>
                <a:noFill/>
                <a:ln w="6350" cap="flat" cmpd="sng" algn="ctr">
                  <a:solidFill>
                    <a:srgbClr val="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4" name="Rectangle 33">
                  <a:extLst>
                    <a:ext uri="{FF2B5EF4-FFF2-40B4-BE49-F238E27FC236}">
                      <a16:creationId xmlns:a16="http://schemas.microsoft.com/office/drawing/2014/main" id="{A467FA96-F2C9-4689-8F50-DF6400E8E357}"/>
                    </a:ext>
                  </a:extLst>
                </p:cNvPr>
                <p:cNvSpPr/>
                <p:nvPr/>
              </p:nvSpPr>
              <p:spPr>
                <a:xfrm>
                  <a:off x="54925" y="4546419"/>
                  <a:ext cx="201168" cy="19385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700" kern="1200">
                      <a:solidFill>
                        <a:srgbClr val="404040"/>
                      </a:solidFill>
                      <a:effectLst/>
                      <a:latin typeface="Segoe UI Historic" panose="020B0502040204020203" pitchFamily="34" charset="0"/>
                      <a:ea typeface="Segoe UI Historic" panose="020B0502040204020203" pitchFamily="34" charset="0"/>
                    </a:rPr>
                    <a:t>0</a:t>
                  </a:r>
                  <a:endParaRPr lang="en-US" sz="1200">
                    <a:effectLst/>
                    <a:latin typeface="Times New Roman" panose="02020603050405020304" pitchFamily="18" charset="0"/>
                    <a:ea typeface="Times New Roman" panose="02020603050405020304" pitchFamily="18" charset="0"/>
                  </a:endParaRPr>
                </a:p>
              </p:txBody>
            </p:sp>
            <p:sp>
              <p:nvSpPr>
                <p:cNvPr id="35" name="Rectangle 34">
                  <a:extLst>
                    <a:ext uri="{FF2B5EF4-FFF2-40B4-BE49-F238E27FC236}">
                      <a16:creationId xmlns:a16="http://schemas.microsoft.com/office/drawing/2014/main" id="{40B627C0-6551-4750-B651-DD023FAF0F53}"/>
                    </a:ext>
                  </a:extLst>
                </p:cNvPr>
                <p:cNvSpPr/>
                <p:nvPr/>
              </p:nvSpPr>
              <p:spPr>
                <a:xfrm>
                  <a:off x="457261" y="4546419"/>
                  <a:ext cx="201168" cy="19385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700" kern="1200">
                      <a:solidFill>
                        <a:srgbClr val="404040"/>
                      </a:solidFill>
                      <a:effectLst/>
                      <a:latin typeface="Segoe UI Historic" panose="020B0502040204020203" pitchFamily="34" charset="0"/>
                      <a:ea typeface="Segoe UI Historic" panose="020B0502040204020203" pitchFamily="34" charset="0"/>
                    </a:rPr>
                    <a:t>3</a:t>
                  </a:r>
                  <a:endParaRPr lang="en-US" sz="1200">
                    <a:effectLst/>
                    <a:latin typeface="Times New Roman" panose="02020603050405020304" pitchFamily="18" charset="0"/>
                    <a:ea typeface="Times New Roman" panose="02020603050405020304" pitchFamily="18" charset="0"/>
                  </a:endParaRPr>
                </a:p>
              </p:txBody>
            </p:sp>
            <p:sp>
              <p:nvSpPr>
                <p:cNvPr id="36" name="Rectangle 35">
                  <a:extLst>
                    <a:ext uri="{FF2B5EF4-FFF2-40B4-BE49-F238E27FC236}">
                      <a16:creationId xmlns:a16="http://schemas.microsoft.com/office/drawing/2014/main" id="{A04D24DA-566E-4408-9AFA-5528A640391B}"/>
                    </a:ext>
                  </a:extLst>
                </p:cNvPr>
                <p:cNvSpPr/>
                <p:nvPr/>
              </p:nvSpPr>
              <p:spPr>
                <a:xfrm>
                  <a:off x="762188" y="4546419"/>
                  <a:ext cx="402336" cy="193850"/>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700" kern="1200">
                      <a:solidFill>
                        <a:srgbClr val="404040"/>
                      </a:solidFill>
                      <a:effectLst/>
                      <a:latin typeface="Segoe UI Historic" panose="020B0502040204020203" pitchFamily="34" charset="0"/>
                      <a:ea typeface="Segoe UI Historic" panose="020B0502040204020203" pitchFamily="34" charset="0"/>
                    </a:rPr>
                    <a:t>6 mi</a:t>
                  </a:r>
                  <a:endParaRPr lang="en-US" sz="1200">
                    <a:effectLst/>
                    <a:latin typeface="Times New Roman" panose="02020603050405020304" pitchFamily="18" charset="0"/>
                    <a:ea typeface="Times New Roman" panose="02020603050405020304" pitchFamily="18" charset="0"/>
                  </a:endParaRPr>
                </a:p>
              </p:txBody>
            </p:sp>
          </p:grpSp>
          <p:pic>
            <p:nvPicPr>
              <p:cNvPr id="9" name="Picture 8" descr="Image result for north icon">
                <a:extLst>
                  <a:ext uri="{FF2B5EF4-FFF2-40B4-BE49-F238E27FC236}">
                    <a16:creationId xmlns:a16="http://schemas.microsoft.com/office/drawing/2014/main" id="{9595AA35-B9AF-40AD-925D-64A0189CAB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4789" y="5646505"/>
                <a:ext cx="311947" cy="416960"/>
              </a:xfrm>
              <a:prstGeom prst="rect">
                <a:avLst/>
              </a:prstGeom>
              <a:extLst>
                <a:ext uri="{909E8E84-426E-40DD-AFC4-6F175D3DCCD1}">
                  <a14:hiddenFill xmlns:a14="http://schemas.microsoft.com/office/drawing/2010/main">
                    <a:solidFill>
                      <a:srgbClr val="FFFFFF"/>
                    </a:solidFill>
                  </a14:hiddenFill>
                </a:ext>
              </a:extLst>
            </p:spPr>
          </p:pic>
        </p:grpSp>
        <p:grpSp>
          <p:nvGrpSpPr>
            <p:cNvPr id="3" name="Group 2">
              <a:extLst>
                <a:ext uri="{FF2B5EF4-FFF2-40B4-BE49-F238E27FC236}">
                  <a16:creationId xmlns:a16="http://schemas.microsoft.com/office/drawing/2014/main" id="{BB8C1D1D-781A-4798-866F-EAFFBEED7691}"/>
                </a:ext>
              </a:extLst>
            </p:cNvPr>
            <p:cNvGrpSpPr/>
            <p:nvPr/>
          </p:nvGrpSpPr>
          <p:grpSpPr>
            <a:xfrm>
              <a:off x="380900" y="279400"/>
              <a:ext cx="5196119" cy="4994006"/>
              <a:chOff x="380900" y="279400"/>
              <a:chExt cx="5196119" cy="4994006"/>
            </a:xfrm>
          </p:grpSpPr>
          <p:grpSp>
            <p:nvGrpSpPr>
              <p:cNvPr id="38" name="Group 37">
                <a:extLst>
                  <a:ext uri="{FF2B5EF4-FFF2-40B4-BE49-F238E27FC236}">
                    <a16:creationId xmlns:a16="http://schemas.microsoft.com/office/drawing/2014/main" id="{73454724-157D-4E8B-88B7-A506D0576381}"/>
                  </a:ext>
                </a:extLst>
              </p:cNvPr>
              <p:cNvGrpSpPr/>
              <p:nvPr/>
            </p:nvGrpSpPr>
            <p:grpSpPr>
              <a:xfrm>
                <a:off x="380900" y="2997899"/>
                <a:ext cx="5196119" cy="2275507"/>
                <a:chOff x="380900" y="3277299"/>
                <a:chExt cx="5196119" cy="2275507"/>
              </a:xfrm>
            </p:grpSpPr>
            <p:sp>
              <p:nvSpPr>
                <p:cNvPr id="10" name="Rectangle 9">
                  <a:extLst>
                    <a:ext uri="{FF2B5EF4-FFF2-40B4-BE49-F238E27FC236}">
                      <a16:creationId xmlns:a16="http://schemas.microsoft.com/office/drawing/2014/main" id="{F6C561B0-979E-4FE4-AC15-96C62B2E2F3A}"/>
                    </a:ext>
                  </a:extLst>
                </p:cNvPr>
                <p:cNvSpPr/>
                <p:nvPr/>
              </p:nvSpPr>
              <p:spPr>
                <a:xfrm>
                  <a:off x="380900" y="3277299"/>
                  <a:ext cx="5196119" cy="296569"/>
                </a:xfrm>
                <a:prstGeom prst="rect">
                  <a:avLst/>
                </a:prstGeom>
                <a:noFill/>
                <a:ln w="12700" cap="flat" cmpd="sng" algn="ctr">
                  <a:noFill/>
                  <a:prstDash val="solid"/>
                  <a:miter lim="800000"/>
                </a:ln>
                <a:effectLst/>
              </p:spPr>
              <p:txBody>
                <a:bodyPr rot="0" spcFirstLastPara="0" vert="horz" wrap="square" lIns="91440" tIns="0" rIns="91440" bIns="0" numCol="1" spcCol="0" rtlCol="0" fromWordArt="0" anchor="ctr" anchorCtr="0" forceAA="0" compatLnSpc="1">
                  <a:prstTxWarp prst="textNoShape">
                    <a:avLst/>
                  </a:prstTxWarp>
                  <a:noAutofit/>
                </a:bodyPr>
                <a:lstStyle/>
                <a:p>
                  <a:pPr marL="0" marR="0">
                    <a:spcBef>
                      <a:spcPts val="0"/>
                    </a:spcBef>
                    <a:spcAft>
                      <a:spcPts val="0"/>
                    </a:spcAft>
                  </a:pPr>
                  <a:r>
                    <a:rPr lang="en-US" kern="1200" dirty="0">
                      <a:solidFill>
                        <a:srgbClr val="404040"/>
                      </a:solidFill>
                      <a:effectLst/>
                      <a:latin typeface="Roboto Condensed" panose="02000000000000000000" pitchFamily="2" charset="0"/>
                      <a:ea typeface="Roboto Condensed" panose="02000000000000000000" pitchFamily="2" charset="0"/>
                    </a:rPr>
                    <a:t>FHSZ in Local Responsibility Areas (LRA)</a:t>
                  </a:r>
                  <a:endParaRPr lang="en-US" sz="4000" dirty="0">
                    <a:effectLst/>
                    <a:latin typeface="Roboto Condensed" panose="02000000000000000000" pitchFamily="2" charset="0"/>
                    <a:ea typeface="Roboto Condensed" panose="02000000000000000000" pitchFamily="2" charset="0"/>
                  </a:endParaRPr>
                </a:p>
              </p:txBody>
            </p:sp>
            <p:sp>
              <p:nvSpPr>
                <p:cNvPr id="11" name="Rectangle 10">
                  <a:extLst>
                    <a:ext uri="{FF2B5EF4-FFF2-40B4-BE49-F238E27FC236}">
                      <a16:creationId xmlns:a16="http://schemas.microsoft.com/office/drawing/2014/main" id="{DB12367B-7945-497E-84F1-C6C221ABBB0C}"/>
                    </a:ext>
                  </a:extLst>
                </p:cNvPr>
                <p:cNvSpPr/>
                <p:nvPr/>
              </p:nvSpPr>
              <p:spPr>
                <a:xfrm>
                  <a:off x="380900" y="4158905"/>
                  <a:ext cx="5196119" cy="296569"/>
                </a:xfrm>
                <a:prstGeom prst="rect">
                  <a:avLst/>
                </a:prstGeom>
                <a:noFill/>
                <a:ln w="12700" cap="flat" cmpd="sng" algn="ctr">
                  <a:noFill/>
                  <a:prstDash val="solid"/>
                  <a:miter lim="800000"/>
                </a:ln>
                <a:effectLst/>
              </p:spPr>
              <p:txBody>
                <a:bodyPr rot="0" spcFirstLastPara="0" vert="horz" wrap="square" lIns="91440" tIns="0" rIns="91440" bIns="0" numCol="1" spcCol="0" rtlCol="0" fromWordArt="0" anchor="ctr" anchorCtr="0" forceAA="0" compatLnSpc="1">
                  <a:prstTxWarp prst="textNoShape">
                    <a:avLst/>
                  </a:prstTxWarp>
                  <a:noAutofit/>
                </a:bodyPr>
                <a:lstStyle/>
                <a:p>
                  <a:pPr marL="0" marR="0">
                    <a:spcBef>
                      <a:spcPts val="0"/>
                    </a:spcBef>
                    <a:spcAft>
                      <a:spcPts val="0"/>
                    </a:spcAft>
                  </a:pPr>
                  <a:r>
                    <a:rPr lang="en-US" kern="1200" dirty="0">
                      <a:solidFill>
                        <a:srgbClr val="404040"/>
                      </a:solidFill>
                      <a:effectLst/>
                      <a:latin typeface="Roboto Condensed" panose="02000000000000000000" pitchFamily="2" charset="0"/>
                      <a:ea typeface="Roboto Condensed" panose="02000000000000000000" pitchFamily="2" charset="0"/>
                    </a:rPr>
                    <a:t>FHSZ in State or Federal Responsibility Areas (SRA)</a:t>
                  </a:r>
                  <a:endParaRPr lang="en-US" sz="4000" dirty="0">
                    <a:effectLst/>
                    <a:latin typeface="Roboto Condensed" panose="02000000000000000000" pitchFamily="2" charset="0"/>
                    <a:ea typeface="Roboto Condensed" panose="02000000000000000000" pitchFamily="2" charset="0"/>
                  </a:endParaRPr>
                </a:p>
              </p:txBody>
            </p:sp>
            <p:grpSp>
              <p:nvGrpSpPr>
                <p:cNvPr id="12" name="Group 11">
                  <a:extLst>
                    <a:ext uri="{FF2B5EF4-FFF2-40B4-BE49-F238E27FC236}">
                      <a16:creationId xmlns:a16="http://schemas.microsoft.com/office/drawing/2014/main" id="{E26583D3-2DEA-4603-81F5-7BDDCD8E42A4}"/>
                    </a:ext>
                  </a:extLst>
                </p:cNvPr>
                <p:cNvGrpSpPr/>
                <p:nvPr/>
              </p:nvGrpSpPr>
              <p:grpSpPr>
                <a:xfrm>
                  <a:off x="638142" y="3640256"/>
                  <a:ext cx="4746657" cy="299390"/>
                  <a:chOff x="220816" y="2754497"/>
                  <a:chExt cx="3061033" cy="193850"/>
                </a:xfrm>
              </p:grpSpPr>
              <p:sp>
                <p:nvSpPr>
                  <p:cNvPr id="23" name="Rectangle 22">
                    <a:extLst>
                      <a:ext uri="{FF2B5EF4-FFF2-40B4-BE49-F238E27FC236}">
                        <a16:creationId xmlns:a16="http://schemas.microsoft.com/office/drawing/2014/main" id="{F2ECC4C3-14D1-4ED7-BC98-FA06F1C625C3}"/>
                      </a:ext>
                    </a:extLst>
                  </p:cNvPr>
                  <p:cNvSpPr/>
                  <p:nvPr/>
                </p:nvSpPr>
                <p:spPr>
                  <a:xfrm>
                    <a:off x="327974" y="2754497"/>
                    <a:ext cx="2953875" cy="193850"/>
                  </a:xfrm>
                  <a:prstGeom prst="rect">
                    <a:avLst/>
                  </a:prstGeom>
                  <a:noFill/>
                  <a:ln w="12700" cap="flat" cmpd="sng" algn="ctr">
                    <a:noFill/>
                    <a:prstDash val="solid"/>
                    <a:miter lim="800000"/>
                  </a:ln>
                  <a:effectLst/>
                </p:spPr>
                <p:txBody>
                  <a:bodyPr rot="0" spcFirstLastPara="0" vert="horz" wrap="square" lIns="91440" tIns="0" rIns="91440" bIns="0" numCol="1" spcCol="0" rtlCol="0" fromWordArt="0" anchor="ctr" anchorCtr="0" forceAA="0" compatLnSpc="1">
                    <a:prstTxWarp prst="textNoShape">
                      <a:avLst/>
                    </a:prstTxWarp>
                    <a:noAutofit/>
                  </a:bodyPr>
                  <a:lstStyle/>
                  <a:p>
                    <a:pPr marL="0" marR="0">
                      <a:spcBef>
                        <a:spcPts val="0"/>
                      </a:spcBef>
                      <a:spcAft>
                        <a:spcPts val="0"/>
                      </a:spcAft>
                    </a:pPr>
                    <a:r>
                      <a:rPr lang="en-US" kern="1200" dirty="0">
                        <a:solidFill>
                          <a:srgbClr val="404040"/>
                        </a:solidFill>
                        <a:effectLst/>
                        <a:latin typeface="Roboto Condensed" panose="02000000000000000000" pitchFamily="2" charset="0"/>
                        <a:ea typeface="Roboto Condensed" panose="02000000000000000000" pitchFamily="2" charset="0"/>
                      </a:rPr>
                      <a:t>Very High FHSZ</a:t>
                    </a:r>
                    <a:endParaRPr lang="en-US" sz="4000" dirty="0">
                      <a:effectLst/>
                      <a:latin typeface="Roboto Condensed" panose="02000000000000000000" pitchFamily="2" charset="0"/>
                      <a:ea typeface="Roboto Condensed" panose="02000000000000000000" pitchFamily="2" charset="0"/>
                    </a:endParaRPr>
                  </a:p>
                </p:txBody>
              </p:sp>
              <p:sp>
                <p:nvSpPr>
                  <p:cNvPr id="24" name="Rectangle 23">
                    <a:extLst>
                      <a:ext uri="{FF2B5EF4-FFF2-40B4-BE49-F238E27FC236}">
                        <a16:creationId xmlns:a16="http://schemas.microsoft.com/office/drawing/2014/main" id="{0DE503B3-9255-4D82-974E-F4F77ED035DE}"/>
                      </a:ext>
                    </a:extLst>
                  </p:cNvPr>
                  <p:cNvSpPr/>
                  <p:nvPr/>
                </p:nvSpPr>
                <p:spPr>
                  <a:xfrm>
                    <a:off x="220816" y="2797843"/>
                    <a:ext cx="107158" cy="107158"/>
                  </a:xfrm>
                  <a:prstGeom prst="rect">
                    <a:avLst/>
                  </a:prstGeom>
                  <a:solidFill>
                    <a:srgbClr val="FF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5400">
                      <a:latin typeface="Roboto Condensed" panose="02000000000000000000" pitchFamily="2" charset="0"/>
                      <a:ea typeface="Roboto Condensed" panose="02000000000000000000" pitchFamily="2" charset="0"/>
                    </a:endParaRPr>
                  </a:p>
                </p:txBody>
              </p:sp>
            </p:grpSp>
            <p:grpSp>
              <p:nvGrpSpPr>
                <p:cNvPr id="13" name="Group 12">
                  <a:extLst>
                    <a:ext uri="{FF2B5EF4-FFF2-40B4-BE49-F238E27FC236}">
                      <a16:creationId xmlns:a16="http://schemas.microsoft.com/office/drawing/2014/main" id="{9029BE9B-712E-4BC1-9A13-8302A11BC832}"/>
                    </a:ext>
                  </a:extLst>
                </p:cNvPr>
                <p:cNvGrpSpPr/>
                <p:nvPr/>
              </p:nvGrpSpPr>
              <p:grpSpPr>
                <a:xfrm>
                  <a:off x="638142" y="4521862"/>
                  <a:ext cx="4746657" cy="299390"/>
                  <a:chOff x="220816" y="3169130"/>
                  <a:chExt cx="3061033" cy="193850"/>
                </a:xfrm>
              </p:grpSpPr>
              <p:sp>
                <p:nvSpPr>
                  <p:cNvPr id="21" name="Rectangle 20">
                    <a:extLst>
                      <a:ext uri="{FF2B5EF4-FFF2-40B4-BE49-F238E27FC236}">
                        <a16:creationId xmlns:a16="http://schemas.microsoft.com/office/drawing/2014/main" id="{8489A960-CD83-4E16-9F96-7A8C64383888}"/>
                      </a:ext>
                    </a:extLst>
                  </p:cNvPr>
                  <p:cNvSpPr/>
                  <p:nvPr/>
                </p:nvSpPr>
                <p:spPr>
                  <a:xfrm>
                    <a:off x="327974" y="3169130"/>
                    <a:ext cx="2953875" cy="193850"/>
                  </a:xfrm>
                  <a:prstGeom prst="rect">
                    <a:avLst/>
                  </a:prstGeom>
                  <a:noFill/>
                  <a:ln w="12700" cap="flat" cmpd="sng" algn="ctr">
                    <a:noFill/>
                    <a:prstDash val="solid"/>
                    <a:miter lim="800000"/>
                  </a:ln>
                  <a:effectLst/>
                </p:spPr>
                <p:txBody>
                  <a:bodyPr rot="0" spcFirstLastPara="0" vert="horz" wrap="square" lIns="91440" tIns="0" rIns="91440" bIns="0" numCol="1" spcCol="0" rtlCol="0" fromWordArt="0" anchor="ctr" anchorCtr="0" forceAA="0" compatLnSpc="1">
                    <a:prstTxWarp prst="textNoShape">
                      <a:avLst/>
                    </a:prstTxWarp>
                    <a:noAutofit/>
                  </a:bodyPr>
                  <a:lstStyle/>
                  <a:p>
                    <a:pPr marL="0" marR="0">
                      <a:spcBef>
                        <a:spcPts val="0"/>
                      </a:spcBef>
                      <a:spcAft>
                        <a:spcPts val="0"/>
                      </a:spcAft>
                    </a:pPr>
                    <a:r>
                      <a:rPr lang="en-US" kern="1200" dirty="0">
                        <a:solidFill>
                          <a:srgbClr val="404040"/>
                        </a:solidFill>
                        <a:effectLst/>
                        <a:latin typeface="Roboto Condensed" panose="02000000000000000000" pitchFamily="2" charset="0"/>
                        <a:ea typeface="Roboto Condensed" panose="02000000000000000000" pitchFamily="2" charset="0"/>
                      </a:rPr>
                      <a:t>Very High</a:t>
                    </a:r>
                    <a:endParaRPr lang="en-US" sz="4000" dirty="0">
                      <a:effectLst/>
                      <a:latin typeface="Roboto Condensed" panose="02000000000000000000" pitchFamily="2" charset="0"/>
                      <a:ea typeface="Roboto Condensed" panose="02000000000000000000" pitchFamily="2" charset="0"/>
                    </a:endParaRPr>
                  </a:p>
                </p:txBody>
              </p:sp>
              <p:sp>
                <p:nvSpPr>
                  <p:cNvPr id="22" name="Rectangle 21">
                    <a:extLst>
                      <a:ext uri="{FF2B5EF4-FFF2-40B4-BE49-F238E27FC236}">
                        <a16:creationId xmlns:a16="http://schemas.microsoft.com/office/drawing/2014/main" id="{B07AA1C9-6E5C-43AA-A33D-0EAF2B90A26E}"/>
                      </a:ext>
                    </a:extLst>
                  </p:cNvPr>
                  <p:cNvSpPr/>
                  <p:nvPr/>
                </p:nvSpPr>
                <p:spPr>
                  <a:xfrm>
                    <a:off x="220816" y="3212476"/>
                    <a:ext cx="107158" cy="107158"/>
                  </a:xfrm>
                  <a:prstGeom prst="rect">
                    <a:avLst/>
                  </a:prstGeom>
                  <a:solidFill>
                    <a:srgbClr val="FFBEBE"/>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5400">
                      <a:latin typeface="Roboto Condensed" panose="02000000000000000000" pitchFamily="2" charset="0"/>
                      <a:ea typeface="Roboto Condensed" panose="02000000000000000000" pitchFamily="2" charset="0"/>
                    </a:endParaRPr>
                  </a:p>
                </p:txBody>
              </p:sp>
            </p:grpSp>
            <p:grpSp>
              <p:nvGrpSpPr>
                <p:cNvPr id="14" name="Group 13">
                  <a:extLst>
                    <a:ext uri="{FF2B5EF4-FFF2-40B4-BE49-F238E27FC236}">
                      <a16:creationId xmlns:a16="http://schemas.microsoft.com/office/drawing/2014/main" id="{94334E53-68AE-4375-A06E-66E4BB3C7976}"/>
                    </a:ext>
                  </a:extLst>
                </p:cNvPr>
                <p:cNvGrpSpPr/>
                <p:nvPr/>
              </p:nvGrpSpPr>
              <p:grpSpPr>
                <a:xfrm>
                  <a:off x="638142" y="4887640"/>
                  <a:ext cx="4746657" cy="299390"/>
                  <a:chOff x="220816" y="3322728"/>
                  <a:chExt cx="3061033" cy="193850"/>
                </a:xfrm>
              </p:grpSpPr>
              <p:sp>
                <p:nvSpPr>
                  <p:cNvPr id="19" name="Rectangle 18">
                    <a:extLst>
                      <a:ext uri="{FF2B5EF4-FFF2-40B4-BE49-F238E27FC236}">
                        <a16:creationId xmlns:a16="http://schemas.microsoft.com/office/drawing/2014/main" id="{45190A1B-0180-4935-AED3-365D52D92881}"/>
                      </a:ext>
                    </a:extLst>
                  </p:cNvPr>
                  <p:cNvSpPr/>
                  <p:nvPr/>
                </p:nvSpPr>
                <p:spPr>
                  <a:xfrm>
                    <a:off x="327974" y="3322728"/>
                    <a:ext cx="2953875" cy="193850"/>
                  </a:xfrm>
                  <a:prstGeom prst="rect">
                    <a:avLst/>
                  </a:prstGeom>
                  <a:noFill/>
                  <a:ln w="12700" cap="flat" cmpd="sng" algn="ctr">
                    <a:noFill/>
                    <a:prstDash val="solid"/>
                    <a:miter lim="800000"/>
                  </a:ln>
                  <a:effectLst/>
                </p:spPr>
                <p:txBody>
                  <a:bodyPr rot="0" spcFirstLastPara="0" vert="horz" wrap="square" lIns="91440" tIns="0" rIns="91440" bIns="0" numCol="1" spcCol="0" rtlCol="0" fromWordArt="0" anchor="ctr" anchorCtr="0" forceAA="0" compatLnSpc="1">
                    <a:prstTxWarp prst="textNoShape">
                      <a:avLst/>
                    </a:prstTxWarp>
                    <a:noAutofit/>
                  </a:bodyPr>
                  <a:lstStyle/>
                  <a:p>
                    <a:pPr marL="0" marR="0">
                      <a:spcBef>
                        <a:spcPts val="0"/>
                      </a:spcBef>
                      <a:spcAft>
                        <a:spcPts val="0"/>
                      </a:spcAft>
                    </a:pPr>
                    <a:r>
                      <a:rPr lang="en-US" kern="1200" dirty="0">
                        <a:solidFill>
                          <a:srgbClr val="404040"/>
                        </a:solidFill>
                        <a:effectLst/>
                        <a:latin typeface="Roboto Condensed" panose="02000000000000000000" pitchFamily="2" charset="0"/>
                        <a:ea typeface="Roboto Condensed" panose="02000000000000000000" pitchFamily="2" charset="0"/>
                      </a:rPr>
                      <a:t>High</a:t>
                    </a:r>
                    <a:endParaRPr lang="en-US" sz="4000" dirty="0">
                      <a:effectLst/>
                      <a:latin typeface="Roboto Condensed" panose="02000000000000000000" pitchFamily="2" charset="0"/>
                      <a:ea typeface="Roboto Condensed" panose="02000000000000000000" pitchFamily="2" charset="0"/>
                    </a:endParaRPr>
                  </a:p>
                </p:txBody>
              </p:sp>
              <p:sp>
                <p:nvSpPr>
                  <p:cNvPr id="20" name="Rectangle 19">
                    <a:extLst>
                      <a:ext uri="{FF2B5EF4-FFF2-40B4-BE49-F238E27FC236}">
                        <a16:creationId xmlns:a16="http://schemas.microsoft.com/office/drawing/2014/main" id="{298BC53C-20A7-43C1-A391-6A5D6D876C6C}"/>
                      </a:ext>
                    </a:extLst>
                  </p:cNvPr>
                  <p:cNvSpPr/>
                  <p:nvPr/>
                </p:nvSpPr>
                <p:spPr>
                  <a:xfrm>
                    <a:off x="220816" y="3366074"/>
                    <a:ext cx="107158" cy="107158"/>
                  </a:xfrm>
                  <a:prstGeom prst="rect">
                    <a:avLst/>
                  </a:prstGeom>
                  <a:solidFill>
                    <a:srgbClr val="FFD37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5400">
                      <a:latin typeface="Roboto Condensed" panose="02000000000000000000" pitchFamily="2" charset="0"/>
                      <a:ea typeface="Roboto Condensed" panose="02000000000000000000" pitchFamily="2" charset="0"/>
                    </a:endParaRPr>
                  </a:p>
                </p:txBody>
              </p:sp>
            </p:grpSp>
            <p:grpSp>
              <p:nvGrpSpPr>
                <p:cNvPr id="15" name="Group 14">
                  <a:extLst>
                    <a:ext uri="{FF2B5EF4-FFF2-40B4-BE49-F238E27FC236}">
                      <a16:creationId xmlns:a16="http://schemas.microsoft.com/office/drawing/2014/main" id="{9F55EF3F-EF53-4265-8B8F-2039E0F70FF1}"/>
                    </a:ext>
                  </a:extLst>
                </p:cNvPr>
                <p:cNvGrpSpPr/>
                <p:nvPr/>
              </p:nvGrpSpPr>
              <p:grpSpPr>
                <a:xfrm>
                  <a:off x="638142" y="5253416"/>
                  <a:ext cx="4746657" cy="299390"/>
                  <a:chOff x="220816" y="3476325"/>
                  <a:chExt cx="3061033" cy="193850"/>
                </a:xfrm>
              </p:grpSpPr>
              <p:sp>
                <p:nvSpPr>
                  <p:cNvPr id="17" name="Rectangle 16">
                    <a:extLst>
                      <a:ext uri="{FF2B5EF4-FFF2-40B4-BE49-F238E27FC236}">
                        <a16:creationId xmlns:a16="http://schemas.microsoft.com/office/drawing/2014/main" id="{3783C57D-BB88-4946-A7F0-5331F38388FB}"/>
                      </a:ext>
                    </a:extLst>
                  </p:cNvPr>
                  <p:cNvSpPr/>
                  <p:nvPr/>
                </p:nvSpPr>
                <p:spPr>
                  <a:xfrm>
                    <a:off x="327974" y="3476325"/>
                    <a:ext cx="2953875" cy="193850"/>
                  </a:xfrm>
                  <a:prstGeom prst="rect">
                    <a:avLst/>
                  </a:prstGeom>
                  <a:noFill/>
                  <a:ln w="12700" cap="flat" cmpd="sng" algn="ctr">
                    <a:noFill/>
                    <a:prstDash val="solid"/>
                    <a:miter lim="800000"/>
                  </a:ln>
                  <a:effectLst/>
                </p:spPr>
                <p:txBody>
                  <a:bodyPr rot="0" spcFirstLastPara="0" vert="horz" wrap="square" lIns="91440" tIns="0" rIns="91440" bIns="0" numCol="1" spcCol="0" rtlCol="0" fromWordArt="0" anchor="ctr" anchorCtr="0" forceAA="0" compatLnSpc="1">
                    <a:prstTxWarp prst="textNoShape">
                      <a:avLst/>
                    </a:prstTxWarp>
                    <a:noAutofit/>
                  </a:bodyPr>
                  <a:lstStyle/>
                  <a:p>
                    <a:pPr marL="0" marR="0">
                      <a:spcBef>
                        <a:spcPts val="0"/>
                      </a:spcBef>
                      <a:spcAft>
                        <a:spcPts val="0"/>
                      </a:spcAft>
                    </a:pPr>
                    <a:r>
                      <a:rPr lang="en-US" kern="1200" dirty="0">
                        <a:solidFill>
                          <a:srgbClr val="404040"/>
                        </a:solidFill>
                        <a:effectLst/>
                        <a:latin typeface="Roboto Condensed" panose="02000000000000000000" pitchFamily="2" charset="0"/>
                        <a:ea typeface="Roboto Condensed" panose="02000000000000000000" pitchFamily="2" charset="0"/>
                      </a:rPr>
                      <a:t>Moderate</a:t>
                    </a:r>
                    <a:endParaRPr lang="en-US" sz="4000" dirty="0">
                      <a:effectLst/>
                      <a:latin typeface="Roboto Condensed" panose="02000000000000000000" pitchFamily="2" charset="0"/>
                      <a:ea typeface="Roboto Condensed" panose="02000000000000000000" pitchFamily="2" charset="0"/>
                    </a:endParaRPr>
                  </a:p>
                </p:txBody>
              </p:sp>
              <p:sp>
                <p:nvSpPr>
                  <p:cNvPr id="18" name="Rectangle 17">
                    <a:extLst>
                      <a:ext uri="{FF2B5EF4-FFF2-40B4-BE49-F238E27FC236}">
                        <a16:creationId xmlns:a16="http://schemas.microsoft.com/office/drawing/2014/main" id="{E35FD299-8738-44AF-B012-2D911AAA62D1}"/>
                      </a:ext>
                    </a:extLst>
                  </p:cNvPr>
                  <p:cNvSpPr/>
                  <p:nvPr/>
                </p:nvSpPr>
                <p:spPr>
                  <a:xfrm>
                    <a:off x="220816" y="3519671"/>
                    <a:ext cx="107158" cy="107158"/>
                  </a:xfrm>
                  <a:prstGeom prst="rect">
                    <a:avLst/>
                  </a:prstGeom>
                  <a:solidFill>
                    <a:srgbClr val="FFFF73"/>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5400">
                      <a:latin typeface="Roboto Condensed" panose="02000000000000000000" pitchFamily="2" charset="0"/>
                      <a:ea typeface="Roboto Condensed" panose="02000000000000000000" pitchFamily="2" charset="0"/>
                    </a:endParaRPr>
                  </a:p>
                </p:txBody>
              </p:sp>
            </p:grpSp>
          </p:grpSp>
          <p:sp>
            <p:nvSpPr>
              <p:cNvPr id="8" name="Rectangle 7">
                <a:extLst>
                  <a:ext uri="{FF2B5EF4-FFF2-40B4-BE49-F238E27FC236}">
                    <a16:creationId xmlns:a16="http://schemas.microsoft.com/office/drawing/2014/main" id="{6EBCF683-AEF9-4766-ADA1-D25F5772902E}"/>
                  </a:ext>
                </a:extLst>
              </p:cNvPr>
              <p:cNvSpPr/>
              <p:nvPr/>
            </p:nvSpPr>
            <p:spPr>
              <a:xfrm>
                <a:off x="380900" y="279400"/>
                <a:ext cx="4263671" cy="2652165"/>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spcBef>
                    <a:spcPts val="0"/>
                  </a:spcBef>
                  <a:spcAft>
                    <a:spcPts val="0"/>
                  </a:spcAft>
                </a:pPr>
                <a:r>
                  <a:rPr lang="en-US" sz="2400" b="1" kern="1200" dirty="0">
                    <a:solidFill>
                      <a:schemeClr val="tx2">
                        <a:lumMod val="75000"/>
                      </a:schemeClr>
                    </a:solidFill>
                    <a:effectLst/>
                    <a:latin typeface="Roboto Condensed" panose="02000000000000000000" pitchFamily="2" charset="0"/>
                    <a:ea typeface="Roboto Condensed" panose="02000000000000000000" pitchFamily="2" charset="0"/>
                    <a:cs typeface="Segoe UI" panose="020B0502040204020203" pitchFamily="34" charset="0"/>
                  </a:rPr>
                  <a:t>San Mateo County</a:t>
                </a:r>
                <a:endParaRPr lang="en-US" sz="4400" b="1" dirty="0">
                  <a:solidFill>
                    <a:schemeClr val="tx2">
                      <a:lumMod val="75000"/>
                    </a:schemeClr>
                  </a:solidFill>
                  <a:effectLst/>
                  <a:latin typeface="Roboto Condensed" panose="02000000000000000000" pitchFamily="2" charset="0"/>
                  <a:ea typeface="Roboto Condensed" panose="02000000000000000000" pitchFamily="2" charset="0"/>
                  <a:cs typeface="Segoe UI" panose="020B0502040204020203" pitchFamily="34" charset="0"/>
                </a:endParaRPr>
              </a:p>
              <a:p>
                <a:pPr marL="0" marR="0">
                  <a:spcBef>
                    <a:spcPts val="0"/>
                  </a:spcBef>
                  <a:spcAft>
                    <a:spcPts val="1200"/>
                  </a:spcAft>
                </a:pPr>
                <a:r>
                  <a:rPr lang="en-US" sz="2400" b="1" kern="1200" dirty="0">
                    <a:solidFill>
                      <a:schemeClr val="tx2">
                        <a:lumMod val="75000"/>
                      </a:schemeClr>
                    </a:solidFill>
                    <a:effectLst/>
                    <a:latin typeface="Roboto Condensed" panose="02000000000000000000" pitchFamily="2" charset="0"/>
                    <a:ea typeface="Roboto Condensed" panose="02000000000000000000" pitchFamily="2" charset="0"/>
                    <a:cs typeface="Segoe UI" panose="020B0502040204020203" pitchFamily="34" charset="0"/>
                  </a:rPr>
                  <a:t>Fire Hazard Severity Zones</a:t>
                </a:r>
                <a:endParaRPr lang="en-US" sz="4400" b="1" dirty="0">
                  <a:solidFill>
                    <a:schemeClr val="tx2">
                      <a:lumMod val="75000"/>
                    </a:schemeClr>
                  </a:solidFill>
                  <a:effectLst/>
                  <a:latin typeface="Roboto Condensed" panose="02000000000000000000" pitchFamily="2" charset="0"/>
                  <a:ea typeface="Roboto Condensed" panose="02000000000000000000" pitchFamily="2" charset="0"/>
                  <a:cs typeface="Segoe UI" panose="020B0502040204020203" pitchFamily="34" charset="0"/>
                </a:endParaRPr>
              </a:p>
              <a:p>
                <a:pPr marL="0" marR="0">
                  <a:spcBef>
                    <a:spcPts val="0"/>
                  </a:spcBef>
                  <a:spcAft>
                    <a:spcPts val="600"/>
                  </a:spcAft>
                </a:pPr>
                <a:r>
                  <a:rPr lang="en-US" kern="1200" dirty="0">
                    <a:solidFill>
                      <a:srgbClr val="404040"/>
                    </a:solidFill>
                    <a:effectLst/>
                    <a:latin typeface="Roboto Condensed" panose="02000000000000000000" pitchFamily="2" charset="0"/>
                    <a:ea typeface="Roboto Condensed" panose="02000000000000000000" pitchFamily="2" charset="0"/>
                  </a:rPr>
                  <a:t>Includes both proposed Fire Hazard Severity Zones for State Responsibility Area lands and draft Very High Fire Hazard Severity Zones for Local Responsibility Area lands.</a:t>
                </a:r>
                <a:endParaRPr lang="en-US" sz="3600" dirty="0">
                  <a:effectLst/>
                  <a:latin typeface="Roboto Condensed" panose="02000000000000000000" pitchFamily="2" charset="0"/>
                  <a:ea typeface="Roboto Condensed" panose="02000000000000000000" pitchFamily="2" charset="0"/>
                </a:endParaRPr>
              </a:p>
            </p:txBody>
          </p:sp>
        </p:grpSp>
      </p:grpSp>
      <p:sp>
        <p:nvSpPr>
          <p:cNvPr id="2" name="Slide Number Placeholder 1">
            <a:extLst>
              <a:ext uri="{FF2B5EF4-FFF2-40B4-BE49-F238E27FC236}">
                <a16:creationId xmlns:a16="http://schemas.microsoft.com/office/drawing/2014/main" id="{98664E87-2A31-4D53-B6A1-DDEE0E39BF37}"/>
              </a:ext>
            </a:extLst>
          </p:cNvPr>
          <p:cNvSpPr>
            <a:spLocks noGrp="1"/>
          </p:cNvSpPr>
          <p:nvPr>
            <p:ph type="sldNum" sz="quarter" idx="12"/>
          </p:nvPr>
        </p:nvSpPr>
        <p:spPr/>
        <p:txBody>
          <a:bodyPr/>
          <a:lstStyle/>
          <a:p>
            <a:fld id="{F1BF9AB2-A586-44E8-81AE-22E349C14AA8}" type="slidenum">
              <a:rPr lang="en-US" smtClean="0"/>
              <a:t>5</a:t>
            </a:fld>
            <a:endParaRPr lang="en-US" dirty="0"/>
          </a:p>
        </p:txBody>
      </p:sp>
    </p:spTree>
    <p:extLst>
      <p:ext uri="{BB962C8B-B14F-4D97-AF65-F5344CB8AC3E}">
        <p14:creationId xmlns:p14="http://schemas.microsoft.com/office/powerpoint/2010/main" val="53012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6</a:t>
            </a:fld>
            <a:endParaRPr lang="en-US" dirty="0"/>
          </a:p>
        </p:txBody>
      </p:sp>
      <p:sp>
        <p:nvSpPr>
          <p:cNvPr id="65" name="Rectangle 64">
            <a:extLst>
              <a:ext uri="{FF2B5EF4-FFF2-40B4-BE49-F238E27FC236}">
                <a16:creationId xmlns:a16="http://schemas.microsoft.com/office/drawing/2014/main" id="{5C9EF8A6-2350-42F7-A2F8-7A9B192DDC7B}"/>
              </a:ext>
            </a:extLst>
          </p:cNvPr>
          <p:cNvSpPr/>
          <p:nvPr/>
        </p:nvSpPr>
        <p:spPr>
          <a:xfrm>
            <a:off x="975868" y="5870156"/>
            <a:ext cx="10377932" cy="169277"/>
          </a:xfrm>
          <a:prstGeom prst="rect">
            <a:avLst/>
          </a:prstGeom>
        </p:spPr>
        <p:txBody>
          <a:bodyPr wrap="square" lIns="0" tIns="0" rIns="0" bIns="0">
            <a:spAutoFit/>
          </a:bodyPr>
          <a:lstStyle/>
          <a:p>
            <a:r>
              <a:rPr lang="en-US"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Sources: Centers for Disease Control and Prevention </a:t>
            </a:r>
            <a:r>
              <a:rPr lang="fr-FR"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National </a:t>
            </a:r>
            <a:r>
              <a:rPr lang="fr-FR" sz="1100" dirty="0" err="1">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Syndromic</a:t>
            </a:r>
            <a:r>
              <a:rPr lang="fr-FR"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 Surveillance Program ESSENCE, San Mateo County Health, </a:t>
            </a:r>
            <a:r>
              <a:rPr lang="fr-FR" sz="1100" dirty="0" err="1">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February</a:t>
            </a:r>
            <a:r>
              <a:rPr lang="fr-FR"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 to </a:t>
            </a:r>
            <a:r>
              <a:rPr lang="fr-FR" sz="1100" dirty="0" err="1">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December</a:t>
            </a:r>
            <a:r>
              <a:rPr lang="fr-FR"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 2018</a:t>
            </a:r>
            <a:endParaRPr lang="en-US"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endParaRPr>
          </a:p>
        </p:txBody>
      </p:sp>
      <p:sp>
        <p:nvSpPr>
          <p:cNvPr id="2" name="Rectangle 1">
            <a:extLst>
              <a:ext uri="{FF2B5EF4-FFF2-40B4-BE49-F238E27FC236}">
                <a16:creationId xmlns:a16="http://schemas.microsoft.com/office/drawing/2014/main" id="{529D103A-EC08-4D32-ACD2-30C0E0883AE2}"/>
              </a:ext>
            </a:extLst>
          </p:cNvPr>
          <p:cNvSpPr/>
          <p:nvPr/>
        </p:nvSpPr>
        <p:spPr>
          <a:xfrm>
            <a:off x="999218" y="1518782"/>
            <a:ext cx="3750582" cy="40759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pPr>
            <a:r>
              <a:rPr lang="en-US" sz="24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California Wildfires</a:t>
            </a:r>
          </a:p>
          <a:p>
            <a:pPr>
              <a:lnSpc>
                <a:spcPct val="114000"/>
              </a:lnSpc>
            </a:pPr>
            <a:r>
              <a:rPr lang="en-US" sz="24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and Air Quality (PM</a:t>
            </a:r>
            <a:r>
              <a:rPr lang="en-US" sz="2400" b="1" baseline="-25000"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2.5</a:t>
            </a:r>
            <a:r>
              <a:rPr lang="en-US" sz="24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 in</a:t>
            </a:r>
          </a:p>
          <a:p>
            <a:pPr>
              <a:lnSpc>
                <a:spcPct val="114000"/>
              </a:lnSpc>
              <a:spcAft>
                <a:spcPts val="1200"/>
              </a:spcAft>
            </a:pPr>
            <a:r>
              <a:rPr lang="en-US" sz="24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San Mateo County</a:t>
            </a:r>
          </a:p>
          <a:p>
            <a:pPr>
              <a:lnSpc>
                <a:spcPct val="114000"/>
              </a:lnSpc>
            </a:pPr>
            <a:r>
              <a:rPr lang="en-US"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In 2018, there were </a:t>
            </a:r>
            <a:r>
              <a:rPr lang="en-US" b="1"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6,294 fires </a:t>
            </a:r>
            <a:r>
              <a:rPr lang="en-US"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consuming over </a:t>
            </a:r>
            <a:r>
              <a:rPr lang="en-US" b="1"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876,147 acres </a:t>
            </a:r>
            <a:r>
              <a:rPr lang="en-US"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in California.  Last year’s Camp Fire in Butte County is the deadliest and most destructive wildfire in California history. During the Camp Fire, 24-hour maximum PM</a:t>
            </a:r>
            <a:r>
              <a:rPr lang="en-US" baseline="-250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2.5</a:t>
            </a:r>
            <a:r>
              <a:rPr lang="en-US"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 concentrations exceeded moderate AQI levels in San Mateo County. </a:t>
            </a:r>
            <a:endParaRPr lang="en-US" baseline="300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endParaRPr>
          </a:p>
        </p:txBody>
      </p:sp>
      <p:grpSp>
        <p:nvGrpSpPr>
          <p:cNvPr id="5" name="Group 4">
            <a:extLst>
              <a:ext uri="{FF2B5EF4-FFF2-40B4-BE49-F238E27FC236}">
                <a16:creationId xmlns:a16="http://schemas.microsoft.com/office/drawing/2014/main" id="{F78266B9-F325-4A4F-BB20-6B44D782F9EA}"/>
              </a:ext>
            </a:extLst>
          </p:cNvPr>
          <p:cNvGrpSpPr/>
          <p:nvPr/>
        </p:nvGrpSpPr>
        <p:grpSpPr>
          <a:xfrm>
            <a:off x="4965700" y="1635638"/>
            <a:ext cx="6446836" cy="3829513"/>
            <a:chOff x="5269365" y="1635638"/>
            <a:chExt cx="6143171" cy="3829513"/>
          </a:xfrm>
        </p:grpSpPr>
        <p:graphicFrame>
          <p:nvGraphicFramePr>
            <p:cNvPr id="10" name="Chart 9">
              <a:extLst>
                <a:ext uri="{FF2B5EF4-FFF2-40B4-BE49-F238E27FC236}">
                  <a16:creationId xmlns:a16="http://schemas.microsoft.com/office/drawing/2014/main" id="{671EBCEB-5933-47BA-8A35-55987542B5CE}"/>
                </a:ext>
              </a:extLst>
            </p:cNvPr>
            <p:cNvGraphicFramePr>
              <a:graphicFrameLocks/>
            </p:cNvGraphicFramePr>
            <p:nvPr>
              <p:extLst>
                <p:ext uri="{D42A27DB-BD31-4B8C-83A1-F6EECF244321}">
                  <p14:modId xmlns:p14="http://schemas.microsoft.com/office/powerpoint/2010/main" val="3565684142"/>
                </p:ext>
              </p:extLst>
            </p:nvPr>
          </p:nvGraphicFramePr>
          <p:xfrm>
            <a:off x="5269365" y="1648338"/>
            <a:ext cx="4465561" cy="3816813"/>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A4CD1D60-2FCE-40CD-B49C-5817C1DD7EE7}"/>
                </a:ext>
              </a:extLst>
            </p:cNvPr>
            <p:cNvSpPr/>
            <p:nvPr/>
          </p:nvSpPr>
          <p:spPr>
            <a:xfrm>
              <a:off x="9734926" y="3202174"/>
              <a:ext cx="1677610" cy="6212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AQI Good: 0-50</a:t>
              </a:r>
            </a:p>
            <a:p>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PM</a:t>
              </a:r>
              <a:r>
                <a:rPr lang="en-US" sz="1200" baseline="-25000" dirty="0">
                  <a:solidFill>
                    <a:schemeClr val="tx1">
                      <a:lumMod val="75000"/>
                      <a:lumOff val="25000"/>
                    </a:schemeClr>
                  </a:solidFill>
                  <a:latin typeface="Roboto Condensed" panose="02000000000000000000" pitchFamily="2" charset="0"/>
                  <a:ea typeface="Roboto Condensed" panose="02000000000000000000" pitchFamily="2" charset="0"/>
                </a:rPr>
                <a:t>2.5</a:t>
              </a: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 0-15.4 </a:t>
              </a:r>
              <a:r>
                <a:rPr lang="en-US" sz="1200" dirty="0" err="1">
                  <a:solidFill>
                    <a:schemeClr val="tx1">
                      <a:lumMod val="75000"/>
                      <a:lumOff val="25000"/>
                    </a:schemeClr>
                  </a:solidFill>
                  <a:latin typeface="Roboto Condensed" panose="02000000000000000000" pitchFamily="2" charset="0"/>
                  <a:ea typeface="Roboto Condensed" panose="02000000000000000000" pitchFamily="2" charset="0"/>
                </a:rPr>
                <a:t>μg</a:t>
              </a: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/m</a:t>
              </a:r>
              <a:r>
                <a:rPr lang="en-US" sz="1200" baseline="30000" dirty="0">
                  <a:solidFill>
                    <a:schemeClr val="tx1">
                      <a:lumMod val="75000"/>
                      <a:lumOff val="25000"/>
                    </a:schemeClr>
                  </a:solidFill>
                  <a:latin typeface="Roboto Condensed" panose="02000000000000000000" pitchFamily="2" charset="0"/>
                  <a:ea typeface="Roboto Condensed" panose="02000000000000000000" pitchFamily="2" charset="0"/>
                </a:rPr>
                <a:t>3</a:t>
              </a:r>
              <a:endParaRPr lang="en-US" sz="1200" dirty="0">
                <a:solidFill>
                  <a:schemeClr val="tx1">
                    <a:lumMod val="75000"/>
                    <a:lumOff val="25000"/>
                  </a:schemeClr>
                </a:solidFill>
                <a:latin typeface="Roboto Condensed" panose="02000000000000000000" pitchFamily="2" charset="0"/>
                <a:ea typeface="Roboto Condensed" panose="02000000000000000000" pitchFamily="2" charset="0"/>
              </a:endParaRPr>
            </a:p>
          </p:txBody>
        </p:sp>
        <p:sp>
          <p:nvSpPr>
            <p:cNvPr id="20" name="Rectangle 19">
              <a:extLst>
                <a:ext uri="{FF2B5EF4-FFF2-40B4-BE49-F238E27FC236}">
                  <a16:creationId xmlns:a16="http://schemas.microsoft.com/office/drawing/2014/main" id="{FE67D4AC-9AA7-4029-B88D-8EE86DA00753}"/>
                </a:ext>
              </a:extLst>
            </p:cNvPr>
            <p:cNvSpPr/>
            <p:nvPr/>
          </p:nvSpPr>
          <p:spPr>
            <a:xfrm>
              <a:off x="9734926" y="2417820"/>
              <a:ext cx="1677610" cy="6212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AQI Moderate: 51-100</a:t>
              </a:r>
            </a:p>
            <a:p>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PM</a:t>
              </a:r>
              <a:r>
                <a:rPr lang="en-US" sz="1200" baseline="-25000" dirty="0">
                  <a:solidFill>
                    <a:schemeClr val="tx1">
                      <a:lumMod val="75000"/>
                      <a:lumOff val="25000"/>
                    </a:schemeClr>
                  </a:solidFill>
                  <a:latin typeface="Roboto Condensed" panose="02000000000000000000" pitchFamily="2" charset="0"/>
                  <a:ea typeface="Roboto Condensed" panose="02000000000000000000" pitchFamily="2" charset="0"/>
                </a:rPr>
                <a:t>2.5</a:t>
              </a: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 15.5-40.4 </a:t>
              </a:r>
              <a:r>
                <a:rPr lang="en-US" sz="1200" dirty="0" err="1">
                  <a:solidFill>
                    <a:schemeClr val="tx1">
                      <a:lumMod val="75000"/>
                      <a:lumOff val="25000"/>
                    </a:schemeClr>
                  </a:solidFill>
                  <a:latin typeface="Roboto Condensed" panose="02000000000000000000" pitchFamily="2" charset="0"/>
                  <a:ea typeface="Roboto Condensed" panose="02000000000000000000" pitchFamily="2" charset="0"/>
                </a:rPr>
                <a:t>μg</a:t>
              </a: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/m</a:t>
              </a:r>
              <a:r>
                <a:rPr lang="en-US" sz="1200" baseline="30000" dirty="0">
                  <a:solidFill>
                    <a:schemeClr val="tx1">
                      <a:lumMod val="75000"/>
                      <a:lumOff val="25000"/>
                    </a:schemeClr>
                  </a:solidFill>
                  <a:latin typeface="Roboto Condensed" panose="02000000000000000000" pitchFamily="2" charset="0"/>
                  <a:ea typeface="Roboto Condensed" panose="02000000000000000000" pitchFamily="2" charset="0"/>
                </a:rPr>
                <a:t>3</a:t>
              </a:r>
              <a:endParaRPr lang="en-US" sz="1200" dirty="0">
                <a:solidFill>
                  <a:schemeClr val="tx1">
                    <a:lumMod val="75000"/>
                    <a:lumOff val="25000"/>
                  </a:schemeClr>
                </a:solidFill>
                <a:latin typeface="Roboto Condensed" panose="02000000000000000000" pitchFamily="2" charset="0"/>
                <a:ea typeface="Roboto Condensed" panose="02000000000000000000" pitchFamily="2" charset="0"/>
              </a:endParaRPr>
            </a:p>
          </p:txBody>
        </p:sp>
        <p:sp>
          <p:nvSpPr>
            <p:cNvPr id="21" name="Rectangle 20">
              <a:extLst>
                <a:ext uri="{FF2B5EF4-FFF2-40B4-BE49-F238E27FC236}">
                  <a16:creationId xmlns:a16="http://schemas.microsoft.com/office/drawing/2014/main" id="{DE6D0837-0D30-48FE-BB6C-2E645534EBA0}"/>
                </a:ext>
              </a:extLst>
            </p:cNvPr>
            <p:cNvSpPr/>
            <p:nvPr/>
          </p:nvSpPr>
          <p:spPr>
            <a:xfrm>
              <a:off x="9734926" y="1635638"/>
              <a:ext cx="1677610" cy="6212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AQI Unhealthy for Sensitive Groups: 101-150</a:t>
              </a:r>
            </a:p>
            <a:p>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PM</a:t>
              </a:r>
              <a:r>
                <a:rPr lang="en-US" sz="1200" baseline="-25000" dirty="0">
                  <a:solidFill>
                    <a:schemeClr val="tx1">
                      <a:lumMod val="75000"/>
                      <a:lumOff val="25000"/>
                    </a:schemeClr>
                  </a:solidFill>
                  <a:latin typeface="Roboto Condensed" panose="02000000000000000000" pitchFamily="2" charset="0"/>
                  <a:ea typeface="Roboto Condensed" panose="02000000000000000000" pitchFamily="2" charset="0"/>
                </a:rPr>
                <a:t>2.5</a:t>
              </a: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 40.5-65.4 </a:t>
              </a:r>
              <a:r>
                <a:rPr lang="en-US" sz="1200" dirty="0" err="1">
                  <a:solidFill>
                    <a:schemeClr val="tx1">
                      <a:lumMod val="75000"/>
                      <a:lumOff val="25000"/>
                    </a:schemeClr>
                  </a:solidFill>
                  <a:latin typeface="Roboto Condensed" panose="02000000000000000000" pitchFamily="2" charset="0"/>
                  <a:ea typeface="Roboto Condensed" panose="02000000000000000000" pitchFamily="2" charset="0"/>
                </a:rPr>
                <a:t>μg</a:t>
              </a:r>
              <a:r>
                <a:rPr lang="en-US" sz="1200" dirty="0">
                  <a:solidFill>
                    <a:schemeClr val="tx1">
                      <a:lumMod val="75000"/>
                      <a:lumOff val="25000"/>
                    </a:schemeClr>
                  </a:solidFill>
                  <a:latin typeface="Roboto Condensed" panose="02000000000000000000" pitchFamily="2" charset="0"/>
                  <a:ea typeface="Roboto Condensed" panose="02000000000000000000" pitchFamily="2" charset="0"/>
                </a:rPr>
                <a:t>/m</a:t>
              </a:r>
              <a:r>
                <a:rPr lang="en-US" sz="1200" baseline="30000" dirty="0">
                  <a:solidFill>
                    <a:schemeClr val="tx1">
                      <a:lumMod val="75000"/>
                      <a:lumOff val="25000"/>
                    </a:schemeClr>
                  </a:solidFill>
                  <a:latin typeface="Roboto Condensed" panose="02000000000000000000" pitchFamily="2" charset="0"/>
                  <a:ea typeface="Roboto Condensed" panose="02000000000000000000" pitchFamily="2" charset="0"/>
                </a:rPr>
                <a:t>3</a:t>
              </a:r>
              <a:endParaRPr lang="en-US" sz="1200" dirty="0">
                <a:solidFill>
                  <a:schemeClr val="tx1">
                    <a:lumMod val="75000"/>
                    <a:lumOff val="25000"/>
                  </a:schemeClr>
                </a:solidFill>
                <a:latin typeface="Roboto Condensed" panose="02000000000000000000" pitchFamily="2" charset="0"/>
                <a:ea typeface="Roboto Condensed" panose="02000000000000000000" pitchFamily="2" charset="0"/>
              </a:endParaRPr>
            </a:p>
          </p:txBody>
        </p:sp>
      </p:gr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4"/>
          <a:stretch/>
        </p:blipFill>
        <p:spPr>
          <a:xfrm>
            <a:off x="8497535" y="593223"/>
            <a:ext cx="2786293" cy="496743"/>
          </a:xfrm>
          <a:prstGeom prst="rect">
            <a:avLst/>
          </a:prstGeom>
        </p:spPr>
      </p:pic>
      <p:sp>
        <p:nvSpPr>
          <p:cNvPr id="13" name="Rectangle 12">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b="1" dirty="0">
                <a:solidFill>
                  <a:srgbClr val="006DB5"/>
                </a:solidFill>
                <a:latin typeface="Roboto Condensed" panose="02000000000000000000" pitchFamily="2" charset="0"/>
                <a:ea typeface="Roboto Condensed" panose="02000000000000000000" pitchFamily="2" charset="0"/>
              </a:rPr>
              <a:t>Background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Methods         Current State         Reflection</a:t>
            </a:r>
          </a:p>
        </p:txBody>
      </p:sp>
    </p:spTree>
    <p:extLst>
      <p:ext uri="{BB962C8B-B14F-4D97-AF65-F5344CB8AC3E}">
        <p14:creationId xmlns:p14="http://schemas.microsoft.com/office/powerpoint/2010/main" val="37969383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7</a:t>
            </a:fld>
            <a:endParaRPr lang="en-US" dirty="0"/>
          </a:p>
        </p:txBody>
      </p:sp>
      <p:sp>
        <p:nvSpPr>
          <p:cNvPr id="65" name="Rectangle 64">
            <a:extLst>
              <a:ext uri="{FF2B5EF4-FFF2-40B4-BE49-F238E27FC236}">
                <a16:creationId xmlns:a16="http://schemas.microsoft.com/office/drawing/2014/main" id="{5C9EF8A6-2350-42F7-A2F8-7A9B192DDC7B}"/>
              </a:ext>
            </a:extLst>
          </p:cNvPr>
          <p:cNvSpPr/>
          <p:nvPr/>
        </p:nvSpPr>
        <p:spPr>
          <a:xfrm>
            <a:off x="975868" y="5984460"/>
            <a:ext cx="10377932" cy="169277"/>
          </a:xfrm>
          <a:prstGeom prst="rect">
            <a:avLst/>
          </a:prstGeom>
        </p:spPr>
        <p:txBody>
          <a:bodyPr wrap="square" lIns="0" tIns="0" rIns="0" bIns="0">
            <a:spAutoFit/>
          </a:bodyPr>
          <a:lstStyle/>
          <a:p>
            <a:r>
              <a:rPr lang="en-US"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Source: Centers for Disease Control and Prevention </a:t>
            </a:r>
            <a:r>
              <a:rPr lang="fr-FR"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National </a:t>
            </a:r>
            <a:r>
              <a:rPr lang="fr-FR" sz="1100" dirty="0" err="1">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Syndromic</a:t>
            </a:r>
            <a:r>
              <a:rPr lang="fr-FR"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rPr>
              <a:t> Surveillance Program ESSENCE, San Mateo County Health (2018)</a:t>
            </a:r>
            <a:endParaRPr lang="en-US" sz="1100" dirty="0">
              <a:solidFill>
                <a:schemeClr val="bg1">
                  <a:lumMod val="50000"/>
                </a:schemeClr>
              </a:solidFill>
              <a:latin typeface="Roboto Condensed" panose="02000000000000000000" pitchFamily="2" charset="0"/>
              <a:ea typeface="Roboto Condensed" panose="02000000000000000000" pitchFamily="2" charset="0"/>
              <a:cs typeface="Segoe UI" panose="020B0502040204020203" pitchFamily="34" charset="0"/>
            </a:endParaRPr>
          </a:p>
        </p:txBody>
      </p:sp>
      <p:sp>
        <p:nvSpPr>
          <p:cNvPr id="2" name="Rectangle 1">
            <a:extLst>
              <a:ext uri="{FF2B5EF4-FFF2-40B4-BE49-F238E27FC236}">
                <a16:creationId xmlns:a16="http://schemas.microsoft.com/office/drawing/2014/main" id="{529D103A-EC08-4D32-ACD2-30C0E0883AE2}"/>
              </a:ext>
            </a:extLst>
          </p:cNvPr>
          <p:cNvSpPr/>
          <p:nvPr/>
        </p:nvSpPr>
        <p:spPr>
          <a:xfrm>
            <a:off x="999218" y="1418766"/>
            <a:ext cx="3645353" cy="43431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pPr>
            <a:r>
              <a:rPr lang="en-US" sz="20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Enhanced Syndromic Surveillance: Weekly Percentage of ED Visits </a:t>
            </a:r>
          </a:p>
          <a:p>
            <a:pPr>
              <a:lnSpc>
                <a:spcPct val="114000"/>
              </a:lnSpc>
              <a:spcAft>
                <a:spcPts val="1200"/>
              </a:spcAft>
            </a:pPr>
            <a:r>
              <a:rPr lang="en-US" sz="20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Due to Asthma or RAD</a:t>
            </a:r>
          </a:p>
          <a:p>
            <a:pPr>
              <a:lnSpc>
                <a:spcPct val="114000"/>
              </a:lnSpc>
            </a:pPr>
            <a:r>
              <a:rPr lang="en-US"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During the first two weeks of the Camp Fire, there were higher than expected increases in 24-hour PM</a:t>
            </a:r>
            <a:r>
              <a:rPr lang="en-US" baseline="-250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2.5</a:t>
            </a:r>
            <a:r>
              <a:rPr lang="en-US"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 levels, weekly percentage of ED visits for possible smoke exposure or smoke inhalation, and weekly percentage of ED visits for asthma or reactive airway disease (RAD) exacerbation and other respiratory health effects associated with wildfire smoke exposure.</a:t>
            </a:r>
            <a:endParaRPr lang="en-US" baseline="300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endParaRPr>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3"/>
          <a:stretch/>
        </p:blipFill>
        <p:spPr>
          <a:xfrm>
            <a:off x="8497535" y="593223"/>
            <a:ext cx="2786293" cy="496743"/>
          </a:xfrm>
          <a:prstGeom prst="rect">
            <a:avLst/>
          </a:prstGeom>
        </p:spPr>
      </p:pic>
      <p:graphicFrame>
        <p:nvGraphicFramePr>
          <p:cNvPr id="16" name="Content Placeholder 7">
            <a:extLst>
              <a:ext uri="{FF2B5EF4-FFF2-40B4-BE49-F238E27FC236}">
                <a16:creationId xmlns:a16="http://schemas.microsoft.com/office/drawing/2014/main" id="{D6555BF5-B29C-424F-A9BB-698BE89221FA}"/>
              </a:ext>
            </a:extLst>
          </p:cNvPr>
          <p:cNvGraphicFramePr>
            <a:graphicFrameLocks/>
          </p:cNvGraphicFramePr>
          <p:nvPr>
            <p:extLst>
              <p:ext uri="{D42A27DB-BD31-4B8C-83A1-F6EECF244321}">
                <p14:modId xmlns:p14="http://schemas.microsoft.com/office/powerpoint/2010/main" val="2002938326"/>
              </p:ext>
            </p:extLst>
          </p:nvPr>
        </p:nvGraphicFramePr>
        <p:xfrm>
          <a:off x="5094514" y="1418763"/>
          <a:ext cx="6189314" cy="4343177"/>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b="1" dirty="0">
                <a:solidFill>
                  <a:srgbClr val="006DB5"/>
                </a:solidFill>
                <a:latin typeface="Roboto Condensed" panose="02000000000000000000" pitchFamily="2" charset="0"/>
                <a:ea typeface="Roboto Condensed" panose="02000000000000000000" pitchFamily="2" charset="0"/>
              </a:rPr>
              <a:t>Background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Methods         Current State         Reflection</a:t>
            </a:r>
          </a:p>
        </p:txBody>
      </p:sp>
    </p:spTree>
    <p:extLst>
      <p:ext uri="{BB962C8B-B14F-4D97-AF65-F5344CB8AC3E}">
        <p14:creationId xmlns:p14="http://schemas.microsoft.com/office/powerpoint/2010/main" val="9588931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B369E1D-1611-4FB2-8B55-82E7E4741FA4}"/>
              </a:ext>
            </a:extLst>
          </p:cNvPr>
          <p:cNvGrpSpPr/>
          <p:nvPr/>
        </p:nvGrpSpPr>
        <p:grpSpPr>
          <a:xfrm>
            <a:off x="0" y="453"/>
            <a:ext cx="12192000" cy="6857548"/>
            <a:chOff x="0" y="453"/>
            <a:chExt cx="12192000" cy="6857548"/>
          </a:xfrm>
        </p:grpSpPr>
        <p:grpSp>
          <p:nvGrpSpPr>
            <p:cNvPr id="2" name="Group 1">
              <a:extLst>
                <a:ext uri="{FF2B5EF4-FFF2-40B4-BE49-F238E27FC236}">
                  <a16:creationId xmlns:a16="http://schemas.microsoft.com/office/drawing/2014/main" id="{17D535FD-631A-4382-B48C-A41F4D2EEAAE}"/>
                </a:ext>
              </a:extLst>
            </p:cNvPr>
            <p:cNvGrpSpPr/>
            <p:nvPr/>
          </p:nvGrpSpPr>
          <p:grpSpPr>
            <a:xfrm>
              <a:off x="0" y="453"/>
              <a:ext cx="12192000" cy="6857548"/>
              <a:chOff x="0" y="453"/>
              <a:chExt cx="12192000" cy="6857548"/>
            </a:xfrm>
          </p:grpSpPr>
          <p:grpSp>
            <p:nvGrpSpPr>
              <p:cNvPr id="12" name="Group 11">
                <a:extLst>
                  <a:ext uri="{FF2B5EF4-FFF2-40B4-BE49-F238E27FC236}">
                    <a16:creationId xmlns:a16="http://schemas.microsoft.com/office/drawing/2014/main" id="{6ADDA35C-5142-4931-ADED-53D628D5662B}"/>
                  </a:ext>
                </a:extLst>
              </p:cNvPr>
              <p:cNvGrpSpPr/>
              <p:nvPr/>
            </p:nvGrpSpPr>
            <p:grpSpPr>
              <a:xfrm>
                <a:off x="0" y="453"/>
                <a:ext cx="12192000" cy="6857548"/>
                <a:chOff x="0" y="453"/>
                <a:chExt cx="12192000" cy="6857548"/>
              </a:xfrm>
            </p:grpSpPr>
            <p:pic>
              <p:nvPicPr>
                <p:cNvPr id="2050" name="Picture 2" descr="https://www.nasa.gov/sites/default/files/thumbnails/image/california_tmo_2018313_lrg.jpg">
                  <a:extLst>
                    <a:ext uri="{FF2B5EF4-FFF2-40B4-BE49-F238E27FC236}">
                      <a16:creationId xmlns:a16="http://schemas.microsoft.com/office/drawing/2014/main" id="{8C90CB15-6A28-4C17-9F0F-E859F67BA04F}"/>
                    </a:ext>
                  </a:extLst>
                </p:cNvPr>
                <p:cNvPicPr>
                  <a:picLocks noChangeAspect="1" noChangeArrowheads="1"/>
                </p:cNvPicPr>
                <p:nvPr/>
              </p:nvPicPr>
              <p:blipFill rotWithShape="1">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l="8706" t="20676" r="11027" b="17258"/>
                <a:stretch/>
              </p:blipFill>
              <p:spPr bwMode="auto">
                <a:xfrm>
                  <a:off x="0" y="453"/>
                  <a:ext cx="12192000" cy="6857548"/>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05A0D7DA-ECC1-4E45-A9B4-F5CF596B0D50}"/>
                    </a:ext>
                  </a:extLst>
                </p:cNvPr>
                <p:cNvSpPr txBox="1"/>
                <p:nvPr/>
              </p:nvSpPr>
              <p:spPr>
                <a:xfrm>
                  <a:off x="4896004" y="2973258"/>
                  <a:ext cx="2895446" cy="461665"/>
                </a:xfrm>
                <a:prstGeom prst="rect">
                  <a:avLst/>
                </a:prstGeom>
                <a:noFill/>
              </p:spPr>
              <p:txBody>
                <a:bodyPr wrap="square" rtlCol="0">
                  <a:spAutoFit/>
                </a:bodyPr>
                <a:lstStyle/>
                <a:p>
                  <a:pPr algn="ctr"/>
                  <a:r>
                    <a:rPr lang="en-US" sz="2400" spc="300" dirty="0">
                      <a:solidFill>
                        <a:schemeClr val="bg1"/>
                      </a:solidFill>
                      <a:effectLst>
                        <a:outerShdw blurRad="38100" dist="38100" dir="2700000" algn="tl">
                          <a:srgbClr val="000000">
                            <a:alpha val="43137"/>
                          </a:srgbClr>
                        </a:outerShdw>
                      </a:effectLst>
                      <a:latin typeface="Roboto Condensed" panose="02000000000000000000" pitchFamily="2" charset="0"/>
                      <a:ea typeface="Roboto Condensed" panose="02000000000000000000" pitchFamily="2" charset="0"/>
                    </a:rPr>
                    <a:t>CALIFORNIA</a:t>
                  </a:r>
                </a:p>
              </p:txBody>
            </p:sp>
          </p:grpSp>
          <p:pic>
            <p:nvPicPr>
              <p:cNvPr id="4100" name="Picture 4" descr="Related image">
                <a:extLst>
                  <a:ext uri="{FF2B5EF4-FFF2-40B4-BE49-F238E27FC236}">
                    <a16:creationId xmlns:a16="http://schemas.microsoft.com/office/drawing/2014/main" id="{244890B2-80C1-45BF-8AD0-68258EB2B34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156" t="9660" r="25156" b="9660"/>
              <a:stretch/>
            </p:blipFill>
            <p:spPr bwMode="auto">
              <a:xfrm>
                <a:off x="432754" y="5707212"/>
                <a:ext cx="927003" cy="752613"/>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ctangle 27">
              <a:extLst>
                <a:ext uri="{FF2B5EF4-FFF2-40B4-BE49-F238E27FC236}">
                  <a16:creationId xmlns:a16="http://schemas.microsoft.com/office/drawing/2014/main" id="{F9F541FB-10CC-413C-BAE0-E23E0C59D5A6}"/>
                </a:ext>
              </a:extLst>
            </p:cNvPr>
            <p:cNvSpPr/>
            <p:nvPr/>
          </p:nvSpPr>
          <p:spPr>
            <a:xfrm>
              <a:off x="432754" y="457199"/>
              <a:ext cx="2992623" cy="3975317"/>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14000"/>
                </a:lnSpc>
                <a:spcBef>
                  <a:spcPts val="0"/>
                </a:spcBef>
                <a:spcAft>
                  <a:spcPts val="1200"/>
                </a:spcAft>
              </a:pPr>
              <a:r>
                <a:rPr lang="en-US" sz="2400" b="1" kern="1200" dirty="0">
                  <a:solidFill>
                    <a:schemeClr val="bg1"/>
                  </a:solidFill>
                  <a:effectLst/>
                  <a:latin typeface="Roboto Condensed" panose="02000000000000000000" pitchFamily="2" charset="0"/>
                  <a:ea typeface="Roboto Condensed" panose="02000000000000000000" pitchFamily="2" charset="0"/>
                  <a:cs typeface="Segoe UI" panose="020B0502040204020203" pitchFamily="34" charset="0"/>
                </a:rPr>
                <a:t>November 9, 2018</a:t>
              </a:r>
              <a:endParaRPr lang="en-US" sz="2400" b="1" dirty="0">
                <a:solidFill>
                  <a:schemeClr val="bg1"/>
                </a:solidFill>
                <a:effectLst/>
                <a:latin typeface="Roboto Condensed" panose="02000000000000000000" pitchFamily="2" charset="0"/>
                <a:ea typeface="Roboto Condensed" panose="02000000000000000000" pitchFamily="2" charset="0"/>
                <a:cs typeface="Segoe UI" panose="020B0502040204020203" pitchFamily="34" charset="0"/>
              </a:endParaRPr>
            </a:p>
            <a:p>
              <a:pPr>
                <a:lnSpc>
                  <a:spcPct val="114000"/>
                </a:lnSpc>
                <a:spcAft>
                  <a:spcPts val="1200"/>
                </a:spcAft>
              </a:pPr>
              <a:r>
                <a:rPr lang="en-US" sz="1600" dirty="0">
                  <a:solidFill>
                    <a:schemeClr val="bg1"/>
                  </a:solidFill>
                  <a:latin typeface="Roboto Condensed" panose="02000000000000000000" pitchFamily="2" charset="0"/>
                  <a:ea typeface="Roboto Condensed" panose="02000000000000000000" pitchFamily="2" charset="0"/>
                </a:rPr>
                <a:t>Natural color satellite image of the Butte County Camp Fire on November 9th (second day of the fire) provided by the NASA Earth Observing System Data and Information System (EOSDIS).</a:t>
              </a:r>
            </a:p>
            <a:p>
              <a:pPr>
                <a:lnSpc>
                  <a:spcPct val="114000"/>
                </a:lnSpc>
              </a:pPr>
              <a:r>
                <a:rPr lang="en-US" sz="1600" dirty="0">
                  <a:solidFill>
                    <a:schemeClr val="bg1"/>
                  </a:solidFill>
                  <a:latin typeface="Roboto Condensed" panose="02000000000000000000" pitchFamily="2" charset="0"/>
                  <a:ea typeface="Roboto Condensed" panose="02000000000000000000" pitchFamily="2" charset="0"/>
                </a:rPr>
                <a:t>Strong winds pushed the fire to the south and southwest, tripling its size and spreading smoke over the Sacramento Valley and down to the San Francisco Bay Area.</a:t>
              </a:r>
            </a:p>
            <a:p>
              <a:pPr>
                <a:lnSpc>
                  <a:spcPct val="114000"/>
                </a:lnSpc>
                <a:spcAft>
                  <a:spcPts val="600"/>
                </a:spcAft>
              </a:pPr>
              <a:endParaRPr lang="en-US" sz="1400" dirty="0">
                <a:solidFill>
                  <a:schemeClr val="bg1"/>
                </a:solidFill>
                <a:effectLst/>
                <a:latin typeface="Roboto Condensed" panose="02000000000000000000" pitchFamily="2" charset="0"/>
                <a:ea typeface="Roboto Condensed" panose="02000000000000000000" pitchFamily="2" charset="0"/>
              </a:endParaRPr>
            </a:p>
          </p:txBody>
        </p:sp>
      </p:grpSp>
      <p:sp>
        <p:nvSpPr>
          <p:cNvPr id="9" name="Slide Number Placeholder 8">
            <a:extLst>
              <a:ext uri="{FF2B5EF4-FFF2-40B4-BE49-F238E27FC236}">
                <a16:creationId xmlns:a16="http://schemas.microsoft.com/office/drawing/2014/main" id="{0ECA6C66-9A36-41F7-B72D-DCE735B5B4F7}"/>
              </a:ext>
            </a:extLst>
          </p:cNvPr>
          <p:cNvSpPr>
            <a:spLocks noGrp="1"/>
          </p:cNvSpPr>
          <p:nvPr>
            <p:ph type="sldNum" sz="quarter" idx="12"/>
          </p:nvPr>
        </p:nvSpPr>
        <p:spPr/>
        <p:txBody>
          <a:bodyPr/>
          <a:lstStyle/>
          <a:p>
            <a:fld id="{F1BF9AB2-A586-44E8-81AE-22E349C14AA8}" type="slidenum">
              <a:rPr lang="en-US" smtClean="0">
                <a:solidFill>
                  <a:schemeClr val="bg1"/>
                </a:solidFill>
              </a:rPr>
              <a:t>8</a:t>
            </a:fld>
            <a:endParaRPr lang="en-US" dirty="0">
              <a:solidFill>
                <a:schemeClr val="bg1"/>
              </a:solidFill>
            </a:endParaRPr>
          </a:p>
        </p:txBody>
      </p:sp>
      <p:sp>
        <p:nvSpPr>
          <p:cNvPr id="22" name="TextBox 21">
            <a:extLst>
              <a:ext uri="{FF2B5EF4-FFF2-40B4-BE49-F238E27FC236}">
                <a16:creationId xmlns:a16="http://schemas.microsoft.com/office/drawing/2014/main" id="{063011B8-A9DD-44DE-B87E-888FE5F21058}"/>
              </a:ext>
            </a:extLst>
          </p:cNvPr>
          <p:cNvSpPr txBox="1"/>
          <p:nvPr/>
        </p:nvSpPr>
        <p:spPr>
          <a:xfrm>
            <a:off x="7407371" y="5727737"/>
            <a:ext cx="2076296" cy="461665"/>
          </a:xfrm>
          <a:prstGeom prst="rect">
            <a:avLst/>
          </a:prstGeom>
          <a:noFill/>
        </p:spPr>
        <p:txBody>
          <a:bodyPr wrap="square" rtlCol="0">
            <a:spAutoFit/>
          </a:bodyPr>
          <a:lstStyle/>
          <a:p>
            <a:pPr algn="ctr"/>
            <a:r>
              <a:rPr lang="en-US" sz="2400" dirty="0">
                <a:solidFill>
                  <a:schemeClr val="bg1"/>
                </a:solidFill>
                <a:effectLst>
                  <a:outerShdw blurRad="38100" dist="38100" dir="2700000" algn="tl">
                    <a:srgbClr val="000000">
                      <a:alpha val="43137"/>
                    </a:srgbClr>
                  </a:outerShdw>
                </a:effectLst>
                <a:latin typeface="Roboto Condensed" panose="02000000000000000000" pitchFamily="2" charset="0"/>
                <a:ea typeface="Roboto Condensed" panose="02000000000000000000" pitchFamily="2" charset="0"/>
              </a:rPr>
              <a:t>Los Angeles</a:t>
            </a:r>
          </a:p>
        </p:txBody>
      </p:sp>
      <p:grpSp>
        <p:nvGrpSpPr>
          <p:cNvPr id="25" name="Group 24">
            <a:extLst>
              <a:ext uri="{FF2B5EF4-FFF2-40B4-BE49-F238E27FC236}">
                <a16:creationId xmlns:a16="http://schemas.microsoft.com/office/drawing/2014/main" id="{FBF76AD0-3F2E-4526-A9F1-1D30A53CFD4B}"/>
              </a:ext>
            </a:extLst>
          </p:cNvPr>
          <p:cNvGrpSpPr/>
          <p:nvPr/>
        </p:nvGrpSpPr>
        <p:grpSpPr>
          <a:xfrm>
            <a:off x="4686454" y="819150"/>
            <a:ext cx="1428596" cy="603250"/>
            <a:chOff x="4686454" y="819150"/>
            <a:chExt cx="1428596" cy="603250"/>
          </a:xfrm>
        </p:grpSpPr>
        <p:sp>
          <p:nvSpPr>
            <p:cNvPr id="3" name="TextBox 2">
              <a:extLst>
                <a:ext uri="{FF2B5EF4-FFF2-40B4-BE49-F238E27FC236}">
                  <a16:creationId xmlns:a16="http://schemas.microsoft.com/office/drawing/2014/main" id="{0952C43F-20C9-49B2-9BDC-56A0223A1EFC}"/>
                </a:ext>
              </a:extLst>
            </p:cNvPr>
            <p:cNvSpPr txBox="1"/>
            <p:nvPr/>
          </p:nvSpPr>
          <p:spPr>
            <a:xfrm>
              <a:off x="4686454" y="819150"/>
              <a:ext cx="1428596" cy="461665"/>
            </a:xfrm>
            <a:prstGeom prst="rect">
              <a:avLst/>
            </a:prstGeom>
            <a:noFill/>
          </p:spPr>
          <p:txBody>
            <a:bodyPr wrap="none" rtlCol="0">
              <a:spAutoFit/>
            </a:bodyPr>
            <a:lstStyle/>
            <a:p>
              <a:r>
                <a:rPr lang="en-US" sz="2400" dirty="0">
                  <a:solidFill>
                    <a:schemeClr val="bg1"/>
                  </a:solidFill>
                  <a:effectLst>
                    <a:outerShdw blurRad="38100" dist="38100" dir="2700000" algn="tl">
                      <a:srgbClr val="000000">
                        <a:alpha val="43137"/>
                      </a:srgbClr>
                    </a:outerShdw>
                  </a:effectLst>
                  <a:latin typeface="Roboto Condensed" panose="02000000000000000000" pitchFamily="2" charset="0"/>
                  <a:ea typeface="Roboto Condensed" panose="02000000000000000000" pitchFamily="2" charset="0"/>
                </a:rPr>
                <a:t>Camp Fire</a:t>
              </a:r>
            </a:p>
          </p:txBody>
        </p:sp>
        <p:cxnSp>
          <p:nvCxnSpPr>
            <p:cNvPr id="5" name="Straight Connector 4">
              <a:extLst>
                <a:ext uri="{FF2B5EF4-FFF2-40B4-BE49-F238E27FC236}">
                  <a16:creationId xmlns:a16="http://schemas.microsoft.com/office/drawing/2014/main" id="{C982194F-5609-4A13-81F6-E3ADF78C461E}"/>
                </a:ext>
              </a:extLst>
            </p:cNvPr>
            <p:cNvCxnSpPr>
              <a:cxnSpLocks/>
              <a:stCxn id="3" idx="2"/>
            </p:cNvCxnSpPr>
            <p:nvPr/>
          </p:nvCxnSpPr>
          <p:spPr>
            <a:xfrm>
              <a:off x="5400752" y="1280815"/>
              <a:ext cx="0" cy="14158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844B0D1E-F1A9-483B-8EDC-0BC69559BD92}"/>
              </a:ext>
            </a:extLst>
          </p:cNvPr>
          <p:cNvGrpSpPr/>
          <p:nvPr/>
        </p:nvGrpSpPr>
        <p:grpSpPr>
          <a:xfrm>
            <a:off x="4081621" y="3459935"/>
            <a:ext cx="2076296" cy="972582"/>
            <a:chOff x="4081621" y="3498035"/>
            <a:chExt cx="2076296" cy="972582"/>
          </a:xfrm>
        </p:grpSpPr>
        <p:sp>
          <p:nvSpPr>
            <p:cNvPr id="18" name="TextBox 17">
              <a:extLst>
                <a:ext uri="{FF2B5EF4-FFF2-40B4-BE49-F238E27FC236}">
                  <a16:creationId xmlns:a16="http://schemas.microsoft.com/office/drawing/2014/main" id="{A738C573-1730-44BD-98A5-F0A9D4D61E00}"/>
                </a:ext>
              </a:extLst>
            </p:cNvPr>
            <p:cNvSpPr txBox="1"/>
            <p:nvPr/>
          </p:nvSpPr>
          <p:spPr>
            <a:xfrm>
              <a:off x="4081621" y="3639620"/>
              <a:ext cx="2076296" cy="830997"/>
            </a:xfrm>
            <a:prstGeom prst="rect">
              <a:avLst/>
            </a:prstGeom>
            <a:noFill/>
          </p:spPr>
          <p:txBody>
            <a:bodyPr wrap="square" rtlCol="0">
              <a:spAutoFit/>
            </a:bodyPr>
            <a:lstStyle/>
            <a:p>
              <a:pPr algn="ctr"/>
              <a:r>
                <a:rPr lang="en-US" sz="2400" dirty="0">
                  <a:solidFill>
                    <a:schemeClr val="bg1"/>
                  </a:solidFill>
                  <a:effectLst>
                    <a:outerShdw blurRad="38100" dist="38100" dir="2700000" algn="tl">
                      <a:srgbClr val="000000">
                        <a:alpha val="43137"/>
                      </a:srgbClr>
                    </a:outerShdw>
                  </a:effectLst>
                  <a:latin typeface="Roboto Condensed" panose="02000000000000000000" pitchFamily="2" charset="0"/>
                  <a:ea typeface="Roboto Condensed" panose="02000000000000000000" pitchFamily="2" charset="0"/>
                </a:rPr>
                <a:t>San Mateo County</a:t>
              </a:r>
            </a:p>
          </p:txBody>
        </p:sp>
        <p:cxnSp>
          <p:nvCxnSpPr>
            <p:cNvPr id="23" name="Straight Connector 22">
              <a:extLst>
                <a:ext uri="{FF2B5EF4-FFF2-40B4-BE49-F238E27FC236}">
                  <a16:creationId xmlns:a16="http://schemas.microsoft.com/office/drawing/2014/main" id="{F7703D4E-D3C4-4210-ABB7-106A76D6FD4B}"/>
                </a:ext>
              </a:extLst>
            </p:cNvPr>
            <p:cNvCxnSpPr>
              <a:cxnSpLocks/>
              <a:endCxn id="18" idx="0"/>
            </p:cNvCxnSpPr>
            <p:nvPr/>
          </p:nvCxnSpPr>
          <p:spPr>
            <a:xfrm>
              <a:off x="5119769" y="3498035"/>
              <a:ext cx="0" cy="14158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E0D7DB5D-ADD2-466A-81C5-A5492BD2CACD}"/>
              </a:ext>
            </a:extLst>
          </p:cNvPr>
          <p:cNvGrpSpPr/>
          <p:nvPr/>
        </p:nvGrpSpPr>
        <p:grpSpPr>
          <a:xfrm>
            <a:off x="6102523" y="4934271"/>
            <a:ext cx="2076296" cy="955989"/>
            <a:chOff x="6102523" y="4934271"/>
            <a:chExt cx="2076296" cy="955989"/>
          </a:xfrm>
        </p:grpSpPr>
        <p:sp>
          <p:nvSpPr>
            <p:cNvPr id="21" name="TextBox 20">
              <a:extLst>
                <a:ext uri="{FF2B5EF4-FFF2-40B4-BE49-F238E27FC236}">
                  <a16:creationId xmlns:a16="http://schemas.microsoft.com/office/drawing/2014/main" id="{45FBA064-AAF7-4AC2-A81E-B388B6BE2B6E}"/>
                </a:ext>
              </a:extLst>
            </p:cNvPr>
            <p:cNvSpPr txBox="1"/>
            <p:nvPr/>
          </p:nvSpPr>
          <p:spPr>
            <a:xfrm>
              <a:off x="6102523" y="4934271"/>
              <a:ext cx="2076296" cy="830997"/>
            </a:xfrm>
            <a:prstGeom prst="rect">
              <a:avLst/>
            </a:prstGeom>
            <a:noFill/>
          </p:spPr>
          <p:txBody>
            <a:bodyPr wrap="square" rtlCol="0">
              <a:spAutoFit/>
            </a:bodyPr>
            <a:lstStyle/>
            <a:p>
              <a:pPr algn="ctr"/>
              <a:r>
                <a:rPr lang="en-US" sz="2400" dirty="0">
                  <a:solidFill>
                    <a:schemeClr val="bg1"/>
                  </a:solidFill>
                  <a:effectLst>
                    <a:outerShdw blurRad="38100" dist="38100" dir="2700000" algn="tl">
                      <a:srgbClr val="000000">
                        <a:alpha val="43137"/>
                      </a:srgbClr>
                    </a:outerShdw>
                  </a:effectLst>
                  <a:latin typeface="Roboto Condensed" panose="02000000000000000000" pitchFamily="2" charset="0"/>
                  <a:ea typeface="Roboto Condensed" panose="02000000000000000000" pitchFamily="2" charset="0"/>
                </a:rPr>
                <a:t>Hill and Woolsey Fires</a:t>
              </a:r>
            </a:p>
          </p:txBody>
        </p:sp>
        <p:cxnSp>
          <p:nvCxnSpPr>
            <p:cNvPr id="24" name="Straight Connector 23">
              <a:extLst>
                <a:ext uri="{FF2B5EF4-FFF2-40B4-BE49-F238E27FC236}">
                  <a16:creationId xmlns:a16="http://schemas.microsoft.com/office/drawing/2014/main" id="{2781803E-8131-4A29-B783-5559689C456D}"/>
                </a:ext>
              </a:extLst>
            </p:cNvPr>
            <p:cNvCxnSpPr>
              <a:cxnSpLocks/>
              <a:stCxn id="21" idx="2"/>
            </p:cNvCxnSpPr>
            <p:nvPr/>
          </p:nvCxnSpPr>
          <p:spPr>
            <a:xfrm>
              <a:off x="7140671" y="5765268"/>
              <a:ext cx="0" cy="1249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96615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FEBE1525-35FF-483B-9453-00C3F46EA2DD}"/>
              </a:ext>
            </a:extLst>
          </p:cNvPr>
          <p:cNvGrpSpPr/>
          <p:nvPr/>
        </p:nvGrpSpPr>
        <p:grpSpPr>
          <a:xfrm>
            <a:off x="-1" y="0"/>
            <a:ext cx="12192001" cy="6858000"/>
            <a:chOff x="-1" y="0"/>
            <a:chExt cx="12192001" cy="6858000"/>
          </a:xfrm>
        </p:grpSpPr>
        <p:pic>
          <p:nvPicPr>
            <p:cNvPr id="5" name="Picture 4">
              <a:extLst>
                <a:ext uri="{FF2B5EF4-FFF2-40B4-BE49-F238E27FC236}">
                  <a16:creationId xmlns:a16="http://schemas.microsoft.com/office/drawing/2014/main" id="{183BB35F-76FA-48EF-9FD1-1B43115F6F90}"/>
                </a:ext>
              </a:extLst>
            </p:cNvPr>
            <p:cNvPicPr>
              <a:picLocks noChangeAspect="1"/>
            </p:cNvPicPr>
            <p:nvPr/>
          </p:nvPicPr>
          <p:blipFill rotWithShape="1">
            <a:blip r:embed="rId3"/>
            <a:srcRect l="7063" t="21329" r="31830" b="5225"/>
            <a:stretch/>
          </p:blipFill>
          <p:spPr>
            <a:xfrm>
              <a:off x="-1" y="0"/>
              <a:ext cx="12192001" cy="6858000"/>
            </a:xfrm>
            <a:prstGeom prst="rect">
              <a:avLst/>
            </a:prstGeom>
          </p:spPr>
        </p:pic>
        <p:grpSp>
          <p:nvGrpSpPr>
            <p:cNvPr id="8" name="Group 7">
              <a:extLst>
                <a:ext uri="{FF2B5EF4-FFF2-40B4-BE49-F238E27FC236}">
                  <a16:creationId xmlns:a16="http://schemas.microsoft.com/office/drawing/2014/main" id="{B6ABD1D6-7BDC-4940-890C-D21BA92B5429}"/>
                </a:ext>
              </a:extLst>
            </p:cNvPr>
            <p:cNvGrpSpPr/>
            <p:nvPr/>
          </p:nvGrpSpPr>
          <p:grpSpPr>
            <a:xfrm>
              <a:off x="405581" y="4245515"/>
              <a:ext cx="3452138" cy="2248515"/>
              <a:chOff x="999218" y="2199134"/>
              <a:chExt cx="3452138" cy="2248515"/>
            </a:xfrm>
          </p:grpSpPr>
          <p:grpSp>
            <p:nvGrpSpPr>
              <p:cNvPr id="10" name="Group 9">
                <a:extLst>
                  <a:ext uri="{FF2B5EF4-FFF2-40B4-BE49-F238E27FC236}">
                    <a16:creationId xmlns:a16="http://schemas.microsoft.com/office/drawing/2014/main" id="{DFF3C51C-2DB7-49F5-A232-DF0A08A70109}"/>
                  </a:ext>
                </a:extLst>
              </p:cNvPr>
              <p:cNvGrpSpPr/>
              <p:nvPr/>
            </p:nvGrpSpPr>
            <p:grpSpPr>
              <a:xfrm>
                <a:off x="999218" y="2547348"/>
                <a:ext cx="3452138" cy="212213"/>
                <a:chOff x="1069522" y="3356825"/>
                <a:chExt cx="3452138" cy="212213"/>
              </a:xfrm>
            </p:grpSpPr>
            <p:sp>
              <p:nvSpPr>
                <p:cNvPr id="48" name="Flowchart: Manual Input 47">
                  <a:extLst>
                    <a:ext uri="{FF2B5EF4-FFF2-40B4-BE49-F238E27FC236}">
                      <a16:creationId xmlns:a16="http://schemas.microsoft.com/office/drawing/2014/main" id="{CB37E205-61A2-4196-99A3-0F77962F0144}"/>
                    </a:ext>
                  </a:extLst>
                </p:cNvPr>
                <p:cNvSpPr/>
                <p:nvPr/>
              </p:nvSpPr>
              <p:spPr>
                <a:xfrm flipH="1">
                  <a:off x="1069522" y="3384120"/>
                  <a:ext cx="235974" cy="157623"/>
                </a:xfrm>
                <a:prstGeom prst="flowChartManualInput">
                  <a:avLst/>
                </a:prstGeom>
                <a:solidFill>
                  <a:srgbClr val="00E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2705DC9-5D54-42A3-8983-623EBD5DD3F4}"/>
                    </a:ext>
                  </a:extLst>
                </p:cNvPr>
                <p:cNvSpPr/>
                <p:nvPr/>
              </p:nvSpPr>
              <p:spPr>
                <a:xfrm>
                  <a:off x="1305495" y="3356825"/>
                  <a:ext cx="3216165"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Roboto Condensed" panose="02000000000000000000" pitchFamily="2" charset="0"/>
                      <a:ea typeface="Roboto Condensed" panose="02000000000000000000" pitchFamily="2" charset="0"/>
                    </a:rPr>
                    <a:t>Good (0 – 50)</a:t>
                  </a:r>
                </a:p>
              </p:txBody>
            </p:sp>
          </p:grpSp>
          <p:grpSp>
            <p:nvGrpSpPr>
              <p:cNvPr id="12" name="Group 11">
                <a:extLst>
                  <a:ext uri="{FF2B5EF4-FFF2-40B4-BE49-F238E27FC236}">
                    <a16:creationId xmlns:a16="http://schemas.microsoft.com/office/drawing/2014/main" id="{B95BA04F-FB5F-420F-9CC7-B8A4D375C984}"/>
                  </a:ext>
                </a:extLst>
              </p:cNvPr>
              <p:cNvGrpSpPr/>
              <p:nvPr/>
            </p:nvGrpSpPr>
            <p:grpSpPr>
              <a:xfrm>
                <a:off x="999218" y="2828696"/>
                <a:ext cx="3452138" cy="212213"/>
                <a:chOff x="1069522" y="3356825"/>
                <a:chExt cx="3452138" cy="212213"/>
              </a:xfrm>
            </p:grpSpPr>
            <p:sp>
              <p:nvSpPr>
                <p:cNvPr id="46" name="Flowchart: Manual Input 45">
                  <a:extLst>
                    <a:ext uri="{FF2B5EF4-FFF2-40B4-BE49-F238E27FC236}">
                      <a16:creationId xmlns:a16="http://schemas.microsoft.com/office/drawing/2014/main" id="{E2789AD0-C5A3-4CF8-A907-8D71B74F3C4C}"/>
                    </a:ext>
                  </a:extLst>
                </p:cNvPr>
                <p:cNvSpPr/>
                <p:nvPr/>
              </p:nvSpPr>
              <p:spPr>
                <a:xfrm flipH="1">
                  <a:off x="1069522" y="3384120"/>
                  <a:ext cx="235974" cy="157623"/>
                </a:xfrm>
                <a:prstGeom prst="flowChartManualInpu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526BAFD8-A3BB-45CB-AFCB-7147985ACEA1}"/>
                    </a:ext>
                  </a:extLst>
                </p:cNvPr>
                <p:cNvSpPr/>
                <p:nvPr/>
              </p:nvSpPr>
              <p:spPr>
                <a:xfrm>
                  <a:off x="1305496" y="3356825"/>
                  <a:ext cx="3216164"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Roboto Condensed" panose="02000000000000000000" pitchFamily="2" charset="0"/>
                      <a:ea typeface="Roboto Condensed" panose="02000000000000000000" pitchFamily="2" charset="0"/>
                    </a:rPr>
                    <a:t>Moderate (51 – 100)</a:t>
                  </a:r>
                </a:p>
              </p:txBody>
            </p:sp>
          </p:grpSp>
          <p:grpSp>
            <p:nvGrpSpPr>
              <p:cNvPr id="14" name="Group 13">
                <a:extLst>
                  <a:ext uri="{FF2B5EF4-FFF2-40B4-BE49-F238E27FC236}">
                    <a16:creationId xmlns:a16="http://schemas.microsoft.com/office/drawing/2014/main" id="{71D69249-6987-4DCB-BE35-188FDCE025CA}"/>
                  </a:ext>
                </a:extLst>
              </p:cNvPr>
              <p:cNvGrpSpPr/>
              <p:nvPr/>
            </p:nvGrpSpPr>
            <p:grpSpPr>
              <a:xfrm>
                <a:off x="999218" y="3110044"/>
                <a:ext cx="3452135" cy="212213"/>
                <a:chOff x="1069522" y="3356825"/>
                <a:chExt cx="3452135" cy="212213"/>
              </a:xfrm>
            </p:grpSpPr>
            <p:sp>
              <p:nvSpPr>
                <p:cNvPr id="44" name="Flowchart: Manual Input 43">
                  <a:extLst>
                    <a:ext uri="{FF2B5EF4-FFF2-40B4-BE49-F238E27FC236}">
                      <a16:creationId xmlns:a16="http://schemas.microsoft.com/office/drawing/2014/main" id="{D6DD8F00-8D7A-417A-BA97-799A3FF1F7A5}"/>
                    </a:ext>
                  </a:extLst>
                </p:cNvPr>
                <p:cNvSpPr/>
                <p:nvPr/>
              </p:nvSpPr>
              <p:spPr>
                <a:xfrm flipH="1">
                  <a:off x="1069522" y="3384120"/>
                  <a:ext cx="235974" cy="157623"/>
                </a:xfrm>
                <a:prstGeom prst="flowChartManualInput">
                  <a:avLst/>
                </a:prstGeom>
                <a:solidFill>
                  <a:srgbClr val="FF7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9130F556-6841-4632-AAA0-2D3FF09A903F}"/>
                    </a:ext>
                  </a:extLst>
                </p:cNvPr>
                <p:cNvSpPr/>
                <p:nvPr/>
              </p:nvSpPr>
              <p:spPr>
                <a:xfrm>
                  <a:off x="1305495" y="3356825"/>
                  <a:ext cx="3216162"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Roboto Condensed" panose="02000000000000000000" pitchFamily="2" charset="0"/>
                      <a:ea typeface="Roboto Condensed" panose="02000000000000000000" pitchFamily="2" charset="0"/>
                    </a:rPr>
                    <a:t>Unhealthy for Sensitive Groups (101 – 150)</a:t>
                  </a:r>
                </a:p>
              </p:txBody>
            </p:sp>
          </p:grpSp>
          <p:grpSp>
            <p:nvGrpSpPr>
              <p:cNvPr id="15" name="Group 14">
                <a:extLst>
                  <a:ext uri="{FF2B5EF4-FFF2-40B4-BE49-F238E27FC236}">
                    <a16:creationId xmlns:a16="http://schemas.microsoft.com/office/drawing/2014/main" id="{3484C6BE-74C3-403C-9111-53BF5B2B47C4}"/>
                  </a:ext>
                </a:extLst>
              </p:cNvPr>
              <p:cNvGrpSpPr/>
              <p:nvPr/>
            </p:nvGrpSpPr>
            <p:grpSpPr>
              <a:xfrm>
                <a:off x="999218" y="3391392"/>
                <a:ext cx="3452134" cy="212213"/>
                <a:chOff x="1069522" y="3356825"/>
                <a:chExt cx="3452134" cy="212213"/>
              </a:xfrm>
            </p:grpSpPr>
            <p:sp>
              <p:nvSpPr>
                <p:cNvPr id="42" name="Flowchart: Manual Input 41">
                  <a:extLst>
                    <a:ext uri="{FF2B5EF4-FFF2-40B4-BE49-F238E27FC236}">
                      <a16:creationId xmlns:a16="http://schemas.microsoft.com/office/drawing/2014/main" id="{87720F72-9894-4334-9F7E-E1DB5C9AF532}"/>
                    </a:ext>
                  </a:extLst>
                </p:cNvPr>
                <p:cNvSpPr/>
                <p:nvPr/>
              </p:nvSpPr>
              <p:spPr>
                <a:xfrm flipH="1">
                  <a:off x="1069522" y="3384120"/>
                  <a:ext cx="235974" cy="157623"/>
                </a:xfrm>
                <a:prstGeom prst="flowChartManualInpu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9D5C6EC5-EFE5-40DB-9F73-36C557DE3D68}"/>
                    </a:ext>
                  </a:extLst>
                </p:cNvPr>
                <p:cNvSpPr/>
                <p:nvPr/>
              </p:nvSpPr>
              <p:spPr>
                <a:xfrm>
                  <a:off x="1305495" y="3356825"/>
                  <a:ext cx="3216161"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Roboto Condensed" panose="02000000000000000000" pitchFamily="2" charset="0"/>
                      <a:ea typeface="Roboto Condensed" panose="02000000000000000000" pitchFamily="2" charset="0"/>
                    </a:rPr>
                    <a:t>Unhealthy (151 – 200)</a:t>
                  </a:r>
                </a:p>
              </p:txBody>
            </p:sp>
          </p:grpSp>
          <p:grpSp>
            <p:nvGrpSpPr>
              <p:cNvPr id="16" name="Group 15">
                <a:extLst>
                  <a:ext uri="{FF2B5EF4-FFF2-40B4-BE49-F238E27FC236}">
                    <a16:creationId xmlns:a16="http://schemas.microsoft.com/office/drawing/2014/main" id="{CD6984E2-8314-4A33-B9F9-95ADD87327C5}"/>
                  </a:ext>
                </a:extLst>
              </p:cNvPr>
              <p:cNvGrpSpPr/>
              <p:nvPr/>
            </p:nvGrpSpPr>
            <p:grpSpPr>
              <a:xfrm>
                <a:off x="999218" y="3672740"/>
                <a:ext cx="3452132" cy="212213"/>
                <a:chOff x="1069522" y="3356825"/>
                <a:chExt cx="3452132" cy="212213"/>
              </a:xfrm>
            </p:grpSpPr>
            <p:sp>
              <p:nvSpPr>
                <p:cNvPr id="40" name="Flowchart: Manual Input 39">
                  <a:extLst>
                    <a:ext uri="{FF2B5EF4-FFF2-40B4-BE49-F238E27FC236}">
                      <a16:creationId xmlns:a16="http://schemas.microsoft.com/office/drawing/2014/main" id="{C6CF9AC2-913D-4D71-9674-64D88147924A}"/>
                    </a:ext>
                  </a:extLst>
                </p:cNvPr>
                <p:cNvSpPr/>
                <p:nvPr/>
              </p:nvSpPr>
              <p:spPr>
                <a:xfrm flipH="1">
                  <a:off x="1069522" y="3384120"/>
                  <a:ext cx="235974" cy="157623"/>
                </a:xfrm>
                <a:prstGeom prst="flowChartManualInput">
                  <a:avLst/>
                </a:prstGeom>
                <a:solidFill>
                  <a:srgbClr val="8F3F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8BBE64C-985E-44E2-A2B8-8713D1CEB913}"/>
                    </a:ext>
                  </a:extLst>
                </p:cNvPr>
                <p:cNvSpPr/>
                <p:nvPr/>
              </p:nvSpPr>
              <p:spPr>
                <a:xfrm>
                  <a:off x="1305495" y="3356825"/>
                  <a:ext cx="3216159"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Roboto Condensed" panose="02000000000000000000" pitchFamily="2" charset="0"/>
                      <a:ea typeface="Roboto Condensed" panose="02000000000000000000" pitchFamily="2" charset="0"/>
                    </a:rPr>
                    <a:t>Very Unhealthy (201 – 300)</a:t>
                  </a:r>
                </a:p>
              </p:txBody>
            </p:sp>
          </p:grpSp>
          <p:grpSp>
            <p:nvGrpSpPr>
              <p:cNvPr id="17" name="Group 16">
                <a:extLst>
                  <a:ext uri="{FF2B5EF4-FFF2-40B4-BE49-F238E27FC236}">
                    <a16:creationId xmlns:a16="http://schemas.microsoft.com/office/drawing/2014/main" id="{171C331A-7417-4C31-9169-28D9BA2EA35E}"/>
                  </a:ext>
                </a:extLst>
              </p:cNvPr>
              <p:cNvGrpSpPr/>
              <p:nvPr/>
            </p:nvGrpSpPr>
            <p:grpSpPr>
              <a:xfrm>
                <a:off x="999218" y="3954088"/>
                <a:ext cx="3452132" cy="212213"/>
                <a:chOff x="1069522" y="3356825"/>
                <a:chExt cx="3452132" cy="212213"/>
              </a:xfrm>
            </p:grpSpPr>
            <p:sp>
              <p:nvSpPr>
                <p:cNvPr id="38" name="Flowchart: Manual Input 37">
                  <a:extLst>
                    <a:ext uri="{FF2B5EF4-FFF2-40B4-BE49-F238E27FC236}">
                      <a16:creationId xmlns:a16="http://schemas.microsoft.com/office/drawing/2014/main" id="{1D4F228C-1C3E-4178-B0C6-0E80BA7099D5}"/>
                    </a:ext>
                  </a:extLst>
                </p:cNvPr>
                <p:cNvSpPr/>
                <p:nvPr/>
              </p:nvSpPr>
              <p:spPr>
                <a:xfrm flipH="1">
                  <a:off x="1069522" y="3384120"/>
                  <a:ext cx="235974" cy="157623"/>
                </a:xfrm>
                <a:prstGeom prst="flowChartManualInput">
                  <a:avLst/>
                </a:prstGeom>
                <a:solidFill>
                  <a:srgbClr val="7E0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BCB4ED91-A2C3-4B16-9D15-F4CABA730F73}"/>
                    </a:ext>
                  </a:extLst>
                </p:cNvPr>
                <p:cNvSpPr/>
                <p:nvPr/>
              </p:nvSpPr>
              <p:spPr>
                <a:xfrm>
                  <a:off x="1305496" y="3356825"/>
                  <a:ext cx="3216158"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Roboto Condensed" panose="02000000000000000000" pitchFamily="2" charset="0"/>
                      <a:ea typeface="Roboto Condensed" panose="02000000000000000000" pitchFamily="2" charset="0"/>
                    </a:rPr>
                    <a:t>Hazardous (301 – 500)</a:t>
                  </a:r>
                </a:p>
              </p:txBody>
            </p:sp>
          </p:grpSp>
          <p:sp>
            <p:nvSpPr>
              <p:cNvPr id="18" name="Rectangle 17">
                <a:extLst>
                  <a:ext uri="{FF2B5EF4-FFF2-40B4-BE49-F238E27FC236}">
                    <a16:creationId xmlns:a16="http://schemas.microsoft.com/office/drawing/2014/main" id="{CDFCE343-3A9E-4DBB-A7CD-EE53742997EE}"/>
                  </a:ext>
                </a:extLst>
              </p:cNvPr>
              <p:cNvSpPr/>
              <p:nvPr/>
            </p:nvSpPr>
            <p:spPr>
              <a:xfrm>
                <a:off x="999218" y="2199134"/>
                <a:ext cx="2498722"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600" dirty="0">
                    <a:solidFill>
                      <a:schemeClr val="bg1"/>
                    </a:solidFill>
                    <a:latin typeface="Roboto Condensed" panose="02000000000000000000" pitchFamily="2" charset="0"/>
                    <a:ea typeface="Roboto Condensed" panose="02000000000000000000" pitchFamily="2" charset="0"/>
                  </a:rPr>
                  <a:t>U.S. Air Quality Index</a:t>
                </a:r>
              </a:p>
            </p:txBody>
          </p:sp>
          <p:grpSp>
            <p:nvGrpSpPr>
              <p:cNvPr id="19" name="Group 18">
                <a:extLst>
                  <a:ext uri="{FF2B5EF4-FFF2-40B4-BE49-F238E27FC236}">
                    <a16:creationId xmlns:a16="http://schemas.microsoft.com/office/drawing/2014/main" id="{70383F5F-9FF9-4CE6-A063-BF85CB967D3D}"/>
                  </a:ext>
                </a:extLst>
              </p:cNvPr>
              <p:cNvGrpSpPr/>
              <p:nvPr/>
            </p:nvGrpSpPr>
            <p:grpSpPr>
              <a:xfrm>
                <a:off x="999218" y="4235436"/>
                <a:ext cx="3452132" cy="212213"/>
                <a:chOff x="1069522" y="3356825"/>
                <a:chExt cx="3452132" cy="212213"/>
              </a:xfrm>
            </p:grpSpPr>
            <p:sp>
              <p:nvSpPr>
                <p:cNvPr id="36" name="Flowchart: Manual Input 35">
                  <a:extLst>
                    <a:ext uri="{FF2B5EF4-FFF2-40B4-BE49-F238E27FC236}">
                      <a16:creationId xmlns:a16="http://schemas.microsoft.com/office/drawing/2014/main" id="{DDE6597D-94DC-48E1-8679-6C138A614DA3}"/>
                    </a:ext>
                  </a:extLst>
                </p:cNvPr>
                <p:cNvSpPr/>
                <p:nvPr/>
              </p:nvSpPr>
              <p:spPr>
                <a:xfrm flipH="1">
                  <a:off x="1069522" y="3384120"/>
                  <a:ext cx="235974" cy="157623"/>
                </a:xfrm>
                <a:prstGeom prst="flowChartManualInpu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A8A55EB7-8B47-46DB-8FF0-0EBA811B8D9D}"/>
                    </a:ext>
                  </a:extLst>
                </p:cNvPr>
                <p:cNvSpPr/>
                <p:nvPr/>
              </p:nvSpPr>
              <p:spPr>
                <a:xfrm>
                  <a:off x="1305496" y="3356825"/>
                  <a:ext cx="3216158"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bg1"/>
                      </a:solidFill>
                      <a:latin typeface="Roboto Condensed" panose="02000000000000000000" pitchFamily="2" charset="0"/>
                      <a:ea typeface="Roboto Condensed" panose="02000000000000000000" pitchFamily="2" charset="0"/>
                    </a:rPr>
                    <a:t>No Data</a:t>
                  </a:r>
                </a:p>
              </p:txBody>
            </p:sp>
          </p:grpSp>
        </p:grpSp>
        <p:pic>
          <p:nvPicPr>
            <p:cNvPr id="27" name="Picture 2" descr="Image result for airnow">
              <a:extLst>
                <a:ext uri="{FF2B5EF4-FFF2-40B4-BE49-F238E27FC236}">
                  <a16:creationId xmlns:a16="http://schemas.microsoft.com/office/drawing/2014/main" id="{8C9385A5-38AD-4804-BF4C-F94B5CBAA7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0261" y="270375"/>
              <a:ext cx="1366158" cy="878244"/>
            </a:xfrm>
            <a:prstGeom prst="rect">
              <a:avLst/>
            </a:prstGeom>
            <a:noFill/>
            <a:extLst>
              <a:ext uri="{909E8E84-426E-40DD-AFC4-6F175D3DCCD1}">
                <a14:hiddenFill xmlns:a14="http://schemas.microsoft.com/office/drawing/2010/main">
                  <a:solidFill>
                    <a:srgbClr val="FFFFFF"/>
                  </a:solidFill>
                </a14:hiddenFill>
              </a:ext>
            </a:extLst>
          </p:spPr>
        </p:pic>
        <p:sp>
          <p:nvSpPr>
            <p:cNvPr id="50" name="Rectangle 49">
              <a:extLst>
                <a:ext uri="{FF2B5EF4-FFF2-40B4-BE49-F238E27FC236}">
                  <a16:creationId xmlns:a16="http://schemas.microsoft.com/office/drawing/2014/main" id="{BBF64E2B-BA0C-4C95-AD57-28EB9D353E2D}"/>
                </a:ext>
              </a:extLst>
            </p:cNvPr>
            <p:cNvSpPr/>
            <p:nvPr/>
          </p:nvSpPr>
          <p:spPr>
            <a:xfrm>
              <a:off x="405581" y="2338769"/>
              <a:ext cx="2163448" cy="1966456"/>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a:lnSpc>
                  <a:spcPct val="114000"/>
                </a:lnSpc>
                <a:spcBef>
                  <a:spcPts val="0"/>
                </a:spcBef>
                <a:spcAft>
                  <a:spcPts val="1200"/>
                </a:spcAft>
              </a:pPr>
              <a:r>
                <a:rPr lang="en-US" sz="2400" b="1" kern="1200" dirty="0">
                  <a:solidFill>
                    <a:schemeClr val="bg1"/>
                  </a:solidFill>
                  <a:effectLst/>
                  <a:latin typeface="Roboto Condensed" panose="02000000000000000000" pitchFamily="2" charset="0"/>
                  <a:ea typeface="Roboto Condensed" panose="02000000000000000000" pitchFamily="2" charset="0"/>
                  <a:cs typeface="Segoe UI" panose="020B0502040204020203" pitchFamily="34" charset="0"/>
                </a:rPr>
                <a:t>PM</a:t>
              </a:r>
              <a:r>
                <a:rPr lang="en-US" sz="2400" b="1" kern="1200" baseline="-25000" dirty="0">
                  <a:solidFill>
                    <a:schemeClr val="bg1"/>
                  </a:solidFill>
                  <a:effectLst/>
                  <a:latin typeface="Roboto Condensed" panose="02000000000000000000" pitchFamily="2" charset="0"/>
                  <a:ea typeface="Roboto Condensed" panose="02000000000000000000" pitchFamily="2" charset="0"/>
                  <a:cs typeface="Segoe UI" panose="020B0502040204020203" pitchFamily="34" charset="0"/>
                </a:rPr>
                <a:t>2.5</a:t>
              </a:r>
              <a:r>
                <a:rPr lang="en-US" sz="2400" b="1" kern="1200" dirty="0">
                  <a:solidFill>
                    <a:schemeClr val="bg1"/>
                  </a:solidFill>
                  <a:effectLst/>
                  <a:latin typeface="Roboto Condensed" panose="02000000000000000000" pitchFamily="2" charset="0"/>
                  <a:ea typeface="Roboto Condensed" panose="02000000000000000000" pitchFamily="2" charset="0"/>
                  <a:cs typeface="Segoe UI" panose="020B0502040204020203" pitchFamily="34" charset="0"/>
                </a:rPr>
                <a:t> </a:t>
              </a:r>
            </a:p>
            <a:p>
              <a:pPr marL="0" marR="0">
                <a:lnSpc>
                  <a:spcPct val="114000"/>
                </a:lnSpc>
                <a:spcBef>
                  <a:spcPts val="0"/>
                </a:spcBef>
                <a:spcAft>
                  <a:spcPts val="1200"/>
                </a:spcAft>
              </a:pPr>
              <a:r>
                <a:rPr lang="en-US" sz="1600" dirty="0">
                  <a:solidFill>
                    <a:schemeClr val="bg1"/>
                  </a:solidFill>
                  <a:latin typeface="Roboto Condensed" panose="02000000000000000000" pitchFamily="2" charset="0"/>
                  <a:ea typeface="Roboto Condensed" panose="02000000000000000000" pitchFamily="2" charset="0"/>
                </a:rPr>
                <a:t>On November 10th (third day of the Butte County Camp Fire) PM</a:t>
              </a:r>
              <a:r>
                <a:rPr lang="en-US" sz="1600" baseline="-25000" dirty="0">
                  <a:solidFill>
                    <a:schemeClr val="bg1"/>
                  </a:solidFill>
                  <a:latin typeface="Roboto Condensed" panose="02000000000000000000" pitchFamily="2" charset="0"/>
                  <a:ea typeface="Roboto Condensed" panose="02000000000000000000" pitchFamily="2" charset="0"/>
                </a:rPr>
                <a:t>2.5</a:t>
              </a:r>
              <a:r>
                <a:rPr lang="en-US" sz="1600" dirty="0">
                  <a:solidFill>
                    <a:schemeClr val="bg1"/>
                  </a:solidFill>
                  <a:latin typeface="Roboto Condensed" panose="02000000000000000000" pitchFamily="2" charset="0"/>
                  <a:ea typeface="Roboto Condensed" panose="02000000000000000000" pitchFamily="2" charset="0"/>
                </a:rPr>
                <a:t> levels reached unhealthy levels.</a:t>
              </a:r>
            </a:p>
            <a:p>
              <a:pPr>
                <a:lnSpc>
                  <a:spcPct val="114000"/>
                </a:lnSpc>
                <a:spcAft>
                  <a:spcPts val="600"/>
                </a:spcAft>
              </a:pPr>
              <a:endParaRPr lang="en-US" sz="1400" dirty="0">
                <a:solidFill>
                  <a:schemeClr val="bg1"/>
                </a:solidFill>
                <a:effectLst/>
                <a:latin typeface="Roboto Condensed" panose="02000000000000000000" pitchFamily="2" charset="0"/>
                <a:ea typeface="Roboto Condensed" panose="02000000000000000000" pitchFamily="2" charset="0"/>
              </a:endParaRPr>
            </a:p>
          </p:txBody>
        </p:sp>
      </p:grpSp>
    </p:spTree>
    <p:extLst>
      <p:ext uri="{BB962C8B-B14F-4D97-AF65-F5344CB8AC3E}">
        <p14:creationId xmlns:p14="http://schemas.microsoft.com/office/powerpoint/2010/main" val="27167906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10</a:t>
            </a:fld>
            <a:endParaRPr lang="en-US" dirty="0"/>
          </a:p>
        </p:txBody>
      </p:sp>
      <p:sp>
        <p:nvSpPr>
          <p:cNvPr id="2" name="Rectangle 1">
            <a:extLst>
              <a:ext uri="{FF2B5EF4-FFF2-40B4-BE49-F238E27FC236}">
                <a16:creationId xmlns:a16="http://schemas.microsoft.com/office/drawing/2014/main" id="{529D103A-EC08-4D32-ACD2-30C0E0883AE2}"/>
              </a:ext>
            </a:extLst>
          </p:cNvPr>
          <p:cNvSpPr/>
          <p:nvPr/>
        </p:nvSpPr>
        <p:spPr>
          <a:xfrm>
            <a:off x="999218" y="1384680"/>
            <a:ext cx="10291518" cy="11852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spcAft>
                <a:spcPts val="1200"/>
              </a:spcAft>
            </a:pPr>
            <a:r>
              <a:rPr lang="en-US" sz="24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Wildfire Smoke in San Mateo County: Public Health Inquiries &amp; Emerging Concerns</a:t>
            </a:r>
          </a:p>
          <a:p>
            <a:pPr>
              <a:lnSpc>
                <a:spcPct val="114000"/>
              </a:lnSpc>
            </a:pPr>
            <a:r>
              <a:rPr lang="en-US"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During the 2018 Camp Fire, San Mateo County public health and emergency medical services officials received inquiries from staff, fire officials, hospitals, schools, media, and the public regarding these concerns:</a:t>
            </a:r>
          </a:p>
        </p:txBody>
      </p:sp>
      <p:pic>
        <p:nvPicPr>
          <p:cNvPr id="70" name="Picture 69">
            <a:extLst>
              <a:ext uri="{FF2B5EF4-FFF2-40B4-BE49-F238E27FC236}">
                <a16:creationId xmlns:a16="http://schemas.microsoft.com/office/drawing/2014/main" id="{4B41EB72-1762-487A-B639-418720709EB0}"/>
              </a:ext>
            </a:extLst>
          </p:cNvPr>
          <p:cNvPicPr>
            <a:picLocks noChangeAspect="1"/>
          </p:cNvPicPr>
          <p:nvPr/>
        </p:nvPicPr>
        <p:blipFill rotWithShape="1">
          <a:blip r:embed="rId3"/>
          <a:stretch/>
        </p:blipFill>
        <p:spPr>
          <a:xfrm>
            <a:off x="8497535" y="593223"/>
            <a:ext cx="2786293" cy="496743"/>
          </a:xfrm>
          <a:prstGeom prst="rect">
            <a:avLst/>
          </a:prstGeom>
        </p:spPr>
      </p:pic>
      <p:grpSp>
        <p:nvGrpSpPr>
          <p:cNvPr id="19" name="Group 18">
            <a:extLst>
              <a:ext uri="{FF2B5EF4-FFF2-40B4-BE49-F238E27FC236}">
                <a16:creationId xmlns:a16="http://schemas.microsoft.com/office/drawing/2014/main" id="{F6DB3A75-4570-4107-BFB8-2018070513B2}"/>
              </a:ext>
            </a:extLst>
          </p:cNvPr>
          <p:cNvGrpSpPr/>
          <p:nvPr/>
        </p:nvGrpSpPr>
        <p:grpSpPr>
          <a:xfrm>
            <a:off x="897157" y="2941980"/>
            <a:ext cx="2035234" cy="1380976"/>
            <a:chOff x="897157" y="2941980"/>
            <a:chExt cx="2035234" cy="1380976"/>
          </a:xfrm>
        </p:grpSpPr>
        <p:sp>
          <p:nvSpPr>
            <p:cNvPr id="4" name="TextBox 3">
              <a:extLst>
                <a:ext uri="{FF2B5EF4-FFF2-40B4-BE49-F238E27FC236}">
                  <a16:creationId xmlns:a16="http://schemas.microsoft.com/office/drawing/2014/main" id="{FF96098F-E2F5-436F-AB14-6823E4E647B6}"/>
                </a:ext>
              </a:extLst>
            </p:cNvPr>
            <p:cNvSpPr txBox="1"/>
            <p:nvPr/>
          </p:nvSpPr>
          <p:spPr>
            <a:xfrm>
              <a:off x="897157" y="3826213"/>
              <a:ext cx="2035234" cy="496743"/>
            </a:xfrm>
            <a:prstGeom prst="rect">
              <a:avLst/>
            </a:prstGeom>
            <a:noFill/>
          </p:spPr>
          <p:txBody>
            <a:bodyPr wrap="square" lIns="0" tIns="0" rIns="0" bIns="0" rtlCol="0">
              <a:noAutofit/>
            </a:bodyPr>
            <a:lstStyle/>
            <a:p>
              <a:pPr algn="ctr"/>
              <a:r>
                <a:rPr lang="en-US" sz="1400" b="1" dirty="0">
                  <a:solidFill>
                    <a:srgbClr val="ED9615"/>
                  </a:solidFill>
                  <a:latin typeface="Roboto Condensed" panose="02000000000000000000" pitchFamily="2" charset="0"/>
                  <a:ea typeface="Roboto Condensed" panose="02000000000000000000" pitchFamily="2" charset="0"/>
                </a:rPr>
                <a:t>Masking and Respirator Guidance &amp; Effectiveness</a:t>
              </a:r>
            </a:p>
          </p:txBody>
        </p:sp>
        <p:grpSp>
          <p:nvGrpSpPr>
            <p:cNvPr id="32" name="Group 31">
              <a:extLst>
                <a:ext uri="{FF2B5EF4-FFF2-40B4-BE49-F238E27FC236}">
                  <a16:creationId xmlns:a16="http://schemas.microsoft.com/office/drawing/2014/main" id="{D78A2861-96D5-47C7-9995-24359C0A5BCF}"/>
                </a:ext>
              </a:extLst>
            </p:cNvPr>
            <p:cNvGrpSpPr>
              <a:grpSpLocks noChangeAspect="1"/>
            </p:cNvGrpSpPr>
            <p:nvPr/>
          </p:nvGrpSpPr>
          <p:grpSpPr>
            <a:xfrm>
              <a:off x="1519655" y="2941980"/>
              <a:ext cx="790238" cy="745435"/>
              <a:chOff x="7144753" y="3924769"/>
              <a:chExt cx="1322674" cy="1247684"/>
            </a:xfrm>
          </p:grpSpPr>
          <p:sp>
            <p:nvSpPr>
              <p:cNvPr id="24" name="Freeform: Shape 23">
                <a:extLst>
                  <a:ext uri="{FF2B5EF4-FFF2-40B4-BE49-F238E27FC236}">
                    <a16:creationId xmlns:a16="http://schemas.microsoft.com/office/drawing/2014/main" id="{53A59960-7059-413C-AE1B-0BEB17D1E327}"/>
                  </a:ext>
                </a:extLst>
              </p:cNvPr>
              <p:cNvSpPr/>
              <p:nvPr/>
            </p:nvSpPr>
            <p:spPr>
              <a:xfrm>
                <a:off x="7181891" y="3924769"/>
                <a:ext cx="1225187" cy="1233947"/>
              </a:xfrm>
              <a:custGeom>
                <a:avLst/>
                <a:gdLst>
                  <a:gd name="connsiteX0" fmla="*/ 22506 w 2857596"/>
                  <a:gd name="connsiteY0" fmla="*/ 1480189 h 2821327"/>
                  <a:gd name="connsiteX1" fmla="*/ 121566 w 2857596"/>
                  <a:gd name="connsiteY1" fmla="*/ 939169 h 2821327"/>
                  <a:gd name="connsiteX2" fmla="*/ 403506 w 2857596"/>
                  <a:gd name="connsiteY2" fmla="*/ 421009 h 2821327"/>
                  <a:gd name="connsiteX3" fmla="*/ 1051206 w 2857596"/>
                  <a:gd name="connsiteY3" fmla="*/ 47629 h 2821327"/>
                  <a:gd name="connsiteX4" fmla="*/ 1843686 w 2857596"/>
                  <a:gd name="connsiteY4" fmla="*/ 47629 h 2821327"/>
                  <a:gd name="connsiteX5" fmla="*/ 2491386 w 2857596"/>
                  <a:gd name="connsiteY5" fmla="*/ 436249 h 2821327"/>
                  <a:gd name="connsiteX6" fmla="*/ 2857146 w 2857596"/>
                  <a:gd name="connsiteY6" fmla="*/ 1365889 h 2821327"/>
                  <a:gd name="connsiteX7" fmla="*/ 2422806 w 2857596"/>
                  <a:gd name="connsiteY7" fmla="*/ 2318389 h 2821327"/>
                  <a:gd name="connsiteX8" fmla="*/ 1485546 w 2857596"/>
                  <a:gd name="connsiteY8" fmla="*/ 2821309 h 2821327"/>
                  <a:gd name="connsiteX9" fmla="*/ 533046 w 2857596"/>
                  <a:gd name="connsiteY9" fmla="*/ 2333629 h 2821327"/>
                  <a:gd name="connsiteX10" fmla="*/ 22506 w 2857596"/>
                  <a:gd name="connsiteY10" fmla="*/ 1480189 h 2821327"/>
                  <a:gd name="connsiteX0" fmla="*/ 25856 w 2860946"/>
                  <a:gd name="connsiteY0" fmla="*/ 1480189 h 2821327"/>
                  <a:gd name="connsiteX1" fmla="*/ 109676 w 2860946"/>
                  <a:gd name="connsiteY1" fmla="*/ 931549 h 2821327"/>
                  <a:gd name="connsiteX2" fmla="*/ 406856 w 2860946"/>
                  <a:gd name="connsiteY2" fmla="*/ 421009 h 2821327"/>
                  <a:gd name="connsiteX3" fmla="*/ 1054556 w 2860946"/>
                  <a:gd name="connsiteY3" fmla="*/ 47629 h 2821327"/>
                  <a:gd name="connsiteX4" fmla="*/ 1847036 w 2860946"/>
                  <a:gd name="connsiteY4" fmla="*/ 47629 h 2821327"/>
                  <a:gd name="connsiteX5" fmla="*/ 2494736 w 2860946"/>
                  <a:gd name="connsiteY5" fmla="*/ 436249 h 2821327"/>
                  <a:gd name="connsiteX6" fmla="*/ 2860496 w 2860946"/>
                  <a:gd name="connsiteY6" fmla="*/ 1365889 h 2821327"/>
                  <a:gd name="connsiteX7" fmla="*/ 2426156 w 2860946"/>
                  <a:gd name="connsiteY7" fmla="*/ 2318389 h 2821327"/>
                  <a:gd name="connsiteX8" fmla="*/ 1488896 w 2860946"/>
                  <a:gd name="connsiteY8" fmla="*/ 2821309 h 2821327"/>
                  <a:gd name="connsiteX9" fmla="*/ 536396 w 2860946"/>
                  <a:gd name="connsiteY9" fmla="*/ 2333629 h 2821327"/>
                  <a:gd name="connsiteX10" fmla="*/ 25856 w 2860946"/>
                  <a:gd name="connsiteY10" fmla="*/ 1480189 h 2821327"/>
                  <a:gd name="connsiteX0" fmla="*/ 30912 w 2835522"/>
                  <a:gd name="connsiteY0" fmla="*/ 1678309 h 2821325"/>
                  <a:gd name="connsiteX1" fmla="*/ 84252 w 2835522"/>
                  <a:gd name="connsiteY1" fmla="*/ 931549 h 2821325"/>
                  <a:gd name="connsiteX2" fmla="*/ 381432 w 2835522"/>
                  <a:gd name="connsiteY2" fmla="*/ 421009 h 2821325"/>
                  <a:gd name="connsiteX3" fmla="*/ 1029132 w 2835522"/>
                  <a:gd name="connsiteY3" fmla="*/ 47629 h 2821325"/>
                  <a:gd name="connsiteX4" fmla="*/ 1821612 w 2835522"/>
                  <a:gd name="connsiteY4" fmla="*/ 47629 h 2821325"/>
                  <a:gd name="connsiteX5" fmla="*/ 2469312 w 2835522"/>
                  <a:gd name="connsiteY5" fmla="*/ 436249 h 2821325"/>
                  <a:gd name="connsiteX6" fmla="*/ 2835072 w 2835522"/>
                  <a:gd name="connsiteY6" fmla="*/ 1365889 h 2821325"/>
                  <a:gd name="connsiteX7" fmla="*/ 2400732 w 2835522"/>
                  <a:gd name="connsiteY7" fmla="*/ 2318389 h 2821325"/>
                  <a:gd name="connsiteX8" fmla="*/ 1463472 w 2835522"/>
                  <a:gd name="connsiteY8" fmla="*/ 2821309 h 2821325"/>
                  <a:gd name="connsiteX9" fmla="*/ 510972 w 2835522"/>
                  <a:gd name="connsiteY9" fmla="*/ 2333629 h 2821325"/>
                  <a:gd name="connsiteX10" fmla="*/ 30912 w 2835522"/>
                  <a:gd name="connsiteY10" fmla="*/ 1678309 h 2821325"/>
                  <a:gd name="connsiteX0" fmla="*/ 31473 w 2836083"/>
                  <a:gd name="connsiteY0" fmla="*/ 1678309 h 2821327"/>
                  <a:gd name="connsiteX1" fmla="*/ 84813 w 2836083"/>
                  <a:gd name="connsiteY1" fmla="*/ 931549 h 2821327"/>
                  <a:gd name="connsiteX2" fmla="*/ 381993 w 2836083"/>
                  <a:gd name="connsiteY2" fmla="*/ 421009 h 2821327"/>
                  <a:gd name="connsiteX3" fmla="*/ 1029693 w 2836083"/>
                  <a:gd name="connsiteY3" fmla="*/ 47629 h 2821327"/>
                  <a:gd name="connsiteX4" fmla="*/ 1822173 w 2836083"/>
                  <a:gd name="connsiteY4" fmla="*/ 47629 h 2821327"/>
                  <a:gd name="connsiteX5" fmla="*/ 2469873 w 2836083"/>
                  <a:gd name="connsiteY5" fmla="*/ 436249 h 2821327"/>
                  <a:gd name="connsiteX6" fmla="*/ 2835633 w 2836083"/>
                  <a:gd name="connsiteY6" fmla="*/ 1365889 h 2821327"/>
                  <a:gd name="connsiteX7" fmla="*/ 2401293 w 2836083"/>
                  <a:gd name="connsiteY7" fmla="*/ 2318389 h 2821327"/>
                  <a:gd name="connsiteX8" fmla="*/ 1464033 w 2836083"/>
                  <a:gd name="connsiteY8" fmla="*/ 2821309 h 2821327"/>
                  <a:gd name="connsiteX9" fmla="*/ 519153 w 2836083"/>
                  <a:gd name="connsiteY9" fmla="*/ 2379349 h 2821327"/>
                  <a:gd name="connsiteX10" fmla="*/ 31473 w 2836083"/>
                  <a:gd name="connsiteY10" fmla="*/ 1678309 h 2821327"/>
                  <a:gd name="connsiteX0" fmla="*/ 30912 w 2835522"/>
                  <a:gd name="connsiteY0" fmla="*/ 1678309 h 2821330"/>
                  <a:gd name="connsiteX1" fmla="*/ 84252 w 2835522"/>
                  <a:gd name="connsiteY1" fmla="*/ 931549 h 2821330"/>
                  <a:gd name="connsiteX2" fmla="*/ 381432 w 2835522"/>
                  <a:gd name="connsiteY2" fmla="*/ 421009 h 2821330"/>
                  <a:gd name="connsiteX3" fmla="*/ 1029132 w 2835522"/>
                  <a:gd name="connsiteY3" fmla="*/ 47629 h 2821330"/>
                  <a:gd name="connsiteX4" fmla="*/ 1821612 w 2835522"/>
                  <a:gd name="connsiteY4" fmla="*/ 47629 h 2821330"/>
                  <a:gd name="connsiteX5" fmla="*/ 2469312 w 2835522"/>
                  <a:gd name="connsiteY5" fmla="*/ 436249 h 2821330"/>
                  <a:gd name="connsiteX6" fmla="*/ 2835072 w 2835522"/>
                  <a:gd name="connsiteY6" fmla="*/ 1365889 h 2821330"/>
                  <a:gd name="connsiteX7" fmla="*/ 2400732 w 2835522"/>
                  <a:gd name="connsiteY7" fmla="*/ 2318389 h 2821330"/>
                  <a:gd name="connsiteX8" fmla="*/ 1463472 w 2835522"/>
                  <a:gd name="connsiteY8" fmla="*/ 2821309 h 2821330"/>
                  <a:gd name="connsiteX9" fmla="*/ 510972 w 2835522"/>
                  <a:gd name="connsiteY9" fmla="*/ 2409829 h 2821330"/>
                  <a:gd name="connsiteX10" fmla="*/ 30912 w 2835522"/>
                  <a:gd name="connsiteY10" fmla="*/ 1678309 h 2821330"/>
                  <a:gd name="connsiteX0" fmla="*/ 30912 w 2835522"/>
                  <a:gd name="connsiteY0" fmla="*/ 1678309 h 2844188"/>
                  <a:gd name="connsiteX1" fmla="*/ 84252 w 2835522"/>
                  <a:gd name="connsiteY1" fmla="*/ 931549 h 2844188"/>
                  <a:gd name="connsiteX2" fmla="*/ 381432 w 2835522"/>
                  <a:gd name="connsiteY2" fmla="*/ 421009 h 2844188"/>
                  <a:gd name="connsiteX3" fmla="*/ 1029132 w 2835522"/>
                  <a:gd name="connsiteY3" fmla="*/ 47629 h 2844188"/>
                  <a:gd name="connsiteX4" fmla="*/ 1821612 w 2835522"/>
                  <a:gd name="connsiteY4" fmla="*/ 47629 h 2844188"/>
                  <a:gd name="connsiteX5" fmla="*/ 2469312 w 2835522"/>
                  <a:gd name="connsiteY5" fmla="*/ 436249 h 2844188"/>
                  <a:gd name="connsiteX6" fmla="*/ 2835072 w 2835522"/>
                  <a:gd name="connsiteY6" fmla="*/ 1365889 h 2844188"/>
                  <a:gd name="connsiteX7" fmla="*/ 2400732 w 2835522"/>
                  <a:gd name="connsiteY7" fmla="*/ 2318389 h 2844188"/>
                  <a:gd name="connsiteX8" fmla="*/ 1440612 w 2835522"/>
                  <a:gd name="connsiteY8" fmla="*/ 2844169 h 2844188"/>
                  <a:gd name="connsiteX9" fmla="*/ 510972 w 2835522"/>
                  <a:gd name="connsiteY9" fmla="*/ 2409829 h 2844188"/>
                  <a:gd name="connsiteX10" fmla="*/ 30912 w 2835522"/>
                  <a:gd name="connsiteY10" fmla="*/ 1678309 h 2844188"/>
                  <a:gd name="connsiteX0" fmla="*/ 30912 w 2835125"/>
                  <a:gd name="connsiteY0" fmla="*/ 1678309 h 2844188"/>
                  <a:gd name="connsiteX1" fmla="*/ 84252 w 2835125"/>
                  <a:gd name="connsiteY1" fmla="*/ 931549 h 2844188"/>
                  <a:gd name="connsiteX2" fmla="*/ 381432 w 2835125"/>
                  <a:gd name="connsiteY2" fmla="*/ 421009 h 2844188"/>
                  <a:gd name="connsiteX3" fmla="*/ 1029132 w 2835125"/>
                  <a:gd name="connsiteY3" fmla="*/ 47629 h 2844188"/>
                  <a:gd name="connsiteX4" fmla="*/ 1821612 w 2835125"/>
                  <a:gd name="connsiteY4" fmla="*/ 47629 h 2844188"/>
                  <a:gd name="connsiteX5" fmla="*/ 2469312 w 2835125"/>
                  <a:gd name="connsiteY5" fmla="*/ 436249 h 2844188"/>
                  <a:gd name="connsiteX6" fmla="*/ 2835072 w 2835125"/>
                  <a:gd name="connsiteY6" fmla="*/ 1365889 h 2844188"/>
                  <a:gd name="connsiteX7" fmla="*/ 2446452 w 2835125"/>
                  <a:gd name="connsiteY7" fmla="*/ 2272669 h 2844188"/>
                  <a:gd name="connsiteX8" fmla="*/ 1440612 w 2835125"/>
                  <a:gd name="connsiteY8" fmla="*/ 2844169 h 2844188"/>
                  <a:gd name="connsiteX9" fmla="*/ 510972 w 2835125"/>
                  <a:gd name="connsiteY9" fmla="*/ 2409829 h 2844188"/>
                  <a:gd name="connsiteX10" fmla="*/ 30912 w 2835125"/>
                  <a:gd name="connsiteY10" fmla="*/ 1678309 h 2844188"/>
                  <a:gd name="connsiteX0" fmla="*/ 30912 w 2835396"/>
                  <a:gd name="connsiteY0" fmla="*/ 1679762 h 2845641"/>
                  <a:gd name="connsiteX1" fmla="*/ 84252 w 2835396"/>
                  <a:gd name="connsiteY1" fmla="*/ 933002 h 2845641"/>
                  <a:gd name="connsiteX2" fmla="*/ 381432 w 2835396"/>
                  <a:gd name="connsiteY2" fmla="*/ 422462 h 2845641"/>
                  <a:gd name="connsiteX3" fmla="*/ 1029132 w 2835396"/>
                  <a:gd name="connsiteY3" fmla="*/ 49082 h 2845641"/>
                  <a:gd name="connsiteX4" fmla="*/ 1821612 w 2835396"/>
                  <a:gd name="connsiteY4" fmla="*/ 49082 h 2845641"/>
                  <a:gd name="connsiteX5" fmla="*/ 2499792 w 2835396"/>
                  <a:gd name="connsiteY5" fmla="*/ 460562 h 2845641"/>
                  <a:gd name="connsiteX6" fmla="*/ 2835072 w 2835396"/>
                  <a:gd name="connsiteY6" fmla="*/ 1367342 h 2845641"/>
                  <a:gd name="connsiteX7" fmla="*/ 2446452 w 2835396"/>
                  <a:gd name="connsiteY7" fmla="*/ 2274122 h 2845641"/>
                  <a:gd name="connsiteX8" fmla="*/ 1440612 w 2835396"/>
                  <a:gd name="connsiteY8" fmla="*/ 2845622 h 2845641"/>
                  <a:gd name="connsiteX9" fmla="*/ 510972 w 2835396"/>
                  <a:gd name="connsiteY9" fmla="*/ 2411282 h 2845641"/>
                  <a:gd name="connsiteX10" fmla="*/ 30912 w 2835396"/>
                  <a:gd name="connsiteY10" fmla="*/ 1679762 h 2845641"/>
                  <a:gd name="connsiteX0" fmla="*/ 30912 w 2835396"/>
                  <a:gd name="connsiteY0" fmla="*/ 1689122 h 2855001"/>
                  <a:gd name="connsiteX1" fmla="*/ 84252 w 2835396"/>
                  <a:gd name="connsiteY1" fmla="*/ 942362 h 2855001"/>
                  <a:gd name="connsiteX2" fmla="*/ 381432 w 2835396"/>
                  <a:gd name="connsiteY2" fmla="*/ 431822 h 2855001"/>
                  <a:gd name="connsiteX3" fmla="*/ 1029132 w 2835396"/>
                  <a:gd name="connsiteY3" fmla="*/ 58442 h 2855001"/>
                  <a:gd name="connsiteX4" fmla="*/ 1821612 w 2835396"/>
                  <a:gd name="connsiteY4" fmla="*/ 43202 h 2855001"/>
                  <a:gd name="connsiteX5" fmla="*/ 2499792 w 2835396"/>
                  <a:gd name="connsiteY5" fmla="*/ 469922 h 2855001"/>
                  <a:gd name="connsiteX6" fmla="*/ 2835072 w 2835396"/>
                  <a:gd name="connsiteY6" fmla="*/ 1376702 h 2855001"/>
                  <a:gd name="connsiteX7" fmla="*/ 2446452 w 2835396"/>
                  <a:gd name="connsiteY7" fmla="*/ 2283482 h 2855001"/>
                  <a:gd name="connsiteX8" fmla="*/ 1440612 w 2835396"/>
                  <a:gd name="connsiteY8" fmla="*/ 2854982 h 2855001"/>
                  <a:gd name="connsiteX9" fmla="*/ 510972 w 2835396"/>
                  <a:gd name="connsiteY9" fmla="*/ 2420642 h 2855001"/>
                  <a:gd name="connsiteX10" fmla="*/ 30912 w 2835396"/>
                  <a:gd name="connsiteY10" fmla="*/ 1689122 h 2855001"/>
                  <a:gd name="connsiteX0" fmla="*/ 30912 w 2835396"/>
                  <a:gd name="connsiteY0" fmla="*/ 1696906 h 2862785"/>
                  <a:gd name="connsiteX1" fmla="*/ 84252 w 2835396"/>
                  <a:gd name="connsiteY1" fmla="*/ 950146 h 2862785"/>
                  <a:gd name="connsiteX2" fmla="*/ 381432 w 2835396"/>
                  <a:gd name="connsiteY2" fmla="*/ 439606 h 2862785"/>
                  <a:gd name="connsiteX3" fmla="*/ 991032 w 2835396"/>
                  <a:gd name="connsiteY3" fmla="*/ 50986 h 2862785"/>
                  <a:gd name="connsiteX4" fmla="*/ 1821612 w 2835396"/>
                  <a:gd name="connsiteY4" fmla="*/ 50986 h 2862785"/>
                  <a:gd name="connsiteX5" fmla="*/ 2499792 w 2835396"/>
                  <a:gd name="connsiteY5" fmla="*/ 477706 h 2862785"/>
                  <a:gd name="connsiteX6" fmla="*/ 2835072 w 2835396"/>
                  <a:gd name="connsiteY6" fmla="*/ 1384486 h 2862785"/>
                  <a:gd name="connsiteX7" fmla="*/ 2446452 w 2835396"/>
                  <a:gd name="connsiteY7" fmla="*/ 2291266 h 2862785"/>
                  <a:gd name="connsiteX8" fmla="*/ 1440612 w 2835396"/>
                  <a:gd name="connsiteY8" fmla="*/ 2862766 h 2862785"/>
                  <a:gd name="connsiteX9" fmla="*/ 510972 w 2835396"/>
                  <a:gd name="connsiteY9" fmla="*/ 2428426 h 2862785"/>
                  <a:gd name="connsiteX10" fmla="*/ 30912 w 2835396"/>
                  <a:gd name="connsiteY10" fmla="*/ 1696906 h 2862785"/>
                  <a:gd name="connsiteX0" fmla="*/ 30912 w 2835408"/>
                  <a:gd name="connsiteY0" fmla="*/ 1711267 h 2877146"/>
                  <a:gd name="connsiteX1" fmla="*/ 84252 w 2835408"/>
                  <a:gd name="connsiteY1" fmla="*/ 964507 h 2877146"/>
                  <a:gd name="connsiteX2" fmla="*/ 381432 w 2835408"/>
                  <a:gd name="connsiteY2" fmla="*/ 453967 h 2877146"/>
                  <a:gd name="connsiteX3" fmla="*/ 991032 w 2835408"/>
                  <a:gd name="connsiteY3" fmla="*/ 65347 h 2877146"/>
                  <a:gd name="connsiteX4" fmla="*/ 1783512 w 2835408"/>
                  <a:gd name="connsiteY4" fmla="*/ 42487 h 2877146"/>
                  <a:gd name="connsiteX5" fmla="*/ 2499792 w 2835408"/>
                  <a:gd name="connsiteY5" fmla="*/ 492067 h 2877146"/>
                  <a:gd name="connsiteX6" fmla="*/ 2835072 w 2835408"/>
                  <a:gd name="connsiteY6" fmla="*/ 1398847 h 2877146"/>
                  <a:gd name="connsiteX7" fmla="*/ 2446452 w 2835408"/>
                  <a:gd name="connsiteY7" fmla="*/ 2305627 h 2877146"/>
                  <a:gd name="connsiteX8" fmla="*/ 1440612 w 2835408"/>
                  <a:gd name="connsiteY8" fmla="*/ 2877127 h 2877146"/>
                  <a:gd name="connsiteX9" fmla="*/ 510972 w 2835408"/>
                  <a:gd name="connsiteY9" fmla="*/ 2442787 h 2877146"/>
                  <a:gd name="connsiteX10" fmla="*/ 30912 w 2835408"/>
                  <a:gd name="connsiteY10" fmla="*/ 1711267 h 2877146"/>
                  <a:gd name="connsiteX0" fmla="*/ 52223 w 2856719"/>
                  <a:gd name="connsiteY0" fmla="*/ 1711267 h 2877146"/>
                  <a:gd name="connsiteX1" fmla="*/ 52223 w 2856719"/>
                  <a:gd name="connsiteY1" fmla="*/ 1017847 h 2877146"/>
                  <a:gd name="connsiteX2" fmla="*/ 402743 w 2856719"/>
                  <a:gd name="connsiteY2" fmla="*/ 453967 h 2877146"/>
                  <a:gd name="connsiteX3" fmla="*/ 1012343 w 2856719"/>
                  <a:gd name="connsiteY3" fmla="*/ 65347 h 2877146"/>
                  <a:gd name="connsiteX4" fmla="*/ 1804823 w 2856719"/>
                  <a:gd name="connsiteY4" fmla="*/ 42487 h 2877146"/>
                  <a:gd name="connsiteX5" fmla="*/ 2521103 w 2856719"/>
                  <a:gd name="connsiteY5" fmla="*/ 492067 h 2877146"/>
                  <a:gd name="connsiteX6" fmla="*/ 2856383 w 2856719"/>
                  <a:gd name="connsiteY6" fmla="*/ 1398847 h 2877146"/>
                  <a:gd name="connsiteX7" fmla="*/ 2467763 w 2856719"/>
                  <a:gd name="connsiteY7" fmla="*/ 2305627 h 2877146"/>
                  <a:gd name="connsiteX8" fmla="*/ 1461923 w 2856719"/>
                  <a:gd name="connsiteY8" fmla="*/ 2877127 h 2877146"/>
                  <a:gd name="connsiteX9" fmla="*/ 532283 w 2856719"/>
                  <a:gd name="connsiteY9" fmla="*/ 2442787 h 2877146"/>
                  <a:gd name="connsiteX10" fmla="*/ 52223 w 2856719"/>
                  <a:gd name="connsiteY10" fmla="*/ 1711267 h 2877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56719" h="2877146">
                    <a:moveTo>
                      <a:pt x="52223" y="1711267"/>
                    </a:moveTo>
                    <a:cubicBezTo>
                      <a:pt x="-27787" y="1473777"/>
                      <a:pt x="-6197" y="1227397"/>
                      <a:pt x="52223" y="1017847"/>
                    </a:cubicBezTo>
                    <a:cubicBezTo>
                      <a:pt x="110643" y="808297"/>
                      <a:pt x="242723" y="612717"/>
                      <a:pt x="402743" y="453967"/>
                    </a:cubicBezTo>
                    <a:cubicBezTo>
                      <a:pt x="562763" y="295217"/>
                      <a:pt x="778663" y="133927"/>
                      <a:pt x="1012343" y="65347"/>
                    </a:cubicBezTo>
                    <a:cubicBezTo>
                      <a:pt x="1246023" y="-3233"/>
                      <a:pt x="1553363" y="-28633"/>
                      <a:pt x="1804823" y="42487"/>
                    </a:cubicBezTo>
                    <a:cubicBezTo>
                      <a:pt x="2056283" y="113607"/>
                      <a:pt x="2345843" y="266007"/>
                      <a:pt x="2521103" y="492067"/>
                    </a:cubicBezTo>
                    <a:cubicBezTo>
                      <a:pt x="2696363" y="718127"/>
                      <a:pt x="2865273" y="1096587"/>
                      <a:pt x="2856383" y="1398847"/>
                    </a:cubicBezTo>
                    <a:cubicBezTo>
                      <a:pt x="2847493" y="1701107"/>
                      <a:pt x="2700173" y="2059247"/>
                      <a:pt x="2467763" y="2305627"/>
                    </a:cubicBezTo>
                    <a:cubicBezTo>
                      <a:pt x="2235353" y="2552007"/>
                      <a:pt x="1776883" y="2874587"/>
                      <a:pt x="1461923" y="2877127"/>
                    </a:cubicBezTo>
                    <a:cubicBezTo>
                      <a:pt x="1146963" y="2879667"/>
                      <a:pt x="767233" y="2637097"/>
                      <a:pt x="532283" y="2442787"/>
                    </a:cubicBezTo>
                    <a:cubicBezTo>
                      <a:pt x="297333" y="2248477"/>
                      <a:pt x="132233" y="1948757"/>
                      <a:pt x="52223" y="1711267"/>
                    </a:cubicBezTo>
                    <a:close/>
                  </a:path>
                </a:pathLst>
              </a:custGeom>
              <a:noFill/>
              <a:ln w="34925">
                <a:solidFill>
                  <a:srgbClr val="A09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32EA384C-7DA8-47BB-9D70-C65FBD2875EA}"/>
                  </a:ext>
                </a:extLst>
              </p:cNvPr>
              <p:cNvSpPr/>
              <p:nvPr/>
            </p:nvSpPr>
            <p:spPr>
              <a:xfrm>
                <a:off x="7513204" y="4078191"/>
                <a:ext cx="577357" cy="108947"/>
              </a:xfrm>
              <a:custGeom>
                <a:avLst/>
                <a:gdLst>
                  <a:gd name="connsiteX0" fmla="*/ 0 w 1346200"/>
                  <a:gd name="connsiteY0" fmla="*/ 254027 h 254027"/>
                  <a:gd name="connsiteX1" fmla="*/ 685800 w 1346200"/>
                  <a:gd name="connsiteY1" fmla="*/ 27 h 254027"/>
                  <a:gd name="connsiteX2" fmla="*/ 1346200 w 1346200"/>
                  <a:gd name="connsiteY2" fmla="*/ 241327 h 254027"/>
                </a:gdLst>
                <a:ahLst/>
                <a:cxnLst>
                  <a:cxn ang="0">
                    <a:pos x="connsiteX0" y="connsiteY0"/>
                  </a:cxn>
                  <a:cxn ang="0">
                    <a:pos x="connsiteX1" y="connsiteY1"/>
                  </a:cxn>
                  <a:cxn ang="0">
                    <a:pos x="connsiteX2" y="connsiteY2"/>
                  </a:cxn>
                </a:cxnLst>
                <a:rect l="l" t="t" r="r" b="b"/>
                <a:pathLst>
                  <a:path w="1346200" h="254027">
                    <a:moveTo>
                      <a:pt x="0" y="254027"/>
                    </a:moveTo>
                    <a:cubicBezTo>
                      <a:pt x="230716" y="128085"/>
                      <a:pt x="461433" y="2144"/>
                      <a:pt x="685800" y="27"/>
                    </a:cubicBezTo>
                    <a:cubicBezTo>
                      <a:pt x="910167" y="-2090"/>
                      <a:pt x="1128183" y="119618"/>
                      <a:pt x="1346200" y="241327"/>
                    </a:cubicBezTo>
                  </a:path>
                </a:pathLst>
              </a:custGeom>
              <a:noFill/>
              <a:ln w="34925" cap="rnd">
                <a:solidFill>
                  <a:srgbClr val="A09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D0DC62EB-99BC-4B42-B01D-2EBA824EE70F}"/>
                  </a:ext>
                </a:extLst>
              </p:cNvPr>
              <p:cNvCxnSpPr/>
              <p:nvPr/>
            </p:nvCxnSpPr>
            <p:spPr>
              <a:xfrm>
                <a:off x="7144753" y="4171779"/>
                <a:ext cx="194269" cy="114384"/>
              </a:xfrm>
              <a:prstGeom prst="line">
                <a:avLst/>
              </a:prstGeom>
              <a:ln w="34925" cap="rnd">
                <a:solidFill>
                  <a:srgbClr val="A09F9F"/>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8DD3731-9C02-4272-B16F-FE64DE8F970B}"/>
                  </a:ext>
                </a:extLst>
              </p:cNvPr>
              <p:cNvCxnSpPr>
                <a:cxnSpLocks/>
              </p:cNvCxnSpPr>
              <p:nvPr/>
            </p:nvCxnSpPr>
            <p:spPr>
              <a:xfrm flipH="1">
                <a:off x="8266289" y="4148308"/>
                <a:ext cx="194269" cy="114384"/>
              </a:xfrm>
              <a:prstGeom prst="line">
                <a:avLst/>
              </a:prstGeom>
              <a:ln w="34925" cap="rnd">
                <a:solidFill>
                  <a:srgbClr val="A09F9F"/>
                </a:solidFill>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3F0491AB-E5B5-49D2-8C37-C589B001933B}"/>
                  </a:ext>
                </a:extLst>
              </p:cNvPr>
              <p:cNvSpPr/>
              <p:nvPr/>
            </p:nvSpPr>
            <p:spPr>
              <a:xfrm>
                <a:off x="7147560" y="4761126"/>
                <a:ext cx="1319867" cy="411327"/>
              </a:xfrm>
              <a:custGeom>
                <a:avLst/>
                <a:gdLst>
                  <a:gd name="connsiteX0" fmla="*/ 0 w 1319867"/>
                  <a:gd name="connsiteY0" fmla="*/ 123294 h 411327"/>
                  <a:gd name="connsiteX1" fmla="*/ 198120 w 1319867"/>
                  <a:gd name="connsiteY1" fmla="*/ 1374 h 411327"/>
                  <a:gd name="connsiteX2" fmla="*/ 106680 w 1319867"/>
                  <a:gd name="connsiteY2" fmla="*/ 69954 h 411327"/>
                  <a:gd name="connsiteX3" fmla="*/ 45720 w 1319867"/>
                  <a:gd name="connsiteY3" fmla="*/ 252834 h 411327"/>
                  <a:gd name="connsiteX4" fmla="*/ 457200 w 1319867"/>
                  <a:gd name="connsiteY4" fmla="*/ 405234 h 411327"/>
                  <a:gd name="connsiteX5" fmla="*/ 929640 w 1319867"/>
                  <a:gd name="connsiteY5" fmla="*/ 367134 h 411327"/>
                  <a:gd name="connsiteX6" fmla="*/ 1318260 w 1319867"/>
                  <a:gd name="connsiteY6" fmla="*/ 237594 h 411327"/>
                  <a:gd name="connsiteX7" fmla="*/ 1074420 w 1319867"/>
                  <a:gd name="connsiteY7" fmla="*/ 31854 h 411327"/>
                  <a:gd name="connsiteX8" fmla="*/ 1242060 w 1319867"/>
                  <a:gd name="connsiteY8" fmla="*/ 85194 h 41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9867" h="411327">
                    <a:moveTo>
                      <a:pt x="0" y="123294"/>
                    </a:moveTo>
                    <a:cubicBezTo>
                      <a:pt x="90170" y="66779"/>
                      <a:pt x="180340" y="10264"/>
                      <a:pt x="198120" y="1374"/>
                    </a:cubicBezTo>
                    <a:cubicBezTo>
                      <a:pt x="215900" y="-7516"/>
                      <a:pt x="132080" y="28044"/>
                      <a:pt x="106680" y="69954"/>
                    </a:cubicBezTo>
                    <a:cubicBezTo>
                      <a:pt x="81280" y="111864"/>
                      <a:pt x="-12700" y="196954"/>
                      <a:pt x="45720" y="252834"/>
                    </a:cubicBezTo>
                    <a:cubicBezTo>
                      <a:pt x="104140" y="308714"/>
                      <a:pt x="309880" y="386184"/>
                      <a:pt x="457200" y="405234"/>
                    </a:cubicBezTo>
                    <a:cubicBezTo>
                      <a:pt x="604520" y="424284"/>
                      <a:pt x="786130" y="395074"/>
                      <a:pt x="929640" y="367134"/>
                    </a:cubicBezTo>
                    <a:cubicBezTo>
                      <a:pt x="1073150" y="339194"/>
                      <a:pt x="1294130" y="293474"/>
                      <a:pt x="1318260" y="237594"/>
                    </a:cubicBezTo>
                    <a:cubicBezTo>
                      <a:pt x="1342390" y="181714"/>
                      <a:pt x="1087120" y="57254"/>
                      <a:pt x="1074420" y="31854"/>
                    </a:cubicBezTo>
                    <a:cubicBezTo>
                      <a:pt x="1061720" y="6454"/>
                      <a:pt x="1151890" y="45824"/>
                      <a:pt x="1242060" y="85194"/>
                    </a:cubicBezTo>
                  </a:path>
                </a:pathLst>
              </a:custGeom>
              <a:noFill/>
              <a:ln w="34925" cap="rnd">
                <a:solidFill>
                  <a:srgbClr val="A09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 name="Group 25">
            <a:extLst>
              <a:ext uri="{FF2B5EF4-FFF2-40B4-BE49-F238E27FC236}">
                <a16:creationId xmlns:a16="http://schemas.microsoft.com/office/drawing/2014/main" id="{7ABBE6DB-5648-42DF-B6D1-1E275390DA7C}"/>
              </a:ext>
            </a:extLst>
          </p:cNvPr>
          <p:cNvGrpSpPr/>
          <p:nvPr/>
        </p:nvGrpSpPr>
        <p:grpSpPr>
          <a:xfrm>
            <a:off x="897157" y="4682790"/>
            <a:ext cx="2035234" cy="1329188"/>
            <a:chOff x="897157" y="4682790"/>
            <a:chExt cx="2035234" cy="1329188"/>
          </a:xfrm>
        </p:grpSpPr>
        <p:pic>
          <p:nvPicPr>
            <p:cNvPr id="1076" name="Picture 52" descr="Image result for school icon">
              <a:extLst>
                <a:ext uri="{FF2B5EF4-FFF2-40B4-BE49-F238E27FC236}">
                  <a16:creationId xmlns:a16="http://schemas.microsoft.com/office/drawing/2014/main" id="{5A4CE360-F735-49BF-B82E-6EF95F2D19AE}"/>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42057" y="4682790"/>
              <a:ext cx="745434" cy="745434"/>
            </a:xfrm>
            <a:prstGeom prst="rect">
              <a:avLst/>
            </a:prstGeom>
            <a:noFill/>
            <a:extLst>
              <a:ext uri="{909E8E84-426E-40DD-AFC4-6F175D3DCCD1}">
                <a14:hiddenFill xmlns:a14="http://schemas.microsoft.com/office/drawing/2010/main">
                  <a:solidFill>
                    <a:srgbClr val="FFFFFF"/>
                  </a:solidFill>
                </a14:hiddenFill>
              </a:ext>
            </a:extLst>
          </p:spPr>
        </p:pic>
        <p:sp>
          <p:nvSpPr>
            <p:cNvPr id="82" name="TextBox 81">
              <a:extLst>
                <a:ext uri="{FF2B5EF4-FFF2-40B4-BE49-F238E27FC236}">
                  <a16:creationId xmlns:a16="http://schemas.microsoft.com/office/drawing/2014/main" id="{D728114A-AA1F-40B7-B0C0-2E2D9925AE6D}"/>
                </a:ext>
              </a:extLst>
            </p:cNvPr>
            <p:cNvSpPr txBox="1"/>
            <p:nvPr/>
          </p:nvSpPr>
          <p:spPr>
            <a:xfrm>
              <a:off x="897157" y="5515235"/>
              <a:ext cx="2035234" cy="496743"/>
            </a:xfrm>
            <a:prstGeom prst="rect">
              <a:avLst/>
            </a:prstGeom>
            <a:noFill/>
          </p:spPr>
          <p:txBody>
            <a:bodyPr wrap="square" lIns="0" tIns="0" rIns="0" bIns="0" rtlCol="0">
              <a:noAutofit/>
            </a:bodyPr>
            <a:lstStyle/>
            <a:p>
              <a:pPr algn="ctr"/>
              <a:r>
                <a:rPr lang="en-US" sz="1400" b="1" dirty="0">
                  <a:solidFill>
                    <a:srgbClr val="ED9615"/>
                  </a:solidFill>
                  <a:latin typeface="Roboto Condensed" panose="02000000000000000000" pitchFamily="2" charset="0"/>
                  <a:ea typeface="Roboto Condensed" panose="02000000000000000000" pitchFamily="2" charset="0"/>
                </a:rPr>
                <a:t>School Safety </a:t>
              </a:r>
            </a:p>
            <a:p>
              <a:pPr algn="ctr"/>
              <a:r>
                <a:rPr lang="en-US" sz="1400" b="1" dirty="0">
                  <a:solidFill>
                    <a:srgbClr val="ED9615"/>
                  </a:solidFill>
                  <a:latin typeface="Roboto Condensed" panose="02000000000000000000" pitchFamily="2" charset="0"/>
                  <a:ea typeface="Roboto Condensed" panose="02000000000000000000" pitchFamily="2" charset="0"/>
                </a:rPr>
                <a:t>&amp; Closures</a:t>
              </a:r>
            </a:p>
          </p:txBody>
        </p:sp>
      </p:grpSp>
      <p:grpSp>
        <p:nvGrpSpPr>
          <p:cNvPr id="20" name="Group 19">
            <a:extLst>
              <a:ext uri="{FF2B5EF4-FFF2-40B4-BE49-F238E27FC236}">
                <a16:creationId xmlns:a16="http://schemas.microsoft.com/office/drawing/2014/main" id="{9308BD94-BDBA-471F-B0D7-5D7F48E3AEF2}"/>
              </a:ext>
            </a:extLst>
          </p:cNvPr>
          <p:cNvGrpSpPr/>
          <p:nvPr/>
        </p:nvGrpSpPr>
        <p:grpSpPr>
          <a:xfrm>
            <a:off x="3037121" y="2941980"/>
            <a:ext cx="2035234" cy="1380976"/>
            <a:chOff x="3037121" y="2941980"/>
            <a:chExt cx="2035234" cy="1380976"/>
          </a:xfrm>
        </p:grpSpPr>
        <p:sp>
          <p:nvSpPr>
            <p:cNvPr id="18" name="TextBox 17">
              <a:extLst>
                <a:ext uri="{FF2B5EF4-FFF2-40B4-BE49-F238E27FC236}">
                  <a16:creationId xmlns:a16="http://schemas.microsoft.com/office/drawing/2014/main" id="{51B9BADF-98B8-42B9-90F2-F5C0D181E1EA}"/>
                </a:ext>
              </a:extLst>
            </p:cNvPr>
            <p:cNvSpPr txBox="1"/>
            <p:nvPr/>
          </p:nvSpPr>
          <p:spPr>
            <a:xfrm>
              <a:off x="3037121" y="3826213"/>
              <a:ext cx="2035234" cy="496743"/>
            </a:xfrm>
            <a:prstGeom prst="rect">
              <a:avLst/>
            </a:prstGeom>
            <a:noFill/>
          </p:spPr>
          <p:txBody>
            <a:bodyPr wrap="square" lIns="0" tIns="0" rIns="0" bIns="0" rtlCol="0">
              <a:noAutofit/>
            </a:bodyPr>
            <a:lstStyle/>
            <a:p>
              <a:pPr algn="ctr"/>
              <a:r>
                <a:rPr lang="en-US" sz="1400" b="1" dirty="0">
                  <a:solidFill>
                    <a:srgbClr val="ED9615"/>
                  </a:solidFill>
                  <a:latin typeface="Roboto Condensed" panose="02000000000000000000" pitchFamily="2" charset="0"/>
                  <a:ea typeface="Roboto Condensed" panose="02000000000000000000" pitchFamily="2" charset="0"/>
                </a:rPr>
                <a:t>Cleaner Air Shelters</a:t>
              </a:r>
            </a:p>
            <a:p>
              <a:pPr algn="ctr"/>
              <a:r>
                <a:rPr lang="en-US" sz="1400" b="1" dirty="0">
                  <a:solidFill>
                    <a:srgbClr val="ED9615"/>
                  </a:solidFill>
                  <a:latin typeface="Roboto Condensed" panose="02000000000000000000" pitchFamily="2" charset="0"/>
                  <a:ea typeface="Roboto Condensed" panose="02000000000000000000" pitchFamily="2" charset="0"/>
                </a:rPr>
                <a:t> &amp; Home Air Filtration</a:t>
              </a:r>
            </a:p>
          </p:txBody>
        </p:sp>
        <p:pic>
          <p:nvPicPr>
            <p:cNvPr id="1056" name="Picture 32" descr="Image result for emergency shelter icon">
              <a:extLst>
                <a:ext uri="{FF2B5EF4-FFF2-40B4-BE49-F238E27FC236}">
                  <a16:creationId xmlns:a16="http://schemas.microsoft.com/office/drawing/2014/main" id="{7D66633E-BAB6-4DB0-B27B-9DECEC566399}"/>
                </a:ext>
              </a:extLst>
            </p:cNvPr>
            <p:cNvPicPr>
              <a:picLocks noChangeAspect="1" noChangeArrowheads="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82021" y="2941980"/>
              <a:ext cx="745434" cy="74543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26">
            <a:extLst>
              <a:ext uri="{FF2B5EF4-FFF2-40B4-BE49-F238E27FC236}">
                <a16:creationId xmlns:a16="http://schemas.microsoft.com/office/drawing/2014/main" id="{9B2B84C6-513D-4275-BB81-B1B097E9FBCE}"/>
              </a:ext>
            </a:extLst>
          </p:cNvPr>
          <p:cNvGrpSpPr/>
          <p:nvPr/>
        </p:nvGrpSpPr>
        <p:grpSpPr>
          <a:xfrm>
            <a:off x="3037121" y="4682789"/>
            <a:ext cx="2035234" cy="1329189"/>
            <a:chOff x="3037121" y="4682789"/>
            <a:chExt cx="2035234" cy="1329189"/>
          </a:xfrm>
        </p:grpSpPr>
        <p:pic>
          <p:nvPicPr>
            <p:cNvPr id="34" name="Picture 2" descr="Image result for lungs icon">
              <a:extLst>
                <a:ext uri="{FF2B5EF4-FFF2-40B4-BE49-F238E27FC236}">
                  <a16:creationId xmlns:a16="http://schemas.microsoft.com/office/drawing/2014/main" id="{0CE9A717-2021-481E-AFAA-6BC5292B2D66}"/>
                </a:ext>
              </a:extLst>
            </p:cNvPr>
            <p:cNvPicPr>
              <a:picLocks noChangeAspect="1" noChangeArrowheads="1"/>
            </p:cNvPicPr>
            <p:nvPr/>
          </p:nvPicPr>
          <p:blipFill rotWithShape="1">
            <a:blip r:embed="rId6">
              <a:duotone>
                <a:schemeClr val="bg2">
                  <a:shade val="45000"/>
                  <a:satMod val="135000"/>
                </a:schemeClr>
                <a:prstClr val="white"/>
              </a:duotone>
              <a:extLst>
                <a:ext uri="{28A0092B-C50C-407E-A947-70E740481C1C}">
                  <a14:useLocalDpi xmlns:a14="http://schemas.microsoft.com/office/drawing/2010/main" val="0"/>
                </a:ext>
              </a:extLst>
            </a:blip>
            <a:srcRect l="19485" t="21670" r="19485" b="21663"/>
            <a:stretch/>
          </p:blipFill>
          <p:spPr bwMode="auto">
            <a:xfrm>
              <a:off x="3653318" y="4682789"/>
              <a:ext cx="802841" cy="745435"/>
            </a:xfrm>
            <a:prstGeom prst="rect">
              <a:avLst/>
            </a:prstGeom>
            <a:noFill/>
            <a:extLst>
              <a:ext uri="{909E8E84-426E-40DD-AFC4-6F175D3DCCD1}">
                <a14:hiddenFill xmlns:a14="http://schemas.microsoft.com/office/drawing/2010/main">
                  <a:solidFill>
                    <a:srgbClr val="FFFFFF"/>
                  </a:solidFill>
                </a14:hiddenFill>
              </a:ext>
            </a:extLst>
          </p:spPr>
        </p:pic>
        <p:sp>
          <p:nvSpPr>
            <p:cNvPr id="83" name="TextBox 82">
              <a:extLst>
                <a:ext uri="{FF2B5EF4-FFF2-40B4-BE49-F238E27FC236}">
                  <a16:creationId xmlns:a16="http://schemas.microsoft.com/office/drawing/2014/main" id="{31C5380E-17AF-4AEE-9640-9837769BB0A7}"/>
                </a:ext>
              </a:extLst>
            </p:cNvPr>
            <p:cNvSpPr txBox="1"/>
            <p:nvPr/>
          </p:nvSpPr>
          <p:spPr>
            <a:xfrm>
              <a:off x="3037121" y="5515235"/>
              <a:ext cx="2035234" cy="496743"/>
            </a:xfrm>
            <a:prstGeom prst="rect">
              <a:avLst/>
            </a:prstGeom>
            <a:noFill/>
          </p:spPr>
          <p:txBody>
            <a:bodyPr wrap="square" lIns="0" tIns="0" rIns="0" bIns="0" rtlCol="0">
              <a:noAutofit/>
            </a:bodyPr>
            <a:lstStyle/>
            <a:p>
              <a:pPr algn="ctr"/>
              <a:r>
                <a:rPr lang="en-US" sz="1400" b="1" dirty="0">
                  <a:solidFill>
                    <a:srgbClr val="ED9615"/>
                  </a:solidFill>
                  <a:latin typeface="Roboto Condensed" panose="02000000000000000000" pitchFamily="2" charset="0"/>
                  <a:ea typeface="Roboto Condensed" panose="02000000000000000000" pitchFamily="2" charset="0"/>
                </a:rPr>
                <a:t>Respiratory Health </a:t>
              </a:r>
            </a:p>
            <a:p>
              <a:pPr algn="ctr"/>
              <a:r>
                <a:rPr lang="en-US" sz="1400" b="1" dirty="0">
                  <a:solidFill>
                    <a:srgbClr val="ED9615"/>
                  </a:solidFill>
                  <a:latin typeface="Roboto Condensed" panose="02000000000000000000" pitchFamily="2" charset="0"/>
                  <a:ea typeface="Roboto Condensed" panose="02000000000000000000" pitchFamily="2" charset="0"/>
                </a:rPr>
                <a:t>Inequities</a:t>
              </a:r>
            </a:p>
          </p:txBody>
        </p:sp>
      </p:grpSp>
      <p:grpSp>
        <p:nvGrpSpPr>
          <p:cNvPr id="22" name="Group 21">
            <a:extLst>
              <a:ext uri="{FF2B5EF4-FFF2-40B4-BE49-F238E27FC236}">
                <a16:creationId xmlns:a16="http://schemas.microsoft.com/office/drawing/2014/main" id="{93C84F25-685D-4057-8336-9411ADA89C08}"/>
              </a:ext>
            </a:extLst>
          </p:cNvPr>
          <p:cNvGrpSpPr/>
          <p:nvPr/>
        </p:nvGrpSpPr>
        <p:grpSpPr>
          <a:xfrm>
            <a:off x="7317049" y="2941980"/>
            <a:ext cx="2035234" cy="1380976"/>
            <a:chOff x="7317049" y="2941980"/>
            <a:chExt cx="2035234" cy="1380976"/>
          </a:xfrm>
        </p:grpSpPr>
        <p:pic>
          <p:nvPicPr>
            <p:cNvPr id="1052" name="Picture 28" descr="Image result for clinic van icon">
              <a:extLst>
                <a:ext uri="{FF2B5EF4-FFF2-40B4-BE49-F238E27FC236}">
                  <a16:creationId xmlns:a16="http://schemas.microsoft.com/office/drawing/2014/main" id="{E3FFE61D-75DD-4288-9453-61B3608CD3D6}"/>
                </a:ext>
              </a:extLst>
            </p:cNvPr>
            <p:cNvPicPr>
              <a:picLocks noChangeAspect="1" noChangeArrowheads="1"/>
            </p:cNvPicPr>
            <p:nvPr/>
          </p:nvPicPr>
          <p:blipFill rotWithShape="1">
            <a:blip r:embed="rId7">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l="7032" t="21582" r="6836" b="21582"/>
            <a:stretch/>
          </p:blipFill>
          <p:spPr bwMode="auto">
            <a:xfrm>
              <a:off x="7769827" y="2941980"/>
              <a:ext cx="1129679" cy="745435"/>
            </a:xfrm>
            <a:prstGeom prst="rect">
              <a:avLst/>
            </a:prstGeom>
            <a:noFill/>
            <a:extLst>
              <a:ext uri="{909E8E84-426E-40DD-AFC4-6F175D3DCCD1}">
                <a14:hiddenFill xmlns:a14="http://schemas.microsoft.com/office/drawing/2010/main">
                  <a:solidFill>
                    <a:srgbClr val="FFFFFF"/>
                  </a:solidFill>
                </a14:hiddenFill>
              </a:ext>
            </a:extLst>
          </p:spPr>
        </p:pic>
        <p:sp>
          <p:nvSpPr>
            <p:cNvPr id="80" name="TextBox 79">
              <a:extLst>
                <a:ext uri="{FF2B5EF4-FFF2-40B4-BE49-F238E27FC236}">
                  <a16:creationId xmlns:a16="http://schemas.microsoft.com/office/drawing/2014/main" id="{E9A060A9-D1E9-44B5-9D10-A2A9508B4661}"/>
                </a:ext>
              </a:extLst>
            </p:cNvPr>
            <p:cNvSpPr txBox="1"/>
            <p:nvPr/>
          </p:nvSpPr>
          <p:spPr>
            <a:xfrm>
              <a:off x="7317049" y="3826213"/>
              <a:ext cx="2035234" cy="496743"/>
            </a:xfrm>
            <a:prstGeom prst="rect">
              <a:avLst/>
            </a:prstGeom>
            <a:noFill/>
          </p:spPr>
          <p:txBody>
            <a:bodyPr wrap="square" lIns="0" tIns="0" rIns="0" bIns="0" rtlCol="0">
              <a:noAutofit/>
            </a:bodyPr>
            <a:lstStyle/>
            <a:p>
              <a:pPr algn="ctr"/>
              <a:r>
                <a:rPr lang="en-US" sz="1400" b="1" dirty="0">
                  <a:solidFill>
                    <a:srgbClr val="ED9615"/>
                  </a:solidFill>
                  <a:latin typeface="Roboto Condensed" panose="02000000000000000000" pitchFamily="2" charset="0"/>
                  <a:ea typeface="Roboto Condensed" panose="02000000000000000000" pitchFamily="2" charset="0"/>
                </a:rPr>
                <a:t>Mobile Clinic &amp; </a:t>
              </a:r>
            </a:p>
            <a:p>
              <a:pPr algn="ctr"/>
              <a:r>
                <a:rPr lang="en-US" sz="1400" b="1" dirty="0">
                  <a:solidFill>
                    <a:srgbClr val="ED9615"/>
                  </a:solidFill>
                  <a:latin typeface="Roboto Condensed" panose="02000000000000000000" pitchFamily="2" charset="0"/>
                  <a:ea typeface="Roboto Condensed" panose="02000000000000000000" pitchFamily="2" charset="0"/>
                </a:rPr>
                <a:t>Outreach Services</a:t>
              </a:r>
            </a:p>
          </p:txBody>
        </p:sp>
      </p:grpSp>
      <p:grpSp>
        <p:nvGrpSpPr>
          <p:cNvPr id="29" name="Group 28">
            <a:extLst>
              <a:ext uri="{FF2B5EF4-FFF2-40B4-BE49-F238E27FC236}">
                <a16:creationId xmlns:a16="http://schemas.microsoft.com/office/drawing/2014/main" id="{C877FEAE-B976-4030-96D4-4683D6D1D2DC}"/>
              </a:ext>
            </a:extLst>
          </p:cNvPr>
          <p:cNvGrpSpPr/>
          <p:nvPr/>
        </p:nvGrpSpPr>
        <p:grpSpPr>
          <a:xfrm>
            <a:off x="7317049" y="4682790"/>
            <a:ext cx="2035234" cy="1329188"/>
            <a:chOff x="7317049" y="4682790"/>
            <a:chExt cx="2035234" cy="1329188"/>
          </a:xfrm>
        </p:grpSpPr>
        <p:pic>
          <p:nvPicPr>
            <p:cNvPr id="1066" name="Picture 42" descr="Image result for communication icon">
              <a:extLst>
                <a:ext uri="{FF2B5EF4-FFF2-40B4-BE49-F238E27FC236}">
                  <a16:creationId xmlns:a16="http://schemas.microsoft.com/office/drawing/2014/main" id="{AD9041B7-E350-48AB-A23A-B12748C264E0}"/>
                </a:ext>
              </a:extLst>
            </p:cNvPr>
            <p:cNvPicPr>
              <a:picLocks noChangeAspect="1" noChangeArrowheads="1"/>
            </p:cNvPicPr>
            <p:nvPr/>
          </p:nvPicPr>
          <p:blipFill rotWithShape="1">
            <a:blip r:embed="rId8">
              <a:duotone>
                <a:schemeClr val="bg2">
                  <a:shade val="45000"/>
                  <a:satMod val="135000"/>
                </a:schemeClr>
                <a:prstClr val="white"/>
              </a:duotone>
              <a:extLst>
                <a:ext uri="{28A0092B-C50C-407E-A947-70E740481C1C}">
                  <a14:useLocalDpi xmlns:a14="http://schemas.microsoft.com/office/drawing/2010/main" val="0"/>
                </a:ext>
              </a:extLst>
            </a:blip>
            <a:srcRect l="3333" t="5205" r="3905" b="6571"/>
            <a:stretch/>
          </p:blipFill>
          <p:spPr bwMode="auto">
            <a:xfrm>
              <a:off x="7942775" y="4682790"/>
              <a:ext cx="783782" cy="745434"/>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3ECAA023-C507-4CC0-8E16-B340AFE1C4FA}"/>
                </a:ext>
              </a:extLst>
            </p:cNvPr>
            <p:cNvSpPr txBox="1"/>
            <p:nvPr/>
          </p:nvSpPr>
          <p:spPr>
            <a:xfrm>
              <a:off x="7317049" y="5515235"/>
              <a:ext cx="2035234" cy="496743"/>
            </a:xfrm>
            <a:prstGeom prst="rect">
              <a:avLst/>
            </a:prstGeom>
            <a:noFill/>
          </p:spPr>
          <p:txBody>
            <a:bodyPr wrap="square" lIns="0" tIns="0" rIns="0" bIns="0" rtlCol="0">
              <a:noAutofit/>
            </a:bodyPr>
            <a:lstStyle/>
            <a:p>
              <a:pPr algn="ctr"/>
              <a:r>
                <a:rPr lang="en-US" sz="1400" b="1" dirty="0">
                  <a:solidFill>
                    <a:srgbClr val="ED9615"/>
                  </a:solidFill>
                  <a:latin typeface="Roboto Condensed" panose="02000000000000000000" pitchFamily="2" charset="0"/>
                  <a:ea typeface="Roboto Condensed" panose="02000000000000000000" pitchFamily="2" charset="0"/>
                </a:rPr>
                <a:t>Interagency Communication &amp; Real-Time Resourcing</a:t>
              </a:r>
            </a:p>
          </p:txBody>
        </p:sp>
      </p:grpSp>
      <p:grpSp>
        <p:nvGrpSpPr>
          <p:cNvPr id="23" name="Group 22">
            <a:extLst>
              <a:ext uri="{FF2B5EF4-FFF2-40B4-BE49-F238E27FC236}">
                <a16:creationId xmlns:a16="http://schemas.microsoft.com/office/drawing/2014/main" id="{989F2B15-1571-41B7-884B-EC2927437430}"/>
              </a:ext>
            </a:extLst>
          </p:cNvPr>
          <p:cNvGrpSpPr/>
          <p:nvPr/>
        </p:nvGrpSpPr>
        <p:grpSpPr>
          <a:xfrm>
            <a:off x="9457014" y="2941980"/>
            <a:ext cx="2035234" cy="1380976"/>
            <a:chOff x="9457014" y="2941980"/>
            <a:chExt cx="2035234" cy="1380976"/>
          </a:xfrm>
        </p:grpSpPr>
        <p:grpSp>
          <p:nvGrpSpPr>
            <p:cNvPr id="36" name="Group 35">
              <a:extLst>
                <a:ext uri="{FF2B5EF4-FFF2-40B4-BE49-F238E27FC236}">
                  <a16:creationId xmlns:a16="http://schemas.microsoft.com/office/drawing/2014/main" id="{D9689CCB-4C65-476C-9A39-AAD7A5ACFC85}"/>
                </a:ext>
              </a:extLst>
            </p:cNvPr>
            <p:cNvGrpSpPr/>
            <p:nvPr/>
          </p:nvGrpSpPr>
          <p:grpSpPr>
            <a:xfrm>
              <a:off x="10101914" y="2941980"/>
              <a:ext cx="745434" cy="745434"/>
              <a:chOff x="8300508" y="3631086"/>
              <a:chExt cx="1097280" cy="1097280"/>
            </a:xfrm>
          </p:grpSpPr>
          <p:sp>
            <p:nvSpPr>
              <p:cNvPr id="33" name="Rectangle: Rounded Corners 32">
                <a:extLst>
                  <a:ext uri="{FF2B5EF4-FFF2-40B4-BE49-F238E27FC236}">
                    <a16:creationId xmlns:a16="http://schemas.microsoft.com/office/drawing/2014/main" id="{DDB7610B-653E-4CC4-AB00-96CC6B2C128B}"/>
                  </a:ext>
                </a:extLst>
              </p:cNvPr>
              <p:cNvSpPr/>
              <p:nvPr/>
            </p:nvSpPr>
            <p:spPr>
              <a:xfrm>
                <a:off x="8300508" y="3631086"/>
                <a:ext cx="1097280" cy="1097280"/>
              </a:xfrm>
              <a:prstGeom prst="roundRect">
                <a:avLst/>
              </a:prstGeom>
              <a:noFill/>
              <a:ln w="34925">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8800" b="1" dirty="0">
                  <a:solidFill>
                    <a:srgbClr val="A2A1A1"/>
                  </a:solidFill>
                  <a:ea typeface="Roboto Condensed" panose="02000000000000000000" pitchFamily="2" charset="0"/>
                </a:endParaRPr>
              </a:p>
            </p:txBody>
          </p:sp>
          <p:sp>
            <p:nvSpPr>
              <p:cNvPr id="35" name="Cross 34">
                <a:extLst>
                  <a:ext uri="{FF2B5EF4-FFF2-40B4-BE49-F238E27FC236}">
                    <a16:creationId xmlns:a16="http://schemas.microsoft.com/office/drawing/2014/main" id="{C330B6A4-0C57-406B-92D6-C7979E3A97D0}"/>
                  </a:ext>
                </a:extLst>
              </p:cNvPr>
              <p:cNvSpPr/>
              <p:nvPr/>
            </p:nvSpPr>
            <p:spPr>
              <a:xfrm>
                <a:off x="8512477" y="3843055"/>
                <a:ext cx="673342" cy="673342"/>
              </a:xfrm>
              <a:prstGeom prst="plus">
                <a:avLst>
                  <a:gd name="adj" fmla="val 37712"/>
                </a:avLst>
              </a:prstGeom>
              <a:noFill/>
              <a:ln w="34925">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1" name="TextBox 80">
              <a:extLst>
                <a:ext uri="{FF2B5EF4-FFF2-40B4-BE49-F238E27FC236}">
                  <a16:creationId xmlns:a16="http://schemas.microsoft.com/office/drawing/2014/main" id="{F8994459-73EF-4700-B485-9418C671A5AA}"/>
                </a:ext>
              </a:extLst>
            </p:cNvPr>
            <p:cNvSpPr txBox="1"/>
            <p:nvPr/>
          </p:nvSpPr>
          <p:spPr>
            <a:xfrm>
              <a:off x="9457014" y="3826213"/>
              <a:ext cx="2035234" cy="496743"/>
            </a:xfrm>
            <a:prstGeom prst="rect">
              <a:avLst/>
            </a:prstGeom>
            <a:noFill/>
          </p:spPr>
          <p:txBody>
            <a:bodyPr wrap="square" lIns="0" tIns="0" rIns="0" bIns="0" rtlCol="0">
              <a:noAutofit/>
            </a:bodyPr>
            <a:lstStyle/>
            <a:p>
              <a:pPr algn="ctr"/>
              <a:r>
                <a:rPr lang="en-US" sz="1400" b="1" dirty="0">
                  <a:solidFill>
                    <a:srgbClr val="ED9615"/>
                  </a:solidFill>
                  <a:latin typeface="Roboto Condensed" panose="02000000000000000000" pitchFamily="2" charset="0"/>
                  <a:ea typeface="Roboto Condensed" panose="02000000000000000000" pitchFamily="2" charset="0"/>
                </a:rPr>
                <a:t>ED Visits &amp; </a:t>
              </a:r>
            </a:p>
            <a:p>
              <a:pPr algn="ctr"/>
              <a:r>
                <a:rPr lang="en-US" sz="1400" b="1" dirty="0">
                  <a:solidFill>
                    <a:srgbClr val="ED9615"/>
                  </a:solidFill>
                  <a:latin typeface="Roboto Condensed" panose="02000000000000000000" pitchFamily="2" charset="0"/>
                  <a:ea typeface="Roboto Condensed" panose="02000000000000000000" pitchFamily="2" charset="0"/>
                </a:rPr>
                <a:t>Hospitalizations</a:t>
              </a:r>
            </a:p>
          </p:txBody>
        </p:sp>
      </p:grpSp>
      <p:grpSp>
        <p:nvGrpSpPr>
          <p:cNvPr id="37" name="Group 36">
            <a:extLst>
              <a:ext uri="{FF2B5EF4-FFF2-40B4-BE49-F238E27FC236}">
                <a16:creationId xmlns:a16="http://schemas.microsoft.com/office/drawing/2014/main" id="{A23E07E1-8B88-4121-99E1-57056D0D37DD}"/>
              </a:ext>
            </a:extLst>
          </p:cNvPr>
          <p:cNvGrpSpPr/>
          <p:nvPr/>
        </p:nvGrpSpPr>
        <p:grpSpPr>
          <a:xfrm>
            <a:off x="9457014" y="4682790"/>
            <a:ext cx="2035234" cy="1329188"/>
            <a:chOff x="9457014" y="4682790"/>
            <a:chExt cx="2035234" cy="1329188"/>
          </a:xfrm>
        </p:grpSpPr>
        <p:pic>
          <p:nvPicPr>
            <p:cNvPr id="1068" name="Picture 44" descr="Image result for org chart icon">
              <a:extLst>
                <a:ext uri="{FF2B5EF4-FFF2-40B4-BE49-F238E27FC236}">
                  <a16:creationId xmlns:a16="http://schemas.microsoft.com/office/drawing/2014/main" id="{A8C49E66-83FA-49B6-9203-4A18664B8A5C}"/>
                </a:ext>
              </a:extLst>
            </p:cNvPr>
            <p:cNvPicPr>
              <a:picLocks noChangeAspect="1" noChangeArrowheads="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64488" y="4682790"/>
              <a:ext cx="1020287" cy="745434"/>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a:extLst>
                <a:ext uri="{FF2B5EF4-FFF2-40B4-BE49-F238E27FC236}">
                  <a16:creationId xmlns:a16="http://schemas.microsoft.com/office/drawing/2014/main" id="{CDF66CAA-BF75-4C92-9E35-10BD593638E7}"/>
                </a:ext>
              </a:extLst>
            </p:cNvPr>
            <p:cNvSpPr txBox="1"/>
            <p:nvPr/>
          </p:nvSpPr>
          <p:spPr>
            <a:xfrm>
              <a:off x="9457014" y="5515235"/>
              <a:ext cx="2035234" cy="496743"/>
            </a:xfrm>
            <a:prstGeom prst="rect">
              <a:avLst/>
            </a:prstGeom>
            <a:noFill/>
          </p:spPr>
          <p:txBody>
            <a:bodyPr wrap="square" lIns="0" tIns="0" rIns="0" bIns="0" rtlCol="0">
              <a:noAutofit/>
            </a:bodyPr>
            <a:lstStyle/>
            <a:p>
              <a:pPr algn="ctr"/>
              <a:r>
                <a:rPr lang="en-US" sz="1400" b="1" dirty="0">
                  <a:solidFill>
                    <a:srgbClr val="ED9615"/>
                  </a:solidFill>
                  <a:latin typeface="Roboto Condensed" panose="02000000000000000000" pitchFamily="2" charset="0"/>
                  <a:ea typeface="Roboto Condensed" panose="02000000000000000000" pitchFamily="2" charset="0"/>
                </a:rPr>
                <a:t>Incident Command &amp; </a:t>
              </a:r>
            </a:p>
            <a:p>
              <a:pPr algn="ctr"/>
              <a:r>
                <a:rPr lang="en-US" sz="1400" b="1" dirty="0">
                  <a:solidFill>
                    <a:srgbClr val="ED9615"/>
                  </a:solidFill>
                  <a:latin typeface="Roboto Condensed" panose="02000000000000000000" pitchFamily="2" charset="0"/>
                  <a:ea typeface="Roboto Condensed" panose="02000000000000000000" pitchFamily="2" charset="0"/>
                </a:rPr>
                <a:t>All-Hazards Activation</a:t>
              </a:r>
            </a:p>
          </p:txBody>
        </p:sp>
      </p:grpSp>
      <p:grpSp>
        <p:nvGrpSpPr>
          <p:cNvPr id="28" name="Group 27">
            <a:extLst>
              <a:ext uri="{FF2B5EF4-FFF2-40B4-BE49-F238E27FC236}">
                <a16:creationId xmlns:a16="http://schemas.microsoft.com/office/drawing/2014/main" id="{8F8F2A34-3F78-4B25-9082-7E83EDA2AE3B}"/>
              </a:ext>
            </a:extLst>
          </p:cNvPr>
          <p:cNvGrpSpPr/>
          <p:nvPr/>
        </p:nvGrpSpPr>
        <p:grpSpPr>
          <a:xfrm>
            <a:off x="5177085" y="4682790"/>
            <a:ext cx="2035234" cy="1329188"/>
            <a:chOff x="5177085" y="4682790"/>
            <a:chExt cx="2035234" cy="1329188"/>
          </a:xfrm>
        </p:grpSpPr>
        <p:pic>
          <p:nvPicPr>
            <p:cNvPr id="1060" name="Picture 36" descr="Image result for pets icon">
              <a:extLst>
                <a:ext uri="{FF2B5EF4-FFF2-40B4-BE49-F238E27FC236}">
                  <a16:creationId xmlns:a16="http://schemas.microsoft.com/office/drawing/2014/main" id="{B0936A96-BEBD-46FE-AF23-ACE14269F5A1}"/>
                </a:ext>
              </a:extLst>
            </p:cNvPr>
            <p:cNvPicPr>
              <a:picLocks noChangeAspect="1" noChangeArrowheads="1"/>
            </p:cNvPicPr>
            <p:nvPr/>
          </p:nvPicPr>
          <p:blipFill rotWithShape="1">
            <a:blip r:embed="rId10">
              <a:duotone>
                <a:schemeClr val="bg2">
                  <a:shade val="45000"/>
                  <a:satMod val="135000"/>
                </a:schemeClr>
                <a:prstClr val="white"/>
              </a:duotone>
              <a:extLst>
                <a:ext uri="{28A0092B-C50C-407E-A947-70E740481C1C}">
                  <a14:useLocalDpi xmlns:a14="http://schemas.microsoft.com/office/drawing/2010/main" val="0"/>
                </a:ext>
              </a:extLst>
            </a:blip>
            <a:srcRect l="14160" t="7648" r="14160" b="7648"/>
            <a:stretch/>
          </p:blipFill>
          <p:spPr bwMode="auto">
            <a:xfrm>
              <a:off x="5879295" y="4682790"/>
              <a:ext cx="630815" cy="745434"/>
            </a:xfrm>
            <a:prstGeom prst="rect">
              <a:avLst/>
            </a:prstGeom>
            <a:noFill/>
            <a:extLst>
              <a:ext uri="{909E8E84-426E-40DD-AFC4-6F175D3DCCD1}">
                <a14:hiddenFill xmlns:a14="http://schemas.microsoft.com/office/drawing/2010/main">
                  <a:solidFill>
                    <a:srgbClr val="FFFFFF"/>
                  </a:solidFill>
                </a14:hiddenFill>
              </a:ext>
            </a:extLst>
          </p:spPr>
        </p:pic>
        <p:sp>
          <p:nvSpPr>
            <p:cNvPr id="84" name="TextBox 83">
              <a:extLst>
                <a:ext uri="{FF2B5EF4-FFF2-40B4-BE49-F238E27FC236}">
                  <a16:creationId xmlns:a16="http://schemas.microsoft.com/office/drawing/2014/main" id="{305B9EDF-86C8-4EAD-A759-91BF6E24966A}"/>
                </a:ext>
              </a:extLst>
            </p:cNvPr>
            <p:cNvSpPr txBox="1"/>
            <p:nvPr/>
          </p:nvSpPr>
          <p:spPr>
            <a:xfrm>
              <a:off x="5177085" y="5515235"/>
              <a:ext cx="2035234" cy="496743"/>
            </a:xfrm>
            <a:prstGeom prst="rect">
              <a:avLst/>
            </a:prstGeom>
            <a:noFill/>
          </p:spPr>
          <p:txBody>
            <a:bodyPr wrap="square" lIns="0" tIns="0" rIns="0" bIns="0" rtlCol="0">
              <a:noAutofit/>
            </a:bodyPr>
            <a:lstStyle/>
            <a:p>
              <a:pPr algn="ctr"/>
              <a:r>
                <a:rPr lang="en-US" sz="1400" b="1" dirty="0">
                  <a:solidFill>
                    <a:srgbClr val="ED9615"/>
                  </a:solidFill>
                  <a:latin typeface="Roboto Condensed" panose="02000000000000000000" pitchFamily="2" charset="0"/>
                  <a:ea typeface="Roboto Condensed" panose="02000000000000000000" pitchFamily="2" charset="0"/>
                </a:rPr>
                <a:t>Animal Control </a:t>
              </a:r>
            </a:p>
            <a:p>
              <a:pPr algn="ctr"/>
              <a:r>
                <a:rPr lang="en-US" sz="1400" b="1" dirty="0">
                  <a:solidFill>
                    <a:srgbClr val="ED9615"/>
                  </a:solidFill>
                  <a:latin typeface="Roboto Condensed" panose="02000000000000000000" pitchFamily="2" charset="0"/>
                  <a:ea typeface="Roboto Condensed" panose="02000000000000000000" pitchFamily="2" charset="0"/>
                </a:rPr>
                <a:t>&amp; Sheltering</a:t>
              </a:r>
            </a:p>
          </p:txBody>
        </p:sp>
      </p:grpSp>
      <p:grpSp>
        <p:nvGrpSpPr>
          <p:cNvPr id="21" name="Group 20">
            <a:extLst>
              <a:ext uri="{FF2B5EF4-FFF2-40B4-BE49-F238E27FC236}">
                <a16:creationId xmlns:a16="http://schemas.microsoft.com/office/drawing/2014/main" id="{8DF80E3F-1DDF-47DD-BE72-081F0D6CA536}"/>
              </a:ext>
            </a:extLst>
          </p:cNvPr>
          <p:cNvGrpSpPr/>
          <p:nvPr/>
        </p:nvGrpSpPr>
        <p:grpSpPr>
          <a:xfrm>
            <a:off x="5177085" y="2939793"/>
            <a:ext cx="2035234" cy="1383163"/>
            <a:chOff x="5177085" y="2939793"/>
            <a:chExt cx="2035234" cy="1383163"/>
          </a:xfrm>
        </p:grpSpPr>
        <p:sp>
          <p:nvSpPr>
            <p:cNvPr id="79" name="TextBox 78">
              <a:extLst>
                <a:ext uri="{FF2B5EF4-FFF2-40B4-BE49-F238E27FC236}">
                  <a16:creationId xmlns:a16="http://schemas.microsoft.com/office/drawing/2014/main" id="{C914C56D-2CBA-4C24-8237-6E746816DFEA}"/>
                </a:ext>
              </a:extLst>
            </p:cNvPr>
            <p:cNvSpPr txBox="1"/>
            <p:nvPr/>
          </p:nvSpPr>
          <p:spPr>
            <a:xfrm>
              <a:off x="5177085" y="3826213"/>
              <a:ext cx="2035234" cy="496743"/>
            </a:xfrm>
            <a:prstGeom prst="rect">
              <a:avLst/>
            </a:prstGeom>
            <a:noFill/>
          </p:spPr>
          <p:txBody>
            <a:bodyPr wrap="square" lIns="0" tIns="0" rIns="0" bIns="0" rtlCol="0">
              <a:noAutofit/>
            </a:bodyPr>
            <a:lstStyle/>
            <a:p>
              <a:pPr algn="ctr"/>
              <a:r>
                <a:rPr lang="en-US" sz="1400" b="1" dirty="0">
                  <a:solidFill>
                    <a:srgbClr val="ED9615"/>
                  </a:solidFill>
                  <a:latin typeface="Roboto Condensed" panose="02000000000000000000" pitchFamily="2" charset="0"/>
                  <a:ea typeface="Roboto Condensed" panose="02000000000000000000" pitchFamily="2" charset="0"/>
                </a:rPr>
                <a:t>Outdoor &amp;</a:t>
              </a:r>
            </a:p>
            <a:p>
              <a:pPr algn="ctr"/>
              <a:r>
                <a:rPr lang="en-US" sz="1400" b="1" dirty="0">
                  <a:solidFill>
                    <a:srgbClr val="ED9615"/>
                  </a:solidFill>
                  <a:latin typeface="Roboto Condensed" panose="02000000000000000000" pitchFamily="2" charset="0"/>
                  <a:ea typeface="Roboto Condensed" panose="02000000000000000000" pitchFamily="2" charset="0"/>
                </a:rPr>
                <a:t>Agricultural Workers</a:t>
              </a:r>
            </a:p>
          </p:txBody>
        </p:sp>
        <p:grpSp>
          <p:nvGrpSpPr>
            <p:cNvPr id="10" name="Group 9">
              <a:extLst>
                <a:ext uri="{FF2B5EF4-FFF2-40B4-BE49-F238E27FC236}">
                  <a16:creationId xmlns:a16="http://schemas.microsoft.com/office/drawing/2014/main" id="{3717A10F-E8D0-4B9A-93DA-E0B47EA13ACD}"/>
                </a:ext>
              </a:extLst>
            </p:cNvPr>
            <p:cNvGrpSpPr>
              <a:grpSpLocks noChangeAspect="1"/>
            </p:cNvGrpSpPr>
            <p:nvPr/>
          </p:nvGrpSpPr>
          <p:grpSpPr>
            <a:xfrm>
              <a:off x="5699352" y="2939793"/>
              <a:ext cx="982485" cy="749808"/>
              <a:chOff x="4570280" y="2740808"/>
              <a:chExt cx="624325" cy="476469"/>
            </a:xfrm>
          </p:grpSpPr>
          <p:sp>
            <p:nvSpPr>
              <p:cNvPr id="7" name="Freeform: Shape 6">
                <a:extLst>
                  <a:ext uri="{FF2B5EF4-FFF2-40B4-BE49-F238E27FC236}">
                    <a16:creationId xmlns:a16="http://schemas.microsoft.com/office/drawing/2014/main" id="{B22D0465-D46C-47BA-A538-E25832071604}"/>
                  </a:ext>
                </a:extLst>
              </p:cNvPr>
              <p:cNvSpPr/>
              <p:nvPr/>
            </p:nvSpPr>
            <p:spPr>
              <a:xfrm>
                <a:off x="4570280" y="2740808"/>
                <a:ext cx="601409" cy="406146"/>
              </a:xfrm>
              <a:custGeom>
                <a:avLst/>
                <a:gdLst>
                  <a:gd name="connsiteX0" fmla="*/ 130045 w 601408"/>
                  <a:gd name="connsiteY0" fmla="*/ 177731 h 406146"/>
                  <a:gd name="connsiteX1" fmla="*/ 130045 w 601408"/>
                  <a:gd name="connsiteY1" fmla="*/ 68384 h 406146"/>
                  <a:gd name="connsiteX2" fmla="*/ 233143 w 601408"/>
                  <a:gd name="connsiteY2" fmla="*/ 68384 h 406146"/>
                  <a:gd name="connsiteX3" fmla="*/ 287036 w 601408"/>
                  <a:gd name="connsiteY3" fmla="*/ 177731 h 406146"/>
                  <a:gd name="connsiteX4" fmla="*/ 287036 w 601408"/>
                  <a:gd name="connsiteY4" fmla="*/ 177731 h 406146"/>
                  <a:gd name="connsiteX5" fmla="*/ 130826 w 601408"/>
                  <a:gd name="connsiteY5" fmla="*/ 177731 h 406146"/>
                  <a:gd name="connsiteX6" fmla="*/ 130045 w 601408"/>
                  <a:gd name="connsiteY6" fmla="*/ 177731 h 406146"/>
                  <a:gd name="connsiteX7" fmla="*/ 130045 w 601408"/>
                  <a:gd name="connsiteY7" fmla="*/ 177731 h 406146"/>
                  <a:gd name="connsiteX8" fmla="*/ 551812 w 601408"/>
                  <a:gd name="connsiteY8" fmla="*/ 177731 h 406146"/>
                  <a:gd name="connsiteX9" fmla="*/ 458867 w 601408"/>
                  <a:gd name="connsiteY9" fmla="*/ 177731 h 406146"/>
                  <a:gd name="connsiteX10" fmla="*/ 458867 w 601408"/>
                  <a:gd name="connsiteY10" fmla="*/ 107436 h 406146"/>
                  <a:gd name="connsiteX11" fmla="*/ 474488 w 601408"/>
                  <a:gd name="connsiteY11" fmla="*/ 91815 h 406146"/>
                  <a:gd name="connsiteX12" fmla="*/ 474488 w 601408"/>
                  <a:gd name="connsiteY12" fmla="*/ 60573 h 406146"/>
                  <a:gd name="connsiteX13" fmla="*/ 427625 w 601408"/>
                  <a:gd name="connsiteY13" fmla="*/ 107436 h 406146"/>
                  <a:gd name="connsiteX14" fmla="*/ 427625 w 601408"/>
                  <a:gd name="connsiteY14" fmla="*/ 177731 h 406146"/>
                  <a:gd name="connsiteX15" fmla="*/ 339366 w 601408"/>
                  <a:gd name="connsiteY15" fmla="*/ 177731 h 406146"/>
                  <a:gd name="connsiteX16" fmla="*/ 337023 w 601408"/>
                  <a:gd name="connsiteY16" fmla="*/ 172264 h 406146"/>
                  <a:gd name="connsiteX17" fmla="*/ 275320 w 601408"/>
                  <a:gd name="connsiteY17" fmla="*/ 47296 h 406146"/>
                  <a:gd name="connsiteX18" fmla="*/ 233143 w 601408"/>
                  <a:gd name="connsiteY18" fmla="*/ 21521 h 406146"/>
                  <a:gd name="connsiteX19" fmla="*/ 130826 w 601408"/>
                  <a:gd name="connsiteY19" fmla="*/ 21521 h 406146"/>
                  <a:gd name="connsiteX20" fmla="*/ 83963 w 601408"/>
                  <a:gd name="connsiteY20" fmla="*/ 68384 h 406146"/>
                  <a:gd name="connsiteX21" fmla="*/ 83963 w 601408"/>
                  <a:gd name="connsiteY21" fmla="*/ 177731 h 406146"/>
                  <a:gd name="connsiteX22" fmla="*/ 67561 w 601408"/>
                  <a:gd name="connsiteY22" fmla="*/ 187885 h 406146"/>
                  <a:gd name="connsiteX23" fmla="*/ 60531 w 601408"/>
                  <a:gd name="connsiteY23" fmla="*/ 201162 h 406146"/>
                  <a:gd name="connsiteX24" fmla="*/ 60531 w 601408"/>
                  <a:gd name="connsiteY24" fmla="*/ 224594 h 406146"/>
                  <a:gd name="connsiteX25" fmla="*/ 62093 w 601408"/>
                  <a:gd name="connsiteY25" fmla="*/ 231623 h 406146"/>
                  <a:gd name="connsiteX26" fmla="*/ 26946 w 601408"/>
                  <a:gd name="connsiteY26" fmla="*/ 258960 h 406146"/>
                  <a:gd name="connsiteX27" fmla="*/ 21479 w 601408"/>
                  <a:gd name="connsiteY27" fmla="*/ 271457 h 406146"/>
                  <a:gd name="connsiteX28" fmla="*/ 26946 w 601408"/>
                  <a:gd name="connsiteY28" fmla="*/ 283954 h 406146"/>
                  <a:gd name="connsiteX29" fmla="*/ 48035 w 601408"/>
                  <a:gd name="connsiteY29" fmla="*/ 282392 h 406146"/>
                  <a:gd name="connsiteX30" fmla="*/ 133950 w 601408"/>
                  <a:gd name="connsiteY30" fmla="*/ 240215 h 406146"/>
                  <a:gd name="connsiteX31" fmla="*/ 145666 w 601408"/>
                  <a:gd name="connsiteY31" fmla="*/ 240215 h 406146"/>
                  <a:gd name="connsiteX32" fmla="*/ 270634 w 601408"/>
                  <a:gd name="connsiteY32" fmla="*/ 357372 h 406146"/>
                  <a:gd name="connsiteX33" fmla="*/ 270634 w 601408"/>
                  <a:gd name="connsiteY33" fmla="*/ 372212 h 406146"/>
                  <a:gd name="connsiteX34" fmla="*/ 283912 w 601408"/>
                  <a:gd name="connsiteY34" fmla="*/ 388614 h 406146"/>
                  <a:gd name="connsiteX35" fmla="*/ 296409 w 601408"/>
                  <a:gd name="connsiteY35" fmla="*/ 384709 h 406146"/>
                  <a:gd name="connsiteX36" fmla="*/ 301876 w 601408"/>
                  <a:gd name="connsiteY36" fmla="*/ 372993 h 406146"/>
                  <a:gd name="connsiteX37" fmla="*/ 301876 w 601408"/>
                  <a:gd name="connsiteY37" fmla="*/ 357372 h 406146"/>
                  <a:gd name="connsiteX38" fmla="*/ 439341 w 601408"/>
                  <a:gd name="connsiteY38" fmla="*/ 357372 h 406146"/>
                  <a:gd name="connsiteX39" fmla="*/ 536191 w 601408"/>
                  <a:gd name="connsiteY39" fmla="*/ 287078 h 406146"/>
                  <a:gd name="connsiteX40" fmla="*/ 563528 w 601408"/>
                  <a:gd name="connsiteY40" fmla="*/ 290983 h 406146"/>
                  <a:gd name="connsiteX41" fmla="*/ 577587 w 601408"/>
                  <a:gd name="connsiteY41" fmla="*/ 287859 h 406146"/>
                  <a:gd name="connsiteX42" fmla="*/ 583835 w 601408"/>
                  <a:gd name="connsiteY42" fmla="*/ 275362 h 406146"/>
                  <a:gd name="connsiteX43" fmla="*/ 583835 w 601408"/>
                  <a:gd name="connsiteY43" fmla="*/ 208973 h 406146"/>
                  <a:gd name="connsiteX44" fmla="*/ 574462 w 601408"/>
                  <a:gd name="connsiteY44" fmla="*/ 187104 h 406146"/>
                  <a:gd name="connsiteX45" fmla="*/ 551812 w 601408"/>
                  <a:gd name="connsiteY45" fmla="*/ 177731 h 40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1408" h="406146">
                    <a:moveTo>
                      <a:pt x="130045" y="177731"/>
                    </a:moveTo>
                    <a:lnTo>
                      <a:pt x="130045" y="68384"/>
                    </a:lnTo>
                    <a:lnTo>
                      <a:pt x="233143" y="68384"/>
                    </a:lnTo>
                    <a:lnTo>
                      <a:pt x="287036" y="177731"/>
                    </a:lnTo>
                    <a:lnTo>
                      <a:pt x="287036" y="177731"/>
                    </a:lnTo>
                    <a:lnTo>
                      <a:pt x="130826" y="177731"/>
                    </a:lnTo>
                    <a:lnTo>
                      <a:pt x="130045" y="177731"/>
                    </a:lnTo>
                    <a:lnTo>
                      <a:pt x="130045" y="177731"/>
                    </a:lnTo>
                    <a:close/>
                    <a:moveTo>
                      <a:pt x="551812" y="177731"/>
                    </a:moveTo>
                    <a:lnTo>
                      <a:pt x="458867" y="177731"/>
                    </a:lnTo>
                    <a:lnTo>
                      <a:pt x="458867" y="107436"/>
                    </a:lnTo>
                    <a:cubicBezTo>
                      <a:pt x="458867" y="98845"/>
                      <a:pt x="465896" y="91815"/>
                      <a:pt x="474488" y="91815"/>
                    </a:cubicBezTo>
                    <a:lnTo>
                      <a:pt x="474488" y="60573"/>
                    </a:lnTo>
                    <a:cubicBezTo>
                      <a:pt x="448713" y="60573"/>
                      <a:pt x="427625" y="81662"/>
                      <a:pt x="427625" y="107436"/>
                    </a:cubicBezTo>
                    <a:lnTo>
                      <a:pt x="427625" y="177731"/>
                    </a:lnTo>
                    <a:lnTo>
                      <a:pt x="339366" y="177731"/>
                    </a:lnTo>
                    <a:cubicBezTo>
                      <a:pt x="338585" y="176169"/>
                      <a:pt x="337804" y="174607"/>
                      <a:pt x="337023" y="172264"/>
                    </a:cubicBezTo>
                    <a:lnTo>
                      <a:pt x="275320" y="47296"/>
                    </a:lnTo>
                    <a:cubicBezTo>
                      <a:pt x="267510" y="30894"/>
                      <a:pt x="251108" y="20740"/>
                      <a:pt x="233143" y="21521"/>
                    </a:cubicBezTo>
                    <a:lnTo>
                      <a:pt x="130826" y="21521"/>
                    </a:lnTo>
                    <a:cubicBezTo>
                      <a:pt x="105051" y="21521"/>
                      <a:pt x="83963" y="42609"/>
                      <a:pt x="83963" y="68384"/>
                    </a:cubicBezTo>
                    <a:lnTo>
                      <a:pt x="83963" y="177731"/>
                    </a:lnTo>
                    <a:lnTo>
                      <a:pt x="67561" y="187885"/>
                    </a:lnTo>
                    <a:cubicBezTo>
                      <a:pt x="62875" y="191009"/>
                      <a:pt x="60531" y="195695"/>
                      <a:pt x="60531" y="201162"/>
                    </a:cubicBezTo>
                    <a:lnTo>
                      <a:pt x="60531" y="224594"/>
                    </a:lnTo>
                    <a:cubicBezTo>
                      <a:pt x="60531" y="226937"/>
                      <a:pt x="61312" y="229280"/>
                      <a:pt x="62093" y="231623"/>
                    </a:cubicBezTo>
                    <a:cubicBezTo>
                      <a:pt x="49597" y="239434"/>
                      <a:pt x="37881" y="248025"/>
                      <a:pt x="26946" y="258960"/>
                    </a:cubicBezTo>
                    <a:cubicBezTo>
                      <a:pt x="23822" y="262084"/>
                      <a:pt x="21479" y="266771"/>
                      <a:pt x="21479" y="271457"/>
                    </a:cubicBezTo>
                    <a:cubicBezTo>
                      <a:pt x="21479" y="276143"/>
                      <a:pt x="23822" y="280830"/>
                      <a:pt x="26946" y="283954"/>
                    </a:cubicBezTo>
                    <a:cubicBezTo>
                      <a:pt x="33195" y="288640"/>
                      <a:pt x="41786" y="288640"/>
                      <a:pt x="48035" y="282392"/>
                    </a:cubicBezTo>
                    <a:cubicBezTo>
                      <a:pt x="85525" y="244901"/>
                      <a:pt x="123796" y="240215"/>
                      <a:pt x="133950" y="240215"/>
                    </a:cubicBezTo>
                    <a:lnTo>
                      <a:pt x="145666" y="240215"/>
                    </a:lnTo>
                    <a:cubicBezTo>
                      <a:pt x="213617" y="240215"/>
                      <a:pt x="268291" y="290202"/>
                      <a:pt x="270634" y="357372"/>
                    </a:cubicBezTo>
                    <a:lnTo>
                      <a:pt x="270634" y="372212"/>
                    </a:lnTo>
                    <a:cubicBezTo>
                      <a:pt x="270634" y="380023"/>
                      <a:pt x="276101" y="387052"/>
                      <a:pt x="283912" y="388614"/>
                    </a:cubicBezTo>
                    <a:cubicBezTo>
                      <a:pt x="288598" y="389396"/>
                      <a:pt x="293284" y="387833"/>
                      <a:pt x="296409" y="384709"/>
                    </a:cubicBezTo>
                    <a:cubicBezTo>
                      <a:pt x="299533" y="381585"/>
                      <a:pt x="301876" y="377680"/>
                      <a:pt x="301876" y="372993"/>
                    </a:cubicBezTo>
                    <a:lnTo>
                      <a:pt x="301876" y="357372"/>
                    </a:lnTo>
                    <a:lnTo>
                      <a:pt x="439341" y="357372"/>
                    </a:lnTo>
                    <a:cubicBezTo>
                      <a:pt x="452618" y="315196"/>
                      <a:pt x="491671" y="287078"/>
                      <a:pt x="536191" y="287078"/>
                    </a:cubicBezTo>
                    <a:cubicBezTo>
                      <a:pt x="545563" y="287078"/>
                      <a:pt x="554155" y="288640"/>
                      <a:pt x="563528" y="290983"/>
                    </a:cubicBezTo>
                    <a:cubicBezTo>
                      <a:pt x="568214" y="292545"/>
                      <a:pt x="573681" y="290983"/>
                      <a:pt x="577587" y="287859"/>
                    </a:cubicBezTo>
                    <a:cubicBezTo>
                      <a:pt x="581492" y="284735"/>
                      <a:pt x="583835" y="280049"/>
                      <a:pt x="583835" y="275362"/>
                    </a:cubicBezTo>
                    <a:lnTo>
                      <a:pt x="583835" y="208973"/>
                    </a:lnTo>
                    <a:cubicBezTo>
                      <a:pt x="583835" y="200381"/>
                      <a:pt x="580711" y="192571"/>
                      <a:pt x="574462" y="187104"/>
                    </a:cubicBezTo>
                    <a:cubicBezTo>
                      <a:pt x="568214" y="180855"/>
                      <a:pt x="560403" y="177731"/>
                      <a:pt x="551812" y="177731"/>
                    </a:cubicBezTo>
                    <a:close/>
                  </a:path>
                </a:pathLst>
              </a:custGeom>
              <a:noFill/>
              <a:ln w="31750" cap="flat">
                <a:solidFill>
                  <a:srgbClr val="B0B0B0"/>
                </a:solidFill>
                <a:prstDash val="solid"/>
                <a:miter/>
              </a:ln>
            </p:spPr>
            <p:txBody>
              <a:bodyPr rtlCol="0" anchor="ctr"/>
              <a:lstStyle/>
              <a:p>
                <a:endParaRPr lang="en-US" dirty="0"/>
              </a:p>
            </p:txBody>
          </p:sp>
          <p:sp>
            <p:nvSpPr>
              <p:cNvPr id="8" name="Freeform: Shape 7">
                <a:extLst>
                  <a:ext uri="{FF2B5EF4-FFF2-40B4-BE49-F238E27FC236}">
                    <a16:creationId xmlns:a16="http://schemas.microsoft.com/office/drawing/2014/main" id="{6AAF3CC9-5C18-4C69-BBBB-9C9F9E404C07}"/>
                  </a:ext>
                </a:extLst>
              </p:cNvPr>
              <p:cNvSpPr/>
              <p:nvPr/>
            </p:nvSpPr>
            <p:spPr>
              <a:xfrm>
                <a:off x="4600741" y="2986881"/>
                <a:ext cx="226505" cy="226505"/>
              </a:xfrm>
              <a:custGeom>
                <a:avLst/>
                <a:gdLst>
                  <a:gd name="connsiteX0" fmla="*/ 115205 w 226504"/>
                  <a:gd name="connsiteY0" fmla="*/ 169878 h 226504"/>
                  <a:gd name="connsiteX1" fmla="*/ 60531 w 226504"/>
                  <a:gd name="connsiteY1" fmla="*/ 115205 h 226504"/>
                  <a:gd name="connsiteX2" fmla="*/ 115205 w 226504"/>
                  <a:gd name="connsiteY2" fmla="*/ 60531 h 226504"/>
                  <a:gd name="connsiteX3" fmla="*/ 169878 w 226504"/>
                  <a:gd name="connsiteY3" fmla="*/ 115205 h 226504"/>
                  <a:gd name="connsiteX4" fmla="*/ 115205 w 226504"/>
                  <a:gd name="connsiteY4" fmla="*/ 169878 h 226504"/>
                  <a:gd name="connsiteX5" fmla="*/ 115205 w 226504"/>
                  <a:gd name="connsiteY5" fmla="*/ 169878 h 226504"/>
                  <a:gd name="connsiteX6" fmla="*/ 115205 w 226504"/>
                  <a:gd name="connsiteY6" fmla="*/ 21479 h 226504"/>
                  <a:gd name="connsiteX7" fmla="*/ 21479 w 226504"/>
                  <a:gd name="connsiteY7" fmla="*/ 110519 h 226504"/>
                  <a:gd name="connsiteX8" fmla="*/ 21479 w 226504"/>
                  <a:gd name="connsiteY8" fmla="*/ 111300 h 226504"/>
                  <a:gd name="connsiteX9" fmla="*/ 21479 w 226504"/>
                  <a:gd name="connsiteY9" fmla="*/ 115205 h 226504"/>
                  <a:gd name="connsiteX10" fmla="*/ 115205 w 226504"/>
                  <a:gd name="connsiteY10" fmla="*/ 208931 h 226504"/>
                  <a:gd name="connsiteX11" fmla="*/ 208931 w 226504"/>
                  <a:gd name="connsiteY11" fmla="*/ 115205 h 226504"/>
                  <a:gd name="connsiteX12" fmla="*/ 208931 w 226504"/>
                  <a:gd name="connsiteY12" fmla="*/ 111300 h 226504"/>
                  <a:gd name="connsiteX13" fmla="*/ 115205 w 226504"/>
                  <a:gd name="connsiteY13" fmla="*/ 21479 h 226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504" h="226504">
                    <a:moveTo>
                      <a:pt x="115205" y="169878"/>
                    </a:moveTo>
                    <a:cubicBezTo>
                      <a:pt x="84744" y="169878"/>
                      <a:pt x="60531" y="145666"/>
                      <a:pt x="60531" y="115205"/>
                    </a:cubicBezTo>
                    <a:cubicBezTo>
                      <a:pt x="60531" y="84744"/>
                      <a:pt x="84744" y="60531"/>
                      <a:pt x="115205" y="60531"/>
                    </a:cubicBezTo>
                    <a:cubicBezTo>
                      <a:pt x="145666" y="60531"/>
                      <a:pt x="169878" y="84744"/>
                      <a:pt x="169878" y="115205"/>
                    </a:cubicBezTo>
                    <a:cubicBezTo>
                      <a:pt x="169878" y="145666"/>
                      <a:pt x="145666" y="169878"/>
                      <a:pt x="115205" y="169878"/>
                    </a:cubicBezTo>
                    <a:lnTo>
                      <a:pt x="115205" y="169878"/>
                    </a:lnTo>
                    <a:close/>
                    <a:moveTo>
                      <a:pt x="115205" y="21479"/>
                    </a:moveTo>
                    <a:cubicBezTo>
                      <a:pt x="65218" y="21479"/>
                      <a:pt x="23822" y="60531"/>
                      <a:pt x="21479" y="110519"/>
                    </a:cubicBezTo>
                    <a:lnTo>
                      <a:pt x="21479" y="111300"/>
                    </a:lnTo>
                    <a:cubicBezTo>
                      <a:pt x="21479" y="112862"/>
                      <a:pt x="21479" y="113643"/>
                      <a:pt x="21479" y="115205"/>
                    </a:cubicBezTo>
                    <a:cubicBezTo>
                      <a:pt x="21479" y="166754"/>
                      <a:pt x="63656" y="208931"/>
                      <a:pt x="115205" y="208931"/>
                    </a:cubicBezTo>
                    <a:cubicBezTo>
                      <a:pt x="166754" y="208931"/>
                      <a:pt x="208931" y="166754"/>
                      <a:pt x="208931" y="115205"/>
                    </a:cubicBezTo>
                    <a:cubicBezTo>
                      <a:pt x="208931" y="113643"/>
                      <a:pt x="208931" y="112862"/>
                      <a:pt x="208931" y="111300"/>
                    </a:cubicBezTo>
                    <a:cubicBezTo>
                      <a:pt x="207369" y="61312"/>
                      <a:pt x="165973" y="21479"/>
                      <a:pt x="115205" y="21479"/>
                    </a:cubicBezTo>
                    <a:close/>
                  </a:path>
                </a:pathLst>
              </a:custGeom>
              <a:noFill/>
              <a:ln w="31750" cap="flat">
                <a:solidFill>
                  <a:srgbClr val="B0B0B0"/>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E38CE4E9-941F-4B0F-B5FC-D2422A65DCCB}"/>
                  </a:ext>
                </a:extLst>
              </p:cNvPr>
              <p:cNvSpPr/>
              <p:nvPr/>
            </p:nvSpPr>
            <p:spPr>
              <a:xfrm>
                <a:off x="5014963" y="3037635"/>
                <a:ext cx="179642" cy="179642"/>
              </a:xfrm>
              <a:custGeom>
                <a:avLst/>
                <a:gdLst>
                  <a:gd name="connsiteX0" fmla="*/ 91508 w 179641"/>
                  <a:gd name="connsiteY0" fmla="*/ 130840 h 179641"/>
                  <a:gd name="connsiteX1" fmla="*/ 52456 w 179641"/>
                  <a:gd name="connsiteY1" fmla="*/ 91787 h 179641"/>
                  <a:gd name="connsiteX2" fmla="*/ 91508 w 179641"/>
                  <a:gd name="connsiteY2" fmla="*/ 52735 h 179641"/>
                  <a:gd name="connsiteX3" fmla="*/ 130561 w 179641"/>
                  <a:gd name="connsiteY3" fmla="*/ 91787 h 179641"/>
                  <a:gd name="connsiteX4" fmla="*/ 91508 w 179641"/>
                  <a:gd name="connsiteY4" fmla="*/ 130840 h 179641"/>
                  <a:gd name="connsiteX5" fmla="*/ 138371 w 179641"/>
                  <a:gd name="connsiteY5" fmla="*/ 39457 h 179641"/>
                  <a:gd name="connsiteX6" fmla="*/ 50113 w 179641"/>
                  <a:gd name="connsiteY6" fmla="*/ 34771 h 179641"/>
                  <a:gd name="connsiteX7" fmla="*/ 27462 w 179641"/>
                  <a:gd name="connsiteY7" fmla="*/ 119905 h 179641"/>
                  <a:gd name="connsiteX8" fmla="*/ 106348 w 179641"/>
                  <a:gd name="connsiteY8" fmla="*/ 159739 h 179641"/>
                  <a:gd name="connsiteX9" fmla="*/ 161803 w 179641"/>
                  <a:gd name="connsiteY9" fmla="*/ 91006 h 179641"/>
                  <a:gd name="connsiteX10" fmla="*/ 138371 w 179641"/>
                  <a:gd name="connsiteY10" fmla="*/ 39457 h 179641"/>
                  <a:gd name="connsiteX11" fmla="*/ 138371 w 179641"/>
                  <a:gd name="connsiteY11" fmla="*/ 39457 h 17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9641" h="179641">
                    <a:moveTo>
                      <a:pt x="91508" y="130840"/>
                    </a:moveTo>
                    <a:cubicBezTo>
                      <a:pt x="69639" y="130840"/>
                      <a:pt x="52456" y="113657"/>
                      <a:pt x="52456" y="91787"/>
                    </a:cubicBezTo>
                    <a:cubicBezTo>
                      <a:pt x="52456" y="69918"/>
                      <a:pt x="69639" y="52735"/>
                      <a:pt x="91508" y="52735"/>
                    </a:cubicBezTo>
                    <a:cubicBezTo>
                      <a:pt x="113378" y="52735"/>
                      <a:pt x="130561" y="69918"/>
                      <a:pt x="130561" y="91787"/>
                    </a:cubicBezTo>
                    <a:cubicBezTo>
                      <a:pt x="130561" y="113657"/>
                      <a:pt x="113378" y="130840"/>
                      <a:pt x="91508" y="130840"/>
                    </a:cubicBezTo>
                    <a:close/>
                    <a:moveTo>
                      <a:pt x="138371" y="39457"/>
                    </a:moveTo>
                    <a:cubicBezTo>
                      <a:pt x="113378" y="17588"/>
                      <a:pt x="76668" y="15245"/>
                      <a:pt x="50113" y="34771"/>
                    </a:cubicBezTo>
                    <a:cubicBezTo>
                      <a:pt x="23557" y="54297"/>
                      <a:pt x="14184" y="90225"/>
                      <a:pt x="27462" y="119905"/>
                    </a:cubicBezTo>
                    <a:cubicBezTo>
                      <a:pt x="40740" y="150366"/>
                      <a:pt x="74325" y="166768"/>
                      <a:pt x="106348" y="159739"/>
                    </a:cubicBezTo>
                    <a:cubicBezTo>
                      <a:pt x="139152" y="152709"/>
                      <a:pt x="161803" y="123811"/>
                      <a:pt x="161803" y="91006"/>
                    </a:cubicBezTo>
                    <a:cubicBezTo>
                      <a:pt x="161803" y="71480"/>
                      <a:pt x="153992" y="52735"/>
                      <a:pt x="138371" y="39457"/>
                    </a:cubicBezTo>
                    <a:lnTo>
                      <a:pt x="138371" y="39457"/>
                    </a:lnTo>
                    <a:close/>
                  </a:path>
                </a:pathLst>
              </a:custGeom>
              <a:noFill/>
              <a:ln w="31750" cap="flat">
                <a:solidFill>
                  <a:srgbClr val="B0B0B0"/>
                </a:solidFill>
                <a:prstDash val="solid"/>
                <a:miter/>
              </a:ln>
            </p:spPr>
            <p:txBody>
              <a:bodyPr rtlCol="0" anchor="ctr"/>
              <a:lstStyle/>
              <a:p>
                <a:endParaRPr lang="en-US"/>
              </a:p>
            </p:txBody>
          </p:sp>
        </p:grpSp>
      </p:grpSp>
      <p:sp>
        <p:nvSpPr>
          <p:cNvPr id="46" name="Rectangle 45">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b="1" dirty="0">
                <a:solidFill>
                  <a:srgbClr val="006DB5"/>
                </a:solidFill>
                <a:latin typeface="Roboto Condensed" panose="02000000000000000000" pitchFamily="2" charset="0"/>
                <a:ea typeface="Roboto Condensed" panose="02000000000000000000" pitchFamily="2" charset="0"/>
              </a:rPr>
              <a:t>Background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Methods         Current State         Reflection</a:t>
            </a:r>
          </a:p>
        </p:txBody>
      </p:sp>
    </p:spTree>
    <p:extLst>
      <p:ext uri="{BB962C8B-B14F-4D97-AF65-F5344CB8AC3E}">
        <p14:creationId xmlns:p14="http://schemas.microsoft.com/office/powerpoint/2010/main" val="2899101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46D96139-F824-4A4F-8E4F-5D3A250F84B9}"/>
              </a:ext>
            </a:extLst>
          </p:cNvPr>
          <p:cNvGrpSpPr/>
          <p:nvPr/>
        </p:nvGrpSpPr>
        <p:grpSpPr>
          <a:xfrm>
            <a:off x="0" y="0"/>
            <a:ext cx="12192000" cy="6858000"/>
            <a:chOff x="0" y="0"/>
            <a:chExt cx="12192000" cy="6858000"/>
          </a:xfrm>
        </p:grpSpPr>
        <p:pic>
          <p:nvPicPr>
            <p:cNvPr id="4" name="Picture 3">
              <a:extLst>
                <a:ext uri="{FF2B5EF4-FFF2-40B4-BE49-F238E27FC236}">
                  <a16:creationId xmlns:a16="http://schemas.microsoft.com/office/drawing/2014/main" id="{49DAD45B-B6F1-4A8D-9156-A71EC023F4F3}"/>
                </a:ext>
              </a:extLst>
            </p:cNvPr>
            <p:cNvPicPr>
              <a:picLocks noChangeAspect="1"/>
            </p:cNvPicPr>
            <p:nvPr/>
          </p:nvPicPr>
          <p:blipFill rotWithShape="1">
            <a:blip r:embed="rId3"/>
            <a:srcRect r="14286" b="33325"/>
            <a:stretch/>
          </p:blipFill>
          <p:spPr>
            <a:xfrm>
              <a:off x="0" y="0"/>
              <a:ext cx="12192000" cy="6858000"/>
            </a:xfrm>
            <a:prstGeom prst="rect">
              <a:avLst/>
            </a:prstGeom>
          </p:spPr>
        </p:pic>
        <p:grpSp>
          <p:nvGrpSpPr>
            <p:cNvPr id="24" name="Group 23">
              <a:extLst>
                <a:ext uri="{FF2B5EF4-FFF2-40B4-BE49-F238E27FC236}">
                  <a16:creationId xmlns:a16="http://schemas.microsoft.com/office/drawing/2014/main" id="{1C701EAB-9B06-4B51-A85F-22AC7CC3854F}"/>
                </a:ext>
              </a:extLst>
            </p:cNvPr>
            <p:cNvGrpSpPr/>
            <p:nvPr/>
          </p:nvGrpSpPr>
          <p:grpSpPr>
            <a:xfrm>
              <a:off x="352505" y="4586513"/>
              <a:ext cx="1372624" cy="1955449"/>
              <a:chOff x="10203728" y="4499429"/>
              <a:chExt cx="1372624" cy="1955449"/>
            </a:xfrm>
          </p:grpSpPr>
          <p:grpSp>
            <p:nvGrpSpPr>
              <p:cNvPr id="20" name="Group 19">
                <a:extLst>
                  <a:ext uri="{FF2B5EF4-FFF2-40B4-BE49-F238E27FC236}">
                    <a16:creationId xmlns:a16="http://schemas.microsoft.com/office/drawing/2014/main" id="{EF8F0467-7D52-4D22-81C8-68BDFB3029A6}"/>
                  </a:ext>
                </a:extLst>
              </p:cNvPr>
              <p:cNvGrpSpPr/>
              <p:nvPr/>
            </p:nvGrpSpPr>
            <p:grpSpPr>
              <a:xfrm>
                <a:off x="10203728" y="5144729"/>
                <a:ext cx="1372624" cy="1310149"/>
                <a:chOff x="4622078" y="4574468"/>
                <a:chExt cx="1372624" cy="1310149"/>
              </a:xfrm>
            </p:grpSpPr>
            <p:grpSp>
              <p:nvGrpSpPr>
                <p:cNvPr id="15" name="Group 14">
                  <a:extLst>
                    <a:ext uri="{FF2B5EF4-FFF2-40B4-BE49-F238E27FC236}">
                      <a16:creationId xmlns:a16="http://schemas.microsoft.com/office/drawing/2014/main" id="{1B37F72C-B2CC-4CDF-B5BA-CB4436275757}"/>
                    </a:ext>
                  </a:extLst>
                </p:cNvPr>
                <p:cNvGrpSpPr/>
                <p:nvPr/>
              </p:nvGrpSpPr>
              <p:grpSpPr>
                <a:xfrm>
                  <a:off x="4622078" y="4574468"/>
                  <a:ext cx="1372624" cy="212213"/>
                  <a:chOff x="4622078" y="4574468"/>
                  <a:chExt cx="1372624" cy="212213"/>
                </a:xfrm>
              </p:grpSpPr>
              <p:sp>
                <p:nvSpPr>
                  <p:cNvPr id="2" name="Flowchart: Manual Input 1">
                    <a:extLst>
                      <a:ext uri="{FF2B5EF4-FFF2-40B4-BE49-F238E27FC236}">
                        <a16:creationId xmlns:a16="http://schemas.microsoft.com/office/drawing/2014/main" id="{D92AF016-7110-4CE3-906C-C11BBFB13781}"/>
                      </a:ext>
                    </a:extLst>
                  </p:cNvPr>
                  <p:cNvSpPr/>
                  <p:nvPr/>
                </p:nvSpPr>
                <p:spPr>
                  <a:xfrm flipH="1">
                    <a:off x="4622078" y="4601763"/>
                    <a:ext cx="235974" cy="157623"/>
                  </a:xfrm>
                  <a:prstGeom prst="flowChartManualInput">
                    <a:avLst/>
                  </a:prstGeom>
                  <a:solidFill>
                    <a:srgbClr val="7F9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D6440D-B20B-4FAD-B50F-DF2CA29085BC}"/>
                      </a:ext>
                    </a:extLst>
                  </p:cNvPr>
                  <p:cNvSpPr/>
                  <p:nvPr/>
                </p:nvSpPr>
                <p:spPr>
                  <a:xfrm>
                    <a:off x="4858052" y="4574468"/>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&gt; 46.5 – 61</a:t>
                    </a:r>
                  </a:p>
                </p:txBody>
              </p:sp>
            </p:grpSp>
            <p:grpSp>
              <p:nvGrpSpPr>
                <p:cNvPr id="16" name="Group 15">
                  <a:extLst>
                    <a:ext uri="{FF2B5EF4-FFF2-40B4-BE49-F238E27FC236}">
                      <a16:creationId xmlns:a16="http://schemas.microsoft.com/office/drawing/2014/main" id="{71991881-2C30-45ED-AD61-372BA62B4C5F}"/>
                    </a:ext>
                  </a:extLst>
                </p:cNvPr>
                <p:cNvGrpSpPr/>
                <p:nvPr/>
              </p:nvGrpSpPr>
              <p:grpSpPr>
                <a:xfrm>
                  <a:off x="4622078" y="4848952"/>
                  <a:ext cx="1372624" cy="212213"/>
                  <a:chOff x="4622078" y="4846190"/>
                  <a:chExt cx="1372624" cy="212213"/>
                </a:xfrm>
              </p:grpSpPr>
              <p:sp>
                <p:nvSpPr>
                  <p:cNvPr id="6" name="Flowchart: Manual Input 5">
                    <a:extLst>
                      <a:ext uri="{FF2B5EF4-FFF2-40B4-BE49-F238E27FC236}">
                        <a16:creationId xmlns:a16="http://schemas.microsoft.com/office/drawing/2014/main" id="{90C8237D-D8E6-46DB-85C9-2A342019F7E2}"/>
                      </a:ext>
                    </a:extLst>
                  </p:cNvPr>
                  <p:cNvSpPr/>
                  <p:nvPr/>
                </p:nvSpPr>
                <p:spPr>
                  <a:xfrm flipH="1">
                    <a:off x="4622078" y="4873485"/>
                    <a:ext cx="235974" cy="157623"/>
                  </a:xfrm>
                  <a:prstGeom prst="flowChartManualInput">
                    <a:avLst/>
                  </a:prstGeom>
                  <a:solidFill>
                    <a:srgbClr val="91B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1270888-E1FB-45A0-8A64-62CBB064761A}"/>
                      </a:ext>
                    </a:extLst>
                  </p:cNvPr>
                  <p:cNvSpPr/>
                  <p:nvPr/>
                </p:nvSpPr>
                <p:spPr>
                  <a:xfrm>
                    <a:off x="4858052" y="4846190"/>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&gt; 41 – 46.5</a:t>
                    </a:r>
                  </a:p>
                </p:txBody>
              </p:sp>
            </p:grpSp>
            <p:grpSp>
              <p:nvGrpSpPr>
                <p:cNvPr id="17" name="Group 16">
                  <a:extLst>
                    <a:ext uri="{FF2B5EF4-FFF2-40B4-BE49-F238E27FC236}">
                      <a16:creationId xmlns:a16="http://schemas.microsoft.com/office/drawing/2014/main" id="{0D858451-2709-47CB-AD38-F2CC1D2C30EF}"/>
                    </a:ext>
                  </a:extLst>
                </p:cNvPr>
                <p:cNvGrpSpPr/>
                <p:nvPr/>
              </p:nvGrpSpPr>
              <p:grpSpPr>
                <a:xfrm>
                  <a:off x="4622078" y="5123436"/>
                  <a:ext cx="1372624" cy="212213"/>
                  <a:chOff x="4622078" y="5114213"/>
                  <a:chExt cx="1372624" cy="212213"/>
                </a:xfrm>
              </p:grpSpPr>
              <p:sp>
                <p:nvSpPr>
                  <p:cNvPr id="7" name="Flowchart: Manual Input 6">
                    <a:extLst>
                      <a:ext uri="{FF2B5EF4-FFF2-40B4-BE49-F238E27FC236}">
                        <a16:creationId xmlns:a16="http://schemas.microsoft.com/office/drawing/2014/main" id="{F540F31D-9A48-42F6-9C4C-EC62B22D0F1C}"/>
                      </a:ext>
                    </a:extLst>
                  </p:cNvPr>
                  <p:cNvSpPr/>
                  <p:nvPr/>
                </p:nvSpPr>
                <p:spPr>
                  <a:xfrm flipH="1">
                    <a:off x="4622078" y="5141508"/>
                    <a:ext cx="235974" cy="157623"/>
                  </a:xfrm>
                  <a:prstGeom prst="flowChartManualInput">
                    <a:avLst/>
                  </a:prstGeom>
                  <a:solidFill>
                    <a:srgbClr val="A3CA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93255B-17F9-411B-A71C-966D90A9D1D8}"/>
                      </a:ext>
                    </a:extLst>
                  </p:cNvPr>
                  <p:cNvSpPr/>
                  <p:nvPr/>
                </p:nvSpPr>
                <p:spPr>
                  <a:xfrm>
                    <a:off x="4858052" y="5114213"/>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&gt; 37 – 41</a:t>
                    </a:r>
                  </a:p>
                </p:txBody>
              </p:sp>
            </p:grpSp>
            <p:grpSp>
              <p:nvGrpSpPr>
                <p:cNvPr id="18" name="Group 17">
                  <a:extLst>
                    <a:ext uri="{FF2B5EF4-FFF2-40B4-BE49-F238E27FC236}">
                      <a16:creationId xmlns:a16="http://schemas.microsoft.com/office/drawing/2014/main" id="{5B7E6566-66CA-456C-998A-E355FC4D20F0}"/>
                    </a:ext>
                  </a:extLst>
                </p:cNvPr>
                <p:cNvGrpSpPr/>
                <p:nvPr/>
              </p:nvGrpSpPr>
              <p:grpSpPr>
                <a:xfrm>
                  <a:off x="4622078" y="5397920"/>
                  <a:ext cx="1372624" cy="212213"/>
                  <a:chOff x="4622078" y="5402983"/>
                  <a:chExt cx="1372624" cy="212213"/>
                </a:xfrm>
              </p:grpSpPr>
              <p:sp>
                <p:nvSpPr>
                  <p:cNvPr id="8" name="Flowchart: Manual Input 7">
                    <a:extLst>
                      <a:ext uri="{FF2B5EF4-FFF2-40B4-BE49-F238E27FC236}">
                        <a16:creationId xmlns:a16="http://schemas.microsoft.com/office/drawing/2014/main" id="{EC21A9F1-1C2C-4D18-A762-216346B20B2F}"/>
                      </a:ext>
                    </a:extLst>
                  </p:cNvPr>
                  <p:cNvSpPr/>
                  <p:nvPr/>
                </p:nvSpPr>
                <p:spPr>
                  <a:xfrm flipH="1">
                    <a:off x="4622078" y="5430278"/>
                    <a:ext cx="235974" cy="157623"/>
                  </a:xfrm>
                  <a:prstGeom prst="flowChartManualInput">
                    <a:avLst/>
                  </a:prstGeom>
                  <a:solidFill>
                    <a:srgbClr val="C2DB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D059B55-E91A-4E17-84C6-62499DAC9A9D}"/>
                      </a:ext>
                    </a:extLst>
                  </p:cNvPr>
                  <p:cNvSpPr/>
                  <p:nvPr/>
                </p:nvSpPr>
                <p:spPr>
                  <a:xfrm>
                    <a:off x="4858052" y="5402983"/>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&gt; 31.2 – 37</a:t>
                    </a:r>
                  </a:p>
                </p:txBody>
              </p:sp>
            </p:grpSp>
            <p:grpSp>
              <p:nvGrpSpPr>
                <p:cNvPr id="19" name="Group 18">
                  <a:extLst>
                    <a:ext uri="{FF2B5EF4-FFF2-40B4-BE49-F238E27FC236}">
                      <a16:creationId xmlns:a16="http://schemas.microsoft.com/office/drawing/2014/main" id="{79066F15-1F90-44B6-B80B-8377D5BCB44E}"/>
                    </a:ext>
                  </a:extLst>
                </p:cNvPr>
                <p:cNvGrpSpPr/>
                <p:nvPr/>
              </p:nvGrpSpPr>
              <p:grpSpPr>
                <a:xfrm>
                  <a:off x="4622078" y="5672404"/>
                  <a:ext cx="1372624" cy="212213"/>
                  <a:chOff x="4622078" y="5672404"/>
                  <a:chExt cx="1372624" cy="212213"/>
                </a:xfrm>
              </p:grpSpPr>
              <p:sp>
                <p:nvSpPr>
                  <p:cNvPr id="9" name="Flowchart: Manual Input 8">
                    <a:extLst>
                      <a:ext uri="{FF2B5EF4-FFF2-40B4-BE49-F238E27FC236}">
                        <a16:creationId xmlns:a16="http://schemas.microsoft.com/office/drawing/2014/main" id="{3E142260-F3D0-4391-AA1D-CAE3415AA36F}"/>
                      </a:ext>
                    </a:extLst>
                  </p:cNvPr>
                  <p:cNvSpPr/>
                  <p:nvPr/>
                </p:nvSpPr>
                <p:spPr>
                  <a:xfrm flipH="1">
                    <a:off x="4622078" y="5699699"/>
                    <a:ext cx="235974" cy="157623"/>
                  </a:xfrm>
                  <a:prstGeom prst="flowChartManualInput">
                    <a:avLst/>
                  </a:prstGeom>
                  <a:solidFill>
                    <a:srgbClr val="F0F5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420538E-E4E2-4FF0-B804-4B3DC472504E}"/>
                      </a:ext>
                    </a:extLst>
                  </p:cNvPr>
                  <p:cNvSpPr/>
                  <p:nvPr/>
                </p:nvSpPr>
                <p:spPr>
                  <a:xfrm>
                    <a:off x="4858052" y="5672404"/>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22 – 31.2</a:t>
                    </a:r>
                  </a:p>
                </p:txBody>
              </p:sp>
            </p:grpSp>
          </p:grpSp>
          <p:sp>
            <p:nvSpPr>
              <p:cNvPr id="23" name="Rectangle 22">
                <a:extLst>
                  <a:ext uri="{FF2B5EF4-FFF2-40B4-BE49-F238E27FC236}">
                    <a16:creationId xmlns:a16="http://schemas.microsoft.com/office/drawing/2014/main" id="{EC9C0413-6AD1-418F-B9F2-CB62CFCF7959}"/>
                  </a:ext>
                </a:extLst>
              </p:cNvPr>
              <p:cNvSpPr/>
              <p:nvPr/>
            </p:nvSpPr>
            <p:spPr>
              <a:xfrm>
                <a:off x="10203728" y="4499429"/>
                <a:ext cx="1372620" cy="539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400" b="1" dirty="0">
                    <a:solidFill>
                      <a:schemeClr val="tx1">
                        <a:lumMod val="75000"/>
                        <a:lumOff val="25000"/>
                      </a:schemeClr>
                    </a:solidFill>
                    <a:latin typeface="Roboto Condensed" panose="02000000000000000000" pitchFamily="2" charset="0"/>
                    <a:ea typeface="Roboto Condensed" panose="02000000000000000000" pitchFamily="2" charset="0"/>
                  </a:rPr>
                  <a:t>San Mateo County</a:t>
                </a:r>
              </a:p>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CVI Index Values</a:t>
                </a:r>
              </a:p>
            </p:txBody>
          </p:sp>
        </p:grpSp>
      </p:grpSp>
      <p:sp>
        <p:nvSpPr>
          <p:cNvPr id="3" name="Rectangle 2">
            <a:extLst>
              <a:ext uri="{FF2B5EF4-FFF2-40B4-BE49-F238E27FC236}">
                <a16:creationId xmlns:a16="http://schemas.microsoft.com/office/drawing/2014/main" id="{A10635AF-6327-4A57-94A5-219F837C9BAB}"/>
              </a:ext>
            </a:extLst>
          </p:cNvPr>
          <p:cNvSpPr/>
          <p:nvPr/>
        </p:nvSpPr>
        <p:spPr>
          <a:xfrm>
            <a:off x="0" y="2116394"/>
            <a:ext cx="12192000" cy="2625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0" tIns="914400" rIns="914400" bIns="914400" rtlCol="0" anchor="ctr"/>
          <a:lstStyle/>
          <a:p>
            <a:pPr algn="r"/>
            <a:r>
              <a:rPr lang="en-US" sz="6600" b="1" dirty="0">
                <a:solidFill>
                  <a:srgbClr val="006DB5"/>
                </a:solidFill>
                <a:latin typeface="Roboto Condensed" panose="02000000000000000000" pitchFamily="2" charset="0"/>
                <a:ea typeface="Roboto Condensed" panose="02000000000000000000" pitchFamily="2" charset="0"/>
              </a:rPr>
              <a:t>METHODS</a:t>
            </a:r>
          </a:p>
          <a:p>
            <a:pPr algn="r"/>
            <a:r>
              <a:rPr lang="en-US" sz="5400" dirty="0">
                <a:solidFill>
                  <a:srgbClr val="006DB5"/>
                </a:solidFill>
                <a:latin typeface="Roboto Condensed" panose="02000000000000000000" pitchFamily="2" charset="0"/>
                <a:ea typeface="Roboto Condensed" panose="02000000000000000000" pitchFamily="2" charset="0"/>
              </a:rPr>
              <a:t>Technical Approach</a:t>
            </a:r>
          </a:p>
        </p:txBody>
      </p:sp>
    </p:spTree>
    <p:extLst>
      <p:ext uri="{BB962C8B-B14F-4D97-AF65-F5344CB8AC3E}">
        <p14:creationId xmlns:p14="http://schemas.microsoft.com/office/powerpoint/2010/main" val="14791532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12</a:t>
            </a:fld>
            <a:endParaRPr lang="en-US" dirty="0"/>
          </a:p>
        </p:txBody>
      </p:sp>
      <p:sp>
        <p:nvSpPr>
          <p:cNvPr id="2" name="Rectangle 1">
            <a:extLst>
              <a:ext uri="{FF2B5EF4-FFF2-40B4-BE49-F238E27FC236}">
                <a16:creationId xmlns:a16="http://schemas.microsoft.com/office/drawing/2014/main" id="{529D103A-EC08-4D32-ACD2-30C0E0883AE2}"/>
              </a:ext>
            </a:extLst>
          </p:cNvPr>
          <p:cNvSpPr/>
          <p:nvPr/>
        </p:nvSpPr>
        <p:spPr>
          <a:xfrm>
            <a:off x="999218" y="1201056"/>
            <a:ext cx="10284609" cy="523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spcAft>
                <a:spcPts val="1200"/>
              </a:spcAft>
            </a:pPr>
            <a:r>
              <a:rPr lang="en-US" sz="32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Statement of Purpose</a:t>
            </a:r>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3"/>
          <a:stretch/>
        </p:blipFill>
        <p:spPr>
          <a:xfrm>
            <a:off x="8497535" y="593223"/>
            <a:ext cx="2786293" cy="496743"/>
          </a:xfrm>
          <a:prstGeom prst="rect">
            <a:avLst/>
          </a:prstGeom>
        </p:spPr>
      </p:pic>
      <p:sp>
        <p:nvSpPr>
          <p:cNvPr id="11" name="Rectangle 10">
            <a:extLst>
              <a:ext uri="{FF2B5EF4-FFF2-40B4-BE49-F238E27FC236}">
                <a16:creationId xmlns:a16="http://schemas.microsoft.com/office/drawing/2014/main" id="{57E241C2-2FEE-4126-98BA-A6B6CF07F60E}"/>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Background</a:t>
            </a:r>
            <a:r>
              <a:rPr lang="en-US" sz="1600" b="1" dirty="0">
                <a:solidFill>
                  <a:srgbClr val="006DB5"/>
                </a:solidFill>
                <a:latin typeface="Roboto Condensed" panose="02000000000000000000" pitchFamily="2" charset="0"/>
                <a:ea typeface="Roboto Condensed" panose="02000000000000000000" pitchFamily="2"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a:t>
            </a:r>
            <a:r>
              <a:rPr lang="en-US" sz="1600" b="1" dirty="0">
                <a:solidFill>
                  <a:srgbClr val="006DB5"/>
                </a:solidFill>
                <a:latin typeface="Roboto Condensed" panose="02000000000000000000" pitchFamily="2" charset="0"/>
                <a:ea typeface="Roboto Condensed" panose="02000000000000000000" pitchFamily="2" charset="0"/>
              </a:rPr>
              <a:t>Methods</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Current State         Reflection</a:t>
            </a:r>
          </a:p>
        </p:txBody>
      </p:sp>
      <p:grpSp>
        <p:nvGrpSpPr>
          <p:cNvPr id="3" name="Group 2">
            <a:extLst>
              <a:ext uri="{FF2B5EF4-FFF2-40B4-BE49-F238E27FC236}">
                <a16:creationId xmlns:a16="http://schemas.microsoft.com/office/drawing/2014/main" id="{167EE6C3-9EEE-4350-A767-CFB1064E5D34}"/>
              </a:ext>
            </a:extLst>
          </p:cNvPr>
          <p:cNvGrpSpPr/>
          <p:nvPr/>
        </p:nvGrpSpPr>
        <p:grpSpPr>
          <a:xfrm>
            <a:off x="1125792" y="2056421"/>
            <a:ext cx="2886806" cy="4002431"/>
            <a:chOff x="1125792" y="2018891"/>
            <a:chExt cx="2886806" cy="4002431"/>
          </a:xfrm>
        </p:grpSpPr>
        <p:pic>
          <p:nvPicPr>
            <p:cNvPr id="7170" name="Picture 2" descr="Related image">
              <a:extLst>
                <a:ext uri="{FF2B5EF4-FFF2-40B4-BE49-F238E27FC236}">
                  <a16:creationId xmlns:a16="http://schemas.microsoft.com/office/drawing/2014/main" id="{14B7AAE8-B505-4EB5-A8C0-7BDE3A28128A}"/>
                </a:ext>
              </a:extLst>
            </p:cNvPr>
            <p:cNvPicPr>
              <a:picLocks noChangeAspect="1" noChangeArrowheads="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t="11201"/>
            <a:stretch/>
          </p:blipFill>
          <p:spPr bwMode="auto">
            <a:xfrm>
              <a:off x="2054326" y="2018891"/>
              <a:ext cx="1029738" cy="9144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55A8182-2E9F-447C-ABC7-40B4F229F270}"/>
                </a:ext>
              </a:extLst>
            </p:cNvPr>
            <p:cNvSpPr txBox="1"/>
            <p:nvPr/>
          </p:nvSpPr>
          <p:spPr>
            <a:xfrm>
              <a:off x="1125792" y="3042296"/>
              <a:ext cx="2886806" cy="2979026"/>
            </a:xfrm>
            <a:prstGeom prst="rect">
              <a:avLst/>
            </a:prstGeom>
            <a:noFill/>
          </p:spPr>
          <p:txBody>
            <a:bodyPr wrap="square" lIns="0" tIns="0" rIns="0" bIns="0" rtlCol="0">
              <a:noAutofit/>
            </a:bodyPr>
            <a:lstStyle/>
            <a:p>
              <a:pPr algn="ctr">
                <a:lnSpc>
                  <a:spcPct val="114000"/>
                </a:lnSpc>
                <a:spcAft>
                  <a:spcPts val="600"/>
                </a:spcAft>
              </a:pPr>
              <a:r>
                <a:rPr lang="en-US" sz="2400" b="1" dirty="0">
                  <a:solidFill>
                    <a:srgbClr val="ED9615"/>
                  </a:solidFill>
                  <a:latin typeface="Roboto Condensed" panose="02000000000000000000" pitchFamily="2" charset="0"/>
                  <a:ea typeface="Roboto Condensed" panose="02000000000000000000" pitchFamily="2" charset="0"/>
                </a:rPr>
                <a:t>Mission</a:t>
              </a:r>
            </a:p>
            <a:p>
              <a:pPr>
                <a:lnSpc>
                  <a:spcPct val="114000"/>
                </a:lnSpc>
              </a:pPr>
              <a:r>
                <a:rPr lang="en-US" sz="1600" spc="-10" dirty="0">
                  <a:solidFill>
                    <a:schemeClr val="tx1">
                      <a:lumMod val="75000"/>
                      <a:lumOff val="25000"/>
                    </a:schemeClr>
                  </a:solidFill>
                  <a:latin typeface="Roboto Condensed" panose="02000000000000000000" pitchFamily="2" charset="0"/>
                  <a:ea typeface="Roboto Condensed" panose="02000000000000000000" pitchFamily="2" charset="0"/>
                </a:rPr>
                <a:t>Increase San Mateo County Health’s readiness to effectively monitor the socioeconomic, environmental, and climate-related determinants of health and health equity, and respond to the anticipated health and safety needs of sensitive or susceptible populations during a wildfire-related air pollution event.</a:t>
              </a:r>
            </a:p>
          </p:txBody>
        </p:sp>
      </p:grpSp>
      <p:grpSp>
        <p:nvGrpSpPr>
          <p:cNvPr id="4" name="Group 3">
            <a:extLst>
              <a:ext uri="{FF2B5EF4-FFF2-40B4-BE49-F238E27FC236}">
                <a16:creationId xmlns:a16="http://schemas.microsoft.com/office/drawing/2014/main" id="{C814AFE3-92CE-4C6B-8904-FE4C6E088196}"/>
              </a:ext>
            </a:extLst>
          </p:cNvPr>
          <p:cNvGrpSpPr/>
          <p:nvPr/>
        </p:nvGrpSpPr>
        <p:grpSpPr>
          <a:xfrm>
            <a:off x="4733106" y="2056421"/>
            <a:ext cx="2886806" cy="4002431"/>
            <a:chOff x="4733106" y="2018891"/>
            <a:chExt cx="2886806" cy="4002431"/>
          </a:xfrm>
        </p:grpSpPr>
        <p:pic>
          <p:nvPicPr>
            <p:cNvPr id="7176" name="Picture 8" descr="Related image">
              <a:extLst>
                <a:ext uri="{FF2B5EF4-FFF2-40B4-BE49-F238E27FC236}">
                  <a16:creationId xmlns:a16="http://schemas.microsoft.com/office/drawing/2014/main" id="{DD2E598B-F13D-41C3-A131-7D274A936BE0}"/>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770689" y="2018891"/>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DC4DC64-7D15-489F-9A64-5FF0E88D44A1}"/>
                </a:ext>
              </a:extLst>
            </p:cNvPr>
            <p:cNvSpPr txBox="1"/>
            <p:nvPr/>
          </p:nvSpPr>
          <p:spPr>
            <a:xfrm>
              <a:off x="4733106" y="3042296"/>
              <a:ext cx="2886806" cy="2979026"/>
            </a:xfrm>
            <a:prstGeom prst="rect">
              <a:avLst/>
            </a:prstGeom>
            <a:noFill/>
          </p:spPr>
          <p:txBody>
            <a:bodyPr wrap="square" lIns="0" tIns="0" rIns="0" bIns="0" rtlCol="0">
              <a:noAutofit/>
            </a:bodyPr>
            <a:lstStyle/>
            <a:p>
              <a:pPr algn="ctr">
                <a:lnSpc>
                  <a:spcPct val="114000"/>
                </a:lnSpc>
                <a:spcAft>
                  <a:spcPts val="600"/>
                </a:spcAft>
              </a:pPr>
              <a:r>
                <a:rPr lang="en-US" sz="2400" b="1" dirty="0">
                  <a:solidFill>
                    <a:srgbClr val="ED9615"/>
                  </a:solidFill>
                  <a:latin typeface="Roboto Condensed" panose="02000000000000000000" pitchFamily="2" charset="0"/>
                  <a:ea typeface="Roboto Condensed" panose="02000000000000000000" pitchFamily="2" charset="0"/>
                </a:rPr>
                <a:t>Goal</a:t>
              </a:r>
            </a:p>
            <a:p>
              <a:pPr>
                <a:lnSpc>
                  <a:spcPct val="114000"/>
                </a:lnSpc>
              </a:pP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Identify and engage priority populations, particularly sensitive or susceptible and historically hard-to-reach populations, in risk-reducing actions prior to, during, and following a wildfire-related air pollution event.</a:t>
              </a:r>
            </a:p>
          </p:txBody>
        </p:sp>
      </p:grpSp>
      <p:grpSp>
        <p:nvGrpSpPr>
          <p:cNvPr id="5" name="Group 4">
            <a:extLst>
              <a:ext uri="{FF2B5EF4-FFF2-40B4-BE49-F238E27FC236}">
                <a16:creationId xmlns:a16="http://schemas.microsoft.com/office/drawing/2014/main" id="{AAB03EA2-A678-4619-8AA7-E85769E4E335}"/>
              </a:ext>
            </a:extLst>
          </p:cNvPr>
          <p:cNvGrpSpPr/>
          <p:nvPr/>
        </p:nvGrpSpPr>
        <p:grpSpPr>
          <a:xfrm>
            <a:off x="8340420" y="2056421"/>
            <a:ext cx="2886806" cy="4002431"/>
            <a:chOff x="8340420" y="2018891"/>
            <a:chExt cx="2886806" cy="4002431"/>
          </a:xfrm>
        </p:grpSpPr>
        <p:pic>
          <p:nvPicPr>
            <p:cNvPr id="7174" name="Picture 6" descr="Related image">
              <a:extLst>
                <a:ext uri="{FF2B5EF4-FFF2-40B4-BE49-F238E27FC236}">
                  <a16:creationId xmlns:a16="http://schemas.microsoft.com/office/drawing/2014/main" id="{F02A4B6F-7ED3-4E10-99FB-D3CA12CBC2CB}"/>
                </a:ext>
              </a:extLst>
            </p:cNvPr>
            <p:cNvPicPr>
              <a:picLocks noChangeAspect="1" noChangeArrowheads="1"/>
            </p:cNvPicPr>
            <p:nvPr/>
          </p:nvPicPr>
          <p:blipFill rotWithShape="1">
            <a:blip r:embed="rId6">
              <a:duotone>
                <a:schemeClr val="bg2">
                  <a:shade val="45000"/>
                  <a:satMod val="135000"/>
                </a:schemeClr>
                <a:prstClr val="white"/>
              </a:duotone>
              <a:extLst>
                <a:ext uri="{28A0092B-C50C-407E-A947-70E740481C1C}">
                  <a14:useLocalDpi xmlns:a14="http://schemas.microsoft.com/office/drawing/2010/main" val="0"/>
                </a:ext>
              </a:extLst>
            </a:blip>
            <a:stretch/>
          </p:blipFill>
          <p:spPr bwMode="auto">
            <a:xfrm>
              <a:off x="9326623" y="2018891"/>
              <a:ext cx="914400" cy="914400"/>
            </a:xfrm>
            <a:prstGeom prst="rect">
              <a:avLst/>
            </a:prstGeom>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CAD3EEF-4C1A-4FF9-BC45-652C5C4D242D}"/>
                </a:ext>
              </a:extLst>
            </p:cNvPr>
            <p:cNvSpPr txBox="1"/>
            <p:nvPr/>
          </p:nvSpPr>
          <p:spPr>
            <a:xfrm>
              <a:off x="8340420" y="3042296"/>
              <a:ext cx="2886806" cy="2979026"/>
            </a:xfrm>
            <a:prstGeom prst="rect">
              <a:avLst/>
            </a:prstGeom>
            <a:noFill/>
          </p:spPr>
          <p:txBody>
            <a:bodyPr wrap="square" lIns="0" tIns="0" rIns="0" bIns="0" rtlCol="0">
              <a:noAutofit/>
            </a:bodyPr>
            <a:lstStyle/>
            <a:p>
              <a:pPr algn="ctr">
                <a:lnSpc>
                  <a:spcPct val="114000"/>
                </a:lnSpc>
                <a:spcAft>
                  <a:spcPts val="600"/>
                </a:spcAft>
              </a:pPr>
              <a:r>
                <a:rPr lang="en-US" sz="2400" b="1" dirty="0">
                  <a:solidFill>
                    <a:srgbClr val="ED9615"/>
                  </a:solidFill>
                  <a:latin typeface="Roboto Condensed" panose="02000000000000000000" pitchFamily="2" charset="0"/>
                  <a:ea typeface="Roboto Condensed" panose="02000000000000000000" pitchFamily="2" charset="0"/>
                </a:rPr>
                <a:t>Expected Outcome</a:t>
              </a:r>
            </a:p>
            <a:p>
              <a:pPr>
                <a:lnSpc>
                  <a:spcPct val="114000"/>
                </a:lnSpc>
              </a:pP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The resulting vulnerability index and surveillance action plan will have information that public health and emergency response officials can use to inform strategies for prioritizing and targeting public health and health care resources and services.</a:t>
              </a:r>
            </a:p>
          </p:txBody>
        </p:sp>
      </p:grpSp>
      <p:cxnSp>
        <p:nvCxnSpPr>
          <p:cNvPr id="14" name="Straight Connector 13">
            <a:extLst>
              <a:ext uri="{FF2B5EF4-FFF2-40B4-BE49-F238E27FC236}">
                <a16:creationId xmlns:a16="http://schemas.microsoft.com/office/drawing/2014/main" id="{5ED171A9-5CD8-4AD5-B895-DB8BA4A6DED3}"/>
              </a:ext>
            </a:extLst>
          </p:cNvPr>
          <p:cNvCxnSpPr/>
          <p:nvPr/>
        </p:nvCxnSpPr>
        <p:spPr>
          <a:xfrm>
            <a:off x="4372852" y="1954516"/>
            <a:ext cx="0" cy="4206240"/>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8DCA2DA-9267-4FF7-86D1-C238D7BA7610}"/>
              </a:ext>
            </a:extLst>
          </p:cNvPr>
          <p:cNvCxnSpPr/>
          <p:nvPr/>
        </p:nvCxnSpPr>
        <p:spPr>
          <a:xfrm>
            <a:off x="7980166" y="1954516"/>
            <a:ext cx="0" cy="4206240"/>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8157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13</a:t>
            </a:fld>
            <a:endParaRPr lang="en-US" dirty="0"/>
          </a:p>
        </p:txBody>
      </p:sp>
      <p:sp>
        <p:nvSpPr>
          <p:cNvPr id="2" name="Rectangle 1">
            <a:extLst>
              <a:ext uri="{FF2B5EF4-FFF2-40B4-BE49-F238E27FC236}">
                <a16:creationId xmlns:a16="http://schemas.microsoft.com/office/drawing/2014/main" id="{529D103A-EC08-4D32-ACD2-30C0E0883AE2}"/>
              </a:ext>
            </a:extLst>
          </p:cNvPr>
          <p:cNvSpPr/>
          <p:nvPr/>
        </p:nvSpPr>
        <p:spPr>
          <a:xfrm>
            <a:off x="999218" y="1186542"/>
            <a:ext cx="10284609" cy="523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spcAft>
                <a:spcPts val="1200"/>
              </a:spcAft>
            </a:pPr>
            <a:r>
              <a:rPr lang="en-US" sz="32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Deliverable 1: Index Development Technical Process</a:t>
            </a:r>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3"/>
          <a:stretch/>
        </p:blipFill>
        <p:spPr>
          <a:xfrm>
            <a:off x="8497535" y="593223"/>
            <a:ext cx="2786293" cy="496743"/>
          </a:xfrm>
          <a:prstGeom prst="rect">
            <a:avLst/>
          </a:prstGeom>
        </p:spPr>
      </p:pic>
      <p:sp>
        <p:nvSpPr>
          <p:cNvPr id="11" name="Rectangle 10">
            <a:extLst>
              <a:ext uri="{FF2B5EF4-FFF2-40B4-BE49-F238E27FC236}">
                <a16:creationId xmlns:a16="http://schemas.microsoft.com/office/drawing/2014/main" id="{57E241C2-2FEE-4126-98BA-A6B6CF07F60E}"/>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Background</a:t>
            </a:r>
            <a:r>
              <a:rPr lang="en-US" sz="1600" b="1" dirty="0">
                <a:solidFill>
                  <a:srgbClr val="006DB5"/>
                </a:solidFill>
                <a:latin typeface="Roboto Condensed" panose="02000000000000000000" pitchFamily="2" charset="0"/>
                <a:ea typeface="Roboto Condensed" panose="02000000000000000000" pitchFamily="2"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a:t>
            </a:r>
            <a:r>
              <a:rPr lang="en-US" sz="1600" b="1" dirty="0">
                <a:solidFill>
                  <a:srgbClr val="006DB5"/>
                </a:solidFill>
                <a:latin typeface="Roboto Condensed" panose="02000000000000000000" pitchFamily="2" charset="0"/>
                <a:ea typeface="Roboto Condensed" panose="02000000000000000000" pitchFamily="2" charset="0"/>
              </a:rPr>
              <a:t>Methods</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Current State         Reflection</a:t>
            </a:r>
          </a:p>
        </p:txBody>
      </p:sp>
      <p:cxnSp>
        <p:nvCxnSpPr>
          <p:cNvPr id="36" name="Straight Connector 35">
            <a:extLst>
              <a:ext uri="{FF2B5EF4-FFF2-40B4-BE49-F238E27FC236}">
                <a16:creationId xmlns:a16="http://schemas.microsoft.com/office/drawing/2014/main" id="{7343A4A8-77FF-48B4-B8F3-43C7725D95A1}"/>
              </a:ext>
            </a:extLst>
          </p:cNvPr>
          <p:cNvCxnSpPr>
            <a:cxnSpLocks/>
            <a:stCxn id="63" idx="6"/>
          </p:cNvCxnSpPr>
          <p:nvPr/>
        </p:nvCxnSpPr>
        <p:spPr>
          <a:xfrm>
            <a:off x="2142898" y="3533425"/>
            <a:ext cx="1893797" cy="2593"/>
          </a:xfrm>
          <a:prstGeom prst="line">
            <a:avLst/>
          </a:prstGeom>
          <a:ln w="38100">
            <a:solidFill>
              <a:srgbClr val="ED9615"/>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334FD89-C0CD-483E-890F-4A5306581C55}"/>
              </a:ext>
            </a:extLst>
          </p:cNvPr>
          <p:cNvCxnSpPr>
            <a:cxnSpLocks/>
          </p:cNvCxnSpPr>
          <p:nvPr/>
        </p:nvCxnSpPr>
        <p:spPr>
          <a:xfrm>
            <a:off x="4196012" y="3536018"/>
            <a:ext cx="1897587" cy="0"/>
          </a:xfrm>
          <a:prstGeom prst="line">
            <a:avLst/>
          </a:prstGeom>
          <a:ln w="38100">
            <a:solidFill>
              <a:srgbClr val="ED9615"/>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E728C01-9CED-4818-A1C3-A5868ED3F8A8}"/>
              </a:ext>
            </a:extLst>
          </p:cNvPr>
          <p:cNvCxnSpPr>
            <a:cxnSpLocks/>
          </p:cNvCxnSpPr>
          <p:nvPr/>
        </p:nvCxnSpPr>
        <p:spPr>
          <a:xfrm>
            <a:off x="6252917" y="3536018"/>
            <a:ext cx="1897587" cy="0"/>
          </a:xfrm>
          <a:prstGeom prst="line">
            <a:avLst/>
          </a:prstGeom>
          <a:ln w="38100">
            <a:solidFill>
              <a:srgbClr val="ED9615"/>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442F9EC-3814-4D60-9655-52E436596C65}"/>
              </a:ext>
            </a:extLst>
          </p:cNvPr>
          <p:cNvCxnSpPr>
            <a:cxnSpLocks/>
          </p:cNvCxnSpPr>
          <p:nvPr/>
        </p:nvCxnSpPr>
        <p:spPr>
          <a:xfrm>
            <a:off x="8309821" y="3536018"/>
            <a:ext cx="1897583" cy="0"/>
          </a:xfrm>
          <a:prstGeom prst="line">
            <a:avLst/>
          </a:prstGeom>
          <a:ln w="38100">
            <a:solidFill>
              <a:srgbClr val="ED9615"/>
            </a:solidFil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60B44D9C-67DD-4F28-B394-BE6AC67ABE23}"/>
              </a:ext>
            </a:extLst>
          </p:cNvPr>
          <p:cNvSpPr/>
          <p:nvPr/>
        </p:nvSpPr>
        <p:spPr>
          <a:xfrm>
            <a:off x="1168275" y="3824203"/>
            <a:ext cx="1789928" cy="2251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spc="-2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Identify risk and vulnerability factors associated with wildfire smoke exposure.</a:t>
            </a:r>
            <a:endParaRPr lang="en-US" sz="1150" dirty="0">
              <a:solidFill>
                <a:srgbClr val="404040"/>
              </a:solidFill>
              <a:effectLst/>
              <a:latin typeface="Roboto Condensed" panose="02000000000000000000" pitchFamily="2" charset="0"/>
              <a:ea typeface="Roboto Condensed" panose="02000000000000000000" pitchFamily="2" charset="0"/>
            </a:endParaRPr>
          </a:p>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spc="-2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Verify priority populations with subject matter experts, key informants, and stakeholders.</a:t>
            </a:r>
            <a:endParaRPr lang="en-US" sz="1150" dirty="0">
              <a:solidFill>
                <a:srgbClr val="404040"/>
              </a:solidFill>
              <a:effectLst/>
              <a:latin typeface="Roboto Condensed" panose="02000000000000000000" pitchFamily="2" charset="0"/>
              <a:ea typeface="Roboto Condensed" panose="02000000000000000000" pitchFamily="2" charset="0"/>
            </a:endParaRPr>
          </a:p>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spc="-2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Define the problem and scope the assessment and analysis activities.</a:t>
            </a:r>
            <a:endParaRPr lang="en-US" sz="1150" dirty="0">
              <a:solidFill>
                <a:srgbClr val="404040"/>
              </a:solidFill>
              <a:effectLst/>
              <a:latin typeface="Roboto Condensed" panose="02000000000000000000" pitchFamily="2" charset="0"/>
              <a:ea typeface="Roboto Condensed" panose="02000000000000000000" pitchFamily="2" charset="0"/>
            </a:endParaRPr>
          </a:p>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spc="-2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Develop a conceptual model.</a:t>
            </a:r>
            <a:endParaRPr lang="en-US" sz="1150" dirty="0">
              <a:solidFill>
                <a:srgbClr val="404040"/>
              </a:solidFill>
              <a:effectLst/>
              <a:latin typeface="Roboto Condensed" panose="02000000000000000000" pitchFamily="2" charset="0"/>
              <a:ea typeface="Roboto Condensed" panose="02000000000000000000" pitchFamily="2" charset="0"/>
            </a:endParaRPr>
          </a:p>
        </p:txBody>
      </p:sp>
      <p:sp>
        <p:nvSpPr>
          <p:cNvPr id="43" name="Rectangle 42">
            <a:extLst>
              <a:ext uri="{FF2B5EF4-FFF2-40B4-BE49-F238E27FC236}">
                <a16:creationId xmlns:a16="http://schemas.microsoft.com/office/drawing/2014/main" id="{CF56D2EA-36DB-4EAD-AA10-C7C6A3D33B9A}"/>
              </a:ext>
            </a:extLst>
          </p:cNvPr>
          <p:cNvSpPr/>
          <p:nvPr/>
        </p:nvSpPr>
        <p:spPr>
          <a:xfrm>
            <a:off x="1160236" y="2422644"/>
            <a:ext cx="1806006" cy="95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spcBef>
                <a:spcPts val="0"/>
              </a:spcBef>
              <a:spcAft>
                <a:spcPts val="300"/>
              </a:spcAft>
            </a:pPr>
            <a:r>
              <a:rPr lang="en-US" sz="1400" b="1" kern="1200" dirty="0">
                <a:solidFill>
                  <a:srgbClr val="ED9615"/>
                </a:solidFill>
                <a:effectLst/>
                <a:latin typeface="Roboto Condensed" panose="02000000000000000000" pitchFamily="2" charset="0"/>
                <a:ea typeface="Roboto Condensed" panose="02000000000000000000" pitchFamily="2" charset="0"/>
                <a:cs typeface="Times New Roman" panose="02020603050405020304" pitchFamily="18" charset="0"/>
              </a:rPr>
              <a:t>Step 1: </a:t>
            </a:r>
            <a:endParaRPr lang="en-US" sz="2800" b="1" dirty="0">
              <a:solidFill>
                <a:srgbClr val="ED9615"/>
              </a:solidFill>
              <a:effectLst/>
              <a:latin typeface="Roboto Condensed" panose="02000000000000000000" pitchFamily="2" charset="0"/>
              <a:ea typeface="Roboto Condensed" panose="02000000000000000000" pitchFamily="2" charset="0"/>
            </a:endParaRPr>
          </a:p>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Review Literature and</a:t>
            </a:r>
            <a:endParaRPr lang="en-US" sz="2800" dirty="0">
              <a:effectLst/>
              <a:latin typeface="Roboto Condensed" panose="02000000000000000000" pitchFamily="2" charset="0"/>
              <a:ea typeface="Roboto Condensed" panose="02000000000000000000" pitchFamily="2" charset="0"/>
            </a:endParaRPr>
          </a:p>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Verify Assumptions</a:t>
            </a:r>
            <a:endParaRPr lang="en-US" sz="2800" dirty="0">
              <a:effectLst/>
              <a:latin typeface="Roboto Condensed" panose="02000000000000000000" pitchFamily="2" charset="0"/>
              <a:ea typeface="Roboto Condensed" panose="02000000000000000000" pitchFamily="2" charset="0"/>
            </a:endParaRPr>
          </a:p>
        </p:txBody>
      </p:sp>
      <p:sp>
        <p:nvSpPr>
          <p:cNvPr id="44" name="Oval 43">
            <a:extLst>
              <a:ext uri="{FF2B5EF4-FFF2-40B4-BE49-F238E27FC236}">
                <a16:creationId xmlns:a16="http://schemas.microsoft.com/office/drawing/2014/main" id="{711CD5C7-9F5D-4B89-8275-3A14F2481A11}"/>
              </a:ext>
            </a:extLst>
          </p:cNvPr>
          <p:cNvSpPr/>
          <p:nvPr/>
        </p:nvSpPr>
        <p:spPr>
          <a:xfrm>
            <a:off x="4036701" y="3455701"/>
            <a:ext cx="159318" cy="155448"/>
          </a:xfrm>
          <a:prstGeom prst="ellipse">
            <a:avLst/>
          </a:prstGeom>
          <a:noFill/>
          <a:ln w="38100">
            <a:solidFill>
              <a:srgbClr val="ED961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0" rIns="91440" bIns="0" numCol="1" spcCol="0" rtlCol="0" fromWordArt="0" anchor="ctr" anchorCtr="0" forceAA="0" compatLnSpc="1">
            <a:prstTxWarp prst="textNoShape">
              <a:avLst/>
            </a:prstTxWarp>
            <a:noAutofit/>
          </a:bodyPr>
          <a:lstStyle/>
          <a:p>
            <a:endParaRPr lang="en-US" sz="4400">
              <a:latin typeface="Roboto Condensed" panose="02000000000000000000" pitchFamily="2" charset="0"/>
              <a:ea typeface="Roboto Condensed" panose="02000000000000000000" pitchFamily="2" charset="0"/>
            </a:endParaRPr>
          </a:p>
        </p:txBody>
      </p:sp>
      <p:sp>
        <p:nvSpPr>
          <p:cNvPr id="45" name="Rectangle 44">
            <a:extLst>
              <a:ext uri="{FF2B5EF4-FFF2-40B4-BE49-F238E27FC236}">
                <a16:creationId xmlns:a16="http://schemas.microsoft.com/office/drawing/2014/main" id="{01375B90-15D1-45DA-9A08-2825D2791756}"/>
              </a:ext>
            </a:extLst>
          </p:cNvPr>
          <p:cNvSpPr/>
          <p:nvPr/>
        </p:nvSpPr>
        <p:spPr>
          <a:xfrm>
            <a:off x="3216872" y="2422644"/>
            <a:ext cx="1806006" cy="95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spcBef>
                <a:spcPts val="0"/>
              </a:spcBef>
              <a:spcAft>
                <a:spcPts val="300"/>
              </a:spcAft>
            </a:pPr>
            <a:r>
              <a:rPr lang="en-US" sz="1400" b="1" kern="1200" dirty="0">
                <a:solidFill>
                  <a:srgbClr val="ED9615"/>
                </a:solidFill>
                <a:effectLst/>
                <a:latin typeface="Roboto Condensed" panose="02000000000000000000" pitchFamily="2" charset="0"/>
                <a:ea typeface="Roboto Condensed" panose="02000000000000000000" pitchFamily="2" charset="0"/>
                <a:cs typeface="Times New Roman" panose="02020603050405020304" pitchFamily="18" charset="0"/>
              </a:rPr>
              <a:t>Step 2:</a:t>
            </a:r>
            <a:endParaRPr lang="en-US" sz="2800" b="1" dirty="0">
              <a:solidFill>
                <a:srgbClr val="ED9615"/>
              </a:solidFill>
              <a:effectLst/>
              <a:latin typeface="Roboto Condensed" panose="02000000000000000000" pitchFamily="2" charset="0"/>
              <a:ea typeface="Roboto Condensed" panose="02000000000000000000" pitchFamily="2" charset="0"/>
            </a:endParaRPr>
          </a:p>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Estimate Prior Respiratory Disease Burden and Relative Risk</a:t>
            </a:r>
            <a:endParaRPr lang="en-US" sz="2800" dirty="0">
              <a:effectLst/>
              <a:latin typeface="Roboto Condensed" panose="02000000000000000000" pitchFamily="2" charset="0"/>
              <a:ea typeface="Roboto Condensed" panose="02000000000000000000" pitchFamily="2" charset="0"/>
            </a:endParaRPr>
          </a:p>
        </p:txBody>
      </p:sp>
      <p:sp>
        <p:nvSpPr>
          <p:cNvPr id="46" name="Rectangle 45">
            <a:extLst>
              <a:ext uri="{FF2B5EF4-FFF2-40B4-BE49-F238E27FC236}">
                <a16:creationId xmlns:a16="http://schemas.microsoft.com/office/drawing/2014/main" id="{D6D7D528-92E0-4D7C-923B-1A2EEBBF44A4}"/>
              </a:ext>
            </a:extLst>
          </p:cNvPr>
          <p:cNvSpPr/>
          <p:nvPr/>
        </p:nvSpPr>
        <p:spPr>
          <a:xfrm>
            <a:off x="3225162" y="3824203"/>
            <a:ext cx="1789928" cy="2251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spc="-1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Estimate 2013 to 2017 age-adjusted rates of pediatric and adult asthma, and COPD.</a:t>
            </a:r>
            <a:endParaRPr lang="en-US" sz="1150" dirty="0">
              <a:solidFill>
                <a:srgbClr val="404040"/>
              </a:solidFill>
              <a:effectLst/>
              <a:latin typeface="Roboto Condensed" panose="02000000000000000000" pitchFamily="2" charset="0"/>
              <a:ea typeface="Roboto Condensed" panose="02000000000000000000" pitchFamily="2" charset="0"/>
            </a:endParaRPr>
          </a:p>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spc="-1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Estimate relative risks of asthma- and COPD-related ED visits and hospitalizations at exceedance of 24-hour average PM</a:t>
            </a:r>
            <a:r>
              <a:rPr lang="en-US" sz="1150" kern="1200" spc="-10" baseline="-250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2.5</a:t>
            </a:r>
            <a:r>
              <a:rPr lang="en-US" sz="1150" kern="1200" spc="-1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 of 15.5 </a:t>
            </a:r>
            <a:r>
              <a:rPr lang="en-US" sz="1150" kern="1200" spc="-10" dirty="0" err="1">
                <a:solidFill>
                  <a:srgbClr val="404040"/>
                </a:solidFill>
                <a:effectLst/>
                <a:latin typeface="Roboto Condensed" panose="02000000000000000000" pitchFamily="2" charset="0"/>
                <a:ea typeface="Roboto Condensed" panose="02000000000000000000" pitchFamily="2" charset="0"/>
                <a:cs typeface="Calibri" panose="020F0502020204030204" pitchFamily="34" charset="0"/>
              </a:rPr>
              <a:t>μ</a:t>
            </a:r>
            <a:r>
              <a:rPr lang="en-US" sz="1150" kern="1200" spc="-10" dirty="0" err="1">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g</a:t>
            </a:r>
            <a:r>
              <a:rPr lang="en-US" sz="1150" kern="1200" spc="-1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/m</a:t>
            </a:r>
            <a:r>
              <a:rPr lang="en-US" sz="1150" kern="1200" spc="-10" baseline="300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3</a:t>
            </a:r>
            <a:r>
              <a:rPr lang="en-US" sz="1150" kern="1200" spc="-10" baseline="-250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a:t>
            </a:r>
            <a:endParaRPr lang="en-US" sz="1150" dirty="0">
              <a:solidFill>
                <a:srgbClr val="404040"/>
              </a:solidFill>
              <a:effectLst/>
              <a:latin typeface="Roboto Condensed" panose="02000000000000000000" pitchFamily="2" charset="0"/>
              <a:ea typeface="Roboto Condensed" panose="02000000000000000000" pitchFamily="2" charset="0"/>
            </a:endParaRPr>
          </a:p>
        </p:txBody>
      </p:sp>
      <p:sp>
        <p:nvSpPr>
          <p:cNvPr id="47" name="Oval 46">
            <a:extLst>
              <a:ext uri="{FF2B5EF4-FFF2-40B4-BE49-F238E27FC236}">
                <a16:creationId xmlns:a16="http://schemas.microsoft.com/office/drawing/2014/main" id="{A1B517FF-8475-4765-9C75-3CE222606871}"/>
              </a:ext>
            </a:extLst>
          </p:cNvPr>
          <p:cNvSpPr/>
          <p:nvPr/>
        </p:nvSpPr>
        <p:spPr>
          <a:xfrm>
            <a:off x="6093612" y="3455701"/>
            <a:ext cx="159318" cy="155448"/>
          </a:xfrm>
          <a:prstGeom prst="ellipse">
            <a:avLst/>
          </a:prstGeom>
          <a:noFill/>
          <a:ln w="38100">
            <a:solidFill>
              <a:srgbClr val="ED961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0" rIns="91440" bIns="0" numCol="1" spcCol="0" rtlCol="0" fromWordArt="0" anchor="ctr" anchorCtr="0" forceAA="0" compatLnSpc="1">
            <a:prstTxWarp prst="textNoShape">
              <a:avLst/>
            </a:prstTxWarp>
            <a:noAutofit/>
          </a:bodyPr>
          <a:lstStyle/>
          <a:p>
            <a:endParaRPr lang="en-US" sz="4400">
              <a:latin typeface="Roboto Condensed" panose="02000000000000000000" pitchFamily="2" charset="0"/>
              <a:ea typeface="Roboto Condensed" panose="02000000000000000000" pitchFamily="2" charset="0"/>
            </a:endParaRPr>
          </a:p>
        </p:txBody>
      </p:sp>
      <p:sp>
        <p:nvSpPr>
          <p:cNvPr id="48" name="Rectangle 47">
            <a:extLst>
              <a:ext uri="{FF2B5EF4-FFF2-40B4-BE49-F238E27FC236}">
                <a16:creationId xmlns:a16="http://schemas.microsoft.com/office/drawing/2014/main" id="{B8C5529C-514A-4704-A069-1B06AAB6C62C}"/>
              </a:ext>
            </a:extLst>
          </p:cNvPr>
          <p:cNvSpPr/>
          <p:nvPr/>
        </p:nvSpPr>
        <p:spPr>
          <a:xfrm>
            <a:off x="5273506" y="2422644"/>
            <a:ext cx="1806006" cy="95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spcBef>
                <a:spcPts val="0"/>
              </a:spcBef>
              <a:spcAft>
                <a:spcPts val="300"/>
              </a:spcAft>
            </a:pPr>
            <a:r>
              <a:rPr lang="en-US" sz="1400" b="1" kern="1200" dirty="0">
                <a:solidFill>
                  <a:srgbClr val="ED9615"/>
                </a:solidFill>
                <a:effectLst/>
                <a:latin typeface="Roboto Condensed" panose="02000000000000000000" pitchFamily="2" charset="0"/>
                <a:ea typeface="Roboto Condensed" panose="02000000000000000000" pitchFamily="2" charset="0"/>
                <a:cs typeface="Times New Roman" panose="02020603050405020304" pitchFamily="18" charset="0"/>
              </a:rPr>
              <a:t>Step 3:</a:t>
            </a:r>
            <a:endParaRPr lang="en-US" sz="2800" b="1" dirty="0">
              <a:solidFill>
                <a:srgbClr val="ED9615"/>
              </a:solidFill>
              <a:effectLst/>
              <a:latin typeface="Roboto Condensed" panose="02000000000000000000" pitchFamily="2" charset="0"/>
              <a:ea typeface="Roboto Condensed" panose="02000000000000000000" pitchFamily="2" charset="0"/>
            </a:endParaRPr>
          </a:p>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Compile Vulnerability Index Candidate Data Sources</a:t>
            </a:r>
            <a:endParaRPr lang="en-US" sz="1400" dirty="0">
              <a:effectLst/>
              <a:latin typeface="Roboto Condensed" panose="02000000000000000000" pitchFamily="2" charset="0"/>
              <a:ea typeface="Roboto Condensed" panose="02000000000000000000" pitchFamily="2" charset="0"/>
            </a:endParaRPr>
          </a:p>
        </p:txBody>
      </p:sp>
      <p:sp>
        <p:nvSpPr>
          <p:cNvPr id="49" name="Rectangle 48">
            <a:extLst>
              <a:ext uri="{FF2B5EF4-FFF2-40B4-BE49-F238E27FC236}">
                <a16:creationId xmlns:a16="http://schemas.microsoft.com/office/drawing/2014/main" id="{89BCE55B-4041-4CDC-BFAF-DEFB51B79A67}"/>
              </a:ext>
            </a:extLst>
          </p:cNvPr>
          <p:cNvSpPr/>
          <p:nvPr/>
        </p:nvSpPr>
        <p:spPr>
          <a:xfrm>
            <a:off x="5282053" y="3824203"/>
            <a:ext cx="1789928" cy="2251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Assess candidate data sources per inclusion criteria.</a:t>
            </a:r>
            <a:endParaRPr lang="en-US" sz="1150" dirty="0">
              <a:solidFill>
                <a:srgbClr val="404040"/>
              </a:solidFill>
              <a:effectLst/>
              <a:latin typeface="Roboto Condensed" panose="02000000000000000000" pitchFamily="2" charset="0"/>
              <a:ea typeface="Roboto Condensed" panose="02000000000000000000" pitchFamily="2" charset="0"/>
            </a:endParaRPr>
          </a:p>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Compile, profile, and prepare selected data.</a:t>
            </a:r>
            <a:endParaRPr lang="en-US" sz="1150" dirty="0">
              <a:solidFill>
                <a:srgbClr val="404040"/>
              </a:solidFill>
              <a:effectLst/>
              <a:latin typeface="Roboto Condensed" panose="02000000000000000000" pitchFamily="2" charset="0"/>
              <a:ea typeface="Roboto Condensed" panose="02000000000000000000" pitchFamily="2" charset="0"/>
            </a:endParaRPr>
          </a:p>
        </p:txBody>
      </p:sp>
      <p:sp>
        <p:nvSpPr>
          <p:cNvPr id="50" name="Oval 49">
            <a:extLst>
              <a:ext uri="{FF2B5EF4-FFF2-40B4-BE49-F238E27FC236}">
                <a16:creationId xmlns:a16="http://schemas.microsoft.com/office/drawing/2014/main" id="{05D380D2-FFD7-4284-9BFE-93F1FEEB796E}"/>
              </a:ext>
            </a:extLst>
          </p:cNvPr>
          <p:cNvSpPr/>
          <p:nvPr/>
        </p:nvSpPr>
        <p:spPr>
          <a:xfrm>
            <a:off x="8150520" y="3455701"/>
            <a:ext cx="159318" cy="155448"/>
          </a:xfrm>
          <a:prstGeom prst="ellipse">
            <a:avLst/>
          </a:prstGeom>
          <a:noFill/>
          <a:ln w="38100">
            <a:solidFill>
              <a:srgbClr val="ED961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0" rIns="91440" bIns="0" numCol="1" spcCol="0" rtlCol="0" fromWordArt="0" anchor="ctr" anchorCtr="0" forceAA="0" compatLnSpc="1">
            <a:prstTxWarp prst="textNoShape">
              <a:avLst/>
            </a:prstTxWarp>
            <a:noAutofit/>
          </a:bodyPr>
          <a:lstStyle/>
          <a:p>
            <a:endParaRPr lang="en-US" sz="4400">
              <a:latin typeface="Roboto Condensed" panose="02000000000000000000" pitchFamily="2" charset="0"/>
              <a:ea typeface="Roboto Condensed" panose="02000000000000000000" pitchFamily="2" charset="0"/>
            </a:endParaRPr>
          </a:p>
        </p:txBody>
      </p:sp>
      <p:sp>
        <p:nvSpPr>
          <p:cNvPr id="51" name="Rectangle 50">
            <a:extLst>
              <a:ext uri="{FF2B5EF4-FFF2-40B4-BE49-F238E27FC236}">
                <a16:creationId xmlns:a16="http://schemas.microsoft.com/office/drawing/2014/main" id="{3D9EDB1E-E40C-4962-9A33-70AC57AA1A39}"/>
              </a:ext>
            </a:extLst>
          </p:cNvPr>
          <p:cNvSpPr/>
          <p:nvPr/>
        </p:nvSpPr>
        <p:spPr>
          <a:xfrm>
            <a:off x="7330144" y="2422644"/>
            <a:ext cx="1806006" cy="95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spcBef>
                <a:spcPts val="0"/>
              </a:spcBef>
              <a:spcAft>
                <a:spcPts val="300"/>
              </a:spcAft>
            </a:pPr>
            <a:r>
              <a:rPr lang="en-US" sz="1400" b="1" kern="1200" dirty="0">
                <a:solidFill>
                  <a:srgbClr val="ED9615"/>
                </a:solidFill>
                <a:effectLst/>
                <a:latin typeface="Roboto Condensed" panose="02000000000000000000" pitchFamily="2" charset="0"/>
                <a:ea typeface="Roboto Condensed" panose="02000000000000000000" pitchFamily="2" charset="0"/>
                <a:cs typeface="Times New Roman" panose="02020603050405020304" pitchFamily="18" charset="0"/>
              </a:rPr>
              <a:t>Step 4:</a:t>
            </a:r>
            <a:endParaRPr lang="en-US" sz="2800" b="1" dirty="0">
              <a:solidFill>
                <a:srgbClr val="ED9615"/>
              </a:solidFill>
              <a:effectLst/>
              <a:latin typeface="Roboto Condensed" panose="02000000000000000000" pitchFamily="2" charset="0"/>
              <a:ea typeface="Roboto Condensed" panose="02000000000000000000" pitchFamily="2" charset="0"/>
            </a:endParaRPr>
          </a:p>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Develop </a:t>
            </a:r>
            <a:endParaRPr lang="en-US" sz="2800" dirty="0">
              <a:effectLst/>
              <a:latin typeface="Roboto Condensed" panose="02000000000000000000" pitchFamily="2" charset="0"/>
              <a:ea typeface="Roboto Condensed" panose="02000000000000000000" pitchFamily="2" charset="0"/>
            </a:endParaRPr>
          </a:p>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Vulnerability Index</a:t>
            </a:r>
            <a:endParaRPr lang="en-US" sz="2800" dirty="0">
              <a:effectLst/>
              <a:latin typeface="Roboto Condensed" panose="02000000000000000000" pitchFamily="2" charset="0"/>
              <a:ea typeface="Roboto Condensed" panose="02000000000000000000" pitchFamily="2" charset="0"/>
            </a:endParaRPr>
          </a:p>
        </p:txBody>
      </p:sp>
      <p:sp>
        <p:nvSpPr>
          <p:cNvPr id="52" name="Rectangle 51">
            <a:extLst>
              <a:ext uri="{FF2B5EF4-FFF2-40B4-BE49-F238E27FC236}">
                <a16:creationId xmlns:a16="http://schemas.microsoft.com/office/drawing/2014/main" id="{AFBE097C-0227-43FB-9BC1-9B8ADE7F0086}"/>
              </a:ext>
            </a:extLst>
          </p:cNvPr>
          <p:cNvSpPr/>
          <p:nvPr/>
        </p:nvSpPr>
        <p:spPr>
          <a:xfrm>
            <a:off x="7338927" y="3824203"/>
            <a:ext cx="1789928" cy="2251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Compare existing vulnerability indices.</a:t>
            </a:r>
            <a:endParaRPr lang="en-US" sz="1150" dirty="0">
              <a:solidFill>
                <a:srgbClr val="404040"/>
              </a:solidFill>
              <a:effectLst/>
              <a:latin typeface="Roboto Condensed" panose="02000000000000000000" pitchFamily="2" charset="0"/>
              <a:ea typeface="Roboto Condensed" panose="02000000000000000000" pitchFamily="2" charset="0"/>
            </a:endParaRPr>
          </a:p>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Review indicator selection approaches.</a:t>
            </a:r>
            <a:endParaRPr lang="en-US" sz="1150" dirty="0">
              <a:solidFill>
                <a:srgbClr val="404040"/>
              </a:solidFill>
              <a:effectLst/>
              <a:latin typeface="Roboto Condensed" panose="02000000000000000000" pitchFamily="2" charset="0"/>
              <a:ea typeface="Roboto Condensed" panose="02000000000000000000" pitchFamily="2" charset="0"/>
            </a:endParaRPr>
          </a:p>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Select domains, candidate index indicator group, and decision-support indicators.</a:t>
            </a:r>
            <a:endParaRPr lang="en-US" sz="1150" dirty="0">
              <a:solidFill>
                <a:srgbClr val="404040"/>
              </a:solidFill>
              <a:effectLst/>
              <a:latin typeface="Roboto Condensed" panose="02000000000000000000" pitchFamily="2" charset="0"/>
              <a:ea typeface="Roboto Condensed" panose="02000000000000000000" pitchFamily="2" charset="0"/>
            </a:endParaRPr>
          </a:p>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Develop vulnerability index.</a:t>
            </a:r>
            <a:endParaRPr lang="en-US" sz="1150" dirty="0">
              <a:solidFill>
                <a:srgbClr val="404040"/>
              </a:solidFill>
              <a:effectLst/>
              <a:latin typeface="Roboto Condensed" panose="02000000000000000000" pitchFamily="2" charset="0"/>
              <a:ea typeface="Roboto Condensed" panose="02000000000000000000" pitchFamily="2" charset="0"/>
            </a:endParaRPr>
          </a:p>
          <a:p>
            <a:pPr marL="177800" marR="0" indent="-177800">
              <a:lnSpc>
                <a:spcPct val="115000"/>
              </a:lnSpc>
              <a:spcBef>
                <a:spcPts val="0"/>
              </a:spcBef>
              <a:spcAft>
                <a:spcPts val="0"/>
              </a:spcAft>
              <a:buClr>
                <a:srgbClr val="ED9615"/>
              </a:buClr>
              <a:buFont typeface="Roboto Condensed" panose="02000000000000000000" pitchFamily="2" charset="0"/>
              <a:buChar char="›"/>
              <a:tabLst>
                <a:tab pos="2971800" algn="ctr"/>
                <a:tab pos="5943600" algn="r"/>
              </a:tabLst>
            </a:pPr>
            <a:r>
              <a:rPr lang="en-US" sz="115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Visualize spatial distribution of vulnerability.</a:t>
            </a:r>
            <a:endParaRPr lang="en-US" sz="1150" dirty="0">
              <a:solidFill>
                <a:srgbClr val="404040"/>
              </a:solidFill>
              <a:effectLst/>
              <a:latin typeface="Roboto Condensed" panose="02000000000000000000" pitchFamily="2" charset="0"/>
              <a:ea typeface="Roboto Condensed" panose="02000000000000000000" pitchFamily="2" charset="0"/>
            </a:endParaRPr>
          </a:p>
        </p:txBody>
      </p:sp>
      <p:sp>
        <p:nvSpPr>
          <p:cNvPr id="53" name="Oval 52">
            <a:extLst>
              <a:ext uri="{FF2B5EF4-FFF2-40B4-BE49-F238E27FC236}">
                <a16:creationId xmlns:a16="http://schemas.microsoft.com/office/drawing/2014/main" id="{6E1273F9-F150-4D57-9D41-45C4EC21C5CC}"/>
              </a:ext>
            </a:extLst>
          </p:cNvPr>
          <p:cNvSpPr/>
          <p:nvPr/>
        </p:nvSpPr>
        <p:spPr>
          <a:xfrm>
            <a:off x="10207426" y="3455701"/>
            <a:ext cx="159318" cy="155448"/>
          </a:xfrm>
          <a:prstGeom prst="ellipse">
            <a:avLst/>
          </a:prstGeom>
          <a:noFill/>
          <a:ln w="38100">
            <a:solidFill>
              <a:srgbClr val="ED961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0" rIns="91440" bIns="0" numCol="1" spcCol="0" rtlCol="0" fromWordArt="0" anchor="ctr" anchorCtr="0" forceAA="0" compatLnSpc="1">
            <a:prstTxWarp prst="textNoShape">
              <a:avLst/>
            </a:prstTxWarp>
            <a:noAutofit/>
          </a:bodyPr>
          <a:lstStyle/>
          <a:p>
            <a:endParaRPr lang="en-US" sz="4400">
              <a:latin typeface="Roboto Condensed" panose="02000000000000000000" pitchFamily="2" charset="0"/>
              <a:ea typeface="Roboto Condensed" panose="02000000000000000000" pitchFamily="2" charset="0"/>
            </a:endParaRPr>
          </a:p>
        </p:txBody>
      </p:sp>
      <p:sp>
        <p:nvSpPr>
          <p:cNvPr id="54" name="Rectangle 53">
            <a:extLst>
              <a:ext uri="{FF2B5EF4-FFF2-40B4-BE49-F238E27FC236}">
                <a16:creationId xmlns:a16="http://schemas.microsoft.com/office/drawing/2014/main" id="{0A6056F8-FD3E-4F4D-B51E-241F3C81310F}"/>
              </a:ext>
            </a:extLst>
          </p:cNvPr>
          <p:cNvSpPr/>
          <p:nvPr/>
        </p:nvSpPr>
        <p:spPr>
          <a:xfrm>
            <a:off x="9386777" y="2422644"/>
            <a:ext cx="1806006" cy="95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spcBef>
                <a:spcPts val="0"/>
              </a:spcBef>
              <a:spcAft>
                <a:spcPts val="300"/>
              </a:spcAft>
            </a:pPr>
            <a:r>
              <a:rPr lang="en-US" sz="1400" b="1" kern="1200" dirty="0">
                <a:solidFill>
                  <a:srgbClr val="ED9615"/>
                </a:solidFill>
                <a:effectLst/>
                <a:latin typeface="Roboto Condensed" panose="02000000000000000000" pitchFamily="2" charset="0"/>
                <a:ea typeface="Roboto Condensed" panose="02000000000000000000" pitchFamily="2" charset="0"/>
                <a:cs typeface="Times New Roman" panose="02020603050405020304" pitchFamily="18" charset="0"/>
              </a:rPr>
              <a:t>Step 5:</a:t>
            </a:r>
            <a:endParaRPr lang="en-US" sz="2800" b="1" dirty="0">
              <a:solidFill>
                <a:srgbClr val="ED9615"/>
              </a:solidFill>
              <a:effectLst/>
              <a:latin typeface="Roboto Condensed" panose="02000000000000000000" pitchFamily="2" charset="0"/>
              <a:ea typeface="Roboto Condensed" panose="02000000000000000000" pitchFamily="2" charset="0"/>
            </a:endParaRPr>
          </a:p>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Characterize</a:t>
            </a:r>
            <a:endParaRPr lang="en-US" sz="2800" dirty="0">
              <a:effectLst/>
              <a:latin typeface="Roboto Condensed" panose="02000000000000000000" pitchFamily="2" charset="0"/>
              <a:ea typeface="Roboto Condensed" panose="02000000000000000000" pitchFamily="2" charset="0"/>
            </a:endParaRPr>
          </a:p>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Vulnerability</a:t>
            </a:r>
            <a:endParaRPr lang="en-US" sz="2800" dirty="0">
              <a:effectLst/>
              <a:latin typeface="Roboto Condensed" panose="02000000000000000000" pitchFamily="2" charset="0"/>
              <a:ea typeface="Roboto Condensed" panose="02000000000000000000" pitchFamily="2" charset="0"/>
            </a:endParaRPr>
          </a:p>
        </p:txBody>
      </p:sp>
      <p:sp>
        <p:nvSpPr>
          <p:cNvPr id="55" name="Rectangle 54">
            <a:extLst>
              <a:ext uri="{FF2B5EF4-FFF2-40B4-BE49-F238E27FC236}">
                <a16:creationId xmlns:a16="http://schemas.microsoft.com/office/drawing/2014/main" id="{861EB891-199E-46AA-910C-EF78DDAB0FCE}"/>
              </a:ext>
            </a:extLst>
          </p:cNvPr>
          <p:cNvSpPr/>
          <p:nvPr/>
        </p:nvSpPr>
        <p:spPr>
          <a:xfrm>
            <a:off x="9395809" y="3824203"/>
            <a:ext cx="1789928" cy="2251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R="0">
              <a:lnSpc>
                <a:spcPct val="115000"/>
              </a:lnSpc>
              <a:spcBef>
                <a:spcPts val="0"/>
              </a:spcBef>
              <a:spcAft>
                <a:spcPts val="0"/>
              </a:spcAft>
              <a:buClr>
                <a:srgbClr val="006DB5"/>
              </a:buClr>
            </a:pPr>
            <a:r>
              <a:rPr lang="en-US" sz="115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Characterize San Mateo County population subgroups who are more likely to be sensitive or susceptible to the acute adverse respiratory health effects associated with wildfire smoke-related PM</a:t>
            </a:r>
            <a:r>
              <a:rPr lang="en-US" sz="1150" kern="1200" baseline="-250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2.5</a:t>
            </a:r>
            <a:r>
              <a:rPr lang="en-US" sz="115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a:t>
            </a:r>
            <a:endParaRPr lang="en-US" sz="1150" dirty="0">
              <a:effectLst/>
              <a:latin typeface="Roboto Condensed" panose="02000000000000000000" pitchFamily="2" charset="0"/>
              <a:ea typeface="Roboto Condensed" panose="02000000000000000000" pitchFamily="2" charset="0"/>
            </a:endParaRPr>
          </a:p>
        </p:txBody>
      </p:sp>
      <p:sp>
        <p:nvSpPr>
          <p:cNvPr id="56" name="Rectangle 55">
            <a:extLst>
              <a:ext uri="{FF2B5EF4-FFF2-40B4-BE49-F238E27FC236}">
                <a16:creationId xmlns:a16="http://schemas.microsoft.com/office/drawing/2014/main" id="{57F015A9-BB35-4A6A-A6D3-B08A6B37A9EB}"/>
              </a:ext>
            </a:extLst>
          </p:cNvPr>
          <p:cNvSpPr/>
          <p:nvPr/>
        </p:nvSpPr>
        <p:spPr>
          <a:xfrm>
            <a:off x="1330198" y="1895228"/>
            <a:ext cx="1466082" cy="521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Problem </a:t>
            </a:r>
            <a:endParaRPr lang="en-US" sz="2800" dirty="0">
              <a:effectLst/>
              <a:latin typeface="Roboto Condensed" panose="02000000000000000000" pitchFamily="2" charset="0"/>
              <a:ea typeface="Roboto Condensed" panose="02000000000000000000" pitchFamily="2" charset="0"/>
            </a:endParaRPr>
          </a:p>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Formulation</a:t>
            </a:r>
            <a:endParaRPr lang="en-US" sz="2800" dirty="0">
              <a:effectLst/>
              <a:latin typeface="Roboto Condensed" panose="02000000000000000000" pitchFamily="2" charset="0"/>
              <a:ea typeface="Roboto Condensed" panose="02000000000000000000" pitchFamily="2" charset="0"/>
            </a:endParaRPr>
          </a:p>
        </p:txBody>
      </p:sp>
      <p:sp>
        <p:nvSpPr>
          <p:cNvPr id="57" name="Rectangle 56">
            <a:extLst>
              <a:ext uri="{FF2B5EF4-FFF2-40B4-BE49-F238E27FC236}">
                <a16:creationId xmlns:a16="http://schemas.microsoft.com/office/drawing/2014/main" id="{F63D56DB-FDFD-4659-B429-4C14D9B6984D}"/>
              </a:ext>
            </a:extLst>
          </p:cNvPr>
          <p:cNvSpPr/>
          <p:nvPr/>
        </p:nvSpPr>
        <p:spPr>
          <a:xfrm>
            <a:off x="3383313" y="1895228"/>
            <a:ext cx="1466082" cy="521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Assessment </a:t>
            </a:r>
            <a:endParaRPr lang="en-US" sz="2800" dirty="0">
              <a:effectLst/>
              <a:latin typeface="Roboto Condensed" panose="02000000000000000000" pitchFamily="2" charset="0"/>
              <a:ea typeface="Roboto Condensed" panose="02000000000000000000" pitchFamily="2" charset="0"/>
            </a:endParaRPr>
          </a:p>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and Analysis</a:t>
            </a:r>
            <a:endParaRPr lang="en-US" sz="2800" dirty="0">
              <a:effectLst/>
              <a:latin typeface="Roboto Condensed" panose="02000000000000000000" pitchFamily="2" charset="0"/>
              <a:ea typeface="Roboto Condensed" panose="02000000000000000000" pitchFamily="2" charset="0"/>
            </a:endParaRPr>
          </a:p>
        </p:txBody>
      </p:sp>
      <p:sp>
        <p:nvSpPr>
          <p:cNvPr id="58" name="Rectangle 57">
            <a:extLst>
              <a:ext uri="{FF2B5EF4-FFF2-40B4-BE49-F238E27FC236}">
                <a16:creationId xmlns:a16="http://schemas.microsoft.com/office/drawing/2014/main" id="{1C2C290A-5ED9-4A83-8315-378F0219A8C1}"/>
              </a:ext>
            </a:extLst>
          </p:cNvPr>
          <p:cNvSpPr/>
          <p:nvPr/>
        </p:nvSpPr>
        <p:spPr>
          <a:xfrm>
            <a:off x="5451687" y="1895228"/>
            <a:ext cx="1465727" cy="521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Vulnerability</a:t>
            </a:r>
            <a:endParaRPr lang="en-US" sz="2800" dirty="0">
              <a:effectLst/>
              <a:latin typeface="Roboto Condensed" panose="02000000000000000000" pitchFamily="2" charset="0"/>
              <a:ea typeface="Roboto Condensed" panose="02000000000000000000" pitchFamily="2" charset="0"/>
            </a:endParaRPr>
          </a:p>
          <a:p>
            <a:pPr marL="0" marR="0" algn="ctr">
              <a:spcBef>
                <a:spcPts val="0"/>
              </a:spcBef>
              <a:spcAft>
                <a:spcPts val="0"/>
              </a:spcAft>
            </a:pPr>
            <a:r>
              <a:rPr lang="en-US" sz="14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rPr>
              <a:t>Characterization</a:t>
            </a:r>
            <a:endParaRPr lang="en-US" sz="2800" dirty="0">
              <a:effectLst/>
              <a:latin typeface="Roboto Condensed" panose="02000000000000000000" pitchFamily="2" charset="0"/>
              <a:ea typeface="Roboto Condensed" panose="02000000000000000000" pitchFamily="2" charset="0"/>
            </a:endParaRPr>
          </a:p>
        </p:txBody>
      </p:sp>
      <p:cxnSp>
        <p:nvCxnSpPr>
          <p:cNvPr id="59" name="Straight Connector 58">
            <a:extLst>
              <a:ext uri="{FF2B5EF4-FFF2-40B4-BE49-F238E27FC236}">
                <a16:creationId xmlns:a16="http://schemas.microsoft.com/office/drawing/2014/main" id="{5FCE88FF-6E68-4381-9248-695C8C34DB7F}"/>
              </a:ext>
            </a:extLst>
          </p:cNvPr>
          <p:cNvCxnSpPr>
            <a:cxnSpLocks/>
            <a:stCxn id="56" idx="3"/>
            <a:endCxn id="57" idx="1"/>
          </p:cNvCxnSpPr>
          <p:nvPr/>
        </p:nvCxnSpPr>
        <p:spPr>
          <a:xfrm>
            <a:off x="2796280" y="2155780"/>
            <a:ext cx="587033" cy="0"/>
          </a:xfrm>
          <a:prstGeom prst="line">
            <a:avLst/>
          </a:prstGeom>
          <a:ln w="28575">
            <a:solidFill>
              <a:schemeClr val="bg1">
                <a:lumMod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EE2A40A-921F-4886-8F46-D2B153003EF0}"/>
              </a:ext>
            </a:extLst>
          </p:cNvPr>
          <p:cNvCxnSpPr>
            <a:cxnSpLocks/>
            <a:stCxn id="57" idx="3"/>
            <a:endCxn id="58" idx="1"/>
          </p:cNvCxnSpPr>
          <p:nvPr/>
        </p:nvCxnSpPr>
        <p:spPr>
          <a:xfrm>
            <a:off x="4849396" y="2155781"/>
            <a:ext cx="602292" cy="0"/>
          </a:xfrm>
          <a:prstGeom prst="line">
            <a:avLst/>
          </a:prstGeom>
          <a:ln w="28575">
            <a:solidFill>
              <a:schemeClr val="bg1">
                <a:lumMod val="5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04B35C9-25BA-4A31-8DFE-037473E855FE}"/>
              </a:ext>
            </a:extLst>
          </p:cNvPr>
          <p:cNvCxnSpPr>
            <a:cxnSpLocks/>
            <a:stCxn id="58" idx="3"/>
          </p:cNvCxnSpPr>
          <p:nvPr/>
        </p:nvCxnSpPr>
        <p:spPr>
          <a:xfrm>
            <a:off x="6917408" y="2155761"/>
            <a:ext cx="3393476" cy="0"/>
          </a:xfrm>
          <a:prstGeom prst="line">
            <a:avLst/>
          </a:prstGeom>
          <a:ln w="28575">
            <a:solidFill>
              <a:schemeClr val="bg1">
                <a:lumMod val="50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1CFA724B-E39E-4A12-9F2A-A8CF555ABFDB}"/>
              </a:ext>
            </a:extLst>
          </p:cNvPr>
          <p:cNvSpPr/>
          <p:nvPr/>
        </p:nvSpPr>
        <p:spPr>
          <a:xfrm>
            <a:off x="1983580" y="3455701"/>
            <a:ext cx="159318" cy="155448"/>
          </a:xfrm>
          <a:prstGeom prst="ellipse">
            <a:avLst/>
          </a:prstGeom>
          <a:noFill/>
          <a:ln w="38100">
            <a:solidFill>
              <a:srgbClr val="ED961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0" rIns="91440" bIns="0" numCol="1" spcCol="0" rtlCol="0" fromWordArt="0" anchor="ctr" anchorCtr="0" forceAA="0" compatLnSpc="1">
            <a:prstTxWarp prst="textNoShape">
              <a:avLst/>
            </a:prstTxWarp>
            <a:noAutofit/>
          </a:bodyPr>
          <a:lstStyle/>
          <a:p>
            <a:endParaRPr lang="en-US" sz="4400">
              <a:latin typeface="Roboto Condensed" panose="02000000000000000000" pitchFamily="2" charset="0"/>
              <a:ea typeface="Roboto Condensed" panose="02000000000000000000" pitchFamily="2" charset="0"/>
            </a:endParaRPr>
          </a:p>
        </p:txBody>
      </p:sp>
    </p:spTree>
    <p:extLst>
      <p:ext uri="{BB962C8B-B14F-4D97-AF65-F5344CB8AC3E}">
        <p14:creationId xmlns:p14="http://schemas.microsoft.com/office/powerpoint/2010/main" val="1060550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14</a:t>
            </a:fld>
            <a:endParaRPr lang="en-US" dirty="0"/>
          </a:p>
        </p:txBody>
      </p:sp>
      <p:sp>
        <p:nvSpPr>
          <p:cNvPr id="2" name="Rectangle 1">
            <a:extLst>
              <a:ext uri="{FF2B5EF4-FFF2-40B4-BE49-F238E27FC236}">
                <a16:creationId xmlns:a16="http://schemas.microsoft.com/office/drawing/2014/main" id="{529D103A-EC08-4D32-ACD2-30C0E0883AE2}"/>
              </a:ext>
            </a:extLst>
          </p:cNvPr>
          <p:cNvSpPr/>
          <p:nvPr/>
        </p:nvSpPr>
        <p:spPr>
          <a:xfrm>
            <a:off x="999218" y="1186542"/>
            <a:ext cx="10284609" cy="523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spcAft>
                <a:spcPts val="1200"/>
              </a:spcAft>
            </a:pPr>
            <a:r>
              <a:rPr lang="en-US" sz="32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Deliverable 2: Evaluation of Surveillance Capabilities</a:t>
            </a:r>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3"/>
          <a:stretch/>
        </p:blipFill>
        <p:spPr>
          <a:xfrm>
            <a:off x="8497535" y="593223"/>
            <a:ext cx="2786293" cy="496743"/>
          </a:xfrm>
          <a:prstGeom prst="rect">
            <a:avLst/>
          </a:prstGeom>
        </p:spPr>
      </p:pic>
      <p:sp>
        <p:nvSpPr>
          <p:cNvPr id="11" name="Rectangle 10">
            <a:extLst>
              <a:ext uri="{FF2B5EF4-FFF2-40B4-BE49-F238E27FC236}">
                <a16:creationId xmlns:a16="http://schemas.microsoft.com/office/drawing/2014/main" id="{57E241C2-2FEE-4126-98BA-A6B6CF07F60E}"/>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Background</a:t>
            </a:r>
            <a:r>
              <a:rPr lang="en-US" sz="1600" b="1" dirty="0">
                <a:solidFill>
                  <a:srgbClr val="006DB5"/>
                </a:solidFill>
                <a:latin typeface="Roboto Condensed" panose="02000000000000000000" pitchFamily="2" charset="0"/>
                <a:ea typeface="Roboto Condensed" panose="02000000000000000000" pitchFamily="2"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a:t>
            </a:r>
            <a:r>
              <a:rPr lang="en-US" sz="1600" b="1" dirty="0">
                <a:solidFill>
                  <a:srgbClr val="006DB5"/>
                </a:solidFill>
                <a:latin typeface="Roboto Condensed" panose="02000000000000000000" pitchFamily="2" charset="0"/>
                <a:ea typeface="Roboto Condensed" panose="02000000000000000000" pitchFamily="2" charset="0"/>
              </a:rPr>
              <a:t>Methods</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Current State         Reflection</a:t>
            </a:r>
          </a:p>
        </p:txBody>
      </p:sp>
      <p:cxnSp>
        <p:nvCxnSpPr>
          <p:cNvPr id="38" name="Straight Connector 37">
            <a:extLst>
              <a:ext uri="{FF2B5EF4-FFF2-40B4-BE49-F238E27FC236}">
                <a16:creationId xmlns:a16="http://schemas.microsoft.com/office/drawing/2014/main" id="{4E673C78-01EB-4F85-A57E-758DD76B1B9B}"/>
              </a:ext>
            </a:extLst>
          </p:cNvPr>
          <p:cNvCxnSpPr/>
          <p:nvPr/>
        </p:nvCxnSpPr>
        <p:spPr>
          <a:xfrm>
            <a:off x="4734116" y="1928671"/>
            <a:ext cx="0" cy="4206240"/>
          </a:xfrm>
          <a:prstGeom prst="line">
            <a:avLst/>
          </a:prstGeom>
          <a:ln w="2222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3074" name="Picture 2" descr="https://www.cdc.gov/nssp/images/bucket-nssp.png">
            <a:extLst>
              <a:ext uri="{FF2B5EF4-FFF2-40B4-BE49-F238E27FC236}">
                <a16:creationId xmlns:a16="http://schemas.microsoft.com/office/drawing/2014/main" id="{E16BA23A-58D3-4B78-A9ED-2707DA9F4EC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tretch/>
        </p:blipFill>
        <p:spPr bwMode="auto">
          <a:xfrm>
            <a:off x="1792873" y="2931960"/>
            <a:ext cx="1241435" cy="826068"/>
          </a:xfrm>
          <a:prstGeom prst="rect">
            <a:avLst/>
          </a:prstGeom>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695CCFFB-3B2A-426F-B7E7-F0ECC405619B}"/>
              </a:ext>
            </a:extLst>
          </p:cNvPr>
          <p:cNvGrpSpPr>
            <a:grpSpLocks noChangeAspect="1"/>
          </p:cNvGrpSpPr>
          <p:nvPr/>
        </p:nvGrpSpPr>
        <p:grpSpPr>
          <a:xfrm>
            <a:off x="1313154" y="5486629"/>
            <a:ext cx="2200873" cy="457200"/>
            <a:chOff x="530925" y="3125508"/>
            <a:chExt cx="2651162" cy="550742"/>
          </a:xfrm>
        </p:grpSpPr>
        <p:sp>
          <p:nvSpPr>
            <p:cNvPr id="10" name="Rectangle 9">
              <a:extLst>
                <a:ext uri="{FF2B5EF4-FFF2-40B4-BE49-F238E27FC236}">
                  <a16:creationId xmlns:a16="http://schemas.microsoft.com/office/drawing/2014/main" id="{1C51ED6D-CF26-452C-8318-D957C8BD3C11}"/>
                </a:ext>
              </a:extLst>
            </p:cNvPr>
            <p:cNvSpPr/>
            <p:nvPr/>
          </p:nvSpPr>
          <p:spPr>
            <a:xfrm>
              <a:off x="1170474" y="3125508"/>
              <a:ext cx="2011613" cy="5507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rgbClr val="04026E"/>
                  </a:solidFill>
                  <a:latin typeface="Arial Black" panose="020B0A04020102020204" pitchFamily="34" charset="0"/>
                  <a:cs typeface="Arial" panose="020B0604020202020204" pitchFamily="34" charset="0"/>
                </a:rPr>
                <a:t>RODS LABORATORY</a:t>
              </a:r>
            </a:p>
            <a:p>
              <a:pPr algn="ctr"/>
              <a:r>
                <a:rPr lang="en-US" sz="800" dirty="0">
                  <a:solidFill>
                    <a:srgbClr val="CBC996"/>
                  </a:solidFill>
                  <a:latin typeface="Arial Black" panose="020B0A04020102020204" pitchFamily="34" charset="0"/>
                  <a:cs typeface="Arial" panose="020B0604020202020204" pitchFamily="34" charset="0"/>
                </a:rPr>
                <a:t>REAL-TIME OUTBREAK AND DISEASE SURVEILLANCE</a:t>
              </a:r>
            </a:p>
            <a:p>
              <a:pPr algn="ctr"/>
              <a:r>
                <a:rPr lang="en-US" sz="600" b="1" dirty="0">
                  <a:solidFill>
                    <a:srgbClr val="CBC996"/>
                  </a:solidFill>
                  <a:latin typeface="Arial" panose="020B0604020202020204" pitchFamily="34" charset="0"/>
                  <a:cs typeface="Arial" panose="020B0604020202020204" pitchFamily="34" charset="0"/>
                </a:rPr>
                <a:t>at the Department of Biomedical Informatics</a:t>
              </a:r>
            </a:p>
          </p:txBody>
        </p:sp>
        <p:pic>
          <p:nvPicPr>
            <p:cNvPr id="12" name="Picture 12" descr="Image result for university of pittsburgh">
              <a:extLst>
                <a:ext uri="{FF2B5EF4-FFF2-40B4-BE49-F238E27FC236}">
                  <a16:creationId xmlns:a16="http://schemas.microsoft.com/office/drawing/2014/main" id="{F503A31B-B0CA-44AC-B1FB-48B3D9E63B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925" y="3125508"/>
              <a:ext cx="543475" cy="550742"/>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6" descr="Image result for firstwatch.net">
            <a:hlinkClick r:id="rId6"/>
            <a:extLst>
              <a:ext uri="{FF2B5EF4-FFF2-40B4-BE49-F238E27FC236}">
                <a16:creationId xmlns:a16="http://schemas.microsoft.com/office/drawing/2014/main" id="{05494E31-0E3B-47CD-9C4E-09ECBBABC87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726" r="-8726"/>
          <a:stretch/>
        </p:blipFill>
        <p:spPr bwMode="auto">
          <a:xfrm>
            <a:off x="1483065" y="4708558"/>
            <a:ext cx="1861051" cy="457200"/>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a:extLst>
              <a:ext uri="{FF2B5EF4-FFF2-40B4-BE49-F238E27FC236}">
                <a16:creationId xmlns:a16="http://schemas.microsoft.com/office/drawing/2014/main" id="{FC710747-EFF1-4C28-9F92-E027080D2C98}"/>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4813" r="2566"/>
          <a:stretch/>
        </p:blipFill>
        <p:spPr>
          <a:xfrm>
            <a:off x="1720093" y="3901613"/>
            <a:ext cx="1386995" cy="540699"/>
          </a:xfrm>
          <a:prstGeom prst="rect">
            <a:avLst/>
          </a:prstGeom>
        </p:spPr>
      </p:pic>
      <p:sp>
        <p:nvSpPr>
          <p:cNvPr id="24" name="Rectangle 23">
            <a:extLst>
              <a:ext uri="{FF2B5EF4-FFF2-40B4-BE49-F238E27FC236}">
                <a16:creationId xmlns:a16="http://schemas.microsoft.com/office/drawing/2014/main" id="{DE5888B9-25C4-48C6-9BB7-D459C6F3780F}"/>
              </a:ext>
            </a:extLst>
          </p:cNvPr>
          <p:cNvSpPr/>
          <p:nvPr/>
        </p:nvSpPr>
        <p:spPr>
          <a:xfrm>
            <a:off x="716595" y="2021068"/>
            <a:ext cx="3393991" cy="9954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spcBef>
                <a:spcPts val="0"/>
              </a:spcBef>
              <a:spcAft>
                <a:spcPts val="0"/>
              </a:spcAft>
            </a:pPr>
            <a:r>
              <a:rPr lang="en-US" sz="1600" b="1" dirty="0">
                <a:solidFill>
                  <a:srgbClr val="404040"/>
                </a:solidFill>
                <a:latin typeface="Roboto Condensed" panose="02000000000000000000" pitchFamily="2" charset="0"/>
                <a:ea typeface="Roboto Condensed" panose="02000000000000000000" pitchFamily="2" charset="0"/>
                <a:cs typeface="Times New Roman" panose="02020603050405020304" pitchFamily="18" charset="0"/>
              </a:rPr>
              <a:t>Passive and Enhanced </a:t>
            </a:r>
          </a:p>
          <a:p>
            <a:pPr marL="0" marR="0" algn="ctr">
              <a:spcBef>
                <a:spcPts val="0"/>
              </a:spcBef>
              <a:spcAft>
                <a:spcPts val="600"/>
              </a:spcAft>
            </a:pPr>
            <a:r>
              <a:rPr lang="en-US" sz="1600" b="1" dirty="0">
                <a:solidFill>
                  <a:srgbClr val="404040"/>
                </a:solidFill>
                <a:latin typeface="Roboto Condensed" panose="02000000000000000000" pitchFamily="2" charset="0"/>
                <a:ea typeface="Roboto Condensed" panose="02000000000000000000" pitchFamily="2" charset="0"/>
                <a:cs typeface="Times New Roman" panose="02020603050405020304" pitchFamily="18" charset="0"/>
              </a:rPr>
              <a:t>Syndromic Surveillance </a:t>
            </a:r>
          </a:p>
          <a:p>
            <a:pPr marL="0" marR="0" algn="ctr">
              <a:spcBef>
                <a:spcPts val="0"/>
              </a:spcBef>
              <a:spcAft>
                <a:spcPts val="0"/>
              </a:spcAft>
            </a:pPr>
            <a:r>
              <a:rPr lang="en-US" sz="1600" dirty="0">
                <a:solidFill>
                  <a:srgbClr val="404040"/>
                </a:solidFill>
                <a:latin typeface="Roboto Condensed" panose="02000000000000000000" pitchFamily="2" charset="0"/>
                <a:ea typeface="Roboto Condensed" panose="02000000000000000000" pitchFamily="2" charset="0"/>
                <a:cs typeface="Times New Roman" panose="02020603050405020304" pitchFamily="18" charset="0"/>
              </a:rPr>
              <a:t>(Prehospital/EMS Dispatch and ED)</a:t>
            </a:r>
            <a:endParaRPr lang="en-US" sz="3200" dirty="0">
              <a:effectLst/>
              <a:latin typeface="Roboto Condensed" panose="02000000000000000000" pitchFamily="2" charset="0"/>
              <a:ea typeface="Roboto Condensed" panose="02000000000000000000" pitchFamily="2" charset="0"/>
            </a:endParaRPr>
          </a:p>
        </p:txBody>
      </p:sp>
      <p:sp>
        <p:nvSpPr>
          <p:cNvPr id="25" name="Rectangle 24">
            <a:extLst>
              <a:ext uri="{FF2B5EF4-FFF2-40B4-BE49-F238E27FC236}">
                <a16:creationId xmlns:a16="http://schemas.microsoft.com/office/drawing/2014/main" id="{75E17FBA-7FBB-497A-8E15-FECC3D026837}"/>
              </a:ext>
            </a:extLst>
          </p:cNvPr>
          <p:cNvSpPr/>
          <p:nvPr/>
        </p:nvSpPr>
        <p:spPr>
          <a:xfrm>
            <a:off x="5768114" y="2021068"/>
            <a:ext cx="5175116" cy="6370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spcBef>
                <a:spcPts val="0"/>
              </a:spcBef>
              <a:spcAft>
                <a:spcPts val="600"/>
              </a:spcAft>
            </a:pPr>
            <a:r>
              <a:rPr lang="en-US" sz="1600" b="1" dirty="0">
                <a:solidFill>
                  <a:srgbClr val="404040"/>
                </a:solidFill>
                <a:latin typeface="Roboto Condensed" panose="02000000000000000000" pitchFamily="2" charset="0"/>
                <a:ea typeface="Roboto Condensed" panose="02000000000000000000" pitchFamily="2" charset="0"/>
                <a:cs typeface="Times New Roman" panose="02020603050405020304" pitchFamily="18" charset="0"/>
              </a:rPr>
              <a:t>Event-Based Surveillance </a:t>
            </a:r>
          </a:p>
          <a:p>
            <a:pPr marL="0" marR="0" algn="ctr">
              <a:spcBef>
                <a:spcPts val="0"/>
              </a:spcBef>
              <a:spcAft>
                <a:spcPts val="0"/>
              </a:spcAft>
            </a:pPr>
            <a:r>
              <a:rPr lang="en-US" sz="1600" dirty="0">
                <a:solidFill>
                  <a:srgbClr val="404040"/>
                </a:solidFill>
                <a:latin typeface="Roboto Condensed" panose="02000000000000000000" pitchFamily="2" charset="0"/>
                <a:ea typeface="Roboto Condensed" panose="02000000000000000000" pitchFamily="2" charset="0"/>
                <a:cs typeface="Times New Roman" panose="02020603050405020304" pitchFamily="18" charset="0"/>
              </a:rPr>
              <a:t>(Social Media, Word of Mouth, Local Press, Citizen Science)</a:t>
            </a:r>
            <a:endParaRPr lang="en-US" sz="3200" dirty="0">
              <a:effectLst/>
              <a:latin typeface="Roboto Condensed" panose="02000000000000000000" pitchFamily="2" charset="0"/>
              <a:ea typeface="Roboto Condensed" panose="02000000000000000000" pitchFamily="2" charset="0"/>
            </a:endParaRPr>
          </a:p>
        </p:txBody>
      </p:sp>
      <p:pic>
        <p:nvPicPr>
          <p:cNvPr id="3088" name="Picture 16" descr="Image result for twitter">
            <a:extLst>
              <a:ext uri="{FF2B5EF4-FFF2-40B4-BE49-F238E27FC236}">
                <a16:creationId xmlns:a16="http://schemas.microsoft.com/office/drawing/2014/main" id="{5C047244-D588-4233-B33B-8492407FBD59}"/>
              </a:ext>
            </a:extLst>
          </p:cNvPr>
          <p:cNvPicPr>
            <a:picLocks noChangeAspect="1" noChangeArrowheads="1"/>
          </p:cNvPicPr>
          <p:nvPr/>
        </p:nvPicPr>
        <p:blipFill rotWithShape="1">
          <a:blip r:embed="rId10">
            <a:clrChange>
              <a:clrFrom>
                <a:srgbClr val="F2F2F2"/>
              </a:clrFrom>
              <a:clrTo>
                <a:srgbClr val="F2F2F2">
                  <a:alpha val="0"/>
                </a:srgbClr>
              </a:clrTo>
            </a:clrChange>
            <a:extLst>
              <a:ext uri="{28A0092B-C50C-407E-A947-70E740481C1C}">
                <a14:useLocalDpi xmlns:a14="http://schemas.microsoft.com/office/drawing/2010/main" val="0"/>
              </a:ext>
            </a:extLst>
          </a:blip>
          <a:srcRect l="23821" t="11478" r="23821" b="11478"/>
          <a:stretch/>
        </p:blipFill>
        <p:spPr bwMode="auto">
          <a:xfrm>
            <a:off x="9916028" y="4744610"/>
            <a:ext cx="534679" cy="442174"/>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Image result for facebook">
            <a:extLst>
              <a:ext uri="{FF2B5EF4-FFF2-40B4-BE49-F238E27FC236}">
                <a16:creationId xmlns:a16="http://schemas.microsoft.com/office/drawing/2014/main" id="{39A3081C-1BD9-40AE-BB6E-27CD4A5F3F1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62280" y="4092340"/>
            <a:ext cx="442174" cy="442174"/>
          </a:xfrm>
          <a:prstGeom prst="rect">
            <a:avLst/>
          </a:prstGeom>
          <a:noFill/>
          <a:extLst>
            <a:ext uri="{909E8E84-426E-40DD-AFC4-6F175D3DCCD1}">
              <a14:hiddenFill xmlns:a14="http://schemas.microsoft.com/office/drawing/2010/main">
                <a:solidFill>
                  <a:srgbClr val="FFFFFF"/>
                </a:solidFill>
              </a14:hiddenFill>
            </a:ext>
          </a:extLst>
        </p:spPr>
      </p:pic>
      <p:grpSp>
        <p:nvGrpSpPr>
          <p:cNvPr id="50" name="Group 49">
            <a:extLst>
              <a:ext uri="{FF2B5EF4-FFF2-40B4-BE49-F238E27FC236}">
                <a16:creationId xmlns:a16="http://schemas.microsoft.com/office/drawing/2014/main" id="{40CE9630-EAB1-45B6-AED9-0067B9A9DBB7}"/>
              </a:ext>
            </a:extLst>
          </p:cNvPr>
          <p:cNvGrpSpPr/>
          <p:nvPr/>
        </p:nvGrpSpPr>
        <p:grpSpPr>
          <a:xfrm>
            <a:off x="9921697" y="3438220"/>
            <a:ext cx="523341" cy="444023"/>
            <a:chOff x="9526008" y="3895297"/>
            <a:chExt cx="523341" cy="444023"/>
          </a:xfrm>
        </p:grpSpPr>
        <p:pic>
          <p:nvPicPr>
            <p:cNvPr id="3092" name="Picture 20" descr="Image result for google trends">
              <a:extLst>
                <a:ext uri="{FF2B5EF4-FFF2-40B4-BE49-F238E27FC236}">
                  <a16:creationId xmlns:a16="http://schemas.microsoft.com/office/drawing/2014/main" id="{30F7B463-73F2-45FC-9B5F-9B987333429E}"/>
                </a:ext>
              </a:extLst>
            </p:cNvPr>
            <p:cNvPicPr>
              <a:picLocks noChangeAspect="1" noChangeArrowheads="1"/>
            </p:cNvPicPr>
            <p:nvPr/>
          </p:nvPicPr>
          <p:blipFill rotWithShape="1">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l="14297" t="25473" r="16218" b="25792"/>
            <a:stretch/>
          </p:blipFill>
          <p:spPr bwMode="auto">
            <a:xfrm>
              <a:off x="9529986" y="3975053"/>
              <a:ext cx="519363" cy="364267"/>
            </a:xfrm>
            <a:prstGeom prst="rect">
              <a:avLst/>
            </a:prstGeom>
            <a:noFill/>
            <a:extLst>
              <a:ext uri="{909E8E84-426E-40DD-AFC4-6F175D3DCCD1}">
                <a14:hiddenFill xmlns:a14="http://schemas.microsoft.com/office/drawing/2010/main">
                  <a:solidFill>
                    <a:srgbClr val="FFFFFF"/>
                  </a:solidFill>
                </a14:hiddenFill>
              </a:ext>
            </a:extLst>
          </p:spPr>
        </p:pic>
        <p:pic>
          <p:nvPicPr>
            <p:cNvPr id="3100" name="Picture 28" descr="Image result for google">
              <a:extLst>
                <a:ext uri="{FF2B5EF4-FFF2-40B4-BE49-F238E27FC236}">
                  <a16:creationId xmlns:a16="http://schemas.microsoft.com/office/drawing/2014/main" id="{9D2EEA4A-21A3-4484-B0B5-385D9DC278D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r="74880" b="23508"/>
            <a:stretch/>
          </p:blipFill>
          <p:spPr bwMode="auto">
            <a:xfrm>
              <a:off x="9526008" y="3895297"/>
              <a:ext cx="143306" cy="147596"/>
            </a:xfrm>
            <a:prstGeom prst="rect">
              <a:avLst/>
            </a:prstGeom>
            <a:noFill/>
            <a:extLst>
              <a:ext uri="{909E8E84-426E-40DD-AFC4-6F175D3DCCD1}">
                <a14:hiddenFill xmlns:a14="http://schemas.microsoft.com/office/drawing/2010/main">
                  <a:solidFill>
                    <a:srgbClr val="FFFFFF"/>
                  </a:solidFill>
                </a14:hiddenFill>
              </a:ext>
            </a:extLst>
          </p:spPr>
        </p:pic>
      </p:grpSp>
      <p:sp>
        <p:nvSpPr>
          <p:cNvPr id="47" name="Rectangle 46">
            <a:extLst>
              <a:ext uri="{FF2B5EF4-FFF2-40B4-BE49-F238E27FC236}">
                <a16:creationId xmlns:a16="http://schemas.microsoft.com/office/drawing/2014/main" id="{82913522-1C89-4F88-BB97-626F5452289C}"/>
              </a:ext>
            </a:extLst>
          </p:cNvPr>
          <p:cNvSpPr/>
          <p:nvPr/>
        </p:nvSpPr>
        <p:spPr>
          <a:xfrm>
            <a:off x="9013034" y="2749126"/>
            <a:ext cx="2340666" cy="523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b" anchorCtr="0" forceAA="0" compatLnSpc="1">
            <a:prstTxWarp prst="textNoShape">
              <a:avLst/>
            </a:prstTxWarp>
            <a:noAutofit/>
          </a:bodyPr>
          <a:lstStyle/>
          <a:p>
            <a:pPr marL="0" marR="0" algn="ctr">
              <a:spcBef>
                <a:spcPts val="0"/>
              </a:spcBef>
              <a:spcAft>
                <a:spcPts val="0"/>
              </a:spcAft>
            </a:pPr>
            <a:r>
              <a:rPr lang="en-US" sz="1600" dirty="0">
                <a:solidFill>
                  <a:srgbClr val="404040"/>
                </a:solidFill>
                <a:latin typeface="Roboto Condensed" panose="02000000000000000000" pitchFamily="2" charset="0"/>
                <a:ea typeface="Roboto Condensed" panose="02000000000000000000" pitchFamily="2" charset="0"/>
                <a:cs typeface="Times New Roman" panose="02020603050405020304" pitchFamily="18" charset="0"/>
              </a:rPr>
              <a:t>Natural Language Processing and Text Mining</a:t>
            </a:r>
          </a:p>
        </p:txBody>
      </p:sp>
      <p:pic>
        <p:nvPicPr>
          <p:cNvPr id="6" name="Graphic 5">
            <a:extLst>
              <a:ext uri="{FF2B5EF4-FFF2-40B4-BE49-F238E27FC236}">
                <a16:creationId xmlns:a16="http://schemas.microsoft.com/office/drawing/2014/main" id="{6ECB0BCD-71E6-449C-ABD0-F88CC9810AB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848924" y="4257833"/>
            <a:ext cx="1358109" cy="274320"/>
          </a:xfrm>
          <a:prstGeom prst="rect">
            <a:avLst/>
          </a:prstGeom>
        </p:spPr>
      </p:pic>
      <p:pic>
        <p:nvPicPr>
          <p:cNvPr id="3078" name="Picture 6" descr="Image result for nextdoor">
            <a:extLst>
              <a:ext uri="{FF2B5EF4-FFF2-40B4-BE49-F238E27FC236}">
                <a16:creationId xmlns:a16="http://schemas.microsoft.com/office/drawing/2014/main" id="{3F6446D5-5004-41F3-8BE2-512E32DB2EE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817316" y="3886175"/>
            <a:ext cx="1421325" cy="198023"/>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elated image">
            <a:extLst>
              <a:ext uri="{FF2B5EF4-FFF2-40B4-BE49-F238E27FC236}">
                <a16:creationId xmlns:a16="http://schemas.microsoft.com/office/drawing/2014/main" id="{37CB7735-246B-4995-B8BF-38EE1468F16E}"/>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5269" t="21125" r="5269" b="21125"/>
          <a:stretch/>
        </p:blipFill>
        <p:spPr bwMode="auto">
          <a:xfrm>
            <a:off x="5655356" y="3438220"/>
            <a:ext cx="1745244" cy="274320"/>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891A17F3-835C-4D24-A601-0D310E366DCF}"/>
              </a:ext>
            </a:extLst>
          </p:cNvPr>
          <p:cNvGrpSpPr/>
          <p:nvPr/>
        </p:nvGrpSpPr>
        <p:grpSpPr>
          <a:xfrm>
            <a:off x="5593981" y="4705788"/>
            <a:ext cx="1867995" cy="461665"/>
            <a:chOff x="4791595" y="6791390"/>
            <a:chExt cx="2982359" cy="737073"/>
          </a:xfrm>
        </p:grpSpPr>
        <p:pic>
          <p:nvPicPr>
            <p:cNvPr id="3104" name="Picture 32" descr="Image result for cdc">
              <a:extLst>
                <a:ext uri="{FF2B5EF4-FFF2-40B4-BE49-F238E27FC236}">
                  <a16:creationId xmlns:a16="http://schemas.microsoft.com/office/drawing/2014/main" id="{46BB4893-27DA-442A-904E-E514DFB53C91}"/>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791595" y="6884127"/>
              <a:ext cx="730610" cy="551597"/>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BE69D954-A9E5-4276-BA3C-EBF2476719C2}"/>
                </a:ext>
              </a:extLst>
            </p:cNvPr>
            <p:cNvSpPr/>
            <p:nvPr/>
          </p:nvSpPr>
          <p:spPr>
            <a:xfrm>
              <a:off x="5522206" y="6791390"/>
              <a:ext cx="2251748" cy="737073"/>
            </a:xfrm>
            <a:prstGeom prst="rect">
              <a:avLst/>
            </a:prstGeom>
          </p:spPr>
          <p:txBody>
            <a:bodyPr wrap="square">
              <a:spAutoFit/>
            </a:bodyPr>
            <a:lstStyle/>
            <a:p>
              <a:r>
                <a:rPr lang="en-US" sz="800" dirty="0">
                  <a:solidFill>
                    <a:schemeClr val="tx1">
                      <a:lumMod val="75000"/>
                      <a:lumOff val="25000"/>
                    </a:schemeClr>
                  </a:solidFill>
                  <a:latin typeface="Segoe UI" panose="020B0502040204020203" pitchFamily="34" charset="0"/>
                  <a:ea typeface="Segoe UI" panose="020B0502040204020203" pitchFamily="34" charset="0"/>
                  <a:cs typeface="Segoe UI" panose="020B0502040204020203" pitchFamily="34" charset="0"/>
                </a:rPr>
                <a:t>Community Assessment for Public Health Emergency </a:t>
              </a:r>
            </a:p>
            <a:p>
              <a:r>
                <a:rPr lang="en-US" sz="800" dirty="0">
                  <a:solidFill>
                    <a:schemeClr val="tx1">
                      <a:lumMod val="75000"/>
                      <a:lumOff val="25000"/>
                    </a:schemeClr>
                  </a:solidFill>
                  <a:latin typeface="Segoe UI" panose="020B0502040204020203" pitchFamily="34" charset="0"/>
                  <a:ea typeface="Segoe UI" panose="020B0502040204020203" pitchFamily="34" charset="0"/>
                  <a:cs typeface="Segoe UI" panose="020B0502040204020203" pitchFamily="34" charset="0"/>
                </a:rPr>
                <a:t>Response (CASPER)</a:t>
              </a:r>
            </a:p>
          </p:txBody>
        </p:sp>
      </p:grpSp>
      <p:sp>
        <p:nvSpPr>
          <p:cNvPr id="35" name="Rectangle 34">
            <a:extLst>
              <a:ext uri="{FF2B5EF4-FFF2-40B4-BE49-F238E27FC236}">
                <a16:creationId xmlns:a16="http://schemas.microsoft.com/office/drawing/2014/main" id="{756074BB-CF97-4B4F-BA25-322008424C36}"/>
              </a:ext>
            </a:extLst>
          </p:cNvPr>
          <p:cNvSpPr/>
          <p:nvPr/>
        </p:nvSpPr>
        <p:spPr>
          <a:xfrm>
            <a:off x="5357645" y="2749126"/>
            <a:ext cx="2340666" cy="523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b" anchorCtr="0" forceAA="0" compatLnSpc="1">
            <a:prstTxWarp prst="textNoShape">
              <a:avLst/>
            </a:prstTxWarp>
            <a:noAutofit/>
          </a:bodyPr>
          <a:lstStyle/>
          <a:p>
            <a:pPr marL="0" marR="0" algn="ctr">
              <a:spcBef>
                <a:spcPts val="0"/>
              </a:spcBef>
              <a:spcAft>
                <a:spcPts val="0"/>
              </a:spcAft>
            </a:pPr>
            <a:r>
              <a:rPr lang="en-US" sz="1600" dirty="0">
                <a:solidFill>
                  <a:srgbClr val="404040"/>
                </a:solidFill>
                <a:latin typeface="Roboto Condensed" panose="02000000000000000000" pitchFamily="2" charset="0"/>
                <a:ea typeface="Roboto Condensed" panose="02000000000000000000" pitchFamily="2" charset="0"/>
                <a:cs typeface="Times New Roman" panose="02020603050405020304" pitchFamily="18" charset="0"/>
              </a:rPr>
              <a:t>Health Status Polls and Community Assessments</a:t>
            </a:r>
          </a:p>
        </p:txBody>
      </p:sp>
      <p:pic>
        <p:nvPicPr>
          <p:cNvPr id="3106" name="Picture 34" descr="Image result for epa smoke sense">
            <a:extLst>
              <a:ext uri="{FF2B5EF4-FFF2-40B4-BE49-F238E27FC236}">
                <a16:creationId xmlns:a16="http://schemas.microsoft.com/office/drawing/2014/main" id="{19BFBA3E-E07C-4994-AA14-51DB645B372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208565" y="5341087"/>
            <a:ext cx="638827" cy="621792"/>
          </a:xfrm>
          <a:prstGeom prst="rect">
            <a:avLst/>
          </a:prstGeom>
          <a:noFill/>
          <a:extLst>
            <a:ext uri="{909E8E84-426E-40DD-AFC4-6F175D3DCCD1}">
              <a14:hiddenFill xmlns:a14="http://schemas.microsoft.com/office/drawing/2010/main">
                <a:solidFill>
                  <a:srgbClr val="FFFFFF"/>
                </a:solidFill>
              </a14:hiddenFill>
            </a:ext>
          </a:extLst>
        </p:spPr>
      </p:pic>
      <p:cxnSp>
        <p:nvCxnSpPr>
          <p:cNvPr id="69" name="Straight Connector 68">
            <a:extLst>
              <a:ext uri="{FF2B5EF4-FFF2-40B4-BE49-F238E27FC236}">
                <a16:creationId xmlns:a16="http://schemas.microsoft.com/office/drawing/2014/main" id="{559818B6-BC37-414B-9497-91B9F0FFA9F7}"/>
              </a:ext>
            </a:extLst>
          </p:cNvPr>
          <p:cNvCxnSpPr/>
          <p:nvPr/>
        </p:nvCxnSpPr>
        <p:spPr>
          <a:xfrm>
            <a:off x="8355672" y="2751631"/>
            <a:ext cx="0" cy="3383280"/>
          </a:xfrm>
          <a:prstGeom prst="line">
            <a:avLst/>
          </a:prstGeom>
          <a:ln w="2222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60482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15</a:t>
            </a:fld>
            <a:endParaRPr lang="en-US" dirty="0"/>
          </a:p>
        </p:txBody>
      </p:sp>
      <p:sp>
        <p:nvSpPr>
          <p:cNvPr id="2" name="Rectangle 1">
            <a:extLst>
              <a:ext uri="{FF2B5EF4-FFF2-40B4-BE49-F238E27FC236}">
                <a16:creationId xmlns:a16="http://schemas.microsoft.com/office/drawing/2014/main" id="{529D103A-EC08-4D32-ACD2-30C0E0883AE2}"/>
              </a:ext>
            </a:extLst>
          </p:cNvPr>
          <p:cNvSpPr/>
          <p:nvPr/>
        </p:nvSpPr>
        <p:spPr>
          <a:xfrm>
            <a:off x="999218" y="1186542"/>
            <a:ext cx="10284609" cy="523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spcAft>
                <a:spcPts val="1200"/>
              </a:spcAft>
            </a:pPr>
            <a:r>
              <a:rPr lang="en-US" sz="3200" b="1"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Deliverable 3: Syndromic Surveillance Optimization</a:t>
            </a:r>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3"/>
          <a:stretch/>
        </p:blipFill>
        <p:spPr>
          <a:xfrm>
            <a:off x="8497535" y="593223"/>
            <a:ext cx="2786293" cy="496743"/>
          </a:xfrm>
          <a:prstGeom prst="rect">
            <a:avLst/>
          </a:prstGeom>
        </p:spPr>
      </p:pic>
      <p:sp>
        <p:nvSpPr>
          <p:cNvPr id="11" name="Rectangle 10">
            <a:extLst>
              <a:ext uri="{FF2B5EF4-FFF2-40B4-BE49-F238E27FC236}">
                <a16:creationId xmlns:a16="http://schemas.microsoft.com/office/drawing/2014/main" id="{57E241C2-2FEE-4126-98BA-A6B6CF07F60E}"/>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Background</a:t>
            </a:r>
            <a:r>
              <a:rPr lang="en-US" sz="1600" b="1" dirty="0">
                <a:solidFill>
                  <a:srgbClr val="006DB5"/>
                </a:solidFill>
                <a:latin typeface="Roboto Condensed" panose="02000000000000000000" pitchFamily="2" charset="0"/>
                <a:ea typeface="Roboto Condensed" panose="02000000000000000000" pitchFamily="2"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a:t>
            </a:r>
            <a:r>
              <a:rPr lang="en-US" sz="1600" b="1" dirty="0">
                <a:solidFill>
                  <a:srgbClr val="006DB5"/>
                </a:solidFill>
                <a:latin typeface="Roboto Condensed" panose="02000000000000000000" pitchFamily="2" charset="0"/>
                <a:ea typeface="Roboto Condensed" panose="02000000000000000000" pitchFamily="2" charset="0"/>
              </a:rPr>
              <a:t>Methods</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Current State         Reflection</a:t>
            </a:r>
          </a:p>
        </p:txBody>
      </p:sp>
      <p:sp>
        <p:nvSpPr>
          <p:cNvPr id="12" name="Rectangle 11">
            <a:extLst>
              <a:ext uri="{FF2B5EF4-FFF2-40B4-BE49-F238E27FC236}">
                <a16:creationId xmlns:a16="http://schemas.microsoft.com/office/drawing/2014/main" id="{3F3737D9-B383-4EAE-B27B-7D43D8B2AA17}"/>
              </a:ext>
            </a:extLst>
          </p:cNvPr>
          <p:cNvSpPr/>
          <p:nvPr/>
        </p:nvSpPr>
        <p:spPr>
          <a:xfrm>
            <a:off x="4659087" y="1895228"/>
            <a:ext cx="6624740" cy="4271939"/>
          </a:xfrm>
          <a:prstGeom prst="rect">
            <a:avLst/>
          </a:prstGeom>
        </p:spPr>
        <p:txBody>
          <a:bodyPr wrap="square" lIns="0" tIns="0" rIns="0" bIns="0" numCol="1" spcCol="457200">
            <a:noAutofit/>
          </a:bodyPr>
          <a:lstStyle/>
          <a:p>
            <a:pPr>
              <a:lnSpc>
                <a:spcPct val="114000"/>
              </a:lnSpc>
              <a:spcAft>
                <a:spcPts val="1200"/>
              </a:spcAft>
            </a:pPr>
            <a:r>
              <a:rPr lang="en-US" b="1" dirty="0">
                <a:solidFill>
                  <a:srgbClr val="ED9615"/>
                </a:solidFill>
                <a:latin typeface="Roboto Condensed" panose="02000000000000000000" pitchFamily="2" charset="0"/>
                <a:ea typeface="Roboto Condensed" panose="02000000000000000000" pitchFamily="2" charset="0"/>
                <a:cs typeface="Times New Roman" panose="02020603050405020304" pitchFamily="18" charset="0"/>
              </a:rPr>
              <a:t>ESSENCE Respiratory Subsyndromes</a:t>
            </a:r>
          </a:p>
          <a:p>
            <a:pPr marL="1654175" marR="0" indent="-1654175">
              <a:lnSpc>
                <a:spcPct val="114000"/>
              </a:lnSpc>
              <a:spcBef>
                <a:spcPts val="0"/>
              </a:spcBef>
              <a:spcAft>
                <a:spcPts val="0"/>
              </a:spcAft>
            </a:pPr>
            <a:r>
              <a:rPr lang="en-US" sz="1600" b="1"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AsthmaOrRAD</a:t>
            </a:r>
            <a:r>
              <a:rPr lang="en-US" sz="1600"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Times New Roman" panose="02020603050405020304" pitchFamily="18" charset="0"/>
              </a:rPr>
              <a:t>Asthma or ReactiveAirwayDisease</a:t>
            </a:r>
          </a:p>
          <a:p>
            <a:pPr marL="1654175" marR="0" indent="-1654175">
              <a:lnSpc>
                <a:spcPct val="114000"/>
              </a:lnSpc>
              <a:spcBef>
                <a:spcPts val="0"/>
              </a:spcBef>
              <a:spcAft>
                <a:spcPts val="0"/>
              </a:spcAft>
            </a:pPr>
            <a:r>
              <a:rPr lang="en-US" sz="1600" b="1"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AcuteBronchitis</a:t>
            </a:r>
            <a:r>
              <a:rPr lang="en-US" sz="1600"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Times New Roman" panose="02020603050405020304" pitchFamily="18" charset="0"/>
              </a:rPr>
              <a:t>Bronchitis and not Chronic</a:t>
            </a:r>
          </a:p>
          <a:p>
            <a:pPr marL="1654175" marR="0" indent="-1654175">
              <a:lnSpc>
                <a:spcPct val="114000"/>
              </a:lnSpc>
              <a:spcBef>
                <a:spcPts val="0"/>
              </a:spcBef>
              <a:spcAft>
                <a:spcPts val="0"/>
              </a:spcAft>
            </a:pPr>
            <a:r>
              <a:rPr lang="en-US" sz="1600" b="1"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Bronchitis</a:t>
            </a:r>
            <a:r>
              <a:rPr lang="en-US" sz="1600" b="1" dirty="0">
                <a:solidFill>
                  <a:schemeClr val="tx1">
                    <a:lumMod val="75000"/>
                    <a:lumOff val="25000"/>
                  </a:schemeClr>
                </a:solidFill>
                <a:latin typeface="Roboto Condensed" panose="02000000000000000000" pitchFamily="2" charset="0"/>
                <a:ea typeface="Roboto Condensed" panose="02000000000000000000" pitchFamily="2" charset="0"/>
                <a:cs typeface="Times New Roman" panose="02020603050405020304" pitchFamily="18"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Times New Roman" panose="02020603050405020304" pitchFamily="18" charset="0"/>
              </a:rPr>
              <a:t>Bronchitis</a:t>
            </a:r>
            <a:endParaRPr lang="en-US" sz="1600" b="1" dirty="0">
              <a:solidFill>
                <a:schemeClr val="tx1">
                  <a:lumMod val="75000"/>
                  <a:lumOff val="25000"/>
                </a:schemeClr>
              </a:solidFill>
              <a:latin typeface="Roboto Condensed" panose="02000000000000000000" pitchFamily="2" charset="0"/>
              <a:ea typeface="Roboto Condensed" panose="02000000000000000000" pitchFamily="2" charset="0"/>
              <a:cs typeface="Times New Roman" panose="02020603050405020304" pitchFamily="18" charset="0"/>
            </a:endParaRPr>
          </a:p>
          <a:p>
            <a:pPr marL="1654175" marR="0" indent="-1654175">
              <a:lnSpc>
                <a:spcPct val="114000"/>
              </a:lnSpc>
              <a:spcBef>
                <a:spcPts val="0"/>
              </a:spcBef>
              <a:spcAft>
                <a:spcPts val="1800"/>
              </a:spcAft>
            </a:pPr>
            <a:r>
              <a:rPr lang="en-US" sz="1600" b="1"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Pneumonia</a:t>
            </a:r>
            <a:r>
              <a:rPr lang="en-US" sz="1600"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Times New Roman" panose="02020603050405020304" pitchFamily="18" charset="0"/>
              </a:rPr>
              <a:t>Bronchopneumonia or Pneumonia</a:t>
            </a:r>
          </a:p>
          <a:p>
            <a:pPr>
              <a:lnSpc>
                <a:spcPct val="114000"/>
              </a:lnSpc>
              <a:spcAft>
                <a:spcPts val="1200"/>
              </a:spcAft>
            </a:pPr>
            <a:r>
              <a:rPr lang="en-US" b="1" dirty="0">
                <a:solidFill>
                  <a:srgbClr val="ED9615"/>
                </a:solidFill>
                <a:latin typeface="Roboto Condensed" panose="02000000000000000000" pitchFamily="2" charset="0"/>
                <a:ea typeface="Roboto Condensed" panose="02000000000000000000" pitchFamily="2" charset="0"/>
                <a:cs typeface="Times New Roman" panose="02020603050405020304" pitchFamily="18" charset="0"/>
              </a:rPr>
              <a:t>Smoke Exposure and Respiratory End Points (ICD-10-CM Codes)</a:t>
            </a:r>
          </a:p>
          <a:p>
            <a:pPr marL="1654175" marR="0" indent="-1654175">
              <a:lnSpc>
                <a:spcPct val="114000"/>
              </a:lnSpc>
              <a:spcBef>
                <a:spcPts val="0"/>
              </a:spcBef>
            </a:pPr>
            <a:r>
              <a:rPr lang="en-US" sz="1600" b="1"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X01</a:t>
            </a:r>
            <a:r>
              <a:rPr lang="en-US" sz="1600"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Times New Roman" panose="02020603050405020304" pitchFamily="18" charset="0"/>
              </a:rPr>
              <a:t>Exposure to uncontrolled fire, not in building or structure (includes exposure to forest fire)</a:t>
            </a:r>
          </a:p>
          <a:p>
            <a:pPr marL="1654175" marR="0" indent="-1654175">
              <a:lnSpc>
                <a:spcPct val="114000"/>
              </a:lnSpc>
              <a:spcBef>
                <a:spcPts val="0"/>
              </a:spcBef>
            </a:pPr>
            <a:r>
              <a:rPr lang="en-US" sz="1600" b="1"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T59.811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Times New Roman" panose="02020603050405020304" pitchFamily="18" charset="0"/>
              </a:rPr>
              <a:t>Toxic effect of smoke, accidental (unintentional)</a:t>
            </a:r>
          </a:p>
          <a:p>
            <a:pPr marL="1654175" marR="0" indent="-1654175">
              <a:lnSpc>
                <a:spcPct val="114000"/>
              </a:lnSpc>
              <a:spcBef>
                <a:spcPts val="0"/>
              </a:spcBef>
            </a:pPr>
            <a:r>
              <a:rPr lang="en-US" sz="1600" b="1"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J70.5</a:t>
            </a:r>
            <a:r>
              <a:rPr lang="en-US" sz="1600"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Times New Roman" panose="02020603050405020304" pitchFamily="18" charset="0"/>
              </a:rPr>
              <a:t>Respiratory conditions due to smoke inhalation</a:t>
            </a:r>
          </a:p>
          <a:p>
            <a:pPr marL="1654175" marR="0" indent="-1654175">
              <a:lnSpc>
                <a:spcPct val="114000"/>
              </a:lnSpc>
              <a:spcBef>
                <a:spcPts val="0"/>
              </a:spcBef>
            </a:pPr>
            <a:r>
              <a:rPr lang="en-US" sz="1600" b="1"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J06.9</a:t>
            </a:r>
            <a:r>
              <a:rPr lang="en-US" sz="1600"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Times New Roman" panose="02020603050405020304" pitchFamily="18" charset="0"/>
              </a:rPr>
              <a:t>Breathing problems</a:t>
            </a:r>
          </a:p>
          <a:p>
            <a:pPr marL="1654175" marR="0" indent="-1654175">
              <a:lnSpc>
                <a:spcPct val="114000"/>
              </a:lnSpc>
              <a:spcBef>
                <a:spcPts val="0"/>
              </a:spcBef>
            </a:pPr>
            <a:r>
              <a:rPr lang="en-US" sz="1600" b="1"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R06.02</a:t>
            </a:r>
            <a:r>
              <a:rPr lang="en-US" sz="1600"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Times New Roman" panose="02020603050405020304" pitchFamily="18" charset="0"/>
              </a:rPr>
              <a:t>Shortness of breath</a:t>
            </a:r>
          </a:p>
          <a:p>
            <a:pPr marL="1654175" marR="0" indent="-1654175">
              <a:lnSpc>
                <a:spcPct val="114000"/>
              </a:lnSpc>
              <a:spcBef>
                <a:spcPts val="0"/>
              </a:spcBef>
            </a:pPr>
            <a:r>
              <a:rPr lang="en-US" sz="1600" b="1"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J44.9</a:t>
            </a:r>
            <a:r>
              <a:rPr lang="en-US" sz="1600" dirty="0">
                <a:solidFill>
                  <a:schemeClr val="tx2">
                    <a:lumMod val="75000"/>
                  </a:schemeClr>
                </a:solidFill>
                <a:latin typeface="Roboto Condensed" panose="02000000000000000000" pitchFamily="2" charset="0"/>
                <a:ea typeface="Roboto Condensed" panose="02000000000000000000" pitchFamily="2" charset="0"/>
                <a:cs typeface="Times New Roman" panose="02020603050405020304" pitchFamily="18"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Times New Roman" panose="02020603050405020304" pitchFamily="18" charset="0"/>
              </a:rPr>
              <a:t>Chronic obstructive pulmonary disease, unspecified</a:t>
            </a:r>
          </a:p>
        </p:txBody>
      </p:sp>
      <p:grpSp>
        <p:nvGrpSpPr>
          <p:cNvPr id="13" name="Group 12">
            <a:extLst>
              <a:ext uri="{FF2B5EF4-FFF2-40B4-BE49-F238E27FC236}">
                <a16:creationId xmlns:a16="http://schemas.microsoft.com/office/drawing/2014/main" id="{B8C1723F-C934-443C-B6B6-E5A11D9C78DD}"/>
              </a:ext>
            </a:extLst>
          </p:cNvPr>
          <p:cNvGrpSpPr/>
          <p:nvPr/>
        </p:nvGrpSpPr>
        <p:grpSpPr>
          <a:xfrm>
            <a:off x="997064" y="1895228"/>
            <a:ext cx="10197873" cy="4213472"/>
            <a:chOff x="821418" y="1895228"/>
            <a:chExt cx="10197873" cy="4213472"/>
          </a:xfrm>
        </p:grpSpPr>
        <p:sp>
          <p:nvSpPr>
            <p:cNvPr id="14" name="Rectangle 13">
              <a:extLst>
                <a:ext uri="{FF2B5EF4-FFF2-40B4-BE49-F238E27FC236}">
                  <a16:creationId xmlns:a16="http://schemas.microsoft.com/office/drawing/2014/main" id="{A1604140-001C-4139-87A1-A1A4E6F87225}"/>
                </a:ext>
              </a:extLst>
            </p:cNvPr>
            <p:cNvSpPr/>
            <p:nvPr/>
          </p:nvSpPr>
          <p:spPr>
            <a:xfrm>
              <a:off x="821418" y="1895228"/>
              <a:ext cx="4817382" cy="42134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lnSpc>
                  <a:spcPct val="114000"/>
                </a:lnSpc>
                <a:spcBef>
                  <a:spcPts val="0"/>
                </a:spcBef>
                <a:spcAft>
                  <a:spcPts val="1200"/>
                </a:spcAft>
              </a:pPr>
              <a:endParaRPr lang="en-US" sz="17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endParaRPr>
            </a:p>
          </p:txBody>
        </p:sp>
        <p:sp>
          <p:nvSpPr>
            <p:cNvPr id="15" name="Rectangle 14">
              <a:extLst>
                <a:ext uri="{FF2B5EF4-FFF2-40B4-BE49-F238E27FC236}">
                  <a16:creationId xmlns:a16="http://schemas.microsoft.com/office/drawing/2014/main" id="{52FEFA2E-A6A7-4399-8E7B-2DFDACC61A3D}"/>
                </a:ext>
              </a:extLst>
            </p:cNvPr>
            <p:cNvSpPr/>
            <p:nvPr/>
          </p:nvSpPr>
          <p:spPr>
            <a:xfrm>
              <a:off x="6201909" y="1895228"/>
              <a:ext cx="4817382" cy="42134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gn="ctr">
                <a:lnSpc>
                  <a:spcPct val="114000"/>
                </a:lnSpc>
                <a:spcBef>
                  <a:spcPts val="0"/>
                </a:spcBef>
                <a:spcAft>
                  <a:spcPts val="1200"/>
                </a:spcAft>
              </a:pPr>
              <a:endParaRPr lang="en-US" sz="1700" kern="1200" dirty="0">
                <a:solidFill>
                  <a:srgbClr val="404040"/>
                </a:solidFill>
                <a:effectLst/>
                <a:latin typeface="Roboto Condensed" panose="02000000000000000000" pitchFamily="2" charset="0"/>
                <a:ea typeface="Roboto Condensed" panose="02000000000000000000" pitchFamily="2" charset="0"/>
                <a:cs typeface="Times New Roman" panose="02020603050405020304" pitchFamily="18" charset="0"/>
              </a:endParaRPr>
            </a:p>
          </p:txBody>
        </p:sp>
      </p:grpSp>
      <p:sp>
        <p:nvSpPr>
          <p:cNvPr id="16" name="Rectangle 15">
            <a:extLst>
              <a:ext uri="{FF2B5EF4-FFF2-40B4-BE49-F238E27FC236}">
                <a16:creationId xmlns:a16="http://schemas.microsoft.com/office/drawing/2014/main" id="{C476D5C4-3D7A-4F6A-A1A0-239BDCF181BB}"/>
              </a:ext>
            </a:extLst>
          </p:cNvPr>
          <p:cNvSpPr/>
          <p:nvPr/>
        </p:nvSpPr>
        <p:spPr>
          <a:xfrm>
            <a:off x="997064" y="1895228"/>
            <a:ext cx="3098914" cy="4213472"/>
          </a:xfrm>
          <a:prstGeom prst="rect">
            <a:avLst/>
          </a:prstGeom>
        </p:spPr>
        <p:txBody>
          <a:bodyPr wrap="square" lIns="0" tIns="0" rIns="0" bIns="0">
            <a:noAutofit/>
          </a:bodyPr>
          <a:lstStyle/>
          <a:p>
            <a:pPr>
              <a:lnSpc>
                <a:spcPct val="114000"/>
              </a:lnSpc>
              <a:spcAft>
                <a:spcPts val="1200"/>
              </a:spcAft>
            </a:pPr>
            <a:r>
              <a:rPr lang="en-US" b="1" dirty="0">
                <a:solidFill>
                  <a:srgbClr val="ED9615"/>
                </a:solidFill>
                <a:latin typeface="Roboto Condensed" panose="02000000000000000000" pitchFamily="2" charset="0"/>
                <a:ea typeface="Roboto Condensed" panose="02000000000000000000" pitchFamily="2" charset="0"/>
                <a:cs typeface="Segoe UI" panose="020B0502040204020203" pitchFamily="34" charset="0"/>
              </a:rPr>
              <a:t>Process</a:t>
            </a:r>
          </a:p>
          <a:p>
            <a:pPr marL="342900" indent="-342900">
              <a:lnSpc>
                <a:spcPct val="114000"/>
              </a:lnSpc>
              <a:spcAft>
                <a:spcPts val="600"/>
              </a:spcAft>
              <a:buFont typeface="+mj-lt"/>
              <a:buAutoNum type="arabicPeriod"/>
            </a:pP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Review literature for respiratory health effects known to be caused by wildfire smoke.</a:t>
            </a:r>
          </a:p>
          <a:p>
            <a:pPr marL="342900" indent="-342900">
              <a:lnSpc>
                <a:spcPct val="114000"/>
              </a:lnSpc>
              <a:spcAft>
                <a:spcPts val="600"/>
              </a:spcAft>
              <a:buFont typeface="+mj-lt"/>
              <a:buAutoNum type="arabicPeriod"/>
            </a:pP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Define sensitive or susceptible populations.</a:t>
            </a:r>
          </a:p>
          <a:p>
            <a:pPr marL="342900" indent="-342900">
              <a:lnSpc>
                <a:spcPct val="114000"/>
              </a:lnSpc>
              <a:spcAft>
                <a:spcPts val="600"/>
              </a:spcAft>
              <a:buFont typeface="+mj-lt"/>
              <a:buAutoNum type="arabicPeriod"/>
            </a:pP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Select candidate respiratory endpoints and develop respiratory syndrome definitions.</a:t>
            </a:r>
          </a:p>
          <a:p>
            <a:pPr marL="342900" indent="-342900">
              <a:lnSpc>
                <a:spcPct val="114000"/>
              </a:lnSpc>
              <a:spcAft>
                <a:spcPts val="1200"/>
              </a:spcAft>
              <a:buFont typeface="+mj-lt"/>
              <a:buAutoNum type="arabicPeriod"/>
            </a:pPr>
            <a:r>
              <a:rPr lang="en-US" sz="16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Test and refine CDC NSSP ESSENCE queries (percent of probable records captured by each word in a query).</a:t>
            </a:r>
          </a:p>
        </p:txBody>
      </p:sp>
      <p:cxnSp>
        <p:nvCxnSpPr>
          <p:cNvPr id="17" name="Straight Connector 16">
            <a:extLst>
              <a:ext uri="{FF2B5EF4-FFF2-40B4-BE49-F238E27FC236}">
                <a16:creationId xmlns:a16="http://schemas.microsoft.com/office/drawing/2014/main" id="{2055389B-175B-46E6-A32F-9D12E7976BA3}"/>
              </a:ext>
            </a:extLst>
          </p:cNvPr>
          <p:cNvCxnSpPr/>
          <p:nvPr/>
        </p:nvCxnSpPr>
        <p:spPr>
          <a:xfrm>
            <a:off x="4377533" y="1928671"/>
            <a:ext cx="0" cy="4206240"/>
          </a:xfrm>
          <a:prstGeom prst="line">
            <a:avLst/>
          </a:prstGeom>
          <a:ln w="2222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6834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wildfire smoke bay area">
            <a:extLst>
              <a:ext uri="{FF2B5EF4-FFF2-40B4-BE49-F238E27FC236}">
                <a16:creationId xmlns:a16="http://schemas.microsoft.com/office/drawing/2014/main" id="{3CE20D67-0546-40A4-BD64-885B1ABE6E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631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489F5F5-A1BA-4FF5-B466-E101562AB910}"/>
              </a:ext>
            </a:extLst>
          </p:cNvPr>
          <p:cNvSpPr/>
          <p:nvPr/>
        </p:nvSpPr>
        <p:spPr>
          <a:xfrm>
            <a:off x="0" y="2566337"/>
            <a:ext cx="12192000" cy="2625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0" tIns="914400" rIns="914400" bIns="914400" rtlCol="0" anchor="ctr"/>
          <a:lstStyle/>
          <a:p>
            <a:pPr algn="ctr"/>
            <a:r>
              <a:rPr lang="en-US" sz="6600" b="1" dirty="0">
                <a:solidFill>
                  <a:schemeClr val="bg1"/>
                </a:solidFill>
                <a:latin typeface="Roboto Condensed" panose="02000000000000000000" pitchFamily="2" charset="0"/>
                <a:ea typeface="Roboto Condensed" panose="02000000000000000000" pitchFamily="2" charset="0"/>
              </a:rPr>
              <a:t>CURRENT STATE</a:t>
            </a:r>
          </a:p>
          <a:p>
            <a:pPr algn="ctr"/>
            <a:r>
              <a:rPr lang="en-US" sz="5400" dirty="0">
                <a:solidFill>
                  <a:schemeClr val="bg1"/>
                </a:solidFill>
                <a:latin typeface="Roboto Condensed" panose="02000000000000000000" pitchFamily="2" charset="0"/>
                <a:ea typeface="Roboto Condensed" panose="02000000000000000000" pitchFamily="2" charset="0"/>
              </a:rPr>
              <a:t>Mid-Pilot Progress</a:t>
            </a:r>
          </a:p>
        </p:txBody>
      </p:sp>
      <p:sp>
        <p:nvSpPr>
          <p:cNvPr id="6" name="Rectangle: Rounded Corners 5">
            <a:extLst>
              <a:ext uri="{FF2B5EF4-FFF2-40B4-BE49-F238E27FC236}">
                <a16:creationId xmlns:a16="http://schemas.microsoft.com/office/drawing/2014/main" id="{0E3B8754-4B86-4B76-A017-8933BBCC8BC1}"/>
              </a:ext>
            </a:extLst>
          </p:cNvPr>
          <p:cNvSpPr/>
          <p:nvPr/>
        </p:nvSpPr>
        <p:spPr>
          <a:xfrm>
            <a:off x="3263901" y="1981948"/>
            <a:ext cx="5664200" cy="432998"/>
          </a:xfrm>
          <a:prstGeom prst="roundRect">
            <a:avLst>
              <a:gd name="adj" fmla="val 50000"/>
            </a:avLst>
          </a:prstGeom>
          <a:solidFill>
            <a:schemeClr val="tx2">
              <a:lumMod val="75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8C8A6F4-A6AD-4876-9B49-959870361DDD}"/>
              </a:ext>
            </a:extLst>
          </p:cNvPr>
          <p:cNvSpPr/>
          <p:nvPr/>
        </p:nvSpPr>
        <p:spPr>
          <a:xfrm>
            <a:off x="3263901" y="1981948"/>
            <a:ext cx="3270249" cy="43299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52166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17</a:t>
            </a:fld>
            <a:endParaRPr lang="en-US" dirty="0"/>
          </a:p>
        </p:txBody>
      </p:sp>
      <p:sp>
        <p:nvSpPr>
          <p:cNvPr id="2" name="Rectangle 1">
            <a:extLst>
              <a:ext uri="{FF2B5EF4-FFF2-40B4-BE49-F238E27FC236}">
                <a16:creationId xmlns:a16="http://schemas.microsoft.com/office/drawing/2014/main" id="{529D103A-EC08-4D32-ACD2-30C0E0883AE2}"/>
              </a:ext>
            </a:extLst>
          </p:cNvPr>
          <p:cNvSpPr/>
          <p:nvPr/>
        </p:nvSpPr>
        <p:spPr>
          <a:xfrm>
            <a:off x="999218" y="1186542"/>
            <a:ext cx="10284609" cy="4569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spcAft>
                <a:spcPts val="1800"/>
              </a:spcAft>
            </a:pPr>
            <a:r>
              <a:rPr lang="en-US" sz="32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Mid-Progress Report</a:t>
            </a:r>
          </a:p>
          <a:p>
            <a:pPr marL="457200" indent="-457200">
              <a:lnSpc>
                <a:spcPct val="114000"/>
              </a:lnSpc>
              <a:spcAft>
                <a:spcPts val="600"/>
              </a:spcAft>
              <a:buFont typeface="+mj-lt"/>
              <a:buAutoNum type="arabicPeriod"/>
            </a:pPr>
            <a:r>
              <a:rPr lang="en-US" sz="2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Assessed existing vulnerability and risk indexes and compared vulnerability measures.</a:t>
            </a:r>
          </a:p>
          <a:p>
            <a:pPr marL="457200" indent="-457200">
              <a:lnSpc>
                <a:spcPct val="114000"/>
              </a:lnSpc>
              <a:spcAft>
                <a:spcPts val="600"/>
              </a:spcAft>
              <a:buFont typeface="+mj-lt"/>
              <a:buAutoNum type="arabicPeriod"/>
            </a:pPr>
            <a:r>
              <a:rPr lang="en-US" sz="2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Finalizing draft data analysis plan/technical document and surveillance action plan.</a:t>
            </a:r>
          </a:p>
          <a:p>
            <a:pPr marL="457200" indent="-457200">
              <a:lnSpc>
                <a:spcPct val="114000"/>
              </a:lnSpc>
              <a:spcAft>
                <a:spcPts val="600"/>
              </a:spcAft>
              <a:buFont typeface="+mj-lt"/>
              <a:buAutoNum type="arabicPeriod"/>
            </a:pPr>
            <a:r>
              <a:rPr lang="en-US" sz="2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Completed descriptive analysis of ED visits with any diagnosis of asthma and COPD.</a:t>
            </a:r>
          </a:p>
          <a:p>
            <a:pPr marL="457200" indent="-457200">
              <a:lnSpc>
                <a:spcPct val="114000"/>
              </a:lnSpc>
              <a:spcAft>
                <a:spcPts val="600"/>
              </a:spcAft>
              <a:buFont typeface="+mj-lt"/>
              <a:buAutoNum type="arabicPeriod"/>
            </a:pPr>
            <a:r>
              <a:rPr lang="en-US" sz="2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Conducted a logistic regression analysis predicting pediatric and adult chronic respiratory disease exacerbations and increased PM</a:t>
            </a:r>
            <a:r>
              <a:rPr lang="en-US" sz="2100" baseline="-250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2.5</a:t>
            </a:r>
            <a:r>
              <a:rPr lang="en-US" sz="2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 concentrations.</a:t>
            </a:r>
          </a:p>
          <a:p>
            <a:pPr marL="457200" indent="-457200">
              <a:lnSpc>
                <a:spcPct val="114000"/>
              </a:lnSpc>
              <a:spcAft>
                <a:spcPts val="600"/>
              </a:spcAft>
              <a:buFont typeface="+mj-lt"/>
              <a:buAutoNum type="arabicPeriod"/>
            </a:pPr>
            <a:r>
              <a:rPr lang="en-US" sz="2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Began developing the individual indicator and decision-support layers.</a:t>
            </a:r>
          </a:p>
          <a:p>
            <a:pPr marL="457200" indent="-457200">
              <a:lnSpc>
                <a:spcPct val="114000"/>
              </a:lnSpc>
              <a:spcAft>
                <a:spcPts val="600"/>
              </a:spcAft>
              <a:buFont typeface="+mj-lt"/>
              <a:buAutoNum type="arabicPeriod"/>
            </a:pPr>
            <a:r>
              <a:rPr lang="en-US" sz="2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Began developing the vulnerability index.</a:t>
            </a:r>
          </a:p>
          <a:p>
            <a:pPr marL="457200" indent="-457200">
              <a:lnSpc>
                <a:spcPct val="114000"/>
              </a:lnSpc>
              <a:spcAft>
                <a:spcPts val="600"/>
              </a:spcAft>
              <a:buFont typeface="+mj-lt"/>
              <a:buAutoNum type="arabicPeriod"/>
            </a:pPr>
            <a:r>
              <a:rPr lang="en-US" sz="2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Consulted with Emergency Medical Services Public Health Emergency Preparedness and Response regarding the utility and feasibility of countywide mass communication systems.</a:t>
            </a:r>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3"/>
          <a:stretch/>
        </p:blipFill>
        <p:spPr>
          <a:xfrm>
            <a:off x="8497535" y="593223"/>
            <a:ext cx="2786293" cy="496743"/>
          </a:xfrm>
          <a:prstGeom prst="rect">
            <a:avLst/>
          </a:prstGeom>
        </p:spPr>
      </p:pic>
      <p:sp>
        <p:nvSpPr>
          <p:cNvPr id="11" name="Rectangle 10">
            <a:extLst>
              <a:ext uri="{FF2B5EF4-FFF2-40B4-BE49-F238E27FC236}">
                <a16:creationId xmlns:a16="http://schemas.microsoft.com/office/drawing/2014/main" id="{57E241C2-2FEE-4126-98BA-A6B6CF07F60E}"/>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Background</a:t>
            </a:r>
            <a:r>
              <a:rPr lang="en-US" sz="1600" b="1" dirty="0">
                <a:solidFill>
                  <a:srgbClr val="006DB5"/>
                </a:solidFill>
                <a:latin typeface="Roboto Condensed" panose="02000000000000000000" pitchFamily="2" charset="0"/>
                <a:ea typeface="Roboto Condensed" panose="02000000000000000000" pitchFamily="2"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Methods         </a:t>
            </a:r>
            <a:r>
              <a:rPr lang="en-US" sz="1600" b="1" dirty="0">
                <a:solidFill>
                  <a:srgbClr val="006DB5"/>
                </a:solidFill>
                <a:latin typeface="Roboto Condensed" panose="02000000000000000000" pitchFamily="2" charset="0"/>
                <a:ea typeface="Roboto Condensed" panose="02000000000000000000" pitchFamily="2" charset="0"/>
              </a:rPr>
              <a:t>Current State</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Reflection</a:t>
            </a:r>
          </a:p>
        </p:txBody>
      </p:sp>
    </p:spTree>
    <p:extLst>
      <p:ext uri="{BB962C8B-B14F-4D97-AF65-F5344CB8AC3E}">
        <p14:creationId xmlns:p14="http://schemas.microsoft.com/office/powerpoint/2010/main" val="31209964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www.almanacnews.com/news/photos/2018/november/20/26484_full.jpg">
            <a:extLst>
              <a:ext uri="{FF2B5EF4-FFF2-40B4-BE49-F238E27FC236}">
                <a16:creationId xmlns:a16="http://schemas.microsoft.com/office/drawing/2014/main" id="{9563D68D-D642-414D-9BA0-79640364FB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12" b="7812"/>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489F5F5-A1BA-4FF5-B466-E101562AB910}"/>
              </a:ext>
            </a:extLst>
          </p:cNvPr>
          <p:cNvSpPr/>
          <p:nvPr/>
        </p:nvSpPr>
        <p:spPr>
          <a:xfrm>
            <a:off x="0" y="2116394"/>
            <a:ext cx="12192000" cy="2625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0" tIns="914400" rIns="914400" bIns="914400" rtlCol="0" anchor="ctr"/>
          <a:lstStyle/>
          <a:p>
            <a:r>
              <a:rPr lang="en-US" sz="6600" b="1" dirty="0">
                <a:solidFill>
                  <a:schemeClr val="bg1"/>
                </a:solidFill>
                <a:effectLst>
                  <a:outerShdw blurRad="38100" dist="38100" dir="2700000" algn="tl">
                    <a:srgbClr val="000000">
                      <a:alpha val="43137"/>
                    </a:srgbClr>
                  </a:outerShdw>
                </a:effectLst>
                <a:latin typeface="Roboto Condensed" panose="02000000000000000000" pitchFamily="2" charset="0"/>
                <a:ea typeface="Roboto Condensed" panose="02000000000000000000" pitchFamily="2" charset="0"/>
              </a:rPr>
              <a:t>REFLECTION</a:t>
            </a:r>
          </a:p>
          <a:p>
            <a:r>
              <a:rPr lang="en-US" sz="5400" dirty="0">
                <a:solidFill>
                  <a:schemeClr val="bg1"/>
                </a:solidFill>
                <a:effectLst>
                  <a:outerShdw blurRad="38100" dist="38100" dir="2700000" algn="tl">
                    <a:srgbClr val="000000">
                      <a:alpha val="43137"/>
                    </a:srgbClr>
                  </a:outerShdw>
                </a:effectLst>
                <a:latin typeface="Roboto Condensed" panose="02000000000000000000" pitchFamily="2" charset="0"/>
                <a:ea typeface="Roboto Condensed" panose="02000000000000000000" pitchFamily="2" charset="0"/>
              </a:rPr>
              <a:t>Challenges &amp; Successes</a:t>
            </a:r>
          </a:p>
        </p:txBody>
      </p:sp>
    </p:spTree>
    <p:extLst>
      <p:ext uri="{BB962C8B-B14F-4D97-AF65-F5344CB8AC3E}">
        <p14:creationId xmlns:p14="http://schemas.microsoft.com/office/powerpoint/2010/main" val="9771907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19</a:t>
            </a:fld>
            <a:endParaRPr lang="en-US" dirty="0"/>
          </a:p>
        </p:txBody>
      </p:sp>
      <p:sp>
        <p:nvSpPr>
          <p:cNvPr id="2" name="Rectangle 1">
            <a:extLst>
              <a:ext uri="{FF2B5EF4-FFF2-40B4-BE49-F238E27FC236}">
                <a16:creationId xmlns:a16="http://schemas.microsoft.com/office/drawing/2014/main" id="{529D103A-EC08-4D32-ACD2-30C0E0883AE2}"/>
              </a:ext>
            </a:extLst>
          </p:cNvPr>
          <p:cNvSpPr/>
          <p:nvPr/>
        </p:nvSpPr>
        <p:spPr>
          <a:xfrm>
            <a:off x="999218" y="1186542"/>
            <a:ext cx="10284609" cy="523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spcAft>
                <a:spcPts val="1800"/>
              </a:spcAft>
            </a:pPr>
            <a:r>
              <a:rPr lang="en-US" sz="32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Reflection</a:t>
            </a:r>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3"/>
          <a:stretch/>
        </p:blipFill>
        <p:spPr>
          <a:xfrm>
            <a:off x="8497535" y="593223"/>
            <a:ext cx="2786293" cy="496743"/>
          </a:xfrm>
          <a:prstGeom prst="rect">
            <a:avLst/>
          </a:prstGeom>
        </p:spPr>
      </p:pic>
      <p:sp>
        <p:nvSpPr>
          <p:cNvPr id="11" name="Rectangle 10">
            <a:extLst>
              <a:ext uri="{FF2B5EF4-FFF2-40B4-BE49-F238E27FC236}">
                <a16:creationId xmlns:a16="http://schemas.microsoft.com/office/drawing/2014/main" id="{57E241C2-2FEE-4126-98BA-A6B6CF07F60E}"/>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Background         Methods         Current State         </a:t>
            </a:r>
            <a:r>
              <a:rPr lang="en-US" sz="1600" b="1" dirty="0">
                <a:solidFill>
                  <a:srgbClr val="006DB5"/>
                </a:solidFill>
                <a:latin typeface="Roboto Condensed" panose="02000000000000000000" pitchFamily="2" charset="0"/>
                <a:ea typeface="Roboto Condensed" panose="02000000000000000000" pitchFamily="2" charset="0"/>
              </a:rPr>
              <a:t>Reflection</a:t>
            </a:r>
          </a:p>
        </p:txBody>
      </p:sp>
      <p:cxnSp>
        <p:nvCxnSpPr>
          <p:cNvPr id="16" name="Straight Connector 15">
            <a:extLst>
              <a:ext uri="{FF2B5EF4-FFF2-40B4-BE49-F238E27FC236}">
                <a16:creationId xmlns:a16="http://schemas.microsoft.com/office/drawing/2014/main" id="{776A84E6-D6BE-4AF5-8690-4385218ACD60}"/>
              </a:ext>
            </a:extLst>
          </p:cNvPr>
          <p:cNvCxnSpPr/>
          <p:nvPr/>
        </p:nvCxnSpPr>
        <p:spPr>
          <a:xfrm>
            <a:off x="4322841" y="1775203"/>
            <a:ext cx="0" cy="4389120"/>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7228DFE-92D7-496A-8F69-FCA13CACD93B}"/>
              </a:ext>
            </a:extLst>
          </p:cNvPr>
          <p:cNvCxnSpPr/>
          <p:nvPr/>
        </p:nvCxnSpPr>
        <p:spPr>
          <a:xfrm>
            <a:off x="7973023" y="1775203"/>
            <a:ext cx="0" cy="4389120"/>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D0045C19-D57A-42C0-9C41-2DDAF6C62C8C}"/>
              </a:ext>
            </a:extLst>
          </p:cNvPr>
          <p:cNvGrpSpPr/>
          <p:nvPr/>
        </p:nvGrpSpPr>
        <p:grpSpPr>
          <a:xfrm>
            <a:off x="1017711" y="1831725"/>
            <a:ext cx="2960080" cy="4276076"/>
            <a:chOff x="1017711" y="1831725"/>
            <a:chExt cx="2960080" cy="4276076"/>
          </a:xfrm>
        </p:grpSpPr>
        <p:sp>
          <p:nvSpPr>
            <p:cNvPr id="8" name="TextBox 7">
              <a:extLst>
                <a:ext uri="{FF2B5EF4-FFF2-40B4-BE49-F238E27FC236}">
                  <a16:creationId xmlns:a16="http://schemas.microsoft.com/office/drawing/2014/main" id="{39A22D6E-6761-46F0-96DE-1B8258ADB74F}"/>
                </a:ext>
              </a:extLst>
            </p:cNvPr>
            <p:cNvSpPr txBox="1"/>
            <p:nvPr/>
          </p:nvSpPr>
          <p:spPr>
            <a:xfrm>
              <a:off x="1017711" y="2904405"/>
              <a:ext cx="2960080" cy="3203396"/>
            </a:xfrm>
            <a:prstGeom prst="rect">
              <a:avLst/>
            </a:prstGeom>
            <a:noFill/>
          </p:spPr>
          <p:txBody>
            <a:bodyPr wrap="square" lIns="0" tIns="0" rIns="0" bIns="0" rtlCol="0">
              <a:noAutofit/>
            </a:bodyPr>
            <a:lstStyle/>
            <a:p>
              <a:pPr algn="ctr">
                <a:lnSpc>
                  <a:spcPct val="114000"/>
                </a:lnSpc>
                <a:spcAft>
                  <a:spcPts val="600"/>
                </a:spcAft>
              </a:pPr>
              <a:r>
                <a:rPr lang="en-US" sz="2000" b="1" dirty="0">
                  <a:solidFill>
                    <a:srgbClr val="ED9615"/>
                  </a:solidFill>
                  <a:latin typeface="Roboto Condensed" panose="02000000000000000000" pitchFamily="2" charset="0"/>
                  <a:ea typeface="Roboto Condensed" panose="02000000000000000000" pitchFamily="2" charset="0"/>
                </a:rPr>
                <a:t>Challenges</a:t>
              </a:r>
            </a:p>
            <a:p>
              <a:pPr marL="228600" indent="-228600">
                <a:lnSpc>
                  <a:spcPct val="114000"/>
                </a:lnSpc>
                <a:spcAft>
                  <a:spcPts val="300"/>
                </a:spcAft>
                <a:buClr>
                  <a:srgbClr val="006DB5"/>
                </a:buClr>
                <a:buFont typeface="Roboto Condensed" panose="02000000000000000000" pitchFamily="2" charset="0"/>
                <a:buChar char="›"/>
              </a:pPr>
              <a:r>
                <a:rPr lang="en-US" sz="1600" spc="-20" dirty="0">
                  <a:solidFill>
                    <a:schemeClr val="tx1">
                      <a:lumMod val="75000"/>
                      <a:lumOff val="25000"/>
                    </a:schemeClr>
                  </a:solidFill>
                  <a:latin typeface="Roboto Condensed" panose="02000000000000000000" pitchFamily="2" charset="0"/>
                  <a:ea typeface="Roboto Condensed" panose="02000000000000000000" pitchFamily="2" charset="0"/>
                </a:rPr>
                <a:t>Establishing formal partnerships with subject matter experts</a:t>
              </a:r>
            </a:p>
            <a:p>
              <a:pPr marL="228600" indent="-228600">
                <a:lnSpc>
                  <a:spcPct val="114000"/>
                </a:lnSpc>
                <a:spcAft>
                  <a:spcPts val="300"/>
                </a:spcAft>
                <a:buClr>
                  <a:srgbClr val="006DB5"/>
                </a:buClr>
                <a:buFont typeface="Roboto Condensed" panose="02000000000000000000" pitchFamily="2" charset="0"/>
                <a:buChar char="›"/>
              </a:pPr>
              <a:r>
                <a:rPr lang="en-US" sz="1600" spc="-20" dirty="0">
                  <a:solidFill>
                    <a:schemeClr val="tx1">
                      <a:lumMod val="75000"/>
                      <a:lumOff val="25000"/>
                    </a:schemeClr>
                  </a:solidFill>
                  <a:latin typeface="Roboto Condensed" panose="02000000000000000000" pitchFamily="2" charset="0"/>
                  <a:ea typeface="Roboto Condensed" panose="02000000000000000000" pitchFamily="2" charset="0"/>
                </a:rPr>
                <a:t>Balancing pilot-related tasks with day-to-day operational priorities and incoming data requests</a:t>
              </a:r>
            </a:p>
            <a:p>
              <a:pPr marL="228600" indent="-228600">
                <a:lnSpc>
                  <a:spcPct val="114000"/>
                </a:lnSpc>
                <a:spcAft>
                  <a:spcPts val="300"/>
                </a:spcAft>
                <a:buClr>
                  <a:srgbClr val="006DB5"/>
                </a:buClr>
                <a:buFont typeface="Roboto Condensed" panose="02000000000000000000" pitchFamily="2" charset="0"/>
                <a:buChar char="›"/>
              </a:pPr>
              <a:r>
                <a:rPr lang="en-US" sz="1600" spc="-20" dirty="0">
                  <a:solidFill>
                    <a:schemeClr val="tx1">
                      <a:lumMod val="75000"/>
                      <a:lumOff val="25000"/>
                    </a:schemeClr>
                  </a:solidFill>
                  <a:latin typeface="Roboto Condensed" panose="02000000000000000000" pitchFamily="2" charset="0"/>
                  <a:ea typeface="Roboto Condensed" panose="02000000000000000000" pitchFamily="2" charset="0"/>
                </a:rPr>
                <a:t>Ambitious scope of work</a:t>
              </a:r>
            </a:p>
            <a:p>
              <a:pPr marL="228600" indent="-228600">
                <a:lnSpc>
                  <a:spcPct val="114000"/>
                </a:lnSpc>
                <a:spcAft>
                  <a:spcPts val="300"/>
                </a:spcAft>
                <a:buClr>
                  <a:srgbClr val="006DB5"/>
                </a:buClr>
                <a:buFont typeface="Roboto Condensed" panose="02000000000000000000" pitchFamily="2" charset="0"/>
                <a:buChar char="›"/>
              </a:pPr>
              <a:r>
                <a:rPr lang="en-US" sz="1600" spc="-20" dirty="0">
                  <a:solidFill>
                    <a:schemeClr val="tx1">
                      <a:lumMod val="75000"/>
                      <a:lumOff val="25000"/>
                    </a:schemeClr>
                  </a:solidFill>
                  <a:latin typeface="Roboto Condensed" panose="02000000000000000000" pitchFamily="2" charset="0"/>
                  <a:ea typeface="Roboto Condensed" panose="02000000000000000000" pitchFamily="2" charset="0"/>
                </a:rPr>
                <a:t>Requires specific domain and technical knowledge and skills</a:t>
              </a:r>
            </a:p>
          </p:txBody>
        </p:sp>
        <p:grpSp>
          <p:nvGrpSpPr>
            <p:cNvPr id="19" name="Group 18">
              <a:extLst>
                <a:ext uri="{FF2B5EF4-FFF2-40B4-BE49-F238E27FC236}">
                  <a16:creationId xmlns:a16="http://schemas.microsoft.com/office/drawing/2014/main" id="{9815D6B8-6498-47BE-895E-B346AE62E933}"/>
                </a:ext>
              </a:extLst>
            </p:cNvPr>
            <p:cNvGrpSpPr/>
            <p:nvPr/>
          </p:nvGrpSpPr>
          <p:grpSpPr>
            <a:xfrm>
              <a:off x="2127803" y="1831725"/>
              <a:ext cx="739897" cy="888964"/>
              <a:chOff x="1948925" y="2062092"/>
              <a:chExt cx="1240541" cy="1490472"/>
            </a:xfrm>
          </p:grpSpPr>
          <p:pic>
            <p:nvPicPr>
              <p:cNvPr id="13324" name="Picture 12" descr="Image result for light bulb icon">
                <a:extLst>
                  <a:ext uri="{FF2B5EF4-FFF2-40B4-BE49-F238E27FC236}">
                    <a16:creationId xmlns:a16="http://schemas.microsoft.com/office/drawing/2014/main" id="{5C949732-E4E5-487E-A2AE-6BEC4B725037}"/>
                  </a:ext>
                </a:extLst>
              </p:cNvPr>
              <p:cNvPicPr>
                <a:picLocks noChangeAspect="1" noChangeArrowheads="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9410" t="8377" r="9410" b="8290"/>
              <a:stretch/>
            </p:blipFill>
            <p:spPr bwMode="auto">
              <a:xfrm>
                <a:off x="1948925" y="2062092"/>
                <a:ext cx="1240541" cy="1490472"/>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455EF02A-EFBA-4EAE-AD05-72ECACE06BBB}"/>
                  </a:ext>
                </a:extLst>
              </p:cNvPr>
              <p:cNvSpPr txBox="1"/>
              <p:nvPr/>
            </p:nvSpPr>
            <p:spPr>
              <a:xfrm>
                <a:off x="2346195" y="2406100"/>
                <a:ext cx="446003" cy="774046"/>
              </a:xfrm>
              <a:prstGeom prst="rect">
                <a:avLst/>
              </a:prstGeom>
              <a:noFill/>
            </p:spPr>
            <p:txBody>
              <a:bodyPr wrap="square" rtlCol="0">
                <a:spAutoFit/>
              </a:bodyPr>
              <a:lstStyle/>
              <a:p>
                <a:pPr algn="ctr"/>
                <a:r>
                  <a:rPr lang="en-US" sz="2400" dirty="0">
                    <a:solidFill>
                      <a:srgbClr val="A2A1A1"/>
                    </a:solidFill>
                    <a:latin typeface="Roboto Condensed" panose="02000000000000000000" pitchFamily="2" charset="0"/>
                    <a:ea typeface="Roboto Condensed" panose="02000000000000000000" pitchFamily="2" charset="0"/>
                  </a:rPr>
                  <a:t>?</a:t>
                </a:r>
              </a:p>
            </p:txBody>
          </p:sp>
        </p:grpSp>
      </p:grpSp>
      <p:grpSp>
        <p:nvGrpSpPr>
          <p:cNvPr id="4" name="Group 3">
            <a:extLst>
              <a:ext uri="{FF2B5EF4-FFF2-40B4-BE49-F238E27FC236}">
                <a16:creationId xmlns:a16="http://schemas.microsoft.com/office/drawing/2014/main" id="{A40C07C6-1CEF-49F5-ADD1-CFF130460559}"/>
              </a:ext>
            </a:extLst>
          </p:cNvPr>
          <p:cNvGrpSpPr/>
          <p:nvPr/>
        </p:nvGrpSpPr>
        <p:grpSpPr>
          <a:xfrm>
            <a:off x="4667892" y="1831725"/>
            <a:ext cx="2960080" cy="4276076"/>
            <a:chOff x="4667892" y="1831725"/>
            <a:chExt cx="2960080" cy="4276076"/>
          </a:xfrm>
        </p:grpSpPr>
        <p:sp>
          <p:nvSpPr>
            <p:cNvPr id="12" name="TextBox 11">
              <a:extLst>
                <a:ext uri="{FF2B5EF4-FFF2-40B4-BE49-F238E27FC236}">
                  <a16:creationId xmlns:a16="http://schemas.microsoft.com/office/drawing/2014/main" id="{AAD00085-B549-46C2-9D35-813F6B7893D2}"/>
                </a:ext>
              </a:extLst>
            </p:cNvPr>
            <p:cNvSpPr txBox="1"/>
            <p:nvPr/>
          </p:nvSpPr>
          <p:spPr>
            <a:xfrm>
              <a:off x="4667892" y="2904405"/>
              <a:ext cx="2960080" cy="3203396"/>
            </a:xfrm>
            <a:prstGeom prst="rect">
              <a:avLst/>
            </a:prstGeom>
            <a:noFill/>
          </p:spPr>
          <p:txBody>
            <a:bodyPr wrap="square" lIns="0" tIns="0" rIns="0" bIns="0" rtlCol="0">
              <a:noAutofit/>
            </a:bodyPr>
            <a:lstStyle/>
            <a:p>
              <a:pPr algn="ctr">
                <a:lnSpc>
                  <a:spcPct val="114000"/>
                </a:lnSpc>
                <a:spcAft>
                  <a:spcPts val="600"/>
                </a:spcAft>
              </a:pPr>
              <a:r>
                <a:rPr lang="en-US" sz="2000" b="1" dirty="0">
                  <a:solidFill>
                    <a:srgbClr val="ED9615"/>
                  </a:solidFill>
                  <a:latin typeface="Roboto Condensed" panose="02000000000000000000" pitchFamily="2" charset="0"/>
                  <a:ea typeface="Roboto Condensed" panose="02000000000000000000" pitchFamily="2" charset="0"/>
                </a:rPr>
                <a:t>Successes</a:t>
              </a:r>
            </a:p>
            <a:p>
              <a:pPr marL="228600" indent="-228600">
                <a:lnSpc>
                  <a:spcPct val="114000"/>
                </a:lnSpc>
                <a:buClr>
                  <a:srgbClr val="006DB5"/>
                </a:buClr>
                <a:buFont typeface="Roboto Condensed" panose="02000000000000000000" pitchFamily="2" charset="0"/>
                <a:buChar char="›"/>
              </a:pPr>
              <a:r>
                <a:rPr lang="en-US" sz="1600" spc="-20" dirty="0">
                  <a:solidFill>
                    <a:schemeClr val="tx1">
                      <a:lumMod val="75000"/>
                      <a:lumOff val="25000"/>
                    </a:schemeClr>
                  </a:solidFill>
                  <a:latin typeface="Roboto Condensed" panose="02000000000000000000" pitchFamily="2" charset="0"/>
                  <a:ea typeface="Roboto Condensed" panose="02000000000000000000" pitchFamily="2" charset="0"/>
                </a:rPr>
                <a:t>Team cohesion, leadership support</a:t>
              </a:r>
            </a:p>
            <a:p>
              <a:pPr marL="228600" indent="-228600">
                <a:lnSpc>
                  <a:spcPct val="114000"/>
                </a:lnSpc>
                <a:buClr>
                  <a:srgbClr val="006DB5"/>
                </a:buClr>
                <a:buFont typeface="Roboto Condensed" panose="02000000000000000000" pitchFamily="2" charset="0"/>
                <a:buChar char="›"/>
              </a:pPr>
              <a:r>
                <a:rPr lang="en-US" sz="1600" spc="-20" dirty="0">
                  <a:solidFill>
                    <a:schemeClr val="tx1">
                      <a:lumMod val="75000"/>
                      <a:lumOff val="25000"/>
                    </a:schemeClr>
                  </a:solidFill>
                  <a:latin typeface="Roboto Condensed" panose="02000000000000000000" pitchFamily="2" charset="0"/>
                  <a:ea typeface="Roboto Condensed" panose="02000000000000000000" pitchFamily="2" charset="0"/>
                </a:rPr>
                <a:t>Alignment with current countywide climate and health initiatives</a:t>
              </a:r>
            </a:p>
            <a:p>
              <a:pPr marL="228600" indent="-228600">
                <a:lnSpc>
                  <a:spcPct val="114000"/>
                </a:lnSpc>
                <a:buClr>
                  <a:srgbClr val="006DB5"/>
                </a:buClr>
                <a:buFont typeface="Roboto Condensed" panose="02000000000000000000" pitchFamily="2" charset="0"/>
                <a:buChar char="›"/>
              </a:pPr>
              <a:r>
                <a:rPr lang="en-US" sz="1600" spc="-20" dirty="0">
                  <a:solidFill>
                    <a:schemeClr val="tx1">
                      <a:lumMod val="75000"/>
                      <a:lumOff val="25000"/>
                    </a:schemeClr>
                  </a:solidFill>
                  <a:latin typeface="Roboto Condensed" panose="02000000000000000000" pitchFamily="2" charset="0"/>
                  <a:ea typeface="Roboto Condensed" panose="02000000000000000000" pitchFamily="2" charset="0"/>
                </a:rPr>
                <a:t>Access to technical assistance and resources</a:t>
              </a:r>
            </a:p>
            <a:p>
              <a:pPr marL="228600" indent="-228600">
                <a:lnSpc>
                  <a:spcPct val="114000"/>
                </a:lnSpc>
                <a:buClr>
                  <a:srgbClr val="006DB5"/>
                </a:buClr>
                <a:buFont typeface="Roboto Condensed" panose="02000000000000000000" pitchFamily="2" charset="0"/>
                <a:buChar char="›"/>
              </a:pPr>
              <a:r>
                <a:rPr lang="en-US" sz="1600" spc="-20" dirty="0">
                  <a:solidFill>
                    <a:schemeClr val="tx1">
                      <a:lumMod val="75000"/>
                      <a:lumOff val="25000"/>
                    </a:schemeClr>
                  </a:solidFill>
                  <a:latin typeface="Roboto Condensed" panose="02000000000000000000" pitchFamily="2" charset="0"/>
                  <a:ea typeface="Roboto Condensed" panose="02000000000000000000" pitchFamily="2" charset="0"/>
                </a:rPr>
                <a:t>Development of new tools to facilitate future analyses</a:t>
              </a:r>
            </a:p>
            <a:p>
              <a:pPr marL="228600" indent="-228600">
                <a:lnSpc>
                  <a:spcPct val="114000"/>
                </a:lnSpc>
                <a:buClr>
                  <a:srgbClr val="006DB5"/>
                </a:buClr>
                <a:buFont typeface="Roboto Condensed" panose="02000000000000000000" pitchFamily="2" charset="0"/>
                <a:buChar char="›"/>
              </a:pPr>
              <a:r>
                <a:rPr lang="en-US" sz="1600" spc="-20" dirty="0">
                  <a:solidFill>
                    <a:schemeClr val="tx1">
                      <a:lumMod val="75000"/>
                      <a:lumOff val="25000"/>
                    </a:schemeClr>
                  </a:solidFill>
                  <a:latin typeface="Roboto Condensed" panose="02000000000000000000" pitchFamily="2" charset="0"/>
                  <a:ea typeface="Roboto Condensed" panose="02000000000000000000" pitchFamily="2" charset="0"/>
                </a:rPr>
                <a:t>New opportunities to participate in academic, state, national workgroups</a:t>
              </a:r>
            </a:p>
          </p:txBody>
        </p:sp>
        <p:grpSp>
          <p:nvGrpSpPr>
            <p:cNvPr id="23" name="Group 22">
              <a:extLst>
                <a:ext uri="{FF2B5EF4-FFF2-40B4-BE49-F238E27FC236}">
                  <a16:creationId xmlns:a16="http://schemas.microsoft.com/office/drawing/2014/main" id="{2EDD65B0-40D9-4F32-8A27-858A2D8677C9}"/>
                </a:ext>
              </a:extLst>
            </p:cNvPr>
            <p:cNvGrpSpPr/>
            <p:nvPr/>
          </p:nvGrpSpPr>
          <p:grpSpPr>
            <a:xfrm>
              <a:off x="5777984" y="1831725"/>
              <a:ext cx="739897" cy="888964"/>
              <a:chOff x="575466" y="2062092"/>
              <a:chExt cx="1240541" cy="1490472"/>
            </a:xfrm>
          </p:grpSpPr>
          <p:pic>
            <p:nvPicPr>
              <p:cNvPr id="26" name="Picture 12" descr="Image result for light bulb icon">
                <a:extLst>
                  <a:ext uri="{FF2B5EF4-FFF2-40B4-BE49-F238E27FC236}">
                    <a16:creationId xmlns:a16="http://schemas.microsoft.com/office/drawing/2014/main" id="{497D9DDB-3230-41A5-A22B-9926806CA8DB}"/>
                  </a:ext>
                </a:extLst>
              </p:cNvPr>
              <p:cNvPicPr>
                <a:picLocks noChangeAspect="1" noChangeArrowheads="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9410" t="8377" r="9410" b="8290"/>
              <a:stretch/>
            </p:blipFill>
            <p:spPr bwMode="auto">
              <a:xfrm>
                <a:off x="575466" y="2062092"/>
                <a:ext cx="1240541" cy="1490472"/>
              </a:xfrm>
              <a:prstGeom prst="rect">
                <a:avLst/>
              </a:prstGeom>
              <a:noFill/>
              <a:extLst>
                <a:ext uri="{909E8E84-426E-40DD-AFC4-6F175D3DCCD1}">
                  <a14:hiddenFill xmlns:a14="http://schemas.microsoft.com/office/drawing/2010/main">
                    <a:solidFill>
                      <a:srgbClr val="FFFFFF"/>
                    </a:solidFill>
                  </a14:hiddenFill>
                </a:ext>
              </a:extLst>
            </p:spPr>
          </p:pic>
          <p:pic>
            <p:nvPicPr>
              <p:cNvPr id="21" name="Graphic 20" descr="Checkmark">
                <a:extLst>
                  <a:ext uri="{FF2B5EF4-FFF2-40B4-BE49-F238E27FC236}">
                    <a16:creationId xmlns:a16="http://schemas.microsoft.com/office/drawing/2014/main" id="{4AA739ED-BFC2-45A8-9994-B27525C8E59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32285" y="2590800"/>
                <a:ext cx="335394" cy="335394"/>
              </a:xfrm>
              <a:prstGeom prst="rect">
                <a:avLst/>
              </a:prstGeom>
            </p:spPr>
          </p:pic>
        </p:grpSp>
      </p:grpSp>
      <p:grpSp>
        <p:nvGrpSpPr>
          <p:cNvPr id="5" name="Group 4">
            <a:extLst>
              <a:ext uri="{FF2B5EF4-FFF2-40B4-BE49-F238E27FC236}">
                <a16:creationId xmlns:a16="http://schemas.microsoft.com/office/drawing/2014/main" id="{657FBF05-C1BD-488B-AD46-5CB388F5A4A7}"/>
              </a:ext>
            </a:extLst>
          </p:cNvPr>
          <p:cNvGrpSpPr/>
          <p:nvPr/>
        </p:nvGrpSpPr>
        <p:grpSpPr>
          <a:xfrm>
            <a:off x="8318073" y="1831725"/>
            <a:ext cx="2960080" cy="4276076"/>
            <a:chOff x="8318073" y="1831725"/>
            <a:chExt cx="2960080" cy="4276076"/>
          </a:xfrm>
        </p:grpSpPr>
        <p:sp>
          <p:nvSpPr>
            <p:cNvPr id="15" name="TextBox 14">
              <a:extLst>
                <a:ext uri="{FF2B5EF4-FFF2-40B4-BE49-F238E27FC236}">
                  <a16:creationId xmlns:a16="http://schemas.microsoft.com/office/drawing/2014/main" id="{465A8193-218F-4E5B-B76C-F047B4E513AE}"/>
                </a:ext>
              </a:extLst>
            </p:cNvPr>
            <p:cNvSpPr txBox="1"/>
            <p:nvPr/>
          </p:nvSpPr>
          <p:spPr>
            <a:xfrm>
              <a:off x="8318073" y="2904405"/>
              <a:ext cx="2960080" cy="3203396"/>
            </a:xfrm>
            <a:prstGeom prst="rect">
              <a:avLst/>
            </a:prstGeom>
            <a:noFill/>
          </p:spPr>
          <p:txBody>
            <a:bodyPr wrap="square" lIns="0" tIns="0" rIns="0" bIns="0" rtlCol="0">
              <a:noAutofit/>
            </a:bodyPr>
            <a:lstStyle/>
            <a:p>
              <a:pPr algn="ctr">
                <a:lnSpc>
                  <a:spcPct val="114000"/>
                </a:lnSpc>
                <a:spcAft>
                  <a:spcPts val="600"/>
                </a:spcAft>
              </a:pPr>
              <a:r>
                <a:rPr lang="en-US" sz="2000" b="1" dirty="0">
                  <a:solidFill>
                    <a:srgbClr val="ED9615"/>
                  </a:solidFill>
                  <a:latin typeface="Roboto Condensed" panose="02000000000000000000" pitchFamily="2" charset="0"/>
                  <a:ea typeface="Roboto Condensed" panose="02000000000000000000" pitchFamily="2" charset="0"/>
                </a:rPr>
                <a:t>Lessons Learned</a:t>
              </a:r>
            </a:p>
            <a:p>
              <a:pPr marL="228600" indent="-228600">
                <a:lnSpc>
                  <a:spcPct val="114000"/>
                </a:lnSpc>
                <a:buClr>
                  <a:srgbClr val="006DB5"/>
                </a:buClr>
                <a:buFont typeface="Roboto Condensed" panose="02000000000000000000" pitchFamily="2" charset="0"/>
                <a:buChar char="›"/>
              </a:pPr>
              <a:r>
                <a:rPr lang="en-US" sz="1600" spc="-20" dirty="0">
                  <a:solidFill>
                    <a:schemeClr val="tx1">
                      <a:lumMod val="75000"/>
                      <a:lumOff val="25000"/>
                    </a:schemeClr>
                  </a:solidFill>
                  <a:latin typeface="Roboto Condensed" panose="02000000000000000000" pitchFamily="2" charset="0"/>
                  <a:ea typeface="Roboto Condensed" panose="02000000000000000000" pitchFamily="2" charset="0"/>
                </a:rPr>
                <a:t>More time needed for a data-driven inductive approach</a:t>
              </a:r>
            </a:p>
            <a:p>
              <a:pPr marL="228600" indent="-228600">
                <a:lnSpc>
                  <a:spcPct val="114000"/>
                </a:lnSpc>
                <a:buClr>
                  <a:srgbClr val="006DB5"/>
                </a:buClr>
                <a:buFont typeface="Roboto Condensed" panose="02000000000000000000" pitchFamily="2" charset="0"/>
                <a:buChar char="›"/>
              </a:pPr>
              <a:r>
                <a:rPr lang="en-US" sz="1600" spc="-20" dirty="0">
                  <a:solidFill>
                    <a:schemeClr val="tx1">
                      <a:lumMod val="75000"/>
                      <a:lumOff val="25000"/>
                    </a:schemeClr>
                  </a:solidFill>
                  <a:latin typeface="Roboto Condensed" panose="02000000000000000000" pitchFamily="2" charset="0"/>
                  <a:ea typeface="Roboto Condensed" panose="02000000000000000000" pitchFamily="2" charset="0"/>
                </a:rPr>
                <a:t>Pilot timeline should be agile, scalable, and realistically achievable</a:t>
              </a:r>
            </a:p>
            <a:p>
              <a:pPr marL="228600" indent="-228600">
                <a:lnSpc>
                  <a:spcPct val="114000"/>
                </a:lnSpc>
                <a:buClr>
                  <a:srgbClr val="006DB5"/>
                </a:buClr>
                <a:buFont typeface="Roboto Condensed" panose="02000000000000000000" pitchFamily="2" charset="0"/>
                <a:buChar char="›"/>
              </a:pPr>
              <a:r>
                <a:rPr lang="en-US" sz="1600" spc="-20" dirty="0">
                  <a:solidFill>
                    <a:schemeClr val="tx1">
                      <a:lumMod val="75000"/>
                      <a:lumOff val="25000"/>
                    </a:schemeClr>
                  </a:solidFill>
                  <a:latin typeface="Roboto Condensed" panose="02000000000000000000" pitchFamily="2" charset="0"/>
                  <a:ea typeface="Roboto Condensed" panose="02000000000000000000" pitchFamily="2" charset="0"/>
                </a:rPr>
                <a:t>Use existing vulnerability, health equity, and adaptive capacity work as a starting point/foundation from which to frame the local context</a:t>
              </a:r>
            </a:p>
          </p:txBody>
        </p:sp>
        <p:grpSp>
          <p:nvGrpSpPr>
            <p:cNvPr id="29" name="Group 28">
              <a:extLst>
                <a:ext uri="{FF2B5EF4-FFF2-40B4-BE49-F238E27FC236}">
                  <a16:creationId xmlns:a16="http://schemas.microsoft.com/office/drawing/2014/main" id="{6FCD692C-1807-4F77-A3EE-CE790D1C07DF}"/>
                </a:ext>
              </a:extLst>
            </p:cNvPr>
            <p:cNvGrpSpPr/>
            <p:nvPr/>
          </p:nvGrpSpPr>
          <p:grpSpPr>
            <a:xfrm>
              <a:off x="9428165" y="1831725"/>
              <a:ext cx="739897" cy="888964"/>
              <a:chOff x="3629569" y="1456111"/>
              <a:chExt cx="1240541" cy="1490472"/>
            </a:xfrm>
          </p:grpSpPr>
          <p:pic>
            <p:nvPicPr>
              <p:cNvPr id="31" name="Picture 12" descr="Image result for light bulb icon">
                <a:extLst>
                  <a:ext uri="{FF2B5EF4-FFF2-40B4-BE49-F238E27FC236}">
                    <a16:creationId xmlns:a16="http://schemas.microsoft.com/office/drawing/2014/main" id="{AF4E48DA-E001-4FBE-A065-87F430C57494}"/>
                  </a:ext>
                </a:extLst>
              </p:cNvPr>
              <p:cNvPicPr>
                <a:picLocks noChangeAspect="1" noChangeArrowheads="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9410" t="8377" r="9410" b="8290"/>
              <a:stretch/>
            </p:blipFill>
            <p:spPr bwMode="auto">
              <a:xfrm>
                <a:off x="3629569" y="1456111"/>
                <a:ext cx="1240541" cy="1490472"/>
              </a:xfrm>
              <a:prstGeom prst="rect">
                <a:avLst/>
              </a:prstGeom>
              <a:noFill/>
              <a:extLst>
                <a:ext uri="{909E8E84-426E-40DD-AFC4-6F175D3DCCD1}">
                  <a14:hiddenFill xmlns:a14="http://schemas.microsoft.com/office/drawing/2010/main">
                    <a:solidFill>
                      <a:srgbClr val="FFFFFF"/>
                    </a:solidFill>
                  </a14:hiddenFill>
                </a:ext>
              </a:extLst>
            </p:spPr>
          </p:pic>
          <p:pic>
            <p:nvPicPr>
              <p:cNvPr id="28" name="Graphic 27" descr="Gears">
                <a:extLst>
                  <a:ext uri="{FF2B5EF4-FFF2-40B4-BE49-F238E27FC236}">
                    <a16:creationId xmlns:a16="http://schemas.microsoft.com/office/drawing/2014/main" id="{1F148D7A-7A30-40CE-B5AF-3AACC1D0E02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08349" y="1882250"/>
                <a:ext cx="482981" cy="482981"/>
              </a:xfrm>
              <a:prstGeom prst="rect">
                <a:avLst/>
              </a:prstGeom>
            </p:spPr>
          </p:pic>
        </p:grpSp>
      </p:grpSp>
    </p:spTree>
    <p:extLst>
      <p:ext uri="{BB962C8B-B14F-4D97-AF65-F5344CB8AC3E}">
        <p14:creationId xmlns:p14="http://schemas.microsoft.com/office/powerpoint/2010/main" val="30074403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20</a:t>
            </a:fld>
            <a:endParaRPr lang="en-US" dirty="0"/>
          </a:p>
        </p:txBody>
      </p:sp>
      <p:sp>
        <p:nvSpPr>
          <p:cNvPr id="2" name="Rectangle 1">
            <a:extLst>
              <a:ext uri="{FF2B5EF4-FFF2-40B4-BE49-F238E27FC236}">
                <a16:creationId xmlns:a16="http://schemas.microsoft.com/office/drawing/2014/main" id="{529D103A-EC08-4D32-ACD2-30C0E0883AE2}"/>
              </a:ext>
            </a:extLst>
          </p:cNvPr>
          <p:cNvSpPr/>
          <p:nvPr/>
        </p:nvSpPr>
        <p:spPr>
          <a:xfrm>
            <a:off x="999218" y="1186542"/>
            <a:ext cx="10284609" cy="48202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spcAft>
                <a:spcPts val="1800"/>
              </a:spcAft>
            </a:pPr>
            <a:r>
              <a:rPr lang="en-US" sz="32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Acknowledgements</a:t>
            </a:r>
          </a:p>
          <a:p>
            <a:pPr>
              <a:lnSpc>
                <a:spcPct val="114000"/>
              </a:lnSpc>
              <a:spcAft>
                <a:spcPts val="600"/>
              </a:spcAft>
            </a:pPr>
            <a:r>
              <a:rPr lang="en-US" sz="2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With gratitude to the San Mateo County Office of Sustainability, San Mateo County Information Services Division (ISD) County Geographic Information System (GIS) Services, California Department of Public Health (CDPH) Climate Change and Health Equity Program (CCHEP), and Council of State and Territorial Epidemiologists (CSTE).  Data were obtained from the U.S. Census Bureau, U.S. National Oceanic and Atmospheric Administration (NOAA), National Aeronautics and Space Administration (NASA), U.S. Centers for Disease Control and Prevention (CDC) National Syndromic Surveillance Program (NSSP) BioSense Platform, California Office of Statewide Health Planning and Development (OSHPD), California Department of Forestry and Fire Protection (CAL FIRE), California Air Resources Board (CARB), Bay Area Air Quality Management District (BAAQMD).  Specific acknowledgement is given to Corina Chung of SMC Health OEE, and Meredith </a:t>
            </a:r>
            <a:r>
              <a:rPr lang="en-US" sz="2100" dirty="0" err="1">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Milet</a:t>
            </a:r>
            <a:r>
              <a:rPr lang="en-US" sz="21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 and Jason Vargo of CDPH CCHEP.</a:t>
            </a:r>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3"/>
          <a:stretch/>
        </p:blipFill>
        <p:spPr>
          <a:xfrm>
            <a:off x="8497535" y="593223"/>
            <a:ext cx="2786293" cy="496743"/>
          </a:xfrm>
          <a:prstGeom prst="rect">
            <a:avLst/>
          </a:prstGeom>
        </p:spPr>
      </p:pic>
      <p:sp>
        <p:nvSpPr>
          <p:cNvPr id="6" name="Rectangle 5">
            <a:extLst>
              <a:ext uri="{FF2B5EF4-FFF2-40B4-BE49-F238E27FC236}">
                <a16:creationId xmlns:a16="http://schemas.microsoft.com/office/drawing/2014/main" id="{0A9BFC2D-B48E-4359-8372-A260811D679C}"/>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Background         Methods         Current State         </a:t>
            </a:r>
            <a:r>
              <a:rPr lang="en-US" sz="1600" b="1" dirty="0">
                <a:solidFill>
                  <a:srgbClr val="006DB5"/>
                </a:solidFill>
                <a:latin typeface="Roboto Condensed" panose="02000000000000000000" pitchFamily="2" charset="0"/>
                <a:ea typeface="Roboto Condensed" panose="02000000000000000000" pitchFamily="2" charset="0"/>
              </a:rPr>
              <a:t>Reflection</a:t>
            </a:r>
          </a:p>
        </p:txBody>
      </p:sp>
    </p:spTree>
    <p:extLst>
      <p:ext uri="{BB962C8B-B14F-4D97-AF65-F5344CB8AC3E}">
        <p14:creationId xmlns:p14="http://schemas.microsoft.com/office/powerpoint/2010/main" val="2596816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39E81472-432F-4BE3-AC8F-79FA81EB8C92}"/>
              </a:ext>
            </a:extLst>
          </p:cNvPr>
          <p:cNvSpPr/>
          <p:nvPr/>
        </p:nvSpPr>
        <p:spPr>
          <a:xfrm rot="16200000">
            <a:off x="3915228" y="-1418772"/>
            <a:ext cx="4361544" cy="12192000"/>
          </a:xfrm>
          <a:custGeom>
            <a:avLst/>
            <a:gdLst>
              <a:gd name="connsiteX0" fmla="*/ 0 w 5678925"/>
              <a:gd name="connsiteY0" fmla="*/ 0 h 6858000"/>
              <a:gd name="connsiteX1" fmla="*/ 5321528 w 5678925"/>
              <a:gd name="connsiteY1" fmla="*/ 0 h 6858000"/>
              <a:gd name="connsiteX2" fmla="*/ 5336218 w 5678925"/>
              <a:gd name="connsiteY2" fmla="*/ 60186 h 6858000"/>
              <a:gd name="connsiteX3" fmla="*/ 5664266 w 5678925"/>
              <a:gd name="connsiteY3" fmla="*/ 2706384 h 6858000"/>
              <a:gd name="connsiteX4" fmla="*/ 5678925 w 5678925"/>
              <a:gd name="connsiteY4" fmla="*/ 3428950 h 6858000"/>
              <a:gd name="connsiteX5" fmla="*/ 5678925 w 5678925"/>
              <a:gd name="connsiteY5" fmla="*/ 3429050 h 6858000"/>
              <a:gd name="connsiteX6" fmla="*/ 5664266 w 5678925"/>
              <a:gd name="connsiteY6" fmla="*/ 4151616 h 6858000"/>
              <a:gd name="connsiteX7" fmla="*/ 5336218 w 5678925"/>
              <a:gd name="connsiteY7" fmla="*/ 6797814 h 6858000"/>
              <a:gd name="connsiteX8" fmla="*/ 5321528 w 5678925"/>
              <a:gd name="connsiteY8" fmla="*/ 6858000 h 6858000"/>
              <a:gd name="connsiteX9" fmla="*/ 0 w 56789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78925" h="6858000">
                <a:moveTo>
                  <a:pt x="0" y="0"/>
                </a:moveTo>
                <a:lnTo>
                  <a:pt x="5321528" y="0"/>
                </a:lnTo>
                <a:lnTo>
                  <a:pt x="5336218" y="60186"/>
                </a:lnTo>
                <a:cubicBezTo>
                  <a:pt x="5511067" y="861326"/>
                  <a:pt x="5625491" y="1756023"/>
                  <a:pt x="5664266" y="2706384"/>
                </a:cubicBezTo>
                <a:lnTo>
                  <a:pt x="5678925" y="3428950"/>
                </a:lnTo>
                <a:lnTo>
                  <a:pt x="5678925" y="3429050"/>
                </a:lnTo>
                <a:lnTo>
                  <a:pt x="5664266" y="4151616"/>
                </a:lnTo>
                <a:cubicBezTo>
                  <a:pt x="5625491" y="5101977"/>
                  <a:pt x="5511067" y="5996675"/>
                  <a:pt x="5336218" y="6797814"/>
                </a:cubicBezTo>
                <a:lnTo>
                  <a:pt x="5321528" y="6858000"/>
                </a:lnTo>
                <a:lnTo>
                  <a:pt x="0" y="6858000"/>
                </a:lnTo>
                <a:close/>
              </a:path>
            </a:pathLst>
          </a:custGeom>
          <a:solidFill>
            <a:srgbClr val="ED96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3" name="Picture 2">
            <a:extLst>
              <a:ext uri="{FF2B5EF4-FFF2-40B4-BE49-F238E27FC236}">
                <a16:creationId xmlns:a16="http://schemas.microsoft.com/office/drawing/2014/main" id="{501172FD-33C4-48BC-839C-345D6C8A2817}"/>
              </a:ext>
            </a:extLst>
          </p:cNvPr>
          <p:cNvPicPr>
            <a:picLocks noChangeAspect="1"/>
          </p:cNvPicPr>
          <p:nvPr/>
        </p:nvPicPr>
        <p:blipFill>
          <a:blip r:embed="rId3"/>
          <a:stretch>
            <a:fillRect/>
          </a:stretch>
        </p:blipFill>
        <p:spPr>
          <a:xfrm>
            <a:off x="724359" y="737851"/>
            <a:ext cx="5248267" cy="1180859"/>
          </a:xfrm>
          <a:prstGeom prst="rect">
            <a:avLst/>
          </a:prstGeom>
        </p:spPr>
      </p:pic>
      <p:grpSp>
        <p:nvGrpSpPr>
          <p:cNvPr id="5" name="Group 4">
            <a:extLst>
              <a:ext uri="{FF2B5EF4-FFF2-40B4-BE49-F238E27FC236}">
                <a16:creationId xmlns:a16="http://schemas.microsoft.com/office/drawing/2014/main" id="{159E4102-6459-431E-B607-852CFDF34E86}"/>
              </a:ext>
            </a:extLst>
          </p:cNvPr>
          <p:cNvGrpSpPr/>
          <p:nvPr/>
        </p:nvGrpSpPr>
        <p:grpSpPr>
          <a:xfrm>
            <a:off x="724358" y="3497490"/>
            <a:ext cx="11021367" cy="2359475"/>
            <a:chOff x="724358" y="3443972"/>
            <a:chExt cx="11021367" cy="2359475"/>
          </a:xfrm>
        </p:grpSpPr>
        <p:sp>
          <p:nvSpPr>
            <p:cNvPr id="8" name="TextBox 7">
              <a:extLst>
                <a:ext uri="{FF2B5EF4-FFF2-40B4-BE49-F238E27FC236}">
                  <a16:creationId xmlns:a16="http://schemas.microsoft.com/office/drawing/2014/main" id="{ABEDB598-83A1-4A47-8544-C41BD7753BED}"/>
                </a:ext>
              </a:extLst>
            </p:cNvPr>
            <p:cNvSpPr txBox="1"/>
            <p:nvPr/>
          </p:nvSpPr>
          <p:spPr>
            <a:xfrm>
              <a:off x="724358" y="3443972"/>
              <a:ext cx="8210092" cy="523220"/>
            </a:xfrm>
            <a:prstGeom prst="rect">
              <a:avLst/>
            </a:prstGeom>
            <a:noFill/>
          </p:spPr>
          <p:txBody>
            <a:bodyPr wrap="square" rtlCol="0">
              <a:spAutoFit/>
            </a:bodyPr>
            <a:lstStyle/>
            <a:p>
              <a:r>
                <a:rPr lang="en-US" sz="2800" b="1" dirty="0">
                  <a:solidFill>
                    <a:schemeClr val="bg1"/>
                  </a:solidFill>
                  <a:latin typeface="Roboto Condensed" panose="02000000000000000000" pitchFamily="2" charset="0"/>
                  <a:ea typeface="Roboto Condensed" panose="02000000000000000000" pitchFamily="2" charset="0"/>
                </a:rPr>
                <a:t>Thank you!  For questions or comments, please contact:</a:t>
              </a:r>
            </a:p>
          </p:txBody>
        </p:sp>
        <p:sp>
          <p:nvSpPr>
            <p:cNvPr id="2" name="Rectangle 1"/>
            <p:cNvSpPr/>
            <p:nvPr/>
          </p:nvSpPr>
          <p:spPr>
            <a:xfrm>
              <a:off x="8060693" y="4295342"/>
              <a:ext cx="3685032" cy="1508105"/>
            </a:xfrm>
            <a:prstGeom prst="rect">
              <a:avLst/>
            </a:prstGeom>
          </p:spPr>
          <p:txBody>
            <a:bodyPr wrap="square">
              <a:spAutoFit/>
            </a:bodyPr>
            <a:lstStyle/>
            <a:p>
              <a:r>
                <a:rPr lang="en-US" sz="2000" b="1" dirty="0">
                  <a:solidFill>
                    <a:schemeClr val="bg1"/>
                  </a:solidFill>
                  <a:latin typeface="Roboto Condensed" panose="02000000000000000000" pitchFamily="2" charset="0"/>
                  <a:ea typeface="Roboto Condensed" panose="02000000000000000000" pitchFamily="2" charset="0"/>
                </a:rPr>
                <a:t>Karen Pfister</a:t>
              </a:r>
            </a:p>
            <a:p>
              <a:r>
                <a:rPr lang="en-US" dirty="0">
                  <a:solidFill>
                    <a:schemeClr val="bg1"/>
                  </a:solidFill>
                  <a:latin typeface="Roboto Condensed" panose="02000000000000000000" pitchFamily="2" charset="0"/>
                  <a:ea typeface="Roboto Condensed" panose="02000000000000000000" pitchFamily="2" charset="0"/>
                </a:rPr>
                <a:t>Supervising Epidemiologist </a:t>
              </a:r>
            </a:p>
            <a:p>
              <a:r>
                <a:rPr lang="en-US" dirty="0">
                  <a:solidFill>
                    <a:schemeClr val="bg1"/>
                  </a:solidFill>
                  <a:latin typeface="Roboto Condensed" panose="02000000000000000000" pitchFamily="2" charset="0"/>
                  <a:ea typeface="Roboto Condensed" panose="02000000000000000000" pitchFamily="2" charset="0"/>
                </a:rPr>
                <a:t>Public Health, Policy and Planning</a:t>
              </a:r>
            </a:p>
            <a:p>
              <a:r>
                <a:rPr lang="en-US" dirty="0">
                  <a:solidFill>
                    <a:schemeClr val="bg1"/>
                  </a:solidFill>
                  <a:latin typeface="Roboto Condensed" panose="02000000000000000000" pitchFamily="2" charset="0"/>
                  <a:ea typeface="Roboto Condensed" panose="02000000000000000000" pitchFamily="2" charset="0"/>
                </a:rPr>
                <a:t>San Mateo County Health</a:t>
              </a:r>
            </a:p>
            <a:p>
              <a:r>
                <a:rPr lang="en-US" dirty="0">
                  <a:solidFill>
                    <a:schemeClr val="bg1"/>
                  </a:solidFill>
                  <a:latin typeface="Roboto Condensed" panose="02000000000000000000" pitchFamily="2" charset="0"/>
                  <a:ea typeface="Roboto Condensed" panose="02000000000000000000" pitchFamily="2" charset="0"/>
                </a:rPr>
                <a:t>kpfister@smcgov.org</a:t>
              </a:r>
            </a:p>
          </p:txBody>
        </p:sp>
        <p:sp>
          <p:nvSpPr>
            <p:cNvPr id="9" name="TextBox 8">
              <a:extLst/>
            </p:cNvPr>
            <p:cNvSpPr txBox="1"/>
            <p:nvPr/>
          </p:nvSpPr>
          <p:spPr>
            <a:xfrm>
              <a:off x="4393436" y="4295342"/>
              <a:ext cx="3685032" cy="1508105"/>
            </a:xfrm>
            <a:prstGeom prst="rect">
              <a:avLst/>
            </a:prstGeom>
            <a:noFill/>
          </p:spPr>
          <p:txBody>
            <a:bodyPr wrap="square" rtlCol="0">
              <a:spAutoFit/>
            </a:bodyPr>
            <a:lstStyle/>
            <a:p>
              <a:r>
                <a:rPr lang="en-US" sz="2000" b="1" dirty="0">
                  <a:solidFill>
                    <a:schemeClr val="bg1"/>
                  </a:solidFill>
                  <a:latin typeface="Roboto Condensed" panose="02000000000000000000" pitchFamily="2" charset="0"/>
                  <a:ea typeface="Roboto Condensed" panose="02000000000000000000" pitchFamily="2" charset="0"/>
                </a:rPr>
                <a:t>Tiffany Tsukuda</a:t>
              </a:r>
            </a:p>
            <a:p>
              <a:r>
                <a:rPr lang="en-US" dirty="0">
                  <a:solidFill>
                    <a:schemeClr val="bg1"/>
                  </a:solidFill>
                  <a:latin typeface="Roboto Condensed" panose="02000000000000000000" pitchFamily="2" charset="0"/>
                  <a:ea typeface="Roboto Condensed" panose="02000000000000000000" pitchFamily="2" charset="0"/>
                </a:rPr>
                <a:t>Epidemiologist</a:t>
              </a:r>
            </a:p>
            <a:p>
              <a:r>
                <a:rPr lang="en-US" dirty="0">
                  <a:solidFill>
                    <a:schemeClr val="bg1"/>
                  </a:solidFill>
                  <a:latin typeface="Roboto Condensed" panose="02000000000000000000" pitchFamily="2" charset="0"/>
                  <a:ea typeface="Roboto Condensed" panose="02000000000000000000" pitchFamily="2" charset="0"/>
                </a:rPr>
                <a:t>Public Health, Policy and Planning</a:t>
              </a:r>
            </a:p>
            <a:p>
              <a:r>
                <a:rPr lang="en-US" dirty="0">
                  <a:solidFill>
                    <a:schemeClr val="bg1"/>
                  </a:solidFill>
                  <a:latin typeface="Roboto Condensed" panose="02000000000000000000" pitchFamily="2" charset="0"/>
                  <a:ea typeface="Roboto Condensed" panose="02000000000000000000" pitchFamily="2" charset="0"/>
                </a:rPr>
                <a:t>San Mateo County Health</a:t>
              </a:r>
            </a:p>
            <a:p>
              <a:r>
                <a:rPr lang="en-US" dirty="0">
                  <a:solidFill>
                    <a:schemeClr val="bg1"/>
                  </a:solidFill>
                  <a:latin typeface="Roboto Condensed" panose="02000000000000000000" pitchFamily="2" charset="0"/>
                  <a:ea typeface="Roboto Condensed" panose="02000000000000000000" pitchFamily="2" charset="0"/>
                </a:rPr>
                <a:t>ttsukuda@smcgov.org</a:t>
              </a:r>
            </a:p>
          </p:txBody>
        </p:sp>
        <p:sp>
          <p:nvSpPr>
            <p:cNvPr id="10" name="TextBox 9">
              <a:extLst/>
            </p:cNvPr>
            <p:cNvSpPr txBox="1"/>
            <p:nvPr/>
          </p:nvSpPr>
          <p:spPr>
            <a:xfrm>
              <a:off x="724358" y="4295342"/>
              <a:ext cx="3686852" cy="1508105"/>
            </a:xfrm>
            <a:prstGeom prst="rect">
              <a:avLst/>
            </a:prstGeom>
            <a:noFill/>
          </p:spPr>
          <p:txBody>
            <a:bodyPr wrap="square" rtlCol="0">
              <a:spAutoFit/>
            </a:bodyPr>
            <a:lstStyle/>
            <a:p>
              <a:r>
                <a:rPr lang="en-US" sz="2000" b="1" dirty="0">
                  <a:solidFill>
                    <a:schemeClr val="bg1"/>
                  </a:solidFill>
                  <a:latin typeface="Roboto Condensed" panose="02000000000000000000" pitchFamily="2" charset="0"/>
                  <a:ea typeface="Roboto Condensed" panose="02000000000000000000" pitchFamily="2" charset="0"/>
                </a:rPr>
                <a:t>Edwina Williams</a:t>
              </a:r>
            </a:p>
            <a:p>
              <a:r>
                <a:rPr lang="en-US" dirty="0">
                  <a:solidFill>
                    <a:schemeClr val="bg1"/>
                  </a:solidFill>
                  <a:latin typeface="Roboto Condensed" panose="02000000000000000000" pitchFamily="2" charset="0"/>
                  <a:ea typeface="Roboto Condensed" panose="02000000000000000000" pitchFamily="2" charset="0"/>
                </a:rPr>
                <a:t>Epidemiologist </a:t>
              </a:r>
            </a:p>
            <a:p>
              <a:r>
                <a:rPr lang="en-US" dirty="0">
                  <a:solidFill>
                    <a:schemeClr val="bg1"/>
                  </a:solidFill>
                  <a:latin typeface="Roboto Condensed" panose="02000000000000000000" pitchFamily="2" charset="0"/>
                  <a:ea typeface="Roboto Condensed" panose="02000000000000000000" pitchFamily="2" charset="0"/>
                </a:rPr>
                <a:t>Public Health, Policy and Planning</a:t>
              </a:r>
            </a:p>
            <a:p>
              <a:r>
                <a:rPr lang="en-US" dirty="0">
                  <a:solidFill>
                    <a:schemeClr val="bg1"/>
                  </a:solidFill>
                  <a:latin typeface="Roboto Condensed" panose="02000000000000000000" pitchFamily="2" charset="0"/>
                  <a:ea typeface="Roboto Condensed" panose="02000000000000000000" pitchFamily="2" charset="0"/>
                </a:rPr>
                <a:t>San Mateo County Health</a:t>
              </a:r>
            </a:p>
            <a:p>
              <a:r>
                <a:rPr lang="en-US" dirty="0">
                  <a:solidFill>
                    <a:schemeClr val="bg1"/>
                  </a:solidFill>
                  <a:latin typeface="Roboto Condensed" panose="02000000000000000000" pitchFamily="2" charset="0"/>
                  <a:ea typeface="Roboto Condensed" panose="02000000000000000000" pitchFamily="2" charset="0"/>
                </a:rPr>
                <a:t>ewilliams@smcgov.org </a:t>
              </a:r>
            </a:p>
          </p:txBody>
        </p:sp>
      </p:grpSp>
    </p:spTree>
    <p:extLst>
      <p:ext uri="{BB962C8B-B14F-4D97-AF65-F5344CB8AC3E}">
        <p14:creationId xmlns:p14="http://schemas.microsoft.com/office/powerpoint/2010/main" val="22141184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Group 78">
            <a:extLst>
              <a:ext uri="{FF2B5EF4-FFF2-40B4-BE49-F238E27FC236}">
                <a16:creationId xmlns:a16="http://schemas.microsoft.com/office/drawing/2014/main" id="{C6112335-81DD-43FC-931C-D13B30632789}"/>
              </a:ext>
            </a:extLst>
          </p:cNvPr>
          <p:cNvGrpSpPr/>
          <p:nvPr/>
        </p:nvGrpSpPr>
        <p:grpSpPr>
          <a:xfrm>
            <a:off x="0" y="1"/>
            <a:ext cx="12192000" cy="6858000"/>
            <a:chOff x="0" y="1"/>
            <a:chExt cx="12192000" cy="6858000"/>
          </a:xfrm>
        </p:grpSpPr>
        <p:grpSp>
          <p:nvGrpSpPr>
            <p:cNvPr id="72" name="Group 71">
              <a:extLst>
                <a:ext uri="{FF2B5EF4-FFF2-40B4-BE49-F238E27FC236}">
                  <a16:creationId xmlns:a16="http://schemas.microsoft.com/office/drawing/2014/main" id="{E187CC73-82EE-46E8-A0AD-252413309F8B}"/>
                </a:ext>
              </a:extLst>
            </p:cNvPr>
            <p:cNvGrpSpPr/>
            <p:nvPr/>
          </p:nvGrpSpPr>
          <p:grpSpPr>
            <a:xfrm>
              <a:off x="0" y="1"/>
              <a:ext cx="12192000" cy="6858000"/>
              <a:chOff x="0" y="1"/>
              <a:chExt cx="12192000" cy="6858000"/>
            </a:xfrm>
          </p:grpSpPr>
          <p:pic>
            <p:nvPicPr>
              <p:cNvPr id="7" name="Picture 6">
                <a:extLst>
                  <a:ext uri="{FF2B5EF4-FFF2-40B4-BE49-F238E27FC236}">
                    <a16:creationId xmlns:a16="http://schemas.microsoft.com/office/drawing/2014/main" id="{1622E534-6822-4D1A-91FE-EC25DA6D3088}"/>
                  </a:ext>
                </a:extLst>
              </p:cNvPr>
              <p:cNvPicPr>
                <a:picLocks noChangeAspect="1"/>
              </p:cNvPicPr>
              <p:nvPr/>
            </p:nvPicPr>
            <p:blipFill rotWithShape="1">
              <a:blip r:embed="rId3"/>
              <a:srcRect t="4576" b="4576"/>
              <a:stretch/>
            </p:blipFill>
            <p:spPr>
              <a:xfrm>
                <a:off x="0" y="1"/>
                <a:ext cx="12192000" cy="6858000"/>
              </a:xfrm>
              <a:prstGeom prst="rect">
                <a:avLst/>
              </a:prstGeom>
            </p:spPr>
          </p:pic>
          <p:grpSp>
            <p:nvGrpSpPr>
              <p:cNvPr id="5" name="Group 4">
                <a:extLst>
                  <a:ext uri="{FF2B5EF4-FFF2-40B4-BE49-F238E27FC236}">
                    <a16:creationId xmlns:a16="http://schemas.microsoft.com/office/drawing/2014/main" id="{9FB5E1F3-331A-47AA-9BBC-AD7C63A7A20C}"/>
                  </a:ext>
                </a:extLst>
              </p:cNvPr>
              <p:cNvGrpSpPr/>
              <p:nvPr/>
            </p:nvGrpSpPr>
            <p:grpSpPr>
              <a:xfrm>
                <a:off x="993939" y="4468220"/>
                <a:ext cx="1372624" cy="1727125"/>
                <a:chOff x="1069522" y="3509225"/>
                <a:chExt cx="1372624" cy="1727125"/>
              </a:xfrm>
            </p:grpSpPr>
            <p:grpSp>
              <p:nvGrpSpPr>
                <p:cNvPr id="3" name="Group 2">
                  <a:extLst>
                    <a:ext uri="{FF2B5EF4-FFF2-40B4-BE49-F238E27FC236}">
                      <a16:creationId xmlns:a16="http://schemas.microsoft.com/office/drawing/2014/main" id="{1C0DBBAB-3CE2-417B-BE62-024505FAE36E}"/>
                    </a:ext>
                  </a:extLst>
                </p:cNvPr>
                <p:cNvGrpSpPr/>
                <p:nvPr/>
              </p:nvGrpSpPr>
              <p:grpSpPr>
                <a:xfrm>
                  <a:off x="1069522" y="3509225"/>
                  <a:ext cx="1372624" cy="212213"/>
                  <a:chOff x="1069522" y="3509225"/>
                  <a:chExt cx="1372624" cy="212213"/>
                </a:xfrm>
              </p:grpSpPr>
              <p:sp>
                <p:nvSpPr>
                  <p:cNvPr id="10" name="Flowchart: Manual Input 9">
                    <a:extLst>
                      <a:ext uri="{FF2B5EF4-FFF2-40B4-BE49-F238E27FC236}">
                        <a16:creationId xmlns:a16="http://schemas.microsoft.com/office/drawing/2014/main" id="{FA711E45-4FA9-4546-AFD1-7A42F9B8AE0C}"/>
                      </a:ext>
                    </a:extLst>
                  </p:cNvPr>
                  <p:cNvSpPr/>
                  <p:nvPr/>
                </p:nvSpPr>
                <p:spPr>
                  <a:xfrm flipH="1">
                    <a:off x="1069522" y="3536520"/>
                    <a:ext cx="235974" cy="157623"/>
                  </a:xfrm>
                  <a:prstGeom prst="flowChartManualInput">
                    <a:avLst/>
                  </a:prstGeom>
                  <a:solidFill>
                    <a:srgbClr val="085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5F9B82-21AF-4774-86EF-FAA6B39F7F35}"/>
                      </a:ext>
                    </a:extLst>
                  </p:cNvPr>
                  <p:cNvSpPr/>
                  <p:nvPr/>
                </p:nvSpPr>
                <p:spPr>
                  <a:xfrm>
                    <a:off x="1305496" y="3509225"/>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41.8 – 67.1</a:t>
                    </a:r>
                  </a:p>
                </p:txBody>
              </p:sp>
            </p:grpSp>
            <p:grpSp>
              <p:nvGrpSpPr>
                <p:cNvPr id="13" name="Group 12">
                  <a:extLst>
                    <a:ext uri="{FF2B5EF4-FFF2-40B4-BE49-F238E27FC236}">
                      <a16:creationId xmlns:a16="http://schemas.microsoft.com/office/drawing/2014/main" id="{F371AE87-B045-4466-BED5-A8E3EEA1785B}"/>
                    </a:ext>
                  </a:extLst>
                </p:cNvPr>
                <p:cNvGrpSpPr/>
                <p:nvPr/>
              </p:nvGrpSpPr>
              <p:grpSpPr>
                <a:xfrm>
                  <a:off x="1069522" y="3812207"/>
                  <a:ext cx="1372624" cy="212213"/>
                  <a:chOff x="1069522" y="3509225"/>
                  <a:chExt cx="1372624" cy="212213"/>
                </a:xfrm>
              </p:grpSpPr>
              <p:sp>
                <p:nvSpPr>
                  <p:cNvPr id="14" name="Flowchart: Manual Input 13">
                    <a:extLst>
                      <a:ext uri="{FF2B5EF4-FFF2-40B4-BE49-F238E27FC236}">
                        <a16:creationId xmlns:a16="http://schemas.microsoft.com/office/drawing/2014/main" id="{F9769C2D-9329-4AD3-88AA-015522E85064}"/>
                      </a:ext>
                    </a:extLst>
                  </p:cNvPr>
                  <p:cNvSpPr/>
                  <p:nvPr/>
                </p:nvSpPr>
                <p:spPr>
                  <a:xfrm flipH="1">
                    <a:off x="1069522" y="3536520"/>
                    <a:ext cx="235974" cy="157623"/>
                  </a:xfrm>
                  <a:prstGeom prst="flowChartManualInput">
                    <a:avLst/>
                  </a:prstGeom>
                  <a:solidFill>
                    <a:srgbClr val="318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EA7CE2B-46C8-4E45-AA02-F39AB9E0B934}"/>
                      </a:ext>
                    </a:extLst>
                  </p:cNvPr>
                  <p:cNvSpPr/>
                  <p:nvPr/>
                </p:nvSpPr>
                <p:spPr>
                  <a:xfrm>
                    <a:off x="1305496" y="3509225"/>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36.0 – 41.8</a:t>
                    </a:r>
                  </a:p>
                </p:txBody>
              </p:sp>
            </p:grpSp>
            <p:grpSp>
              <p:nvGrpSpPr>
                <p:cNvPr id="16" name="Group 15">
                  <a:extLst>
                    <a:ext uri="{FF2B5EF4-FFF2-40B4-BE49-F238E27FC236}">
                      <a16:creationId xmlns:a16="http://schemas.microsoft.com/office/drawing/2014/main" id="{D07B93FA-6863-47A2-914E-D6B81EAA441C}"/>
                    </a:ext>
                  </a:extLst>
                </p:cNvPr>
                <p:cNvGrpSpPr/>
                <p:nvPr/>
              </p:nvGrpSpPr>
              <p:grpSpPr>
                <a:xfrm>
                  <a:off x="1069522" y="4115189"/>
                  <a:ext cx="1372624" cy="212213"/>
                  <a:chOff x="1069522" y="3509225"/>
                  <a:chExt cx="1372624" cy="212213"/>
                </a:xfrm>
              </p:grpSpPr>
              <p:sp>
                <p:nvSpPr>
                  <p:cNvPr id="17" name="Flowchart: Manual Input 16">
                    <a:extLst>
                      <a:ext uri="{FF2B5EF4-FFF2-40B4-BE49-F238E27FC236}">
                        <a16:creationId xmlns:a16="http://schemas.microsoft.com/office/drawing/2014/main" id="{CA7A7280-1FF2-4A01-8FB1-9118BEFFE711}"/>
                      </a:ext>
                    </a:extLst>
                  </p:cNvPr>
                  <p:cNvSpPr/>
                  <p:nvPr/>
                </p:nvSpPr>
                <p:spPr>
                  <a:xfrm flipH="1">
                    <a:off x="1069522" y="3536520"/>
                    <a:ext cx="235974" cy="157623"/>
                  </a:xfrm>
                  <a:prstGeom prst="flowChartManualInput">
                    <a:avLst/>
                  </a:prstGeom>
                  <a:solidFill>
                    <a:srgbClr val="6BA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97C1180-F6B6-48C2-8B93-0058503957B3}"/>
                      </a:ext>
                    </a:extLst>
                  </p:cNvPr>
                  <p:cNvSpPr/>
                  <p:nvPr/>
                </p:nvSpPr>
                <p:spPr>
                  <a:xfrm>
                    <a:off x="1305496" y="3509225"/>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24.6 – 36.0</a:t>
                    </a:r>
                  </a:p>
                </p:txBody>
              </p:sp>
            </p:grpSp>
            <p:grpSp>
              <p:nvGrpSpPr>
                <p:cNvPr id="19" name="Group 18">
                  <a:extLst>
                    <a:ext uri="{FF2B5EF4-FFF2-40B4-BE49-F238E27FC236}">
                      <a16:creationId xmlns:a16="http://schemas.microsoft.com/office/drawing/2014/main" id="{714AF5D0-7352-4276-A0BC-1536E6EF3815}"/>
                    </a:ext>
                  </a:extLst>
                </p:cNvPr>
                <p:cNvGrpSpPr/>
                <p:nvPr/>
              </p:nvGrpSpPr>
              <p:grpSpPr>
                <a:xfrm>
                  <a:off x="1069522" y="4418171"/>
                  <a:ext cx="1372624" cy="212213"/>
                  <a:chOff x="1069522" y="3509225"/>
                  <a:chExt cx="1372624" cy="212213"/>
                </a:xfrm>
              </p:grpSpPr>
              <p:sp>
                <p:nvSpPr>
                  <p:cNvPr id="20" name="Flowchart: Manual Input 19">
                    <a:extLst>
                      <a:ext uri="{FF2B5EF4-FFF2-40B4-BE49-F238E27FC236}">
                        <a16:creationId xmlns:a16="http://schemas.microsoft.com/office/drawing/2014/main" id="{80B25D3E-632B-47BE-A339-14745EDC1960}"/>
                      </a:ext>
                    </a:extLst>
                  </p:cNvPr>
                  <p:cNvSpPr/>
                  <p:nvPr/>
                </p:nvSpPr>
                <p:spPr>
                  <a:xfrm flipH="1">
                    <a:off x="1069522" y="3536520"/>
                    <a:ext cx="235974" cy="157623"/>
                  </a:xfrm>
                  <a:prstGeom prst="flowChartManualInput">
                    <a:avLst/>
                  </a:prstGeom>
                  <a:solidFill>
                    <a:srgbClr val="BDD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2C34852-2BA7-40D8-A025-CA908E44D6B9}"/>
                      </a:ext>
                    </a:extLst>
                  </p:cNvPr>
                  <p:cNvSpPr/>
                  <p:nvPr/>
                </p:nvSpPr>
                <p:spPr>
                  <a:xfrm>
                    <a:off x="1305496" y="3509225"/>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17.0 – 24.6</a:t>
                    </a:r>
                  </a:p>
                </p:txBody>
              </p:sp>
            </p:grpSp>
            <p:grpSp>
              <p:nvGrpSpPr>
                <p:cNvPr id="23" name="Group 22">
                  <a:extLst>
                    <a:ext uri="{FF2B5EF4-FFF2-40B4-BE49-F238E27FC236}">
                      <a16:creationId xmlns:a16="http://schemas.microsoft.com/office/drawing/2014/main" id="{481D531C-1AA7-454F-AA8B-7C0AFAA04FDD}"/>
                    </a:ext>
                  </a:extLst>
                </p:cNvPr>
                <p:cNvGrpSpPr/>
                <p:nvPr/>
              </p:nvGrpSpPr>
              <p:grpSpPr>
                <a:xfrm>
                  <a:off x="1069522" y="4721153"/>
                  <a:ext cx="1372624" cy="212213"/>
                  <a:chOff x="1069522" y="3509225"/>
                  <a:chExt cx="1372624" cy="212213"/>
                </a:xfrm>
              </p:grpSpPr>
              <p:sp>
                <p:nvSpPr>
                  <p:cNvPr id="24" name="Flowchart: Manual Input 23">
                    <a:extLst>
                      <a:ext uri="{FF2B5EF4-FFF2-40B4-BE49-F238E27FC236}">
                        <a16:creationId xmlns:a16="http://schemas.microsoft.com/office/drawing/2014/main" id="{AC4AB174-3DEF-471A-B252-A5B6EB9DC0F8}"/>
                      </a:ext>
                    </a:extLst>
                  </p:cNvPr>
                  <p:cNvSpPr/>
                  <p:nvPr/>
                </p:nvSpPr>
                <p:spPr>
                  <a:xfrm flipH="1">
                    <a:off x="1069522" y="3536520"/>
                    <a:ext cx="235974" cy="157623"/>
                  </a:xfrm>
                  <a:prstGeom prst="flowChartManualInput">
                    <a:avLst/>
                  </a:prstGeom>
                  <a:solidFill>
                    <a:srgbClr val="EFF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967561D-56D3-4291-96C6-E671C10A04C5}"/>
                      </a:ext>
                    </a:extLst>
                  </p:cNvPr>
                  <p:cNvSpPr/>
                  <p:nvPr/>
                </p:nvSpPr>
                <p:spPr>
                  <a:xfrm>
                    <a:off x="1305496" y="3509225"/>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9.2 – 17.0</a:t>
                    </a:r>
                  </a:p>
                </p:txBody>
              </p:sp>
            </p:grpSp>
            <p:grpSp>
              <p:nvGrpSpPr>
                <p:cNvPr id="26" name="Group 25">
                  <a:extLst>
                    <a:ext uri="{FF2B5EF4-FFF2-40B4-BE49-F238E27FC236}">
                      <a16:creationId xmlns:a16="http://schemas.microsoft.com/office/drawing/2014/main" id="{93DDA7F2-D148-4C31-8782-8B1FDAE991FF}"/>
                    </a:ext>
                  </a:extLst>
                </p:cNvPr>
                <p:cNvGrpSpPr/>
                <p:nvPr/>
              </p:nvGrpSpPr>
              <p:grpSpPr>
                <a:xfrm>
                  <a:off x="1069522" y="5024137"/>
                  <a:ext cx="1372624" cy="212213"/>
                  <a:chOff x="1069522" y="3509225"/>
                  <a:chExt cx="1372624" cy="212213"/>
                </a:xfrm>
              </p:grpSpPr>
              <p:sp>
                <p:nvSpPr>
                  <p:cNvPr id="27" name="Flowchart: Manual Input 26">
                    <a:extLst>
                      <a:ext uri="{FF2B5EF4-FFF2-40B4-BE49-F238E27FC236}">
                        <a16:creationId xmlns:a16="http://schemas.microsoft.com/office/drawing/2014/main" id="{A4325972-B118-486E-945D-1286A0C23D79}"/>
                      </a:ext>
                    </a:extLst>
                  </p:cNvPr>
                  <p:cNvSpPr/>
                  <p:nvPr/>
                </p:nvSpPr>
                <p:spPr>
                  <a:xfrm flipH="1">
                    <a:off x="1069522" y="3536520"/>
                    <a:ext cx="235974" cy="157623"/>
                  </a:xfrm>
                  <a:prstGeom prst="flowChartManualInpu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91A17EC-6DB5-42B4-AA50-1E29CE4DA135}"/>
                      </a:ext>
                    </a:extLst>
                  </p:cNvPr>
                  <p:cNvSpPr/>
                  <p:nvPr/>
                </p:nvSpPr>
                <p:spPr>
                  <a:xfrm>
                    <a:off x="1305496" y="3509225"/>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N/A</a:t>
                    </a:r>
                  </a:p>
                </p:txBody>
              </p:sp>
            </p:grpSp>
          </p:grpSp>
        </p:grpSp>
        <p:sp>
          <p:nvSpPr>
            <p:cNvPr id="2" name="Rectangle 1">
              <a:extLst>
                <a:ext uri="{FF2B5EF4-FFF2-40B4-BE49-F238E27FC236}">
                  <a16:creationId xmlns:a16="http://schemas.microsoft.com/office/drawing/2014/main" id="{529D103A-EC08-4D32-ACD2-30C0E0883AE2}"/>
                </a:ext>
              </a:extLst>
            </p:cNvPr>
            <p:cNvSpPr/>
            <p:nvPr/>
          </p:nvSpPr>
          <p:spPr>
            <a:xfrm>
              <a:off x="999219" y="1186542"/>
              <a:ext cx="3965568" cy="1234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pPr>
              <a:r>
                <a:rPr lang="en-US" sz="24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Age-Adjusted Rates of ED Visits Due to Asthma by Zip Code </a:t>
              </a:r>
            </a:p>
            <a:p>
              <a:pPr>
                <a:lnSpc>
                  <a:spcPct val="114000"/>
                </a:lnSpc>
                <a:spcAft>
                  <a:spcPts val="1200"/>
                </a:spcAft>
              </a:pPr>
              <a:r>
                <a:rPr lang="en-US" sz="24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Per 10,000 Population</a:t>
              </a:r>
            </a:p>
          </p:txBody>
        </p:sp>
      </p:grpSp>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22</a:t>
            </a:fld>
            <a:endParaRPr lang="en-US" dirty="0"/>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4"/>
          <a:stretch/>
        </p:blipFill>
        <p:spPr>
          <a:xfrm>
            <a:off x="8497535" y="593223"/>
            <a:ext cx="2786293" cy="496743"/>
          </a:xfrm>
          <a:prstGeom prst="rect">
            <a:avLst/>
          </a:prstGeom>
        </p:spPr>
      </p:pic>
      <p:sp>
        <p:nvSpPr>
          <p:cNvPr id="11" name="Rectangle 10">
            <a:extLst>
              <a:ext uri="{FF2B5EF4-FFF2-40B4-BE49-F238E27FC236}">
                <a16:creationId xmlns:a16="http://schemas.microsoft.com/office/drawing/2014/main" id="{57E241C2-2FEE-4126-98BA-A6B6CF07F60E}"/>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Background</a:t>
            </a:r>
            <a:r>
              <a:rPr lang="en-US" sz="1600" b="1" dirty="0">
                <a:solidFill>
                  <a:srgbClr val="006DB5"/>
                </a:solidFill>
                <a:latin typeface="Roboto Condensed" panose="02000000000000000000" pitchFamily="2" charset="0"/>
                <a:ea typeface="Roboto Condensed" panose="02000000000000000000" pitchFamily="2"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a:t>
            </a:r>
            <a:r>
              <a:rPr lang="en-US" sz="1600" b="1" dirty="0">
                <a:solidFill>
                  <a:srgbClr val="006DB5"/>
                </a:solidFill>
                <a:latin typeface="Roboto Condensed" panose="02000000000000000000" pitchFamily="2" charset="0"/>
                <a:ea typeface="Roboto Condensed" panose="02000000000000000000" pitchFamily="2" charset="0"/>
              </a:rPr>
              <a:t>Methods</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Current State         Future State         Reflection</a:t>
            </a:r>
          </a:p>
        </p:txBody>
      </p:sp>
      <p:graphicFrame>
        <p:nvGraphicFramePr>
          <p:cNvPr id="8" name="Chart 7">
            <a:extLst>
              <a:ext uri="{FF2B5EF4-FFF2-40B4-BE49-F238E27FC236}">
                <a16:creationId xmlns:a16="http://schemas.microsoft.com/office/drawing/2014/main" id="{8DBB53F1-E053-44AD-92D7-3D9D83BB9448}"/>
              </a:ext>
            </a:extLst>
          </p:cNvPr>
          <p:cNvGraphicFramePr/>
          <p:nvPr>
            <p:extLst/>
          </p:nvPr>
        </p:nvGraphicFramePr>
        <p:xfrm>
          <a:off x="993938" y="2607059"/>
          <a:ext cx="3965568" cy="171245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79658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a:extLst>
              <a:ext uri="{FF2B5EF4-FFF2-40B4-BE49-F238E27FC236}">
                <a16:creationId xmlns:a16="http://schemas.microsoft.com/office/drawing/2014/main" id="{A9E89E83-65E8-439C-A84E-6736FCF8AD76}"/>
              </a:ext>
            </a:extLst>
          </p:cNvPr>
          <p:cNvGrpSpPr/>
          <p:nvPr/>
        </p:nvGrpSpPr>
        <p:grpSpPr>
          <a:xfrm>
            <a:off x="0" y="1"/>
            <a:ext cx="12192000" cy="6858000"/>
            <a:chOff x="0" y="1"/>
            <a:chExt cx="12192000" cy="6858000"/>
          </a:xfrm>
        </p:grpSpPr>
        <p:pic>
          <p:nvPicPr>
            <p:cNvPr id="90" name="Picture 89">
              <a:extLst>
                <a:ext uri="{FF2B5EF4-FFF2-40B4-BE49-F238E27FC236}">
                  <a16:creationId xmlns:a16="http://schemas.microsoft.com/office/drawing/2014/main" id="{DD585B1C-B334-4566-8D85-55776F847470}"/>
                </a:ext>
              </a:extLst>
            </p:cNvPr>
            <p:cNvPicPr>
              <a:picLocks noChangeAspect="1"/>
            </p:cNvPicPr>
            <p:nvPr/>
          </p:nvPicPr>
          <p:blipFill rotWithShape="1">
            <a:blip r:embed="rId3"/>
            <a:srcRect t="4576" b="4576"/>
            <a:stretch/>
          </p:blipFill>
          <p:spPr>
            <a:xfrm>
              <a:off x="0" y="1"/>
              <a:ext cx="12192000" cy="6858000"/>
            </a:xfrm>
            <a:prstGeom prst="rect">
              <a:avLst/>
            </a:prstGeom>
          </p:spPr>
        </p:pic>
        <p:grpSp>
          <p:nvGrpSpPr>
            <p:cNvPr id="91" name="Group 90">
              <a:extLst>
                <a:ext uri="{FF2B5EF4-FFF2-40B4-BE49-F238E27FC236}">
                  <a16:creationId xmlns:a16="http://schemas.microsoft.com/office/drawing/2014/main" id="{F1DA90B8-C92A-4780-AB5A-6C1B8393330A}"/>
                </a:ext>
              </a:extLst>
            </p:cNvPr>
            <p:cNvGrpSpPr/>
            <p:nvPr/>
          </p:nvGrpSpPr>
          <p:grpSpPr>
            <a:xfrm>
              <a:off x="993939" y="4468220"/>
              <a:ext cx="1372624" cy="1727125"/>
              <a:chOff x="1069522" y="3509225"/>
              <a:chExt cx="1372624" cy="1727125"/>
            </a:xfrm>
          </p:grpSpPr>
          <p:grpSp>
            <p:nvGrpSpPr>
              <p:cNvPr id="92" name="Group 91">
                <a:extLst>
                  <a:ext uri="{FF2B5EF4-FFF2-40B4-BE49-F238E27FC236}">
                    <a16:creationId xmlns:a16="http://schemas.microsoft.com/office/drawing/2014/main" id="{DEB6702D-0D45-46AD-AC23-0C104199486D}"/>
                  </a:ext>
                </a:extLst>
              </p:cNvPr>
              <p:cNvGrpSpPr/>
              <p:nvPr/>
            </p:nvGrpSpPr>
            <p:grpSpPr>
              <a:xfrm>
                <a:off x="1069522" y="3509225"/>
                <a:ext cx="1372624" cy="212213"/>
                <a:chOff x="1069522" y="3509225"/>
                <a:chExt cx="1372624" cy="212213"/>
              </a:xfrm>
            </p:grpSpPr>
            <p:sp>
              <p:nvSpPr>
                <p:cNvPr id="108" name="Flowchart: Manual Input 107">
                  <a:extLst>
                    <a:ext uri="{FF2B5EF4-FFF2-40B4-BE49-F238E27FC236}">
                      <a16:creationId xmlns:a16="http://schemas.microsoft.com/office/drawing/2014/main" id="{732F2C79-DD5F-4E0C-B3B3-69D62BBA337F}"/>
                    </a:ext>
                  </a:extLst>
                </p:cNvPr>
                <p:cNvSpPr/>
                <p:nvPr/>
              </p:nvSpPr>
              <p:spPr>
                <a:xfrm flipH="1">
                  <a:off x="1069522" y="3536520"/>
                  <a:ext cx="235974" cy="157623"/>
                </a:xfrm>
                <a:prstGeom prst="flowChartManualInput">
                  <a:avLst/>
                </a:prstGeom>
                <a:solidFill>
                  <a:srgbClr val="085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6722F6A6-A63F-4A21-9563-7F47BC657174}"/>
                    </a:ext>
                  </a:extLst>
                </p:cNvPr>
                <p:cNvSpPr/>
                <p:nvPr/>
              </p:nvSpPr>
              <p:spPr>
                <a:xfrm>
                  <a:off x="1305496" y="3509225"/>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41.8 – 67.1</a:t>
                  </a:r>
                </a:p>
              </p:txBody>
            </p:sp>
          </p:grpSp>
          <p:grpSp>
            <p:nvGrpSpPr>
              <p:cNvPr id="93" name="Group 92">
                <a:extLst>
                  <a:ext uri="{FF2B5EF4-FFF2-40B4-BE49-F238E27FC236}">
                    <a16:creationId xmlns:a16="http://schemas.microsoft.com/office/drawing/2014/main" id="{DC69BE7F-C252-4489-977B-C068AC09BA64}"/>
                  </a:ext>
                </a:extLst>
              </p:cNvPr>
              <p:cNvGrpSpPr/>
              <p:nvPr/>
            </p:nvGrpSpPr>
            <p:grpSpPr>
              <a:xfrm>
                <a:off x="1069522" y="3812207"/>
                <a:ext cx="1372624" cy="212213"/>
                <a:chOff x="1069522" y="3509225"/>
                <a:chExt cx="1372624" cy="212213"/>
              </a:xfrm>
            </p:grpSpPr>
            <p:sp>
              <p:nvSpPr>
                <p:cNvPr id="106" name="Flowchart: Manual Input 105">
                  <a:extLst>
                    <a:ext uri="{FF2B5EF4-FFF2-40B4-BE49-F238E27FC236}">
                      <a16:creationId xmlns:a16="http://schemas.microsoft.com/office/drawing/2014/main" id="{A17B40FB-1E83-40A1-B8B2-F4EA22849150}"/>
                    </a:ext>
                  </a:extLst>
                </p:cNvPr>
                <p:cNvSpPr/>
                <p:nvPr/>
              </p:nvSpPr>
              <p:spPr>
                <a:xfrm flipH="1">
                  <a:off x="1069522" y="3536520"/>
                  <a:ext cx="235974" cy="157623"/>
                </a:xfrm>
                <a:prstGeom prst="flowChartManualInput">
                  <a:avLst/>
                </a:prstGeom>
                <a:solidFill>
                  <a:srgbClr val="318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430A0DD1-56FA-41B7-AE65-145A7249AAE8}"/>
                    </a:ext>
                  </a:extLst>
                </p:cNvPr>
                <p:cNvSpPr/>
                <p:nvPr/>
              </p:nvSpPr>
              <p:spPr>
                <a:xfrm>
                  <a:off x="1305496" y="3509225"/>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36.0 – 41.8</a:t>
                  </a:r>
                </a:p>
              </p:txBody>
            </p:sp>
          </p:grpSp>
          <p:grpSp>
            <p:nvGrpSpPr>
              <p:cNvPr id="94" name="Group 93">
                <a:extLst>
                  <a:ext uri="{FF2B5EF4-FFF2-40B4-BE49-F238E27FC236}">
                    <a16:creationId xmlns:a16="http://schemas.microsoft.com/office/drawing/2014/main" id="{940004C3-AAAA-44B7-80A6-CB398D95414A}"/>
                  </a:ext>
                </a:extLst>
              </p:cNvPr>
              <p:cNvGrpSpPr/>
              <p:nvPr/>
            </p:nvGrpSpPr>
            <p:grpSpPr>
              <a:xfrm>
                <a:off x="1069522" y="4115189"/>
                <a:ext cx="1372624" cy="212213"/>
                <a:chOff x="1069522" y="3509225"/>
                <a:chExt cx="1372624" cy="212213"/>
              </a:xfrm>
            </p:grpSpPr>
            <p:sp>
              <p:nvSpPr>
                <p:cNvPr id="104" name="Flowchart: Manual Input 103">
                  <a:extLst>
                    <a:ext uri="{FF2B5EF4-FFF2-40B4-BE49-F238E27FC236}">
                      <a16:creationId xmlns:a16="http://schemas.microsoft.com/office/drawing/2014/main" id="{B8AFE5A7-0AF1-48A8-8228-89C8C75E729E}"/>
                    </a:ext>
                  </a:extLst>
                </p:cNvPr>
                <p:cNvSpPr/>
                <p:nvPr/>
              </p:nvSpPr>
              <p:spPr>
                <a:xfrm flipH="1">
                  <a:off x="1069522" y="3536520"/>
                  <a:ext cx="235974" cy="157623"/>
                </a:xfrm>
                <a:prstGeom prst="flowChartManualInput">
                  <a:avLst/>
                </a:prstGeom>
                <a:solidFill>
                  <a:srgbClr val="6BA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D566AD78-2DFF-4679-90ED-5DBA351DFF92}"/>
                    </a:ext>
                  </a:extLst>
                </p:cNvPr>
                <p:cNvSpPr/>
                <p:nvPr/>
              </p:nvSpPr>
              <p:spPr>
                <a:xfrm>
                  <a:off x="1305496" y="3509225"/>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24.6 – 36.0</a:t>
                  </a:r>
                </a:p>
              </p:txBody>
            </p:sp>
          </p:grpSp>
          <p:grpSp>
            <p:nvGrpSpPr>
              <p:cNvPr id="95" name="Group 94">
                <a:extLst>
                  <a:ext uri="{FF2B5EF4-FFF2-40B4-BE49-F238E27FC236}">
                    <a16:creationId xmlns:a16="http://schemas.microsoft.com/office/drawing/2014/main" id="{0D52713B-BD19-4543-80CB-4AF6D7808DC5}"/>
                  </a:ext>
                </a:extLst>
              </p:cNvPr>
              <p:cNvGrpSpPr/>
              <p:nvPr/>
            </p:nvGrpSpPr>
            <p:grpSpPr>
              <a:xfrm>
                <a:off x="1069522" y="4418171"/>
                <a:ext cx="1372624" cy="212213"/>
                <a:chOff x="1069522" y="3509225"/>
                <a:chExt cx="1372624" cy="212213"/>
              </a:xfrm>
            </p:grpSpPr>
            <p:sp>
              <p:nvSpPr>
                <p:cNvPr id="102" name="Flowchart: Manual Input 101">
                  <a:extLst>
                    <a:ext uri="{FF2B5EF4-FFF2-40B4-BE49-F238E27FC236}">
                      <a16:creationId xmlns:a16="http://schemas.microsoft.com/office/drawing/2014/main" id="{55616BC7-D88D-4859-899F-2211C5251FD3}"/>
                    </a:ext>
                  </a:extLst>
                </p:cNvPr>
                <p:cNvSpPr/>
                <p:nvPr/>
              </p:nvSpPr>
              <p:spPr>
                <a:xfrm flipH="1">
                  <a:off x="1069522" y="3536520"/>
                  <a:ext cx="235974" cy="157623"/>
                </a:xfrm>
                <a:prstGeom prst="flowChartManualInput">
                  <a:avLst/>
                </a:prstGeom>
                <a:solidFill>
                  <a:srgbClr val="BDD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9D2400E3-ABAE-4DB0-92C9-9707EF8FFF89}"/>
                    </a:ext>
                  </a:extLst>
                </p:cNvPr>
                <p:cNvSpPr/>
                <p:nvPr/>
              </p:nvSpPr>
              <p:spPr>
                <a:xfrm>
                  <a:off x="1305496" y="3509225"/>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17.0 – 24.6</a:t>
                  </a:r>
                </a:p>
              </p:txBody>
            </p:sp>
          </p:grpSp>
          <p:grpSp>
            <p:nvGrpSpPr>
              <p:cNvPr id="96" name="Group 95">
                <a:extLst>
                  <a:ext uri="{FF2B5EF4-FFF2-40B4-BE49-F238E27FC236}">
                    <a16:creationId xmlns:a16="http://schemas.microsoft.com/office/drawing/2014/main" id="{6A769C0B-26A3-4CC7-BF63-954D85CB3298}"/>
                  </a:ext>
                </a:extLst>
              </p:cNvPr>
              <p:cNvGrpSpPr/>
              <p:nvPr/>
            </p:nvGrpSpPr>
            <p:grpSpPr>
              <a:xfrm>
                <a:off x="1069522" y="4721153"/>
                <a:ext cx="1372624" cy="212213"/>
                <a:chOff x="1069522" y="3509225"/>
                <a:chExt cx="1372624" cy="212213"/>
              </a:xfrm>
            </p:grpSpPr>
            <p:sp>
              <p:nvSpPr>
                <p:cNvPr id="100" name="Flowchart: Manual Input 99">
                  <a:extLst>
                    <a:ext uri="{FF2B5EF4-FFF2-40B4-BE49-F238E27FC236}">
                      <a16:creationId xmlns:a16="http://schemas.microsoft.com/office/drawing/2014/main" id="{4DB8BF96-4359-4259-B6E7-30CFB940C0F0}"/>
                    </a:ext>
                  </a:extLst>
                </p:cNvPr>
                <p:cNvSpPr/>
                <p:nvPr/>
              </p:nvSpPr>
              <p:spPr>
                <a:xfrm flipH="1">
                  <a:off x="1069522" y="3536520"/>
                  <a:ext cx="235974" cy="157623"/>
                </a:xfrm>
                <a:prstGeom prst="flowChartManualInput">
                  <a:avLst/>
                </a:prstGeom>
                <a:solidFill>
                  <a:srgbClr val="EFF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08723ECC-9D5B-4548-9062-DA1B3A9ADD0E}"/>
                    </a:ext>
                  </a:extLst>
                </p:cNvPr>
                <p:cNvSpPr/>
                <p:nvPr/>
              </p:nvSpPr>
              <p:spPr>
                <a:xfrm>
                  <a:off x="1305496" y="3509225"/>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9.2 – 17.0</a:t>
                  </a:r>
                </a:p>
              </p:txBody>
            </p:sp>
          </p:grpSp>
          <p:grpSp>
            <p:nvGrpSpPr>
              <p:cNvPr id="97" name="Group 96">
                <a:extLst>
                  <a:ext uri="{FF2B5EF4-FFF2-40B4-BE49-F238E27FC236}">
                    <a16:creationId xmlns:a16="http://schemas.microsoft.com/office/drawing/2014/main" id="{B7B45B57-8537-4D89-99FE-91D571D4B42F}"/>
                  </a:ext>
                </a:extLst>
              </p:cNvPr>
              <p:cNvGrpSpPr/>
              <p:nvPr/>
            </p:nvGrpSpPr>
            <p:grpSpPr>
              <a:xfrm>
                <a:off x="1069522" y="5024137"/>
                <a:ext cx="1372624" cy="212213"/>
                <a:chOff x="1069522" y="3509225"/>
                <a:chExt cx="1372624" cy="212213"/>
              </a:xfrm>
            </p:grpSpPr>
            <p:sp>
              <p:nvSpPr>
                <p:cNvPr id="98" name="Flowchart: Manual Input 97">
                  <a:extLst>
                    <a:ext uri="{FF2B5EF4-FFF2-40B4-BE49-F238E27FC236}">
                      <a16:creationId xmlns:a16="http://schemas.microsoft.com/office/drawing/2014/main" id="{16D87281-7557-4A29-87BC-5ACF9328C0D8}"/>
                    </a:ext>
                  </a:extLst>
                </p:cNvPr>
                <p:cNvSpPr/>
                <p:nvPr/>
              </p:nvSpPr>
              <p:spPr>
                <a:xfrm flipH="1">
                  <a:off x="1069522" y="3536520"/>
                  <a:ext cx="235974" cy="157623"/>
                </a:xfrm>
                <a:prstGeom prst="flowChartManualInpu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EBFE071B-5E16-4BBF-A907-79B1495E243B}"/>
                    </a:ext>
                  </a:extLst>
                </p:cNvPr>
                <p:cNvSpPr/>
                <p:nvPr/>
              </p:nvSpPr>
              <p:spPr>
                <a:xfrm>
                  <a:off x="1305496" y="3509225"/>
                  <a:ext cx="1136650"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N/A</a:t>
                  </a:r>
                </a:p>
              </p:txBody>
            </p:sp>
          </p:grpSp>
        </p:grpSp>
      </p:grpSp>
      <p:grpSp>
        <p:nvGrpSpPr>
          <p:cNvPr id="84" name="Group 83">
            <a:extLst>
              <a:ext uri="{FF2B5EF4-FFF2-40B4-BE49-F238E27FC236}">
                <a16:creationId xmlns:a16="http://schemas.microsoft.com/office/drawing/2014/main" id="{7B1C26D3-2823-409D-AFE7-1127AF7CB8F8}"/>
              </a:ext>
            </a:extLst>
          </p:cNvPr>
          <p:cNvGrpSpPr/>
          <p:nvPr/>
        </p:nvGrpSpPr>
        <p:grpSpPr>
          <a:xfrm>
            <a:off x="0" y="0"/>
            <a:ext cx="12192000" cy="6858000"/>
            <a:chOff x="0" y="0"/>
            <a:chExt cx="12192000" cy="6858000"/>
          </a:xfrm>
        </p:grpSpPr>
        <p:sp>
          <p:nvSpPr>
            <p:cNvPr id="32" name="Rectangle 31">
              <a:extLst>
                <a:ext uri="{FF2B5EF4-FFF2-40B4-BE49-F238E27FC236}">
                  <a16:creationId xmlns:a16="http://schemas.microsoft.com/office/drawing/2014/main" id="{A368E4C9-7EF4-45F7-89A8-13407CF1C722}"/>
                </a:ext>
              </a:extLst>
            </p:cNvPr>
            <p:cNvSpPr/>
            <p:nvPr/>
          </p:nvSpPr>
          <p:spPr>
            <a:xfrm>
              <a:off x="0" y="0"/>
              <a:ext cx="12192000" cy="685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oup 82">
              <a:extLst>
                <a:ext uri="{FF2B5EF4-FFF2-40B4-BE49-F238E27FC236}">
                  <a16:creationId xmlns:a16="http://schemas.microsoft.com/office/drawing/2014/main" id="{345984F2-9447-4D04-9C9A-EBAA3AF3D8FC}"/>
                </a:ext>
              </a:extLst>
            </p:cNvPr>
            <p:cNvGrpSpPr/>
            <p:nvPr/>
          </p:nvGrpSpPr>
          <p:grpSpPr>
            <a:xfrm>
              <a:off x="993939" y="2242676"/>
              <a:ext cx="2504001" cy="3950963"/>
              <a:chOff x="993939" y="2242676"/>
              <a:chExt cx="2504001" cy="3950963"/>
            </a:xfrm>
          </p:grpSpPr>
          <p:grpSp>
            <p:nvGrpSpPr>
              <p:cNvPr id="36" name="Group 35">
                <a:extLst>
                  <a:ext uri="{FF2B5EF4-FFF2-40B4-BE49-F238E27FC236}">
                    <a16:creationId xmlns:a16="http://schemas.microsoft.com/office/drawing/2014/main" id="{FF243989-68AE-4CC4-8241-DE39D65A0168}"/>
                  </a:ext>
                </a:extLst>
              </p:cNvPr>
              <p:cNvGrpSpPr/>
              <p:nvPr/>
            </p:nvGrpSpPr>
            <p:grpSpPr>
              <a:xfrm>
                <a:off x="999218" y="2547348"/>
                <a:ext cx="2498722" cy="212213"/>
                <a:chOff x="1069522" y="3356825"/>
                <a:chExt cx="2498722" cy="212213"/>
              </a:xfrm>
            </p:grpSpPr>
            <p:sp>
              <p:nvSpPr>
                <p:cNvPr id="52" name="Flowchart: Manual Input 51">
                  <a:extLst>
                    <a:ext uri="{FF2B5EF4-FFF2-40B4-BE49-F238E27FC236}">
                      <a16:creationId xmlns:a16="http://schemas.microsoft.com/office/drawing/2014/main" id="{8A9A1916-2110-4F8E-A748-437F1193AFFE}"/>
                    </a:ext>
                  </a:extLst>
                </p:cNvPr>
                <p:cNvSpPr/>
                <p:nvPr/>
              </p:nvSpPr>
              <p:spPr>
                <a:xfrm flipH="1">
                  <a:off x="1069522" y="3384120"/>
                  <a:ext cx="235974" cy="157623"/>
                </a:xfrm>
                <a:prstGeom prst="flowChartManualInput">
                  <a:avLst/>
                </a:prstGeom>
                <a:solidFill>
                  <a:srgbClr val="FF7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A6B7F123-0A3F-45E7-A226-998721CD51BD}"/>
                    </a:ext>
                  </a:extLst>
                </p:cNvPr>
                <p:cNvSpPr/>
                <p:nvPr/>
              </p:nvSpPr>
              <p:spPr>
                <a:xfrm>
                  <a:off x="1305495" y="3356825"/>
                  <a:ext cx="2262749"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91 – 100% (Highest Scores)</a:t>
                  </a:r>
                </a:p>
              </p:txBody>
            </p:sp>
          </p:grpSp>
          <p:grpSp>
            <p:nvGrpSpPr>
              <p:cNvPr id="37" name="Group 36">
                <a:extLst>
                  <a:ext uri="{FF2B5EF4-FFF2-40B4-BE49-F238E27FC236}">
                    <a16:creationId xmlns:a16="http://schemas.microsoft.com/office/drawing/2014/main" id="{93C226E7-2E0D-48FD-A43E-9540AF30E7E9}"/>
                  </a:ext>
                </a:extLst>
              </p:cNvPr>
              <p:cNvGrpSpPr/>
              <p:nvPr/>
            </p:nvGrpSpPr>
            <p:grpSpPr>
              <a:xfrm>
                <a:off x="999218" y="2828696"/>
                <a:ext cx="2498722" cy="212213"/>
                <a:chOff x="1069522" y="3356825"/>
                <a:chExt cx="2498722" cy="212213"/>
              </a:xfrm>
            </p:grpSpPr>
            <p:sp>
              <p:nvSpPr>
                <p:cNvPr id="50" name="Flowchart: Manual Input 49">
                  <a:extLst>
                    <a:ext uri="{FF2B5EF4-FFF2-40B4-BE49-F238E27FC236}">
                      <a16:creationId xmlns:a16="http://schemas.microsoft.com/office/drawing/2014/main" id="{C03FB852-5B08-4A63-BCC7-4D7305AE2572}"/>
                    </a:ext>
                  </a:extLst>
                </p:cNvPr>
                <p:cNvSpPr/>
                <p:nvPr/>
              </p:nvSpPr>
              <p:spPr>
                <a:xfrm flipH="1">
                  <a:off x="1069522" y="3384120"/>
                  <a:ext cx="235974" cy="157623"/>
                </a:xfrm>
                <a:prstGeom prst="flowChartManualInput">
                  <a:avLst/>
                </a:prstGeom>
                <a:solidFill>
                  <a:srgbClr val="FF9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E6A5E61E-07B4-465F-B0FA-00A817619EAA}"/>
                    </a:ext>
                  </a:extLst>
                </p:cNvPr>
                <p:cNvSpPr/>
                <p:nvPr/>
              </p:nvSpPr>
              <p:spPr>
                <a:xfrm>
                  <a:off x="1305496" y="3356825"/>
                  <a:ext cx="2262748"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81 – 90%</a:t>
                  </a:r>
                </a:p>
              </p:txBody>
            </p:sp>
          </p:grpSp>
          <p:grpSp>
            <p:nvGrpSpPr>
              <p:cNvPr id="38" name="Group 37">
                <a:extLst>
                  <a:ext uri="{FF2B5EF4-FFF2-40B4-BE49-F238E27FC236}">
                    <a16:creationId xmlns:a16="http://schemas.microsoft.com/office/drawing/2014/main" id="{FD01C9A0-E94B-4B75-B791-F34DF01EDF4B}"/>
                  </a:ext>
                </a:extLst>
              </p:cNvPr>
              <p:cNvGrpSpPr/>
              <p:nvPr/>
            </p:nvGrpSpPr>
            <p:grpSpPr>
              <a:xfrm>
                <a:off x="999218" y="3110044"/>
                <a:ext cx="2498720" cy="212213"/>
                <a:chOff x="1069522" y="3356825"/>
                <a:chExt cx="2498720" cy="212213"/>
              </a:xfrm>
            </p:grpSpPr>
            <p:sp>
              <p:nvSpPr>
                <p:cNvPr id="48" name="Flowchart: Manual Input 47">
                  <a:extLst>
                    <a:ext uri="{FF2B5EF4-FFF2-40B4-BE49-F238E27FC236}">
                      <a16:creationId xmlns:a16="http://schemas.microsoft.com/office/drawing/2014/main" id="{35AA1116-CB39-44DD-88A5-6D874646BD8E}"/>
                    </a:ext>
                  </a:extLst>
                </p:cNvPr>
                <p:cNvSpPr/>
                <p:nvPr/>
              </p:nvSpPr>
              <p:spPr>
                <a:xfrm flipH="1">
                  <a:off x="1069522" y="3384120"/>
                  <a:ext cx="235974" cy="157623"/>
                </a:xfrm>
                <a:prstGeom prst="flowChartManualInput">
                  <a:avLst/>
                </a:prstGeom>
                <a:solidFill>
                  <a:srgbClr val="FFBA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6A97F379-AD98-4534-A66D-13FB18B6A322}"/>
                    </a:ext>
                  </a:extLst>
                </p:cNvPr>
                <p:cNvSpPr/>
                <p:nvPr/>
              </p:nvSpPr>
              <p:spPr>
                <a:xfrm>
                  <a:off x="1305495" y="3356825"/>
                  <a:ext cx="2262747"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71 – 80%</a:t>
                  </a:r>
                </a:p>
              </p:txBody>
            </p:sp>
          </p:grpSp>
          <p:grpSp>
            <p:nvGrpSpPr>
              <p:cNvPr id="39" name="Group 38">
                <a:extLst>
                  <a:ext uri="{FF2B5EF4-FFF2-40B4-BE49-F238E27FC236}">
                    <a16:creationId xmlns:a16="http://schemas.microsoft.com/office/drawing/2014/main" id="{5E655081-B751-4498-9FAD-95D788FB4F28}"/>
                  </a:ext>
                </a:extLst>
              </p:cNvPr>
              <p:cNvGrpSpPr/>
              <p:nvPr/>
            </p:nvGrpSpPr>
            <p:grpSpPr>
              <a:xfrm>
                <a:off x="999218" y="3391392"/>
                <a:ext cx="2498720" cy="212213"/>
                <a:chOff x="1069522" y="3356825"/>
                <a:chExt cx="2498720" cy="212213"/>
              </a:xfrm>
            </p:grpSpPr>
            <p:sp>
              <p:nvSpPr>
                <p:cNvPr id="46" name="Flowchart: Manual Input 45">
                  <a:extLst>
                    <a:ext uri="{FF2B5EF4-FFF2-40B4-BE49-F238E27FC236}">
                      <a16:creationId xmlns:a16="http://schemas.microsoft.com/office/drawing/2014/main" id="{3F8F279F-D5DE-403A-8681-B6BD3777EB7B}"/>
                    </a:ext>
                  </a:extLst>
                </p:cNvPr>
                <p:cNvSpPr/>
                <p:nvPr/>
              </p:nvSpPr>
              <p:spPr>
                <a:xfrm flipH="1">
                  <a:off x="1069522" y="3384120"/>
                  <a:ext cx="235974" cy="157623"/>
                </a:xfrm>
                <a:prstGeom prst="flowChartManualInput">
                  <a:avLst/>
                </a:prstGeom>
                <a:solidFill>
                  <a:srgbClr val="FFD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72E268C8-5D5D-4588-93C6-4613C709E85B}"/>
                    </a:ext>
                  </a:extLst>
                </p:cNvPr>
                <p:cNvSpPr/>
                <p:nvPr/>
              </p:nvSpPr>
              <p:spPr>
                <a:xfrm>
                  <a:off x="1305496" y="3356825"/>
                  <a:ext cx="2262746"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61 – 70%</a:t>
                  </a:r>
                </a:p>
              </p:txBody>
            </p:sp>
          </p:grpSp>
          <p:grpSp>
            <p:nvGrpSpPr>
              <p:cNvPr id="40" name="Group 39">
                <a:extLst>
                  <a:ext uri="{FF2B5EF4-FFF2-40B4-BE49-F238E27FC236}">
                    <a16:creationId xmlns:a16="http://schemas.microsoft.com/office/drawing/2014/main" id="{71AD431B-A2A0-41E4-AB7C-944387B82C91}"/>
                  </a:ext>
                </a:extLst>
              </p:cNvPr>
              <p:cNvGrpSpPr/>
              <p:nvPr/>
            </p:nvGrpSpPr>
            <p:grpSpPr>
              <a:xfrm>
                <a:off x="999218" y="3672740"/>
                <a:ext cx="2498718" cy="212213"/>
                <a:chOff x="1069522" y="3356825"/>
                <a:chExt cx="2498718" cy="212213"/>
              </a:xfrm>
            </p:grpSpPr>
            <p:sp>
              <p:nvSpPr>
                <p:cNvPr id="44" name="Flowchart: Manual Input 43">
                  <a:extLst>
                    <a:ext uri="{FF2B5EF4-FFF2-40B4-BE49-F238E27FC236}">
                      <a16:creationId xmlns:a16="http://schemas.microsoft.com/office/drawing/2014/main" id="{5629389D-D3F5-4E89-8B39-15A857392420}"/>
                    </a:ext>
                  </a:extLst>
                </p:cNvPr>
                <p:cNvSpPr/>
                <p:nvPr/>
              </p:nvSpPr>
              <p:spPr>
                <a:xfrm flipH="1">
                  <a:off x="1069522" y="3384120"/>
                  <a:ext cx="235974" cy="157623"/>
                </a:xfrm>
                <a:prstGeom prst="flowChartManualInput">
                  <a:avLst/>
                </a:prstGeom>
                <a:solidFill>
                  <a:srgbClr val="FFF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FD0C3E5-7B06-4882-9F95-A122AD7E75D8}"/>
                    </a:ext>
                  </a:extLst>
                </p:cNvPr>
                <p:cNvSpPr/>
                <p:nvPr/>
              </p:nvSpPr>
              <p:spPr>
                <a:xfrm>
                  <a:off x="1305495" y="3356825"/>
                  <a:ext cx="2262745"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51 – 60%</a:t>
                  </a:r>
                </a:p>
              </p:txBody>
            </p:sp>
          </p:grpSp>
          <p:grpSp>
            <p:nvGrpSpPr>
              <p:cNvPr id="41" name="Group 40">
                <a:extLst>
                  <a:ext uri="{FF2B5EF4-FFF2-40B4-BE49-F238E27FC236}">
                    <a16:creationId xmlns:a16="http://schemas.microsoft.com/office/drawing/2014/main" id="{4C27C853-6B6F-4E7F-90D1-BC7EA4913D4E}"/>
                  </a:ext>
                </a:extLst>
              </p:cNvPr>
              <p:cNvGrpSpPr/>
              <p:nvPr/>
            </p:nvGrpSpPr>
            <p:grpSpPr>
              <a:xfrm>
                <a:off x="999218" y="3954088"/>
                <a:ext cx="2498718" cy="212213"/>
                <a:chOff x="1069522" y="3356825"/>
                <a:chExt cx="2498718" cy="212213"/>
              </a:xfrm>
            </p:grpSpPr>
            <p:sp>
              <p:nvSpPr>
                <p:cNvPr id="42" name="Flowchart: Manual Input 41">
                  <a:extLst>
                    <a:ext uri="{FF2B5EF4-FFF2-40B4-BE49-F238E27FC236}">
                      <a16:creationId xmlns:a16="http://schemas.microsoft.com/office/drawing/2014/main" id="{3664F1D9-2E0B-4AE5-A5CF-4D9D4FC04D27}"/>
                    </a:ext>
                  </a:extLst>
                </p:cNvPr>
                <p:cNvSpPr/>
                <p:nvPr/>
              </p:nvSpPr>
              <p:spPr>
                <a:xfrm flipH="1">
                  <a:off x="1069522" y="3384120"/>
                  <a:ext cx="235974" cy="157623"/>
                </a:xfrm>
                <a:prstGeom prst="flowChartManualInput">
                  <a:avLst/>
                </a:prstGeom>
                <a:solidFill>
                  <a:srgbClr val="EBF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687586D9-82D6-4BA3-84D6-F48C2C9F0DF5}"/>
                    </a:ext>
                  </a:extLst>
                </p:cNvPr>
                <p:cNvSpPr/>
                <p:nvPr/>
              </p:nvSpPr>
              <p:spPr>
                <a:xfrm>
                  <a:off x="1305496" y="3356825"/>
                  <a:ext cx="2262744"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41 – 50%</a:t>
                  </a:r>
                </a:p>
              </p:txBody>
            </p:sp>
          </p:grpSp>
          <p:sp>
            <p:nvSpPr>
              <p:cNvPr id="54" name="Rectangle 53">
                <a:extLst>
                  <a:ext uri="{FF2B5EF4-FFF2-40B4-BE49-F238E27FC236}">
                    <a16:creationId xmlns:a16="http://schemas.microsoft.com/office/drawing/2014/main" id="{F3AD2921-DFA0-43C3-AEA8-CEE3923E2FDB}"/>
                  </a:ext>
                </a:extLst>
              </p:cNvPr>
              <p:cNvSpPr/>
              <p:nvPr/>
            </p:nvSpPr>
            <p:spPr>
              <a:xfrm>
                <a:off x="999218" y="2242676"/>
                <a:ext cx="2498722"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400" dirty="0" err="1">
                    <a:solidFill>
                      <a:schemeClr val="tx1">
                        <a:lumMod val="75000"/>
                        <a:lumOff val="25000"/>
                      </a:schemeClr>
                    </a:solidFill>
                    <a:latin typeface="Roboto Condensed" panose="02000000000000000000" pitchFamily="2" charset="0"/>
                    <a:ea typeface="Roboto Condensed" panose="02000000000000000000" pitchFamily="2" charset="0"/>
                  </a:rPr>
                  <a:t>CalEnviroScreen</a:t>
                </a:r>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 3.0 Results</a:t>
                </a:r>
              </a:p>
            </p:txBody>
          </p:sp>
          <p:grpSp>
            <p:nvGrpSpPr>
              <p:cNvPr id="55" name="Group 54">
                <a:extLst>
                  <a:ext uri="{FF2B5EF4-FFF2-40B4-BE49-F238E27FC236}">
                    <a16:creationId xmlns:a16="http://schemas.microsoft.com/office/drawing/2014/main" id="{6F6DA496-C6D6-4BEB-B8D2-DEDAD61CADE2}"/>
                  </a:ext>
                </a:extLst>
              </p:cNvPr>
              <p:cNvGrpSpPr/>
              <p:nvPr/>
            </p:nvGrpSpPr>
            <p:grpSpPr>
              <a:xfrm>
                <a:off x="999218" y="4235436"/>
                <a:ext cx="2498718" cy="212213"/>
                <a:chOff x="1069522" y="3356825"/>
                <a:chExt cx="2498718" cy="212213"/>
              </a:xfrm>
            </p:grpSpPr>
            <p:sp>
              <p:nvSpPr>
                <p:cNvPr id="56" name="Flowchart: Manual Input 55">
                  <a:extLst>
                    <a:ext uri="{FF2B5EF4-FFF2-40B4-BE49-F238E27FC236}">
                      <a16:creationId xmlns:a16="http://schemas.microsoft.com/office/drawing/2014/main" id="{0DE445BF-AFA2-4783-9768-C1F037C6AFAC}"/>
                    </a:ext>
                  </a:extLst>
                </p:cNvPr>
                <p:cNvSpPr/>
                <p:nvPr/>
              </p:nvSpPr>
              <p:spPr>
                <a:xfrm flipH="1">
                  <a:off x="1069522" y="3384120"/>
                  <a:ext cx="235974" cy="157623"/>
                </a:xfrm>
                <a:prstGeom prst="flowChartManualInput">
                  <a:avLst/>
                </a:prstGeom>
                <a:solidFill>
                  <a:srgbClr val="C6DA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FE9EFA0F-9294-47C8-823F-881804E4D29A}"/>
                    </a:ext>
                  </a:extLst>
                </p:cNvPr>
                <p:cNvSpPr/>
                <p:nvPr/>
              </p:nvSpPr>
              <p:spPr>
                <a:xfrm>
                  <a:off x="1305496" y="3356825"/>
                  <a:ext cx="2262744"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31 – 40%</a:t>
                  </a:r>
                </a:p>
              </p:txBody>
            </p:sp>
          </p:grpSp>
          <p:grpSp>
            <p:nvGrpSpPr>
              <p:cNvPr id="58" name="Group 57">
                <a:extLst>
                  <a:ext uri="{FF2B5EF4-FFF2-40B4-BE49-F238E27FC236}">
                    <a16:creationId xmlns:a16="http://schemas.microsoft.com/office/drawing/2014/main" id="{37590E42-F38F-4481-8E19-9309B84B9EF1}"/>
                  </a:ext>
                </a:extLst>
              </p:cNvPr>
              <p:cNvGrpSpPr/>
              <p:nvPr/>
            </p:nvGrpSpPr>
            <p:grpSpPr>
              <a:xfrm>
                <a:off x="999218" y="4516784"/>
                <a:ext cx="2498718" cy="212213"/>
                <a:chOff x="1069522" y="3356825"/>
                <a:chExt cx="2498718" cy="212213"/>
              </a:xfrm>
            </p:grpSpPr>
            <p:sp>
              <p:nvSpPr>
                <p:cNvPr id="59" name="Flowchart: Manual Input 58">
                  <a:extLst>
                    <a:ext uri="{FF2B5EF4-FFF2-40B4-BE49-F238E27FC236}">
                      <a16:creationId xmlns:a16="http://schemas.microsoft.com/office/drawing/2014/main" id="{D654C5AB-0C12-48CE-BACA-D92EBB73C7EA}"/>
                    </a:ext>
                  </a:extLst>
                </p:cNvPr>
                <p:cNvSpPr/>
                <p:nvPr/>
              </p:nvSpPr>
              <p:spPr>
                <a:xfrm flipH="1">
                  <a:off x="1069522" y="3384120"/>
                  <a:ext cx="235974" cy="157623"/>
                </a:xfrm>
                <a:prstGeom prst="flowChartManualInput">
                  <a:avLst/>
                </a:prstGeom>
                <a:solidFill>
                  <a:srgbClr val="A2C4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22303DCE-D9C0-46E8-A7F6-A1F66131DB10}"/>
                    </a:ext>
                  </a:extLst>
                </p:cNvPr>
                <p:cNvSpPr/>
                <p:nvPr/>
              </p:nvSpPr>
              <p:spPr>
                <a:xfrm>
                  <a:off x="1305496" y="3356825"/>
                  <a:ext cx="2262744"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21 – 30%</a:t>
                  </a:r>
                </a:p>
              </p:txBody>
            </p:sp>
          </p:grpSp>
          <p:grpSp>
            <p:nvGrpSpPr>
              <p:cNvPr id="62" name="Group 61">
                <a:extLst>
                  <a:ext uri="{FF2B5EF4-FFF2-40B4-BE49-F238E27FC236}">
                    <a16:creationId xmlns:a16="http://schemas.microsoft.com/office/drawing/2014/main" id="{6C441408-B239-4B57-857C-A6213D8BA8A4}"/>
                  </a:ext>
                </a:extLst>
              </p:cNvPr>
              <p:cNvGrpSpPr/>
              <p:nvPr/>
            </p:nvGrpSpPr>
            <p:grpSpPr>
              <a:xfrm>
                <a:off x="999218" y="4798132"/>
                <a:ext cx="2498718" cy="212213"/>
                <a:chOff x="1069522" y="3356825"/>
                <a:chExt cx="2498718" cy="212213"/>
              </a:xfrm>
            </p:grpSpPr>
            <p:sp>
              <p:nvSpPr>
                <p:cNvPr id="63" name="Flowchart: Manual Input 62">
                  <a:extLst>
                    <a:ext uri="{FF2B5EF4-FFF2-40B4-BE49-F238E27FC236}">
                      <a16:creationId xmlns:a16="http://schemas.microsoft.com/office/drawing/2014/main" id="{BEDE7052-1C0F-4E00-A874-15472D94035A}"/>
                    </a:ext>
                  </a:extLst>
                </p:cNvPr>
                <p:cNvSpPr/>
                <p:nvPr/>
              </p:nvSpPr>
              <p:spPr>
                <a:xfrm flipH="1">
                  <a:off x="1069522" y="3384120"/>
                  <a:ext cx="235974" cy="157623"/>
                </a:xfrm>
                <a:prstGeom prst="flowChartManualInput">
                  <a:avLst/>
                </a:prstGeom>
                <a:solidFill>
                  <a:srgbClr val="84AF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0BD7FB39-A1FA-4169-BC1E-FFA7DF73EBB7}"/>
                    </a:ext>
                  </a:extLst>
                </p:cNvPr>
                <p:cNvSpPr/>
                <p:nvPr/>
              </p:nvSpPr>
              <p:spPr>
                <a:xfrm>
                  <a:off x="1305496" y="3356825"/>
                  <a:ext cx="2262744"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11 – 20%</a:t>
                  </a:r>
                </a:p>
              </p:txBody>
            </p:sp>
          </p:grpSp>
          <p:grpSp>
            <p:nvGrpSpPr>
              <p:cNvPr id="65" name="Group 64">
                <a:extLst>
                  <a:ext uri="{FF2B5EF4-FFF2-40B4-BE49-F238E27FC236}">
                    <a16:creationId xmlns:a16="http://schemas.microsoft.com/office/drawing/2014/main" id="{2E1E6FFF-602F-411E-8DD1-38F3D0E9CC95}"/>
                  </a:ext>
                </a:extLst>
              </p:cNvPr>
              <p:cNvGrpSpPr/>
              <p:nvPr/>
            </p:nvGrpSpPr>
            <p:grpSpPr>
              <a:xfrm>
                <a:off x="999218" y="5079480"/>
                <a:ext cx="2498718" cy="212213"/>
                <a:chOff x="1069522" y="3356825"/>
                <a:chExt cx="2498718" cy="212213"/>
              </a:xfrm>
            </p:grpSpPr>
            <p:sp>
              <p:nvSpPr>
                <p:cNvPr id="66" name="Flowchart: Manual Input 65">
                  <a:extLst>
                    <a:ext uri="{FF2B5EF4-FFF2-40B4-BE49-F238E27FC236}">
                      <a16:creationId xmlns:a16="http://schemas.microsoft.com/office/drawing/2014/main" id="{1D315999-A81A-486E-965F-4EB1AB3356E2}"/>
                    </a:ext>
                  </a:extLst>
                </p:cNvPr>
                <p:cNvSpPr/>
                <p:nvPr/>
              </p:nvSpPr>
              <p:spPr>
                <a:xfrm flipH="1">
                  <a:off x="1069522" y="3384120"/>
                  <a:ext cx="235974" cy="157623"/>
                </a:xfrm>
                <a:prstGeom prst="flowChartManualInput">
                  <a:avLst/>
                </a:prstGeom>
                <a:solidFill>
                  <a:srgbClr val="5E9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7B57DE52-B5CD-490A-AFD9-9C0A343ABC66}"/>
                    </a:ext>
                  </a:extLst>
                </p:cNvPr>
                <p:cNvSpPr/>
                <p:nvPr/>
              </p:nvSpPr>
              <p:spPr>
                <a:xfrm>
                  <a:off x="1305496" y="3356825"/>
                  <a:ext cx="2262744"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1 – 10% (Lowest Scores)</a:t>
                  </a:r>
                </a:p>
              </p:txBody>
            </p:sp>
          </p:grpSp>
          <p:grpSp>
            <p:nvGrpSpPr>
              <p:cNvPr id="68" name="Group 67">
                <a:extLst>
                  <a:ext uri="{FF2B5EF4-FFF2-40B4-BE49-F238E27FC236}">
                    <a16:creationId xmlns:a16="http://schemas.microsoft.com/office/drawing/2014/main" id="{F2129152-70D9-412A-8D19-65254CB8B6F8}"/>
                  </a:ext>
                </a:extLst>
              </p:cNvPr>
              <p:cNvGrpSpPr/>
              <p:nvPr/>
            </p:nvGrpSpPr>
            <p:grpSpPr>
              <a:xfrm>
                <a:off x="999218" y="5360832"/>
                <a:ext cx="2498718" cy="212213"/>
                <a:chOff x="1069522" y="3280625"/>
                <a:chExt cx="2498718" cy="212213"/>
              </a:xfrm>
            </p:grpSpPr>
            <p:sp>
              <p:nvSpPr>
                <p:cNvPr id="69" name="Flowchart: Manual Input 68">
                  <a:extLst>
                    <a:ext uri="{FF2B5EF4-FFF2-40B4-BE49-F238E27FC236}">
                      <a16:creationId xmlns:a16="http://schemas.microsoft.com/office/drawing/2014/main" id="{966456A9-DDC7-4AAD-A553-87845765951E}"/>
                    </a:ext>
                  </a:extLst>
                </p:cNvPr>
                <p:cNvSpPr/>
                <p:nvPr/>
              </p:nvSpPr>
              <p:spPr>
                <a:xfrm flipH="1">
                  <a:off x="1069522" y="3307920"/>
                  <a:ext cx="235974" cy="157623"/>
                </a:xfrm>
                <a:prstGeom prst="flowChartManualInput">
                  <a:avLst/>
                </a:prstGeom>
                <a:pattFill prst="wdUpDiag">
                  <a:fgClr>
                    <a:srgbClr val="FC8F77"/>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3422A9AB-30BF-4838-9051-4E8DAD9EBBB1}"/>
                    </a:ext>
                  </a:extLst>
                </p:cNvPr>
                <p:cNvSpPr/>
                <p:nvPr/>
              </p:nvSpPr>
              <p:spPr>
                <a:xfrm>
                  <a:off x="1305496" y="3280625"/>
                  <a:ext cx="2262744" cy="212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75000"/>
                          <a:lumOff val="25000"/>
                        </a:schemeClr>
                      </a:solidFill>
                      <a:latin typeface="Roboto Condensed" panose="02000000000000000000" pitchFamily="2" charset="0"/>
                      <a:ea typeface="Roboto Condensed" panose="02000000000000000000" pitchFamily="2" charset="0"/>
                    </a:rPr>
                    <a:t>41 – 50%</a:t>
                  </a:r>
                </a:p>
              </p:txBody>
            </p:sp>
          </p:grpSp>
          <p:grpSp>
            <p:nvGrpSpPr>
              <p:cNvPr id="77" name="Group 76">
                <a:extLst>
                  <a:ext uri="{FF2B5EF4-FFF2-40B4-BE49-F238E27FC236}">
                    <a16:creationId xmlns:a16="http://schemas.microsoft.com/office/drawing/2014/main" id="{9A6D5FC3-B545-4AFE-BA8E-E5BC1B06D084}"/>
                  </a:ext>
                </a:extLst>
              </p:cNvPr>
              <p:cNvGrpSpPr/>
              <p:nvPr/>
            </p:nvGrpSpPr>
            <p:grpSpPr>
              <a:xfrm>
                <a:off x="993939" y="5871803"/>
                <a:ext cx="2092161" cy="321836"/>
                <a:chOff x="4908433" y="13097221"/>
                <a:chExt cx="3275943" cy="503937"/>
              </a:xfrm>
            </p:grpSpPr>
            <p:pic>
              <p:nvPicPr>
                <p:cNvPr id="1026" name="Picture 2" descr="OEHHA">
                  <a:extLst>
                    <a:ext uri="{FF2B5EF4-FFF2-40B4-BE49-F238E27FC236}">
                      <a16:creationId xmlns:a16="http://schemas.microsoft.com/office/drawing/2014/main" id="{EADF2B56-2B60-4239-A88E-4200496552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5973" y="13097221"/>
                  <a:ext cx="1398403" cy="5039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calepa">
                  <a:extLst>
                    <a:ext uri="{FF2B5EF4-FFF2-40B4-BE49-F238E27FC236}">
                      <a16:creationId xmlns:a16="http://schemas.microsoft.com/office/drawing/2014/main" id="{195378FC-317A-419E-901A-8CE1BB43634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265" r="9265"/>
                <a:stretch/>
              </p:blipFill>
              <p:spPr bwMode="auto">
                <a:xfrm>
                  <a:off x="4908433" y="13097229"/>
                  <a:ext cx="1619390" cy="503929"/>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75" name="Rectangle 74">
              <a:extLst>
                <a:ext uri="{FF2B5EF4-FFF2-40B4-BE49-F238E27FC236}">
                  <a16:creationId xmlns:a16="http://schemas.microsoft.com/office/drawing/2014/main" id="{1795503C-86D9-4DE9-9B17-CC1536FD58F0}"/>
                </a:ext>
              </a:extLst>
            </p:cNvPr>
            <p:cNvSpPr/>
            <p:nvPr/>
          </p:nvSpPr>
          <p:spPr>
            <a:xfrm>
              <a:off x="993938" y="1192345"/>
              <a:ext cx="4871603" cy="8137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pPr>
              <a:r>
                <a:rPr lang="en-US" sz="2400" b="1" dirty="0" err="1">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CalEnviroScreen</a:t>
              </a:r>
              <a:r>
                <a:rPr lang="en-US" sz="24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 3.0: Pollution Burden and Characteristics of Vulnerability</a:t>
              </a:r>
            </a:p>
          </p:txBody>
        </p:sp>
      </p:grpSp>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23</a:t>
            </a:fld>
            <a:endParaRPr lang="en-US" dirty="0"/>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7"/>
          <a:stretch/>
        </p:blipFill>
        <p:spPr>
          <a:xfrm>
            <a:off x="8497535" y="593223"/>
            <a:ext cx="2786293" cy="496743"/>
          </a:xfrm>
          <a:prstGeom prst="rect">
            <a:avLst/>
          </a:prstGeom>
        </p:spPr>
      </p:pic>
      <p:sp>
        <p:nvSpPr>
          <p:cNvPr id="11" name="Rectangle 10">
            <a:extLst>
              <a:ext uri="{FF2B5EF4-FFF2-40B4-BE49-F238E27FC236}">
                <a16:creationId xmlns:a16="http://schemas.microsoft.com/office/drawing/2014/main" id="{57E241C2-2FEE-4126-98BA-A6B6CF07F60E}"/>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Background</a:t>
            </a:r>
            <a:r>
              <a:rPr lang="en-US" sz="1600" b="1" dirty="0">
                <a:solidFill>
                  <a:srgbClr val="006DB5"/>
                </a:solidFill>
                <a:latin typeface="Roboto Condensed" panose="02000000000000000000" pitchFamily="2" charset="0"/>
                <a:ea typeface="Roboto Condensed" panose="02000000000000000000" pitchFamily="2"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a:t>
            </a:r>
            <a:r>
              <a:rPr lang="en-US" sz="1600" b="1" dirty="0">
                <a:solidFill>
                  <a:srgbClr val="006DB5"/>
                </a:solidFill>
                <a:latin typeface="Roboto Condensed" panose="02000000000000000000" pitchFamily="2" charset="0"/>
                <a:ea typeface="Roboto Condensed" panose="02000000000000000000" pitchFamily="2" charset="0"/>
              </a:rPr>
              <a:t>Methods</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Current State         Future State         Reflection</a:t>
            </a:r>
          </a:p>
        </p:txBody>
      </p:sp>
    </p:spTree>
    <p:extLst>
      <p:ext uri="{BB962C8B-B14F-4D97-AF65-F5344CB8AC3E}">
        <p14:creationId xmlns:p14="http://schemas.microsoft.com/office/powerpoint/2010/main" val="15655529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24</a:t>
            </a:fld>
            <a:endParaRPr lang="en-US" dirty="0"/>
          </a:p>
        </p:txBody>
      </p:sp>
      <p:sp>
        <p:nvSpPr>
          <p:cNvPr id="2" name="Rectangle 1">
            <a:extLst>
              <a:ext uri="{FF2B5EF4-FFF2-40B4-BE49-F238E27FC236}">
                <a16:creationId xmlns:a16="http://schemas.microsoft.com/office/drawing/2014/main" id="{529D103A-EC08-4D32-ACD2-30C0E0883AE2}"/>
              </a:ext>
            </a:extLst>
          </p:cNvPr>
          <p:cNvSpPr/>
          <p:nvPr/>
        </p:nvSpPr>
        <p:spPr>
          <a:xfrm>
            <a:off x="999218" y="1186542"/>
            <a:ext cx="10284609" cy="523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spcAft>
                <a:spcPts val="1200"/>
              </a:spcAft>
            </a:pPr>
            <a:r>
              <a:rPr lang="en-US" sz="32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Conceptual Model</a:t>
            </a:r>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3"/>
          <a:stretch/>
        </p:blipFill>
        <p:spPr>
          <a:xfrm>
            <a:off x="8497535" y="593223"/>
            <a:ext cx="2786293" cy="496743"/>
          </a:xfrm>
          <a:prstGeom prst="rect">
            <a:avLst/>
          </a:prstGeom>
        </p:spPr>
      </p:pic>
      <p:sp>
        <p:nvSpPr>
          <p:cNvPr id="11" name="Rectangle 10">
            <a:extLst>
              <a:ext uri="{FF2B5EF4-FFF2-40B4-BE49-F238E27FC236}">
                <a16:creationId xmlns:a16="http://schemas.microsoft.com/office/drawing/2014/main" id="{57E241C2-2FEE-4126-98BA-A6B6CF07F60E}"/>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Background</a:t>
            </a:r>
            <a:r>
              <a:rPr lang="en-US" sz="1600" b="1" dirty="0">
                <a:solidFill>
                  <a:srgbClr val="006DB5"/>
                </a:solidFill>
                <a:latin typeface="Roboto Condensed" panose="02000000000000000000" pitchFamily="2" charset="0"/>
                <a:ea typeface="Roboto Condensed" panose="02000000000000000000" pitchFamily="2"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a:t>
            </a:r>
            <a:r>
              <a:rPr lang="en-US" sz="1600" b="1" dirty="0">
                <a:solidFill>
                  <a:srgbClr val="006DB5"/>
                </a:solidFill>
                <a:latin typeface="Roboto Condensed" panose="02000000000000000000" pitchFamily="2" charset="0"/>
                <a:ea typeface="Roboto Condensed" panose="02000000000000000000" pitchFamily="2" charset="0"/>
              </a:rPr>
              <a:t>Methods</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Current State         Future State         Reflection</a:t>
            </a:r>
          </a:p>
        </p:txBody>
      </p:sp>
      <p:grpSp>
        <p:nvGrpSpPr>
          <p:cNvPr id="39" name="Group 38">
            <a:extLst>
              <a:ext uri="{FF2B5EF4-FFF2-40B4-BE49-F238E27FC236}">
                <a16:creationId xmlns:a16="http://schemas.microsoft.com/office/drawing/2014/main" id="{343AD416-1F37-4705-B53F-FEF6C3011BB8}"/>
              </a:ext>
            </a:extLst>
          </p:cNvPr>
          <p:cNvGrpSpPr/>
          <p:nvPr/>
        </p:nvGrpSpPr>
        <p:grpSpPr>
          <a:xfrm>
            <a:off x="999218" y="1806787"/>
            <a:ext cx="10354582" cy="4417507"/>
            <a:chOff x="999218" y="1932356"/>
            <a:chExt cx="10292862" cy="3975111"/>
          </a:xfrm>
        </p:grpSpPr>
        <p:cxnSp>
          <p:nvCxnSpPr>
            <p:cNvPr id="40" name="Straight Connector 39">
              <a:extLst>
                <a:ext uri="{FF2B5EF4-FFF2-40B4-BE49-F238E27FC236}">
                  <a16:creationId xmlns:a16="http://schemas.microsoft.com/office/drawing/2014/main" id="{4D00FD95-B954-453C-A86C-183195F27840}"/>
                </a:ext>
              </a:extLst>
            </p:cNvPr>
            <p:cNvCxnSpPr>
              <a:cxnSpLocks/>
            </p:cNvCxnSpPr>
            <p:nvPr/>
          </p:nvCxnSpPr>
          <p:spPr>
            <a:xfrm>
              <a:off x="1005080" y="2352151"/>
              <a:ext cx="10287000" cy="0"/>
            </a:xfrm>
            <a:prstGeom prst="line">
              <a:avLst/>
            </a:prstGeom>
            <a:ln w="9525">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58B8D05-B408-4036-A399-6C304B3FC4ED}"/>
                </a:ext>
              </a:extLst>
            </p:cNvPr>
            <p:cNvCxnSpPr>
              <a:cxnSpLocks/>
            </p:cNvCxnSpPr>
            <p:nvPr/>
          </p:nvCxnSpPr>
          <p:spPr>
            <a:xfrm>
              <a:off x="1005080" y="2799826"/>
              <a:ext cx="10287000" cy="0"/>
            </a:xfrm>
            <a:prstGeom prst="line">
              <a:avLst/>
            </a:prstGeom>
            <a:ln w="9525">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F24D6CE-2162-4E99-83AD-CEB77709EE7C}"/>
                </a:ext>
              </a:extLst>
            </p:cNvPr>
            <p:cNvCxnSpPr>
              <a:cxnSpLocks/>
            </p:cNvCxnSpPr>
            <p:nvPr/>
          </p:nvCxnSpPr>
          <p:spPr>
            <a:xfrm>
              <a:off x="1005080" y="3245120"/>
              <a:ext cx="10287000" cy="0"/>
            </a:xfrm>
            <a:prstGeom prst="line">
              <a:avLst/>
            </a:prstGeom>
            <a:ln w="9525">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D224A2E-38CF-4D31-9697-E29A79D1C530}"/>
                </a:ext>
              </a:extLst>
            </p:cNvPr>
            <p:cNvCxnSpPr>
              <a:cxnSpLocks/>
            </p:cNvCxnSpPr>
            <p:nvPr/>
          </p:nvCxnSpPr>
          <p:spPr>
            <a:xfrm>
              <a:off x="1005080" y="3688033"/>
              <a:ext cx="10287000" cy="0"/>
            </a:xfrm>
            <a:prstGeom prst="line">
              <a:avLst/>
            </a:prstGeom>
            <a:ln w="9525">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7A883AE-9051-4D01-80E5-EDD23022078E}"/>
                </a:ext>
              </a:extLst>
            </p:cNvPr>
            <p:cNvCxnSpPr>
              <a:cxnSpLocks/>
            </p:cNvCxnSpPr>
            <p:nvPr/>
          </p:nvCxnSpPr>
          <p:spPr>
            <a:xfrm>
              <a:off x="1005080" y="5040583"/>
              <a:ext cx="10287000" cy="0"/>
            </a:xfrm>
            <a:prstGeom prst="line">
              <a:avLst/>
            </a:prstGeom>
            <a:ln w="9525">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627901B-863D-4281-8AA8-6E8CBBB79A92}"/>
                </a:ext>
              </a:extLst>
            </p:cNvPr>
            <p:cNvCxnSpPr>
              <a:cxnSpLocks/>
            </p:cNvCxnSpPr>
            <p:nvPr/>
          </p:nvCxnSpPr>
          <p:spPr>
            <a:xfrm>
              <a:off x="1005080" y="5485083"/>
              <a:ext cx="10287000" cy="0"/>
            </a:xfrm>
            <a:prstGeom prst="line">
              <a:avLst/>
            </a:prstGeom>
            <a:ln w="9525">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6" name="Freeform: Shape 45">
              <a:extLst>
                <a:ext uri="{FF2B5EF4-FFF2-40B4-BE49-F238E27FC236}">
                  <a16:creationId xmlns:a16="http://schemas.microsoft.com/office/drawing/2014/main" id="{3F6B14E8-0B0D-425F-BD3C-84CBCE4F79BC}"/>
                </a:ext>
              </a:extLst>
            </p:cNvPr>
            <p:cNvSpPr/>
            <p:nvPr/>
          </p:nvSpPr>
          <p:spPr>
            <a:xfrm>
              <a:off x="999218" y="5523390"/>
              <a:ext cx="10284609" cy="384077"/>
            </a:xfrm>
            <a:custGeom>
              <a:avLst/>
              <a:gdLst>
                <a:gd name="connsiteX0" fmla="*/ 0 w 12430383"/>
                <a:gd name="connsiteY0" fmla="*/ 0 h 532297"/>
                <a:gd name="connsiteX1" fmla="*/ 12430383 w 12430383"/>
                <a:gd name="connsiteY1" fmla="*/ 0 h 532297"/>
                <a:gd name="connsiteX2" fmla="*/ 12430383 w 12430383"/>
                <a:gd name="connsiteY2" fmla="*/ 532297 h 532297"/>
                <a:gd name="connsiteX3" fmla="*/ 0 w 12430383"/>
                <a:gd name="connsiteY3" fmla="*/ 532297 h 532297"/>
                <a:gd name="connsiteX4" fmla="*/ 0 w 12430383"/>
                <a:gd name="connsiteY4" fmla="*/ 0 h 53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383" h="532297">
                  <a:moveTo>
                    <a:pt x="0" y="0"/>
                  </a:moveTo>
                  <a:lnTo>
                    <a:pt x="12430383" y="0"/>
                  </a:lnTo>
                  <a:lnTo>
                    <a:pt x="12430383" y="532297"/>
                  </a:lnTo>
                  <a:lnTo>
                    <a:pt x="0" y="532297"/>
                  </a:lnTo>
                  <a:lnTo>
                    <a:pt x="0" y="0"/>
                  </a:lnTo>
                  <a:close/>
                </a:path>
              </a:pathLst>
            </a:custGeom>
            <a:noFill/>
            <a:ln>
              <a:noFill/>
            </a:ln>
            <a:effectLst/>
          </p:spPr>
          <p:txBody>
            <a:bodyPr spcFirstLastPara="0" vert="horz" wrap="square" lIns="91440" tIns="49784" rIns="91440" bIns="49784" numCol="1" spcCol="1270" anchor="ctr" anchorCtr="0">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10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cs typeface="Segoe UI Historic" panose="020B0502040204020203" pitchFamily="34" charset="0"/>
                </a:rPr>
                <a:t>Index and Decision-</a:t>
              </a:r>
            </a:p>
            <a:p>
              <a:pPr marL="0" marR="0" lvl="0" indent="0" defTabSz="914400" eaLnBrk="1" fontAlgn="auto" latinLnBrk="0" hangingPunct="1">
                <a:lnSpc>
                  <a:spcPct val="90000"/>
                </a:lnSpc>
                <a:spcBef>
                  <a:spcPts val="0"/>
                </a:spcBef>
                <a:spcAft>
                  <a:spcPts val="0"/>
                </a:spcAft>
                <a:buClrTx/>
                <a:buSzTx/>
                <a:buFontTx/>
                <a:buNone/>
                <a:tabLst/>
                <a:defRPr/>
              </a:pPr>
              <a:r>
                <a:rPr kumimoji="0" lang="en-US" sz="110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cs typeface="Segoe UI Historic" panose="020B0502040204020203" pitchFamily="34" charset="0"/>
                </a:rPr>
                <a:t>Support Measures</a:t>
              </a:r>
              <a:endParaRPr kumimoji="0" lang="en-US" sz="110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47" name="Freeform: Shape 46">
              <a:extLst>
                <a:ext uri="{FF2B5EF4-FFF2-40B4-BE49-F238E27FC236}">
                  <a16:creationId xmlns:a16="http://schemas.microsoft.com/office/drawing/2014/main" id="{43CEA148-B9F7-4256-A6CA-C4508ED60989}"/>
                </a:ext>
              </a:extLst>
            </p:cNvPr>
            <p:cNvSpPr/>
            <p:nvPr/>
          </p:nvSpPr>
          <p:spPr>
            <a:xfrm>
              <a:off x="999218" y="5075301"/>
              <a:ext cx="10284609" cy="384077"/>
            </a:xfrm>
            <a:custGeom>
              <a:avLst/>
              <a:gdLst>
                <a:gd name="connsiteX0" fmla="*/ 0 w 12430383"/>
                <a:gd name="connsiteY0" fmla="*/ 0 h 532297"/>
                <a:gd name="connsiteX1" fmla="*/ 12430383 w 12430383"/>
                <a:gd name="connsiteY1" fmla="*/ 0 h 532297"/>
                <a:gd name="connsiteX2" fmla="*/ 12430383 w 12430383"/>
                <a:gd name="connsiteY2" fmla="*/ 532297 h 532297"/>
                <a:gd name="connsiteX3" fmla="*/ 0 w 12430383"/>
                <a:gd name="connsiteY3" fmla="*/ 532297 h 532297"/>
                <a:gd name="connsiteX4" fmla="*/ 0 w 12430383"/>
                <a:gd name="connsiteY4" fmla="*/ 0 h 53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383" h="532297">
                  <a:moveTo>
                    <a:pt x="0" y="0"/>
                  </a:moveTo>
                  <a:lnTo>
                    <a:pt x="12430383" y="0"/>
                  </a:lnTo>
                  <a:lnTo>
                    <a:pt x="12430383" y="532297"/>
                  </a:lnTo>
                  <a:lnTo>
                    <a:pt x="0" y="532297"/>
                  </a:lnTo>
                  <a:lnTo>
                    <a:pt x="0" y="0"/>
                  </a:lnTo>
                  <a:close/>
                </a:path>
              </a:pathLst>
            </a:custGeom>
            <a:noFill/>
            <a:ln>
              <a:noFill/>
            </a:ln>
            <a:effectLst/>
          </p:spPr>
          <p:txBody>
            <a:bodyPr spcFirstLastPara="0" vert="horz" wrap="square" lIns="91440" tIns="49784" rIns="91440" bIns="49784" numCol="1" spcCol="1270" anchor="ctr" anchorCtr="0">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10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cs typeface="Segoe UI Historic" panose="020B0502040204020203" pitchFamily="34" charset="0"/>
                </a:rPr>
                <a:t>Respiratory </a:t>
              </a:r>
              <a:endParaRPr kumimoji="0" lang="en-US" sz="110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a:p>
              <a:pPr marL="0" marR="0" lvl="0" indent="0" defTabSz="914400" eaLnBrk="1" fontAlgn="auto" latinLnBrk="0" hangingPunct="1">
                <a:lnSpc>
                  <a:spcPct val="90000"/>
                </a:lnSpc>
                <a:spcBef>
                  <a:spcPts val="0"/>
                </a:spcBef>
                <a:spcAft>
                  <a:spcPts val="0"/>
                </a:spcAft>
                <a:buClrTx/>
                <a:buSzTx/>
                <a:buFontTx/>
                <a:buNone/>
                <a:tabLst/>
                <a:defRPr/>
              </a:pPr>
              <a:r>
                <a:rPr kumimoji="0" lang="en-US" sz="110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cs typeface="Segoe UI Historic" panose="020B0502040204020203" pitchFamily="34" charset="0"/>
                </a:rPr>
                <a:t>Endpoints</a:t>
              </a:r>
              <a:endParaRPr kumimoji="0" lang="en-US" sz="110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48" name="Freeform: Shape 47">
              <a:extLst>
                <a:ext uri="{FF2B5EF4-FFF2-40B4-BE49-F238E27FC236}">
                  <a16:creationId xmlns:a16="http://schemas.microsoft.com/office/drawing/2014/main" id="{4C3E50B1-1E1D-4408-A504-31A66EED9C19}"/>
                </a:ext>
              </a:extLst>
            </p:cNvPr>
            <p:cNvSpPr/>
            <p:nvPr/>
          </p:nvSpPr>
          <p:spPr>
            <a:xfrm>
              <a:off x="999218" y="3724715"/>
              <a:ext cx="10284609" cy="1286573"/>
            </a:xfrm>
            <a:custGeom>
              <a:avLst/>
              <a:gdLst>
                <a:gd name="connsiteX0" fmla="*/ 0 w 12430383"/>
                <a:gd name="connsiteY0" fmla="*/ 0 h 1783078"/>
                <a:gd name="connsiteX1" fmla="*/ 12430383 w 12430383"/>
                <a:gd name="connsiteY1" fmla="*/ 0 h 1783078"/>
                <a:gd name="connsiteX2" fmla="*/ 12430383 w 12430383"/>
                <a:gd name="connsiteY2" fmla="*/ 1783078 h 1783078"/>
                <a:gd name="connsiteX3" fmla="*/ 0 w 12430383"/>
                <a:gd name="connsiteY3" fmla="*/ 1783078 h 1783078"/>
                <a:gd name="connsiteX4" fmla="*/ 0 w 12430383"/>
                <a:gd name="connsiteY4" fmla="*/ 0 h 178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383" h="1783078">
                  <a:moveTo>
                    <a:pt x="0" y="0"/>
                  </a:moveTo>
                  <a:lnTo>
                    <a:pt x="12430383" y="0"/>
                  </a:lnTo>
                  <a:lnTo>
                    <a:pt x="12430383" y="1783078"/>
                  </a:lnTo>
                  <a:lnTo>
                    <a:pt x="0" y="1783078"/>
                  </a:lnTo>
                  <a:lnTo>
                    <a:pt x="0" y="0"/>
                  </a:lnTo>
                  <a:close/>
                </a:path>
              </a:pathLst>
            </a:custGeom>
            <a:noFill/>
            <a:ln>
              <a:noFill/>
            </a:ln>
            <a:effectLst/>
          </p:spPr>
          <p:txBody>
            <a:bodyPr spcFirstLastPara="0" vert="horz" wrap="square" lIns="91440" tIns="49784" rIns="91440" bIns="49784" numCol="1" spcCol="1270" anchor="ctr" anchorCtr="0">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10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cs typeface="Segoe UI Historic" panose="020B0502040204020203" pitchFamily="34" charset="0"/>
                </a:rPr>
                <a:t>Receptors</a:t>
              </a:r>
              <a:endParaRPr kumimoji="0" lang="en-US" sz="110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49" name="Freeform: Shape 48">
              <a:extLst>
                <a:ext uri="{FF2B5EF4-FFF2-40B4-BE49-F238E27FC236}">
                  <a16:creationId xmlns:a16="http://schemas.microsoft.com/office/drawing/2014/main" id="{2E89574D-4875-4A19-8031-3F3B91A85163}"/>
                </a:ext>
              </a:extLst>
            </p:cNvPr>
            <p:cNvSpPr/>
            <p:nvPr/>
          </p:nvSpPr>
          <p:spPr>
            <a:xfrm>
              <a:off x="999218" y="3276625"/>
              <a:ext cx="10284609" cy="384077"/>
            </a:xfrm>
            <a:custGeom>
              <a:avLst/>
              <a:gdLst>
                <a:gd name="connsiteX0" fmla="*/ 0 w 12430383"/>
                <a:gd name="connsiteY0" fmla="*/ 0 h 532297"/>
                <a:gd name="connsiteX1" fmla="*/ 12430383 w 12430383"/>
                <a:gd name="connsiteY1" fmla="*/ 0 h 532297"/>
                <a:gd name="connsiteX2" fmla="*/ 12430383 w 12430383"/>
                <a:gd name="connsiteY2" fmla="*/ 532297 h 532297"/>
                <a:gd name="connsiteX3" fmla="*/ 0 w 12430383"/>
                <a:gd name="connsiteY3" fmla="*/ 532297 h 532297"/>
                <a:gd name="connsiteX4" fmla="*/ 0 w 12430383"/>
                <a:gd name="connsiteY4" fmla="*/ 0 h 53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383" h="532297">
                  <a:moveTo>
                    <a:pt x="0" y="0"/>
                  </a:moveTo>
                  <a:lnTo>
                    <a:pt x="12430383" y="0"/>
                  </a:lnTo>
                  <a:lnTo>
                    <a:pt x="12430383" y="532297"/>
                  </a:lnTo>
                  <a:lnTo>
                    <a:pt x="0" y="532297"/>
                  </a:lnTo>
                  <a:lnTo>
                    <a:pt x="0" y="0"/>
                  </a:lnTo>
                  <a:close/>
                </a:path>
              </a:pathLst>
            </a:custGeom>
            <a:noFill/>
            <a:ln>
              <a:noFill/>
            </a:ln>
            <a:effectLst/>
          </p:spPr>
          <p:txBody>
            <a:bodyPr spcFirstLastPara="0" vert="horz" wrap="square" lIns="91440" tIns="49784" rIns="91440" bIns="49784" numCol="1" spcCol="1270" anchor="ctr" anchorCtr="0">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10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cs typeface="Segoe UI Historic" panose="020B0502040204020203" pitchFamily="34" charset="0"/>
                </a:rPr>
                <a:t>Route</a:t>
              </a:r>
              <a:endParaRPr kumimoji="0" lang="en-US" sz="110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50" name="Freeform: Shape 49">
              <a:extLst>
                <a:ext uri="{FF2B5EF4-FFF2-40B4-BE49-F238E27FC236}">
                  <a16:creationId xmlns:a16="http://schemas.microsoft.com/office/drawing/2014/main" id="{0134AB16-61B1-41E2-8D82-85DCFE148E82}"/>
                </a:ext>
              </a:extLst>
            </p:cNvPr>
            <p:cNvSpPr/>
            <p:nvPr/>
          </p:nvSpPr>
          <p:spPr>
            <a:xfrm>
              <a:off x="999218" y="2828535"/>
              <a:ext cx="10284609" cy="384077"/>
            </a:xfrm>
            <a:custGeom>
              <a:avLst/>
              <a:gdLst>
                <a:gd name="connsiteX0" fmla="*/ 0 w 12430383"/>
                <a:gd name="connsiteY0" fmla="*/ 0 h 532297"/>
                <a:gd name="connsiteX1" fmla="*/ 12430383 w 12430383"/>
                <a:gd name="connsiteY1" fmla="*/ 0 h 532297"/>
                <a:gd name="connsiteX2" fmla="*/ 12430383 w 12430383"/>
                <a:gd name="connsiteY2" fmla="*/ 532297 h 532297"/>
                <a:gd name="connsiteX3" fmla="*/ 0 w 12430383"/>
                <a:gd name="connsiteY3" fmla="*/ 532297 h 532297"/>
                <a:gd name="connsiteX4" fmla="*/ 0 w 12430383"/>
                <a:gd name="connsiteY4" fmla="*/ 0 h 53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383" h="532297">
                  <a:moveTo>
                    <a:pt x="0" y="0"/>
                  </a:moveTo>
                  <a:lnTo>
                    <a:pt x="12430383" y="0"/>
                  </a:lnTo>
                  <a:lnTo>
                    <a:pt x="12430383" y="532297"/>
                  </a:lnTo>
                  <a:lnTo>
                    <a:pt x="0" y="532297"/>
                  </a:lnTo>
                  <a:lnTo>
                    <a:pt x="0" y="0"/>
                  </a:lnTo>
                  <a:close/>
                </a:path>
              </a:pathLst>
            </a:custGeom>
            <a:noFill/>
            <a:ln>
              <a:noFill/>
            </a:ln>
            <a:effectLst/>
          </p:spPr>
          <p:txBody>
            <a:bodyPr spcFirstLastPara="0" vert="horz" wrap="square" lIns="91440" tIns="49784" rIns="91440" bIns="49784" numCol="1" spcCol="1270" anchor="ctr" anchorCtr="0">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10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cs typeface="Segoe UI Historic" panose="020B0502040204020203" pitchFamily="34" charset="0"/>
                </a:rPr>
                <a:t>Exposure </a:t>
              </a:r>
              <a:endParaRPr kumimoji="0" lang="en-US" sz="110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a:p>
              <a:pPr marL="0" marR="0" lvl="0" indent="0" defTabSz="914400" eaLnBrk="1" fontAlgn="auto" latinLnBrk="0" hangingPunct="1">
                <a:lnSpc>
                  <a:spcPct val="90000"/>
                </a:lnSpc>
                <a:spcBef>
                  <a:spcPts val="0"/>
                </a:spcBef>
                <a:spcAft>
                  <a:spcPts val="0"/>
                </a:spcAft>
                <a:buClrTx/>
                <a:buSzTx/>
                <a:buFontTx/>
                <a:buNone/>
                <a:tabLst/>
                <a:defRPr/>
              </a:pPr>
              <a:r>
                <a:rPr kumimoji="0" lang="en-US" sz="110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cs typeface="Segoe UI Historic" panose="020B0502040204020203" pitchFamily="34" charset="0"/>
                </a:rPr>
                <a:t>Pathways/Media</a:t>
              </a:r>
              <a:endParaRPr kumimoji="0" lang="en-US" sz="110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51" name="Freeform: Shape 50">
              <a:extLst>
                <a:ext uri="{FF2B5EF4-FFF2-40B4-BE49-F238E27FC236}">
                  <a16:creationId xmlns:a16="http://schemas.microsoft.com/office/drawing/2014/main" id="{60626F78-8A95-4840-B564-46B17E750EC5}"/>
                </a:ext>
              </a:extLst>
            </p:cNvPr>
            <p:cNvSpPr/>
            <p:nvPr/>
          </p:nvSpPr>
          <p:spPr>
            <a:xfrm>
              <a:off x="999218" y="2380445"/>
              <a:ext cx="10284609" cy="384077"/>
            </a:xfrm>
            <a:custGeom>
              <a:avLst/>
              <a:gdLst>
                <a:gd name="connsiteX0" fmla="*/ 0 w 12430383"/>
                <a:gd name="connsiteY0" fmla="*/ 0 h 532297"/>
                <a:gd name="connsiteX1" fmla="*/ 12430383 w 12430383"/>
                <a:gd name="connsiteY1" fmla="*/ 0 h 532297"/>
                <a:gd name="connsiteX2" fmla="*/ 12430383 w 12430383"/>
                <a:gd name="connsiteY2" fmla="*/ 532297 h 532297"/>
                <a:gd name="connsiteX3" fmla="*/ 0 w 12430383"/>
                <a:gd name="connsiteY3" fmla="*/ 532297 h 532297"/>
                <a:gd name="connsiteX4" fmla="*/ 0 w 12430383"/>
                <a:gd name="connsiteY4" fmla="*/ 0 h 53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383" h="532297">
                  <a:moveTo>
                    <a:pt x="0" y="0"/>
                  </a:moveTo>
                  <a:lnTo>
                    <a:pt x="12430383" y="0"/>
                  </a:lnTo>
                  <a:lnTo>
                    <a:pt x="12430383" y="532297"/>
                  </a:lnTo>
                  <a:lnTo>
                    <a:pt x="0" y="532297"/>
                  </a:lnTo>
                  <a:lnTo>
                    <a:pt x="0" y="0"/>
                  </a:lnTo>
                  <a:close/>
                </a:path>
              </a:pathLst>
            </a:custGeom>
            <a:noFill/>
            <a:ln>
              <a:noFill/>
            </a:ln>
            <a:effectLst/>
          </p:spPr>
          <p:txBody>
            <a:bodyPr spcFirstLastPara="0" vert="horz" wrap="square" lIns="91440" tIns="49784" rIns="91440" bIns="49784" numCol="1" spcCol="1270" anchor="ctr" anchorCtr="0">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10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cs typeface="Segoe UI Historic" panose="020B0502040204020203" pitchFamily="34" charset="0"/>
                </a:rPr>
                <a:t>Stressors</a:t>
              </a:r>
              <a:endParaRPr kumimoji="0" lang="en-US" sz="110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52" name="Freeform: Shape 51">
              <a:extLst>
                <a:ext uri="{FF2B5EF4-FFF2-40B4-BE49-F238E27FC236}">
                  <a16:creationId xmlns:a16="http://schemas.microsoft.com/office/drawing/2014/main" id="{570944C2-CAA7-40F7-92F9-CC035D02EE49}"/>
                </a:ext>
              </a:extLst>
            </p:cNvPr>
            <p:cNvSpPr/>
            <p:nvPr/>
          </p:nvSpPr>
          <p:spPr>
            <a:xfrm>
              <a:off x="999218" y="1932356"/>
              <a:ext cx="10284609" cy="384077"/>
            </a:xfrm>
            <a:custGeom>
              <a:avLst/>
              <a:gdLst>
                <a:gd name="connsiteX0" fmla="*/ 0 w 12430383"/>
                <a:gd name="connsiteY0" fmla="*/ 0 h 532297"/>
                <a:gd name="connsiteX1" fmla="*/ 12430383 w 12430383"/>
                <a:gd name="connsiteY1" fmla="*/ 0 h 532297"/>
                <a:gd name="connsiteX2" fmla="*/ 12430383 w 12430383"/>
                <a:gd name="connsiteY2" fmla="*/ 532297 h 532297"/>
                <a:gd name="connsiteX3" fmla="*/ 0 w 12430383"/>
                <a:gd name="connsiteY3" fmla="*/ 532297 h 532297"/>
                <a:gd name="connsiteX4" fmla="*/ 0 w 12430383"/>
                <a:gd name="connsiteY4" fmla="*/ 0 h 532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0383" h="532297">
                  <a:moveTo>
                    <a:pt x="0" y="0"/>
                  </a:moveTo>
                  <a:lnTo>
                    <a:pt x="12430383" y="0"/>
                  </a:lnTo>
                  <a:lnTo>
                    <a:pt x="12430383" y="532297"/>
                  </a:lnTo>
                  <a:lnTo>
                    <a:pt x="0" y="532297"/>
                  </a:lnTo>
                  <a:lnTo>
                    <a:pt x="0" y="0"/>
                  </a:lnTo>
                  <a:close/>
                </a:path>
              </a:pathLst>
            </a:custGeom>
            <a:noFill/>
            <a:ln>
              <a:noFill/>
            </a:ln>
            <a:effectLst/>
          </p:spPr>
          <p:txBody>
            <a:bodyPr spcFirstLastPara="0" vert="horz" wrap="square" lIns="91440" tIns="49784" rIns="91440" bIns="49784" numCol="1" spcCol="1270" anchor="ctr" anchorCtr="0">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10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cs typeface="Segoe UI Historic" panose="020B0502040204020203" pitchFamily="34" charset="0"/>
                </a:rPr>
                <a:t>Source</a:t>
              </a:r>
              <a:endParaRPr kumimoji="0" lang="en-US" sz="110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53" name="Rectangle 52">
              <a:extLst>
                <a:ext uri="{FF2B5EF4-FFF2-40B4-BE49-F238E27FC236}">
                  <a16:creationId xmlns:a16="http://schemas.microsoft.com/office/drawing/2014/main" id="{FCDC74F9-82EE-49BC-8B47-A7411D1DC592}"/>
                </a:ext>
              </a:extLst>
            </p:cNvPr>
            <p:cNvSpPr/>
            <p:nvPr/>
          </p:nvSpPr>
          <p:spPr>
            <a:xfrm>
              <a:off x="6720568" y="1964362"/>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Wildfires</a:t>
              </a:r>
              <a:endParaRPr kumimoji="0" lang="en-US" sz="10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54" name="Rectangle 53">
              <a:extLst>
                <a:ext uri="{FF2B5EF4-FFF2-40B4-BE49-F238E27FC236}">
                  <a16:creationId xmlns:a16="http://schemas.microsoft.com/office/drawing/2014/main" id="{53A12C5D-C4D4-4783-9612-3A49911E2CDA}"/>
                </a:ext>
              </a:extLst>
            </p:cNvPr>
            <p:cNvSpPr/>
            <p:nvPr/>
          </p:nvSpPr>
          <p:spPr>
            <a:xfrm>
              <a:off x="6248884" y="2417672"/>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PM</a:t>
              </a:r>
              <a:r>
                <a:rPr kumimoji="0" lang="en-US" sz="1000" b="0" i="0" u="none" strike="noStrike" kern="1200" cap="none" spc="0" normalizeH="0" baseline="-2500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2.5</a:t>
              </a:r>
              <a:endParaRPr kumimoji="0" lang="en-US" sz="10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55" name="Rectangle 54">
              <a:extLst>
                <a:ext uri="{FF2B5EF4-FFF2-40B4-BE49-F238E27FC236}">
                  <a16:creationId xmlns:a16="http://schemas.microsoft.com/office/drawing/2014/main" id="{8CD1CF6F-1F3D-465E-92A2-774E36B478D2}"/>
                </a:ext>
              </a:extLst>
            </p:cNvPr>
            <p:cNvSpPr/>
            <p:nvPr/>
          </p:nvSpPr>
          <p:spPr>
            <a:xfrm>
              <a:off x="5792788" y="2860542"/>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Outdoor air micro-environments</a:t>
              </a:r>
              <a:endParaRPr kumimoji="0" lang="en-US" sz="8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56" name="Rectangle 55">
              <a:extLst>
                <a:ext uri="{FF2B5EF4-FFF2-40B4-BE49-F238E27FC236}">
                  <a16:creationId xmlns:a16="http://schemas.microsoft.com/office/drawing/2014/main" id="{5F63EA31-1515-4F83-BFE9-7E226D7DED99}"/>
                </a:ext>
              </a:extLst>
            </p:cNvPr>
            <p:cNvSpPr/>
            <p:nvPr/>
          </p:nvSpPr>
          <p:spPr>
            <a:xfrm>
              <a:off x="6720568" y="2860542"/>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Indoor air micro-environments</a:t>
              </a:r>
              <a:endParaRPr kumimoji="0" lang="en-US" sz="800" b="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57" name="Rectangle 56">
              <a:extLst>
                <a:ext uri="{FF2B5EF4-FFF2-40B4-BE49-F238E27FC236}">
                  <a16:creationId xmlns:a16="http://schemas.microsoft.com/office/drawing/2014/main" id="{6183159B-6E95-4CC4-867C-7CAA88CB1A15}"/>
                </a:ext>
              </a:extLst>
            </p:cNvPr>
            <p:cNvSpPr/>
            <p:nvPr/>
          </p:nvSpPr>
          <p:spPr>
            <a:xfrm>
              <a:off x="6720568" y="3308631"/>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Inhalation</a:t>
              </a:r>
              <a:endParaRPr kumimoji="0" lang="en-US" sz="10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58" name="Rectangle 57">
              <a:extLst>
                <a:ext uri="{FF2B5EF4-FFF2-40B4-BE49-F238E27FC236}">
                  <a16:creationId xmlns:a16="http://schemas.microsoft.com/office/drawing/2014/main" id="{D405530A-512E-4317-B423-55E3A68F6E18}"/>
                </a:ext>
              </a:extLst>
            </p:cNvPr>
            <p:cNvSpPr/>
            <p:nvPr/>
          </p:nvSpPr>
          <p:spPr>
            <a:xfrm>
              <a:off x="6720568" y="3756721"/>
              <a:ext cx="803842" cy="320063"/>
            </a:xfrm>
            <a:prstGeom prst="rect">
              <a:avLst/>
            </a:prstGeom>
            <a:solidFill>
              <a:srgbClr val="F9DDB5"/>
            </a:solidFill>
            <a:ln w="12700" cap="flat" cmpd="sng" algn="ctr">
              <a:noFill/>
              <a:prstDash val="solid"/>
              <a:miter lim="800000"/>
            </a:ln>
            <a:effectLst/>
          </p:spPr>
          <p:txBody>
            <a:bodyPr spcFirstLastPara="0" vert="horz" wrap="square" lIns="0" tIns="0" rIns="0" bIns="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800" b="0" i="0" u="none" strike="noStrike" kern="1200" cap="none" spc="-2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San Mateo County </a:t>
              </a:r>
            </a:p>
            <a:p>
              <a:pPr marL="0" marR="0" lvl="0" indent="0" algn="ctr" defTabSz="914400" eaLnBrk="1" fontAlgn="auto" latinLnBrk="0" hangingPunct="1">
                <a:lnSpc>
                  <a:spcPct val="90000"/>
                </a:lnSpc>
                <a:spcBef>
                  <a:spcPts val="0"/>
                </a:spcBef>
                <a:spcAft>
                  <a:spcPts val="0"/>
                </a:spcAft>
                <a:buClrTx/>
                <a:buSzTx/>
                <a:buFontTx/>
                <a:buNone/>
                <a:tabLst/>
                <a:defRPr/>
              </a:pPr>
              <a:r>
                <a:rPr kumimoji="0" lang="en-US" sz="800" b="0" i="0" u="none" strike="noStrike" kern="1200" cap="none" spc="-2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general population</a:t>
              </a:r>
              <a:endParaRPr kumimoji="0" lang="en-US" sz="8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59" name="Rectangle 58">
              <a:extLst>
                <a:ext uri="{FF2B5EF4-FFF2-40B4-BE49-F238E27FC236}">
                  <a16:creationId xmlns:a16="http://schemas.microsoft.com/office/drawing/2014/main" id="{3EAC7FBF-2419-440E-B42A-8471E206C100}"/>
                </a:ext>
              </a:extLst>
            </p:cNvPr>
            <p:cNvSpPr/>
            <p:nvPr/>
          </p:nvSpPr>
          <p:spPr>
            <a:xfrm>
              <a:off x="6256678" y="4204811"/>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Male</a:t>
              </a:r>
              <a:endParaRPr kumimoji="0" lang="en-US" sz="1000" b="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61" name="Rectangle 60">
              <a:extLst>
                <a:ext uri="{FF2B5EF4-FFF2-40B4-BE49-F238E27FC236}">
                  <a16:creationId xmlns:a16="http://schemas.microsoft.com/office/drawing/2014/main" id="{34B0877B-85B8-4B96-8ED4-0B2AEBAE52D9}"/>
                </a:ext>
              </a:extLst>
            </p:cNvPr>
            <p:cNvSpPr/>
            <p:nvPr/>
          </p:nvSpPr>
          <p:spPr>
            <a:xfrm>
              <a:off x="2081672" y="4652901"/>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Age &lt;18</a:t>
              </a:r>
              <a:r>
                <a:rPr lang="en-US" sz="1000" kern="0" dirty="0">
                  <a:solidFill>
                    <a:schemeClr val="tx1">
                      <a:lumMod val="75000"/>
                      <a:lumOff val="25000"/>
                    </a:schemeClr>
                  </a:solidFill>
                  <a:latin typeface="Roboto Condensed" panose="02000000000000000000" pitchFamily="2" charset="0"/>
                  <a:ea typeface="Roboto Condensed" panose="02000000000000000000" pitchFamily="2" charset="0"/>
                </a:rPr>
                <a:t> </a:t>
              </a:r>
              <a:r>
                <a:rPr kumimoji="0" lang="en-US" sz="10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years</a:t>
              </a:r>
              <a:endParaRPr kumimoji="0" lang="en-US" sz="10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62" name="Rectangle 61">
              <a:extLst>
                <a:ext uri="{FF2B5EF4-FFF2-40B4-BE49-F238E27FC236}">
                  <a16:creationId xmlns:a16="http://schemas.microsoft.com/office/drawing/2014/main" id="{FFCDF791-AFDC-4AC7-8F86-41F53BA55B1F}"/>
                </a:ext>
              </a:extLst>
            </p:cNvPr>
            <p:cNvSpPr/>
            <p:nvPr/>
          </p:nvSpPr>
          <p:spPr>
            <a:xfrm>
              <a:off x="3009451" y="4652901"/>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Age 18+ years</a:t>
              </a:r>
              <a:endParaRPr kumimoji="0" lang="en-US" sz="10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63" name="Rectangle 62">
              <a:extLst>
                <a:ext uri="{FF2B5EF4-FFF2-40B4-BE49-F238E27FC236}">
                  <a16:creationId xmlns:a16="http://schemas.microsoft.com/office/drawing/2014/main" id="{5161A714-6133-4699-AA30-521C8477E05B}"/>
                </a:ext>
              </a:extLst>
            </p:cNvPr>
            <p:cNvSpPr/>
            <p:nvPr/>
          </p:nvSpPr>
          <p:spPr>
            <a:xfrm>
              <a:off x="3937230" y="4652901"/>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Age 30+ years</a:t>
              </a:r>
              <a:endParaRPr kumimoji="0" lang="en-US" sz="1000" b="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64" name="Rectangle 63">
              <a:extLst>
                <a:ext uri="{FF2B5EF4-FFF2-40B4-BE49-F238E27FC236}">
                  <a16:creationId xmlns:a16="http://schemas.microsoft.com/office/drawing/2014/main" id="{45FA34FB-479A-4350-AB04-0806C49E79B3}"/>
                </a:ext>
              </a:extLst>
            </p:cNvPr>
            <p:cNvSpPr/>
            <p:nvPr/>
          </p:nvSpPr>
          <p:spPr>
            <a:xfrm>
              <a:off x="4865010" y="4652901"/>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Age 65+ years</a:t>
              </a:r>
              <a:endParaRPr kumimoji="0" lang="en-US" sz="1000" b="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65" name="Rectangle 64">
              <a:extLst>
                <a:ext uri="{FF2B5EF4-FFF2-40B4-BE49-F238E27FC236}">
                  <a16:creationId xmlns:a16="http://schemas.microsoft.com/office/drawing/2014/main" id="{698CE54E-F5FC-434D-9960-D021C2EC70A8}"/>
                </a:ext>
              </a:extLst>
            </p:cNvPr>
            <p:cNvSpPr/>
            <p:nvPr/>
          </p:nvSpPr>
          <p:spPr>
            <a:xfrm>
              <a:off x="5792788" y="4652901"/>
              <a:ext cx="803842" cy="320063"/>
            </a:xfrm>
            <a:prstGeom prst="rect">
              <a:avLst/>
            </a:prstGeom>
            <a:solidFill>
              <a:srgbClr val="F9DDB5"/>
            </a:solidFill>
            <a:ln w="12700" cap="flat" cmpd="sng" algn="ctr">
              <a:noFill/>
              <a:prstDash val="solid"/>
              <a:miter lim="800000"/>
            </a:ln>
            <a:effectLst/>
          </p:spPr>
          <p:txBody>
            <a:bodyPr spcFirstLastPara="0" vert="horz" wrap="square" lIns="0" tIns="0" rIns="0" bIns="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American Indian </a:t>
              </a:r>
              <a:endParaRPr lang="en-US" sz="800" dirty="0">
                <a:solidFill>
                  <a:schemeClr val="tx1">
                    <a:lumMod val="75000"/>
                    <a:lumOff val="25000"/>
                  </a:schemeClr>
                </a:solidFill>
                <a:latin typeface="Roboto Condensed" panose="02000000000000000000" pitchFamily="2" charset="0"/>
                <a:ea typeface="Roboto Condensed" panose="02000000000000000000" pitchFamily="2" charset="0"/>
              </a:endParaRPr>
            </a:p>
            <a:p>
              <a:pPr marL="0" marR="0" lvl="0" indent="0" algn="ctr" defTabSz="91440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or Alaska Native</a:t>
              </a:r>
              <a:endParaRPr kumimoji="0" lang="en-US" sz="8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66" name="Rectangle 65">
              <a:extLst>
                <a:ext uri="{FF2B5EF4-FFF2-40B4-BE49-F238E27FC236}">
                  <a16:creationId xmlns:a16="http://schemas.microsoft.com/office/drawing/2014/main" id="{CCCFB8A5-E4D2-4CC0-A7CB-A3D81A931176}"/>
                </a:ext>
              </a:extLst>
            </p:cNvPr>
            <p:cNvSpPr/>
            <p:nvPr/>
          </p:nvSpPr>
          <p:spPr>
            <a:xfrm>
              <a:off x="6720568" y="4652901"/>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Asian</a:t>
              </a:r>
              <a:endParaRPr kumimoji="0" lang="en-US" sz="1000" b="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67" name="Rectangle 66">
              <a:extLst>
                <a:ext uri="{FF2B5EF4-FFF2-40B4-BE49-F238E27FC236}">
                  <a16:creationId xmlns:a16="http://schemas.microsoft.com/office/drawing/2014/main" id="{E8B2347D-191F-4610-B842-92573D4862E8}"/>
                </a:ext>
              </a:extLst>
            </p:cNvPr>
            <p:cNvSpPr/>
            <p:nvPr/>
          </p:nvSpPr>
          <p:spPr>
            <a:xfrm>
              <a:off x="4400774" y="5100990"/>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Asthma exacerbation</a:t>
              </a:r>
              <a:endParaRPr kumimoji="0" lang="en-US" sz="10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68" name="Rectangle 67">
              <a:extLst>
                <a:ext uri="{FF2B5EF4-FFF2-40B4-BE49-F238E27FC236}">
                  <a16:creationId xmlns:a16="http://schemas.microsoft.com/office/drawing/2014/main" id="{9E417F17-50AC-4B4B-A149-7146DEB2D717}"/>
                </a:ext>
              </a:extLst>
            </p:cNvPr>
            <p:cNvSpPr/>
            <p:nvPr/>
          </p:nvSpPr>
          <p:spPr>
            <a:xfrm>
              <a:off x="5328552" y="5100990"/>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COPD exacerbation</a:t>
              </a:r>
              <a:endParaRPr kumimoji="0" lang="en-US" sz="1000" b="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69" name="Rectangle 68">
              <a:extLst>
                <a:ext uri="{FF2B5EF4-FFF2-40B4-BE49-F238E27FC236}">
                  <a16:creationId xmlns:a16="http://schemas.microsoft.com/office/drawing/2014/main" id="{EB04E6A0-9210-46D7-828E-61E14C991434}"/>
                </a:ext>
              </a:extLst>
            </p:cNvPr>
            <p:cNvSpPr/>
            <p:nvPr/>
          </p:nvSpPr>
          <p:spPr>
            <a:xfrm>
              <a:off x="6256332" y="5100990"/>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Bronchitis</a:t>
              </a:r>
              <a:endParaRPr kumimoji="0" lang="en-US" sz="1000" b="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70" name="Rectangle 69">
              <a:extLst>
                <a:ext uri="{FF2B5EF4-FFF2-40B4-BE49-F238E27FC236}">
                  <a16:creationId xmlns:a16="http://schemas.microsoft.com/office/drawing/2014/main" id="{DC5BE7F7-1AD8-46C8-A934-82781FAF98BB}"/>
                </a:ext>
              </a:extLst>
            </p:cNvPr>
            <p:cNvSpPr/>
            <p:nvPr/>
          </p:nvSpPr>
          <p:spPr>
            <a:xfrm>
              <a:off x="6256678" y="5549080"/>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Distribution of estimated values</a:t>
              </a:r>
              <a:endParaRPr kumimoji="0" lang="en-US" sz="8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71" name="Rectangle 70">
              <a:extLst>
                <a:ext uri="{FF2B5EF4-FFF2-40B4-BE49-F238E27FC236}">
                  <a16:creationId xmlns:a16="http://schemas.microsoft.com/office/drawing/2014/main" id="{9BF06427-D5B9-4920-A431-84E47A5081C0}"/>
                </a:ext>
              </a:extLst>
            </p:cNvPr>
            <p:cNvSpPr/>
            <p:nvPr/>
          </p:nvSpPr>
          <p:spPr>
            <a:xfrm>
              <a:off x="7184458" y="5549080"/>
              <a:ext cx="803842" cy="320063"/>
            </a:xfrm>
            <a:prstGeom prst="rect">
              <a:avLst/>
            </a:prstGeom>
            <a:solidFill>
              <a:srgbClr val="F9DDB5"/>
            </a:solidFill>
            <a:ln w="12700" cap="flat" cmpd="sng" algn="ctr">
              <a:noFill/>
              <a:prstDash val="solid"/>
              <a:miter lim="800000"/>
            </a:ln>
            <a:effectLst/>
          </p:spPr>
          <p:txBody>
            <a:bodyPr spcFirstLastPara="0" vert="horz" wrap="square" lIns="0" tIns="0" rIns="0" bIns="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600" b="0" i="0" u="none" strike="noStrike" kern="1200" cap="none" spc="-3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Estimated percent of </a:t>
              </a:r>
            </a:p>
            <a:p>
              <a:pPr marL="0" marR="0" lvl="0" indent="0" algn="ctr" defTabSz="914400" eaLnBrk="1" fontAlgn="auto" latinLnBrk="0" hangingPunct="1">
                <a:lnSpc>
                  <a:spcPct val="90000"/>
                </a:lnSpc>
                <a:spcBef>
                  <a:spcPts val="0"/>
                </a:spcBef>
                <a:spcAft>
                  <a:spcPts val="0"/>
                </a:spcAft>
                <a:buClrTx/>
                <a:buSzTx/>
                <a:buFontTx/>
                <a:buNone/>
                <a:tabLst/>
                <a:defRPr/>
              </a:pPr>
              <a:r>
                <a:rPr kumimoji="0" lang="en-US" sz="600" b="0" i="0" u="none" strike="noStrike" kern="1200" cap="none" spc="-3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population within specified ranges of index values</a:t>
              </a:r>
              <a:endParaRPr kumimoji="0" lang="en-US" sz="6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72" name="Rectangle 71">
              <a:extLst>
                <a:ext uri="{FF2B5EF4-FFF2-40B4-BE49-F238E27FC236}">
                  <a16:creationId xmlns:a16="http://schemas.microsoft.com/office/drawing/2014/main" id="{14A07C57-A771-4FFF-B8DC-D41C049D58A3}"/>
                </a:ext>
              </a:extLst>
            </p:cNvPr>
            <p:cNvSpPr/>
            <p:nvPr/>
          </p:nvSpPr>
          <p:spPr>
            <a:xfrm>
              <a:off x="7184112" y="5100990"/>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Pneumonia</a:t>
              </a:r>
              <a:endParaRPr kumimoji="0" lang="en-US" sz="1000" b="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73" name="Rectangle 72">
              <a:extLst>
                <a:ext uri="{FF2B5EF4-FFF2-40B4-BE49-F238E27FC236}">
                  <a16:creationId xmlns:a16="http://schemas.microsoft.com/office/drawing/2014/main" id="{DD609C37-A1CF-4E62-8EA6-A964A3CD4125}"/>
                </a:ext>
              </a:extLst>
            </p:cNvPr>
            <p:cNvSpPr/>
            <p:nvPr/>
          </p:nvSpPr>
          <p:spPr>
            <a:xfrm>
              <a:off x="8111891" y="5100990"/>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Upper respiratory infection</a:t>
              </a:r>
              <a:endParaRPr kumimoji="0" lang="en-US" sz="8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74" name="Rectangle 73">
              <a:extLst>
                <a:ext uri="{FF2B5EF4-FFF2-40B4-BE49-F238E27FC236}">
                  <a16:creationId xmlns:a16="http://schemas.microsoft.com/office/drawing/2014/main" id="{5128B83D-A1B8-4A3F-B068-45D85C019468}"/>
                </a:ext>
              </a:extLst>
            </p:cNvPr>
            <p:cNvSpPr/>
            <p:nvPr/>
          </p:nvSpPr>
          <p:spPr>
            <a:xfrm>
              <a:off x="9039670" y="5100990"/>
              <a:ext cx="803842" cy="320063"/>
            </a:xfrm>
            <a:prstGeom prst="rect">
              <a:avLst/>
            </a:prstGeom>
            <a:solidFill>
              <a:srgbClr val="F9DDB5"/>
            </a:solidFill>
            <a:ln w="12700" cap="flat" cmpd="sng" algn="ctr">
              <a:noFill/>
              <a:prstDash val="solid"/>
              <a:miter lim="800000"/>
            </a:ln>
            <a:effectLst/>
          </p:spPr>
          <p:txBody>
            <a:bodyPr spcFirstLastPara="0" vert="horz" wrap="square" lIns="0" tIns="0" rIns="0" bIns="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Respiratory </a:t>
              </a:r>
            </a:p>
            <a:p>
              <a:pPr marL="0" marR="0" lvl="0" indent="0" algn="ctr" defTabSz="914400" eaLnBrk="1" fontAlgn="auto" latinLnBrk="0" hangingPunct="1">
                <a:lnSpc>
                  <a:spcPct val="9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symptoms (cough, </a:t>
              </a:r>
            </a:p>
            <a:p>
              <a:pPr marL="0" marR="0" lvl="0" indent="0" algn="ctr" defTabSz="914400" eaLnBrk="1" fontAlgn="auto" latinLnBrk="0" hangingPunct="1">
                <a:lnSpc>
                  <a:spcPct val="90000"/>
                </a:lnSpc>
                <a:spcBef>
                  <a:spcPts val="0"/>
                </a:spcBef>
                <a:spcAft>
                  <a:spcPts val="0"/>
                </a:spcAft>
                <a:buClrTx/>
                <a:buSzTx/>
                <a:buFontTx/>
                <a:buNone/>
                <a:tabLst/>
                <a:defRPr/>
              </a:pPr>
              <a:r>
                <a:rPr kumimoji="0" lang="en-US" sz="6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sore threat, wheeze)</a:t>
              </a:r>
              <a:endParaRPr kumimoji="0" lang="en-US" sz="6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75" name="Rectangle 74">
              <a:extLst>
                <a:ext uri="{FF2B5EF4-FFF2-40B4-BE49-F238E27FC236}">
                  <a16:creationId xmlns:a16="http://schemas.microsoft.com/office/drawing/2014/main" id="{D1750873-2FBE-4140-90F3-6D1A00E52AD8}"/>
                </a:ext>
              </a:extLst>
            </p:cNvPr>
            <p:cNvSpPr/>
            <p:nvPr/>
          </p:nvSpPr>
          <p:spPr>
            <a:xfrm>
              <a:off x="7648347" y="4652901"/>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Black or African American</a:t>
              </a:r>
              <a:endParaRPr kumimoji="0" lang="en-US" sz="9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76" name="Rectangle 75">
              <a:extLst>
                <a:ext uri="{FF2B5EF4-FFF2-40B4-BE49-F238E27FC236}">
                  <a16:creationId xmlns:a16="http://schemas.microsoft.com/office/drawing/2014/main" id="{2785AA31-49C1-4DC3-B559-2569B775BAFC}"/>
                </a:ext>
              </a:extLst>
            </p:cNvPr>
            <p:cNvSpPr/>
            <p:nvPr/>
          </p:nvSpPr>
          <p:spPr>
            <a:xfrm>
              <a:off x="8576127" y="4652901"/>
              <a:ext cx="803842" cy="320063"/>
            </a:xfrm>
            <a:prstGeom prst="rect">
              <a:avLst/>
            </a:prstGeom>
            <a:solidFill>
              <a:srgbClr val="F9DDB5"/>
            </a:solidFill>
            <a:ln w="12700" cap="flat" cmpd="sng" algn="ctr">
              <a:noFill/>
              <a:prstDash val="solid"/>
              <a:miter lim="800000"/>
            </a:ln>
            <a:effectLst/>
          </p:spPr>
          <p:txBody>
            <a:bodyPr spcFirstLastPara="0" vert="horz" wrap="square" lIns="0" tIns="0" rIns="0" bIns="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Native Hawaiian </a:t>
              </a:r>
            </a:p>
            <a:p>
              <a:pPr marL="0" marR="0" lvl="0" indent="0" algn="ctr" defTabSz="914400" eaLnBrk="1" fontAlgn="auto" latinLnBrk="0" hangingPunct="1">
                <a:lnSpc>
                  <a:spcPct val="9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or Other </a:t>
              </a:r>
            </a:p>
            <a:p>
              <a:pPr marL="0" marR="0" lvl="0" indent="0" algn="ctr" defTabSz="914400" eaLnBrk="1" fontAlgn="auto" latinLnBrk="0" hangingPunct="1">
                <a:lnSpc>
                  <a:spcPct val="90000"/>
                </a:lnSpc>
                <a:spcBef>
                  <a:spcPts val="0"/>
                </a:spcBef>
                <a:spcAft>
                  <a:spcPts val="0"/>
                </a:spcAft>
                <a:buClrTx/>
                <a:buSzTx/>
                <a:buFontTx/>
                <a:buNone/>
                <a:tabLst/>
                <a:defRPr/>
              </a:pPr>
              <a:r>
                <a:rPr kumimoji="0" lang="en-US" sz="7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Pacific Islander</a:t>
              </a:r>
              <a:endParaRPr kumimoji="0" lang="en-US" sz="7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77" name="Rectangle 76">
              <a:extLst>
                <a:ext uri="{FF2B5EF4-FFF2-40B4-BE49-F238E27FC236}">
                  <a16:creationId xmlns:a16="http://schemas.microsoft.com/office/drawing/2014/main" id="{968CC0AB-2B61-4A08-9375-F643629D67B2}"/>
                </a:ext>
              </a:extLst>
            </p:cNvPr>
            <p:cNvSpPr/>
            <p:nvPr/>
          </p:nvSpPr>
          <p:spPr>
            <a:xfrm>
              <a:off x="9503906" y="4652901"/>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White</a:t>
              </a:r>
              <a:endParaRPr kumimoji="0" lang="en-US" sz="10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78" name="Rectangle 77">
              <a:extLst>
                <a:ext uri="{FF2B5EF4-FFF2-40B4-BE49-F238E27FC236}">
                  <a16:creationId xmlns:a16="http://schemas.microsoft.com/office/drawing/2014/main" id="{A085F0D1-BBE7-4901-8430-BC0869F77F63}"/>
                </a:ext>
              </a:extLst>
            </p:cNvPr>
            <p:cNvSpPr/>
            <p:nvPr/>
          </p:nvSpPr>
          <p:spPr>
            <a:xfrm>
              <a:off x="10431685" y="4652901"/>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Hispanic or Latino</a:t>
              </a:r>
              <a:endParaRPr kumimoji="0" lang="en-US" sz="1000" b="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79" name="Rectangle 78">
              <a:extLst>
                <a:ext uri="{FF2B5EF4-FFF2-40B4-BE49-F238E27FC236}">
                  <a16:creationId xmlns:a16="http://schemas.microsoft.com/office/drawing/2014/main" id="{9EEBAE7E-52C2-471F-B5A6-2B2966CA1279}"/>
                </a:ext>
              </a:extLst>
            </p:cNvPr>
            <p:cNvSpPr/>
            <p:nvPr/>
          </p:nvSpPr>
          <p:spPr>
            <a:xfrm>
              <a:off x="7184458" y="4204811"/>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Female</a:t>
              </a:r>
              <a:endParaRPr kumimoji="0" lang="en-US" sz="1000" b="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sp>
          <p:nvSpPr>
            <p:cNvPr id="80" name="Rectangle 79">
              <a:extLst>
                <a:ext uri="{FF2B5EF4-FFF2-40B4-BE49-F238E27FC236}">
                  <a16:creationId xmlns:a16="http://schemas.microsoft.com/office/drawing/2014/main" id="{201167EF-6B16-47AD-963F-1C7B81826F9C}"/>
                </a:ext>
              </a:extLst>
            </p:cNvPr>
            <p:cNvSpPr/>
            <p:nvPr/>
          </p:nvSpPr>
          <p:spPr>
            <a:xfrm>
              <a:off x="7648347" y="2860542"/>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In-vehicle micro-environments</a:t>
              </a:r>
              <a:endParaRPr kumimoji="0" lang="en-US" sz="800" b="0" i="0" u="none" strike="noStrike" kern="0" cap="none" spc="0" normalizeH="0" baseline="0" noProof="0" dirty="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cxnSp>
          <p:nvCxnSpPr>
            <p:cNvPr id="81" name="Connector: Elbow 80">
              <a:extLst>
                <a:ext uri="{FF2B5EF4-FFF2-40B4-BE49-F238E27FC236}">
                  <a16:creationId xmlns:a16="http://schemas.microsoft.com/office/drawing/2014/main" id="{B601BC68-EAEC-4AB8-9995-91F2CEBEF88F}"/>
                </a:ext>
              </a:extLst>
            </p:cNvPr>
            <p:cNvCxnSpPr>
              <a:cxnSpLocks/>
            </p:cNvCxnSpPr>
            <p:nvPr/>
          </p:nvCxnSpPr>
          <p:spPr>
            <a:xfrm rot="5400000">
              <a:off x="6361355" y="2571090"/>
              <a:ext cx="122806" cy="456096"/>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82" name="Connector: Elbow 81">
              <a:extLst>
                <a:ext uri="{FF2B5EF4-FFF2-40B4-BE49-F238E27FC236}">
                  <a16:creationId xmlns:a16="http://schemas.microsoft.com/office/drawing/2014/main" id="{A1BB7951-B80D-49FA-94F7-757BC370AD2F}"/>
                </a:ext>
              </a:extLst>
            </p:cNvPr>
            <p:cNvCxnSpPr>
              <a:cxnSpLocks/>
            </p:cNvCxnSpPr>
            <p:nvPr/>
          </p:nvCxnSpPr>
          <p:spPr>
            <a:xfrm rot="16200000" flipH="1">
              <a:off x="7289134" y="2099406"/>
              <a:ext cx="122806" cy="1399463"/>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83" name="Connector: Elbow 82">
              <a:extLst>
                <a:ext uri="{FF2B5EF4-FFF2-40B4-BE49-F238E27FC236}">
                  <a16:creationId xmlns:a16="http://schemas.microsoft.com/office/drawing/2014/main" id="{E8462477-5725-4FFA-9FFB-916C2582D54F}"/>
                </a:ext>
              </a:extLst>
            </p:cNvPr>
            <p:cNvCxnSpPr>
              <a:cxnSpLocks/>
            </p:cNvCxnSpPr>
            <p:nvPr/>
          </p:nvCxnSpPr>
          <p:spPr>
            <a:xfrm rot="16200000" flipH="1">
              <a:off x="6594586" y="2780728"/>
              <a:ext cx="128026" cy="927779"/>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84" name="Connector: Elbow 83">
              <a:extLst>
                <a:ext uri="{FF2B5EF4-FFF2-40B4-BE49-F238E27FC236}">
                  <a16:creationId xmlns:a16="http://schemas.microsoft.com/office/drawing/2014/main" id="{3D2CB3E6-2627-4859-89FC-B5FA1E47788F}"/>
                </a:ext>
              </a:extLst>
            </p:cNvPr>
            <p:cNvCxnSpPr>
              <a:cxnSpLocks/>
            </p:cNvCxnSpPr>
            <p:nvPr/>
          </p:nvCxnSpPr>
          <p:spPr>
            <a:xfrm rot="5400000">
              <a:off x="7522367" y="2780728"/>
              <a:ext cx="128026" cy="927779"/>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85" name="Straight Connector 84">
              <a:extLst>
                <a:ext uri="{FF2B5EF4-FFF2-40B4-BE49-F238E27FC236}">
                  <a16:creationId xmlns:a16="http://schemas.microsoft.com/office/drawing/2014/main" id="{5588955B-19EA-4562-A0E9-40613F38E328}"/>
                </a:ext>
              </a:extLst>
            </p:cNvPr>
            <p:cNvCxnSpPr>
              <a:cxnSpLocks/>
            </p:cNvCxnSpPr>
            <p:nvPr/>
          </p:nvCxnSpPr>
          <p:spPr>
            <a:xfrm>
              <a:off x="7122489" y="3180605"/>
              <a:ext cx="0" cy="128026"/>
            </a:xfrm>
            <a:prstGeom prst="line">
              <a:avLst/>
            </a:prstGeom>
            <a:noFill/>
            <a:ln w="12700" cap="flat" cmpd="sng" algn="ctr">
              <a:solidFill>
                <a:sysClr val="window" lastClr="FFFFFF">
                  <a:lumMod val="50000"/>
                </a:sysClr>
              </a:solidFill>
              <a:prstDash val="solid"/>
              <a:miter lim="800000"/>
            </a:ln>
            <a:effectLst/>
          </p:spPr>
        </p:cxnSp>
        <p:cxnSp>
          <p:nvCxnSpPr>
            <p:cNvPr id="86" name="Straight Connector 85">
              <a:extLst>
                <a:ext uri="{FF2B5EF4-FFF2-40B4-BE49-F238E27FC236}">
                  <a16:creationId xmlns:a16="http://schemas.microsoft.com/office/drawing/2014/main" id="{03D238B1-C289-4287-8CDD-EBFF51560AF2}"/>
                </a:ext>
              </a:extLst>
            </p:cNvPr>
            <p:cNvCxnSpPr>
              <a:cxnSpLocks/>
            </p:cNvCxnSpPr>
            <p:nvPr/>
          </p:nvCxnSpPr>
          <p:spPr>
            <a:xfrm>
              <a:off x="7122489" y="3628695"/>
              <a:ext cx="0" cy="128026"/>
            </a:xfrm>
            <a:prstGeom prst="line">
              <a:avLst/>
            </a:prstGeom>
            <a:noFill/>
            <a:ln w="12700" cap="flat" cmpd="sng" algn="ctr">
              <a:solidFill>
                <a:sysClr val="window" lastClr="FFFFFF">
                  <a:lumMod val="50000"/>
                </a:sysClr>
              </a:solidFill>
              <a:prstDash val="solid"/>
              <a:miter lim="800000"/>
            </a:ln>
            <a:effectLst/>
          </p:spPr>
        </p:cxnSp>
        <p:cxnSp>
          <p:nvCxnSpPr>
            <p:cNvPr id="87" name="Connector: Elbow 86">
              <a:extLst>
                <a:ext uri="{FF2B5EF4-FFF2-40B4-BE49-F238E27FC236}">
                  <a16:creationId xmlns:a16="http://schemas.microsoft.com/office/drawing/2014/main" id="{1CDC5712-DCAB-412B-8464-717538855F29}"/>
                </a:ext>
              </a:extLst>
            </p:cNvPr>
            <p:cNvCxnSpPr>
              <a:cxnSpLocks/>
            </p:cNvCxnSpPr>
            <p:nvPr/>
          </p:nvCxnSpPr>
          <p:spPr>
            <a:xfrm rot="5400000">
              <a:off x="6826531" y="3908854"/>
              <a:ext cx="128027" cy="463890"/>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88" name="Connector: Elbow 87">
              <a:extLst>
                <a:ext uri="{FF2B5EF4-FFF2-40B4-BE49-F238E27FC236}">
                  <a16:creationId xmlns:a16="http://schemas.microsoft.com/office/drawing/2014/main" id="{E59BCBFE-6D53-492E-BD53-030330DE70DB}"/>
                </a:ext>
              </a:extLst>
            </p:cNvPr>
            <p:cNvCxnSpPr>
              <a:cxnSpLocks/>
            </p:cNvCxnSpPr>
            <p:nvPr/>
          </p:nvCxnSpPr>
          <p:spPr>
            <a:xfrm rot="16200000" flipH="1">
              <a:off x="7290421" y="3908853"/>
              <a:ext cx="128027" cy="463890"/>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89" name="Connector: Elbow 88">
              <a:extLst>
                <a:ext uri="{FF2B5EF4-FFF2-40B4-BE49-F238E27FC236}">
                  <a16:creationId xmlns:a16="http://schemas.microsoft.com/office/drawing/2014/main" id="{59367CBF-523B-4FA8-977F-C5DE8FC80B5F}"/>
                </a:ext>
              </a:extLst>
            </p:cNvPr>
            <p:cNvCxnSpPr>
              <a:cxnSpLocks/>
            </p:cNvCxnSpPr>
            <p:nvPr/>
          </p:nvCxnSpPr>
          <p:spPr>
            <a:xfrm rot="5400000">
              <a:off x="4507084" y="2501384"/>
              <a:ext cx="128026" cy="4175007"/>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90" name="Connector: Elbow 89">
              <a:extLst>
                <a:ext uri="{FF2B5EF4-FFF2-40B4-BE49-F238E27FC236}">
                  <a16:creationId xmlns:a16="http://schemas.microsoft.com/office/drawing/2014/main" id="{229B1002-4A73-4D02-BF40-D97598B13AB4}"/>
                </a:ext>
              </a:extLst>
            </p:cNvPr>
            <p:cNvCxnSpPr>
              <a:cxnSpLocks/>
            </p:cNvCxnSpPr>
            <p:nvPr/>
          </p:nvCxnSpPr>
          <p:spPr>
            <a:xfrm rot="5400000">
              <a:off x="4970974" y="2965273"/>
              <a:ext cx="128026" cy="3247228"/>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91" name="Connector: Elbow 90">
              <a:extLst>
                <a:ext uri="{FF2B5EF4-FFF2-40B4-BE49-F238E27FC236}">
                  <a16:creationId xmlns:a16="http://schemas.microsoft.com/office/drawing/2014/main" id="{861EC019-BF6C-4B0C-A34C-DE9F50A81F74}"/>
                </a:ext>
              </a:extLst>
            </p:cNvPr>
            <p:cNvCxnSpPr>
              <a:cxnSpLocks/>
            </p:cNvCxnSpPr>
            <p:nvPr/>
          </p:nvCxnSpPr>
          <p:spPr>
            <a:xfrm rot="5400000">
              <a:off x="5434864" y="3429164"/>
              <a:ext cx="128026" cy="2319448"/>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92" name="Connector: Elbow 91">
              <a:extLst>
                <a:ext uri="{FF2B5EF4-FFF2-40B4-BE49-F238E27FC236}">
                  <a16:creationId xmlns:a16="http://schemas.microsoft.com/office/drawing/2014/main" id="{ACF95833-A3FB-4F59-9796-F45C44385FB4}"/>
                </a:ext>
              </a:extLst>
            </p:cNvPr>
            <p:cNvCxnSpPr>
              <a:cxnSpLocks/>
            </p:cNvCxnSpPr>
            <p:nvPr/>
          </p:nvCxnSpPr>
          <p:spPr>
            <a:xfrm rot="5400000">
              <a:off x="5898753" y="3893053"/>
              <a:ext cx="128026" cy="1391669"/>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93" name="Connector: Elbow 92">
              <a:extLst>
                <a:ext uri="{FF2B5EF4-FFF2-40B4-BE49-F238E27FC236}">
                  <a16:creationId xmlns:a16="http://schemas.microsoft.com/office/drawing/2014/main" id="{3193D87F-26E4-4A7E-B53C-E6CB7034DCB7}"/>
                </a:ext>
              </a:extLst>
            </p:cNvPr>
            <p:cNvCxnSpPr>
              <a:cxnSpLocks/>
            </p:cNvCxnSpPr>
            <p:nvPr/>
          </p:nvCxnSpPr>
          <p:spPr>
            <a:xfrm rot="5400000">
              <a:off x="6362643" y="4356942"/>
              <a:ext cx="128026" cy="463890"/>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94" name="Connector: Elbow 93">
              <a:extLst>
                <a:ext uri="{FF2B5EF4-FFF2-40B4-BE49-F238E27FC236}">
                  <a16:creationId xmlns:a16="http://schemas.microsoft.com/office/drawing/2014/main" id="{101BCFEA-8AB3-4F1D-B5A4-229FE2A9E7AE}"/>
                </a:ext>
              </a:extLst>
            </p:cNvPr>
            <p:cNvCxnSpPr>
              <a:cxnSpLocks/>
            </p:cNvCxnSpPr>
            <p:nvPr/>
          </p:nvCxnSpPr>
          <p:spPr>
            <a:xfrm rot="16200000" flipH="1">
              <a:off x="6826531" y="4356942"/>
              <a:ext cx="128026" cy="463890"/>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95" name="Connector: Elbow 94">
              <a:extLst>
                <a:ext uri="{FF2B5EF4-FFF2-40B4-BE49-F238E27FC236}">
                  <a16:creationId xmlns:a16="http://schemas.microsoft.com/office/drawing/2014/main" id="{4CF46B2A-F1E8-43BE-948F-9890115CB86A}"/>
                </a:ext>
              </a:extLst>
            </p:cNvPr>
            <p:cNvCxnSpPr>
              <a:cxnSpLocks/>
            </p:cNvCxnSpPr>
            <p:nvPr/>
          </p:nvCxnSpPr>
          <p:spPr>
            <a:xfrm rot="16200000" flipH="1">
              <a:off x="7290422" y="3893053"/>
              <a:ext cx="128026" cy="1391669"/>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96" name="Connector: Elbow 95">
              <a:extLst>
                <a:ext uri="{FF2B5EF4-FFF2-40B4-BE49-F238E27FC236}">
                  <a16:creationId xmlns:a16="http://schemas.microsoft.com/office/drawing/2014/main" id="{92B3E18C-872C-4FC0-8D2A-E2AB56A8239E}"/>
                </a:ext>
              </a:extLst>
            </p:cNvPr>
            <p:cNvCxnSpPr>
              <a:cxnSpLocks/>
            </p:cNvCxnSpPr>
            <p:nvPr/>
          </p:nvCxnSpPr>
          <p:spPr>
            <a:xfrm rot="16200000" flipH="1">
              <a:off x="7754310" y="3429163"/>
              <a:ext cx="128026" cy="2319448"/>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97" name="Connector: Elbow 96">
              <a:extLst>
                <a:ext uri="{FF2B5EF4-FFF2-40B4-BE49-F238E27FC236}">
                  <a16:creationId xmlns:a16="http://schemas.microsoft.com/office/drawing/2014/main" id="{24B50ECC-C02E-467F-840C-90327B7EB918}"/>
                </a:ext>
              </a:extLst>
            </p:cNvPr>
            <p:cNvCxnSpPr>
              <a:cxnSpLocks/>
            </p:cNvCxnSpPr>
            <p:nvPr/>
          </p:nvCxnSpPr>
          <p:spPr>
            <a:xfrm rot="16200000" flipH="1">
              <a:off x="8218201" y="2965273"/>
              <a:ext cx="128026" cy="3247228"/>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98" name="Connector: Elbow 97">
              <a:extLst>
                <a:ext uri="{FF2B5EF4-FFF2-40B4-BE49-F238E27FC236}">
                  <a16:creationId xmlns:a16="http://schemas.microsoft.com/office/drawing/2014/main" id="{90519ADB-93D7-49AD-BE81-32F0B72A97A2}"/>
                </a:ext>
              </a:extLst>
            </p:cNvPr>
            <p:cNvCxnSpPr>
              <a:cxnSpLocks/>
            </p:cNvCxnSpPr>
            <p:nvPr/>
          </p:nvCxnSpPr>
          <p:spPr>
            <a:xfrm rot="16200000" flipH="1">
              <a:off x="8682091" y="2501384"/>
              <a:ext cx="128026" cy="4175007"/>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99" name="Connector: Elbow 98">
              <a:extLst>
                <a:ext uri="{FF2B5EF4-FFF2-40B4-BE49-F238E27FC236}">
                  <a16:creationId xmlns:a16="http://schemas.microsoft.com/office/drawing/2014/main" id="{DC67D8C4-796D-450E-AC90-B71B43054BC3}"/>
                </a:ext>
              </a:extLst>
            </p:cNvPr>
            <p:cNvCxnSpPr>
              <a:cxnSpLocks/>
            </p:cNvCxnSpPr>
            <p:nvPr/>
          </p:nvCxnSpPr>
          <p:spPr>
            <a:xfrm rot="16200000" flipH="1">
              <a:off x="9145980" y="2965273"/>
              <a:ext cx="128026" cy="3247228"/>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00" name="Connector: Elbow 99">
              <a:extLst>
                <a:ext uri="{FF2B5EF4-FFF2-40B4-BE49-F238E27FC236}">
                  <a16:creationId xmlns:a16="http://schemas.microsoft.com/office/drawing/2014/main" id="{2568639E-A8E1-465E-AD90-3EE506F5E8D0}"/>
                </a:ext>
              </a:extLst>
            </p:cNvPr>
            <p:cNvCxnSpPr>
              <a:cxnSpLocks/>
            </p:cNvCxnSpPr>
            <p:nvPr/>
          </p:nvCxnSpPr>
          <p:spPr>
            <a:xfrm rot="16200000" flipH="1">
              <a:off x="3579131" y="3877425"/>
              <a:ext cx="128026" cy="2319102"/>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01" name="Connector: Elbow 100">
              <a:extLst>
                <a:ext uri="{FF2B5EF4-FFF2-40B4-BE49-F238E27FC236}">
                  <a16:creationId xmlns:a16="http://schemas.microsoft.com/office/drawing/2014/main" id="{EB6CD77C-4C9D-4FDE-8328-E984F816218F}"/>
                </a:ext>
              </a:extLst>
            </p:cNvPr>
            <p:cNvCxnSpPr>
              <a:cxnSpLocks/>
            </p:cNvCxnSpPr>
            <p:nvPr/>
          </p:nvCxnSpPr>
          <p:spPr>
            <a:xfrm rot="16200000" flipV="1">
              <a:off x="4506911" y="4805205"/>
              <a:ext cx="128026" cy="463543"/>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02" name="Connector: Elbow 101">
              <a:extLst>
                <a:ext uri="{FF2B5EF4-FFF2-40B4-BE49-F238E27FC236}">
                  <a16:creationId xmlns:a16="http://schemas.microsoft.com/office/drawing/2014/main" id="{3C4AD436-2C54-4063-803E-C3C3C0332BF4}"/>
                </a:ext>
              </a:extLst>
            </p:cNvPr>
            <p:cNvCxnSpPr>
              <a:cxnSpLocks/>
            </p:cNvCxnSpPr>
            <p:nvPr/>
          </p:nvCxnSpPr>
          <p:spPr>
            <a:xfrm rot="16200000" flipV="1">
              <a:off x="5434690" y="4805206"/>
              <a:ext cx="128026" cy="463542"/>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03" name="Connector: Elbow 102">
              <a:extLst>
                <a:ext uri="{FF2B5EF4-FFF2-40B4-BE49-F238E27FC236}">
                  <a16:creationId xmlns:a16="http://schemas.microsoft.com/office/drawing/2014/main" id="{020F4ADC-0377-441B-995A-6177FB848760}"/>
                </a:ext>
              </a:extLst>
            </p:cNvPr>
            <p:cNvCxnSpPr>
              <a:cxnSpLocks/>
            </p:cNvCxnSpPr>
            <p:nvPr/>
          </p:nvCxnSpPr>
          <p:spPr>
            <a:xfrm rot="16200000" flipH="1">
              <a:off x="6362469" y="4805204"/>
              <a:ext cx="128026" cy="463545"/>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04" name="Connector: Elbow 103">
              <a:extLst>
                <a:ext uri="{FF2B5EF4-FFF2-40B4-BE49-F238E27FC236}">
                  <a16:creationId xmlns:a16="http://schemas.microsoft.com/office/drawing/2014/main" id="{3E4B56E5-1B5F-4B9E-B63E-77BB45C70648}"/>
                </a:ext>
              </a:extLst>
            </p:cNvPr>
            <p:cNvCxnSpPr>
              <a:cxnSpLocks/>
            </p:cNvCxnSpPr>
            <p:nvPr/>
          </p:nvCxnSpPr>
          <p:spPr>
            <a:xfrm rot="16200000" flipH="1">
              <a:off x="7290248" y="4805204"/>
              <a:ext cx="128026" cy="463543"/>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05" name="Connector: Elbow 104">
              <a:extLst>
                <a:ext uri="{FF2B5EF4-FFF2-40B4-BE49-F238E27FC236}">
                  <a16:creationId xmlns:a16="http://schemas.microsoft.com/office/drawing/2014/main" id="{A1FB5C69-3873-40B9-B150-E03316A44D46}"/>
                </a:ext>
              </a:extLst>
            </p:cNvPr>
            <p:cNvCxnSpPr>
              <a:cxnSpLocks/>
            </p:cNvCxnSpPr>
            <p:nvPr/>
          </p:nvCxnSpPr>
          <p:spPr>
            <a:xfrm rot="16200000" flipV="1">
              <a:off x="4043022" y="4341316"/>
              <a:ext cx="128026" cy="1391323"/>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06" name="Connector: Elbow 105">
              <a:extLst>
                <a:ext uri="{FF2B5EF4-FFF2-40B4-BE49-F238E27FC236}">
                  <a16:creationId xmlns:a16="http://schemas.microsoft.com/office/drawing/2014/main" id="{506EA979-D96A-4145-A757-94734FBDAFAA}"/>
                </a:ext>
              </a:extLst>
            </p:cNvPr>
            <p:cNvCxnSpPr>
              <a:cxnSpLocks/>
            </p:cNvCxnSpPr>
            <p:nvPr/>
          </p:nvCxnSpPr>
          <p:spPr>
            <a:xfrm rot="16200000" flipH="1">
              <a:off x="7754138" y="4341315"/>
              <a:ext cx="128026" cy="1391323"/>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07" name="Connector: Elbow 106">
              <a:extLst>
                <a:ext uri="{FF2B5EF4-FFF2-40B4-BE49-F238E27FC236}">
                  <a16:creationId xmlns:a16="http://schemas.microsoft.com/office/drawing/2014/main" id="{00977B35-E53C-42B8-ACC1-E5AE241C658F}"/>
                </a:ext>
              </a:extLst>
            </p:cNvPr>
            <p:cNvCxnSpPr>
              <a:cxnSpLocks/>
            </p:cNvCxnSpPr>
            <p:nvPr/>
          </p:nvCxnSpPr>
          <p:spPr>
            <a:xfrm rot="16200000" flipH="1">
              <a:off x="8681917" y="4341315"/>
              <a:ext cx="128026" cy="1391323"/>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08" name="Connector: Elbow 107">
              <a:extLst>
                <a:ext uri="{FF2B5EF4-FFF2-40B4-BE49-F238E27FC236}">
                  <a16:creationId xmlns:a16="http://schemas.microsoft.com/office/drawing/2014/main" id="{D35256B8-6343-4DA9-BD02-EE9F0CAC52F7}"/>
                </a:ext>
              </a:extLst>
            </p:cNvPr>
            <p:cNvCxnSpPr>
              <a:cxnSpLocks/>
            </p:cNvCxnSpPr>
            <p:nvPr/>
          </p:nvCxnSpPr>
          <p:spPr>
            <a:xfrm rot="5400000">
              <a:off x="10073587" y="4340969"/>
              <a:ext cx="128026" cy="1392015"/>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09" name="Connector: Elbow 108">
              <a:extLst>
                <a:ext uri="{FF2B5EF4-FFF2-40B4-BE49-F238E27FC236}">
                  <a16:creationId xmlns:a16="http://schemas.microsoft.com/office/drawing/2014/main" id="{F8C65D0B-BACB-4C5B-B67D-6C999E3ECAE7}"/>
                </a:ext>
              </a:extLst>
            </p:cNvPr>
            <p:cNvCxnSpPr>
              <a:cxnSpLocks/>
            </p:cNvCxnSpPr>
            <p:nvPr/>
          </p:nvCxnSpPr>
          <p:spPr>
            <a:xfrm rot="5400000">
              <a:off x="9145808" y="4340969"/>
              <a:ext cx="128026" cy="1392015"/>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10" name="Connector: Elbow 109">
              <a:extLst>
                <a:ext uri="{FF2B5EF4-FFF2-40B4-BE49-F238E27FC236}">
                  <a16:creationId xmlns:a16="http://schemas.microsoft.com/office/drawing/2014/main" id="{F328B360-46C8-4A49-AD18-C5428A86D03C}"/>
                </a:ext>
              </a:extLst>
            </p:cNvPr>
            <p:cNvCxnSpPr>
              <a:cxnSpLocks/>
            </p:cNvCxnSpPr>
            <p:nvPr/>
          </p:nvCxnSpPr>
          <p:spPr>
            <a:xfrm rot="5400000">
              <a:off x="8218029" y="4340969"/>
              <a:ext cx="128026" cy="1392015"/>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11" name="Connector: Elbow 110">
              <a:extLst>
                <a:ext uri="{FF2B5EF4-FFF2-40B4-BE49-F238E27FC236}">
                  <a16:creationId xmlns:a16="http://schemas.microsoft.com/office/drawing/2014/main" id="{9DD7762B-9755-4A9C-9D5E-0FB05DFA8157}"/>
                </a:ext>
              </a:extLst>
            </p:cNvPr>
            <p:cNvCxnSpPr>
              <a:cxnSpLocks/>
            </p:cNvCxnSpPr>
            <p:nvPr/>
          </p:nvCxnSpPr>
          <p:spPr>
            <a:xfrm rot="16200000" flipV="1">
              <a:off x="5666635" y="4557114"/>
              <a:ext cx="128027" cy="1855905"/>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12" name="Connector: Elbow 111">
              <a:extLst>
                <a:ext uri="{FF2B5EF4-FFF2-40B4-BE49-F238E27FC236}">
                  <a16:creationId xmlns:a16="http://schemas.microsoft.com/office/drawing/2014/main" id="{A56061E3-C377-4F58-AC69-5782F3E2B3B2}"/>
                </a:ext>
              </a:extLst>
            </p:cNvPr>
            <p:cNvCxnSpPr>
              <a:cxnSpLocks/>
            </p:cNvCxnSpPr>
            <p:nvPr/>
          </p:nvCxnSpPr>
          <p:spPr>
            <a:xfrm rot="16200000" flipV="1">
              <a:off x="6130523" y="5021003"/>
              <a:ext cx="128027" cy="928127"/>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13" name="Connector: Elbow 112">
              <a:extLst>
                <a:ext uri="{FF2B5EF4-FFF2-40B4-BE49-F238E27FC236}">
                  <a16:creationId xmlns:a16="http://schemas.microsoft.com/office/drawing/2014/main" id="{66509359-4622-49F2-871D-2C7AC56AB8D9}"/>
                </a:ext>
              </a:extLst>
            </p:cNvPr>
            <p:cNvCxnSpPr>
              <a:cxnSpLocks/>
            </p:cNvCxnSpPr>
            <p:nvPr/>
          </p:nvCxnSpPr>
          <p:spPr>
            <a:xfrm rot="16200000" flipH="1">
              <a:off x="6594413" y="5484893"/>
              <a:ext cx="128027" cy="346"/>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14" name="Connector: Elbow 113">
              <a:extLst>
                <a:ext uri="{FF2B5EF4-FFF2-40B4-BE49-F238E27FC236}">
                  <a16:creationId xmlns:a16="http://schemas.microsoft.com/office/drawing/2014/main" id="{7AF64F92-3F1D-4E3A-860C-3FF156E486A5}"/>
                </a:ext>
              </a:extLst>
            </p:cNvPr>
            <p:cNvCxnSpPr>
              <a:cxnSpLocks/>
            </p:cNvCxnSpPr>
            <p:nvPr/>
          </p:nvCxnSpPr>
          <p:spPr>
            <a:xfrm rot="5400000">
              <a:off x="7058304" y="5021351"/>
              <a:ext cx="128027" cy="927433"/>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15" name="Connector: Elbow 114">
              <a:extLst>
                <a:ext uri="{FF2B5EF4-FFF2-40B4-BE49-F238E27FC236}">
                  <a16:creationId xmlns:a16="http://schemas.microsoft.com/office/drawing/2014/main" id="{6DEFA860-E98E-40A2-A48E-FBAA88CE9921}"/>
                </a:ext>
              </a:extLst>
            </p:cNvPr>
            <p:cNvCxnSpPr>
              <a:cxnSpLocks/>
            </p:cNvCxnSpPr>
            <p:nvPr/>
          </p:nvCxnSpPr>
          <p:spPr>
            <a:xfrm rot="5400000">
              <a:off x="7986083" y="5021351"/>
              <a:ext cx="128027" cy="927433"/>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16" name="Connector: Elbow 115">
              <a:extLst>
                <a:ext uri="{FF2B5EF4-FFF2-40B4-BE49-F238E27FC236}">
                  <a16:creationId xmlns:a16="http://schemas.microsoft.com/office/drawing/2014/main" id="{32A38527-8698-441E-AA53-ACB5A6F74D55}"/>
                </a:ext>
              </a:extLst>
            </p:cNvPr>
            <p:cNvCxnSpPr>
              <a:cxnSpLocks/>
            </p:cNvCxnSpPr>
            <p:nvPr/>
          </p:nvCxnSpPr>
          <p:spPr>
            <a:xfrm rot="5400000">
              <a:off x="8449973" y="4557461"/>
              <a:ext cx="128027" cy="1855212"/>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17" name="Connector: Elbow 116">
              <a:extLst>
                <a:ext uri="{FF2B5EF4-FFF2-40B4-BE49-F238E27FC236}">
                  <a16:creationId xmlns:a16="http://schemas.microsoft.com/office/drawing/2014/main" id="{78EA1F91-896F-41BE-8311-8A8EC47B2508}"/>
                </a:ext>
              </a:extLst>
            </p:cNvPr>
            <p:cNvCxnSpPr>
              <a:cxnSpLocks/>
            </p:cNvCxnSpPr>
            <p:nvPr/>
          </p:nvCxnSpPr>
          <p:spPr>
            <a:xfrm rot="5400000" flipH="1" flipV="1">
              <a:off x="4970800" y="4804860"/>
              <a:ext cx="128026" cy="464236"/>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18" name="Connector: Elbow 117">
              <a:extLst>
                <a:ext uri="{FF2B5EF4-FFF2-40B4-BE49-F238E27FC236}">
                  <a16:creationId xmlns:a16="http://schemas.microsoft.com/office/drawing/2014/main" id="{7827BF2A-288D-4E8B-A0CE-A734DB956B65}"/>
                </a:ext>
              </a:extLst>
            </p:cNvPr>
            <p:cNvCxnSpPr>
              <a:cxnSpLocks/>
            </p:cNvCxnSpPr>
            <p:nvPr/>
          </p:nvCxnSpPr>
          <p:spPr>
            <a:xfrm rot="5400000" flipH="1" flipV="1">
              <a:off x="5898578" y="4804860"/>
              <a:ext cx="128026" cy="464236"/>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19" name="Connector: Elbow 118">
              <a:extLst>
                <a:ext uri="{FF2B5EF4-FFF2-40B4-BE49-F238E27FC236}">
                  <a16:creationId xmlns:a16="http://schemas.microsoft.com/office/drawing/2014/main" id="{BBC207CB-52D6-42EA-93FF-1363704A0394}"/>
                </a:ext>
              </a:extLst>
            </p:cNvPr>
            <p:cNvCxnSpPr>
              <a:cxnSpLocks/>
            </p:cNvCxnSpPr>
            <p:nvPr/>
          </p:nvCxnSpPr>
          <p:spPr>
            <a:xfrm rot="5400000">
              <a:off x="6826360" y="4804859"/>
              <a:ext cx="128026" cy="464236"/>
            </a:xfrm>
            <a:prstGeom prst="bentConnector3">
              <a:avLst>
                <a:gd name="adj1" fmla="val 50000"/>
              </a:avLst>
            </a:prstGeom>
            <a:noFill/>
            <a:ln w="12700" cap="flat" cmpd="sng" algn="ctr">
              <a:solidFill>
                <a:sysClr val="window" lastClr="FFFFFF">
                  <a:lumMod val="50000"/>
                </a:sysClr>
              </a:solidFill>
              <a:prstDash val="solid"/>
              <a:miter lim="800000"/>
            </a:ln>
            <a:effectLst/>
          </p:spPr>
        </p:cxnSp>
        <p:sp>
          <p:nvSpPr>
            <p:cNvPr id="120" name="Rectangle 119">
              <a:extLst>
                <a:ext uri="{FF2B5EF4-FFF2-40B4-BE49-F238E27FC236}">
                  <a16:creationId xmlns:a16="http://schemas.microsoft.com/office/drawing/2014/main" id="{6397D29B-93DF-4527-85D9-CD011F802E18}"/>
                </a:ext>
              </a:extLst>
            </p:cNvPr>
            <p:cNvSpPr/>
            <p:nvPr/>
          </p:nvSpPr>
          <p:spPr>
            <a:xfrm>
              <a:off x="7176663" y="2417672"/>
              <a:ext cx="803842" cy="320063"/>
            </a:xfrm>
            <a:prstGeom prst="rect">
              <a:avLst/>
            </a:prstGeom>
            <a:solidFill>
              <a:srgbClr val="F9DDB5"/>
            </a:solidFill>
            <a:ln w="12700" cap="flat" cmpd="sng" algn="ctr">
              <a:noFill/>
              <a:prstDash val="solid"/>
              <a:miter lim="800000"/>
            </a:ln>
            <a:effectLst/>
          </p:spPr>
          <p:txBody>
            <a:bodyPr spcFirstLastPara="0" vert="horz" wrap="square" lIns="26670" tIns="26670" rIns="26670" bIns="26670" numCol="1" spcCol="1270" anchor="ctr" anchorCtr="0">
              <a:no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rPr>
                <a:t>Background stressors</a:t>
              </a:r>
              <a:endParaRPr kumimoji="0" lang="en-US" sz="1000" b="0" i="0" u="none" strike="noStrike" kern="0" cap="none" spc="0" normalizeH="0" baseline="0" noProof="0">
                <a:ln>
                  <a:noFill/>
                </a:ln>
                <a:solidFill>
                  <a:schemeClr val="tx1">
                    <a:lumMod val="75000"/>
                    <a:lumOff val="25000"/>
                  </a:schemeClr>
                </a:solidFill>
                <a:effectLst/>
                <a:uLnTx/>
                <a:uFillTx/>
                <a:latin typeface="Roboto Condensed" panose="02000000000000000000" pitchFamily="2" charset="0"/>
                <a:ea typeface="Roboto Condensed" panose="02000000000000000000" pitchFamily="2" charset="0"/>
              </a:endParaRPr>
            </a:p>
          </p:txBody>
        </p:sp>
        <p:cxnSp>
          <p:nvCxnSpPr>
            <p:cNvPr id="121" name="Connector: Elbow 120">
              <a:extLst>
                <a:ext uri="{FF2B5EF4-FFF2-40B4-BE49-F238E27FC236}">
                  <a16:creationId xmlns:a16="http://schemas.microsoft.com/office/drawing/2014/main" id="{9DE93D9F-14C6-49D7-894C-332F19118E84}"/>
                </a:ext>
              </a:extLst>
            </p:cNvPr>
            <p:cNvCxnSpPr>
              <a:cxnSpLocks/>
            </p:cNvCxnSpPr>
            <p:nvPr/>
          </p:nvCxnSpPr>
          <p:spPr>
            <a:xfrm rot="5400000">
              <a:off x="6820025" y="2115207"/>
              <a:ext cx="133246" cy="471684"/>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22" name="Connector: Elbow 121">
              <a:extLst>
                <a:ext uri="{FF2B5EF4-FFF2-40B4-BE49-F238E27FC236}">
                  <a16:creationId xmlns:a16="http://schemas.microsoft.com/office/drawing/2014/main" id="{2721CCA9-C541-4663-A182-97B0AEE3FBE9}"/>
                </a:ext>
              </a:extLst>
            </p:cNvPr>
            <p:cNvCxnSpPr>
              <a:cxnSpLocks/>
            </p:cNvCxnSpPr>
            <p:nvPr/>
          </p:nvCxnSpPr>
          <p:spPr>
            <a:xfrm rot="16200000" flipH="1">
              <a:off x="6825244" y="2563296"/>
              <a:ext cx="122806" cy="471684"/>
            </a:xfrm>
            <a:prstGeom prst="bentConnector3">
              <a:avLst>
                <a:gd name="adj1" fmla="val 50000"/>
              </a:avLst>
            </a:prstGeom>
            <a:noFill/>
            <a:ln w="12700" cap="flat" cmpd="sng" algn="ctr">
              <a:solidFill>
                <a:sysClr val="window" lastClr="FFFFFF">
                  <a:lumMod val="50000"/>
                </a:sysClr>
              </a:solidFill>
              <a:prstDash val="solid"/>
              <a:miter lim="800000"/>
            </a:ln>
            <a:effectLst/>
          </p:spPr>
        </p:cxnSp>
        <p:cxnSp>
          <p:nvCxnSpPr>
            <p:cNvPr id="123" name="Straight Connector 122">
              <a:extLst>
                <a:ext uri="{FF2B5EF4-FFF2-40B4-BE49-F238E27FC236}">
                  <a16:creationId xmlns:a16="http://schemas.microsoft.com/office/drawing/2014/main" id="{B62DB3A4-FF81-4694-B915-228C553F9207}"/>
                </a:ext>
              </a:extLst>
            </p:cNvPr>
            <p:cNvCxnSpPr>
              <a:cxnSpLocks/>
              <a:stCxn id="54" idx="3"/>
              <a:endCxn id="120" idx="1"/>
            </p:cNvCxnSpPr>
            <p:nvPr/>
          </p:nvCxnSpPr>
          <p:spPr>
            <a:xfrm>
              <a:off x="7052726" y="2577704"/>
              <a:ext cx="123937" cy="0"/>
            </a:xfrm>
            <a:prstGeom prst="line">
              <a:avLst/>
            </a:prstGeom>
            <a:noFill/>
            <a:ln w="12700" cap="flat" cmpd="sng" algn="ctr">
              <a:solidFill>
                <a:sysClr val="window" lastClr="FFFFFF">
                  <a:lumMod val="50000"/>
                </a:sysClr>
              </a:solidFill>
              <a:prstDash val="sysDash"/>
              <a:miter lim="800000"/>
            </a:ln>
            <a:effectLst/>
          </p:spPr>
        </p:cxnSp>
      </p:grpSp>
    </p:spTree>
    <p:extLst>
      <p:ext uri="{BB962C8B-B14F-4D97-AF65-F5344CB8AC3E}">
        <p14:creationId xmlns:p14="http://schemas.microsoft.com/office/powerpoint/2010/main" val="41351126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25</a:t>
            </a:fld>
            <a:endParaRPr lang="en-US" dirty="0"/>
          </a:p>
        </p:txBody>
      </p:sp>
      <p:sp>
        <p:nvSpPr>
          <p:cNvPr id="2" name="Rectangle 1">
            <a:extLst>
              <a:ext uri="{FF2B5EF4-FFF2-40B4-BE49-F238E27FC236}">
                <a16:creationId xmlns:a16="http://schemas.microsoft.com/office/drawing/2014/main" id="{529D103A-EC08-4D32-ACD2-30C0E0883AE2}"/>
              </a:ext>
            </a:extLst>
          </p:cNvPr>
          <p:cNvSpPr/>
          <p:nvPr/>
        </p:nvSpPr>
        <p:spPr>
          <a:xfrm>
            <a:off x="999218" y="1186542"/>
            <a:ext cx="10284609" cy="523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spcAft>
                <a:spcPts val="1200"/>
              </a:spcAft>
            </a:pPr>
            <a:r>
              <a:rPr lang="en-US" sz="32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Candidate Indicators</a:t>
            </a:r>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3"/>
          <a:stretch/>
        </p:blipFill>
        <p:spPr>
          <a:xfrm>
            <a:off x="8497535" y="593223"/>
            <a:ext cx="2786293" cy="496743"/>
          </a:xfrm>
          <a:prstGeom prst="rect">
            <a:avLst/>
          </a:prstGeom>
        </p:spPr>
      </p:pic>
      <p:sp>
        <p:nvSpPr>
          <p:cNvPr id="11" name="Rectangle 10">
            <a:extLst>
              <a:ext uri="{FF2B5EF4-FFF2-40B4-BE49-F238E27FC236}">
                <a16:creationId xmlns:a16="http://schemas.microsoft.com/office/drawing/2014/main" id="{57E241C2-2FEE-4126-98BA-A6B6CF07F60E}"/>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Background</a:t>
            </a:r>
            <a:r>
              <a:rPr lang="en-US" sz="1600" b="1" dirty="0">
                <a:solidFill>
                  <a:srgbClr val="006DB5"/>
                </a:solidFill>
                <a:latin typeface="Roboto Condensed" panose="02000000000000000000" pitchFamily="2" charset="0"/>
                <a:ea typeface="Roboto Condensed" panose="02000000000000000000" pitchFamily="2"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a:t>
            </a:r>
            <a:r>
              <a:rPr lang="en-US" sz="1600" b="1" dirty="0">
                <a:solidFill>
                  <a:srgbClr val="006DB5"/>
                </a:solidFill>
                <a:latin typeface="Roboto Condensed" panose="02000000000000000000" pitchFamily="2" charset="0"/>
                <a:ea typeface="Roboto Condensed" panose="02000000000000000000" pitchFamily="2" charset="0"/>
              </a:rPr>
              <a:t>Methods</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Current State         Future State         Reflection</a:t>
            </a:r>
          </a:p>
        </p:txBody>
      </p:sp>
      <p:grpSp>
        <p:nvGrpSpPr>
          <p:cNvPr id="4" name="Group 3">
            <a:extLst>
              <a:ext uri="{FF2B5EF4-FFF2-40B4-BE49-F238E27FC236}">
                <a16:creationId xmlns:a16="http://schemas.microsoft.com/office/drawing/2014/main" id="{AA0863D0-EF52-492B-962B-E79595906813}"/>
              </a:ext>
            </a:extLst>
          </p:cNvPr>
          <p:cNvGrpSpPr/>
          <p:nvPr/>
        </p:nvGrpSpPr>
        <p:grpSpPr>
          <a:xfrm>
            <a:off x="3581401" y="1545521"/>
            <a:ext cx="5029199" cy="4834777"/>
            <a:chOff x="3830894" y="1785369"/>
            <a:chExt cx="4530213" cy="4355081"/>
          </a:xfrm>
        </p:grpSpPr>
        <p:grpSp>
          <p:nvGrpSpPr>
            <p:cNvPr id="124" name="Group 123">
              <a:extLst>
                <a:ext uri="{FF2B5EF4-FFF2-40B4-BE49-F238E27FC236}">
                  <a16:creationId xmlns:a16="http://schemas.microsoft.com/office/drawing/2014/main" id="{406A84AD-9425-42B8-A955-48B4C579AA1F}"/>
                </a:ext>
              </a:extLst>
            </p:cNvPr>
            <p:cNvGrpSpPr/>
            <p:nvPr/>
          </p:nvGrpSpPr>
          <p:grpSpPr>
            <a:xfrm>
              <a:off x="3830894" y="1785369"/>
              <a:ext cx="4530213" cy="4355081"/>
              <a:chOff x="-33972" y="0"/>
              <a:chExt cx="5883386" cy="5655556"/>
            </a:xfrm>
          </p:grpSpPr>
          <p:grpSp>
            <p:nvGrpSpPr>
              <p:cNvPr id="125" name="Group 124">
                <a:extLst>
                  <a:ext uri="{FF2B5EF4-FFF2-40B4-BE49-F238E27FC236}">
                    <a16:creationId xmlns:a16="http://schemas.microsoft.com/office/drawing/2014/main" id="{3C693089-6CAA-40D6-A1E8-2844FC20EE7E}"/>
                  </a:ext>
                </a:extLst>
              </p:cNvPr>
              <p:cNvGrpSpPr>
                <a:grpSpLocks noChangeAspect="1"/>
              </p:cNvGrpSpPr>
              <p:nvPr/>
            </p:nvGrpSpPr>
            <p:grpSpPr>
              <a:xfrm>
                <a:off x="-33972" y="0"/>
                <a:ext cx="5883386" cy="5655556"/>
                <a:chOff x="-39770" y="0"/>
                <a:chExt cx="6887029" cy="6620334"/>
              </a:xfrm>
            </p:grpSpPr>
            <p:cxnSp>
              <p:nvCxnSpPr>
                <p:cNvPr id="129" name="Connector: Curved 128">
                  <a:extLst>
                    <a:ext uri="{FF2B5EF4-FFF2-40B4-BE49-F238E27FC236}">
                      <a16:creationId xmlns:a16="http://schemas.microsoft.com/office/drawing/2014/main" id="{B10E51F6-6868-49C4-AE3A-C38B7A093EB4}"/>
                    </a:ext>
                  </a:extLst>
                </p:cNvPr>
                <p:cNvCxnSpPr>
                  <a:cxnSpLocks/>
                </p:cNvCxnSpPr>
                <p:nvPr/>
              </p:nvCxnSpPr>
              <p:spPr>
                <a:xfrm>
                  <a:off x="3530310" y="126207"/>
                  <a:ext cx="2881730" cy="2884782"/>
                </a:xfrm>
                <a:prstGeom prst="curvedConnector2">
                  <a:avLst/>
                </a:prstGeom>
                <a:ln cap="rnd">
                  <a:solidFill>
                    <a:schemeClr val="tx1">
                      <a:lumMod val="75000"/>
                      <a:lumOff val="25000"/>
                    </a:schemeClr>
                  </a:solidFill>
                  <a:round/>
                  <a:tailEnd type="triangle" w="sm" len="sm"/>
                </a:ln>
              </p:spPr>
              <p:style>
                <a:lnRef idx="1">
                  <a:schemeClr val="accent1"/>
                </a:lnRef>
                <a:fillRef idx="0">
                  <a:schemeClr val="accent1"/>
                </a:fillRef>
                <a:effectRef idx="0">
                  <a:schemeClr val="accent1"/>
                </a:effectRef>
                <a:fontRef idx="minor">
                  <a:schemeClr val="tx1"/>
                </a:fontRef>
              </p:style>
            </p:cxnSp>
            <p:cxnSp>
              <p:nvCxnSpPr>
                <p:cNvPr id="130" name="Connector: Curved 129">
                  <a:extLst>
                    <a:ext uri="{FF2B5EF4-FFF2-40B4-BE49-F238E27FC236}">
                      <a16:creationId xmlns:a16="http://schemas.microsoft.com/office/drawing/2014/main" id="{A6F80204-867B-4BBB-9B17-CDECE53E9A84}"/>
                    </a:ext>
                  </a:extLst>
                </p:cNvPr>
                <p:cNvCxnSpPr>
                  <a:cxnSpLocks/>
                </p:cNvCxnSpPr>
                <p:nvPr/>
              </p:nvCxnSpPr>
              <p:spPr>
                <a:xfrm rot="10800000" flipV="1">
                  <a:off x="395449" y="126207"/>
                  <a:ext cx="2882448" cy="2884782"/>
                </a:xfrm>
                <a:prstGeom prst="curvedConnector2">
                  <a:avLst/>
                </a:prstGeom>
                <a:ln cap="rnd">
                  <a:solidFill>
                    <a:schemeClr val="tx1">
                      <a:lumMod val="75000"/>
                      <a:lumOff val="25000"/>
                    </a:schemeClr>
                  </a:solidFill>
                  <a:round/>
                  <a:tailEnd type="triangle" w="sm" len="sm"/>
                </a:ln>
              </p:spPr>
              <p:style>
                <a:lnRef idx="1">
                  <a:schemeClr val="accent1"/>
                </a:lnRef>
                <a:fillRef idx="0">
                  <a:schemeClr val="accent1"/>
                </a:fillRef>
                <a:effectRef idx="0">
                  <a:schemeClr val="accent1"/>
                </a:effectRef>
                <a:fontRef idx="minor">
                  <a:schemeClr val="tx1"/>
                </a:fontRef>
              </p:style>
            </p:cxnSp>
            <p:cxnSp>
              <p:nvCxnSpPr>
                <p:cNvPr id="131" name="Connector: Curved 130">
                  <a:extLst>
                    <a:ext uri="{FF2B5EF4-FFF2-40B4-BE49-F238E27FC236}">
                      <a16:creationId xmlns:a16="http://schemas.microsoft.com/office/drawing/2014/main" id="{9A237107-9D75-4ACE-B5EC-507BA8099E23}"/>
                    </a:ext>
                  </a:extLst>
                </p:cNvPr>
                <p:cNvCxnSpPr>
                  <a:cxnSpLocks/>
                </p:cNvCxnSpPr>
                <p:nvPr/>
              </p:nvCxnSpPr>
              <p:spPr>
                <a:xfrm rot="5400000">
                  <a:off x="3530254" y="3263458"/>
                  <a:ext cx="2881843" cy="2881730"/>
                </a:xfrm>
                <a:prstGeom prst="curvedConnector2">
                  <a:avLst/>
                </a:prstGeom>
                <a:ln cap="rnd">
                  <a:solidFill>
                    <a:schemeClr val="tx1">
                      <a:lumMod val="75000"/>
                      <a:lumOff val="25000"/>
                    </a:schemeClr>
                  </a:solidFill>
                  <a:round/>
                  <a:tailEnd type="triangle" w="sm" len="sm"/>
                </a:ln>
              </p:spPr>
              <p:style>
                <a:lnRef idx="1">
                  <a:schemeClr val="accent1"/>
                </a:lnRef>
                <a:fillRef idx="0">
                  <a:schemeClr val="accent1"/>
                </a:fillRef>
                <a:effectRef idx="0">
                  <a:schemeClr val="accent1"/>
                </a:effectRef>
                <a:fontRef idx="minor">
                  <a:schemeClr val="tx1"/>
                </a:fontRef>
              </p:style>
            </p:cxnSp>
            <p:cxnSp>
              <p:nvCxnSpPr>
                <p:cNvPr id="132" name="Connector: Curved 131">
                  <a:extLst>
                    <a:ext uri="{FF2B5EF4-FFF2-40B4-BE49-F238E27FC236}">
                      <a16:creationId xmlns:a16="http://schemas.microsoft.com/office/drawing/2014/main" id="{C6923DEA-B188-4F31-A586-58DE48F456EC}"/>
                    </a:ext>
                  </a:extLst>
                </p:cNvPr>
                <p:cNvCxnSpPr>
                  <a:cxnSpLocks/>
                </p:cNvCxnSpPr>
                <p:nvPr/>
              </p:nvCxnSpPr>
              <p:spPr>
                <a:xfrm rot="16200000" flipH="1">
                  <a:off x="395752" y="3263099"/>
                  <a:ext cx="2881843" cy="2882448"/>
                </a:xfrm>
                <a:prstGeom prst="curvedConnector2">
                  <a:avLst/>
                </a:prstGeom>
                <a:ln cap="rnd">
                  <a:solidFill>
                    <a:schemeClr val="tx1">
                      <a:lumMod val="75000"/>
                      <a:lumOff val="25000"/>
                    </a:schemeClr>
                  </a:solidFill>
                  <a:round/>
                  <a:tailEnd type="triangle" w="sm" len="sm"/>
                </a:ln>
              </p:spPr>
              <p:style>
                <a:lnRef idx="1">
                  <a:schemeClr val="accent1"/>
                </a:lnRef>
                <a:fillRef idx="0">
                  <a:schemeClr val="accent1"/>
                </a:fillRef>
                <a:effectRef idx="0">
                  <a:schemeClr val="accent1"/>
                </a:effectRef>
                <a:fontRef idx="minor">
                  <a:schemeClr val="tx1"/>
                </a:fontRef>
              </p:style>
            </p:cxnSp>
            <p:grpSp>
              <p:nvGrpSpPr>
                <p:cNvPr id="133" name="Group 132">
                  <a:extLst>
                    <a:ext uri="{FF2B5EF4-FFF2-40B4-BE49-F238E27FC236}">
                      <a16:creationId xmlns:a16="http://schemas.microsoft.com/office/drawing/2014/main" id="{2E63E2AB-56C2-492C-B6A8-DF61957B3785}"/>
                    </a:ext>
                  </a:extLst>
                </p:cNvPr>
                <p:cNvGrpSpPr/>
                <p:nvPr/>
              </p:nvGrpSpPr>
              <p:grpSpPr>
                <a:xfrm>
                  <a:off x="-39770" y="3010989"/>
                  <a:ext cx="6887029" cy="896883"/>
                  <a:chOff x="-39770" y="3010989"/>
                  <a:chExt cx="6887029" cy="896883"/>
                </a:xfrm>
              </p:grpSpPr>
              <p:grpSp>
                <p:nvGrpSpPr>
                  <p:cNvPr id="144" name="Group 143">
                    <a:extLst>
                      <a:ext uri="{FF2B5EF4-FFF2-40B4-BE49-F238E27FC236}">
                        <a16:creationId xmlns:a16="http://schemas.microsoft.com/office/drawing/2014/main" id="{417C516A-2E18-46CB-BBB6-32FC9777F6B0}"/>
                      </a:ext>
                    </a:extLst>
                  </p:cNvPr>
                  <p:cNvGrpSpPr/>
                  <p:nvPr/>
                </p:nvGrpSpPr>
                <p:grpSpPr>
                  <a:xfrm>
                    <a:off x="5976819" y="3010989"/>
                    <a:ext cx="870440" cy="771396"/>
                    <a:chOff x="5976819" y="3010989"/>
                    <a:chExt cx="870440" cy="771396"/>
                  </a:xfrm>
                </p:grpSpPr>
                <p:sp>
                  <p:nvSpPr>
                    <p:cNvPr id="148" name="Oval 147">
                      <a:extLst>
                        <a:ext uri="{FF2B5EF4-FFF2-40B4-BE49-F238E27FC236}">
                          <a16:creationId xmlns:a16="http://schemas.microsoft.com/office/drawing/2014/main" id="{4BAB725E-BB90-4AB6-A1B3-6604A5D56C70}"/>
                        </a:ext>
                      </a:extLst>
                    </p:cNvPr>
                    <p:cNvSpPr/>
                    <p:nvPr/>
                  </p:nvSpPr>
                  <p:spPr>
                    <a:xfrm>
                      <a:off x="6285833" y="3010989"/>
                      <a:ext cx="252413" cy="252413"/>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atin typeface="Roboto Condensed" panose="02000000000000000000" pitchFamily="2" charset="0"/>
                        <a:ea typeface="Roboto Condensed" panose="02000000000000000000" pitchFamily="2" charset="0"/>
                      </a:endParaRPr>
                    </a:p>
                  </p:txBody>
                </p:sp>
                <p:sp>
                  <p:nvSpPr>
                    <p:cNvPr id="149" name="Rectangle 148">
                      <a:extLst>
                        <a:ext uri="{FF2B5EF4-FFF2-40B4-BE49-F238E27FC236}">
                          <a16:creationId xmlns:a16="http://schemas.microsoft.com/office/drawing/2014/main" id="{87321742-4F72-4DB1-85DD-C7084CBC76B8}"/>
                        </a:ext>
                      </a:extLst>
                    </p:cNvPr>
                    <p:cNvSpPr/>
                    <p:nvPr/>
                  </p:nvSpPr>
                  <p:spPr>
                    <a:xfrm>
                      <a:off x="5976819" y="3320656"/>
                      <a:ext cx="870440" cy="461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algn="ctr">
                        <a:spcBef>
                          <a:spcPts val="0"/>
                        </a:spcBef>
                        <a:spcAft>
                          <a:spcPts val="0"/>
                        </a:spcAft>
                      </a:pPr>
                      <a:r>
                        <a:rPr lang="en-US" sz="600" kern="1200" dirty="0">
                          <a:solidFill>
                            <a:srgbClr val="404040"/>
                          </a:solidFill>
                          <a:effectLst/>
                          <a:latin typeface="Roboto Condensed" panose="02000000000000000000" pitchFamily="2" charset="0"/>
                          <a:ea typeface="Roboto Condensed" panose="02000000000000000000" pitchFamily="2" charset="0"/>
                        </a:rPr>
                        <a:t>Increased susceptibility to infection</a:t>
                      </a:r>
                      <a:endParaRPr lang="en-US" sz="1200" dirty="0">
                        <a:effectLst/>
                        <a:latin typeface="Roboto Condensed" panose="02000000000000000000" pitchFamily="2" charset="0"/>
                        <a:ea typeface="Roboto Condensed" panose="02000000000000000000" pitchFamily="2" charset="0"/>
                      </a:endParaRPr>
                    </a:p>
                  </p:txBody>
                </p:sp>
              </p:grpSp>
              <p:grpSp>
                <p:nvGrpSpPr>
                  <p:cNvPr id="145" name="Group 144">
                    <a:extLst>
                      <a:ext uri="{FF2B5EF4-FFF2-40B4-BE49-F238E27FC236}">
                        <a16:creationId xmlns:a16="http://schemas.microsoft.com/office/drawing/2014/main" id="{9313C25E-D48B-4A15-AD02-EEA7153BE604}"/>
                      </a:ext>
                    </a:extLst>
                  </p:cNvPr>
                  <p:cNvGrpSpPr/>
                  <p:nvPr/>
                </p:nvGrpSpPr>
                <p:grpSpPr>
                  <a:xfrm>
                    <a:off x="-39770" y="3010989"/>
                    <a:ext cx="870437" cy="896883"/>
                    <a:chOff x="-39770" y="3010989"/>
                    <a:chExt cx="870437" cy="896883"/>
                  </a:xfrm>
                </p:grpSpPr>
                <p:sp>
                  <p:nvSpPr>
                    <p:cNvPr id="146" name="Oval 145">
                      <a:extLst>
                        <a:ext uri="{FF2B5EF4-FFF2-40B4-BE49-F238E27FC236}">
                          <a16:creationId xmlns:a16="http://schemas.microsoft.com/office/drawing/2014/main" id="{487AEA46-BBDA-4705-B8CD-7A408E1A00F9}"/>
                        </a:ext>
                      </a:extLst>
                    </p:cNvPr>
                    <p:cNvSpPr/>
                    <p:nvPr/>
                  </p:nvSpPr>
                  <p:spPr>
                    <a:xfrm>
                      <a:off x="269242" y="3010989"/>
                      <a:ext cx="252413" cy="252413"/>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atin typeface="Roboto Condensed" panose="02000000000000000000" pitchFamily="2" charset="0"/>
                        <a:ea typeface="Roboto Condensed" panose="02000000000000000000" pitchFamily="2" charset="0"/>
                      </a:endParaRPr>
                    </a:p>
                  </p:txBody>
                </p:sp>
                <p:sp>
                  <p:nvSpPr>
                    <p:cNvPr id="147" name="Rectangle 146">
                      <a:extLst>
                        <a:ext uri="{FF2B5EF4-FFF2-40B4-BE49-F238E27FC236}">
                          <a16:creationId xmlns:a16="http://schemas.microsoft.com/office/drawing/2014/main" id="{4D7F272E-6BDB-4B3E-B7F5-12633CAD5BA7}"/>
                        </a:ext>
                      </a:extLst>
                    </p:cNvPr>
                    <p:cNvSpPr/>
                    <p:nvPr/>
                  </p:nvSpPr>
                  <p:spPr>
                    <a:xfrm>
                      <a:off x="-39770" y="3320655"/>
                      <a:ext cx="870437" cy="587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algn="ctr">
                        <a:spcBef>
                          <a:spcPts val="0"/>
                        </a:spcBef>
                        <a:spcAft>
                          <a:spcPts val="0"/>
                        </a:spcAft>
                      </a:pPr>
                      <a:r>
                        <a:rPr lang="en-US" sz="600" kern="1200" dirty="0">
                          <a:solidFill>
                            <a:srgbClr val="404040"/>
                          </a:solidFill>
                          <a:effectLst/>
                          <a:latin typeface="Roboto Condensed" panose="02000000000000000000" pitchFamily="2" charset="0"/>
                          <a:ea typeface="Roboto Condensed" panose="02000000000000000000" pitchFamily="2" charset="0"/>
                        </a:rPr>
                        <a:t>Increased susceptibility to chronic disease exacerbation</a:t>
                      </a:r>
                      <a:endParaRPr lang="en-US" sz="1200" dirty="0">
                        <a:effectLst/>
                        <a:latin typeface="Roboto Condensed" panose="02000000000000000000" pitchFamily="2" charset="0"/>
                        <a:ea typeface="Roboto Condensed" panose="02000000000000000000" pitchFamily="2" charset="0"/>
                      </a:endParaRPr>
                    </a:p>
                  </p:txBody>
                </p:sp>
              </p:grpSp>
            </p:grpSp>
            <p:grpSp>
              <p:nvGrpSpPr>
                <p:cNvPr id="134" name="Group 133">
                  <a:extLst>
                    <a:ext uri="{FF2B5EF4-FFF2-40B4-BE49-F238E27FC236}">
                      <a16:creationId xmlns:a16="http://schemas.microsoft.com/office/drawing/2014/main" id="{11A461A7-BC31-4568-BC77-A4E94B27FDF5}"/>
                    </a:ext>
                  </a:extLst>
                </p:cNvPr>
                <p:cNvGrpSpPr/>
                <p:nvPr/>
              </p:nvGrpSpPr>
              <p:grpSpPr>
                <a:xfrm>
                  <a:off x="2968882" y="0"/>
                  <a:ext cx="870438" cy="478729"/>
                  <a:chOff x="2968882" y="0"/>
                  <a:chExt cx="870438" cy="478729"/>
                </a:xfrm>
              </p:grpSpPr>
              <p:grpSp>
                <p:nvGrpSpPr>
                  <p:cNvPr id="140" name="Group 139">
                    <a:extLst>
                      <a:ext uri="{FF2B5EF4-FFF2-40B4-BE49-F238E27FC236}">
                        <a16:creationId xmlns:a16="http://schemas.microsoft.com/office/drawing/2014/main" id="{60645E66-D305-466F-9CEC-0DCFDCE154B4}"/>
                      </a:ext>
                    </a:extLst>
                  </p:cNvPr>
                  <p:cNvGrpSpPr/>
                  <p:nvPr/>
                </p:nvGrpSpPr>
                <p:grpSpPr>
                  <a:xfrm>
                    <a:off x="3277897" y="0"/>
                    <a:ext cx="252413" cy="252413"/>
                    <a:chOff x="3277897" y="0"/>
                    <a:chExt cx="252413" cy="252413"/>
                  </a:xfrm>
                </p:grpSpPr>
                <p:sp>
                  <p:nvSpPr>
                    <p:cNvPr id="142" name="Oval 141">
                      <a:extLst>
                        <a:ext uri="{FF2B5EF4-FFF2-40B4-BE49-F238E27FC236}">
                          <a16:creationId xmlns:a16="http://schemas.microsoft.com/office/drawing/2014/main" id="{3CD956F8-2A40-448E-97B4-CC64D9EBAFBA}"/>
                        </a:ext>
                      </a:extLst>
                    </p:cNvPr>
                    <p:cNvSpPr/>
                    <p:nvPr/>
                  </p:nvSpPr>
                  <p:spPr>
                    <a:xfrm>
                      <a:off x="3277897" y="0"/>
                      <a:ext cx="252413" cy="252413"/>
                    </a:xfrm>
                    <a:prstGeom prst="ellipse">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atin typeface="Roboto Condensed" panose="02000000000000000000" pitchFamily="2" charset="0"/>
                        <a:ea typeface="Roboto Condensed" panose="02000000000000000000" pitchFamily="2" charset="0"/>
                      </a:endParaRPr>
                    </a:p>
                  </p:txBody>
                </p:sp>
                <p:sp>
                  <p:nvSpPr>
                    <p:cNvPr id="143" name="Isosceles Triangle 142">
                      <a:extLst>
                        <a:ext uri="{FF2B5EF4-FFF2-40B4-BE49-F238E27FC236}">
                          <a16:creationId xmlns:a16="http://schemas.microsoft.com/office/drawing/2014/main" id="{E6DEC2E7-CABD-45A9-89D0-515B195C565B}"/>
                        </a:ext>
                      </a:extLst>
                    </p:cNvPr>
                    <p:cNvSpPr/>
                    <p:nvPr/>
                  </p:nvSpPr>
                  <p:spPr>
                    <a:xfrm rot="5400000">
                      <a:off x="3359654" y="87888"/>
                      <a:ext cx="88898" cy="76637"/>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atin typeface="Roboto Condensed" panose="02000000000000000000" pitchFamily="2" charset="0"/>
                        <a:ea typeface="Roboto Condensed" panose="02000000000000000000" pitchFamily="2" charset="0"/>
                      </a:endParaRPr>
                    </a:p>
                  </p:txBody>
                </p:sp>
              </p:grpSp>
              <p:sp>
                <p:nvSpPr>
                  <p:cNvPr id="141" name="Rectangle 140">
                    <a:extLst>
                      <a:ext uri="{FF2B5EF4-FFF2-40B4-BE49-F238E27FC236}">
                        <a16:creationId xmlns:a16="http://schemas.microsoft.com/office/drawing/2014/main" id="{E66CA05E-8144-4460-BDC3-D38D540C10BC}"/>
                      </a:ext>
                    </a:extLst>
                  </p:cNvPr>
                  <p:cNvSpPr/>
                  <p:nvPr/>
                </p:nvSpPr>
                <p:spPr>
                  <a:xfrm>
                    <a:off x="2968882" y="309667"/>
                    <a:ext cx="870438" cy="169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algn="ctr">
                      <a:spcBef>
                        <a:spcPts val="0"/>
                      </a:spcBef>
                      <a:spcAft>
                        <a:spcPts val="0"/>
                      </a:spcAft>
                    </a:pPr>
                    <a:r>
                      <a:rPr lang="en-US" sz="600" kern="1200" dirty="0">
                        <a:solidFill>
                          <a:srgbClr val="404040"/>
                        </a:solidFill>
                        <a:effectLst/>
                        <a:latin typeface="Roboto Condensed" panose="02000000000000000000" pitchFamily="2" charset="0"/>
                        <a:ea typeface="Roboto Condensed" panose="02000000000000000000" pitchFamily="2" charset="0"/>
                      </a:rPr>
                      <a:t>PM</a:t>
                    </a:r>
                    <a:r>
                      <a:rPr lang="en-US" sz="600" kern="1200" baseline="-25000" dirty="0">
                        <a:solidFill>
                          <a:srgbClr val="404040"/>
                        </a:solidFill>
                        <a:effectLst/>
                        <a:latin typeface="Roboto Condensed" panose="02000000000000000000" pitchFamily="2" charset="0"/>
                        <a:ea typeface="Roboto Condensed" panose="02000000000000000000" pitchFamily="2" charset="0"/>
                      </a:rPr>
                      <a:t>2.5 </a:t>
                    </a:r>
                    <a:r>
                      <a:rPr lang="en-US" sz="600" kern="1200" dirty="0">
                        <a:solidFill>
                          <a:srgbClr val="404040"/>
                        </a:solidFill>
                        <a:effectLst/>
                        <a:latin typeface="Roboto Condensed" panose="02000000000000000000" pitchFamily="2" charset="0"/>
                        <a:ea typeface="Roboto Condensed" panose="02000000000000000000" pitchFamily="2" charset="0"/>
                      </a:rPr>
                      <a:t>exposure</a:t>
                    </a:r>
                    <a:endParaRPr lang="en-US" sz="1200" dirty="0">
                      <a:effectLst/>
                      <a:latin typeface="Roboto Condensed" panose="02000000000000000000" pitchFamily="2" charset="0"/>
                      <a:ea typeface="Roboto Condensed" panose="02000000000000000000" pitchFamily="2" charset="0"/>
                    </a:endParaRPr>
                  </a:p>
                </p:txBody>
              </p:sp>
            </p:grpSp>
            <p:grpSp>
              <p:nvGrpSpPr>
                <p:cNvPr id="135" name="Group 134">
                  <a:extLst>
                    <a:ext uri="{FF2B5EF4-FFF2-40B4-BE49-F238E27FC236}">
                      <a16:creationId xmlns:a16="http://schemas.microsoft.com/office/drawing/2014/main" id="{C8224D16-BFC3-4614-A728-EBD071A816C6}"/>
                    </a:ext>
                  </a:extLst>
                </p:cNvPr>
                <p:cNvGrpSpPr/>
                <p:nvPr/>
              </p:nvGrpSpPr>
              <p:grpSpPr>
                <a:xfrm>
                  <a:off x="2743471" y="6019038"/>
                  <a:ext cx="1321259" cy="601296"/>
                  <a:chOff x="2743471" y="6019038"/>
                  <a:chExt cx="1321259" cy="601296"/>
                </a:xfrm>
              </p:grpSpPr>
              <p:sp>
                <p:nvSpPr>
                  <p:cNvPr id="136" name="Rectangle 135">
                    <a:extLst>
                      <a:ext uri="{FF2B5EF4-FFF2-40B4-BE49-F238E27FC236}">
                        <a16:creationId xmlns:a16="http://schemas.microsoft.com/office/drawing/2014/main" id="{6229044D-FD01-4F8D-A10F-7E1EC47B894B}"/>
                      </a:ext>
                    </a:extLst>
                  </p:cNvPr>
                  <p:cNvSpPr/>
                  <p:nvPr/>
                </p:nvSpPr>
                <p:spPr>
                  <a:xfrm>
                    <a:off x="2743471" y="6328704"/>
                    <a:ext cx="1321259" cy="291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algn="ctr">
                      <a:spcBef>
                        <a:spcPts val="0"/>
                      </a:spcBef>
                      <a:spcAft>
                        <a:spcPts val="0"/>
                      </a:spcAft>
                    </a:pPr>
                    <a:r>
                      <a:rPr lang="en-US" sz="600" kern="1200" dirty="0">
                        <a:solidFill>
                          <a:srgbClr val="404040"/>
                        </a:solidFill>
                        <a:effectLst/>
                        <a:latin typeface="Roboto Condensed" panose="02000000000000000000" pitchFamily="2" charset="0"/>
                        <a:ea typeface="Roboto Condensed" panose="02000000000000000000" pitchFamily="2" charset="0"/>
                      </a:rPr>
                      <a:t>Acute adverse respiratory health outcomes</a:t>
                    </a:r>
                    <a:endParaRPr lang="en-US" sz="1200" dirty="0">
                      <a:effectLst/>
                      <a:latin typeface="Roboto Condensed" panose="02000000000000000000" pitchFamily="2" charset="0"/>
                      <a:ea typeface="Roboto Condensed" panose="02000000000000000000" pitchFamily="2" charset="0"/>
                    </a:endParaRPr>
                  </a:p>
                </p:txBody>
              </p:sp>
              <p:grpSp>
                <p:nvGrpSpPr>
                  <p:cNvPr id="137" name="Group 136">
                    <a:extLst>
                      <a:ext uri="{FF2B5EF4-FFF2-40B4-BE49-F238E27FC236}">
                        <a16:creationId xmlns:a16="http://schemas.microsoft.com/office/drawing/2014/main" id="{8A1CACC1-7DB4-4F68-90C1-5D0882F6D2C7}"/>
                      </a:ext>
                    </a:extLst>
                  </p:cNvPr>
                  <p:cNvGrpSpPr/>
                  <p:nvPr/>
                </p:nvGrpSpPr>
                <p:grpSpPr>
                  <a:xfrm>
                    <a:off x="3277897" y="6019038"/>
                    <a:ext cx="252413" cy="252413"/>
                    <a:chOff x="3277897" y="6019038"/>
                    <a:chExt cx="252413" cy="252413"/>
                  </a:xfrm>
                </p:grpSpPr>
                <p:sp>
                  <p:nvSpPr>
                    <p:cNvPr id="138" name="Oval 137">
                      <a:extLst>
                        <a:ext uri="{FF2B5EF4-FFF2-40B4-BE49-F238E27FC236}">
                          <a16:creationId xmlns:a16="http://schemas.microsoft.com/office/drawing/2014/main" id="{2ACD6D33-B59C-48DE-B5AA-61FB6A319932}"/>
                        </a:ext>
                      </a:extLst>
                    </p:cNvPr>
                    <p:cNvSpPr/>
                    <p:nvPr/>
                  </p:nvSpPr>
                  <p:spPr>
                    <a:xfrm>
                      <a:off x="3277897" y="6019038"/>
                      <a:ext cx="252413" cy="252413"/>
                    </a:xfrm>
                    <a:prstGeom prst="ellipse">
                      <a:avLst/>
                    </a:prstGeom>
                    <a:solidFill>
                      <a:schemeClr val="accent5">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atin typeface="Roboto Condensed" panose="02000000000000000000" pitchFamily="2" charset="0"/>
                        <a:ea typeface="Roboto Condensed" panose="02000000000000000000" pitchFamily="2" charset="0"/>
                      </a:endParaRPr>
                    </a:p>
                  </p:txBody>
                </p:sp>
                <p:sp>
                  <p:nvSpPr>
                    <p:cNvPr id="139" name="Minus Sign 138">
                      <a:extLst>
                        <a:ext uri="{FF2B5EF4-FFF2-40B4-BE49-F238E27FC236}">
                          <a16:creationId xmlns:a16="http://schemas.microsoft.com/office/drawing/2014/main" id="{7DC487D6-657D-4CFB-BBF6-5613269B1DF6}"/>
                        </a:ext>
                      </a:extLst>
                    </p:cNvPr>
                    <p:cNvSpPr/>
                    <p:nvPr/>
                  </p:nvSpPr>
                  <p:spPr>
                    <a:xfrm rot="5400000">
                      <a:off x="3330594" y="6081875"/>
                      <a:ext cx="147016" cy="126739"/>
                    </a:xfrm>
                    <a:prstGeom prst="mathMinus">
                      <a:avLst/>
                    </a:prstGeom>
                    <a:solidFill>
                      <a:srgbClr val="024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atin typeface="Roboto Condensed" panose="02000000000000000000" pitchFamily="2" charset="0"/>
                        <a:ea typeface="Roboto Condensed" panose="02000000000000000000" pitchFamily="2" charset="0"/>
                      </a:endParaRPr>
                    </a:p>
                  </p:txBody>
                </p:sp>
              </p:grpSp>
            </p:grpSp>
          </p:grpSp>
          <p:grpSp>
            <p:nvGrpSpPr>
              <p:cNvPr id="126" name="Group 125">
                <a:extLst>
                  <a:ext uri="{FF2B5EF4-FFF2-40B4-BE49-F238E27FC236}">
                    <a16:creationId xmlns:a16="http://schemas.microsoft.com/office/drawing/2014/main" id="{0AA49670-8A91-4E11-B52F-E77841AF454E}"/>
                  </a:ext>
                </a:extLst>
              </p:cNvPr>
              <p:cNvGrpSpPr/>
              <p:nvPr/>
            </p:nvGrpSpPr>
            <p:grpSpPr>
              <a:xfrm>
                <a:off x="598115" y="493017"/>
                <a:ext cx="4631031" cy="4397451"/>
                <a:chOff x="598115" y="493017"/>
                <a:chExt cx="5943600" cy="5643816"/>
              </a:xfrm>
            </p:grpSpPr>
            <p:graphicFrame>
              <p:nvGraphicFramePr>
                <p:cNvPr id="127" name="Chart 126">
                  <a:extLst>
                    <a:ext uri="{FF2B5EF4-FFF2-40B4-BE49-F238E27FC236}">
                      <a16:creationId xmlns:a16="http://schemas.microsoft.com/office/drawing/2014/main" id="{ED5F8263-E022-4AD3-9342-78BA17E8C86F}"/>
                    </a:ext>
                  </a:extLst>
                </p:cNvPr>
                <p:cNvGraphicFramePr/>
                <p:nvPr>
                  <p:extLst/>
                </p:nvPr>
              </p:nvGraphicFramePr>
              <p:xfrm>
                <a:off x="598115" y="493017"/>
                <a:ext cx="5943600" cy="5643816"/>
              </p:xfrm>
              <a:graphic>
                <a:graphicData uri="http://schemas.openxmlformats.org/drawingml/2006/chart">
                  <c:chart xmlns:c="http://schemas.openxmlformats.org/drawingml/2006/chart" xmlns:r="http://schemas.openxmlformats.org/officeDocument/2006/relationships" r:id="rId4"/>
                </a:graphicData>
              </a:graphic>
            </p:graphicFrame>
            <mc:AlternateContent xmlns:mc="http://schemas.openxmlformats.org/markup-compatibility/2006" xmlns:cx1="http://schemas.microsoft.com/office/drawing/2015/9/8/chartex">
              <mc:Choice Requires="cx1">
                <p:graphicFrame>
                  <p:nvGraphicFramePr>
                    <p:cNvPr id="128" name="Chart 127">
                      <a:extLst>
                        <a:ext uri="{FF2B5EF4-FFF2-40B4-BE49-F238E27FC236}">
                          <a16:creationId xmlns:a16="http://schemas.microsoft.com/office/drawing/2014/main" id="{BC886F36-4507-48D8-9C7B-2525D84F9FCD}"/>
                        </a:ext>
                      </a:extLst>
                    </p:cNvPr>
                    <p:cNvGraphicFramePr/>
                    <p:nvPr>
                      <p:extLst/>
                    </p:nvPr>
                  </p:nvGraphicFramePr>
                  <p:xfrm>
                    <a:off x="1663783" y="1403601"/>
                    <a:ext cx="3753480" cy="3822649"/>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128" name="Chart 127">
                      <a:extLst>
                        <a:ext uri="{FF2B5EF4-FFF2-40B4-BE49-F238E27FC236}">
                          <a16:creationId xmlns:a16="http://schemas.microsoft.com/office/drawing/2014/main" id="{BC886F36-4507-48D8-9C7B-2525D84F9FCD}"/>
                        </a:ext>
                      </a:extLst>
                    </p:cNvPr>
                    <p:cNvPicPr>
                      <a:picLocks noGrp="1" noRot="1" noChangeAspect="1" noMove="1" noResize="1" noEditPoints="1" noAdjustHandles="1" noChangeArrowheads="1" noChangeShapeType="1"/>
                    </p:cNvPicPr>
                    <p:nvPr/>
                  </p:nvPicPr>
                  <p:blipFill>
                    <a:blip r:embed="rId6"/>
                    <a:stretch>
                      <a:fillRect/>
                    </a:stretch>
                  </p:blipFill>
                  <p:spPr>
                    <a:xfrm>
                      <a:off x="4831494" y="2573513"/>
                      <a:ext cx="2499964" cy="2546207"/>
                    </a:xfrm>
                    <a:prstGeom prst="rect">
                      <a:avLst/>
                    </a:prstGeom>
                  </p:spPr>
                </p:pic>
              </mc:Fallback>
            </mc:AlternateContent>
          </p:grpSp>
        </p:grpSp>
        <p:sp>
          <p:nvSpPr>
            <p:cNvPr id="3" name="TextBox 2">
              <a:extLst>
                <a:ext uri="{FF2B5EF4-FFF2-40B4-BE49-F238E27FC236}">
                  <a16:creationId xmlns:a16="http://schemas.microsoft.com/office/drawing/2014/main" id="{F87BD795-924E-4506-85E8-9E4F68A6D894}"/>
                </a:ext>
              </a:extLst>
            </p:cNvPr>
            <p:cNvSpPr txBox="1"/>
            <p:nvPr/>
          </p:nvSpPr>
          <p:spPr>
            <a:xfrm>
              <a:off x="5917023" y="3785088"/>
              <a:ext cx="331787" cy="153888"/>
            </a:xfrm>
            <a:prstGeom prst="rect">
              <a:avLst/>
            </a:prstGeom>
            <a:noFill/>
          </p:spPr>
          <p:txBody>
            <a:bodyPr wrap="square" lIns="0" tIns="0" rIns="0" bIns="0" rtlCol="0">
              <a:spAutoFit/>
            </a:bodyPr>
            <a:lstStyle/>
            <a:p>
              <a:pPr algn="ctr"/>
              <a:r>
                <a:rPr lang="en-US" sz="500" dirty="0">
                  <a:solidFill>
                    <a:schemeClr val="tx1">
                      <a:lumMod val="75000"/>
                      <a:lumOff val="25000"/>
                    </a:schemeClr>
                  </a:solidFill>
                  <a:latin typeface="Roboto Condensed" panose="02000000000000000000" pitchFamily="2" charset="0"/>
                  <a:ea typeface="Roboto Condensed" panose="02000000000000000000" pitchFamily="2" charset="0"/>
                </a:rPr>
                <a:t>Background Stressors</a:t>
              </a:r>
            </a:p>
          </p:txBody>
        </p:sp>
      </p:grpSp>
    </p:spTree>
    <p:extLst>
      <p:ext uri="{BB962C8B-B14F-4D97-AF65-F5344CB8AC3E}">
        <p14:creationId xmlns:p14="http://schemas.microsoft.com/office/powerpoint/2010/main" val="642256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A9254104-AA4A-4E3D-B7E8-846F0D1BA017}"/>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1000"/>
                    </a14:imgEffect>
                  </a14:imgLayer>
                </a14:imgProps>
              </a:ext>
              <a:ext uri="{28A0092B-C50C-407E-A947-70E740481C1C}">
                <a14:useLocalDpi xmlns:a14="http://schemas.microsoft.com/office/drawing/2010/main" val="0"/>
              </a:ext>
            </a:extLst>
          </a:blip>
          <a:srcRect t="18092" b="3550"/>
          <a:stretch/>
        </p:blipFill>
        <p:spPr>
          <a:xfrm>
            <a:off x="0" y="0"/>
            <a:ext cx="12192000" cy="6858000"/>
          </a:xfrm>
          <a:prstGeom prst="rect">
            <a:avLst/>
          </a:prstGeom>
        </p:spPr>
      </p:pic>
      <p:sp>
        <p:nvSpPr>
          <p:cNvPr id="5" name="Rectangle 4">
            <a:extLst>
              <a:ext uri="{FF2B5EF4-FFF2-40B4-BE49-F238E27FC236}">
                <a16:creationId xmlns:a16="http://schemas.microsoft.com/office/drawing/2014/main" id="{1489F5F5-A1BA-4FF5-B466-E101562AB910}"/>
              </a:ext>
            </a:extLst>
          </p:cNvPr>
          <p:cNvSpPr/>
          <p:nvPr/>
        </p:nvSpPr>
        <p:spPr>
          <a:xfrm>
            <a:off x="0" y="2116394"/>
            <a:ext cx="12192000" cy="26252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0" tIns="914400" rIns="914400" bIns="914400" rtlCol="0" anchor="ctr"/>
          <a:lstStyle/>
          <a:p>
            <a:pPr algn="r"/>
            <a:r>
              <a:rPr lang="en-US" sz="6600" b="1" dirty="0">
                <a:solidFill>
                  <a:schemeClr val="bg1"/>
                </a:solidFill>
                <a:effectLst>
                  <a:outerShdw blurRad="38100" dist="38100" dir="2700000" algn="tl">
                    <a:srgbClr val="000000">
                      <a:alpha val="43137"/>
                    </a:srgbClr>
                  </a:outerShdw>
                </a:effectLst>
                <a:latin typeface="Roboto Condensed" panose="02000000000000000000" pitchFamily="2" charset="0"/>
                <a:ea typeface="Roboto Condensed" panose="02000000000000000000" pitchFamily="2" charset="0"/>
              </a:rPr>
              <a:t>FUTURE STATE</a:t>
            </a:r>
          </a:p>
          <a:p>
            <a:pPr algn="r"/>
            <a:r>
              <a:rPr lang="en-US" sz="5400" dirty="0">
                <a:solidFill>
                  <a:schemeClr val="bg1"/>
                </a:solidFill>
                <a:effectLst>
                  <a:outerShdw blurRad="38100" dist="38100" dir="2700000" algn="tl">
                    <a:srgbClr val="000000">
                      <a:alpha val="43137"/>
                    </a:srgbClr>
                  </a:outerShdw>
                </a:effectLst>
                <a:latin typeface="Roboto Condensed" panose="02000000000000000000" pitchFamily="2" charset="0"/>
                <a:ea typeface="Roboto Condensed" panose="02000000000000000000" pitchFamily="2" charset="0"/>
              </a:rPr>
              <a:t>Next Steps</a:t>
            </a:r>
          </a:p>
        </p:txBody>
      </p:sp>
    </p:spTree>
    <p:extLst>
      <p:ext uri="{BB962C8B-B14F-4D97-AF65-F5344CB8AC3E}">
        <p14:creationId xmlns:p14="http://schemas.microsoft.com/office/powerpoint/2010/main" val="17100966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lide Number Placeholder 59">
            <a:extLst>
              <a:ext uri="{FF2B5EF4-FFF2-40B4-BE49-F238E27FC236}">
                <a16:creationId xmlns:a16="http://schemas.microsoft.com/office/drawing/2014/main" id="{74C1C19F-20AE-477B-8470-EB9C38A68967}"/>
              </a:ext>
            </a:extLst>
          </p:cNvPr>
          <p:cNvSpPr>
            <a:spLocks noGrp="1"/>
          </p:cNvSpPr>
          <p:nvPr>
            <p:ph type="sldNum" sz="quarter" idx="12"/>
          </p:nvPr>
        </p:nvSpPr>
        <p:spPr>
          <a:xfrm>
            <a:off x="8610600" y="6225723"/>
            <a:ext cx="2743200" cy="365125"/>
          </a:xfrm>
        </p:spPr>
        <p:txBody>
          <a:bodyPr/>
          <a:lstStyle/>
          <a:p>
            <a:fld id="{F1BF9AB2-A586-44E8-81AE-22E349C14AA8}" type="slidenum">
              <a:rPr lang="en-US" smtClean="0"/>
              <a:t>27</a:t>
            </a:fld>
            <a:endParaRPr lang="en-US" dirty="0"/>
          </a:p>
        </p:txBody>
      </p:sp>
      <p:sp>
        <p:nvSpPr>
          <p:cNvPr id="2" name="Rectangle 1">
            <a:extLst>
              <a:ext uri="{FF2B5EF4-FFF2-40B4-BE49-F238E27FC236}">
                <a16:creationId xmlns:a16="http://schemas.microsoft.com/office/drawing/2014/main" id="{529D103A-EC08-4D32-ACD2-30C0E0883AE2}"/>
              </a:ext>
            </a:extLst>
          </p:cNvPr>
          <p:cNvSpPr/>
          <p:nvPr/>
        </p:nvSpPr>
        <p:spPr>
          <a:xfrm>
            <a:off x="999218" y="1186542"/>
            <a:ext cx="10284609" cy="36987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a:lnSpc>
                <a:spcPct val="114000"/>
              </a:lnSpc>
              <a:spcAft>
                <a:spcPts val="1800"/>
              </a:spcAft>
            </a:pPr>
            <a:r>
              <a:rPr lang="en-US" sz="3200" b="1" dirty="0">
                <a:solidFill>
                  <a:schemeClr val="tx2">
                    <a:lumMod val="75000"/>
                  </a:schemeClr>
                </a:solidFill>
                <a:latin typeface="Roboto Condensed" panose="02000000000000000000" pitchFamily="2" charset="0"/>
                <a:ea typeface="Roboto Condensed" panose="02000000000000000000" pitchFamily="2" charset="0"/>
                <a:cs typeface="Segoe UI" panose="020B0502040204020203" pitchFamily="34" charset="0"/>
              </a:rPr>
              <a:t>Future State</a:t>
            </a:r>
          </a:p>
          <a:p>
            <a:pPr marL="465138" indent="-465138">
              <a:lnSpc>
                <a:spcPct val="114000"/>
              </a:lnSpc>
              <a:spcAft>
                <a:spcPts val="600"/>
              </a:spcAft>
              <a:buFont typeface="+mj-lt"/>
              <a:buAutoNum type="arabicPeriod"/>
            </a:pPr>
            <a:r>
              <a:rPr lang="en-US" sz="22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Finalize the vulnerability index, including visualization and dissemination of </a:t>
            </a:r>
            <a:r>
              <a:rPr lang="en-US" sz="2200" dirty="0" err="1">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Esri</a:t>
            </a:r>
            <a:r>
              <a:rPr lang="en-US" sz="22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 Story Maps on public-facing County websites.</a:t>
            </a:r>
          </a:p>
          <a:p>
            <a:pPr marL="465138" indent="-465138">
              <a:lnSpc>
                <a:spcPct val="114000"/>
              </a:lnSpc>
              <a:spcAft>
                <a:spcPts val="600"/>
              </a:spcAft>
              <a:buFont typeface="+mj-lt"/>
              <a:buAutoNum type="arabicPeriod"/>
            </a:pPr>
            <a:r>
              <a:rPr lang="en-US" sz="22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Develop a knowledge management resource for syndrome indicators and surveillance methods.</a:t>
            </a:r>
          </a:p>
          <a:p>
            <a:pPr marL="465138" indent="-465138">
              <a:lnSpc>
                <a:spcPct val="114000"/>
              </a:lnSpc>
              <a:spcAft>
                <a:spcPts val="600"/>
              </a:spcAft>
              <a:buFont typeface="+mj-lt"/>
              <a:buAutoNum type="arabicPeriod"/>
            </a:pPr>
            <a:r>
              <a:rPr lang="en-US" sz="22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Evaluate and report pilot activities and findings.</a:t>
            </a:r>
          </a:p>
          <a:p>
            <a:pPr marL="465138" indent="-465138">
              <a:lnSpc>
                <a:spcPct val="114000"/>
              </a:lnSpc>
              <a:spcAft>
                <a:spcPts val="600"/>
              </a:spcAft>
              <a:buFont typeface="+mj-lt"/>
              <a:buAutoNum type="arabicPeriod"/>
            </a:pPr>
            <a:r>
              <a:rPr lang="en-US" sz="2200" dirty="0">
                <a:solidFill>
                  <a:schemeClr val="tx1">
                    <a:lumMod val="75000"/>
                    <a:lumOff val="25000"/>
                  </a:schemeClr>
                </a:solidFill>
                <a:latin typeface="Roboto Condensed" panose="02000000000000000000" pitchFamily="2" charset="0"/>
                <a:ea typeface="Roboto Condensed" panose="02000000000000000000" pitchFamily="2" charset="0"/>
                <a:cs typeface="Segoe UI" panose="020B0502040204020203" pitchFamily="34" charset="0"/>
              </a:rPr>
              <a:t>Initiate the development of an asthma and respiratory disease registry for San Mateo County Health System patients.</a:t>
            </a:r>
          </a:p>
        </p:txBody>
      </p:sp>
      <p:pic>
        <p:nvPicPr>
          <p:cNvPr id="22" name="Picture 21">
            <a:extLst>
              <a:ext uri="{FF2B5EF4-FFF2-40B4-BE49-F238E27FC236}">
                <a16:creationId xmlns:a16="http://schemas.microsoft.com/office/drawing/2014/main" id="{EE630B8E-7418-406A-8190-4E701C5642BC}"/>
              </a:ext>
            </a:extLst>
          </p:cNvPr>
          <p:cNvPicPr>
            <a:picLocks noChangeAspect="1"/>
          </p:cNvPicPr>
          <p:nvPr/>
        </p:nvPicPr>
        <p:blipFill rotWithShape="1">
          <a:blip r:embed="rId3"/>
          <a:stretch/>
        </p:blipFill>
        <p:spPr>
          <a:xfrm>
            <a:off x="8497535" y="593223"/>
            <a:ext cx="2786293" cy="496743"/>
          </a:xfrm>
          <a:prstGeom prst="rect">
            <a:avLst/>
          </a:prstGeom>
        </p:spPr>
      </p:pic>
      <p:sp>
        <p:nvSpPr>
          <p:cNvPr id="11" name="Rectangle 10">
            <a:extLst>
              <a:ext uri="{FF2B5EF4-FFF2-40B4-BE49-F238E27FC236}">
                <a16:creationId xmlns:a16="http://schemas.microsoft.com/office/drawing/2014/main" id="{57E241C2-2FEE-4126-98BA-A6B6CF07F60E}"/>
              </a:ext>
            </a:extLst>
          </p:cNvPr>
          <p:cNvSpPr/>
          <p:nvPr/>
        </p:nvSpPr>
        <p:spPr>
          <a:xfrm>
            <a:off x="999218" y="593223"/>
            <a:ext cx="7128782" cy="496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Background</a:t>
            </a:r>
            <a:r>
              <a:rPr lang="en-US" sz="1600" b="1" dirty="0">
                <a:solidFill>
                  <a:srgbClr val="006DB5"/>
                </a:solidFill>
                <a:latin typeface="Roboto Condensed" panose="02000000000000000000" pitchFamily="2" charset="0"/>
                <a:ea typeface="Roboto Condensed" panose="02000000000000000000" pitchFamily="2" charset="0"/>
              </a:rPr>
              <a:t> </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Methods         Current State         </a:t>
            </a:r>
            <a:r>
              <a:rPr lang="en-US" sz="1600" b="1" dirty="0">
                <a:solidFill>
                  <a:srgbClr val="006DB5"/>
                </a:solidFill>
                <a:latin typeface="Roboto Condensed" panose="02000000000000000000" pitchFamily="2" charset="0"/>
                <a:ea typeface="Roboto Condensed" panose="02000000000000000000" pitchFamily="2" charset="0"/>
              </a:rPr>
              <a:t>Future State</a:t>
            </a:r>
            <a:r>
              <a:rPr lang="en-US" sz="1600" dirty="0">
                <a:solidFill>
                  <a:schemeClr val="tx1">
                    <a:lumMod val="75000"/>
                    <a:lumOff val="25000"/>
                  </a:schemeClr>
                </a:solidFill>
                <a:latin typeface="Roboto Condensed" panose="02000000000000000000" pitchFamily="2" charset="0"/>
                <a:ea typeface="Roboto Condensed" panose="02000000000000000000" pitchFamily="2" charset="0"/>
              </a:rPr>
              <a:t>         Reflection</a:t>
            </a:r>
          </a:p>
        </p:txBody>
      </p:sp>
    </p:spTree>
    <p:extLst>
      <p:ext uri="{BB962C8B-B14F-4D97-AF65-F5344CB8AC3E}">
        <p14:creationId xmlns:p14="http://schemas.microsoft.com/office/powerpoint/2010/main" val="16824501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5964</TotalTime>
  <Words>4776</Words>
  <Application>Microsoft Office PowerPoint</Application>
  <PresentationFormat>Widescreen</PresentationFormat>
  <Paragraphs>565</Paragraphs>
  <Slides>27</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Calibri</vt:lpstr>
      <vt:lpstr>Segoe UI</vt:lpstr>
      <vt:lpstr>Roboto Condensed</vt:lpstr>
      <vt:lpstr>Segoe UI Historic</vt:lpstr>
      <vt:lpstr>Symbol</vt:lpstr>
      <vt:lpstr>Arial</vt:lpstr>
      <vt:lpstr>Times New Roman</vt:lpstr>
      <vt:lpstr>Arial Black</vt:lpstr>
      <vt:lpstr>Office Theme</vt:lpstr>
      <vt:lpstr>PowerPoint Presentation</vt:lpstr>
      <vt:lpstr>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Tiffany Tsukuda</dc:creator>
  <cp:lastModifiedBy>Michael Young</cp:lastModifiedBy>
  <cp:revision>318</cp:revision>
  <dcterms:created xsi:type="dcterms:W3CDTF">2019-04-21T11:39:43Z</dcterms:created>
  <dcterms:modified xsi:type="dcterms:W3CDTF">2019-05-09T14:27:52Z</dcterms:modified>
</cp:coreProperties>
</file>