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49" r:id="rId2"/>
  </p:sldMasterIdLst>
  <p:notesMasterIdLst>
    <p:notesMasterId r:id="rId38"/>
  </p:notesMasterIdLst>
  <p:handoutMasterIdLst>
    <p:handoutMasterId r:id="rId39"/>
  </p:handoutMasterIdLst>
  <p:sldIdLst>
    <p:sldId id="289" r:id="rId3"/>
    <p:sldId id="845" r:id="rId4"/>
    <p:sldId id="846" r:id="rId5"/>
    <p:sldId id="615" r:id="rId6"/>
    <p:sldId id="886" r:id="rId7"/>
    <p:sldId id="287" r:id="rId8"/>
    <p:sldId id="674" r:id="rId9"/>
    <p:sldId id="675" r:id="rId10"/>
    <p:sldId id="663" r:id="rId11"/>
    <p:sldId id="267" r:id="rId12"/>
    <p:sldId id="263" r:id="rId13"/>
    <p:sldId id="259" r:id="rId14"/>
    <p:sldId id="260" r:id="rId15"/>
    <p:sldId id="257" r:id="rId16"/>
    <p:sldId id="258" r:id="rId17"/>
    <p:sldId id="265" r:id="rId18"/>
    <p:sldId id="865" r:id="rId19"/>
    <p:sldId id="864" r:id="rId20"/>
    <p:sldId id="866" r:id="rId21"/>
    <p:sldId id="851" r:id="rId22"/>
    <p:sldId id="848" r:id="rId23"/>
    <p:sldId id="850" r:id="rId24"/>
    <p:sldId id="1113" r:id="rId25"/>
    <p:sldId id="887" r:id="rId26"/>
    <p:sldId id="852" r:id="rId27"/>
    <p:sldId id="847" r:id="rId28"/>
    <p:sldId id="1125" r:id="rId29"/>
    <p:sldId id="888" r:id="rId30"/>
    <p:sldId id="854" r:id="rId31"/>
    <p:sldId id="1126" r:id="rId32"/>
    <p:sldId id="856" r:id="rId33"/>
    <p:sldId id="1127" r:id="rId34"/>
    <p:sldId id="1128" r:id="rId35"/>
    <p:sldId id="1129" r:id="rId36"/>
    <p:sldId id="738" r:id="rId3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3300"/>
    <a:srgbClr val="6699FF"/>
    <a:srgbClr val="009900"/>
    <a:srgbClr val="FF6600"/>
    <a:srgbClr val="00CC99"/>
    <a:srgbClr val="0033CC"/>
    <a:srgbClr val="FFFF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21" autoAdjust="0"/>
    <p:restoredTop sz="83427" autoAdjust="0"/>
  </p:normalViewPr>
  <p:slideViewPr>
    <p:cSldViewPr>
      <p:cViewPr varScale="1">
        <p:scale>
          <a:sx n="66" d="100"/>
          <a:sy n="66" d="100"/>
        </p:scale>
        <p:origin x="1484" y="32"/>
      </p:cViewPr>
      <p:guideLst>
        <p:guide orient="horz" pos="2160"/>
        <p:guide pos="2880"/>
      </p:guideLst>
    </p:cSldViewPr>
  </p:slideViewPr>
  <p:outlineViewPr>
    <p:cViewPr>
      <p:scale>
        <a:sx n="33" d="100"/>
        <a:sy n="33" d="100"/>
      </p:scale>
      <p:origin x="0" y="8080"/>
    </p:cViewPr>
  </p:outlineViewPr>
  <p:notesTextViewPr>
    <p:cViewPr>
      <p:scale>
        <a:sx n="100" d="100"/>
        <a:sy n="100" d="100"/>
      </p:scale>
      <p:origin x="0" y="0"/>
    </p:cViewPr>
  </p:notesTextViewPr>
  <p:sorterViewPr>
    <p:cViewPr>
      <p:scale>
        <a:sx n="66" d="100"/>
        <a:sy n="66" d="100"/>
      </p:scale>
      <p:origin x="0" y="2952"/>
    </p:cViewPr>
  </p:sorterViewPr>
  <p:notesViewPr>
    <p:cSldViewPr>
      <p:cViewPr varScale="1">
        <p:scale>
          <a:sx n="60" d="100"/>
          <a:sy n="60" d="100"/>
        </p:scale>
        <p:origin x="-114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brianstone:Dropbox:Conferences:Climate%20Talk:Prez%20Graphics:Heat%20deat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brianstone:Dropbox:Conferences:Climate%20Talk:Prez%20Graphics:Heat%20death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Macintosh%20HD:Users:brianstone:Dropbox:Climate%20Datasets:UCL%20Analysis:GISS%20Final%2061-10:Louisville%20Analysis_4.16.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rgbClr val="C0504D"/>
            </a:solidFill>
          </c:spPr>
          <c:invertIfNegative val="0"/>
          <c:cat>
            <c:strRef>
              <c:f>Sheet1!$A$2:$A$5</c:f>
              <c:strCache>
                <c:ptCount val="4"/>
                <c:pt idx="0">
                  <c:v>Tornadoes (US)</c:v>
                </c:pt>
                <c:pt idx="1">
                  <c:v>Hurricanes (US)</c:v>
                </c:pt>
                <c:pt idx="2">
                  <c:v>Heat (US)</c:v>
                </c:pt>
                <c:pt idx="3">
                  <c:v>Heat (ATL)</c:v>
                </c:pt>
              </c:strCache>
            </c:strRef>
          </c:cat>
          <c:val>
            <c:numRef>
              <c:f>Sheet1!$B$2:$B$5</c:f>
              <c:numCache>
                <c:formatCode>General</c:formatCode>
                <c:ptCount val="4"/>
                <c:pt idx="0">
                  <c:v>55</c:v>
                </c:pt>
                <c:pt idx="1">
                  <c:v>9</c:v>
                </c:pt>
                <c:pt idx="2">
                  <c:v>700</c:v>
                </c:pt>
                <c:pt idx="3">
                  <c:v>38</c:v>
                </c:pt>
              </c:numCache>
            </c:numRef>
          </c:val>
          <c:extLst>
            <c:ext xmlns:c16="http://schemas.microsoft.com/office/drawing/2014/chart" uri="{C3380CC4-5D6E-409C-BE32-E72D297353CC}">
              <c16:uniqueId val="{00000000-EBE2-EB40-BD0A-132AF8C4A337}"/>
            </c:ext>
          </c:extLst>
        </c:ser>
        <c:dLbls>
          <c:showLegendKey val="0"/>
          <c:showVal val="0"/>
          <c:showCatName val="0"/>
          <c:showSerName val="0"/>
          <c:showPercent val="0"/>
          <c:showBubbleSize val="0"/>
        </c:dLbls>
        <c:gapWidth val="150"/>
        <c:axId val="2097437152"/>
        <c:axId val="-2106068128"/>
      </c:barChart>
      <c:catAx>
        <c:axId val="2097437152"/>
        <c:scaling>
          <c:orientation val="minMax"/>
        </c:scaling>
        <c:delete val="0"/>
        <c:axPos val="b"/>
        <c:numFmt formatCode="General" sourceLinked="0"/>
        <c:majorTickMark val="out"/>
        <c:minorTickMark val="none"/>
        <c:tickLblPos val="nextTo"/>
        <c:txPr>
          <a:bodyPr/>
          <a:lstStyle/>
          <a:p>
            <a:pPr>
              <a:defRPr sz="1400">
                <a:latin typeface="Tw Cen MT"/>
                <a:cs typeface="Tw Cen MT"/>
              </a:defRPr>
            </a:pPr>
            <a:endParaRPr lang="en-US"/>
          </a:p>
        </c:txPr>
        <c:crossAx val="-2106068128"/>
        <c:crosses val="autoZero"/>
        <c:auto val="1"/>
        <c:lblAlgn val="ctr"/>
        <c:lblOffset val="100"/>
        <c:noMultiLvlLbl val="0"/>
      </c:catAx>
      <c:valAx>
        <c:axId val="-2106068128"/>
        <c:scaling>
          <c:orientation val="minMax"/>
          <c:max val="700"/>
        </c:scaling>
        <c:delete val="0"/>
        <c:axPos val="l"/>
        <c:majorGridlines/>
        <c:numFmt formatCode="General" sourceLinked="1"/>
        <c:majorTickMark val="out"/>
        <c:minorTickMark val="none"/>
        <c:tickLblPos val="nextTo"/>
        <c:txPr>
          <a:bodyPr/>
          <a:lstStyle/>
          <a:p>
            <a:pPr>
              <a:defRPr sz="1400">
                <a:latin typeface="Tw Cen MT"/>
                <a:cs typeface="Tw Cen MT"/>
              </a:defRPr>
            </a:pPr>
            <a:endParaRPr lang="en-US"/>
          </a:p>
        </c:txPr>
        <c:crossAx val="209743715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barChart>
        <c:barDir val="col"/>
        <c:grouping val="clustered"/>
        <c:varyColors val="0"/>
        <c:ser>
          <c:idx val="0"/>
          <c:order val="0"/>
          <c:spPr>
            <a:solidFill>
              <a:srgbClr val="C0504D"/>
            </a:solidFill>
          </c:spPr>
          <c:invertIfNegative val="0"/>
          <c:cat>
            <c:strRef>
              <c:f>Sheet1!$A$2:$A$6</c:f>
              <c:strCache>
                <c:ptCount val="5"/>
                <c:pt idx="0">
                  <c:v>Tornadoes (US)</c:v>
                </c:pt>
                <c:pt idx="1">
                  <c:v>Hurricanes (US)</c:v>
                </c:pt>
                <c:pt idx="2">
                  <c:v>Heat (US)</c:v>
                </c:pt>
                <c:pt idx="3">
                  <c:v>Heat (ATL)</c:v>
                </c:pt>
                <c:pt idx="4">
                  <c:v>Heat  (US 2050)</c:v>
                </c:pt>
              </c:strCache>
            </c:strRef>
          </c:cat>
          <c:val>
            <c:numRef>
              <c:f>Sheet1!$B$2:$B$6</c:f>
              <c:numCache>
                <c:formatCode>General</c:formatCode>
                <c:ptCount val="5"/>
                <c:pt idx="0">
                  <c:v>55</c:v>
                </c:pt>
                <c:pt idx="1">
                  <c:v>9</c:v>
                </c:pt>
                <c:pt idx="2">
                  <c:v>700</c:v>
                </c:pt>
                <c:pt idx="3">
                  <c:v>38</c:v>
                </c:pt>
                <c:pt idx="4" formatCode="#,##0">
                  <c:v>11750</c:v>
                </c:pt>
              </c:numCache>
            </c:numRef>
          </c:val>
          <c:extLst>
            <c:ext xmlns:c16="http://schemas.microsoft.com/office/drawing/2014/chart" uri="{C3380CC4-5D6E-409C-BE32-E72D297353CC}">
              <c16:uniqueId val="{00000000-B7EB-7446-BA1C-E3A2DEFD2051}"/>
            </c:ext>
          </c:extLst>
        </c:ser>
        <c:dLbls>
          <c:showLegendKey val="0"/>
          <c:showVal val="0"/>
          <c:showCatName val="0"/>
          <c:showSerName val="0"/>
          <c:showPercent val="0"/>
          <c:showBubbleSize val="0"/>
        </c:dLbls>
        <c:gapWidth val="150"/>
        <c:axId val="2090552016"/>
        <c:axId val="-2138128176"/>
      </c:barChart>
      <c:catAx>
        <c:axId val="2090552016"/>
        <c:scaling>
          <c:orientation val="minMax"/>
        </c:scaling>
        <c:delete val="0"/>
        <c:axPos val="b"/>
        <c:numFmt formatCode="General" sourceLinked="0"/>
        <c:majorTickMark val="out"/>
        <c:minorTickMark val="none"/>
        <c:tickLblPos val="nextTo"/>
        <c:txPr>
          <a:bodyPr/>
          <a:lstStyle/>
          <a:p>
            <a:pPr>
              <a:defRPr sz="1400">
                <a:latin typeface="Tw Cen MT"/>
                <a:cs typeface="Tw Cen MT"/>
              </a:defRPr>
            </a:pPr>
            <a:endParaRPr lang="en-US"/>
          </a:p>
        </c:txPr>
        <c:crossAx val="-2138128176"/>
        <c:crosses val="autoZero"/>
        <c:auto val="1"/>
        <c:lblAlgn val="ctr"/>
        <c:lblOffset val="100"/>
        <c:noMultiLvlLbl val="0"/>
      </c:catAx>
      <c:valAx>
        <c:axId val="-2138128176"/>
        <c:scaling>
          <c:orientation val="minMax"/>
          <c:max val="12000"/>
        </c:scaling>
        <c:delete val="0"/>
        <c:axPos val="l"/>
        <c:majorGridlines/>
        <c:numFmt formatCode="General" sourceLinked="1"/>
        <c:majorTickMark val="out"/>
        <c:minorTickMark val="none"/>
        <c:tickLblPos val="nextTo"/>
        <c:txPr>
          <a:bodyPr/>
          <a:lstStyle/>
          <a:p>
            <a:pPr>
              <a:defRPr sz="1400">
                <a:latin typeface="Tw Cen MT"/>
                <a:cs typeface="Tw Cen MT"/>
              </a:defRPr>
            </a:pPr>
            <a:endParaRPr lang="en-US"/>
          </a:p>
        </c:txPr>
        <c:crossAx val="2090552016"/>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61585206826522"/>
          <c:y val="0.102602657046724"/>
          <c:w val="0.79992161613282498"/>
          <c:h val="0.78729071421138397"/>
        </c:manualLayout>
      </c:layout>
      <c:barChart>
        <c:barDir val="bar"/>
        <c:grouping val="clustered"/>
        <c:varyColors val="0"/>
        <c:ser>
          <c:idx val="0"/>
          <c:order val="0"/>
          <c:spPr>
            <a:solidFill>
              <a:srgbClr val="FF6600"/>
            </a:solidFill>
          </c:spPr>
          <c:invertIfNegative val="0"/>
          <c:cat>
            <c:strRef>
              <c:f>'UHI Rankings'!$A$2:$A$26</c:f>
              <c:strCache>
                <c:ptCount val="25"/>
                <c:pt idx="0">
                  <c:v>NEW ORLEANS</c:v>
                </c:pt>
                <c:pt idx="1">
                  <c:v>SEATTLE</c:v>
                </c:pt>
                <c:pt idx="2">
                  <c:v>HARTFORD</c:v>
                </c:pt>
                <c:pt idx="3">
                  <c:v>CHARLOTTE</c:v>
                </c:pt>
                <c:pt idx="4">
                  <c:v>BOISE</c:v>
                </c:pt>
                <c:pt idx="5">
                  <c:v>NEW YORK</c:v>
                </c:pt>
                <c:pt idx="6">
                  <c:v>ST LOUIS</c:v>
                </c:pt>
                <c:pt idx="7">
                  <c:v>PHILADELPHIA</c:v>
                </c:pt>
                <c:pt idx="8">
                  <c:v>MINNEAPOLIS</c:v>
                </c:pt>
                <c:pt idx="9">
                  <c:v>EL PASO</c:v>
                </c:pt>
                <c:pt idx="10">
                  <c:v>ALBUQUERQUE</c:v>
                </c:pt>
                <c:pt idx="11">
                  <c:v>BATON ROUGE</c:v>
                </c:pt>
                <c:pt idx="12">
                  <c:v>WASHINGTON DC</c:v>
                </c:pt>
                <c:pt idx="13">
                  <c:v>RICHMOND</c:v>
                </c:pt>
                <c:pt idx="14">
                  <c:v>PORTLAND</c:v>
                </c:pt>
                <c:pt idx="15">
                  <c:v>TOLEDO</c:v>
                </c:pt>
                <c:pt idx="16">
                  <c:v>OKLAHOMA CITY</c:v>
                </c:pt>
                <c:pt idx="17">
                  <c:v>SYRACUSE</c:v>
                </c:pt>
                <c:pt idx="18">
                  <c:v>LAS VEGAS</c:v>
                </c:pt>
                <c:pt idx="19">
                  <c:v>INDIANAPOLIS</c:v>
                </c:pt>
                <c:pt idx="20">
                  <c:v>DETROIT</c:v>
                </c:pt>
                <c:pt idx="21">
                  <c:v>GREENSBORO</c:v>
                </c:pt>
                <c:pt idx="22">
                  <c:v>ATLANTA</c:v>
                </c:pt>
                <c:pt idx="23">
                  <c:v>PHOENIX</c:v>
                </c:pt>
                <c:pt idx="24">
                  <c:v>LOUISVILLE</c:v>
                </c:pt>
              </c:strCache>
            </c:strRef>
          </c:cat>
          <c:val>
            <c:numRef>
              <c:f>'UHI Rankings'!$C$2:$C$26</c:f>
              <c:numCache>
                <c:formatCode>0.00</c:formatCode>
                <c:ptCount val="25"/>
                <c:pt idx="0">
                  <c:v>0.18360000000000001</c:v>
                </c:pt>
                <c:pt idx="1">
                  <c:v>0.19980000000000001</c:v>
                </c:pt>
                <c:pt idx="2">
                  <c:v>0.2016</c:v>
                </c:pt>
                <c:pt idx="3">
                  <c:v>0.20699999999999999</c:v>
                </c:pt>
                <c:pt idx="4">
                  <c:v>0.22140000000000001</c:v>
                </c:pt>
                <c:pt idx="5">
                  <c:v>0.24299999999999999</c:v>
                </c:pt>
                <c:pt idx="6">
                  <c:v>0.24840000000000001</c:v>
                </c:pt>
                <c:pt idx="7">
                  <c:v>0.26819999999999999</c:v>
                </c:pt>
                <c:pt idx="8">
                  <c:v>0.27539999999999998</c:v>
                </c:pt>
                <c:pt idx="9">
                  <c:v>0.28079999999999999</c:v>
                </c:pt>
                <c:pt idx="10">
                  <c:v>0.29160000000000003</c:v>
                </c:pt>
                <c:pt idx="11">
                  <c:v>0.35820000000000002</c:v>
                </c:pt>
                <c:pt idx="12">
                  <c:v>0.36</c:v>
                </c:pt>
                <c:pt idx="13">
                  <c:v>0.36180000000000001</c:v>
                </c:pt>
                <c:pt idx="14">
                  <c:v>0.36180000000000001</c:v>
                </c:pt>
                <c:pt idx="15">
                  <c:v>0.41220000000000001</c:v>
                </c:pt>
                <c:pt idx="16">
                  <c:v>0.4194</c:v>
                </c:pt>
                <c:pt idx="17">
                  <c:v>0.44280000000000003</c:v>
                </c:pt>
                <c:pt idx="18">
                  <c:v>0.45540000000000003</c:v>
                </c:pt>
                <c:pt idx="19">
                  <c:v>0.47699999999999998</c:v>
                </c:pt>
                <c:pt idx="20">
                  <c:v>0.504</c:v>
                </c:pt>
                <c:pt idx="21">
                  <c:v>0.55979999999999996</c:v>
                </c:pt>
                <c:pt idx="22">
                  <c:v>0.62639999999999996</c:v>
                </c:pt>
                <c:pt idx="23">
                  <c:v>0.95940000000000003</c:v>
                </c:pt>
                <c:pt idx="24">
                  <c:v>1.6668000000000001</c:v>
                </c:pt>
              </c:numCache>
            </c:numRef>
          </c:val>
          <c:extLst>
            <c:ext xmlns:c16="http://schemas.microsoft.com/office/drawing/2014/chart" uri="{C3380CC4-5D6E-409C-BE32-E72D297353CC}">
              <c16:uniqueId val="{00000000-9129-9347-A5C2-C0199ACF95E6}"/>
            </c:ext>
          </c:extLst>
        </c:ser>
        <c:dLbls>
          <c:showLegendKey val="0"/>
          <c:showVal val="0"/>
          <c:showCatName val="0"/>
          <c:showSerName val="0"/>
          <c:showPercent val="0"/>
          <c:showBubbleSize val="0"/>
        </c:dLbls>
        <c:gapWidth val="150"/>
        <c:axId val="2046413168"/>
        <c:axId val="-2138758528"/>
      </c:barChart>
      <c:catAx>
        <c:axId val="2046413168"/>
        <c:scaling>
          <c:orientation val="minMax"/>
        </c:scaling>
        <c:delete val="0"/>
        <c:axPos val="l"/>
        <c:numFmt formatCode="General" sourceLinked="0"/>
        <c:majorTickMark val="out"/>
        <c:minorTickMark val="none"/>
        <c:tickLblPos val="nextTo"/>
        <c:crossAx val="-2138758528"/>
        <c:crosses val="autoZero"/>
        <c:auto val="1"/>
        <c:lblAlgn val="ctr"/>
        <c:lblOffset val="100"/>
        <c:noMultiLvlLbl val="0"/>
      </c:catAx>
      <c:valAx>
        <c:axId val="-2138758528"/>
        <c:scaling>
          <c:orientation val="minMax"/>
        </c:scaling>
        <c:delete val="0"/>
        <c:axPos val="b"/>
        <c:majorGridlines/>
        <c:title>
          <c:tx>
            <c:rich>
              <a:bodyPr/>
              <a:lstStyle/>
              <a:p>
                <a:pPr>
                  <a:defRPr sz="1400" b="0"/>
                </a:pPr>
                <a:r>
                  <a:rPr lang="en-US" sz="1400" b="0" dirty="0"/>
                  <a:t>Temperature </a:t>
                </a:r>
                <a:r>
                  <a:rPr lang="en-US" sz="1400" b="0" baseline="30000" dirty="0"/>
                  <a:t>o</a:t>
                </a:r>
                <a:r>
                  <a:rPr lang="en-US" sz="1400" b="0" dirty="0"/>
                  <a:t>F</a:t>
                </a:r>
              </a:p>
            </c:rich>
          </c:tx>
          <c:layout>
            <c:manualLayout>
              <c:xMode val="edge"/>
              <c:yMode val="edge"/>
              <c:x val="0.47621320411871598"/>
              <c:y val="0.94047188594817699"/>
            </c:manualLayout>
          </c:layout>
          <c:overlay val="0"/>
        </c:title>
        <c:numFmt formatCode="0.00" sourceLinked="1"/>
        <c:majorTickMark val="out"/>
        <c:minorTickMark val="none"/>
        <c:tickLblPos val="nextTo"/>
        <c:crossAx val="2046413168"/>
        <c:crosses val="autoZero"/>
        <c:crossBetween val="between"/>
      </c:valAx>
    </c:plotArea>
    <c:plotVisOnly val="1"/>
    <c:dispBlanksAs val="gap"/>
    <c:showDLblsOverMax val="0"/>
  </c:chart>
  <c:txPr>
    <a:bodyPr/>
    <a:lstStyle/>
    <a:p>
      <a:pPr>
        <a:defRPr>
          <a:latin typeface="Tw Cen MT"/>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dirty="0"/>
          </a:p>
        </p:txBody>
      </p:sp>
      <p:sp>
        <p:nvSpPr>
          <p:cNvPr id="8195"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dirty="0"/>
          </a:p>
        </p:txBody>
      </p:sp>
      <p:sp>
        <p:nvSpPr>
          <p:cNvPr id="8196"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dirty="0"/>
          </a:p>
        </p:txBody>
      </p:sp>
      <p:sp>
        <p:nvSpPr>
          <p:cNvPr id="8197"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7431A3B-DD92-434C-955C-6CF95A4D2DE7}" type="slidenum">
              <a:rPr lang="en-US"/>
              <a:pPr>
                <a:defRPr/>
              </a:pPr>
              <a:t>‹#›</a:t>
            </a:fld>
            <a:endParaRPr lang="en-US" dirty="0"/>
          </a:p>
        </p:txBody>
      </p:sp>
    </p:spTree>
    <p:extLst>
      <p:ext uri="{BB962C8B-B14F-4D97-AF65-F5344CB8AC3E}">
        <p14:creationId xmlns:p14="http://schemas.microsoft.com/office/powerpoint/2010/main" val="19633936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dirty="0"/>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dirty="0"/>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dirty="0"/>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D05FAF9-F3C1-490E-903B-E7F6B5924DB7}" type="slidenum">
              <a:rPr lang="en-US"/>
              <a:pPr>
                <a:defRPr/>
              </a:pPr>
              <a:t>‹#›</a:t>
            </a:fld>
            <a:endParaRPr lang="en-US" dirty="0"/>
          </a:p>
        </p:txBody>
      </p:sp>
    </p:spTree>
    <p:extLst>
      <p:ext uri="{BB962C8B-B14F-4D97-AF65-F5344CB8AC3E}">
        <p14:creationId xmlns:p14="http://schemas.microsoft.com/office/powerpoint/2010/main" val="310090695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1513A41C-E87C-4C5E-A338-5258CCB4DA27}" type="slidenum">
              <a:rPr lang="en-US" sz="1200"/>
              <a:pPr eaLnBrk="1" hangingPunct="1"/>
              <a:t>1</a:t>
            </a:fld>
            <a:endParaRPr lang="en-US" sz="1200" dirty="0"/>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extLst>
      <p:ext uri="{BB962C8B-B14F-4D97-AF65-F5344CB8AC3E}">
        <p14:creationId xmlns:p14="http://schemas.microsoft.com/office/powerpoint/2010/main" val="8469308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kills more people in the US annually than any other weather-related disaster combined</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2</a:t>
            </a:fld>
            <a:endParaRPr lang="en-US" dirty="0"/>
          </a:p>
        </p:txBody>
      </p:sp>
    </p:spTree>
    <p:extLst>
      <p:ext uri="{BB962C8B-B14F-4D97-AF65-F5344CB8AC3E}">
        <p14:creationId xmlns:p14="http://schemas.microsoft.com/office/powerpoint/2010/main" val="1036207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ea typeface="ＭＳ Ｐゴシック" charset="-128"/>
              </a:defRPr>
            </a:lvl1pPr>
            <a:lvl2pPr marL="742950" indent="-285750" eaLnBrk="0" hangingPunct="0">
              <a:spcBef>
                <a:spcPct val="30000"/>
              </a:spcBef>
              <a:defRPr sz="1200">
                <a:solidFill>
                  <a:schemeClr val="tx1"/>
                </a:solidFill>
                <a:latin typeface="Arial" charset="0"/>
                <a:ea typeface="ＭＳ Ｐゴシック" charset="-128"/>
              </a:defRPr>
            </a:lvl2pPr>
            <a:lvl3pPr marL="1143000" indent="-228600" eaLnBrk="0" hangingPunct="0">
              <a:spcBef>
                <a:spcPct val="30000"/>
              </a:spcBef>
              <a:defRPr sz="1200">
                <a:solidFill>
                  <a:schemeClr val="tx1"/>
                </a:solidFill>
                <a:latin typeface="Arial" charset="0"/>
                <a:ea typeface="ＭＳ Ｐゴシック" charset="-128"/>
              </a:defRPr>
            </a:lvl3pPr>
            <a:lvl4pPr marL="1600200" indent="-228600" eaLnBrk="0" hangingPunct="0">
              <a:spcBef>
                <a:spcPct val="30000"/>
              </a:spcBef>
              <a:defRPr sz="1200">
                <a:solidFill>
                  <a:schemeClr val="tx1"/>
                </a:solidFill>
                <a:latin typeface="Arial" charset="0"/>
                <a:ea typeface="ＭＳ Ｐゴシック" charset="-128"/>
              </a:defRPr>
            </a:lvl4pPr>
            <a:lvl5pPr marL="2057400" indent="-228600" eaLnBrk="0" hangingPunct="0">
              <a:spcBef>
                <a:spcPct val="30000"/>
              </a:spcBef>
              <a:defRPr sz="1200">
                <a:solidFill>
                  <a:schemeClr val="tx1"/>
                </a:solidFill>
                <a:latin typeface="Arial" charset="0"/>
                <a:ea typeface="ＭＳ Ｐゴシック" charset="-128"/>
              </a:defRPr>
            </a:lvl5pPr>
            <a:lvl6pPr marL="2514600" indent="-228600" eaLnBrk="0" fontAlgn="base" hangingPunct="0">
              <a:spcBef>
                <a:spcPct val="30000"/>
              </a:spcBef>
              <a:spcAft>
                <a:spcPct val="0"/>
              </a:spcAft>
              <a:defRPr sz="1200">
                <a:solidFill>
                  <a:schemeClr val="tx1"/>
                </a:solidFill>
                <a:latin typeface="Arial" charset="0"/>
                <a:ea typeface="ＭＳ Ｐゴシック" charset="-128"/>
              </a:defRPr>
            </a:lvl6pPr>
            <a:lvl7pPr marL="2971800" indent="-228600" eaLnBrk="0" fontAlgn="base" hangingPunct="0">
              <a:spcBef>
                <a:spcPct val="30000"/>
              </a:spcBef>
              <a:spcAft>
                <a:spcPct val="0"/>
              </a:spcAft>
              <a:defRPr sz="1200">
                <a:solidFill>
                  <a:schemeClr val="tx1"/>
                </a:solidFill>
                <a:latin typeface="Arial" charset="0"/>
                <a:ea typeface="ＭＳ Ｐゴシック" charset="-128"/>
              </a:defRPr>
            </a:lvl7pPr>
            <a:lvl8pPr marL="3429000" indent="-228600" eaLnBrk="0" fontAlgn="base" hangingPunct="0">
              <a:spcBef>
                <a:spcPct val="30000"/>
              </a:spcBef>
              <a:spcAft>
                <a:spcPct val="0"/>
              </a:spcAft>
              <a:defRPr sz="1200">
                <a:solidFill>
                  <a:schemeClr val="tx1"/>
                </a:solidFill>
                <a:latin typeface="Arial" charset="0"/>
                <a:ea typeface="ＭＳ Ｐゴシック" charset="-128"/>
              </a:defRPr>
            </a:lvl8pPr>
            <a:lvl9pPr marL="3886200" indent="-228600" eaLnBrk="0" fontAlgn="base" hangingPunct="0">
              <a:spcBef>
                <a:spcPct val="30000"/>
              </a:spcBef>
              <a:spcAft>
                <a:spcPct val="0"/>
              </a:spcAft>
              <a:defRPr sz="1200">
                <a:solidFill>
                  <a:schemeClr val="tx1"/>
                </a:solidFill>
                <a:latin typeface="Arial" charset="0"/>
                <a:ea typeface="ＭＳ Ｐゴシック" charset="-128"/>
              </a:defRPr>
            </a:lvl9pPr>
          </a:lstStyle>
          <a:p>
            <a:pPr eaLnBrk="1" hangingPunct="1">
              <a:spcBef>
                <a:spcPct val="0"/>
              </a:spcBef>
            </a:pPr>
            <a:fld id="{67CAD378-C2C4-1647-AF5A-C5D700823E47}" type="slidenum">
              <a:rPr lang="en-US" altLang="en-US"/>
              <a:pPr eaLnBrk="1" hangingPunct="1">
                <a:spcBef>
                  <a:spcPct val="0"/>
                </a:spcBef>
              </a:pPr>
              <a:t>4</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176704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else can modify the local climate?</a:t>
            </a:r>
          </a:p>
        </p:txBody>
      </p:sp>
      <p:sp>
        <p:nvSpPr>
          <p:cNvPr id="4" name="Slide Number Placeholder 3"/>
          <p:cNvSpPr>
            <a:spLocks noGrp="1"/>
          </p:cNvSpPr>
          <p:nvPr>
            <p:ph type="sldNum" sz="quarter" idx="10"/>
          </p:nvPr>
        </p:nvSpPr>
        <p:spPr/>
        <p:txBody>
          <a:bodyPr/>
          <a:lstStyle/>
          <a:p>
            <a:pPr>
              <a:defRPr/>
            </a:pPr>
            <a:fld id="{9D05FAF9-F3C1-490E-903B-E7F6B5924DB7}" type="slidenum">
              <a:rPr lang="en-US" smtClean="0"/>
              <a:pPr>
                <a:defRPr/>
              </a:pPr>
              <a:t>5</a:t>
            </a:fld>
            <a:endParaRPr lang="en-US" dirty="0"/>
          </a:p>
        </p:txBody>
      </p:sp>
    </p:spTree>
    <p:extLst>
      <p:ext uri="{BB962C8B-B14F-4D97-AF65-F5344CB8AC3E}">
        <p14:creationId xmlns:p14="http://schemas.microsoft.com/office/powerpoint/2010/main" val="47548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7" name="Shape 3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lvl="0" indent="0" rtl="0">
              <a:lnSpc>
                <a:spcPct val="115000"/>
              </a:lnSpc>
              <a:spcBef>
                <a:spcPts val="0"/>
              </a:spcBef>
              <a:spcAft>
                <a:spcPts val="1600"/>
              </a:spcAft>
              <a:buNone/>
            </a:pPr>
            <a:r>
              <a:rPr lang="en" sz="1400" dirty="0">
                <a:solidFill>
                  <a:schemeClr val="accent3"/>
                </a:solidFill>
                <a:latin typeface="Proxima Nova"/>
                <a:ea typeface="Proxima Nova"/>
                <a:cs typeface="Proxima Nova"/>
                <a:sym typeface="Proxima Nova"/>
              </a:rPr>
              <a:t>Shading prevents surface heat absorption, lowering effect of UHI</a:t>
            </a:r>
          </a:p>
        </p:txBody>
      </p:sp>
    </p:spTree>
    <p:extLst>
      <p:ext uri="{BB962C8B-B14F-4D97-AF65-F5344CB8AC3E}">
        <p14:creationId xmlns:p14="http://schemas.microsoft.com/office/powerpoint/2010/main" val="14676030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UHI is often portrayed as a large blob of heat in a city. But the effect can actually be quite localized</a:t>
            </a:r>
          </a:p>
        </p:txBody>
      </p:sp>
      <p:sp>
        <p:nvSpPr>
          <p:cNvPr id="4" name="Slide Number Placeholder 3"/>
          <p:cNvSpPr>
            <a:spLocks noGrp="1"/>
          </p:cNvSpPr>
          <p:nvPr>
            <p:ph type="sldNum" sz="quarter" idx="10"/>
          </p:nvPr>
        </p:nvSpPr>
        <p:spPr/>
        <p:txBody>
          <a:bodyPr/>
          <a:lstStyle/>
          <a:p>
            <a:fld id="{2336D33C-B70F-7444-BEC1-08D798DF2C30}" type="slidenum">
              <a:rPr lang="en-US" smtClean="0"/>
              <a:t>10</a:t>
            </a:fld>
            <a:endParaRPr lang="en-US"/>
          </a:p>
        </p:txBody>
      </p:sp>
    </p:spTree>
    <p:extLst>
      <p:ext uri="{BB962C8B-B14F-4D97-AF65-F5344CB8AC3E}">
        <p14:creationId xmlns:p14="http://schemas.microsoft.com/office/powerpoint/2010/main" val="4263863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Shape 3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0" name="Shape 37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This map</a:t>
            </a:r>
            <a:r>
              <a:rPr lang="en-US" baseline="0" dirty="0"/>
              <a:t> shows the average maximum temperatures for the summer of 2017 as Urban Heat Island Intensities, or the temperature difference from our reference site in the Botanical Gardens</a:t>
            </a:r>
            <a:r>
              <a:rPr lang="en" dirty="0"/>
              <a:t>. The images on the right represent the red (top), yellow (middle) and blue (bottom) environments. This shows that </a:t>
            </a:r>
            <a:r>
              <a:rPr lang="en-US" dirty="0"/>
              <a:t>maximum daily </a:t>
            </a:r>
            <a:r>
              <a:rPr lang="en" dirty="0"/>
              <a:t>temperatures in dense urban areas like Midtown </a:t>
            </a:r>
            <a:r>
              <a:rPr lang="en-US" dirty="0"/>
              <a:t>were</a:t>
            </a:r>
            <a:r>
              <a:rPr lang="en-US" baseline="0" dirty="0"/>
              <a:t> on average up to almost 7 </a:t>
            </a:r>
            <a:r>
              <a:rPr lang="en" dirty="0"/>
              <a:t>degrees warmer </a:t>
            </a:r>
            <a:r>
              <a:rPr lang="en-US" dirty="0"/>
              <a:t>than the reference</a:t>
            </a:r>
            <a:r>
              <a:rPr lang="en" dirty="0"/>
              <a:t>, while densely vegetated areas were </a:t>
            </a:r>
            <a:r>
              <a:rPr lang="en-US" dirty="0"/>
              <a:t>only</a:t>
            </a:r>
            <a:r>
              <a:rPr lang="en-US" baseline="0" dirty="0"/>
              <a:t> about</a:t>
            </a:r>
            <a:r>
              <a:rPr lang="en" dirty="0"/>
              <a:t> </a:t>
            </a:r>
            <a:r>
              <a:rPr lang="en-US" dirty="0"/>
              <a:t>1.4</a:t>
            </a:r>
            <a:r>
              <a:rPr lang="en" dirty="0"/>
              <a:t> degree</a:t>
            </a:r>
            <a:r>
              <a:rPr lang="en-US" dirty="0"/>
              <a:t>s</a:t>
            </a:r>
            <a:r>
              <a:rPr lang="en" dirty="0"/>
              <a:t> warmer. In fact, the blue area in the center is just below one very large tree, not even a dense forest.</a:t>
            </a:r>
            <a:r>
              <a:rPr lang="en-US" dirty="0"/>
              <a:t> This makes means</a:t>
            </a:r>
            <a:r>
              <a:rPr lang="en-US" baseline="0" dirty="0"/>
              <a:t> we have about a 5.5 degree difference on campus alone just due to the effects of the microclimates. </a:t>
            </a:r>
            <a:endParaRPr lang="en" dirty="0"/>
          </a:p>
        </p:txBody>
      </p:sp>
    </p:spTree>
    <p:extLst>
      <p:ext uri="{BB962C8B-B14F-4D97-AF65-F5344CB8AC3E}">
        <p14:creationId xmlns:p14="http://schemas.microsoft.com/office/powerpoint/2010/main" val="9273374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Shape 37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78" name="Shape 3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US" dirty="0"/>
              <a:t>This map shows minimum temperatures, highlighting that urban areas really do store the</a:t>
            </a:r>
            <a:r>
              <a:rPr lang="en-US" baseline="0" dirty="0"/>
              <a:t> most heat and release slowly through the night. This is particularly important for public health, people need to be able to find relief from hot weather in the summer. If they can’t get an opportunity to cool their core body temperatures, then we start seeing heat-related illness and death.</a:t>
            </a:r>
          </a:p>
          <a:p>
            <a:pPr lvl="0">
              <a:spcBef>
                <a:spcPts val="0"/>
              </a:spcBef>
              <a:buNone/>
            </a:pPr>
            <a:endParaRPr lang="en-US" baseline="0" dirty="0"/>
          </a:p>
          <a:p>
            <a:pPr lvl="0">
              <a:spcBef>
                <a:spcPts val="0"/>
              </a:spcBef>
              <a:buNone/>
            </a:pPr>
            <a:r>
              <a:rPr lang="en-US" baseline="0" dirty="0"/>
              <a:t>But look here at the 5</a:t>
            </a:r>
            <a:r>
              <a:rPr lang="en-US" baseline="30000" dirty="0"/>
              <a:t>th</a:t>
            </a:r>
            <a:r>
              <a:rPr lang="en-US" baseline="0" dirty="0"/>
              <a:t> street bridge. We have a significant cool island here thanks to the green infrastructure we’ve placed on that corridor. Let’s compare the 5</a:t>
            </a:r>
            <a:r>
              <a:rPr lang="en-US" baseline="30000" dirty="0"/>
              <a:t>th</a:t>
            </a:r>
            <a:r>
              <a:rPr lang="en-US" baseline="0" dirty="0"/>
              <a:t> street bridge to the 10</a:t>
            </a:r>
            <a:r>
              <a:rPr lang="en-US" baseline="30000" dirty="0"/>
              <a:t>th</a:t>
            </a:r>
            <a:r>
              <a:rPr lang="en-US" baseline="0" dirty="0"/>
              <a:t> street bridge.</a:t>
            </a:r>
            <a:endParaRPr lang="en" dirty="0"/>
          </a:p>
        </p:txBody>
      </p:sp>
    </p:spTree>
    <p:extLst>
      <p:ext uri="{BB962C8B-B14F-4D97-AF65-F5344CB8AC3E}">
        <p14:creationId xmlns:p14="http://schemas.microsoft.com/office/powerpoint/2010/main" val="3901578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image illustrates the types of environments</a:t>
            </a:r>
            <a:r>
              <a:rPr lang="en-US" baseline="0" dirty="0"/>
              <a:t> reflective of hot days.</a:t>
            </a:r>
            <a:endParaRPr lang="en-US" dirty="0"/>
          </a:p>
        </p:txBody>
      </p:sp>
      <p:sp>
        <p:nvSpPr>
          <p:cNvPr id="4" name="Slide Number Placeholder 3"/>
          <p:cNvSpPr>
            <a:spLocks noGrp="1"/>
          </p:cNvSpPr>
          <p:nvPr>
            <p:ph type="sldNum" sz="quarter" idx="10"/>
          </p:nvPr>
        </p:nvSpPr>
        <p:spPr/>
        <p:txBody>
          <a:bodyPr/>
          <a:lstStyle/>
          <a:p>
            <a:fld id="{2336D33C-B70F-7444-BEC1-08D798DF2C30}" type="slidenum">
              <a:rPr lang="en-US" smtClean="0"/>
              <a:t>16</a:t>
            </a:fld>
            <a:endParaRPr lang="en-US"/>
          </a:p>
        </p:txBody>
      </p:sp>
    </p:spTree>
    <p:extLst>
      <p:ext uri="{BB962C8B-B14F-4D97-AF65-F5344CB8AC3E}">
        <p14:creationId xmlns:p14="http://schemas.microsoft.com/office/powerpoint/2010/main" val="1839455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earthzine.org</a:t>
            </a:r>
            <a:r>
              <a:rPr lang="en-US" dirty="0"/>
              <a:t>/2016/02/23/bmore-cool-monitoring-the-urban-heat-island-at-high-density-for-health-and-urban-design/</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17</a:t>
            </a:fld>
            <a:endParaRPr lang="en-US" dirty="0"/>
          </a:p>
        </p:txBody>
      </p:sp>
    </p:spTree>
    <p:extLst>
      <p:ext uri="{BB962C8B-B14F-4D97-AF65-F5344CB8AC3E}">
        <p14:creationId xmlns:p14="http://schemas.microsoft.com/office/powerpoint/2010/main" val="18827502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Daily maximum UHI about 5 F on average, but minimum temperature ranged 13 F</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22</a:t>
            </a:fld>
            <a:endParaRPr lang="en-US" dirty="0"/>
          </a:p>
        </p:txBody>
      </p:sp>
    </p:spTree>
    <p:extLst>
      <p:ext uri="{BB962C8B-B14F-4D97-AF65-F5344CB8AC3E}">
        <p14:creationId xmlns:p14="http://schemas.microsoft.com/office/powerpoint/2010/main" val="1736395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Arial" charset="0"/>
                <a:ea typeface="+mn-ea"/>
                <a:cs typeface="+mn-cs"/>
              </a:rPr>
              <a:t>commercial roofs to exhibit an albedo of 0.88, all residential roofs to exhibit an albedo of 0.65, and all roads to exhibit an albedo of 0.44 (consistent with concrete) – values achievable with commercially available roofing and paving materials designed to be highly reflective</a:t>
            </a:r>
            <a:r>
              <a:rPr lang="en-US" dirty="0">
                <a:effectLst/>
              </a:rPr>
              <a:t> </a:t>
            </a:r>
            <a:endParaRPr lang="en-US" dirty="0"/>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23</a:t>
            </a:fld>
            <a:endParaRPr lang="en-US" dirty="0"/>
          </a:p>
        </p:txBody>
      </p:sp>
    </p:spTree>
    <p:extLst>
      <p:ext uri="{BB962C8B-B14F-4D97-AF65-F5344CB8AC3E}">
        <p14:creationId xmlns:p14="http://schemas.microsoft.com/office/powerpoint/2010/main" val="1268613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Cooling up to 3 F in most heavily impacted areas</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24</a:t>
            </a:fld>
            <a:endParaRPr lang="en-US" dirty="0"/>
          </a:p>
        </p:txBody>
      </p:sp>
    </p:spTree>
    <p:extLst>
      <p:ext uri="{BB962C8B-B14F-4D97-AF65-F5344CB8AC3E}">
        <p14:creationId xmlns:p14="http://schemas.microsoft.com/office/powerpoint/2010/main" val="806974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Greening amounted to about 450,000 new trees, 31 km2 of new grass</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25</a:t>
            </a:fld>
            <a:endParaRPr lang="en-US" dirty="0"/>
          </a:p>
        </p:txBody>
      </p:sp>
    </p:spTree>
    <p:extLst>
      <p:ext uri="{BB962C8B-B14F-4D97-AF65-F5344CB8AC3E}">
        <p14:creationId xmlns:p14="http://schemas.microsoft.com/office/powerpoint/2010/main" val="2520756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Cooling around 1-2 F cooler. While cool materials seemed to be more effective, it requires more area. Greening about 1.2 times more effective per square meter than cool materials.</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26</a:t>
            </a:fld>
            <a:endParaRPr lang="en-US" dirty="0"/>
          </a:p>
        </p:txBody>
      </p:sp>
    </p:spTree>
    <p:extLst>
      <p:ext uri="{BB962C8B-B14F-4D97-AF65-F5344CB8AC3E}">
        <p14:creationId xmlns:p14="http://schemas.microsoft.com/office/powerpoint/2010/main" val="3481291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21.4% reduction in total heat-related mortality</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30</a:t>
            </a:fld>
            <a:endParaRPr lang="en-US" dirty="0"/>
          </a:p>
        </p:txBody>
      </p:sp>
    </p:spTree>
    <p:extLst>
      <p:ext uri="{BB962C8B-B14F-4D97-AF65-F5344CB8AC3E}">
        <p14:creationId xmlns:p14="http://schemas.microsoft.com/office/powerpoint/2010/main" val="1514204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Rebate of $1 per square foot of cool roofing installed, commercial or residential. Developed to reach goals based on the heat management study recommendations specifically targeting areas most in need of cooling.</a:t>
            </a:r>
          </a:p>
        </p:txBody>
      </p:sp>
      <p:sp>
        <p:nvSpPr>
          <p:cNvPr id="4" name="Slide Number Placeholder 3"/>
          <p:cNvSpPr>
            <a:spLocks noGrp="1"/>
          </p:cNvSpPr>
          <p:nvPr>
            <p:ph type="sldNum" sz="quarter" idx="5"/>
          </p:nvPr>
        </p:nvSpPr>
        <p:spPr/>
        <p:txBody>
          <a:bodyPr/>
          <a:lstStyle/>
          <a:p>
            <a:pPr>
              <a:defRPr/>
            </a:pPr>
            <a:fld id="{9D05FAF9-F3C1-490E-903B-E7F6B5924DB7}" type="slidenum">
              <a:rPr lang="en-US" smtClean="0"/>
              <a:pPr>
                <a:defRPr/>
              </a:pPr>
              <a:t>33</a:t>
            </a:fld>
            <a:endParaRPr lang="en-US" dirty="0"/>
          </a:p>
        </p:txBody>
      </p:sp>
    </p:spTree>
    <p:extLst>
      <p:ext uri="{BB962C8B-B14F-4D97-AF65-F5344CB8AC3E}">
        <p14:creationId xmlns:p14="http://schemas.microsoft.com/office/powerpoint/2010/main" val="2262450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6"/>
          <p:cNvSpPr>
            <a:spLocks noGrp="1" noChangeArrowheads="1"/>
          </p:cNvSpPr>
          <p:nvPr>
            <p:ph type="sldNum" sz="quarter" idx="10"/>
          </p:nvPr>
        </p:nvSpPr>
        <p:spPr>
          <a:ln/>
        </p:spPr>
        <p:txBody>
          <a:bodyPr/>
          <a:lstStyle>
            <a:lvl1pPr>
              <a:defRPr/>
            </a:lvl1pPr>
          </a:lstStyle>
          <a:p>
            <a:pPr>
              <a:defRPr/>
            </a:pPr>
            <a:fld id="{49C04AFE-A11A-4C3A-A6EC-423B4CDA990A}" type="slidenum">
              <a:rPr lang="en-US"/>
              <a:pPr>
                <a:defRPr/>
              </a:pPr>
              <a:t>‹#›</a:t>
            </a:fld>
            <a:endParaRPr lang="en-US" dirty="0"/>
          </a:p>
        </p:txBody>
      </p:sp>
    </p:spTree>
    <p:extLst>
      <p:ext uri="{BB962C8B-B14F-4D97-AF65-F5344CB8AC3E}">
        <p14:creationId xmlns:p14="http://schemas.microsoft.com/office/powerpoint/2010/main" val="286763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031C636-8CFD-480C-B3F4-FDAECE1C597F}" type="slidenum">
              <a:rPr lang="en-US"/>
              <a:pPr>
                <a:defRPr/>
              </a:pPr>
              <a:t>‹#›</a:t>
            </a:fld>
            <a:endParaRPr lang="en-US" dirty="0"/>
          </a:p>
        </p:txBody>
      </p:sp>
    </p:spTree>
    <p:extLst>
      <p:ext uri="{BB962C8B-B14F-4D97-AF65-F5344CB8AC3E}">
        <p14:creationId xmlns:p14="http://schemas.microsoft.com/office/powerpoint/2010/main" val="3749029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DF6A4D6E-6258-444F-882C-9DFE87B33BF2}" type="slidenum">
              <a:rPr lang="en-US"/>
              <a:pPr>
                <a:defRPr/>
              </a:pPr>
              <a:t>‹#›</a:t>
            </a:fld>
            <a:endParaRPr lang="en-US" dirty="0"/>
          </a:p>
        </p:txBody>
      </p:sp>
    </p:spTree>
    <p:extLst>
      <p:ext uri="{BB962C8B-B14F-4D97-AF65-F5344CB8AC3E}">
        <p14:creationId xmlns:p14="http://schemas.microsoft.com/office/powerpoint/2010/main" val="367049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36ACFACE-E4FA-4418-BFE2-6612CDF1D3A9}" type="slidenum">
              <a:rPr lang="en-US"/>
              <a:pPr>
                <a:defRPr/>
              </a:pPr>
              <a:t>‹#›</a:t>
            </a:fld>
            <a:endParaRPr lang="en-US" dirty="0"/>
          </a:p>
        </p:txBody>
      </p:sp>
    </p:spTree>
    <p:extLst>
      <p:ext uri="{BB962C8B-B14F-4D97-AF65-F5344CB8AC3E}">
        <p14:creationId xmlns:p14="http://schemas.microsoft.com/office/powerpoint/2010/main" val="1691744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988B7820-8D99-47BC-B6F1-A0F366579314}" type="slidenum">
              <a:rPr lang="en-US"/>
              <a:pPr>
                <a:defRPr/>
              </a:pPr>
              <a:t>‹#›</a:t>
            </a:fld>
            <a:endParaRPr lang="en-US" dirty="0"/>
          </a:p>
        </p:txBody>
      </p:sp>
    </p:spTree>
    <p:extLst>
      <p:ext uri="{BB962C8B-B14F-4D97-AF65-F5344CB8AC3E}">
        <p14:creationId xmlns:p14="http://schemas.microsoft.com/office/powerpoint/2010/main" val="9300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EFF6F91C-816E-4042-9167-F4B0130F9090}" type="slidenum">
              <a:rPr lang="en-US"/>
              <a:pPr>
                <a:defRPr/>
              </a:pPr>
              <a:t>‹#›</a:t>
            </a:fld>
            <a:endParaRPr lang="en-US" dirty="0"/>
          </a:p>
        </p:txBody>
      </p:sp>
    </p:spTree>
    <p:extLst>
      <p:ext uri="{BB962C8B-B14F-4D97-AF65-F5344CB8AC3E}">
        <p14:creationId xmlns:p14="http://schemas.microsoft.com/office/powerpoint/2010/main" val="3100676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01A00F4E-20E1-45DC-9941-008C4A8AF0D8}" type="slidenum">
              <a:rPr lang="en-US"/>
              <a:pPr>
                <a:defRPr/>
              </a:pPr>
              <a:t>‹#›</a:t>
            </a:fld>
            <a:endParaRPr lang="en-US" dirty="0"/>
          </a:p>
        </p:txBody>
      </p:sp>
    </p:spTree>
    <p:extLst>
      <p:ext uri="{BB962C8B-B14F-4D97-AF65-F5344CB8AC3E}">
        <p14:creationId xmlns:p14="http://schemas.microsoft.com/office/powerpoint/2010/main" val="2039646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7C932AC-6062-4280-91CD-A6DB0E7D0BF6}" type="slidenum">
              <a:rPr lang="en-US"/>
              <a:pPr>
                <a:defRPr/>
              </a:pPr>
              <a:t>‹#›</a:t>
            </a:fld>
            <a:endParaRPr lang="en-US" dirty="0"/>
          </a:p>
        </p:txBody>
      </p:sp>
    </p:spTree>
    <p:extLst>
      <p:ext uri="{BB962C8B-B14F-4D97-AF65-F5344CB8AC3E}">
        <p14:creationId xmlns:p14="http://schemas.microsoft.com/office/powerpoint/2010/main" val="391339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B7D2F042-319F-48FC-9BD0-E74F4D56D378}" type="slidenum">
              <a:rPr lang="en-US"/>
              <a:pPr>
                <a:defRPr/>
              </a:pPr>
              <a:t>‹#›</a:t>
            </a:fld>
            <a:endParaRPr lang="en-US" dirty="0"/>
          </a:p>
        </p:txBody>
      </p:sp>
    </p:spTree>
    <p:extLst>
      <p:ext uri="{BB962C8B-B14F-4D97-AF65-F5344CB8AC3E}">
        <p14:creationId xmlns:p14="http://schemas.microsoft.com/office/powerpoint/2010/main" val="693000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876D23FF-6D03-41DA-94A6-A387ED83FEE9}" type="slidenum">
              <a:rPr lang="en-US"/>
              <a:pPr>
                <a:defRPr/>
              </a:pPr>
              <a:t>‹#›</a:t>
            </a:fld>
            <a:endParaRPr lang="en-US" dirty="0"/>
          </a:p>
        </p:txBody>
      </p:sp>
    </p:spTree>
    <p:extLst>
      <p:ext uri="{BB962C8B-B14F-4D97-AF65-F5344CB8AC3E}">
        <p14:creationId xmlns:p14="http://schemas.microsoft.com/office/powerpoint/2010/main" val="1778733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7D6A5F7-3910-4233-BD51-E5CB3B6D0642}" type="slidenum">
              <a:rPr lang="en-US"/>
              <a:pPr>
                <a:defRPr/>
              </a:pPr>
              <a:t>‹#›</a:t>
            </a:fld>
            <a:endParaRPr lang="en-US" dirty="0"/>
          </a:p>
        </p:txBody>
      </p:sp>
    </p:spTree>
    <p:extLst>
      <p:ext uri="{BB962C8B-B14F-4D97-AF65-F5344CB8AC3E}">
        <p14:creationId xmlns:p14="http://schemas.microsoft.com/office/powerpoint/2010/main" val="3660752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8"/>
        <p:cNvGrpSpPr/>
        <p:nvPr/>
      </p:nvGrpSpPr>
      <p:grpSpPr>
        <a:xfrm>
          <a:off x="0" y="0"/>
          <a:ext cx="0" cy="0"/>
          <a:chOff x="0" y="0"/>
          <a:chExt cx="0" cy="0"/>
        </a:xfrm>
      </p:grpSpPr>
      <p:sp>
        <p:nvSpPr>
          <p:cNvPr id="20" name="Shape 20"/>
          <p:cNvSpPr txBox="1">
            <a:spLocks noGrp="1"/>
          </p:cNvSpPr>
          <p:nvPr>
            <p:ph type="title"/>
          </p:nvPr>
        </p:nvSpPr>
        <p:spPr>
          <a:xfrm>
            <a:off x="311701" y="593368"/>
            <a:ext cx="8520599" cy="7635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1" name="Shape 21"/>
          <p:cNvSpPr txBox="1">
            <a:spLocks noGrp="1"/>
          </p:cNvSpPr>
          <p:nvPr>
            <p:ph type="body" idx="1"/>
          </p:nvPr>
        </p:nvSpPr>
        <p:spPr>
          <a:xfrm>
            <a:off x="311701" y="1536633"/>
            <a:ext cx="8520599" cy="4555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sldNum" idx="12"/>
          </p:nvPr>
        </p:nvSpPr>
        <p:spPr>
          <a:xfrm>
            <a:off x="8472458" y="6217621"/>
            <a:ext cx="548699" cy="524800"/>
          </a:xfrm>
          <a:prstGeom prst="rect">
            <a:avLst/>
          </a:prstGeom>
        </p:spPr>
        <p:txBody>
          <a:bodyPr lIns="91425" tIns="91425" rIns="91425" bIns="91425" anchor="ctr" anchorCtr="0">
            <a:noAutofit/>
          </a:bodyPr>
          <a:lstStyle/>
          <a:p>
            <a:fld id="{00000000-1234-1234-1234-123412341234}" type="slidenum">
              <a:rPr lang="en" smtClean="0"/>
              <a:pPr/>
              <a:t>‹#›</a:t>
            </a:fld>
            <a:endParaRPr lang="en"/>
          </a:p>
        </p:txBody>
      </p:sp>
    </p:spTree>
    <p:extLst>
      <p:ext uri="{BB962C8B-B14F-4D97-AF65-F5344CB8AC3E}">
        <p14:creationId xmlns:p14="http://schemas.microsoft.com/office/powerpoint/2010/main" val="2162304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sldNum" sz="quarter" idx="10"/>
          </p:nvPr>
        </p:nvSpPr>
        <p:spPr>
          <a:ln/>
        </p:spPr>
        <p:txBody>
          <a:bodyPr/>
          <a:lstStyle>
            <a:lvl1pPr>
              <a:defRPr/>
            </a:lvl1pPr>
          </a:lstStyle>
          <a:p>
            <a:pPr>
              <a:defRPr/>
            </a:pPr>
            <a:fld id="{0E74883E-7E1F-40D8-97D0-34259A8E9D45}" type="slidenum">
              <a:rPr lang="en-US"/>
              <a:pPr>
                <a:defRPr/>
              </a:pPr>
              <a:t>‹#›</a:t>
            </a:fld>
            <a:endParaRPr lang="en-US" dirty="0"/>
          </a:p>
        </p:txBody>
      </p:sp>
    </p:spTree>
    <p:extLst>
      <p:ext uri="{BB962C8B-B14F-4D97-AF65-F5344CB8AC3E}">
        <p14:creationId xmlns:p14="http://schemas.microsoft.com/office/powerpoint/2010/main" val="2935659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CAC437EC-6C68-4CB7-83B0-E8BEFD925658}" type="slidenum">
              <a:rPr lang="en-US"/>
              <a:pPr>
                <a:defRPr/>
              </a:pPr>
              <a:t>‹#›</a:t>
            </a:fld>
            <a:endParaRPr lang="en-US" dirty="0"/>
          </a:p>
        </p:txBody>
      </p:sp>
    </p:spTree>
    <p:extLst>
      <p:ext uri="{BB962C8B-B14F-4D97-AF65-F5344CB8AC3E}">
        <p14:creationId xmlns:p14="http://schemas.microsoft.com/office/powerpoint/2010/main" val="598003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sldNum" sz="quarter" idx="10"/>
          </p:nvPr>
        </p:nvSpPr>
        <p:spPr>
          <a:ln/>
        </p:spPr>
        <p:txBody>
          <a:bodyPr/>
          <a:lstStyle>
            <a:lvl1pPr>
              <a:defRPr/>
            </a:lvl1pPr>
          </a:lstStyle>
          <a:p>
            <a:pPr>
              <a:defRPr/>
            </a:pPr>
            <a:fld id="{0101E7B2-71CB-4128-875C-B642037A2448}" type="slidenum">
              <a:rPr lang="en-US"/>
              <a:pPr>
                <a:defRPr/>
              </a:pPr>
              <a:t>‹#›</a:t>
            </a:fld>
            <a:endParaRPr lang="en-US" dirty="0"/>
          </a:p>
        </p:txBody>
      </p:sp>
    </p:spTree>
    <p:extLst>
      <p:ext uri="{BB962C8B-B14F-4D97-AF65-F5344CB8AC3E}">
        <p14:creationId xmlns:p14="http://schemas.microsoft.com/office/powerpoint/2010/main" val="356348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sldNum" sz="quarter" idx="10"/>
          </p:nvPr>
        </p:nvSpPr>
        <p:spPr>
          <a:ln/>
        </p:spPr>
        <p:txBody>
          <a:bodyPr/>
          <a:lstStyle>
            <a:lvl1pPr>
              <a:defRPr/>
            </a:lvl1pPr>
          </a:lstStyle>
          <a:p>
            <a:pPr>
              <a:defRPr/>
            </a:pPr>
            <a:fld id="{C1A1D8DA-D513-4C97-8DD5-01E37C5A947D}" type="slidenum">
              <a:rPr lang="en-US"/>
              <a:pPr>
                <a:defRPr/>
              </a:pPr>
              <a:t>‹#›</a:t>
            </a:fld>
            <a:endParaRPr lang="en-US" dirty="0"/>
          </a:p>
        </p:txBody>
      </p:sp>
    </p:spTree>
    <p:extLst>
      <p:ext uri="{BB962C8B-B14F-4D97-AF65-F5344CB8AC3E}">
        <p14:creationId xmlns:p14="http://schemas.microsoft.com/office/powerpoint/2010/main" val="3975829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sldNum" sz="quarter" idx="10"/>
          </p:nvPr>
        </p:nvSpPr>
        <p:spPr>
          <a:ln/>
        </p:spPr>
        <p:txBody>
          <a:bodyPr/>
          <a:lstStyle>
            <a:lvl1pPr>
              <a:defRPr/>
            </a:lvl1pPr>
          </a:lstStyle>
          <a:p>
            <a:pPr>
              <a:defRPr/>
            </a:pPr>
            <a:fld id="{1137FF67-5246-4587-BC37-BEE7EBD0953D}" type="slidenum">
              <a:rPr lang="en-US"/>
              <a:pPr>
                <a:defRPr/>
              </a:pPr>
              <a:t>‹#›</a:t>
            </a:fld>
            <a:endParaRPr lang="en-US" dirty="0"/>
          </a:p>
        </p:txBody>
      </p:sp>
    </p:spTree>
    <p:extLst>
      <p:ext uri="{BB962C8B-B14F-4D97-AF65-F5344CB8AC3E}">
        <p14:creationId xmlns:p14="http://schemas.microsoft.com/office/powerpoint/2010/main" val="3925207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3"/>
          <p:cNvSpPr>
            <a:spLocks noGrp="1" noChangeArrowheads="1"/>
          </p:cNvSpPr>
          <p:nvPr>
            <p:ph type="sldNum" sz="quarter" idx="10"/>
          </p:nvPr>
        </p:nvSpPr>
        <p:spPr>
          <a:ln/>
        </p:spPr>
        <p:txBody>
          <a:bodyPr/>
          <a:lstStyle>
            <a:lvl1pPr>
              <a:defRPr/>
            </a:lvl1pPr>
          </a:lstStyle>
          <a:p>
            <a:pPr>
              <a:defRPr/>
            </a:pPr>
            <a:fld id="{70A6DE90-4881-464A-A089-7EA8AF1608EC}" type="slidenum">
              <a:rPr lang="en-US"/>
              <a:pPr>
                <a:defRPr/>
              </a:pPr>
              <a:t>‹#›</a:t>
            </a:fld>
            <a:endParaRPr lang="en-US" dirty="0"/>
          </a:p>
        </p:txBody>
      </p:sp>
    </p:spTree>
    <p:extLst>
      <p:ext uri="{BB962C8B-B14F-4D97-AF65-F5344CB8AC3E}">
        <p14:creationId xmlns:p14="http://schemas.microsoft.com/office/powerpoint/2010/main" val="978255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sldNum" sz="quarter" idx="10"/>
          </p:nvPr>
        </p:nvSpPr>
        <p:spPr>
          <a:ln/>
        </p:spPr>
        <p:txBody>
          <a:bodyPr/>
          <a:lstStyle>
            <a:lvl1pPr>
              <a:defRPr/>
            </a:lvl1pPr>
          </a:lstStyle>
          <a:p>
            <a:pPr>
              <a:defRPr/>
            </a:pPr>
            <a:fld id="{FA1C58EF-E5F6-4A2B-89E0-F2CCC84BE2E3}" type="slidenum">
              <a:rPr lang="en-US"/>
              <a:pPr>
                <a:defRPr/>
              </a:pPr>
              <a:t>‹#›</a:t>
            </a:fld>
            <a:endParaRPr lang="en-US" dirty="0"/>
          </a:p>
        </p:txBody>
      </p:sp>
    </p:spTree>
    <p:extLst>
      <p:ext uri="{BB962C8B-B14F-4D97-AF65-F5344CB8AC3E}">
        <p14:creationId xmlns:p14="http://schemas.microsoft.com/office/powerpoint/2010/main" val="3758352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67EE8558-03E7-42E5-91CC-1C8CAA006104}" type="slidenum">
              <a:rPr lang="en-US"/>
              <a:pPr>
                <a:defRPr/>
              </a:pPr>
              <a:t>‹#›</a:t>
            </a:fld>
            <a:endParaRPr lang="en-US" dirty="0"/>
          </a:p>
        </p:txBody>
      </p:sp>
    </p:spTree>
    <p:extLst>
      <p:ext uri="{BB962C8B-B14F-4D97-AF65-F5344CB8AC3E}">
        <p14:creationId xmlns:p14="http://schemas.microsoft.com/office/powerpoint/2010/main" val="2270270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sldNum" sz="quarter" idx="10"/>
          </p:nvPr>
        </p:nvSpPr>
        <p:spPr>
          <a:ln/>
        </p:spPr>
        <p:txBody>
          <a:bodyPr/>
          <a:lstStyle>
            <a:lvl1pPr>
              <a:defRPr/>
            </a:lvl1pPr>
          </a:lstStyle>
          <a:p>
            <a:pPr>
              <a:defRPr/>
            </a:pPr>
            <a:fld id="{B00BF11A-55E4-49E8-B2C4-DA30A0A88F87}" type="slidenum">
              <a:rPr lang="en-US"/>
              <a:pPr>
                <a:defRPr/>
              </a:pPr>
              <a:t>‹#›</a:t>
            </a:fld>
            <a:endParaRPr lang="en-US" dirty="0"/>
          </a:p>
        </p:txBody>
      </p:sp>
    </p:spTree>
    <p:extLst>
      <p:ext uri="{BB962C8B-B14F-4D97-AF65-F5344CB8AC3E}">
        <p14:creationId xmlns:p14="http://schemas.microsoft.com/office/powerpoint/2010/main" val="199860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38F8FD72-2FB9-4DD7-BF7B-CAEEF0F9657B}" type="slidenum">
              <a:rPr lang="en-US"/>
              <a:pPr>
                <a:defRPr/>
              </a:pPr>
              <a:t>‹#›</a:t>
            </a:fld>
            <a:endParaRPr lang="en-US" dirty="0"/>
          </a:p>
        </p:txBody>
      </p:sp>
    </p:spTree>
    <p:extLst>
      <p:ext uri="{BB962C8B-B14F-4D97-AF65-F5344CB8AC3E}">
        <p14:creationId xmlns:p14="http://schemas.microsoft.com/office/powerpoint/2010/main" val="392421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0"/>
          </p:nvPr>
        </p:nvSpPr>
        <p:spPr>
          <a:ln/>
        </p:spPr>
        <p:txBody>
          <a:bodyPr/>
          <a:lstStyle>
            <a:lvl1pPr>
              <a:defRPr/>
            </a:lvl1pPr>
          </a:lstStyle>
          <a:p>
            <a:pPr>
              <a:defRPr/>
            </a:pPr>
            <a:fld id="{3FA58D0C-E11D-45B9-A0C6-35F3B6B67E59}" type="slidenum">
              <a:rPr lang="en-US"/>
              <a:pPr>
                <a:defRPr/>
              </a:pPr>
              <a:t>‹#›</a:t>
            </a:fld>
            <a:endParaRPr lang="en-US" dirty="0"/>
          </a:p>
        </p:txBody>
      </p:sp>
    </p:spTree>
    <p:extLst>
      <p:ext uri="{BB962C8B-B14F-4D97-AF65-F5344CB8AC3E}">
        <p14:creationId xmlns:p14="http://schemas.microsoft.com/office/powerpoint/2010/main" val="18585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90A8E8EB-B18E-4AFD-8917-E28936215E76}"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ftr="0" dt="0"/>
  <p:txStyles>
    <p:titleStyle>
      <a:lvl1pPr algn="ctr" rtl="0" eaLnBrk="0" fontAlgn="base" hangingPunct="0">
        <a:spcBef>
          <a:spcPct val="0"/>
        </a:spcBef>
        <a:spcAft>
          <a:spcPct val="0"/>
        </a:spcAft>
        <a:defRPr sz="1400">
          <a:solidFill>
            <a:schemeClr val="tx2"/>
          </a:solidFill>
          <a:latin typeface="+mj-lt"/>
          <a:ea typeface="+mj-ea"/>
          <a:cs typeface="+mj-cs"/>
        </a:defRPr>
      </a:lvl1pPr>
      <a:lvl2pPr algn="ctr" rtl="0" eaLnBrk="0" fontAlgn="base" hangingPunct="0">
        <a:spcBef>
          <a:spcPct val="0"/>
        </a:spcBef>
        <a:spcAft>
          <a:spcPct val="0"/>
        </a:spcAft>
        <a:defRPr sz="1400">
          <a:solidFill>
            <a:schemeClr val="tx2"/>
          </a:solidFill>
          <a:latin typeface="Lucida Sans Unicode" pitchFamily="34" charset="0"/>
        </a:defRPr>
      </a:lvl2pPr>
      <a:lvl3pPr algn="ctr" rtl="0" eaLnBrk="0" fontAlgn="base" hangingPunct="0">
        <a:spcBef>
          <a:spcPct val="0"/>
        </a:spcBef>
        <a:spcAft>
          <a:spcPct val="0"/>
        </a:spcAft>
        <a:defRPr sz="1400">
          <a:solidFill>
            <a:schemeClr val="tx2"/>
          </a:solidFill>
          <a:latin typeface="Lucida Sans Unicode" pitchFamily="34" charset="0"/>
        </a:defRPr>
      </a:lvl3pPr>
      <a:lvl4pPr algn="ctr" rtl="0" eaLnBrk="0" fontAlgn="base" hangingPunct="0">
        <a:spcBef>
          <a:spcPct val="0"/>
        </a:spcBef>
        <a:spcAft>
          <a:spcPct val="0"/>
        </a:spcAft>
        <a:defRPr sz="1400">
          <a:solidFill>
            <a:schemeClr val="tx2"/>
          </a:solidFill>
          <a:latin typeface="Lucida Sans Unicode" pitchFamily="34" charset="0"/>
        </a:defRPr>
      </a:lvl4pPr>
      <a:lvl5pPr algn="ctr" rtl="0" eaLnBrk="0" fontAlgn="base" hangingPunct="0">
        <a:spcBef>
          <a:spcPct val="0"/>
        </a:spcBef>
        <a:spcAft>
          <a:spcPct val="0"/>
        </a:spcAft>
        <a:defRPr sz="1400">
          <a:solidFill>
            <a:schemeClr val="tx2"/>
          </a:solidFill>
          <a:latin typeface="Lucida Sans Unicode" pitchFamily="34" charset="0"/>
        </a:defRPr>
      </a:lvl5pPr>
      <a:lvl6pPr marL="457200" algn="ctr" rtl="0" fontAlgn="base">
        <a:spcBef>
          <a:spcPct val="0"/>
        </a:spcBef>
        <a:spcAft>
          <a:spcPct val="0"/>
        </a:spcAft>
        <a:defRPr sz="1400">
          <a:solidFill>
            <a:schemeClr val="tx2"/>
          </a:solidFill>
          <a:latin typeface="Lucida Sans Unicode" pitchFamily="34" charset="0"/>
        </a:defRPr>
      </a:lvl6pPr>
      <a:lvl7pPr marL="914400" algn="ctr" rtl="0" fontAlgn="base">
        <a:spcBef>
          <a:spcPct val="0"/>
        </a:spcBef>
        <a:spcAft>
          <a:spcPct val="0"/>
        </a:spcAft>
        <a:defRPr sz="1400">
          <a:solidFill>
            <a:schemeClr val="tx2"/>
          </a:solidFill>
          <a:latin typeface="Lucida Sans Unicode" pitchFamily="34" charset="0"/>
        </a:defRPr>
      </a:lvl7pPr>
      <a:lvl8pPr marL="1371600" algn="ctr" rtl="0" fontAlgn="base">
        <a:spcBef>
          <a:spcPct val="0"/>
        </a:spcBef>
        <a:spcAft>
          <a:spcPct val="0"/>
        </a:spcAft>
        <a:defRPr sz="1400">
          <a:solidFill>
            <a:schemeClr val="tx2"/>
          </a:solidFill>
          <a:latin typeface="Lucida Sans Unicode" pitchFamily="34" charset="0"/>
        </a:defRPr>
      </a:lvl8pPr>
      <a:lvl9pPr marL="1828800" algn="ctr" rtl="0" fontAlgn="base">
        <a:spcBef>
          <a:spcPct val="0"/>
        </a:spcBef>
        <a:spcAft>
          <a:spcPct val="0"/>
        </a:spcAft>
        <a:defRPr sz="1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EAEAEA"/>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531" name="Rectangle 3"/>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A6EA31E3-3E08-4295-997C-8D20A7182928}" type="slidenum">
              <a:rPr lang="en-US"/>
              <a:pPr>
                <a:defRPr/>
              </a:pPr>
              <a:t>‹#›</a:t>
            </a:fld>
            <a:endParaRPr lang="en-US" dirty="0"/>
          </a:p>
        </p:txBody>
      </p:sp>
      <p:pic>
        <p:nvPicPr>
          <p:cNvPr id="2052" name="Picture 4" descr="Banner Image"/>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6200" y="76200"/>
            <a:ext cx="3886200"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3" name="Text Box 5"/>
          <p:cNvSpPr txBox="1">
            <a:spLocks noChangeArrowheads="1"/>
          </p:cNvSpPr>
          <p:nvPr userDrawn="1"/>
        </p:nvSpPr>
        <p:spPr bwMode="auto">
          <a:xfrm>
            <a:off x="7916863" y="6613525"/>
            <a:ext cx="1227137" cy="244475"/>
          </a:xfrm>
          <a:prstGeom prst="rect">
            <a:avLst/>
          </a:prstGeom>
          <a:noFill/>
          <a:ln w="9525">
            <a:noFill/>
            <a:miter lim="800000"/>
            <a:headEnd/>
            <a:tailEnd/>
          </a:ln>
          <a:effectLst/>
        </p:spPr>
        <p:txBody>
          <a:bodyPr wrap="none">
            <a:spAutoFit/>
          </a:bodyPr>
          <a:lstStyle/>
          <a:p>
            <a:pPr>
              <a:defRPr/>
            </a:pPr>
            <a:r>
              <a:rPr lang="en-US" sz="1000" dirty="0">
                <a:latin typeface="Lucida Sans Unicode" pitchFamily="34" charset="0"/>
              </a:rPr>
              <a:t>August 22, 2005</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hf sldNum="0" hdr="0" ftr="0" dt="0"/>
  <p:txStyles>
    <p:titleStyle>
      <a:lvl1pPr algn="ctr" rtl="0" eaLnBrk="0" fontAlgn="base" hangingPunct="0">
        <a:spcBef>
          <a:spcPct val="0"/>
        </a:spcBef>
        <a:spcAft>
          <a:spcPct val="0"/>
        </a:spcAft>
        <a:defRPr sz="1400">
          <a:solidFill>
            <a:schemeClr val="tx2"/>
          </a:solidFill>
          <a:latin typeface="+mj-lt"/>
          <a:ea typeface="+mj-ea"/>
          <a:cs typeface="+mj-cs"/>
        </a:defRPr>
      </a:lvl1pPr>
      <a:lvl2pPr algn="ctr" rtl="0" eaLnBrk="0" fontAlgn="base" hangingPunct="0">
        <a:spcBef>
          <a:spcPct val="0"/>
        </a:spcBef>
        <a:spcAft>
          <a:spcPct val="0"/>
        </a:spcAft>
        <a:defRPr sz="1400">
          <a:solidFill>
            <a:schemeClr val="tx2"/>
          </a:solidFill>
          <a:latin typeface="Lucida Sans Unicode" pitchFamily="34" charset="0"/>
        </a:defRPr>
      </a:lvl2pPr>
      <a:lvl3pPr algn="ctr" rtl="0" eaLnBrk="0" fontAlgn="base" hangingPunct="0">
        <a:spcBef>
          <a:spcPct val="0"/>
        </a:spcBef>
        <a:spcAft>
          <a:spcPct val="0"/>
        </a:spcAft>
        <a:defRPr sz="1400">
          <a:solidFill>
            <a:schemeClr val="tx2"/>
          </a:solidFill>
          <a:latin typeface="Lucida Sans Unicode" pitchFamily="34" charset="0"/>
        </a:defRPr>
      </a:lvl3pPr>
      <a:lvl4pPr algn="ctr" rtl="0" eaLnBrk="0" fontAlgn="base" hangingPunct="0">
        <a:spcBef>
          <a:spcPct val="0"/>
        </a:spcBef>
        <a:spcAft>
          <a:spcPct val="0"/>
        </a:spcAft>
        <a:defRPr sz="1400">
          <a:solidFill>
            <a:schemeClr val="tx2"/>
          </a:solidFill>
          <a:latin typeface="Lucida Sans Unicode" pitchFamily="34" charset="0"/>
        </a:defRPr>
      </a:lvl4pPr>
      <a:lvl5pPr algn="ctr" rtl="0" eaLnBrk="0" fontAlgn="base" hangingPunct="0">
        <a:spcBef>
          <a:spcPct val="0"/>
        </a:spcBef>
        <a:spcAft>
          <a:spcPct val="0"/>
        </a:spcAft>
        <a:defRPr sz="1400">
          <a:solidFill>
            <a:schemeClr val="tx2"/>
          </a:solidFill>
          <a:latin typeface="Lucida Sans Unicode" pitchFamily="34" charset="0"/>
        </a:defRPr>
      </a:lvl5pPr>
      <a:lvl6pPr marL="457200" algn="ctr" rtl="0" fontAlgn="base">
        <a:spcBef>
          <a:spcPct val="0"/>
        </a:spcBef>
        <a:spcAft>
          <a:spcPct val="0"/>
        </a:spcAft>
        <a:defRPr sz="1400">
          <a:solidFill>
            <a:schemeClr val="tx2"/>
          </a:solidFill>
          <a:latin typeface="Lucida Sans Unicode" pitchFamily="34" charset="0"/>
        </a:defRPr>
      </a:lvl6pPr>
      <a:lvl7pPr marL="914400" algn="ctr" rtl="0" fontAlgn="base">
        <a:spcBef>
          <a:spcPct val="0"/>
        </a:spcBef>
        <a:spcAft>
          <a:spcPct val="0"/>
        </a:spcAft>
        <a:defRPr sz="1400">
          <a:solidFill>
            <a:schemeClr val="tx2"/>
          </a:solidFill>
          <a:latin typeface="Lucida Sans Unicode" pitchFamily="34" charset="0"/>
        </a:defRPr>
      </a:lvl7pPr>
      <a:lvl8pPr marL="1371600" algn="ctr" rtl="0" fontAlgn="base">
        <a:spcBef>
          <a:spcPct val="0"/>
        </a:spcBef>
        <a:spcAft>
          <a:spcPct val="0"/>
        </a:spcAft>
        <a:defRPr sz="1400">
          <a:solidFill>
            <a:schemeClr val="tx2"/>
          </a:solidFill>
          <a:latin typeface="Lucida Sans Unicode" pitchFamily="34" charset="0"/>
        </a:defRPr>
      </a:lvl8pPr>
      <a:lvl9pPr marL="1828800" algn="ctr" rtl="0" fontAlgn="base">
        <a:spcBef>
          <a:spcPct val="0"/>
        </a:spcBef>
        <a:spcAft>
          <a:spcPct val="0"/>
        </a:spcAft>
        <a:defRPr sz="1400">
          <a:solidFill>
            <a:schemeClr val="tx2"/>
          </a:solidFill>
          <a:latin typeface="Lucida Sans Unicode"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tiff"/><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tiff"/><Relationship Id="rId5" Type="http://schemas.openxmlformats.org/officeDocument/2006/relationships/image" Target="../media/image21.tiff"/><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3.emf"/></Relationships>
</file>

<file path=ppt/slides/_rels/slide25.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6.emf"/></Relationships>
</file>

<file path=ppt/slides/_rels/slide27.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image" Target="../media/image37.tif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tif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46.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BFB5E8-5A11-2843-BE7F-536081E6C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75" name="Text Box 5"/>
          <p:cNvSpPr txBox="1">
            <a:spLocks noChangeArrowheads="1"/>
          </p:cNvSpPr>
          <p:nvPr/>
        </p:nvSpPr>
        <p:spPr bwMode="auto">
          <a:xfrm>
            <a:off x="0" y="3810000"/>
            <a:ext cx="7467600" cy="29238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r>
              <a:rPr lang="en-US" sz="2800" b="1" dirty="0">
                <a:solidFill>
                  <a:schemeClr val="bg1"/>
                </a:solidFill>
                <a:latin typeface="Tw Cen MT" pitchFamily="34" charset="0"/>
                <a:cs typeface="Calibri" pitchFamily="34" charset="0"/>
              </a:rPr>
              <a:t>Urban Heat &amp; Health</a:t>
            </a:r>
          </a:p>
          <a:p>
            <a:pPr eaLnBrk="1" hangingPunct="1"/>
            <a:r>
              <a:rPr lang="en-US" sz="2200" b="1" dirty="0">
                <a:solidFill>
                  <a:schemeClr val="bg1"/>
                </a:solidFill>
                <a:latin typeface="Tw Cen MT" pitchFamily="34" charset="0"/>
                <a:cs typeface="Calibri" pitchFamily="34" charset="0"/>
              </a:rPr>
              <a:t>2019 Climate &amp; Respiratory Health Summit</a:t>
            </a:r>
          </a:p>
          <a:p>
            <a:pPr eaLnBrk="1" hangingPunct="1"/>
            <a:r>
              <a:rPr lang="en-US" sz="2200" b="1" dirty="0">
                <a:solidFill>
                  <a:schemeClr val="bg1"/>
                </a:solidFill>
                <a:latin typeface="Tw Cen MT" pitchFamily="34" charset="0"/>
                <a:cs typeface="Calibri" pitchFamily="34" charset="0"/>
              </a:rPr>
              <a:t> </a:t>
            </a:r>
            <a:endParaRPr lang="en-US" sz="2200" b="1" dirty="0">
              <a:solidFill>
                <a:schemeClr val="bg1"/>
              </a:solidFill>
              <a:latin typeface="Tw Cen MT" pitchFamily="34" charset="0"/>
            </a:endParaRPr>
          </a:p>
          <a:p>
            <a:pPr eaLnBrk="1" hangingPunct="1"/>
            <a:r>
              <a:rPr lang="en-US" sz="2000" b="1" dirty="0">
                <a:solidFill>
                  <a:schemeClr val="bg1"/>
                </a:solidFill>
                <a:latin typeface="Tw Cen MT" pitchFamily="34" charset="0"/>
              </a:rPr>
              <a:t>Evan </a:t>
            </a:r>
            <a:r>
              <a:rPr lang="en-US" sz="2000" b="1" dirty="0" err="1">
                <a:solidFill>
                  <a:schemeClr val="bg1"/>
                </a:solidFill>
                <a:latin typeface="Tw Cen MT" pitchFamily="34" charset="0"/>
              </a:rPr>
              <a:t>Mallen</a:t>
            </a:r>
            <a:endParaRPr lang="en-US" sz="2000" b="1" dirty="0">
              <a:solidFill>
                <a:schemeClr val="bg1"/>
              </a:solidFill>
              <a:latin typeface="Tw Cen MT" pitchFamily="34" charset="0"/>
            </a:endParaRPr>
          </a:p>
          <a:p>
            <a:pPr eaLnBrk="1" hangingPunct="1"/>
            <a:r>
              <a:rPr lang="en-US" sz="2000" b="1" dirty="0">
                <a:solidFill>
                  <a:schemeClr val="bg1"/>
                </a:solidFill>
                <a:latin typeface="Tw Cen MT" pitchFamily="34" charset="0"/>
              </a:rPr>
              <a:t>School of City &amp; Regional Planning</a:t>
            </a:r>
          </a:p>
          <a:p>
            <a:pPr eaLnBrk="1" hangingPunct="1"/>
            <a:r>
              <a:rPr lang="en-US" sz="2000" b="1" dirty="0">
                <a:solidFill>
                  <a:schemeClr val="bg1"/>
                </a:solidFill>
                <a:latin typeface="Tw Cen MT" pitchFamily="34" charset="0"/>
              </a:rPr>
              <a:t>Georgia Institute of Technology</a:t>
            </a:r>
          </a:p>
          <a:p>
            <a:pPr eaLnBrk="1" hangingPunct="1"/>
            <a:r>
              <a:rPr lang="en-US" sz="2000" b="1" dirty="0" err="1">
                <a:solidFill>
                  <a:schemeClr val="bg1"/>
                </a:solidFill>
                <a:latin typeface="Tw Cen MT" pitchFamily="34" charset="0"/>
              </a:rPr>
              <a:t>esmallen@gatech.edu</a:t>
            </a:r>
            <a:endParaRPr lang="en-US" sz="2000" b="1" dirty="0">
              <a:solidFill>
                <a:schemeClr val="bg1"/>
              </a:solidFill>
              <a:latin typeface="Tw Cen MT" pitchFamily="34" charset="0"/>
            </a:endParaRPr>
          </a:p>
          <a:p>
            <a:pPr eaLnBrk="1" hangingPunct="1"/>
            <a:endParaRPr lang="en-US" sz="1800" b="1" dirty="0">
              <a:solidFill>
                <a:schemeClr val="bg1"/>
              </a:solidFill>
              <a:latin typeface="Tw Cen MT" pitchFamily="34" charset="0"/>
            </a:endParaRPr>
          </a:p>
          <a:p>
            <a:pPr eaLnBrk="1" hangingPunct="1"/>
            <a:endParaRPr lang="en-US" sz="1400" b="1" dirty="0">
              <a:solidFill>
                <a:schemeClr val="bg1"/>
              </a:solidFill>
              <a:latin typeface="Tw Cen MT" pitchFamily="34" charset="0"/>
            </a:endParaRPr>
          </a:p>
        </p:txBody>
      </p:sp>
      <p:pic>
        <p:nvPicPr>
          <p:cNvPr id="4" name="Picture 3">
            <a:extLst>
              <a:ext uri="{FF2B5EF4-FFF2-40B4-BE49-F238E27FC236}">
                <a16:creationId xmlns:a16="http://schemas.microsoft.com/office/drawing/2014/main" id="{C8CBBA27-824E-7841-B768-F3E3D3128DF5}"/>
              </a:ext>
            </a:extLst>
          </p:cNvPr>
          <p:cNvPicPr>
            <a:picLocks noChangeAspect="1"/>
          </p:cNvPicPr>
          <p:nvPr/>
        </p:nvPicPr>
        <p:blipFill>
          <a:blip r:embed="rId4"/>
          <a:stretch>
            <a:fillRect/>
          </a:stretch>
        </p:blipFill>
        <p:spPr>
          <a:xfrm>
            <a:off x="-304800" y="5863589"/>
            <a:ext cx="2667000" cy="11468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306914" y="4536817"/>
            <a:ext cx="3299942" cy="369332"/>
          </a:xfrm>
          <a:prstGeom prst="rect">
            <a:avLst/>
          </a:prstGeom>
          <a:noFill/>
        </p:spPr>
        <p:txBody>
          <a:bodyPr wrap="none" rtlCol="0">
            <a:spAutoFit/>
          </a:bodyPr>
          <a:lstStyle/>
          <a:p>
            <a:r>
              <a:rPr lang="en-US" sz="1800" dirty="0">
                <a:solidFill>
                  <a:srgbClr val="BFBFBF"/>
                </a:solidFill>
                <a:latin typeface="Avenir Book" charset="0"/>
                <a:ea typeface="Avenir Book" charset="0"/>
                <a:cs typeface="Avenir Book" charset="0"/>
              </a:rPr>
              <a:t>annual weather related deaths</a:t>
            </a:r>
          </a:p>
        </p:txBody>
      </p:sp>
      <p:graphicFrame>
        <p:nvGraphicFramePr>
          <p:cNvPr id="5" name="Chart 4"/>
          <p:cNvGraphicFramePr>
            <a:graphicFrameLocks/>
          </p:cNvGraphicFramePr>
          <p:nvPr>
            <p:extLst/>
          </p:nvPr>
        </p:nvGraphicFramePr>
        <p:xfrm>
          <a:off x="1676399" y="187325"/>
          <a:ext cx="6096000" cy="6442075"/>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rot="16200000">
            <a:off x="7084743" y="5412057"/>
            <a:ext cx="1469135" cy="246221"/>
          </a:xfrm>
          <a:prstGeom prst="rect">
            <a:avLst/>
          </a:prstGeom>
          <a:noFill/>
        </p:spPr>
        <p:txBody>
          <a:bodyPr wrap="none" rtlCol="0">
            <a:spAutoFit/>
          </a:bodyPr>
          <a:lstStyle/>
          <a:p>
            <a:r>
              <a:rPr lang="en-US" sz="1000" dirty="0">
                <a:latin typeface="Tw Cen MT"/>
                <a:cs typeface="Tw Cen MT"/>
              </a:rPr>
              <a:t>Sources: NWS, CDC, UCL</a:t>
            </a:r>
          </a:p>
        </p:txBody>
      </p:sp>
    </p:spTree>
    <p:extLst>
      <p:ext uri="{BB962C8B-B14F-4D97-AF65-F5344CB8AC3E}">
        <p14:creationId xmlns:p14="http://schemas.microsoft.com/office/powerpoint/2010/main" val="1065627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16200000">
            <a:off x="-476126" y="4673828"/>
            <a:ext cx="3333565" cy="400110"/>
          </a:xfrm>
          <a:prstGeom prst="rect">
            <a:avLst/>
          </a:prstGeom>
          <a:noFill/>
        </p:spPr>
        <p:txBody>
          <a:bodyPr wrap="none" rtlCol="0">
            <a:spAutoFit/>
          </a:bodyPr>
          <a:lstStyle/>
          <a:p>
            <a:r>
              <a:rPr lang="en-US" sz="2000" dirty="0">
                <a:solidFill>
                  <a:srgbClr val="BFBFBF"/>
                </a:solidFill>
                <a:latin typeface="Tw Cen MT"/>
                <a:cs typeface="Tw Cen MT"/>
              </a:rPr>
              <a:t>annual weather related deaths</a:t>
            </a:r>
          </a:p>
        </p:txBody>
      </p:sp>
      <p:graphicFrame>
        <p:nvGraphicFramePr>
          <p:cNvPr id="7" name="Chart 6"/>
          <p:cNvGraphicFramePr>
            <a:graphicFrameLocks/>
          </p:cNvGraphicFramePr>
          <p:nvPr>
            <p:extLst/>
          </p:nvPr>
        </p:nvGraphicFramePr>
        <p:xfrm>
          <a:off x="1352549" y="41275"/>
          <a:ext cx="6877050" cy="677545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rot="16200000">
            <a:off x="7059033" y="5056767"/>
            <a:ext cx="2587355" cy="246221"/>
          </a:xfrm>
          <a:prstGeom prst="rect">
            <a:avLst/>
          </a:prstGeom>
          <a:noFill/>
        </p:spPr>
        <p:txBody>
          <a:bodyPr wrap="none" rtlCol="0">
            <a:spAutoFit/>
          </a:bodyPr>
          <a:lstStyle/>
          <a:p>
            <a:r>
              <a:rPr lang="en-US" sz="1000" dirty="0">
                <a:latin typeface="Tw Cen MT"/>
                <a:cs typeface="Tw Cen MT"/>
              </a:rPr>
              <a:t>Sources: NWS, CDC, UCL, Voorhees et al 2011</a:t>
            </a:r>
          </a:p>
        </p:txBody>
      </p:sp>
    </p:spTree>
    <p:extLst>
      <p:ext uri="{BB962C8B-B14F-4D97-AF65-F5344CB8AC3E}">
        <p14:creationId xmlns:p14="http://schemas.microsoft.com/office/powerpoint/2010/main" val="356506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9252" y="742278"/>
            <a:ext cx="6874136" cy="590594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52600" y="861712"/>
            <a:ext cx="6324600" cy="5707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580" name="Text Box 4"/>
          <p:cNvSpPr txBox="1">
            <a:spLocks noChangeArrowheads="1"/>
          </p:cNvSpPr>
          <p:nvPr/>
        </p:nvSpPr>
        <p:spPr bwMode="auto">
          <a:xfrm>
            <a:off x="4723754" y="262717"/>
            <a:ext cx="3658246"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w Cen MT" charset="0"/>
                <a:ea typeface="ＭＳ Ｐゴシック" charset="-128"/>
                <a:cs typeface="Tw Cen MT" charset="0"/>
              </a:defRPr>
            </a:lvl1pPr>
            <a:lvl2pPr marL="742950" indent="-285750" eaLnBrk="0" hangingPunct="0">
              <a:spcBef>
                <a:spcPct val="20000"/>
              </a:spcBef>
              <a:buChar char="–"/>
              <a:defRPr sz="2800">
                <a:solidFill>
                  <a:schemeClr val="tx1"/>
                </a:solidFill>
                <a:latin typeface="Tw Cen MT" charset="0"/>
                <a:ea typeface="ＭＳ Ｐゴシック" charset="-128"/>
                <a:cs typeface="Tw Cen MT" charset="0"/>
              </a:defRPr>
            </a:lvl2pPr>
            <a:lvl3pPr marL="1143000" indent="-228600" eaLnBrk="0" hangingPunct="0">
              <a:spcBef>
                <a:spcPct val="20000"/>
              </a:spcBef>
              <a:buChar char="•"/>
              <a:defRPr sz="2400">
                <a:solidFill>
                  <a:schemeClr val="tx1"/>
                </a:solidFill>
                <a:latin typeface="Tw Cen MT" charset="0"/>
                <a:ea typeface="ＭＳ Ｐゴシック" charset="-128"/>
                <a:cs typeface="Tw Cen MT" charset="0"/>
              </a:defRPr>
            </a:lvl3pPr>
            <a:lvl4pPr marL="1600200" indent="-228600" eaLnBrk="0" hangingPunct="0">
              <a:spcBef>
                <a:spcPct val="20000"/>
              </a:spcBef>
              <a:buChar char="–"/>
              <a:defRPr sz="2000">
                <a:solidFill>
                  <a:schemeClr val="tx1"/>
                </a:solidFill>
                <a:latin typeface="Tw Cen MT" charset="0"/>
                <a:ea typeface="ＭＳ Ｐゴシック" charset="-128"/>
                <a:cs typeface="Tw Cen MT" charset="0"/>
              </a:defRPr>
            </a:lvl4pPr>
            <a:lvl5pPr marL="2057400" indent="-228600" eaLnBrk="0" hangingPunct="0">
              <a:spcBef>
                <a:spcPct val="20000"/>
              </a:spcBef>
              <a:buChar char="»"/>
              <a:defRPr sz="2000">
                <a:solidFill>
                  <a:schemeClr val="tx1"/>
                </a:solidFill>
                <a:latin typeface="Tw Cen MT" charset="0"/>
                <a:ea typeface="ＭＳ Ｐゴシック" charset="-128"/>
                <a:cs typeface="Tw Cen MT" charset="0"/>
              </a:defRPr>
            </a:lvl5pPr>
            <a:lvl6pPr marL="2514600" indent="-228600" eaLnBrk="0" fontAlgn="base" hangingPunct="0">
              <a:spcBef>
                <a:spcPct val="20000"/>
              </a:spcBef>
              <a:spcAft>
                <a:spcPct val="0"/>
              </a:spcAft>
              <a:buChar char="»"/>
              <a:defRPr sz="2000">
                <a:solidFill>
                  <a:schemeClr val="tx1"/>
                </a:solidFill>
                <a:latin typeface="Tw Cen MT" charset="0"/>
                <a:ea typeface="ＭＳ Ｐゴシック" charset="-128"/>
                <a:cs typeface="Tw Cen MT" charset="0"/>
              </a:defRPr>
            </a:lvl6pPr>
            <a:lvl7pPr marL="2971800" indent="-228600" eaLnBrk="0" fontAlgn="base" hangingPunct="0">
              <a:spcBef>
                <a:spcPct val="20000"/>
              </a:spcBef>
              <a:spcAft>
                <a:spcPct val="0"/>
              </a:spcAft>
              <a:buChar char="»"/>
              <a:defRPr sz="2000">
                <a:solidFill>
                  <a:schemeClr val="tx1"/>
                </a:solidFill>
                <a:latin typeface="Tw Cen MT" charset="0"/>
                <a:ea typeface="ＭＳ Ｐゴシック" charset="-128"/>
                <a:cs typeface="Tw Cen MT" charset="0"/>
              </a:defRPr>
            </a:lvl7pPr>
            <a:lvl8pPr marL="3429000" indent="-228600" eaLnBrk="0" fontAlgn="base" hangingPunct="0">
              <a:spcBef>
                <a:spcPct val="20000"/>
              </a:spcBef>
              <a:spcAft>
                <a:spcPct val="0"/>
              </a:spcAft>
              <a:buChar char="»"/>
              <a:defRPr sz="2000">
                <a:solidFill>
                  <a:schemeClr val="tx1"/>
                </a:solidFill>
                <a:latin typeface="Tw Cen MT" charset="0"/>
                <a:ea typeface="ＭＳ Ｐゴシック" charset="-128"/>
                <a:cs typeface="Tw Cen MT" charset="0"/>
              </a:defRPr>
            </a:lvl8pPr>
            <a:lvl9pPr marL="3886200" indent="-228600" eaLnBrk="0" fontAlgn="base" hangingPunct="0">
              <a:spcBef>
                <a:spcPct val="20000"/>
              </a:spcBef>
              <a:spcAft>
                <a:spcPct val="0"/>
              </a:spcAft>
              <a:buChar char="»"/>
              <a:defRPr sz="2000">
                <a:solidFill>
                  <a:schemeClr val="tx1"/>
                </a:solidFill>
                <a:latin typeface="Tw Cen MT" charset="0"/>
                <a:ea typeface="ＭＳ Ｐゴシック" charset="-128"/>
                <a:cs typeface="Tw Cen MT" charset="0"/>
              </a:defRPr>
            </a:lvl9pPr>
          </a:lstStyle>
          <a:p>
            <a:pPr algn="r" eaLnBrk="1" hangingPunct="1">
              <a:spcBef>
                <a:spcPct val="0"/>
              </a:spcBef>
              <a:buFontTx/>
              <a:buNone/>
            </a:pPr>
            <a:r>
              <a:rPr lang="en-US" altLang="en-US" sz="2000" b="1" dirty="0">
                <a:latin typeface="Tw Cen MT" panose="020B0602020104020603" pitchFamily="34" charset="77"/>
                <a:ea typeface="Avenir Book" charset="0"/>
                <a:cs typeface="Avenir Book" charset="0"/>
              </a:rPr>
              <a:t>urban heat and ozone formation</a:t>
            </a:r>
          </a:p>
        </p:txBody>
      </p:sp>
      <p:sp>
        <p:nvSpPr>
          <p:cNvPr id="3" name="Rectangle 2"/>
          <p:cNvSpPr/>
          <p:nvPr/>
        </p:nvSpPr>
        <p:spPr>
          <a:xfrm flipV="1">
            <a:off x="4163209" y="6497620"/>
            <a:ext cx="1645920" cy="8191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0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a:stretch>
            <a:fillRect/>
          </a:stretch>
        </p:blipFill>
        <p:spPr>
          <a:xfrm>
            <a:off x="152400" y="2114550"/>
            <a:ext cx="4267200" cy="2400300"/>
          </a:xfrm>
          <a:prstGeom prst="rect">
            <a:avLst/>
          </a:prstGeom>
        </p:spPr>
      </p:pic>
      <p:pic>
        <p:nvPicPr>
          <p:cNvPr id="22" name="Picture 21"/>
          <p:cNvPicPr>
            <a:picLocks noChangeAspect="1"/>
          </p:cNvPicPr>
          <p:nvPr/>
        </p:nvPicPr>
        <p:blipFill>
          <a:blip r:embed="rId4"/>
          <a:stretch>
            <a:fillRect/>
          </a:stretch>
        </p:blipFill>
        <p:spPr>
          <a:xfrm>
            <a:off x="4572000" y="3371850"/>
            <a:ext cx="2133600" cy="1143000"/>
          </a:xfrm>
          <a:prstGeom prst="rect">
            <a:avLst/>
          </a:prstGeom>
        </p:spPr>
      </p:pic>
      <p:pic>
        <p:nvPicPr>
          <p:cNvPr id="23" name="Picture 22"/>
          <p:cNvPicPr>
            <a:picLocks noChangeAspect="1"/>
          </p:cNvPicPr>
          <p:nvPr/>
        </p:nvPicPr>
        <p:blipFill>
          <a:blip r:embed="rId5"/>
          <a:stretch>
            <a:fillRect/>
          </a:stretch>
        </p:blipFill>
        <p:spPr>
          <a:xfrm>
            <a:off x="6858000" y="2114552"/>
            <a:ext cx="2177024" cy="1144789"/>
          </a:xfrm>
          <a:prstGeom prst="rect">
            <a:avLst/>
          </a:prstGeom>
        </p:spPr>
      </p:pic>
      <p:pic>
        <p:nvPicPr>
          <p:cNvPr id="24" name="Picture 23"/>
          <p:cNvPicPr>
            <a:picLocks noChangeAspect="1"/>
          </p:cNvPicPr>
          <p:nvPr/>
        </p:nvPicPr>
        <p:blipFill>
          <a:blip r:embed="rId6"/>
          <a:stretch>
            <a:fillRect/>
          </a:stretch>
        </p:blipFill>
        <p:spPr>
          <a:xfrm>
            <a:off x="4572000" y="2114550"/>
            <a:ext cx="2133600" cy="1144438"/>
          </a:xfrm>
          <a:prstGeom prst="rect">
            <a:avLst/>
          </a:prstGeom>
        </p:spPr>
      </p:pic>
      <p:pic>
        <p:nvPicPr>
          <p:cNvPr id="25" name="Picture 5"/>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858000" y="3358833"/>
            <a:ext cx="2133600" cy="11560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TextBox 25"/>
          <p:cNvSpPr txBox="1"/>
          <p:nvPr/>
        </p:nvSpPr>
        <p:spPr>
          <a:xfrm>
            <a:off x="4572000" y="2114552"/>
            <a:ext cx="1477538" cy="830997"/>
          </a:xfrm>
          <a:prstGeom prst="rect">
            <a:avLst/>
          </a:prstGeom>
          <a:solidFill>
            <a:schemeClr val="tx1">
              <a:lumMod val="75000"/>
              <a:alpha val="51000"/>
            </a:schemeClr>
          </a:solidFill>
        </p:spPr>
        <p:txBody>
          <a:bodyPr wrap="none" rtlCol="0">
            <a:spAutoFit/>
          </a:bodyPr>
          <a:lstStyle/>
          <a:p>
            <a:r>
              <a:rPr lang="en-US" dirty="0">
                <a:solidFill>
                  <a:srgbClr val="000000"/>
                </a:solidFill>
                <a:latin typeface="Tw Cen MT"/>
                <a:cs typeface="Tw Cen MT"/>
              </a:rPr>
              <a:t>loss of </a:t>
            </a:r>
          </a:p>
          <a:p>
            <a:r>
              <a:rPr lang="en-US" dirty="0">
                <a:solidFill>
                  <a:srgbClr val="000000"/>
                </a:solidFill>
                <a:latin typeface="Tw Cen MT"/>
                <a:cs typeface="Tw Cen MT"/>
              </a:rPr>
              <a:t>vegetation</a:t>
            </a:r>
          </a:p>
        </p:txBody>
      </p:sp>
      <p:sp>
        <p:nvSpPr>
          <p:cNvPr id="27" name="TextBox 26"/>
          <p:cNvSpPr txBox="1"/>
          <p:nvPr/>
        </p:nvSpPr>
        <p:spPr>
          <a:xfrm>
            <a:off x="7543800" y="2114552"/>
            <a:ext cx="1489410" cy="830997"/>
          </a:xfrm>
          <a:prstGeom prst="rect">
            <a:avLst/>
          </a:prstGeom>
          <a:solidFill>
            <a:schemeClr val="tx1">
              <a:lumMod val="75000"/>
              <a:alpha val="50000"/>
            </a:schemeClr>
          </a:solidFill>
        </p:spPr>
        <p:txBody>
          <a:bodyPr wrap="none" rtlCol="0">
            <a:spAutoFit/>
          </a:bodyPr>
          <a:lstStyle/>
          <a:p>
            <a:pPr algn="r"/>
            <a:r>
              <a:rPr lang="en-US" dirty="0">
                <a:solidFill>
                  <a:srgbClr val="000000"/>
                </a:solidFill>
                <a:latin typeface="Tw Cen MT"/>
                <a:cs typeface="Tw Cen MT"/>
              </a:rPr>
              <a:t>impervious</a:t>
            </a:r>
          </a:p>
          <a:p>
            <a:pPr algn="r"/>
            <a:r>
              <a:rPr lang="en-US" dirty="0">
                <a:solidFill>
                  <a:srgbClr val="000000"/>
                </a:solidFill>
                <a:latin typeface="Tw Cen MT"/>
                <a:cs typeface="Tw Cen MT"/>
              </a:rPr>
              <a:t>materials</a:t>
            </a:r>
          </a:p>
        </p:txBody>
      </p:sp>
      <p:cxnSp>
        <p:nvCxnSpPr>
          <p:cNvPr id="28" name="Straight Connector 27"/>
          <p:cNvCxnSpPr/>
          <p:nvPr/>
        </p:nvCxnSpPr>
        <p:spPr>
          <a:xfrm>
            <a:off x="6858000" y="3314700"/>
            <a:ext cx="0" cy="120015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572004" y="3657601"/>
            <a:ext cx="889987" cy="830997"/>
          </a:xfrm>
          <a:prstGeom prst="rect">
            <a:avLst/>
          </a:prstGeom>
          <a:solidFill>
            <a:schemeClr val="tx1">
              <a:lumMod val="75000"/>
              <a:alpha val="51000"/>
            </a:schemeClr>
          </a:solidFill>
        </p:spPr>
        <p:txBody>
          <a:bodyPr wrap="none" rtlCol="0">
            <a:spAutoFit/>
          </a:bodyPr>
          <a:lstStyle/>
          <a:p>
            <a:r>
              <a:rPr lang="en-US" dirty="0">
                <a:solidFill>
                  <a:srgbClr val="000000"/>
                </a:solidFill>
                <a:latin typeface="Tw Cen MT"/>
                <a:cs typeface="Tw Cen MT"/>
              </a:rPr>
              <a:t>waste</a:t>
            </a:r>
          </a:p>
          <a:p>
            <a:r>
              <a:rPr lang="en-US" dirty="0">
                <a:solidFill>
                  <a:srgbClr val="000000"/>
                </a:solidFill>
                <a:latin typeface="Tw Cen MT"/>
                <a:cs typeface="Tw Cen MT"/>
              </a:rPr>
              <a:t>heat</a:t>
            </a:r>
          </a:p>
        </p:txBody>
      </p:sp>
      <p:sp>
        <p:nvSpPr>
          <p:cNvPr id="30" name="TextBox 29"/>
          <p:cNvSpPr txBox="1"/>
          <p:nvPr/>
        </p:nvSpPr>
        <p:spPr>
          <a:xfrm>
            <a:off x="7347855" y="3733801"/>
            <a:ext cx="1643749" cy="830997"/>
          </a:xfrm>
          <a:prstGeom prst="rect">
            <a:avLst/>
          </a:prstGeom>
          <a:solidFill>
            <a:schemeClr val="tx1">
              <a:lumMod val="75000"/>
              <a:alpha val="50000"/>
            </a:schemeClr>
          </a:solidFill>
        </p:spPr>
        <p:txBody>
          <a:bodyPr wrap="none" rtlCol="0">
            <a:spAutoFit/>
          </a:bodyPr>
          <a:lstStyle/>
          <a:p>
            <a:pPr algn="r"/>
            <a:r>
              <a:rPr lang="en-US" dirty="0">
                <a:solidFill>
                  <a:srgbClr val="000000"/>
                </a:solidFill>
                <a:latin typeface="Tw Cen MT"/>
                <a:cs typeface="Tw Cen MT"/>
              </a:rPr>
              <a:t>urban</a:t>
            </a:r>
          </a:p>
          <a:p>
            <a:pPr algn="r"/>
            <a:r>
              <a:rPr lang="en-US" dirty="0">
                <a:solidFill>
                  <a:srgbClr val="000000"/>
                </a:solidFill>
                <a:latin typeface="Tw Cen MT"/>
                <a:cs typeface="Tw Cen MT"/>
              </a:rPr>
              <a:t>morphology</a:t>
            </a:r>
          </a:p>
        </p:txBody>
      </p:sp>
      <p:sp>
        <p:nvSpPr>
          <p:cNvPr id="31" name="TextBox 30"/>
          <p:cNvSpPr txBox="1"/>
          <p:nvPr/>
        </p:nvSpPr>
        <p:spPr>
          <a:xfrm>
            <a:off x="152404" y="2114552"/>
            <a:ext cx="3137397" cy="830997"/>
          </a:xfrm>
          <a:prstGeom prst="rect">
            <a:avLst/>
          </a:prstGeom>
          <a:solidFill>
            <a:schemeClr val="tx1">
              <a:lumMod val="75000"/>
              <a:alpha val="51000"/>
            </a:schemeClr>
          </a:solidFill>
        </p:spPr>
        <p:txBody>
          <a:bodyPr wrap="none" rtlCol="0">
            <a:spAutoFit/>
          </a:bodyPr>
          <a:lstStyle/>
          <a:p>
            <a:r>
              <a:rPr lang="en-US" dirty="0">
                <a:solidFill>
                  <a:srgbClr val="000000"/>
                </a:solidFill>
                <a:latin typeface="Tw Cen MT"/>
                <a:cs typeface="Tw Cen MT"/>
              </a:rPr>
              <a:t>global greeenhouse gas</a:t>
            </a:r>
          </a:p>
          <a:p>
            <a:r>
              <a:rPr lang="en-US" dirty="0">
                <a:solidFill>
                  <a:srgbClr val="000000"/>
                </a:solidFill>
                <a:latin typeface="Tw Cen MT"/>
                <a:cs typeface="Tw Cen MT"/>
              </a:rPr>
              <a:t>emissions</a:t>
            </a:r>
          </a:p>
        </p:txBody>
      </p:sp>
      <p:sp>
        <p:nvSpPr>
          <p:cNvPr id="15" name="TextBox 14">
            <a:extLst>
              <a:ext uri="{FF2B5EF4-FFF2-40B4-BE49-F238E27FC236}">
                <a16:creationId xmlns:a16="http://schemas.microsoft.com/office/drawing/2014/main" id="{262735B6-E4EE-8246-867E-10C0A8B326D4}"/>
              </a:ext>
            </a:extLst>
          </p:cNvPr>
          <p:cNvSpPr txBox="1"/>
          <p:nvPr/>
        </p:nvSpPr>
        <p:spPr>
          <a:xfrm>
            <a:off x="1524000" y="5257800"/>
            <a:ext cx="6002815" cy="400110"/>
          </a:xfrm>
          <a:prstGeom prst="rect">
            <a:avLst/>
          </a:prstGeom>
          <a:noFill/>
        </p:spPr>
        <p:txBody>
          <a:bodyPr wrap="none" rtlCol="0">
            <a:spAutoFit/>
          </a:bodyPr>
          <a:lstStyle/>
          <a:p>
            <a:r>
              <a:rPr lang="en-US" sz="2000" dirty="0">
                <a:solidFill>
                  <a:srgbClr val="BFBFBF"/>
                </a:solidFill>
                <a:latin typeface="Tw Cen MT"/>
                <a:cs typeface="Tw Cen MT"/>
              </a:rPr>
              <a:t>global greenhouse effect     +    urban heat island effect </a:t>
            </a:r>
          </a:p>
        </p:txBody>
      </p:sp>
      <p:sp>
        <p:nvSpPr>
          <p:cNvPr id="16" name="TextBox 15">
            <a:extLst>
              <a:ext uri="{FF2B5EF4-FFF2-40B4-BE49-F238E27FC236}">
                <a16:creationId xmlns:a16="http://schemas.microsoft.com/office/drawing/2014/main" id="{E28440B6-48DB-4141-B828-A5DBC8EB5A4F}"/>
              </a:ext>
            </a:extLst>
          </p:cNvPr>
          <p:cNvSpPr txBox="1"/>
          <p:nvPr/>
        </p:nvSpPr>
        <p:spPr>
          <a:xfrm>
            <a:off x="5181600" y="940713"/>
            <a:ext cx="4038600" cy="430887"/>
          </a:xfrm>
          <a:prstGeom prst="rect">
            <a:avLst/>
          </a:prstGeom>
          <a:noFill/>
        </p:spPr>
        <p:txBody>
          <a:bodyPr wrap="square" rtlCol="0">
            <a:spAutoFit/>
          </a:bodyPr>
          <a:lstStyle/>
          <a:p>
            <a:r>
              <a:rPr lang="en-US" sz="2200" dirty="0">
                <a:solidFill>
                  <a:srgbClr val="BFBFBF"/>
                </a:solidFill>
                <a:latin typeface="Tw Cen MT" pitchFamily="34" charset="0"/>
              </a:rPr>
              <a:t>drivers of climate change in cities</a:t>
            </a:r>
            <a:endParaRPr lang="en-US" sz="2200" baseline="-25000" dirty="0">
              <a:solidFill>
                <a:srgbClr val="BFBFBF"/>
              </a:solidFill>
              <a:latin typeface="Tw Cen MT" pitchFamily="34" charset="0"/>
            </a:endParaRPr>
          </a:p>
        </p:txBody>
      </p:sp>
    </p:spTree>
    <p:extLst>
      <p:ext uri="{BB962C8B-B14F-4D97-AF65-F5344CB8AC3E}">
        <p14:creationId xmlns:p14="http://schemas.microsoft.com/office/powerpoint/2010/main" val="3613859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60" name="Shape 360"/>
          <p:cNvSpPr txBox="1">
            <a:spLocks noGrp="1"/>
          </p:cNvSpPr>
          <p:nvPr>
            <p:ph type="body" idx="1"/>
          </p:nvPr>
        </p:nvSpPr>
        <p:spPr>
          <a:xfrm>
            <a:off x="740350" y="1143000"/>
            <a:ext cx="3405300" cy="923675"/>
          </a:xfrm>
          <a:prstGeom prst="rect">
            <a:avLst/>
          </a:prstGeom>
        </p:spPr>
        <p:txBody>
          <a:bodyPr vert="horz" wrap="square" lIns="91425" tIns="91425" rIns="91425" bIns="91425" numCol="1" anchor="t" anchorCtr="0" compatLnSpc="1">
            <a:prstTxWarp prst="textNoShape">
              <a:avLst/>
            </a:prstTxWarp>
            <a:noAutofit/>
          </a:bodyPr>
          <a:lstStyle/>
          <a:p>
            <a:pPr algn="ctr">
              <a:spcAft>
                <a:spcPts val="0"/>
              </a:spcAft>
              <a:buNone/>
            </a:pPr>
            <a:r>
              <a:rPr lang="en" sz="2400" b="1" dirty="0">
                <a:latin typeface="Tw Cen MT" panose="020B0602020104020603" pitchFamily="34" charset="77"/>
              </a:rPr>
              <a:t>Shading: </a:t>
            </a:r>
          </a:p>
          <a:p>
            <a:pPr algn="ctr">
              <a:spcAft>
                <a:spcPts val="0"/>
              </a:spcAft>
              <a:buNone/>
            </a:pPr>
            <a:r>
              <a:rPr lang="en" sz="2400" b="1" dirty="0">
                <a:latin typeface="Tw Cen MT" panose="020B0602020104020603" pitchFamily="34" charset="77"/>
              </a:rPr>
              <a:t>Surface Temperature</a:t>
            </a:r>
          </a:p>
        </p:txBody>
      </p:sp>
      <p:pic>
        <p:nvPicPr>
          <p:cNvPr id="361" name="Shape 361"/>
          <p:cNvPicPr preferRelativeResize="0"/>
          <p:nvPr/>
        </p:nvPicPr>
        <p:blipFill>
          <a:blip r:embed="rId3">
            <a:alphaModFix/>
          </a:blip>
          <a:stretch>
            <a:fillRect/>
          </a:stretch>
        </p:blipFill>
        <p:spPr>
          <a:xfrm>
            <a:off x="736600" y="2370538"/>
            <a:ext cx="3405396" cy="2548097"/>
          </a:xfrm>
          <a:prstGeom prst="rect">
            <a:avLst/>
          </a:prstGeom>
          <a:noFill/>
          <a:ln>
            <a:noFill/>
          </a:ln>
        </p:spPr>
      </p:pic>
      <p:sp>
        <p:nvSpPr>
          <p:cNvPr id="362" name="Shape 362"/>
          <p:cNvSpPr txBox="1"/>
          <p:nvPr/>
        </p:nvSpPr>
        <p:spPr>
          <a:xfrm>
            <a:off x="1873041" y="4918626"/>
            <a:ext cx="1132499" cy="215099"/>
          </a:xfrm>
          <a:prstGeom prst="rect">
            <a:avLst/>
          </a:prstGeom>
          <a:noFill/>
          <a:ln>
            <a:noFill/>
          </a:ln>
        </p:spPr>
        <p:txBody>
          <a:bodyPr lIns="91425" tIns="91425" rIns="91425" bIns="91425" anchor="ctr" anchorCtr="0">
            <a:noAutofit/>
          </a:bodyPr>
          <a:lstStyle/>
          <a:p>
            <a:pPr>
              <a:spcBef>
                <a:spcPts val="0"/>
              </a:spcBef>
            </a:pPr>
            <a:r>
              <a:rPr lang="en" sz="800"/>
              <a:t>Goodspeed (2015)</a:t>
            </a:r>
          </a:p>
        </p:txBody>
      </p:sp>
      <p:sp>
        <p:nvSpPr>
          <p:cNvPr id="363" name="Shape 363"/>
          <p:cNvSpPr txBox="1">
            <a:spLocks noGrp="1"/>
          </p:cNvSpPr>
          <p:nvPr>
            <p:ph type="body" idx="1"/>
          </p:nvPr>
        </p:nvSpPr>
        <p:spPr>
          <a:xfrm>
            <a:off x="5410200" y="1143000"/>
            <a:ext cx="3329999" cy="923750"/>
          </a:xfrm>
          <a:prstGeom prst="rect">
            <a:avLst/>
          </a:prstGeom>
        </p:spPr>
        <p:txBody>
          <a:bodyPr vert="horz" wrap="square" lIns="91425" tIns="91425" rIns="91425" bIns="91425" numCol="1" anchor="t" anchorCtr="0" compatLnSpc="1">
            <a:prstTxWarp prst="textNoShape">
              <a:avLst/>
            </a:prstTxWarp>
            <a:noAutofit/>
          </a:bodyPr>
          <a:lstStyle/>
          <a:p>
            <a:pPr algn="ctr">
              <a:spcAft>
                <a:spcPts val="0"/>
              </a:spcAft>
              <a:buNone/>
            </a:pPr>
            <a:r>
              <a:rPr lang="en" sz="2400" b="1" dirty="0">
                <a:latin typeface="Tw Cen MT" panose="020B0602020104020603" pitchFamily="34" charset="77"/>
              </a:rPr>
              <a:t>Evapotranspiration:</a:t>
            </a:r>
          </a:p>
          <a:p>
            <a:pPr algn="ctr">
              <a:spcAft>
                <a:spcPts val="0"/>
              </a:spcAft>
              <a:buNone/>
            </a:pPr>
            <a:r>
              <a:rPr lang="en" sz="2400" b="1" dirty="0">
                <a:latin typeface="Tw Cen MT" panose="020B0602020104020603" pitchFamily="34" charset="77"/>
              </a:rPr>
              <a:t>Air Temperature</a:t>
            </a:r>
          </a:p>
        </p:txBody>
      </p:sp>
      <p:pic>
        <p:nvPicPr>
          <p:cNvPr id="364" name="Shape 364"/>
          <p:cNvPicPr preferRelativeResize="0"/>
          <p:nvPr/>
        </p:nvPicPr>
        <p:blipFill rotWithShape="1">
          <a:blip r:embed="rId4">
            <a:alphaModFix/>
          </a:blip>
          <a:srcRect t="12326"/>
          <a:stretch/>
        </p:blipFill>
        <p:spPr>
          <a:xfrm>
            <a:off x="5864094" y="2404563"/>
            <a:ext cx="2326504" cy="2548099"/>
          </a:xfrm>
          <a:prstGeom prst="rect">
            <a:avLst/>
          </a:prstGeom>
          <a:noFill/>
          <a:ln>
            <a:noFill/>
          </a:ln>
        </p:spPr>
      </p:pic>
      <p:sp>
        <p:nvSpPr>
          <p:cNvPr id="365" name="Shape 365"/>
          <p:cNvSpPr txBox="1"/>
          <p:nvPr/>
        </p:nvSpPr>
        <p:spPr>
          <a:xfrm>
            <a:off x="6461104" y="4952651"/>
            <a:ext cx="1132499" cy="215099"/>
          </a:xfrm>
          <a:prstGeom prst="rect">
            <a:avLst/>
          </a:prstGeom>
          <a:noFill/>
          <a:ln>
            <a:noFill/>
          </a:ln>
        </p:spPr>
        <p:txBody>
          <a:bodyPr lIns="91425" tIns="91425" rIns="91425" bIns="91425" anchor="ctr" anchorCtr="0">
            <a:noAutofit/>
          </a:bodyPr>
          <a:lstStyle/>
          <a:p>
            <a:pPr algn="ctr">
              <a:spcBef>
                <a:spcPts val="0"/>
              </a:spcBef>
            </a:pPr>
            <a:r>
              <a:rPr lang="en" sz="800"/>
              <a:t>woodlandtree.com</a:t>
            </a:r>
          </a:p>
        </p:txBody>
      </p:sp>
      <p:sp>
        <p:nvSpPr>
          <p:cNvPr id="366" name="Shape 366"/>
          <p:cNvSpPr/>
          <p:nvPr/>
        </p:nvSpPr>
        <p:spPr>
          <a:xfrm>
            <a:off x="720101" y="5249801"/>
            <a:ext cx="3425699" cy="998599"/>
          </a:xfrm>
          <a:prstGeom prst="roundRect">
            <a:avLst>
              <a:gd name="adj" fmla="val 16667"/>
            </a:avLst>
          </a:prstGeom>
          <a:solidFill>
            <a:srgbClr val="0070C0"/>
          </a:solidFill>
          <a:ln w="9525" cap="flat" cmpd="sng">
            <a:solidFill>
              <a:schemeClr val="dk2"/>
            </a:solidFill>
            <a:prstDash val="solid"/>
            <a:round/>
            <a:headEnd type="none" w="med" len="med"/>
            <a:tailEnd type="none" w="med" len="med"/>
          </a:ln>
        </p:spPr>
        <p:txBody>
          <a:bodyPr lIns="91425" tIns="91425" rIns="91425" bIns="91425" anchor="t" anchorCtr="0">
            <a:noAutofit/>
          </a:bodyPr>
          <a:lstStyle/>
          <a:p>
            <a:pPr algn="ctr">
              <a:lnSpc>
                <a:spcPct val="115000"/>
              </a:lnSpc>
              <a:spcBef>
                <a:spcPts val="0"/>
              </a:spcBef>
              <a:spcAft>
                <a:spcPts val="1600"/>
              </a:spcAft>
            </a:pPr>
            <a:r>
              <a:rPr lang="en" b="1" dirty="0">
                <a:solidFill>
                  <a:schemeClr val="accent3"/>
                </a:solidFill>
                <a:latin typeface="Proxima Nova"/>
                <a:ea typeface="Proxima Nova"/>
                <a:cs typeface="Proxima Nova"/>
                <a:sym typeface="Proxima Nova"/>
              </a:rPr>
              <a:t>20 - 45 °F cooler than unshaded</a:t>
            </a:r>
          </a:p>
        </p:txBody>
      </p:sp>
      <p:sp>
        <p:nvSpPr>
          <p:cNvPr id="367" name="Shape 367"/>
          <p:cNvSpPr/>
          <p:nvPr/>
        </p:nvSpPr>
        <p:spPr>
          <a:xfrm>
            <a:off x="5314501" y="5249801"/>
            <a:ext cx="3425699" cy="998599"/>
          </a:xfrm>
          <a:prstGeom prst="roundRect">
            <a:avLst>
              <a:gd name="adj" fmla="val 16667"/>
            </a:avLst>
          </a:prstGeom>
          <a:solidFill>
            <a:srgbClr val="0070C0"/>
          </a:solidFill>
          <a:ln w="9525" cap="flat" cmpd="sng">
            <a:solidFill>
              <a:schemeClr val="dk2"/>
            </a:solidFill>
            <a:prstDash val="solid"/>
            <a:round/>
            <a:headEnd type="none" w="med" len="med"/>
            <a:tailEnd type="none" w="med" len="med"/>
          </a:ln>
        </p:spPr>
        <p:txBody>
          <a:bodyPr lIns="91425" tIns="91425" rIns="91425" bIns="91425" anchor="t" anchorCtr="0">
            <a:noAutofit/>
          </a:bodyPr>
          <a:lstStyle/>
          <a:p>
            <a:pPr algn="ctr">
              <a:lnSpc>
                <a:spcPct val="115000"/>
              </a:lnSpc>
              <a:spcBef>
                <a:spcPts val="0"/>
              </a:spcBef>
              <a:spcAft>
                <a:spcPts val="1600"/>
              </a:spcAft>
            </a:pPr>
            <a:r>
              <a:rPr lang="en" b="1">
                <a:solidFill>
                  <a:schemeClr val="accent3"/>
                </a:solidFill>
                <a:latin typeface="Proxima Nova"/>
                <a:ea typeface="Proxima Nova"/>
                <a:cs typeface="Proxima Nova"/>
                <a:sym typeface="Proxima Nova"/>
              </a:rPr>
              <a:t>2 - 9 °F cooler than unvegetated</a:t>
            </a:r>
          </a:p>
        </p:txBody>
      </p:sp>
      <p:sp>
        <p:nvSpPr>
          <p:cNvPr id="13" name="Shape 112">
            <a:extLst>
              <a:ext uri="{FF2B5EF4-FFF2-40B4-BE49-F238E27FC236}">
                <a16:creationId xmlns:a16="http://schemas.microsoft.com/office/drawing/2014/main" id="{7E0457E3-305F-CC42-8D5C-60D972DFECA4}"/>
              </a:ext>
            </a:extLst>
          </p:cNvPr>
          <p:cNvSpPr txBox="1"/>
          <p:nvPr/>
        </p:nvSpPr>
        <p:spPr>
          <a:xfrm>
            <a:off x="7323599" y="6545539"/>
            <a:ext cx="2833200" cy="132600"/>
          </a:xfrm>
          <a:prstGeom prst="rect">
            <a:avLst/>
          </a:prstGeom>
          <a:noFill/>
          <a:ln>
            <a:noFill/>
          </a:ln>
        </p:spPr>
        <p:txBody>
          <a:bodyPr lIns="91425" tIns="91425" rIns="91425" bIns="91425" anchor="t" anchorCtr="0">
            <a:noAutofit/>
          </a:bodyPr>
          <a:lstStyle/>
          <a:p>
            <a:r>
              <a:rPr lang="en" sz="800"/>
              <a:t>Bowler et al., 2012; Yuan et al., 2007</a:t>
            </a:r>
          </a:p>
        </p:txBody>
      </p:sp>
    </p:spTree>
    <p:extLst>
      <p:ext uri="{BB962C8B-B14F-4D97-AF65-F5344CB8AC3E}">
        <p14:creationId xmlns:p14="http://schemas.microsoft.com/office/powerpoint/2010/main" val="117948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D:\Dropbox\Stone_Vargo Share\Louisville\3-6_UrbanRuralAnomalydegreesF_ne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0120" y="960120"/>
            <a:ext cx="7040298" cy="5440231"/>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1371600" y="457200"/>
            <a:ext cx="6553200" cy="646331"/>
          </a:xfrm>
          <a:prstGeom prst="rect">
            <a:avLst/>
          </a:prstGeom>
          <a:noFill/>
          <a:ln>
            <a:noFill/>
          </a:ln>
        </p:spPr>
        <p:txBody>
          <a:bodyPr wrap="square">
            <a:spAutoFit/>
          </a:bodyPr>
          <a:lstStyle/>
          <a:p>
            <a:pPr algn="r">
              <a:defRPr/>
            </a:pPr>
            <a:r>
              <a:rPr lang="en-US" sz="1800" dirty="0">
                <a:latin typeface="Tw Cen MT" pitchFamily="34" charset="0"/>
                <a:cs typeface="Calibri" pitchFamily="34" charset="0"/>
              </a:rPr>
              <a:t>urban areas are warming more rapidly </a:t>
            </a:r>
          </a:p>
          <a:p>
            <a:pPr algn="r">
              <a:defRPr/>
            </a:pPr>
            <a:r>
              <a:rPr lang="en-US" sz="1800" dirty="0">
                <a:latin typeface="Tw Cen MT" pitchFamily="34" charset="0"/>
                <a:cs typeface="Calibri" pitchFamily="34" charset="0"/>
              </a:rPr>
              <a:t>over time than rural areas </a:t>
            </a:r>
          </a:p>
        </p:txBody>
      </p:sp>
      <p:sp>
        <p:nvSpPr>
          <p:cNvPr id="2" name="Right Arrow 1"/>
          <p:cNvSpPr/>
          <p:nvPr/>
        </p:nvSpPr>
        <p:spPr>
          <a:xfrm rot="20125303">
            <a:off x="3188713" y="2710896"/>
            <a:ext cx="3899157" cy="110467"/>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ight Arrow 11"/>
          <p:cNvSpPr/>
          <p:nvPr/>
        </p:nvSpPr>
        <p:spPr>
          <a:xfrm rot="20678773">
            <a:off x="3170387" y="4093010"/>
            <a:ext cx="3899157" cy="117276"/>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2108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D:\Dropbox\Stone_Vargo Share\Louisville\amplification2.png"/>
          <p:cNvPicPr>
            <a:picLocks noChangeAspect="1" noChangeArrowheads="1"/>
          </p:cNvPicPr>
          <p:nvPr/>
        </p:nvPicPr>
        <p:blipFill rotWithShape="1">
          <a:blip r:embed="rId2">
            <a:extLst>
              <a:ext uri="{28A0092B-C50C-407E-A947-70E740481C1C}">
                <a14:useLocalDpi xmlns:a14="http://schemas.microsoft.com/office/drawing/2010/main" val="0"/>
              </a:ext>
            </a:extLst>
          </a:blip>
          <a:srcRect b="7212"/>
          <a:stretch/>
        </p:blipFill>
        <p:spPr bwMode="auto">
          <a:xfrm>
            <a:off x="0" y="381000"/>
            <a:ext cx="9010363" cy="514746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1828800" y="621268"/>
            <a:ext cx="5486400" cy="609600"/>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1219200" y="5345668"/>
            <a:ext cx="7315200" cy="369332"/>
          </a:xfrm>
          <a:prstGeom prst="rect">
            <a:avLst/>
          </a:prstGeom>
          <a:noFill/>
          <a:ln>
            <a:noFill/>
          </a:ln>
        </p:spPr>
        <p:txBody>
          <a:bodyPr wrap="square">
            <a:spAutoFit/>
          </a:bodyPr>
          <a:lstStyle/>
          <a:p>
            <a:pPr algn="r">
              <a:defRPr/>
            </a:pPr>
            <a:r>
              <a:rPr lang="en-US" sz="1800" dirty="0">
                <a:latin typeface="Tw Cen MT" pitchFamily="34" charset="0"/>
                <a:cs typeface="Calibri" pitchFamily="34" charset="0"/>
              </a:rPr>
              <a:t>global vs. urban rates of warming (°F/decade): 1961-2010</a:t>
            </a:r>
          </a:p>
        </p:txBody>
      </p:sp>
    </p:spTree>
    <p:extLst>
      <p:ext uri="{BB962C8B-B14F-4D97-AF65-F5344CB8AC3E}">
        <p14:creationId xmlns:p14="http://schemas.microsoft.com/office/powerpoint/2010/main" val="1892217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91390" y="228600"/>
            <a:ext cx="3692400" cy="430887"/>
          </a:xfrm>
          <a:prstGeom prst="rect">
            <a:avLst/>
          </a:prstGeom>
          <a:noFill/>
        </p:spPr>
        <p:txBody>
          <a:bodyPr wrap="none" rtlCol="0">
            <a:spAutoFit/>
          </a:bodyPr>
          <a:lstStyle/>
          <a:p>
            <a:r>
              <a:rPr lang="en-US" sz="2200" dirty="0">
                <a:latin typeface="Tw Cen MT"/>
                <a:cs typeface="Tw Cen MT"/>
              </a:rPr>
              <a:t>Urban climate change rankings</a:t>
            </a:r>
          </a:p>
        </p:txBody>
      </p:sp>
      <p:graphicFrame>
        <p:nvGraphicFramePr>
          <p:cNvPr id="5" name="Chart 4"/>
          <p:cNvGraphicFramePr>
            <a:graphicFrameLocks/>
          </p:cNvGraphicFramePr>
          <p:nvPr>
            <p:extLst>
              <p:ext uri="{D42A27DB-BD31-4B8C-83A1-F6EECF244321}">
                <p14:modId xmlns:p14="http://schemas.microsoft.com/office/powerpoint/2010/main" val="4062315746"/>
              </p:ext>
            </p:extLst>
          </p:nvPr>
        </p:nvGraphicFramePr>
        <p:xfrm>
          <a:off x="685800" y="304800"/>
          <a:ext cx="7696200" cy="60960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4267200" y="6096000"/>
            <a:ext cx="1219200" cy="2286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2855153" y="6062246"/>
            <a:ext cx="4231447" cy="338554"/>
          </a:xfrm>
          <a:prstGeom prst="rect">
            <a:avLst/>
          </a:prstGeom>
          <a:noFill/>
        </p:spPr>
        <p:txBody>
          <a:bodyPr wrap="none" rtlCol="0">
            <a:spAutoFit/>
          </a:bodyPr>
          <a:lstStyle/>
          <a:p>
            <a:r>
              <a:rPr lang="en-US" sz="1600" dirty="0">
                <a:latin typeface="Tw Cen MT"/>
                <a:cs typeface="Tw Cen MT"/>
              </a:rPr>
              <a:t>Warming per decade in excess of rural trend (°F)</a:t>
            </a:r>
          </a:p>
        </p:txBody>
      </p:sp>
      <p:sp>
        <p:nvSpPr>
          <p:cNvPr id="7" name="Rectangle 6"/>
          <p:cNvSpPr/>
          <p:nvPr/>
        </p:nvSpPr>
        <p:spPr>
          <a:xfrm>
            <a:off x="3733800" y="76200"/>
            <a:ext cx="4038600" cy="762000"/>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2743200" y="6096000"/>
            <a:ext cx="4267200" cy="304800"/>
          </a:xfrm>
          <a:prstGeom prst="rect">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3970095" y="6172200"/>
            <a:ext cx="4335705" cy="369332"/>
          </a:xfrm>
          <a:prstGeom prst="rect">
            <a:avLst/>
          </a:prstGeom>
          <a:noFill/>
        </p:spPr>
        <p:txBody>
          <a:bodyPr wrap="none" rtlCol="0">
            <a:spAutoFit/>
          </a:bodyPr>
          <a:lstStyle/>
          <a:p>
            <a:r>
              <a:rPr lang="en-US" sz="1800" dirty="0">
                <a:latin typeface="Tw Cen MT"/>
                <a:cs typeface="Tw Cen MT"/>
              </a:rPr>
              <a:t>warming in excess of rural trend (°F/decade)</a:t>
            </a:r>
          </a:p>
        </p:txBody>
      </p:sp>
      <p:sp>
        <p:nvSpPr>
          <p:cNvPr id="10" name="TextBox 9"/>
          <p:cNvSpPr txBox="1"/>
          <p:nvPr/>
        </p:nvSpPr>
        <p:spPr>
          <a:xfrm>
            <a:off x="1828800" y="381000"/>
            <a:ext cx="2680466" cy="400110"/>
          </a:xfrm>
          <a:prstGeom prst="rect">
            <a:avLst/>
          </a:prstGeom>
          <a:noFill/>
        </p:spPr>
        <p:txBody>
          <a:bodyPr wrap="none" rtlCol="0">
            <a:spAutoFit/>
          </a:bodyPr>
          <a:lstStyle/>
          <a:p>
            <a:r>
              <a:rPr lang="en-US" sz="2000" dirty="0">
                <a:latin typeface="Tw Cen MT"/>
                <a:cs typeface="Tw Cen MT"/>
              </a:rPr>
              <a:t>Urban warming rankings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3"/>
          <a:stretch>
            <a:fillRect/>
          </a:stretch>
        </p:blipFill>
        <p:spPr>
          <a:xfrm>
            <a:off x="0" y="897256"/>
            <a:ext cx="9144000" cy="4932045"/>
          </a:xfrm>
          <a:prstGeom prst="rect">
            <a:avLst/>
          </a:prstGeom>
        </p:spPr>
      </p:pic>
      <p:sp>
        <p:nvSpPr>
          <p:cNvPr id="5" name="TextBox 4"/>
          <p:cNvSpPr txBox="1"/>
          <p:nvPr/>
        </p:nvSpPr>
        <p:spPr>
          <a:xfrm>
            <a:off x="7286710" y="5795918"/>
            <a:ext cx="1704890" cy="300082"/>
          </a:xfrm>
          <a:prstGeom prst="rect">
            <a:avLst/>
          </a:prstGeom>
          <a:noFill/>
        </p:spPr>
        <p:txBody>
          <a:bodyPr wrap="none" rtlCol="0">
            <a:spAutoFit/>
          </a:bodyPr>
          <a:lstStyle/>
          <a:p>
            <a:r>
              <a:rPr lang="en-US" sz="1350" i="1" dirty="0" err="1"/>
              <a:t>Tunza</a:t>
            </a:r>
            <a:r>
              <a:rPr lang="en-US" sz="1350" i="1" dirty="0"/>
              <a:t> Eco Generation</a:t>
            </a:r>
          </a:p>
        </p:txBody>
      </p:sp>
    </p:spTree>
    <p:extLst>
      <p:ext uri="{BB962C8B-B14F-4D97-AF65-F5344CB8AC3E}">
        <p14:creationId xmlns:p14="http://schemas.microsoft.com/office/powerpoint/2010/main" val="250874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95400" y="0"/>
            <a:ext cx="12233189" cy="6858000"/>
          </a:xfrm>
          <a:prstGeom prst="rect">
            <a:avLst/>
          </a:prstGeom>
        </p:spPr>
      </p:pic>
      <p:sp>
        <p:nvSpPr>
          <p:cNvPr id="2" name="Title 1"/>
          <p:cNvSpPr>
            <a:spLocks noGrp="1"/>
          </p:cNvSpPr>
          <p:nvPr>
            <p:ph type="ctrTitle"/>
          </p:nvPr>
        </p:nvSpPr>
        <p:spPr>
          <a:xfrm>
            <a:off x="571500" y="1008358"/>
            <a:ext cx="8001000" cy="1028398"/>
          </a:xfrm>
        </p:spPr>
        <p:txBody>
          <a:bodyPr>
            <a:normAutofit/>
          </a:bodyPr>
          <a:lstStyle/>
          <a:p>
            <a:r>
              <a:rPr lang="en-US" sz="3200" b="1" dirty="0">
                <a:solidFill>
                  <a:schemeClr val="bg1"/>
                </a:solidFill>
                <a:latin typeface="Avenir Book" charset="0"/>
                <a:ea typeface="Avenir Book" charset="0"/>
                <a:cs typeface="Avenir Book" charset="0"/>
              </a:rPr>
              <a:t>Georgia Tech Climate Network</a:t>
            </a:r>
          </a:p>
        </p:txBody>
      </p:sp>
    </p:spTree>
    <p:extLst>
      <p:ext uri="{BB962C8B-B14F-4D97-AF65-F5344CB8AC3E}">
        <p14:creationId xmlns:p14="http://schemas.microsoft.com/office/powerpoint/2010/main" val="3328407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6019800" cy="994172"/>
          </a:xfrm>
        </p:spPr>
        <p:txBody>
          <a:bodyPr>
            <a:noAutofit/>
          </a:bodyPr>
          <a:lstStyle/>
          <a:p>
            <a:r>
              <a:rPr lang="en-US" sz="3200" dirty="0">
                <a:solidFill>
                  <a:schemeClr val="tx1"/>
                </a:solidFill>
                <a:latin typeface="Avenir Book" charset="0"/>
                <a:ea typeface="Avenir Book" charset="0"/>
                <a:cs typeface="Avenir Book" charset="0"/>
              </a:rPr>
              <a:t>Georgia Tech Climate Network</a:t>
            </a:r>
          </a:p>
        </p:txBody>
      </p:sp>
      <p:sp>
        <p:nvSpPr>
          <p:cNvPr id="3" name="Content Placeholder 2"/>
          <p:cNvSpPr>
            <a:spLocks noGrp="1"/>
          </p:cNvSpPr>
          <p:nvPr>
            <p:ph idx="1"/>
          </p:nvPr>
        </p:nvSpPr>
        <p:spPr>
          <a:xfrm>
            <a:off x="152400" y="1222772"/>
            <a:ext cx="4495800" cy="5330428"/>
          </a:xfrm>
        </p:spPr>
        <p:txBody>
          <a:bodyPr>
            <a:normAutofit fontScale="70000" lnSpcReduction="20000"/>
          </a:bodyPr>
          <a:lstStyle/>
          <a:p>
            <a:pPr marL="0" indent="0">
              <a:buNone/>
            </a:pPr>
            <a:r>
              <a:rPr lang="en-US" dirty="0">
                <a:latin typeface="Avenir Book" charset="0"/>
                <a:ea typeface="Avenir Book" charset="0"/>
                <a:cs typeface="Avenir Book" charset="0"/>
              </a:rPr>
              <a:t>Goal</a:t>
            </a:r>
          </a:p>
          <a:p>
            <a:pPr lvl="1"/>
            <a:r>
              <a:rPr lang="en-US" dirty="0">
                <a:latin typeface="Avenir Book" charset="0"/>
                <a:ea typeface="Avenir Book" charset="0"/>
                <a:cs typeface="Avenir Book" charset="0"/>
              </a:rPr>
              <a:t>Analyze thermal environments of Georgia Tech’s microclimates related to the Urban Heat Island</a:t>
            </a:r>
          </a:p>
          <a:p>
            <a:pPr lvl="1"/>
            <a:r>
              <a:rPr lang="en-US" dirty="0">
                <a:latin typeface="Avenir Book" charset="0"/>
                <a:ea typeface="Avenir Book" charset="0"/>
                <a:cs typeface="Avenir Book" charset="0"/>
              </a:rPr>
              <a:t>Inform planning and design decisions to enhance thermal comfort for pedestrians</a:t>
            </a:r>
          </a:p>
          <a:p>
            <a:pPr marL="0" indent="0">
              <a:buNone/>
            </a:pPr>
            <a:endParaRPr lang="en-US" dirty="0">
              <a:latin typeface="Avenir Book" charset="0"/>
              <a:ea typeface="Avenir Book" charset="0"/>
              <a:cs typeface="Avenir Book" charset="0"/>
            </a:endParaRPr>
          </a:p>
          <a:p>
            <a:pPr marL="0" indent="0">
              <a:buNone/>
            </a:pPr>
            <a:r>
              <a:rPr lang="en-US" dirty="0">
                <a:latin typeface="Avenir Book" charset="0"/>
                <a:ea typeface="Avenir Book" charset="0"/>
                <a:cs typeface="Avenir Book" charset="0"/>
              </a:rPr>
              <a:t>44 total sites</a:t>
            </a:r>
          </a:p>
          <a:p>
            <a:pPr lvl="1"/>
            <a:r>
              <a:rPr lang="en-US" dirty="0">
                <a:latin typeface="Avenir Book" charset="0"/>
                <a:ea typeface="Avenir Book" charset="0"/>
                <a:cs typeface="Avenir Book" charset="0"/>
              </a:rPr>
              <a:t>33 across campus microclimates</a:t>
            </a:r>
          </a:p>
          <a:p>
            <a:pPr lvl="1"/>
            <a:r>
              <a:rPr lang="en-US" dirty="0">
                <a:latin typeface="Avenir Book" charset="0"/>
                <a:ea typeface="Avenir Book" charset="0"/>
                <a:cs typeface="Avenir Book" charset="0"/>
              </a:rPr>
              <a:t>12 deployed in Atlanta metro area</a:t>
            </a:r>
          </a:p>
          <a:p>
            <a:pPr lvl="1"/>
            <a:endParaRPr lang="en-US" dirty="0">
              <a:latin typeface="Avenir Book" charset="0"/>
              <a:ea typeface="Avenir Book" charset="0"/>
              <a:cs typeface="Avenir Book" charset="0"/>
            </a:endParaRPr>
          </a:p>
          <a:p>
            <a:pPr marL="57150" indent="0">
              <a:buNone/>
            </a:pPr>
            <a:r>
              <a:rPr lang="en-US" dirty="0">
                <a:latin typeface="Avenir Book" charset="0"/>
                <a:ea typeface="Avenir Book" charset="0"/>
                <a:cs typeface="Avenir Book" charset="0"/>
              </a:rPr>
              <a:t>Operated by the School of City &amp; Regional Planning’s Urban Climate Lab</a:t>
            </a:r>
          </a:p>
          <a:p>
            <a:pPr marL="457200" lvl="1" indent="0">
              <a:buNone/>
            </a:pPr>
            <a:endParaRPr lang="en-US" dirty="0">
              <a:latin typeface="Avenir Book" charset="0"/>
              <a:ea typeface="Avenir Book" charset="0"/>
              <a:cs typeface="Avenir Book" charset="0"/>
            </a:endParaRPr>
          </a:p>
          <a:p>
            <a:endParaRPr lang="en-US" dirty="0">
              <a:latin typeface="Avenir Book" charset="0"/>
              <a:ea typeface="Avenir Book" charset="0"/>
              <a:cs typeface="Avenir Book"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6565" y="1143000"/>
            <a:ext cx="4507435" cy="5257800"/>
          </a:xfrm>
          <a:prstGeom prst="rect">
            <a:avLst/>
          </a:prstGeom>
        </p:spPr>
      </p:pic>
      <p:pic>
        <p:nvPicPr>
          <p:cNvPr id="6" name="Picture 5">
            <a:extLst>
              <a:ext uri="{FF2B5EF4-FFF2-40B4-BE49-F238E27FC236}">
                <a16:creationId xmlns:a16="http://schemas.microsoft.com/office/drawing/2014/main" id="{916298D0-616E-A342-9EE3-7FB1E9EDE03A}"/>
              </a:ext>
            </a:extLst>
          </p:cNvPr>
          <p:cNvPicPr>
            <a:picLocks noChangeAspect="1"/>
          </p:cNvPicPr>
          <p:nvPr/>
        </p:nvPicPr>
        <p:blipFill>
          <a:blip r:embed="rId3"/>
          <a:stretch>
            <a:fillRect/>
          </a:stretch>
        </p:blipFill>
        <p:spPr>
          <a:xfrm>
            <a:off x="6934200" y="5715000"/>
            <a:ext cx="2198165" cy="945212"/>
          </a:xfrm>
          <a:prstGeom prst="rect">
            <a:avLst/>
          </a:prstGeom>
        </p:spPr>
      </p:pic>
    </p:spTree>
    <p:extLst>
      <p:ext uri="{BB962C8B-B14F-4D97-AF65-F5344CB8AC3E}">
        <p14:creationId xmlns:p14="http://schemas.microsoft.com/office/powerpoint/2010/main" val="170308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0" y="285750"/>
            <a:ext cx="8229600" cy="1143000"/>
          </a:xfrm>
        </p:spPr>
        <p:txBody>
          <a:bodyPr/>
          <a:lstStyle/>
          <a:p>
            <a:r>
              <a:rPr lang="en-US" sz="3200" dirty="0">
                <a:solidFill>
                  <a:schemeClr val="tx1"/>
                </a:solidFill>
                <a:latin typeface="Avenir Book" charset="0"/>
                <a:ea typeface="Avenir Book" charset="0"/>
                <a:cs typeface="Avenir Book" charset="0"/>
              </a:rPr>
              <a:t>GTCN Sensors</a:t>
            </a:r>
          </a:p>
        </p:txBody>
      </p:sp>
      <p:sp>
        <p:nvSpPr>
          <p:cNvPr id="3" name="Content Placeholder 2"/>
          <p:cNvSpPr>
            <a:spLocks noGrp="1"/>
          </p:cNvSpPr>
          <p:nvPr>
            <p:ph idx="1"/>
          </p:nvPr>
        </p:nvSpPr>
        <p:spPr>
          <a:xfrm>
            <a:off x="228600" y="1714500"/>
            <a:ext cx="4729163" cy="4585621"/>
          </a:xfrm>
        </p:spPr>
        <p:txBody>
          <a:bodyPr>
            <a:normAutofit fontScale="70000" lnSpcReduction="20000"/>
          </a:bodyPr>
          <a:lstStyle/>
          <a:p>
            <a:r>
              <a:rPr lang="en-US" dirty="0">
                <a:latin typeface="Avenir Book" charset="0"/>
                <a:ea typeface="Avenir Book" charset="0"/>
                <a:cs typeface="Avenir Book" charset="0"/>
              </a:rPr>
              <a:t>Temperature and Relative Humidity</a:t>
            </a:r>
          </a:p>
          <a:p>
            <a:endParaRPr lang="en-US" dirty="0">
              <a:latin typeface="Avenir Book" charset="0"/>
              <a:ea typeface="Avenir Book" charset="0"/>
              <a:cs typeface="Avenir Book" charset="0"/>
            </a:endParaRPr>
          </a:p>
          <a:p>
            <a:r>
              <a:rPr lang="en-US" dirty="0">
                <a:latin typeface="Avenir Book" charset="0"/>
                <a:ea typeface="Avenir Book" charset="0"/>
                <a:cs typeface="Avenir Book" charset="0"/>
              </a:rPr>
              <a:t>HOBO U23-002 Data Logger</a:t>
            </a:r>
          </a:p>
          <a:p>
            <a:endParaRPr lang="en-US" dirty="0">
              <a:latin typeface="Avenir Book" charset="0"/>
              <a:ea typeface="Avenir Book" charset="0"/>
              <a:cs typeface="Avenir Book" charset="0"/>
            </a:endParaRPr>
          </a:p>
          <a:p>
            <a:r>
              <a:rPr lang="en-US" dirty="0">
                <a:latin typeface="Avenir Book" charset="0"/>
                <a:ea typeface="Avenir Book" charset="0"/>
                <a:cs typeface="Avenir Book" charset="0"/>
              </a:rPr>
              <a:t>Onset RS3 Solar Radiation Shield</a:t>
            </a:r>
          </a:p>
          <a:p>
            <a:endParaRPr lang="en-US" dirty="0">
              <a:latin typeface="Avenir Book" charset="0"/>
              <a:ea typeface="Avenir Book" charset="0"/>
              <a:cs typeface="Avenir Book" charset="0"/>
            </a:endParaRPr>
          </a:p>
          <a:p>
            <a:r>
              <a:rPr lang="en-US" dirty="0">
                <a:latin typeface="Avenir Book" charset="0"/>
                <a:ea typeface="Avenir Book" charset="0"/>
                <a:cs typeface="Avenir Book" charset="0"/>
              </a:rPr>
              <a:t>2-meter height</a:t>
            </a:r>
          </a:p>
          <a:p>
            <a:endParaRPr lang="en-US" dirty="0">
              <a:latin typeface="Avenir Book" charset="0"/>
              <a:ea typeface="Avenir Book" charset="0"/>
              <a:cs typeface="Avenir Book" charset="0"/>
            </a:endParaRPr>
          </a:p>
          <a:p>
            <a:r>
              <a:rPr lang="en-US" dirty="0">
                <a:latin typeface="Avenir Book" charset="0"/>
                <a:ea typeface="Avenir Book" charset="0"/>
                <a:cs typeface="Avenir Book" charset="0"/>
              </a:rPr>
              <a:t>5-minute intervals</a:t>
            </a:r>
          </a:p>
          <a:p>
            <a:endParaRPr lang="en-US" dirty="0">
              <a:latin typeface="Avenir Book" charset="0"/>
              <a:ea typeface="Avenir Book" charset="0"/>
              <a:cs typeface="Avenir Book" charset="0"/>
            </a:endParaRPr>
          </a:p>
          <a:p>
            <a:r>
              <a:rPr lang="en-US" dirty="0">
                <a:latin typeface="Avenir Book" charset="0"/>
                <a:ea typeface="Avenir Book" charset="0"/>
                <a:cs typeface="Avenir Book" charset="0"/>
              </a:rPr>
              <a:t>75 days of logging between manual data collections</a:t>
            </a:r>
          </a:p>
          <a:p>
            <a:endParaRPr lang="en-US" dirty="0">
              <a:latin typeface="Avenir Book" charset="0"/>
              <a:ea typeface="Avenir Book" charset="0"/>
              <a:cs typeface="Avenir Book"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7143" r="12858"/>
          <a:stretch/>
        </p:blipFill>
        <p:spPr>
          <a:xfrm>
            <a:off x="5410200" y="0"/>
            <a:ext cx="3733800" cy="6860000"/>
          </a:xfrm>
          <a:prstGeom prst="rect">
            <a:avLst/>
          </a:prstGeom>
        </p:spPr>
      </p:pic>
    </p:spTree>
    <p:extLst>
      <p:ext uri="{BB962C8B-B14F-4D97-AF65-F5344CB8AC3E}">
        <p14:creationId xmlns:p14="http://schemas.microsoft.com/office/powerpoint/2010/main" val="880437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2" name="Rectangle 1">
            <a:extLst>
              <a:ext uri="{FF2B5EF4-FFF2-40B4-BE49-F238E27FC236}">
                <a16:creationId xmlns:a16="http://schemas.microsoft.com/office/drawing/2014/main" id="{7E09818A-50D1-704D-8670-32363F857436}"/>
              </a:ext>
            </a:extLst>
          </p:cNvPr>
          <p:cNvSpPr/>
          <p:nvPr/>
        </p:nvSpPr>
        <p:spPr>
          <a:xfrm>
            <a:off x="6656295" y="5355030"/>
            <a:ext cx="2487705" cy="6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6284" y="857251"/>
            <a:ext cx="2688336" cy="449777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857250"/>
            <a:ext cx="6656294" cy="5143500"/>
          </a:xfrm>
          <a:prstGeom prst="rect">
            <a:avLst/>
          </a:prstGeom>
        </p:spPr>
      </p:pic>
      <p:pic>
        <p:nvPicPr>
          <p:cNvPr id="7" name="Picture 6"/>
          <p:cNvPicPr>
            <a:picLocks noChangeAspect="1"/>
          </p:cNvPicPr>
          <p:nvPr/>
        </p:nvPicPr>
        <p:blipFill>
          <a:blip r:embed="rId5"/>
          <a:stretch>
            <a:fillRect/>
          </a:stretch>
        </p:blipFill>
        <p:spPr>
          <a:xfrm>
            <a:off x="6515100" y="5154883"/>
            <a:ext cx="2628900" cy="1130427"/>
          </a:xfrm>
          <a:prstGeom prst="rect">
            <a:avLst/>
          </a:prstGeom>
        </p:spPr>
      </p:pic>
    </p:spTree>
    <p:extLst>
      <p:ext uri="{BB962C8B-B14F-4D97-AF65-F5344CB8AC3E}">
        <p14:creationId xmlns:p14="http://schemas.microsoft.com/office/powerpoint/2010/main" val="457740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6" name="Rectangle 5">
            <a:extLst>
              <a:ext uri="{FF2B5EF4-FFF2-40B4-BE49-F238E27FC236}">
                <a16:creationId xmlns:a16="http://schemas.microsoft.com/office/drawing/2014/main" id="{8449771B-B394-D549-81E7-CF6D0415E73D}"/>
              </a:ext>
            </a:extLst>
          </p:cNvPr>
          <p:cNvSpPr/>
          <p:nvPr/>
        </p:nvSpPr>
        <p:spPr>
          <a:xfrm>
            <a:off x="6656295" y="5355030"/>
            <a:ext cx="2487705" cy="6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6284" y="857251"/>
            <a:ext cx="2688336" cy="449777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857250"/>
            <a:ext cx="6656294" cy="5143500"/>
          </a:xfrm>
          <a:prstGeom prst="rect">
            <a:avLst/>
          </a:prstGeom>
        </p:spPr>
      </p:pic>
      <p:pic>
        <p:nvPicPr>
          <p:cNvPr id="4" name="Picture 3"/>
          <p:cNvPicPr>
            <a:picLocks noChangeAspect="1"/>
          </p:cNvPicPr>
          <p:nvPr/>
        </p:nvPicPr>
        <p:blipFill>
          <a:blip r:embed="rId5"/>
          <a:stretch>
            <a:fillRect/>
          </a:stretch>
        </p:blipFill>
        <p:spPr>
          <a:xfrm>
            <a:off x="204464" y="4156778"/>
            <a:ext cx="1806441" cy="996916"/>
          </a:xfrm>
          <a:prstGeom prst="rect">
            <a:avLst/>
          </a:prstGeom>
        </p:spPr>
      </p:pic>
      <p:pic>
        <p:nvPicPr>
          <p:cNvPr id="8" name="Picture 7"/>
          <p:cNvPicPr>
            <a:picLocks noChangeAspect="1"/>
          </p:cNvPicPr>
          <p:nvPr/>
        </p:nvPicPr>
        <p:blipFill>
          <a:blip r:embed="rId6"/>
          <a:stretch>
            <a:fillRect/>
          </a:stretch>
        </p:blipFill>
        <p:spPr>
          <a:xfrm>
            <a:off x="6515100" y="5154883"/>
            <a:ext cx="2628900" cy="1130427"/>
          </a:xfrm>
          <a:prstGeom prst="rect">
            <a:avLst/>
          </a:prstGeom>
        </p:spPr>
      </p:pic>
    </p:spTree>
    <p:extLst>
      <p:ext uri="{BB962C8B-B14F-4D97-AF65-F5344CB8AC3E}">
        <p14:creationId xmlns:p14="http://schemas.microsoft.com/office/powerpoint/2010/main" val="3329744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a:p>
        </p:txBody>
      </p:sp>
      <p:sp>
        <p:nvSpPr>
          <p:cNvPr id="3" name="Text Placeholder 2"/>
          <p:cNvSpPr>
            <a:spLocks noGrp="1"/>
          </p:cNvSpPr>
          <p:nvPr>
            <p:ph type="body" idx="1"/>
          </p:nvPr>
        </p:nvSpPr>
        <p:spPr/>
        <p:txBody>
          <a:bodyPr/>
          <a:lstStyle/>
          <a:p>
            <a:endParaRPr lang="en-US"/>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3616" r="22842"/>
          <a:stretch/>
        </p:blipFill>
        <p:spPr>
          <a:xfrm>
            <a:off x="1" y="857250"/>
            <a:ext cx="4895849" cy="5126182"/>
          </a:xfrm>
          <a:prstGeom prst="rect">
            <a:avLst/>
          </a:prstGeom>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3125" r="47709"/>
          <a:stretch/>
        </p:blipFill>
        <p:spPr>
          <a:xfrm>
            <a:off x="4648200" y="857250"/>
            <a:ext cx="4495800" cy="5126182"/>
          </a:xfrm>
          <a:prstGeom prst="rect">
            <a:avLst/>
          </a:prstGeom>
        </p:spPr>
      </p:pic>
      <p:sp>
        <p:nvSpPr>
          <p:cNvPr id="6" name="TextBox 5"/>
          <p:cNvSpPr txBox="1"/>
          <p:nvPr/>
        </p:nvSpPr>
        <p:spPr>
          <a:xfrm>
            <a:off x="4959901" y="1455727"/>
            <a:ext cx="1409699" cy="577081"/>
          </a:xfrm>
          <a:prstGeom prst="rect">
            <a:avLst/>
          </a:prstGeom>
          <a:solidFill>
            <a:schemeClr val="bg1">
              <a:alpha val="57000"/>
            </a:schemeClr>
          </a:solidFill>
        </p:spPr>
        <p:txBody>
          <a:bodyPr wrap="square" rtlCol="0">
            <a:spAutoFit/>
          </a:bodyPr>
          <a:lstStyle/>
          <a:p>
            <a:r>
              <a:rPr lang="en-US" sz="3150" b="1" dirty="0">
                <a:solidFill>
                  <a:schemeClr val="accent1">
                    <a:lumMod val="90000"/>
                  </a:schemeClr>
                </a:solidFill>
                <a:latin typeface="Tw Cen MT" charset="0"/>
                <a:ea typeface="Tw Cen MT" charset="0"/>
                <a:cs typeface="Tw Cen MT" charset="0"/>
              </a:rPr>
              <a:t>7 Days</a:t>
            </a:r>
          </a:p>
        </p:txBody>
      </p:sp>
      <p:sp>
        <p:nvSpPr>
          <p:cNvPr id="7" name="TextBox 6"/>
          <p:cNvSpPr txBox="1"/>
          <p:nvPr/>
        </p:nvSpPr>
        <p:spPr>
          <a:xfrm>
            <a:off x="2857501" y="1455727"/>
            <a:ext cx="1790699" cy="577081"/>
          </a:xfrm>
          <a:prstGeom prst="rect">
            <a:avLst/>
          </a:prstGeom>
          <a:noFill/>
        </p:spPr>
        <p:txBody>
          <a:bodyPr wrap="square" rtlCol="0">
            <a:spAutoFit/>
          </a:bodyPr>
          <a:lstStyle/>
          <a:p>
            <a:r>
              <a:rPr lang="en-US" sz="3150" b="1" dirty="0">
                <a:solidFill>
                  <a:srgbClr val="FF0000"/>
                </a:solidFill>
                <a:latin typeface="Tw Cen MT" charset="0"/>
                <a:ea typeface="Tw Cen MT" charset="0"/>
                <a:cs typeface="Tw Cen MT" charset="0"/>
              </a:rPr>
              <a:t>53 Days</a:t>
            </a:r>
          </a:p>
        </p:txBody>
      </p:sp>
    </p:spTree>
    <p:extLst>
      <p:ext uri="{BB962C8B-B14F-4D97-AF65-F5344CB8AC3E}">
        <p14:creationId xmlns:p14="http://schemas.microsoft.com/office/powerpoint/2010/main" val="296128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FE8058-B4D6-7F4C-A132-CDDB7240379F}"/>
              </a:ext>
            </a:extLst>
          </p:cNvPr>
          <p:cNvPicPr>
            <a:picLocks noChangeAspect="1"/>
          </p:cNvPicPr>
          <p:nvPr/>
        </p:nvPicPr>
        <p:blipFill>
          <a:blip r:embed="rId3"/>
          <a:stretch>
            <a:fillRect/>
          </a:stretch>
        </p:blipFill>
        <p:spPr>
          <a:xfrm>
            <a:off x="3524596" y="0"/>
            <a:ext cx="5619404" cy="6858000"/>
          </a:xfrm>
          <a:prstGeom prst="rect">
            <a:avLst/>
          </a:prstGeom>
        </p:spPr>
      </p:pic>
      <p:sp>
        <p:nvSpPr>
          <p:cNvPr id="3" name="TextBox 2">
            <a:extLst>
              <a:ext uri="{FF2B5EF4-FFF2-40B4-BE49-F238E27FC236}">
                <a16:creationId xmlns:a16="http://schemas.microsoft.com/office/drawing/2014/main" id="{FD2B52EE-05D1-A546-8347-D4801AE7CB8C}"/>
              </a:ext>
            </a:extLst>
          </p:cNvPr>
          <p:cNvSpPr txBox="1"/>
          <p:nvPr/>
        </p:nvSpPr>
        <p:spPr>
          <a:xfrm>
            <a:off x="228600" y="381000"/>
            <a:ext cx="2962862" cy="461665"/>
          </a:xfrm>
          <a:prstGeom prst="rect">
            <a:avLst/>
          </a:prstGeom>
          <a:noFill/>
        </p:spPr>
        <p:txBody>
          <a:bodyPr wrap="none" rtlCol="0">
            <a:spAutoFit/>
          </a:bodyPr>
          <a:lstStyle/>
          <a:p>
            <a:r>
              <a:rPr lang="en-US" dirty="0" err="1">
                <a:latin typeface="Avenir Book" charset="0"/>
                <a:ea typeface="Avenir Book" charset="0"/>
                <a:cs typeface="Avenir Book" charset="0"/>
              </a:rPr>
              <a:t>B’More</a:t>
            </a:r>
            <a:r>
              <a:rPr lang="en-US" dirty="0">
                <a:latin typeface="Avenir Book" charset="0"/>
                <a:ea typeface="Avenir Book" charset="0"/>
                <a:cs typeface="Avenir Book" charset="0"/>
              </a:rPr>
              <a:t> Cool Project</a:t>
            </a:r>
          </a:p>
        </p:txBody>
      </p:sp>
    </p:spTree>
    <p:extLst>
      <p:ext uri="{BB962C8B-B14F-4D97-AF65-F5344CB8AC3E}">
        <p14:creationId xmlns:p14="http://schemas.microsoft.com/office/powerpoint/2010/main" val="133106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D7011DA-2CC3-0B4E-BEBA-08D76585718F}"/>
              </a:ext>
            </a:extLst>
          </p:cNvPr>
          <p:cNvPicPr>
            <a:picLocks noChangeAspect="1"/>
          </p:cNvPicPr>
          <p:nvPr/>
        </p:nvPicPr>
        <p:blipFill>
          <a:blip r:embed="rId2"/>
          <a:stretch>
            <a:fillRect/>
          </a:stretch>
        </p:blipFill>
        <p:spPr>
          <a:xfrm>
            <a:off x="0" y="325115"/>
            <a:ext cx="9144000" cy="6207770"/>
          </a:xfrm>
          <a:prstGeom prst="rect">
            <a:avLst/>
          </a:prstGeom>
        </p:spPr>
      </p:pic>
    </p:spTree>
    <p:extLst>
      <p:ext uri="{BB962C8B-B14F-4D97-AF65-F5344CB8AC3E}">
        <p14:creationId xmlns:p14="http://schemas.microsoft.com/office/powerpoint/2010/main" val="59515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71CEFA-92B2-4F4D-B821-409BA9536630}"/>
              </a:ext>
            </a:extLst>
          </p:cNvPr>
          <p:cNvPicPr>
            <a:picLocks noChangeAspect="1"/>
          </p:cNvPicPr>
          <p:nvPr/>
        </p:nvPicPr>
        <p:blipFill>
          <a:blip r:embed="rId2"/>
          <a:stretch>
            <a:fillRect/>
          </a:stretch>
        </p:blipFill>
        <p:spPr>
          <a:xfrm>
            <a:off x="3095359" y="0"/>
            <a:ext cx="6015303" cy="6858000"/>
          </a:xfrm>
          <a:prstGeom prst="rect">
            <a:avLst/>
          </a:prstGeom>
        </p:spPr>
      </p:pic>
      <p:sp>
        <p:nvSpPr>
          <p:cNvPr id="3" name="TextBox 2">
            <a:extLst>
              <a:ext uri="{FF2B5EF4-FFF2-40B4-BE49-F238E27FC236}">
                <a16:creationId xmlns:a16="http://schemas.microsoft.com/office/drawing/2014/main" id="{265C0EB3-6ED2-9142-AB99-22DB41DEA059}"/>
              </a:ext>
            </a:extLst>
          </p:cNvPr>
          <p:cNvSpPr txBox="1"/>
          <p:nvPr/>
        </p:nvSpPr>
        <p:spPr>
          <a:xfrm>
            <a:off x="85138" y="304800"/>
            <a:ext cx="2962862" cy="461665"/>
          </a:xfrm>
          <a:prstGeom prst="rect">
            <a:avLst/>
          </a:prstGeom>
          <a:noFill/>
        </p:spPr>
        <p:txBody>
          <a:bodyPr wrap="none" rtlCol="0">
            <a:spAutoFit/>
          </a:bodyPr>
          <a:lstStyle/>
          <a:p>
            <a:r>
              <a:rPr lang="en-US" dirty="0" err="1">
                <a:latin typeface="Avenir Book" charset="0"/>
                <a:ea typeface="Avenir Book" charset="0"/>
                <a:cs typeface="Avenir Book" charset="0"/>
              </a:rPr>
              <a:t>B’More</a:t>
            </a:r>
            <a:r>
              <a:rPr lang="en-US" dirty="0">
                <a:latin typeface="Avenir Book" charset="0"/>
                <a:ea typeface="Avenir Book" charset="0"/>
                <a:cs typeface="Avenir Book" charset="0"/>
              </a:rPr>
              <a:t> Cool Project</a:t>
            </a:r>
          </a:p>
        </p:txBody>
      </p:sp>
    </p:spTree>
    <p:extLst>
      <p:ext uri="{BB962C8B-B14F-4D97-AF65-F5344CB8AC3E}">
        <p14:creationId xmlns:p14="http://schemas.microsoft.com/office/powerpoint/2010/main" val="259024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A83A1B8-18DE-774B-8C1C-B6536EC75E06}"/>
              </a:ext>
            </a:extLst>
          </p:cNvPr>
          <p:cNvPicPr>
            <a:picLocks noChangeAspect="1"/>
          </p:cNvPicPr>
          <p:nvPr/>
        </p:nvPicPr>
        <p:blipFill>
          <a:blip r:embed="rId2"/>
          <a:stretch>
            <a:fillRect/>
          </a:stretch>
        </p:blipFill>
        <p:spPr>
          <a:xfrm>
            <a:off x="457200" y="6531"/>
            <a:ext cx="5289461" cy="6858000"/>
          </a:xfrm>
          <a:prstGeom prst="rect">
            <a:avLst/>
          </a:prstGeom>
        </p:spPr>
      </p:pic>
      <p:pic>
        <p:nvPicPr>
          <p:cNvPr id="5" name="Picture 4">
            <a:extLst>
              <a:ext uri="{FF2B5EF4-FFF2-40B4-BE49-F238E27FC236}">
                <a16:creationId xmlns:a16="http://schemas.microsoft.com/office/drawing/2014/main" id="{130B2701-B32B-6148-AD85-A6933FA36921}"/>
              </a:ext>
            </a:extLst>
          </p:cNvPr>
          <p:cNvPicPr>
            <a:picLocks noChangeAspect="1"/>
          </p:cNvPicPr>
          <p:nvPr/>
        </p:nvPicPr>
        <p:blipFill>
          <a:blip r:embed="rId3"/>
          <a:stretch>
            <a:fillRect/>
          </a:stretch>
        </p:blipFill>
        <p:spPr>
          <a:xfrm>
            <a:off x="6629400" y="5181600"/>
            <a:ext cx="1536700" cy="1536700"/>
          </a:xfrm>
          <a:prstGeom prst="rect">
            <a:avLst/>
          </a:prstGeom>
        </p:spPr>
      </p:pic>
    </p:spTree>
    <p:extLst>
      <p:ext uri="{BB962C8B-B14F-4D97-AF65-F5344CB8AC3E}">
        <p14:creationId xmlns:p14="http://schemas.microsoft.com/office/powerpoint/2010/main" val="945687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4800" y="2708664"/>
            <a:ext cx="2971800" cy="1261884"/>
          </a:xfrm>
          <a:prstGeom prst="rect">
            <a:avLst/>
          </a:prstGeom>
          <a:noFill/>
        </p:spPr>
        <p:txBody>
          <a:bodyPr wrap="square" rtlCol="0">
            <a:spAutoFit/>
          </a:bodyPr>
          <a:lstStyle/>
          <a:p>
            <a:r>
              <a:rPr lang="en-US" sz="1800" dirty="0">
                <a:latin typeface="Avenir Book" charset="0"/>
                <a:ea typeface="Avenir Book" charset="0"/>
                <a:cs typeface="Avenir Book" charset="0"/>
              </a:rPr>
              <a:t>Weather and Research Forecasting Model (WRF)</a:t>
            </a:r>
          </a:p>
          <a:p>
            <a:endParaRPr lang="en-US" sz="2000" dirty="0">
              <a:latin typeface="Avenir Book" charset="0"/>
              <a:ea typeface="Avenir Book" charset="0"/>
              <a:cs typeface="Avenir Book" charset="0"/>
            </a:endParaRPr>
          </a:p>
          <a:p>
            <a:r>
              <a:rPr lang="en-US" sz="2000" dirty="0">
                <a:latin typeface="Avenir Book" charset="0"/>
                <a:ea typeface="Avenir Book" charset="0"/>
                <a:cs typeface="Avenir Book" charset="0"/>
              </a:rPr>
              <a:t>study grid: 1/2km</a:t>
            </a:r>
            <a:r>
              <a:rPr lang="en-US" sz="2000" baseline="30000" dirty="0">
                <a:latin typeface="Avenir Book" charset="0"/>
                <a:ea typeface="Avenir Book" charset="0"/>
                <a:cs typeface="Avenir Book" charset="0"/>
              </a:rPr>
              <a:t>2</a:t>
            </a:r>
          </a:p>
        </p:txBody>
      </p:sp>
      <p:sp>
        <p:nvSpPr>
          <p:cNvPr id="9" name="TextBox 8"/>
          <p:cNvSpPr txBox="1"/>
          <p:nvPr/>
        </p:nvSpPr>
        <p:spPr>
          <a:xfrm>
            <a:off x="2895600" y="6553200"/>
            <a:ext cx="184731" cy="338554"/>
          </a:xfrm>
          <a:prstGeom prst="rect">
            <a:avLst/>
          </a:prstGeom>
          <a:noFill/>
        </p:spPr>
        <p:txBody>
          <a:bodyPr wrap="none" rtlCol="0">
            <a:spAutoFit/>
          </a:bodyPr>
          <a:lstStyle/>
          <a:p>
            <a:endParaRPr lang="en-US" sz="1600" dirty="0">
              <a:latin typeface="Avenir Book" charset="0"/>
              <a:ea typeface="Avenir Book" charset="0"/>
              <a:cs typeface="Avenir Book" charset="0"/>
            </a:endParaRPr>
          </a:p>
        </p:txBody>
      </p:sp>
      <p:pic>
        <p:nvPicPr>
          <p:cNvPr id="3" name="Picture 2">
            <a:extLst>
              <a:ext uri="{FF2B5EF4-FFF2-40B4-BE49-F238E27FC236}">
                <a16:creationId xmlns:a16="http://schemas.microsoft.com/office/drawing/2014/main" id="{C00A07CB-CBB7-3543-B8AA-9BA5A1F47410}"/>
              </a:ext>
            </a:extLst>
          </p:cNvPr>
          <p:cNvPicPr>
            <a:picLocks noChangeAspect="1"/>
          </p:cNvPicPr>
          <p:nvPr/>
        </p:nvPicPr>
        <p:blipFill>
          <a:blip r:embed="rId2"/>
          <a:stretch>
            <a:fillRect/>
          </a:stretch>
        </p:blipFill>
        <p:spPr>
          <a:xfrm>
            <a:off x="3306912" y="597263"/>
            <a:ext cx="5837088" cy="5969000"/>
          </a:xfrm>
          <a:prstGeom prst="rect">
            <a:avLst/>
          </a:prstGeom>
        </p:spPr>
      </p:pic>
    </p:spTree>
    <p:extLst>
      <p:ext uri="{BB962C8B-B14F-4D97-AF65-F5344CB8AC3E}">
        <p14:creationId xmlns:p14="http://schemas.microsoft.com/office/powerpoint/2010/main" val="254679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292415"/>
            <a:ext cx="3147657" cy="369332"/>
          </a:xfrm>
          <a:prstGeom prst="rect">
            <a:avLst/>
          </a:prstGeom>
          <a:noFill/>
        </p:spPr>
        <p:txBody>
          <a:bodyPr wrap="none" rtlCol="0">
            <a:spAutoFit/>
          </a:bodyPr>
          <a:lstStyle/>
          <a:p>
            <a:r>
              <a:rPr lang="en-US" sz="1800" dirty="0">
                <a:latin typeface="Avenir Book" charset="0"/>
                <a:ea typeface="Avenir Book" charset="0"/>
                <a:cs typeface="Avenir Book" charset="0"/>
              </a:rPr>
              <a:t>Daily Maximum Temperature</a:t>
            </a:r>
          </a:p>
        </p:txBody>
      </p:sp>
      <p:pic>
        <p:nvPicPr>
          <p:cNvPr id="7" name="Picture 6">
            <a:extLst>
              <a:ext uri="{FF2B5EF4-FFF2-40B4-BE49-F238E27FC236}">
                <a16:creationId xmlns:a16="http://schemas.microsoft.com/office/drawing/2014/main" id="{7A2D03FA-5762-4B40-A43E-95C99B6880CF}"/>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0" y="1661747"/>
            <a:ext cx="9144000" cy="4586654"/>
          </a:xfrm>
          <a:prstGeom prst="rect">
            <a:avLst/>
          </a:prstGeom>
        </p:spPr>
      </p:pic>
      <p:sp>
        <p:nvSpPr>
          <p:cNvPr id="8" name="TextBox 7">
            <a:extLst>
              <a:ext uri="{FF2B5EF4-FFF2-40B4-BE49-F238E27FC236}">
                <a16:creationId xmlns:a16="http://schemas.microsoft.com/office/drawing/2014/main" id="{29BC9468-F77B-7048-B10B-CB6CDD407FCB}"/>
              </a:ext>
            </a:extLst>
          </p:cNvPr>
          <p:cNvSpPr txBox="1"/>
          <p:nvPr/>
        </p:nvSpPr>
        <p:spPr>
          <a:xfrm>
            <a:off x="6042830" y="1292415"/>
            <a:ext cx="3101170" cy="369332"/>
          </a:xfrm>
          <a:prstGeom prst="rect">
            <a:avLst/>
          </a:prstGeom>
          <a:noFill/>
        </p:spPr>
        <p:txBody>
          <a:bodyPr wrap="none" rtlCol="0">
            <a:spAutoFit/>
          </a:bodyPr>
          <a:lstStyle/>
          <a:p>
            <a:r>
              <a:rPr lang="en-US" sz="1800" dirty="0">
                <a:latin typeface="Avenir Book" charset="0"/>
                <a:ea typeface="Avenir Book" charset="0"/>
                <a:cs typeface="Avenir Book" charset="0"/>
              </a:rPr>
              <a:t>Daily Minimum Temperature</a:t>
            </a:r>
          </a:p>
        </p:txBody>
      </p:sp>
    </p:spTree>
    <p:extLst>
      <p:ext uri="{BB962C8B-B14F-4D97-AF65-F5344CB8AC3E}">
        <p14:creationId xmlns:p14="http://schemas.microsoft.com/office/powerpoint/2010/main" val="4294345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19055" y="1143002"/>
            <a:ext cx="3319013" cy="461665"/>
          </a:xfrm>
          <a:prstGeom prst="rect">
            <a:avLst/>
          </a:prstGeom>
          <a:noFill/>
        </p:spPr>
        <p:txBody>
          <a:bodyPr wrap="none" rtlCol="0">
            <a:spAutoFit/>
          </a:bodyPr>
          <a:lstStyle/>
          <a:p>
            <a:r>
              <a:rPr lang="en-US" dirty="0">
                <a:latin typeface="Avenir Book" charset="0"/>
                <a:ea typeface="Avenir Book" charset="0"/>
                <a:cs typeface="Avenir Book" charset="0"/>
              </a:rPr>
              <a:t>cool materials scenario</a:t>
            </a:r>
          </a:p>
        </p:txBody>
      </p:sp>
      <p:pic>
        <p:nvPicPr>
          <p:cNvPr id="3" name="Picture 2"/>
          <p:cNvPicPr>
            <a:picLocks noChangeAspect="1"/>
          </p:cNvPicPr>
          <p:nvPr/>
        </p:nvPicPr>
        <p:blipFill>
          <a:blip r:embed="rId3"/>
          <a:stretch>
            <a:fillRect/>
          </a:stretch>
        </p:blipFill>
        <p:spPr>
          <a:xfrm>
            <a:off x="3503246" y="1752601"/>
            <a:ext cx="5664200" cy="3779083"/>
          </a:xfrm>
          <a:prstGeom prst="rect">
            <a:avLst/>
          </a:prstGeom>
        </p:spPr>
      </p:pic>
      <p:sp>
        <p:nvSpPr>
          <p:cNvPr id="4" name="TextBox 3"/>
          <p:cNvSpPr txBox="1"/>
          <p:nvPr/>
        </p:nvSpPr>
        <p:spPr>
          <a:xfrm>
            <a:off x="-28490" y="2441814"/>
            <a:ext cx="3531736" cy="1200329"/>
          </a:xfrm>
          <a:prstGeom prst="rect">
            <a:avLst/>
          </a:prstGeom>
          <a:noFill/>
        </p:spPr>
        <p:txBody>
          <a:bodyPr wrap="none" rtlCol="0">
            <a:spAutoFit/>
          </a:bodyPr>
          <a:lstStyle/>
          <a:p>
            <a:pPr algn="r"/>
            <a:r>
              <a:rPr lang="en-US" sz="1800" dirty="0">
                <a:latin typeface="Avenir Book" charset="0"/>
                <a:ea typeface="Avenir Book" charset="0"/>
                <a:cs typeface="Avenir Book" charset="0"/>
              </a:rPr>
              <a:t>assumes all building roofs,</a:t>
            </a:r>
          </a:p>
          <a:p>
            <a:pPr algn="r"/>
            <a:r>
              <a:rPr lang="en-US" sz="1800" dirty="0">
                <a:latin typeface="Avenir Book" charset="0"/>
                <a:ea typeface="Avenir Book" charset="0"/>
                <a:cs typeface="Avenir Book" charset="0"/>
              </a:rPr>
              <a:t>roadways, and parking lots meet</a:t>
            </a:r>
          </a:p>
          <a:p>
            <a:pPr algn="r"/>
            <a:r>
              <a:rPr lang="en-US" sz="1800" dirty="0">
                <a:latin typeface="Avenir Book" charset="0"/>
                <a:ea typeface="Avenir Book" charset="0"/>
                <a:cs typeface="Avenir Book" charset="0"/>
              </a:rPr>
              <a:t>a minimum standard for </a:t>
            </a:r>
          </a:p>
          <a:p>
            <a:pPr algn="r"/>
            <a:r>
              <a:rPr lang="en-US" sz="1800" dirty="0">
                <a:latin typeface="Avenir Book" charset="0"/>
                <a:ea typeface="Avenir Book" charset="0"/>
                <a:cs typeface="Avenir Book" charset="0"/>
              </a:rPr>
              <a:t>reflectivity</a:t>
            </a:r>
          </a:p>
        </p:txBody>
      </p:sp>
    </p:spTree>
    <p:extLst>
      <p:ext uri="{BB962C8B-B14F-4D97-AF65-F5344CB8AC3E}">
        <p14:creationId xmlns:p14="http://schemas.microsoft.com/office/powerpoint/2010/main" val="361288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989071"/>
            <a:ext cx="2626040" cy="369332"/>
          </a:xfrm>
          <a:prstGeom prst="rect">
            <a:avLst/>
          </a:prstGeom>
          <a:noFill/>
        </p:spPr>
        <p:txBody>
          <a:bodyPr wrap="none" rtlCol="0">
            <a:spAutoFit/>
          </a:bodyPr>
          <a:lstStyle/>
          <a:p>
            <a:r>
              <a:rPr lang="en-US" sz="1800" dirty="0">
                <a:latin typeface="Avenir Book" charset="0"/>
                <a:ea typeface="Avenir Book" charset="0"/>
                <a:cs typeface="Avenir Book" charset="0"/>
              </a:rPr>
              <a:t>Cool Materials Scenario</a:t>
            </a:r>
          </a:p>
        </p:txBody>
      </p:sp>
      <p:sp>
        <p:nvSpPr>
          <p:cNvPr id="12" name="Rectangle 11"/>
          <p:cNvSpPr/>
          <p:nvPr/>
        </p:nvSpPr>
        <p:spPr>
          <a:xfrm>
            <a:off x="4495800" y="902732"/>
            <a:ext cx="76200" cy="56992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5410200" y="1008666"/>
            <a:ext cx="3802003" cy="369332"/>
          </a:xfrm>
          <a:prstGeom prst="rect">
            <a:avLst/>
          </a:prstGeom>
          <a:noFill/>
        </p:spPr>
        <p:txBody>
          <a:bodyPr wrap="none" rtlCol="0">
            <a:spAutoFit/>
          </a:bodyPr>
          <a:lstStyle/>
          <a:p>
            <a:r>
              <a:rPr lang="en-US" sz="1800" dirty="0">
                <a:latin typeface="Avenir Book" charset="0"/>
                <a:ea typeface="Avenir Book" charset="0"/>
                <a:cs typeface="Avenir Book" charset="0"/>
              </a:rPr>
              <a:t>Difference from Current Conditions</a:t>
            </a:r>
          </a:p>
        </p:txBody>
      </p:sp>
      <p:pic>
        <p:nvPicPr>
          <p:cNvPr id="2" name="Picture 1">
            <a:extLst>
              <a:ext uri="{FF2B5EF4-FFF2-40B4-BE49-F238E27FC236}">
                <a16:creationId xmlns:a16="http://schemas.microsoft.com/office/drawing/2014/main" id="{0337ACDB-387B-174C-953F-E0674108927B}"/>
              </a:ext>
            </a:extLst>
          </p:cNvPr>
          <p:cNvPicPr>
            <a:picLocks noChangeAspect="1"/>
          </p:cNvPicPr>
          <p:nvPr/>
        </p:nvPicPr>
        <p:blipFill>
          <a:blip r:embed="rId3"/>
          <a:stretch>
            <a:fillRect/>
          </a:stretch>
        </p:blipFill>
        <p:spPr>
          <a:xfrm>
            <a:off x="-101599" y="1193332"/>
            <a:ext cx="4764723" cy="4978868"/>
          </a:xfrm>
          <a:prstGeom prst="rect">
            <a:avLst/>
          </a:prstGeom>
        </p:spPr>
      </p:pic>
      <p:pic>
        <p:nvPicPr>
          <p:cNvPr id="3" name="Picture 2">
            <a:extLst>
              <a:ext uri="{FF2B5EF4-FFF2-40B4-BE49-F238E27FC236}">
                <a16:creationId xmlns:a16="http://schemas.microsoft.com/office/drawing/2014/main" id="{557A2FEA-1570-8B49-BA99-FBB23398E189}"/>
              </a:ext>
            </a:extLst>
          </p:cNvPr>
          <p:cNvPicPr>
            <a:picLocks noChangeAspect="1"/>
          </p:cNvPicPr>
          <p:nvPr/>
        </p:nvPicPr>
        <p:blipFill>
          <a:blip r:embed="rId4"/>
          <a:stretch>
            <a:fillRect/>
          </a:stretch>
        </p:blipFill>
        <p:spPr>
          <a:xfrm>
            <a:off x="4495800" y="1269531"/>
            <a:ext cx="4794965" cy="5010469"/>
          </a:xfrm>
          <a:prstGeom prst="rect">
            <a:avLst/>
          </a:prstGeom>
        </p:spPr>
      </p:pic>
    </p:spTree>
    <p:extLst>
      <p:ext uri="{BB962C8B-B14F-4D97-AF65-F5344CB8AC3E}">
        <p14:creationId xmlns:p14="http://schemas.microsoft.com/office/powerpoint/2010/main" val="1200943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1525" y="1600200"/>
            <a:ext cx="2644570" cy="461665"/>
          </a:xfrm>
          <a:prstGeom prst="rect">
            <a:avLst/>
          </a:prstGeom>
          <a:noFill/>
        </p:spPr>
        <p:txBody>
          <a:bodyPr wrap="none" rtlCol="0">
            <a:spAutoFit/>
          </a:bodyPr>
          <a:lstStyle/>
          <a:p>
            <a:r>
              <a:rPr lang="en-US" dirty="0">
                <a:latin typeface="Avenir Book" charset="0"/>
                <a:ea typeface="Avenir Book" charset="0"/>
                <a:cs typeface="Avenir Book" charset="0"/>
              </a:rPr>
              <a:t>greening scenario</a:t>
            </a:r>
          </a:p>
        </p:txBody>
      </p:sp>
      <p:pic>
        <p:nvPicPr>
          <p:cNvPr id="4" name="Picture 3"/>
          <p:cNvPicPr>
            <a:picLocks noChangeAspect="1"/>
          </p:cNvPicPr>
          <p:nvPr/>
        </p:nvPicPr>
        <p:blipFill>
          <a:blip r:embed="rId3"/>
          <a:stretch>
            <a:fillRect/>
          </a:stretch>
        </p:blipFill>
        <p:spPr>
          <a:xfrm>
            <a:off x="4572000" y="0"/>
            <a:ext cx="4572000" cy="6858000"/>
          </a:xfrm>
          <a:prstGeom prst="rect">
            <a:avLst/>
          </a:prstGeom>
        </p:spPr>
      </p:pic>
      <p:sp>
        <p:nvSpPr>
          <p:cNvPr id="5" name="TextBox 4"/>
          <p:cNvSpPr txBox="1"/>
          <p:nvPr/>
        </p:nvSpPr>
        <p:spPr>
          <a:xfrm>
            <a:off x="863745" y="2173069"/>
            <a:ext cx="3432350" cy="646331"/>
          </a:xfrm>
          <a:prstGeom prst="rect">
            <a:avLst/>
          </a:prstGeom>
          <a:noFill/>
        </p:spPr>
        <p:txBody>
          <a:bodyPr wrap="none" rtlCol="0">
            <a:spAutoFit/>
          </a:bodyPr>
          <a:lstStyle/>
          <a:p>
            <a:pPr algn="r"/>
            <a:r>
              <a:rPr lang="en-US" sz="1800" dirty="0">
                <a:latin typeface="Avenir Book" charset="0"/>
                <a:ea typeface="Avenir Book" charset="0"/>
                <a:cs typeface="Avenir Book" charset="0"/>
              </a:rPr>
              <a:t>assumes 20-50% higher canopy</a:t>
            </a:r>
          </a:p>
          <a:p>
            <a:pPr algn="r"/>
            <a:r>
              <a:rPr lang="en-US" sz="1800" dirty="0">
                <a:latin typeface="Avenir Book" charset="0"/>
                <a:ea typeface="Avenir Book" charset="0"/>
                <a:cs typeface="Avenir Book" charset="0"/>
              </a:rPr>
              <a:t>coverage over roadways</a:t>
            </a:r>
          </a:p>
        </p:txBody>
      </p:sp>
      <p:graphicFrame>
        <p:nvGraphicFramePr>
          <p:cNvPr id="6" name="Table 5">
            <a:extLst>
              <a:ext uri="{FF2B5EF4-FFF2-40B4-BE49-F238E27FC236}">
                <a16:creationId xmlns:a16="http://schemas.microsoft.com/office/drawing/2014/main" id="{24F77F41-12CD-C742-B6B1-C1EE03CF8657}"/>
              </a:ext>
            </a:extLst>
          </p:cNvPr>
          <p:cNvGraphicFramePr>
            <a:graphicFrameLocks noGrp="1"/>
          </p:cNvGraphicFramePr>
          <p:nvPr>
            <p:extLst>
              <p:ext uri="{D42A27DB-BD31-4B8C-83A1-F6EECF244321}">
                <p14:modId xmlns:p14="http://schemas.microsoft.com/office/powerpoint/2010/main" val="4138482507"/>
              </p:ext>
            </p:extLst>
          </p:nvPr>
        </p:nvGraphicFramePr>
        <p:xfrm>
          <a:off x="381000" y="4158513"/>
          <a:ext cx="3728865" cy="2194560"/>
        </p:xfrm>
        <a:graphic>
          <a:graphicData uri="http://schemas.openxmlformats.org/drawingml/2006/table">
            <a:tbl>
              <a:tblPr firstRow="1" firstCol="1" bandRow="1">
                <a:tableStyleId>{5202B0CA-FC54-4496-8BCA-5EF66A818D29}</a:tableStyleId>
              </a:tblPr>
              <a:tblGrid>
                <a:gridCol w="2362200">
                  <a:extLst>
                    <a:ext uri="{9D8B030D-6E8A-4147-A177-3AD203B41FA5}">
                      <a16:colId xmlns:a16="http://schemas.microsoft.com/office/drawing/2014/main" val="3243051255"/>
                    </a:ext>
                  </a:extLst>
                </a:gridCol>
                <a:gridCol w="1366665">
                  <a:extLst>
                    <a:ext uri="{9D8B030D-6E8A-4147-A177-3AD203B41FA5}">
                      <a16:colId xmlns:a16="http://schemas.microsoft.com/office/drawing/2014/main" val="1955108616"/>
                    </a:ext>
                  </a:extLst>
                </a:gridCol>
              </a:tblGrid>
              <a:tr h="171450">
                <a:tc>
                  <a:txBody>
                    <a:bodyPr/>
                    <a:lstStyle/>
                    <a:p>
                      <a:pPr marL="0" marR="0" algn="ctr">
                        <a:spcBef>
                          <a:spcPts val="0"/>
                        </a:spcBef>
                        <a:spcAft>
                          <a:spcPts val="0"/>
                        </a:spcAft>
                      </a:pPr>
                      <a:r>
                        <a:rPr lang="en-US" sz="1600" dirty="0">
                          <a:effectLst/>
                          <a:latin typeface="Avenir Book" panose="02000503020000020003" pitchFamily="2" charset="0"/>
                        </a:rPr>
                        <a:t>Zoning Class</a:t>
                      </a:r>
                      <a:endParaRPr lang="en-US" sz="1600" dirty="0">
                        <a:solidFill>
                          <a:srgbClr val="000000"/>
                        </a:solidFill>
                        <a:effectLst/>
                        <a:latin typeface="Avenir Book" panose="02000503020000020003" pitchFamily="2" charset="0"/>
                        <a:ea typeface="Yu Mincho" panose="02020400000000000000" pitchFamily="18" charset="-128"/>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600" dirty="0">
                          <a:effectLst/>
                          <a:latin typeface="Avenir Book" panose="02000503020000020003" pitchFamily="2" charset="0"/>
                        </a:rPr>
                        <a:t>Green Cover Minimum</a:t>
                      </a:r>
                      <a:endParaRPr lang="en-US" sz="16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51259387"/>
                  </a:ext>
                </a:extLst>
              </a:tr>
              <a:tr h="0">
                <a:tc>
                  <a:txBody>
                    <a:bodyPr/>
                    <a:lstStyle/>
                    <a:p>
                      <a:pPr marL="0" marR="0" algn="l">
                        <a:spcBef>
                          <a:spcPts val="0"/>
                        </a:spcBef>
                        <a:spcAft>
                          <a:spcPts val="0"/>
                        </a:spcAft>
                      </a:pPr>
                      <a:r>
                        <a:rPr lang="en-US" sz="1400" dirty="0">
                          <a:effectLst/>
                          <a:latin typeface="Avenir Book" panose="02000503020000020003" pitchFamily="2" charset="0"/>
                        </a:rPr>
                        <a:t>Single Family Residential</a:t>
                      </a:r>
                      <a:endParaRPr lang="en-US" sz="14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latin typeface="Avenir Book" panose="02000503020000020003" pitchFamily="2" charset="0"/>
                        </a:rPr>
                        <a:t>80%</a:t>
                      </a:r>
                      <a:endParaRPr lang="en-US" sz="14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901570294"/>
                  </a:ext>
                </a:extLst>
              </a:tr>
              <a:tr h="0">
                <a:tc>
                  <a:txBody>
                    <a:bodyPr/>
                    <a:lstStyle/>
                    <a:p>
                      <a:pPr marL="0" marR="0" algn="l">
                        <a:spcBef>
                          <a:spcPts val="0"/>
                        </a:spcBef>
                        <a:spcAft>
                          <a:spcPts val="0"/>
                        </a:spcAft>
                      </a:pPr>
                      <a:r>
                        <a:rPr lang="en-US" sz="1400">
                          <a:effectLst/>
                          <a:latin typeface="Avenir Book" panose="02000503020000020003" pitchFamily="2" charset="0"/>
                        </a:rPr>
                        <a:t>Multifamily Residential</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latin typeface="Avenir Book" panose="02000503020000020003" pitchFamily="2" charset="0"/>
                        </a:rPr>
                        <a:t>70%</a:t>
                      </a:r>
                      <a:endParaRPr lang="en-US" sz="14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74639324"/>
                  </a:ext>
                </a:extLst>
              </a:tr>
              <a:tr h="0">
                <a:tc>
                  <a:txBody>
                    <a:bodyPr/>
                    <a:lstStyle/>
                    <a:p>
                      <a:pPr marL="0" marR="0" algn="l">
                        <a:spcBef>
                          <a:spcPts val="0"/>
                        </a:spcBef>
                        <a:spcAft>
                          <a:spcPts val="0"/>
                        </a:spcAft>
                      </a:pPr>
                      <a:r>
                        <a:rPr lang="en-US" sz="1400">
                          <a:effectLst/>
                          <a:latin typeface="Avenir Book" panose="02000503020000020003" pitchFamily="2" charset="0"/>
                        </a:rPr>
                        <a:t>Commercial</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latin typeface="Avenir Book" panose="02000503020000020003" pitchFamily="2" charset="0"/>
                        </a:rPr>
                        <a:t>50%</a:t>
                      </a:r>
                      <a:endParaRPr lang="en-US" sz="14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72772711"/>
                  </a:ext>
                </a:extLst>
              </a:tr>
              <a:tr h="0">
                <a:tc>
                  <a:txBody>
                    <a:bodyPr/>
                    <a:lstStyle/>
                    <a:p>
                      <a:pPr marL="0" marR="0" algn="l">
                        <a:spcBef>
                          <a:spcPts val="0"/>
                        </a:spcBef>
                        <a:spcAft>
                          <a:spcPts val="0"/>
                        </a:spcAft>
                      </a:pPr>
                      <a:r>
                        <a:rPr lang="en-US" sz="1400">
                          <a:effectLst/>
                          <a:latin typeface="Avenir Book" panose="02000503020000020003" pitchFamily="2" charset="0"/>
                        </a:rPr>
                        <a:t>Industrial</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latin typeface="Avenir Book" panose="02000503020000020003" pitchFamily="2" charset="0"/>
                        </a:rPr>
                        <a:t>40%</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656296204"/>
                  </a:ext>
                </a:extLst>
              </a:tr>
              <a:tr h="0">
                <a:tc>
                  <a:txBody>
                    <a:bodyPr/>
                    <a:lstStyle/>
                    <a:p>
                      <a:pPr marL="0" marR="0" algn="l">
                        <a:spcBef>
                          <a:spcPts val="0"/>
                        </a:spcBef>
                        <a:spcAft>
                          <a:spcPts val="0"/>
                        </a:spcAft>
                      </a:pPr>
                      <a:r>
                        <a:rPr lang="en-US" sz="1400">
                          <a:effectLst/>
                          <a:latin typeface="Avenir Book" panose="02000503020000020003" pitchFamily="2" charset="0"/>
                        </a:rPr>
                        <a:t>Public/Institutional</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latin typeface="Avenir Book" panose="02000503020000020003" pitchFamily="2" charset="0"/>
                        </a:rPr>
                        <a:t>60%</a:t>
                      </a:r>
                      <a:endParaRPr lang="en-US" sz="14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33022082"/>
                  </a:ext>
                </a:extLst>
              </a:tr>
              <a:tr h="0">
                <a:tc>
                  <a:txBody>
                    <a:bodyPr/>
                    <a:lstStyle/>
                    <a:p>
                      <a:pPr marL="0" marR="0" algn="l">
                        <a:spcBef>
                          <a:spcPts val="0"/>
                        </a:spcBef>
                        <a:spcAft>
                          <a:spcPts val="0"/>
                        </a:spcAft>
                      </a:pPr>
                      <a:r>
                        <a:rPr lang="en-US" sz="1400">
                          <a:effectLst/>
                          <a:latin typeface="Avenir Book" panose="02000503020000020003" pitchFamily="2" charset="0"/>
                        </a:rPr>
                        <a:t>Parkland</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latin typeface="Avenir Book" panose="02000503020000020003" pitchFamily="2" charset="0"/>
                        </a:rPr>
                        <a:t>90%</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08920418"/>
                  </a:ext>
                </a:extLst>
              </a:tr>
              <a:tr h="0">
                <a:tc>
                  <a:txBody>
                    <a:bodyPr/>
                    <a:lstStyle/>
                    <a:p>
                      <a:pPr marL="0" marR="0" algn="l">
                        <a:spcBef>
                          <a:spcPts val="0"/>
                        </a:spcBef>
                        <a:spcAft>
                          <a:spcPts val="0"/>
                        </a:spcAft>
                      </a:pPr>
                      <a:r>
                        <a:rPr lang="en-US" sz="1400">
                          <a:effectLst/>
                          <a:latin typeface="Avenir Book" panose="02000503020000020003" pitchFamily="2" charset="0"/>
                        </a:rPr>
                        <a:t>Farmland</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a:effectLst/>
                          <a:latin typeface="Avenir Book" panose="02000503020000020003" pitchFamily="2" charset="0"/>
                        </a:rPr>
                        <a:t>100%</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30643847"/>
                  </a:ext>
                </a:extLst>
              </a:tr>
              <a:tr h="0">
                <a:tc>
                  <a:txBody>
                    <a:bodyPr/>
                    <a:lstStyle/>
                    <a:p>
                      <a:pPr marL="0" marR="0" algn="l">
                        <a:spcBef>
                          <a:spcPts val="0"/>
                        </a:spcBef>
                        <a:spcAft>
                          <a:spcPts val="0"/>
                        </a:spcAft>
                      </a:pPr>
                      <a:r>
                        <a:rPr lang="en-US" sz="1400">
                          <a:effectLst/>
                          <a:latin typeface="Avenir Book" panose="02000503020000020003" pitchFamily="2" charset="0"/>
                        </a:rPr>
                        <a:t>Vacant</a:t>
                      </a:r>
                      <a:endParaRPr lang="en-US" sz="140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spcBef>
                          <a:spcPts val="0"/>
                        </a:spcBef>
                        <a:spcAft>
                          <a:spcPts val="0"/>
                        </a:spcAft>
                      </a:pPr>
                      <a:r>
                        <a:rPr lang="en-US" sz="1400" dirty="0">
                          <a:effectLst/>
                          <a:latin typeface="Avenir Book" panose="02000503020000020003" pitchFamily="2" charset="0"/>
                        </a:rPr>
                        <a:t>100%</a:t>
                      </a:r>
                      <a:endParaRPr lang="en-US" sz="1400" dirty="0">
                        <a:solidFill>
                          <a:srgbClr val="000000"/>
                        </a:solidFill>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08295917"/>
                  </a:ext>
                </a:extLst>
              </a:tr>
            </a:tbl>
          </a:graphicData>
        </a:graphic>
      </p:graphicFrame>
    </p:spTree>
    <p:extLst>
      <p:ext uri="{BB962C8B-B14F-4D97-AF65-F5344CB8AC3E}">
        <p14:creationId xmlns:p14="http://schemas.microsoft.com/office/powerpoint/2010/main" val="317638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A4C9034-97A4-4C4E-9C83-FDD9B5E9F5C4}"/>
              </a:ext>
            </a:extLst>
          </p:cNvPr>
          <p:cNvPicPr>
            <a:picLocks noChangeAspect="1"/>
          </p:cNvPicPr>
          <p:nvPr/>
        </p:nvPicPr>
        <p:blipFill>
          <a:blip r:embed="rId3"/>
          <a:stretch>
            <a:fillRect/>
          </a:stretch>
        </p:blipFill>
        <p:spPr>
          <a:xfrm>
            <a:off x="-30242" y="1340161"/>
            <a:ext cx="4602242" cy="4896571"/>
          </a:xfrm>
          <a:prstGeom prst="rect">
            <a:avLst/>
          </a:prstGeom>
        </p:spPr>
      </p:pic>
      <p:pic>
        <p:nvPicPr>
          <p:cNvPr id="3" name="Picture 2">
            <a:extLst>
              <a:ext uri="{FF2B5EF4-FFF2-40B4-BE49-F238E27FC236}">
                <a16:creationId xmlns:a16="http://schemas.microsoft.com/office/drawing/2014/main" id="{0B649F02-44E8-2047-8228-F4EA6DC4145C}"/>
              </a:ext>
            </a:extLst>
          </p:cNvPr>
          <p:cNvPicPr>
            <a:picLocks noChangeAspect="1"/>
          </p:cNvPicPr>
          <p:nvPr/>
        </p:nvPicPr>
        <p:blipFill>
          <a:blip r:embed="rId4"/>
          <a:stretch>
            <a:fillRect/>
          </a:stretch>
        </p:blipFill>
        <p:spPr>
          <a:xfrm>
            <a:off x="4572000" y="1340160"/>
            <a:ext cx="4602241" cy="4896571"/>
          </a:xfrm>
          <a:prstGeom prst="rect">
            <a:avLst/>
          </a:prstGeom>
        </p:spPr>
      </p:pic>
      <p:sp>
        <p:nvSpPr>
          <p:cNvPr id="17" name="TextBox 16">
            <a:extLst>
              <a:ext uri="{FF2B5EF4-FFF2-40B4-BE49-F238E27FC236}">
                <a16:creationId xmlns:a16="http://schemas.microsoft.com/office/drawing/2014/main" id="{357DF4F1-7776-9346-9D14-F0EE8FF2433A}"/>
              </a:ext>
            </a:extLst>
          </p:cNvPr>
          <p:cNvSpPr txBox="1"/>
          <p:nvPr/>
        </p:nvSpPr>
        <p:spPr>
          <a:xfrm>
            <a:off x="0" y="1058873"/>
            <a:ext cx="2096087" cy="369332"/>
          </a:xfrm>
          <a:prstGeom prst="rect">
            <a:avLst/>
          </a:prstGeom>
          <a:noFill/>
        </p:spPr>
        <p:txBody>
          <a:bodyPr wrap="none" rtlCol="0">
            <a:spAutoFit/>
          </a:bodyPr>
          <a:lstStyle/>
          <a:p>
            <a:r>
              <a:rPr lang="en-US" sz="1800" dirty="0">
                <a:latin typeface="Avenir Book" charset="0"/>
                <a:ea typeface="Avenir Book" charset="0"/>
                <a:cs typeface="Avenir Book" charset="0"/>
              </a:rPr>
              <a:t>Greening Scenario</a:t>
            </a:r>
          </a:p>
        </p:txBody>
      </p:sp>
      <p:sp>
        <p:nvSpPr>
          <p:cNvPr id="18" name="TextBox 17">
            <a:extLst>
              <a:ext uri="{FF2B5EF4-FFF2-40B4-BE49-F238E27FC236}">
                <a16:creationId xmlns:a16="http://schemas.microsoft.com/office/drawing/2014/main" id="{A3E46E28-9117-E342-B41F-010D4DABB00D}"/>
              </a:ext>
            </a:extLst>
          </p:cNvPr>
          <p:cNvSpPr txBox="1"/>
          <p:nvPr/>
        </p:nvSpPr>
        <p:spPr>
          <a:xfrm>
            <a:off x="5410200" y="1078468"/>
            <a:ext cx="3802003" cy="369332"/>
          </a:xfrm>
          <a:prstGeom prst="rect">
            <a:avLst/>
          </a:prstGeom>
          <a:noFill/>
        </p:spPr>
        <p:txBody>
          <a:bodyPr wrap="none" rtlCol="0">
            <a:spAutoFit/>
          </a:bodyPr>
          <a:lstStyle/>
          <a:p>
            <a:r>
              <a:rPr lang="en-US" sz="1800" dirty="0">
                <a:latin typeface="Avenir Book" charset="0"/>
                <a:ea typeface="Avenir Book" charset="0"/>
                <a:cs typeface="Avenir Book" charset="0"/>
              </a:rPr>
              <a:t>Difference from Current Conditions</a:t>
            </a:r>
          </a:p>
        </p:txBody>
      </p:sp>
    </p:spTree>
    <p:extLst>
      <p:ext uri="{BB962C8B-B14F-4D97-AF65-F5344CB8AC3E}">
        <p14:creationId xmlns:p14="http://schemas.microsoft.com/office/powerpoint/2010/main" val="194899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295400"/>
            <a:ext cx="3542206" cy="400110"/>
          </a:xfrm>
          <a:prstGeom prst="rect">
            <a:avLst/>
          </a:prstGeom>
          <a:noFill/>
        </p:spPr>
        <p:txBody>
          <a:bodyPr wrap="none" rtlCol="0">
            <a:spAutoFit/>
          </a:bodyPr>
          <a:lstStyle/>
          <a:p>
            <a:r>
              <a:rPr lang="en-US" sz="2000" dirty="0">
                <a:latin typeface="Avenir Book" charset="0"/>
                <a:ea typeface="Avenir Book" charset="0"/>
                <a:cs typeface="Avenir Book" charset="0"/>
              </a:rPr>
              <a:t>combined strategies scenario</a:t>
            </a:r>
          </a:p>
        </p:txBody>
      </p:sp>
      <p:pic>
        <p:nvPicPr>
          <p:cNvPr id="4" name="Picture 3"/>
          <p:cNvPicPr>
            <a:picLocks noChangeAspect="1"/>
          </p:cNvPicPr>
          <p:nvPr/>
        </p:nvPicPr>
        <p:blipFill rotWithShape="1">
          <a:blip r:embed="rId2"/>
          <a:srcRect r="16283"/>
          <a:stretch/>
        </p:blipFill>
        <p:spPr>
          <a:xfrm>
            <a:off x="5073603" y="1981200"/>
            <a:ext cx="3917997" cy="2971800"/>
          </a:xfrm>
          <a:prstGeom prst="rect">
            <a:avLst/>
          </a:prstGeom>
        </p:spPr>
      </p:pic>
      <p:pic>
        <p:nvPicPr>
          <p:cNvPr id="5" name="Picture 4"/>
          <p:cNvPicPr>
            <a:picLocks noChangeAspect="1"/>
          </p:cNvPicPr>
          <p:nvPr/>
        </p:nvPicPr>
        <p:blipFill>
          <a:blip r:embed="rId3"/>
          <a:stretch>
            <a:fillRect/>
          </a:stretch>
        </p:blipFill>
        <p:spPr>
          <a:xfrm>
            <a:off x="152400" y="1981200"/>
            <a:ext cx="3962400" cy="2971800"/>
          </a:xfrm>
          <a:prstGeom prst="rect">
            <a:avLst/>
          </a:prstGeom>
        </p:spPr>
      </p:pic>
      <p:sp>
        <p:nvSpPr>
          <p:cNvPr id="7" name="TextBox 6"/>
          <p:cNvSpPr txBox="1"/>
          <p:nvPr/>
        </p:nvSpPr>
        <p:spPr>
          <a:xfrm>
            <a:off x="4359842" y="3136612"/>
            <a:ext cx="424315" cy="584776"/>
          </a:xfrm>
          <a:prstGeom prst="rect">
            <a:avLst/>
          </a:prstGeom>
          <a:noFill/>
        </p:spPr>
        <p:txBody>
          <a:bodyPr wrap="none" rtlCol="0">
            <a:spAutoFit/>
          </a:bodyPr>
          <a:lstStyle/>
          <a:p>
            <a:r>
              <a:rPr lang="en-US" sz="3200" dirty="0"/>
              <a:t>+</a:t>
            </a:r>
          </a:p>
        </p:txBody>
      </p:sp>
    </p:spTree>
    <p:extLst>
      <p:ext uri="{BB962C8B-B14F-4D97-AF65-F5344CB8AC3E}">
        <p14:creationId xmlns:p14="http://schemas.microsoft.com/office/powerpoint/2010/main" val="182669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989071"/>
            <a:ext cx="2223686" cy="369332"/>
          </a:xfrm>
          <a:prstGeom prst="rect">
            <a:avLst/>
          </a:prstGeom>
          <a:noFill/>
        </p:spPr>
        <p:txBody>
          <a:bodyPr wrap="none" rtlCol="0">
            <a:spAutoFit/>
          </a:bodyPr>
          <a:lstStyle/>
          <a:p>
            <a:r>
              <a:rPr lang="en-US" sz="1800" dirty="0">
                <a:latin typeface="Avenir Book" charset="0"/>
                <a:ea typeface="Avenir Book" charset="0"/>
                <a:cs typeface="Avenir Book" charset="0"/>
              </a:rPr>
              <a:t>Combined Scenario</a:t>
            </a:r>
          </a:p>
        </p:txBody>
      </p:sp>
      <p:sp>
        <p:nvSpPr>
          <p:cNvPr id="12" name="Rectangle 11"/>
          <p:cNvSpPr/>
          <p:nvPr/>
        </p:nvSpPr>
        <p:spPr>
          <a:xfrm>
            <a:off x="4495800" y="902732"/>
            <a:ext cx="76200" cy="56992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5410200" y="1008666"/>
            <a:ext cx="3802003" cy="369332"/>
          </a:xfrm>
          <a:prstGeom prst="rect">
            <a:avLst/>
          </a:prstGeom>
          <a:noFill/>
        </p:spPr>
        <p:txBody>
          <a:bodyPr wrap="none" rtlCol="0">
            <a:spAutoFit/>
          </a:bodyPr>
          <a:lstStyle/>
          <a:p>
            <a:r>
              <a:rPr lang="en-US" sz="1800" dirty="0">
                <a:latin typeface="Avenir Book" charset="0"/>
                <a:ea typeface="Avenir Book" charset="0"/>
                <a:cs typeface="Avenir Book" charset="0"/>
              </a:rPr>
              <a:t>Difference from Current Conditions</a:t>
            </a:r>
          </a:p>
        </p:txBody>
      </p:sp>
      <p:pic>
        <p:nvPicPr>
          <p:cNvPr id="4" name="Picture 3">
            <a:extLst>
              <a:ext uri="{FF2B5EF4-FFF2-40B4-BE49-F238E27FC236}">
                <a16:creationId xmlns:a16="http://schemas.microsoft.com/office/drawing/2014/main" id="{414E993D-B1AB-D14F-8A28-6C872EEDBE7F}"/>
              </a:ext>
            </a:extLst>
          </p:cNvPr>
          <p:cNvPicPr>
            <a:picLocks noChangeAspect="1"/>
          </p:cNvPicPr>
          <p:nvPr/>
        </p:nvPicPr>
        <p:blipFill>
          <a:blip r:embed="rId2"/>
          <a:stretch>
            <a:fillRect/>
          </a:stretch>
        </p:blipFill>
        <p:spPr>
          <a:xfrm>
            <a:off x="-66851" y="1287583"/>
            <a:ext cx="4638851" cy="4852746"/>
          </a:xfrm>
          <a:prstGeom prst="rect">
            <a:avLst/>
          </a:prstGeom>
        </p:spPr>
      </p:pic>
      <p:pic>
        <p:nvPicPr>
          <p:cNvPr id="5" name="Picture 4">
            <a:extLst>
              <a:ext uri="{FF2B5EF4-FFF2-40B4-BE49-F238E27FC236}">
                <a16:creationId xmlns:a16="http://schemas.microsoft.com/office/drawing/2014/main" id="{9879C7DF-0D9F-E644-91AA-3598FDA502F7}"/>
              </a:ext>
            </a:extLst>
          </p:cNvPr>
          <p:cNvPicPr>
            <a:picLocks noChangeAspect="1"/>
          </p:cNvPicPr>
          <p:nvPr/>
        </p:nvPicPr>
        <p:blipFill>
          <a:blip r:embed="rId3"/>
          <a:stretch>
            <a:fillRect/>
          </a:stretch>
        </p:blipFill>
        <p:spPr>
          <a:xfrm>
            <a:off x="4539983" y="1336632"/>
            <a:ext cx="4604017" cy="4816306"/>
          </a:xfrm>
          <a:prstGeom prst="rect">
            <a:avLst/>
          </a:prstGeom>
        </p:spPr>
      </p:pic>
    </p:spTree>
    <p:extLst>
      <p:ext uri="{BB962C8B-B14F-4D97-AF65-F5344CB8AC3E}">
        <p14:creationId xmlns:p14="http://schemas.microsoft.com/office/powerpoint/2010/main" val="421045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629265"/>
            <a:ext cx="4055919" cy="369332"/>
          </a:xfrm>
          <a:prstGeom prst="rect">
            <a:avLst/>
          </a:prstGeom>
          <a:noFill/>
        </p:spPr>
        <p:txBody>
          <a:bodyPr wrap="none" rtlCol="0">
            <a:spAutoFit/>
          </a:bodyPr>
          <a:lstStyle/>
          <a:p>
            <a:r>
              <a:rPr lang="en-US" sz="1800" dirty="0">
                <a:latin typeface="Avenir Book" charset="0"/>
                <a:ea typeface="Avenir Book" charset="0"/>
                <a:cs typeface="Avenir Book" charset="0"/>
              </a:rPr>
              <a:t>Distribution of Heat-Related Mortality</a:t>
            </a:r>
          </a:p>
        </p:txBody>
      </p:sp>
      <p:pic>
        <p:nvPicPr>
          <p:cNvPr id="2" name="Picture 1">
            <a:extLst>
              <a:ext uri="{FF2B5EF4-FFF2-40B4-BE49-F238E27FC236}">
                <a16:creationId xmlns:a16="http://schemas.microsoft.com/office/drawing/2014/main" id="{04038746-6A27-6F46-88D6-DFF6E78A2F36}"/>
              </a:ext>
            </a:extLst>
          </p:cNvPr>
          <p:cNvPicPr>
            <a:picLocks noChangeAspect="1"/>
          </p:cNvPicPr>
          <p:nvPr/>
        </p:nvPicPr>
        <p:blipFill>
          <a:blip r:embed="rId2"/>
          <a:stretch>
            <a:fillRect/>
          </a:stretch>
        </p:blipFill>
        <p:spPr>
          <a:xfrm>
            <a:off x="762000" y="1010887"/>
            <a:ext cx="7620000" cy="5618434"/>
          </a:xfrm>
          <a:prstGeom prst="rect">
            <a:avLst/>
          </a:prstGeom>
        </p:spPr>
      </p:pic>
    </p:spTree>
    <p:extLst>
      <p:ext uri="{BB962C8B-B14F-4D97-AF65-F5344CB8AC3E}">
        <p14:creationId xmlns:p14="http://schemas.microsoft.com/office/powerpoint/2010/main" val="3598796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85800" y="629265"/>
            <a:ext cx="4674357" cy="369332"/>
          </a:xfrm>
          <a:prstGeom prst="rect">
            <a:avLst/>
          </a:prstGeom>
          <a:noFill/>
        </p:spPr>
        <p:txBody>
          <a:bodyPr wrap="none" rtlCol="0">
            <a:spAutoFit/>
          </a:bodyPr>
          <a:lstStyle/>
          <a:p>
            <a:r>
              <a:rPr lang="en-US" sz="1800" dirty="0">
                <a:latin typeface="Avenir Book" charset="0"/>
                <a:ea typeface="Avenir Book" charset="0"/>
                <a:cs typeface="Avenir Book" charset="0"/>
              </a:rPr>
              <a:t>Avoided Mortality from Combined Scenario</a:t>
            </a:r>
          </a:p>
        </p:txBody>
      </p:sp>
      <p:pic>
        <p:nvPicPr>
          <p:cNvPr id="4" name="Picture 3">
            <a:extLst>
              <a:ext uri="{FF2B5EF4-FFF2-40B4-BE49-F238E27FC236}">
                <a16:creationId xmlns:a16="http://schemas.microsoft.com/office/drawing/2014/main" id="{C37DD502-9DC8-C64C-ADAF-6AFDE1EEAC0C}"/>
              </a:ext>
            </a:extLst>
          </p:cNvPr>
          <p:cNvPicPr>
            <a:picLocks noChangeAspect="1"/>
          </p:cNvPicPr>
          <p:nvPr/>
        </p:nvPicPr>
        <p:blipFill>
          <a:blip r:embed="rId3"/>
          <a:stretch>
            <a:fillRect/>
          </a:stretch>
        </p:blipFill>
        <p:spPr>
          <a:xfrm>
            <a:off x="762000" y="998596"/>
            <a:ext cx="7312742" cy="5623887"/>
          </a:xfrm>
          <a:prstGeom prst="rect">
            <a:avLst/>
          </a:prstGeom>
        </p:spPr>
      </p:pic>
    </p:spTree>
    <p:extLst>
      <p:ext uri="{BB962C8B-B14F-4D97-AF65-F5344CB8AC3E}">
        <p14:creationId xmlns:p14="http://schemas.microsoft.com/office/powerpoint/2010/main" val="475031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2672" y="692770"/>
            <a:ext cx="2883675" cy="461665"/>
          </a:xfrm>
          <a:prstGeom prst="rect">
            <a:avLst/>
          </a:prstGeom>
          <a:noFill/>
        </p:spPr>
        <p:txBody>
          <a:bodyPr wrap="none" rtlCol="0">
            <a:spAutoFit/>
          </a:bodyPr>
          <a:lstStyle/>
          <a:p>
            <a:r>
              <a:rPr lang="en-US" dirty="0">
                <a:latin typeface="Tw Cen MT" panose="020B0602020104020603" pitchFamily="34" charset="77"/>
                <a:ea typeface="Avenir Book" charset="0"/>
                <a:cs typeface="Avenir Book" charset="0"/>
              </a:rPr>
              <a:t>Key Recommendations</a:t>
            </a:r>
          </a:p>
        </p:txBody>
      </p:sp>
      <p:sp>
        <p:nvSpPr>
          <p:cNvPr id="3" name="TextBox 2"/>
          <p:cNvSpPr txBox="1"/>
          <p:nvPr/>
        </p:nvSpPr>
        <p:spPr>
          <a:xfrm>
            <a:off x="685801" y="1524000"/>
            <a:ext cx="7239000" cy="4154984"/>
          </a:xfrm>
          <a:prstGeom prst="rect">
            <a:avLst/>
          </a:prstGeom>
          <a:noFill/>
        </p:spPr>
        <p:txBody>
          <a:bodyPr wrap="square" rtlCol="0">
            <a:spAutoFit/>
          </a:bodyPr>
          <a:lstStyle/>
          <a:p>
            <a:pPr marL="285750" indent="-285750" algn="just">
              <a:buFont typeface="Courier New" charset="0"/>
              <a:buChar char="o"/>
            </a:pPr>
            <a:r>
              <a:rPr lang="en-US" sz="2200" dirty="0">
                <a:latin typeface="Tw Cen MT" panose="020B0602020104020603" pitchFamily="34" charset="77"/>
                <a:ea typeface="Avenir Book" charset="0"/>
                <a:cs typeface="Avenir Book" charset="0"/>
              </a:rPr>
              <a:t>Prioritize cool materials in industrial and commercial zones with limited opportunities for cost-effective vegetation</a:t>
            </a:r>
          </a:p>
          <a:p>
            <a:pPr algn="just"/>
            <a:r>
              <a:rPr lang="en-US" sz="2200" dirty="0">
                <a:latin typeface="Tw Cen MT" panose="020B0602020104020603" pitchFamily="34" charset="77"/>
                <a:ea typeface="Avenir Book" charset="0"/>
                <a:cs typeface="Avenir Book" charset="0"/>
              </a:rPr>
              <a:t> </a:t>
            </a:r>
          </a:p>
          <a:p>
            <a:pPr marL="285750" indent="-285750" algn="just">
              <a:buFont typeface="Courier New" charset="0"/>
              <a:buChar char="o"/>
            </a:pPr>
            <a:r>
              <a:rPr lang="en-US" sz="2200" dirty="0">
                <a:latin typeface="Tw Cen MT" panose="020B0602020104020603" pitchFamily="34" charset="77"/>
                <a:ea typeface="Avenir Book" charset="0"/>
                <a:cs typeface="Avenir Book" charset="0"/>
              </a:rPr>
              <a:t>Implement vegetative strategies in residential zones where costs are low and population exposure is high</a:t>
            </a:r>
          </a:p>
          <a:p>
            <a:pPr algn="just"/>
            <a:r>
              <a:rPr lang="en-US" sz="2200" dirty="0">
                <a:latin typeface="Tw Cen MT" panose="020B0602020104020603" pitchFamily="34" charset="77"/>
                <a:ea typeface="Avenir Book" charset="0"/>
                <a:cs typeface="Avenir Book" charset="0"/>
              </a:rPr>
              <a:t> </a:t>
            </a:r>
          </a:p>
          <a:p>
            <a:pPr marL="285750" indent="-285750" algn="just">
              <a:buFont typeface="Courier New" charset="0"/>
              <a:buChar char="o"/>
            </a:pPr>
            <a:r>
              <a:rPr lang="en-US" sz="2200" dirty="0">
                <a:latin typeface="Tw Cen MT" panose="020B0602020104020603" pitchFamily="34" charset="77"/>
                <a:ea typeface="Avenir Book" charset="0"/>
                <a:cs typeface="Avenir Book" charset="0"/>
              </a:rPr>
              <a:t>Combine vegetative and cool material strategies in every zone targeted for heat adaptation planning</a:t>
            </a:r>
          </a:p>
          <a:p>
            <a:pPr algn="just"/>
            <a:r>
              <a:rPr lang="en-US" sz="2200" dirty="0">
                <a:latin typeface="Tw Cen MT" panose="020B0602020104020603" pitchFamily="34" charset="77"/>
                <a:ea typeface="Avenir Book" charset="0"/>
                <a:cs typeface="Avenir Book" charset="0"/>
              </a:rPr>
              <a:t> </a:t>
            </a:r>
          </a:p>
          <a:p>
            <a:pPr marL="285750" indent="-285750" algn="just">
              <a:buFont typeface="Courier New" charset="0"/>
              <a:buChar char="o"/>
            </a:pPr>
            <a:r>
              <a:rPr lang="en-US" sz="2200" dirty="0">
                <a:latin typeface="Tw Cen MT" panose="020B0602020104020603" pitchFamily="34" charset="77"/>
                <a:ea typeface="Avenir Book" charset="0"/>
                <a:cs typeface="Avenir Book" charset="0"/>
              </a:rPr>
              <a:t>New regulatory and economic incentive programs will be needed to bring about the land cover changes modeled in this study</a:t>
            </a:r>
          </a:p>
        </p:txBody>
      </p:sp>
    </p:spTree>
    <p:extLst>
      <p:ext uri="{BB962C8B-B14F-4D97-AF65-F5344CB8AC3E}">
        <p14:creationId xmlns:p14="http://schemas.microsoft.com/office/powerpoint/2010/main" val="3689866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B007C2E-B543-2348-AB8B-E1A239FC38F6}"/>
              </a:ext>
            </a:extLst>
          </p:cNvPr>
          <p:cNvSpPr/>
          <p:nvPr/>
        </p:nvSpPr>
        <p:spPr>
          <a:xfrm>
            <a:off x="0" y="3429000"/>
            <a:ext cx="9144000" cy="3429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4207903-2083-7E47-AF5A-A0BF1057DEF4}"/>
              </a:ext>
            </a:extLst>
          </p:cNvPr>
          <p:cNvSpPr txBox="1"/>
          <p:nvPr/>
        </p:nvSpPr>
        <p:spPr>
          <a:xfrm>
            <a:off x="94177" y="533400"/>
            <a:ext cx="3774046" cy="830997"/>
          </a:xfrm>
          <a:prstGeom prst="rect">
            <a:avLst/>
          </a:prstGeom>
          <a:noFill/>
        </p:spPr>
        <p:txBody>
          <a:bodyPr wrap="none" rtlCol="0">
            <a:spAutoFit/>
          </a:bodyPr>
          <a:lstStyle/>
          <a:p>
            <a:r>
              <a:rPr lang="en-US" dirty="0">
                <a:latin typeface="Tw Cen MT" panose="020B0602020104020603" pitchFamily="34" charset="77"/>
                <a:ea typeface="Avenir Book" charset="0"/>
                <a:cs typeface="Avenir Book" charset="0"/>
              </a:rPr>
              <a:t>Louisville Heat Management: </a:t>
            </a:r>
          </a:p>
          <a:p>
            <a:r>
              <a:rPr lang="en-US" dirty="0">
                <a:latin typeface="Tw Cen MT" panose="020B0602020104020603" pitchFamily="34" charset="77"/>
                <a:ea typeface="Avenir Book" charset="0"/>
                <a:cs typeface="Avenir Book" charset="0"/>
              </a:rPr>
              <a:t>Green Heart Project</a:t>
            </a:r>
          </a:p>
        </p:txBody>
      </p:sp>
      <p:pic>
        <p:nvPicPr>
          <p:cNvPr id="3" name="Picture 2">
            <a:extLst>
              <a:ext uri="{FF2B5EF4-FFF2-40B4-BE49-F238E27FC236}">
                <a16:creationId xmlns:a16="http://schemas.microsoft.com/office/drawing/2014/main" id="{DCF01AE1-C082-774C-96AE-ECE6E138F6FC}"/>
              </a:ext>
            </a:extLst>
          </p:cNvPr>
          <p:cNvPicPr>
            <a:picLocks noChangeAspect="1"/>
          </p:cNvPicPr>
          <p:nvPr/>
        </p:nvPicPr>
        <p:blipFill>
          <a:blip r:embed="rId2"/>
          <a:stretch>
            <a:fillRect/>
          </a:stretch>
        </p:blipFill>
        <p:spPr>
          <a:xfrm>
            <a:off x="0" y="3091375"/>
            <a:ext cx="9144000" cy="3766625"/>
          </a:xfrm>
          <a:prstGeom prst="rect">
            <a:avLst/>
          </a:prstGeom>
        </p:spPr>
      </p:pic>
      <p:pic>
        <p:nvPicPr>
          <p:cNvPr id="4" name="Picture 3">
            <a:extLst>
              <a:ext uri="{FF2B5EF4-FFF2-40B4-BE49-F238E27FC236}">
                <a16:creationId xmlns:a16="http://schemas.microsoft.com/office/drawing/2014/main" id="{36F4EE8F-A922-724B-B3E3-6C5F60284773}"/>
              </a:ext>
            </a:extLst>
          </p:cNvPr>
          <p:cNvPicPr>
            <a:picLocks noChangeAspect="1"/>
          </p:cNvPicPr>
          <p:nvPr/>
        </p:nvPicPr>
        <p:blipFill>
          <a:blip r:embed="rId3"/>
          <a:stretch>
            <a:fillRect/>
          </a:stretch>
        </p:blipFill>
        <p:spPr>
          <a:xfrm>
            <a:off x="3962400" y="-16764"/>
            <a:ext cx="5181600" cy="3445764"/>
          </a:xfrm>
          <a:prstGeom prst="rect">
            <a:avLst/>
          </a:prstGeom>
        </p:spPr>
      </p:pic>
    </p:spTree>
    <p:extLst>
      <p:ext uri="{BB962C8B-B14F-4D97-AF65-F5344CB8AC3E}">
        <p14:creationId xmlns:p14="http://schemas.microsoft.com/office/powerpoint/2010/main" val="230375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4207903-2083-7E47-AF5A-A0BF1057DEF4}"/>
              </a:ext>
            </a:extLst>
          </p:cNvPr>
          <p:cNvSpPr txBox="1"/>
          <p:nvPr/>
        </p:nvSpPr>
        <p:spPr>
          <a:xfrm>
            <a:off x="94177" y="533400"/>
            <a:ext cx="3774046" cy="830997"/>
          </a:xfrm>
          <a:prstGeom prst="rect">
            <a:avLst/>
          </a:prstGeom>
          <a:noFill/>
        </p:spPr>
        <p:txBody>
          <a:bodyPr wrap="none" rtlCol="0">
            <a:spAutoFit/>
          </a:bodyPr>
          <a:lstStyle/>
          <a:p>
            <a:r>
              <a:rPr lang="en-US" dirty="0">
                <a:latin typeface="Tw Cen MT" panose="020B0602020104020603" pitchFamily="34" charset="77"/>
                <a:ea typeface="Avenir Book" charset="0"/>
                <a:cs typeface="Avenir Book" charset="0"/>
              </a:rPr>
              <a:t>Louisville Heat Management: </a:t>
            </a:r>
          </a:p>
          <a:p>
            <a:r>
              <a:rPr lang="en-US" dirty="0">
                <a:latin typeface="Tw Cen MT" panose="020B0602020104020603" pitchFamily="34" charset="77"/>
                <a:ea typeface="Avenir Book" charset="0"/>
                <a:cs typeface="Avenir Book" charset="0"/>
              </a:rPr>
              <a:t>Cool502</a:t>
            </a:r>
          </a:p>
        </p:txBody>
      </p:sp>
      <p:pic>
        <p:nvPicPr>
          <p:cNvPr id="6" name="Picture 5">
            <a:extLst>
              <a:ext uri="{FF2B5EF4-FFF2-40B4-BE49-F238E27FC236}">
                <a16:creationId xmlns:a16="http://schemas.microsoft.com/office/drawing/2014/main" id="{4EA009CB-F131-3A4B-8D93-630F45E6277F}"/>
              </a:ext>
            </a:extLst>
          </p:cNvPr>
          <p:cNvPicPr>
            <a:picLocks noChangeAspect="1"/>
          </p:cNvPicPr>
          <p:nvPr/>
        </p:nvPicPr>
        <p:blipFill>
          <a:blip r:embed="rId3"/>
          <a:stretch>
            <a:fillRect/>
          </a:stretch>
        </p:blipFill>
        <p:spPr>
          <a:xfrm>
            <a:off x="0" y="3645626"/>
            <a:ext cx="9144000" cy="3223260"/>
          </a:xfrm>
          <a:prstGeom prst="rect">
            <a:avLst/>
          </a:prstGeom>
        </p:spPr>
      </p:pic>
      <p:pic>
        <p:nvPicPr>
          <p:cNvPr id="7" name="Picture 6">
            <a:extLst>
              <a:ext uri="{FF2B5EF4-FFF2-40B4-BE49-F238E27FC236}">
                <a16:creationId xmlns:a16="http://schemas.microsoft.com/office/drawing/2014/main" id="{AA05F039-8428-7F4D-AD4E-BA1AA324BC9F}"/>
              </a:ext>
            </a:extLst>
          </p:cNvPr>
          <p:cNvPicPr>
            <a:picLocks noChangeAspect="1"/>
          </p:cNvPicPr>
          <p:nvPr/>
        </p:nvPicPr>
        <p:blipFill>
          <a:blip r:embed="rId4"/>
          <a:stretch>
            <a:fillRect/>
          </a:stretch>
        </p:blipFill>
        <p:spPr>
          <a:xfrm>
            <a:off x="4064000" y="1956526"/>
            <a:ext cx="5080000" cy="1689100"/>
          </a:xfrm>
          <a:prstGeom prst="rect">
            <a:avLst/>
          </a:prstGeom>
        </p:spPr>
      </p:pic>
    </p:spTree>
    <p:extLst>
      <p:ext uri="{BB962C8B-B14F-4D97-AF65-F5344CB8AC3E}">
        <p14:creationId xmlns:p14="http://schemas.microsoft.com/office/powerpoint/2010/main" val="435536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88110F-301F-934F-AC92-9DDE486920F1}"/>
              </a:ext>
            </a:extLst>
          </p:cNvPr>
          <p:cNvSpPr txBox="1"/>
          <p:nvPr/>
        </p:nvSpPr>
        <p:spPr>
          <a:xfrm>
            <a:off x="722672" y="692770"/>
            <a:ext cx="1596912" cy="461665"/>
          </a:xfrm>
          <a:prstGeom prst="rect">
            <a:avLst/>
          </a:prstGeom>
          <a:noFill/>
        </p:spPr>
        <p:txBody>
          <a:bodyPr wrap="none" rtlCol="0">
            <a:spAutoFit/>
          </a:bodyPr>
          <a:lstStyle/>
          <a:p>
            <a:r>
              <a:rPr lang="en-US" dirty="0">
                <a:latin typeface="Tw Cen MT" panose="020B0602020104020603" pitchFamily="34" charset="77"/>
                <a:ea typeface="Avenir Book" charset="0"/>
                <a:cs typeface="Avenir Book" charset="0"/>
              </a:rPr>
              <a:t>In Summary</a:t>
            </a:r>
          </a:p>
        </p:txBody>
      </p:sp>
      <p:sp>
        <p:nvSpPr>
          <p:cNvPr id="3" name="TextBox 2">
            <a:extLst>
              <a:ext uri="{FF2B5EF4-FFF2-40B4-BE49-F238E27FC236}">
                <a16:creationId xmlns:a16="http://schemas.microsoft.com/office/drawing/2014/main" id="{471349D3-9AD3-3544-A404-350EEE647AEC}"/>
              </a:ext>
            </a:extLst>
          </p:cNvPr>
          <p:cNvSpPr txBox="1"/>
          <p:nvPr/>
        </p:nvSpPr>
        <p:spPr>
          <a:xfrm>
            <a:off x="685801" y="1524000"/>
            <a:ext cx="7848599" cy="4154984"/>
          </a:xfrm>
          <a:prstGeom prst="rect">
            <a:avLst/>
          </a:prstGeom>
          <a:noFill/>
        </p:spPr>
        <p:txBody>
          <a:bodyPr wrap="square" rtlCol="0">
            <a:spAutoFit/>
          </a:bodyPr>
          <a:lstStyle/>
          <a:p>
            <a:pPr marL="285750" indent="-285750" algn="just">
              <a:buFont typeface="Courier New" charset="0"/>
              <a:buChar char="o"/>
            </a:pPr>
            <a:r>
              <a:rPr lang="en-US" sz="2200" dirty="0">
                <a:latin typeface="Tw Cen MT" panose="020B0602020104020603" pitchFamily="34" charset="77"/>
                <a:ea typeface="Avenir Book" charset="0"/>
                <a:cs typeface="Avenir Book" charset="0"/>
              </a:rPr>
              <a:t>Urban development elevates and sustains extreme temperatures dangerous to human health</a:t>
            </a:r>
          </a:p>
          <a:p>
            <a:pPr marL="285750" indent="-285750" algn="just">
              <a:buFont typeface="Courier New" charset="0"/>
              <a:buChar char="o"/>
            </a:pPr>
            <a:endParaRPr lang="en-US" sz="2200" dirty="0">
              <a:latin typeface="Tw Cen MT" panose="020B0602020104020603" pitchFamily="34" charset="77"/>
              <a:ea typeface="Avenir Book" charset="0"/>
              <a:cs typeface="Avenir Book" charset="0"/>
            </a:endParaRPr>
          </a:p>
          <a:p>
            <a:pPr marL="285750" indent="-285750" algn="just">
              <a:buFont typeface="Courier New" charset="0"/>
              <a:buChar char="o"/>
            </a:pPr>
            <a:r>
              <a:rPr lang="en-US" sz="2200" dirty="0">
                <a:latin typeface="Tw Cen MT" panose="020B0602020104020603" pitchFamily="34" charset="77"/>
                <a:ea typeface="Avenir Book" charset="0"/>
                <a:cs typeface="Avenir Book" charset="0"/>
              </a:rPr>
              <a:t>Urban heat island microclimates can be small, but targeted with specific response strategies</a:t>
            </a:r>
          </a:p>
          <a:p>
            <a:pPr marL="285750" indent="-285750" algn="just">
              <a:buFont typeface="Courier New" charset="0"/>
              <a:buChar char="o"/>
            </a:pPr>
            <a:endParaRPr lang="en-US" sz="2200" dirty="0">
              <a:latin typeface="Tw Cen MT" panose="020B0602020104020603" pitchFamily="34" charset="77"/>
              <a:ea typeface="Avenir Book" charset="0"/>
              <a:cs typeface="Avenir Book" charset="0"/>
            </a:endParaRPr>
          </a:p>
          <a:p>
            <a:pPr marL="285750" indent="-285750" algn="just">
              <a:buFont typeface="Courier New" charset="0"/>
              <a:buChar char="o"/>
            </a:pPr>
            <a:r>
              <a:rPr lang="en-US" sz="2200" dirty="0">
                <a:latin typeface="Tw Cen MT" panose="020B0602020104020603" pitchFamily="34" charset="77"/>
                <a:ea typeface="Avenir Book" charset="0"/>
                <a:cs typeface="Avenir Book" charset="0"/>
              </a:rPr>
              <a:t>Prioritize a combination of mitigation strategies to optimize cooling potential and cost effectiveness</a:t>
            </a:r>
          </a:p>
          <a:p>
            <a:pPr marL="285750" indent="-285750" algn="just">
              <a:buFont typeface="Courier New" charset="0"/>
              <a:buChar char="o"/>
            </a:pPr>
            <a:endParaRPr lang="en-US" sz="2200" dirty="0">
              <a:latin typeface="Tw Cen MT" panose="020B0602020104020603" pitchFamily="34" charset="77"/>
              <a:ea typeface="Avenir Book" charset="0"/>
              <a:cs typeface="Avenir Book" charset="0"/>
            </a:endParaRPr>
          </a:p>
          <a:p>
            <a:pPr marL="285750" indent="-285750" algn="just">
              <a:buFont typeface="Courier New" charset="0"/>
              <a:buChar char="o"/>
            </a:pPr>
            <a:r>
              <a:rPr lang="en-US" sz="2200" dirty="0">
                <a:latin typeface="Tw Cen MT" panose="020B0602020104020603" pitchFamily="34" charset="77"/>
                <a:ea typeface="Avenir Book" charset="0"/>
                <a:cs typeface="Avenir Book" charset="0"/>
              </a:rPr>
              <a:t>Effective heat mitigation will necessitate innovative policy incentives for distributed management</a:t>
            </a:r>
          </a:p>
          <a:p>
            <a:pPr algn="just"/>
            <a:r>
              <a:rPr lang="en-US" sz="2200" dirty="0">
                <a:latin typeface="Tw Cen MT" panose="020B0602020104020603" pitchFamily="34" charset="77"/>
                <a:ea typeface="Avenir Book" charset="0"/>
                <a:cs typeface="Avenir Book" charset="0"/>
              </a:rPr>
              <a:t> </a:t>
            </a:r>
          </a:p>
        </p:txBody>
      </p:sp>
    </p:spTree>
    <p:extLst>
      <p:ext uri="{BB962C8B-B14F-4D97-AF65-F5344CB8AC3E}">
        <p14:creationId xmlns:p14="http://schemas.microsoft.com/office/powerpoint/2010/main" val="2659974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4038600"/>
            <a:ext cx="1820307" cy="584775"/>
          </a:xfrm>
          <a:prstGeom prst="rect">
            <a:avLst/>
          </a:prstGeom>
          <a:noFill/>
        </p:spPr>
        <p:txBody>
          <a:bodyPr wrap="none" rtlCol="0">
            <a:spAutoFit/>
          </a:bodyPr>
          <a:lstStyle/>
          <a:p>
            <a:r>
              <a:rPr lang="en-US" sz="3200" dirty="0">
                <a:latin typeface="Tw Cen MT"/>
                <a:cs typeface="Tw Cen MT"/>
              </a:rPr>
              <a:t>Thank you</a:t>
            </a:r>
          </a:p>
        </p:txBody>
      </p:sp>
      <p:pic>
        <p:nvPicPr>
          <p:cNvPr id="4" name="Picture 3">
            <a:extLst>
              <a:ext uri="{FF2B5EF4-FFF2-40B4-BE49-F238E27FC236}">
                <a16:creationId xmlns:a16="http://schemas.microsoft.com/office/drawing/2014/main" id="{F82C6F90-2826-3B44-8374-20DAF6473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4737" y="0"/>
            <a:ext cx="5879263" cy="6858000"/>
          </a:xfrm>
          <a:prstGeom prst="rect">
            <a:avLst/>
          </a:prstGeom>
        </p:spPr>
      </p:pic>
      <p:sp>
        <p:nvSpPr>
          <p:cNvPr id="3" name="Rectangle 2">
            <a:extLst>
              <a:ext uri="{FF2B5EF4-FFF2-40B4-BE49-F238E27FC236}">
                <a16:creationId xmlns:a16="http://schemas.microsoft.com/office/drawing/2014/main" id="{94291A28-A4AD-CF44-8944-913D979F9F09}"/>
              </a:ext>
            </a:extLst>
          </p:cNvPr>
          <p:cNvSpPr/>
          <p:nvPr/>
        </p:nvSpPr>
        <p:spPr>
          <a:xfrm>
            <a:off x="228600" y="4790420"/>
            <a:ext cx="4572000" cy="923330"/>
          </a:xfrm>
          <a:prstGeom prst="rect">
            <a:avLst/>
          </a:prstGeom>
        </p:spPr>
        <p:txBody>
          <a:bodyPr>
            <a:spAutoFit/>
          </a:bodyPr>
          <a:lstStyle/>
          <a:p>
            <a:pPr eaLnBrk="1" hangingPunct="1"/>
            <a:r>
              <a:rPr lang="en-US" sz="1800" b="1" dirty="0">
                <a:latin typeface="Tw Cen MT" pitchFamily="34" charset="0"/>
              </a:rPr>
              <a:t>Evan </a:t>
            </a:r>
            <a:r>
              <a:rPr lang="en-US" sz="1800" b="1" dirty="0" err="1">
                <a:latin typeface="Tw Cen MT" pitchFamily="34" charset="0"/>
              </a:rPr>
              <a:t>Mallen</a:t>
            </a:r>
            <a:endParaRPr lang="en-US" sz="1800" b="1" dirty="0">
              <a:latin typeface="Tw Cen MT" pitchFamily="34" charset="0"/>
            </a:endParaRPr>
          </a:p>
          <a:p>
            <a:pPr eaLnBrk="1" hangingPunct="1"/>
            <a:r>
              <a:rPr lang="en-US" sz="1800" b="1" dirty="0" err="1">
                <a:latin typeface="Tw Cen MT" pitchFamily="34" charset="0"/>
              </a:rPr>
              <a:t>esmallen@gatech.edu</a:t>
            </a:r>
            <a:endParaRPr lang="en-US" sz="1800" b="1" dirty="0">
              <a:latin typeface="Tw Cen MT" pitchFamily="34" charset="0"/>
            </a:endParaRPr>
          </a:p>
          <a:p>
            <a:pPr eaLnBrk="1" hangingPunct="1"/>
            <a:r>
              <a:rPr lang="en-US" sz="1800" b="1" dirty="0" err="1">
                <a:latin typeface="Tw Cen MT" pitchFamily="34" charset="0"/>
              </a:rPr>
              <a:t>urbanclimate.gatech.edu</a:t>
            </a:r>
            <a:endParaRPr lang="en-US" sz="1800" dirty="0"/>
          </a:p>
        </p:txBody>
      </p:sp>
      <p:pic>
        <p:nvPicPr>
          <p:cNvPr id="5" name="Picture 4">
            <a:extLst>
              <a:ext uri="{FF2B5EF4-FFF2-40B4-BE49-F238E27FC236}">
                <a16:creationId xmlns:a16="http://schemas.microsoft.com/office/drawing/2014/main" id="{E9692ED9-F50F-BB48-A60F-A9228EA64D56}"/>
              </a:ext>
            </a:extLst>
          </p:cNvPr>
          <p:cNvPicPr>
            <a:picLocks noChangeAspect="1"/>
          </p:cNvPicPr>
          <p:nvPr/>
        </p:nvPicPr>
        <p:blipFill>
          <a:blip r:embed="rId3"/>
          <a:stretch>
            <a:fillRect/>
          </a:stretch>
        </p:blipFill>
        <p:spPr>
          <a:xfrm>
            <a:off x="6400800" y="5943600"/>
            <a:ext cx="2667000" cy="1146811"/>
          </a:xfrm>
          <a:prstGeom prst="rect">
            <a:avLst/>
          </a:prstGeom>
        </p:spPr>
      </p:pic>
    </p:spTree>
    <p:extLst>
      <p:ext uri="{BB962C8B-B14F-4D97-AF65-F5344CB8AC3E}">
        <p14:creationId xmlns:p14="http://schemas.microsoft.com/office/powerpoint/2010/main" val="2819020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efault Design UEP">
  <a:themeElements>
    <a:clrScheme name="Default Design UE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UEP">
      <a:majorFont>
        <a:latin typeface="Lucida Sans Unicod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UE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UE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UE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UE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UE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UE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UE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UE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UE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UE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UE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UE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UEP">
  <a:themeElements>
    <a:clrScheme name="1_Default Design UE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UEP">
      <a:majorFont>
        <a:latin typeface="Lucida Sans Unicod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UE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UE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UE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UE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UE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UE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UE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UE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UE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UE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UE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UE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21184</TotalTime>
  <Words>982</Words>
  <Application>Microsoft Office PowerPoint</Application>
  <PresentationFormat>On-screen Show (4:3)</PresentationFormat>
  <Paragraphs>166</Paragraphs>
  <Slides>35</Slides>
  <Notes>17</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35</vt:i4>
      </vt:variant>
    </vt:vector>
  </HeadingPairs>
  <TitlesOfParts>
    <vt:vector size="47" baseType="lpstr">
      <vt:lpstr>ＭＳ Ｐゴシック</vt:lpstr>
      <vt:lpstr>Yu Mincho</vt:lpstr>
      <vt:lpstr>Arial</vt:lpstr>
      <vt:lpstr>Avenir Book</vt:lpstr>
      <vt:lpstr>Calibri</vt:lpstr>
      <vt:lpstr>Courier New</vt:lpstr>
      <vt:lpstr>Lucida Sans Unicode</vt:lpstr>
      <vt:lpstr>Proxima Nova</vt:lpstr>
      <vt:lpstr>Times New Roman</vt:lpstr>
      <vt:lpstr>Tw Cen MT</vt:lpstr>
      <vt:lpstr>Default Design UEP</vt:lpstr>
      <vt:lpstr>1_Default Design UEP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Georgia Tech Climate Network</vt:lpstr>
      <vt:lpstr>Georgia Tech Climate Network</vt:lpstr>
      <vt:lpstr>GTCN Sensors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gt</dc:creator>
  <cp:lastModifiedBy>Michael Young</cp:lastModifiedBy>
  <cp:revision>618</cp:revision>
  <dcterms:created xsi:type="dcterms:W3CDTF">2012-02-17T12:24:22Z</dcterms:created>
  <dcterms:modified xsi:type="dcterms:W3CDTF">2019-05-09T14:26:06Z</dcterms:modified>
</cp:coreProperties>
</file>