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62" r:id="rId1"/>
  </p:sldMasterIdLst>
  <p:notesMasterIdLst>
    <p:notesMasterId r:id="rId21"/>
  </p:notesMasterIdLst>
  <p:sldIdLst>
    <p:sldId id="256" r:id="rId2"/>
    <p:sldId id="257" r:id="rId3"/>
    <p:sldId id="258" r:id="rId4"/>
    <p:sldId id="259" r:id="rId5"/>
    <p:sldId id="260" r:id="rId6"/>
    <p:sldId id="261" r:id="rId7"/>
    <p:sldId id="262" r:id="rId8"/>
    <p:sldId id="275" r:id="rId9"/>
    <p:sldId id="276" r:id="rId10"/>
    <p:sldId id="277" r:id="rId11"/>
    <p:sldId id="278" r:id="rId12"/>
    <p:sldId id="279" r:id="rId13"/>
    <p:sldId id="280" r:id="rId14"/>
    <p:sldId id="281" r:id="rId15"/>
    <p:sldId id="282" r:id="rId16"/>
    <p:sldId id="283" r:id="rId17"/>
    <p:sldId id="284" r:id="rId18"/>
    <p:sldId id="285" r:id="rId19"/>
    <p:sldId id="274" r:id="rId20"/>
  </p:sldIdLst>
  <p:sldSz cx="12192000" cy="6858000"/>
  <p:notesSz cx="6858000" cy="9144000"/>
  <p:embeddedFontLst>
    <p:embeddedFont>
      <p:font typeface="Alfa Slab One" pitchFamily="2" charset="77"/>
      <p:regular r:id="rId22"/>
    </p:embeddedFont>
    <p:embeddedFont>
      <p:font typeface="Calibri" panose="020F0502020204030204" pitchFamily="34" charset="0"/>
      <p:regular r:id="rId23"/>
      <p:bold r:id="rId24"/>
      <p:italic r:id="rId25"/>
      <p:boldItalic r:id="rId26"/>
    </p:embeddedFont>
    <p:embeddedFont>
      <p:font typeface="Proxima Nova" panose="02000506030000020004"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7"/>
  </p:normalViewPr>
  <p:slideViewPr>
    <p:cSldViewPr snapToGrid="0" snapToObjects="1">
      <p:cViewPr varScale="1">
        <p:scale>
          <a:sx n="104" d="100"/>
          <a:sy n="104" d="100"/>
        </p:scale>
        <p:origin x="232" y="2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8" name="Google Shape;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3" name="Google Shape;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Unless counteracting efforts to improve air quality are implemented, climate change will worsen existing air pollution levels. </a:t>
            </a:r>
            <a:endParaRPr dirty="0"/>
          </a:p>
        </p:txBody>
      </p:sp>
      <p:sp>
        <p:nvSpPr>
          <p:cNvPr id="111" name="Google Shape;1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7" name="Google Shape;12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you from?</a:t>
            </a:r>
          </a:p>
          <a:p>
            <a:r>
              <a:rPr lang="en-US" dirty="0"/>
              <a:t>https://www.polleverywhere.com/clickable_images/U2MGjpZhezwNH67</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4248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Urban Air and Heat subgroup seek to provide new insights on how to improve urban air quality, and reduce heat island effects among urban populations. We envision a prepared urban population, resilient to climate change-related heat and air pollution. Do you think the mission statement above captures the vision of this group</a:t>
            </a:r>
          </a:p>
          <a:p>
            <a:r>
              <a:rPr lang="en-US" dirty="0"/>
              <a:t>https://www.polleverywhere.com/multiple_choice_polls/4IhzpoQPjFJDNaK</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7023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Urban Air and Heat subgroup seek to provide new insights on how to improve urban air quality, and reduce heat island effects among urban populations. We envision a prepared urban population, resilient to climate change-related heat and air pollution. What word or phrase in the current statement do you most disagree with?</a:t>
            </a:r>
          </a:p>
          <a:p>
            <a:r>
              <a:rPr lang="en-US" dirty="0"/>
              <a:t>https://www.polleverywhere.com/free_text_polls/oF0O5dzF2GdCOJm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3687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Urban Air and Heat subgroup seek to provide new insights on how to improve urban air quality, and reduce heat island effects among urban populations. We envision a prepared urban population, resilient to climate change-related heat and air pollution. What word or phase would you like to see added to the statement?</a:t>
            </a:r>
          </a:p>
          <a:p>
            <a:r>
              <a:rPr lang="en-US" dirty="0"/>
              <a:t>https://www.polleverywhere.com/free_text_polls/OW169xOVMETexbG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2478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rank the following (highest to lowest) based on public health significance within your jurisdiction:</a:t>
            </a:r>
          </a:p>
          <a:p>
            <a:r>
              <a:rPr lang="en-US" dirty="0"/>
              <a:t>https://www.polleverywhere.com/ranking_polls/bgDWeX1e0L6mNif</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0887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identify any other pollutant(s) of interest in your jurisdiction.</a:t>
            </a:r>
          </a:p>
          <a:p>
            <a:r>
              <a:rPr lang="en-US" dirty="0"/>
              <a:t>https://www.polleverywhere.com/free_text_polls/P40v2sPVNq1kiB9</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573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rank the following activities (highest to lowest) based on your interest in participating and/or would address a current gap in your jurisdiction.</a:t>
            </a:r>
          </a:p>
          <a:p>
            <a:r>
              <a:rPr lang="en-US" dirty="0"/>
              <a:t>https://www.polleverywhere.com/ranking_polls/y8JxLkPR3s2qO30</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5425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identify any significant activity related to urban air pollution and/or heat being conducted in your state.</a:t>
            </a:r>
          </a:p>
          <a:p>
            <a:r>
              <a:rPr lang="en-US" dirty="0"/>
              <a:t>https://www.polleverywhere.com/free_text_polls/Z1RdTvQbx1VWHw2</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7992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would you say is the most important climate-related public health threat in your jurisdiction?</a:t>
            </a:r>
          </a:p>
          <a:p>
            <a:r>
              <a:rPr lang="en-US" dirty="0"/>
              <a:t>https://www.polleverywhere.com/free_text_polls/dQd3DwW7m8aRxvX</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0616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would you say is the most significant climate-related health outcome impacting your jurisdiction?</a:t>
            </a:r>
          </a:p>
          <a:p>
            <a:r>
              <a:rPr lang="en-US" dirty="0"/>
              <a:t>https://www.polleverywhere.com/free_text_polls/qw1RFUlRAHmsjlh</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6731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 stakeholders in your jurisdiction that you currently/or intend to engage in your work?</a:t>
            </a:r>
          </a:p>
          <a:p>
            <a:r>
              <a:rPr lang="en-US" dirty="0"/>
              <a:t>https://www.polleverywhere.com/free_text_polls/IENHOGSuL3jijci</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2213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2" name="Google Shape;22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cxnSp>
        <p:nvCxnSpPr>
          <p:cNvPr id="14" name="Google Shape;14;p2"/>
          <p:cNvCxnSpPr/>
          <p:nvPr/>
        </p:nvCxnSpPr>
        <p:spPr>
          <a:xfrm>
            <a:off x="5704400" y="3668217"/>
            <a:ext cx="783300" cy="0"/>
          </a:xfrm>
          <a:prstGeom prst="straightConnector1">
            <a:avLst/>
          </a:prstGeom>
          <a:noFill/>
          <a:ln w="76200" cap="flat" cmpd="sng">
            <a:solidFill>
              <a:schemeClr val="dk1"/>
            </a:solidFill>
            <a:prstDash val="solid"/>
            <a:round/>
            <a:headEnd type="none" w="sm" len="sm"/>
            <a:tailEnd type="none" w="sm" len="sm"/>
          </a:ln>
        </p:spPr>
      </p:cxnSp>
      <p:sp>
        <p:nvSpPr>
          <p:cNvPr id="15" name="Google Shape;15;p2"/>
          <p:cNvSpPr txBox="1">
            <a:spLocks noGrp="1"/>
          </p:cNvSpPr>
          <p:nvPr>
            <p:ph type="ctrTitle"/>
          </p:nvPr>
        </p:nvSpPr>
        <p:spPr>
          <a:xfrm>
            <a:off x="415600" y="794633"/>
            <a:ext cx="11360700" cy="2610300"/>
          </a:xfrm>
          <a:prstGeom prst="rect">
            <a:avLst/>
          </a:prstGeom>
        </p:spPr>
        <p:txBody>
          <a:bodyPr spcFirstLastPara="1" wrap="square" lIns="121900" tIns="121900" rIns="121900" bIns="121900" anchor="b" anchorCtr="0"/>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16" name="Google Shape;16;p2"/>
          <p:cNvSpPr txBox="1">
            <a:spLocks noGrp="1"/>
          </p:cNvSpPr>
          <p:nvPr>
            <p:ph type="subTitle" idx="1"/>
          </p:nvPr>
        </p:nvSpPr>
        <p:spPr>
          <a:xfrm>
            <a:off x="415600" y="4221097"/>
            <a:ext cx="11360700" cy="978000"/>
          </a:xfrm>
          <a:prstGeom prst="rect">
            <a:avLst/>
          </a:prstGeom>
        </p:spPr>
        <p:txBody>
          <a:bodyPr spcFirstLastPara="1" wrap="square" lIns="121900" tIns="121900" rIns="121900" bIns="121900" anchor="t" anchorCtr="0"/>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17" name="Google Shape;17;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415600" y="3307400"/>
            <a:ext cx="10819200" cy="3261300"/>
          </a:xfrm>
          <a:prstGeom prst="rect">
            <a:avLst/>
          </a:prstGeom>
        </p:spPr>
        <p:txBody>
          <a:bodyPr spcFirstLastPara="1" wrap="square" lIns="121900" tIns="121900" rIns="121900" bIns="121900" anchor="b" anchorCtr="0"/>
          <a:lstStyle>
            <a:lvl1pPr lvl="0">
              <a:spcBef>
                <a:spcPts val="0"/>
              </a:spcBef>
              <a:spcAft>
                <a:spcPts val="0"/>
              </a:spcAft>
              <a:buClr>
                <a:schemeClr val="lt1"/>
              </a:buClr>
              <a:buSzPts val="9100"/>
              <a:buNone/>
              <a:defRPr sz="9100">
                <a:solidFill>
                  <a:schemeClr val="lt1"/>
                </a:solidFill>
              </a:defRPr>
            </a:lvl1pPr>
            <a:lvl2pPr lvl="1">
              <a:spcBef>
                <a:spcPts val="0"/>
              </a:spcBef>
              <a:spcAft>
                <a:spcPts val="0"/>
              </a:spcAft>
              <a:buClr>
                <a:schemeClr val="lt1"/>
              </a:buClr>
              <a:buSzPts val="9100"/>
              <a:buNone/>
              <a:defRPr sz="9100">
                <a:solidFill>
                  <a:schemeClr val="lt1"/>
                </a:solidFill>
              </a:defRPr>
            </a:lvl2pPr>
            <a:lvl3pPr lvl="2">
              <a:spcBef>
                <a:spcPts val="0"/>
              </a:spcBef>
              <a:spcAft>
                <a:spcPts val="0"/>
              </a:spcAft>
              <a:buClr>
                <a:schemeClr val="lt1"/>
              </a:buClr>
              <a:buSzPts val="9100"/>
              <a:buNone/>
              <a:defRPr sz="9100">
                <a:solidFill>
                  <a:schemeClr val="lt1"/>
                </a:solidFill>
              </a:defRPr>
            </a:lvl3pPr>
            <a:lvl4pPr lvl="3">
              <a:spcBef>
                <a:spcPts val="0"/>
              </a:spcBef>
              <a:spcAft>
                <a:spcPts val="0"/>
              </a:spcAft>
              <a:buClr>
                <a:schemeClr val="lt1"/>
              </a:buClr>
              <a:buSzPts val="9100"/>
              <a:buNone/>
              <a:defRPr sz="9100">
                <a:solidFill>
                  <a:schemeClr val="lt1"/>
                </a:solidFill>
              </a:defRPr>
            </a:lvl4pPr>
            <a:lvl5pPr lvl="4">
              <a:spcBef>
                <a:spcPts val="0"/>
              </a:spcBef>
              <a:spcAft>
                <a:spcPts val="0"/>
              </a:spcAft>
              <a:buClr>
                <a:schemeClr val="lt1"/>
              </a:buClr>
              <a:buSzPts val="9100"/>
              <a:buNone/>
              <a:defRPr sz="9100">
                <a:solidFill>
                  <a:schemeClr val="lt1"/>
                </a:solidFill>
              </a:defRPr>
            </a:lvl5pPr>
            <a:lvl6pPr lvl="5">
              <a:spcBef>
                <a:spcPts val="0"/>
              </a:spcBef>
              <a:spcAft>
                <a:spcPts val="0"/>
              </a:spcAft>
              <a:buClr>
                <a:schemeClr val="lt1"/>
              </a:buClr>
              <a:buSzPts val="9100"/>
              <a:buNone/>
              <a:defRPr sz="9100">
                <a:solidFill>
                  <a:schemeClr val="lt1"/>
                </a:solidFill>
              </a:defRPr>
            </a:lvl6pPr>
            <a:lvl7pPr lvl="6">
              <a:spcBef>
                <a:spcPts val="0"/>
              </a:spcBef>
              <a:spcAft>
                <a:spcPts val="0"/>
              </a:spcAft>
              <a:buClr>
                <a:schemeClr val="lt1"/>
              </a:buClr>
              <a:buSzPts val="9100"/>
              <a:buNone/>
              <a:defRPr sz="9100">
                <a:solidFill>
                  <a:schemeClr val="lt1"/>
                </a:solidFill>
              </a:defRPr>
            </a:lvl7pPr>
            <a:lvl8pPr lvl="7">
              <a:spcBef>
                <a:spcPts val="0"/>
              </a:spcBef>
              <a:spcAft>
                <a:spcPts val="0"/>
              </a:spcAft>
              <a:buClr>
                <a:schemeClr val="lt1"/>
              </a:buClr>
              <a:buSzPts val="9100"/>
              <a:buNone/>
              <a:defRPr sz="9100">
                <a:solidFill>
                  <a:schemeClr val="lt1"/>
                </a:solidFill>
              </a:defRPr>
            </a:lvl8pPr>
            <a:lvl9pPr lvl="8">
              <a:spcBef>
                <a:spcPts val="0"/>
              </a:spcBef>
              <a:spcAft>
                <a:spcPts val="0"/>
              </a:spcAft>
              <a:buClr>
                <a:schemeClr val="lt1"/>
              </a:buClr>
              <a:buSzPts val="9100"/>
              <a:buNone/>
              <a:defRPr sz="9100">
                <a:solidFill>
                  <a:schemeClr val="lt1"/>
                </a:solidFill>
              </a:defRPr>
            </a:lvl9pPr>
          </a:lstStyle>
          <a:p>
            <a:endParaRPr/>
          </a:p>
        </p:txBody>
      </p:sp>
      <p:sp>
        <p:nvSpPr>
          <p:cNvPr id="20" name="Google Shape;20;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3" name="Google Shape;23;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4" name="Google Shape;24;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7" name="Google Shape;27;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8" name="Google Shape;28;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9" name="Google Shape;29;p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32" name="Google Shape;32;p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415600" y="842400"/>
            <a:ext cx="3744000" cy="1007700"/>
          </a:xfrm>
          <a:prstGeom prst="rect">
            <a:avLst/>
          </a:prstGeom>
        </p:spPr>
        <p:txBody>
          <a:bodyPr spcFirstLastPara="1" wrap="square" lIns="121900" tIns="121900" rIns="121900" bIns="121900" anchor="b" anchorCtr="0"/>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5" name="Google Shape;35;p7"/>
          <p:cNvSpPr txBox="1">
            <a:spLocks noGrp="1"/>
          </p:cNvSpPr>
          <p:nvPr>
            <p:ph type="body" idx="1"/>
          </p:nvPr>
        </p:nvSpPr>
        <p:spPr>
          <a:xfrm>
            <a:off x="415600" y="1987833"/>
            <a:ext cx="3744000" cy="4104000"/>
          </a:xfrm>
          <a:prstGeom prst="rect">
            <a:avLst/>
          </a:prstGeom>
        </p:spPr>
        <p:txBody>
          <a:bodyPr spcFirstLastPara="1" wrap="square" lIns="121900" tIns="121900" rIns="121900" bIns="121900" anchor="t" anchorCtr="0"/>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6" name="Google Shape;36;p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653667" y="701800"/>
            <a:ext cx="7578300" cy="5454300"/>
          </a:xfrm>
          <a:prstGeom prst="rect">
            <a:avLst/>
          </a:prstGeom>
        </p:spPr>
        <p:txBody>
          <a:bodyPr spcFirstLastPara="1" wrap="square" lIns="121900" tIns="121900" rIns="121900" bIns="121900" anchor="ctr" anchorCtr="0"/>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a:endParaRPr/>
          </a:p>
        </p:txBody>
      </p:sp>
      <p:sp>
        <p:nvSpPr>
          <p:cNvPr id="39" name="Google Shape;39;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0"/>
        <p:cNvGrpSpPr/>
        <p:nvPr/>
      </p:nvGrpSpPr>
      <p:grpSpPr>
        <a:xfrm>
          <a:off x="0" y="0"/>
          <a:ext cx="0" cy="0"/>
          <a:chOff x="0" y="0"/>
          <a:chExt cx="0" cy="0"/>
        </a:xfrm>
      </p:grpSpPr>
      <p:sp>
        <p:nvSpPr>
          <p:cNvPr id="41" name="Google Shape;41;p9"/>
          <p:cNvSpPr/>
          <p:nvPr/>
        </p:nvSpPr>
        <p:spPr>
          <a:xfrm>
            <a:off x="6096000" y="133"/>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cxnSp>
        <p:nvCxnSpPr>
          <p:cNvPr id="42" name="Google Shape;42;p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43" name="Google Shape;43;p9"/>
          <p:cNvSpPr txBox="1">
            <a:spLocks noGrp="1"/>
          </p:cNvSpPr>
          <p:nvPr>
            <p:ph type="title"/>
          </p:nvPr>
        </p:nvSpPr>
        <p:spPr>
          <a:xfrm>
            <a:off x="354000" y="1834132"/>
            <a:ext cx="5393700" cy="2069100"/>
          </a:xfrm>
          <a:prstGeom prst="rect">
            <a:avLst/>
          </a:prstGeom>
        </p:spPr>
        <p:txBody>
          <a:bodyPr spcFirstLastPara="1" wrap="square" lIns="121900" tIns="121900" rIns="121900" bIns="121900" anchor="b" anchorCtr="0"/>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a:endParaRPr/>
          </a:p>
        </p:txBody>
      </p:sp>
      <p:sp>
        <p:nvSpPr>
          <p:cNvPr id="44" name="Google Shape;44;p9"/>
          <p:cNvSpPr txBox="1">
            <a:spLocks noGrp="1"/>
          </p:cNvSpPr>
          <p:nvPr>
            <p:ph type="subTitle" idx="1"/>
          </p:nvPr>
        </p:nvSpPr>
        <p:spPr>
          <a:xfrm>
            <a:off x="354000" y="3974834"/>
            <a:ext cx="5393700" cy="1794000"/>
          </a:xfrm>
          <a:prstGeom prst="rect">
            <a:avLst/>
          </a:prstGeom>
        </p:spPr>
        <p:txBody>
          <a:bodyPr spcFirstLastPara="1" wrap="square" lIns="121900" tIns="121900" rIns="121900" bIns="121900" anchor="t" anchorCtr="0"/>
          <a:lstStyle>
            <a:lvl1pPr lvl="0" algn="ctr">
              <a:lnSpc>
                <a:spcPct val="100000"/>
              </a:lnSpc>
              <a:spcBef>
                <a:spcPts val="0"/>
              </a:spcBef>
              <a:spcAft>
                <a:spcPts val="0"/>
              </a:spcAft>
              <a:buSzPts val="2400"/>
              <a:buNone/>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45" name="Google Shape;45;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2100"/>
              </a:spcBef>
              <a:spcAft>
                <a:spcPts val="0"/>
              </a:spcAft>
              <a:buClr>
                <a:schemeClr val="lt1"/>
              </a:buClr>
              <a:buSzPts val="1900"/>
              <a:buChar char="○"/>
              <a:defRPr>
                <a:solidFill>
                  <a:schemeClr val="lt1"/>
                </a:solidFill>
              </a:defRPr>
            </a:lvl2pPr>
            <a:lvl3pPr marL="1371600" lvl="2" indent="-349250">
              <a:spcBef>
                <a:spcPts val="2100"/>
              </a:spcBef>
              <a:spcAft>
                <a:spcPts val="0"/>
              </a:spcAft>
              <a:buClr>
                <a:schemeClr val="lt1"/>
              </a:buClr>
              <a:buSzPts val="1900"/>
              <a:buChar char="■"/>
              <a:defRPr>
                <a:solidFill>
                  <a:schemeClr val="lt1"/>
                </a:solidFill>
              </a:defRPr>
            </a:lvl3pPr>
            <a:lvl4pPr marL="1828800" lvl="3" indent="-349250">
              <a:spcBef>
                <a:spcPts val="2100"/>
              </a:spcBef>
              <a:spcAft>
                <a:spcPts val="0"/>
              </a:spcAft>
              <a:buClr>
                <a:schemeClr val="lt1"/>
              </a:buClr>
              <a:buSzPts val="1900"/>
              <a:buChar char="●"/>
              <a:defRPr>
                <a:solidFill>
                  <a:schemeClr val="lt1"/>
                </a:solidFill>
              </a:defRPr>
            </a:lvl4pPr>
            <a:lvl5pPr marL="2286000" lvl="4" indent="-349250">
              <a:spcBef>
                <a:spcPts val="2100"/>
              </a:spcBef>
              <a:spcAft>
                <a:spcPts val="0"/>
              </a:spcAft>
              <a:buClr>
                <a:schemeClr val="lt1"/>
              </a:buClr>
              <a:buSzPts val="1900"/>
              <a:buChar char="○"/>
              <a:defRPr>
                <a:solidFill>
                  <a:schemeClr val="lt1"/>
                </a:solidFill>
              </a:defRPr>
            </a:lvl5pPr>
            <a:lvl6pPr marL="2743200" lvl="5" indent="-349250">
              <a:spcBef>
                <a:spcPts val="2100"/>
              </a:spcBef>
              <a:spcAft>
                <a:spcPts val="0"/>
              </a:spcAft>
              <a:buClr>
                <a:schemeClr val="lt1"/>
              </a:buClr>
              <a:buSzPts val="1900"/>
              <a:buChar char="■"/>
              <a:defRPr>
                <a:solidFill>
                  <a:schemeClr val="lt1"/>
                </a:solidFill>
              </a:defRPr>
            </a:lvl6pPr>
            <a:lvl7pPr marL="3200400" lvl="6" indent="-349250">
              <a:spcBef>
                <a:spcPts val="2100"/>
              </a:spcBef>
              <a:spcAft>
                <a:spcPts val="0"/>
              </a:spcAft>
              <a:buClr>
                <a:schemeClr val="lt1"/>
              </a:buClr>
              <a:buSzPts val="1900"/>
              <a:buChar char="●"/>
              <a:defRPr>
                <a:solidFill>
                  <a:schemeClr val="lt1"/>
                </a:solidFill>
              </a:defRPr>
            </a:lvl7pPr>
            <a:lvl8pPr marL="3657600" lvl="7" indent="-349250">
              <a:spcBef>
                <a:spcPts val="2100"/>
              </a:spcBef>
              <a:spcAft>
                <a:spcPts val="0"/>
              </a:spcAft>
              <a:buClr>
                <a:schemeClr val="lt1"/>
              </a:buClr>
              <a:buSzPts val="1900"/>
              <a:buChar char="○"/>
              <a:defRPr>
                <a:solidFill>
                  <a:schemeClr val="lt1"/>
                </a:solidFill>
              </a:defRPr>
            </a:lvl8pPr>
            <a:lvl9pPr marL="4114800" lvl="8" indent="-349250">
              <a:spcBef>
                <a:spcPts val="2100"/>
              </a:spcBef>
              <a:spcAft>
                <a:spcPts val="2100"/>
              </a:spcAft>
              <a:buClr>
                <a:schemeClr val="lt1"/>
              </a:buClr>
              <a:buSzPts val="1900"/>
              <a:buChar char="■"/>
              <a:defRPr>
                <a:solidFill>
                  <a:schemeClr val="lt1"/>
                </a:solidFill>
              </a:defRPr>
            </a:lvl9pPr>
          </a:lstStyle>
          <a:p>
            <a:endParaRPr/>
          </a:p>
        </p:txBody>
      </p:sp>
      <p:sp>
        <p:nvSpPr>
          <p:cNvPr id="46" name="Google Shape;46;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426000" y="5644967"/>
            <a:ext cx="7998300" cy="798300"/>
          </a:xfrm>
          <a:prstGeom prst="rect">
            <a:avLst/>
          </a:prstGeom>
        </p:spPr>
        <p:txBody>
          <a:bodyPr spcFirstLastPara="1" wrap="square" lIns="121900" tIns="121900" rIns="121900" bIns="121900" anchor="ctr" anchorCtr="0"/>
          <a:lstStyle>
            <a:lvl1pPr marL="457200" lvl="0" indent="-228600">
              <a:lnSpc>
                <a:spcPct val="100000"/>
              </a:lnSpc>
              <a:spcBef>
                <a:spcPts val="0"/>
              </a:spcBef>
              <a:spcAft>
                <a:spcPts val="0"/>
              </a:spcAft>
              <a:buClr>
                <a:schemeClr val="accent3"/>
              </a:buClr>
              <a:buSzPts val="24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9" name="Google Shape;49;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11"/>
          <p:cNvSpPr txBox="1">
            <a:spLocks noGrp="1"/>
          </p:cNvSpPr>
          <p:nvPr>
            <p:ph type="title" hasCustomPrompt="1"/>
          </p:nvPr>
        </p:nvSpPr>
        <p:spPr>
          <a:xfrm>
            <a:off x="415600" y="1557233"/>
            <a:ext cx="11360700" cy="2640000"/>
          </a:xfrm>
          <a:prstGeom prst="rect">
            <a:avLst/>
          </a:prstGeom>
        </p:spPr>
        <p:txBody>
          <a:bodyPr spcFirstLastPara="1" wrap="square" lIns="121900" tIns="121900" rIns="121900" bIns="121900" anchor="ctr" anchorCtr="0"/>
          <a:lstStyle>
            <a:lvl1pPr lvl="0" algn="ctr">
              <a:spcBef>
                <a:spcPts val="0"/>
              </a:spcBef>
              <a:spcAft>
                <a:spcPts val="0"/>
              </a:spcAft>
              <a:buClr>
                <a:schemeClr val="dk1"/>
              </a:buClr>
              <a:buSzPts val="14700"/>
              <a:buNone/>
              <a:defRPr sz="14700">
                <a:solidFill>
                  <a:schemeClr val="dk1"/>
                </a:solidFill>
              </a:defRPr>
            </a:lvl1pPr>
            <a:lvl2pPr lvl="1" algn="ctr">
              <a:spcBef>
                <a:spcPts val="0"/>
              </a:spcBef>
              <a:spcAft>
                <a:spcPts val="0"/>
              </a:spcAft>
              <a:buClr>
                <a:schemeClr val="dk1"/>
              </a:buClr>
              <a:buSzPts val="14700"/>
              <a:buNone/>
              <a:defRPr sz="14700">
                <a:solidFill>
                  <a:schemeClr val="dk1"/>
                </a:solidFill>
              </a:defRPr>
            </a:lvl2pPr>
            <a:lvl3pPr lvl="2" algn="ctr">
              <a:spcBef>
                <a:spcPts val="0"/>
              </a:spcBef>
              <a:spcAft>
                <a:spcPts val="0"/>
              </a:spcAft>
              <a:buClr>
                <a:schemeClr val="dk1"/>
              </a:buClr>
              <a:buSzPts val="14700"/>
              <a:buNone/>
              <a:defRPr sz="14700">
                <a:solidFill>
                  <a:schemeClr val="dk1"/>
                </a:solidFill>
              </a:defRPr>
            </a:lvl3pPr>
            <a:lvl4pPr lvl="3" algn="ctr">
              <a:spcBef>
                <a:spcPts val="0"/>
              </a:spcBef>
              <a:spcAft>
                <a:spcPts val="0"/>
              </a:spcAft>
              <a:buClr>
                <a:schemeClr val="dk1"/>
              </a:buClr>
              <a:buSzPts val="14700"/>
              <a:buNone/>
              <a:defRPr sz="14700">
                <a:solidFill>
                  <a:schemeClr val="dk1"/>
                </a:solidFill>
              </a:defRPr>
            </a:lvl4pPr>
            <a:lvl5pPr lvl="4" algn="ctr">
              <a:spcBef>
                <a:spcPts val="0"/>
              </a:spcBef>
              <a:spcAft>
                <a:spcPts val="0"/>
              </a:spcAft>
              <a:buClr>
                <a:schemeClr val="dk1"/>
              </a:buClr>
              <a:buSzPts val="14700"/>
              <a:buNone/>
              <a:defRPr sz="14700">
                <a:solidFill>
                  <a:schemeClr val="dk1"/>
                </a:solidFill>
              </a:defRPr>
            </a:lvl5pPr>
            <a:lvl6pPr lvl="5" algn="ctr">
              <a:spcBef>
                <a:spcPts val="0"/>
              </a:spcBef>
              <a:spcAft>
                <a:spcPts val="0"/>
              </a:spcAft>
              <a:buClr>
                <a:schemeClr val="dk1"/>
              </a:buClr>
              <a:buSzPts val="14700"/>
              <a:buNone/>
              <a:defRPr sz="14700">
                <a:solidFill>
                  <a:schemeClr val="dk1"/>
                </a:solidFill>
              </a:defRPr>
            </a:lvl6pPr>
            <a:lvl7pPr lvl="6" algn="ctr">
              <a:spcBef>
                <a:spcPts val="0"/>
              </a:spcBef>
              <a:spcAft>
                <a:spcPts val="0"/>
              </a:spcAft>
              <a:buClr>
                <a:schemeClr val="dk1"/>
              </a:buClr>
              <a:buSzPts val="14700"/>
              <a:buNone/>
              <a:defRPr sz="14700">
                <a:solidFill>
                  <a:schemeClr val="dk1"/>
                </a:solidFill>
              </a:defRPr>
            </a:lvl7pPr>
            <a:lvl8pPr lvl="7" algn="ctr">
              <a:spcBef>
                <a:spcPts val="0"/>
              </a:spcBef>
              <a:spcAft>
                <a:spcPts val="0"/>
              </a:spcAft>
              <a:buClr>
                <a:schemeClr val="dk1"/>
              </a:buClr>
              <a:buSzPts val="14700"/>
              <a:buNone/>
              <a:defRPr sz="14700">
                <a:solidFill>
                  <a:schemeClr val="dk1"/>
                </a:solidFill>
              </a:defRPr>
            </a:lvl8pPr>
            <a:lvl9pPr lvl="8" algn="ctr">
              <a:spcBef>
                <a:spcPts val="0"/>
              </a:spcBef>
              <a:spcAft>
                <a:spcPts val="0"/>
              </a:spcAft>
              <a:buClr>
                <a:schemeClr val="dk1"/>
              </a:buClr>
              <a:buSzPts val="14700"/>
              <a:buNone/>
              <a:defRPr sz="14700">
                <a:solidFill>
                  <a:schemeClr val="dk1"/>
                </a:solidFill>
              </a:defRPr>
            </a:lvl9pPr>
          </a:lstStyle>
          <a:p>
            <a:r>
              <a:t>xx%</a:t>
            </a:r>
          </a:p>
        </p:txBody>
      </p:sp>
      <p:sp>
        <p:nvSpPr>
          <p:cNvPr id="52" name="Google Shape;52;p11"/>
          <p:cNvSpPr txBox="1">
            <a:spLocks noGrp="1"/>
          </p:cNvSpPr>
          <p:nvPr>
            <p:ph type="body" idx="1"/>
          </p:nvPr>
        </p:nvSpPr>
        <p:spPr>
          <a:xfrm>
            <a:off x="415600" y="4299000"/>
            <a:ext cx="11360700" cy="1428900"/>
          </a:xfrm>
          <a:prstGeom prst="rect">
            <a:avLst/>
          </a:prstGeom>
        </p:spPr>
        <p:txBody>
          <a:bodyPr spcFirstLastPara="1" wrap="square" lIns="121900" tIns="121900" rIns="121900" bIns="121900" anchor="t" anchorCtr="0"/>
          <a:lstStyle>
            <a:lvl1pPr marL="457200" lvl="0" indent="-381000" algn="ctr">
              <a:spcBef>
                <a:spcPts val="0"/>
              </a:spcBef>
              <a:spcAft>
                <a:spcPts val="0"/>
              </a:spcAft>
              <a:buSzPts val="24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53" name="Google Shape;53;p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58" name="Google Shape;58;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59" name="Google Shape;5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1" name="Google Shape;61;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64" name="Google Shape;64;p1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65" name="Google Shape;65;p1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66" name="Google Shape;66;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7" name="Google Shape;67;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8" name="Google Shape;68;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lstStyle>
            <a:lvl1pPr lvl="0" algn="l"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71" name="Google Shape;71;p1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2100"/>
              </a:spcBef>
              <a:spcAft>
                <a:spcPts val="0"/>
              </a:spcAft>
              <a:buClr>
                <a:srgbClr val="888888"/>
              </a:buClr>
              <a:buSzPts val="2000"/>
              <a:buNone/>
              <a:defRPr sz="2000">
                <a:solidFill>
                  <a:srgbClr val="888888"/>
                </a:solidFill>
              </a:defRPr>
            </a:lvl2pPr>
            <a:lvl3pPr marL="1371600" lvl="2" indent="-228600" algn="l" rtl="0">
              <a:lnSpc>
                <a:spcPct val="90000"/>
              </a:lnSpc>
              <a:spcBef>
                <a:spcPts val="2100"/>
              </a:spcBef>
              <a:spcAft>
                <a:spcPts val="0"/>
              </a:spcAft>
              <a:buClr>
                <a:srgbClr val="888888"/>
              </a:buClr>
              <a:buSzPts val="1800"/>
              <a:buNone/>
              <a:defRPr sz="1800">
                <a:solidFill>
                  <a:srgbClr val="888888"/>
                </a:solidFill>
              </a:defRPr>
            </a:lvl3pPr>
            <a:lvl4pPr marL="1828800" lvl="3" indent="-228600" algn="l" rtl="0">
              <a:lnSpc>
                <a:spcPct val="90000"/>
              </a:lnSpc>
              <a:spcBef>
                <a:spcPts val="2100"/>
              </a:spcBef>
              <a:spcAft>
                <a:spcPts val="0"/>
              </a:spcAft>
              <a:buClr>
                <a:srgbClr val="888888"/>
              </a:buClr>
              <a:buSzPts val="1600"/>
              <a:buNone/>
              <a:defRPr sz="1600">
                <a:solidFill>
                  <a:srgbClr val="888888"/>
                </a:solidFill>
              </a:defRPr>
            </a:lvl4pPr>
            <a:lvl5pPr marL="2286000" lvl="4" indent="-228600" algn="l" rtl="0">
              <a:lnSpc>
                <a:spcPct val="90000"/>
              </a:lnSpc>
              <a:spcBef>
                <a:spcPts val="2100"/>
              </a:spcBef>
              <a:spcAft>
                <a:spcPts val="0"/>
              </a:spcAft>
              <a:buClr>
                <a:srgbClr val="888888"/>
              </a:buClr>
              <a:buSzPts val="1600"/>
              <a:buNone/>
              <a:defRPr sz="1600">
                <a:solidFill>
                  <a:srgbClr val="888888"/>
                </a:solidFill>
              </a:defRPr>
            </a:lvl5pPr>
            <a:lvl6pPr marL="2743200" lvl="5" indent="-228600" algn="l" rtl="0">
              <a:lnSpc>
                <a:spcPct val="90000"/>
              </a:lnSpc>
              <a:spcBef>
                <a:spcPts val="2100"/>
              </a:spcBef>
              <a:spcAft>
                <a:spcPts val="0"/>
              </a:spcAft>
              <a:buClr>
                <a:srgbClr val="888888"/>
              </a:buClr>
              <a:buSzPts val="1600"/>
              <a:buNone/>
              <a:defRPr sz="1600">
                <a:solidFill>
                  <a:srgbClr val="888888"/>
                </a:solidFill>
              </a:defRPr>
            </a:lvl6pPr>
            <a:lvl7pPr marL="3200400" lvl="6" indent="-228600" algn="l" rtl="0">
              <a:lnSpc>
                <a:spcPct val="90000"/>
              </a:lnSpc>
              <a:spcBef>
                <a:spcPts val="2100"/>
              </a:spcBef>
              <a:spcAft>
                <a:spcPts val="0"/>
              </a:spcAft>
              <a:buClr>
                <a:srgbClr val="888888"/>
              </a:buClr>
              <a:buSzPts val="1600"/>
              <a:buNone/>
              <a:defRPr sz="1600">
                <a:solidFill>
                  <a:srgbClr val="888888"/>
                </a:solidFill>
              </a:defRPr>
            </a:lvl7pPr>
            <a:lvl8pPr marL="3657600" lvl="7" indent="-228600" algn="l" rtl="0">
              <a:lnSpc>
                <a:spcPct val="90000"/>
              </a:lnSpc>
              <a:spcBef>
                <a:spcPts val="2100"/>
              </a:spcBef>
              <a:spcAft>
                <a:spcPts val="0"/>
              </a:spcAft>
              <a:buClr>
                <a:srgbClr val="888888"/>
              </a:buClr>
              <a:buSzPts val="1600"/>
              <a:buNone/>
              <a:defRPr sz="1600">
                <a:solidFill>
                  <a:srgbClr val="888888"/>
                </a:solidFill>
              </a:defRPr>
            </a:lvl8pPr>
            <a:lvl9pPr marL="4114800" lvl="8" indent="-228600" algn="l" rtl="0">
              <a:lnSpc>
                <a:spcPct val="90000"/>
              </a:lnSpc>
              <a:spcBef>
                <a:spcPts val="2100"/>
              </a:spcBef>
              <a:spcAft>
                <a:spcPts val="2100"/>
              </a:spcAft>
              <a:buClr>
                <a:srgbClr val="888888"/>
              </a:buClr>
              <a:buSzPts val="1600"/>
              <a:buNone/>
              <a:defRPr sz="1600">
                <a:solidFill>
                  <a:srgbClr val="888888"/>
                </a:solidFill>
              </a:defRPr>
            </a:lvl9pPr>
          </a:lstStyle>
          <a:p>
            <a:endParaRPr/>
          </a:p>
        </p:txBody>
      </p:sp>
      <p:sp>
        <p:nvSpPr>
          <p:cNvPr id="72" name="Google Shape;72;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4" name="Google Shape;74;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lstStyle>
            <a:lvl1pPr lvl="0">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4000"/>
              <a:buFont typeface="Alfa Slab One"/>
              <a:buNone/>
              <a:defRPr sz="4000">
                <a:solidFill>
                  <a:schemeClr val="accent3"/>
                </a:solidFill>
                <a:latin typeface="Alfa Slab One"/>
                <a:ea typeface="Alfa Slab One"/>
                <a:cs typeface="Alfa Slab One"/>
                <a:sym typeface="Alfa Slab One"/>
              </a:defRPr>
            </a:lvl9pPr>
          </a:lstStyle>
          <a:p>
            <a:endParaRPr/>
          </a:p>
        </p:txBody>
      </p:sp>
      <p:sp>
        <p:nvSpPr>
          <p:cNvPr id="11" name="Google Shape;11;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lstStyle>
            <a:lvl1pPr marL="457200" lvl="0" indent="-381000">
              <a:lnSpc>
                <a:spcPct val="115000"/>
              </a:lnSpc>
              <a:spcBef>
                <a:spcPts val="0"/>
              </a:spcBef>
              <a:spcAft>
                <a:spcPts val="0"/>
              </a:spcAft>
              <a:buClr>
                <a:schemeClr val="dk2"/>
              </a:buClr>
              <a:buSzPts val="2400"/>
              <a:buFont typeface="Proxima Nova"/>
              <a:buChar char="●"/>
              <a:defRPr sz="2400">
                <a:solidFill>
                  <a:schemeClr val="dk2"/>
                </a:solidFill>
                <a:latin typeface="Proxima Nova"/>
                <a:ea typeface="Proxima Nova"/>
                <a:cs typeface="Proxima Nova"/>
                <a:sym typeface="Proxima Nova"/>
              </a:defRPr>
            </a:lvl1pPr>
            <a:lvl2pPr marL="914400" lvl="1"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2pPr>
            <a:lvl3pPr marL="1371600" lvl="2"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3pPr>
            <a:lvl4pPr marL="1828800" lvl="3"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4pPr>
            <a:lvl5pPr marL="2286000" lvl="4"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5pPr>
            <a:lvl6pPr marL="2743200" lvl="5"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6pPr>
            <a:lvl7pPr marL="3200400" lvl="6"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7pPr>
            <a:lvl8pPr marL="3657600" lvl="7" indent="-349250">
              <a:lnSpc>
                <a:spcPct val="115000"/>
              </a:lnSpc>
              <a:spcBef>
                <a:spcPts val="2100"/>
              </a:spcBef>
              <a:spcAft>
                <a:spcPts val="0"/>
              </a:spcAft>
              <a:buClr>
                <a:schemeClr val="dk2"/>
              </a:buClr>
              <a:buSzPts val="1900"/>
              <a:buFont typeface="Proxima Nova"/>
              <a:buChar char="○"/>
              <a:defRPr sz="1900">
                <a:solidFill>
                  <a:schemeClr val="dk2"/>
                </a:solidFill>
                <a:latin typeface="Proxima Nova"/>
                <a:ea typeface="Proxima Nova"/>
                <a:cs typeface="Proxima Nova"/>
                <a:sym typeface="Proxima Nova"/>
              </a:defRPr>
            </a:lvl8pPr>
            <a:lvl9pPr marL="4114800" lvl="8" indent="-349250">
              <a:lnSpc>
                <a:spcPct val="115000"/>
              </a:lnSpc>
              <a:spcBef>
                <a:spcPts val="2100"/>
              </a:spcBef>
              <a:spcAft>
                <a:spcPts val="2100"/>
              </a:spcAft>
              <a:buClr>
                <a:schemeClr val="dk2"/>
              </a:buClr>
              <a:buSzPts val="1900"/>
              <a:buFont typeface="Proxima Nova"/>
              <a:buChar char="■"/>
              <a:defRPr sz="1900">
                <a:solidFill>
                  <a:schemeClr val="dk2"/>
                </a:solidFill>
                <a:latin typeface="Proxima Nova"/>
                <a:ea typeface="Proxima Nova"/>
                <a:cs typeface="Proxima Nova"/>
                <a:sym typeface="Proxima Nova"/>
              </a:defRPr>
            </a:lvl9pPr>
          </a:lstStyle>
          <a:p>
            <a:endParaRPr/>
          </a:p>
        </p:txBody>
      </p:sp>
      <p:sp>
        <p:nvSpPr>
          <p:cNvPr id="12" name="Google Shape;12;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latin typeface="Proxima Nova"/>
                <a:ea typeface="Proxima Nova"/>
                <a:cs typeface="Proxima Nova"/>
                <a:sym typeface="Proxima Nova"/>
              </a:defRPr>
            </a:lvl1pPr>
            <a:lvl2pPr lvl="1" algn="r">
              <a:buNone/>
              <a:defRPr sz="1300">
                <a:solidFill>
                  <a:schemeClr val="dk2"/>
                </a:solidFill>
                <a:latin typeface="Proxima Nova"/>
                <a:ea typeface="Proxima Nova"/>
                <a:cs typeface="Proxima Nova"/>
                <a:sym typeface="Proxima Nova"/>
              </a:defRPr>
            </a:lvl2pPr>
            <a:lvl3pPr lvl="2" algn="r">
              <a:buNone/>
              <a:defRPr sz="1300">
                <a:solidFill>
                  <a:schemeClr val="dk2"/>
                </a:solidFill>
                <a:latin typeface="Proxima Nova"/>
                <a:ea typeface="Proxima Nova"/>
                <a:cs typeface="Proxima Nova"/>
                <a:sym typeface="Proxima Nova"/>
              </a:defRPr>
            </a:lvl3pPr>
            <a:lvl4pPr lvl="3" algn="r">
              <a:buNone/>
              <a:defRPr sz="1300">
                <a:solidFill>
                  <a:schemeClr val="dk2"/>
                </a:solidFill>
                <a:latin typeface="Proxima Nova"/>
                <a:ea typeface="Proxima Nova"/>
                <a:cs typeface="Proxima Nova"/>
                <a:sym typeface="Proxima Nova"/>
              </a:defRPr>
            </a:lvl4pPr>
            <a:lvl5pPr lvl="4" algn="r">
              <a:buNone/>
              <a:defRPr sz="1300">
                <a:solidFill>
                  <a:schemeClr val="dk2"/>
                </a:solidFill>
                <a:latin typeface="Proxima Nova"/>
                <a:ea typeface="Proxima Nova"/>
                <a:cs typeface="Proxima Nova"/>
                <a:sym typeface="Proxima Nova"/>
              </a:defRPr>
            </a:lvl5pPr>
            <a:lvl6pPr lvl="5" algn="r">
              <a:buNone/>
              <a:defRPr sz="1300">
                <a:solidFill>
                  <a:schemeClr val="dk2"/>
                </a:solidFill>
                <a:latin typeface="Proxima Nova"/>
                <a:ea typeface="Proxima Nova"/>
                <a:cs typeface="Proxima Nova"/>
                <a:sym typeface="Proxima Nova"/>
              </a:defRPr>
            </a:lvl6pPr>
            <a:lvl7pPr lvl="6" algn="r">
              <a:buNone/>
              <a:defRPr sz="1300">
                <a:solidFill>
                  <a:schemeClr val="dk2"/>
                </a:solidFill>
                <a:latin typeface="Proxima Nova"/>
                <a:ea typeface="Proxima Nova"/>
                <a:cs typeface="Proxima Nova"/>
                <a:sym typeface="Proxima Nova"/>
              </a:defRPr>
            </a:lvl7pPr>
            <a:lvl8pPr lvl="7" algn="r">
              <a:buNone/>
              <a:defRPr sz="1300">
                <a:solidFill>
                  <a:schemeClr val="dk2"/>
                </a:solidFill>
                <a:latin typeface="Proxima Nova"/>
                <a:ea typeface="Proxima Nova"/>
                <a:cs typeface="Proxima Nova"/>
                <a:sym typeface="Proxima Nova"/>
              </a:defRPr>
            </a:lvl8pPr>
            <a:lvl9pPr lvl="8" algn="r">
              <a:buNone/>
              <a:defRPr sz="13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ctrTitle"/>
          </p:nvPr>
        </p:nvSpPr>
        <p:spPr>
          <a:xfrm>
            <a:off x="1524000" y="732672"/>
            <a:ext cx="9144000" cy="2097155"/>
          </a:xfrm>
          <a:prstGeom prst="rect">
            <a:avLst/>
          </a:prstGeom>
          <a:noFill/>
          <a:ln>
            <a:noFill/>
          </a:ln>
        </p:spPr>
        <p:txBody>
          <a:bodyPr spcFirstLastPara="1" wrap="square" lIns="91425" tIns="45700" rIns="91425" bIns="45700" anchor="ctr" anchorCtr="0">
            <a:noAutofit/>
          </a:bodyPr>
          <a:lstStyle/>
          <a:p>
            <a:pPr marL="0" lvl="0" indent="0" algn="ctr" rtl="0">
              <a:lnSpc>
                <a:spcPct val="115000"/>
              </a:lnSpc>
              <a:spcBef>
                <a:spcPts val="0"/>
              </a:spcBef>
              <a:spcAft>
                <a:spcPts val="0"/>
              </a:spcAft>
              <a:buClr>
                <a:srgbClr val="365F91"/>
              </a:buClr>
              <a:buSzPts val="2700"/>
              <a:buFont typeface="Calibri"/>
              <a:buNone/>
            </a:pPr>
            <a:r>
              <a:rPr lang="en-US" sz="2700" b="1" dirty="0">
                <a:solidFill>
                  <a:srgbClr val="365F91"/>
                </a:solidFill>
                <a:latin typeface="Calibri"/>
                <a:ea typeface="Calibri"/>
                <a:cs typeface="Calibri"/>
                <a:sym typeface="Calibri"/>
              </a:rPr>
              <a:t>COUNCIL OF STATE AND TERRITORIAL EPIDEMIOLOGISTS</a:t>
            </a:r>
            <a:br>
              <a:rPr lang="en-US" sz="2700" dirty="0">
                <a:latin typeface="Calibri"/>
                <a:ea typeface="Calibri"/>
                <a:cs typeface="Calibri"/>
                <a:sym typeface="Calibri"/>
              </a:rPr>
            </a:br>
            <a:r>
              <a:rPr lang="en-US" sz="2700" b="1" dirty="0">
                <a:solidFill>
                  <a:srgbClr val="365F91"/>
                </a:solidFill>
                <a:latin typeface="Calibri"/>
                <a:ea typeface="Calibri"/>
                <a:cs typeface="Calibri"/>
                <a:sym typeface="Calibri"/>
              </a:rPr>
              <a:t>RESPIRATORY &amp; CLIMATE CHANGE WORKGROUP</a:t>
            </a:r>
            <a:endParaRPr dirty="0"/>
          </a:p>
        </p:txBody>
      </p:sp>
      <p:sp>
        <p:nvSpPr>
          <p:cNvPr id="81" name="Google Shape;81;p16"/>
          <p:cNvSpPr txBox="1">
            <a:spLocks noGrp="1"/>
          </p:cNvSpPr>
          <p:nvPr>
            <p:ph type="subTitle" idx="1"/>
          </p:nvPr>
        </p:nvSpPr>
        <p:spPr>
          <a:xfrm>
            <a:off x="1524000" y="3169192"/>
            <a:ext cx="9144000" cy="2696066"/>
          </a:xfrm>
          <a:prstGeom prst="rect">
            <a:avLst/>
          </a:prstGeom>
          <a:noFill/>
          <a:ln>
            <a:noFill/>
          </a:ln>
        </p:spPr>
        <p:txBody>
          <a:bodyPr spcFirstLastPara="1" wrap="square" lIns="91425" tIns="45700" rIns="91425" bIns="45700" anchor="t" anchorCtr="0">
            <a:noAutofit/>
          </a:bodyPr>
          <a:lstStyle/>
          <a:p>
            <a:pPr marL="0" lvl="0" indent="0" algn="ctr" rtl="0">
              <a:lnSpc>
                <a:spcPct val="70000"/>
              </a:lnSpc>
              <a:spcBef>
                <a:spcPts val="0"/>
              </a:spcBef>
              <a:spcAft>
                <a:spcPts val="0"/>
              </a:spcAft>
              <a:buClr>
                <a:srgbClr val="365F91"/>
              </a:buClr>
              <a:buSzPts val="2775"/>
              <a:buNone/>
            </a:pPr>
            <a:r>
              <a:rPr lang="en-US" sz="2775" b="1" dirty="0">
                <a:solidFill>
                  <a:srgbClr val="365F91"/>
                </a:solidFill>
                <a:latin typeface="Calibri"/>
                <a:ea typeface="Calibri"/>
                <a:cs typeface="Calibri"/>
                <a:sym typeface="Calibri"/>
              </a:rPr>
              <a:t>URBAN AIR AND HEALTH SUBGROUP</a:t>
            </a:r>
            <a:endParaRPr dirty="0"/>
          </a:p>
          <a:p>
            <a:pPr marL="0" lvl="0" indent="0" algn="ctr" rtl="0">
              <a:lnSpc>
                <a:spcPct val="70000"/>
              </a:lnSpc>
              <a:spcBef>
                <a:spcPts val="1000"/>
              </a:spcBef>
              <a:spcAft>
                <a:spcPts val="0"/>
              </a:spcAft>
              <a:buClr>
                <a:srgbClr val="365F91"/>
              </a:buClr>
              <a:buSzPts val="2220"/>
              <a:buNone/>
            </a:pPr>
            <a:r>
              <a:rPr lang="en-US" sz="2220" b="1" dirty="0">
                <a:solidFill>
                  <a:srgbClr val="365F91"/>
                </a:solidFill>
                <a:latin typeface="Calibri"/>
                <a:ea typeface="Calibri"/>
                <a:cs typeface="Calibri"/>
                <a:sym typeface="Calibri"/>
              </a:rPr>
              <a:t> </a:t>
            </a:r>
            <a:endParaRPr sz="1850" dirty="0">
              <a:latin typeface="Calibri"/>
              <a:ea typeface="Calibri"/>
              <a:cs typeface="Calibri"/>
              <a:sym typeface="Calibri"/>
            </a:endParaRPr>
          </a:p>
          <a:p>
            <a:pPr marL="342900" lvl="0" indent="-342900" algn="l" rtl="0">
              <a:lnSpc>
                <a:spcPct val="70000"/>
              </a:lnSpc>
              <a:spcBef>
                <a:spcPts val="1000"/>
              </a:spcBef>
              <a:spcAft>
                <a:spcPts val="0"/>
              </a:spcAft>
              <a:buClr>
                <a:schemeClr val="dk1"/>
              </a:buClr>
              <a:buSzPts val="2220"/>
              <a:buFont typeface="Arial"/>
              <a:buChar char="•"/>
            </a:pPr>
            <a:r>
              <a:rPr lang="en-US" sz="2220" dirty="0"/>
              <a:t>Co-Chairs: Margaret Eaglin (Chicago Dept. of Public Health)</a:t>
            </a:r>
            <a:endParaRPr dirty="0"/>
          </a:p>
          <a:p>
            <a:pPr marL="0" lvl="0" indent="0" algn="l" rtl="0">
              <a:lnSpc>
                <a:spcPct val="70000"/>
              </a:lnSpc>
              <a:spcBef>
                <a:spcPts val="1000"/>
              </a:spcBef>
              <a:spcAft>
                <a:spcPts val="0"/>
              </a:spcAft>
              <a:buClr>
                <a:schemeClr val="dk1"/>
              </a:buClr>
              <a:buSzPts val="2220"/>
              <a:buNone/>
            </a:pPr>
            <a:r>
              <a:rPr lang="en-US" sz="2220" dirty="0"/>
              <a:t>                       Melissa Kretschmer (Arizona Dept. of Health Services)</a:t>
            </a:r>
            <a:endParaRPr dirty="0"/>
          </a:p>
          <a:p>
            <a:pPr marL="0" lvl="0" indent="0" algn="l" rtl="0">
              <a:lnSpc>
                <a:spcPct val="70000"/>
              </a:lnSpc>
              <a:spcBef>
                <a:spcPts val="1000"/>
              </a:spcBef>
              <a:spcAft>
                <a:spcPts val="0"/>
              </a:spcAft>
              <a:buClr>
                <a:schemeClr val="dk1"/>
              </a:buClr>
              <a:buSzPts val="2220"/>
              <a:buNone/>
            </a:pPr>
            <a:endParaRPr sz="2220" dirty="0"/>
          </a:p>
          <a:p>
            <a:pPr marL="342900" lvl="0" indent="-342900" algn="l" rtl="0">
              <a:lnSpc>
                <a:spcPct val="70000"/>
              </a:lnSpc>
              <a:spcBef>
                <a:spcPts val="1000"/>
              </a:spcBef>
              <a:spcAft>
                <a:spcPts val="0"/>
              </a:spcAft>
              <a:buClr>
                <a:schemeClr val="dk1"/>
              </a:buClr>
              <a:buSzPts val="2220"/>
              <a:buFont typeface="Arial"/>
              <a:buChar char="•"/>
            </a:pPr>
            <a:r>
              <a:rPr lang="en-US" sz="2220" dirty="0"/>
              <a:t>Technical Advisors: Kazuhiko Ito (NYC Dept. of Health)</a:t>
            </a:r>
            <a:endParaRPr dirty="0"/>
          </a:p>
          <a:p>
            <a:pPr marL="0" lvl="0" indent="0" algn="l" rtl="0">
              <a:lnSpc>
                <a:spcPct val="70000"/>
              </a:lnSpc>
              <a:spcBef>
                <a:spcPts val="1000"/>
              </a:spcBef>
              <a:spcAft>
                <a:spcPts val="0"/>
              </a:spcAft>
              <a:buClr>
                <a:schemeClr val="dk1"/>
              </a:buClr>
              <a:buSzPts val="2220"/>
              <a:buNone/>
            </a:pPr>
            <a:r>
              <a:rPr lang="en-US" sz="2220" dirty="0"/>
              <a:t>		             Ryan Michael (CDC, Climate and Health)</a:t>
            </a:r>
            <a:endParaRPr dirty="0"/>
          </a:p>
          <a:p>
            <a:pPr marL="2743200" lvl="6" indent="0" algn="l" rtl="0">
              <a:lnSpc>
                <a:spcPct val="70000"/>
              </a:lnSpc>
              <a:spcBef>
                <a:spcPts val="500"/>
              </a:spcBef>
              <a:spcAft>
                <a:spcPts val="0"/>
              </a:spcAft>
              <a:buClr>
                <a:schemeClr val="dk1"/>
              </a:buClr>
              <a:buSzPts val="1480"/>
              <a:buNone/>
            </a:pPr>
            <a:endParaRPr sz="1480" dirty="0"/>
          </a:p>
          <a:p>
            <a:pPr marL="342900" lvl="0" indent="-201930" algn="l" rtl="0">
              <a:lnSpc>
                <a:spcPct val="70000"/>
              </a:lnSpc>
              <a:spcBef>
                <a:spcPts val="1000"/>
              </a:spcBef>
              <a:spcAft>
                <a:spcPts val="0"/>
              </a:spcAft>
              <a:buClr>
                <a:schemeClr val="dk1"/>
              </a:buClr>
              <a:buSzPts val="2220"/>
              <a:buFont typeface="Arial"/>
              <a:buNone/>
            </a:pPr>
            <a:endParaRPr sz="2220" dirty="0"/>
          </a:p>
          <a:p>
            <a:pPr marL="342900" lvl="0" indent="-201930" algn="l" rtl="0">
              <a:lnSpc>
                <a:spcPct val="70000"/>
              </a:lnSpc>
              <a:spcBef>
                <a:spcPts val="1000"/>
              </a:spcBef>
              <a:spcAft>
                <a:spcPts val="0"/>
              </a:spcAft>
              <a:buClr>
                <a:schemeClr val="dk1"/>
              </a:buClr>
              <a:buSzPts val="2220"/>
              <a:buFont typeface="Arial"/>
              <a:buNone/>
            </a:pPr>
            <a:endParaRPr sz="2220" dirty="0"/>
          </a:p>
          <a:p>
            <a:pPr marL="342900" lvl="0" indent="-201930" algn="l" rtl="0">
              <a:lnSpc>
                <a:spcPct val="70000"/>
              </a:lnSpc>
              <a:spcBef>
                <a:spcPts val="1000"/>
              </a:spcBef>
              <a:spcAft>
                <a:spcPts val="0"/>
              </a:spcAft>
              <a:buClr>
                <a:schemeClr val="dk1"/>
              </a:buClr>
              <a:buSzPts val="2220"/>
              <a:buFont typeface="Arial"/>
              <a:buNone/>
            </a:pPr>
            <a:endParaRPr sz="2220" dirty="0"/>
          </a:p>
          <a:p>
            <a:pPr marL="0" lvl="0" indent="0" algn="ctr" rtl="0">
              <a:lnSpc>
                <a:spcPct val="70000"/>
              </a:lnSpc>
              <a:spcBef>
                <a:spcPts val="1000"/>
              </a:spcBef>
              <a:spcAft>
                <a:spcPts val="0"/>
              </a:spcAft>
              <a:buClr>
                <a:schemeClr val="dk1"/>
              </a:buClr>
              <a:buSzPts val="2220"/>
              <a:buNone/>
            </a:pPr>
            <a:endParaRPr sz="2220" dirty="0"/>
          </a:p>
          <a:p>
            <a:pPr marL="0" lvl="0" indent="0" algn="ctr" rtl="0">
              <a:lnSpc>
                <a:spcPct val="70000"/>
              </a:lnSpc>
              <a:spcBef>
                <a:spcPts val="1000"/>
              </a:spcBef>
              <a:spcAft>
                <a:spcPts val="0"/>
              </a:spcAft>
              <a:buClr>
                <a:schemeClr val="dk1"/>
              </a:buClr>
              <a:buSzPts val="2220"/>
              <a:buNone/>
            </a:pPr>
            <a:endParaRPr sz="2220" dirty="0"/>
          </a:p>
        </p:txBody>
      </p:sp>
      <p:pic>
        <p:nvPicPr>
          <p:cNvPr id="82" name="Google Shape;82;p16"/>
          <p:cNvPicPr preferRelativeResize="0"/>
          <p:nvPr/>
        </p:nvPicPr>
        <p:blipFill rotWithShape="1">
          <a:blip r:embed="rId3">
            <a:alphaModFix/>
          </a:blip>
          <a:srcRect/>
          <a:stretch/>
        </p:blipFill>
        <p:spPr>
          <a:xfrm>
            <a:off x="377071" y="257425"/>
            <a:ext cx="1545997" cy="15336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Objectives</a:t>
            </a:r>
            <a:endParaRPr dirty="0"/>
          </a:p>
        </p:txBody>
      </p:sp>
      <p:sp>
        <p:nvSpPr>
          <p:cNvPr id="89" name="Google Shape;89;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US" dirty="0"/>
              <a:t>Refine visions and goals of the sub-group</a:t>
            </a:r>
            <a:endParaRPr dirty="0"/>
          </a:p>
          <a:p>
            <a:pPr marL="228600" lvl="0" indent="-228600" algn="l" rtl="0">
              <a:lnSpc>
                <a:spcPct val="90000"/>
              </a:lnSpc>
              <a:spcBef>
                <a:spcPts val="1600"/>
              </a:spcBef>
              <a:spcAft>
                <a:spcPts val="0"/>
              </a:spcAft>
              <a:buClr>
                <a:schemeClr val="dk1"/>
              </a:buClr>
              <a:buSzPts val="2800"/>
              <a:buChar char="●"/>
            </a:pPr>
            <a:r>
              <a:rPr lang="en-US" dirty="0"/>
              <a:t>Identify pollutant(s) of focus</a:t>
            </a:r>
            <a:endParaRPr dirty="0"/>
          </a:p>
          <a:p>
            <a:pPr marL="228600" lvl="0" indent="-228600" algn="l" rtl="0">
              <a:lnSpc>
                <a:spcPct val="90000"/>
              </a:lnSpc>
              <a:spcBef>
                <a:spcPts val="1600"/>
              </a:spcBef>
              <a:spcAft>
                <a:spcPts val="0"/>
              </a:spcAft>
              <a:buClr>
                <a:schemeClr val="dk1"/>
              </a:buClr>
              <a:buSzPts val="2800"/>
              <a:buChar char="●"/>
            </a:pPr>
            <a:r>
              <a:rPr lang="en-US" dirty="0"/>
              <a:t>Identify product/outcome from subgroup research activities.</a:t>
            </a:r>
            <a:endParaRPr dirty="0"/>
          </a:p>
          <a:p>
            <a:pPr marL="228600" lvl="0" indent="-228600" algn="l" rtl="0">
              <a:lnSpc>
                <a:spcPct val="90000"/>
              </a:lnSpc>
              <a:spcBef>
                <a:spcPts val="1600"/>
              </a:spcBef>
              <a:spcAft>
                <a:spcPts val="0"/>
              </a:spcAft>
              <a:buClr>
                <a:schemeClr val="dk1"/>
              </a:buClr>
              <a:buSzPts val="2800"/>
              <a:buChar char="●"/>
            </a:pPr>
            <a:r>
              <a:rPr lang="en-US" dirty="0"/>
              <a:t>Evaluation/identification of current research activities</a:t>
            </a:r>
            <a:endParaRPr dirty="0"/>
          </a:p>
          <a:p>
            <a:pPr marL="228600" lvl="0" indent="-228600" algn="l" rtl="0">
              <a:lnSpc>
                <a:spcPct val="90000"/>
              </a:lnSpc>
              <a:spcBef>
                <a:spcPts val="1600"/>
              </a:spcBef>
              <a:spcAft>
                <a:spcPts val="0"/>
              </a:spcAft>
              <a:buClr>
                <a:schemeClr val="dk1"/>
              </a:buClr>
              <a:buSzPts val="2800"/>
              <a:buChar char="●"/>
            </a:pPr>
            <a:r>
              <a:rPr lang="en-US" dirty="0"/>
              <a:t>Identification of stakeholders/resources</a:t>
            </a:r>
            <a:endParaRPr dirty="0"/>
          </a:p>
          <a:p>
            <a:pPr marL="228600" lvl="0" indent="-50800" algn="l" rtl="0">
              <a:lnSpc>
                <a:spcPct val="90000"/>
              </a:lnSpc>
              <a:spcBef>
                <a:spcPts val="1600"/>
              </a:spcBef>
              <a:spcAft>
                <a:spcPts val="0"/>
              </a:spcAft>
              <a:buClr>
                <a:schemeClr val="dk1"/>
              </a:buClr>
              <a:buSzPts val="2800"/>
              <a:buNone/>
            </a:pPr>
            <a:endParaRPr dirty="0"/>
          </a:p>
          <a:p>
            <a:pPr marL="228600" lvl="0" indent="-50800" algn="l" rtl="0">
              <a:lnSpc>
                <a:spcPct val="90000"/>
              </a:lnSpc>
              <a:spcBef>
                <a:spcPts val="1000"/>
              </a:spcBef>
              <a:spcAft>
                <a:spcPts val="2100"/>
              </a:spcAft>
              <a:buClr>
                <a:schemeClr val="dk1"/>
              </a:buClr>
              <a:buSzPts val="28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dirty="0"/>
              <a:t>Projected Changes in U.S. Annual Average Temperature</a:t>
            </a:r>
            <a:endParaRPr dirty="0"/>
          </a:p>
        </p:txBody>
      </p:sp>
      <p:sp>
        <p:nvSpPr>
          <p:cNvPr id="96" name="Google Shape;96;p18"/>
          <p:cNvSpPr txBox="1">
            <a:spLocks noGrp="1"/>
          </p:cNvSpPr>
          <p:nvPr>
            <p:ph type="body" idx="1"/>
          </p:nvPr>
        </p:nvSpPr>
        <p:spPr>
          <a:xfrm>
            <a:off x="838199" y="1825625"/>
            <a:ext cx="4205141"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800"/>
              <a:buChar char="●"/>
            </a:pPr>
            <a:r>
              <a:rPr lang="en-US" sz="1800" dirty="0"/>
              <a:t>Annual average temperatures across the United States are projected to increase over this century, with greater changes at higher latitudes as compared to lower latitudes, and under a higher scenario (RCP8.5; right) than under a lower one (RCP4.5; left).</a:t>
            </a:r>
            <a:endParaRPr dirty="0"/>
          </a:p>
          <a:p>
            <a:pPr marL="228600" lvl="0" indent="-114300" algn="l" rtl="0">
              <a:lnSpc>
                <a:spcPct val="90000"/>
              </a:lnSpc>
              <a:spcBef>
                <a:spcPts val="1000"/>
              </a:spcBef>
              <a:spcAft>
                <a:spcPts val="0"/>
              </a:spcAft>
              <a:buClr>
                <a:schemeClr val="dk1"/>
              </a:buClr>
              <a:buSzPts val="1800"/>
              <a:buNone/>
            </a:pPr>
            <a:endParaRPr sz="1800" dirty="0"/>
          </a:p>
          <a:p>
            <a:pPr marL="228600" lvl="0" indent="-228600" algn="l" rtl="0">
              <a:lnSpc>
                <a:spcPct val="90000"/>
              </a:lnSpc>
              <a:spcBef>
                <a:spcPts val="1000"/>
              </a:spcBef>
              <a:spcAft>
                <a:spcPts val="2100"/>
              </a:spcAft>
              <a:buClr>
                <a:schemeClr val="dk1"/>
              </a:buClr>
              <a:buSzPts val="1800"/>
              <a:buChar char="●"/>
            </a:pPr>
            <a:r>
              <a:rPr lang="en-US" sz="1800" dirty="0"/>
              <a:t>Figure shows projected differences in annual average temperatures for mid-century (2036–2065; top) and end of century (2071–2100; bottom) relative to the near present (1986–2015).</a:t>
            </a:r>
            <a:endParaRPr dirty="0"/>
          </a:p>
        </p:txBody>
      </p:sp>
      <p:sp>
        <p:nvSpPr>
          <p:cNvPr id="97" name="Google Shape;97;p18"/>
          <p:cNvSpPr txBox="1">
            <a:spLocks noGrp="1"/>
          </p:cNvSpPr>
          <p:nvPr>
            <p:ph type="ftr" idx="11"/>
          </p:nvPr>
        </p:nvSpPr>
        <p:spPr>
          <a:xfrm>
            <a:off x="5419341" y="6385726"/>
            <a:ext cx="6211239"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solidFill>
                  <a:schemeClr val="bg1">
                    <a:lumMod val="75000"/>
                  </a:schemeClr>
                </a:solidFill>
              </a:rPr>
              <a:t>Fourth National Climate Assessment, Vol 11 (nca2018.globalchange.gov)</a:t>
            </a:r>
            <a:endParaRPr dirty="0">
              <a:solidFill>
                <a:schemeClr val="bg1">
                  <a:lumMod val="75000"/>
                </a:schemeClr>
              </a:solidFill>
            </a:endParaRPr>
          </a:p>
        </p:txBody>
      </p:sp>
      <p:pic>
        <p:nvPicPr>
          <p:cNvPr id="98" name="Google Shape;98;p18"/>
          <p:cNvPicPr preferRelativeResize="0"/>
          <p:nvPr/>
        </p:nvPicPr>
        <p:blipFill rotWithShape="1">
          <a:blip r:embed="rId3">
            <a:alphaModFix/>
          </a:blip>
          <a:srcRect/>
          <a:stretch/>
        </p:blipFill>
        <p:spPr>
          <a:xfrm>
            <a:off x="5419341" y="1690688"/>
            <a:ext cx="5558299" cy="455374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Calibri"/>
              <a:buNone/>
            </a:pPr>
            <a:r>
              <a:rPr lang="en-US" sz="3200" dirty="0"/>
              <a:t>Projected Change in Very Hot Days by 2100 in Phoenix, Arizona</a:t>
            </a:r>
            <a:endParaRPr dirty="0"/>
          </a:p>
        </p:txBody>
      </p:sp>
      <p:sp>
        <p:nvSpPr>
          <p:cNvPr id="105" name="Google Shape;105;p19"/>
          <p:cNvSpPr txBox="1">
            <a:spLocks noGrp="1"/>
          </p:cNvSpPr>
          <p:nvPr>
            <p:ph type="body" idx="1"/>
          </p:nvPr>
        </p:nvSpPr>
        <p:spPr>
          <a:xfrm>
            <a:off x="838200" y="1825625"/>
            <a:ext cx="4421957" cy="4351338"/>
          </a:xfrm>
          <a:prstGeom prst="rect">
            <a:avLst/>
          </a:prstGeom>
          <a:noFill/>
          <a:ln>
            <a:noFill/>
          </a:ln>
        </p:spPr>
        <p:txBody>
          <a:bodyPr spcFirstLastPara="1" wrap="square" lIns="91425" tIns="45700" rIns="91425" bIns="45700" anchor="t" anchorCtr="0">
            <a:noAutofit/>
          </a:bodyPr>
          <a:lstStyle/>
          <a:p>
            <a:pPr marL="228600" lvl="0" indent="-114300" algn="l" rtl="0">
              <a:lnSpc>
                <a:spcPct val="90000"/>
              </a:lnSpc>
              <a:spcBef>
                <a:spcPts val="0"/>
              </a:spcBef>
              <a:spcAft>
                <a:spcPts val="0"/>
              </a:spcAft>
              <a:buClr>
                <a:schemeClr val="dk1"/>
              </a:buClr>
              <a:buSzPts val="1800"/>
              <a:buNone/>
            </a:pPr>
            <a:endParaRPr sz="1800" dirty="0"/>
          </a:p>
          <a:p>
            <a:pPr marL="228600" lvl="0" indent="-114300" algn="l" rtl="0">
              <a:lnSpc>
                <a:spcPct val="90000"/>
              </a:lnSpc>
              <a:spcBef>
                <a:spcPts val="1000"/>
              </a:spcBef>
              <a:spcAft>
                <a:spcPts val="0"/>
              </a:spcAft>
              <a:buClr>
                <a:schemeClr val="dk1"/>
              </a:buClr>
              <a:buSzPts val="1800"/>
              <a:buNone/>
            </a:pPr>
            <a:endParaRPr sz="1800" dirty="0"/>
          </a:p>
          <a:p>
            <a:pPr marL="228600" lvl="0" indent="-228600" algn="l" rtl="0">
              <a:lnSpc>
                <a:spcPct val="90000"/>
              </a:lnSpc>
              <a:spcBef>
                <a:spcPts val="1000"/>
              </a:spcBef>
              <a:spcAft>
                <a:spcPts val="2100"/>
              </a:spcAft>
              <a:buClr>
                <a:schemeClr val="dk1"/>
              </a:buClr>
              <a:buSzPts val="1800"/>
              <a:buChar char="●"/>
            </a:pPr>
            <a:r>
              <a:rPr lang="en-US" sz="1800" dirty="0"/>
              <a:t>Average annual number of days above 100°F in Phoenix, Arizona, for 1976–2005, and projections of the average number of days per year above 100°F through the end of the 21st century (2070–2099) under the lower (RCP4.5) and higher (RCP8.5) scenarios.</a:t>
            </a:r>
            <a:endParaRPr dirty="0"/>
          </a:p>
        </p:txBody>
      </p:sp>
      <p:sp>
        <p:nvSpPr>
          <p:cNvPr id="106" name="Google Shape;106;p19"/>
          <p:cNvSpPr txBox="1">
            <a:spLocks noGrp="1"/>
          </p:cNvSpPr>
          <p:nvPr>
            <p:ph type="ftr" idx="11"/>
          </p:nvPr>
        </p:nvSpPr>
        <p:spPr>
          <a:xfrm>
            <a:off x="5357238" y="6176963"/>
            <a:ext cx="5996562" cy="365125"/>
          </a:xfrm>
          <a:prstGeom prst="rect">
            <a:avLst/>
          </a:prstGeom>
          <a:noFill/>
          <a:ln>
            <a:noFill/>
          </a:ln>
        </p:spPr>
        <p:txBody>
          <a:bodyPr spcFirstLastPara="1" wrap="square" lIns="91425" tIns="45700" rIns="91425" bIns="45700" anchor="ctr" anchorCtr="0">
            <a:noAutofit/>
          </a:bodyPr>
          <a:lstStyle/>
          <a:p>
            <a:r>
              <a:rPr lang="en-US" dirty="0">
                <a:solidFill>
                  <a:schemeClr val="bg1">
                    <a:lumMod val="75000"/>
                  </a:schemeClr>
                </a:solidFill>
              </a:rPr>
              <a:t>Fourth National Climate Assessment, Vol 11 (nca2018.globalchange.gov)</a:t>
            </a:r>
            <a:endParaRPr dirty="0">
              <a:solidFill>
                <a:schemeClr val="bg1">
                  <a:lumMod val="75000"/>
                </a:schemeClr>
              </a:solidFill>
            </a:endParaRPr>
          </a:p>
        </p:txBody>
      </p:sp>
      <p:pic>
        <p:nvPicPr>
          <p:cNvPr id="107" name="Google Shape;107;p19"/>
          <p:cNvPicPr preferRelativeResize="0"/>
          <p:nvPr/>
        </p:nvPicPr>
        <p:blipFill rotWithShape="1">
          <a:blip r:embed="rId3">
            <a:alphaModFix/>
          </a:blip>
          <a:srcRect/>
          <a:stretch/>
        </p:blipFill>
        <p:spPr>
          <a:xfrm>
            <a:off x="6056521" y="1690688"/>
            <a:ext cx="5297279" cy="435133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Air Quality</a:t>
            </a:r>
            <a:endParaRPr dirty="0"/>
          </a:p>
        </p:txBody>
      </p:sp>
      <p:sp>
        <p:nvSpPr>
          <p:cNvPr id="114" name="Google Shape;114;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800"/>
              <a:buChar char="●"/>
            </a:pPr>
            <a:r>
              <a:rPr lang="en-US" dirty="0"/>
              <a:t>Increasing Risks from Air Pollution	 </a:t>
            </a:r>
            <a:endParaRPr dirty="0"/>
          </a:p>
          <a:p>
            <a:pPr marL="685800" lvl="1" indent="-228600" algn="l" rtl="0">
              <a:lnSpc>
                <a:spcPct val="80000"/>
              </a:lnSpc>
              <a:spcBef>
                <a:spcPts val="500"/>
              </a:spcBef>
              <a:spcAft>
                <a:spcPts val="0"/>
              </a:spcAft>
              <a:buClr>
                <a:schemeClr val="dk1"/>
              </a:buClr>
              <a:buSzPts val="2000"/>
              <a:buChar char="○"/>
            </a:pPr>
            <a:r>
              <a:rPr lang="en-US" sz="2000" dirty="0"/>
              <a:t>Air pollution would increase the incidence of adverse respiratory and cardiovascular health effects, including premature death. </a:t>
            </a:r>
            <a:endParaRPr dirty="0"/>
          </a:p>
          <a:p>
            <a:pPr marL="685800" lvl="1" indent="-76200" algn="l" rtl="0">
              <a:lnSpc>
                <a:spcPct val="80000"/>
              </a:lnSpc>
              <a:spcBef>
                <a:spcPts val="500"/>
              </a:spcBef>
              <a:spcAft>
                <a:spcPts val="0"/>
              </a:spcAft>
              <a:buClr>
                <a:schemeClr val="dk1"/>
              </a:buClr>
              <a:buSzPts val="2400"/>
              <a:buNone/>
            </a:pPr>
            <a:endParaRPr dirty="0"/>
          </a:p>
          <a:p>
            <a:pPr marL="228600" lvl="0" indent="-228600" algn="l" rtl="0">
              <a:lnSpc>
                <a:spcPct val="80000"/>
              </a:lnSpc>
              <a:spcBef>
                <a:spcPts val="1000"/>
              </a:spcBef>
              <a:spcAft>
                <a:spcPts val="0"/>
              </a:spcAft>
              <a:buClr>
                <a:schemeClr val="dk1"/>
              </a:buClr>
              <a:buSzPts val="2800"/>
              <a:buChar char="●"/>
            </a:pPr>
            <a:r>
              <a:rPr lang="en-US" dirty="0"/>
              <a:t>Increasing Impacts of Wildfires</a:t>
            </a:r>
            <a:endParaRPr dirty="0"/>
          </a:p>
          <a:p>
            <a:pPr marL="685800" lvl="1" indent="-228600" algn="l" rtl="0">
              <a:lnSpc>
                <a:spcPct val="80000"/>
              </a:lnSpc>
              <a:spcBef>
                <a:spcPts val="500"/>
              </a:spcBef>
              <a:spcAft>
                <a:spcPts val="0"/>
              </a:spcAft>
              <a:buClr>
                <a:schemeClr val="dk1"/>
              </a:buClr>
              <a:buSzPts val="2000"/>
              <a:buChar char="○"/>
            </a:pPr>
            <a:r>
              <a:rPr lang="en-US" sz="2000" dirty="0"/>
              <a:t>More frequent and severe wildfires due to climate change would further diminish air quality, increase incidences of respiratory illness from exposure to wildfire smoke, impair visibility, and disrupt outdoor recreational activities</a:t>
            </a:r>
            <a:endParaRPr dirty="0"/>
          </a:p>
          <a:p>
            <a:pPr marL="228600" lvl="0" indent="-50800" algn="l" rtl="0">
              <a:lnSpc>
                <a:spcPct val="80000"/>
              </a:lnSpc>
              <a:spcBef>
                <a:spcPts val="1000"/>
              </a:spcBef>
              <a:spcAft>
                <a:spcPts val="0"/>
              </a:spcAft>
              <a:buClr>
                <a:schemeClr val="dk1"/>
              </a:buClr>
              <a:buSzPts val="2800"/>
              <a:buNone/>
            </a:pPr>
            <a:endParaRPr dirty="0"/>
          </a:p>
          <a:p>
            <a:pPr marL="228600" lvl="0" indent="-228600" algn="l" rtl="0">
              <a:lnSpc>
                <a:spcPct val="80000"/>
              </a:lnSpc>
              <a:spcBef>
                <a:spcPts val="1000"/>
              </a:spcBef>
              <a:spcAft>
                <a:spcPts val="0"/>
              </a:spcAft>
              <a:buClr>
                <a:schemeClr val="dk1"/>
              </a:buClr>
              <a:buSzPts val="2800"/>
              <a:buChar char="●"/>
            </a:pPr>
            <a:r>
              <a:rPr lang="en-US" dirty="0"/>
              <a:t>Increases in Airborne Allergen Exposure</a:t>
            </a:r>
            <a:endParaRPr dirty="0"/>
          </a:p>
          <a:p>
            <a:pPr marL="685800" lvl="1" indent="-228600" algn="l" rtl="0">
              <a:lnSpc>
                <a:spcPct val="80000"/>
              </a:lnSpc>
              <a:spcBef>
                <a:spcPts val="500"/>
              </a:spcBef>
              <a:spcAft>
                <a:spcPts val="0"/>
              </a:spcAft>
              <a:buClr>
                <a:schemeClr val="dk1"/>
              </a:buClr>
              <a:buSzPts val="2200"/>
              <a:buChar char="○"/>
            </a:pPr>
            <a:r>
              <a:rPr lang="en-US" sz="2200" dirty="0"/>
              <a:t>Earlier spring arrival, warmer temperatures, changes in precipitation, and higher carbon dioxide concentrations can increase exposure to airborne pollen allergens</a:t>
            </a:r>
            <a:endParaRPr dirty="0"/>
          </a:p>
          <a:p>
            <a:pPr marL="228600" lvl="0" indent="-50800" algn="l" rtl="0">
              <a:lnSpc>
                <a:spcPct val="80000"/>
              </a:lnSpc>
              <a:spcBef>
                <a:spcPts val="1000"/>
              </a:spcBef>
              <a:spcAft>
                <a:spcPts val="0"/>
              </a:spcAft>
              <a:buClr>
                <a:schemeClr val="dk1"/>
              </a:buClr>
              <a:buSzPts val="2800"/>
              <a:buNone/>
            </a:pPr>
            <a:endParaRPr dirty="0"/>
          </a:p>
          <a:p>
            <a:pPr marL="228600" lvl="0" indent="-50800" algn="l" rtl="0">
              <a:lnSpc>
                <a:spcPct val="80000"/>
              </a:lnSpc>
              <a:spcBef>
                <a:spcPts val="1000"/>
              </a:spcBef>
              <a:spcAft>
                <a:spcPts val="2100"/>
              </a:spcAft>
              <a:buClr>
                <a:schemeClr val="dk1"/>
              </a:buClr>
              <a:buSzPts val="28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Calibri"/>
              <a:buNone/>
            </a:pPr>
            <a:r>
              <a:rPr lang="en-US" sz="3600" dirty="0"/>
              <a:t>Projected Changes in Summer Season Ozone</a:t>
            </a:r>
            <a:endParaRPr dirty="0"/>
          </a:p>
        </p:txBody>
      </p:sp>
      <p:sp>
        <p:nvSpPr>
          <p:cNvPr id="121" name="Google Shape;121;p21"/>
          <p:cNvSpPr txBox="1">
            <a:spLocks noGrp="1"/>
          </p:cNvSpPr>
          <p:nvPr>
            <p:ph type="body" idx="1"/>
          </p:nvPr>
        </p:nvSpPr>
        <p:spPr>
          <a:xfrm>
            <a:off x="838200" y="1825625"/>
            <a:ext cx="5043325"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000"/>
              <a:buChar char="●"/>
            </a:pPr>
            <a:r>
              <a:rPr lang="en-US" sz="2000" dirty="0"/>
              <a:t>Change in summer averages of the maximum daily 8-hour ozone concentration (as compared to the 1995–2005 average). Summertime ozone is projected to change non-uniformly across the United States</a:t>
            </a:r>
            <a:endParaRPr dirty="0"/>
          </a:p>
          <a:p>
            <a:pPr marL="228600" lvl="0" indent="-101600" algn="l" rtl="0">
              <a:lnSpc>
                <a:spcPct val="90000"/>
              </a:lnSpc>
              <a:spcBef>
                <a:spcPts val="1000"/>
              </a:spcBef>
              <a:spcAft>
                <a:spcPts val="0"/>
              </a:spcAft>
              <a:buClr>
                <a:schemeClr val="dk1"/>
              </a:buClr>
              <a:buSzPts val="2000"/>
              <a:buNone/>
            </a:pPr>
            <a:endParaRPr sz="2000" dirty="0"/>
          </a:p>
          <a:p>
            <a:pPr marL="228600" lvl="0" indent="-228600" algn="l" rtl="0">
              <a:lnSpc>
                <a:spcPct val="90000"/>
              </a:lnSpc>
              <a:spcBef>
                <a:spcPts val="1000"/>
              </a:spcBef>
              <a:spcAft>
                <a:spcPts val="2100"/>
              </a:spcAft>
              <a:buClr>
                <a:schemeClr val="dk1"/>
              </a:buClr>
              <a:buSzPts val="2000"/>
              <a:buChar char="●"/>
            </a:pPr>
            <a:r>
              <a:rPr lang="en-US" sz="2000" dirty="0"/>
              <a:t>Changes are amplified under the higher scenario (RCP8.5) compared with the lower scenario (RCP4.5), as well as at 2090 compared with 2050.</a:t>
            </a:r>
            <a:endParaRPr dirty="0"/>
          </a:p>
        </p:txBody>
      </p:sp>
      <p:sp>
        <p:nvSpPr>
          <p:cNvPr id="122" name="Google Shape;122;p21"/>
          <p:cNvSpPr txBox="1">
            <a:spLocks noGrp="1"/>
          </p:cNvSpPr>
          <p:nvPr>
            <p:ph type="ftr" idx="11"/>
          </p:nvPr>
        </p:nvSpPr>
        <p:spPr>
          <a:xfrm>
            <a:off x="5796415" y="6165343"/>
            <a:ext cx="6001494" cy="365125"/>
          </a:xfrm>
          <a:prstGeom prst="rect">
            <a:avLst/>
          </a:prstGeom>
          <a:noFill/>
          <a:ln>
            <a:noFill/>
          </a:ln>
        </p:spPr>
        <p:txBody>
          <a:bodyPr spcFirstLastPara="1" wrap="square" lIns="91425" tIns="45700" rIns="91425" bIns="45700" anchor="ctr" anchorCtr="0">
            <a:noAutofit/>
          </a:bodyPr>
          <a:lstStyle/>
          <a:p>
            <a:r>
              <a:rPr lang="en-US" dirty="0">
                <a:solidFill>
                  <a:schemeClr val="bg1">
                    <a:lumMod val="75000"/>
                  </a:schemeClr>
                </a:solidFill>
              </a:rPr>
              <a:t>Fourth National Climate Assessment, Vol 11 (nca2018.globalchange.gov)</a:t>
            </a:r>
            <a:endParaRPr dirty="0">
              <a:solidFill>
                <a:schemeClr val="bg1">
                  <a:lumMod val="75000"/>
                </a:schemeClr>
              </a:solidFill>
            </a:endParaRPr>
          </a:p>
        </p:txBody>
      </p:sp>
      <p:pic>
        <p:nvPicPr>
          <p:cNvPr id="123" name="Google Shape;123;p21"/>
          <p:cNvPicPr preferRelativeResize="0"/>
          <p:nvPr/>
        </p:nvPicPr>
        <p:blipFill rotWithShape="1">
          <a:blip r:embed="rId3">
            <a:alphaModFix/>
          </a:blip>
          <a:srcRect/>
          <a:stretch/>
        </p:blipFill>
        <p:spPr>
          <a:xfrm>
            <a:off x="6096000" y="1615274"/>
            <a:ext cx="5402325" cy="43424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Calibri"/>
              <a:buNone/>
            </a:pPr>
            <a:r>
              <a:rPr lang="en-US" dirty="0"/>
              <a:t>Member Survey</a:t>
            </a:r>
            <a:endParaRPr dirty="0"/>
          </a:p>
        </p:txBody>
      </p:sp>
      <p:sp>
        <p:nvSpPr>
          <p:cNvPr id="130" name="Google Shape;130;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88888"/>
              </a:buClr>
              <a:buSzPts val="2400"/>
              <a:buNone/>
            </a:pPr>
            <a:r>
              <a:rPr lang="en-US" dirty="0"/>
              <a:t>Go to : PollEV.com/ryanmichael483</a:t>
            </a:r>
            <a:endParaRPr dirty="0"/>
          </a:p>
          <a:p>
            <a:pPr marL="0" lvl="0" indent="0" algn="l" rtl="0">
              <a:lnSpc>
                <a:spcPct val="90000"/>
              </a:lnSpc>
              <a:spcBef>
                <a:spcPts val="1000"/>
              </a:spcBef>
              <a:spcAft>
                <a:spcPts val="2100"/>
              </a:spcAft>
              <a:buClr>
                <a:srgbClr val="888888"/>
              </a:buClr>
              <a:buSzPts val="2400"/>
              <a:buNone/>
            </a:pPr>
            <a:r>
              <a:rPr lang="en-US" dirty="0"/>
              <a:t>Or text </a:t>
            </a:r>
            <a:r>
              <a:rPr lang="en-US" b="1" dirty="0"/>
              <a:t>RYANMICHAEL483 </a:t>
            </a:r>
            <a:r>
              <a:rPr lang="en-US" dirty="0"/>
              <a:t>to </a:t>
            </a:r>
            <a:r>
              <a:rPr lang="en-US" b="1" dirty="0"/>
              <a:t>22333 </a:t>
            </a:r>
            <a:r>
              <a:rPr lang="en-US" dirty="0"/>
              <a:t>once to join</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D0E90-991C-7D4D-B8A6-AD4BE15B8754}"/>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05DB5E5B-965C-A04B-B5E8-E90E89F2E90C}"/>
              </a:ext>
            </a:extLst>
          </p:cNvPr>
          <p:cNvSpPr>
            <a:spLocks noGrp="1"/>
          </p:cNvSpPr>
          <p:nvPr>
            <p:ph type="subTitle" idx="1"/>
          </p:nvPr>
        </p:nvSpPr>
        <p:spPr/>
        <p:txBody>
          <a:bodyPr/>
          <a:lstStyle/>
          <a:p>
            <a:endParaRPr lang="en-US" dirty="0"/>
          </a:p>
        </p:txBody>
      </p:sp>
      <p:pic>
        <p:nvPicPr>
          <p:cNvPr id="5" name="slide.url=https://www.polleverywhere.com/clickable_images/U2MGjpZhezwNH67">
            <a:extLst>
              <a:ext uri="{FF2B5EF4-FFF2-40B4-BE49-F238E27FC236}">
                <a16:creationId xmlns:a16="http://schemas.microsoft.com/office/drawing/2014/main" id="{DE1D5F56-DC45-7A4D-A8DF-2C38A40639DB}"/>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524309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83BF-728A-4D45-A626-E5E7AF0A6141}"/>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ADDD1C8C-E524-C24A-B1EF-652FCCAC1A0B}"/>
              </a:ext>
            </a:extLst>
          </p:cNvPr>
          <p:cNvSpPr>
            <a:spLocks noGrp="1"/>
          </p:cNvSpPr>
          <p:nvPr>
            <p:ph type="subTitle" idx="1"/>
          </p:nvPr>
        </p:nvSpPr>
        <p:spPr/>
        <p:txBody>
          <a:bodyPr/>
          <a:lstStyle/>
          <a:p>
            <a:endParaRPr lang="en-US" dirty="0"/>
          </a:p>
        </p:txBody>
      </p:sp>
      <p:pic>
        <p:nvPicPr>
          <p:cNvPr id="5" name="slide.url=https://www.polleverywhere.com/multiple_choice_polls/4IhzpoQPjFJDNaK">
            <a:extLst>
              <a:ext uri="{FF2B5EF4-FFF2-40B4-BE49-F238E27FC236}">
                <a16:creationId xmlns:a16="http://schemas.microsoft.com/office/drawing/2014/main" id="{7DEE6955-1074-1E49-84E3-3C5A1AA9292B}"/>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416080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5281-BF7F-414A-AD7E-552D0A9082A7}"/>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05DF81EC-AE96-CE4F-8BED-18FCCA67E2EF}"/>
              </a:ext>
            </a:extLst>
          </p:cNvPr>
          <p:cNvSpPr>
            <a:spLocks noGrp="1"/>
          </p:cNvSpPr>
          <p:nvPr>
            <p:ph type="subTitle" idx="1"/>
          </p:nvPr>
        </p:nvSpPr>
        <p:spPr/>
        <p:txBody>
          <a:bodyPr/>
          <a:lstStyle/>
          <a:p>
            <a:endParaRPr lang="en-US" dirty="0"/>
          </a:p>
        </p:txBody>
      </p:sp>
      <p:pic>
        <p:nvPicPr>
          <p:cNvPr id="5" name="slide.url=https://www.polleverywhere.com/free_text_polls/oF0O5dzF2GdCOJm">
            <a:extLst>
              <a:ext uri="{FF2B5EF4-FFF2-40B4-BE49-F238E27FC236}">
                <a16:creationId xmlns:a16="http://schemas.microsoft.com/office/drawing/2014/main" id="{923957B9-4662-8347-A96C-05E783EEE808}"/>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73553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352D-B3A1-9648-97D3-1BF3D788FEE0}"/>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B4071A0F-F81C-E649-80B0-91AA35CFD240}"/>
              </a:ext>
            </a:extLst>
          </p:cNvPr>
          <p:cNvSpPr>
            <a:spLocks noGrp="1"/>
          </p:cNvSpPr>
          <p:nvPr>
            <p:ph type="subTitle" idx="1"/>
          </p:nvPr>
        </p:nvSpPr>
        <p:spPr/>
        <p:txBody>
          <a:bodyPr/>
          <a:lstStyle/>
          <a:p>
            <a:endParaRPr lang="en-US" dirty="0"/>
          </a:p>
        </p:txBody>
      </p:sp>
      <p:pic>
        <p:nvPicPr>
          <p:cNvPr id="5" name="slide.url=https://www.polleverywhere.com/free_text_polls/OW169xOVMETexbG">
            <a:extLst>
              <a:ext uri="{FF2B5EF4-FFF2-40B4-BE49-F238E27FC236}">
                <a16:creationId xmlns:a16="http://schemas.microsoft.com/office/drawing/2014/main" id="{2258386D-68C2-1C4B-8D23-66FD23086A71}"/>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761260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51FB-8922-9E45-A607-C34D76A5784A}"/>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FFBDD80F-F6A5-0B46-B71E-F08417DC9EBC}"/>
              </a:ext>
            </a:extLst>
          </p:cNvPr>
          <p:cNvSpPr>
            <a:spLocks noGrp="1"/>
          </p:cNvSpPr>
          <p:nvPr>
            <p:ph type="subTitle" idx="1"/>
          </p:nvPr>
        </p:nvSpPr>
        <p:spPr/>
        <p:txBody>
          <a:bodyPr/>
          <a:lstStyle/>
          <a:p>
            <a:endParaRPr lang="en-US" dirty="0"/>
          </a:p>
        </p:txBody>
      </p:sp>
      <p:pic>
        <p:nvPicPr>
          <p:cNvPr id="5" name="slide.url=https://www.polleverywhere.com/ranking_polls/bgDWeX1e0L6mNif">
            <a:extLst>
              <a:ext uri="{FF2B5EF4-FFF2-40B4-BE49-F238E27FC236}">
                <a16:creationId xmlns:a16="http://schemas.microsoft.com/office/drawing/2014/main" id="{14E94F70-B19C-1443-988F-66DF71788A86}"/>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36868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9B9B-D4C7-A64D-AB13-B2EC3BC74A9A}"/>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FD5CC389-733B-F541-9E90-4A435D200D6A}"/>
              </a:ext>
            </a:extLst>
          </p:cNvPr>
          <p:cNvSpPr>
            <a:spLocks noGrp="1"/>
          </p:cNvSpPr>
          <p:nvPr>
            <p:ph type="subTitle" idx="1"/>
          </p:nvPr>
        </p:nvSpPr>
        <p:spPr/>
        <p:txBody>
          <a:bodyPr/>
          <a:lstStyle/>
          <a:p>
            <a:endParaRPr lang="en-US" dirty="0"/>
          </a:p>
        </p:txBody>
      </p:sp>
      <p:pic>
        <p:nvPicPr>
          <p:cNvPr id="5" name="slide.url=https://www.polleverywhere.com/free_text_polls/P40v2sPVNq1kiB9">
            <a:extLst>
              <a:ext uri="{FF2B5EF4-FFF2-40B4-BE49-F238E27FC236}">
                <a16:creationId xmlns:a16="http://schemas.microsoft.com/office/drawing/2014/main" id="{5AB6E852-2ED2-8645-9890-FF0C0074F2CC}"/>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2509202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E5CD-8BD3-1741-9FCD-53819238E3BC}"/>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CE298419-EA33-5949-9D61-C8E142D2E05D}"/>
              </a:ext>
            </a:extLst>
          </p:cNvPr>
          <p:cNvSpPr>
            <a:spLocks noGrp="1"/>
          </p:cNvSpPr>
          <p:nvPr>
            <p:ph type="subTitle" idx="1"/>
          </p:nvPr>
        </p:nvSpPr>
        <p:spPr/>
        <p:txBody>
          <a:bodyPr/>
          <a:lstStyle/>
          <a:p>
            <a:endParaRPr lang="en-US" dirty="0"/>
          </a:p>
        </p:txBody>
      </p:sp>
      <p:pic>
        <p:nvPicPr>
          <p:cNvPr id="5" name="slide.url=https://www.polleverywhere.com/ranking_polls/y8JxLkPR3s2qO30">
            <a:extLst>
              <a:ext uri="{FF2B5EF4-FFF2-40B4-BE49-F238E27FC236}">
                <a16:creationId xmlns:a16="http://schemas.microsoft.com/office/drawing/2014/main" id="{6FFB320D-0ED4-8B41-A9AB-D4BB0CA24E63}"/>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80138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BE77-3D82-9644-840D-FB72C605FA7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736222FC-EA2D-F940-990A-0F0B35AFBDC0}"/>
              </a:ext>
            </a:extLst>
          </p:cNvPr>
          <p:cNvSpPr>
            <a:spLocks noGrp="1"/>
          </p:cNvSpPr>
          <p:nvPr>
            <p:ph type="subTitle" idx="1"/>
          </p:nvPr>
        </p:nvSpPr>
        <p:spPr/>
        <p:txBody>
          <a:bodyPr/>
          <a:lstStyle/>
          <a:p>
            <a:endParaRPr lang="en-US" dirty="0"/>
          </a:p>
        </p:txBody>
      </p:sp>
      <p:pic>
        <p:nvPicPr>
          <p:cNvPr id="5" name="slide.url=https://www.polleverywhere.com/free_text_polls/Z1RdTvQbx1VWHw2">
            <a:extLst>
              <a:ext uri="{FF2B5EF4-FFF2-40B4-BE49-F238E27FC236}">
                <a16:creationId xmlns:a16="http://schemas.microsoft.com/office/drawing/2014/main" id="{0998BA7E-4071-C14A-80B8-2E1329D2DA7D}"/>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190919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151DE-9D3E-B64B-B6E8-15045E0B13A4}"/>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1E5DBEC0-DCA7-E84A-B5D1-EB9FD0306452}"/>
              </a:ext>
            </a:extLst>
          </p:cNvPr>
          <p:cNvSpPr>
            <a:spLocks noGrp="1"/>
          </p:cNvSpPr>
          <p:nvPr>
            <p:ph type="subTitle" idx="1"/>
          </p:nvPr>
        </p:nvSpPr>
        <p:spPr/>
        <p:txBody>
          <a:bodyPr/>
          <a:lstStyle/>
          <a:p>
            <a:endParaRPr lang="en-US" dirty="0"/>
          </a:p>
        </p:txBody>
      </p:sp>
      <p:pic>
        <p:nvPicPr>
          <p:cNvPr id="5" name="slide.url=https://www.polleverywhere.com/free_text_polls/dQd3DwW7m8aRxvX">
            <a:extLst>
              <a:ext uri="{FF2B5EF4-FFF2-40B4-BE49-F238E27FC236}">
                <a16:creationId xmlns:a16="http://schemas.microsoft.com/office/drawing/2014/main" id="{4BF1ECAA-A715-E040-AC3C-E3BBF521BC65}"/>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70426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FD3A-E9AE-D74B-B1DC-2B40B38EDA3D}"/>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B43E7DCF-DC00-814A-9CE2-2FBA26BC2298}"/>
              </a:ext>
            </a:extLst>
          </p:cNvPr>
          <p:cNvSpPr>
            <a:spLocks noGrp="1"/>
          </p:cNvSpPr>
          <p:nvPr>
            <p:ph type="subTitle" idx="1"/>
          </p:nvPr>
        </p:nvSpPr>
        <p:spPr/>
        <p:txBody>
          <a:bodyPr/>
          <a:lstStyle/>
          <a:p>
            <a:endParaRPr lang="en-US" dirty="0"/>
          </a:p>
        </p:txBody>
      </p:sp>
      <p:pic>
        <p:nvPicPr>
          <p:cNvPr id="5" name="slide.url=https://www.polleverywhere.com/free_text_polls/qw1RFUlRAHmsjlh">
            <a:extLst>
              <a:ext uri="{FF2B5EF4-FFF2-40B4-BE49-F238E27FC236}">
                <a16:creationId xmlns:a16="http://schemas.microsoft.com/office/drawing/2014/main" id="{C7C80C16-BA2C-DE4B-A48D-0BEF41D92EA4}"/>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1244983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912A8-F62B-4648-80FF-DFC013F18204}"/>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209D4B88-ADD7-4F4C-85F5-FECC16F0C3B1}"/>
              </a:ext>
            </a:extLst>
          </p:cNvPr>
          <p:cNvSpPr>
            <a:spLocks noGrp="1"/>
          </p:cNvSpPr>
          <p:nvPr>
            <p:ph type="subTitle" idx="1"/>
          </p:nvPr>
        </p:nvSpPr>
        <p:spPr/>
        <p:txBody>
          <a:bodyPr/>
          <a:lstStyle/>
          <a:p>
            <a:endParaRPr lang="en-US" dirty="0"/>
          </a:p>
        </p:txBody>
      </p:sp>
      <p:pic>
        <p:nvPicPr>
          <p:cNvPr id="5" name="slide.url=https://www.polleverywhere.com/free_text_polls/IENHOGSuL3jijci">
            <a:extLst>
              <a:ext uri="{FF2B5EF4-FFF2-40B4-BE49-F238E27FC236}">
                <a16:creationId xmlns:a16="http://schemas.microsoft.com/office/drawing/2014/main" id="{0B2234A9-A32B-5C48-BDA1-8D5578928769}"/>
              </a:ext>
            </a:extLst>
          </p:cNvPr>
          <p:cNvPicPr>
            <a:picLocks/>
          </p:cNvPicPr>
          <p:nvPr/>
        </p:nvPicPr>
        <p:blipFill>
          <a:blip r:embed="rId3"/>
          <a:stretch>
            <a:fillRect/>
          </a:stretch>
        </p:blipFill>
        <p:spPr>
          <a:xfrm>
            <a:off x="63500" y="63500"/>
            <a:ext cx="12065000" cy="6731000"/>
          </a:xfrm>
          <a:prstGeom prst="rect">
            <a:avLst/>
          </a:prstGeom>
        </p:spPr>
      </p:pic>
    </p:spTree>
    <p:extLst>
      <p:ext uri="{BB962C8B-B14F-4D97-AF65-F5344CB8AC3E}">
        <p14:creationId xmlns:p14="http://schemas.microsoft.com/office/powerpoint/2010/main" val="3162515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Thank you!</a:t>
            </a:r>
            <a:endParaRPr dirty="0"/>
          </a:p>
        </p:txBody>
      </p:sp>
      <p:sp>
        <p:nvSpPr>
          <p:cNvPr id="225" name="Google Shape;225;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2100"/>
              </a:spcAft>
              <a:buClr>
                <a:srgbClr val="888888"/>
              </a:buClr>
              <a:buSzPts val="2400"/>
              <a:buNone/>
            </a:pPr>
            <a:endParaRPr dirty="0"/>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876</Words>
  <Application>Microsoft Macintosh PowerPoint</Application>
  <PresentationFormat>Widescreen</PresentationFormat>
  <Paragraphs>88</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Proxima Nova</vt:lpstr>
      <vt:lpstr>Calibri</vt:lpstr>
      <vt:lpstr>Arial</vt:lpstr>
      <vt:lpstr>Alfa Slab One</vt:lpstr>
      <vt:lpstr>Gameday</vt:lpstr>
      <vt:lpstr>COUNCIL OF STATE AND TERRITORIAL EPIDEMIOLOGISTS RESPIRATORY &amp; CLIMATE CHANGE WORKGROUP</vt:lpstr>
      <vt:lpstr>Objectives</vt:lpstr>
      <vt:lpstr>Projected Changes in U.S. Annual Average Temperature</vt:lpstr>
      <vt:lpstr>Projected Change in Very Hot Days by 2100 in Phoenix, Arizona</vt:lpstr>
      <vt:lpstr>Air Quality</vt:lpstr>
      <vt:lpstr>Projected Changes in Summer Season Ozone</vt:lpstr>
      <vt:lpstr>Member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COUNCIL OF STATE AND TERRITORIAL EPIDEMIOLOGISTS RESPIRATORY &amp; CLIMATE CHANGE WORKGROUP</dc:title>
  <cp:lastModifiedBy>Ryan Michael</cp:lastModifiedBy>
  <cp:revision>6</cp:revision>
  <dcterms:modified xsi:type="dcterms:W3CDTF">2018-12-06T04:35:35Z</dcterms:modified>
</cp:coreProperties>
</file>