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4" r:id="rId3"/>
    <p:sldMasterId id="2147483682" r:id="rId4"/>
    <p:sldMasterId id="2147483694" r:id="rId5"/>
  </p:sldMasterIdLst>
  <p:notesMasterIdLst>
    <p:notesMasterId r:id="rId39"/>
  </p:notesMasterIdLst>
  <p:sldIdLst>
    <p:sldId id="266" r:id="rId6"/>
    <p:sldId id="2147375579" r:id="rId7"/>
    <p:sldId id="2147375587" r:id="rId8"/>
    <p:sldId id="264" r:id="rId9"/>
    <p:sldId id="2147375588" r:id="rId10"/>
    <p:sldId id="256" r:id="rId11"/>
    <p:sldId id="258" r:id="rId12"/>
    <p:sldId id="257" r:id="rId13"/>
    <p:sldId id="259" r:id="rId14"/>
    <p:sldId id="2147375589" r:id="rId15"/>
    <p:sldId id="401" r:id="rId16"/>
    <p:sldId id="402" r:id="rId17"/>
    <p:sldId id="407" r:id="rId18"/>
    <p:sldId id="372" r:id="rId19"/>
    <p:sldId id="374" r:id="rId20"/>
    <p:sldId id="405" r:id="rId21"/>
    <p:sldId id="403" r:id="rId22"/>
    <p:sldId id="408" r:id="rId23"/>
    <p:sldId id="406" r:id="rId24"/>
    <p:sldId id="409" r:id="rId25"/>
    <p:sldId id="410" r:id="rId26"/>
    <p:sldId id="404" r:id="rId27"/>
    <p:sldId id="397" r:id="rId28"/>
    <p:sldId id="2147375590" r:id="rId29"/>
    <p:sldId id="2147375591" r:id="rId30"/>
    <p:sldId id="2147375592" r:id="rId31"/>
    <p:sldId id="263" r:id="rId32"/>
    <p:sldId id="2147375593" r:id="rId33"/>
    <p:sldId id="261" r:id="rId34"/>
    <p:sldId id="262" r:id="rId35"/>
    <p:sldId id="2147375583" r:id="rId36"/>
    <p:sldId id="2147375585" r:id="rId37"/>
    <p:sldId id="26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664813-4461-1E2C-697F-1399B27BEA84}" name="Guest User" initials="GU" userId="S::urn:spo:anon#b5531c3bfb9062b7846c52004b095bc1c6aed36069966e806908f4a4cb3a817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37427D-58E1-4833-94BB-F184BBB232B1}" v="7" dt="2022-02-28T17:34:12.154"/>
    <p1510:client id="{81F13817-10D3-48C5-8BCB-511942E17CD6}" v="2" dt="2022-04-21T18:37:56.491"/>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PregnantChart!$C$1</c:f>
              <c:strCache>
                <c:ptCount val="1"/>
                <c:pt idx="0">
                  <c:v>Positive</c:v>
                </c:pt>
              </c:strCache>
            </c:strRef>
          </c:tx>
          <c:spPr>
            <a:ln w="57150" cap="rnd">
              <a:solidFill>
                <a:schemeClr val="accent2">
                  <a:lumMod val="75000"/>
                </a:schemeClr>
              </a:solidFill>
              <a:round/>
            </a:ln>
            <a:effectLst/>
          </c:spPr>
          <c:marker>
            <c:symbol val="circle"/>
            <c:size val="5"/>
            <c:spPr>
              <a:solidFill>
                <a:schemeClr val="accent1"/>
              </a:solidFill>
              <a:ln w="57150">
                <a:solidFill>
                  <a:schemeClr val="accent2">
                    <a:lumMod val="75000"/>
                  </a:schemeClr>
                </a:solidFill>
              </a:ln>
              <a:effectLst/>
            </c:spPr>
          </c:marker>
          <c:cat>
            <c:numRef>
              <c:f>PregnantChart!$A$2:$A$17</c:f>
              <c:numCache>
                <c:formatCode>mmm\-yy</c:formatCode>
                <c:ptCount val="16"/>
                <c:pt idx="0">
                  <c:v>44105</c:v>
                </c:pt>
                <c:pt idx="1">
                  <c:v>44136</c:v>
                </c:pt>
                <c:pt idx="2">
                  <c:v>44166</c:v>
                </c:pt>
                <c:pt idx="3">
                  <c:v>44197</c:v>
                </c:pt>
                <c:pt idx="4">
                  <c:v>44228</c:v>
                </c:pt>
                <c:pt idx="5">
                  <c:v>44256</c:v>
                </c:pt>
                <c:pt idx="6">
                  <c:v>44287</c:v>
                </c:pt>
                <c:pt idx="7">
                  <c:v>44317</c:v>
                </c:pt>
                <c:pt idx="8">
                  <c:v>44348</c:v>
                </c:pt>
                <c:pt idx="9">
                  <c:v>44378</c:v>
                </c:pt>
                <c:pt idx="10">
                  <c:v>44409</c:v>
                </c:pt>
                <c:pt idx="11">
                  <c:v>44440</c:v>
                </c:pt>
                <c:pt idx="12">
                  <c:v>44470</c:v>
                </c:pt>
                <c:pt idx="13">
                  <c:v>44501</c:v>
                </c:pt>
                <c:pt idx="14">
                  <c:v>44531</c:v>
                </c:pt>
                <c:pt idx="15">
                  <c:v>44562</c:v>
                </c:pt>
              </c:numCache>
            </c:numRef>
          </c:cat>
          <c:val>
            <c:numRef>
              <c:f>PregnantChart!$C$2:$C$17</c:f>
              <c:numCache>
                <c:formatCode>General</c:formatCode>
                <c:ptCount val="16"/>
                <c:pt idx="0">
                  <c:v>87</c:v>
                </c:pt>
                <c:pt idx="1">
                  <c:v>167</c:v>
                </c:pt>
                <c:pt idx="2">
                  <c:v>347</c:v>
                </c:pt>
                <c:pt idx="3">
                  <c:v>535</c:v>
                </c:pt>
                <c:pt idx="4">
                  <c:v>280</c:v>
                </c:pt>
                <c:pt idx="5">
                  <c:v>222</c:v>
                </c:pt>
                <c:pt idx="6">
                  <c:v>43</c:v>
                </c:pt>
                <c:pt idx="7">
                  <c:v>72</c:v>
                </c:pt>
                <c:pt idx="8">
                  <c:v>61</c:v>
                </c:pt>
                <c:pt idx="9">
                  <c:v>210</c:v>
                </c:pt>
                <c:pt idx="10">
                  <c:v>781</c:v>
                </c:pt>
                <c:pt idx="11">
                  <c:v>574</c:v>
                </c:pt>
                <c:pt idx="12">
                  <c:v>207</c:v>
                </c:pt>
                <c:pt idx="13">
                  <c:v>157</c:v>
                </c:pt>
                <c:pt idx="14">
                  <c:v>1332</c:v>
                </c:pt>
                <c:pt idx="15">
                  <c:v>2217</c:v>
                </c:pt>
              </c:numCache>
            </c:numRef>
          </c:val>
          <c:smooth val="0"/>
          <c:extLst>
            <c:ext xmlns:c16="http://schemas.microsoft.com/office/drawing/2014/chart" uri="{C3380CC4-5D6E-409C-BE32-E72D297353CC}">
              <c16:uniqueId val="{00000000-C02A-48E2-870B-E4F7B8C1242B}"/>
            </c:ext>
          </c:extLst>
        </c:ser>
        <c:dLbls>
          <c:showLegendKey val="0"/>
          <c:showVal val="0"/>
          <c:showCatName val="0"/>
          <c:showSerName val="0"/>
          <c:showPercent val="0"/>
          <c:showBubbleSize val="0"/>
        </c:dLbls>
        <c:marker val="1"/>
        <c:smooth val="0"/>
        <c:axId val="1207115856"/>
        <c:axId val="1207114544"/>
      </c:lineChart>
      <c:dateAx>
        <c:axId val="1207115856"/>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a:solidFill>
                      <a:schemeClr val="tx1"/>
                    </a:solidFill>
                  </a:rPr>
                  <a:t>Date (month-year)</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crossAx val="1207114544"/>
        <c:crosses val="autoZero"/>
        <c:auto val="1"/>
        <c:lblOffset val="100"/>
        <c:baseTimeUnit val="months"/>
      </c:dateAx>
      <c:valAx>
        <c:axId val="12071145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a:t>Test Positive (#)</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07115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DC6B9D-5959-4838-AED5-88F1CAFF6E8E}" type="datetimeFigureOut">
              <a:rPr lang="en-US" smtClean="0"/>
              <a:t>4/21/2022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2ED92-D82E-43B3-B40E-56EA4F7F3147}" type="slidenum">
              <a:rPr lang="en-US" smtClean="0"/>
              <a:t>‹#›</a:t>
            </a:fld>
            <a:endParaRPr lang="en-US"/>
          </a:p>
        </p:txBody>
      </p:sp>
    </p:spTree>
    <p:extLst>
      <p:ext uri="{BB962C8B-B14F-4D97-AF65-F5344CB8AC3E}">
        <p14:creationId xmlns:p14="http://schemas.microsoft.com/office/powerpoint/2010/main" val="24246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2</a:t>
            </a:fld>
            <a:endParaRPr lang="en-US"/>
          </a:p>
        </p:txBody>
      </p:sp>
    </p:spTree>
    <p:extLst>
      <p:ext uri="{BB962C8B-B14F-4D97-AF65-F5344CB8AC3E}">
        <p14:creationId xmlns:p14="http://schemas.microsoft.com/office/powerpoint/2010/main" val="300929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Danica and Michael to lead brief recap &amp; introduce charter</a:t>
            </a:r>
          </a:p>
          <a:p>
            <a:r>
              <a:rPr lang="en-US"/>
              <a:t>Mia to screen share</a:t>
            </a:r>
          </a:p>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4</a:t>
            </a:fld>
            <a:endParaRPr lang="en-US"/>
          </a:p>
        </p:txBody>
      </p:sp>
    </p:spTree>
    <p:extLst>
      <p:ext uri="{BB962C8B-B14F-4D97-AF65-F5344CB8AC3E}">
        <p14:creationId xmlns:p14="http://schemas.microsoft.com/office/powerpoint/2010/main" val="593145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 Julie, Danica</a:t>
            </a:r>
          </a:p>
        </p:txBody>
      </p:sp>
      <p:sp>
        <p:nvSpPr>
          <p:cNvPr id="4" name="Slide Number Placeholder 3"/>
          <p:cNvSpPr>
            <a:spLocks noGrp="1"/>
          </p:cNvSpPr>
          <p:nvPr>
            <p:ph type="sldNum" sz="quarter" idx="5"/>
          </p:nvPr>
        </p:nvSpPr>
        <p:spPr/>
        <p:txBody>
          <a:bodyPr/>
          <a:lstStyle/>
          <a:p>
            <a:fld id="{4642ED92-D82E-43B3-B40E-56EA4F7F3147}" type="slidenum">
              <a:rPr lang="en-US" smtClean="0"/>
              <a:t>5</a:t>
            </a:fld>
            <a:endParaRPr lang="en-US"/>
          </a:p>
        </p:txBody>
      </p:sp>
    </p:spTree>
    <p:extLst>
      <p:ext uri="{BB962C8B-B14F-4D97-AF65-F5344CB8AC3E}">
        <p14:creationId xmlns:p14="http://schemas.microsoft.com/office/powerpoint/2010/main" val="3071698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8279-6A0F-465F-BD32-E2AE29C294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900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31863">
              <a:defRPr>
                <a:solidFill>
                  <a:schemeClr val="tx1"/>
                </a:solidFill>
                <a:latin typeface="Arial" charset="0"/>
              </a:defRPr>
            </a:lvl1pPr>
            <a:lvl2pPr marL="742950" indent="-285750" defTabSz="931863">
              <a:defRPr>
                <a:solidFill>
                  <a:schemeClr val="tx1"/>
                </a:solidFill>
                <a:latin typeface="Arial" charset="0"/>
              </a:defRPr>
            </a:lvl2pPr>
            <a:lvl3pPr marL="1143000" indent="-228600" defTabSz="931863">
              <a:defRPr>
                <a:solidFill>
                  <a:schemeClr val="tx1"/>
                </a:solidFill>
                <a:latin typeface="Arial" charset="0"/>
              </a:defRPr>
            </a:lvl3pPr>
            <a:lvl4pPr marL="1600200" indent="-228600" defTabSz="931863">
              <a:defRPr>
                <a:solidFill>
                  <a:schemeClr val="tx1"/>
                </a:solidFill>
                <a:latin typeface="Arial" charset="0"/>
              </a:defRPr>
            </a:lvl4pPr>
            <a:lvl5pPr marL="2057400" indent="-228600" defTabSz="931863">
              <a:defRPr>
                <a:solidFill>
                  <a:schemeClr val="tx1"/>
                </a:solidFill>
                <a:latin typeface="Arial" charset="0"/>
              </a:defRPr>
            </a:lvl5pPr>
            <a:lvl6pPr marL="2514600" indent="-228600" defTabSz="931863" eaLnBrk="0" fontAlgn="base" hangingPunct="0">
              <a:spcBef>
                <a:spcPct val="0"/>
              </a:spcBef>
              <a:spcAft>
                <a:spcPct val="0"/>
              </a:spcAft>
              <a:defRPr>
                <a:solidFill>
                  <a:schemeClr val="tx1"/>
                </a:solidFill>
                <a:latin typeface="Arial" charset="0"/>
              </a:defRPr>
            </a:lvl6pPr>
            <a:lvl7pPr marL="2971800" indent="-228600" defTabSz="931863" eaLnBrk="0" fontAlgn="base" hangingPunct="0">
              <a:spcBef>
                <a:spcPct val="0"/>
              </a:spcBef>
              <a:spcAft>
                <a:spcPct val="0"/>
              </a:spcAft>
              <a:defRPr>
                <a:solidFill>
                  <a:schemeClr val="tx1"/>
                </a:solidFill>
                <a:latin typeface="Arial" charset="0"/>
              </a:defRPr>
            </a:lvl7pPr>
            <a:lvl8pPr marL="3429000" indent="-228600" defTabSz="931863" eaLnBrk="0" fontAlgn="base" hangingPunct="0">
              <a:spcBef>
                <a:spcPct val="0"/>
              </a:spcBef>
              <a:spcAft>
                <a:spcPct val="0"/>
              </a:spcAft>
              <a:defRPr>
                <a:solidFill>
                  <a:schemeClr val="tx1"/>
                </a:solidFill>
                <a:latin typeface="Arial" charset="0"/>
              </a:defRPr>
            </a:lvl8pPr>
            <a:lvl9pPr marL="3886200" indent="-228600" defTabSz="931863" eaLnBrk="0" fontAlgn="base" hangingPunct="0">
              <a:spcBef>
                <a:spcPct val="0"/>
              </a:spcBef>
              <a:spcAft>
                <a:spcPct val="0"/>
              </a:spcAft>
              <a:defRPr>
                <a:solidFill>
                  <a:schemeClr val="tx1"/>
                </a:solidFill>
                <a:latin typeface="Arial" charset="0"/>
              </a:defRPr>
            </a:lvl9pPr>
          </a:lstStyle>
          <a:p>
            <a:pPr marL="0" marR="0" lvl="0" indent="0" algn="r" defTabSz="931863" rtl="0" eaLnBrk="1" fontAlgn="base" latinLnBrk="0" hangingPunct="1">
              <a:lnSpc>
                <a:spcPct val="100000"/>
              </a:lnSpc>
              <a:spcBef>
                <a:spcPct val="0"/>
              </a:spcBef>
              <a:spcAft>
                <a:spcPct val="0"/>
              </a:spcAft>
              <a:buClrTx/>
              <a:buSzTx/>
              <a:buFontTx/>
              <a:buNone/>
              <a:tabLst/>
              <a:defRPr/>
            </a:pPr>
            <a:fld id="{5921835B-E3AC-4A83-83C7-DFB4F61C7DBD}" type="slidenum">
              <a:rPr kumimoji="0" lang="en-US"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pPr>
            <a:r>
              <a:rPr lang="en-US" sz="2400">
                <a:solidFill>
                  <a:srgbClr val="FFFFFF"/>
                </a:solidFill>
                <a:latin typeface="Abadi" panose="020B0604020104020204" pitchFamily="34" charset="0"/>
                <a:ea typeface="Verdana" panose="020B0604030504040204" pitchFamily="34" charset="0"/>
                <a:cs typeface="Calibri" panose="020F0502020204030204" pitchFamily="34" charset="0"/>
              </a:rPr>
              <a:t>Hepatitis B is present in blood and may be transmitted from an infected mother to the newborn during childbirth resulting in a perinatal hepatitis B infection.</a:t>
            </a:r>
          </a:p>
          <a:p>
            <a:pPr>
              <a:spcBef>
                <a:spcPts val="0"/>
              </a:spcBef>
              <a:spcAft>
                <a:spcPts val="600"/>
              </a:spcAft>
              <a:buFont typeface="Arial" pitchFamily="34" charset="0"/>
              <a:buChar char="•"/>
              <a:defRPr/>
            </a:pPr>
            <a:r>
              <a:rPr lang="en-US" sz="2400">
                <a:solidFill>
                  <a:srgbClr val="FFFFFF"/>
                </a:solidFill>
                <a:latin typeface="Abadi" panose="020B0604020104020204" pitchFamily="34" charset="0"/>
                <a:ea typeface="Verdana" panose="020B0604030504040204" pitchFamily="34" charset="0"/>
                <a:cs typeface="Calibri" panose="020F0502020204030204" pitchFamily="34" charset="0"/>
              </a:rPr>
              <a:t>Preventive interventions</a:t>
            </a:r>
          </a:p>
          <a:p>
            <a:pPr lvl="1">
              <a:spcBef>
                <a:spcPts val="0"/>
              </a:spcBef>
              <a:spcAft>
                <a:spcPts val="600"/>
              </a:spcAft>
              <a:buFont typeface="Arial" pitchFamily="34" charset="0"/>
              <a:buChar char="•"/>
              <a:defRPr/>
            </a:pPr>
            <a:r>
              <a:rPr lang="en-US" sz="2000">
                <a:solidFill>
                  <a:srgbClr val="FFFFFF"/>
                </a:solidFill>
                <a:latin typeface="Abadi" panose="020B0604020104020204" pitchFamily="34" charset="0"/>
                <a:ea typeface="Verdana" panose="020B0604030504040204" pitchFamily="34" charset="0"/>
                <a:cs typeface="Calibri" panose="020F0502020204030204" pitchFamily="34" charset="0"/>
              </a:rPr>
              <a:t>Post-exposure prophylaxis within 12 hrs. after birth</a:t>
            </a:r>
          </a:p>
          <a:p>
            <a:pPr lvl="1">
              <a:spcBef>
                <a:spcPts val="0"/>
              </a:spcBef>
              <a:spcAft>
                <a:spcPts val="600"/>
              </a:spcAft>
              <a:buFont typeface="Arial" pitchFamily="34" charset="0"/>
              <a:buChar char="•"/>
              <a:defRPr/>
            </a:pPr>
            <a:r>
              <a:rPr lang="en-US" sz="2000">
                <a:solidFill>
                  <a:srgbClr val="FFFFFF"/>
                </a:solidFill>
                <a:latin typeface="Abadi" panose="020B0604020104020204" pitchFamily="34" charset="0"/>
                <a:ea typeface="Verdana" panose="020B0604030504040204" pitchFamily="34" charset="0"/>
                <a:cs typeface="Calibri" panose="020F0502020204030204" pitchFamily="34" charset="0"/>
              </a:rPr>
              <a:t>Vaccination and testing for infants</a:t>
            </a:r>
          </a:p>
          <a:p>
            <a:pPr lvl="1">
              <a:spcBef>
                <a:spcPts val="0"/>
              </a:spcBef>
              <a:spcAft>
                <a:spcPts val="600"/>
              </a:spcAft>
              <a:buFont typeface="Arial" pitchFamily="34" charset="0"/>
              <a:buChar char="•"/>
              <a:defRPr/>
            </a:pPr>
            <a:r>
              <a:rPr lang="en-US" sz="2000">
                <a:solidFill>
                  <a:srgbClr val="FFFFFF"/>
                </a:solidFill>
                <a:latin typeface="Abadi" panose="020B0604020104020204" pitchFamily="34" charset="0"/>
                <a:ea typeface="Verdana" panose="020B0604030504040204" pitchFamily="34" charset="0"/>
                <a:cs typeface="Calibri" panose="020F0502020204030204" pitchFamily="34" charset="0"/>
              </a:rPr>
              <a:t>Hepatitis B medical management for pregnant patients </a:t>
            </a:r>
          </a:p>
          <a:p>
            <a:pPr>
              <a:spcBef>
                <a:spcPts val="0"/>
              </a:spcBef>
              <a:spcAft>
                <a:spcPts val="600"/>
              </a:spcAft>
              <a:buFont typeface="Arial" pitchFamily="34" charset="0"/>
              <a:buChar char="•"/>
              <a:defRPr/>
            </a:pPr>
            <a:r>
              <a:rPr lang="en-US" sz="2400">
                <a:solidFill>
                  <a:srgbClr val="FFFFFF"/>
                </a:solidFill>
                <a:latin typeface="Abadi" panose="020B0604020104020204" pitchFamily="34" charset="0"/>
                <a:ea typeface="Verdana" panose="020B0604030504040204" pitchFamily="34" charset="0"/>
                <a:cs typeface="Calibri" panose="020F0502020204030204" pitchFamily="34" charset="0"/>
              </a:rPr>
              <a:t>CDC funded Perinatal Hepatitis B Prevention programs at state and local health departments</a:t>
            </a:r>
          </a:p>
          <a:p>
            <a:pPr lvl="1">
              <a:spcBef>
                <a:spcPts val="0"/>
              </a:spcBef>
              <a:spcAft>
                <a:spcPts val="600"/>
              </a:spcAft>
              <a:buFont typeface="Arial" pitchFamily="34" charset="0"/>
              <a:buChar char="•"/>
              <a:defRPr/>
            </a:pPr>
            <a:r>
              <a:rPr lang="en-US" sz="2000">
                <a:solidFill>
                  <a:srgbClr val="FFFFFF"/>
                </a:solidFill>
                <a:latin typeface="Abadi" panose="020B0604020104020204" pitchFamily="34" charset="0"/>
                <a:ea typeface="Verdana" panose="020B0604030504040204" pitchFamily="34" charset="0"/>
                <a:cs typeface="Calibri" panose="020F0502020204030204" pitchFamily="34" charset="0"/>
              </a:rPr>
              <a:t>Conduct surveillance of hepatitis B infections in pregnant/post-partum patients</a:t>
            </a:r>
          </a:p>
          <a:p>
            <a:pPr lvl="1">
              <a:spcBef>
                <a:spcPts val="0"/>
              </a:spcBef>
              <a:spcAft>
                <a:spcPts val="600"/>
              </a:spcAft>
              <a:buFont typeface="Arial" pitchFamily="34" charset="0"/>
              <a:buChar char="•"/>
              <a:defRPr/>
            </a:pPr>
            <a:r>
              <a:rPr lang="en-US" sz="2000">
                <a:solidFill>
                  <a:srgbClr val="FFFFFF"/>
                </a:solidFill>
                <a:latin typeface="Abadi" panose="020B0604020104020204" pitchFamily="34" charset="0"/>
                <a:ea typeface="Verdana" panose="020B0604030504040204" pitchFamily="34" charset="0"/>
                <a:cs typeface="Calibri" panose="020F0502020204030204" pitchFamily="34" charset="0"/>
              </a:rPr>
              <a:t>Provide health education to mothers</a:t>
            </a:r>
          </a:p>
          <a:p>
            <a:pPr lvl="1">
              <a:spcBef>
                <a:spcPts val="0"/>
              </a:spcBef>
              <a:spcAft>
                <a:spcPts val="600"/>
              </a:spcAft>
              <a:buFont typeface="Arial" pitchFamily="34" charset="0"/>
              <a:buChar char="•"/>
              <a:defRPr/>
            </a:pPr>
            <a:r>
              <a:rPr lang="en-US" sz="2000">
                <a:solidFill>
                  <a:srgbClr val="FFFFFF"/>
                </a:solidFill>
                <a:latin typeface="Abadi" panose="020B0604020104020204" pitchFamily="34" charset="0"/>
                <a:ea typeface="Verdana" panose="020B0604030504040204" pitchFamily="34" charset="0"/>
                <a:cs typeface="Calibri" panose="020F0502020204030204" pitchFamily="34" charset="0"/>
              </a:rPr>
              <a:t>Conduct case management of infants</a:t>
            </a:r>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22517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600"/>
              </a:spcBef>
            </a:pPr>
            <a:r>
              <a:rPr lang="en-US" altLang="en-US" sz="1200">
                <a:latin typeface="+mn-lt"/>
              </a:rPr>
              <a:t>Hepatitis B Screening and Reporting Requirements for Pregnant/Post-natal Patients</a:t>
            </a:r>
          </a:p>
          <a:p>
            <a:pPr marL="342900" indent="-342900">
              <a:spcBef>
                <a:spcPts val="600"/>
              </a:spcBef>
            </a:pPr>
            <a:endParaRPr lang="en-US" altLang="en-US" sz="1200">
              <a:solidFill>
                <a:srgbClr val="D9D9FF"/>
              </a:solidFill>
              <a:latin typeface="+mn-lt"/>
            </a:endParaRPr>
          </a:p>
          <a:p>
            <a:pPr marL="342900" indent="-342900">
              <a:spcBef>
                <a:spcPts val="600"/>
              </a:spcBef>
            </a:pPr>
            <a:r>
              <a:rPr lang="en-US" altLang="en-US" sz="1200">
                <a:solidFill>
                  <a:srgbClr val="D9D9FF"/>
                </a:solidFill>
              </a:rPr>
              <a:t>NYS Public Health Law (NYSPHL) </a:t>
            </a:r>
            <a:r>
              <a:rPr lang="en-US" sz="1200">
                <a:solidFill>
                  <a:srgbClr val="D9D9FF"/>
                </a:solidFill>
              </a:rPr>
              <a:t>2500-e, 1990 requires healthcare providers to test pregnant women for hepatitis B surface antigen (HBsAg) during the prenatal period (usually done during the first trimester.)</a:t>
            </a:r>
          </a:p>
          <a:p>
            <a:pPr marL="342900" indent="-342900">
              <a:spcBef>
                <a:spcPts val="600"/>
              </a:spcBef>
            </a:pPr>
            <a:endParaRPr lang="en-US" sz="1200">
              <a:solidFill>
                <a:srgbClr val="D9D9FF"/>
              </a:solidFill>
            </a:endParaRPr>
          </a:p>
          <a:p>
            <a:pPr marL="342900" indent="-342900">
              <a:spcBef>
                <a:spcPts val="600"/>
              </a:spcBef>
            </a:pPr>
            <a:r>
              <a:rPr lang="en-US" sz="1200">
                <a:solidFill>
                  <a:srgbClr val="D9D9FF"/>
                </a:solidFill>
              </a:rPr>
              <a:t>NYSPHL 2500-e also requires delivery facilities to review the prenatal record for the HBsAg test result; and if the test result is not available, to draw and submit a blood specimen for HBsAg stat testing at the time of delivery.  Test result are to be available within 24 hours. Such specimens must be marked clearly as “mother/delivery" in order to facilitate reporting of test results back to the Newborn Nursery, so that if the mother is hepatitis B positive the child can received PEP.</a:t>
            </a:r>
          </a:p>
          <a:p>
            <a:pPr>
              <a:spcBef>
                <a:spcPts val="0"/>
              </a:spcBef>
              <a:spcAft>
                <a:spcPts val="600"/>
              </a:spcAft>
            </a:pPr>
            <a:endParaRPr lang="en-US">
              <a:solidFill>
                <a:srgbClr val="FFFFFF"/>
              </a:solidFill>
              <a:latin typeface="Abadi" panose="020B0604020104020204" pitchFamily="34" charset="0"/>
              <a:ea typeface="Verdana" panose="020B0604030504040204" pitchFamily="34" charset="0"/>
              <a:cs typeface="Calibri" panose="020F0502020204030204" pitchFamily="34" charset="0"/>
            </a:endParaRPr>
          </a:p>
          <a:p>
            <a:pPr>
              <a:spcBef>
                <a:spcPts val="0"/>
              </a:spcBef>
              <a:spcAft>
                <a:spcPts val="60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For pregnant patients that test HBsAg+, the CDC/ACOG Recommendation is to o</a:t>
            </a:r>
            <a:r>
              <a:rPr lang="en-US"/>
              <a:t>rder HBV DNA and refer to a primary care provider with experience managing hepatitis B or a specialist (infectious disease, hepatology and gastroenterology) during pregnancy. These patients should also be tested for HBV DNA at 26-28 weeks gestation</a:t>
            </a:r>
          </a:p>
          <a:p>
            <a:pPr marL="0" indent="0">
              <a:spcBef>
                <a:spcPts val="600"/>
              </a:spcBef>
              <a:buNone/>
            </a:pPr>
            <a:br>
              <a:rPr lang="en-US" sz="1050">
                <a:solidFill>
                  <a:srgbClr val="D9D9FF"/>
                </a:solidFill>
              </a:rPr>
            </a:br>
            <a:br>
              <a:rPr lang="en-US" sz="1050">
                <a:solidFill>
                  <a:srgbClr val="D9D9FF"/>
                </a:solidFill>
              </a:rPr>
            </a:br>
            <a:endParaRPr lang="en-US" sz="1050">
              <a:solidFill>
                <a:srgbClr val="D9D9FF"/>
              </a:solidFill>
            </a:endParaRPr>
          </a:p>
          <a:p>
            <a:pPr>
              <a:spcBef>
                <a:spcPts val="0"/>
              </a:spcBef>
              <a:spcAft>
                <a:spcPts val="600"/>
              </a:spcAft>
            </a:pPr>
            <a:endParaRPr lang="en-US">
              <a:solidFill>
                <a:srgbClr val="FFFFFF"/>
              </a:solidFill>
              <a:latin typeface="Abadi" panose="020B0604020104020204" pitchFamily="34" charset="0"/>
              <a:ea typeface="Verdana" panose="020B0604030504040204" pitchFamily="34" charset="0"/>
              <a:cs typeface="Calibri" panose="020F0502020204030204" pitchFamily="34" charset="0"/>
            </a:endParaRPr>
          </a:p>
          <a:p>
            <a:pPr marL="342900" indent="-342900">
              <a:spcBef>
                <a:spcPts val="600"/>
              </a:spcBef>
            </a:pPr>
            <a:endParaRPr lang="en-US" sz="1200">
              <a:solidFill>
                <a:srgbClr val="D9D9FF"/>
              </a:solidFill>
            </a:endParaRPr>
          </a:p>
          <a:p>
            <a:pPr marL="342900" indent="-342900">
              <a:spcBef>
                <a:spcPts val="600"/>
              </a:spcBef>
            </a:pPr>
            <a:endParaRPr lang="en-US" sz="1200">
              <a:solidFill>
                <a:srgbClr val="D9D9FF"/>
              </a:solidFill>
            </a:endParaRPr>
          </a:p>
          <a:p>
            <a:pPr marL="342900" indent="-342900">
              <a:spcBef>
                <a:spcPts val="600"/>
              </a:spcBef>
            </a:pPr>
            <a:br>
              <a:rPr lang="en-US" sz="1200">
                <a:solidFill>
                  <a:srgbClr val="D9D9FF"/>
                </a:solidFill>
              </a:rPr>
            </a:br>
            <a:br>
              <a:rPr lang="en-US" sz="1200">
                <a:solidFill>
                  <a:srgbClr val="D9D9FF"/>
                </a:solidFill>
              </a:rPr>
            </a:br>
            <a:endParaRPr lang="en-US" sz="1200">
              <a:solidFill>
                <a:srgbClr val="D9D9FF"/>
              </a:solidFill>
            </a:endParaRPr>
          </a:p>
          <a:p>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71583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a:solidFill>
                  <a:srgbClr val="FFFFFF"/>
                </a:solidFill>
                <a:effectLst/>
                <a:latin typeface="Verdana" panose="020B0604030504040204" pitchFamily="34" charset="0"/>
                <a:ea typeface="Times New Roman" panose="02020603050405020304" pitchFamily="18" charset="0"/>
              </a:rPr>
              <a:t>Prenatal Care Providers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a:solidFill>
                  <a:srgbClr val="FFFFFF"/>
                </a:solidFill>
                <a:effectLst/>
                <a:latin typeface="Verdana" panose="020B0604030504040204" pitchFamily="34" charset="0"/>
                <a:ea typeface="Times New Roman" panose="02020603050405020304" pitchFamily="18" charset="0"/>
              </a:rPr>
              <a:t>Requires providers to record the HBsAg test result in the medical record to be reviewed by delivery staff</a:t>
            </a:r>
          </a:p>
          <a:p>
            <a:pPr marL="0" marR="0" lvl="0" indent="0" algn="l" defTabSz="914400" rtl="0" eaLnBrk="0" fontAlgn="base" latinLnBrk="0" hangingPunct="0">
              <a:lnSpc>
                <a:spcPct val="100000"/>
              </a:lnSpc>
              <a:spcBef>
                <a:spcPct val="30000"/>
              </a:spcBef>
              <a:spcAft>
                <a:spcPct val="0"/>
              </a:spcAft>
              <a:buClrTx/>
              <a:buSzTx/>
              <a:buFontTx/>
              <a:buNone/>
              <a:tabLst/>
              <a:defRPr/>
            </a:pPr>
            <a:br>
              <a:rPr lang="en-US" sz="1200">
                <a:solidFill>
                  <a:srgbClr val="000000"/>
                </a:solidFill>
                <a:effectLst/>
                <a:latin typeface="Verdana" panose="020B0604030504040204" pitchFamily="34" charset="0"/>
                <a:ea typeface="Times New Roman" panose="02020603050405020304" pitchFamily="18" charset="0"/>
              </a:rPr>
            </a:br>
            <a:r>
              <a:rPr lang="en-US" sz="1200">
                <a:solidFill>
                  <a:srgbClr val="000000"/>
                </a:solidFill>
                <a:effectLst/>
                <a:latin typeface="Verdana" panose="020B0604030504040204" pitchFamily="34" charset="0"/>
                <a:ea typeface="Times New Roman" panose="02020603050405020304" pitchFamily="18" charset="0"/>
              </a:rPr>
              <a:t>(c) report all positive HBsAg test results to the local health officer in accordance with section 2.10 of this Title.</a:t>
            </a:r>
            <a:endParaRPr lang="en-US" sz="12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09710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0"/>
              </a:spcBef>
              <a:spcAft>
                <a:spcPts val="600"/>
              </a:spcAft>
              <a:buFont typeface="Arial" panose="020B0604020202020204" pitchFamily="34" charset="0"/>
              <a:buChar char="•"/>
            </a:pPr>
            <a:r>
              <a:rPr lang="en-US" sz="1200">
                <a:solidFill>
                  <a:srgbClr val="D9D9FF"/>
                </a:solidFill>
                <a:latin typeface="+mn-lt"/>
              </a:rPr>
              <a:t>Rules of the City of New York, Title 24, Article 13, §13.03 ”Report of positive findings”</a:t>
            </a:r>
          </a:p>
          <a:p>
            <a:pPr marL="342900" indent="-342900">
              <a:spcBef>
                <a:spcPts val="0"/>
              </a:spcBef>
              <a:spcAft>
                <a:spcPts val="600"/>
              </a:spcAft>
              <a:buFont typeface="Arial" panose="020B0604020202020204" pitchFamily="34" charset="0"/>
              <a:buChar char="•"/>
            </a:pPr>
            <a:r>
              <a:rPr lang="en-US" sz="1200">
                <a:solidFill>
                  <a:srgbClr val="D9D9FF"/>
                </a:solidFill>
                <a:latin typeface="+mn-lt"/>
              </a:rPr>
              <a:t>Requires that laboratory reports sent to public health departments contain the patient’s pregnancy status if it is “known and clinically relevant” or “when pregnancy is probable” (last amended in July 2014)</a:t>
            </a:r>
          </a:p>
          <a:p>
            <a:pPr marL="342900" indent="-342900">
              <a:spcBef>
                <a:spcPts val="0"/>
              </a:spcBef>
              <a:spcAft>
                <a:spcPts val="600"/>
              </a:spcAft>
              <a:buFont typeface="Arial" panose="020B0604020202020204" pitchFamily="34" charset="0"/>
              <a:buChar char="•"/>
            </a:pPr>
            <a:r>
              <a:rPr lang="en-US" sz="1200">
                <a:solidFill>
                  <a:srgbClr val="D9D9FF"/>
                </a:solidFill>
                <a:latin typeface="+mn-lt"/>
              </a:rPr>
              <a:t>NYC technical guidance requests that laboratories insert the text “pregnant” or “prenatal” into the OBR-13 or OBR-31 fields of the HL7 message (Relevant Clinical Information, Reason for Study or a Comments field) if pregnancy status is confirmed or probable</a:t>
            </a:r>
          </a:p>
          <a:p>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48541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60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Labs</a:t>
            </a:r>
          </a:p>
          <a:p>
            <a:pPr marL="628650" lvl="1" indent="-171450">
              <a:buFont typeface="Arial" panose="020B0604020202020204" pitchFamily="34" charset="0"/>
              <a:buChar cha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Offer prenatal panels that include hepatitis B Program LIMS to identify and flag hepatitis B infections in pregnancy based on test types and ICD codes</a:t>
            </a:r>
          </a:p>
          <a:p>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65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strike="noStrike">
                <a:solidFill>
                  <a:schemeClr val="bg1"/>
                </a:solidFill>
                <a:effectLst/>
              </a:rPr>
              <a:t>In the second half of 2021, from 7/1/2021 through 12/31/2021, the NYC health department identified 426 cases of hepatitis B infected pregnant patients identified through all sources.  Of those, 211 (49.5%) were initially identified by an electronic laboratory report (ELR) of hepatitis B included that included a confirmed or probable pregnancy status flag. For those 211 cases, the pregnancy flag was included in the Relevant Clinical Information field for approx. 74%, and in the Reason for Study or Comments field for 26% of the HL7 messages. </a:t>
            </a:r>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3974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For certification, laboratories only had to demonstrate use of one method to identify pregnancy status (prenatal panel, ICD code, etc.)</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Laboratories do not always follow technical guidance regarding text strings – health department staff have to analyze data for a variety of pregnancy related strings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ICD codes inserted in messages are not the number codes, but the text</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Providers may not be aware of how laboratories send pregnancy status to health departments</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Laboratories make changes to their information systems – code breaks – reporting failures</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or new laboratories start reporting – need to certify</a:t>
            </a:r>
          </a:p>
          <a:p>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83899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Ongoing monitoring of laboratory data to find pregnancy related strings</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Ongoing technical support and coordination at health departments is required</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Additional analyses of ECLRS data are needed to identify which laboratories need outreach</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Conduct outreach to laboratories to request development of their systems to use multiple methods</a:t>
            </a:r>
          </a:p>
          <a:p>
            <a:r>
              <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rPr>
              <a:t>Outreach to providers regarding test types to order and how to indicate pregnancy status</a:t>
            </a:r>
          </a:p>
          <a:p>
            <a:endParaRPr lang="en-US" sz="1200" kern="1200">
              <a:solidFill>
                <a:srgbClr val="FFFFFF"/>
              </a:solidFill>
              <a:latin typeface="Abadi" panose="020B0604020104020204" pitchFamily="34" charset="0"/>
              <a:ea typeface="Verdana" panose="020B060403050404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73907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863" rtl="0" eaLnBrk="1" fontAlgn="base" latinLnBrk="0" hangingPunct="1">
              <a:lnSpc>
                <a:spcPct val="100000"/>
              </a:lnSpc>
              <a:spcBef>
                <a:spcPct val="0"/>
              </a:spcBef>
              <a:spcAft>
                <a:spcPct val="0"/>
              </a:spcAft>
              <a:buClrTx/>
              <a:buSzTx/>
              <a:buFontTx/>
              <a:buNone/>
              <a:tabLst/>
              <a:defRPr/>
            </a:pPr>
            <a:fld id="{1FC2755A-C38B-43E0-B6AA-15B7D31C67C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48240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 and Danica to facilitate </a:t>
            </a:r>
          </a:p>
        </p:txBody>
      </p:sp>
      <p:sp>
        <p:nvSpPr>
          <p:cNvPr id="4" name="Slide Number Placeholder 3"/>
          <p:cNvSpPr>
            <a:spLocks noGrp="1"/>
          </p:cNvSpPr>
          <p:nvPr>
            <p:ph type="sldNum" sz="quarter" idx="5"/>
          </p:nvPr>
        </p:nvSpPr>
        <p:spPr/>
        <p:txBody>
          <a:bodyPr/>
          <a:lstStyle/>
          <a:p>
            <a:fld id="{4642ED92-D82E-43B3-B40E-56EA4F7F3147}" type="slidenum">
              <a:rPr lang="en-US" smtClean="0"/>
              <a:t>31</a:t>
            </a:fld>
            <a:endParaRPr lang="en-US"/>
          </a:p>
        </p:txBody>
      </p:sp>
    </p:spTree>
    <p:extLst>
      <p:ext uri="{BB962C8B-B14F-4D97-AF65-F5344CB8AC3E}">
        <p14:creationId xmlns:p14="http://schemas.microsoft.com/office/powerpoint/2010/main" val="4241975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Kept these in case need prompts</a:t>
            </a:r>
          </a:p>
        </p:txBody>
      </p:sp>
      <p:sp>
        <p:nvSpPr>
          <p:cNvPr id="4" name="Slide Number Placeholder 3"/>
          <p:cNvSpPr>
            <a:spLocks noGrp="1"/>
          </p:cNvSpPr>
          <p:nvPr>
            <p:ph type="sldNum" sz="quarter" idx="5"/>
          </p:nvPr>
        </p:nvSpPr>
        <p:spPr/>
        <p:txBody>
          <a:bodyPr/>
          <a:lstStyle/>
          <a:p>
            <a:fld id="{4642ED92-D82E-43B3-B40E-56EA4F7F3147}" type="slidenum">
              <a:rPr lang="en-US" smtClean="0"/>
              <a:t>32</a:t>
            </a:fld>
            <a:endParaRPr lang="en-US"/>
          </a:p>
        </p:txBody>
      </p:sp>
    </p:spTree>
    <p:extLst>
      <p:ext uri="{BB962C8B-B14F-4D97-AF65-F5344CB8AC3E}">
        <p14:creationId xmlns:p14="http://schemas.microsoft.com/office/powerpoint/2010/main" val="2316356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wmf"/><Relationship Id="rId1" Type="http://schemas.openxmlformats.org/officeDocument/2006/relationships/slideMaster" Target="../slideMasters/slideMaster2.xml"/><Relationship Id="rId5" Type="http://schemas.openxmlformats.org/officeDocument/2006/relationships/image" Target="../media/image5.jpe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wmf"/><Relationship Id="rId1" Type="http://schemas.openxmlformats.org/officeDocument/2006/relationships/slideMaster" Target="../slideMasters/slideMaster2.xml"/><Relationship Id="rId5" Type="http://schemas.openxmlformats.org/officeDocument/2006/relationships/image" Target="../media/image12.jpe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2765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947544" y="1288496"/>
            <a:ext cx="4913032" cy="4634459"/>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419100" y="0"/>
            <a:ext cx="11772901" cy="1194093"/>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696687" y="12129"/>
            <a:ext cx="11495315"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96687" y="1368341"/>
            <a:ext cx="10156192" cy="457200"/>
          </a:xfrm>
          <a:prstGeom prst="rect">
            <a:avLst/>
          </a:prstGeom>
        </p:spPr>
        <p:txBody>
          <a:bodyPr/>
          <a:lstStyle>
            <a:lvl1pPr marL="0" indent="0" algn="l">
              <a:buNone/>
              <a:defRPr sz="2667" b="1" baseline="0">
                <a:solidFill>
                  <a:srgbClr val="2D2D2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16740" y="2520846"/>
            <a:ext cx="10156192" cy="1039317"/>
          </a:xfrm>
          <a:prstGeom prst="rect">
            <a:avLst/>
          </a:prstGeom>
        </p:spPr>
        <p:txBody>
          <a:bodyPr/>
          <a:lstStyle>
            <a:lvl1pPr marL="0" indent="0" algn="l">
              <a:lnSpc>
                <a:spcPts val="2667"/>
              </a:lnSpc>
              <a:buNone/>
              <a:defRPr sz="24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6616119" y="6014056"/>
            <a:ext cx="5575883" cy="502766"/>
          </a:xfrm>
          <a:prstGeom prst="rect">
            <a:avLst/>
          </a:prstGeom>
          <a:solidFill>
            <a:srgbClr val="FBAB18"/>
          </a:solidFill>
        </p:spPr>
        <p:txBody>
          <a:bodyPr wrap="square" rtlCol="0">
            <a:spAutoFit/>
          </a:bodyPr>
          <a:lstStyle/>
          <a:p>
            <a:pPr marL="380990" marR="0" lvl="0" indent="0" algn="l" defTabSz="1219170" rtl="0" eaLnBrk="0" fontAlgn="base" latinLnBrk="0" hangingPunct="0">
              <a:lnSpc>
                <a:spcPct val="100000"/>
              </a:lnSpc>
              <a:spcBef>
                <a:spcPct val="0"/>
              </a:spcBef>
              <a:spcAft>
                <a:spcPct val="0"/>
              </a:spcAft>
              <a:buClrTx/>
              <a:buSzTx/>
              <a:buFontTx/>
              <a:buNone/>
              <a:tabLst/>
              <a:defRPr/>
            </a:pPr>
            <a:r>
              <a:rPr lang="en-US" sz="2667" b="1">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1" y="2"/>
            <a:ext cx="356209" cy="1194093"/>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50542343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12192000" cy="68580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914401" y="12129"/>
            <a:ext cx="11277600"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914402" y="1415968"/>
            <a:ext cx="9938477" cy="457200"/>
          </a:xfrm>
          <a:prstGeom prst="rect">
            <a:avLst/>
          </a:prstGeom>
        </p:spPr>
        <p:txBody>
          <a:bodyPr/>
          <a:lstStyle>
            <a:lvl1pPr marL="0" indent="0" algn="l">
              <a:buNone/>
              <a:defRPr sz="2667" b="1" baseline="0">
                <a:solidFill>
                  <a:schemeClr val="tx2"/>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914401" y="2520846"/>
            <a:ext cx="9858531" cy="1039317"/>
          </a:xfrm>
          <a:prstGeom prst="rect">
            <a:avLst/>
          </a:prstGeom>
        </p:spPr>
        <p:txBody>
          <a:bodyPr/>
          <a:lstStyle>
            <a:lvl1pPr marL="0" indent="0" algn="l">
              <a:lnSpc>
                <a:spcPts val="2667"/>
              </a:lnSpc>
              <a:buNone/>
              <a:defRPr sz="24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3635435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6001464"/>
            <a:ext cx="1158819" cy="664349"/>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64423432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03714870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8511042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252107462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350870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69425" y="674915"/>
            <a:ext cx="5979136" cy="5795163"/>
          </a:xfrm>
          <a:prstGeom prst="rect">
            <a:avLst/>
          </a:prstGeom>
        </p:spPr>
      </p:pic>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7097471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7112341" y="234188"/>
            <a:ext cx="4913032" cy="4634459"/>
          </a:xfrm>
          <a:prstGeom prst="rect">
            <a:avLst/>
          </a:prstGeom>
        </p:spPr>
      </p:pic>
    </p:spTree>
    <p:extLst>
      <p:ext uri="{BB962C8B-B14F-4D97-AF65-F5344CB8AC3E}">
        <p14:creationId xmlns:p14="http://schemas.microsoft.com/office/powerpoint/2010/main" val="186746871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3391760"/>
          </a:xfrm>
          <a:prstGeom prst="rect">
            <a:avLst/>
          </a:prstGeom>
        </p:spPr>
      </p:pic>
    </p:spTree>
    <p:extLst>
      <p:ext uri="{BB962C8B-B14F-4D97-AF65-F5344CB8AC3E}">
        <p14:creationId xmlns:p14="http://schemas.microsoft.com/office/powerpoint/2010/main" val="343582378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ver Slide">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76101"/>
            <a:ext cx="9867900" cy="753883"/>
          </a:xfrm>
          <a:prstGeom prst="rect">
            <a:avLst/>
          </a:prstGeom>
        </p:spPr>
      </p:pic>
      <p:sp>
        <p:nvSpPr>
          <p:cNvPr id="2" name="Title 1"/>
          <p:cNvSpPr>
            <a:spLocks noGrp="1"/>
          </p:cNvSpPr>
          <p:nvPr>
            <p:ph type="ctrTitle" hasCustomPrompt="1"/>
          </p:nvPr>
        </p:nvSpPr>
        <p:spPr>
          <a:xfrm>
            <a:off x="533400" y="1669122"/>
            <a:ext cx="7061200" cy="779862"/>
          </a:xfrm>
          <a:prstGeom prst="rect">
            <a:avLst/>
          </a:prstGeom>
        </p:spPr>
        <p:txBody>
          <a:bodyPr anchor="b">
            <a:normAutofit/>
          </a:bodyPr>
          <a:lstStyle>
            <a:lvl1pPr algn="l">
              <a:defRPr sz="4000" baseline="0">
                <a:solidFill>
                  <a:srgbClr val="EC1C28"/>
                </a:solidFill>
                <a:latin typeface="Segoe UI Light" panose="020B0502040204020203" pitchFamily="34" charset="0"/>
                <a:cs typeface="Segoe UI Light" panose="020B0502040204020203" pitchFamily="34" charset="0"/>
              </a:defRPr>
            </a:lvl1pPr>
          </a:lstStyle>
          <a:p>
            <a:r>
              <a:rPr lang="en-US"/>
              <a:t>Title Heading 1 (as needed)</a:t>
            </a:r>
          </a:p>
        </p:txBody>
      </p:sp>
      <p:sp>
        <p:nvSpPr>
          <p:cNvPr id="16" name="Text Placeholder 15"/>
          <p:cNvSpPr>
            <a:spLocks noGrp="1"/>
          </p:cNvSpPr>
          <p:nvPr>
            <p:ph type="body" sz="quarter" idx="10" hasCustomPrompt="1"/>
          </p:nvPr>
        </p:nvSpPr>
        <p:spPr>
          <a:xfrm>
            <a:off x="533400" y="2547302"/>
            <a:ext cx="3829484" cy="577143"/>
          </a:xfrm>
          <a:prstGeom prst="rect">
            <a:avLst/>
          </a:prstGeom>
        </p:spPr>
        <p:txBody>
          <a:bodyPr/>
          <a:lstStyle>
            <a:lvl1pPr marL="0" indent="0">
              <a:buNone/>
              <a:defRPr sz="4000">
                <a:solidFill>
                  <a:schemeClr val="bg1"/>
                </a:solidFill>
                <a:latin typeface="Segoe UI" panose="020B0502040204020203" pitchFamily="34" charset="0"/>
                <a:cs typeface="Segoe UI" panose="020B0502040204020203" pitchFamily="34" charset="0"/>
              </a:defRPr>
            </a:lvl1pPr>
            <a:lvl5pPr marL="1828800" indent="0">
              <a:buNone/>
              <a:defRPr/>
            </a:lvl5pPr>
          </a:lstStyle>
          <a:p>
            <a:pPr algn="ctr"/>
            <a:r>
              <a:rPr lang="en-US" sz="4500">
                <a:solidFill>
                  <a:schemeClr val="bg1"/>
                </a:solidFill>
                <a:latin typeface="Segoe UI Light" panose="020B0502040204020203" pitchFamily="34" charset="0"/>
              </a:rPr>
              <a:t>Title Heading 2</a:t>
            </a:r>
          </a:p>
        </p:txBody>
      </p:sp>
      <p:sp>
        <p:nvSpPr>
          <p:cNvPr id="20" name="Text Placeholder 19"/>
          <p:cNvSpPr>
            <a:spLocks noGrp="1"/>
          </p:cNvSpPr>
          <p:nvPr>
            <p:ph type="body" sz="quarter" idx="12" hasCustomPrompt="1"/>
          </p:nvPr>
        </p:nvSpPr>
        <p:spPr>
          <a:xfrm>
            <a:off x="533400" y="5396580"/>
            <a:ext cx="9633585" cy="419620"/>
          </a:xfrm>
          <a:prstGeom prst="rect">
            <a:avLst/>
          </a:prstGeom>
        </p:spPr>
        <p:txBody>
          <a:bodyPr/>
          <a:lstStyle>
            <a:lvl1pPr marL="0" indent="0">
              <a:buNone/>
              <a:defRPr sz="2000" baseline="0">
                <a:solidFill>
                  <a:schemeClr val="tx1">
                    <a:lumMod val="75000"/>
                    <a:lumOff val="25000"/>
                  </a:schemeClr>
                </a:solidFill>
                <a:latin typeface="Segoe UI Light" panose="020B0502040204020203" pitchFamily="34" charset="0"/>
                <a:cs typeface="Segoe UI Light" panose="020B0502040204020203" pitchFamily="34" charset="0"/>
              </a:defRPr>
            </a:lvl1pPr>
          </a:lstStyle>
          <a:p>
            <a:pPr lvl="0"/>
            <a:r>
              <a:rPr lang="en-US"/>
              <a:t>Audience   /   Presenter’s name   /   Date</a:t>
            </a:r>
          </a:p>
        </p:txBody>
      </p:sp>
      <p:sp>
        <p:nvSpPr>
          <p:cNvPr id="5" name="Text Placeholder 4"/>
          <p:cNvSpPr>
            <a:spLocks noGrp="1"/>
          </p:cNvSpPr>
          <p:nvPr>
            <p:ph type="body" sz="quarter" idx="13" hasCustomPrompt="1"/>
          </p:nvPr>
        </p:nvSpPr>
        <p:spPr>
          <a:xfrm>
            <a:off x="6273800" y="3390900"/>
            <a:ext cx="2959100" cy="406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a:solidFill>
                  <a:schemeClr val="tx1">
                    <a:lumMod val="75000"/>
                    <a:lumOff val="25000"/>
                  </a:schemeClr>
                </a:solidFill>
                <a:latin typeface="Segoe UI Light" panose="020B0502040204020203" pitchFamily="34" charset="0"/>
                <a:cs typeface="Segoe UI Light" panose="020B0502040204020203" pitchFamily="34" charset="0"/>
              </a:rPr>
              <a:t>Sub Heading (as needed)</a:t>
            </a:r>
          </a:p>
          <a:p>
            <a:pPr lvl="0"/>
            <a:endParaRPr lang="en-US"/>
          </a:p>
        </p:txBody>
      </p:sp>
    </p:spTree>
    <p:extLst>
      <p:ext uri="{BB962C8B-B14F-4D97-AF65-F5344CB8AC3E}">
        <p14:creationId xmlns:p14="http://schemas.microsoft.com/office/powerpoint/2010/main" val="920137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ection Headin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54012"/>
            <a:ext cx="9867900" cy="753883"/>
          </a:xfrm>
          <a:prstGeom prst="rect">
            <a:avLst/>
          </a:prstGeom>
        </p:spPr>
      </p:pic>
      <p:sp>
        <p:nvSpPr>
          <p:cNvPr id="5" name="Text Placeholder 4"/>
          <p:cNvSpPr>
            <a:spLocks noGrp="1"/>
          </p:cNvSpPr>
          <p:nvPr>
            <p:ph type="body" sz="quarter" idx="10" hasCustomPrompt="1"/>
          </p:nvPr>
        </p:nvSpPr>
        <p:spPr>
          <a:xfrm>
            <a:off x="571500" y="2508690"/>
            <a:ext cx="4362450" cy="644525"/>
          </a:xfrm>
          <a:prstGeom prst="rect">
            <a:avLst/>
          </a:prstGeom>
        </p:spPr>
        <p:txBody>
          <a:bodyPr/>
          <a:lstStyle>
            <a:lvl1pPr>
              <a:defRPr sz="4000" baseline="0">
                <a:solidFill>
                  <a:schemeClr val="bg1"/>
                </a:solidFill>
              </a:defRPr>
            </a:lvl1pPr>
          </a:lstStyle>
          <a:p>
            <a:pPr lvl="0"/>
            <a:r>
              <a:rPr lang="en-US"/>
              <a:t>SECTION HEADING</a:t>
            </a:r>
          </a:p>
        </p:txBody>
      </p:sp>
    </p:spTree>
    <p:extLst>
      <p:ext uri="{BB962C8B-B14F-4D97-AF65-F5344CB8AC3E}">
        <p14:creationId xmlns:p14="http://schemas.microsoft.com/office/powerpoint/2010/main" val="966568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eader w/1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2"/>
            <a:ext cx="10515600" cy="608893"/>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Tree>
    <p:extLst>
      <p:ext uri="{BB962C8B-B14F-4D97-AF65-F5344CB8AC3E}">
        <p14:creationId xmlns:p14="http://schemas.microsoft.com/office/powerpoint/2010/main" val="3289454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w/1 content &amp;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
        <p:nvSpPr>
          <p:cNvPr id="5" name="Text Placeholder 4"/>
          <p:cNvSpPr>
            <a:spLocks noGrp="1"/>
          </p:cNvSpPr>
          <p:nvPr>
            <p:ph type="body" sz="quarter" idx="11" hasCustomPrompt="1"/>
          </p:nvPr>
        </p:nvSpPr>
        <p:spPr>
          <a:xfrm>
            <a:off x="838200" y="6332276"/>
            <a:ext cx="3225800" cy="279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a:latin typeface="Segoe UI" panose="020B0502040204020203" pitchFamily="34" charset="0"/>
                <a:cs typeface="Segoe UI" panose="020B0502040204020203" pitchFamily="34" charset="0"/>
              </a:rPr>
              <a:t>Source: Segoe UI 10 or 12</a:t>
            </a:r>
          </a:p>
          <a:p>
            <a:pPr lvl="0"/>
            <a:endParaRPr lang="en-US"/>
          </a:p>
        </p:txBody>
      </p:sp>
    </p:spTree>
    <p:extLst>
      <p:ext uri="{BB962C8B-B14F-4D97-AF65-F5344CB8AC3E}">
        <p14:creationId xmlns:p14="http://schemas.microsoft.com/office/powerpoint/2010/main" val="4244270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w/2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sp>
        <p:nvSpPr>
          <p:cNvPr id="4" name="Content Placeholder 3"/>
          <p:cNvSpPr>
            <a:spLocks noGrp="1"/>
          </p:cNvSpPr>
          <p:nvPr>
            <p:ph sz="half" idx="2" hasCustomPrompt="1"/>
          </p:nvPr>
        </p:nvSpPr>
        <p:spPr>
          <a:xfrm>
            <a:off x="6625652"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86007" y="1648919"/>
            <a:ext cx="39973" cy="4512038"/>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15" name="Content Placeholder 3"/>
          <p:cNvSpPr>
            <a:spLocks noGrp="1"/>
          </p:cNvSpPr>
          <p:nvPr>
            <p:ph sz="half" idx="10" hasCustomPrompt="1"/>
          </p:nvPr>
        </p:nvSpPr>
        <p:spPr>
          <a:xfrm>
            <a:off x="838200"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spTree>
    <p:extLst>
      <p:ext uri="{BB962C8B-B14F-4D97-AF65-F5344CB8AC3E}">
        <p14:creationId xmlns:p14="http://schemas.microsoft.com/office/powerpoint/2010/main" val="30020129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mparison Pag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839788" y="2505075"/>
            <a:ext cx="5157787"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to be smaller than 18 point.  </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6172200" y="2505075"/>
            <a:ext cx="5183188"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Light. Font size should not to be smaller than 18 point.  </a:t>
            </a:r>
          </a:p>
        </p:txBody>
      </p:sp>
      <p:sp>
        <p:nvSpPr>
          <p:cNvPr id="10" name="Title 1"/>
          <p:cNvSpPr>
            <a:spLocks noGrp="1"/>
          </p:cNvSpPr>
          <p:nvPr>
            <p:ph type="title" hasCustomPrompt="1"/>
          </p:nvPr>
        </p:nvSpPr>
        <p:spPr>
          <a:xfrm>
            <a:off x="838200" y="745434"/>
            <a:ext cx="10515600" cy="648651"/>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695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5616" y="4582697"/>
            <a:ext cx="10193313" cy="349068"/>
          </a:xfrm>
          <a:prstGeom prst="rect">
            <a:avLst/>
          </a:prstGeom>
        </p:spPr>
        <p:txBody>
          <a:bodyPr anchor="b">
            <a:noAutofit/>
          </a:bodyPr>
          <a:lstStyle>
            <a:lvl1pPr algn="l">
              <a:defRPr sz="2000" baseline="0">
                <a:latin typeface="Segoe UI Semibold" panose="020B0702040204020203" pitchFamily="34" charset="0"/>
              </a:defRPr>
            </a:lvl1pPr>
          </a:lstStyle>
          <a:p>
            <a:pPr lvl="0"/>
            <a:br>
              <a:rPr lang="en-US"/>
            </a:br>
            <a:r>
              <a:rPr lang="en-US"/>
              <a:t>Font for caption should be Segoe UI </a:t>
            </a:r>
            <a:r>
              <a:rPr lang="en-US" err="1"/>
              <a:t>Semibold</a:t>
            </a:r>
            <a:r>
              <a:rPr lang="en-US"/>
              <a:t>.</a:t>
            </a:r>
          </a:p>
        </p:txBody>
      </p:sp>
      <p:sp>
        <p:nvSpPr>
          <p:cNvPr id="3" name="Picture Placeholder 2"/>
          <p:cNvSpPr>
            <a:spLocks noGrp="1"/>
          </p:cNvSpPr>
          <p:nvPr>
            <p:ph type="pic" idx="1"/>
          </p:nvPr>
        </p:nvSpPr>
        <p:spPr>
          <a:xfrm>
            <a:off x="965617" y="342424"/>
            <a:ext cx="10193312" cy="4113290"/>
          </a:xfrm>
          <a:prstGeom prst="rect">
            <a:avLst/>
          </a:prstGeom>
        </p:spPr>
        <p:txBody>
          <a:bodyPr/>
          <a:lstStyle>
            <a:lvl1pPr marL="0" indent="0">
              <a:buNone/>
              <a:defRPr sz="3200">
                <a:solidFill>
                  <a:schemeClr val="tx1"/>
                </a:solidFill>
                <a:latin typeface="Segoe UI" panose="020B0502040204020203" pitchFamily="34" charset="0"/>
                <a:cs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44380" y="5058749"/>
            <a:ext cx="9233941" cy="1357042"/>
          </a:xfrm>
          <a:prstGeom prst="rect">
            <a:avLst/>
          </a:prstGeom>
        </p:spPr>
        <p:txBody>
          <a:bodyPr>
            <a:normAutofit/>
          </a:bodyPr>
          <a:lstStyle>
            <a:lvl1pPr marL="0" indent="0">
              <a:buNone/>
              <a:defRPr sz="1800">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should be written in Segoe UI. Font size should be at least 18 point.</a:t>
            </a:r>
          </a:p>
        </p:txBody>
      </p:sp>
    </p:spTree>
    <p:extLst>
      <p:ext uri="{BB962C8B-B14F-4D97-AF65-F5344CB8AC3E}">
        <p14:creationId xmlns:p14="http://schemas.microsoft.com/office/powerpoint/2010/main" val="2297226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95EFC9-38B5-4303-ACC1-9DACE8E322A2}" type="slidenum">
              <a:rPr lang="en-US"/>
              <a:pPr>
                <a:defRPr/>
              </a:pPr>
              <a:t>‹#›</a:t>
            </a:fld>
            <a:endParaRPr lang="en-US"/>
          </a:p>
        </p:txBody>
      </p:sp>
    </p:spTree>
    <p:extLst>
      <p:ext uri="{BB962C8B-B14F-4D97-AF65-F5344CB8AC3E}">
        <p14:creationId xmlns:p14="http://schemas.microsoft.com/office/powerpoint/2010/main" val="31278367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BE460D9-D6DD-47E0-9F6C-E3F36240CAAC}" type="slidenum">
              <a:rPr lang="en-US"/>
              <a:pPr>
                <a:defRPr/>
              </a:pPr>
              <a:t>‹#›</a:t>
            </a:fld>
            <a:endParaRPr lang="en-US"/>
          </a:p>
        </p:txBody>
      </p:sp>
    </p:spTree>
    <p:extLst>
      <p:ext uri="{BB962C8B-B14F-4D97-AF65-F5344CB8AC3E}">
        <p14:creationId xmlns:p14="http://schemas.microsoft.com/office/powerpoint/2010/main" val="3395903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9C63BE-AB00-4F1F-9784-9C12ADE78DCE}" type="slidenum">
              <a:rPr lang="en-US"/>
              <a:pPr>
                <a:defRPr/>
              </a:pPr>
              <a:t>‹#›</a:t>
            </a:fld>
            <a:endParaRPr lang="en-US"/>
          </a:p>
        </p:txBody>
      </p:sp>
    </p:spTree>
    <p:extLst>
      <p:ext uri="{BB962C8B-B14F-4D97-AF65-F5344CB8AC3E}">
        <p14:creationId xmlns:p14="http://schemas.microsoft.com/office/powerpoint/2010/main" val="35941609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A95F76E-1195-446F-BFFC-CD98883751A0}" type="slidenum">
              <a:rPr lang="en-US"/>
              <a:pPr>
                <a:defRPr/>
              </a:pPr>
              <a:t>‹#›</a:t>
            </a:fld>
            <a:endParaRPr lang="en-US"/>
          </a:p>
        </p:txBody>
      </p:sp>
    </p:spTree>
    <p:extLst>
      <p:ext uri="{BB962C8B-B14F-4D97-AF65-F5344CB8AC3E}">
        <p14:creationId xmlns:p14="http://schemas.microsoft.com/office/powerpoint/2010/main" val="20458096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EA96598-F9B1-445E-9084-889BDBF8CDC8}" type="slidenum">
              <a:rPr lang="en-US"/>
              <a:pPr>
                <a:defRPr/>
              </a:pPr>
              <a:t>‹#›</a:t>
            </a:fld>
            <a:endParaRPr lang="en-US"/>
          </a:p>
        </p:txBody>
      </p:sp>
    </p:spTree>
    <p:extLst>
      <p:ext uri="{BB962C8B-B14F-4D97-AF65-F5344CB8AC3E}">
        <p14:creationId xmlns:p14="http://schemas.microsoft.com/office/powerpoint/2010/main" val="3368508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34DC5D5-3882-4DF2-AC24-4BE62969C404}" type="slidenum">
              <a:rPr lang="en-US"/>
              <a:pPr>
                <a:defRPr/>
              </a:pPr>
              <a:t>‹#›</a:t>
            </a:fld>
            <a:endParaRPr lang="en-US"/>
          </a:p>
        </p:txBody>
      </p:sp>
    </p:spTree>
    <p:extLst>
      <p:ext uri="{BB962C8B-B14F-4D97-AF65-F5344CB8AC3E}">
        <p14:creationId xmlns:p14="http://schemas.microsoft.com/office/powerpoint/2010/main" val="18366914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069AD5-1DCF-49B9-839C-4FFFE862BB4F}" type="slidenum">
              <a:rPr lang="en-US"/>
              <a:pPr>
                <a:defRPr/>
              </a:pPr>
              <a:t>‹#›</a:t>
            </a:fld>
            <a:endParaRPr lang="en-US"/>
          </a:p>
        </p:txBody>
      </p:sp>
    </p:spTree>
    <p:extLst>
      <p:ext uri="{BB962C8B-B14F-4D97-AF65-F5344CB8AC3E}">
        <p14:creationId xmlns:p14="http://schemas.microsoft.com/office/powerpoint/2010/main" val="2392126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7D18FF-8E48-4BA0-8AFF-2273AD57546C}" type="slidenum">
              <a:rPr lang="en-US"/>
              <a:pPr>
                <a:defRPr/>
              </a:pPr>
              <a:t>‹#›</a:t>
            </a:fld>
            <a:endParaRPr lang="en-US"/>
          </a:p>
        </p:txBody>
      </p:sp>
    </p:spTree>
    <p:extLst>
      <p:ext uri="{BB962C8B-B14F-4D97-AF65-F5344CB8AC3E}">
        <p14:creationId xmlns:p14="http://schemas.microsoft.com/office/powerpoint/2010/main" val="18197489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252AC8-9D51-49C0-8B43-DE48F7946FF4}" type="slidenum">
              <a:rPr lang="en-US"/>
              <a:pPr>
                <a:defRPr/>
              </a:pPr>
              <a:t>‹#›</a:t>
            </a:fld>
            <a:endParaRPr lang="en-US"/>
          </a:p>
        </p:txBody>
      </p:sp>
    </p:spTree>
    <p:extLst>
      <p:ext uri="{BB962C8B-B14F-4D97-AF65-F5344CB8AC3E}">
        <p14:creationId xmlns:p14="http://schemas.microsoft.com/office/powerpoint/2010/main" val="1165422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F7D5BE-F672-40C5-A653-08D792FE7E42}" type="slidenum">
              <a:rPr lang="en-US"/>
              <a:pPr>
                <a:defRPr/>
              </a:pPr>
              <a:t>‹#›</a:t>
            </a:fld>
            <a:endParaRPr lang="en-US"/>
          </a:p>
        </p:txBody>
      </p:sp>
    </p:spTree>
    <p:extLst>
      <p:ext uri="{BB962C8B-B14F-4D97-AF65-F5344CB8AC3E}">
        <p14:creationId xmlns:p14="http://schemas.microsoft.com/office/powerpoint/2010/main" val="1283508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CD1CCA-F8CD-4F6E-A2A9-2E9B91924294}" type="slidenum">
              <a:rPr lang="en-US"/>
              <a:pPr>
                <a:defRPr/>
              </a:pPr>
              <a:t>‹#›</a:t>
            </a:fld>
            <a:endParaRPr lang="en-US"/>
          </a:p>
        </p:txBody>
      </p:sp>
    </p:spTree>
    <p:extLst>
      <p:ext uri="{BB962C8B-B14F-4D97-AF65-F5344CB8AC3E}">
        <p14:creationId xmlns:p14="http://schemas.microsoft.com/office/powerpoint/2010/main" val="2228252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21F7C-E754-407D-97D7-4FF7454D95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FF54C8-CB74-4066-B1FC-EF42DD3D9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0C06AF-479E-43D0-B149-5F06A6ED858B}"/>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5" name="Footer Placeholder 4">
            <a:extLst>
              <a:ext uri="{FF2B5EF4-FFF2-40B4-BE49-F238E27FC236}">
                <a16:creationId xmlns:a16="http://schemas.microsoft.com/office/drawing/2014/main" id="{1E776D76-D79D-4B08-94AF-0EE23FD2D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5619A-6B99-436E-B29C-DFB8E39350EA}"/>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36828729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47EF-C042-424D-850E-D611507B59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AC18D9-2F21-4C44-AEF1-2A9B95F5FF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FDE139-6B16-4A9D-B9F2-55EC2B809A89}"/>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5" name="Footer Placeholder 4">
            <a:extLst>
              <a:ext uri="{FF2B5EF4-FFF2-40B4-BE49-F238E27FC236}">
                <a16:creationId xmlns:a16="http://schemas.microsoft.com/office/drawing/2014/main" id="{22AFC1BC-A124-4611-BF03-4E858C5AFC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3DFCB1-A7B1-4089-A05F-FB54407E7739}"/>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19800828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70CC8-2650-4C51-8234-44BE42D202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8DF9F6-77E2-4B94-AEAC-576C9B8B59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D64AB4-A91A-4152-A6B3-4BD99D3B5372}"/>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5" name="Footer Placeholder 4">
            <a:extLst>
              <a:ext uri="{FF2B5EF4-FFF2-40B4-BE49-F238E27FC236}">
                <a16:creationId xmlns:a16="http://schemas.microsoft.com/office/drawing/2014/main" id="{CCBE7852-4A6A-4800-882F-E3692C81F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DE4F59-6B0B-4922-9FF0-374B3D6A0BE7}"/>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42043042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D6F8D-1E7A-439A-8CB9-8B5C1413DC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56329B-162D-4E9E-BEA9-AB9F8AFBC3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CFCE9-4781-4964-8BD1-7063423607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A5C407-11FB-43F4-AA5D-C0D27ADEE252}"/>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6" name="Footer Placeholder 5">
            <a:extLst>
              <a:ext uri="{FF2B5EF4-FFF2-40B4-BE49-F238E27FC236}">
                <a16:creationId xmlns:a16="http://schemas.microsoft.com/office/drawing/2014/main" id="{70FE4AD8-0FA8-430E-A707-1CEE428EB2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D4EC0D-BFC1-4413-A6F4-8F8934668B82}"/>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30474618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2B331-B381-4910-B25D-159E747F2F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33C4A0-0B35-4ECE-A4D7-991F7CCF30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FBA165-1813-44FE-A03E-00F80CB6DC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D85C6F-B1F1-4D83-8FD5-948D4EC3A4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92CABF-F6BA-4587-B8DF-6724C29B03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A5BA88-4CB7-4C76-83C5-619171655B12}"/>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8" name="Footer Placeholder 7">
            <a:extLst>
              <a:ext uri="{FF2B5EF4-FFF2-40B4-BE49-F238E27FC236}">
                <a16:creationId xmlns:a16="http://schemas.microsoft.com/office/drawing/2014/main" id="{5DB9717A-836F-49C1-B0D9-160B0AAC7A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509520-2579-4571-8CDC-8E88B5248CEE}"/>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4533648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8FC5-0EA4-4209-9CEA-8C5A135D56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EB7312-8734-4D57-A4E1-505E1AF2732D}"/>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4" name="Footer Placeholder 3">
            <a:extLst>
              <a:ext uri="{FF2B5EF4-FFF2-40B4-BE49-F238E27FC236}">
                <a16:creationId xmlns:a16="http://schemas.microsoft.com/office/drawing/2014/main" id="{C90D3409-EC10-4EDE-B50C-7FE5348B32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AC9ACF-6E87-49EB-9830-7ED04A8D87A5}"/>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9418657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18D307-62F5-4A33-B793-D770ABCFF082}"/>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3" name="Footer Placeholder 2">
            <a:extLst>
              <a:ext uri="{FF2B5EF4-FFF2-40B4-BE49-F238E27FC236}">
                <a16:creationId xmlns:a16="http://schemas.microsoft.com/office/drawing/2014/main" id="{5DDD4B90-D996-4F9E-A499-082589E434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7ED70D-D065-46D1-80BD-32F588B49190}"/>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39796869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72CAA-DFE0-4EF9-BCDF-73FD09E373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03D51E-2EBE-412A-97B9-E317780B93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9C051D-79D9-4FA5-A177-005ABE133A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9321A0-C279-430E-856A-B2AF520D542E}"/>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6" name="Footer Placeholder 5">
            <a:extLst>
              <a:ext uri="{FF2B5EF4-FFF2-40B4-BE49-F238E27FC236}">
                <a16:creationId xmlns:a16="http://schemas.microsoft.com/office/drawing/2014/main" id="{ACA30B1F-1C30-438B-ABC1-A7DEAA0E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1F4EF2-2E38-4846-BDD2-F2D3DF0F0DED}"/>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42441356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B98-5C96-4DDF-B610-F1FA3FEBF4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3380A5-A77D-4458-8468-9DAF650E45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F87FDD-FADB-47D2-9FC7-73067B39E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DDA8F1-3D4F-4308-BBD3-28717CCF6F6A}"/>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6" name="Footer Placeholder 5">
            <a:extLst>
              <a:ext uri="{FF2B5EF4-FFF2-40B4-BE49-F238E27FC236}">
                <a16:creationId xmlns:a16="http://schemas.microsoft.com/office/drawing/2014/main" id="{E6E304C5-4957-490D-BCBE-82842FCA91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E7004D-0B98-4F6A-BD31-08901AEEC1F3}"/>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35487263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47ADC-8BB8-4F26-B2C8-EE0B9343CE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D881-53D1-4FC6-9701-F7A6F93E02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20D64F-96D3-4B5F-920C-31D770062DDF}"/>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5" name="Footer Placeholder 4">
            <a:extLst>
              <a:ext uri="{FF2B5EF4-FFF2-40B4-BE49-F238E27FC236}">
                <a16:creationId xmlns:a16="http://schemas.microsoft.com/office/drawing/2014/main" id="{BB2D5CEE-D35B-40C1-981E-CF84DE2F8C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ECE5DF-5230-4695-8946-4B3079F7A835}"/>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28792667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AAD997-5580-40F3-9D14-570448A39B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BCFD76-07AB-4CA2-A8AD-F2FCC3E84C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AAEAC8-F356-492D-AFA0-45A3072AE00A}"/>
              </a:ext>
            </a:extLst>
          </p:cNvPr>
          <p:cNvSpPr>
            <a:spLocks noGrp="1"/>
          </p:cNvSpPr>
          <p:nvPr>
            <p:ph type="dt" sz="half" idx="10"/>
          </p:nvPr>
        </p:nvSpPr>
        <p:spPr/>
        <p:txBody>
          <a:bodyPr/>
          <a:lstStyle/>
          <a:p>
            <a:fld id="{88E2DBED-515D-4077-99B6-D3D9F747BBA1}" type="datetimeFigureOut">
              <a:rPr lang="en-US" smtClean="0"/>
              <a:t>4/21/2022</a:t>
            </a:fld>
            <a:endParaRPr lang="en-US"/>
          </a:p>
        </p:txBody>
      </p:sp>
      <p:sp>
        <p:nvSpPr>
          <p:cNvPr id="5" name="Footer Placeholder 4">
            <a:extLst>
              <a:ext uri="{FF2B5EF4-FFF2-40B4-BE49-F238E27FC236}">
                <a16:creationId xmlns:a16="http://schemas.microsoft.com/office/drawing/2014/main" id="{E0318FB9-33A7-40D7-A5F1-93F2CD140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F55398-E207-4D57-9DCC-7F9ADBBAA77A}"/>
              </a:ext>
            </a:extLst>
          </p:cNvPr>
          <p:cNvSpPr>
            <a:spLocks noGrp="1"/>
          </p:cNvSpPr>
          <p:nvPr>
            <p:ph type="sldNum" sz="quarter" idx="12"/>
          </p:nvPr>
        </p:nvSpPr>
        <p:spPr/>
        <p:txBody>
          <a:bodyPr/>
          <a:lstStyle/>
          <a:p>
            <a:fld id="{2BB22EDE-8387-4C10-8920-E79E45963645}" type="slidenum">
              <a:rPr lang="en-US" smtClean="0"/>
              <a:t>‹#›</a:t>
            </a:fld>
            <a:endParaRPr lang="en-US"/>
          </a:p>
        </p:txBody>
      </p:sp>
    </p:spTree>
    <p:extLst>
      <p:ext uri="{BB962C8B-B14F-4D97-AF65-F5344CB8AC3E}">
        <p14:creationId xmlns:p14="http://schemas.microsoft.com/office/powerpoint/2010/main" val="31501374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2.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1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vmlDrawing" Target="../drawings/vmlDrawing1.v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5.wmf"/><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oleObject" Target="../embeddings/oleObject1.bin"/></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4" r:id="rId3"/>
    <p:sldLayoutId id="2147483661" r:id="rId4"/>
    <p:sldLayoutId id="2147483655" r:id="rId5"/>
    <p:sldLayoutId id="214748365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5336344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2D2D2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2D2D2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77706" y="6662657"/>
            <a:ext cx="6514294" cy="202838"/>
          </a:xfrm>
          <a:prstGeom prst="rect">
            <a:avLst/>
          </a:prstGeom>
        </p:spPr>
      </p:pic>
      <p:sp>
        <p:nvSpPr>
          <p:cNvPr id="8" name="TextBox 7"/>
          <p:cNvSpPr txBox="1"/>
          <p:nvPr/>
        </p:nvSpPr>
        <p:spPr>
          <a:xfrm>
            <a:off x="7088072" y="6639701"/>
            <a:ext cx="3469216" cy="246221"/>
          </a:xfrm>
          <a:prstGeom prst="rect">
            <a:avLst/>
          </a:prstGeom>
          <a:noFill/>
        </p:spPr>
        <p:txBody>
          <a:bodyPr wrap="square" rtlCol="0">
            <a:spAutoFit/>
          </a:bodyPr>
          <a:lstStyle/>
          <a:p>
            <a:pPr algn="r"/>
            <a:r>
              <a:rPr lang="en-US" sz="1000" spc="100" baseline="0">
                <a:solidFill>
                  <a:schemeClr val="bg1"/>
                </a:solidFill>
                <a:latin typeface="Segoe UI" panose="020B0502040204020203" pitchFamily="34" charset="0"/>
                <a:ea typeface="Segoe UI" panose="020B0502040204020203" pitchFamily="34" charset="0"/>
                <a:cs typeface="Segoe UI" panose="020B0502040204020203" pitchFamily="34" charset="0"/>
              </a:rPr>
              <a:t>GEORGIA DEPARTMENT OF PUBLIC HEALTH</a:t>
            </a:r>
          </a:p>
        </p:txBody>
      </p:sp>
    </p:spTree>
    <p:extLst>
      <p:ext uri="{BB962C8B-B14F-4D97-AF65-F5344CB8AC3E}">
        <p14:creationId xmlns:p14="http://schemas.microsoft.com/office/powerpoint/2010/main" val="409727848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xStyles>
    <p:titleStyle>
      <a:lvl1pPr algn="l" defTabSz="914400" rtl="0" eaLnBrk="1" latinLnBrk="0" hangingPunct="1">
        <a:lnSpc>
          <a:spcPct val="90000"/>
        </a:lnSpc>
        <a:spcBef>
          <a:spcPct val="0"/>
        </a:spcBef>
        <a:buNone/>
        <a:defRPr sz="4000" kern="1200" baseline="0">
          <a:solidFill>
            <a:schemeClr val="tx1">
              <a:lumMod val="75000"/>
              <a:lumOff val="25000"/>
            </a:schemeClr>
          </a:solidFill>
          <a:latin typeface="Segoe UI Light" panose="020B0502040204020203"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Segoe UI Ligh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76"/>
            </a:gs>
            <a:gs pos="100000">
              <a:srgbClr val="0000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410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410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8304AEF-BDBB-41D5-AC6B-EC770CA8C676}" type="slidenum">
              <a:rPr lang="en-US"/>
              <a:pPr>
                <a:defRPr/>
              </a:pPr>
              <a:t>‹#›</a:t>
            </a:fld>
            <a:endParaRPr lang="en-US"/>
          </a:p>
        </p:txBody>
      </p:sp>
      <p:graphicFrame>
        <p:nvGraphicFramePr>
          <p:cNvPr id="1031" name="Object 7"/>
          <p:cNvGraphicFramePr>
            <a:graphicFrameLocks noChangeAspect="1"/>
          </p:cNvGraphicFramePr>
          <p:nvPr userDrawn="1"/>
        </p:nvGraphicFramePr>
        <p:xfrm>
          <a:off x="11176000" y="6096000"/>
          <a:ext cx="1016000" cy="762000"/>
        </p:xfrm>
        <a:graphic>
          <a:graphicData uri="http://schemas.openxmlformats.org/presentationml/2006/ole">
            <mc:AlternateContent xmlns:mc="http://schemas.openxmlformats.org/markup-compatibility/2006">
              <mc:Choice xmlns:v="urn:schemas-microsoft-com:vml" Requires="v">
                <p:oleObj spid="_x0000_s27649" name="Picture" r:id="rId14" imgW="2225040" imgH="2397252" progId="Word.Picture.8">
                  <p:embed/>
                </p:oleObj>
              </mc:Choice>
              <mc:Fallback>
                <p:oleObj name="Picture" r:id="rId14" imgW="2225040" imgH="2397252" progId="Word.Picture.8">
                  <p:embed/>
                  <p:pic>
                    <p:nvPicPr>
                      <p:cNvPr id="1031" name="Object 7"/>
                      <p:cNvPicPr>
                        <a:picLocks noChangeAspect="1" noChangeArrowheads="1"/>
                      </p:cNvPicPr>
                      <p:nvPr/>
                    </p:nvPicPr>
                    <p:blipFill>
                      <a:blip r:embed="rId15">
                        <a:extLst>
                          <a:ext uri="{28A0092B-C50C-407E-A947-70E740481C1C}">
                            <a14:useLocalDpi xmlns:a14="http://schemas.microsoft.com/office/drawing/2010/main" val="0"/>
                          </a:ext>
                        </a:extLst>
                      </a:blip>
                      <a:srcRect b="23709"/>
                      <a:stretch>
                        <a:fillRect/>
                      </a:stretch>
                    </p:blipFill>
                    <p:spPr bwMode="auto">
                      <a:xfrm>
                        <a:off x="11176000" y="6096000"/>
                        <a:ext cx="10160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76504360"/>
      </p:ext>
    </p:extLst>
  </p:cSld>
  <p:clrMap bg1="dk2" tx1="lt1" bg2="dk1"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B4EB0A-ECF3-40D1-925C-BF85C72CFA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F3BBF9-D81C-4DDC-A540-544974FA99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7B9111-2288-4DD1-83C5-E0A47F4983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E2DBED-515D-4077-99B6-D3D9F747BBA1}" type="datetimeFigureOut">
              <a:rPr lang="en-US" smtClean="0"/>
              <a:t>4/21/2022</a:t>
            </a:fld>
            <a:endParaRPr lang="en-US"/>
          </a:p>
        </p:txBody>
      </p:sp>
      <p:sp>
        <p:nvSpPr>
          <p:cNvPr id="5" name="Footer Placeholder 4">
            <a:extLst>
              <a:ext uri="{FF2B5EF4-FFF2-40B4-BE49-F238E27FC236}">
                <a16:creationId xmlns:a16="http://schemas.microsoft.com/office/drawing/2014/main" id="{0E94FA7A-E609-406E-9866-5CDCD8FF9F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77B13E-B38D-4EC7-BF14-D6891BBA4E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22EDE-8387-4C10-8920-E79E45963645}" type="slidenum">
              <a:rPr lang="en-US" smtClean="0"/>
              <a:t>‹#›</a:t>
            </a:fld>
            <a:endParaRPr lang="en-US"/>
          </a:p>
        </p:txBody>
      </p:sp>
    </p:spTree>
    <p:extLst>
      <p:ext uri="{BB962C8B-B14F-4D97-AF65-F5344CB8AC3E}">
        <p14:creationId xmlns:p14="http://schemas.microsoft.com/office/powerpoint/2010/main" val="212935091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hyperlink" Target="https://www.acog.org/womens-health/faqs/hepatitis-b-and-hepatitis-c-in-pregnancy" TargetMode="External"/><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hyperlink" Target="https://doi.org/10.1177/0033354920932542" TargetMode="External"/><Relationship Id="rId4" Type="http://schemas.openxmlformats.org/officeDocument/2006/relationships/hyperlink" Target="https://www.cdc.gov/hepatitis/hbv/pdfs/PrenatalHBsAgTesting_508.pdf"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mailto:jlazarof@health.nyc.gov" TargetMode="Externa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hyperlink" Target="mailto:Danica.Kuncio@phila.gov" TargetMode="Externa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a:xfrm>
            <a:off x="515007" y="896047"/>
            <a:ext cx="11161986" cy="906134"/>
          </a:xfrm>
        </p:spPr>
        <p:txBody>
          <a:bodyPr>
            <a:normAutofit fontScale="90000"/>
          </a:bodyPr>
          <a:lstStyle/>
          <a:p>
            <a:r>
              <a:rPr lang="en-US"/>
              <a:t>COVID-19 Pregnancy Status Reporting Workgroup</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15007" y="2645106"/>
            <a:ext cx="11161986" cy="549548"/>
          </a:xfrm>
        </p:spPr>
        <p:txBody>
          <a:bodyPr anchor="ctr"/>
          <a:lstStyle/>
          <a:p>
            <a:r>
              <a:rPr lang="en-US"/>
              <a:t>Monday, February 28</a:t>
            </a:r>
          </a:p>
          <a:p>
            <a:r>
              <a:rPr lang="en-US"/>
              <a:t>1:00pm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F33D-999F-440E-84DC-71D3D0B225EF}"/>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D1003F96-45DB-41AF-B229-D66D5DB8F28E}"/>
              </a:ext>
            </a:extLst>
          </p:cNvPr>
          <p:cNvSpPr>
            <a:spLocks noGrp="1"/>
          </p:cNvSpPr>
          <p:nvPr>
            <p:ph idx="1"/>
          </p:nvPr>
        </p:nvSpPr>
        <p:spPr/>
        <p:txBody>
          <a:bodyPr>
            <a:normAutofit/>
          </a:bodyPr>
          <a:lstStyle/>
          <a:p>
            <a:pPr marL="571500" indent="-571500" algn="l" rtl="0" fontAlgn="base">
              <a:lnSpc>
                <a:spcPct val="150000"/>
              </a:lnSpc>
              <a:buFont typeface="+mj-lt"/>
              <a:buAutoNum type="romanUcPeriod"/>
            </a:pPr>
            <a:r>
              <a:rPr lang="en-US" b="0" i="0">
                <a:solidFill>
                  <a:srgbClr val="000000"/>
                </a:solidFill>
                <a:effectLst/>
              </a:rPr>
              <a:t>Welcome and Introductions (chat box) </a:t>
            </a:r>
          </a:p>
          <a:p>
            <a:pPr marL="571500" indent="-571500" algn="l" rtl="0" fontAlgn="base">
              <a:lnSpc>
                <a:spcPct val="150000"/>
              </a:lnSpc>
              <a:buFont typeface="+mj-lt"/>
              <a:buAutoNum type="romanUcPeriod"/>
            </a:pPr>
            <a:r>
              <a:rPr lang="en-US" b="0" i="0">
                <a:solidFill>
                  <a:srgbClr val="000000"/>
                </a:solidFill>
                <a:effectLst/>
              </a:rPr>
              <a:t>Kickoff Call Brief Re-Cap &amp; Introduction to Workgroup Charter</a:t>
            </a:r>
          </a:p>
          <a:p>
            <a:pPr marL="571500" indent="-571500" algn="l" rtl="0" fontAlgn="base">
              <a:lnSpc>
                <a:spcPct val="150000"/>
              </a:lnSpc>
              <a:buFont typeface="+mj-lt"/>
              <a:buAutoNum type="romanUcPeriod"/>
            </a:pPr>
            <a:r>
              <a:rPr lang="en-US" b="0" i="0">
                <a:solidFill>
                  <a:srgbClr val="000000"/>
                </a:solidFill>
                <a:effectLst/>
              </a:rPr>
              <a:t>ELR and Pregnancy Status Reporting</a:t>
            </a:r>
          </a:p>
          <a:p>
            <a:pPr marL="571500" indent="-571500" algn="l" rtl="0" fontAlgn="base">
              <a:lnSpc>
                <a:spcPct val="150000"/>
              </a:lnSpc>
              <a:buFont typeface="+mj-lt"/>
              <a:buAutoNum type="romanUcPeriod"/>
            </a:pPr>
            <a:r>
              <a:rPr lang="en-US" b="0" i="0">
                <a:solidFill>
                  <a:srgbClr val="000000"/>
                </a:solidFill>
                <a:effectLst/>
              </a:rPr>
              <a:t>Open Forum: Reactions and Questions   </a:t>
            </a:r>
          </a:p>
          <a:p>
            <a:pPr marL="571500" indent="-571500" algn="l" rtl="0" fontAlgn="base">
              <a:lnSpc>
                <a:spcPct val="150000"/>
              </a:lnSpc>
              <a:buFont typeface="+mj-lt"/>
              <a:buAutoNum type="romanUcPeriod"/>
            </a:pPr>
            <a:r>
              <a:rPr lang="en-US" b="0" i="0">
                <a:solidFill>
                  <a:srgbClr val="000000"/>
                </a:solidFill>
                <a:effectLst/>
              </a:rPr>
              <a:t>Adjourn </a:t>
            </a:r>
          </a:p>
          <a:p>
            <a:pPr marL="0" indent="0">
              <a:buNone/>
            </a:pPr>
            <a:endParaRPr lang="en-US"/>
          </a:p>
        </p:txBody>
      </p:sp>
    </p:spTree>
    <p:extLst>
      <p:ext uri="{BB962C8B-B14F-4D97-AF65-F5344CB8AC3E}">
        <p14:creationId xmlns:p14="http://schemas.microsoft.com/office/powerpoint/2010/main" val="4107904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Housekeeping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p:txBody>
          <a:bodyPr vert="horz" lIns="91440" tIns="45720" rIns="91440" bIns="45720" rtlCol="0" anchor="t">
            <a:normAutofit/>
          </a:bodyPr>
          <a:lstStyle/>
          <a:p>
            <a:r>
              <a:rPr lang="en-US"/>
              <a:t>This call is being recorded for internal notetaking purposes.</a:t>
            </a:r>
          </a:p>
          <a:p>
            <a:r>
              <a:rPr lang="en-US"/>
              <a:t>Feel free to use the chat box for comments and questions throughout the call as well as the “Raise Hand” feature.</a:t>
            </a:r>
          </a:p>
          <a:p>
            <a:r>
              <a:rPr lang="en-US">
                <a:latin typeface="Arial"/>
                <a:cs typeface="Arial"/>
              </a:rPr>
              <a:t>Reminder that all resources and the call schedule (4th Mondays at 1pm ET) are available on Basecamp- links in the reminder email.</a:t>
            </a:r>
          </a:p>
        </p:txBody>
      </p:sp>
    </p:spTree>
    <p:extLst>
      <p:ext uri="{BB962C8B-B14F-4D97-AF65-F5344CB8AC3E}">
        <p14:creationId xmlns:p14="http://schemas.microsoft.com/office/powerpoint/2010/main" val="1698161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p:txBody>
          <a:bodyPr>
            <a:normAutofit fontScale="92500" lnSpcReduction="10000"/>
          </a:bodyPr>
          <a:lstStyle/>
          <a:p>
            <a:r>
              <a:rPr lang="en-US"/>
              <a:t>Kickoff Call Brief Recap &amp; Introduction to Workgroup Charter</a:t>
            </a:r>
          </a:p>
        </p:txBody>
      </p:sp>
    </p:spTree>
    <p:extLst>
      <p:ext uri="{BB962C8B-B14F-4D97-AF65-F5344CB8AC3E}">
        <p14:creationId xmlns:p14="http://schemas.microsoft.com/office/powerpoint/2010/main" val="2983941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28A772-4367-4758-94CB-5C46B77ACE4E}"/>
              </a:ext>
            </a:extLst>
          </p:cNvPr>
          <p:cNvSpPr>
            <a:spLocks noGrp="1"/>
          </p:cNvSpPr>
          <p:nvPr>
            <p:ph type="body" sz="quarter" idx="10"/>
          </p:nvPr>
        </p:nvSpPr>
        <p:spPr/>
        <p:txBody>
          <a:bodyPr/>
          <a:lstStyle/>
          <a:p>
            <a:r>
              <a:rPr lang="en-US"/>
              <a:t>ELR and Pregnancy Status Reporting</a:t>
            </a:r>
          </a:p>
        </p:txBody>
      </p:sp>
    </p:spTree>
    <p:extLst>
      <p:ext uri="{BB962C8B-B14F-4D97-AF65-F5344CB8AC3E}">
        <p14:creationId xmlns:p14="http://schemas.microsoft.com/office/powerpoint/2010/main" val="242433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399" y="1669122"/>
            <a:ext cx="7268361" cy="779862"/>
          </a:xfrm>
        </p:spPr>
        <p:txBody>
          <a:bodyPr>
            <a:normAutofit/>
          </a:bodyPr>
          <a:lstStyle/>
          <a:p>
            <a:r>
              <a:rPr lang="en-US"/>
              <a:t>Pregnancy Status in ELR:</a:t>
            </a:r>
          </a:p>
        </p:txBody>
      </p:sp>
      <p:sp>
        <p:nvSpPr>
          <p:cNvPr id="3" name="Text Placeholder 2"/>
          <p:cNvSpPr>
            <a:spLocks noGrp="1"/>
          </p:cNvSpPr>
          <p:nvPr>
            <p:ph type="body" sz="quarter" idx="10"/>
          </p:nvPr>
        </p:nvSpPr>
        <p:spPr>
          <a:xfrm>
            <a:off x="671119" y="2547302"/>
            <a:ext cx="8800052" cy="577143"/>
          </a:xfrm>
        </p:spPr>
        <p:txBody>
          <a:bodyPr/>
          <a:lstStyle/>
          <a:p>
            <a:r>
              <a:rPr lang="en-US" sz="2800"/>
              <a:t>Georgia’s experience during COVID-19</a:t>
            </a:r>
          </a:p>
        </p:txBody>
      </p:sp>
      <p:sp>
        <p:nvSpPr>
          <p:cNvPr id="4" name="Text Placeholder 3"/>
          <p:cNvSpPr>
            <a:spLocks noGrp="1"/>
          </p:cNvSpPr>
          <p:nvPr>
            <p:ph type="body" sz="quarter" idx="12"/>
          </p:nvPr>
        </p:nvSpPr>
        <p:spPr>
          <a:xfrm>
            <a:off x="302004" y="5396580"/>
            <a:ext cx="10477849" cy="419620"/>
          </a:xfrm>
        </p:spPr>
        <p:txBody>
          <a:bodyPr/>
          <a:lstStyle/>
          <a:p>
            <a:r>
              <a:rPr lang="en-US" sz="2000"/>
              <a:t>CSTE COVID-19 Pregnancy Status Reporting Workgroup </a:t>
            </a:r>
            <a:r>
              <a:rPr lang="en-US"/>
              <a:t>/ J. Michael Bryan / February 28, 2022</a:t>
            </a:r>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836815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3617B-FB27-40CB-88DE-2B4F9A162400}"/>
              </a:ext>
            </a:extLst>
          </p:cNvPr>
          <p:cNvSpPr>
            <a:spLocks noGrp="1"/>
          </p:cNvSpPr>
          <p:nvPr>
            <p:ph type="title"/>
          </p:nvPr>
        </p:nvSpPr>
        <p:spPr/>
        <p:txBody>
          <a:bodyPr>
            <a:normAutofit fontScale="90000"/>
          </a:bodyPr>
          <a:lstStyle/>
          <a:p>
            <a:r>
              <a:rPr lang="en-US">
                <a:solidFill>
                  <a:schemeClr val="tx1"/>
                </a:solidFill>
              </a:rPr>
              <a:t>Why Georgia Uses ELR to Identify Pregnant Cases</a:t>
            </a:r>
          </a:p>
        </p:txBody>
      </p:sp>
      <p:sp>
        <p:nvSpPr>
          <p:cNvPr id="3" name="Content Placeholder 2">
            <a:extLst>
              <a:ext uri="{FF2B5EF4-FFF2-40B4-BE49-F238E27FC236}">
                <a16:creationId xmlns:a16="http://schemas.microsoft.com/office/drawing/2014/main" id="{1B43BB1C-114C-47D6-AB12-2EE9769457F3}"/>
              </a:ext>
            </a:extLst>
          </p:cNvPr>
          <p:cNvSpPr>
            <a:spLocks noGrp="1"/>
          </p:cNvSpPr>
          <p:nvPr>
            <p:ph sz="quarter" idx="10"/>
          </p:nvPr>
        </p:nvSpPr>
        <p:spPr>
          <a:xfrm>
            <a:off x="504444" y="1747774"/>
            <a:ext cx="11183112" cy="4437063"/>
          </a:xfrm>
        </p:spPr>
        <p:txBody>
          <a:bodyPr/>
          <a:lstStyle/>
          <a:p>
            <a:pPr marL="342900" indent="-342900">
              <a:buFont typeface="Arial" panose="020B0604020202020204" pitchFamily="34" charset="0"/>
              <a:buChar char="•"/>
            </a:pPr>
            <a:r>
              <a:rPr lang="en-US"/>
              <a:t>Monitoring health of vulnerable populations is a public health priority</a:t>
            </a:r>
          </a:p>
          <a:p>
            <a:pPr marL="342900" indent="-342900">
              <a:buFont typeface="Arial" panose="020B0604020202020204" pitchFamily="34" charset="0"/>
              <a:buChar char="•"/>
            </a:pPr>
            <a:r>
              <a:rPr lang="en-US"/>
              <a:t>Pregnancy status in initial case reports is often incomplete</a:t>
            </a:r>
          </a:p>
          <a:p>
            <a:pPr marL="342900" indent="-342900">
              <a:buFont typeface="Arial" panose="020B0604020202020204" pitchFamily="34" charset="0"/>
              <a:buChar char="•"/>
            </a:pPr>
            <a:r>
              <a:rPr lang="en-US"/>
              <a:t>Surveillance of, and public health interventions serving, pregnant women and their infants generally behind overall surveillance and interventions</a:t>
            </a:r>
          </a:p>
          <a:p>
            <a:pPr marL="1028700" lvl="1" indent="-342900"/>
            <a:r>
              <a:rPr lang="en-US"/>
              <a:t>Cannot predict next emergent condition</a:t>
            </a:r>
          </a:p>
          <a:p>
            <a:pPr marL="342900" indent="-342900">
              <a:buFont typeface="Arial" panose="020B0604020202020204" pitchFamily="34" charset="0"/>
              <a:buChar char="•"/>
            </a:pPr>
            <a:r>
              <a:rPr lang="en-US"/>
              <a:t>How to target maternal and child health programs with unknown case status?</a:t>
            </a:r>
          </a:p>
          <a:p>
            <a:pPr marL="342900" indent="-342900">
              <a:buFont typeface="Arial" panose="020B0604020202020204" pitchFamily="34" charset="0"/>
              <a:buChar char="•"/>
            </a:pPr>
            <a:r>
              <a:rPr lang="en-US"/>
              <a:t>How to respond without timely notification of pregnancy status?</a:t>
            </a:r>
          </a:p>
          <a:p>
            <a:pPr marL="342900" indent="-342900">
              <a:buFont typeface="Arial" panose="020B0604020202020204" pitchFamily="34" charset="0"/>
              <a:buChar char="•"/>
            </a:pPr>
            <a:r>
              <a:rPr lang="en-US"/>
              <a:t>Actionable value if ELR consistently and correctly captures pregnancy status</a:t>
            </a:r>
          </a:p>
          <a:p>
            <a:pPr marL="342900" indent="-342900">
              <a:buFont typeface="Arial" panose="020B0604020202020204" pitchFamily="34" charset="0"/>
              <a:buChar char="•"/>
            </a:pPr>
            <a:r>
              <a:rPr lang="en-US"/>
              <a:t>Perceived low burden on order facility and laboratory</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spTree>
    <p:extLst>
      <p:ext uri="{BB962C8B-B14F-4D97-AF65-F5344CB8AC3E}">
        <p14:creationId xmlns:p14="http://schemas.microsoft.com/office/powerpoint/2010/main" val="875564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8EF2ECE-015F-4776-BF96-F8B844BC0B04}"/>
              </a:ext>
            </a:extLst>
          </p:cNvPr>
          <p:cNvSpPr>
            <a:spLocks noGrp="1"/>
          </p:cNvSpPr>
          <p:nvPr>
            <p:ph type="title"/>
          </p:nvPr>
        </p:nvSpPr>
        <p:spPr/>
        <p:txBody>
          <a:bodyPr>
            <a:normAutofit fontScale="90000"/>
          </a:bodyPr>
          <a:lstStyle/>
          <a:p>
            <a:r>
              <a:rPr lang="en-US">
                <a:solidFill>
                  <a:schemeClr val="tx1"/>
                </a:solidFill>
              </a:rPr>
              <a:t>Method of Identifying Pregnancy</a:t>
            </a:r>
          </a:p>
        </p:txBody>
      </p:sp>
      <p:sp>
        <p:nvSpPr>
          <p:cNvPr id="7" name="Content Placeholder 6">
            <a:extLst>
              <a:ext uri="{FF2B5EF4-FFF2-40B4-BE49-F238E27FC236}">
                <a16:creationId xmlns:a16="http://schemas.microsoft.com/office/drawing/2014/main" id="{48E2EE90-39DB-4486-95B0-1B8471D744E3}"/>
              </a:ext>
            </a:extLst>
          </p:cNvPr>
          <p:cNvSpPr>
            <a:spLocks noGrp="1"/>
          </p:cNvSpPr>
          <p:nvPr>
            <p:ph sz="quarter" idx="10"/>
          </p:nvPr>
        </p:nvSpPr>
        <p:spPr>
          <a:xfrm>
            <a:off x="504736" y="1408337"/>
            <a:ext cx="11182525" cy="2437272"/>
          </a:xfrm>
        </p:spPr>
        <p:txBody>
          <a:bodyPr/>
          <a:lstStyle/>
          <a:p>
            <a:pPr marL="457200" indent="-457200">
              <a:buFont typeface="Arial" panose="020B0604020202020204" pitchFamily="34" charset="0"/>
              <a:buChar char="•"/>
            </a:pPr>
            <a:r>
              <a:rPr lang="en-US" sz="2000"/>
              <a:t>If first positive laboratory result, then pregnancy status will automatically transfer into PUI </a:t>
            </a:r>
          </a:p>
          <a:p>
            <a:pPr marL="457200" indent="-457200">
              <a:buFont typeface="+mj-lt"/>
              <a:buAutoNum type="arabicPeriod"/>
            </a:pPr>
            <a:r>
              <a:rPr lang="en-US" sz="2000"/>
              <a:t>Observation Segment (OBX) (see below) – standard</a:t>
            </a:r>
          </a:p>
          <a:p>
            <a:pPr marL="1143000" lvl="1" indent="-457200"/>
            <a:r>
              <a:rPr lang="en-US" sz="2000"/>
              <a:t>COVID-19 HHS request: Ask on Entry (</a:t>
            </a:r>
            <a:r>
              <a:rPr lang="en-US" sz="2000" err="1"/>
              <a:t>AoE</a:t>
            </a:r>
            <a:r>
              <a:rPr lang="en-US" sz="2000"/>
              <a:t>) questionnaire</a:t>
            </a:r>
          </a:p>
          <a:p>
            <a:pPr marL="1143000" lvl="1" indent="-457200"/>
            <a:r>
              <a:rPr lang="en-US" sz="2000"/>
              <a:t>LOINC:  82810-3</a:t>
            </a:r>
          </a:p>
          <a:p>
            <a:pPr marL="1143000" lvl="1" indent="-457200"/>
            <a:r>
              <a:rPr lang="en-US" sz="2000"/>
              <a:t>Relatively new: receive? process or ingest? analyze?</a:t>
            </a:r>
          </a:p>
          <a:p>
            <a:pPr marL="457200" indent="-457200">
              <a:buFont typeface="+mj-lt"/>
              <a:buAutoNum type="arabicPeriod"/>
            </a:pPr>
            <a:r>
              <a:rPr lang="en-US" sz="2000"/>
              <a:t>End of message in an unused field – flexible</a:t>
            </a:r>
          </a:p>
          <a:p>
            <a:pPr marL="1143000" lvl="1" indent="-457200"/>
            <a:r>
              <a:rPr lang="en-US" sz="2000"/>
              <a:t>Possible locations: PV1 segment or any field past Ethnicity</a:t>
            </a:r>
          </a:p>
          <a:p>
            <a:r>
              <a:rPr lang="en-US" sz="1600"/>
              <a:t>Note: Based on feedback from technical developer responsible for parsing messages</a:t>
            </a:r>
          </a:p>
        </p:txBody>
      </p:sp>
      <p:pic>
        <p:nvPicPr>
          <p:cNvPr id="1027" name="Picture 1">
            <a:extLst>
              <a:ext uri="{FF2B5EF4-FFF2-40B4-BE49-F238E27FC236}">
                <a16:creationId xmlns:a16="http://schemas.microsoft.com/office/drawing/2014/main" id="{DB22CC02-8018-408D-9D7C-5AD2DB1AB1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91" y="3859861"/>
            <a:ext cx="11928218" cy="28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83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3617B-FB27-40CB-88DE-2B4F9A162400}"/>
              </a:ext>
            </a:extLst>
          </p:cNvPr>
          <p:cNvSpPr>
            <a:spLocks noGrp="1"/>
          </p:cNvSpPr>
          <p:nvPr>
            <p:ph type="title"/>
          </p:nvPr>
        </p:nvSpPr>
        <p:spPr>
          <a:xfrm>
            <a:off x="838200" y="315686"/>
            <a:ext cx="10515600" cy="1078399"/>
          </a:xfrm>
        </p:spPr>
        <p:txBody>
          <a:bodyPr>
            <a:noAutofit/>
          </a:bodyPr>
          <a:lstStyle/>
          <a:p>
            <a:r>
              <a:rPr lang="en-US" sz="3200">
                <a:solidFill>
                  <a:schemeClr val="tx1"/>
                </a:solidFill>
              </a:rPr>
              <a:t>Number of Pregnant Persons that Test Positive, COVID-19, October 2020 - January 2022 (N=93,327)</a:t>
            </a:r>
          </a:p>
        </p:txBody>
      </p:sp>
      <p:graphicFrame>
        <p:nvGraphicFramePr>
          <p:cNvPr id="4" name="Content Placeholder 3">
            <a:extLst>
              <a:ext uri="{FF2B5EF4-FFF2-40B4-BE49-F238E27FC236}">
                <a16:creationId xmlns:a16="http://schemas.microsoft.com/office/drawing/2014/main" id="{A31AE290-DC4B-4090-83C4-5A1E1A62F8D5}"/>
              </a:ext>
            </a:extLst>
          </p:cNvPr>
          <p:cNvGraphicFramePr>
            <a:graphicFrameLocks noGrp="1"/>
          </p:cNvGraphicFramePr>
          <p:nvPr>
            <p:ph sz="quarter" idx="10"/>
          </p:nvPr>
        </p:nvGraphicFramePr>
        <p:xfrm>
          <a:off x="141514" y="1784350"/>
          <a:ext cx="11887200" cy="44370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39546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09800" y="1143001"/>
            <a:ext cx="8001000" cy="1470025"/>
          </a:xfrm>
        </p:spPr>
        <p:txBody>
          <a:bodyPr/>
          <a:lstStyle/>
          <a:p>
            <a:pPr eaLnBrk="1" hangingPunct="1"/>
            <a:r>
              <a:rPr lang="en-US" sz="4000">
                <a:latin typeface="Ebrima" panose="02000000000000000000" pitchFamily="2" charset="0"/>
                <a:ea typeface="Ebrima" panose="02000000000000000000" pitchFamily="2" charset="0"/>
                <a:cs typeface="Ebrima" panose="02000000000000000000" pitchFamily="2" charset="0"/>
              </a:rPr>
              <a:t>Electronic Laboratory Reporting as a Surveillance Method for Hepatitis B in Pregnancy</a:t>
            </a:r>
            <a:endParaRPr lang="en-US" altLang="en-US" sz="4000">
              <a:latin typeface="Ebrima" panose="02000000000000000000" pitchFamily="2" charset="0"/>
              <a:ea typeface="Ebrima" panose="02000000000000000000" pitchFamily="2" charset="0"/>
              <a:cs typeface="Ebrima" panose="02000000000000000000" pitchFamily="2" charset="0"/>
            </a:endParaRPr>
          </a:p>
        </p:txBody>
      </p:sp>
      <p:sp>
        <p:nvSpPr>
          <p:cNvPr id="2051" name="Rectangle 3"/>
          <p:cNvSpPr>
            <a:spLocks noGrp="1" noChangeArrowheads="1"/>
          </p:cNvSpPr>
          <p:nvPr>
            <p:ph type="subTitle" idx="1"/>
          </p:nvPr>
        </p:nvSpPr>
        <p:spPr>
          <a:xfrm>
            <a:off x="2590800" y="3733800"/>
            <a:ext cx="6705600" cy="2286000"/>
          </a:xfrm>
        </p:spPr>
        <p:txBody>
          <a:bodyPr/>
          <a:lstStyle/>
          <a:p>
            <a:pPr eaLnBrk="1" hangingPunct="1">
              <a:lnSpc>
                <a:spcPct val="80000"/>
              </a:lnSpc>
            </a:pPr>
            <a:r>
              <a:rPr lang="en-US" altLang="en-US">
                <a:solidFill>
                  <a:srgbClr val="FFFFFF"/>
                </a:solidFill>
                <a:latin typeface="Abadi" panose="020B0604020104020204" pitchFamily="34" charset="0"/>
                <a:ea typeface="Verdana" panose="020B0604030504040204" pitchFamily="34" charset="0"/>
                <a:cs typeface="Calibri" panose="020F0502020204030204" pitchFamily="34" charset="0"/>
              </a:rPr>
              <a:t>Julie E. Lazaroff, MPH</a:t>
            </a:r>
          </a:p>
          <a:p>
            <a:pPr eaLnBrk="1" hangingPunct="1">
              <a:lnSpc>
                <a:spcPct val="80000"/>
              </a:lnSpc>
            </a:pPr>
            <a:r>
              <a:rPr lang="en-US" altLang="en-US">
                <a:solidFill>
                  <a:srgbClr val="FFFFFF"/>
                </a:solidFill>
                <a:latin typeface="Abadi" panose="020B0604020104020204" pitchFamily="34" charset="0"/>
                <a:ea typeface="Verdana" panose="020B0604030504040204" pitchFamily="34" charset="0"/>
                <a:cs typeface="Calibri" panose="020F0502020204030204" pitchFamily="34" charset="0"/>
              </a:rPr>
              <a:t>Perinatal Hepatitis B Prevention Unit</a:t>
            </a:r>
          </a:p>
          <a:p>
            <a:pPr eaLnBrk="1" hangingPunct="1">
              <a:lnSpc>
                <a:spcPct val="80000"/>
              </a:lnSpc>
            </a:pPr>
            <a:r>
              <a:rPr lang="en-US" altLang="en-US">
                <a:solidFill>
                  <a:srgbClr val="FFFFFF"/>
                </a:solidFill>
                <a:latin typeface="Abadi" panose="020B0604020104020204" pitchFamily="34" charset="0"/>
                <a:ea typeface="Verdana" panose="020B0604030504040204" pitchFamily="34" charset="0"/>
                <a:cs typeface="Calibri" panose="020F0502020204030204" pitchFamily="34" charset="0"/>
              </a:rPr>
              <a:t>Bureau of Immunization</a:t>
            </a:r>
          </a:p>
          <a:p>
            <a:pPr eaLnBrk="1" hangingPunct="1">
              <a:lnSpc>
                <a:spcPct val="80000"/>
              </a:lnSpc>
            </a:pPr>
            <a:r>
              <a:rPr lang="en-US" altLang="en-US">
                <a:solidFill>
                  <a:srgbClr val="FFFFFF"/>
                </a:solidFill>
                <a:latin typeface="Abadi" panose="020B0604020104020204" pitchFamily="34" charset="0"/>
                <a:ea typeface="Verdana" panose="020B0604030504040204" pitchFamily="34" charset="0"/>
                <a:cs typeface="Calibri" panose="020F0502020204030204" pitchFamily="34" charset="0"/>
              </a:rPr>
              <a:t>NYC DOHMH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812B179-6020-491E-AA48-7CC52DD3AAE4}"/>
              </a:ext>
            </a:extLst>
          </p:cNvPr>
          <p:cNvSpPr>
            <a:spLocks noGrp="1"/>
          </p:cNvSpPr>
          <p:nvPr>
            <p:ph type="title"/>
          </p:nvPr>
        </p:nvSpPr>
        <p:spPr>
          <a:xfrm>
            <a:off x="1981200" y="274638"/>
            <a:ext cx="8229600" cy="1143000"/>
          </a:xfrm>
        </p:spPr>
        <p:txBody>
          <a:bodyPr/>
          <a:lstStyle/>
          <a:p>
            <a:r>
              <a:rPr lang="en-US" sz="3600">
                <a:latin typeface="+mn-lt"/>
              </a:rPr>
              <a:t>Public Health’s Role in </a:t>
            </a:r>
            <a:br>
              <a:rPr lang="en-US" sz="3600">
                <a:latin typeface="+mn-lt"/>
              </a:rPr>
            </a:br>
            <a:r>
              <a:rPr lang="en-US" sz="3600">
                <a:latin typeface="+mn-lt"/>
              </a:rPr>
              <a:t>Perinatal </a:t>
            </a:r>
            <a:r>
              <a:rPr lang="en-US" sz="3600">
                <a:latin typeface="+mn-lt"/>
                <a:ea typeface="Ebrima" panose="02000000000000000000" pitchFamily="2" charset="0"/>
                <a:cs typeface="Ebrima" panose="02000000000000000000" pitchFamily="2" charset="0"/>
              </a:rPr>
              <a:t>Hepatitis</a:t>
            </a:r>
            <a:r>
              <a:rPr lang="en-US" sz="3600">
                <a:latin typeface="+mn-lt"/>
              </a:rPr>
              <a:t> B Prevention</a:t>
            </a:r>
          </a:p>
        </p:txBody>
      </p:sp>
      <p:sp>
        <p:nvSpPr>
          <p:cNvPr id="5" name="Content Placeholder 2">
            <a:extLst>
              <a:ext uri="{FF2B5EF4-FFF2-40B4-BE49-F238E27FC236}">
                <a16:creationId xmlns:a16="http://schemas.microsoft.com/office/drawing/2014/main" id="{110A17BF-A395-4CE2-8D7D-92E88FEF12EF}"/>
              </a:ext>
            </a:extLst>
          </p:cNvPr>
          <p:cNvSpPr>
            <a:spLocks noGrp="1"/>
          </p:cNvSpPr>
          <p:nvPr>
            <p:ph idx="1"/>
          </p:nvPr>
        </p:nvSpPr>
        <p:spPr>
          <a:xfrm>
            <a:off x="1995948" y="1676400"/>
            <a:ext cx="8229600" cy="3886200"/>
          </a:xfrm>
        </p:spPr>
        <p:txBody>
          <a:bodyPr/>
          <a:lstStyle/>
          <a:p>
            <a:pPr>
              <a:spcBef>
                <a:spcPts val="0"/>
              </a:spcBef>
              <a:spcAft>
                <a:spcPts val="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Transmission from mother to child</a:t>
            </a:r>
          </a:p>
          <a:p>
            <a:pPr>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Preventive interventions</a:t>
            </a:r>
          </a:p>
          <a:p>
            <a:pPr lvl="1">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Post-exposure prophylaxis within 12 hrs.</a:t>
            </a:r>
          </a:p>
          <a:p>
            <a:pPr lvl="1">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Vaccination and testing for infants</a:t>
            </a:r>
          </a:p>
          <a:p>
            <a:pPr lvl="1">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Hepatitis B medical management</a:t>
            </a:r>
          </a:p>
          <a:p>
            <a:pPr>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CDC funded Perinatal Hepatitis B Prevention programs</a:t>
            </a:r>
          </a:p>
          <a:p>
            <a:pPr lvl="1">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Surveillance</a:t>
            </a:r>
          </a:p>
          <a:p>
            <a:pPr lvl="1">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Health education</a:t>
            </a:r>
          </a:p>
          <a:p>
            <a:pPr lvl="1">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Case management</a:t>
            </a:r>
          </a:p>
        </p:txBody>
      </p:sp>
    </p:spTree>
    <p:extLst>
      <p:ext uri="{BB962C8B-B14F-4D97-AF65-F5344CB8AC3E}">
        <p14:creationId xmlns:p14="http://schemas.microsoft.com/office/powerpoint/2010/main" val="2494077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70A678D-7327-4895-831E-80F0793F1AE7}"/>
              </a:ext>
            </a:extLst>
          </p:cNvPr>
          <p:cNvSpPr>
            <a:spLocks noGrp="1"/>
          </p:cNvSpPr>
          <p:nvPr>
            <p:ph idx="1"/>
          </p:nvPr>
        </p:nvSpPr>
        <p:spPr>
          <a:xfrm>
            <a:off x="1866900" y="1600201"/>
            <a:ext cx="8229600" cy="4297363"/>
          </a:xfrm>
        </p:spPr>
        <p:txBody>
          <a:bodyPr>
            <a:noAutofit/>
          </a:bodyPr>
          <a:lstStyle/>
          <a:p>
            <a:pPr>
              <a:spcBef>
                <a:spcPts val="0"/>
              </a:spcBef>
              <a:spcAft>
                <a:spcPts val="600"/>
              </a:spcAft>
            </a:pPr>
            <a:r>
              <a:rPr lang="en-US" altLang="en-US" sz="2800" b="1" kern="1200">
                <a:solidFill>
                  <a:srgbClr val="FFFFFF"/>
                </a:solidFill>
                <a:latin typeface="Verdana" panose="020B0604030504040204" pitchFamily="34" charset="0"/>
              </a:rPr>
              <a:t>NYS Public Health Law </a:t>
            </a:r>
            <a:r>
              <a:rPr lang="en-US" sz="2800" b="1" kern="1200">
                <a:solidFill>
                  <a:srgbClr val="FFFFFF"/>
                </a:solidFill>
                <a:latin typeface="Verdana" panose="020B0604030504040204" pitchFamily="34" charset="0"/>
              </a:rPr>
              <a:t>2500-e </a:t>
            </a:r>
          </a:p>
          <a:p>
            <a:pPr marL="0" indent="0">
              <a:spcBef>
                <a:spcPts val="0"/>
              </a:spcBef>
              <a:spcAft>
                <a:spcPts val="600"/>
              </a:spcAft>
              <a:buNone/>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   -Test for HBsAg </a:t>
            </a:r>
          </a:p>
          <a:p>
            <a:pPr lvl="1">
              <a:spcBef>
                <a:spcPts val="0"/>
              </a:spcBef>
              <a:spcAft>
                <a:spcPts val="600"/>
              </a:spcAft>
              <a:buFont typeface="Arial" panose="020B0604020202020204" pitchFamily="34" charset="0"/>
              <a:buChar cha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All pregnant patients – first trimester</a:t>
            </a:r>
          </a:p>
          <a:p>
            <a:pPr lvl="1">
              <a:spcBef>
                <a:spcPts val="0"/>
              </a:spcBef>
              <a:spcAft>
                <a:spcPts val="600"/>
              </a:spcAft>
              <a:buFont typeface="Arial" panose="020B0604020202020204" pitchFamily="34" charset="0"/>
              <a:buChar cha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At delivery if unknown</a:t>
            </a:r>
            <a:r>
              <a:rPr lang="en-US" sz="2400">
                <a:solidFill>
                  <a:srgbClr val="FFFFFF"/>
                </a:solidFill>
                <a:latin typeface="Abadi" panose="020B0604020104020204" pitchFamily="34" charset="0"/>
                <a:ea typeface="Verdana" panose="020B0604030504040204" pitchFamily="34" charset="0"/>
                <a:cs typeface="Calibri" panose="020F0502020204030204" pitchFamily="34" charset="0"/>
              </a:rPr>
              <a:t> - </a:t>
            </a:r>
            <a:r>
              <a:rPr lang="en-US">
                <a:solidFill>
                  <a:srgbClr val="FFFFFF"/>
                </a:solidFill>
                <a:latin typeface="Abadi" panose="020B0604020104020204" pitchFamily="34" charset="0"/>
                <a:ea typeface="Verdana" panose="020B0604030504040204" pitchFamily="34" charset="0"/>
                <a:cs typeface="Calibri" panose="020F0502020204030204" pitchFamily="34" charset="0"/>
              </a:rPr>
              <a:t>specimens must be marked as “mother/delivery“</a:t>
            </a:r>
          </a:p>
          <a:p>
            <a:pPr>
              <a:spcBef>
                <a:spcPts val="0"/>
              </a:spcBef>
              <a:spcAft>
                <a:spcPts val="60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CDC, ACOG, AASLD Recommendation</a:t>
            </a:r>
          </a:p>
          <a:p>
            <a:pPr marL="0" indent="0">
              <a:spcBef>
                <a:spcPts val="0"/>
              </a:spcBef>
              <a:spcAft>
                <a:spcPts val="600"/>
              </a:spcAft>
              <a:buNone/>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   -Test for HBV DNA quantitative</a:t>
            </a:r>
          </a:p>
          <a:p>
            <a:pPr lvl="1">
              <a:spcBef>
                <a:spcPts val="0"/>
              </a:spcBef>
              <a:spcAft>
                <a:spcPts val="600"/>
              </a:spcAft>
              <a:buFont typeface="Arial" panose="020B0604020202020204" pitchFamily="34" charset="0"/>
              <a:buChar cha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1st trimester and 26-28 weeks gestation</a:t>
            </a:r>
          </a:p>
          <a:p>
            <a:pPr marL="0" indent="0">
              <a:spcBef>
                <a:spcPts val="0"/>
              </a:spcBef>
              <a:spcAft>
                <a:spcPts val="600"/>
              </a:spcAft>
              <a:buNone/>
            </a:pPr>
            <a:endParaRPr lang="en-US">
              <a:solidFill>
                <a:srgbClr val="FFFFFF"/>
              </a:solidFill>
              <a:latin typeface="Abadi" panose="020B0604020104020204" pitchFamily="34" charset="0"/>
              <a:ea typeface="Verdana" panose="020B0604030504040204" pitchFamily="34" charset="0"/>
              <a:cs typeface="Calibri" panose="020F0502020204030204" pitchFamily="34" charset="0"/>
            </a:endParaRPr>
          </a:p>
        </p:txBody>
      </p:sp>
      <p:sp>
        <p:nvSpPr>
          <p:cNvPr id="7" name="Title 1">
            <a:extLst>
              <a:ext uri="{FF2B5EF4-FFF2-40B4-BE49-F238E27FC236}">
                <a16:creationId xmlns:a16="http://schemas.microsoft.com/office/drawing/2014/main" id="{CB3365F7-451D-407B-90A2-451DB0E5C6C9}"/>
              </a:ext>
            </a:extLst>
          </p:cNvPr>
          <p:cNvSpPr>
            <a:spLocks noGrp="1"/>
          </p:cNvSpPr>
          <p:nvPr>
            <p:ph type="title"/>
          </p:nvPr>
        </p:nvSpPr>
        <p:spPr>
          <a:xfrm>
            <a:off x="1752600" y="457200"/>
            <a:ext cx="8458200" cy="914400"/>
          </a:xfrm>
        </p:spPr>
        <p:txBody>
          <a:bodyPr>
            <a:noAutofit/>
          </a:bodyPr>
          <a:lstStyle/>
          <a:p>
            <a:r>
              <a:rPr lang="en-US" altLang="en-US" sz="3600">
                <a:latin typeface="+mn-lt"/>
              </a:rPr>
              <a:t>Hepatitis B Screening in Pregnancy</a:t>
            </a:r>
            <a:endParaRPr lang="en-US" sz="3600">
              <a:latin typeface="+mn-lt"/>
            </a:endParaRPr>
          </a:p>
        </p:txBody>
      </p:sp>
    </p:spTree>
    <p:extLst>
      <p:ext uri="{BB962C8B-B14F-4D97-AF65-F5344CB8AC3E}">
        <p14:creationId xmlns:p14="http://schemas.microsoft.com/office/powerpoint/2010/main" val="1403858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5850A-5D50-45B9-99A1-D78D5CED25C1}"/>
              </a:ext>
            </a:extLst>
          </p:cNvPr>
          <p:cNvSpPr>
            <a:spLocks noGrp="1"/>
          </p:cNvSpPr>
          <p:nvPr>
            <p:ph type="title"/>
          </p:nvPr>
        </p:nvSpPr>
        <p:spPr/>
        <p:txBody>
          <a:bodyPr/>
          <a:lstStyle/>
          <a:p>
            <a:r>
              <a:rPr lang="en-US" sz="3600">
                <a:latin typeface="+mn-lt"/>
              </a:rPr>
              <a:t>Provider Reporting Requirements</a:t>
            </a:r>
          </a:p>
        </p:txBody>
      </p:sp>
      <p:sp>
        <p:nvSpPr>
          <p:cNvPr id="3" name="Content Placeholder 2">
            <a:extLst>
              <a:ext uri="{FF2B5EF4-FFF2-40B4-BE49-F238E27FC236}">
                <a16:creationId xmlns:a16="http://schemas.microsoft.com/office/drawing/2014/main" id="{4022D8F3-4516-4EA2-A697-FEE776060598}"/>
              </a:ext>
            </a:extLst>
          </p:cNvPr>
          <p:cNvSpPr>
            <a:spLocks noGrp="1"/>
          </p:cNvSpPr>
          <p:nvPr>
            <p:ph idx="1"/>
          </p:nvPr>
        </p:nvSpPr>
        <p:spPr>
          <a:xfrm>
            <a:off x="1981200" y="2057400"/>
            <a:ext cx="8229600" cy="4525963"/>
          </a:xfrm>
        </p:spPr>
        <p:txBody>
          <a:bodyPr/>
          <a:lstStyle/>
          <a:p>
            <a:pPr>
              <a:spcBef>
                <a:spcPts val="0"/>
              </a:spcBef>
              <a:spcAft>
                <a:spcPts val="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Prenatal care providers</a:t>
            </a:r>
          </a:p>
          <a:p>
            <a:pPr lvl="1">
              <a:spcBef>
                <a:spcPts val="0"/>
              </a:spcBef>
              <a:spcAft>
                <a:spcPts val="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Report pregnant patients with HBsAg+ results</a:t>
            </a:r>
          </a:p>
          <a:p>
            <a:pPr lvl="1">
              <a:spcBef>
                <a:spcPts val="0"/>
              </a:spcBef>
              <a:spcAft>
                <a:spcPts val="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Record HBsAg results in the medical record</a:t>
            </a:r>
          </a:p>
          <a:p>
            <a:pPr>
              <a:spcBef>
                <a:spcPts val="0"/>
              </a:spcBef>
              <a:spcAft>
                <a:spcPts val="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Delivery facilities</a:t>
            </a:r>
          </a:p>
          <a:p>
            <a:pPr lvl="1">
              <a:spcBef>
                <a:spcPts val="0"/>
              </a:spcBef>
              <a:spcAft>
                <a:spcPts val="0"/>
              </a:spcAft>
              <a:buFont typeface="Arial" panose="020B0604020202020204" pitchFamily="34" charset="0"/>
              <a:buChar cha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Report patients with newborn children with HBsAg+ results</a:t>
            </a:r>
          </a:p>
          <a:p>
            <a:pPr lvl="1">
              <a:spcBef>
                <a:spcPts val="0"/>
              </a:spcBef>
              <a:spcAft>
                <a:spcPts val="0"/>
              </a:spcAft>
              <a:buFont typeface="Arial" panose="020B0604020202020204" pitchFamily="34" charset="0"/>
              <a:buChar cha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Record the maternal HBsAg test result on the Newborn Metabolic Screening Form for all deliveries</a:t>
            </a:r>
            <a:br>
              <a:rPr lang="en-US">
                <a:solidFill>
                  <a:srgbClr val="FFFFFF"/>
                </a:solidFill>
                <a:latin typeface="Abadi" panose="020B0604020104020204" pitchFamily="34" charset="0"/>
                <a:ea typeface="Verdana" panose="020B0604030504040204" pitchFamily="34" charset="0"/>
                <a:cs typeface="Calibri" panose="020F0502020204030204" pitchFamily="34" charset="0"/>
              </a:rPr>
            </a:br>
            <a:endParaRPr lang="en-US">
              <a:solidFill>
                <a:srgbClr val="FFFFFF"/>
              </a:solidFill>
              <a:latin typeface="Abadi" panose="020B0604020104020204" pitchFamily="34" charset="0"/>
              <a:ea typeface="Verdana" panose="020B0604030504040204" pitchFamily="34" charset="0"/>
              <a:cs typeface="Calibri" panose="020F0502020204030204" pitchFamily="34" charset="0"/>
            </a:endParaRPr>
          </a:p>
          <a:p>
            <a:endParaRPr lang="en-US" sz="2400">
              <a:solidFill>
                <a:srgbClr val="FFFFFF"/>
              </a:solidFill>
              <a:latin typeface="Times New Roman" panose="02020603050405020304" pitchFamily="18" charset="0"/>
              <a:ea typeface="Times New Roman" panose="02020603050405020304" pitchFamily="18" charset="0"/>
            </a:endParaRPr>
          </a:p>
          <a:p>
            <a:endParaRPr lang="en-US" sz="2400">
              <a:solidFill>
                <a:srgbClr val="FFFFFF"/>
              </a:solidFill>
            </a:endParaRPr>
          </a:p>
        </p:txBody>
      </p:sp>
      <p:sp>
        <p:nvSpPr>
          <p:cNvPr id="5" name="Rectangle 2">
            <a:extLst>
              <a:ext uri="{FF2B5EF4-FFF2-40B4-BE49-F238E27FC236}">
                <a16:creationId xmlns:a16="http://schemas.microsoft.com/office/drawing/2014/main" id="{B58FEA99-3E0F-4EB1-86A8-8D023815A8A2}"/>
              </a:ext>
            </a:extLst>
          </p:cNvPr>
          <p:cNvSpPr>
            <a:spLocks noChangeArrowheads="1"/>
          </p:cNvSpPr>
          <p:nvPr/>
        </p:nvSpPr>
        <p:spPr bwMode="auto">
          <a:xfrm>
            <a:off x="2227971" y="1321978"/>
            <a:ext cx="7736058" cy="401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3958" tIns="0" rIns="53958" bIns="31740" numCol="1" anchor="ctr" anchorCtr="0" compatLnSpc="1">
            <a:prstTxWarp prst="textNoShape">
              <a:avLst/>
            </a:prstTxWarp>
            <a:spAutoFit/>
          </a:bodyPr>
          <a:lstStyle/>
          <a:p>
            <a:pPr algn="ctr" eaLnBrk="0" fontAlgn="base" hangingPunct="0">
              <a:spcBef>
                <a:spcPct val="0"/>
              </a:spcBef>
              <a:spcAft>
                <a:spcPct val="0"/>
              </a:spcAft>
            </a:pPr>
            <a:r>
              <a:rPr lang="en-US" altLang="en-US" sz="2400" b="1">
                <a:solidFill>
                  <a:srgbClr val="FFFFFF"/>
                </a:solidFill>
                <a:latin typeface="Verdana" panose="020B0604030504040204" pitchFamily="34" charset="0"/>
                <a:ea typeface="Times New Roman" panose="02020603050405020304" pitchFamily="18" charset="0"/>
              </a:rPr>
              <a:t>NYC Health Code, </a:t>
            </a:r>
            <a:r>
              <a:rPr lang="en-US" altLang="en-US" sz="2400" b="1">
                <a:solidFill>
                  <a:srgbClr val="FFFFFF"/>
                </a:solidFill>
                <a:latin typeface="Verdana" panose="020B0604030504040204" pitchFamily="34" charset="0"/>
              </a:rPr>
              <a:t>TITLE 10. </a:t>
            </a:r>
            <a:r>
              <a:rPr lang="en-US" altLang="en-US" sz="2400" b="1">
                <a:solidFill>
                  <a:srgbClr val="FFFFFF"/>
                </a:solidFill>
                <a:latin typeface="Verdana" panose="020B0604030504040204" pitchFamily="34" charset="0"/>
                <a:ea typeface="Times New Roman" panose="02020603050405020304" pitchFamily="18" charset="0"/>
              </a:rPr>
              <a:t>SUBPART 69-3. </a:t>
            </a:r>
          </a:p>
        </p:txBody>
      </p:sp>
    </p:spTree>
    <p:extLst>
      <p:ext uri="{BB962C8B-B14F-4D97-AF65-F5344CB8AC3E}">
        <p14:creationId xmlns:p14="http://schemas.microsoft.com/office/powerpoint/2010/main" val="2271326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92234"/>
            <a:ext cx="8229600" cy="1143000"/>
          </a:xfrm>
        </p:spPr>
        <p:txBody>
          <a:bodyPr/>
          <a:lstStyle/>
          <a:p>
            <a:br>
              <a:rPr lang="en-US" altLang="en-US" sz="4000"/>
            </a:br>
            <a:r>
              <a:rPr lang="en-US" altLang="en-US" sz="3600">
                <a:latin typeface="+mn-lt"/>
              </a:rPr>
              <a:t>Laboratory Reporting Requirement and Technical Guidance</a:t>
            </a:r>
            <a:endParaRPr lang="en-US" sz="3600">
              <a:latin typeface="+mn-lt"/>
            </a:endParaRPr>
          </a:p>
        </p:txBody>
      </p:sp>
      <p:sp>
        <p:nvSpPr>
          <p:cNvPr id="3" name="Content Placeholder 2"/>
          <p:cNvSpPr>
            <a:spLocks noGrp="1"/>
          </p:cNvSpPr>
          <p:nvPr>
            <p:ph idx="1"/>
          </p:nvPr>
        </p:nvSpPr>
        <p:spPr/>
        <p:txBody>
          <a:bodyPr/>
          <a:lstStyle/>
          <a:p>
            <a:pPr marL="0" indent="0">
              <a:buNone/>
            </a:pPr>
            <a:endParaRPr lang="en-US" sz="2400">
              <a:latin typeface="Ebrima" panose="02000000000000000000" pitchFamily="2" charset="0"/>
              <a:ea typeface="Ebrima" panose="02000000000000000000" pitchFamily="2" charset="0"/>
              <a:cs typeface="Ebrima" panose="02000000000000000000" pitchFamily="2" charset="0"/>
            </a:endParaRPr>
          </a:p>
          <a:p>
            <a:endParaRPr lang="en-US">
              <a:latin typeface="Ebrima" panose="02000000000000000000" pitchFamily="2" charset="0"/>
              <a:ea typeface="Ebrima" panose="02000000000000000000" pitchFamily="2" charset="0"/>
              <a:cs typeface="Ebrima" panose="02000000000000000000" pitchFamily="2" charset="0"/>
            </a:endParaRPr>
          </a:p>
        </p:txBody>
      </p:sp>
      <p:sp>
        <p:nvSpPr>
          <p:cNvPr id="5" name="TextBox 4">
            <a:extLst>
              <a:ext uri="{FF2B5EF4-FFF2-40B4-BE49-F238E27FC236}">
                <a16:creationId xmlns:a16="http://schemas.microsoft.com/office/drawing/2014/main" id="{5E3B62C1-8BB1-42EB-8255-0F12E86027F2}"/>
              </a:ext>
            </a:extLst>
          </p:cNvPr>
          <p:cNvSpPr txBox="1"/>
          <p:nvPr/>
        </p:nvSpPr>
        <p:spPr>
          <a:xfrm>
            <a:off x="1641987" y="1925013"/>
            <a:ext cx="8534400" cy="4201150"/>
          </a:xfrm>
          <a:prstGeom prst="rect">
            <a:avLst/>
          </a:prstGeom>
          <a:noFill/>
        </p:spPr>
        <p:txBody>
          <a:bodyPr wrap="square">
            <a:spAutoFit/>
          </a:bodyPr>
          <a:lstStyle/>
          <a:p>
            <a:pPr marL="342900" indent="-342900" eaLnBrk="0" fontAlgn="base" hangingPunct="0">
              <a:spcAft>
                <a:spcPts val="600"/>
              </a:spcAft>
              <a:buFont typeface="Arial" panose="020B0604020202020204" pitchFamily="34" charset="0"/>
              <a:buChar char="•"/>
            </a:pPr>
            <a:r>
              <a:rPr lang="en-US" altLang="en-US" sz="2400" b="1">
                <a:solidFill>
                  <a:srgbClr val="FFFFFF"/>
                </a:solidFill>
                <a:latin typeface="Verdana" panose="020B0604030504040204" pitchFamily="34" charset="0"/>
                <a:ea typeface="Times New Roman" panose="02020603050405020304" pitchFamily="18" charset="0"/>
              </a:rPr>
              <a:t>NYC Health Code, </a:t>
            </a:r>
            <a:r>
              <a:rPr lang="en-US" altLang="en-US" sz="2400" b="1">
                <a:solidFill>
                  <a:srgbClr val="FFFFFF"/>
                </a:solidFill>
                <a:latin typeface="Verdana" panose="020B0604030504040204" pitchFamily="34" charset="0"/>
              </a:rPr>
              <a:t>TITLE 24. Article 13, </a:t>
            </a:r>
            <a:r>
              <a:rPr lang="en-US" sz="2400" b="1">
                <a:solidFill>
                  <a:srgbClr val="FFFFFF"/>
                </a:solidFill>
                <a:latin typeface="Verdana" panose="020B0604030504040204" pitchFamily="34" charset="0"/>
              </a:rPr>
              <a:t>§13.03 </a:t>
            </a:r>
            <a:r>
              <a:rPr lang="en-US" altLang="en-US" sz="2400" b="1">
                <a:solidFill>
                  <a:srgbClr val="FFFFFF"/>
                </a:solidFill>
                <a:latin typeface="Verdana" panose="020B0604030504040204" pitchFamily="34" charset="0"/>
                <a:ea typeface="Times New Roman" panose="02020603050405020304" pitchFamily="18" charset="0"/>
              </a:rPr>
              <a:t> </a:t>
            </a:r>
          </a:p>
          <a:p>
            <a:pPr marL="914400" lvl="1" indent="-457200" eaLnBrk="0" fontAlgn="base" hangingPunct="0">
              <a:spcAft>
                <a:spcPts val="600"/>
              </a:spcAft>
              <a:buFont typeface="Arial" panose="020B0604020202020204" pitchFamily="34" charset="0"/>
              <a:buChar char="•"/>
            </a:pPr>
            <a:r>
              <a:rPr lang="en-US" sz="2800">
                <a:solidFill>
                  <a:srgbClr val="FFFFFF"/>
                </a:solidFill>
                <a:latin typeface="Abadi" panose="020B0604020104020204" pitchFamily="34" charset="0"/>
                <a:ea typeface="Verdana" panose="020B0604030504040204" pitchFamily="34" charset="0"/>
                <a:cs typeface="Calibri" panose="020F0502020204030204" pitchFamily="34" charset="0"/>
              </a:rPr>
              <a:t>Requires laboratories to report patient’s pregnancy status if it is “known and clinically relevant” or “when pregnancy is probable” (first included in 2008 and amended in 2014)</a:t>
            </a:r>
          </a:p>
          <a:p>
            <a:pPr marL="457200" indent="-457200" eaLnBrk="0" fontAlgn="base" hangingPunct="0">
              <a:spcAft>
                <a:spcPts val="600"/>
              </a:spcAft>
              <a:buFont typeface="Arial" panose="020B0604020202020204" pitchFamily="34" charset="0"/>
              <a:buChar char="•"/>
            </a:pPr>
            <a:r>
              <a:rPr lang="en-US" sz="3200">
                <a:solidFill>
                  <a:srgbClr val="FFFFFF"/>
                </a:solidFill>
                <a:latin typeface="Abadi" panose="020B0604020104020204" pitchFamily="34" charset="0"/>
                <a:ea typeface="Verdana" panose="020B0604030504040204" pitchFamily="34" charset="0"/>
                <a:cs typeface="Calibri" panose="020F0502020204030204" pitchFamily="34" charset="0"/>
              </a:rPr>
              <a:t>NYC laboratory technical guidance </a:t>
            </a:r>
          </a:p>
          <a:p>
            <a:pPr marL="914400" lvl="1" indent="-457200" eaLnBrk="0" fontAlgn="base" hangingPunct="0">
              <a:spcAft>
                <a:spcPts val="600"/>
              </a:spcAft>
              <a:buFont typeface="Arial" panose="020B0604020202020204" pitchFamily="34" charset="0"/>
              <a:buChar char="•"/>
            </a:pPr>
            <a:r>
              <a:rPr lang="en-US" sz="2800">
                <a:solidFill>
                  <a:srgbClr val="FFFFFF"/>
                </a:solidFill>
                <a:latin typeface="Abadi" panose="020B0604020104020204" pitchFamily="34" charset="0"/>
                <a:ea typeface="Verdana" panose="020B0604030504040204" pitchFamily="34" charset="0"/>
                <a:cs typeface="Calibri" panose="020F0502020204030204" pitchFamily="34" charset="0"/>
              </a:rPr>
              <a:t>Insert the text “pregnant” or “prenatal” into the OBR-13 or OBR-31 fields of the HL7 message if pregnancy status is confirmed or probable</a:t>
            </a:r>
          </a:p>
        </p:txBody>
      </p:sp>
    </p:spTree>
    <p:extLst>
      <p:ext uri="{BB962C8B-B14F-4D97-AF65-F5344CB8AC3E}">
        <p14:creationId xmlns:p14="http://schemas.microsoft.com/office/powerpoint/2010/main" val="3797984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143000"/>
          </a:xfrm>
        </p:spPr>
        <p:txBody>
          <a:bodyPr/>
          <a:lstStyle/>
          <a:p>
            <a:r>
              <a:rPr lang="en-US" altLang="en-US" sz="3600">
                <a:latin typeface="+mn-lt"/>
              </a:rPr>
              <a:t>Indicators of Probable Pregnancy Available to Laboratories</a:t>
            </a:r>
            <a:endParaRPr lang="en-US" sz="3600">
              <a:latin typeface="+mn-lt"/>
            </a:endParaRPr>
          </a:p>
        </p:txBody>
      </p:sp>
      <p:sp>
        <p:nvSpPr>
          <p:cNvPr id="3" name="Content Placeholder 2"/>
          <p:cNvSpPr>
            <a:spLocks noGrp="1"/>
          </p:cNvSpPr>
          <p:nvPr>
            <p:ph idx="1"/>
          </p:nvPr>
        </p:nvSpPr>
        <p:spPr>
          <a:xfrm>
            <a:off x="1752600" y="1752600"/>
            <a:ext cx="8686800" cy="4038600"/>
          </a:xfrm>
        </p:spPr>
        <p:txBody>
          <a:bodyPr/>
          <a:lstStyle/>
          <a:p>
            <a:pPr>
              <a:spcBef>
                <a:spcPts val="0"/>
              </a:spcBef>
              <a:spcAft>
                <a:spcPts val="0"/>
              </a:spcAft>
            </a:pPr>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HBsAg testing is ordered as part of a pre-natal panel </a:t>
            </a:r>
          </a:p>
          <a:p>
            <a:pPr>
              <a:spcBef>
                <a:spcPts val="0"/>
              </a:spcBef>
              <a:spcAft>
                <a:spcPts val="0"/>
              </a:spcAft>
            </a:pPr>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Individual prenatal HBsAg test (if offered by laboratory) is ordered.</a:t>
            </a:r>
          </a:p>
          <a:p>
            <a:pPr>
              <a:spcBef>
                <a:spcPts val="0"/>
              </a:spcBef>
              <a:spcAft>
                <a:spcPts val="0"/>
              </a:spcAft>
            </a:pPr>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A pregnancy related diagnostic code (ICD-10) is indicated on the laboratory requisition.</a:t>
            </a:r>
          </a:p>
          <a:p>
            <a:pPr>
              <a:spcBef>
                <a:spcPts val="0"/>
              </a:spcBef>
              <a:spcAft>
                <a:spcPts val="0"/>
              </a:spcAft>
            </a:pPr>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Pregnancy status of the patient is indicated on the requisition form that collects this information. </a:t>
            </a:r>
          </a:p>
          <a:p>
            <a:pPr>
              <a:spcBef>
                <a:spcPts val="0"/>
              </a:spcBef>
              <a:spcAft>
                <a:spcPts val="0"/>
              </a:spcAft>
            </a:pPr>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Specimen is sent stat from the Labor and Delivery Unit of the hospital; the specimen indicates “mother/delivery”</a:t>
            </a:r>
          </a:p>
        </p:txBody>
      </p:sp>
    </p:spTree>
    <p:extLst>
      <p:ext uri="{BB962C8B-B14F-4D97-AF65-F5344CB8AC3E}">
        <p14:creationId xmlns:p14="http://schemas.microsoft.com/office/powerpoint/2010/main" val="2442980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5A721-08D1-43FA-81D8-6D06C4B10EAC}"/>
              </a:ext>
            </a:extLst>
          </p:cNvPr>
          <p:cNvSpPr>
            <a:spLocks noGrp="1"/>
          </p:cNvSpPr>
          <p:nvPr>
            <p:ph type="title"/>
          </p:nvPr>
        </p:nvSpPr>
        <p:spPr/>
        <p:txBody>
          <a:bodyPr/>
          <a:lstStyle/>
          <a:p>
            <a:r>
              <a:rPr lang="en-US" sz="3600">
                <a:latin typeface="+mn-lt"/>
              </a:rPr>
              <a:t>Role of Laboratories and Providers</a:t>
            </a:r>
          </a:p>
        </p:txBody>
      </p:sp>
      <p:sp>
        <p:nvSpPr>
          <p:cNvPr id="3" name="Content Placeholder 2">
            <a:extLst>
              <a:ext uri="{FF2B5EF4-FFF2-40B4-BE49-F238E27FC236}">
                <a16:creationId xmlns:a16="http://schemas.microsoft.com/office/drawing/2014/main" id="{47FB249F-E5BC-454A-BFDD-AF4A480567A3}"/>
              </a:ext>
            </a:extLst>
          </p:cNvPr>
          <p:cNvSpPr>
            <a:spLocks noGrp="1"/>
          </p:cNvSpPr>
          <p:nvPr>
            <p:ph idx="1"/>
          </p:nvPr>
        </p:nvSpPr>
        <p:spPr>
          <a:xfrm>
            <a:off x="1991032" y="1417639"/>
            <a:ext cx="8229600" cy="4525963"/>
          </a:xfrm>
        </p:spPr>
        <p:txBody>
          <a:bodyPr/>
          <a:lstStyle/>
          <a:p>
            <a:pPr>
              <a:spcBef>
                <a:spcPts val="0"/>
              </a:spcBef>
              <a:spcAft>
                <a:spcPts val="600"/>
              </a:spcAft>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Laboratories</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Prenatal panels that include Hep B</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Identify and flag pregnancy status</a:t>
            </a:r>
          </a:p>
          <a:p>
            <a:r>
              <a:rPr lang="en-US">
                <a:solidFill>
                  <a:srgbClr val="FFFFFF"/>
                </a:solidFill>
                <a:latin typeface="Abadi" panose="020B0604020104020204" pitchFamily="34" charset="0"/>
                <a:ea typeface="Verdana" panose="020B0604030504040204" pitchFamily="34" charset="0"/>
                <a:cs typeface="Calibri" panose="020F0502020204030204" pitchFamily="34" charset="0"/>
              </a:rPr>
              <a:t>Providers</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Order prenatal panels that include Hep B</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Include pregnancy related ICD codes when ordering HBsAg and HBV DNA tests</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Report cases of hepatitis B in pregnant/post-natal patients</a:t>
            </a:r>
          </a:p>
          <a:p>
            <a:endParaRPr lang="en-US"/>
          </a:p>
          <a:p>
            <a:endParaRPr lang="en-US"/>
          </a:p>
        </p:txBody>
      </p:sp>
    </p:spTree>
    <p:extLst>
      <p:ext uri="{BB962C8B-B14F-4D97-AF65-F5344CB8AC3E}">
        <p14:creationId xmlns:p14="http://schemas.microsoft.com/office/powerpoint/2010/main" val="2290221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57429-ECAB-47BD-845A-775875066332}"/>
              </a:ext>
            </a:extLst>
          </p:cNvPr>
          <p:cNvSpPr>
            <a:spLocks noGrp="1"/>
          </p:cNvSpPr>
          <p:nvPr>
            <p:ph type="title"/>
          </p:nvPr>
        </p:nvSpPr>
        <p:spPr/>
        <p:txBody>
          <a:bodyPr/>
          <a:lstStyle/>
          <a:p>
            <a:r>
              <a:rPr lang="en-US" sz="3600">
                <a:latin typeface="+mn-lt"/>
              </a:rPr>
              <a:t>Codes for Labs</a:t>
            </a:r>
          </a:p>
        </p:txBody>
      </p:sp>
      <p:sp>
        <p:nvSpPr>
          <p:cNvPr id="3" name="Content Placeholder 2">
            <a:extLst>
              <a:ext uri="{FF2B5EF4-FFF2-40B4-BE49-F238E27FC236}">
                <a16:creationId xmlns:a16="http://schemas.microsoft.com/office/drawing/2014/main" id="{CC20507D-F8F2-4A04-B801-325BC7EA0CB6}"/>
              </a:ext>
            </a:extLst>
          </p:cNvPr>
          <p:cNvSpPr>
            <a:spLocks noGrp="1"/>
          </p:cNvSpPr>
          <p:nvPr>
            <p:ph idx="1"/>
          </p:nvPr>
        </p:nvSpPr>
        <p:spPr>
          <a:xfrm>
            <a:off x="1981200" y="1417639"/>
            <a:ext cx="8229600" cy="4525963"/>
          </a:xfrm>
        </p:spPr>
        <p:txBody>
          <a:bodyPr/>
          <a:lstStyle/>
          <a:p>
            <a:pPr>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Presence of HBsAg, HBeAg or HBV DNA </a:t>
            </a:r>
          </a:p>
          <a:p>
            <a:pPr lvl="1"/>
            <a:r>
              <a:rPr lang="en-US" kern="1200">
                <a:solidFill>
                  <a:srgbClr val="FFFFFF"/>
                </a:solidFill>
                <a:latin typeface="Abadi" panose="020B0604020104020204" pitchFamily="34" charset="0"/>
                <a:ea typeface="Verdana" panose="020B0604030504040204" pitchFamily="34" charset="0"/>
                <a:cs typeface="Calibri" panose="020F0502020204030204" pitchFamily="34" charset="0"/>
              </a:rPr>
              <a:t>LOINCs for test names</a:t>
            </a:r>
          </a:p>
          <a:p>
            <a:pPr lvl="1"/>
            <a:r>
              <a:rPr lang="en-US" kern="1200">
                <a:solidFill>
                  <a:srgbClr val="FFFFFF"/>
                </a:solidFill>
                <a:latin typeface="Abadi" panose="020B0604020104020204" pitchFamily="34" charset="0"/>
                <a:ea typeface="Verdana" panose="020B0604030504040204" pitchFamily="34" charset="0"/>
                <a:cs typeface="Calibri" panose="020F0502020204030204" pitchFamily="34" charset="0"/>
              </a:rPr>
              <a:t>SNOMEDs for positive results</a:t>
            </a:r>
          </a:p>
          <a:p>
            <a:pPr lvl="1"/>
            <a:r>
              <a:rPr lang="en-US" kern="1200">
                <a:solidFill>
                  <a:srgbClr val="FFFFFF"/>
                </a:solidFill>
                <a:latin typeface="Abadi" panose="020B0604020104020204" pitchFamily="34" charset="0"/>
                <a:ea typeface="Verdana" panose="020B0604030504040204" pitchFamily="34" charset="0"/>
                <a:cs typeface="Calibri" panose="020F0502020204030204" pitchFamily="34" charset="0"/>
              </a:rPr>
              <a:t>Quantitative Values, Units and Reference Ranges</a:t>
            </a:r>
          </a:p>
          <a:p>
            <a:pPr>
              <a:spcBef>
                <a:spcPts val="0"/>
              </a:spcBef>
              <a:spcAft>
                <a:spcPts val="0"/>
              </a:spcAft>
              <a:buFont typeface="Arial" pitchFamily="34" charset="0"/>
              <a:buChar char="•"/>
              <a:defRPr/>
            </a:pPr>
            <a:r>
              <a:rPr lang="en-US">
                <a:solidFill>
                  <a:srgbClr val="FFFFFF"/>
                </a:solidFill>
                <a:latin typeface="Abadi" panose="020B0604020104020204" pitchFamily="34" charset="0"/>
                <a:ea typeface="Verdana" panose="020B0604030504040204" pitchFamily="34" charset="0"/>
                <a:cs typeface="Calibri" panose="020F0502020204030204" pitchFamily="34" charset="0"/>
              </a:rPr>
              <a:t>Probable/Confirmed Pregnancy Indicators </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LOINCs for prenatal panels</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Pregnancy Related ICD-10 Codes</a:t>
            </a:r>
          </a:p>
          <a:p>
            <a:pPr lvl="1"/>
            <a:r>
              <a:rPr lang="en-US">
                <a:solidFill>
                  <a:srgbClr val="FFFFFF"/>
                </a:solidFill>
                <a:latin typeface="Abadi" panose="020B0604020104020204" pitchFamily="34" charset="0"/>
                <a:ea typeface="Verdana" panose="020B0604030504040204" pitchFamily="34" charset="0"/>
                <a:cs typeface="Calibri" panose="020F0502020204030204" pitchFamily="34" charset="0"/>
              </a:rPr>
              <a:t>Pregnancy status in prenatal order entry/at time of delivery</a:t>
            </a:r>
            <a:r>
              <a:rPr lang="en-US"/>
              <a:t>	</a:t>
            </a:r>
          </a:p>
        </p:txBody>
      </p:sp>
    </p:spTree>
    <p:extLst>
      <p:ext uri="{BB962C8B-B14F-4D97-AF65-F5344CB8AC3E}">
        <p14:creationId xmlns:p14="http://schemas.microsoft.com/office/powerpoint/2010/main" val="2051668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89D8183-11AA-40F8-AB77-5175BF075488}"/>
              </a:ext>
            </a:extLst>
          </p:cNvPr>
          <p:cNvSpPr>
            <a:spLocks noGrp="1"/>
          </p:cNvSpPr>
          <p:nvPr>
            <p:ph type="title"/>
          </p:nvPr>
        </p:nvSpPr>
        <p:spPr>
          <a:xfrm>
            <a:off x="1950030" y="419100"/>
            <a:ext cx="8258313" cy="1143000"/>
          </a:xfrm>
        </p:spPr>
        <p:txBody>
          <a:bodyPr/>
          <a:lstStyle/>
          <a:p>
            <a:r>
              <a:rPr lang="en-US" sz="3600">
                <a:latin typeface="+mn-lt"/>
              </a:rPr>
              <a:t>Receiving ELR Messages with Pregnancy Status</a:t>
            </a:r>
          </a:p>
        </p:txBody>
      </p:sp>
      <p:sp>
        <p:nvSpPr>
          <p:cNvPr id="5" name="Content Placeholder 2">
            <a:extLst>
              <a:ext uri="{FF2B5EF4-FFF2-40B4-BE49-F238E27FC236}">
                <a16:creationId xmlns:a16="http://schemas.microsoft.com/office/drawing/2014/main" id="{CB2146F1-D11B-46CB-ABAC-CA958020C4B9}"/>
              </a:ext>
            </a:extLst>
          </p:cNvPr>
          <p:cNvSpPr>
            <a:spLocks noGrp="1"/>
          </p:cNvSpPr>
          <p:nvPr>
            <p:ph idx="1"/>
          </p:nvPr>
        </p:nvSpPr>
        <p:spPr>
          <a:xfrm>
            <a:off x="1950029" y="1752600"/>
            <a:ext cx="8483600" cy="4114800"/>
          </a:xfrm>
        </p:spPr>
        <p:txBody>
          <a:bodyPr/>
          <a:lstStyle/>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NYS DOH forwards ELR messages electronically through ECLRS</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PHBP database (Maven™) automatically receives Hep B ELR containing pregnancy status flags</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Reports are investigated to confirm Hep B infection, pregnancy status and residence in NYC jurisdiction</a:t>
            </a:r>
          </a:p>
          <a:p>
            <a:pPr lvl="1"/>
            <a:r>
              <a:rPr lang="en-US" sz="2400" kern="1200">
                <a:solidFill>
                  <a:srgbClr val="FFFFFF"/>
                </a:solidFill>
                <a:latin typeface="Abadi" panose="020B0604020104020204" pitchFamily="34" charset="0"/>
                <a:ea typeface="Verdana" panose="020B0604030504040204" pitchFamily="34" charset="0"/>
                <a:cs typeface="Calibri" panose="020F0502020204030204" pitchFamily="34" charset="0"/>
              </a:rPr>
              <a:t>RHIOs, request report forms from ordering providers, interview patients</a:t>
            </a:r>
          </a:p>
        </p:txBody>
      </p:sp>
    </p:spTree>
    <p:extLst>
      <p:ext uri="{BB962C8B-B14F-4D97-AF65-F5344CB8AC3E}">
        <p14:creationId xmlns:p14="http://schemas.microsoft.com/office/powerpoint/2010/main" val="251762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CDB6B7C-E6F2-42E4-A4AC-DD8766F90532}"/>
              </a:ext>
            </a:extLst>
          </p:cNvPr>
          <p:cNvGraphicFramePr>
            <a:graphicFrameLocks noGrp="1"/>
          </p:cNvGraphicFramePr>
          <p:nvPr/>
        </p:nvGraphicFramePr>
        <p:xfrm>
          <a:off x="1519084" y="560437"/>
          <a:ext cx="9144000" cy="6268066"/>
        </p:xfrm>
        <a:graphic>
          <a:graphicData uri="http://schemas.openxmlformats.org/drawingml/2006/table">
            <a:tbl>
              <a:tblPr>
                <a:tableStyleId>{D03447BB-5D67-496B-8E87-E561075AD55C}</a:tableStyleId>
              </a:tblPr>
              <a:tblGrid>
                <a:gridCol w="7010400">
                  <a:extLst>
                    <a:ext uri="{9D8B030D-6E8A-4147-A177-3AD203B41FA5}">
                      <a16:colId xmlns:a16="http://schemas.microsoft.com/office/drawing/2014/main" val="3003744643"/>
                    </a:ext>
                  </a:extLst>
                </a:gridCol>
                <a:gridCol w="914400">
                  <a:extLst>
                    <a:ext uri="{9D8B030D-6E8A-4147-A177-3AD203B41FA5}">
                      <a16:colId xmlns:a16="http://schemas.microsoft.com/office/drawing/2014/main" val="1237283391"/>
                    </a:ext>
                  </a:extLst>
                </a:gridCol>
                <a:gridCol w="1219200">
                  <a:extLst>
                    <a:ext uri="{9D8B030D-6E8A-4147-A177-3AD203B41FA5}">
                      <a16:colId xmlns:a16="http://schemas.microsoft.com/office/drawing/2014/main" val="748691636"/>
                    </a:ext>
                  </a:extLst>
                </a:gridCol>
              </a:tblGrid>
              <a:tr h="2398898">
                <a:tc gridSpan="3">
                  <a:txBody>
                    <a:bodyPr/>
                    <a:lstStyle/>
                    <a:p>
                      <a:pPr algn="ctr" fontAlgn="ctr"/>
                      <a:r>
                        <a:rPr lang="en-US" sz="2400" u="none" strike="noStrike">
                          <a:solidFill>
                            <a:schemeClr val="bg1"/>
                          </a:solidFill>
                          <a:effectLst/>
                        </a:rPr>
                        <a:t>Electronic Laboratory Reports (ELR) with Pregnancy Flags as Initial Source of Report for </a:t>
                      </a:r>
                      <a:br>
                        <a:rPr lang="en-US" sz="2400" u="none" strike="noStrike">
                          <a:solidFill>
                            <a:schemeClr val="bg1"/>
                          </a:solidFill>
                          <a:effectLst/>
                        </a:rPr>
                      </a:br>
                      <a:r>
                        <a:rPr lang="en-US" sz="2400" u="none" strike="noStrike">
                          <a:solidFill>
                            <a:schemeClr val="bg1"/>
                          </a:solidFill>
                          <a:effectLst/>
                        </a:rPr>
                        <a:t>Hepatitis B Infected Pregnant Patients</a:t>
                      </a:r>
                    </a:p>
                    <a:p>
                      <a:pPr algn="ctr" fontAlgn="ctr"/>
                      <a:r>
                        <a:rPr lang="en-US" sz="2400" u="none" strike="noStrike">
                          <a:solidFill>
                            <a:schemeClr val="bg1"/>
                          </a:solidFill>
                          <a:effectLst/>
                        </a:rPr>
                        <a:t>NYC, 7/1/2021-12/31/2021</a:t>
                      </a:r>
                      <a:endParaRPr lang="en-US" sz="2400" b="1" i="0" u="none" strike="noStrike">
                        <a:solidFill>
                          <a:schemeClr val="bg1"/>
                        </a:solidFill>
                        <a:effectLst/>
                        <a:latin typeface="Calibri" panose="020F0502020204030204" pitchFamily="34" charset="0"/>
                      </a:endParaRPr>
                    </a:p>
                  </a:txBody>
                  <a:tcPr marL="4810" marR="4810" marT="4810" marB="0" anchor="ctr">
                    <a:lnB w="28575" cap="flat" cmpd="sng" algn="ctr">
                      <a:solidFill>
                        <a:schemeClr val="bg1">
                          <a:lumMod val="50000"/>
                        </a:schemeClr>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9930068"/>
                  </a:ext>
                </a:extLst>
              </a:tr>
              <a:tr h="647226">
                <a:tc>
                  <a:txBody>
                    <a:bodyPr/>
                    <a:lstStyle/>
                    <a:p>
                      <a:pPr algn="ctr" fontAlgn="b"/>
                      <a:r>
                        <a:rPr lang="en-US" sz="2400" b="1" u="none" strike="noStrike">
                          <a:solidFill>
                            <a:schemeClr val="bg1"/>
                          </a:solidFill>
                          <a:effectLst/>
                        </a:rPr>
                        <a:t>Measure</a:t>
                      </a:r>
                      <a:endParaRPr lang="en-US" sz="2400" b="1" i="0" u="none" strike="noStrike">
                        <a:solidFill>
                          <a:schemeClr val="bg1"/>
                        </a:solidFill>
                        <a:effectLst/>
                        <a:latin typeface="Calibri" panose="020F0502020204030204" pitchFamily="34" charset="0"/>
                      </a:endParaRPr>
                    </a:p>
                  </a:txBody>
                  <a:tcPr marL="4810" marR="4810" marT="4810" marB="0" anchor="ctr">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D9D9FF"/>
                    </a:solidFill>
                  </a:tcPr>
                </a:tc>
                <a:tc>
                  <a:txBody>
                    <a:bodyPr/>
                    <a:lstStyle/>
                    <a:p>
                      <a:pPr algn="ctr" fontAlgn="b"/>
                      <a:r>
                        <a:rPr lang="en-US" sz="2400" b="1" u="none" strike="noStrike">
                          <a:solidFill>
                            <a:schemeClr val="bg1"/>
                          </a:solidFill>
                          <a:effectLst/>
                        </a:rPr>
                        <a:t>#</a:t>
                      </a:r>
                      <a:endParaRPr lang="en-US" sz="2400" b="1" i="0" u="none" strike="noStrike">
                        <a:solidFill>
                          <a:schemeClr val="bg1"/>
                        </a:solidFill>
                        <a:effectLst/>
                        <a:latin typeface="Calibri" panose="020F0502020204030204" pitchFamily="34" charset="0"/>
                      </a:endParaRPr>
                    </a:p>
                  </a:txBody>
                  <a:tcPr marL="4810" marR="4810" marT="4810" marB="0" anchor="ctr">
                    <a:lnL w="2857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D9D9FF"/>
                    </a:solidFill>
                  </a:tcPr>
                </a:tc>
                <a:tc>
                  <a:txBody>
                    <a:bodyPr/>
                    <a:lstStyle/>
                    <a:p>
                      <a:pPr algn="ctr" fontAlgn="b"/>
                      <a:r>
                        <a:rPr lang="en-US" sz="2400" b="1" u="none" strike="noStrike">
                          <a:solidFill>
                            <a:schemeClr val="bg1"/>
                          </a:solidFill>
                          <a:effectLst/>
                        </a:rPr>
                        <a:t>%</a:t>
                      </a:r>
                      <a:endParaRPr lang="en-US" sz="2400" b="1" i="0" u="none" strike="noStrike">
                        <a:solidFill>
                          <a:schemeClr val="bg1"/>
                        </a:solidFill>
                        <a:effectLst/>
                        <a:latin typeface="Calibri" panose="020F0502020204030204" pitchFamily="34" charset="0"/>
                      </a:endParaRPr>
                    </a:p>
                  </a:txBody>
                  <a:tcPr marL="4810" marR="4810" marT="4810" marB="0" anchor="ctr">
                    <a:lnL w="28575" cap="flat" cmpd="sng" algn="ctr">
                      <a:solidFill>
                        <a:schemeClr val="bg1">
                          <a:lumMod val="50000"/>
                        </a:schemeClr>
                      </a:solidFill>
                      <a:prstDash val="solid"/>
                      <a:round/>
                      <a:headEnd type="none" w="med" len="med"/>
                      <a:tailEnd type="none" w="med" len="med"/>
                    </a:lnL>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D9D9FF"/>
                    </a:solidFill>
                  </a:tcPr>
                </a:tc>
                <a:extLst>
                  <a:ext uri="{0D108BD9-81ED-4DB2-BD59-A6C34878D82A}">
                    <a16:rowId xmlns:a16="http://schemas.microsoft.com/office/drawing/2014/main" val="995389057"/>
                  </a:ext>
                </a:extLst>
              </a:tr>
              <a:tr h="1019719">
                <a:tc>
                  <a:txBody>
                    <a:bodyPr/>
                    <a:lstStyle/>
                    <a:p>
                      <a:pPr algn="l" fontAlgn="b"/>
                      <a:r>
                        <a:rPr lang="en-US" sz="2000" u="none" strike="noStrike">
                          <a:solidFill>
                            <a:schemeClr val="bg1"/>
                          </a:solidFill>
                          <a:effectLst/>
                        </a:rPr>
                        <a:t> Total number of identified cases of hepatitis B </a:t>
                      </a:r>
                    </a:p>
                    <a:p>
                      <a:pPr algn="l" fontAlgn="b"/>
                      <a:r>
                        <a:rPr lang="en-US" sz="2000" u="none" strike="noStrike">
                          <a:solidFill>
                            <a:schemeClr val="bg1"/>
                          </a:solidFill>
                          <a:effectLst/>
                        </a:rPr>
                        <a:t>  infected pregnant patients</a:t>
                      </a:r>
                      <a:endParaRPr lang="en-US" sz="2000" b="0" i="0" u="none" strike="noStrike">
                        <a:solidFill>
                          <a:schemeClr val="bg1"/>
                        </a:solidFill>
                        <a:effectLst/>
                        <a:latin typeface="Calibri" panose="020F0502020204030204" pitchFamily="34" charset="0"/>
                      </a:endParaRPr>
                    </a:p>
                  </a:txBody>
                  <a:tcPr marL="4810" marR="4810" marT="4810" marB="0" anchor="ctr">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r>
                        <a:rPr lang="en-US" sz="2000" u="none" strike="noStrike">
                          <a:solidFill>
                            <a:schemeClr val="bg1"/>
                          </a:solidFill>
                          <a:effectLst/>
                        </a:rPr>
                        <a:t>426</a:t>
                      </a:r>
                      <a:endParaRPr lang="en-US" sz="2000" b="0" i="0" u="none" strike="noStrike">
                        <a:solidFill>
                          <a:schemeClr val="bg1"/>
                        </a:solidFill>
                        <a:effectLst/>
                        <a:latin typeface="Calibri" panose="020F0502020204030204" pitchFamily="34" charset="0"/>
                      </a:endParaRPr>
                    </a:p>
                  </a:txBody>
                  <a:tcPr marL="4810" marR="4810" marT="4810" marB="0" anchor="ctr">
                    <a:lnL w="2857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r>
                        <a:rPr lang="en-US" sz="2000" u="none" strike="noStrike">
                          <a:solidFill>
                            <a:schemeClr val="bg1"/>
                          </a:solidFill>
                          <a:effectLst/>
                        </a:rPr>
                        <a:t> </a:t>
                      </a:r>
                      <a:endParaRPr lang="en-US" sz="2000" b="0" i="0" u="none" strike="noStrike">
                        <a:solidFill>
                          <a:schemeClr val="bg1"/>
                        </a:solidFill>
                        <a:effectLst/>
                        <a:latin typeface="Calibri" panose="020F0502020204030204" pitchFamily="34" charset="0"/>
                      </a:endParaRPr>
                    </a:p>
                  </a:txBody>
                  <a:tcPr marL="4810" marR="4810" marT="4810" marB="0" anchor="ctr">
                    <a:lnL w="28575" cap="flat" cmpd="sng" algn="ctr">
                      <a:solidFill>
                        <a:schemeClr val="bg1">
                          <a:lumMod val="50000"/>
                        </a:schemeClr>
                      </a:solidFill>
                      <a:prstDash val="solid"/>
                      <a:round/>
                      <a:headEnd type="none" w="med" len="med"/>
                      <a:tailEnd type="none" w="med" len="med"/>
                    </a:lnL>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3559922223"/>
                  </a:ext>
                </a:extLst>
              </a:tr>
              <a:tr h="907771">
                <a:tc>
                  <a:txBody>
                    <a:bodyPr/>
                    <a:lstStyle/>
                    <a:p>
                      <a:pPr algn="l" fontAlgn="b"/>
                      <a:r>
                        <a:rPr lang="en-US" sz="2000" u="none" strike="noStrike">
                          <a:solidFill>
                            <a:schemeClr val="bg1"/>
                          </a:solidFill>
                          <a:effectLst/>
                        </a:rPr>
                        <a:t> Number of cases initially reported by Electronic  </a:t>
                      </a:r>
                    </a:p>
                    <a:p>
                      <a:pPr algn="l" fontAlgn="b"/>
                      <a:r>
                        <a:rPr lang="en-US" sz="2000" u="none" strike="noStrike">
                          <a:solidFill>
                            <a:schemeClr val="bg1"/>
                          </a:solidFill>
                          <a:effectLst/>
                        </a:rPr>
                        <a:t> Laboratory Report (ELR) with a pregnancy flag*</a:t>
                      </a:r>
                      <a:endParaRPr lang="en-US" sz="2000" b="0" i="0" u="none" strike="noStrike">
                        <a:solidFill>
                          <a:schemeClr val="bg1"/>
                        </a:solidFill>
                        <a:effectLst/>
                        <a:latin typeface="Calibri" panose="020F0502020204030204" pitchFamily="34" charset="0"/>
                      </a:endParaRPr>
                    </a:p>
                  </a:txBody>
                  <a:tcPr marL="4810" marR="4810" marT="4810" marB="0" anchor="ctr">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r>
                        <a:rPr lang="en-US" sz="2000" u="none" strike="noStrike">
                          <a:solidFill>
                            <a:schemeClr val="bg1"/>
                          </a:solidFill>
                          <a:effectLst/>
                        </a:rPr>
                        <a:t>211</a:t>
                      </a:r>
                      <a:endParaRPr lang="en-US" sz="2000" b="0" i="0" u="none" strike="noStrike">
                        <a:solidFill>
                          <a:schemeClr val="bg1"/>
                        </a:solidFill>
                        <a:effectLst/>
                        <a:latin typeface="Calibri" panose="020F0502020204030204" pitchFamily="34" charset="0"/>
                      </a:endParaRPr>
                    </a:p>
                  </a:txBody>
                  <a:tcPr marL="4810" marR="4810" marT="4810" marB="0" anchor="ctr">
                    <a:lnL w="2857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FFFFFF"/>
                    </a:solidFill>
                  </a:tcPr>
                </a:tc>
                <a:tc>
                  <a:txBody>
                    <a:bodyPr/>
                    <a:lstStyle/>
                    <a:p>
                      <a:pPr algn="ctr" fontAlgn="b"/>
                      <a:r>
                        <a:rPr lang="en-US" sz="2000" u="none" strike="noStrike">
                          <a:solidFill>
                            <a:schemeClr val="bg1"/>
                          </a:solidFill>
                          <a:effectLst/>
                        </a:rPr>
                        <a:t>49.5%</a:t>
                      </a:r>
                      <a:endParaRPr lang="en-US" sz="2000" b="0" i="0" u="none" strike="noStrike">
                        <a:solidFill>
                          <a:schemeClr val="bg1"/>
                        </a:solidFill>
                        <a:effectLst/>
                        <a:latin typeface="Calibri" panose="020F0502020204030204" pitchFamily="34" charset="0"/>
                      </a:endParaRPr>
                    </a:p>
                  </a:txBody>
                  <a:tcPr marL="4810" marR="4810" marT="4810" marB="0" anchor="ctr">
                    <a:lnL w="28575" cap="flat" cmpd="sng" algn="ctr">
                      <a:solidFill>
                        <a:schemeClr val="bg1">
                          <a:lumMod val="50000"/>
                        </a:schemeClr>
                      </a:solidFill>
                      <a:prstDash val="solid"/>
                      <a:round/>
                      <a:headEnd type="none" w="med" len="med"/>
                      <a:tailEnd type="none" w="med" len="med"/>
                    </a:lnL>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101256549"/>
                  </a:ext>
                </a:extLst>
              </a:tr>
              <a:tr h="647226">
                <a:tc>
                  <a:txBody>
                    <a:bodyPr/>
                    <a:lstStyle/>
                    <a:p>
                      <a:pPr algn="r" fontAlgn="b"/>
                      <a:r>
                        <a:rPr lang="en-US" sz="2000" u="none" strike="noStrike">
                          <a:solidFill>
                            <a:schemeClr val="bg1"/>
                          </a:solidFill>
                          <a:effectLst/>
                        </a:rPr>
                        <a:t>Relevant Clinical Info (OBR-13)</a:t>
                      </a:r>
                      <a:endParaRPr lang="en-US" sz="2000" b="0" i="0" u="none" strike="noStrike">
                        <a:solidFill>
                          <a:schemeClr val="bg1"/>
                        </a:solidFill>
                        <a:effectLst/>
                        <a:latin typeface="Calibri" panose="020F0502020204030204" pitchFamily="34" charset="0"/>
                      </a:endParaRPr>
                    </a:p>
                  </a:txBody>
                  <a:tcPr marL="4810" marR="4810" marT="4810" marB="0" anchor="ctr">
                    <a:lnR w="190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rgbClr val="D9D9FF"/>
                    </a:solidFill>
                  </a:tcPr>
                </a:tc>
                <a:tc>
                  <a:txBody>
                    <a:bodyPr/>
                    <a:lstStyle/>
                    <a:p>
                      <a:pPr algn="ctr" fontAlgn="b"/>
                      <a:r>
                        <a:rPr lang="en-US" sz="2000" u="none" strike="noStrike">
                          <a:solidFill>
                            <a:schemeClr val="bg1"/>
                          </a:solidFill>
                          <a:effectLst/>
                        </a:rPr>
                        <a:t>156</a:t>
                      </a:r>
                      <a:endParaRPr lang="en-US" sz="2000" b="0" i="0" u="none" strike="noStrike">
                        <a:solidFill>
                          <a:schemeClr val="bg1"/>
                        </a:solidFill>
                        <a:effectLst/>
                        <a:latin typeface="Calibri" panose="020F0502020204030204" pitchFamily="34" charset="0"/>
                      </a:endParaRPr>
                    </a:p>
                  </a:txBody>
                  <a:tcPr marL="4810" marR="4810" marT="4810" marB="0" anchor="ct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rgbClr val="D9D9FF"/>
                    </a:solidFill>
                  </a:tcPr>
                </a:tc>
                <a:tc>
                  <a:txBody>
                    <a:bodyPr/>
                    <a:lstStyle/>
                    <a:p>
                      <a:pPr algn="ctr" fontAlgn="b"/>
                      <a:r>
                        <a:rPr lang="en-US" sz="2000" u="none" strike="noStrike">
                          <a:solidFill>
                            <a:schemeClr val="bg1"/>
                          </a:solidFill>
                          <a:effectLst/>
                        </a:rPr>
                        <a:t>73.9%</a:t>
                      </a:r>
                      <a:endParaRPr lang="en-US" sz="2000" b="0" i="0" u="none" strike="noStrike">
                        <a:solidFill>
                          <a:schemeClr val="bg1"/>
                        </a:solidFill>
                        <a:effectLst/>
                        <a:latin typeface="Calibri" panose="020F0502020204030204" pitchFamily="34" charset="0"/>
                      </a:endParaRPr>
                    </a:p>
                  </a:txBody>
                  <a:tcPr marL="4810" marR="4810" marT="4810" marB="0" anchor="ctr">
                    <a:lnL w="19050" cap="flat" cmpd="sng" algn="ctr">
                      <a:solidFill>
                        <a:schemeClr val="bg1">
                          <a:lumMod val="50000"/>
                        </a:schemeClr>
                      </a:solidFill>
                      <a:prstDash val="solid"/>
                      <a:round/>
                      <a:headEnd type="none" w="med" len="med"/>
                      <a:tailEnd type="none" w="med" len="med"/>
                    </a:lnL>
                    <a:lnT w="28575"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rgbClr val="D9D9FF"/>
                    </a:solidFill>
                  </a:tcPr>
                </a:tc>
                <a:extLst>
                  <a:ext uri="{0D108BD9-81ED-4DB2-BD59-A6C34878D82A}">
                    <a16:rowId xmlns:a16="http://schemas.microsoft.com/office/drawing/2014/main" val="1219507291"/>
                  </a:ext>
                </a:extLst>
              </a:tr>
              <a:tr h="647226">
                <a:tc>
                  <a:txBody>
                    <a:bodyPr/>
                    <a:lstStyle/>
                    <a:p>
                      <a:pPr algn="r" fontAlgn="b"/>
                      <a:r>
                        <a:rPr lang="en-US" sz="2000" u="none" strike="noStrike">
                          <a:solidFill>
                            <a:schemeClr val="bg1"/>
                          </a:solidFill>
                          <a:effectLst/>
                        </a:rPr>
                        <a:t>Reason for Study-OBR-31 or Comments</a:t>
                      </a:r>
                      <a:endParaRPr lang="en-US" sz="2000" b="0" i="0" u="none" strike="noStrike">
                        <a:solidFill>
                          <a:schemeClr val="bg1"/>
                        </a:solidFill>
                        <a:effectLst/>
                        <a:latin typeface="Calibri" panose="020F0502020204030204" pitchFamily="34" charset="0"/>
                      </a:endParaRPr>
                    </a:p>
                  </a:txBody>
                  <a:tcPr marL="4810" marR="4810" marT="4810" marB="0" anchor="ctr">
                    <a:lnR w="19050" cap="flat" cmpd="sng" algn="ctr">
                      <a:solidFill>
                        <a:schemeClr val="bg1">
                          <a:lumMod val="50000"/>
                        </a:schemeClr>
                      </a:solidFill>
                      <a:prstDash val="solid"/>
                      <a:round/>
                      <a:headEnd type="none" w="med" len="med"/>
                      <a:tailEnd type="none" w="med" len="med"/>
                    </a:lnR>
                    <a:lnT w="19050" cap="flat" cmpd="sng" algn="ctr">
                      <a:solidFill>
                        <a:schemeClr val="bg1">
                          <a:lumMod val="50000"/>
                        </a:schemeClr>
                      </a:solidFill>
                      <a:prstDash val="solid"/>
                      <a:round/>
                      <a:headEnd type="none" w="med" len="med"/>
                      <a:tailEnd type="none" w="med" len="med"/>
                    </a:lnT>
                    <a:solidFill>
                      <a:srgbClr val="D9D9FF"/>
                    </a:solidFill>
                  </a:tcPr>
                </a:tc>
                <a:tc>
                  <a:txBody>
                    <a:bodyPr/>
                    <a:lstStyle/>
                    <a:p>
                      <a:pPr algn="ctr" fontAlgn="b"/>
                      <a:r>
                        <a:rPr lang="en-US" sz="2000" u="none" strike="noStrike">
                          <a:solidFill>
                            <a:schemeClr val="bg1"/>
                          </a:solidFill>
                          <a:effectLst/>
                        </a:rPr>
                        <a:t>55</a:t>
                      </a:r>
                      <a:endParaRPr lang="en-US" sz="2000" b="0" i="0" u="none" strike="noStrike">
                        <a:solidFill>
                          <a:schemeClr val="bg1"/>
                        </a:solidFill>
                        <a:effectLst/>
                        <a:latin typeface="Calibri" panose="020F0502020204030204" pitchFamily="34" charset="0"/>
                      </a:endParaRPr>
                    </a:p>
                  </a:txBody>
                  <a:tcPr marL="4810" marR="4810" marT="4810" marB="0" anchor="ct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9050" cap="flat" cmpd="sng" algn="ctr">
                      <a:solidFill>
                        <a:schemeClr val="bg1">
                          <a:lumMod val="50000"/>
                        </a:schemeClr>
                      </a:solidFill>
                      <a:prstDash val="solid"/>
                      <a:round/>
                      <a:headEnd type="none" w="med" len="med"/>
                      <a:tailEnd type="none" w="med" len="med"/>
                    </a:lnT>
                    <a:solidFill>
                      <a:srgbClr val="D9D9FF"/>
                    </a:solidFill>
                  </a:tcPr>
                </a:tc>
                <a:tc>
                  <a:txBody>
                    <a:bodyPr/>
                    <a:lstStyle/>
                    <a:p>
                      <a:pPr algn="ctr" fontAlgn="b"/>
                      <a:r>
                        <a:rPr lang="en-US" sz="2000" u="none" strike="noStrike">
                          <a:solidFill>
                            <a:schemeClr val="bg1"/>
                          </a:solidFill>
                          <a:effectLst/>
                        </a:rPr>
                        <a:t>26.1%</a:t>
                      </a:r>
                      <a:endParaRPr lang="en-US" sz="2000" b="0" i="0" u="none" strike="noStrike">
                        <a:solidFill>
                          <a:schemeClr val="bg1"/>
                        </a:solidFill>
                        <a:effectLst/>
                        <a:latin typeface="Calibri" panose="020F0502020204030204" pitchFamily="34" charset="0"/>
                      </a:endParaRPr>
                    </a:p>
                  </a:txBody>
                  <a:tcPr marL="4810" marR="4810" marT="4810" marB="0" anchor="ctr">
                    <a:lnL w="19050" cap="flat" cmpd="sng" algn="ctr">
                      <a:solidFill>
                        <a:schemeClr val="bg1">
                          <a:lumMod val="50000"/>
                        </a:schemeClr>
                      </a:solidFill>
                      <a:prstDash val="solid"/>
                      <a:round/>
                      <a:headEnd type="none" w="med" len="med"/>
                      <a:tailEnd type="none" w="med" len="med"/>
                    </a:lnL>
                    <a:lnT w="19050" cap="flat" cmpd="sng" algn="ctr">
                      <a:solidFill>
                        <a:schemeClr val="bg1">
                          <a:lumMod val="50000"/>
                        </a:schemeClr>
                      </a:solidFill>
                      <a:prstDash val="solid"/>
                      <a:round/>
                      <a:headEnd type="none" w="med" len="med"/>
                      <a:tailEnd type="none" w="med" len="med"/>
                    </a:lnT>
                    <a:solidFill>
                      <a:srgbClr val="D9D9FF"/>
                    </a:solidFill>
                  </a:tcPr>
                </a:tc>
                <a:extLst>
                  <a:ext uri="{0D108BD9-81ED-4DB2-BD59-A6C34878D82A}">
                    <a16:rowId xmlns:a16="http://schemas.microsoft.com/office/drawing/2014/main" val="1420498898"/>
                  </a:ext>
                </a:extLst>
              </a:tr>
            </a:tbl>
          </a:graphicData>
        </a:graphic>
      </p:graphicFrame>
    </p:spTree>
    <p:extLst>
      <p:ext uri="{BB962C8B-B14F-4D97-AF65-F5344CB8AC3E}">
        <p14:creationId xmlns:p14="http://schemas.microsoft.com/office/powerpoint/2010/main" val="4166150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9A78-CC35-4B86-B3C0-5E165DE4D57A}"/>
              </a:ext>
            </a:extLst>
          </p:cNvPr>
          <p:cNvSpPr>
            <a:spLocks noGrp="1"/>
          </p:cNvSpPr>
          <p:nvPr>
            <p:ph type="title"/>
          </p:nvPr>
        </p:nvSpPr>
        <p:spPr>
          <a:xfrm>
            <a:off x="1981200" y="0"/>
            <a:ext cx="8229600" cy="1143000"/>
          </a:xfrm>
        </p:spPr>
        <p:txBody>
          <a:bodyPr/>
          <a:lstStyle/>
          <a:p>
            <a:r>
              <a:rPr lang="en-US" sz="3600">
                <a:latin typeface="+mn-lt"/>
                <a:ea typeface="Ebrima" panose="02000000000000000000" pitchFamily="2" charset="0"/>
                <a:cs typeface="Ebrima" panose="02000000000000000000" pitchFamily="2" charset="0"/>
              </a:rPr>
              <a:t>Limitations</a:t>
            </a:r>
          </a:p>
        </p:txBody>
      </p:sp>
      <p:sp>
        <p:nvSpPr>
          <p:cNvPr id="3" name="Content Placeholder 2">
            <a:extLst>
              <a:ext uri="{FF2B5EF4-FFF2-40B4-BE49-F238E27FC236}">
                <a16:creationId xmlns:a16="http://schemas.microsoft.com/office/drawing/2014/main" id="{68E47E9E-4643-436E-AB7E-72458947A15C}"/>
              </a:ext>
            </a:extLst>
          </p:cNvPr>
          <p:cNvSpPr>
            <a:spLocks noGrp="1"/>
          </p:cNvSpPr>
          <p:nvPr>
            <p:ph idx="1"/>
          </p:nvPr>
        </p:nvSpPr>
        <p:spPr>
          <a:xfrm>
            <a:off x="2015613" y="1113504"/>
            <a:ext cx="8229600" cy="4525963"/>
          </a:xfrm>
        </p:spPr>
        <p:txBody>
          <a:bodyPr/>
          <a:lstStyle/>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Laboratories – may only use of one method to identify pregnancy status</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Laboratories do not always follow technical guidance regarding text strings</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ICD codes inserted in messages are not the number codes, but the text</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Laboratories make changes to their information systems </a:t>
            </a:r>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sym typeface="Wingdings" panose="05000000000000000000" pitchFamily="2" charset="2"/>
              </a:rPr>
              <a:t> reporting failures</a:t>
            </a:r>
            <a:endPar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endParaRP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New laboratories start reporting – need to certify</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Providers may not be aware of how laboratories send pregnancy status to health departments</a:t>
            </a:r>
          </a:p>
          <a:p>
            <a:endPar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1907004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1A40F-7504-486E-8843-5038CC857F37}"/>
              </a:ext>
            </a:extLst>
          </p:cNvPr>
          <p:cNvSpPr>
            <a:spLocks noGrp="1"/>
          </p:cNvSpPr>
          <p:nvPr>
            <p:ph type="title"/>
          </p:nvPr>
        </p:nvSpPr>
        <p:spPr/>
        <p:txBody>
          <a:bodyPr/>
          <a:lstStyle/>
          <a:p>
            <a:r>
              <a:rPr lang="en-US" sz="3600">
                <a:latin typeface="+mn-lt"/>
                <a:ea typeface="Ebrima" panose="02000000000000000000" pitchFamily="2" charset="0"/>
                <a:cs typeface="Ebrima" panose="02000000000000000000" pitchFamily="2" charset="0"/>
              </a:rPr>
              <a:t>Need for Ongoing HD Work </a:t>
            </a:r>
            <a:br>
              <a:rPr lang="en-US" sz="3600">
                <a:latin typeface="+mn-lt"/>
                <a:ea typeface="Ebrima" panose="02000000000000000000" pitchFamily="2" charset="0"/>
                <a:cs typeface="Ebrima" panose="02000000000000000000" pitchFamily="2" charset="0"/>
              </a:rPr>
            </a:br>
            <a:r>
              <a:rPr lang="en-US" sz="3600">
                <a:latin typeface="+mn-lt"/>
                <a:ea typeface="Ebrima" panose="02000000000000000000" pitchFamily="2" charset="0"/>
                <a:cs typeface="Ebrima" panose="02000000000000000000" pitchFamily="2" charset="0"/>
              </a:rPr>
              <a:t>and Next Steps</a:t>
            </a:r>
          </a:p>
        </p:txBody>
      </p:sp>
      <p:sp>
        <p:nvSpPr>
          <p:cNvPr id="3" name="Content Placeholder 2">
            <a:extLst>
              <a:ext uri="{FF2B5EF4-FFF2-40B4-BE49-F238E27FC236}">
                <a16:creationId xmlns:a16="http://schemas.microsoft.com/office/drawing/2014/main" id="{296491C4-28F1-4A2D-896E-9262F1F921A3}"/>
              </a:ext>
            </a:extLst>
          </p:cNvPr>
          <p:cNvSpPr>
            <a:spLocks noGrp="1"/>
          </p:cNvSpPr>
          <p:nvPr>
            <p:ph idx="1"/>
          </p:nvPr>
        </p:nvSpPr>
        <p:spPr>
          <a:xfrm>
            <a:off x="1981200" y="1676401"/>
            <a:ext cx="8229600" cy="4525963"/>
          </a:xfrm>
        </p:spPr>
        <p:txBody>
          <a:bodyPr/>
          <a:lstStyle/>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Ongoing monitoring of laboratory data to find pregnancy related strings</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Ongoing technical support and coordination at health departments is required</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Analyze ECLRS for names of laboratories</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Conduct outreach to laboratories </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Outreach to providers regarding test types to order and how to indicate pregnancy status</a:t>
            </a:r>
          </a:p>
          <a:p>
            <a:endParaRPr lang="en-US"/>
          </a:p>
        </p:txBody>
      </p:sp>
    </p:spTree>
    <p:extLst>
      <p:ext uri="{BB962C8B-B14F-4D97-AF65-F5344CB8AC3E}">
        <p14:creationId xmlns:p14="http://schemas.microsoft.com/office/powerpoint/2010/main" val="2430943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ADDAA-99C2-4220-893C-B8B1F176FD7A}"/>
              </a:ext>
            </a:extLst>
          </p:cNvPr>
          <p:cNvSpPr>
            <a:spLocks noGrp="1"/>
          </p:cNvSpPr>
          <p:nvPr>
            <p:ph type="title"/>
          </p:nvPr>
        </p:nvSpPr>
        <p:spPr/>
        <p:txBody>
          <a:bodyPr/>
          <a:lstStyle/>
          <a:p>
            <a:r>
              <a:rPr lang="en-US" sz="3600">
                <a:latin typeface="+mn-lt"/>
                <a:ea typeface="Ebrima" panose="02000000000000000000" pitchFamily="2" charset="0"/>
                <a:cs typeface="Ebrima" panose="02000000000000000000" pitchFamily="2" charset="0"/>
              </a:rPr>
              <a:t>References</a:t>
            </a:r>
          </a:p>
        </p:txBody>
      </p:sp>
      <p:sp>
        <p:nvSpPr>
          <p:cNvPr id="3" name="Content Placeholder 2">
            <a:extLst>
              <a:ext uri="{FF2B5EF4-FFF2-40B4-BE49-F238E27FC236}">
                <a16:creationId xmlns:a16="http://schemas.microsoft.com/office/drawing/2014/main" id="{ED961D8B-FB55-40B9-A21C-11EAF2C9FDBB}"/>
              </a:ext>
            </a:extLst>
          </p:cNvPr>
          <p:cNvSpPr>
            <a:spLocks noGrp="1"/>
          </p:cNvSpPr>
          <p:nvPr>
            <p:ph idx="1"/>
          </p:nvPr>
        </p:nvSpPr>
        <p:spPr/>
        <p:txBody>
          <a:bodyPr/>
          <a:lstStyle/>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https://www.cdc.gov/mmwr/volumes/67/rr/rr6701a1.htm?s_cid=rr6701a1_w</a:t>
            </a:r>
          </a:p>
          <a:p>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https://www.cdc.gov/hepatitis/hbv/pdfs/PrenatalHBsAgTesting_508.pdf</a:t>
            </a:r>
            <a:endPar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endParaRPr>
          </a:p>
          <a:p>
            <a:pPr algn="l"/>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rPr>
              <a:t>Liao TS, Hashmi A, Lazaroff J, Hennessy R, et al. Effect of Policy Change to Require Laboratory Reporting With Pregnancy Indicated for Syphilis and Hepatitis B Virus Infection, New York City, January 2013–June 2018. Public Health Reports. 2020;135(1_suppl):182S-188S. doi:</a:t>
            </a:r>
            <a:r>
              <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10.1177/0033354920932542</a:t>
            </a:r>
            <a:endParaRPr lang="en-US" sz="2800" kern="1200">
              <a:solidFill>
                <a:srgbClr val="FFFFFF"/>
              </a:solidFill>
              <a:latin typeface="Abadi" panose="020B0604020104020204" pitchFamily="34" charset="0"/>
              <a:ea typeface="Verdana" panose="020B0604030504040204" pitchFamily="34" charset="0"/>
              <a:cs typeface="Calibri" panose="020F0502020204030204" pitchFamily="34" charset="0"/>
            </a:endParaRPr>
          </a:p>
          <a:p>
            <a:endParaRPr lang="en-US"/>
          </a:p>
        </p:txBody>
      </p:sp>
    </p:spTree>
    <p:extLst>
      <p:ext uri="{BB962C8B-B14F-4D97-AF65-F5344CB8AC3E}">
        <p14:creationId xmlns:p14="http://schemas.microsoft.com/office/powerpoint/2010/main" val="2343743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latin typeface="+mn-lt"/>
                <a:ea typeface="Ebrima" panose="02000000000000000000" pitchFamily="2" charset="0"/>
                <a:cs typeface="Ebrima" panose="02000000000000000000" pitchFamily="2" charset="0"/>
              </a:rPr>
              <a:t>Contact Information</a:t>
            </a:r>
          </a:p>
        </p:txBody>
      </p:sp>
      <p:sp>
        <p:nvSpPr>
          <p:cNvPr id="3" name="Content Placeholder 2"/>
          <p:cNvSpPr>
            <a:spLocks noGrp="1"/>
          </p:cNvSpPr>
          <p:nvPr>
            <p:ph idx="1"/>
          </p:nvPr>
        </p:nvSpPr>
        <p:spPr/>
        <p:txBody>
          <a:bodyPr/>
          <a:lstStyle/>
          <a:p>
            <a:pPr marL="0" indent="0">
              <a:buNone/>
            </a:pPr>
            <a:r>
              <a:rPr lang="en-US" sz="2400">
                <a:solidFill>
                  <a:srgbClr val="D9D9FF"/>
                </a:solidFill>
              </a:rPr>
              <a:t>Julie E. Lazaroff, MPH, Unit Chief</a:t>
            </a:r>
          </a:p>
          <a:p>
            <a:pPr marL="0" indent="0">
              <a:buNone/>
            </a:pPr>
            <a:r>
              <a:rPr lang="en-US" sz="2400">
                <a:solidFill>
                  <a:srgbClr val="D9D9FF"/>
                </a:solidFill>
              </a:rPr>
              <a:t>Perinatal Hepatitis B Prevention Unit, Immunization</a:t>
            </a:r>
          </a:p>
          <a:p>
            <a:pPr marL="0" indent="0">
              <a:buNone/>
            </a:pPr>
            <a:r>
              <a:rPr lang="en-US" sz="2400">
                <a:solidFill>
                  <a:srgbClr val="D9D9FF"/>
                </a:solidFill>
              </a:rPr>
              <a:t>New York City Department of Health and Mental Hygiene</a:t>
            </a:r>
          </a:p>
          <a:p>
            <a:pPr marL="0" indent="0">
              <a:buNone/>
            </a:pPr>
            <a:r>
              <a:rPr lang="en-US" sz="2400">
                <a:solidFill>
                  <a:srgbClr val="D9D9FF"/>
                </a:solidFill>
              </a:rPr>
              <a:t>(347) 396-2476 (ph)</a:t>
            </a:r>
          </a:p>
          <a:p>
            <a:pPr marL="0" indent="0">
              <a:buNone/>
            </a:pPr>
            <a:r>
              <a:rPr lang="en-US" sz="2400">
                <a:solidFill>
                  <a:srgbClr val="D9D9FF"/>
                </a:solidFill>
              </a:rPr>
              <a:t>(347) 396-8846 (fax)</a:t>
            </a:r>
            <a:endParaRPr lang="en-US" sz="2400">
              <a:solidFill>
                <a:schemeClr val="bg2"/>
              </a:solidFill>
            </a:endParaRPr>
          </a:p>
          <a:p>
            <a:pPr marL="0" indent="0">
              <a:buNone/>
            </a:pPr>
            <a:r>
              <a:rPr lang="en-US" sz="2400" u="sng">
                <a:solidFill>
                  <a:schemeClr val="bg2"/>
                </a:solidFill>
                <a:hlinkClick r:id="rId2">
                  <a:extLst>
                    <a:ext uri="{A12FA001-AC4F-418D-AE19-62706E023703}">
                      <ahyp:hlinkClr xmlns:ahyp="http://schemas.microsoft.com/office/drawing/2018/hyperlinkcolor" val="tx"/>
                    </a:ext>
                  </a:extLst>
                </a:hlinkClick>
              </a:rPr>
              <a:t>jlazarof@health.nyc.gov</a:t>
            </a:r>
            <a:endParaRPr lang="en-US" sz="2400">
              <a:solidFill>
                <a:schemeClr val="bg2"/>
              </a:solidFill>
            </a:endParaRPr>
          </a:p>
        </p:txBody>
      </p:sp>
    </p:spTree>
    <p:extLst>
      <p:ext uri="{BB962C8B-B14F-4D97-AF65-F5344CB8AC3E}">
        <p14:creationId xmlns:p14="http://schemas.microsoft.com/office/powerpoint/2010/main" val="2796293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06F6B-30C8-4D29-8779-2DEFDEF8AB4C}"/>
              </a:ext>
            </a:extLst>
          </p:cNvPr>
          <p:cNvSpPr>
            <a:spLocks noGrp="1"/>
          </p:cNvSpPr>
          <p:nvPr>
            <p:ph type="ctrTitle"/>
          </p:nvPr>
        </p:nvSpPr>
        <p:spPr>
          <a:xfrm>
            <a:off x="1016000" y="1122363"/>
            <a:ext cx="10119360" cy="2387600"/>
          </a:xfrm>
        </p:spPr>
        <p:txBody>
          <a:bodyPr>
            <a:normAutofit fontScale="90000"/>
          </a:bodyPr>
          <a:lstStyle/>
          <a:p>
            <a:r>
              <a:rPr lang="en-US" b="1">
                <a:solidFill>
                  <a:schemeClr val="tx2"/>
                </a:solidFill>
              </a:rPr>
              <a:t>Philadelphia Laboratory Reporting of Pregnancy Status -</a:t>
            </a:r>
            <a:br>
              <a:rPr lang="en-US" b="1">
                <a:solidFill>
                  <a:schemeClr val="tx2"/>
                </a:solidFill>
              </a:rPr>
            </a:br>
            <a:r>
              <a:rPr lang="en-US" b="1">
                <a:solidFill>
                  <a:schemeClr val="tx2"/>
                </a:solidFill>
              </a:rPr>
              <a:t>Hepatitis B &amp;C (&amp; COVID-19)</a:t>
            </a:r>
          </a:p>
        </p:txBody>
      </p:sp>
      <p:sp>
        <p:nvSpPr>
          <p:cNvPr id="3" name="Subtitle 2">
            <a:extLst>
              <a:ext uri="{FF2B5EF4-FFF2-40B4-BE49-F238E27FC236}">
                <a16:creationId xmlns:a16="http://schemas.microsoft.com/office/drawing/2014/main" id="{AA102B3C-8D9C-4592-88A3-D21091D790BC}"/>
              </a:ext>
            </a:extLst>
          </p:cNvPr>
          <p:cNvSpPr>
            <a:spLocks noGrp="1"/>
          </p:cNvSpPr>
          <p:nvPr>
            <p:ph type="subTitle" idx="1"/>
          </p:nvPr>
        </p:nvSpPr>
        <p:spPr/>
        <p:txBody>
          <a:bodyPr/>
          <a:lstStyle/>
          <a:p>
            <a:r>
              <a:rPr lang="en-US" b="1">
                <a:solidFill>
                  <a:schemeClr val="accent5">
                    <a:lumMod val="50000"/>
                  </a:schemeClr>
                </a:solidFill>
              </a:rPr>
              <a:t>Danica Kuncio, MPH</a:t>
            </a:r>
          </a:p>
          <a:p>
            <a:r>
              <a:rPr lang="en-US" b="1">
                <a:solidFill>
                  <a:schemeClr val="accent5">
                    <a:lumMod val="50000"/>
                  </a:schemeClr>
                </a:solidFill>
              </a:rPr>
              <a:t>CSTE COVID-19 Pregnancy Status Workgroup Call</a:t>
            </a:r>
          </a:p>
          <a:p>
            <a:r>
              <a:rPr lang="en-US" b="1">
                <a:solidFill>
                  <a:schemeClr val="accent5">
                    <a:lumMod val="50000"/>
                  </a:schemeClr>
                </a:solidFill>
              </a:rPr>
              <a:t>February 28</a:t>
            </a:r>
            <a:r>
              <a:rPr lang="en-US" b="1" baseline="30000">
                <a:solidFill>
                  <a:schemeClr val="accent5">
                    <a:lumMod val="50000"/>
                  </a:schemeClr>
                </a:solidFill>
              </a:rPr>
              <a:t>th</a:t>
            </a:r>
            <a:r>
              <a:rPr lang="en-US" b="1">
                <a:solidFill>
                  <a:schemeClr val="accent5">
                    <a:lumMod val="50000"/>
                  </a:schemeClr>
                </a:solidFill>
              </a:rPr>
              <a:t>, 2022</a:t>
            </a:r>
          </a:p>
        </p:txBody>
      </p:sp>
    </p:spTree>
    <p:extLst>
      <p:ext uri="{BB962C8B-B14F-4D97-AF65-F5344CB8AC3E}">
        <p14:creationId xmlns:p14="http://schemas.microsoft.com/office/powerpoint/2010/main" val="567247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8F72B-E42D-404D-AE84-0D50A82426E6}"/>
              </a:ext>
            </a:extLst>
          </p:cNvPr>
          <p:cNvSpPr>
            <a:spLocks noGrp="1"/>
          </p:cNvSpPr>
          <p:nvPr>
            <p:ph type="title"/>
          </p:nvPr>
        </p:nvSpPr>
        <p:spPr/>
        <p:txBody>
          <a:bodyPr/>
          <a:lstStyle/>
          <a:p>
            <a:r>
              <a:rPr lang="en-US" b="1">
                <a:solidFill>
                  <a:schemeClr val="tx2">
                    <a:lumMod val="75000"/>
                  </a:schemeClr>
                </a:solidFill>
              </a:rPr>
              <a:t>LRPS via ELR in Philly</a:t>
            </a:r>
          </a:p>
        </p:txBody>
      </p:sp>
      <p:sp>
        <p:nvSpPr>
          <p:cNvPr id="3" name="Content Placeholder 2">
            <a:extLst>
              <a:ext uri="{FF2B5EF4-FFF2-40B4-BE49-F238E27FC236}">
                <a16:creationId xmlns:a16="http://schemas.microsoft.com/office/drawing/2014/main" id="{564795B6-9822-431D-8626-2E258B49C45C}"/>
              </a:ext>
            </a:extLst>
          </p:cNvPr>
          <p:cNvSpPr>
            <a:spLocks noGrp="1"/>
          </p:cNvSpPr>
          <p:nvPr>
            <p:ph idx="1"/>
          </p:nvPr>
        </p:nvSpPr>
        <p:spPr/>
        <p:txBody>
          <a:bodyPr>
            <a:normAutofit fontScale="85000" lnSpcReduction="10000"/>
          </a:bodyPr>
          <a:lstStyle/>
          <a:p>
            <a:pPr marL="0" indent="0">
              <a:buNone/>
            </a:pPr>
            <a:r>
              <a:rPr lang="en-US" b="1">
                <a:solidFill>
                  <a:schemeClr val="accent5">
                    <a:lumMod val="75000"/>
                  </a:schemeClr>
                </a:solidFill>
              </a:rPr>
              <a:t>Major Reference Labs</a:t>
            </a:r>
          </a:p>
          <a:p>
            <a:r>
              <a:rPr lang="en-US"/>
              <a:t>ICD-10 coding embedded in HL7 messaging</a:t>
            </a:r>
          </a:p>
          <a:p>
            <a:r>
              <a:rPr lang="en-US"/>
              <a:t>Quest uses a prenatal Hepatitis B screen to flag</a:t>
            </a:r>
            <a:r>
              <a:rPr lang="en-US">
                <a:sym typeface="Wingdings" panose="05000000000000000000" pitchFamily="2" charset="2"/>
              </a:rPr>
              <a:t> sends excel list to jurisdictions</a:t>
            </a:r>
            <a:endParaRPr lang="en-US"/>
          </a:p>
          <a:p>
            <a:pPr lvl="1"/>
            <a:endParaRPr lang="en-US"/>
          </a:p>
          <a:p>
            <a:pPr marL="0" indent="0">
              <a:buNone/>
            </a:pPr>
            <a:r>
              <a:rPr lang="en-US" b="1">
                <a:solidFill>
                  <a:schemeClr val="accent5">
                    <a:lumMod val="75000"/>
                  </a:schemeClr>
                </a:solidFill>
              </a:rPr>
              <a:t>Hospital Labs</a:t>
            </a:r>
          </a:p>
          <a:p>
            <a:r>
              <a:rPr lang="en-US"/>
              <a:t>Include message re: pregnancy/ICD-10 in test result comments</a:t>
            </a:r>
          </a:p>
          <a:p>
            <a:r>
              <a:rPr lang="en-US"/>
              <a:t>Use statistical software to create list </a:t>
            </a:r>
          </a:p>
          <a:p>
            <a:pPr lvl="1"/>
            <a:endParaRPr lang="en-US"/>
          </a:p>
          <a:p>
            <a:r>
              <a:rPr lang="en-US"/>
              <a:t>Manual entry in MAVEN (database)</a:t>
            </a:r>
          </a:p>
          <a:p>
            <a:r>
              <a:rPr lang="en-US"/>
              <a:t>Changed Philadelphia reporting regulation to require “reporting of pregnancy in a person living with hepatitis B or hepatitis C”</a:t>
            </a:r>
          </a:p>
        </p:txBody>
      </p:sp>
    </p:spTree>
    <p:extLst>
      <p:ext uri="{BB962C8B-B14F-4D97-AF65-F5344CB8AC3E}">
        <p14:creationId xmlns:p14="http://schemas.microsoft.com/office/powerpoint/2010/main" val="2904115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1F11-1BFB-49E9-940A-5F94F22416A0}"/>
              </a:ext>
            </a:extLst>
          </p:cNvPr>
          <p:cNvSpPr>
            <a:spLocks noGrp="1"/>
          </p:cNvSpPr>
          <p:nvPr>
            <p:ph type="title"/>
          </p:nvPr>
        </p:nvSpPr>
        <p:spPr/>
        <p:txBody>
          <a:bodyPr/>
          <a:lstStyle/>
          <a:p>
            <a:r>
              <a:rPr lang="en-US" b="1">
                <a:solidFill>
                  <a:schemeClr val="tx2">
                    <a:lumMod val="75000"/>
                  </a:schemeClr>
                </a:solidFill>
              </a:rPr>
              <a:t>LRPS Sensitivity Analyses- Hepatitis B</a:t>
            </a:r>
          </a:p>
        </p:txBody>
      </p:sp>
      <p:sp>
        <p:nvSpPr>
          <p:cNvPr id="3" name="Content Placeholder 2">
            <a:extLst>
              <a:ext uri="{FF2B5EF4-FFF2-40B4-BE49-F238E27FC236}">
                <a16:creationId xmlns:a16="http://schemas.microsoft.com/office/drawing/2014/main" id="{101F4E20-2376-4275-B101-FD9E9CCB4FC3}"/>
              </a:ext>
            </a:extLst>
          </p:cNvPr>
          <p:cNvSpPr>
            <a:spLocks noGrp="1"/>
          </p:cNvSpPr>
          <p:nvPr>
            <p:ph idx="1"/>
          </p:nvPr>
        </p:nvSpPr>
        <p:spPr>
          <a:xfrm>
            <a:off x="7223761" y="2966719"/>
            <a:ext cx="5151120" cy="3210243"/>
          </a:xfrm>
        </p:spPr>
        <p:txBody>
          <a:bodyPr/>
          <a:lstStyle/>
          <a:p>
            <a:pPr marL="0" indent="0">
              <a:buNone/>
            </a:pPr>
            <a:r>
              <a:rPr lang="en-US">
                <a:solidFill>
                  <a:schemeClr val="accent5">
                    <a:lumMod val="75000"/>
                  </a:schemeClr>
                </a:solidFill>
              </a:rPr>
              <a:t>Sensitivity= </a:t>
            </a:r>
            <a:r>
              <a:rPr lang="en-US"/>
              <a:t>93.1%</a:t>
            </a:r>
          </a:p>
          <a:p>
            <a:pPr marL="0" indent="0">
              <a:buNone/>
            </a:pPr>
            <a:r>
              <a:rPr lang="en-US">
                <a:solidFill>
                  <a:schemeClr val="accent5">
                    <a:lumMod val="75000"/>
                  </a:schemeClr>
                </a:solidFill>
              </a:rPr>
              <a:t>Specificity=</a:t>
            </a:r>
            <a:r>
              <a:rPr lang="en-US"/>
              <a:t> 99.9%</a:t>
            </a:r>
          </a:p>
          <a:p>
            <a:pPr marL="0" indent="0">
              <a:buNone/>
            </a:pPr>
            <a:r>
              <a:rPr lang="en-US">
                <a:solidFill>
                  <a:schemeClr val="accent5">
                    <a:lumMod val="75000"/>
                  </a:schemeClr>
                </a:solidFill>
              </a:rPr>
              <a:t>Positive Predictive Value= </a:t>
            </a:r>
            <a:r>
              <a:rPr lang="en-US"/>
              <a:t>99.3%</a:t>
            </a:r>
          </a:p>
          <a:p>
            <a:pPr marL="0" indent="0">
              <a:buNone/>
            </a:pPr>
            <a:r>
              <a:rPr lang="en-US">
                <a:solidFill>
                  <a:schemeClr val="accent5">
                    <a:lumMod val="75000"/>
                  </a:schemeClr>
                </a:solidFill>
              </a:rPr>
              <a:t>Negative Predictive Value= </a:t>
            </a:r>
            <a:r>
              <a:rPr lang="en-US"/>
              <a:t>99.0%</a:t>
            </a:r>
          </a:p>
          <a:p>
            <a:endParaRPr lang="en-US"/>
          </a:p>
        </p:txBody>
      </p:sp>
      <p:graphicFrame>
        <p:nvGraphicFramePr>
          <p:cNvPr id="4" name="Table 3">
            <a:extLst>
              <a:ext uri="{FF2B5EF4-FFF2-40B4-BE49-F238E27FC236}">
                <a16:creationId xmlns:a16="http://schemas.microsoft.com/office/drawing/2014/main" id="{B23027B7-A1C5-4685-98F3-E9F7BD1F1DE8}"/>
              </a:ext>
            </a:extLst>
          </p:cNvPr>
          <p:cNvGraphicFramePr>
            <a:graphicFrameLocks noGrp="1"/>
          </p:cNvGraphicFramePr>
          <p:nvPr/>
        </p:nvGraphicFramePr>
        <p:xfrm>
          <a:off x="304801" y="2263933"/>
          <a:ext cx="6807200" cy="3474722"/>
        </p:xfrm>
        <a:graphic>
          <a:graphicData uri="http://schemas.openxmlformats.org/drawingml/2006/table">
            <a:tbl>
              <a:tblPr firstRow="1" bandRow="1">
                <a:tableStyleId>{5940675A-B579-460E-94D1-54222C63F5DA}</a:tableStyleId>
              </a:tblPr>
              <a:tblGrid>
                <a:gridCol w="1856508">
                  <a:extLst>
                    <a:ext uri="{9D8B030D-6E8A-4147-A177-3AD203B41FA5}">
                      <a16:colId xmlns:a16="http://schemas.microsoft.com/office/drawing/2014/main" val="20000"/>
                    </a:ext>
                  </a:extLst>
                </a:gridCol>
                <a:gridCol w="866372">
                  <a:extLst>
                    <a:ext uri="{9D8B030D-6E8A-4147-A177-3AD203B41FA5}">
                      <a16:colId xmlns:a16="http://schemas.microsoft.com/office/drawing/2014/main" val="20001"/>
                    </a:ext>
                  </a:extLst>
                </a:gridCol>
                <a:gridCol w="1361440">
                  <a:extLst>
                    <a:ext uri="{9D8B030D-6E8A-4147-A177-3AD203B41FA5}">
                      <a16:colId xmlns:a16="http://schemas.microsoft.com/office/drawing/2014/main" val="20002"/>
                    </a:ext>
                  </a:extLst>
                </a:gridCol>
                <a:gridCol w="1361440">
                  <a:extLst>
                    <a:ext uri="{9D8B030D-6E8A-4147-A177-3AD203B41FA5}">
                      <a16:colId xmlns:a16="http://schemas.microsoft.com/office/drawing/2014/main" val="20003"/>
                    </a:ext>
                  </a:extLst>
                </a:gridCol>
                <a:gridCol w="1361440">
                  <a:extLst>
                    <a:ext uri="{9D8B030D-6E8A-4147-A177-3AD203B41FA5}">
                      <a16:colId xmlns:a16="http://schemas.microsoft.com/office/drawing/2014/main" val="20004"/>
                    </a:ext>
                  </a:extLst>
                </a:gridCol>
              </a:tblGrid>
              <a:tr h="749222">
                <a:tc rowSpan="2" gridSpan="2">
                  <a:txBody>
                    <a:bodyPr/>
                    <a:lstStyle/>
                    <a:p>
                      <a:endParaRPr lang="en-US" sz="2000" dirty="0">
                        <a:latin typeface="Arial" panose="020B06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hMerge="1">
                  <a:txBody>
                    <a:bodyPr/>
                    <a:lstStyle/>
                    <a:p>
                      <a:pPr algn="ctr"/>
                      <a:endParaRPr lang="en-US" sz="2400" dirty="0"/>
                    </a:p>
                  </a:txBody>
                  <a:tcPr/>
                </a:tc>
                <a:tc gridSpan="3">
                  <a:txBody>
                    <a:bodyPr/>
                    <a:lstStyle/>
                    <a:p>
                      <a:pPr algn="ctr"/>
                      <a:r>
                        <a:rPr lang="en-US" sz="2000" b="1" dirty="0">
                          <a:latin typeface="Arial" panose="020B0604020202020204" pitchFamily="34" charset="0"/>
                          <a:cs typeface="Arial" panose="020B0604020202020204" pitchFamily="34" charset="0"/>
                        </a:rPr>
                        <a:t>PHBPP Mother</a:t>
                      </a:r>
                    </a:p>
                    <a:p>
                      <a:pPr algn="ctr"/>
                      <a:r>
                        <a:rPr lang="en-US" sz="2000" b="1" dirty="0">
                          <a:latin typeface="Arial" panose="020B0604020202020204" pitchFamily="34" charset="0"/>
                          <a:cs typeface="Arial" panose="020B0604020202020204" pitchFamily="34" charset="0"/>
                        </a:rPr>
                        <a:t>HBV</a:t>
                      </a:r>
                      <a:r>
                        <a:rPr lang="en-US" sz="2000" b="1" baseline="0" dirty="0">
                          <a:latin typeface="Arial" panose="020B0604020202020204" pitchFamily="34" charset="0"/>
                          <a:cs typeface="Arial" panose="020B0604020202020204" pitchFamily="34" charset="0"/>
                        </a:rPr>
                        <a:t>+ and Pregnant</a:t>
                      </a:r>
                      <a:endParaRPr lang="en-US" sz="2000" b="1"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72527">
                <a:tc gridSpan="2"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latin typeface="Arial" panose="020B0604020202020204" pitchFamily="34" charset="0"/>
                          <a:cs typeface="Arial" panose="020B0604020202020204" pitchFamily="34" charset="0"/>
                        </a:rPr>
                        <a:t>Yes</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2000" b="1" dirty="0">
                          <a:latin typeface="Arial" panose="020B0604020202020204" pitchFamily="34" charset="0"/>
                          <a:cs typeface="Arial" panose="020B0604020202020204" pitchFamily="34" charset="0"/>
                        </a:rPr>
                        <a:t>No</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1" dirty="0">
                          <a:latin typeface="Arial" panose="020B0604020202020204" pitchFamily="34" charset="0"/>
                          <a:cs typeface="Arial" panose="020B0604020202020204" pitchFamily="34" charset="0"/>
                        </a:rPr>
                        <a:t>Total</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672527">
                <a:tc rowSpan="3">
                  <a:txBody>
                    <a:bodyPr/>
                    <a:lstStyle/>
                    <a:p>
                      <a:pPr algn="ctr"/>
                      <a:r>
                        <a:rPr lang="en-US" sz="2000" b="1" baseline="0" dirty="0">
                          <a:latin typeface="Arial" panose="020B0604020202020204" pitchFamily="34" charset="0"/>
                          <a:cs typeface="Arial" panose="020B0604020202020204" pitchFamily="34" charset="0"/>
                        </a:rPr>
                        <a:t>HBV+ with HL7 Messaging Indicating</a:t>
                      </a:r>
                    </a:p>
                    <a:p>
                      <a:pPr algn="ctr"/>
                      <a:r>
                        <a:rPr lang="en-US" sz="2000" b="1" baseline="0" dirty="0">
                          <a:latin typeface="Arial" panose="020B0604020202020204" pitchFamily="34" charset="0"/>
                          <a:cs typeface="Arial" panose="020B0604020202020204" pitchFamily="34" charset="0"/>
                        </a:rPr>
                        <a:t>Pregnancy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2000" b="1" dirty="0">
                          <a:latin typeface="Arial" panose="020B0604020202020204" pitchFamily="34" charset="0"/>
                          <a:cs typeface="Arial" panose="020B0604020202020204" pitchFamily="34" charset="0"/>
                        </a:rPr>
                        <a:t>Yes</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2000" dirty="0">
                          <a:latin typeface="Arial" panose="020B0604020202020204" pitchFamily="34" charset="0"/>
                          <a:cs typeface="Arial" panose="020B0604020202020204" pitchFamily="34" charset="0"/>
                        </a:rPr>
                        <a:t>149</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1</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150</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672527">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latin typeface="Arial" panose="020B0604020202020204" pitchFamily="34" charset="0"/>
                          <a:cs typeface="Arial" panose="020B0604020202020204" pitchFamily="34" charset="0"/>
                        </a:rPr>
                        <a:t>No</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dirty="0">
                          <a:latin typeface="Arial" panose="020B0604020202020204" pitchFamily="34" charset="0"/>
                          <a:cs typeface="Arial" panose="020B0604020202020204" pitchFamily="34" charset="0"/>
                        </a:rPr>
                        <a:t>11</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1,137</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1,148</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70791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latin typeface="Arial" panose="020B0604020202020204" pitchFamily="34" charset="0"/>
                          <a:cs typeface="Arial" panose="020B0604020202020204" pitchFamily="34" charset="0"/>
                        </a:rPr>
                        <a:t>Total</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dirty="0">
                          <a:latin typeface="Arial" panose="020B0604020202020204" pitchFamily="34" charset="0"/>
                          <a:cs typeface="Arial" panose="020B0604020202020204" pitchFamily="34" charset="0"/>
                        </a:rPr>
                        <a:t>160</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1,138</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1,298</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E9D025A5-0AD4-45FB-82B0-0533A68CFDAC}"/>
              </a:ext>
            </a:extLst>
          </p:cNvPr>
          <p:cNvSpPr txBox="1"/>
          <p:nvPr/>
        </p:nvSpPr>
        <p:spPr>
          <a:xfrm>
            <a:off x="538480" y="5850235"/>
            <a:ext cx="577088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Methods: Laboratory-confirmed Hepatitis B status and Provider-confirmed pregnancy status; 2015-2016 Philadelphia cases</a:t>
            </a:r>
          </a:p>
        </p:txBody>
      </p:sp>
      <p:sp>
        <p:nvSpPr>
          <p:cNvPr id="6" name="TextBox 5">
            <a:extLst>
              <a:ext uri="{FF2B5EF4-FFF2-40B4-BE49-F238E27FC236}">
                <a16:creationId xmlns:a16="http://schemas.microsoft.com/office/drawing/2014/main" id="{125F8251-8230-467D-8169-8CC872282E16}"/>
              </a:ext>
            </a:extLst>
          </p:cNvPr>
          <p:cNvSpPr txBox="1"/>
          <p:nvPr/>
        </p:nvSpPr>
        <p:spPr>
          <a:xfrm>
            <a:off x="7335521" y="6242149"/>
            <a:ext cx="4927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Data courtesy of the Philadelphia Department of Public Health- Division of Disease Control</a:t>
            </a:r>
          </a:p>
        </p:txBody>
      </p:sp>
    </p:spTree>
    <p:extLst>
      <p:ext uri="{BB962C8B-B14F-4D97-AF65-F5344CB8AC3E}">
        <p14:creationId xmlns:p14="http://schemas.microsoft.com/office/powerpoint/2010/main" val="547003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1F11-1BFB-49E9-940A-5F94F22416A0}"/>
              </a:ext>
            </a:extLst>
          </p:cNvPr>
          <p:cNvSpPr>
            <a:spLocks noGrp="1"/>
          </p:cNvSpPr>
          <p:nvPr>
            <p:ph type="title"/>
          </p:nvPr>
        </p:nvSpPr>
        <p:spPr/>
        <p:txBody>
          <a:bodyPr/>
          <a:lstStyle/>
          <a:p>
            <a:r>
              <a:rPr lang="en-US" b="1">
                <a:solidFill>
                  <a:schemeClr val="tx2">
                    <a:lumMod val="75000"/>
                  </a:schemeClr>
                </a:solidFill>
              </a:rPr>
              <a:t>LRPS Sensitivity Analyses- Hepatitis C</a:t>
            </a:r>
          </a:p>
        </p:txBody>
      </p:sp>
      <p:sp>
        <p:nvSpPr>
          <p:cNvPr id="3" name="Content Placeholder 2">
            <a:extLst>
              <a:ext uri="{FF2B5EF4-FFF2-40B4-BE49-F238E27FC236}">
                <a16:creationId xmlns:a16="http://schemas.microsoft.com/office/drawing/2014/main" id="{101F4E20-2376-4275-B101-FD9E9CCB4FC3}"/>
              </a:ext>
            </a:extLst>
          </p:cNvPr>
          <p:cNvSpPr>
            <a:spLocks noGrp="1"/>
          </p:cNvSpPr>
          <p:nvPr>
            <p:ph idx="1"/>
          </p:nvPr>
        </p:nvSpPr>
        <p:spPr>
          <a:xfrm>
            <a:off x="7223761" y="2966719"/>
            <a:ext cx="5151120" cy="3210243"/>
          </a:xfrm>
        </p:spPr>
        <p:txBody>
          <a:bodyPr/>
          <a:lstStyle/>
          <a:p>
            <a:pPr marL="0" indent="0">
              <a:buNone/>
            </a:pPr>
            <a:r>
              <a:rPr lang="en-US">
                <a:solidFill>
                  <a:schemeClr val="accent5">
                    <a:lumMod val="75000"/>
                  </a:schemeClr>
                </a:solidFill>
              </a:rPr>
              <a:t>Sensitivity= 57.4%</a:t>
            </a:r>
            <a:endParaRPr lang="en-US"/>
          </a:p>
          <a:p>
            <a:pPr marL="0" indent="0">
              <a:buNone/>
            </a:pPr>
            <a:r>
              <a:rPr lang="en-US">
                <a:solidFill>
                  <a:schemeClr val="accent5">
                    <a:lumMod val="75000"/>
                  </a:schemeClr>
                </a:solidFill>
              </a:rPr>
              <a:t>Specificity=</a:t>
            </a:r>
            <a:r>
              <a:rPr lang="en-US"/>
              <a:t> 89.3%</a:t>
            </a:r>
          </a:p>
          <a:p>
            <a:pPr marL="0" indent="0">
              <a:buNone/>
            </a:pPr>
            <a:r>
              <a:rPr lang="en-US">
                <a:solidFill>
                  <a:schemeClr val="accent5">
                    <a:lumMod val="75000"/>
                  </a:schemeClr>
                </a:solidFill>
              </a:rPr>
              <a:t>Positive Predictive Value= </a:t>
            </a:r>
            <a:r>
              <a:rPr lang="en-US"/>
              <a:t>97.1%</a:t>
            </a:r>
          </a:p>
          <a:p>
            <a:pPr marL="0" indent="0">
              <a:buNone/>
            </a:pPr>
            <a:r>
              <a:rPr lang="en-US">
                <a:solidFill>
                  <a:schemeClr val="accent5">
                    <a:lumMod val="75000"/>
                  </a:schemeClr>
                </a:solidFill>
              </a:rPr>
              <a:t>Negative Predictive Value= </a:t>
            </a:r>
            <a:r>
              <a:rPr lang="en-US"/>
              <a:t>25%</a:t>
            </a:r>
          </a:p>
          <a:p>
            <a:endParaRPr lang="en-US"/>
          </a:p>
        </p:txBody>
      </p:sp>
      <p:graphicFrame>
        <p:nvGraphicFramePr>
          <p:cNvPr id="4" name="Table 3">
            <a:extLst>
              <a:ext uri="{FF2B5EF4-FFF2-40B4-BE49-F238E27FC236}">
                <a16:creationId xmlns:a16="http://schemas.microsoft.com/office/drawing/2014/main" id="{B23027B7-A1C5-4685-98F3-E9F7BD1F1DE8}"/>
              </a:ext>
            </a:extLst>
          </p:cNvPr>
          <p:cNvGraphicFramePr>
            <a:graphicFrameLocks noGrp="1"/>
          </p:cNvGraphicFramePr>
          <p:nvPr/>
        </p:nvGraphicFramePr>
        <p:xfrm>
          <a:off x="304801" y="2263933"/>
          <a:ext cx="6807200" cy="3474722"/>
        </p:xfrm>
        <a:graphic>
          <a:graphicData uri="http://schemas.openxmlformats.org/drawingml/2006/table">
            <a:tbl>
              <a:tblPr firstRow="1" bandRow="1">
                <a:tableStyleId>{5940675A-B579-460E-94D1-54222C63F5DA}</a:tableStyleId>
              </a:tblPr>
              <a:tblGrid>
                <a:gridCol w="1856508">
                  <a:extLst>
                    <a:ext uri="{9D8B030D-6E8A-4147-A177-3AD203B41FA5}">
                      <a16:colId xmlns:a16="http://schemas.microsoft.com/office/drawing/2014/main" val="20000"/>
                    </a:ext>
                  </a:extLst>
                </a:gridCol>
                <a:gridCol w="866372">
                  <a:extLst>
                    <a:ext uri="{9D8B030D-6E8A-4147-A177-3AD203B41FA5}">
                      <a16:colId xmlns:a16="http://schemas.microsoft.com/office/drawing/2014/main" val="20001"/>
                    </a:ext>
                  </a:extLst>
                </a:gridCol>
                <a:gridCol w="1361440">
                  <a:extLst>
                    <a:ext uri="{9D8B030D-6E8A-4147-A177-3AD203B41FA5}">
                      <a16:colId xmlns:a16="http://schemas.microsoft.com/office/drawing/2014/main" val="20002"/>
                    </a:ext>
                  </a:extLst>
                </a:gridCol>
                <a:gridCol w="1361440">
                  <a:extLst>
                    <a:ext uri="{9D8B030D-6E8A-4147-A177-3AD203B41FA5}">
                      <a16:colId xmlns:a16="http://schemas.microsoft.com/office/drawing/2014/main" val="20003"/>
                    </a:ext>
                  </a:extLst>
                </a:gridCol>
                <a:gridCol w="1361440">
                  <a:extLst>
                    <a:ext uri="{9D8B030D-6E8A-4147-A177-3AD203B41FA5}">
                      <a16:colId xmlns:a16="http://schemas.microsoft.com/office/drawing/2014/main" val="20004"/>
                    </a:ext>
                  </a:extLst>
                </a:gridCol>
              </a:tblGrid>
              <a:tr h="749222">
                <a:tc rowSpan="2" gridSpan="2">
                  <a:txBody>
                    <a:bodyPr/>
                    <a:lstStyle/>
                    <a:p>
                      <a:endParaRPr lang="en-US" sz="2000" dirty="0">
                        <a:latin typeface="Arial" panose="020B06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hMerge="1">
                  <a:txBody>
                    <a:bodyPr/>
                    <a:lstStyle/>
                    <a:p>
                      <a:pPr algn="ctr"/>
                      <a:endParaRPr lang="en-US" sz="2400" dirty="0"/>
                    </a:p>
                  </a:txBody>
                  <a:tcPr/>
                </a:tc>
                <a:tc gridSpan="3">
                  <a:txBody>
                    <a:bodyPr/>
                    <a:lstStyle/>
                    <a:p>
                      <a:pPr algn="ctr"/>
                      <a:r>
                        <a:rPr lang="en-US" sz="2000" b="1" dirty="0">
                          <a:latin typeface="Arial" panose="020B0604020202020204" pitchFamily="34" charset="0"/>
                          <a:cs typeface="Arial" panose="020B0604020202020204" pitchFamily="34" charset="0"/>
                        </a:rPr>
                        <a:t>Birth Parent</a:t>
                      </a:r>
                    </a:p>
                    <a:p>
                      <a:pPr algn="ctr"/>
                      <a:r>
                        <a:rPr lang="en-US" sz="2000" b="1" dirty="0">
                          <a:latin typeface="Arial" panose="020B0604020202020204" pitchFamily="34" charset="0"/>
                          <a:cs typeface="Arial" panose="020B0604020202020204" pitchFamily="34" charset="0"/>
                        </a:rPr>
                        <a:t>HCV</a:t>
                      </a:r>
                      <a:r>
                        <a:rPr lang="en-US" sz="2000" b="1" baseline="0" dirty="0">
                          <a:latin typeface="Arial" panose="020B0604020202020204" pitchFamily="34" charset="0"/>
                          <a:cs typeface="Arial" panose="020B0604020202020204" pitchFamily="34" charset="0"/>
                        </a:rPr>
                        <a:t>+ and Pregnant</a:t>
                      </a:r>
                      <a:endParaRPr lang="en-US" sz="2000" b="1" dirty="0">
                        <a:latin typeface="Arial" panose="020B0604020202020204" pitchFamily="34" charset="0"/>
                        <a:cs typeface="Arial" panose="020B0604020202020204" pitchFamily="34" charset="0"/>
                      </a:endParaRPr>
                    </a:p>
                  </a:txBody>
                  <a:tcP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72527">
                <a:tc gridSpan="2"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latin typeface="Arial" panose="020B0604020202020204" pitchFamily="34" charset="0"/>
                          <a:cs typeface="Arial" panose="020B0604020202020204" pitchFamily="34" charset="0"/>
                        </a:rPr>
                        <a:t>Yes</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2000" b="1" dirty="0">
                          <a:latin typeface="Arial" panose="020B0604020202020204" pitchFamily="34" charset="0"/>
                          <a:cs typeface="Arial" panose="020B0604020202020204" pitchFamily="34" charset="0"/>
                        </a:rPr>
                        <a:t>No</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b="1" dirty="0">
                          <a:latin typeface="Arial" panose="020B0604020202020204" pitchFamily="34" charset="0"/>
                          <a:cs typeface="Arial" panose="020B0604020202020204" pitchFamily="34" charset="0"/>
                        </a:rPr>
                        <a:t>Total</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672527">
                <a:tc rowSpan="3">
                  <a:txBody>
                    <a:bodyPr/>
                    <a:lstStyle/>
                    <a:p>
                      <a:pPr algn="ctr"/>
                      <a:r>
                        <a:rPr lang="en-US" sz="2000" b="1" baseline="0" dirty="0">
                          <a:latin typeface="Arial" panose="020B0604020202020204" pitchFamily="34" charset="0"/>
                          <a:cs typeface="Arial" panose="020B0604020202020204" pitchFamily="34" charset="0"/>
                        </a:rPr>
                        <a:t>HCV+ with HL7 Messaging Indicating</a:t>
                      </a:r>
                    </a:p>
                    <a:p>
                      <a:pPr algn="ctr"/>
                      <a:r>
                        <a:rPr lang="en-US" sz="2000" b="1" baseline="0" dirty="0">
                          <a:latin typeface="Arial" panose="020B0604020202020204" pitchFamily="34" charset="0"/>
                          <a:cs typeface="Arial" panose="020B0604020202020204" pitchFamily="34" charset="0"/>
                        </a:rPr>
                        <a:t>Pregnancy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2000" b="1" dirty="0">
                          <a:latin typeface="Arial" panose="020B0604020202020204" pitchFamily="34" charset="0"/>
                          <a:cs typeface="Arial" panose="020B0604020202020204" pitchFamily="34" charset="0"/>
                        </a:rPr>
                        <a:t>Yes</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2000" dirty="0">
                          <a:latin typeface="Arial" panose="020B0604020202020204" pitchFamily="34" charset="0"/>
                          <a:cs typeface="Arial" panose="020B0604020202020204" pitchFamily="34" charset="0"/>
                        </a:rPr>
                        <a:t>271</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8</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279</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672527">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latin typeface="Arial" panose="020B0604020202020204" pitchFamily="34" charset="0"/>
                          <a:cs typeface="Arial" panose="020B0604020202020204" pitchFamily="34" charset="0"/>
                        </a:rPr>
                        <a:t>No</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2000" dirty="0">
                          <a:latin typeface="Arial" panose="020B0604020202020204" pitchFamily="34" charset="0"/>
                          <a:cs typeface="Arial" panose="020B0604020202020204" pitchFamily="34" charset="0"/>
                        </a:rPr>
                        <a:t>201</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67</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268</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70791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latin typeface="Arial" panose="020B0604020202020204" pitchFamily="34" charset="0"/>
                          <a:cs typeface="Arial" panose="020B0604020202020204" pitchFamily="34" charset="0"/>
                        </a:rPr>
                        <a:t>Total</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dirty="0">
                          <a:latin typeface="Arial" panose="020B0604020202020204" pitchFamily="34" charset="0"/>
                          <a:cs typeface="Arial" panose="020B0604020202020204" pitchFamily="34" charset="0"/>
                        </a:rPr>
                        <a:t>477</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75</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000" dirty="0">
                          <a:latin typeface="Arial" panose="020B0604020202020204" pitchFamily="34" charset="0"/>
                          <a:cs typeface="Arial" panose="020B0604020202020204" pitchFamily="34" charset="0"/>
                        </a:rPr>
                        <a:t>552</a:t>
                      </a:r>
                    </a:p>
                  </a:txBody>
                  <a:tcPr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E9D025A5-0AD4-45FB-82B0-0533A68CFDAC}"/>
              </a:ext>
            </a:extLst>
          </p:cNvPr>
          <p:cNvSpPr txBox="1"/>
          <p:nvPr/>
        </p:nvSpPr>
        <p:spPr>
          <a:xfrm>
            <a:off x="538480" y="5850235"/>
            <a:ext cx="577088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Methods: Laboratory-confirmed Hepatitis C status and Provider-confirmed pregnancy status; 2015-2016 Philadelphia cases</a:t>
            </a:r>
          </a:p>
        </p:txBody>
      </p:sp>
      <p:sp>
        <p:nvSpPr>
          <p:cNvPr id="6" name="TextBox 5">
            <a:extLst>
              <a:ext uri="{FF2B5EF4-FFF2-40B4-BE49-F238E27FC236}">
                <a16:creationId xmlns:a16="http://schemas.microsoft.com/office/drawing/2014/main" id="{125F8251-8230-467D-8169-8CC872282E16}"/>
              </a:ext>
            </a:extLst>
          </p:cNvPr>
          <p:cNvSpPr txBox="1"/>
          <p:nvPr/>
        </p:nvSpPr>
        <p:spPr>
          <a:xfrm>
            <a:off x="7335521" y="6242149"/>
            <a:ext cx="4927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Data courtesy of the Philadelphia Department of Public Health- Division of Disease Control</a:t>
            </a:r>
          </a:p>
        </p:txBody>
      </p:sp>
    </p:spTree>
    <p:extLst>
      <p:ext uri="{BB962C8B-B14F-4D97-AF65-F5344CB8AC3E}">
        <p14:creationId xmlns:p14="http://schemas.microsoft.com/office/powerpoint/2010/main" val="167447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3D90-E76C-4630-95EB-821E0AB57A69}"/>
              </a:ext>
            </a:extLst>
          </p:cNvPr>
          <p:cNvSpPr>
            <a:spLocks noGrp="1"/>
          </p:cNvSpPr>
          <p:nvPr>
            <p:ph type="title"/>
          </p:nvPr>
        </p:nvSpPr>
        <p:spPr/>
        <p:txBody>
          <a:bodyPr/>
          <a:lstStyle/>
          <a:p>
            <a:r>
              <a:rPr lang="en-US" b="1">
                <a:solidFill>
                  <a:schemeClr val="tx2">
                    <a:lumMod val="75000"/>
                  </a:schemeClr>
                </a:solidFill>
              </a:rPr>
              <a:t>LRPS Challenges and Advantages</a:t>
            </a:r>
          </a:p>
        </p:txBody>
      </p:sp>
      <p:sp>
        <p:nvSpPr>
          <p:cNvPr id="3" name="Content Placeholder 2">
            <a:extLst>
              <a:ext uri="{FF2B5EF4-FFF2-40B4-BE49-F238E27FC236}">
                <a16:creationId xmlns:a16="http://schemas.microsoft.com/office/drawing/2014/main" id="{45A8F91A-87D0-40B5-841A-1971CC843B4F}"/>
              </a:ext>
            </a:extLst>
          </p:cNvPr>
          <p:cNvSpPr>
            <a:spLocks noGrp="1"/>
          </p:cNvSpPr>
          <p:nvPr>
            <p:ph idx="1"/>
          </p:nvPr>
        </p:nvSpPr>
        <p:spPr/>
        <p:txBody>
          <a:bodyPr/>
          <a:lstStyle/>
          <a:p>
            <a:r>
              <a:rPr lang="en-US" b="1">
                <a:solidFill>
                  <a:schemeClr val="accent5">
                    <a:lumMod val="75000"/>
                  </a:schemeClr>
                </a:solidFill>
              </a:rPr>
              <a:t>Sensitivity etc. is superior to other methodologies </a:t>
            </a:r>
          </a:p>
          <a:p>
            <a:pPr lvl="1"/>
            <a:r>
              <a:rPr lang="en-US"/>
              <a:t>Particularly when associated with ICD-10</a:t>
            </a:r>
          </a:p>
          <a:p>
            <a:r>
              <a:rPr lang="en-US" b="1">
                <a:solidFill>
                  <a:schemeClr val="accent5">
                    <a:lumMod val="75000"/>
                  </a:schemeClr>
                </a:solidFill>
              </a:rPr>
              <a:t>Always one of multiple methods</a:t>
            </a:r>
            <a:r>
              <a:rPr lang="en-US" b="1">
                <a:solidFill>
                  <a:schemeClr val="accent5">
                    <a:lumMod val="75000"/>
                  </a:schemeClr>
                </a:solidFill>
                <a:sym typeface="Wingdings" panose="05000000000000000000" pitchFamily="2" charset="2"/>
              </a:rPr>
              <a:t> nothing is perfect</a:t>
            </a:r>
          </a:p>
          <a:p>
            <a:r>
              <a:rPr lang="en-US" b="1">
                <a:solidFill>
                  <a:schemeClr val="accent5">
                    <a:lumMod val="75000"/>
                  </a:schemeClr>
                </a:solidFill>
              </a:rPr>
              <a:t>We prefer manual entry - pregnancy is not a one-time measure for chronic diseases</a:t>
            </a:r>
          </a:p>
          <a:p>
            <a:pPr lvl="1"/>
            <a:r>
              <a:rPr lang="en-US"/>
              <a:t>Need to know pregnancy status at time of every test AND whenever pregnant w/ concurrent chronic infection</a:t>
            </a:r>
          </a:p>
          <a:p>
            <a:pPr lvl="1"/>
            <a:r>
              <a:rPr lang="en-US"/>
              <a:t>Our system can’t easily import a status in the same way</a:t>
            </a:r>
          </a:p>
          <a:p>
            <a:endParaRPr lang="en-US"/>
          </a:p>
        </p:txBody>
      </p:sp>
    </p:spTree>
    <p:extLst>
      <p:ext uri="{BB962C8B-B14F-4D97-AF65-F5344CB8AC3E}">
        <p14:creationId xmlns:p14="http://schemas.microsoft.com/office/powerpoint/2010/main" val="1368760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B2018-8F38-435B-8C9F-8EEADDAFC3DB}"/>
              </a:ext>
            </a:extLst>
          </p:cNvPr>
          <p:cNvSpPr>
            <a:spLocks noGrp="1"/>
          </p:cNvSpPr>
          <p:nvPr>
            <p:ph type="title"/>
          </p:nvPr>
        </p:nvSpPr>
        <p:spPr>
          <a:xfrm>
            <a:off x="685800" y="442277"/>
            <a:ext cx="10784840" cy="1325563"/>
          </a:xfrm>
        </p:spPr>
        <p:txBody>
          <a:bodyPr/>
          <a:lstStyle/>
          <a:p>
            <a:r>
              <a:rPr lang="en-US" b="1">
                <a:solidFill>
                  <a:schemeClr val="tx2">
                    <a:lumMod val="75000"/>
                  </a:schemeClr>
                </a:solidFill>
              </a:rPr>
              <a:t>Chronic vs. Acute Disease Considerations</a:t>
            </a:r>
          </a:p>
        </p:txBody>
      </p:sp>
      <p:sp>
        <p:nvSpPr>
          <p:cNvPr id="4" name="Arrow: Right 3">
            <a:extLst>
              <a:ext uri="{FF2B5EF4-FFF2-40B4-BE49-F238E27FC236}">
                <a16:creationId xmlns:a16="http://schemas.microsoft.com/office/drawing/2014/main" id="{B64AD765-47CE-4966-873E-EFE762F27551}"/>
              </a:ext>
            </a:extLst>
          </p:cNvPr>
          <p:cNvSpPr/>
          <p:nvPr/>
        </p:nvSpPr>
        <p:spPr>
          <a:xfrm>
            <a:off x="838200" y="1990408"/>
            <a:ext cx="10515600" cy="1452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69126E27-890F-44FC-BE39-2FB272141E9F}"/>
              </a:ext>
            </a:extLst>
          </p:cNvPr>
          <p:cNvSpPr/>
          <p:nvPr/>
        </p:nvSpPr>
        <p:spPr>
          <a:xfrm>
            <a:off x="2214880" y="4149050"/>
            <a:ext cx="1513840" cy="1452880"/>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19A44640-8A35-4CAF-A3CD-001DD4A3C13D}"/>
              </a:ext>
            </a:extLst>
          </p:cNvPr>
          <p:cNvSpPr/>
          <p:nvPr/>
        </p:nvSpPr>
        <p:spPr>
          <a:xfrm>
            <a:off x="1280160" y="2346960"/>
            <a:ext cx="2072640" cy="853440"/>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Pregnancy</a:t>
            </a:r>
          </a:p>
        </p:txBody>
      </p:sp>
      <p:sp>
        <p:nvSpPr>
          <p:cNvPr id="7" name="Oval 6">
            <a:extLst>
              <a:ext uri="{FF2B5EF4-FFF2-40B4-BE49-F238E27FC236}">
                <a16:creationId xmlns:a16="http://schemas.microsoft.com/office/drawing/2014/main" id="{00CC379E-B9DD-403E-92B2-F62861BF70DF}"/>
              </a:ext>
            </a:extLst>
          </p:cNvPr>
          <p:cNvSpPr/>
          <p:nvPr/>
        </p:nvSpPr>
        <p:spPr>
          <a:xfrm>
            <a:off x="838200" y="4446672"/>
            <a:ext cx="2072640" cy="853440"/>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Pregnancy</a:t>
            </a:r>
          </a:p>
        </p:txBody>
      </p:sp>
      <p:sp>
        <p:nvSpPr>
          <p:cNvPr id="8" name="Oval 7">
            <a:extLst>
              <a:ext uri="{FF2B5EF4-FFF2-40B4-BE49-F238E27FC236}">
                <a16:creationId xmlns:a16="http://schemas.microsoft.com/office/drawing/2014/main" id="{B19AE547-AADA-469D-824A-8D780328B79B}"/>
              </a:ext>
            </a:extLst>
          </p:cNvPr>
          <p:cNvSpPr/>
          <p:nvPr/>
        </p:nvSpPr>
        <p:spPr>
          <a:xfrm>
            <a:off x="5189220" y="2316004"/>
            <a:ext cx="2072640" cy="853440"/>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Pregnancy</a:t>
            </a:r>
          </a:p>
        </p:txBody>
      </p:sp>
      <p:sp>
        <p:nvSpPr>
          <p:cNvPr id="9" name="Oval 8">
            <a:extLst>
              <a:ext uri="{FF2B5EF4-FFF2-40B4-BE49-F238E27FC236}">
                <a16:creationId xmlns:a16="http://schemas.microsoft.com/office/drawing/2014/main" id="{35B8760E-4AB4-4FB8-8004-EB3AD5330CEF}"/>
              </a:ext>
            </a:extLst>
          </p:cNvPr>
          <p:cNvSpPr/>
          <p:nvPr/>
        </p:nvSpPr>
        <p:spPr>
          <a:xfrm>
            <a:off x="7802882" y="2290128"/>
            <a:ext cx="2072640" cy="853440"/>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Pregnancy</a:t>
            </a:r>
          </a:p>
        </p:txBody>
      </p:sp>
      <p:sp>
        <p:nvSpPr>
          <p:cNvPr id="12" name="Rectangle 11">
            <a:extLst>
              <a:ext uri="{FF2B5EF4-FFF2-40B4-BE49-F238E27FC236}">
                <a16:creationId xmlns:a16="http://schemas.microsoft.com/office/drawing/2014/main" id="{1DFDD165-C1C1-4674-A63C-ADF2251D9F23}"/>
              </a:ext>
            </a:extLst>
          </p:cNvPr>
          <p:cNvSpPr/>
          <p:nvPr/>
        </p:nvSpPr>
        <p:spPr>
          <a:xfrm>
            <a:off x="1473201" y="2171878"/>
            <a:ext cx="182880" cy="116060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rPr>
              <a:t>Test</a:t>
            </a:r>
          </a:p>
        </p:txBody>
      </p:sp>
      <p:sp>
        <p:nvSpPr>
          <p:cNvPr id="10" name="TextBox 9">
            <a:extLst>
              <a:ext uri="{FF2B5EF4-FFF2-40B4-BE49-F238E27FC236}">
                <a16:creationId xmlns:a16="http://schemas.microsoft.com/office/drawing/2014/main" id="{0553524B-E888-4974-AC4A-72C5D971A456}"/>
              </a:ext>
            </a:extLst>
          </p:cNvPr>
          <p:cNvSpPr txBox="1"/>
          <p:nvPr/>
        </p:nvSpPr>
        <p:spPr>
          <a:xfrm>
            <a:off x="838200" y="1767840"/>
            <a:ext cx="30429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Hepatitis B &amp; Hepatitis C</a:t>
            </a:r>
          </a:p>
        </p:txBody>
      </p:sp>
      <p:sp>
        <p:nvSpPr>
          <p:cNvPr id="11" name="TextBox 10">
            <a:extLst>
              <a:ext uri="{FF2B5EF4-FFF2-40B4-BE49-F238E27FC236}">
                <a16:creationId xmlns:a16="http://schemas.microsoft.com/office/drawing/2014/main" id="{3D7FC747-EDC9-45AF-95FD-ADF49703F9FE}"/>
              </a:ext>
            </a:extLst>
          </p:cNvPr>
          <p:cNvSpPr txBox="1"/>
          <p:nvPr/>
        </p:nvSpPr>
        <p:spPr>
          <a:xfrm>
            <a:off x="685800" y="3779718"/>
            <a:ext cx="30429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COVID-19</a:t>
            </a:r>
          </a:p>
        </p:txBody>
      </p:sp>
      <p:sp>
        <p:nvSpPr>
          <p:cNvPr id="13" name="Rectangle 12">
            <a:extLst>
              <a:ext uri="{FF2B5EF4-FFF2-40B4-BE49-F238E27FC236}">
                <a16:creationId xmlns:a16="http://schemas.microsoft.com/office/drawing/2014/main" id="{C50E2A06-7FDF-4BBF-9681-215C5D9F8657}"/>
              </a:ext>
            </a:extLst>
          </p:cNvPr>
          <p:cNvSpPr/>
          <p:nvPr/>
        </p:nvSpPr>
        <p:spPr>
          <a:xfrm>
            <a:off x="2614930" y="4262645"/>
            <a:ext cx="182880" cy="116060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rPr>
              <a:t>Test</a:t>
            </a:r>
          </a:p>
        </p:txBody>
      </p:sp>
      <p:sp>
        <p:nvSpPr>
          <p:cNvPr id="14" name="Rectangle 13">
            <a:extLst>
              <a:ext uri="{FF2B5EF4-FFF2-40B4-BE49-F238E27FC236}">
                <a16:creationId xmlns:a16="http://schemas.microsoft.com/office/drawing/2014/main" id="{77EFA4EB-5174-4FD8-8855-A721B49CBE20}"/>
              </a:ext>
            </a:extLst>
          </p:cNvPr>
          <p:cNvSpPr/>
          <p:nvPr/>
        </p:nvSpPr>
        <p:spPr>
          <a:xfrm>
            <a:off x="5516881" y="2171878"/>
            <a:ext cx="182880" cy="116060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rPr>
              <a:t>Test</a:t>
            </a:r>
          </a:p>
        </p:txBody>
      </p:sp>
      <p:sp>
        <p:nvSpPr>
          <p:cNvPr id="15" name="Rectangle 14">
            <a:extLst>
              <a:ext uri="{FF2B5EF4-FFF2-40B4-BE49-F238E27FC236}">
                <a16:creationId xmlns:a16="http://schemas.microsoft.com/office/drawing/2014/main" id="{8F156C8E-2336-4B37-BFC6-B124E85BA252}"/>
              </a:ext>
            </a:extLst>
          </p:cNvPr>
          <p:cNvSpPr/>
          <p:nvPr/>
        </p:nvSpPr>
        <p:spPr>
          <a:xfrm>
            <a:off x="8103869" y="2157343"/>
            <a:ext cx="209551" cy="111901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rPr>
              <a:t>Test</a:t>
            </a:r>
          </a:p>
        </p:txBody>
      </p:sp>
      <p:sp>
        <p:nvSpPr>
          <p:cNvPr id="16" name="TextBox 15">
            <a:extLst>
              <a:ext uri="{FF2B5EF4-FFF2-40B4-BE49-F238E27FC236}">
                <a16:creationId xmlns:a16="http://schemas.microsoft.com/office/drawing/2014/main" id="{8056C28C-DA00-4FB8-8ABD-4F994BD701F7}"/>
              </a:ext>
            </a:extLst>
          </p:cNvPr>
          <p:cNvSpPr txBox="1"/>
          <p:nvPr/>
        </p:nvSpPr>
        <p:spPr>
          <a:xfrm>
            <a:off x="10166982" y="2558058"/>
            <a:ext cx="11010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ACCBF9"/>
                </a:solidFill>
                <a:effectLst/>
                <a:uLnTx/>
                <a:uFillTx/>
                <a:latin typeface="Calibri" panose="020F0502020204030204"/>
                <a:ea typeface="+mn-ea"/>
                <a:cs typeface="+mn-cs"/>
              </a:rPr>
              <a:t>Infection</a:t>
            </a:r>
          </a:p>
        </p:txBody>
      </p:sp>
    </p:spTree>
    <p:extLst>
      <p:ext uri="{BB962C8B-B14F-4D97-AF65-F5344CB8AC3E}">
        <p14:creationId xmlns:p14="http://schemas.microsoft.com/office/powerpoint/2010/main" val="3064344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F9224-2992-4C34-8010-DF011220ED04}"/>
              </a:ext>
            </a:extLst>
          </p:cNvPr>
          <p:cNvSpPr>
            <a:spLocks noGrp="1"/>
          </p:cNvSpPr>
          <p:nvPr>
            <p:ph type="title"/>
          </p:nvPr>
        </p:nvSpPr>
        <p:spPr/>
        <p:txBody>
          <a:bodyPr/>
          <a:lstStyle/>
          <a:p>
            <a:r>
              <a:rPr lang="en-US"/>
              <a:t>Thank You!</a:t>
            </a:r>
          </a:p>
        </p:txBody>
      </p:sp>
      <p:sp>
        <p:nvSpPr>
          <p:cNvPr id="3" name="Content Placeholder 2">
            <a:extLst>
              <a:ext uri="{FF2B5EF4-FFF2-40B4-BE49-F238E27FC236}">
                <a16:creationId xmlns:a16="http://schemas.microsoft.com/office/drawing/2014/main" id="{07EC24AD-D1C4-44B9-9D63-A0966266699C}"/>
              </a:ext>
            </a:extLst>
          </p:cNvPr>
          <p:cNvSpPr>
            <a:spLocks noGrp="1"/>
          </p:cNvSpPr>
          <p:nvPr>
            <p:ph idx="1"/>
          </p:nvPr>
        </p:nvSpPr>
        <p:spPr/>
        <p:txBody>
          <a:bodyPr/>
          <a:lstStyle/>
          <a:p>
            <a:pPr marL="0" indent="0">
              <a:buNone/>
            </a:pPr>
            <a:r>
              <a:rPr lang="en-US" b="1"/>
              <a:t>Danica Kuncio</a:t>
            </a:r>
          </a:p>
          <a:p>
            <a:pPr marL="0" indent="0">
              <a:buNone/>
            </a:pPr>
            <a:r>
              <a:rPr lang="en-US">
                <a:hlinkClick r:id="rId2"/>
              </a:rPr>
              <a:t>Danica.Kuncio@phila.gov</a:t>
            </a:r>
            <a:endParaRPr lang="en-US"/>
          </a:p>
          <a:p>
            <a:pPr marL="0" indent="0">
              <a:buNone/>
            </a:pPr>
            <a:endParaRPr lang="en-US"/>
          </a:p>
          <a:p>
            <a:pPr marL="0" indent="0">
              <a:buNone/>
            </a:pPr>
            <a:endParaRPr lang="en-US"/>
          </a:p>
          <a:p>
            <a:pPr marL="0" indent="0">
              <a:buNone/>
            </a:pPr>
            <a:r>
              <a:rPr lang="en-US" b="1"/>
              <a:t>Acknowledgements</a:t>
            </a:r>
          </a:p>
          <a:p>
            <a:pPr marL="0" indent="0">
              <a:buNone/>
            </a:pPr>
            <a:r>
              <a:rPr lang="en-US"/>
              <a:t>Dana Higgins</a:t>
            </a:r>
          </a:p>
          <a:p>
            <a:pPr marL="0" indent="0">
              <a:buNone/>
            </a:pPr>
            <a:r>
              <a:rPr lang="en-US"/>
              <a:t>Emily Waterman</a:t>
            </a:r>
          </a:p>
        </p:txBody>
      </p:sp>
    </p:spTree>
    <p:extLst>
      <p:ext uri="{BB962C8B-B14F-4D97-AF65-F5344CB8AC3E}">
        <p14:creationId xmlns:p14="http://schemas.microsoft.com/office/powerpoint/2010/main" val="4287782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E6D31E-F580-4B86-AB84-5DA65CEE63C2}"/>
              </a:ext>
            </a:extLst>
          </p:cNvPr>
          <p:cNvSpPr>
            <a:spLocks noGrp="1"/>
          </p:cNvSpPr>
          <p:nvPr>
            <p:ph type="body" sz="quarter" idx="10"/>
          </p:nvPr>
        </p:nvSpPr>
        <p:spPr/>
        <p:txBody>
          <a:bodyPr/>
          <a:lstStyle/>
          <a:p>
            <a:r>
              <a:rPr lang="en-US"/>
              <a:t>Discussion &amp; Open Forum</a:t>
            </a:r>
          </a:p>
        </p:txBody>
      </p:sp>
    </p:spTree>
    <p:extLst>
      <p:ext uri="{BB962C8B-B14F-4D97-AF65-F5344CB8AC3E}">
        <p14:creationId xmlns:p14="http://schemas.microsoft.com/office/powerpoint/2010/main" val="833970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9AC005-396D-4580-9CA3-3CCC7685E790}"/>
              </a:ext>
            </a:extLst>
          </p:cNvPr>
          <p:cNvSpPr>
            <a:spLocks noGrp="1"/>
          </p:cNvSpPr>
          <p:nvPr>
            <p:ph type="title"/>
          </p:nvPr>
        </p:nvSpPr>
        <p:spPr/>
        <p:txBody>
          <a:bodyPr lIns="91440" tIns="45720" rIns="91440" bIns="45720" anchor="ctr"/>
          <a:lstStyle/>
          <a:p>
            <a:r>
              <a:rPr lang="en-US">
                <a:latin typeface="Arial"/>
                <a:cs typeface="Arial"/>
              </a:rPr>
              <a:t>Questions to Consider</a:t>
            </a:r>
            <a:endParaRPr lang="en-US"/>
          </a:p>
        </p:txBody>
      </p:sp>
      <p:sp>
        <p:nvSpPr>
          <p:cNvPr id="2" name="Text Placeholder 1">
            <a:extLst>
              <a:ext uri="{FF2B5EF4-FFF2-40B4-BE49-F238E27FC236}">
                <a16:creationId xmlns:a16="http://schemas.microsoft.com/office/drawing/2014/main" id="{C2C25BA4-7319-4017-8404-B10A843F15D9}"/>
              </a:ext>
            </a:extLst>
          </p:cNvPr>
          <p:cNvSpPr>
            <a:spLocks noGrp="1"/>
          </p:cNvSpPr>
          <p:nvPr>
            <p:ph idx="1"/>
          </p:nvPr>
        </p:nvSpPr>
        <p:spPr/>
        <p:txBody>
          <a:bodyPr vert="horz" lIns="91440" tIns="45720" rIns="91440" bIns="45720" rtlCol="0" anchor="t">
            <a:normAutofit lnSpcReduction="10000"/>
          </a:bodyPr>
          <a:lstStyle/>
          <a:p>
            <a:pPr marL="0" indent="0">
              <a:buNone/>
            </a:pPr>
            <a:r>
              <a:rPr lang="en-US">
                <a:latin typeface="Arial"/>
                <a:cs typeface="Arial"/>
              </a:rPr>
              <a:t>Providers, labs, HDs, others: </a:t>
            </a:r>
            <a:endParaRPr lang="en-US"/>
          </a:p>
          <a:p>
            <a:r>
              <a:rPr lang="en-US">
                <a:latin typeface="Arial"/>
                <a:cs typeface="Arial"/>
              </a:rPr>
              <a:t>What are some barriers/challenges that exist for ELR of pregnancy status? Some successes/work arounds? </a:t>
            </a:r>
            <a:endParaRPr lang="en-US"/>
          </a:p>
          <a:p>
            <a:r>
              <a:rPr lang="en-US">
                <a:latin typeface="Arial"/>
                <a:cs typeface="Arial"/>
              </a:rPr>
              <a:t>Known limitations of using ELR to ascertain pregnancy status? </a:t>
            </a:r>
            <a:endParaRPr lang="en-US"/>
          </a:p>
          <a:p>
            <a:r>
              <a:rPr lang="en-US">
                <a:latin typeface="Arial"/>
                <a:cs typeface="Arial"/>
              </a:rPr>
              <a:t>Benefits/barriers of using ELR to ascertain pregnancy status?  </a:t>
            </a:r>
            <a:endParaRPr lang="en-US"/>
          </a:p>
          <a:p>
            <a:r>
              <a:rPr lang="en-US">
                <a:latin typeface="Arial"/>
                <a:cs typeface="Arial"/>
              </a:rPr>
              <a:t>Person-time required for ELR vs. other methods of pregnancy reporting? </a:t>
            </a:r>
            <a:endParaRPr lang="en-US"/>
          </a:p>
          <a:p>
            <a:r>
              <a:rPr lang="en-US">
                <a:latin typeface="Arial"/>
                <a:cs typeface="Arial"/>
              </a:rPr>
              <a:t>Validity of using ELR to ascertain pregnancy status for case reporting? </a:t>
            </a:r>
            <a:endParaRPr lang="en-US"/>
          </a:p>
          <a:p>
            <a:r>
              <a:rPr lang="en-US">
                <a:latin typeface="Arial"/>
                <a:cs typeface="Arial"/>
              </a:rPr>
              <a:t>Experience in other conditions to ascertain pregnancy status via ELR  </a:t>
            </a:r>
          </a:p>
          <a:p>
            <a:endParaRPr lang="en-US"/>
          </a:p>
          <a:p>
            <a:endParaRPr lang="en-US"/>
          </a:p>
        </p:txBody>
      </p:sp>
    </p:spTree>
    <p:extLst>
      <p:ext uri="{BB962C8B-B14F-4D97-AF65-F5344CB8AC3E}">
        <p14:creationId xmlns:p14="http://schemas.microsoft.com/office/powerpoint/2010/main" val="629139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46688" y="4438472"/>
            <a:ext cx="5564599" cy="2031325"/>
          </a:xfrm>
          <a:prstGeom prst="rect">
            <a:avLst/>
          </a:prstGeom>
          <a:noFill/>
        </p:spPr>
        <p:txBody>
          <a:bodyPr wrap="square" rtlCol="0">
            <a:spAutoFit/>
          </a:bodyPr>
          <a:lstStyle/>
          <a:p>
            <a:pPr algn="r"/>
            <a:r>
              <a:rPr lang="en-US" sz="2200">
                <a:solidFill>
                  <a:srgbClr val="152754"/>
                </a:solidFill>
                <a:latin typeface="Arial" panose="020B0604020202020204" pitchFamily="34" charset="0"/>
                <a:cs typeface="Arial" panose="020B0604020202020204" pitchFamily="34" charset="0"/>
              </a:rPr>
              <a:t>CSTE National Office</a:t>
            </a:r>
          </a:p>
          <a:p>
            <a:pPr algn="r"/>
            <a:r>
              <a:rPr lang="en-US" sz="20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20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1300">
              <a:solidFill>
                <a:schemeClr val="tx1">
                  <a:lumMod val="65000"/>
                  <a:lumOff val="35000"/>
                </a:schemeClr>
              </a:solidFill>
              <a:latin typeface="Arial" panose="020B0604020202020204" pitchFamily="34" charset="0"/>
              <a:cs typeface="Arial-Lgt-FC"/>
            </a:endParaRPr>
          </a:p>
          <a:p>
            <a:pPr algn="r"/>
            <a:r>
              <a:rPr lang="en-US" sz="170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700" b="1">
                <a:solidFill>
                  <a:schemeClr val="tx1">
                    <a:lumMod val="65000"/>
                    <a:lumOff val="35000"/>
                  </a:schemeClr>
                </a:solidFill>
                <a:latin typeface="Arial" panose="020B0604020202020204" pitchFamily="34" charset="0"/>
                <a:cs typeface="Arial" panose="020B0604020202020204" pitchFamily="34" charset="0"/>
              </a:rPr>
              <a:t> </a:t>
            </a:r>
            <a:r>
              <a:rPr lang="en-US" sz="170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700">
                <a:solidFill>
                  <a:schemeClr val="tx1">
                    <a:lumMod val="65000"/>
                    <a:lumOff val="35000"/>
                  </a:schemeClr>
                </a:solidFill>
                <a:latin typeface="Arial" panose="020B0604020202020204" pitchFamily="34" charset="0"/>
                <a:cs typeface="Arial" panose="020B0604020202020204" pitchFamily="34" charset="0"/>
              </a:rPr>
              <a:t>misrael@cste.org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3309" y="5895974"/>
            <a:ext cx="212783" cy="24551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3309" y="5643082"/>
            <a:ext cx="212783" cy="245519"/>
          </a:xfrm>
          <a:prstGeom prst="rect">
            <a:avLst/>
          </a:prstGeom>
        </p:spPr>
      </p:pic>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AAD69D33-2D47-7641-B1FB-79014ABEF344}" vid="{DA2C0BB4-E877-A94A-83F3-218E6B142016}"/>
    </a:ext>
  </a:ext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Final DPH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 DPH Theme" id="{E1CCD909-0D60-49BD-A0F7-5463BC2A0010}" vid="{91C0C1DB-AF6D-4B8B-8C55-A08C88F13158}"/>
    </a:ext>
  </a:extLst>
</a:theme>
</file>

<file path=ppt/theme/theme4.xml><?xml version="1.0" encoding="utf-8"?>
<a:theme xmlns:a="http://schemas.openxmlformats.org/drawingml/2006/main" name="Meningitis Campaign JZedits">
  <a:themeElements>
    <a:clrScheme name="Meningitis Campaign JZedits 15">
      <a:dk1>
        <a:srgbClr val="FFFF99"/>
      </a:dk1>
      <a:lt1>
        <a:srgbClr val="FFFF00"/>
      </a:lt1>
      <a:dk2>
        <a:srgbClr val="000099"/>
      </a:dk2>
      <a:lt2>
        <a:srgbClr val="FFFF00"/>
      </a:lt2>
      <a:accent1>
        <a:srgbClr val="FF0000"/>
      </a:accent1>
      <a:accent2>
        <a:srgbClr val="00B000"/>
      </a:accent2>
      <a:accent3>
        <a:srgbClr val="AAAACA"/>
      </a:accent3>
      <a:accent4>
        <a:srgbClr val="DADA00"/>
      </a:accent4>
      <a:accent5>
        <a:srgbClr val="FFAAAA"/>
      </a:accent5>
      <a:accent6>
        <a:srgbClr val="009F00"/>
      </a:accent6>
      <a:hlink>
        <a:srgbClr val="00FF00"/>
      </a:hlink>
      <a:folHlink>
        <a:srgbClr val="FFE701"/>
      </a:folHlink>
    </a:clrScheme>
    <a:fontScheme name="Meningitis Campaign JZedi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eningitis Campaign JZedi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eningitis Campaign JZedi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eningitis Campaign JZedi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eningitis Campaign JZedi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eningitis Campaign JZedi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eningitis Campaign JZedi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eningitis Campaign JZedi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eningitis Campaign JZedi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eningitis Campaign JZedi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eningitis Campaign JZedi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eningitis Campaign JZedi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eningitis Campaign JZedi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eningitis Campaign JZedits 13">
        <a:dk1>
          <a:srgbClr val="FFFF99"/>
        </a:dk1>
        <a:lt1>
          <a:srgbClr val="FFFF00"/>
        </a:lt1>
        <a:dk2>
          <a:srgbClr val="000099"/>
        </a:dk2>
        <a:lt2>
          <a:srgbClr val="CCFFFF"/>
        </a:lt2>
        <a:accent1>
          <a:srgbClr val="FF0000"/>
        </a:accent1>
        <a:accent2>
          <a:srgbClr val="00B000"/>
        </a:accent2>
        <a:accent3>
          <a:srgbClr val="AAAACA"/>
        </a:accent3>
        <a:accent4>
          <a:srgbClr val="DADA00"/>
        </a:accent4>
        <a:accent5>
          <a:srgbClr val="FFAAAA"/>
        </a:accent5>
        <a:accent6>
          <a:srgbClr val="009F00"/>
        </a:accent6>
        <a:hlink>
          <a:srgbClr val="33CCFF"/>
        </a:hlink>
        <a:folHlink>
          <a:srgbClr val="FFE701"/>
        </a:folHlink>
      </a:clrScheme>
      <a:clrMap bg1="dk2" tx1="lt1" bg2="dk1" tx2="lt2" accent1="accent1" accent2="accent2" accent3="accent3" accent4="accent4" accent5="accent5" accent6="accent6" hlink="hlink" folHlink="folHlink"/>
    </a:extraClrScheme>
    <a:extraClrScheme>
      <a:clrScheme name="Meningitis Campaign JZedits 14">
        <a:dk1>
          <a:srgbClr val="FFFF99"/>
        </a:dk1>
        <a:lt1>
          <a:srgbClr val="FFFF00"/>
        </a:lt1>
        <a:dk2>
          <a:srgbClr val="000099"/>
        </a:dk2>
        <a:lt2>
          <a:srgbClr val="FFFF00"/>
        </a:lt2>
        <a:accent1>
          <a:srgbClr val="FF0000"/>
        </a:accent1>
        <a:accent2>
          <a:srgbClr val="00B000"/>
        </a:accent2>
        <a:accent3>
          <a:srgbClr val="AAAACA"/>
        </a:accent3>
        <a:accent4>
          <a:srgbClr val="DADA00"/>
        </a:accent4>
        <a:accent5>
          <a:srgbClr val="FFAAAA"/>
        </a:accent5>
        <a:accent6>
          <a:srgbClr val="009F00"/>
        </a:accent6>
        <a:hlink>
          <a:srgbClr val="33CCFF"/>
        </a:hlink>
        <a:folHlink>
          <a:srgbClr val="FFE701"/>
        </a:folHlink>
      </a:clrScheme>
      <a:clrMap bg1="dk2" tx1="lt1" bg2="dk1" tx2="lt2" accent1="accent1" accent2="accent2" accent3="accent3" accent4="accent4" accent5="accent5" accent6="accent6" hlink="hlink" folHlink="folHlink"/>
    </a:extraClrScheme>
    <a:extraClrScheme>
      <a:clrScheme name="Meningitis Campaign JZedits 15">
        <a:dk1>
          <a:srgbClr val="FFFF99"/>
        </a:dk1>
        <a:lt1>
          <a:srgbClr val="FFFF00"/>
        </a:lt1>
        <a:dk2>
          <a:srgbClr val="000099"/>
        </a:dk2>
        <a:lt2>
          <a:srgbClr val="FFFF00"/>
        </a:lt2>
        <a:accent1>
          <a:srgbClr val="FF0000"/>
        </a:accent1>
        <a:accent2>
          <a:srgbClr val="00B000"/>
        </a:accent2>
        <a:accent3>
          <a:srgbClr val="AAAACA"/>
        </a:accent3>
        <a:accent4>
          <a:srgbClr val="DADA00"/>
        </a:accent4>
        <a:accent5>
          <a:srgbClr val="FFAAAA"/>
        </a:accent5>
        <a:accent6>
          <a:srgbClr val="009F00"/>
        </a:accent6>
        <a:hlink>
          <a:srgbClr val="00FF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CSTE Widescreen</Template>
  <Application>Microsoft Office PowerPoint</Application>
  <PresentationFormat>Widescreen</PresentationFormat>
  <Slides>33</Slides>
  <Notes>16</Notes>
  <HiddenSlides>0</HiddenSlides>
  <ScaleCrop>false</ScaleCrop>
  <HeadingPairs>
    <vt:vector size="4" baseType="variant">
      <vt:variant>
        <vt:lpstr>Theme</vt:lpstr>
      </vt:variant>
      <vt:variant>
        <vt:i4>5</vt:i4>
      </vt:variant>
      <vt:variant>
        <vt:lpstr>Slide Titles</vt:lpstr>
      </vt:variant>
      <vt:variant>
        <vt:i4>33</vt:i4>
      </vt:variant>
    </vt:vector>
  </HeadingPairs>
  <TitlesOfParts>
    <vt:vector size="38" baseType="lpstr">
      <vt:lpstr>Office Theme</vt:lpstr>
      <vt:lpstr>Master</vt:lpstr>
      <vt:lpstr>Final DPH Theme</vt:lpstr>
      <vt:lpstr>Meningitis Campaign JZedits</vt:lpstr>
      <vt:lpstr>1_Office Theme</vt:lpstr>
      <vt:lpstr>COVID-19 Pregnancy Status Reporting Workgroup</vt:lpstr>
      <vt:lpstr>Agenda</vt:lpstr>
      <vt:lpstr>Housekeeping</vt:lpstr>
      <vt:lpstr>PowerPoint Presentation</vt:lpstr>
      <vt:lpstr>PowerPoint Presentation</vt:lpstr>
      <vt:lpstr>Pregnancy Status in ELR:</vt:lpstr>
      <vt:lpstr>Why Georgia Uses ELR to Identify Pregnant Cases</vt:lpstr>
      <vt:lpstr>Method of Identifying Pregnancy</vt:lpstr>
      <vt:lpstr>Number of Pregnant Persons that Test Positive, COVID-19, October 2020 - January 2022 (N=93,327)</vt:lpstr>
      <vt:lpstr>Electronic Laboratory Reporting as a Surveillance Method for Hepatitis B in Pregnancy</vt:lpstr>
      <vt:lpstr>Public Health’s Role in  Perinatal Hepatitis B Prevention</vt:lpstr>
      <vt:lpstr>Hepatitis B Screening in Pregnancy</vt:lpstr>
      <vt:lpstr>Provider Reporting Requirements</vt:lpstr>
      <vt:lpstr> Laboratory Reporting Requirement and Technical Guidance</vt:lpstr>
      <vt:lpstr>Indicators of Probable Pregnancy Available to Laboratories</vt:lpstr>
      <vt:lpstr>Role of Laboratories and Providers</vt:lpstr>
      <vt:lpstr>Codes for Labs</vt:lpstr>
      <vt:lpstr>Receiving ELR Messages with Pregnancy Status</vt:lpstr>
      <vt:lpstr>PowerPoint Presentation</vt:lpstr>
      <vt:lpstr>Limitations</vt:lpstr>
      <vt:lpstr>Need for Ongoing HD Work  and Next Steps</vt:lpstr>
      <vt:lpstr>References</vt:lpstr>
      <vt:lpstr>Contact Information</vt:lpstr>
      <vt:lpstr>Philadelphia Laboratory Reporting of Pregnancy Status - Hepatitis B &amp;C (&amp; COVID-19)</vt:lpstr>
      <vt:lpstr>LRPS via ELR in Philly</vt:lpstr>
      <vt:lpstr>LRPS Sensitivity Analyses- Hepatitis B</vt:lpstr>
      <vt:lpstr>LRPS Sensitivity Analyses- Hepatitis C</vt:lpstr>
      <vt:lpstr>LRPS Challenges and Advantages</vt:lpstr>
      <vt:lpstr>Chronic vs. Acute Disease Considerations</vt:lpstr>
      <vt:lpstr>Thank You!</vt:lpstr>
      <vt:lpstr>PowerPoint Presentation</vt:lpstr>
      <vt:lpstr>Questions to Consider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Mia Israel</dc:creator>
  <cp:revision>1</cp:revision>
  <dcterms:created xsi:type="dcterms:W3CDTF">2022-01-21T15:48:17Z</dcterms:created>
  <dcterms:modified xsi:type="dcterms:W3CDTF">2022-04-21T19:14:23Z</dcterms:modified>
</cp:coreProperties>
</file>