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E59D6_8219D308.xml" ContentType="application/vnd.ms-powerpoint.comments+xml"/>
  <Override PartName="/ppt/notesSlides/notesSlide4.xml" ContentType="application/vnd.openxmlformats-officedocument.presentationml.notesSlide+xml"/>
  <Override PartName="/ppt/comments/modernComment_7FFE59D7_8E11C2B7.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comments/modernComment_7FFE59DA_78E47B1D.xml" ContentType="application/vnd.ms-powerpoint.comments+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0"/>
  </p:notesMasterIdLst>
  <p:sldIdLst>
    <p:sldId id="266" r:id="rId3"/>
    <p:sldId id="2147375579" r:id="rId4"/>
    <p:sldId id="2147375587" r:id="rId5"/>
    <p:sldId id="264" r:id="rId6"/>
    <p:sldId id="2147375574" r:id="rId7"/>
    <p:sldId id="2147375575" r:id="rId8"/>
    <p:sldId id="2147375576" r:id="rId9"/>
    <p:sldId id="2147375577" r:id="rId10"/>
    <p:sldId id="2147375578" r:id="rId11"/>
    <p:sldId id="2147375580" r:id="rId12"/>
    <p:sldId id="2147375581" r:id="rId13"/>
    <p:sldId id="2147375586" r:id="rId14"/>
    <p:sldId id="2147375582" r:id="rId15"/>
    <p:sldId id="2147375583" r:id="rId16"/>
    <p:sldId id="2147375585" r:id="rId17"/>
    <p:sldId id="2147375584"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664813-4461-1E2C-697F-1399B27BEA84}" name="Guest User" initials="GU" userId="S::urn:spo:anon#b5531c3bfb9062b7846c52004b095bc1c6aed36069966e806908f4a4cb3a817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4D8C96-0C92-497E-AB69-85AABEBA0CC4}" v="825" dt="2022-01-27T19:22:47.399"/>
    <p1510:client id="{EE9E956D-23D2-5014-47E5-06F68E37D2DF}" v="4" dt="2022-01-26T22:12:44.631"/>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b5531c3bfb9062b7846c52004b095bc1c6aed36069966e806908f4a4cb3a8174::" providerId="AD" clId="Web-{EE9E956D-23D2-5014-47E5-06F68E37D2DF}"/>
    <pc:docChg chg="mod">
      <pc:chgData name="Guest User" userId="S::urn:spo:anon#b5531c3bfb9062b7846c52004b095bc1c6aed36069966e806908f4a4cb3a8174::" providerId="AD" clId="Web-{EE9E956D-23D2-5014-47E5-06F68E37D2DF}" dt="2022-01-26T22:12:44.631" v="3"/>
      <pc:docMkLst>
        <pc:docMk/>
      </pc:docMkLst>
      <pc:sldChg chg="addCm">
        <pc:chgData name="Guest User" userId="S::urn:spo:anon#b5531c3bfb9062b7846c52004b095bc1c6aed36069966e806908f4a4cb3a8174::" providerId="AD" clId="Web-{EE9E956D-23D2-5014-47E5-06F68E37D2DF}" dt="2022-01-26T22:09:50.673" v="1"/>
        <pc:sldMkLst>
          <pc:docMk/>
          <pc:sldMk cId="2182730504" sldId="2147375574"/>
        </pc:sldMkLst>
      </pc:sldChg>
      <pc:sldChg chg="addCm">
        <pc:chgData name="Guest User" userId="S::urn:spo:anon#b5531c3bfb9062b7846c52004b095bc1c6aed36069966e806908f4a4cb3a8174::" providerId="AD" clId="Web-{EE9E956D-23D2-5014-47E5-06F68E37D2DF}" dt="2022-01-26T22:11:15.254" v="2"/>
        <pc:sldMkLst>
          <pc:docMk/>
          <pc:sldMk cId="2383528631" sldId="2147375575"/>
        </pc:sldMkLst>
      </pc:sldChg>
      <pc:sldChg chg="addCm">
        <pc:chgData name="Guest User" userId="S::urn:spo:anon#b5531c3bfb9062b7846c52004b095bc1c6aed36069966e806908f4a4cb3a8174::" providerId="AD" clId="Web-{EE9E956D-23D2-5014-47E5-06F68E37D2DF}" dt="2022-01-26T22:12:44.631" v="3"/>
        <pc:sldMkLst>
          <pc:docMk/>
          <pc:sldMk cId="2028239645" sldId="2147375578"/>
        </pc:sldMkLst>
      </pc:sldChg>
    </pc:docChg>
  </pc:docChgLst>
  <pc:docChgLst>
    <pc:chgData name="Mia Israel" userId="29de551f-7549-45d1-966e-7b279ceb12c1" providerId="ADAL" clId="{5F4D8C96-0C92-497E-AB69-85AABEBA0CC4}"/>
    <pc:docChg chg="undo custSel addSld delSld modSld">
      <pc:chgData name="Mia Israel" userId="29de551f-7549-45d1-966e-7b279ceb12c1" providerId="ADAL" clId="{5F4D8C96-0C92-497E-AB69-85AABEBA0CC4}" dt="2022-01-27T19:22:47.399" v="1779" actId="20577"/>
      <pc:docMkLst>
        <pc:docMk/>
      </pc:docMkLst>
      <pc:sldChg chg="modSp mod">
        <pc:chgData name="Mia Israel" userId="29de551f-7549-45d1-966e-7b279ceb12c1" providerId="ADAL" clId="{5F4D8C96-0C92-497E-AB69-85AABEBA0CC4}" dt="2022-01-21T16:04:54.452" v="258" actId="20577"/>
        <pc:sldMkLst>
          <pc:docMk/>
          <pc:sldMk cId="2813792361" sldId="260"/>
        </pc:sldMkLst>
        <pc:spChg chg="mod">
          <ac:chgData name="Mia Israel" userId="29de551f-7549-45d1-966e-7b279ceb12c1" providerId="ADAL" clId="{5F4D8C96-0C92-497E-AB69-85AABEBA0CC4}" dt="2022-01-21T16:04:54.452" v="258" actId="20577"/>
          <ac:spMkLst>
            <pc:docMk/>
            <pc:sldMk cId="2813792361" sldId="260"/>
            <ac:spMk id="3" creationId="{00000000-0000-0000-0000-000000000000}"/>
          </ac:spMkLst>
        </pc:spChg>
      </pc:sldChg>
      <pc:sldChg chg="modSp mod modNotesTx">
        <pc:chgData name="Mia Israel" userId="29de551f-7549-45d1-966e-7b279ceb12c1" providerId="ADAL" clId="{5F4D8C96-0C92-497E-AB69-85AABEBA0CC4}" dt="2022-01-21T16:09:27.903" v="565" actId="20577"/>
        <pc:sldMkLst>
          <pc:docMk/>
          <pc:sldMk cId="2983941718" sldId="264"/>
        </pc:sldMkLst>
        <pc:spChg chg="mod">
          <ac:chgData name="Mia Israel" userId="29de551f-7549-45d1-966e-7b279ceb12c1" providerId="ADAL" clId="{5F4D8C96-0C92-497E-AB69-85AABEBA0CC4}" dt="2022-01-21T16:03:38.710" v="171" actId="20577"/>
          <ac:spMkLst>
            <pc:docMk/>
            <pc:sldMk cId="2983941718" sldId="264"/>
            <ac:spMk id="4" creationId="{E6A23EA6-18A9-FA45-830A-9353F792789C}"/>
          </ac:spMkLst>
        </pc:spChg>
      </pc:sldChg>
      <pc:sldChg chg="modSp mod">
        <pc:chgData name="Mia Israel" userId="29de551f-7549-45d1-966e-7b279ceb12c1" providerId="ADAL" clId="{5F4D8C96-0C92-497E-AB69-85AABEBA0CC4}" dt="2022-01-21T15:58:50.577" v="90" actId="1076"/>
        <pc:sldMkLst>
          <pc:docMk/>
          <pc:sldMk cId="2090152276" sldId="266"/>
        </pc:sldMkLst>
        <pc:spChg chg="mod">
          <ac:chgData name="Mia Israel" userId="29de551f-7549-45d1-966e-7b279ceb12c1" providerId="ADAL" clId="{5F4D8C96-0C92-497E-AB69-85AABEBA0CC4}" dt="2022-01-21T15:58:36.927" v="55" actId="1076"/>
          <ac:spMkLst>
            <pc:docMk/>
            <pc:sldMk cId="2090152276" sldId="266"/>
            <ac:spMk id="2" creationId="{A5E79297-0560-2745-813D-2363CDC54F32}"/>
          </ac:spMkLst>
        </pc:spChg>
        <pc:spChg chg="mod">
          <ac:chgData name="Mia Israel" userId="29de551f-7549-45d1-966e-7b279ceb12c1" providerId="ADAL" clId="{5F4D8C96-0C92-497E-AB69-85AABEBA0CC4}" dt="2022-01-21T15:58:50.577" v="90" actId="1076"/>
          <ac:spMkLst>
            <pc:docMk/>
            <pc:sldMk cId="2090152276" sldId="266"/>
            <ac:spMk id="3" creationId="{2878EEC8-5FD1-3049-9C53-1BEBDA5F5403}"/>
          </ac:spMkLst>
        </pc:spChg>
      </pc:sldChg>
      <pc:sldChg chg="del">
        <pc:chgData name="Mia Israel" userId="29de551f-7549-45d1-966e-7b279ceb12c1" providerId="ADAL" clId="{5F4D8C96-0C92-497E-AB69-85AABEBA0CC4}" dt="2022-01-21T15:59:43.262" v="115" actId="47"/>
        <pc:sldMkLst>
          <pc:docMk/>
          <pc:sldMk cId="2549280846" sldId="267"/>
        </pc:sldMkLst>
      </pc:sldChg>
      <pc:sldChg chg="del">
        <pc:chgData name="Mia Israel" userId="29de551f-7549-45d1-966e-7b279ceb12c1" providerId="ADAL" clId="{5F4D8C96-0C92-497E-AB69-85AABEBA0CC4}" dt="2022-01-21T16:04:18.732" v="217" actId="47"/>
        <pc:sldMkLst>
          <pc:docMk/>
          <pc:sldMk cId="3740923793" sldId="268"/>
        </pc:sldMkLst>
      </pc:sldChg>
      <pc:sldChg chg="add del">
        <pc:chgData name="Mia Israel" userId="29de551f-7549-45d1-966e-7b279ceb12c1" providerId="ADAL" clId="{5F4D8C96-0C92-497E-AB69-85AABEBA0CC4}" dt="2022-01-21T15:59:40.486" v="112" actId="47"/>
        <pc:sldMkLst>
          <pc:docMk/>
          <pc:sldMk cId="3564294071" sldId="2145705861"/>
        </pc:sldMkLst>
      </pc:sldChg>
      <pc:sldChg chg="add del">
        <pc:chgData name="Mia Israel" userId="29de551f-7549-45d1-966e-7b279ceb12c1" providerId="ADAL" clId="{5F4D8C96-0C92-497E-AB69-85AABEBA0CC4}" dt="2022-01-21T15:59:39.239" v="110" actId="47"/>
        <pc:sldMkLst>
          <pc:docMk/>
          <pc:sldMk cId="666183989" sldId="2145705869"/>
        </pc:sldMkLst>
      </pc:sldChg>
      <pc:sldChg chg="add del modNotes">
        <pc:chgData name="Mia Israel" userId="29de551f-7549-45d1-966e-7b279ceb12c1" providerId="ADAL" clId="{5F4D8C96-0C92-497E-AB69-85AABEBA0CC4}" dt="2022-01-21T15:59:39.843" v="111" actId="47"/>
        <pc:sldMkLst>
          <pc:docMk/>
          <pc:sldMk cId="3796981406" sldId="2147375571"/>
        </pc:sldMkLst>
      </pc:sldChg>
      <pc:sldChg chg="add del">
        <pc:chgData name="Mia Israel" userId="29de551f-7549-45d1-966e-7b279ceb12c1" providerId="ADAL" clId="{5F4D8C96-0C92-497E-AB69-85AABEBA0CC4}" dt="2022-01-21T15:59:41.086" v="113" actId="47"/>
        <pc:sldMkLst>
          <pc:docMk/>
          <pc:sldMk cId="3391617101" sldId="2147375572"/>
        </pc:sldMkLst>
      </pc:sldChg>
      <pc:sldChg chg="add del">
        <pc:chgData name="Mia Israel" userId="29de551f-7549-45d1-966e-7b279ceb12c1" providerId="ADAL" clId="{5F4D8C96-0C92-497E-AB69-85AABEBA0CC4}" dt="2022-01-21T15:59:42.324" v="114" actId="47"/>
        <pc:sldMkLst>
          <pc:docMk/>
          <pc:sldMk cId="3411371749" sldId="2147375573"/>
        </pc:sldMkLst>
      </pc:sldChg>
      <pc:sldChg chg="modNotes">
        <pc:chgData name="Mia Israel" userId="29de551f-7549-45d1-966e-7b279ceb12c1" providerId="ADAL" clId="{5F4D8C96-0C92-497E-AB69-85AABEBA0CC4}" dt="2022-01-21T15:59:34.872" v="109" actId="27636"/>
        <pc:sldMkLst>
          <pc:docMk/>
          <pc:sldMk cId="2383528631" sldId="2147375575"/>
        </pc:sldMkLst>
      </pc:sldChg>
      <pc:sldChg chg="addSp delSp modSp new mod">
        <pc:chgData name="Mia Israel" userId="29de551f-7549-45d1-966e-7b279ceb12c1" providerId="ADAL" clId="{5F4D8C96-0C92-497E-AB69-85AABEBA0CC4}" dt="2022-01-27T19:20:04.230" v="1397" actId="478"/>
        <pc:sldMkLst>
          <pc:docMk/>
          <pc:sldMk cId="4107904117" sldId="2147375579"/>
        </pc:sldMkLst>
        <pc:spChg chg="mod">
          <ac:chgData name="Mia Israel" userId="29de551f-7549-45d1-966e-7b279ceb12c1" providerId="ADAL" clId="{5F4D8C96-0C92-497E-AB69-85AABEBA0CC4}" dt="2022-01-27T19:09:54.832" v="1301" actId="207"/>
          <ac:spMkLst>
            <pc:docMk/>
            <pc:sldMk cId="4107904117" sldId="2147375579"/>
            <ac:spMk id="2" creationId="{68C1F33D-999F-440E-84DC-71D3D0B225EF}"/>
          </ac:spMkLst>
        </pc:spChg>
        <pc:spChg chg="mod">
          <ac:chgData name="Mia Israel" userId="29de551f-7549-45d1-966e-7b279ceb12c1" providerId="ADAL" clId="{5F4D8C96-0C92-497E-AB69-85AABEBA0CC4}" dt="2022-01-21T16:03:16.310" v="143" actId="20577"/>
          <ac:spMkLst>
            <pc:docMk/>
            <pc:sldMk cId="4107904117" sldId="2147375579"/>
            <ac:spMk id="3" creationId="{D1003F96-45DB-41AF-B229-D66D5DB8F28E}"/>
          </ac:spMkLst>
        </pc:spChg>
        <pc:spChg chg="add del mod">
          <ac:chgData name="Mia Israel" userId="29de551f-7549-45d1-966e-7b279ceb12c1" providerId="ADAL" clId="{5F4D8C96-0C92-497E-AB69-85AABEBA0CC4}" dt="2022-01-27T19:20:04.230" v="1397" actId="478"/>
          <ac:spMkLst>
            <pc:docMk/>
            <pc:sldMk cId="4107904117" sldId="2147375579"/>
            <ac:spMk id="4" creationId="{2CCCA418-0C67-4007-96B9-AA5395F32F54}"/>
          </ac:spMkLst>
        </pc:spChg>
      </pc:sldChg>
      <pc:sldChg chg="add del">
        <pc:chgData name="Mia Israel" userId="29de551f-7549-45d1-966e-7b279ceb12c1" providerId="ADAL" clId="{5F4D8C96-0C92-497E-AB69-85AABEBA0CC4}" dt="2022-01-21T16:05:41.327" v="277"/>
        <pc:sldMkLst>
          <pc:docMk/>
          <pc:sldMk cId="1311591109" sldId="2147375580"/>
        </pc:sldMkLst>
      </pc:sldChg>
      <pc:sldChg chg="modSp new del mod">
        <pc:chgData name="Mia Israel" userId="29de551f-7549-45d1-966e-7b279ceb12c1" providerId="ADAL" clId="{5F4D8C96-0C92-497E-AB69-85AABEBA0CC4}" dt="2022-01-21T16:05:34.763" v="275" actId="2696"/>
        <pc:sldMkLst>
          <pc:docMk/>
          <pc:sldMk cId="3634761673" sldId="2147375580"/>
        </pc:sldMkLst>
        <pc:spChg chg="mod">
          <ac:chgData name="Mia Israel" userId="29de551f-7549-45d1-966e-7b279ceb12c1" providerId="ADAL" clId="{5F4D8C96-0C92-497E-AB69-85AABEBA0CC4}" dt="2022-01-21T16:03:59.017" v="209" actId="20577"/>
          <ac:spMkLst>
            <pc:docMk/>
            <pc:sldMk cId="3634761673" sldId="2147375580"/>
            <ac:spMk id="2" creationId="{76221A08-389E-4850-AAE9-A6DAE7D2AFB9}"/>
          </ac:spMkLst>
        </pc:spChg>
      </pc:sldChg>
      <pc:sldChg chg="modSp mod">
        <pc:chgData name="Mia Israel" userId="29de551f-7549-45d1-966e-7b279ceb12c1" providerId="ADAL" clId="{5F4D8C96-0C92-497E-AB69-85AABEBA0CC4}" dt="2022-01-27T19:08:24.572" v="1080" actId="20577"/>
        <pc:sldMkLst>
          <pc:docMk/>
          <pc:sldMk cId="3831503103" sldId="2147375580"/>
        </pc:sldMkLst>
        <pc:spChg chg="mod">
          <ac:chgData name="Mia Israel" userId="29de551f-7549-45d1-966e-7b279ceb12c1" providerId="ADAL" clId="{5F4D8C96-0C92-497E-AB69-85AABEBA0CC4}" dt="2022-01-27T19:08:24.572" v="1080" actId="20577"/>
          <ac:spMkLst>
            <pc:docMk/>
            <pc:sldMk cId="3831503103" sldId="2147375580"/>
            <ac:spMk id="3" creationId="{8172D0D2-AD46-4991-8913-C44ABD38BD42}"/>
          </ac:spMkLst>
        </pc:spChg>
      </pc:sldChg>
      <pc:sldChg chg="modSp new del mod">
        <pc:chgData name="Mia Israel" userId="29de551f-7549-45d1-966e-7b279ceb12c1" providerId="ADAL" clId="{5F4D8C96-0C92-497E-AB69-85AABEBA0CC4}" dt="2022-01-21T16:05:34.763" v="275" actId="2696"/>
        <pc:sldMkLst>
          <pc:docMk/>
          <pc:sldMk cId="375181243" sldId="2147375581"/>
        </pc:sldMkLst>
        <pc:spChg chg="mod">
          <ac:chgData name="Mia Israel" userId="29de551f-7549-45d1-966e-7b279ceb12c1" providerId="ADAL" clId="{5F4D8C96-0C92-497E-AB69-85AABEBA0CC4}" dt="2022-01-21T16:04:04.562" v="215" actId="20577"/>
          <ac:spMkLst>
            <pc:docMk/>
            <pc:sldMk cId="375181243" sldId="2147375581"/>
            <ac:spMk id="2" creationId="{8CA4C667-FFBA-4DC9-8A63-8A3C88FD9AB0}"/>
          </ac:spMkLst>
        </pc:spChg>
      </pc:sldChg>
      <pc:sldChg chg="modSp mod">
        <pc:chgData name="Mia Israel" userId="29de551f-7549-45d1-966e-7b279ceb12c1" providerId="ADAL" clId="{5F4D8C96-0C92-497E-AB69-85AABEBA0CC4}" dt="2022-01-21T16:12:44.340" v="775" actId="2710"/>
        <pc:sldMkLst>
          <pc:docMk/>
          <pc:sldMk cId="1638207551" sldId="2147375581"/>
        </pc:sldMkLst>
        <pc:spChg chg="mod">
          <ac:chgData name="Mia Israel" userId="29de551f-7549-45d1-966e-7b279ceb12c1" providerId="ADAL" clId="{5F4D8C96-0C92-497E-AB69-85AABEBA0CC4}" dt="2022-01-21T16:12:44.340" v="775" actId="2710"/>
          <ac:spMkLst>
            <pc:docMk/>
            <pc:sldMk cId="1638207551" sldId="2147375581"/>
            <ac:spMk id="3" creationId="{549411D9-AB25-46FC-B7FB-BC6AFFFFE4EA}"/>
          </ac:spMkLst>
        </pc:spChg>
      </pc:sldChg>
      <pc:sldChg chg="add del">
        <pc:chgData name="Mia Israel" userId="29de551f-7549-45d1-966e-7b279ceb12c1" providerId="ADAL" clId="{5F4D8C96-0C92-497E-AB69-85AABEBA0CC4}" dt="2022-01-21T16:05:41.327" v="277"/>
        <pc:sldMkLst>
          <pc:docMk/>
          <pc:sldMk cId="3756762375" sldId="2147375581"/>
        </pc:sldMkLst>
      </pc:sldChg>
      <pc:sldChg chg="addSp delSp modSp new mod">
        <pc:chgData name="Mia Israel" userId="29de551f-7549-45d1-966e-7b279ceb12c1" providerId="ADAL" clId="{5F4D8C96-0C92-497E-AB69-85AABEBA0CC4}" dt="2022-01-21T16:20:02.423" v="923" actId="20577"/>
        <pc:sldMkLst>
          <pc:docMk/>
          <pc:sldMk cId="1800114563" sldId="2147375582"/>
        </pc:sldMkLst>
        <pc:spChg chg="mod">
          <ac:chgData name="Mia Israel" userId="29de551f-7549-45d1-966e-7b279ceb12c1" providerId="ADAL" clId="{5F4D8C96-0C92-497E-AB69-85AABEBA0CC4}" dt="2022-01-21T16:15:36.248" v="812" actId="20577"/>
          <ac:spMkLst>
            <pc:docMk/>
            <pc:sldMk cId="1800114563" sldId="2147375582"/>
            <ac:spMk id="2" creationId="{70078F63-DCAD-4625-BD86-68D42AB59F95}"/>
          </ac:spMkLst>
        </pc:spChg>
        <pc:spChg chg="add del">
          <ac:chgData name="Mia Israel" userId="29de551f-7549-45d1-966e-7b279ceb12c1" providerId="ADAL" clId="{5F4D8C96-0C92-497E-AB69-85AABEBA0CC4}" dt="2022-01-21T16:13:54.926" v="782" actId="478"/>
          <ac:spMkLst>
            <pc:docMk/>
            <pc:sldMk cId="1800114563" sldId="2147375582"/>
            <ac:spMk id="3" creationId="{72B41B55-2D56-4AB0-816A-1F42A4BB67D1}"/>
          </ac:spMkLst>
        </pc:spChg>
        <pc:graphicFrameChg chg="add del mod modGraphic">
          <ac:chgData name="Mia Israel" userId="29de551f-7549-45d1-966e-7b279ceb12c1" providerId="ADAL" clId="{5F4D8C96-0C92-497E-AB69-85AABEBA0CC4}" dt="2022-01-21T16:13:51.819" v="781"/>
          <ac:graphicFrameMkLst>
            <pc:docMk/>
            <pc:sldMk cId="1800114563" sldId="2147375582"/>
            <ac:graphicFrameMk id="4" creationId="{78D5CB67-9B01-4881-84EB-C30E42E0A0B1}"/>
          </ac:graphicFrameMkLst>
        </pc:graphicFrameChg>
        <pc:graphicFrameChg chg="add mod modGraphic">
          <ac:chgData name="Mia Israel" userId="29de551f-7549-45d1-966e-7b279ceb12c1" providerId="ADAL" clId="{5F4D8C96-0C92-497E-AB69-85AABEBA0CC4}" dt="2022-01-21T16:20:02.423" v="923" actId="20577"/>
          <ac:graphicFrameMkLst>
            <pc:docMk/>
            <pc:sldMk cId="1800114563" sldId="2147375582"/>
            <ac:graphicFrameMk id="5" creationId="{8F7180AF-F335-4900-B34E-26707C3E7396}"/>
          </ac:graphicFrameMkLst>
        </pc:graphicFrameChg>
      </pc:sldChg>
      <pc:sldChg chg="modSp new mod modNotesTx">
        <pc:chgData name="Mia Israel" userId="29de551f-7549-45d1-966e-7b279ceb12c1" providerId="ADAL" clId="{5F4D8C96-0C92-497E-AB69-85AABEBA0CC4}" dt="2022-01-21T16:23:10.190" v="958" actId="5793"/>
        <pc:sldMkLst>
          <pc:docMk/>
          <pc:sldMk cId="833970056" sldId="2147375583"/>
        </pc:sldMkLst>
        <pc:spChg chg="mod">
          <ac:chgData name="Mia Israel" userId="29de551f-7549-45d1-966e-7b279ceb12c1" providerId="ADAL" clId="{5F4D8C96-0C92-497E-AB69-85AABEBA0CC4}" dt="2022-01-21T16:04:27.551" v="228" actId="20577"/>
          <ac:spMkLst>
            <pc:docMk/>
            <pc:sldMk cId="833970056" sldId="2147375583"/>
            <ac:spMk id="2" creationId="{C3E6D31E-F580-4B86-AB84-5DA65CEE63C2}"/>
          </ac:spMkLst>
        </pc:spChg>
      </pc:sldChg>
      <pc:sldChg chg="modSp new mod modNotesTx">
        <pc:chgData name="Mia Israel" userId="29de551f-7549-45d1-966e-7b279ceb12c1" providerId="ADAL" clId="{5F4D8C96-0C92-497E-AB69-85AABEBA0CC4}" dt="2022-01-21T16:23:14.615" v="968" actId="20577"/>
        <pc:sldMkLst>
          <pc:docMk/>
          <pc:sldMk cId="4084461499" sldId="2147375584"/>
        </pc:sldMkLst>
        <pc:spChg chg="mod">
          <ac:chgData name="Mia Israel" userId="29de551f-7549-45d1-966e-7b279ceb12c1" providerId="ADAL" clId="{5F4D8C96-0C92-497E-AB69-85AABEBA0CC4}" dt="2022-01-21T16:04:38.424" v="245" actId="20577"/>
          <ac:spMkLst>
            <pc:docMk/>
            <pc:sldMk cId="4084461499" sldId="2147375584"/>
            <ac:spMk id="2" creationId="{6E1BE355-AEE1-49B5-92D1-6AA8CD7523CE}"/>
          </ac:spMkLst>
        </pc:spChg>
      </pc:sldChg>
      <pc:sldChg chg="modSp new del mod">
        <pc:chgData name="Mia Israel" userId="29de551f-7549-45d1-966e-7b279ceb12c1" providerId="ADAL" clId="{5F4D8C96-0C92-497E-AB69-85AABEBA0CC4}" dt="2022-01-21T16:05:25.236" v="274" actId="47"/>
        <pc:sldMkLst>
          <pc:docMk/>
          <pc:sldMk cId="3178228230" sldId="2147375585"/>
        </pc:sldMkLst>
        <pc:spChg chg="mod">
          <ac:chgData name="Mia Israel" userId="29de551f-7549-45d1-966e-7b279ceb12c1" providerId="ADAL" clId="{5F4D8C96-0C92-497E-AB69-85AABEBA0CC4}" dt="2022-01-21T16:05:15.293" v="273" actId="20577"/>
          <ac:spMkLst>
            <pc:docMk/>
            <pc:sldMk cId="3178228230" sldId="2147375585"/>
            <ac:spMk id="2" creationId="{6852F462-E648-4E7E-8531-39CFBF175437}"/>
          </ac:spMkLst>
        </pc:spChg>
      </pc:sldChg>
      <pc:sldChg chg="modSp add mod">
        <pc:chgData name="Mia Israel" userId="29de551f-7549-45d1-966e-7b279ceb12c1" providerId="ADAL" clId="{5F4D8C96-0C92-497E-AB69-85AABEBA0CC4}" dt="2022-01-27T19:22:47.399" v="1779" actId="20577"/>
        <pc:sldMkLst>
          <pc:docMk/>
          <pc:sldMk cId="1625857393" sldId="2147375586"/>
        </pc:sldMkLst>
        <pc:spChg chg="mod">
          <ac:chgData name="Mia Israel" userId="29de551f-7549-45d1-966e-7b279ceb12c1" providerId="ADAL" clId="{5F4D8C96-0C92-497E-AB69-85AABEBA0CC4}" dt="2022-01-27T19:08:37.790" v="1094" actId="20577"/>
          <ac:spMkLst>
            <pc:docMk/>
            <pc:sldMk cId="1625857393" sldId="2147375586"/>
            <ac:spMk id="2" creationId="{8CA4C667-FFBA-4DC9-8A63-8A3C88FD9AB0}"/>
          </ac:spMkLst>
        </pc:spChg>
        <pc:spChg chg="mod">
          <ac:chgData name="Mia Israel" userId="29de551f-7549-45d1-966e-7b279ceb12c1" providerId="ADAL" clId="{5F4D8C96-0C92-497E-AB69-85AABEBA0CC4}" dt="2022-01-27T19:22:47.399" v="1779" actId="20577"/>
          <ac:spMkLst>
            <pc:docMk/>
            <pc:sldMk cId="1625857393" sldId="2147375586"/>
            <ac:spMk id="3" creationId="{549411D9-AB25-46FC-B7FB-BC6AFFFFE4EA}"/>
          </ac:spMkLst>
        </pc:spChg>
      </pc:sldChg>
      <pc:sldChg chg="modSp new mod">
        <pc:chgData name="Mia Israel" userId="29de551f-7549-45d1-966e-7b279ceb12c1" providerId="ADAL" clId="{5F4D8C96-0C92-497E-AB69-85AABEBA0CC4}" dt="2022-01-27T19:22:22.836" v="1777" actId="20577"/>
        <pc:sldMkLst>
          <pc:docMk/>
          <pc:sldMk cId="1698161871" sldId="2147375587"/>
        </pc:sldMkLst>
        <pc:spChg chg="mod">
          <ac:chgData name="Mia Israel" userId="29de551f-7549-45d1-966e-7b279ceb12c1" providerId="ADAL" clId="{5F4D8C96-0C92-497E-AB69-85AABEBA0CC4}" dt="2022-01-27T19:19:53.935" v="1396" actId="20577"/>
          <ac:spMkLst>
            <pc:docMk/>
            <pc:sldMk cId="1698161871" sldId="2147375587"/>
            <ac:spMk id="2" creationId="{0ACB49D9-4BFD-41A4-9B9A-D4D45F12EF26}"/>
          </ac:spMkLst>
        </pc:spChg>
        <pc:spChg chg="mod">
          <ac:chgData name="Mia Israel" userId="29de551f-7549-45d1-966e-7b279ceb12c1" providerId="ADAL" clId="{5F4D8C96-0C92-497E-AB69-85AABEBA0CC4}" dt="2022-01-27T19:22:22.836" v="1777" actId="20577"/>
          <ac:spMkLst>
            <pc:docMk/>
            <pc:sldMk cId="1698161871" sldId="2147375587"/>
            <ac:spMk id="3" creationId="{844775D0-70DE-47FA-9A85-A6057D0BBAC7}"/>
          </ac:spMkLst>
        </pc:spChg>
      </pc:sldChg>
      <pc:sldMasterChg chg="delSldLayout">
        <pc:chgData name="Mia Israel" userId="29de551f-7549-45d1-966e-7b279ceb12c1" providerId="ADAL" clId="{5F4D8C96-0C92-497E-AB69-85AABEBA0CC4}" dt="2022-01-21T15:59:42.324" v="114" actId="47"/>
        <pc:sldMasterMkLst>
          <pc:docMk/>
          <pc:sldMasterMk cId="3452892657" sldId="2147483648"/>
        </pc:sldMasterMkLst>
        <pc:sldLayoutChg chg="del">
          <pc:chgData name="Mia Israel" userId="29de551f-7549-45d1-966e-7b279ceb12c1" providerId="ADAL" clId="{5F4D8C96-0C92-497E-AB69-85AABEBA0CC4}" dt="2022-01-21T15:59:42.324" v="114" actId="47"/>
          <pc:sldLayoutMkLst>
            <pc:docMk/>
            <pc:sldMasterMk cId="3452892657" sldId="2147483648"/>
            <pc:sldLayoutMk cId="2017951529" sldId="2147483662"/>
          </pc:sldLayoutMkLst>
        </pc:sldLayoutChg>
      </pc:sldMasterChg>
    </pc:docChg>
  </pc:docChgLst>
  <pc:docChgLst>
    <pc:chgData name="Guest User" userId="S::urn:spo:anon#f25b765e53bd42c4e79c8f164109030ad5c84d47c60e34e0f34dafacb370d53f::" providerId="AD" clId="Web-{C54192CD-926D-333B-805E-BF8A16144703}"/>
    <pc:docChg chg="addSld delSld modSld">
      <pc:chgData name="Guest User" userId="S::urn:spo:anon#f25b765e53bd42c4e79c8f164109030ad5c84d47c60e34e0f34dafacb370d53f::" providerId="AD" clId="Web-{C54192CD-926D-333B-805E-BF8A16144703}" dt="2022-01-26T17:35:31.831" v="21" actId="14100"/>
      <pc:docMkLst>
        <pc:docMk/>
      </pc:docMkLst>
      <pc:sldChg chg="addSp delSp modSp">
        <pc:chgData name="Guest User" userId="S::urn:spo:anon#f25b765e53bd42c4e79c8f164109030ad5c84d47c60e34e0f34dafacb370d53f::" providerId="AD" clId="Web-{C54192CD-926D-333B-805E-BF8A16144703}" dt="2022-01-26T17:35:31.831" v="21" actId="14100"/>
        <pc:sldMkLst>
          <pc:docMk/>
          <pc:sldMk cId="2383528631" sldId="2147375575"/>
        </pc:sldMkLst>
        <pc:spChg chg="mod">
          <ac:chgData name="Guest User" userId="S::urn:spo:anon#f25b765e53bd42c4e79c8f164109030ad5c84d47c60e34e0f34dafacb370d53f::" providerId="AD" clId="Web-{C54192CD-926D-333B-805E-BF8A16144703}" dt="2022-01-26T17:34:56.409" v="16" actId="1076"/>
          <ac:spMkLst>
            <pc:docMk/>
            <pc:sldMk cId="2383528631" sldId="2147375575"/>
            <ac:spMk id="10" creationId="{068862EE-63B6-449E-9A15-3C77A9F5EAEF}"/>
          </ac:spMkLst>
        </pc:spChg>
        <pc:spChg chg="mod">
          <ac:chgData name="Guest User" userId="S::urn:spo:anon#f25b765e53bd42c4e79c8f164109030ad5c84d47c60e34e0f34dafacb370d53f::" providerId="AD" clId="Web-{C54192CD-926D-333B-805E-BF8A16144703}" dt="2022-01-26T17:34:51.893" v="15" actId="1076"/>
          <ac:spMkLst>
            <pc:docMk/>
            <pc:sldMk cId="2383528631" sldId="2147375575"/>
            <ac:spMk id="11" creationId="{09A1A082-53B8-479D-BBCD-4388314033FD}"/>
          </ac:spMkLst>
        </pc:spChg>
        <pc:spChg chg="del">
          <ac:chgData name="Guest User" userId="S::urn:spo:anon#f25b765e53bd42c4e79c8f164109030ad5c84d47c60e34e0f34dafacb370d53f::" providerId="AD" clId="Web-{C54192CD-926D-333B-805E-BF8A16144703}" dt="2022-01-26T17:34:07.861" v="5"/>
          <ac:spMkLst>
            <pc:docMk/>
            <pc:sldMk cId="2383528631" sldId="2147375575"/>
            <ac:spMk id="12" creationId="{81B06274-C509-4FA7-B645-3E12015A546A}"/>
          </ac:spMkLst>
        </pc:spChg>
        <pc:spChg chg="mod">
          <ac:chgData name="Guest User" userId="S::urn:spo:anon#f25b765e53bd42c4e79c8f164109030ad5c84d47c60e34e0f34dafacb370d53f::" providerId="AD" clId="Web-{C54192CD-926D-333B-805E-BF8A16144703}" dt="2022-01-26T17:34:48.831" v="14" actId="20577"/>
          <ac:spMkLst>
            <pc:docMk/>
            <pc:sldMk cId="2383528631" sldId="2147375575"/>
            <ac:spMk id="17" creationId="{29A4E8BE-623E-4922-BC29-A115786E1096}"/>
          </ac:spMkLst>
        </pc:spChg>
        <pc:picChg chg="add mod ord">
          <ac:chgData name="Guest User" userId="S::urn:spo:anon#f25b765e53bd42c4e79c8f164109030ad5c84d47c60e34e0f34dafacb370d53f::" providerId="AD" clId="Web-{C54192CD-926D-333B-805E-BF8A16144703}" dt="2022-01-26T17:34:37.330" v="11" actId="1076"/>
          <ac:picMkLst>
            <pc:docMk/>
            <pc:sldMk cId="2383528631" sldId="2147375575"/>
            <ac:picMk id="3" creationId="{6ADDA132-BC77-4C4C-95E1-1C5C00D21B2D}"/>
          </ac:picMkLst>
        </pc:picChg>
        <pc:picChg chg="del">
          <ac:chgData name="Guest User" userId="S::urn:spo:anon#f25b765e53bd42c4e79c8f164109030ad5c84d47c60e34e0f34dafacb370d53f::" providerId="AD" clId="Web-{C54192CD-926D-333B-805E-BF8A16144703}" dt="2022-01-26T17:34:04.346" v="4"/>
          <ac:picMkLst>
            <pc:docMk/>
            <pc:sldMk cId="2383528631" sldId="2147375575"/>
            <ac:picMk id="4" creationId="{F901C5C2-AC41-4517-8588-C6785E129B34}"/>
          </ac:picMkLst>
        </pc:picChg>
        <pc:picChg chg="add mod">
          <ac:chgData name="Guest User" userId="S::urn:spo:anon#f25b765e53bd42c4e79c8f164109030ad5c84d47c60e34e0f34dafacb370d53f::" providerId="AD" clId="Web-{C54192CD-926D-333B-805E-BF8A16144703}" dt="2022-01-26T17:35:31.831" v="21" actId="14100"/>
          <ac:picMkLst>
            <pc:docMk/>
            <pc:sldMk cId="2383528631" sldId="2147375575"/>
            <ac:picMk id="5" creationId="{15A93FD6-CF63-48EA-BE15-A4603C7EC75A}"/>
          </ac:picMkLst>
        </pc:picChg>
      </pc:sldChg>
      <pc:sldChg chg="addSp delSp modSp new del">
        <pc:chgData name="Guest User" userId="S::urn:spo:anon#f25b765e53bd42c4e79c8f164109030ad5c84d47c60e34e0f34dafacb370d53f::" providerId="AD" clId="Web-{C54192CD-926D-333B-805E-BF8A16144703}" dt="2022-01-26T17:33:48.877" v="3"/>
        <pc:sldMkLst>
          <pc:docMk/>
          <pc:sldMk cId="1260511326" sldId="2147375586"/>
        </pc:sldMkLst>
        <pc:picChg chg="add del mod">
          <ac:chgData name="Guest User" userId="S::urn:spo:anon#f25b765e53bd42c4e79c8f164109030ad5c84d47c60e34e0f34dafacb370d53f::" providerId="AD" clId="Web-{C54192CD-926D-333B-805E-BF8A16144703}" dt="2022-01-26T17:33:45.955" v="2"/>
          <ac:picMkLst>
            <pc:docMk/>
            <pc:sldMk cId="1260511326" sldId="2147375586"/>
            <ac:picMk id="4" creationId="{8356A50B-FC3C-4CAA-8FD1-8EBF331EB21C}"/>
          </ac:picMkLst>
        </pc:picChg>
      </pc:sldChg>
    </pc:docChg>
  </pc:docChgLst>
  <pc:docChgLst>
    <pc:chgData name="Guest User" userId="S::urn:spo:anon#f25b765e53bd42c4e79c8f164109030ad5c84d47c60e34e0f34dafacb370d53f::" providerId="AD" clId="Web-{6E631E33-8BCA-4796-83C9-4EA2BF7D6E2C}"/>
    <pc:docChg chg="addSld modSld">
      <pc:chgData name="Guest User" userId="S::urn:spo:anon#f25b765e53bd42c4e79c8f164109030ad5c84d47c60e34e0f34dafacb370d53f::" providerId="AD" clId="Web-{6E631E33-8BCA-4796-83C9-4EA2BF7D6E2C}" dt="2022-01-24T21:40:50.962" v="138" actId="20577"/>
      <pc:docMkLst>
        <pc:docMk/>
      </pc:docMkLst>
      <pc:sldChg chg="addSp modSp new mod modClrScheme chgLayout">
        <pc:chgData name="Guest User" userId="S::urn:spo:anon#f25b765e53bd42c4e79c8f164109030ad5c84d47c60e34e0f34dafacb370d53f::" providerId="AD" clId="Web-{6E631E33-8BCA-4796-83C9-4EA2BF7D6E2C}" dt="2022-01-24T21:40:50.962" v="138" actId="20577"/>
        <pc:sldMkLst>
          <pc:docMk/>
          <pc:sldMk cId="629139838" sldId="2147375585"/>
        </pc:sldMkLst>
        <pc:spChg chg="mod ord">
          <ac:chgData name="Guest User" userId="S::urn:spo:anon#f25b765e53bd42c4e79c8f164109030ad5c84d47c60e34e0f34dafacb370d53f::" providerId="AD" clId="Web-{6E631E33-8BCA-4796-83C9-4EA2BF7D6E2C}" dt="2022-01-24T21:40:50.962" v="138" actId="20577"/>
          <ac:spMkLst>
            <pc:docMk/>
            <pc:sldMk cId="629139838" sldId="2147375585"/>
            <ac:spMk id="2" creationId="{C2C25BA4-7319-4017-8404-B10A843F15D9}"/>
          </ac:spMkLst>
        </pc:spChg>
        <pc:spChg chg="add mod ord">
          <ac:chgData name="Guest User" userId="S::urn:spo:anon#f25b765e53bd42c4e79c8f164109030ad5c84d47c60e34e0f34dafacb370d53f::" providerId="AD" clId="Web-{6E631E33-8BCA-4796-83C9-4EA2BF7D6E2C}" dt="2022-01-24T21:33:11.792" v="9" actId="20577"/>
          <ac:spMkLst>
            <pc:docMk/>
            <pc:sldMk cId="629139838" sldId="2147375585"/>
            <ac:spMk id="3" creationId="{789AC005-396D-4580-9CA3-3CCC7685E790}"/>
          </ac:spMkLst>
        </pc:spChg>
      </pc:sldChg>
    </pc:docChg>
  </pc:docChgLst>
  <pc:docChgLst>
    <pc:chgData name="Guest User" userId="S::urn:spo:anon#b5531c3bfb9062b7846c52004b095bc1c6aed36069966e806908f4a4cb3a8174::" providerId="AD" clId="Web-{9F466AD6-6DF3-005C-EB92-CE5BD4CD45D9}"/>
    <pc:docChg chg="modSld">
      <pc:chgData name="Guest User" userId="S::urn:spo:anon#b5531c3bfb9062b7846c52004b095bc1c6aed36069966e806908f4a4cb3a8174::" providerId="AD" clId="Web-{9F466AD6-6DF3-005C-EB92-CE5BD4CD45D9}" dt="2022-01-26T16:19:16.136" v="21" actId="20577"/>
      <pc:docMkLst>
        <pc:docMk/>
      </pc:docMkLst>
      <pc:sldChg chg="modSp">
        <pc:chgData name="Guest User" userId="S::urn:spo:anon#b5531c3bfb9062b7846c52004b095bc1c6aed36069966e806908f4a4cb3a8174::" providerId="AD" clId="Web-{9F466AD6-6DF3-005C-EB92-CE5BD4CD45D9}" dt="2022-01-26T16:19:16.136" v="21" actId="20577"/>
        <pc:sldMkLst>
          <pc:docMk/>
          <pc:sldMk cId="629139838" sldId="2147375585"/>
        </pc:sldMkLst>
        <pc:spChg chg="mod">
          <ac:chgData name="Guest User" userId="S::urn:spo:anon#b5531c3bfb9062b7846c52004b095bc1c6aed36069966e806908f4a4cb3a8174::" providerId="AD" clId="Web-{9F466AD6-6DF3-005C-EB92-CE5BD4CD45D9}" dt="2022-01-26T16:19:16.136" v="21" actId="20577"/>
          <ac:spMkLst>
            <pc:docMk/>
            <pc:sldMk cId="629139838" sldId="2147375585"/>
            <ac:spMk id="2" creationId="{C2C25BA4-7319-4017-8404-B10A843F15D9}"/>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sz="1600" b="1" i="0" u="none" strike="noStrike" baseline="0">
                <a:effectLst/>
              </a:rPr>
              <a:t>Documented CRF Pregnancy Status for Confirmed Pregnant Women with SARS-CoV-2 infection</a:t>
            </a:r>
            <a:endParaRPr lang="en-US" sz="1600" b="1"/>
          </a:p>
        </c:rich>
      </c:tx>
      <c:layout>
        <c:manualLayout>
          <c:xMode val="edge"/>
          <c:yMode val="edge"/>
          <c:x val="0.18991787614912747"/>
          <c:y val="3.0743233498727713E-3"/>
        </c:manualLayout>
      </c:layout>
      <c:overlay val="0"/>
      <c:spPr>
        <a:noFill/>
        <a:ln>
          <a:noFill/>
        </a:ln>
        <a:effectLst/>
      </c:spPr>
    </c:title>
    <c:autoTitleDeleted val="0"/>
    <c:plotArea>
      <c:layout>
        <c:manualLayout>
          <c:layoutTarget val="inner"/>
          <c:xMode val="edge"/>
          <c:yMode val="edge"/>
          <c:x val="0.13705942367412008"/>
          <c:y val="0.11056058973153189"/>
          <c:w val="0.86294057632587995"/>
          <c:h val="0.76481476669755799"/>
        </c:manualLayout>
      </c:layout>
      <c:barChart>
        <c:barDir val="col"/>
        <c:grouping val="stacked"/>
        <c:varyColors val="0"/>
        <c:ser>
          <c:idx val="0"/>
          <c:order val="0"/>
          <c:tx>
            <c:strRef>
              <c:f>Sheet1!$B$1</c:f>
              <c:strCache>
                <c:ptCount val="1"/>
                <c:pt idx="0">
                  <c:v>CRF Pregnancy='Yes'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IL</c:v>
                </c:pt>
                <c:pt idx="1">
                  <c:v>TN</c:v>
                </c:pt>
              </c:strCache>
            </c:strRef>
          </c:cat>
          <c:val>
            <c:numRef>
              <c:f>Sheet1!$B$2:$B$3</c:f>
              <c:numCache>
                <c:formatCode>General</c:formatCode>
                <c:ptCount val="2"/>
                <c:pt idx="0">
                  <c:v>1936</c:v>
                </c:pt>
                <c:pt idx="1">
                  <c:v>872</c:v>
                </c:pt>
              </c:numCache>
            </c:numRef>
          </c:val>
          <c:extLst>
            <c:ext xmlns:c16="http://schemas.microsoft.com/office/drawing/2014/chart" uri="{C3380CC4-5D6E-409C-BE32-E72D297353CC}">
              <c16:uniqueId val="{00000000-8F4D-4C32-A2B9-212CFD4E6DF2}"/>
            </c:ext>
          </c:extLst>
        </c:ser>
        <c:ser>
          <c:idx val="1"/>
          <c:order val="1"/>
          <c:tx>
            <c:strRef>
              <c:f>Sheet1!$C$1</c:f>
              <c:strCache>
                <c:ptCount val="1"/>
                <c:pt idx="0">
                  <c:v>CRF Pregnancy='No' or 'Missing'</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IL</c:v>
                </c:pt>
                <c:pt idx="1">
                  <c:v>TN</c:v>
                </c:pt>
              </c:strCache>
            </c:strRef>
          </c:cat>
          <c:val>
            <c:numRef>
              <c:f>Sheet1!$C$2:$C$3</c:f>
              <c:numCache>
                <c:formatCode>0</c:formatCode>
                <c:ptCount val="2"/>
                <c:pt idx="0">
                  <c:v>2340</c:v>
                </c:pt>
                <c:pt idx="1">
                  <c:v>1198</c:v>
                </c:pt>
              </c:numCache>
            </c:numRef>
          </c:val>
          <c:extLst>
            <c:ext xmlns:c16="http://schemas.microsoft.com/office/drawing/2014/chart" uri="{C3380CC4-5D6E-409C-BE32-E72D297353CC}">
              <c16:uniqueId val="{00000001-8F4D-4C32-A2B9-212CFD4E6DF2}"/>
            </c:ext>
          </c:extLst>
        </c:ser>
        <c:dLbls>
          <c:showLegendKey val="0"/>
          <c:showVal val="0"/>
          <c:showCatName val="0"/>
          <c:showSerName val="0"/>
          <c:showPercent val="0"/>
          <c:showBubbleSize val="0"/>
        </c:dLbls>
        <c:gapWidth val="150"/>
        <c:overlap val="100"/>
        <c:axId val="31847552"/>
        <c:axId val="31849088"/>
        <c:extLst>
          <c:ext xmlns:c15="http://schemas.microsoft.com/office/drawing/2012/chart" uri="{02D57815-91ED-43cb-92C2-25804820EDAC}">
            <c15:filteredBarSeries>
              <c15:ser>
                <c:idx val="2"/>
                <c:order val="2"/>
                <c:spPr>
                  <a:solidFill>
                    <a:schemeClr val="accent3"/>
                  </a:solidFill>
                  <a:ln w="25400">
                    <a:noFill/>
                  </a:ln>
                  <a:effectLst/>
                </c:spPr>
                <c:invertIfNegative val="0"/>
                <c:dLbls>
                  <c:dLbl>
                    <c:idx val="0"/>
                    <c:layout>
                      <c:manualLayout>
                        <c:x val="-5.5555555555555558E-3"/>
                        <c:y val="-9.7222222222222224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2-8F4D-4C32-A2B9-212CFD4E6DF2}"/>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val>
                  <c:numRef>
                    <c:extLst>
                      <c:ext uri="{02D57815-91ED-43cb-92C2-25804820EDAC}">
                        <c15:formulaRef>
                          <c15:sqref>Sheet1!$D$2:$D$4</c15:sqref>
                        </c15:formulaRef>
                      </c:ext>
                    </c:extLst>
                    <c:numCache>
                      <c:formatCode>General</c:formatCode>
                      <c:ptCount val="3"/>
                    </c:numCache>
                  </c:numRef>
                </c:val>
                <c:extLst>
                  <c:ext xmlns:c16="http://schemas.microsoft.com/office/drawing/2014/chart" uri="{C3380CC4-5D6E-409C-BE32-E72D297353CC}">
                    <c16:uniqueId val="{00000003-8F4D-4C32-A2B9-212CFD4E6DF2}"/>
                  </c:ext>
                </c:extLst>
              </c15:ser>
            </c15:filteredBarSeries>
          </c:ext>
        </c:extLst>
      </c:barChart>
      <c:catAx>
        <c:axId val="3184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31849088"/>
        <c:crosses val="autoZero"/>
        <c:auto val="1"/>
        <c:lblAlgn val="ctr"/>
        <c:lblOffset val="100"/>
        <c:noMultiLvlLbl val="0"/>
      </c:catAx>
      <c:valAx>
        <c:axId val="31849088"/>
        <c:scaling>
          <c:orientation val="minMax"/>
        </c:scaling>
        <c:delete val="0"/>
        <c:axPos val="l"/>
        <c:majorGridlines>
          <c:spPr>
            <a:ln w="9525" cap="flat" cmpd="sng" algn="ctr">
              <a:noFill/>
              <a:round/>
            </a:ln>
            <a:effectLst/>
          </c:spPr>
        </c:majorGridlines>
        <c:title>
          <c:tx>
            <c:rich>
              <a:bodyPr/>
              <a:lstStyle/>
              <a:p>
                <a:pPr>
                  <a:defRPr sz="1800"/>
                </a:pPr>
                <a:r>
                  <a:rPr lang="en-US" sz="1800"/>
                  <a:t>Number of Cases</a:t>
                </a:r>
              </a:p>
            </c:rich>
          </c:tx>
          <c:layout>
            <c:manualLayout>
              <c:xMode val="edge"/>
              <c:yMode val="edge"/>
              <c:x val="1.7734908640084414E-3"/>
              <c:y val="0.22012085931370767"/>
            </c:manualLayout>
          </c:layout>
          <c:overlay val="0"/>
        </c:title>
        <c:numFmt formatCode="General" sourceLinked="1"/>
        <c:majorTickMark val="none"/>
        <c:minorTickMark val="none"/>
        <c:tickLblPos val="nextTo"/>
        <c:spPr>
          <a:noFill/>
          <a:ln>
            <a:solidFill>
              <a:srgbClr val="FFFFFF">
                <a:lumMod val="75000"/>
              </a:srgbClr>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1847552"/>
        <c:crosses val="autoZero"/>
        <c:crossBetween val="between"/>
      </c:valAx>
      <c:spPr>
        <a:noFill/>
        <a:ln>
          <a:noFill/>
        </a:ln>
        <a:effectLst/>
      </c:spPr>
    </c:plotArea>
    <c:legend>
      <c:legendPos val="r"/>
      <c:layout>
        <c:manualLayout>
          <c:xMode val="edge"/>
          <c:yMode val="edge"/>
          <c:x val="0.54260315218983279"/>
          <c:y val="0.22040787966136877"/>
          <c:w val="0.42757023587258935"/>
          <c:h val="0.2715013128469017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02684264453677"/>
          <c:y val="9.9269436473809272E-2"/>
          <c:w val="0.82843454654836801"/>
          <c:h val="0.6572656362539453"/>
        </c:manualLayout>
      </c:layout>
      <c:lineChart>
        <c:grouping val="standard"/>
        <c:varyColors val="0"/>
        <c:ser>
          <c:idx val="0"/>
          <c:order val="0"/>
          <c:tx>
            <c:strRef>
              <c:f>Sheet1!$B$1</c:f>
              <c:strCache>
                <c:ptCount val="1"/>
                <c:pt idx="0">
                  <c:v>IL</c:v>
                </c:pt>
              </c:strCache>
            </c:strRef>
          </c:tx>
          <c:cat>
            <c:strRef>
              <c:f>Sheet1!$A$3:$A$12</c:f>
              <c:strCache>
                <c:ptCount val="10"/>
                <c:pt idx="0">
                  <c:v>Mar</c:v>
                </c:pt>
                <c:pt idx="1">
                  <c:v>Apr</c:v>
                </c:pt>
                <c:pt idx="2">
                  <c:v>May</c:v>
                </c:pt>
                <c:pt idx="3">
                  <c:v>Jun</c:v>
                </c:pt>
                <c:pt idx="4">
                  <c:v>Jul</c:v>
                </c:pt>
                <c:pt idx="5">
                  <c:v>Aug</c:v>
                </c:pt>
                <c:pt idx="6">
                  <c:v>Sep</c:v>
                </c:pt>
                <c:pt idx="7">
                  <c:v>Oct</c:v>
                </c:pt>
                <c:pt idx="8">
                  <c:v>Nov</c:v>
                </c:pt>
                <c:pt idx="9">
                  <c:v>Dec</c:v>
                </c:pt>
              </c:strCache>
            </c:strRef>
          </c:cat>
          <c:val>
            <c:numRef>
              <c:f>Sheet1!$B$3:$B$12</c:f>
              <c:numCache>
                <c:formatCode>0.0%</c:formatCode>
                <c:ptCount val="10"/>
                <c:pt idx="0">
                  <c:v>0.68799999999999994</c:v>
                </c:pt>
                <c:pt idx="1">
                  <c:v>0.54</c:v>
                </c:pt>
                <c:pt idx="2">
                  <c:v>0.56599999999999995</c:v>
                </c:pt>
                <c:pt idx="3">
                  <c:v>0.59099999999999997</c:v>
                </c:pt>
                <c:pt idx="4">
                  <c:v>0.5</c:v>
                </c:pt>
                <c:pt idx="5">
                  <c:v>0.39300000000000002</c:v>
                </c:pt>
                <c:pt idx="6">
                  <c:v>0.32200000000000001</c:v>
                </c:pt>
                <c:pt idx="7">
                  <c:v>0.503</c:v>
                </c:pt>
                <c:pt idx="8">
                  <c:v>0.23599999999999999</c:v>
                </c:pt>
                <c:pt idx="9">
                  <c:v>0.42099999999999999</c:v>
                </c:pt>
              </c:numCache>
            </c:numRef>
          </c:val>
          <c:smooth val="0"/>
          <c:extLst>
            <c:ext xmlns:c16="http://schemas.microsoft.com/office/drawing/2014/chart" uri="{C3380CC4-5D6E-409C-BE32-E72D297353CC}">
              <c16:uniqueId val="{00000000-C5A8-40BB-83B7-F8B156268D2B}"/>
            </c:ext>
          </c:extLst>
        </c:ser>
        <c:ser>
          <c:idx val="1"/>
          <c:order val="1"/>
          <c:tx>
            <c:strRef>
              <c:f>Sheet1!$C$1</c:f>
              <c:strCache>
                <c:ptCount val="1"/>
                <c:pt idx="0">
                  <c:v>TN</c:v>
                </c:pt>
              </c:strCache>
            </c:strRef>
          </c:tx>
          <c:spPr>
            <a:ln>
              <a:solidFill>
                <a:schemeClr val="accent3"/>
              </a:solidFill>
            </a:ln>
          </c:spPr>
          <c:marker>
            <c:spPr>
              <a:solidFill>
                <a:schemeClr val="accent3"/>
              </a:solidFill>
              <a:ln>
                <a:solidFill>
                  <a:schemeClr val="accent3"/>
                </a:solidFill>
              </a:ln>
            </c:spPr>
          </c:marker>
          <c:cat>
            <c:strRef>
              <c:f>Sheet1!$A$3:$A$12</c:f>
              <c:strCache>
                <c:ptCount val="10"/>
                <c:pt idx="0">
                  <c:v>Mar</c:v>
                </c:pt>
                <c:pt idx="1">
                  <c:v>Apr</c:v>
                </c:pt>
                <c:pt idx="2">
                  <c:v>May</c:v>
                </c:pt>
                <c:pt idx="3">
                  <c:v>Jun</c:v>
                </c:pt>
                <c:pt idx="4">
                  <c:v>Jul</c:v>
                </c:pt>
                <c:pt idx="5">
                  <c:v>Aug</c:v>
                </c:pt>
                <c:pt idx="6">
                  <c:v>Sep</c:v>
                </c:pt>
                <c:pt idx="7">
                  <c:v>Oct</c:v>
                </c:pt>
                <c:pt idx="8">
                  <c:v>Nov</c:v>
                </c:pt>
                <c:pt idx="9">
                  <c:v>Dec</c:v>
                </c:pt>
              </c:strCache>
            </c:strRef>
          </c:cat>
          <c:val>
            <c:numRef>
              <c:f>Sheet1!$C$3:$C$12</c:f>
              <c:numCache>
                <c:formatCode>0.0%</c:formatCode>
                <c:ptCount val="10"/>
                <c:pt idx="0">
                  <c:v>0.68200000000000005</c:v>
                </c:pt>
                <c:pt idx="1">
                  <c:v>0.65500000000000003</c:v>
                </c:pt>
                <c:pt idx="2">
                  <c:v>0.65500000000000003</c:v>
                </c:pt>
                <c:pt idx="3">
                  <c:v>0.501</c:v>
                </c:pt>
                <c:pt idx="4">
                  <c:v>0.44500000000000001</c:v>
                </c:pt>
                <c:pt idx="5">
                  <c:v>0.46100000000000002</c:v>
                </c:pt>
                <c:pt idx="6">
                  <c:v>0.41099999999999998</c:v>
                </c:pt>
                <c:pt idx="7">
                  <c:v>0.42899999999999999</c:v>
                </c:pt>
                <c:pt idx="8">
                  <c:v>0.217</c:v>
                </c:pt>
                <c:pt idx="9">
                  <c:v>0.10299999999999999</c:v>
                </c:pt>
              </c:numCache>
            </c:numRef>
          </c:val>
          <c:smooth val="0"/>
          <c:extLst>
            <c:ext xmlns:c16="http://schemas.microsoft.com/office/drawing/2014/chart" uri="{C3380CC4-5D6E-409C-BE32-E72D297353CC}">
              <c16:uniqueId val="{00000001-C5A8-40BB-83B7-F8B156268D2B}"/>
            </c:ext>
          </c:extLst>
        </c:ser>
        <c:dLbls>
          <c:showLegendKey val="0"/>
          <c:showVal val="0"/>
          <c:showCatName val="0"/>
          <c:showSerName val="0"/>
          <c:showPercent val="0"/>
          <c:showBubbleSize val="0"/>
        </c:dLbls>
        <c:marker val="1"/>
        <c:smooth val="0"/>
        <c:axId val="158041984"/>
        <c:axId val="158043520"/>
      </c:lineChart>
      <c:catAx>
        <c:axId val="158041984"/>
        <c:scaling>
          <c:orientation val="minMax"/>
        </c:scaling>
        <c:delete val="0"/>
        <c:axPos val="b"/>
        <c:numFmt formatCode="General" sourceLinked="0"/>
        <c:majorTickMark val="out"/>
        <c:minorTickMark val="none"/>
        <c:tickLblPos val="nextTo"/>
        <c:spPr>
          <a:ln>
            <a:solidFill>
              <a:schemeClr val="tx2">
                <a:lumMod val="75000"/>
              </a:schemeClr>
            </a:solidFill>
          </a:ln>
        </c:spPr>
        <c:txPr>
          <a:bodyPr/>
          <a:lstStyle/>
          <a:p>
            <a:pPr>
              <a:defRPr sz="1400" b="1" baseline="0">
                <a:solidFill>
                  <a:srgbClr val="2D2C2C"/>
                </a:solidFill>
              </a:defRPr>
            </a:pPr>
            <a:endParaRPr lang="en-US"/>
          </a:p>
        </c:txPr>
        <c:crossAx val="158043520"/>
        <c:crosses val="autoZero"/>
        <c:auto val="1"/>
        <c:lblAlgn val="ctr"/>
        <c:lblOffset val="100"/>
        <c:noMultiLvlLbl val="0"/>
      </c:catAx>
      <c:valAx>
        <c:axId val="158043520"/>
        <c:scaling>
          <c:orientation val="minMax"/>
          <c:max val="1"/>
        </c:scaling>
        <c:delete val="0"/>
        <c:axPos val="l"/>
        <c:majorGridlines>
          <c:spPr>
            <a:ln>
              <a:noFill/>
            </a:ln>
          </c:spPr>
        </c:majorGridlines>
        <c:title>
          <c:tx>
            <c:rich>
              <a:bodyPr rot="-5400000" vert="horz"/>
              <a:lstStyle/>
              <a:p>
                <a:pPr>
                  <a:defRPr sz="1800" b="1"/>
                </a:pPr>
                <a:r>
                  <a:rPr lang="en-US" sz="1800" b="1">
                    <a:solidFill>
                      <a:srgbClr val="2D2C2C"/>
                    </a:solidFill>
                  </a:rPr>
                  <a:t>Sensitivity</a:t>
                </a:r>
              </a:p>
            </c:rich>
          </c:tx>
          <c:overlay val="0"/>
        </c:title>
        <c:numFmt formatCode="0%" sourceLinked="0"/>
        <c:majorTickMark val="out"/>
        <c:minorTickMark val="none"/>
        <c:tickLblPos val="nextTo"/>
        <c:spPr>
          <a:ln>
            <a:solidFill>
              <a:schemeClr val="tx2">
                <a:lumMod val="75000"/>
              </a:schemeClr>
            </a:solidFill>
          </a:ln>
        </c:spPr>
        <c:txPr>
          <a:bodyPr/>
          <a:lstStyle/>
          <a:p>
            <a:pPr>
              <a:defRPr sz="1400" baseline="0">
                <a:solidFill>
                  <a:srgbClr val="2D2C2C"/>
                </a:solidFill>
              </a:defRPr>
            </a:pPr>
            <a:endParaRPr lang="en-US"/>
          </a:p>
        </c:txPr>
        <c:crossAx val="158041984"/>
        <c:crosses val="autoZero"/>
        <c:crossBetween val="midCat"/>
        <c:majorUnit val="0.2"/>
      </c:valAx>
    </c:plotArea>
    <c:legend>
      <c:legendPos val="b"/>
      <c:layout>
        <c:manualLayout>
          <c:xMode val="edge"/>
          <c:yMode val="edge"/>
          <c:x val="0.35971003775783444"/>
          <c:y val="0.87637158183138109"/>
          <c:w val="0.32577860292717131"/>
          <c:h val="0.10189248127700055"/>
        </c:manualLayout>
      </c:layout>
      <c:overlay val="0"/>
      <c:txPr>
        <a:bodyPr/>
        <a:lstStyle/>
        <a:p>
          <a:pPr>
            <a:defRPr sz="2000" baseline="0">
              <a:solidFill>
                <a:srgbClr val="2D2C2C"/>
              </a:solidFill>
            </a:defRPr>
          </a:pPr>
          <a:endParaRPr lang="en-US"/>
        </a:p>
      </c:txPr>
    </c:legend>
    <c:plotVisOnly val="1"/>
    <c:dispBlanksAs val="gap"/>
    <c:showDLblsOverMax val="0"/>
  </c:chart>
  <c:txPr>
    <a:bodyPr/>
    <a:lstStyle/>
    <a:p>
      <a:pPr>
        <a:defRPr sz="1800"/>
      </a:pPr>
      <a:endParaRPr lang="en-US"/>
    </a:p>
  </c:txPr>
</c:chartSpace>
</file>

<file path=ppt/comments/modernComment_7FFE59D6_8219D308.xml><?xml version="1.0" encoding="utf-8"?>
<p188:cmLst xmlns:a="http://schemas.openxmlformats.org/drawingml/2006/main" xmlns:r="http://schemas.openxmlformats.org/officeDocument/2006/relationships" xmlns:p188="http://schemas.microsoft.com/office/powerpoint/2018/8/main">
  <p188:cm id="{A6C44021-E5BF-49D6-AD84-E6CEDDA61C61}" authorId="{8F664813-4461-1E2C-697F-1399B27BEA84}" created="2022-01-26T22:09:50.673">
    <ac:txMkLst xmlns:ac="http://schemas.microsoft.com/office/drawing/2013/main/command">
      <pc:docMk xmlns:pc="http://schemas.microsoft.com/office/powerpoint/2013/main/command"/>
      <pc:sldMk xmlns:pc="http://schemas.microsoft.com/office/powerpoint/2013/main/command" cId="2182730504" sldId="2147375574"/>
      <ac:spMk id="3" creationId="{401B22B8-C701-4C5B-A405-0637BD6FC894}"/>
      <ac:txMk cp="267" len="50">
        <ac:context len="318" hash="2722885193"/>
      </ac:txMk>
    </ac:txMkLst>
    <p188:pos x="5206999" y="1932214"/>
    <p188:txBody>
      <a:bodyPr/>
      <a:lstStyle/>
      <a:p>
        <a:r>
          <a:rPr lang="en-US"/>
          <a:t>This clause is odd for me. I wonder if we can word to something more general, like: "but additional resources are often needed to ensure the validity of this variable". We jump into the literature on the vital records. Just an idea/thought. </a:t>
        </a:r>
      </a:p>
    </p188:txBody>
  </p188:cm>
</p188:cmLst>
</file>

<file path=ppt/comments/modernComment_7FFE59D7_8E11C2B7.xml><?xml version="1.0" encoding="utf-8"?>
<p188:cmLst xmlns:a="http://schemas.openxmlformats.org/drawingml/2006/main" xmlns:r="http://schemas.openxmlformats.org/officeDocument/2006/relationships" xmlns:p188="http://schemas.microsoft.com/office/powerpoint/2018/8/main">
  <p188:cm id="{30ECBB5A-CA75-4F3E-90FA-D5591BA0F7CB}" authorId="{8F664813-4461-1E2C-697F-1399B27BEA84}" created="2022-01-26T22:11:15.254">
    <pc:sldMkLst xmlns:pc="http://schemas.microsoft.com/office/powerpoint/2013/main/command">
      <pc:docMk/>
      <pc:sldMk cId="2383528631" sldId="2147375575"/>
    </pc:sldMkLst>
    <p188:txBody>
      <a:bodyPr/>
      <a:lstStyle/>
      <a:p>
        <a:r>
          <a:rPr lang="en-US"/>
          <a:t>Is this data lag specific to the initial report of the case? I wonder if pregnancy has an even more significant lag. I honestly don't know.</a:t>
        </a:r>
      </a:p>
    </p188:txBody>
  </p188:cm>
</p188:cmLst>
</file>

<file path=ppt/comments/modernComment_7FFE59DA_78E47B1D.xml><?xml version="1.0" encoding="utf-8"?>
<p188:cmLst xmlns:a="http://schemas.openxmlformats.org/drawingml/2006/main" xmlns:r="http://schemas.openxmlformats.org/officeDocument/2006/relationships" xmlns:p188="http://schemas.microsoft.com/office/powerpoint/2018/8/main">
  <p188:cm id="{B6BEE746-9D98-415D-BFAB-7EFD7F8F55F4}" authorId="{8F664813-4461-1E2C-697F-1399B27BEA84}" created="2022-01-26T22:12:44.631">
    <pc:sldMkLst xmlns:pc="http://schemas.microsoft.com/office/powerpoint/2013/main/command">
      <pc:docMk/>
      <pc:sldMk cId="2028239645" sldId="2147375578"/>
    </pc:sldMkLst>
    <p188:txBody>
      <a:bodyPr/>
      <a:lstStyle/>
      <a:p>
        <a:r>
          <a:rPr lang="en-US"/>
          <a:t>I haven't read this en toto yet, but do wonder about the consistent negative trend in sensitivity and what it means.</a:t>
        </a:r>
      </a:p>
    </p188:txBody>
  </p188:cm>
</p188:cmLst>
</file>

<file path=ppt/drawings/drawing1.xml><?xml version="1.0" encoding="utf-8"?>
<c:userShapes xmlns:c="http://schemas.openxmlformats.org/drawingml/2006/chart">
  <cdr:relSizeAnchor xmlns:cdr="http://schemas.openxmlformats.org/drawingml/2006/chartDrawing">
    <cdr:from>
      <cdr:x>0.40901</cdr:x>
      <cdr:y>0.78628</cdr:y>
    </cdr:from>
    <cdr:to>
      <cdr:x>0.5</cdr:x>
      <cdr:y>0.86824</cdr:y>
    </cdr:to>
    <cdr:sp macro="" textlink="">
      <cdr:nvSpPr>
        <cdr:cNvPr id="2" name="TextBox 1"/>
        <cdr:cNvSpPr txBox="1"/>
      </cdr:nvSpPr>
      <cdr:spPr>
        <a:xfrm xmlns:a="http://schemas.openxmlformats.org/drawingml/2006/main">
          <a:off x="2831683" y="2681932"/>
          <a:ext cx="629974" cy="279558"/>
        </a:xfrm>
        <a:prstGeom xmlns:a="http://schemas.openxmlformats.org/drawingml/2006/main" prst="rect">
          <a:avLst/>
        </a:prstGeom>
        <a:solidFill xmlns:a="http://schemas.openxmlformats.org/drawingml/2006/main">
          <a:schemeClr val="bg1"/>
        </a:solidFill>
        <a:ln xmlns:a="http://schemas.openxmlformats.org/drawingml/2006/main">
          <a:solidFill>
            <a:srgbClr val="FF0000"/>
          </a:solidFill>
        </a:ln>
      </cdr:spPr>
      <cdr:txBody>
        <a:bodyPr xmlns:a="http://schemas.openxmlformats.org/drawingml/2006/main" vertOverflow="clip" wrap="square" rtlCol="0"/>
        <a:lstStyle xmlns:a="http://schemas.openxmlformats.org/drawingml/2006/main"/>
        <a:p xmlns:a="http://schemas.openxmlformats.org/drawingml/2006/main">
          <a:pPr algn="ctr"/>
          <a:r>
            <a:rPr lang="en-US" sz="1800" b="1" dirty="0"/>
            <a:t>45%</a:t>
          </a:r>
        </a:p>
      </cdr:txBody>
    </cdr:sp>
  </cdr:relSizeAnchor>
  <cdr:relSizeAnchor xmlns:cdr="http://schemas.openxmlformats.org/drawingml/2006/chartDrawing">
    <cdr:from>
      <cdr:x>0.86342</cdr:x>
      <cdr:y>0.77911</cdr:y>
    </cdr:from>
    <cdr:to>
      <cdr:x>0.95687</cdr:x>
      <cdr:y>0.86869</cdr:y>
    </cdr:to>
    <cdr:sp macro="" textlink="">
      <cdr:nvSpPr>
        <cdr:cNvPr id="4" name="TextBox 1"/>
        <cdr:cNvSpPr txBox="1"/>
      </cdr:nvSpPr>
      <cdr:spPr>
        <a:xfrm xmlns:a="http://schemas.openxmlformats.org/drawingml/2006/main">
          <a:off x="5977695" y="2657477"/>
          <a:ext cx="647040" cy="305561"/>
        </a:xfrm>
        <a:prstGeom xmlns:a="http://schemas.openxmlformats.org/drawingml/2006/main" prst="rect">
          <a:avLst/>
        </a:prstGeom>
        <a:solidFill xmlns:a="http://schemas.openxmlformats.org/drawingml/2006/main">
          <a:schemeClr val="bg1"/>
        </a:solidFill>
        <a:ln xmlns:a="http://schemas.openxmlformats.org/drawingml/2006/main">
          <a:solidFill>
            <a:srgbClr val="FF0000"/>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a:t>42%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C6B9D-5959-4838-AED5-88F1CAFF6E8E}"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2ED92-D82E-43B3-B40E-56EA4F7F3147}" type="slidenum">
              <a:rPr lang="en-US" smtClean="0"/>
              <a:t>‹#›</a:t>
            </a:fld>
            <a:endParaRPr lang="en-US"/>
          </a:p>
        </p:txBody>
      </p:sp>
    </p:spTree>
    <p:extLst>
      <p:ext uri="{BB962C8B-B14F-4D97-AF65-F5344CB8AC3E}">
        <p14:creationId xmlns:p14="http://schemas.microsoft.com/office/powerpoint/2010/main" val="24246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2</a:t>
            </a:fld>
            <a:endParaRPr lang="en-US"/>
          </a:p>
        </p:txBody>
      </p:sp>
    </p:spTree>
    <p:extLst>
      <p:ext uri="{BB962C8B-B14F-4D97-AF65-F5344CB8AC3E}">
        <p14:creationId xmlns:p14="http://schemas.microsoft.com/office/powerpoint/2010/main" val="30092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We’ll present an overview beginning with background on the project and expectations for the workgroup</a:t>
            </a:r>
          </a:p>
          <a:p>
            <a:r>
              <a:rPr lang="en-US"/>
              <a:t>CDC will share information on national covid case surveillance and </a:t>
            </a:r>
            <a:r>
              <a:rPr lang="en-US" sz="1800">
                <a:effectLst/>
                <a:latin typeface="Calibri" panose="020F0502020204030204" pitchFamily="34" charset="0"/>
                <a:ea typeface="Calibri" panose="020F0502020204030204" pitchFamily="34" charset="0"/>
              </a:rPr>
              <a:t>the completeness of pregnancy status data</a:t>
            </a:r>
          </a:p>
          <a:p>
            <a:endParaRPr lang="en-US"/>
          </a:p>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4</a:t>
            </a:fld>
            <a:endParaRPr lang="en-US"/>
          </a:p>
        </p:txBody>
      </p:sp>
    </p:spTree>
    <p:extLst>
      <p:ext uri="{BB962C8B-B14F-4D97-AF65-F5344CB8AC3E}">
        <p14:creationId xmlns:p14="http://schemas.microsoft.com/office/powerpoint/2010/main" val="593145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CLEARED – 1/20/21</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For the national COVID-19 case surveillance, state and jurisdictional health departments voluntarily send case data to CDC using the National Notifiable Diseases Surveillance System.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Cases are reported using the CSTE national standardized case definition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A few key elements on the CRF are available in ELR-based case notification (e.g., DOB, age, sex, race/ethnicity, county, state).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The COVID-19 CRF includes current pregnancy status, but the variable may require interview or medical record review.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At the beginning of the response, the variable was in the list of underlying conditions on the COVID-19 CRF, but has since moved to the demographics section.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cs typeface="Calibri"/>
              </a:rPr>
              <a:t>Also pregnancy status is collected in the GenV2 MMG for through reporting through NNDSS.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574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a:t>CLEARED – 1/20/21 ***edited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a:t>From NNDSS, CDC has been monitoring total cases of pregnant people with laboratory confirmed SARS-CoV-2 infection.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a:effectLst/>
                <a:latin typeface="+mn-lt"/>
                <a:ea typeface="+mn-ea"/>
                <a:cs typeface="+mn-cs"/>
              </a:rPr>
              <a:t>A total 16,873 infections have been reported in pregnant people as of January 17, 2022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a:t>Using date of diagnosis, the epi curve of lab confirmed cases among pregnant women has a similar pattern to</a:t>
            </a:r>
            <a:r>
              <a:rPr lang="en-US" sz="1200"/>
              <a:t> the</a:t>
            </a:r>
            <a:r>
              <a:rPr lang="en-US" sz="1200" b="0"/>
              <a:t> total population, and this has been tracking consistently throughout the response</a:t>
            </a:r>
            <a:r>
              <a:rPr lang="en-US" sz="1200" b="0" i="0" kern="1200">
                <a:solidFill>
                  <a:schemeClr val="tx1"/>
                </a:solidFill>
                <a:effectLst/>
                <a:latin typeface="+mn-lt"/>
                <a:ea typeface="+mn-ea"/>
                <a:cs typeface="+mn-cs"/>
              </a:rPr>
              <a:t>.</a:t>
            </a:r>
            <a:endParaRPr lang="en-US" sz="1200" b="0">
              <a:effectLst/>
              <a:latin typeface="+mn-lt"/>
              <a:cs typeface="Calibri"/>
            </a:endParaRPr>
          </a:p>
          <a:p>
            <a:pPr marL="171450" indent="-171450">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Arial" panose="020B0604020202020204" pitchFamily="34" charset="0"/>
              </a:rPr>
              <a:t>Recent data should be interpreted with caution, as there is about a 2-4 week delay in the data for a jurisdiction to confirm a case of SARS-CoV-2 in a pregnant woman and report it to CDC.</a:t>
            </a:r>
          </a:p>
          <a:p>
            <a:pPr marL="171450" indent="-171450">
              <a:buFont typeface="Arial" panose="020B0604020202020204" pitchFamily="34" charset="0"/>
              <a:buChar char="•"/>
            </a:pPr>
            <a:r>
              <a:rPr lang="en-US" sz="1800">
                <a:effectLst/>
                <a:latin typeface="Calibri" panose="020F0502020204030204" pitchFamily="34" charset="0"/>
                <a:ea typeface="Calibri" panose="020F0502020204030204" pitchFamily="34" charset="0"/>
                <a:cs typeface="Arial" panose="020B0604020202020204" pitchFamily="34" charset="0"/>
              </a:rPr>
              <a:t>For example, the last couple of weekly reporting cycles, we are now seeing an uptick in cases related to Omicron during the week of Dec 25</a:t>
            </a:r>
            <a:r>
              <a:rPr lang="en-US" sz="1800" baseline="30000">
                <a:effectLst/>
                <a:latin typeface="Calibri" panose="020F0502020204030204" pitchFamily="34" charset="0"/>
                <a:ea typeface="Calibri" panose="020F0502020204030204" pitchFamily="34" charset="0"/>
                <a:cs typeface="Arial" panose="020B0604020202020204" pitchFamily="34" charset="0"/>
              </a:rPr>
              <a:t>th</a:t>
            </a:r>
            <a:r>
              <a:rPr lang="en-US" sz="1800">
                <a:effectLst/>
                <a:latin typeface="Calibri" panose="020F0502020204030204" pitchFamily="34" charset="0"/>
                <a:ea typeface="Calibri" panose="020F0502020204030204" pitchFamily="34" charset="0"/>
                <a:cs typeface="Arial" panose="020B0604020202020204" pitchFamily="34" charset="0"/>
              </a:rPr>
              <a:t> which is about a 3 week lag.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0" i="0">
              <a:solidFill>
                <a:srgbClr val="212529"/>
              </a:solidFill>
              <a:effectLst/>
              <a:latin typeface="Open Sans" panose="020B0606030504020204" pitchFamily="34" charset="0"/>
            </a:endParaRPr>
          </a:p>
          <a:p>
            <a:pPr marL="171450" indent="-171450">
              <a:buFont typeface="Arial" panose="020B0604020202020204" pitchFamily="34" charset="0"/>
              <a:buChar char="•"/>
            </a:pPr>
            <a:endParaRPr lang="en-US" b="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396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CLEARED 1/20/21</a:t>
            </a:r>
          </a:p>
          <a:p>
            <a:pPr marL="171450" indent="-171450">
              <a:buFont typeface="Arial" panose="020B0604020202020204" pitchFamily="34" charset="0"/>
              <a:buChar char="•"/>
            </a:pPr>
            <a:r>
              <a:rPr lang="en-US"/>
              <a:t>Given that we need pregnancy status to conduct SET-NET surveillance, ascertaining accurate pregnancy status is critical.</a:t>
            </a:r>
            <a:endParaRPr lang="en-US">
              <a:cs typeface="Calibri"/>
            </a:endParaRPr>
          </a:p>
          <a:p>
            <a:pPr marL="171450" indent="-171450">
              <a:buFont typeface="Arial" panose="020B0604020202020204" pitchFamily="34" charset="0"/>
              <a:buChar char="•"/>
            </a:pPr>
            <a:r>
              <a:rPr lang="en-US">
                <a:cs typeface="Calibri"/>
              </a:rPr>
              <a:t>Our team has been monitoring the completeness of the variable, which currently ranges from 24-49% depending on whether you take into account the UNK response option. This varied greatly across jurisdictions, likely due to high case load.</a:t>
            </a:r>
          </a:p>
          <a:p>
            <a:pPr marL="171450" indent="-171450">
              <a:buFont typeface="Arial" panose="020B0604020202020204" pitchFamily="34" charset="0"/>
              <a:buChar char="•"/>
            </a:pPr>
            <a:r>
              <a:rPr lang="en-US">
                <a:cs typeface="Calibri"/>
              </a:rPr>
              <a:t>Our participating jurisdictions are trying to improve the quality of the pregnancy status variable through active strategies, such as adding pregnancy status, estimated date of delivery, and provider on their state's contact tracing tool, and through passive strategies like data linkages to vital records or admin data.</a:t>
            </a:r>
          </a:p>
          <a:p>
            <a:pPr marL="171450" indent="-171450">
              <a:buFont typeface="Arial" panose="020B0604020202020204" pitchFamily="34" charset="0"/>
              <a:buChar char="•"/>
            </a:pPr>
            <a:r>
              <a:rPr lang="en-US">
                <a:cs typeface="Calibri"/>
              </a:rPr>
              <a:t>CDC and several juris continue to evaluate the accuracy of pregnancy status variable on the COVID-19 CRF</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7935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a:solidFill>
                  <a:srgbClr val="212121"/>
                </a:solidFill>
                <a:effectLst/>
                <a:latin typeface="BlinkMacSystemFont"/>
              </a:rPr>
              <a:t>Cleared</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a:solidFill>
                  <a:srgbClr val="212121"/>
                </a:solidFill>
                <a:effectLst/>
                <a:latin typeface="BlinkMacSystemFont"/>
              </a:rPr>
              <a:t>Analysis using data from IL and TN examined sensitivity of the COVID-19 case report form pregnancy field by comparing CRF data to the gold standard of CRF data linked to birth and fetal death certificates.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12121"/>
              </a:solidFill>
              <a:effectLst/>
              <a:latin typeface="BlinkMacSystemFon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a:solidFill>
                  <a:srgbClr val="212121"/>
                </a:solidFill>
                <a:effectLst/>
                <a:latin typeface="BlinkMacSystemFont"/>
              </a:rPr>
              <a:t>CRFs for women aged 15-44 years with laboratory-confirmed SARS-CoV-2 infection were linked to birth and fetal death certificates for pregnancies completed during January 1-December 31, 2020 in Illinois and Tennessee.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12121"/>
              </a:solidFill>
              <a:effectLst/>
              <a:latin typeface="BlinkMacSystemFon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t>A total of 4,276 CRFs in Illinois and 2,070 CRFs in Tennessee linked with a vital record and had at least one positive specimen during pregnancy. These are considered to be </a:t>
            </a:r>
            <a:r>
              <a:rPr lang="en-US" b="1"/>
              <a:t>confirmed pregnant women</a:t>
            </a:r>
            <a:r>
              <a:rPr lang="en-US" b="1" baseline="0"/>
              <a:t> with SARS-CoV-2 infection</a:t>
            </a:r>
            <a:r>
              <a:rPr lang="en-US"/>
              <a:t> during the study period.</a:t>
            </a:r>
          </a:p>
          <a:p>
            <a:pPr marL="0" marR="0" indent="0" algn="l" defTabSz="914400" rtl="0" eaLnBrk="1" fontAlgn="auto" latinLnBrk="0" hangingPunct="1">
              <a:lnSpc>
                <a:spcPct val="100000"/>
              </a:lnSpc>
              <a:spcBef>
                <a:spcPts val="0"/>
              </a:spcBef>
              <a:spcAft>
                <a:spcPts val="0"/>
              </a:spcAft>
              <a:buClrTx/>
              <a:buSzTx/>
              <a:buFontTx/>
              <a:buNone/>
              <a:tabLst/>
              <a:defRPr/>
            </a:pPr>
            <a:endParaRPr lang="en-US"/>
          </a:p>
          <a:p>
            <a:r>
              <a:rPr lang="en-US"/>
              <a:t>Among</a:t>
            </a:r>
            <a:r>
              <a:rPr lang="en-US" baseline="0"/>
              <a:t> the confirmed pregnancy women with SARS-COV-2 infection, the proportion that were identified as pregnant on the original CRF were similar across states (45% in Illinois and 42% in TN).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103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Cleared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Authors also examined whether the sensitivity of the CRF pregnancy status field changed over time based on the month of specimen collection.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In both states, the sensitivity of the CRF pregnancy status field significantly by month, showing a general decline in sensitivity over time from March 2020 to December 2020 </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6498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10</a:t>
            </a:fld>
            <a:endParaRPr lang="en-US"/>
          </a:p>
        </p:txBody>
      </p:sp>
    </p:spTree>
    <p:extLst>
      <p:ext uri="{BB962C8B-B14F-4D97-AF65-F5344CB8AC3E}">
        <p14:creationId xmlns:p14="http://schemas.microsoft.com/office/powerpoint/2010/main" val="2731457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 and Danica to facilitate </a:t>
            </a:r>
          </a:p>
        </p:txBody>
      </p:sp>
      <p:sp>
        <p:nvSpPr>
          <p:cNvPr id="4" name="Slide Number Placeholder 3"/>
          <p:cNvSpPr>
            <a:spLocks noGrp="1"/>
          </p:cNvSpPr>
          <p:nvPr>
            <p:ph type="sldNum" sz="quarter" idx="5"/>
          </p:nvPr>
        </p:nvSpPr>
        <p:spPr/>
        <p:txBody>
          <a:bodyPr/>
          <a:lstStyle/>
          <a:p>
            <a:fld id="{4642ED92-D82E-43B3-B40E-56EA4F7F3147}" type="slidenum">
              <a:rPr lang="en-US" smtClean="0"/>
              <a:t>14</a:t>
            </a:fld>
            <a:endParaRPr lang="en-US"/>
          </a:p>
        </p:txBody>
      </p:sp>
    </p:spTree>
    <p:extLst>
      <p:ext uri="{BB962C8B-B14F-4D97-AF65-F5344CB8AC3E}">
        <p14:creationId xmlns:p14="http://schemas.microsoft.com/office/powerpoint/2010/main" val="4241975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 polls</a:t>
            </a:r>
          </a:p>
        </p:txBody>
      </p:sp>
      <p:sp>
        <p:nvSpPr>
          <p:cNvPr id="4" name="Slide Number Placeholder 3"/>
          <p:cNvSpPr>
            <a:spLocks noGrp="1"/>
          </p:cNvSpPr>
          <p:nvPr>
            <p:ph type="sldNum" sz="quarter" idx="5"/>
          </p:nvPr>
        </p:nvSpPr>
        <p:spPr/>
        <p:txBody>
          <a:bodyPr/>
          <a:lstStyle/>
          <a:p>
            <a:fld id="{4642ED92-D82E-43B3-B40E-56EA4F7F3147}" type="slidenum">
              <a:rPr lang="en-US" smtClean="0"/>
              <a:t>16</a:t>
            </a:fld>
            <a:endParaRPr lang="en-US"/>
          </a:p>
        </p:txBody>
      </p:sp>
    </p:spTree>
    <p:extLst>
      <p:ext uri="{BB962C8B-B14F-4D97-AF65-F5344CB8AC3E}">
        <p14:creationId xmlns:p14="http://schemas.microsoft.com/office/powerpoint/2010/main" val="3453927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947544" y="1288496"/>
            <a:ext cx="4913032" cy="4634459"/>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419100" y="0"/>
            <a:ext cx="117729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7" y="12129"/>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6"/>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19" y="6014056"/>
            <a:ext cx="5575883" cy="502766"/>
          </a:xfrm>
          <a:prstGeom prst="rect">
            <a:avLst/>
          </a:prstGeom>
          <a:solidFill>
            <a:srgbClr val="FBAB18"/>
          </a:solidFill>
        </p:spPr>
        <p:txBody>
          <a:bodyPr wrap="square" rtlCol="0">
            <a:spAutoFit/>
          </a:bodyPr>
          <a:lstStyle/>
          <a:p>
            <a:pPr marL="380990" marR="0" lvl="0" indent="0" algn="l" defTabSz="1219170" rtl="0" eaLnBrk="0" fontAlgn="base" latinLnBrk="0" hangingPunct="0">
              <a:lnSpc>
                <a:spcPct val="100000"/>
              </a:lnSpc>
              <a:spcBef>
                <a:spcPct val="0"/>
              </a:spcBef>
              <a:spcAft>
                <a:spcPct val="0"/>
              </a:spcAft>
              <a:buClrTx/>
              <a:buSzTx/>
              <a:buFontTx/>
              <a:buNone/>
              <a:tabLst/>
              <a:defRPr/>
            </a:pPr>
            <a:r>
              <a:rPr lang="en-US" sz="2667"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356209" cy="1194093"/>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50542343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29"/>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2"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1" y="2520846"/>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3635435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6001464"/>
            <a:ext cx="1158819" cy="664349"/>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64423432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03714870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8511042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252107462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350870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9425" y="674915"/>
            <a:ext cx="5979136" cy="5795163"/>
          </a:xfrm>
          <a:prstGeom prst="rect">
            <a:avLst/>
          </a:prstGeom>
        </p:spPr>
      </p:pic>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7097471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88"/>
            <a:ext cx="4913032" cy="4634459"/>
          </a:xfrm>
          <a:prstGeom prst="rect">
            <a:avLst/>
          </a:prstGeom>
        </p:spPr>
      </p:pic>
    </p:spTree>
    <p:extLst>
      <p:ext uri="{BB962C8B-B14F-4D97-AF65-F5344CB8AC3E}">
        <p14:creationId xmlns:p14="http://schemas.microsoft.com/office/powerpoint/2010/main" val="186746871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343582378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336344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7FFE59D6_8219D308.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hyperlink" Target="https://www.cdc.gov/coronavirus/2019-ncov/cases-updates/special-populations/pregnancy-data-on-covid-19/what-cdc-is-doing.html"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microsoft.com/office/2018/10/relationships/comments" Target="../comments/modernComment_7FFE59D7_8E11C2B7.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6.png"/><Relationship Id="rId5" Type="http://schemas.openxmlformats.org/officeDocument/2006/relationships/hyperlink" Target="https://covid.cdc.gov/covid-data-tracker/#pregnant-population"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s://pubmed.ncbi.nlm.nih.gov/34761313/" TargetMode="Externa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E59DA_78E47B1D.xml"/><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hyperlink" Target="https://pubmed.ncbi.nlm.nih.gov/34761313/" TargetMode="Externa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15007" y="896047"/>
            <a:ext cx="11161986" cy="906134"/>
          </a:xfrm>
        </p:spPr>
        <p:txBody>
          <a:bodyPr>
            <a:normAutofit fontScale="90000"/>
          </a:bodyPr>
          <a:lstStyle/>
          <a:p>
            <a:r>
              <a:rPr lang="en-US"/>
              <a:t>COVID-19 Pregnancy Status Reporting Workgroup</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2645106"/>
            <a:ext cx="11161986" cy="549548"/>
          </a:xfrm>
        </p:spPr>
        <p:txBody>
          <a:bodyPr anchor="ctr"/>
          <a:lstStyle/>
          <a:p>
            <a:r>
              <a:rPr lang="en-US"/>
              <a:t>Thursday, January 27</a:t>
            </a:r>
          </a:p>
          <a:p>
            <a:r>
              <a:rPr lang="en-US"/>
              <a:t>3:00pm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F33D-999F-440E-84DC-71D3D0B225E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D1003F96-45DB-41AF-B229-D66D5DB8F28E}"/>
              </a:ext>
            </a:extLst>
          </p:cNvPr>
          <p:cNvSpPr>
            <a:spLocks noGrp="1"/>
          </p:cNvSpPr>
          <p:nvPr>
            <p:ph idx="1"/>
          </p:nvPr>
        </p:nvSpPr>
        <p:spPr/>
        <p:txBody>
          <a:bodyPr/>
          <a:lstStyle/>
          <a:p>
            <a:pPr algn="l" rtl="0" fontAlgn="base">
              <a:lnSpc>
                <a:spcPct val="150000"/>
              </a:lnSpc>
              <a:buFont typeface="+mj-lt"/>
              <a:buAutoNum type="arabicPeriod"/>
            </a:pPr>
            <a:r>
              <a:rPr lang="en-US" b="0" i="0">
                <a:solidFill>
                  <a:srgbClr val="000000"/>
                </a:solidFill>
                <a:effectLst/>
              </a:rPr>
              <a:t>Welcome and Introductions (chat box) </a:t>
            </a:r>
          </a:p>
          <a:p>
            <a:pPr algn="l" rtl="0" fontAlgn="base">
              <a:lnSpc>
                <a:spcPct val="150000"/>
              </a:lnSpc>
              <a:buFont typeface="+mj-lt"/>
              <a:buAutoNum type="arabicPeriod" startAt="2"/>
            </a:pPr>
            <a:r>
              <a:rPr lang="en-US" b="0" i="0">
                <a:solidFill>
                  <a:srgbClr val="000000"/>
                </a:solidFill>
                <a:effectLst/>
              </a:rPr>
              <a:t>Workgroup Overview: Background and Level-Setting Discussion </a:t>
            </a:r>
          </a:p>
          <a:p>
            <a:pPr algn="l" rtl="0" fontAlgn="base">
              <a:lnSpc>
                <a:spcPct val="150000"/>
              </a:lnSpc>
              <a:buFont typeface="+mj-lt"/>
              <a:buAutoNum type="arabicPeriod" startAt="3"/>
            </a:pPr>
            <a:r>
              <a:rPr lang="en-US" b="0" i="0">
                <a:solidFill>
                  <a:srgbClr val="000000"/>
                </a:solidFill>
                <a:effectLst/>
              </a:rPr>
              <a:t>Open Forum: Reactions and Questions   </a:t>
            </a:r>
          </a:p>
          <a:p>
            <a:pPr algn="l" rtl="0" fontAlgn="base">
              <a:lnSpc>
                <a:spcPct val="150000"/>
              </a:lnSpc>
              <a:buFont typeface="+mj-lt"/>
              <a:buAutoNum type="arabicPeriod" startAt="4"/>
            </a:pPr>
            <a:r>
              <a:rPr lang="en-US" b="0" i="0">
                <a:solidFill>
                  <a:srgbClr val="000000"/>
                </a:solidFill>
                <a:effectLst/>
              </a:rPr>
              <a:t>February Meeting: Scheduling and Agenda Items  </a:t>
            </a:r>
          </a:p>
          <a:p>
            <a:pPr algn="l" rtl="0" fontAlgn="base">
              <a:lnSpc>
                <a:spcPct val="150000"/>
              </a:lnSpc>
              <a:buFont typeface="+mj-lt"/>
              <a:buAutoNum type="arabicPeriod" startAt="5"/>
            </a:pPr>
            <a:r>
              <a:rPr lang="en-US" b="0" i="0">
                <a:solidFill>
                  <a:srgbClr val="000000"/>
                </a:solidFill>
                <a:effectLst/>
              </a:rPr>
              <a:t>Adjourn </a:t>
            </a:r>
          </a:p>
          <a:p>
            <a:pPr marL="0" indent="0">
              <a:buNone/>
            </a:pPr>
            <a:endParaRPr lang="en-US"/>
          </a:p>
        </p:txBody>
      </p:sp>
    </p:spTree>
    <p:extLst>
      <p:ext uri="{BB962C8B-B14F-4D97-AF65-F5344CB8AC3E}">
        <p14:creationId xmlns:p14="http://schemas.microsoft.com/office/powerpoint/2010/main" val="4107904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p:txBody>
          <a:bodyPr/>
          <a:lstStyle/>
          <a:p>
            <a:r>
              <a:rPr lang="en-US"/>
              <a:t>This call is being recorded for internal notetaking purposes.</a:t>
            </a:r>
          </a:p>
          <a:p>
            <a:r>
              <a:rPr lang="en-US"/>
              <a:t>Feel free to use the chat box for comments and questions throughout the call as well as the “Raise Hand” feature.</a:t>
            </a:r>
          </a:p>
          <a:p>
            <a:r>
              <a:rPr lang="en-US"/>
              <a:t>CSTE will follow-up with an email to coordinate the next meeting and to share a link to the Basecamp page.</a:t>
            </a:r>
          </a:p>
        </p:txBody>
      </p:sp>
    </p:spTree>
    <p:extLst>
      <p:ext uri="{BB962C8B-B14F-4D97-AF65-F5344CB8AC3E}">
        <p14:creationId xmlns:p14="http://schemas.microsoft.com/office/powerpoint/2010/main" val="169816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lstStyle/>
          <a:p>
            <a:r>
              <a:rPr lang="en-US"/>
              <a:t>Workgroup Overview</a:t>
            </a:r>
          </a:p>
        </p:txBody>
      </p:sp>
    </p:spTree>
    <p:extLst>
      <p:ext uri="{BB962C8B-B14F-4D97-AF65-F5344CB8AC3E}">
        <p14:creationId xmlns:p14="http://schemas.microsoft.com/office/powerpoint/2010/main" val="298394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0B118FC6-CE8D-4EA3-8917-C9241817E5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7639427" y="3494316"/>
            <a:ext cx="3071952" cy="29082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E862610-606D-4733-80A4-717A95E1A9D4}"/>
              </a:ext>
            </a:extLst>
          </p:cNvPr>
          <p:cNvSpPr>
            <a:spLocks noGrp="1"/>
          </p:cNvSpPr>
          <p:nvPr>
            <p:ph type="title"/>
          </p:nvPr>
        </p:nvSpPr>
        <p:spPr/>
        <p:txBody>
          <a:bodyPr/>
          <a:lstStyle/>
          <a:p>
            <a:r>
              <a:rPr lang="en-US"/>
              <a:t>National COVID-19 case surveillance</a:t>
            </a:r>
          </a:p>
        </p:txBody>
      </p:sp>
      <p:sp>
        <p:nvSpPr>
          <p:cNvPr id="3" name="Text Placeholder 2">
            <a:extLst>
              <a:ext uri="{FF2B5EF4-FFF2-40B4-BE49-F238E27FC236}">
                <a16:creationId xmlns:a16="http://schemas.microsoft.com/office/drawing/2014/main" id="{401B22B8-C701-4C5B-A405-0637BD6FC894}"/>
              </a:ext>
            </a:extLst>
          </p:cNvPr>
          <p:cNvSpPr>
            <a:spLocks noGrp="1"/>
          </p:cNvSpPr>
          <p:nvPr>
            <p:ph type="body" sz="quarter" idx="10"/>
          </p:nvPr>
        </p:nvSpPr>
        <p:spPr/>
        <p:txBody>
          <a:bodyPr/>
          <a:lstStyle/>
          <a:p>
            <a:pPr marL="306486" indent="-306486"/>
            <a:r>
              <a:rPr lang="en-US">
                <a:latin typeface="Calibri"/>
                <a:cs typeface="Calibri"/>
              </a:rPr>
              <a:t>State and jurisdictional health departments voluntarily send case data to CDC using the National Notifiable Diseases Surveillance System. Cases are reported using the CSTE national standardized case definition.</a:t>
            </a:r>
          </a:p>
          <a:p>
            <a:pPr marL="306486" indent="-306486"/>
            <a:r>
              <a:rPr lang="en-US">
                <a:latin typeface="Calibri"/>
                <a:cs typeface="Calibri"/>
              </a:rPr>
              <a:t>Pregnancy status is a variable on the case report form, but may require interview or medical record review</a:t>
            </a:r>
          </a:p>
        </p:txBody>
      </p:sp>
      <p:pic>
        <p:nvPicPr>
          <p:cNvPr id="6" name="Picture 5">
            <a:extLst>
              <a:ext uri="{FF2B5EF4-FFF2-40B4-BE49-F238E27FC236}">
                <a16:creationId xmlns:a16="http://schemas.microsoft.com/office/drawing/2014/main" id="{6A893AC5-469C-498B-BE7A-6D1340B72EF3}"/>
              </a:ext>
            </a:extLst>
          </p:cNvPr>
          <p:cNvPicPr>
            <a:picLocks noChangeAspect="1"/>
          </p:cNvPicPr>
          <p:nvPr/>
        </p:nvPicPr>
        <p:blipFill>
          <a:blip r:embed="rId5"/>
          <a:stretch>
            <a:fillRect/>
          </a:stretch>
        </p:blipFill>
        <p:spPr>
          <a:xfrm>
            <a:off x="1211892" y="4421283"/>
            <a:ext cx="3978928" cy="774844"/>
          </a:xfrm>
          <a:prstGeom prst="rect">
            <a:avLst/>
          </a:prstGeom>
          <a:noFill/>
          <a:ln>
            <a:solidFill>
              <a:srgbClr val="2D2C2C"/>
            </a:solidFill>
          </a:ln>
        </p:spPr>
      </p:pic>
      <p:sp>
        <p:nvSpPr>
          <p:cNvPr id="8" name="Rectangle 7">
            <a:extLst>
              <a:ext uri="{FF2B5EF4-FFF2-40B4-BE49-F238E27FC236}">
                <a16:creationId xmlns:a16="http://schemas.microsoft.com/office/drawing/2014/main" id="{15BA8CC6-84CF-4E3B-B8ED-8BB667449403}"/>
              </a:ext>
            </a:extLst>
          </p:cNvPr>
          <p:cNvSpPr/>
          <p:nvPr/>
        </p:nvSpPr>
        <p:spPr>
          <a:xfrm>
            <a:off x="584066" y="6156842"/>
            <a:ext cx="8591337" cy="338554"/>
          </a:xfrm>
          <a:prstGeom prst="rect">
            <a:avLst/>
          </a:prstGeom>
        </p:spPr>
        <p:txBody>
          <a:bodyPr wrap="square">
            <a:spAutoFit/>
          </a:bodyPr>
          <a:lstStyle/>
          <a:p>
            <a:pPr defTabSz="1219170" eaLnBrk="0" fontAlgn="base" hangingPunct="0">
              <a:spcBef>
                <a:spcPct val="0"/>
              </a:spcBef>
              <a:spcAft>
                <a:spcPct val="0"/>
              </a:spcAft>
            </a:pPr>
            <a:r>
              <a:rPr lang="en-US" sz="1600">
                <a:solidFill>
                  <a:srgbClr val="0F56DC"/>
                </a:solidFill>
                <a:latin typeface="Myriad Web Pro" panose="020B0503030403020204" pitchFamily="34" charset="0"/>
                <a:hlinkClick r:id="rId6"/>
              </a:rPr>
              <a:t>Investigating the Impact of COVID-19 during Pregnancy | CDC</a:t>
            </a:r>
            <a:endParaRPr lang="en-US" sz="1600">
              <a:solidFill>
                <a:srgbClr val="0F56DC"/>
              </a:solidFill>
              <a:latin typeface="Myriad Web Pro" panose="020B0503030403020204" pitchFamily="34" charset="0"/>
            </a:endParaRPr>
          </a:p>
        </p:txBody>
      </p:sp>
    </p:spTree>
    <p:extLst>
      <p:ext uri="{BB962C8B-B14F-4D97-AF65-F5344CB8AC3E}">
        <p14:creationId xmlns:p14="http://schemas.microsoft.com/office/powerpoint/2010/main" val="2182730504"/>
      </p:ext>
    </p:extLst>
  </p:cSld>
  <p:clrMapOvr>
    <a:masterClrMapping/>
  </p:clrMapOvr>
  <p:transition>
    <p:fade/>
  </p:transition>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hart, histogram&#10;&#10;Description automatically generated">
            <a:extLst>
              <a:ext uri="{FF2B5EF4-FFF2-40B4-BE49-F238E27FC236}">
                <a16:creationId xmlns:a16="http://schemas.microsoft.com/office/drawing/2014/main" id="{6ADDA132-BC77-4C4C-95E1-1C5C00D21B2D}"/>
              </a:ext>
            </a:extLst>
          </p:cNvPr>
          <p:cNvPicPr>
            <a:picLocks noChangeAspect="1"/>
          </p:cNvPicPr>
          <p:nvPr/>
        </p:nvPicPr>
        <p:blipFill>
          <a:blip r:embed="rId4"/>
          <a:stretch>
            <a:fillRect/>
          </a:stretch>
        </p:blipFill>
        <p:spPr>
          <a:xfrm>
            <a:off x="625366" y="1373835"/>
            <a:ext cx="10363199" cy="5161365"/>
          </a:xfrm>
          <a:prstGeom prst="rect">
            <a:avLst/>
          </a:prstGeom>
        </p:spPr>
      </p:pic>
      <p:sp>
        <p:nvSpPr>
          <p:cNvPr id="2" name="Title 1">
            <a:extLst>
              <a:ext uri="{FF2B5EF4-FFF2-40B4-BE49-F238E27FC236}">
                <a16:creationId xmlns:a16="http://schemas.microsoft.com/office/drawing/2014/main" id="{C2C43F88-A877-40AE-A025-9855891B7C66}"/>
              </a:ext>
            </a:extLst>
          </p:cNvPr>
          <p:cNvSpPr>
            <a:spLocks noGrp="1"/>
          </p:cNvSpPr>
          <p:nvPr>
            <p:ph type="title"/>
          </p:nvPr>
        </p:nvSpPr>
        <p:spPr>
          <a:xfrm>
            <a:off x="563671" y="265810"/>
            <a:ext cx="11463159" cy="1057703"/>
          </a:xfrm>
        </p:spPr>
        <p:txBody>
          <a:bodyPr/>
          <a:lstStyle/>
          <a:p>
            <a:pPr>
              <a:lnSpc>
                <a:spcPct val="100000"/>
              </a:lnSpc>
            </a:pPr>
            <a:r>
              <a:rPr lang="en-US" sz="3200">
                <a:latin typeface="Calibri"/>
                <a:cs typeface="Calibri"/>
              </a:rPr>
              <a:t>Pregnant people with laboratory-confirmed SARS-CoV-2 infection </a:t>
            </a:r>
            <a:br>
              <a:rPr lang="en-US" sz="3200">
                <a:latin typeface="Calibri"/>
                <a:cs typeface="Calibri"/>
              </a:rPr>
            </a:br>
            <a:r>
              <a:rPr lang="en-US" sz="3200">
                <a:latin typeface="Calibri"/>
                <a:cs typeface="Calibri"/>
              </a:rPr>
              <a:t>(National COVID-19 Case Surveillance Data)*</a:t>
            </a:r>
            <a:endParaRPr lang="en-US" sz="3200"/>
          </a:p>
        </p:txBody>
      </p:sp>
      <p:sp>
        <p:nvSpPr>
          <p:cNvPr id="10" name="TextBox 9">
            <a:extLst>
              <a:ext uri="{FF2B5EF4-FFF2-40B4-BE49-F238E27FC236}">
                <a16:creationId xmlns:a16="http://schemas.microsoft.com/office/drawing/2014/main" id="{068862EE-63B6-449E-9A15-3C77A9F5EAEF}"/>
              </a:ext>
            </a:extLst>
          </p:cNvPr>
          <p:cNvSpPr txBox="1"/>
          <p:nvPr/>
        </p:nvSpPr>
        <p:spPr>
          <a:xfrm>
            <a:off x="10099625" y="2202815"/>
            <a:ext cx="691151" cy="276999"/>
          </a:xfrm>
          <a:prstGeom prst="rect">
            <a:avLst/>
          </a:prstGeom>
          <a:noFill/>
        </p:spPr>
        <p:txBody>
          <a:bodyPr wrap="none" rtlCol="0">
            <a:spAutoFit/>
          </a:bodyPr>
          <a:lstStyle/>
          <a:p>
            <a:pPr defTabSz="1219170" eaLnBrk="0" fontAlgn="base" hangingPunct="0">
              <a:spcBef>
                <a:spcPct val="0"/>
              </a:spcBef>
              <a:spcAft>
                <a:spcPct val="0"/>
              </a:spcAft>
            </a:pPr>
            <a:r>
              <a:rPr lang="en-US" sz="1200">
                <a:solidFill>
                  <a:srgbClr val="000000"/>
                </a:solidFill>
                <a:latin typeface="Calibri" panose="020F0502020204030204" pitchFamily="34" charset="0"/>
              </a:rPr>
              <a:t>Data lag</a:t>
            </a:r>
          </a:p>
        </p:txBody>
      </p:sp>
      <p:sp>
        <p:nvSpPr>
          <p:cNvPr id="11" name="Arrow: Left-Right 10">
            <a:extLst>
              <a:ext uri="{FF2B5EF4-FFF2-40B4-BE49-F238E27FC236}">
                <a16:creationId xmlns:a16="http://schemas.microsoft.com/office/drawing/2014/main" id="{09A1A082-53B8-479D-BBCD-4388314033FD}"/>
              </a:ext>
            </a:extLst>
          </p:cNvPr>
          <p:cNvSpPr/>
          <p:nvPr/>
        </p:nvSpPr>
        <p:spPr>
          <a:xfrm flipV="1">
            <a:off x="10267626" y="2438332"/>
            <a:ext cx="429904" cy="45719"/>
          </a:xfrm>
          <a:prstGeom prst="lef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a:solidFill>
                <a:srgbClr val="FFC000"/>
              </a:solidFill>
              <a:latin typeface="Myriad Web Pro"/>
            </a:endParaRPr>
          </a:p>
        </p:txBody>
      </p:sp>
      <p:sp>
        <p:nvSpPr>
          <p:cNvPr id="17" name="Rectangle 16">
            <a:extLst>
              <a:ext uri="{FF2B5EF4-FFF2-40B4-BE49-F238E27FC236}">
                <a16:creationId xmlns:a16="http://schemas.microsoft.com/office/drawing/2014/main" id="{29A4E8BE-623E-4922-BC29-A115786E1096}"/>
              </a:ext>
            </a:extLst>
          </p:cNvPr>
          <p:cNvSpPr/>
          <p:nvPr/>
        </p:nvSpPr>
        <p:spPr>
          <a:xfrm>
            <a:off x="0" y="6323225"/>
            <a:ext cx="8751605" cy="430887"/>
          </a:xfrm>
          <a:prstGeom prst="rect">
            <a:avLst/>
          </a:prstGeom>
        </p:spPr>
        <p:txBody>
          <a:bodyPr wrap="square" lIns="91440" tIns="45720" rIns="91440" bIns="45720" anchor="t">
            <a:spAutoFit/>
          </a:bodyPr>
          <a:lstStyle/>
          <a:p>
            <a:pPr defTabSz="1219170" eaLnBrk="0" fontAlgn="base" hangingPunct="0">
              <a:spcBef>
                <a:spcPct val="0"/>
              </a:spcBef>
              <a:spcAft>
                <a:spcPct val="0"/>
              </a:spcAft>
            </a:pPr>
            <a:r>
              <a:rPr lang="en-US" sz="1100">
                <a:solidFill>
                  <a:srgbClr val="000000"/>
                </a:solidFill>
                <a:latin typeface="Calibri"/>
                <a:cs typeface="Calibri"/>
              </a:rPr>
              <a:t>National COVID-19 case surveillance data: Pregnant people with laboratory-confirmed SARS-CoV-2 infection,* Jan 22, 2020–Jan 24, 2022</a:t>
            </a:r>
          </a:p>
          <a:p>
            <a:pPr defTabSz="1219170" eaLnBrk="0" fontAlgn="base" hangingPunct="0">
              <a:spcBef>
                <a:spcPct val="0"/>
              </a:spcBef>
              <a:spcAft>
                <a:spcPct val="0"/>
              </a:spcAft>
            </a:pPr>
            <a:r>
              <a:rPr lang="en-US" sz="1100">
                <a:solidFill>
                  <a:srgbClr val="000000"/>
                </a:solidFill>
                <a:latin typeface="Calibri"/>
                <a:cs typeface="Calibri"/>
              </a:rPr>
              <a:t>* Based on detection of SARS-CoV-2 in a clinical specimen by molecular amplification techniques</a:t>
            </a:r>
            <a:endParaRPr lang="en-US" sz="1000">
              <a:solidFill>
                <a:srgbClr val="000000"/>
              </a:solidFill>
              <a:latin typeface="Myriad Web Pro" panose="020B0503030403020204" pitchFamily="34" charset="0"/>
              <a:cs typeface="Calibri"/>
            </a:endParaRPr>
          </a:p>
        </p:txBody>
      </p:sp>
      <p:sp>
        <p:nvSpPr>
          <p:cNvPr id="9" name="TextBox 8">
            <a:extLst>
              <a:ext uri="{FF2B5EF4-FFF2-40B4-BE49-F238E27FC236}">
                <a16:creationId xmlns:a16="http://schemas.microsoft.com/office/drawing/2014/main" id="{D5BBDC93-0C8F-4751-8E4C-69642A591318}"/>
              </a:ext>
            </a:extLst>
          </p:cNvPr>
          <p:cNvSpPr txBox="1"/>
          <p:nvPr/>
        </p:nvSpPr>
        <p:spPr>
          <a:xfrm>
            <a:off x="5930829" y="6468387"/>
            <a:ext cx="6096000" cy="276999"/>
          </a:xfrm>
          <a:prstGeom prst="rect">
            <a:avLst/>
          </a:prstGeom>
          <a:noFill/>
        </p:spPr>
        <p:txBody>
          <a:bodyPr wrap="square">
            <a:spAutoFit/>
          </a:bodyPr>
          <a:lstStyle/>
          <a:p>
            <a:pPr algn="r" defTabSz="1219170" eaLnBrk="0" fontAlgn="base" hangingPunct="0">
              <a:spcBef>
                <a:spcPct val="0"/>
              </a:spcBef>
              <a:spcAft>
                <a:spcPct val="0"/>
              </a:spcAft>
            </a:pPr>
            <a:r>
              <a:rPr lang="en-US" sz="1200">
                <a:solidFill>
                  <a:srgbClr val="0F56DC"/>
                </a:solidFill>
                <a:latin typeface="Calibri" panose="020F0502020204030204" pitchFamily="34" charset="0"/>
                <a:cs typeface="Calibri" panose="020F0502020204030204" pitchFamily="34" charset="0"/>
                <a:hlinkClick r:id="rId5"/>
              </a:rPr>
              <a:t>https://covid.cdc.gov/covid-data-tracker/#pregnant-population</a:t>
            </a:r>
            <a:r>
              <a:rPr lang="en-US" sz="1200">
                <a:solidFill>
                  <a:srgbClr val="0F56DC"/>
                </a:solidFill>
                <a:latin typeface="Calibri" panose="020F0502020204030204" pitchFamily="34" charset="0"/>
                <a:cs typeface="Calibri" panose="020F0502020204030204" pitchFamily="34" charset="0"/>
              </a:rPr>
              <a:t> </a:t>
            </a:r>
          </a:p>
        </p:txBody>
      </p:sp>
      <p:pic>
        <p:nvPicPr>
          <p:cNvPr id="5" name="Picture 5" descr="Icon&#10;&#10;Description automatically generated">
            <a:extLst>
              <a:ext uri="{FF2B5EF4-FFF2-40B4-BE49-F238E27FC236}">
                <a16:creationId xmlns:a16="http://schemas.microsoft.com/office/drawing/2014/main" id="{15A93FD6-CF63-48EA-BE15-A4603C7EC75A}"/>
              </a:ext>
            </a:extLst>
          </p:cNvPr>
          <p:cNvPicPr>
            <a:picLocks noChangeAspect="1"/>
          </p:cNvPicPr>
          <p:nvPr/>
        </p:nvPicPr>
        <p:blipFill>
          <a:blip r:embed="rId6"/>
          <a:stretch>
            <a:fillRect/>
          </a:stretch>
        </p:blipFill>
        <p:spPr>
          <a:xfrm>
            <a:off x="6215556" y="1424474"/>
            <a:ext cx="4352596" cy="672016"/>
          </a:xfrm>
          <a:prstGeom prst="rect">
            <a:avLst/>
          </a:prstGeom>
        </p:spPr>
      </p:pic>
    </p:spTree>
    <p:extLst>
      <p:ext uri="{BB962C8B-B14F-4D97-AF65-F5344CB8AC3E}">
        <p14:creationId xmlns:p14="http://schemas.microsoft.com/office/powerpoint/2010/main" val="2383528631"/>
      </p:ext>
    </p:extLst>
  </p:cSld>
  <p:clrMapOvr>
    <a:masterClrMapping/>
  </p:clrMapOvr>
  <p:transition>
    <p:fade/>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A9A3-B541-4B60-BBAD-0EA3FADF88C4}"/>
              </a:ext>
            </a:extLst>
          </p:cNvPr>
          <p:cNvSpPr>
            <a:spLocks noGrp="1"/>
          </p:cNvSpPr>
          <p:nvPr>
            <p:ph type="title"/>
          </p:nvPr>
        </p:nvSpPr>
        <p:spPr/>
        <p:txBody>
          <a:bodyPr lIns="121920" tIns="60960" rIns="121920" bIns="60960" anchor="b" anchorCtr="0"/>
          <a:lstStyle/>
          <a:p>
            <a:r>
              <a:rPr lang="en-US">
                <a:latin typeface="Calibri"/>
                <a:cs typeface="Calibri"/>
              </a:rPr>
              <a:t>Ascertaining Pregnancy Status</a:t>
            </a:r>
            <a:endParaRPr lang="en-US"/>
          </a:p>
        </p:txBody>
      </p:sp>
      <p:sp>
        <p:nvSpPr>
          <p:cNvPr id="3" name="Text Placeholder 2">
            <a:extLst>
              <a:ext uri="{FF2B5EF4-FFF2-40B4-BE49-F238E27FC236}">
                <a16:creationId xmlns:a16="http://schemas.microsoft.com/office/drawing/2014/main" id="{C4E39F31-1348-432D-9FA4-9F472A1E1281}"/>
              </a:ext>
            </a:extLst>
          </p:cNvPr>
          <p:cNvSpPr>
            <a:spLocks noGrp="1"/>
          </p:cNvSpPr>
          <p:nvPr>
            <p:ph type="body" sz="quarter" idx="10"/>
          </p:nvPr>
        </p:nvSpPr>
        <p:spPr>
          <a:xfrm>
            <a:off x="609600" y="1198803"/>
            <a:ext cx="9753600" cy="4455584"/>
          </a:xfrm>
        </p:spPr>
        <p:txBody>
          <a:bodyPr/>
          <a:lstStyle/>
          <a:p>
            <a:pPr marL="306486" indent="-306486"/>
            <a:r>
              <a:rPr lang="en-US">
                <a:latin typeface="Calibri"/>
                <a:cs typeface="Calibri"/>
              </a:rPr>
              <a:t>As of Jan 18, 2022, 21% of laboratory-confirmed cases in females have pregnancy status complete</a:t>
            </a:r>
          </a:p>
          <a:p>
            <a:pPr marL="989729" lvl="1" indent="-306486"/>
            <a:r>
              <a:rPr lang="en-US">
                <a:latin typeface="Calibri"/>
                <a:cs typeface="Calibri"/>
              </a:rPr>
              <a:t>Completeness varies across jurisdictions ranging from 0-100% </a:t>
            </a:r>
          </a:p>
          <a:p>
            <a:pPr marL="989729" lvl="1" indent="-306486"/>
            <a:r>
              <a:rPr lang="en-US">
                <a:latin typeface="Calibri"/>
                <a:cs typeface="Calibri"/>
              </a:rPr>
              <a:t>Varied over time with lower completeness during surges</a:t>
            </a:r>
          </a:p>
          <a:p>
            <a:pPr marL="306486" indent="-306486"/>
            <a:r>
              <a:rPr lang="en-US">
                <a:latin typeface="Calibri"/>
                <a:cs typeface="Calibri"/>
              </a:rPr>
              <a:t>Quality improvement efforts to complete variable through both active (e.g., contact tracing tool) and passive strategies (e.g., data linkages to vital records and administrative data)</a:t>
            </a:r>
          </a:p>
          <a:p>
            <a:pPr marL="306486" indent="-306486"/>
            <a:r>
              <a:rPr lang="en-US">
                <a:latin typeface="Calibri"/>
                <a:cs typeface="Calibri"/>
              </a:rPr>
              <a:t>Several jurisdictions continue to evaluate accuracy of pregnancy status variable on the COVID-19 Case Report Form</a:t>
            </a:r>
          </a:p>
          <a:p>
            <a:pPr marL="0" indent="0">
              <a:buNone/>
            </a:pPr>
            <a:endParaRPr lang="en-US">
              <a:latin typeface="Calibri"/>
              <a:cs typeface="Calibri"/>
            </a:endParaRPr>
          </a:p>
          <a:p>
            <a:pPr marL="306486" indent="-306486"/>
            <a:endParaRPr lang="en-US">
              <a:cs typeface="Calibri" panose="020F0502020204030204" pitchFamily="34" charset="0"/>
            </a:endParaRPr>
          </a:p>
        </p:txBody>
      </p:sp>
    </p:spTree>
    <p:extLst>
      <p:ext uri="{BB962C8B-B14F-4D97-AF65-F5344CB8AC3E}">
        <p14:creationId xmlns:p14="http://schemas.microsoft.com/office/powerpoint/2010/main" val="83333529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6E27165-B2EE-4A59-BC93-6B906C29F09C}"/>
              </a:ext>
            </a:extLst>
          </p:cNvPr>
          <p:cNvSpPr txBox="1"/>
          <p:nvPr/>
        </p:nvSpPr>
        <p:spPr>
          <a:xfrm>
            <a:off x="406208" y="986224"/>
            <a:ext cx="11624929" cy="666977"/>
          </a:xfrm>
          <a:prstGeom prst="rect">
            <a:avLst/>
          </a:prstGeom>
          <a:noFill/>
        </p:spPr>
        <p:txBody>
          <a:bodyPr wrap="square" rtlCol="0">
            <a:spAutoFit/>
          </a:bodyPr>
          <a:lstStyle/>
          <a:p>
            <a:pPr defTabSz="1219170" eaLnBrk="0" fontAlgn="base" hangingPunct="0">
              <a:spcBef>
                <a:spcPct val="0"/>
              </a:spcBef>
              <a:spcAft>
                <a:spcPct val="0"/>
              </a:spcAft>
            </a:pPr>
            <a:r>
              <a:rPr lang="en-US" sz="1867">
                <a:solidFill>
                  <a:srgbClr val="2D2C2C"/>
                </a:solidFill>
                <a:latin typeface="Myriad Web Pro" panose="020B0503030403020204" pitchFamily="34" charset="0"/>
              </a:rPr>
              <a:t>A total of 4,276 (IL) and 2,070 (TN) CRFs linked with a vital record and had at least one positive specimen during pregnancy (</a:t>
            </a:r>
            <a:r>
              <a:rPr lang="en-US" sz="1867" b="1">
                <a:solidFill>
                  <a:srgbClr val="2D2C2C"/>
                </a:solidFill>
                <a:latin typeface="Myriad Web Pro" panose="020B0503030403020204" pitchFamily="34" charset="0"/>
              </a:rPr>
              <a:t>confirmed pregnant women with SARS-CoV-2 infection</a:t>
            </a:r>
            <a:r>
              <a:rPr lang="en-US" sz="1867">
                <a:solidFill>
                  <a:srgbClr val="2D2C2C"/>
                </a:solidFill>
                <a:latin typeface="Myriad Web Pro" panose="020B0503030403020204" pitchFamily="34" charset="0"/>
              </a:rPr>
              <a:t>)</a:t>
            </a:r>
          </a:p>
        </p:txBody>
      </p:sp>
      <p:sp>
        <p:nvSpPr>
          <p:cNvPr id="7" name="Title 15">
            <a:extLst>
              <a:ext uri="{FF2B5EF4-FFF2-40B4-BE49-F238E27FC236}">
                <a16:creationId xmlns:a16="http://schemas.microsoft.com/office/drawing/2014/main" id="{AB8922EF-46CF-4D2F-A795-D709158D1570}"/>
              </a:ext>
            </a:extLst>
          </p:cNvPr>
          <p:cNvSpPr txBox="1">
            <a:spLocks/>
          </p:cNvSpPr>
          <p:nvPr/>
        </p:nvSpPr>
        <p:spPr>
          <a:xfrm>
            <a:off x="406207" y="1"/>
            <a:ext cx="10972800" cy="919455"/>
          </a:xfrm>
          <a:prstGeom prst="rect">
            <a:avLst/>
          </a:prstGeom>
        </p:spPr>
        <p:txBody>
          <a:bodyPr anchor="b" anchorCtr="0"/>
          <a:lstStyle>
            <a:lvl1pPr algn="l" rtl="0" eaLnBrk="0" fontAlgn="base" hangingPunct="0">
              <a:lnSpc>
                <a:spcPts val="3000"/>
              </a:lnSpc>
              <a:spcBef>
                <a:spcPct val="0"/>
              </a:spcBef>
              <a:spcAft>
                <a:spcPct val="0"/>
              </a:spcAft>
              <a:defRPr sz="2800" b="1" kern="1200" baseline="0">
                <a:solidFill>
                  <a:srgbClr val="006A71"/>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defTabSz="1219170">
              <a:lnSpc>
                <a:spcPts val="4000"/>
              </a:lnSpc>
            </a:pPr>
            <a:r>
              <a:rPr lang="en-US" sz="3733"/>
              <a:t>Sensitivity of COVID-19 CRF pregnancy status field</a:t>
            </a:r>
          </a:p>
        </p:txBody>
      </p:sp>
      <p:graphicFrame>
        <p:nvGraphicFramePr>
          <p:cNvPr id="8" name="Chart 7">
            <a:extLst>
              <a:ext uri="{FF2B5EF4-FFF2-40B4-BE49-F238E27FC236}">
                <a16:creationId xmlns:a16="http://schemas.microsoft.com/office/drawing/2014/main" id="{766170DA-8CFE-4087-8310-6F91612356C5}"/>
              </a:ext>
            </a:extLst>
          </p:cNvPr>
          <p:cNvGraphicFramePr>
            <a:graphicFrameLocks/>
          </p:cNvGraphicFramePr>
          <p:nvPr/>
        </p:nvGraphicFramePr>
        <p:xfrm>
          <a:off x="1286189" y="2083078"/>
          <a:ext cx="9548024" cy="454787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3FD69F58-C239-4556-A38B-F8911E393EA1}"/>
              </a:ext>
            </a:extLst>
          </p:cNvPr>
          <p:cNvSpPr txBox="1"/>
          <p:nvPr/>
        </p:nvSpPr>
        <p:spPr>
          <a:xfrm>
            <a:off x="297614" y="6282142"/>
            <a:ext cx="2729209" cy="318100"/>
          </a:xfrm>
          <a:prstGeom prst="rect">
            <a:avLst/>
          </a:prstGeom>
          <a:noFill/>
        </p:spPr>
        <p:txBody>
          <a:bodyPr wrap="none" rtlCol="0">
            <a:spAutoFit/>
          </a:bodyPr>
          <a:lstStyle/>
          <a:p>
            <a:pPr defTabSz="1219170" eaLnBrk="0" fontAlgn="base" hangingPunct="0">
              <a:spcBef>
                <a:spcPct val="0"/>
              </a:spcBef>
              <a:spcAft>
                <a:spcPct val="0"/>
              </a:spcAft>
            </a:pPr>
            <a:r>
              <a:rPr lang="en-US" sz="1467">
                <a:solidFill>
                  <a:srgbClr val="000000"/>
                </a:solidFill>
                <a:latin typeface="Calibri" panose="020F0502020204030204" pitchFamily="34" charset="0"/>
                <a:hlinkClick r:id="rId4"/>
              </a:rPr>
              <a:t>Manning et al. MCH Journal 2021</a:t>
            </a:r>
            <a:endParaRPr lang="en-US" sz="1467">
              <a:solidFill>
                <a:srgbClr val="000000"/>
              </a:solidFill>
              <a:latin typeface="Calibri" panose="020F0502020204030204" pitchFamily="34" charset="0"/>
            </a:endParaRPr>
          </a:p>
        </p:txBody>
      </p:sp>
    </p:spTree>
    <p:extLst>
      <p:ext uri="{BB962C8B-B14F-4D97-AF65-F5344CB8AC3E}">
        <p14:creationId xmlns:p14="http://schemas.microsoft.com/office/powerpoint/2010/main" val="424365877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2E47D1B-9A01-4F45-96AB-A4E74FA971D4}"/>
              </a:ext>
            </a:extLst>
          </p:cNvPr>
          <p:cNvGraphicFramePr>
            <a:graphicFrameLocks/>
          </p:cNvGraphicFramePr>
          <p:nvPr/>
        </p:nvGraphicFramePr>
        <p:xfrm>
          <a:off x="1112019" y="1488703"/>
          <a:ext cx="10691445" cy="5236995"/>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15">
            <a:extLst>
              <a:ext uri="{FF2B5EF4-FFF2-40B4-BE49-F238E27FC236}">
                <a16:creationId xmlns:a16="http://schemas.microsoft.com/office/drawing/2014/main" id="{6E195BD2-BCA4-4EAD-959E-5208B7A57CE3}"/>
              </a:ext>
            </a:extLst>
          </p:cNvPr>
          <p:cNvSpPr>
            <a:spLocks noGrp="1"/>
          </p:cNvSpPr>
          <p:nvPr>
            <p:ph type="title"/>
          </p:nvPr>
        </p:nvSpPr>
        <p:spPr>
          <a:xfrm>
            <a:off x="609600" y="274640"/>
            <a:ext cx="10972800" cy="1452561"/>
          </a:xfrm>
        </p:spPr>
        <p:txBody>
          <a:bodyPr lIns="121920" tIns="60960" rIns="121920" bIns="60960" anchor="b" anchorCtr="0"/>
          <a:lstStyle/>
          <a:p>
            <a:r>
              <a:rPr lang="en-US">
                <a:latin typeface="Calibri"/>
                <a:cs typeface="Calibri"/>
              </a:rPr>
              <a:t>Sensitivity of CRF pregnancy status field varied significantly* by month of specimen collection in both states in 2020</a:t>
            </a:r>
            <a:endParaRPr lang="en-US"/>
          </a:p>
        </p:txBody>
      </p:sp>
      <p:sp>
        <p:nvSpPr>
          <p:cNvPr id="6" name="TextBox 5">
            <a:extLst>
              <a:ext uri="{FF2B5EF4-FFF2-40B4-BE49-F238E27FC236}">
                <a16:creationId xmlns:a16="http://schemas.microsoft.com/office/drawing/2014/main" id="{953C572C-6B62-4627-BE25-4B4CC63004E2}"/>
              </a:ext>
            </a:extLst>
          </p:cNvPr>
          <p:cNvSpPr txBox="1"/>
          <p:nvPr/>
        </p:nvSpPr>
        <p:spPr>
          <a:xfrm>
            <a:off x="3678471" y="6203769"/>
            <a:ext cx="1089401" cy="410433"/>
          </a:xfrm>
          <a:prstGeom prst="rect">
            <a:avLst/>
          </a:prstGeom>
          <a:noFill/>
        </p:spPr>
        <p:txBody>
          <a:bodyPr wrap="none" lIns="121920" tIns="60960" rIns="121920" bIns="60960" rtlCol="0" anchor="t">
            <a:spAutoFit/>
          </a:bodyPr>
          <a:lstStyle/>
          <a:p>
            <a:pPr defTabSz="1219170" eaLnBrk="0" fontAlgn="base" hangingPunct="0">
              <a:spcBef>
                <a:spcPct val="0"/>
              </a:spcBef>
              <a:spcAft>
                <a:spcPct val="0"/>
              </a:spcAft>
            </a:pPr>
            <a:r>
              <a:rPr lang="en-US" sz="1867">
                <a:solidFill>
                  <a:srgbClr val="000000"/>
                </a:solidFill>
                <a:latin typeface="Calibri"/>
                <a:cs typeface="Calibri"/>
              </a:rPr>
              <a:t>* p&lt;0.05</a:t>
            </a:r>
          </a:p>
        </p:txBody>
      </p:sp>
      <p:sp>
        <p:nvSpPr>
          <p:cNvPr id="7" name="TextBox 6">
            <a:extLst>
              <a:ext uri="{FF2B5EF4-FFF2-40B4-BE49-F238E27FC236}">
                <a16:creationId xmlns:a16="http://schemas.microsoft.com/office/drawing/2014/main" id="{7BECD5A9-853B-4AC1-97AC-624C141E9253}"/>
              </a:ext>
            </a:extLst>
          </p:cNvPr>
          <p:cNvSpPr txBox="1"/>
          <p:nvPr/>
        </p:nvSpPr>
        <p:spPr>
          <a:xfrm>
            <a:off x="388537" y="6277896"/>
            <a:ext cx="2729209" cy="318100"/>
          </a:xfrm>
          <a:prstGeom prst="rect">
            <a:avLst/>
          </a:prstGeom>
          <a:noFill/>
        </p:spPr>
        <p:txBody>
          <a:bodyPr wrap="none" rtlCol="0">
            <a:spAutoFit/>
          </a:bodyPr>
          <a:lstStyle/>
          <a:p>
            <a:pPr defTabSz="1219170" eaLnBrk="0" fontAlgn="base" hangingPunct="0">
              <a:spcBef>
                <a:spcPct val="0"/>
              </a:spcBef>
              <a:spcAft>
                <a:spcPct val="0"/>
              </a:spcAft>
            </a:pPr>
            <a:r>
              <a:rPr lang="en-US" sz="1467">
                <a:solidFill>
                  <a:srgbClr val="000000"/>
                </a:solidFill>
                <a:latin typeface="Calibri" panose="020F0502020204030204" pitchFamily="34" charset="0"/>
                <a:hlinkClick r:id="rId5"/>
              </a:rPr>
              <a:t>Manning et al. MCH Journal 2021</a:t>
            </a:r>
            <a:endParaRPr lang="en-US" sz="1467">
              <a:solidFill>
                <a:srgbClr val="000000"/>
              </a:solidFill>
              <a:latin typeface="Calibri" panose="020F0502020204030204" pitchFamily="34" charset="0"/>
            </a:endParaRPr>
          </a:p>
        </p:txBody>
      </p:sp>
    </p:spTree>
    <p:extLst>
      <p:ext uri="{BB962C8B-B14F-4D97-AF65-F5344CB8AC3E}">
        <p14:creationId xmlns:p14="http://schemas.microsoft.com/office/powerpoint/2010/main" val="2028239645"/>
      </p:ext>
    </p:extLst>
  </p:cSld>
  <p:clrMapOvr>
    <a:masterClrMapping/>
  </p:clrMapOvr>
  <p:transition>
    <p:fade/>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21A08-389E-4850-AAE9-A6DAE7D2AFB9}"/>
              </a:ext>
            </a:extLst>
          </p:cNvPr>
          <p:cNvSpPr>
            <a:spLocks noGrp="1"/>
          </p:cNvSpPr>
          <p:nvPr>
            <p:ph type="title"/>
          </p:nvPr>
        </p:nvSpPr>
        <p:spPr/>
        <p:txBody>
          <a:bodyPr/>
          <a:lstStyle/>
          <a:p>
            <a:r>
              <a:rPr lang="en-US"/>
              <a:t>Purpose</a:t>
            </a:r>
          </a:p>
        </p:txBody>
      </p:sp>
      <p:sp>
        <p:nvSpPr>
          <p:cNvPr id="3" name="Content Placeholder 2">
            <a:extLst>
              <a:ext uri="{FF2B5EF4-FFF2-40B4-BE49-F238E27FC236}">
                <a16:creationId xmlns:a16="http://schemas.microsoft.com/office/drawing/2014/main" id="{8172D0D2-AD46-4991-8913-C44ABD38BD42}"/>
              </a:ext>
            </a:extLst>
          </p:cNvPr>
          <p:cNvSpPr>
            <a:spLocks noGrp="1"/>
          </p:cNvSpPr>
          <p:nvPr>
            <p:ph idx="1"/>
          </p:nvPr>
        </p:nvSpPr>
        <p:spPr/>
        <p:txBody>
          <a:bodyPr>
            <a:normAutofit/>
          </a:bodyPr>
          <a:lstStyle/>
          <a:p>
            <a:pPr marL="0" indent="0">
              <a:buNone/>
            </a:pPr>
            <a:r>
              <a:rPr lang="en-US" sz="3200" b="0" i="0">
                <a:solidFill>
                  <a:srgbClr val="000000"/>
                </a:solidFill>
                <a:effectLst/>
                <a:latin typeface="Calibri" panose="020F0502020204030204" pitchFamily="34" charset="0"/>
              </a:rPr>
              <a:t>CSTE convened this multidisciplinary workgroup of subject matter experts and public health partners to identify issues and needs around pregnancy status reporting via Electronic Lab Reports (ELR) for COVID-19 and to develop recommendations for the improvement of accuracy and completeness. </a:t>
            </a:r>
          </a:p>
          <a:p>
            <a:pPr marL="0" indent="0">
              <a:buNone/>
            </a:pPr>
            <a:endParaRPr lang="en-US" sz="3200">
              <a:solidFill>
                <a:srgbClr val="000000"/>
              </a:solidFill>
              <a:latin typeface="Calibri" panose="020F0502020204030204" pitchFamily="34" charset="0"/>
            </a:endParaRPr>
          </a:p>
          <a:p>
            <a:pPr marL="0" indent="0">
              <a:buNone/>
            </a:pPr>
            <a:endParaRPr lang="en-US" sz="3200"/>
          </a:p>
        </p:txBody>
      </p:sp>
    </p:spTree>
    <p:extLst>
      <p:ext uri="{BB962C8B-B14F-4D97-AF65-F5344CB8AC3E}">
        <p14:creationId xmlns:p14="http://schemas.microsoft.com/office/powerpoint/2010/main" val="3831503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C667-FFBA-4DC9-8A63-8A3C88FD9AB0}"/>
              </a:ext>
            </a:extLst>
          </p:cNvPr>
          <p:cNvSpPr>
            <a:spLocks noGrp="1"/>
          </p:cNvSpPr>
          <p:nvPr>
            <p:ph type="title"/>
          </p:nvPr>
        </p:nvSpPr>
        <p:spPr/>
        <p:txBody>
          <a:bodyPr/>
          <a:lstStyle/>
          <a:p>
            <a:r>
              <a:rPr lang="en-US"/>
              <a:t>Goals</a:t>
            </a:r>
          </a:p>
        </p:txBody>
      </p:sp>
      <p:sp>
        <p:nvSpPr>
          <p:cNvPr id="3" name="Content Placeholder 2">
            <a:extLst>
              <a:ext uri="{FF2B5EF4-FFF2-40B4-BE49-F238E27FC236}">
                <a16:creationId xmlns:a16="http://schemas.microsoft.com/office/drawing/2014/main" id="{549411D9-AB25-46FC-B7FB-BC6AFFFFE4EA}"/>
              </a:ext>
            </a:extLst>
          </p:cNvPr>
          <p:cNvSpPr>
            <a:spLocks noGrp="1"/>
          </p:cNvSpPr>
          <p:nvPr>
            <p:ph idx="1"/>
          </p:nvPr>
        </p:nvSpPr>
        <p:spPr/>
        <p:txBody>
          <a:bodyPr>
            <a:normAutofit/>
          </a:bodyPr>
          <a:lstStyle/>
          <a:p>
            <a:pPr marL="0" indent="0">
              <a:lnSpc>
                <a:spcPct val="100000"/>
              </a:lnSpc>
              <a:buNone/>
            </a:pPr>
            <a:r>
              <a:rPr lang="en-US" sz="3200"/>
              <a:t>The COVID-19 Pregnancy Status Reporting Workgroup will:</a:t>
            </a:r>
          </a:p>
          <a:p>
            <a:pPr marL="971550" lvl="1" indent="-514350">
              <a:lnSpc>
                <a:spcPct val="100000"/>
              </a:lnSpc>
              <a:buFont typeface="+mj-lt"/>
              <a:buAutoNum type="arabicPeriod"/>
            </a:pPr>
            <a:r>
              <a:rPr lang="en-US" sz="2800"/>
              <a:t>Conduct an </a:t>
            </a:r>
            <a:r>
              <a:rPr lang="en-US" sz="2800" b="1"/>
              <a:t>STLT environmental scan </a:t>
            </a:r>
            <a:r>
              <a:rPr lang="en-US" sz="2800"/>
              <a:t>to identify and review current practices, gaps, and opportunities for data improvement across the ELR/ECR pipeline, focused on pregnancy status reporting as part of jurisdictional ELR/ECR for COVID-19. </a:t>
            </a:r>
          </a:p>
          <a:p>
            <a:pPr marL="971550" lvl="1" indent="-514350">
              <a:lnSpc>
                <a:spcPct val="100000"/>
              </a:lnSpc>
              <a:buFont typeface="+mj-lt"/>
              <a:buAutoNum type="arabicPeriod"/>
            </a:pPr>
            <a:r>
              <a:rPr lang="en-US" sz="2800"/>
              <a:t>Develop a </a:t>
            </a:r>
            <a:r>
              <a:rPr lang="en-US" sz="2800" b="1"/>
              <a:t>CSTE guidance document </a:t>
            </a:r>
            <a:r>
              <a:rPr lang="en-US" sz="2800"/>
              <a:t>that outlines the recommendations to improve pregnancy status reporting in ELR/ECR based on the results of the environmental scan and workgroup discussions. </a:t>
            </a:r>
          </a:p>
        </p:txBody>
      </p:sp>
    </p:spTree>
    <p:extLst>
      <p:ext uri="{BB962C8B-B14F-4D97-AF65-F5344CB8AC3E}">
        <p14:creationId xmlns:p14="http://schemas.microsoft.com/office/powerpoint/2010/main" val="1638207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C667-FFBA-4DC9-8A63-8A3C88FD9AB0}"/>
              </a:ext>
            </a:extLst>
          </p:cNvPr>
          <p:cNvSpPr>
            <a:spLocks noGrp="1"/>
          </p:cNvSpPr>
          <p:nvPr>
            <p:ph type="title"/>
          </p:nvPr>
        </p:nvSpPr>
        <p:spPr/>
        <p:txBody>
          <a:bodyPr/>
          <a:lstStyle/>
          <a:p>
            <a:r>
              <a:rPr lang="en-US"/>
              <a:t>Participation</a:t>
            </a:r>
          </a:p>
        </p:txBody>
      </p:sp>
      <p:sp>
        <p:nvSpPr>
          <p:cNvPr id="3" name="Content Placeholder 2">
            <a:extLst>
              <a:ext uri="{FF2B5EF4-FFF2-40B4-BE49-F238E27FC236}">
                <a16:creationId xmlns:a16="http://schemas.microsoft.com/office/drawing/2014/main" id="{549411D9-AB25-46FC-B7FB-BC6AFFFFE4EA}"/>
              </a:ext>
            </a:extLst>
          </p:cNvPr>
          <p:cNvSpPr>
            <a:spLocks noGrp="1"/>
          </p:cNvSpPr>
          <p:nvPr>
            <p:ph idx="1"/>
          </p:nvPr>
        </p:nvSpPr>
        <p:spPr/>
        <p:txBody>
          <a:bodyPr>
            <a:normAutofit/>
          </a:bodyPr>
          <a:lstStyle/>
          <a:p>
            <a:pPr>
              <a:lnSpc>
                <a:spcPct val="100000"/>
              </a:lnSpc>
            </a:pPr>
            <a:r>
              <a:rPr lang="en-US" sz="3200"/>
              <a:t>Participation in workgroup calls will inform the environmental scan and final recommendations.</a:t>
            </a:r>
          </a:p>
          <a:p>
            <a:pPr>
              <a:lnSpc>
                <a:spcPct val="100000"/>
              </a:lnSpc>
            </a:pPr>
            <a:r>
              <a:rPr lang="en-US" sz="3200"/>
              <a:t>Workgroup members will have the opportunity to provide comments on products.</a:t>
            </a:r>
            <a:endParaRPr lang="en-US" sz="2800"/>
          </a:p>
        </p:txBody>
      </p:sp>
    </p:spTree>
    <p:extLst>
      <p:ext uri="{BB962C8B-B14F-4D97-AF65-F5344CB8AC3E}">
        <p14:creationId xmlns:p14="http://schemas.microsoft.com/office/powerpoint/2010/main" val="1625857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8F63-DCAD-4625-BD86-68D42AB59F95}"/>
              </a:ext>
            </a:extLst>
          </p:cNvPr>
          <p:cNvSpPr>
            <a:spLocks noGrp="1"/>
          </p:cNvSpPr>
          <p:nvPr>
            <p:ph type="title"/>
          </p:nvPr>
        </p:nvSpPr>
        <p:spPr/>
        <p:txBody>
          <a:bodyPr/>
          <a:lstStyle/>
          <a:p>
            <a:r>
              <a:rPr lang="en-US"/>
              <a:t>Timeline</a:t>
            </a:r>
          </a:p>
        </p:txBody>
      </p:sp>
      <p:graphicFrame>
        <p:nvGraphicFramePr>
          <p:cNvPr id="5" name="Table 4">
            <a:extLst>
              <a:ext uri="{FF2B5EF4-FFF2-40B4-BE49-F238E27FC236}">
                <a16:creationId xmlns:a16="http://schemas.microsoft.com/office/drawing/2014/main" id="{8F7180AF-F335-4900-B34E-26707C3E7396}"/>
              </a:ext>
            </a:extLst>
          </p:cNvPr>
          <p:cNvGraphicFramePr>
            <a:graphicFrameLocks noGrp="1"/>
          </p:cNvGraphicFramePr>
          <p:nvPr>
            <p:extLst>
              <p:ext uri="{D42A27DB-BD31-4B8C-83A1-F6EECF244321}">
                <p14:modId xmlns:p14="http://schemas.microsoft.com/office/powerpoint/2010/main" val="4141476917"/>
              </p:ext>
            </p:extLst>
          </p:nvPr>
        </p:nvGraphicFramePr>
        <p:xfrm>
          <a:off x="806097" y="1299414"/>
          <a:ext cx="10579806" cy="4480560"/>
        </p:xfrm>
        <a:graphic>
          <a:graphicData uri="http://schemas.openxmlformats.org/drawingml/2006/table">
            <a:tbl>
              <a:tblPr>
                <a:tableStyleId>{BDBED569-4797-4DF1-A0F4-6AAB3CD982D8}</a:tableStyleId>
              </a:tblPr>
              <a:tblGrid>
                <a:gridCol w="3588068">
                  <a:extLst>
                    <a:ext uri="{9D8B030D-6E8A-4147-A177-3AD203B41FA5}">
                      <a16:colId xmlns:a16="http://schemas.microsoft.com/office/drawing/2014/main" val="3184757591"/>
                    </a:ext>
                  </a:extLst>
                </a:gridCol>
                <a:gridCol w="6991738">
                  <a:extLst>
                    <a:ext uri="{9D8B030D-6E8A-4147-A177-3AD203B41FA5}">
                      <a16:colId xmlns:a16="http://schemas.microsoft.com/office/drawing/2014/main" val="1035124375"/>
                    </a:ext>
                  </a:extLst>
                </a:gridCol>
              </a:tblGrid>
              <a:tr h="814771">
                <a:tc>
                  <a:txBody>
                    <a:bodyPr/>
                    <a:lstStyle/>
                    <a:p>
                      <a:pPr algn="l" rtl="0" fontAlgn="base"/>
                      <a:r>
                        <a:rPr lang="en-US" sz="2400" b="1">
                          <a:effectLst/>
                        </a:rPr>
                        <a:t>January 2022 </a:t>
                      </a:r>
                      <a:endParaRPr lang="en-US" sz="2400" b="1" i="0">
                        <a:effectLst/>
                        <a:latin typeface="Arial" panose="020B0604020202020204" pitchFamily="34" charset="0"/>
                        <a:cs typeface="Arial" panose="020B0604020202020204" pitchFamily="34" charset="0"/>
                      </a:endParaRPr>
                    </a:p>
                  </a:txBody>
                  <a:tcPr/>
                </a:tc>
                <a:tc>
                  <a:txBody>
                    <a:bodyPr/>
                    <a:lstStyle/>
                    <a:p>
                      <a:pPr algn="l" rtl="0" fontAlgn="base"/>
                      <a:r>
                        <a:rPr lang="en-US" sz="2400" b="0">
                          <a:effectLst/>
                        </a:rPr>
                        <a:t>First Workgroup call</a:t>
                      </a:r>
                    </a:p>
                    <a:p>
                      <a:pPr algn="l" rtl="0" fontAlgn="base"/>
                      <a:r>
                        <a:rPr lang="en-US" sz="2400" b="0">
                          <a:effectLst/>
                        </a:rPr>
                        <a:t>Establish regular monthly meeting time</a:t>
                      </a:r>
                      <a:r>
                        <a:rPr lang="en-US" sz="2400" b="1">
                          <a:effectLst/>
                        </a:rPr>
                        <a:t> </a:t>
                      </a:r>
                      <a:endParaRPr lang="en-US" sz="2400" b="1" i="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71623374"/>
                  </a:ext>
                </a:extLst>
              </a:tr>
              <a:tr h="814771">
                <a:tc>
                  <a:txBody>
                    <a:bodyPr/>
                    <a:lstStyle/>
                    <a:p>
                      <a:pPr algn="l" rtl="0" fontAlgn="base"/>
                      <a:r>
                        <a:rPr lang="en-US" sz="2400" b="1">
                          <a:effectLst/>
                        </a:rPr>
                        <a:t>February - March 2022 </a:t>
                      </a:r>
                      <a:endParaRPr lang="en-US" sz="2400" b="1" i="0">
                        <a:effectLst/>
                        <a:latin typeface="Arial" panose="020B0604020202020204" pitchFamily="34" charset="0"/>
                        <a:cs typeface="Arial" panose="020B0604020202020204" pitchFamily="34" charset="0"/>
                      </a:endParaRPr>
                    </a:p>
                  </a:txBody>
                  <a:tcPr/>
                </a:tc>
                <a:tc>
                  <a:txBody>
                    <a:bodyPr/>
                    <a:lstStyle/>
                    <a:p>
                      <a:pPr algn="l" rtl="0" fontAlgn="base"/>
                      <a:r>
                        <a:rPr lang="en-US" sz="2400" b="0">
                          <a:effectLst/>
                        </a:rPr>
                        <a:t>Onboard consultant </a:t>
                      </a:r>
                    </a:p>
                    <a:p>
                      <a:pPr algn="l" rtl="0" fontAlgn="base"/>
                      <a:r>
                        <a:rPr lang="en-US" sz="2400" b="0">
                          <a:effectLst/>
                        </a:rPr>
                        <a:t>Begin literature review, prepare environmental scan </a:t>
                      </a:r>
                      <a:endParaRPr lang="en-US" sz="2400" b="0" i="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37201657"/>
                  </a:ext>
                </a:extLst>
              </a:tr>
              <a:tr h="805572">
                <a:tc>
                  <a:txBody>
                    <a:bodyPr/>
                    <a:lstStyle/>
                    <a:p>
                      <a:pPr algn="l" rtl="0" fontAlgn="base"/>
                      <a:r>
                        <a:rPr lang="en-US" sz="2400" b="1">
                          <a:effectLst/>
                        </a:rPr>
                        <a:t>April 2022 </a:t>
                      </a:r>
                      <a:endParaRPr lang="en-US" sz="2400" b="1" i="0">
                        <a:effectLst/>
                        <a:latin typeface="Arial" panose="020B0604020202020204" pitchFamily="34" charset="0"/>
                        <a:cs typeface="Arial" panose="020B0604020202020204" pitchFamily="34" charset="0"/>
                      </a:endParaRPr>
                    </a:p>
                  </a:txBody>
                  <a:tcPr/>
                </a:tc>
                <a:tc>
                  <a:txBody>
                    <a:bodyPr/>
                    <a:lstStyle/>
                    <a:p>
                      <a:pPr algn="l" rtl="0" fontAlgn="base"/>
                      <a:r>
                        <a:rPr lang="en-US" sz="2400" b="0">
                          <a:effectLst/>
                        </a:rPr>
                        <a:t>Conduct environmental scan (assessment questions, key informant interviews)</a:t>
                      </a:r>
                      <a:endParaRPr lang="en-US" sz="2400" b="0" i="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83069149"/>
                  </a:ext>
                </a:extLst>
              </a:tr>
              <a:tr h="814771">
                <a:tc>
                  <a:txBody>
                    <a:bodyPr/>
                    <a:lstStyle/>
                    <a:p>
                      <a:pPr algn="l" rtl="0" fontAlgn="base"/>
                      <a:r>
                        <a:rPr lang="en-US" sz="2400" b="1">
                          <a:effectLst/>
                        </a:rPr>
                        <a:t>May – June 2022 </a:t>
                      </a:r>
                      <a:endParaRPr lang="en-US" sz="2400" b="1" i="0">
                        <a:effectLst/>
                        <a:latin typeface="Arial" panose="020B0604020202020204" pitchFamily="34" charset="0"/>
                        <a:cs typeface="Arial" panose="020B0604020202020204" pitchFamily="34" charset="0"/>
                      </a:endParaRPr>
                    </a:p>
                  </a:txBody>
                  <a:tcPr/>
                </a:tc>
                <a:tc>
                  <a:txBody>
                    <a:bodyPr/>
                    <a:lstStyle/>
                    <a:p>
                      <a:pPr algn="l" rtl="0" fontAlgn="base"/>
                      <a:r>
                        <a:rPr lang="en-US" sz="2400" b="0">
                          <a:effectLst/>
                        </a:rPr>
                        <a:t>Draft recommendations and conduct internal reviews and edits </a:t>
                      </a:r>
                      <a:endParaRPr lang="en-US" sz="2400" b="0" i="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97919873"/>
                  </a:ext>
                </a:extLst>
              </a:tr>
              <a:tr h="814771">
                <a:tc>
                  <a:txBody>
                    <a:bodyPr/>
                    <a:lstStyle/>
                    <a:p>
                      <a:pPr algn="l" rtl="0" fontAlgn="base"/>
                      <a:r>
                        <a:rPr lang="en-US" sz="2400" b="1">
                          <a:effectLst/>
                        </a:rPr>
                        <a:t>July 2022 </a:t>
                      </a:r>
                      <a:endParaRPr lang="en-US" sz="2400" b="1" i="0">
                        <a:effectLst/>
                        <a:latin typeface="Arial" panose="020B0604020202020204" pitchFamily="34" charset="0"/>
                        <a:cs typeface="Arial" panose="020B0604020202020204" pitchFamily="34" charset="0"/>
                      </a:endParaRPr>
                    </a:p>
                  </a:txBody>
                  <a:tcPr/>
                </a:tc>
                <a:tc>
                  <a:txBody>
                    <a:bodyPr/>
                    <a:lstStyle/>
                    <a:p>
                      <a:pPr algn="l" rtl="0" fontAlgn="base"/>
                      <a:r>
                        <a:rPr lang="en-US" sz="2400" b="0">
                          <a:effectLst/>
                        </a:rPr>
                        <a:t>Conclude monthly Workgroup calls </a:t>
                      </a:r>
                    </a:p>
                    <a:p>
                      <a:pPr algn="l" rtl="0" fontAlgn="base"/>
                      <a:r>
                        <a:rPr lang="en-US" sz="2400" b="0">
                          <a:effectLst/>
                        </a:rPr>
                        <a:t>Finalize recommendations </a:t>
                      </a:r>
                    </a:p>
                    <a:p>
                      <a:pPr algn="l" rtl="0" fontAlgn="base"/>
                      <a:r>
                        <a:rPr lang="en-US" sz="2400" b="0">
                          <a:effectLst/>
                        </a:rPr>
                        <a:t>Publish recommendations on CSTE website </a:t>
                      </a:r>
                      <a:endParaRPr lang="en-US" sz="2400" b="0" i="0">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76028621"/>
                  </a:ext>
                </a:extLst>
              </a:tr>
            </a:tbl>
          </a:graphicData>
        </a:graphic>
      </p:graphicFrame>
    </p:spTree>
    <p:extLst>
      <p:ext uri="{BB962C8B-B14F-4D97-AF65-F5344CB8AC3E}">
        <p14:creationId xmlns:p14="http://schemas.microsoft.com/office/powerpoint/2010/main" val="1800114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E6D31E-F580-4B86-AB84-5DA65CEE63C2}"/>
              </a:ext>
            </a:extLst>
          </p:cNvPr>
          <p:cNvSpPr>
            <a:spLocks noGrp="1"/>
          </p:cNvSpPr>
          <p:nvPr>
            <p:ph type="body" sz="quarter" idx="10"/>
          </p:nvPr>
        </p:nvSpPr>
        <p:spPr/>
        <p:txBody>
          <a:bodyPr/>
          <a:lstStyle/>
          <a:p>
            <a:r>
              <a:rPr lang="en-US"/>
              <a:t>Open Forum</a:t>
            </a:r>
          </a:p>
        </p:txBody>
      </p:sp>
    </p:spTree>
    <p:extLst>
      <p:ext uri="{BB962C8B-B14F-4D97-AF65-F5344CB8AC3E}">
        <p14:creationId xmlns:p14="http://schemas.microsoft.com/office/powerpoint/2010/main" val="833970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9AC005-396D-4580-9CA3-3CCC7685E790}"/>
              </a:ext>
            </a:extLst>
          </p:cNvPr>
          <p:cNvSpPr>
            <a:spLocks noGrp="1"/>
          </p:cNvSpPr>
          <p:nvPr>
            <p:ph type="title"/>
          </p:nvPr>
        </p:nvSpPr>
        <p:spPr/>
        <p:txBody>
          <a:bodyPr lIns="91440" tIns="45720" rIns="91440" bIns="45720" anchor="ctr"/>
          <a:lstStyle/>
          <a:p>
            <a:r>
              <a:rPr lang="en-US">
                <a:latin typeface="Arial"/>
                <a:cs typeface="Arial"/>
              </a:rPr>
              <a:t>Questions to Consider</a:t>
            </a:r>
            <a:endParaRPr lang="en-US"/>
          </a:p>
        </p:txBody>
      </p:sp>
      <p:sp>
        <p:nvSpPr>
          <p:cNvPr id="2" name="Text Placeholder 1">
            <a:extLst>
              <a:ext uri="{FF2B5EF4-FFF2-40B4-BE49-F238E27FC236}">
                <a16:creationId xmlns:a16="http://schemas.microsoft.com/office/drawing/2014/main" id="{C2C25BA4-7319-4017-8404-B10A843F15D9}"/>
              </a:ext>
            </a:extLst>
          </p:cNvPr>
          <p:cNvSpPr>
            <a:spLocks noGrp="1"/>
          </p:cNvSpPr>
          <p:nvPr>
            <p:ph idx="1"/>
          </p:nvPr>
        </p:nvSpPr>
        <p:spPr/>
        <p:txBody>
          <a:bodyPr vert="horz" lIns="91440" tIns="45720" rIns="91440" bIns="45720" rtlCol="0" anchor="t">
            <a:normAutofit lnSpcReduction="10000"/>
          </a:bodyPr>
          <a:lstStyle/>
          <a:p>
            <a:pPr marL="0" indent="0">
              <a:buNone/>
            </a:pPr>
            <a:r>
              <a:rPr lang="en-US">
                <a:latin typeface="Arial"/>
                <a:cs typeface="Arial"/>
              </a:rPr>
              <a:t>Providers, labs, HDs, others: </a:t>
            </a:r>
            <a:endParaRPr lang="en-US"/>
          </a:p>
          <a:p>
            <a:r>
              <a:rPr lang="en-US">
                <a:latin typeface="Arial"/>
                <a:cs typeface="Arial"/>
              </a:rPr>
              <a:t>What are some barriers/challenges that exist for ELR of pregnancy status? Some successes/work arounds? </a:t>
            </a:r>
            <a:endParaRPr lang="en-US"/>
          </a:p>
          <a:p>
            <a:r>
              <a:rPr lang="en-US">
                <a:latin typeface="Arial"/>
                <a:cs typeface="Arial"/>
              </a:rPr>
              <a:t>Known limitations of using ELR to ascertain pregnancy status? </a:t>
            </a:r>
            <a:endParaRPr lang="en-US"/>
          </a:p>
          <a:p>
            <a:r>
              <a:rPr lang="en-US">
                <a:latin typeface="Arial"/>
                <a:cs typeface="Arial"/>
              </a:rPr>
              <a:t>Benefits/barriers of using ELR to ascertain pregnancy status?  </a:t>
            </a:r>
            <a:endParaRPr lang="en-US"/>
          </a:p>
          <a:p>
            <a:r>
              <a:rPr lang="en-US">
                <a:latin typeface="Arial"/>
                <a:cs typeface="Arial"/>
              </a:rPr>
              <a:t>Person-time required for ELR vs. other methods of pregnancy reporting? </a:t>
            </a:r>
            <a:endParaRPr lang="en-US"/>
          </a:p>
          <a:p>
            <a:r>
              <a:rPr lang="en-US">
                <a:latin typeface="Arial"/>
                <a:cs typeface="Arial"/>
              </a:rPr>
              <a:t>Validity of using ELR to ascertain pregnancy status for case reporting? </a:t>
            </a:r>
            <a:endParaRPr lang="en-US"/>
          </a:p>
          <a:p>
            <a:r>
              <a:rPr lang="en-US">
                <a:latin typeface="Arial"/>
                <a:cs typeface="Arial"/>
              </a:rPr>
              <a:t>Experience in other conditions to ascertain pregnancy status via ELR  </a:t>
            </a:r>
          </a:p>
          <a:p>
            <a:endParaRPr lang="en-US"/>
          </a:p>
          <a:p>
            <a:endParaRPr lang="en-US"/>
          </a:p>
        </p:txBody>
      </p:sp>
    </p:spTree>
    <p:extLst>
      <p:ext uri="{BB962C8B-B14F-4D97-AF65-F5344CB8AC3E}">
        <p14:creationId xmlns:p14="http://schemas.microsoft.com/office/powerpoint/2010/main" val="629139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1BE355-AEE1-49B5-92D1-6AA8CD7523CE}"/>
              </a:ext>
            </a:extLst>
          </p:cNvPr>
          <p:cNvSpPr>
            <a:spLocks noGrp="1"/>
          </p:cNvSpPr>
          <p:nvPr>
            <p:ph type="body" sz="quarter" idx="10"/>
          </p:nvPr>
        </p:nvSpPr>
        <p:spPr/>
        <p:txBody>
          <a:bodyPr/>
          <a:lstStyle/>
          <a:p>
            <a:r>
              <a:rPr lang="en-US"/>
              <a:t>February Meeting</a:t>
            </a:r>
          </a:p>
        </p:txBody>
      </p:sp>
    </p:spTree>
    <p:extLst>
      <p:ext uri="{BB962C8B-B14F-4D97-AF65-F5344CB8AC3E}">
        <p14:creationId xmlns:p14="http://schemas.microsoft.com/office/powerpoint/2010/main" val="408446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6688" y="4438472"/>
            <a:ext cx="5564599" cy="2031325"/>
          </a:xfrm>
          <a:prstGeom prst="rect">
            <a:avLst/>
          </a:prstGeom>
          <a:noFill/>
        </p:spPr>
        <p:txBody>
          <a:bodyPr wrap="square" rtlCol="0">
            <a:spAutoFit/>
          </a:bodyPr>
          <a:lstStyle/>
          <a:p>
            <a:pPr algn="r"/>
            <a:r>
              <a:rPr lang="en-US" sz="2200">
                <a:solidFill>
                  <a:srgbClr val="152754"/>
                </a:solidFill>
                <a:latin typeface="Arial" panose="020B0604020202020204" pitchFamily="34" charset="0"/>
                <a:cs typeface="Arial" panose="020B0604020202020204" pitchFamily="34" charset="0"/>
              </a:rPr>
              <a:t>CSTE National Office</a:t>
            </a:r>
          </a:p>
          <a:p>
            <a:pPr algn="r"/>
            <a:r>
              <a:rPr lang="en-US" sz="20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20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1300">
              <a:solidFill>
                <a:schemeClr val="tx1">
                  <a:lumMod val="65000"/>
                  <a:lumOff val="35000"/>
                </a:schemeClr>
              </a:solidFill>
              <a:latin typeface="Arial" panose="020B0604020202020204" pitchFamily="34" charset="0"/>
              <a:cs typeface="Arial-Lgt-FC"/>
            </a:endParaRPr>
          </a:p>
          <a:p>
            <a:pPr algn="r"/>
            <a:r>
              <a:rPr lang="en-US" sz="170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700" b="1">
                <a:solidFill>
                  <a:schemeClr val="tx1">
                    <a:lumMod val="65000"/>
                    <a:lumOff val="35000"/>
                  </a:schemeClr>
                </a:solidFill>
                <a:latin typeface="Arial" panose="020B0604020202020204" pitchFamily="34" charset="0"/>
                <a:cs typeface="Arial" panose="020B0604020202020204" pitchFamily="34" charset="0"/>
              </a:rPr>
              <a:t> </a:t>
            </a:r>
            <a:r>
              <a:rPr lang="en-US" sz="170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700">
                <a:solidFill>
                  <a:schemeClr val="tx1">
                    <a:lumMod val="65000"/>
                    <a:lumOff val="35000"/>
                  </a:schemeClr>
                </a:solidFill>
                <a:latin typeface="Arial" panose="020B0604020202020204" pitchFamily="34" charset="0"/>
                <a:cs typeface="Arial" panose="020B0604020202020204" pitchFamily="34" charset="0"/>
              </a:rPr>
              <a:t>misrael@cste.org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309" y="5895974"/>
            <a:ext cx="212783" cy="24551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309" y="5643082"/>
            <a:ext cx="212783" cy="245519"/>
          </a:xfrm>
          <a:prstGeom prst="rect">
            <a:avLst/>
          </a:prstGeom>
        </p:spPr>
      </p:pic>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AAD69D33-2D47-7641-B1FB-79014ABEF344}" vid="{DA2C0BB4-E877-A94A-83F3-218E6B142016}"/>
    </a:ext>
  </a:ext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CSTE Widescreen</Template>
  <Application>Microsoft Office PowerPoint</Application>
  <PresentationFormat>Widescreen</PresentationFormat>
  <Slides>17</Slides>
  <Notes>10</Notes>
  <HiddenSlides>0</HiddenSlide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Master</vt:lpstr>
      <vt:lpstr>COVID-19 Pregnancy Status Reporting Workgroup</vt:lpstr>
      <vt:lpstr>Agenda</vt:lpstr>
      <vt:lpstr>Housekeeping</vt:lpstr>
      <vt:lpstr>PowerPoint Presentation</vt:lpstr>
      <vt:lpstr>National COVID-19 case surveillance</vt:lpstr>
      <vt:lpstr>Pregnant people with laboratory-confirmed SARS-CoV-2 infection  (National COVID-19 Case Surveillance Data)*</vt:lpstr>
      <vt:lpstr>Ascertaining Pregnancy Status</vt:lpstr>
      <vt:lpstr>PowerPoint Presentation</vt:lpstr>
      <vt:lpstr>Sensitivity of CRF pregnancy status field varied significantly* by month of specimen collection in both states in 2020</vt:lpstr>
      <vt:lpstr>Purpose</vt:lpstr>
      <vt:lpstr>Goals</vt:lpstr>
      <vt:lpstr>Participation</vt:lpstr>
      <vt:lpstr>Timeline</vt:lpstr>
      <vt:lpstr>PowerPoint Presentation</vt:lpstr>
      <vt:lpstr>Questions to Consider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Mia Israel</dc:creator>
  <cp:revision>1</cp:revision>
  <dcterms:created xsi:type="dcterms:W3CDTF">2022-01-21T15:48:17Z</dcterms:created>
  <dcterms:modified xsi:type="dcterms:W3CDTF">2022-01-27T19:23:00Z</dcterms:modified>
</cp:coreProperties>
</file>