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4" r:id="rId3"/>
  </p:sldMasterIdLst>
  <p:notesMasterIdLst>
    <p:notesMasterId r:id="rId26"/>
  </p:notesMasterIdLst>
  <p:sldIdLst>
    <p:sldId id="266" r:id="rId4"/>
    <p:sldId id="2147375588" r:id="rId5"/>
    <p:sldId id="2147375587" r:id="rId6"/>
    <p:sldId id="2147375586" r:id="rId7"/>
    <p:sldId id="2147375605" r:id="rId8"/>
    <p:sldId id="2147375590" r:id="rId9"/>
    <p:sldId id="2147375593" r:id="rId10"/>
    <p:sldId id="2147375594" r:id="rId11"/>
    <p:sldId id="2147375591" r:id="rId12"/>
    <p:sldId id="2147375592" r:id="rId13"/>
    <p:sldId id="2147375595" r:id="rId14"/>
    <p:sldId id="2147375596" r:id="rId15"/>
    <p:sldId id="2147375597" r:id="rId16"/>
    <p:sldId id="2147375598" r:id="rId17"/>
    <p:sldId id="2147375599" r:id="rId18"/>
    <p:sldId id="2147375603" r:id="rId19"/>
    <p:sldId id="2147375602" r:id="rId20"/>
    <p:sldId id="2147375600" r:id="rId21"/>
    <p:sldId id="2147375601" r:id="rId22"/>
    <p:sldId id="2147375604" r:id="rId23"/>
    <p:sldId id="2147375589" r:id="rId24"/>
    <p:sldId id="2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664813-4461-1E2C-697F-1399B27BEA84}" name="Guest User" initials="GU" userId="S::urn:spo:anon#b5531c3bfb9062b7846c52004b095bc1c6aed36069966e806908f4a4cb3a81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C6B9D-5959-4838-AED5-88F1CAFF6E8E}" type="datetimeFigureOut">
              <a:rPr lang="en-US" smtClean="0"/>
              <a:t>7/25/2022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2ED92-D82E-43B3-B40E-56EA4F7F3147}" type="slidenum">
              <a:rPr lang="en-US" smtClean="0"/>
              <a:t>‹#›</a:t>
            </a:fld>
            <a:endParaRPr lang="en-US"/>
          </a:p>
        </p:txBody>
      </p:sp>
    </p:spTree>
    <p:extLst>
      <p:ext uri="{BB962C8B-B14F-4D97-AF65-F5344CB8AC3E}">
        <p14:creationId xmlns:p14="http://schemas.microsoft.com/office/powerpoint/2010/main" val="24246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2</a:t>
            </a:fld>
            <a:endParaRPr lang="en-US"/>
          </a:p>
        </p:txBody>
      </p:sp>
    </p:spTree>
    <p:extLst>
      <p:ext uri="{BB962C8B-B14F-4D97-AF65-F5344CB8AC3E}">
        <p14:creationId xmlns:p14="http://schemas.microsoft.com/office/powerpoint/2010/main" val="30092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4</a:t>
            </a:fld>
            <a:endParaRPr lang="en-US"/>
          </a:p>
        </p:txBody>
      </p:sp>
    </p:spTree>
    <p:extLst>
      <p:ext uri="{BB962C8B-B14F-4D97-AF65-F5344CB8AC3E}">
        <p14:creationId xmlns:p14="http://schemas.microsoft.com/office/powerpoint/2010/main" val="2606979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4.jpe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91674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0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947544" y="1288496"/>
            <a:ext cx="4913032" cy="4634459"/>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419100" y="0"/>
            <a:ext cx="117729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7" y="12129"/>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6"/>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19" y="6014056"/>
            <a:ext cx="5575883" cy="502766"/>
          </a:xfrm>
          <a:prstGeom prst="rect">
            <a:avLst/>
          </a:prstGeom>
          <a:solidFill>
            <a:srgbClr val="FBAB18"/>
          </a:solidFill>
        </p:spPr>
        <p:txBody>
          <a:bodyPr wrap="square" rtlCol="0">
            <a:spAutoFit/>
          </a:bodyPr>
          <a:lstStyle/>
          <a:p>
            <a:pPr marL="380990" marR="0" lvl="0" indent="0" algn="l" defTabSz="1219170" rtl="0" eaLnBrk="0" fontAlgn="base" latinLnBrk="0" hangingPunct="0">
              <a:lnSpc>
                <a:spcPct val="100000"/>
              </a:lnSpc>
              <a:spcBef>
                <a:spcPct val="0"/>
              </a:spcBef>
              <a:spcAft>
                <a:spcPct val="0"/>
              </a:spcAft>
              <a:buClrTx/>
              <a:buSzTx/>
              <a:buFontTx/>
              <a:buNone/>
              <a:tabLst/>
              <a:defRPr/>
            </a:pPr>
            <a:r>
              <a:rPr lang="en-US" sz="2667"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356209" cy="1194093"/>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5054234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29"/>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2"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1" y="2520846"/>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3635435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6001464"/>
            <a:ext cx="1158819" cy="664349"/>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64423432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0371487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851104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252107462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350870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9425" y="674915"/>
            <a:ext cx="5979136" cy="5795163"/>
          </a:xfrm>
          <a:prstGeom prst="rect">
            <a:avLst/>
          </a:prstGeom>
        </p:spPr>
      </p:pic>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709747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88"/>
            <a:ext cx="4913032" cy="4634459"/>
          </a:xfrm>
          <a:prstGeom prst="rect">
            <a:avLst/>
          </a:prstGeom>
        </p:spPr>
      </p:pic>
    </p:spTree>
    <p:extLst>
      <p:ext uri="{BB962C8B-B14F-4D97-AF65-F5344CB8AC3E}">
        <p14:creationId xmlns:p14="http://schemas.microsoft.com/office/powerpoint/2010/main" val="186746871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343582378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1669122"/>
            <a:ext cx="7061200" cy="779862"/>
          </a:xfrm>
          <a:prstGeom prst="rect">
            <a:avLst/>
          </a:prstGeom>
        </p:spPr>
        <p:txBody>
          <a:bodyPr anchor="b">
            <a:normAutofit/>
          </a:bodyPr>
          <a:lstStyle>
            <a:lvl1pPr algn="l">
              <a:defRPr sz="4000" baseline="0">
                <a:solidFill>
                  <a:srgbClr val="EC1C28"/>
                </a:solidFill>
                <a:latin typeface="Segoe UI Light" panose="020B0502040204020203" pitchFamily="34" charset="0"/>
                <a:cs typeface="Segoe UI Light" panose="020B0502040204020203" pitchFamily="34" charset="0"/>
              </a:defRPr>
            </a:lvl1pPr>
          </a:lstStyle>
          <a:p>
            <a:r>
              <a:rPr lang="en-US"/>
              <a:t>Title Heading 1 (as needed)</a:t>
            </a:r>
          </a:p>
        </p:txBody>
      </p:sp>
      <p:sp>
        <p:nvSpPr>
          <p:cNvPr id="16" name="Text Placeholder 15"/>
          <p:cNvSpPr>
            <a:spLocks noGrp="1"/>
          </p:cNvSpPr>
          <p:nvPr>
            <p:ph type="body" sz="quarter" idx="10" hasCustomPrompt="1"/>
          </p:nvPr>
        </p:nvSpPr>
        <p:spPr>
          <a:xfrm>
            <a:off x="533400" y="2547302"/>
            <a:ext cx="3829484" cy="577143"/>
          </a:xfrm>
          <a:prstGeom prst="rect">
            <a:avLst/>
          </a:prstGeom>
        </p:spPr>
        <p:txBody>
          <a:bodyPr/>
          <a:lstStyle>
            <a:lvl1pPr marL="0" indent="0">
              <a:buNone/>
              <a:defRPr sz="4000">
                <a:solidFill>
                  <a:schemeClr val="bg1"/>
                </a:solidFill>
                <a:latin typeface="Segoe UI" panose="020B0502040204020203" pitchFamily="34" charset="0"/>
                <a:cs typeface="Segoe UI" panose="020B0502040204020203" pitchFamily="34" charset="0"/>
              </a:defRPr>
            </a:lvl1pPr>
            <a:lvl5pPr marL="1828800" indent="0">
              <a:buNone/>
              <a:defRPr/>
            </a:lvl5pPr>
          </a:lstStyle>
          <a:p>
            <a:pPr algn="ctr"/>
            <a:r>
              <a:rPr lang="en-US" sz="4500">
                <a:solidFill>
                  <a:schemeClr val="bg1"/>
                </a:solidFill>
                <a:latin typeface="Segoe UI Light" panose="020B0502040204020203" pitchFamily="34" charset="0"/>
              </a:rPr>
              <a:t>Title Heading 2</a:t>
            </a:r>
          </a:p>
        </p:txBody>
      </p:sp>
      <p:sp>
        <p:nvSpPr>
          <p:cNvPr id="20" name="Text Placeholder 19"/>
          <p:cNvSpPr>
            <a:spLocks noGrp="1"/>
          </p:cNvSpPr>
          <p:nvPr>
            <p:ph type="body" sz="quarter" idx="12" hasCustomPrompt="1"/>
          </p:nvPr>
        </p:nvSpPr>
        <p:spPr>
          <a:xfrm>
            <a:off x="533400" y="5396580"/>
            <a:ext cx="9633585" cy="419620"/>
          </a:xfrm>
          <a:prstGeom prst="rect">
            <a:avLst/>
          </a:prstGeom>
        </p:spPr>
        <p:txBody>
          <a:bodyPr/>
          <a:lstStyle>
            <a:lvl1pPr marL="0" indent="0">
              <a:buNone/>
              <a:defRPr sz="2000" baseline="0">
                <a:solidFill>
                  <a:schemeClr val="tx1">
                    <a:lumMod val="75000"/>
                    <a:lumOff val="25000"/>
                  </a:schemeClr>
                </a:solidFill>
                <a:latin typeface="Segoe UI Light" panose="020B0502040204020203" pitchFamily="34" charset="0"/>
                <a:cs typeface="Segoe UI Light" panose="020B0502040204020203" pitchFamily="34" charset="0"/>
              </a:defRPr>
            </a:lvl1pPr>
          </a:lstStyle>
          <a:p>
            <a:pPr lvl="0"/>
            <a:r>
              <a:rPr lang="en-US"/>
              <a:t>Audience   /   Presenter’s name   /   Date</a:t>
            </a:r>
          </a:p>
        </p:txBody>
      </p:sp>
      <p:sp>
        <p:nvSpPr>
          <p:cNvPr id="5" name="Text Placeholder 4"/>
          <p:cNvSpPr>
            <a:spLocks noGrp="1"/>
          </p:cNvSpPr>
          <p:nvPr>
            <p:ph type="body" sz="quarter" idx="13" hasCustomPrompt="1"/>
          </p:nvPr>
        </p:nvSpPr>
        <p:spPr>
          <a:xfrm>
            <a:off x="6273800" y="3390900"/>
            <a:ext cx="2959100" cy="406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a:solidFill>
                  <a:schemeClr val="tx1">
                    <a:lumMod val="75000"/>
                    <a:lumOff val="25000"/>
                  </a:schemeClr>
                </a:solidFill>
                <a:latin typeface="Segoe UI Light" panose="020B0502040204020203" pitchFamily="34" charset="0"/>
                <a:cs typeface="Segoe UI Light" panose="020B0502040204020203" pitchFamily="34" charset="0"/>
              </a:rPr>
              <a:t>Sub Heading (as needed)</a:t>
            </a:r>
          </a:p>
          <a:p>
            <a:pPr lvl="0"/>
            <a:endParaRPr lang="en-US"/>
          </a:p>
        </p:txBody>
      </p:sp>
    </p:spTree>
    <p:extLst>
      <p:ext uri="{BB962C8B-B14F-4D97-AF65-F5344CB8AC3E}">
        <p14:creationId xmlns:p14="http://schemas.microsoft.com/office/powerpoint/2010/main" val="920137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ection Headin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4012"/>
            <a:ext cx="9867900" cy="753883"/>
          </a:xfrm>
          <a:prstGeom prst="rect">
            <a:avLst/>
          </a:prstGeom>
        </p:spPr>
      </p:pic>
      <p:sp>
        <p:nvSpPr>
          <p:cNvPr id="5" name="Text Placeholder 4"/>
          <p:cNvSpPr>
            <a:spLocks noGrp="1"/>
          </p:cNvSpPr>
          <p:nvPr>
            <p:ph type="body" sz="quarter" idx="10" hasCustomPrompt="1"/>
          </p:nvPr>
        </p:nvSpPr>
        <p:spPr>
          <a:xfrm>
            <a:off x="571500" y="2508690"/>
            <a:ext cx="4362450" cy="644525"/>
          </a:xfrm>
          <a:prstGeom prst="rect">
            <a:avLst/>
          </a:prstGeom>
        </p:spPr>
        <p:txBody>
          <a:bodyPr/>
          <a:lstStyle>
            <a:lvl1pPr>
              <a:defRPr sz="4000" baseline="0">
                <a:solidFill>
                  <a:schemeClr val="bg1"/>
                </a:solidFill>
              </a:defRPr>
            </a:lvl1pPr>
          </a:lstStyle>
          <a:p>
            <a:pPr lvl="0"/>
            <a:r>
              <a:rPr lang="en-US"/>
              <a:t>SECTION HEADING</a:t>
            </a:r>
          </a:p>
        </p:txBody>
      </p:sp>
    </p:spTree>
    <p:extLst>
      <p:ext uri="{BB962C8B-B14F-4D97-AF65-F5344CB8AC3E}">
        <p14:creationId xmlns:p14="http://schemas.microsoft.com/office/powerpoint/2010/main" val="966568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w/1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2"/>
            <a:ext cx="10515600" cy="608893"/>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3289454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w/1 content &amp;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
        <p:nvSpPr>
          <p:cNvPr id="5" name="Text Placeholder 4"/>
          <p:cNvSpPr>
            <a:spLocks noGrp="1"/>
          </p:cNvSpPr>
          <p:nvPr>
            <p:ph type="body" sz="quarter" idx="11" hasCustomPrompt="1"/>
          </p:nvPr>
        </p:nvSpPr>
        <p:spPr>
          <a:xfrm>
            <a:off x="838200" y="6332276"/>
            <a:ext cx="3225800" cy="279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a:latin typeface="Segoe UI" panose="020B0502040204020203" pitchFamily="34" charset="0"/>
                <a:cs typeface="Segoe UI" panose="020B0502040204020203" pitchFamily="34" charset="0"/>
              </a:rPr>
              <a:t>Source: Segoe UI 10 or 12</a:t>
            </a:r>
          </a:p>
          <a:p>
            <a:pPr lvl="0"/>
            <a:endParaRPr lang="en-US"/>
          </a:p>
        </p:txBody>
      </p:sp>
    </p:spTree>
    <p:extLst>
      <p:ext uri="{BB962C8B-B14F-4D97-AF65-F5344CB8AC3E}">
        <p14:creationId xmlns:p14="http://schemas.microsoft.com/office/powerpoint/2010/main" val="4244270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w/2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sp>
        <p:nvSpPr>
          <p:cNvPr id="4" name="Content Placeholder 3"/>
          <p:cNvSpPr>
            <a:spLocks noGrp="1"/>
          </p:cNvSpPr>
          <p:nvPr>
            <p:ph sz="half" idx="2" hasCustomPrompt="1"/>
          </p:nvPr>
        </p:nvSpPr>
        <p:spPr>
          <a:xfrm>
            <a:off x="6625652"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86007" y="1648919"/>
            <a:ext cx="39973" cy="4512038"/>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15" name="Content Placeholder 3"/>
          <p:cNvSpPr>
            <a:spLocks noGrp="1"/>
          </p:cNvSpPr>
          <p:nvPr>
            <p:ph sz="half" idx="10" hasCustomPrompt="1"/>
          </p:nvPr>
        </p:nvSpPr>
        <p:spPr>
          <a:xfrm>
            <a:off x="838200"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spTree>
    <p:extLst>
      <p:ext uri="{BB962C8B-B14F-4D97-AF65-F5344CB8AC3E}">
        <p14:creationId xmlns:p14="http://schemas.microsoft.com/office/powerpoint/2010/main" val="300201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to be smaller than 18 point.  </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Light. Font size should not to be smaller than 18 point.  </a:t>
            </a:r>
          </a:p>
        </p:txBody>
      </p:sp>
      <p:sp>
        <p:nvSpPr>
          <p:cNvPr id="10" name="Title 1"/>
          <p:cNvSpPr>
            <a:spLocks noGrp="1"/>
          </p:cNvSpPr>
          <p:nvPr>
            <p:ph type="title" hasCustomPrompt="1"/>
          </p:nvPr>
        </p:nvSpPr>
        <p:spPr>
          <a:xfrm>
            <a:off x="838200" y="745434"/>
            <a:ext cx="10515600" cy="648651"/>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695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5616" y="4582697"/>
            <a:ext cx="10193313" cy="349068"/>
          </a:xfrm>
          <a:prstGeom prst="rect">
            <a:avLst/>
          </a:prstGeom>
        </p:spPr>
        <p:txBody>
          <a:bodyPr anchor="b">
            <a:noAutofit/>
          </a:bodyPr>
          <a:lstStyle>
            <a:lvl1pPr algn="l">
              <a:defRPr sz="2000" baseline="0">
                <a:latin typeface="Segoe UI Semibold" panose="020B0702040204020203" pitchFamily="34" charset="0"/>
              </a:defRPr>
            </a:lvl1pPr>
          </a:lstStyle>
          <a:p>
            <a:pPr lvl="0"/>
            <a:br>
              <a:rPr lang="en-US"/>
            </a:br>
            <a:r>
              <a:rPr lang="en-US"/>
              <a:t>Font for caption should be Segoe UI </a:t>
            </a:r>
            <a:r>
              <a:rPr lang="en-US" err="1"/>
              <a:t>Semibold</a:t>
            </a:r>
            <a:r>
              <a:rPr lang="en-US"/>
              <a:t>.</a:t>
            </a:r>
          </a:p>
        </p:txBody>
      </p:sp>
      <p:sp>
        <p:nvSpPr>
          <p:cNvPr id="3" name="Picture Placeholder 2"/>
          <p:cNvSpPr>
            <a:spLocks noGrp="1"/>
          </p:cNvSpPr>
          <p:nvPr>
            <p:ph type="pic" idx="1"/>
          </p:nvPr>
        </p:nvSpPr>
        <p:spPr>
          <a:xfrm>
            <a:off x="965617" y="342424"/>
            <a:ext cx="10193312" cy="4113290"/>
          </a:xfrm>
          <a:prstGeom prst="rect">
            <a:avLst/>
          </a:prstGeom>
        </p:spPr>
        <p:txBody>
          <a:bodyPr/>
          <a:lstStyle>
            <a:lvl1pPr marL="0" indent="0">
              <a:buNone/>
              <a:defRPr sz="3200">
                <a:solidFill>
                  <a:schemeClr val="tx1"/>
                </a:solidFill>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44380" y="5058749"/>
            <a:ext cx="9233941" cy="1357042"/>
          </a:xfrm>
          <a:prstGeom prst="rect">
            <a:avLst/>
          </a:prstGeom>
        </p:spPr>
        <p:txBody>
          <a:bodyPr>
            <a:normAutofit/>
          </a:bodyPr>
          <a:lstStyle>
            <a:lvl1pPr marL="0" indent="0">
              <a:buNone/>
              <a:defRPr sz="1800">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should be written in Segoe UI. Font size should be at least 18 point.</a:t>
            </a:r>
          </a:p>
        </p:txBody>
      </p:sp>
    </p:spTree>
    <p:extLst>
      <p:ext uri="{BB962C8B-B14F-4D97-AF65-F5344CB8AC3E}">
        <p14:creationId xmlns:p14="http://schemas.microsoft.com/office/powerpoint/2010/main" val="2297226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1" r:id="rId3"/>
    <p:sldLayoutId id="2147483655" r:id="rId4"/>
    <p:sldLayoutId id="21474836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336344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77706" y="6662657"/>
            <a:ext cx="6514294" cy="202838"/>
          </a:xfrm>
          <a:prstGeom prst="rect">
            <a:avLst/>
          </a:prstGeom>
        </p:spPr>
      </p:pic>
      <p:sp>
        <p:nvSpPr>
          <p:cNvPr id="8" name="TextBox 7"/>
          <p:cNvSpPr txBox="1"/>
          <p:nvPr/>
        </p:nvSpPr>
        <p:spPr>
          <a:xfrm>
            <a:off x="7088072" y="6639701"/>
            <a:ext cx="3469216" cy="246221"/>
          </a:xfrm>
          <a:prstGeom prst="rect">
            <a:avLst/>
          </a:prstGeom>
          <a:noFill/>
        </p:spPr>
        <p:txBody>
          <a:bodyPr wrap="square" rtlCol="0">
            <a:spAutoFit/>
          </a:bodyPr>
          <a:lstStyle/>
          <a:p>
            <a:pPr algn="r"/>
            <a:r>
              <a:rPr lang="en-US" sz="1000" spc="100" baseline="0">
                <a:solidFill>
                  <a:schemeClr val="bg1"/>
                </a:solidFill>
                <a:latin typeface="Segoe UI" panose="020B0502040204020203" pitchFamily="34" charset="0"/>
                <a:ea typeface="Segoe UI" panose="020B0502040204020203" pitchFamily="34" charset="0"/>
                <a:cs typeface="Segoe UI" panose="020B0502040204020203" pitchFamily="34" charset="0"/>
              </a:rPr>
              <a:t>GEORGIA DEPARTMENT OF PUBLIC HEALTH</a:t>
            </a:r>
          </a:p>
        </p:txBody>
      </p:sp>
    </p:spTree>
    <p:extLst>
      <p:ext uri="{BB962C8B-B14F-4D97-AF65-F5344CB8AC3E}">
        <p14:creationId xmlns:p14="http://schemas.microsoft.com/office/powerpoint/2010/main" val="40972784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xStyles>
    <p:titleStyle>
      <a:lvl1pPr algn="l" defTabSz="914400" rtl="0" eaLnBrk="1" latinLnBrk="0" hangingPunct="1">
        <a:lnSpc>
          <a:spcPct val="90000"/>
        </a:lnSpc>
        <a:spcBef>
          <a:spcPct val="0"/>
        </a:spcBef>
        <a:buNone/>
        <a:defRPr sz="4000" kern="1200" baseline="0">
          <a:solidFill>
            <a:schemeClr val="tx1">
              <a:lumMod val="75000"/>
              <a:lumOff val="25000"/>
            </a:schemeClr>
          </a:solidFill>
          <a:latin typeface="Segoe UI Light" panose="020B0502040204020203"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Segoe UI Ligh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15007" y="896047"/>
            <a:ext cx="11161986" cy="906134"/>
          </a:xfrm>
        </p:spPr>
        <p:txBody>
          <a:bodyPr>
            <a:normAutofit fontScale="90000"/>
          </a:bodyPr>
          <a:lstStyle/>
          <a:p>
            <a:r>
              <a:rPr lang="en-US"/>
              <a:t>COVID-19 Pregnancy Status Reporting Workgroup</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2645106"/>
            <a:ext cx="11161986" cy="549548"/>
          </a:xfrm>
        </p:spPr>
        <p:txBody>
          <a:bodyPr anchor="ctr"/>
          <a:lstStyle/>
          <a:p>
            <a:r>
              <a:rPr lang="en-US" dirty="0"/>
              <a:t>Monday, July 25</a:t>
            </a:r>
          </a:p>
          <a:p>
            <a:r>
              <a:rPr lang="en-US" dirty="0"/>
              <a:t>1:00pm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F33D-999F-440E-84DC-71D3D0B225E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D1003F96-45DB-41AF-B229-D66D5DB8F28E}"/>
              </a:ext>
            </a:extLst>
          </p:cNvPr>
          <p:cNvSpPr>
            <a:spLocks noGrp="1"/>
          </p:cNvSpPr>
          <p:nvPr>
            <p:ph idx="1"/>
          </p:nvPr>
        </p:nvSpPr>
        <p:spPr/>
        <p:txBody>
          <a:bodyPr vert="horz" lIns="91440" tIns="45720" rIns="91440" bIns="45720" rtlCol="0" anchor="t">
            <a:normAutofit fontScale="92500"/>
          </a:bodyPr>
          <a:lstStyle/>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Welcome and Introductions (chat box)</a:t>
            </a:r>
          </a:p>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Housekeeping</a:t>
            </a:r>
          </a:p>
          <a:p>
            <a:pPr marL="571500" indent="-571500" algn="l" rtl="0" fontAlgn="base">
              <a:lnSpc>
                <a:spcPct val="150000"/>
              </a:lnSpc>
              <a:spcBef>
                <a:spcPts val="0"/>
              </a:spcBef>
              <a:buFont typeface="+mj-lt"/>
              <a:buAutoNum type="romanUcPeriod"/>
            </a:pPr>
            <a:r>
              <a:rPr lang="en-US" dirty="0">
                <a:solidFill>
                  <a:srgbClr val="000000"/>
                </a:solidFill>
                <a:latin typeface="Arial"/>
                <a:cs typeface="Arial"/>
              </a:rPr>
              <a:t>Level-Setting</a:t>
            </a:r>
          </a:p>
          <a:p>
            <a:pPr marL="571500" indent="-571500" fontAlgn="base">
              <a:lnSpc>
                <a:spcPct val="150000"/>
              </a:lnSpc>
              <a:spcBef>
                <a:spcPts val="0"/>
              </a:spcBef>
              <a:buFont typeface="+mj-lt"/>
              <a:buAutoNum type="romanUcPeriod"/>
            </a:pPr>
            <a:r>
              <a:rPr lang="en-US" b="0" i="0" dirty="0">
                <a:solidFill>
                  <a:srgbClr val="000000"/>
                </a:solidFill>
                <a:effectLst/>
                <a:latin typeface="Arial"/>
                <a:cs typeface="Arial"/>
              </a:rPr>
              <a:t>Review of Assessment Results</a:t>
            </a:r>
          </a:p>
          <a:p>
            <a:pPr marL="571500" indent="-571500" fontAlgn="base">
              <a:lnSpc>
                <a:spcPct val="150000"/>
              </a:lnSpc>
              <a:spcBef>
                <a:spcPts val="0"/>
              </a:spcBef>
              <a:buFont typeface="+mj-lt"/>
              <a:buAutoNum type="romanUcPeriod"/>
            </a:pPr>
            <a:r>
              <a:rPr lang="en-US" dirty="0">
                <a:solidFill>
                  <a:srgbClr val="000000"/>
                </a:solidFill>
              </a:rPr>
              <a:t>Review of Draft Recommendations Outline</a:t>
            </a:r>
          </a:p>
          <a:p>
            <a:pPr marL="571500" indent="-571500" fontAlgn="base">
              <a:lnSpc>
                <a:spcPct val="150000"/>
              </a:lnSpc>
              <a:spcBef>
                <a:spcPts val="0"/>
              </a:spcBef>
              <a:buFont typeface="+mj-lt"/>
              <a:buAutoNum type="romanUcPeriod"/>
            </a:pPr>
            <a:r>
              <a:rPr lang="en-US" dirty="0">
                <a:solidFill>
                  <a:srgbClr val="000000"/>
                </a:solidFill>
                <a:latin typeface="Arial"/>
                <a:cs typeface="Arial"/>
              </a:rPr>
              <a:t>Open Forum (time permitting)</a:t>
            </a:r>
            <a:endParaRPr lang="en-US" b="0" i="0" dirty="0">
              <a:solidFill>
                <a:srgbClr val="000000"/>
              </a:solidFill>
              <a:effectLst/>
            </a:endParaRPr>
          </a:p>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Adjourn </a:t>
            </a:r>
          </a:p>
          <a:p>
            <a:pPr marL="0" indent="0">
              <a:buNone/>
            </a:pPr>
            <a:endParaRPr lang="en-US" dirty="0"/>
          </a:p>
        </p:txBody>
      </p:sp>
    </p:spTree>
    <p:extLst>
      <p:ext uri="{BB962C8B-B14F-4D97-AF65-F5344CB8AC3E}">
        <p14:creationId xmlns:p14="http://schemas.microsoft.com/office/powerpoint/2010/main" val="3521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p:txBody>
          <a:bodyPr/>
          <a:lstStyle/>
          <a:p>
            <a:r>
              <a:rPr lang="en-US"/>
              <a:t>This call is being recorded for internal notetaking purposes.</a:t>
            </a:r>
          </a:p>
          <a:p>
            <a:r>
              <a:rPr lang="en-US"/>
              <a:t>Feel free to use the chat box for comments and questions throughout the call as well as the “Raise Hand” feature.</a:t>
            </a:r>
          </a:p>
          <a:p>
            <a:r>
              <a:rPr lang="en-US"/>
              <a:t>Reminder that all resources and the call schedule (4th Mondays at 1pm ET) are available on Basecamp- links in the reminder email and chat box.</a:t>
            </a:r>
          </a:p>
        </p:txBody>
      </p:sp>
    </p:spTree>
    <p:extLst>
      <p:ext uri="{BB962C8B-B14F-4D97-AF65-F5344CB8AC3E}">
        <p14:creationId xmlns:p14="http://schemas.microsoft.com/office/powerpoint/2010/main" val="3003122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Level-Setting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a:xfrm>
            <a:off x="194209" y="1335185"/>
            <a:ext cx="11717483" cy="5008971"/>
          </a:xfrm>
        </p:spPr>
        <p:txBody>
          <a:bodyPr vert="horz" lIns="91440" tIns="45720" rIns="91440" bIns="45720" rtlCol="0" anchor="t">
            <a:normAutofit fontScale="85000" lnSpcReduction="20000"/>
          </a:bodyPr>
          <a:lstStyle/>
          <a:p>
            <a:r>
              <a:rPr lang="en-US">
                <a:solidFill>
                  <a:schemeClr val="tx1"/>
                </a:solidFill>
                <a:latin typeface="Arial"/>
                <a:cs typeface="Arial"/>
              </a:rPr>
              <a:t>CSTE convened this multidisciplinary workgroup of subject matter experts and public health partners to identify issues and needs around pregnancy status reporting via Electronic Lab Reports (ELR) and to develop recommendations for the improvement of accuracy and completeness. </a:t>
            </a:r>
            <a:endParaRPr lang="en-US">
              <a:solidFill>
                <a:schemeClr val="tx1"/>
              </a:solidFill>
            </a:endParaRPr>
          </a:p>
          <a:p>
            <a:r>
              <a:rPr lang="en-US">
                <a:solidFill>
                  <a:schemeClr val="tx1"/>
                </a:solidFill>
                <a:latin typeface="Arial"/>
                <a:cs typeface="Arial"/>
              </a:rPr>
              <a:t>Initial focus on COVID-19 surveillance with consideration of applicability of recommendations for other threats.</a:t>
            </a:r>
          </a:p>
          <a:p>
            <a:r>
              <a:rPr lang="en-US">
                <a:solidFill>
                  <a:schemeClr val="tx1"/>
                </a:solidFill>
                <a:latin typeface="Arial"/>
                <a:cs typeface="Arial"/>
              </a:rPr>
              <a:t>Include consideration to leverage existing capacity to identify women who are pregnant at time of specimen collection of COVID-19 infection</a:t>
            </a:r>
            <a:endParaRPr lang="en-US">
              <a:solidFill>
                <a:schemeClr val="tx1"/>
              </a:solidFill>
              <a:effectLst/>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Utilize existing systems for data capture </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Develop recommendations for multiple levels of data capture not inhibiting existing efforts (i.e., </a:t>
            </a:r>
            <a:r>
              <a:rPr lang="en-US" err="1">
                <a:solidFill>
                  <a:schemeClr val="tx1"/>
                </a:solidFill>
                <a:effectLst/>
                <a:ea typeface="Times New Roman" panose="02020603050405020304" pitchFamily="18" charset="0"/>
              </a:rPr>
              <a:t>eCR</a:t>
            </a:r>
            <a:r>
              <a:rPr lang="en-US">
                <a:solidFill>
                  <a:schemeClr val="tx1"/>
                </a:solidFill>
                <a:effectLst/>
                <a:ea typeface="Times New Roman" panose="02020603050405020304" pitchFamily="18" charset="0"/>
              </a:rPr>
              <a:t>)</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Acknowledge multiple approaches may be needed to ensure adequate identification of pregnancy status </a:t>
            </a:r>
            <a:endParaRPr lang="en-US">
              <a:solidFill>
                <a:schemeClr val="tx1"/>
              </a:solidFill>
            </a:endParaRPr>
          </a:p>
          <a:p>
            <a:r>
              <a:rPr lang="en-US">
                <a:solidFill>
                  <a:schemeClr val="tx1"/>
                </a:solidFill>
                <a:latin typeface="Arial"/>
                <a:cs typeface="Arial"/>
              </a:rPr>
              <a:t>Surveilling health of pregnant women and their infants during pandemics and disasters has generally been difficult and untimely </a:t>
            </a:r>
            <a:endParaRPr lang="en-US">
              <a:solidFill>
                <a:schemeClr val="tx1"/>
              </a:solidFill>
            </a:endParaRPr>
          </a:p>
          <a:p>
            <a:pPr lvl="1"/>
            <a:r>
              <a:rPr lang="en-US">
                <a:solidFill>
                  <a:schemeClr val="tx1"/>
                </a:solidFill>
                <a:latin typeface="Arial"/>
                <a:cs typeface="Arial"/>
              </a:rPr>
              <a:t>Prevents ability to monitor and respond during critical times in fetus development and/or neonatal periods</a:t>
            </a:r>
          </a:p>
        </p:txBody>
      </p:sp>
    </p:spTree>
    <p:extLst>
      <p:ext uri="{BB962C8B-B14F-4D97-AF65-F5344CB8AC3E}">
        <p14:creationId xmlns:p14="http://schemas.microsoft.com/office/powerpoint/2010/main" val="25681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8E21-5CAC-6AC3-12E5-1081DCE958EF}"/>
              </a:ext>
            </a:extLst>
          </p:cNvPr>
          <p:cNvSpPr>
            <a:spLocks noGrp="1"/>
          </p:cNvSpPr>
          <p:nvPr>
            <p:ph type="title"/>
          </p:nvPr>
        </p:nvSpPr>
        <p:spPr/>
        <p:txBody>
          <a:bodyPr/>
          <a:lstStyle/>
          <a:p>
            <a:r>
              <a:rPr lang="en-US" dirty="0"/>
              <a:t>Project Timeline</a:t>
            </a:r>
          </a:p>
        </p:txBody>
      </p:sp>
      <p:sp>
        <p:nvSpPr>
          <p:cNvPr id="3" name="Content Placeholder 2">
            <a:extLst>
              <a:ext uri="{FF2B5EF4-FFF2-40B4-BE49-F238E27FC236}">
                <a16:creationId xmlns:a16="http://schemas.microsoft.com/office/drawing/2014/main" id="{AF9456C7-3E5D-9F88-C5D8-EEE06D166002}"/>
              </a:ext>
            </a:extLst>
          </p:cNvPr>
          <p:cNvSpPr>
            <a:spLocks noGrp="1"/>
          </p:cNvSpPr>
          <p:nvPr>
            <p:ph idx="1"/>
          </p:nvPr>
        </p:nvSpPr>
        <p:spPr>
          <a:xfrm>
            <a:off x="283780" y="1547309"/>
            <a:ext cx="3563473" cy="4548689"/>
          </a:xfrm>
        </p:spPr>
        <p:txBody>
          <a:bodyPr>
            <a:normAutofit/>
          </a:bodyPr>
          <a:lstStyle/>
          <a:p>
            <a:r>
              <a:rPr lang="en-US" sz="1800" dirty="0"/>
              <a:t>Assessment complete – findings revised by 7/29</a:t>
            </a:r>
          </a:p>
          <a:p>
            <a:r>
              <a:rPr lang="en-US" sz="1800" dirty="0"/>
              <a:t>Assessment summary &amp; Recommendations outline on basecamp</a:t>
            </a:r>
          </a:p>
          <a:p>
            <a:r>
              <a:rPr lang="en-US" sz="1800" dirty="0"/>
              <a:t>Recommendations draft document</a:t>
            </a:r>
          </a:p>
          <a:p>
            <a:pPr lvl="1"/>
            <a:r>
              <a:rPr lang="en-US" sz="1400" dirty="0"/>
              <a:t>Posted to </a:t>
            </a:r>
            <a:r>
              <a:rPr lang="en-US" sz="1400" dirty="0" err="1"/>
              <a:t>GoogleDocs</a:t>
            </a:r>
            <a:endParaRPr lang="en-US" sz="1400" dirty="0"/>
          </a:p>
          <a:p>
            <a:pPr lvl="1"/>
            <a:r>
              <a:rPr lang="en-US" sz="1400" dirty="0"/>
              <a:t>Editing allowed</a:t>
            </a:r>
          </a:p>
          <a:p>
            <a:pPr lvl="1"/>
            <a:r>
              <a:rPr lang="en-US" sz="1400" dirty="0"/>
              <a:t>Open for four weeks</a:t>
            </a:r>
          </a:p>
          <a:p>
            <a:pPr lvl="1"/>
            <a:r>
              <a:rPr lang="en-US" sz="1400" dirty="0"/>
              <a:t>Release slated for 8/1; may need through the first week of August</a:t>
            </a:r>
          </a:p>
          <a:p>
            <a:endParaRPr lang="en-US" sz="1800" dirty="0"/>
          </a:p>
        </p:txBody>
      </p:sp>
      <p:graphicFrame>
        <p:nvGraphicFramePr>
          <p:cNvPr id="5" name="Table 4">
            <a:extLst>
              <a:ext uri="{FF2B5EF4-FFF2-40B4-BE49-F238E27FC236}">
                <a16:creationId xmlns:a16="http://schemas.microsoft.com/office/drawing/2014/main" id="{EB82D164-5A75-8225-1CA5-FC78A109F603}"/>
              </a:ext>
            </a:extLst>
          </p:cNvPr>
          <p:cNvGraphicFramePr>
            <a:graphicFrameLocks noGrp="1"/>
          </p:cNvGraphicFramePr>
          <p:nvPr>
            <p:extLst>
              <p:ext uri="{D42A27DB-BD31-4B8C-83A1-F6EECF244321}">
                <p14:modId xmlns:p14="http://schemas.microsoft.com/office/powerpoint/2010/main" val="2235649209"/>
              </p:ext>
            </p:extLst>
          </p:nvPr>
        </p:nvGraphicFramePr>
        <p:xfrm>
          <a:off x="3942080" y="1288568"/>
          <a:ext cx="8114453" cy="4807431"/>
        </p:xfrm>
        <a:graphic>
          <a:graphicData uri="http://schemas.openxmlformats.org/drawingml/2006/table">
            <a:tbl>
              <a:tblPr>
                <a:tableStyleId>{5C22544A-7EE6-4342-B048-85BDC9FD1C3A}</a:tableStyleId>
              </a:tblPr>
              <a:tblGrid>
                <a:gridCol w="5147877">
                  <a:extLst>
                    <a:ext uri="{9D8B030D-6E8A-4147-A177-3AD203B41FA5}">
                      <a16:colId xmlns:a16="http://schemas.microsoft.com/office/drawing/2014/main" val="2920777995"/>
                    </a:ext>
                  </a:extLst>
                </a:gridCol>
                <a:gridCol w="1121814">
                  <a:extLst>
                    <a:ext uri="{9D8B030D-6E8A-4147-A177-3AD203B41FA5}">
                      <a16:colId xmlns:a16="http://schemas.microsoft.com/office/drawing/2014/main" val="2125116213"/>
                    </a:ext>
                  </a:extLst>
                </a:gridCol>
                <a:gridCol w="760341">
                  <a:extLst>
                    <a:ext uri="{9D8B030D-6E8A-4147-A177-3AD203B41FA5}">
                      <a16:colId xmlns:a16="http://schemas.microsoft.com/office/drawing/2014/main" val="2402583845"/>
                    </a:ext>
                  </a:extLst>
                </a:gridCol>
                <a:gridCol w="610766">
                  <a:extLst>
                    <a:ext uri="{9D8B030D-6E8A-4147-A177-3AD203B41FA5}">
                      <a16:colId xmlns:a16="http://schemas.microsoft.com/office/drawing/2014/main" val="2128279826"/>
                    </a:ext>
                  </a:extLst>
                </a:gridCol>
                <a:gridCol w="473655">
                  <a:extLst>
                    <a:ext uri="{9D8B030D-6E8A-4147-A177-3AD203B41FA5}">
                      <a16:colId xmlns:a16="http://schemas.microsoft.com/office/drawing/2014/main" val="3121408329"/>
                    </a:ext>
                  </a:extLst>
                </a:gridCol>
              </a:tblGrid>
              <a:tr h="803113">
                <a:tc gridSpan="2">
                  <a:txBody>
                    <a:bodyPr/>
                    <a:lstStyle/>
                    <a:p>
                      <a:pPr algn="l" fontAlgn="ctr"/>
                      <a:r>
                        <a:rPr lang="en-US" sz="1600" u="none" strike="noStrike" dirty="0">
                          <a:effectLst/>
                        </a:rPr>
                        <a:t>CSTE-CDC RFP Consultant to identify recommendations for improving COVID-19 surveillance - Work Plan Schedule</a:t>
                      </a:r>
                      <a:endParaRPr lang="en-US" sz="1600" b="1" i="0" u="none" strike="noStrike" dirty="0">
                        <a:solidFill>
                          <a:srgbClr val="595959"/>
                        </a:solidFill>
                        <a:effectLst/>
                        <a:latin typeface="Times New Roman" panose="02020603050405020304" pitchFamily="18" charset="0"/>
                      </a:endParaRPr>
                    </a:p>
                  </a:txBody>
                  <a:tcPr marL="3804" marR="3804" marT="3804" marB="0" anchor="ctr"/>
                </a:tc>
                <a:tc hMerge="1">
                  <a:txBody>
                    <a:bodyPr/>
                    <a:lstStyle/>
                    <a:p>
                      <a:endParaRPr lang="en-US"/>
                    </a:p>
                  </a:txBody>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3804" marR="3804" marT="3804" marB="0" anchor="b"/>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3804" marR="3804" marT="3804" marB="0" anchor="b"/>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3804" marR="3804" marT="3804" marB="0" anchor="b"/>
                </a:tc>
                <a:extLst>
                  <a:ext uri="{0D108BD9-81ED-4DB2-BD59-A6C34878D82A}">
                    <a16:rowId xmlns:a16="http://schemas.microsoft.com/office/drawing/2014/main" val="2170757408"/>
                  </a:ext>
                </a:extLst>
              </a:tr>
              <a:tr h="403914">
                <a:tc>
                  <a:txBody>
                    <a:bodyPr/>
                    <a:lstStyle/>
                    <a:p>
                      <a:pPr algn="l" fontAlgn="ctr"/>
                      <a:r>
                        <a:rPr lang="en-US" sz="1000" u="none" strike="noStrike" dirty="0">
                          <a:effectLst/>
                        </a:rPr>
                        <a:t>TASK</a:t>
                      </a:r>
                      <a:endParaRPr lang="en-US" sz="1000" b="1" i="0" u="none" strike="noStrike" dirty="0">
                        <a:solidFill>
                          <a:srgbClr val="FFFFFF"/>
                        </a:solidFill>
                        <a:effectLst/>
                        <a:latin typeface="Times New Roman" panose="02020603050405020304" pitchFamily="18" charset="0"/>
                      </a:endParaRPr>
                    </a:p>
                  </a:txBody>
                  <a:tcPr marL="57065" marR="3804" marT="3804" marB="0" anchor="ctr"/>
                </a:tc>
                <a:tc>
                  <a:txBody>
                    <a:bodyPr/>
                    <a:lstStyle/>
                    <a:p>
                      <a:pPr algn="ctr" fontAlgn="ctr"/>
                      <a:r>
                        <a:rPr lang="en-US" sz="1000" u="none" strike="noStrike">
                          <a:effectLst/>
                        </a:rPr>
                        <a:t>ASSIGNED</a:t>
                      </a:r>
                      <a:br>
                        <a:rPr lang="en-US" sz="1000" u="none" strike="noStrike">
                          <a:effectLst/>
                        </a:rPr>
                      </a:br>
                      <a:r>
                        <a:rPr lang="en-US" sz="1000" u="none" strike="noStrike">
                          <a:effectLst/>
                        </a:rPr>
                        <a:t>TO</a:t>
                      </a:r>
                      <a:endParaRPr lang="en-US" sz="1000" b="1" i="0" u="none" strike="noStrike">
                        <a:solidFill>
                          <a:srgbClr val="FFFFFF"/>
                        </a:solidFill>
                        <a:effectLst/>
                        <a:latin typeface="Times New Roman" panose="02020603050405020304" pitchFamily="18" charset="0"/>
                      </a:endParaRPr>
                    </a:p>
                  </a:txBody>
                  <a:tcPr marL="3804" marR="3804" marT="3804" marB="0" anchor="ctr"/>
                </a:tc>
                <a:tc>
                  <a:txBody>
                    <a:bodyPr/>
                    <a:lstStyle/>
                    <a:p>
                      <a:pPr algn="ctr" fontAlgn="ctr"/>
                      <a:r>
                        <a:rPr lang="en-US" sz="1000" u="none" strike="noStrike">
                          <a:effectLst/>
                        </a:rPr>
                        <a:t>PROGRESS</a:t>
                      </a:r>
                      <a:endParaRPr lang="en-US" sz="1000" b="1" i="0" u="none" strike="noStrike">
                        <a:solidFill>
                          <a:srgbClr val="FFFFFF"/>
                        </a:solidFill>
                        <a:effectLst/>
                        <a:latin typeface="Times New Roman" panose="02020603050405020304" pitchFamily="18" charset="0"/>
                      </a:endParaRPr>
                    </a:p>
                  </a:txBody>
                  <a:tcPr marL="3804" marR="3804" marT="3804" marB="0" anchor="ctr"/>
                </a:tc>
                <a:tc>
                  <a:txBody>
                    <a:bodyPr/>
                    <a:lstStyle/>
                    <a:p>
                      <a:pPr algn="ctr" fontAlgn="ctr"/>
                      <a:r>
                        <a:rPr lang="en-US" sz="1000" u="none" strike="noStrike">
                          <a:effectLst/>
                        </a:rPr>
                        <a:t>START</a:t>
                      </a:r>
                      <a:endParaRPr lang="en-US" sz="1000" b="1" i="0" u="none" strike="noStrike">
                        <a:solidFill>
                          <a:srgbClr val="FFFFFF"/>
                        </a:solidFill>
                        <a:effectLst/>
                        <a:latin typeface="Times New Roman" panose="02020603050405020304" pitchFamily="18" charset="0"/>
                      </a:endParaRPr>
                    </a:p>
                  </a:txBody>
                  <a:tcPr marL="3804" marR="3804" marT="3804" marB="0" anchor="ctr"/>
                </a:tc>
                <a:tc>
                  <a:txBody>
                    <a:bodyPr/>
                    <a:lstStyle/>
                    <a:p>
                      <a:pPr algn="ctr" fontAlgn="ctr"/>
                      <a:r>
                        <a:rPr lang="en-US" sz="1000" u="none" strike="noStrike" dirty="0">
                          <a:effectLst/>
                        </a:rPr>
                        <a:t>END</a:t>
                      </a:r>
                      <a:endParaRPr lang="en-US" sz="1000" b="1" i="0" u="none" strike="noStrike" dirty="0">
                        <a:solidFill>
                          <a:srgbClr val="FFFFFF"/>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2640206328"/>
                  </a:ext>
                </a:extLst>
              </a:tr>
              <a:tr h="487137">
                <a:tc>
                  <a:txBody>
                    <a:bodyPr/>
                    <a:lstStyle/>
                    <a:p>
                      <a:pPr algn="l" fontAlgn="ctr"/>
                      <a:r>
                        <a:rPr lang="en-US" sz="1100" u="none" strike="noStrike" dirty="0">
                          <a:effectLst/>
                        </a:rPr>
                        <a:t>Compile and analyze assessment results. Synthesize with literature review, environmental scan, and SME interviews. </a:t>
                      </a:r>
                      <a:endParaRPr lang="en-US" sz="1100" b="0" i="0" u="none" strike="noStrike" dirty="0">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6/25/22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dirty="0">
                          <a:effectLst/>
                        </a:rPr>
                        <a:t>7/8/22</a:t>
                      </a:r>
                      <a:endParaRPr lang="en-US" sz="1100" b="0" i="0" u="none" strike="noStrike" dirty="0">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1630818163"/>
                  </a:ext>
                </a:extLst>
              </a:tr>
              <a:tr h="383719">
                <a:tc>
                  <a:txBody>
                    <a:bodyPr/>
                    <a:lstStyle/>
                    <a:p>
                      <a:pPr algn="l" fontAlgn="ctr"/>
                      <a:r>
                        <a:rPr lang="en-US" sz="1100" u="none" strike="noStrike">
                          <a:effectLst/>
                        </a:rPr>
                        <a:t>Host workgroup session. Review preliminary survey results.  </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 WG, CSTE</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6/27/22</a:t>
                      </a:r>
                      <a:endParaRPr lang="en-US" sz="1100" b="1"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6/27/22</a:t>
                      </a:r>
                      <a:endParaRPr lang="en-US" sz="1100" b="1"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2525572634"/>
                  </a:ext>
                </a:extLst>
              </a:tr>
              <a:tr h="560767">
                <a:tc>
                  <a:txBody>
                    <a:bodyPr/>
                    <a:lstStyle/>
                    <a:p>
                      <a:pPr algn="l" fontAlgn="ctr"/>
                      <a:r>
                        <a:rPr lang="en-US" sz="1100" u="none" strike="noStrike" dirty="0">
                          <a:effectLst/>
                        </a:rPr>
                        <a:t>Draft recommendations document to include recommendations to improve pregnancy status reporting for COVID-19 through ELR.</a:t>
                      </a:r>
                      <a:endParaRPr lang="en-US" sz="1100" b="0" i="0" u="none" strike="noStrike" dirty="0">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7/8/22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8/8/22</a:t>
                      </a:r>
                      <a:endParaRPr lang="en-US" sz="1100" b="0"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1860608306"/>
                  </a:ext>
                </a:extLst>
              </a:tr>
              <a:tr h="391405">
                <a:tc>
                  <a:txBody>
                    <a:bodyPr/>
                    <a:lstStyle/>
                    <a:p>
                      <a:pPr algn="l" fontAlgn="ctr"/>
                      <a:r>
                        <a:rPr lang="en-US" sz="1100" u="none" strike="noStrike">
                          <a:effectLst/>
                        </a:rPr>
                        <a:t>Host workgroup session. Review draft document progress and instructions for providing feedback. </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 WG, CSTE</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7/25/22</a:t>
                      </a:r>
                      <a:endParaRPr lang="en-US" sz="1100" b="1"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7/25/22</a:t>
                      </a:r>
                      <a:endParaRPr lang="en-US" sz="1100" b="1"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2187416805"/>
                  </a:ext>
                </a:extLst>
              </a:tr>
              <a:tr h="262542">
                <a:tc>
                  <a:txBody>
                    <a:bodyPr/>
                    <a:lstStyle/>
                    <a:p>
                      <a:pPr algn="l" fontAlgn="ctr"/>
                      <a:r>
                        <a:rPr lang="en-US" sz="1100" u="none" strike="noStrike">
                          <a:effectLst/>
                        </a:rPr>
                        <a:t>Provide feedback on draft recommendations document.</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WG</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8/8/22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8/26/22</a:t>
                      </a:r>
                      <a:endParaRPr lang="en-US" sz="1100" b="0"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2563820037"/>
                  </a:ext>
                </a:extLst>
              </a:tr>
              <a:tr h="383719">
                <a:tc>
                  <a:txBody>
                    <a:bodyPr/>
                    <a:lstStyle/>
                    <a:p>
                      <a:pPr algn="l" fontAlgn="ctr"/>
                      <a:r>
                        <a:rPr lang="en-US" sz="1100" u="none" strike="noStrike">
                          <a:effectLst/>
                        </a:rPr>
                        <a:t>Host workgroup session. Review feedback and instructions for final comments. </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 WG, CSTE</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8/22/22</a:t>
                      </a:r>
                      <a:endParaRPr lang="en-US" sz="1100" b="1"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dirty="0">
                          <a:effectLst/>
                        </a:rPr>
                        <a:t>8/22/22</a:t>
                      </a:r>
                      <a:endParaRPr lang="en-US" sz="1100" b="1" i="0" u="none" strike="noStrike" dirty="0">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3123590431"/>
                  </a:ext>
                </a:extLst>
              </a:tr>
              <a:tr h="246570">
                <a:tc>
                  <a:txBody>
                    <a:bodyPr/>
                    <a:lstStyle/>
                    <a:p>
                      <a:pPr algn="l" fontAlgn="ctr"/>
                      <a:r>
                        <a:rPr lang="en-US" sz="1100" u="none" strike="noStrike">
                          <a:effectLst/>
                        </a:rPr>
                        <a:t>Incorporate edits, draft executive summary, and finalize document with the workgroup.</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 WG</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8/26/22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9/12/22</a:t>
                      </a:r>
                      <a:endParaRPr lang="en-US" sz="1100" b="0"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914707866"/>
                  </a:ext>
                </a:extLst>
              </a:tr>
              <a:tr h="246570">
                <a:tc>
                  <a:txBody>
                    <a:bodyPr/>
                    <a:lstStyle/>
                    <a:p>
                      <a:pPr algn="l" fontAlgn="ctr"/>
                      <a:r>
                        <a:rPr lang="en-US" sz="1100" u="none" strike="noStrike">
                          <a:effectLst/>
                        </a:rPr>
                        <a:t>Provide feedback on FINAL recommendations document.</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WG</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9/12/22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9/23/22</a:t>
                      </a:r>
                      <a:endParaRPr lang="en-US" sz="1100" b="0"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870574531"/>
                  </a:ext>
                </a:extLst>
              </a:tr>
              <a:tr h="246570">
                <a:tc>
                  <a:txBody>
                    <a:bodyPr/>
                    <a:lstStyle/>
                    <a:p>
                      <a:pPr algn="l" fontAlgn="ctr"/>
                      <a:r>
                        <a:rPr lang="en-US" sz="1100" u="none" strike="noStrike">
                          <a:effectLst/>
                        </a:rPr>
                        <a:t>Finalize recommendations document. </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 </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9/24/22</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9/26/22</a:t>
                      </a:r>
                      <a:endParaRPr lang="en-US" sz="1100" b="0" i="0" u="none" strike="noStrike">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429347831"/>
                  </a:ext>
                </a:extLst>
              </a:tr>
              <a:tr h="391405">
                <a:tc>
                  <a:txBody>
                    <a:bodyPr/>
                    <a:lstStyle/>
                    <a:p>
                      <a:pPr algn="l" fontAlgn="ctr"/>
                      <a:r>
                        <a:rPr lang="en-US" sz="1100" u="none" strike="noStrike">
                          <a:effectLst/>
                        </a:rPr>
                        <a:t>Host final workgroup session. Present FINAL document to the workgroup and publish for STLT use.</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Aperio, WG, CSTE</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0%</a:t>
                      </a:r>
                      <a:endParaRPr lang="en-US" sz="1100" b="0"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a:effectLst/>
                        </a:rPr>
                        <a:t>9/26/22</a:t>
                      </a:r>
                      <a:endParaRPr lang="en-US" sz="1100" b="1" i="0" u="none" strike="noStrike">
                        <a:solidFill>
                          <a:srgbClr val="000000"/>
                        </a:solidFill>
                        <a:effectLst/>
                        <a:latin typeface="Times New Roman" panose="02020603050405020304" pitchFamily="18" charset="0"/>
                      </a:endParaRPr>
                    </a:p>
                  </a:txBody>
                  <a:tcPr marL="3804" marR="3804" marT="3804" marB="0" anchor="ctr"/>
                </a:tc>
                <a:tc>
                  <a:txBody>
                    <a:bodyPr/>
                    <a:lstStyle/>
                    <a:p>
                      <a:pPr algn="ctr" fontAlgn="ctr"/>
                      <a:r>
                        <a:rPr lang="en-US" sz="1100" u="none" strike="noStrike" dirty="0">
                          <a:effectLst/>
                        </a:rPr>
                        <a:t>9/26/22</a:t>
                      </a:r>
                      <a:endParaRPr lang="en-US" sz="1100" b="1" i="0" u="none" strike="noStrike" dirty="0">
                        <a:solidFill>
                          <a:srgbClr val="000000"/>
                        </a:solidFill>
                        <a:effectLst/>
                        <a:latin typeface="Times New Roman" panose="02020603050405020304" pitchFamily="18" charset="0"/>
                      </a:endParaRPr>
                    </a:p>
                  </a:txBody>
                  <a:tcPr marL="3804" marR="3804" marT="3804" marB="0" anchor="ctr"/>
                </a:tc>
                <a:extLst>
                  <a:ext uri="{0D108BD9-81ED-4DB2-BD59-A6C34878D82A}">
                    <a16:rowId xmlns:a16="http://schemas.microsoft.com/office/drawing/2014/main" val="2735631450"/>
                  </a:ext>
                </a:extLst>
              </a:tr>
            </a:tbl>
          </a:graphicData>
        </a:graphic>
      </p:graphicFrame>
    </p:spTree>
    <p:extLst>
      <p:ext uri="{BB962C8B-B14F-4D97-AF65-F5344CB8AC3E}">
        <p14:creationId xmlns:p14="http://schemas.microsoft.com/office/powerpoint/2010/main" val="1232575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A35B61-3D56-7F95-9BA6-ABC078A7136E}"/>
              </a:ext>
            </a:extLst>
          </p:cNvPr>
          <p:cNvSpPr>
            <a:spLocks noGrp="1"/>
          </p:cNvSpPr>
          <p:nvPr>
            <p:ph type="title"/>
          </p:nvPr>
        </p:nvSpPr>
        <p:spPr/>
        <p:txBody>
          <a:bodyPr/>
          <a:lstStyle/>
          <a:p>
            <a:r>
              <a:rPr lang="en-US" dirty="0"/>
              <a:t>Assessment Findings</a:t>
            </a:r>
          </a:p>
        </p:txBody>
      </p:sp>
      <p:sp>
        <p:nvSpPr>
          <p:cNvPr id="5" name="Content Placeholder 4">
            <a:extLst>
              <a:ext uri="{FF2B5EF4-FFF2-40B4-BE49-F238E27FC236}">
                <a16:creationId xmlns:a16="http://schemas.microsoft.com/office/drawing/2014/main" id="{D3BB7FEE-3A16-4C78-6E54-8263930CDEE9}"/>
              </a:ext>
            </a:extLst>
          </p:cNvPr>
          <p:cNvSpPr>
            <a:spLocks noGrp="1"/>
          </p:cNvSpPr>
          <p:nvPr>
            <p:ph idx="1"/>
          </p:nvPr>
        </p:nvSpPr>
        <p:spPr>
          <a:xfrm>
            <a:off x="283779" y="1547310"/>
            <a:ext cx="5812221" cy="4270686"/>
          </a:xfrm>
        </p:spPr>
        <p:txBody>
          <a:bodyPr/>
          <a:lstStyle/>
          <a:p>
            <a:pPr>
              <a:lnSpc>
                <a:spcPct val="107000"/>
              </a:lnSpc>
              <a:spcBef>
                <a:spcPts val="0"/>
              </a:spcBef>
            </a:pPr>
            <a:r>
              <a:rPr lang="en-US" sz="1800" dirty="0">
                <a:effectLst/>
                <a:latin typeface="Avenir Next LT Pro" panose="020B0504020202020204" pitchFamily="34" charset="0"/>
                <a:ea typeface="Calibri" panose="020F0502020204030204" pitchFamily="34" charset="0"/>
                <a:cs typeface="Times New Roman" panose="02020603050405020304" pitchFamily="18" charset="0"/>
              </a:rPr>
              <a:t>There were 112 responses across four assessments; 24 anonymous. Response distribution was as follows: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STLT	74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Federal 	13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Clinician	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Lab	14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1800" dirty="0">
                <a:effectLst/>
                <a:latin typeface="Avenir Next LT Pro" panose="020B0504020202020204" pitchFamily="34" charset="0"/>
                <a:ea typeface="Calibri" panose="020F0502020204030204" pitchFamily="34" charset="0"/>
                <a:cs typeface="Times New Roman" panose="02020603050405020304" pitchFamily="18" charset="0"/>
              </a:rPr>
              <a:t>Jurisdictions represented across all assessments included: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41 states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2 national organizations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400" dirty="0">
                <a:effectLst/>
                <a:latin typeface="Avenir Next LT Pro" panose="020B0504020202020204" pitchFamily="34" charset="0"/>
                <a:ea typeface="Calibri" panose="020F0502020204030204" pitchFamily="34" charset="0"/>
                <a:cs typeface="Times New Roman" panose="02020603050405020304" pitchFamily="18" charset="0"/>
              </a:rPr>
              <a:t>1 territory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Placeholder 6">
            <a:extLst>
              <a:ext uri="{FF2B5EF4-FFF2-40B4-BE49-F238E27FC236}">
                <a16:creationId xmlns:a16="http://schemas.microsoft.com/office/drawing/2014/main" id="{9F36C320-B61F-0A8D-F3D2-C823647AED31}"/>
              </a:ext>
            </a:extLst>
          </p:cNvPr>
          <p:cNvPicPr>
            <a:picLocks noGrp="1" noChangeAspect="1"/>
          </p:cNvPicPr>
          <p:nvPr>
            <p:ph type="pic" sz="quarter" idx="10"/>
          </p:nvPr>
        </p:nvPicPr>
        <p:blipFill>
          <a:blip r:embed="rId2"/>
          <a:srcRect t="1084" b="1084"/>
          <a:stretch>
            <a:fillRect/>
          </a:stretch>
        </p:blipFill>
        <p:spPr>
          <a:xfrm>
            <a:off x="6143625" y="1547813"/>
            <a:ext cx="5767388" cy="4270375"/>
          </a:xfrm>
          <a:prstGeom prst="rect">
            <a:avLst/>
          </a:prstGeom>
        </p:spPr>
      </p:pic>
    </p:spTree>
    <p:extLst>
      <p:ext uri="{BB962C8B-B14F-4D97-AF65-F5344CB8AC3E}">
        <p14:creationId xmlns:p14="http://schemas.microsoft.com/office/powerpoint/2010/main" val="317430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6CAD-C230-CF6E-E5E8-5AA9A890F4AE}"/>
              </a:ext>
            </a:extLst>
          </p:cNvPr>
          <p:cNvSpPr>
            <a:spLocks noGrp="1"/>
          </p:cNvSpPr>
          <p:nvPr>
            <p:ph type="title"/>
          </p:nvPr>
        </p:nvSpPr>
        <p:spPr/>
        <p:txBody>
          <a:bodyPr/>
          <a:lstStyle/>
          <a:p>
            <a:r>
              <a:rPr lang="en-US" dirty="0"/>
              <a:t>Respondent Profile</a:t>
            </a:r>
          </a:p>
        </p:txBody>
      </p:sp>
      <p:sp>
        <p:nvSpPr>
          <p:cNvPr id="3" name="Content Placeholder 2">
            <a:extLst>
              <a:ext uri="{FF2B5EF4-FFF2-40B4-BE49-F238E27FC236}">
                <a16:creationId xmlns:a16="http://schemas.microsoft.com/office/drawing/2014/main" id="{34912AAE-D108-E941-E8E6-3B18979DF49D}"/>
              </a:ext>
            </a:extLst>
          </p:cNvPr>
          <p:cNvSpPr>
            <a:spLocks noGrp="1"/>
          </p:cNvSpPr>
          <p:nvPr>
            <p:ph idx="1"/>
          </p:nvPr>
        </p:nvSpPr>
        <p:spPr>
          <a:xfrm>
            <a:off x="283779" y="1547310"/>
            <a:ext cx="4450781" cy="4270686"/>
          </a:xfrm>
        </p:spPr>
        <p:txBody>
          <a:bodyPr/>
          <a:lstStyle/>
          <a:p>
            <a:r>
              <a:rPr lang="en-US" sz="1800" dirty="0">
                <a:effectLst/>
                <a:latin typeface="Avenir Next LT Pro" panose="020B0504020202020204" pitchFamily="34" charset="0"/>
                <a:ea typeface="Calibri" panose="020F0502020204030204" pitchFamily="34" charset="0"/>
                <a:cs typeface="Times New Roman" panose="02020603050405020304" pitchFamily="18" charset="0"/>
              </a:rPr>
              <a:t>The majority of respondents were from state health agencies with 51 from state, 10 other, either city/county, five federal, five clinicians, and 10 from other agency types.</a:t>
            </a:r>
            <a:endParaRPr lang="en-US" dirty="0"/>
          </a:p>
        </p:txBody>
      </p:sp>
      <p:pic>
        <p:nvPicPr>
          <p:cNvPr id="5" name="Picture Placeholder 4">
            <a:extLst>
              <a:ext uri="{FF2B5EF4-FFF2-40B4-BE49-F238E27FC236}">
                <a16:creationId xmlns:a16="http://schemas.microsoft.com/office/drawing/2014/main" id="{B874AEFB-3E4A-FD8C-0E37-D959D220D581}"/>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4420" r="4420"/>
          <a:stretch>
            <a:fillRect/>
          </a:stretch>
        </p:blipFill>
        <p:spPr>
          <a:xfrm>
            <a:off x="4908550" y="1547813"/>
            <a:ext cx="6999288" cy="4270375"/>
          </a:xfrm>
          <a:prstGeom prst="rect">
            <a:avLst/>
          </a:prstGeom>
        </p:spPr>
      </p:pic>
    </p:spTree>
    <p:extLst>
      <p:ext uri="{BB962C8B-B14F-4D97-AF65-F5344CB8AC3E}">
        <p14:creationId xmlns:p14="http://schemas.microsoft.com/office/powerpoint/2010/main" val="2090803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EF558-0EBA-718B-7967-879439FEBFA9}"/>
              </a:ext>
            </a:extLst>
          </p:cNvPr>
          <p:cNvSpPr>
            <a:spLocks noGrp="1"/>
          </p:cNvSpPr>
          <p:nvPr>
            <p:ph type="title"/>
          </p:nvPr>
        </p:nvSpPr>
        <p:spPr/>
        <p:txBody>
          <a:bodyPr/>
          <a:lstStyle/>
          <a:p>
            <a:r>
              <a:rPr lang="en-US" dirty="0"/>
              <a:t>Respondent Profile</a:t>
            </a:r>
          </a:p>
        </p:txBody>
      </p:sp>
      <p:sp>
        <p:nvSpPr>
          <p:cNvPr id="3" name="Content Placeholder 2">
            <a:extLst>
              <a:ext uri="{FF2B5EF4-FFF2-40B4-BE49-F238E27FC236}">
                <a16:creationId xmlns:a16="http://schemas.microsoft.com/office/drawing/2014/main" id="{4E3B31D5-9035-1DA9-73D5-7566D514C7A2}"/>
              </a:ext>
            </a:extLst>
          </p:cNvPr>
          <p:cNvSpPr>
            <a:spLocks noGrp="1"/>
          </p:cNvSpPr>
          <p:nvPr>
            <p:ph idx="1"/>
          </p:nvPr>
        </p:nvSpPr>
        <p:spPr>
          <a:xfrm>
            <a:off x="283780" y="1547310"/>
            <a:ext cx="3791333" cy="4270686"/>
          </a:xfrm>
        </p:spPr>
        <p:txBody>
          <a:bodyPr/>
          <a:lstStyle/>
          <a:p>
            <a:r>
              <a:rPr lang="en-US" sz="1800" dirty="0">
                <a:effectLst/>
                <a:latin typeface="Avenir Next LT Pro" panose="020B0504020202020204" pitchFamily="34" charset="0"/>
                <a:ea typeface="Calibri" panose="020F0502020204030204" pitchFamily="34" charset="0"/>
                <a:cs typeface="Times New Roman" panose="02020603050405020304" pitchFamily="18" charset="0"/>
              </a:rPr>
              <a:t>Respondent roles extended from epidemiologists (31), those in leadership roles (10), data scientists (10), and others (42).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Placeholder 5">
            <a:extLst>
              <a:ext uri="{FF2B5EF4-FFF2-40B4-BE49-F238E27FC236}">
                <a16:creationId xmlns:a16="http://schemas.microsoft.com/office/drawing/2014/main" id="{159D7CCB-E04B-04CE-0895-325D452D82EB}"/>
              </a:ext>
            </a:extLst>
          </p:cNvPr>
          <p:cNvPicPr>
            <a:picLocks noGrp="1" noChangeAspect="1"/>
          </p:cNvPicPr>
          <p:nvPr>
            <p:ph type="pic" sz="quarter" idx="10"/>
          </p:nvPr>
        </p:nvPicPr>
        <p:blipFill>
          <a:blip r:embed="rId2"/>
          <a:srcRect l="1126" r="1126"/>
          <a:stretch>
            <a:fillRect/>
          </a:stretch>
        </p:blipFill>
        <p:spPr>
          <a:xfrm>
            <a:off x="4267200" y="1279525"/>
            <a:ext cx="7643813" cy="4864100"/>
          </a:xfrm>
          <a:prstGeom prst="rect">
            <a:avLst/>
          </a:prstGeom>
        </p:spPr>
      </p:pic>
    </p:spTree>
    <p:extLst>
      <p:ext uri="{BB962C8B-B14F-4D97-AF65-F5344CB8AC3E}">
        <p14:creationId xmlns:p14="http://schemas.microsoft.com/office/powerpoint/2010/main" val="207067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2A0BBF-95CF-C16B-F908-A34E8A06E9FD}"/>
              </a:ext>
            </a:extLst>
          </p:cNvPr>
          <p:cNvSpPr>
            <a:spLocks noGrp="1"/>
          </p:cNvSpPr>
          <p:nvPr>
            <p:ph type="title"/>
          </p:nvPr>
        </p:nvSpPr>
        <p:spPr/>
        <p:txBody>
          <a:bodyPr/>
          <a:lstStyle/>
          <a:p>
            <a:r>
              <a:rPr lang="en-US" dirty="0"/>
              <a:t>State Agencies</a:t>
            </a:r>
          </a:p>
        </p:txBody>
      </p:sp>
      <p:sp>
        <p:nvSpPr>
          <p:cNvPr id="6" name="Content Placeholder 5">
            <a:extLst>
              <a:ext uri="{FF2B5EF4-FFF2-40B4-BE49-F238E27FC236}">
                <a16:creationId xmlns:a16="http://schemas.microsoft.com/office/drawing/2014/main" id="{917E084B-757F-BB60-999B-6BE023BA8B3E}"/>
              </a:ext>
            </a:extLst>
          </p:cNvPr>
          <p:cNvSpPr>
            <a:spLocks noGrp="1"/>
          </p:cNvSpPr>
          <p:nvPr>
            <p:ph idx="1"/>
          </p:nvPr>
        </p:nvSpPr>
        <p:spPr>
          <a:xfrm>
            <a:off x="283779" y="1547309"/>
            <a:ext cx="11627913" cy="4643517"/>
          </a:xfrm>
        </p:spPr>
        <p:txBody>
          <a:bodyPr>
            <a:normAutofit fontScale="77500" lnSpcReduction="20000"/>
          </a:bodyPr>
          <a:lstStyle/>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Pregnancy status is most often obtained by patient interview, followed by ELR, provider outreach, eCR, and other fields. For non-COVID diseases, similar primary sources are used. For non-notifiable conditions of public health importance, vital statistics and hospital discharge data are the most common sources of pregnancy status. State agencies most often want a simple y/n question for obtaining pregnancy status. </a:t>
            </a: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In terms of barriers, inconsistency in reporting, coding, and receipt are major barriers. There is also reluctance to share data across bureaus. </a:t>
            </a:r>
            <a:endParaRPr lang="en-US" sz="1800" dirty="0">
              <a:effectLst/>
              <a:latin typeface="Times New Roman" panose="02020603050405020304" pitchFamily="18" charset="0"/>
              <a:ea typeface="Times New Roman" panose="02020603050405020304" pitchFamily="18" charset="0"/>
            </a:endParaRPr>
          </a:p>
          <a:p>
            <a:pPr marL="0" indent="0">
              <a:lnSpc>
                <a:spcPct val="120000"/>
              </a:lnSpc>
              <a:spcBef>
                <a:spcPts val="0"/>
              </a:spcBef>
              <a:buNone/>
            </a:pP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Seven respondents indicated administrative law exists to require reporting of pregnancy status. Agencies do link to vital records to obtain recent birth information.</a:t>
            </a: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With regards to eCR, COVID-19 is the most commonly reported condition. Expansion of eCR is focused on enteric diseases, respiratory conditions, sexually transmitted and vaccine preventable diseases. Significant expansion is slated to occur in the next year for most, with additional expansion within five years. </a:t>
            </a: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The biggest barriers to implementing eCR are retention and the presence of staff with expertise along with external technical assistance. There was mention of CDC impeding a process and a vendor not delivering an enhancement. </a:t>
            </a: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endParaRPr lang="en-US" sz="1800" dirty="0">
              <a:effectLst/>
              <a:latin typeface="Times New Roman" panose="02020603050405020304" pitchFamily="18" charset="0"/>
              <a:ea typeface="Times New Roman" panose="02020603050405020304" pitchFamily="18" charset="0"/>
            </a:endParaRPr>
          </a:p>
          <a:p>
            <a:pPr>
              <a:lnSpc>
                <a:spcPct val="120000"/>
              </a:lnSpc>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States indicate status reporting is very important for 'notifiable conditions where the health of the mother or infant are impacted' or 'new or emerging diseases where the impact to mothers or infants is unknown', as well as COVID-19. </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8393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6EF2C1-D886-AD6F-8F42-C897C3070289}"/>
              </a:ext>
            </a:extLst>
          </p:cNvPr>
          <p:cNvPicPr>
            <a:picLocks noChangeAspect="1"/>
          </p:cNvPicPr>
          <p:nvPr/>
        </p:nvPicPr>
        <p:blipFill>
          <a:blip r:embed="rId2"/>
          <a:stretch>
            <a:fillRect/>
          </a:stretch>
        </p:blipFill>
        <p:spPr>
          <a:xfrm>
            <a:off x="0" y="1157756"/>
            <a:ext cx="5941831" cy="2369796"/>
          </a:xfrm>
          <a:prstGeom prst="rect">
            <a:avLst/>
          </a:prstGeom>
        </p:spPr>
      </p:pic>
      <p:pic>
        <p:nvPicPr>
          <p:cNvPr id="7" name="Picture 6">
            <a:extLst>
              <a:ext uri="{FF2B5EF4-FFF2-40B4-BE49-F238E27FC236}">
                <a16:creationId xmlns:a16="http://schemas.microsoft.com/office/drawing/2014/main" id="{FE393DB5-CC69-405B-24D1-F49321D834C7}"/>
              </a:ext>
            </a:extLst>
          </p:cNvPr>
          <p:cNvPicPr>
            <a:picLocks noChangeAspect="1"/>
          </p:cNvPicPr>
          <p:nvPr/>
        </p:nvPicPr>
        <p:blipFill>
          <a:blip r:embed="rId3"/>
          <a:stretch>
            <a:fillRect/>
          </a:stretch>
        </p:blipFill>
        <p:spPr>
          <a:xfrm>
            <a:off x="6250168" y="1169315"/>
            <a:ext cx="5941832" cy="2358237"/>
          </a:xfrm>
          <a:prstGeom prst="rect">
            <a:avLst/>
          </a:prstGeom>
        </p:spPr>
      </p:pic>
      <p:pic>
        <p:nvPicPr>
          <p:cNvPr id="9" name="Picture 8">
            <a:extLst>
              <a:ext uri="{FF2B5EF4-FFF2-40B4-BE49-F238E27FC236}">
                <a16:creationId xmlns:a16="http://schemas.microsoft.com/office/drawing/2014/main" id="{135A74C2-8F8A-4235-4265-D7EDB26F8EC8}"/>
              </a:ext>
            </a:extLst>
          </p:cNvPr>
          <p:cNvPicPr>
            <a:picLocks noChangeAspect="1"/>
          </p:cNvPicPr>
          <p:nvPr/>
        </p:nvPicPr>
        <p:blipFill>
          <a:blip r:embed="rId4"/>
          <a:stretch>
            <a:fillRect/>
          </a:stretch>
        </p:blipFill>
        <p:spPr>
          <a:xfrm>
            <a:off x="2870225" y="4025843"/>
            <a:ext cx="6451549" cy="2351734"/>
          </a:xfrm>
          <a:prstGeom prst="rect">
            <a:avLst/>
          </a:prstGeom>
        </p:spPr>
      </p:pic>
    </p:spTree>
    <p:extLst>
      <p:ext uri="{BB962C8B-B14F-4D97-AF65-F5344CB8AC3E}">
        <p14:creationId xmlns:p14="http://schemas.microsoft.com/office/powerpoint/2010/main" val="3843357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74313F-1267-084E-8DA1-CD75C28FEA29}"/>
              </a:ext>
            </a:extLst>
          </p:cNvPr>
          <p:cNvPicPr>
            <a:picLocks noChangeAspect="1"/>
          </p:cNvPicPr>
          <p:nvPr/>
        </p:nvPicPr>
        <p:blipFill>
          <a:blip r:embed="rId2"/>
          <a:stretch>
            <a:fillRect/>
          </a:stretch>
        </p:blipFill>
        <p:spPr>
          <a:xfrm>
            <a:off x="1432924" y="0"/>
            <a:ext cx="9326151" cy="6858000"/>
          </a:xfrm>
          <a:prstGeom prst="rect">
            <a:avLst/>
          </a:prstGeom>
        </p:spPr>
      </p:pic>
    </p:spTree>
    <p:extLst>
      <p:ext uri="{BB962C8B-B14F-4D97-AF65-F5344CB8AC3E}">
        <p14:creationId xmlns:p14="http://schemas.microsoft.com/office/powerpoint/2010/main" val="376438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B4E711-E974-F0A3-5DDD-150A49AE9517}"/>
              </a:ext>
            </a:extLst>
          </p:cNvPr>
          <p:cNvPicPr>
            <a:picLocks noChangeAspect="1"/>
          </p:cNvPicPr>
          <p:nvPr/>
        </p:nvPicPr>
        <p:blipFill>
          <a:blip r:embed="rId2"/>
          <a:stretch>
            <a:fillRect/>
          </a:stretch>
        </p:blipFill>
        <p:spPr>
          <a:xfrm>
            <a:off x="1554433" y="379728"/>
            <a:ext cx="8964554" cy="3320205"/>
          </a:xfrm>
          <a:prstGeom prst="rect">
            <a:avLst/>
          </a:prstGeom>
        </p:spPr>
      </p:pic>
      <p:pic>
        <p:nvPicPr>
          <p:cNvPr id="5" name="Picture 4">
            <a:extLst>
              <a:ext uri="{FF2B5EF4-FFF2-40B4-BE49-F238E27FC236}">
                <a16:creationId xmlns:a16="http://schemas.microsoft.com/office/drawing/2014/main" id="{AB2513C3-1F33-FC97-6844-895D823CD1CA}"/>
              </a:ext>
            </a:extLst>
          </p:cNvPr>
          <p:cNvPicPr>
            <a:picLocks noChangeAspect="1"/>
          </p:cNvPicPr>
          <p:nvPr/>
        </p:nvPicPr>
        <p:blipFill>
          <a:blip r:embed="rId3"/>
          <a:stretch>
            <a:fillRect/>
          </a:stretch>
        </p:blipFill>
        <p:spPr>
          <a:xfrm>
            <a:off x="1154466" y="4014745"/>
            <a:ext cx="9764488" cy="2133898"/>
          </a:xfrm>
          <a:prstGeom prst="rect">
            <a:avLst/>
          </a:prstGeom>
        </p:spPr>
      </p:pic>
    </p:spTree>
    <p:extLst>
      <p:ext uri="{BB962C8B-B14F-4D97-AF65-F5344CB8AC3E}">
        <p14:creationId xmlns:p14="http://schemas.microsoft.com/office/powerpoint/2010/main" val="272979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FF298D-8B27-F6E4-EB71-8BEF7EB852BA}"/>
              </a:ext>
            </a:extLst>
          </p:cNvPr>
          <p:cNvPicPr>
            <a:picLocks noChangeAspect="1"/>
          </p:cNvPicPr>
          <p:nvPr/>
        </p:nvPicPr>
        <p:blipFill>
          <a:blip r:embed="rId2"/>
          <a:stretch>
            <a:fillRect/>
          </a:stretch>
        </p:blipFill>
        <p:spPr>
          <a:xfrm>
            <a:off x="2281097" y="139534"/>
            <a:ext cx="7582051" cy="3987432"/>
          </a:xfrm>
          <a:prstGeom prst="rect">
            <a:avLst/>
          </a:prstGeom>
        </p:spPr>
      </p:pic>
      <p:pic>
        <p:nvPicPr>
          <p:cNvPr id="5" name="Picture 4">
            <a:extLst>
              <a:ext uri="{FF2B5EF4-FFF2-40B4-BE49-F238E27FC236}">
                <a16:creationId xmlns:a16="http://schemas.microsoft.com/office/drawing/2014/main" id="{E3605196-A5C1-8ACD-6828-B182140927A0}"/>
              </a:ext>
            </a:extLst>
          </p:cNvPr>
          <p:cNvPicPr>
            <a:picLocks noChangeAspect="1"/>
          </p:cNvPicPr>
          <p:nvPr/>
        </p:nvPicPr>
        <p:blipFill>
          <a:blip r:embed="rId3"/>
          <a:stretch>
            <a:fillRect/>
          </a:stretch>
        </p:blipFill>
        <p:spPr>
          <a:xfrm>
            <a:off x="2328851" y="4375520"/>
            <a:ext cx="7534297" cy="2410680"/>
          </a:xfrm>
          <a:prstGeom prst="rect">
            <a:avLst/>
          </a:prstGeom>
        </p:spPr>
      </p:pic>
    </p:spTree>
    <p:extLst>
      <p:ext uri="{BB962C8B-B14F-4D97-AF65-F5344CB8AC3E}">
        <p14:creationId xmlns:p14="http://schemas.microsoft.com/office/powerpoint/2010/main" val="230733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97E13-F90B-1AD3-D759-C506FA70C3B4}"/>
              </a:ext>
            </a:extLst>
          </p:cNvPr>
          <p:cNvPicPr>
            <a:picLocks noChangeAspect="1"/>
          </p:cNvPicPr>
          <p:nvPr/>
        </p:nvPicPr>
        <p:blipFill>
          <a:blip r:embed="rId2"/>
          <a:stretch>
            <a:fillRect/>
          </a:stretch>
        </p:blipFill>
        <p:spPr>
          <a:xfrm>
            <a:off x="1420917" y="0"/>
            <a:ext cx="9350165" cy="6858000"/>
          </a:xfrm>
          <a:prstGeom prst="rect">
            <a:avLst/>
          </a:prstGeom>
        </p:spPr>
      </p:pic>
    </p:spTree>
    <p:extLst>
      <p:ext uri="{BB962C8B-B14F-4D97-AF65-F5344CB8AC3E}">
        <p14:creationId xmlns:p14="http://schemas.microsoft.com/office/powerpoint/2010/main" val="372543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A135-E535-00B2-7411-73018C351BA0}"/>
              </a:ext>
            </a:extLst>
          </p:cNvPr>
          <p:cNvSpPr>
            <a:spLocks noGrp="1"/>
          </p:cNvSpPr>
          <p:nvPr>
            <p:ph type="title"/>
          </p:nvPr>
        </p:nvSpPr>
        <p:spPr/>
        <p:txBody>
          <a:bodyPr/>
          <a:lstStyle/>
          <a:p>
            <a:r>
              <a:rPr lang="en-US" dirty="0"/>
              <a:t>Laboratory</a:t>
            </a:r>
          </a:p>
        </p:txBody>
      </p:sp>
      <p:sp>
        <p:nvSpPr>
          <p:cNvPr id="3" name="Content Placeholder 2">
            <a:extLst>
              <a:ext uri="{FF2B5EF4-FFF2-40B4-BE49-F238E27FC236}">
                <a16:creationId xmlns:a16="http://schemas.microsoft.com/office/drawing/2014/main" id="{FC8327CA-4AA5-8A77-13E3-4490591FF0F8}"/>
              </a:ext>
            </a:extLst>
          </p:cNvPr>
          <p:cNvSpPr>
            <a:spLocks noGrp="1"/>
          </p:cNvSpPr>
          <p:nvPr>
            <p:ph idx="1"/>
          </p:nvPr>
        </p:nvSpPr>
        <p:spPr>
          <a:xfrm>
            <a:off x="283780" y="1361439"/>
            <a:ext cx="5250033" cy="5113867"/>
          </a:xfrm>
        </p:spPr>
        <p:txBody>
          <a:bodyPr>
            <a:normAutofit fontScale="92500" lnSpcReduction="10000"/>
          </a:bodyPr>
          <a:lstStyle/>
          <a:p>
            <a:pPr marL="0" marR="0">
              <a:spcBef>
                <a:spcPts val="0"/>
              </a:spcBef>
              <a:spcAft>
                <a:spcPts val="0"/>
              </a:spcAft>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Ask at order entry (</a:t>
            </a:r>
            <a:r>
              <a:rPr lang="en-US" sz="1800" dirty="0" err="1">
                <a:effectLst/>
                <a:latin typeface="Avenir Next LT Pro" panose="020B0504020202020204" pitchFamily="34" charset="0"/>
                <a:ea typeface="Times New Roman" panose="02020603050405020304" pitchFamily="18" charset="0"/>
                <a:cs typeface="Calibri" panose="020F0502020204030204" pitchFamily="34" charset="0"/>
              </a:rPr>
              <a:t>AOE</a:t>
            </a: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 is the most commonly used field for capturing pregnancy status for COVID-19 and other notifiable conditions. Relevant clinical information and diagnostic codes are sparsely used. Status is reported to public health using the 'Other' HL7 field or in 'Relevant clinical information' or '</a:t>
            </a:r>
            <a:r>
              <a:rPr lang="en-US" sz="1800" dirty="0" err="1">
                <a:effectLst/>
                <a:latin typeface="Avenir Next LT Pro" panose="020B0504020202020204" pitchFamily="34" charset="0"/>
                <a:ea typeface="Times New Roman" panose="02020603050405020304" pitchFamily="18" charset="0"/>
                <a:cs typeface="Calibri" panose="020F0502020204030204" pitchFamily="34" charset="0"/>
              </a:rPr>
              <a:t>OBX</a:t>
            </a: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Pregnancy status is most often collected for COVID-19 and Zika, followed by HIV and Syphilis. Manual data entry is required on paper lab requisition forms.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Laboratories confirm a simple picklist is the best approach to capture pregnancy status. If status were a required reporting element, codification in </a:t>
            </a:r>
            <a:r>
              <a:rPr lang="en-US" sz="1800" dirty="0" err="1">
                <a:effectLst/>
                <a:latin typeface="Avenir Next LT Pro" panose="020B0504020202020204" pitchFamily="34" charset="0"/>
                <a:ea typeface="Times New Roman" panose="02020603050405020304" pitchFamily="18" charset="0"/>
                <a:cs typeface="Calibri" panose="020F0502020204030204" pitchFamily="34" charset="0"/>
              </a:rPr>
              <a:t>AOE</a:t>
            </a: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 is preferred. Laboratories indicate reporting capture burden is 4.2/10 effort. However, laboratorians do not feel pregnancy status should be captured by them unless clinically relevant. Most have a field to capture but challenges with ensuring reporting happen. </a:t>
            </a:r>
            <a:endParaRPr lang="en-US" sz="1800" dirty="0">
              <a:effectLst/>
              <a:latin typeface="Times New Roman" panose="02020603050405020304" pitchFamily="18" charset="0"/>
              <a:ea typeface="Times New Roman" panose="02020603050405020304" pitchFamily="18" charset="0"/>
            </a:endParaRPr>
          </a:p>
        </p:txBody>
      </p:sp>
      <p:pic>
        <p:nvPicPr>
          <p:cNvPr id="10" name="Picture Placeholder 9">
            <a:extLst>
              <a:ext uri="{FF2B5EF4-FFF2-40B4-BE49-F238E27FC236}">
                <a16:creationId xmlns:a16="http://schemas.microsoft.com/office/drawing/2014/main" id="{5CED1C07-3AF7-5430-A65A-DA2231565DC4}"/>
              </a:ext>
            </a:extLst>
          </p:cNvPr>
          <p:cNvPicPr>
            <a:picLocks noGrp="1" noChangeAspect="1"/>
          </p:cNvPicPr>
          <p:nvPr>
            <p:ph type="pic" sz="quarter" idx="10"/>
          </p:nvPr>
        </p:nvPicPr>
        <p:blipFill rotWithShape="1">
          <a:blip r:embed="rId2"/>
          <a:srcRect l="1219" r="1219"/>
          <a:stretch/>
        </p:blipFill>
        <p:spPr>
          <a:xfrm>
            <a:off x="5534025" y="1127125"/>
            <a:ext cx="6376988" cy="5205413"/>
          </a:xfrm>
        </p:spPr>
      </p:pic>
    </p:spTree>
    <p:extLst>
      <p:ext uri="{BB962C8B-B14F-4D97-AF65-F5344CB8AC3E}">
        <p14:creationId xmlns:p14="http://schemas.microsoft.com/office/powerpoint/2010/main" val="1299139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097668-C95C-147C-F27C-E6DC84782291}"/>
              </a:ext>
            </a:extLst>
          </p:cNvPr>
          <p:cNvPicPr>
            <a:picLocks noChangeAspect="1"/>
          </p:cNvPicPr>
          <p:nvPr/>
        </p:nvPicPr>
        <p:blipFill>
          <a:blip r:embed="rId2"/>
          <a:stretch>
            <a:fillRect/>
          </a:stretch>
        </p:blipFill>
        <p:spPr>
          <a:xfrm>
            <a:off x="1898692" y="0"/>
            <a:ext cx="8394616" cy="6858000"/>
          </a:xfrm>
          <a:prstGeom prst="rect">
            <a:avLst/>
          </a:prstGeom>
        </p:spPr>
      </p:pic>
    </p:spTree>
    <p:extLst>
      <p:ext uri="{BB962C8B-B14F-4D97-AF65-F5344CB8AC3E}">
        <p14:creationId xmlns:p14="http://schemas.microsoft.com/office/powerpoint/2010/main" val="349387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80B6-87F5-408C-8361-AF4BF8121C6C}"/>
              </a:ext>
            </a:extLst>
          </p:cNvPr>
          <p:cNvSpPr>
            <a:spLocks noGrp="1"/>
          </p:cNvSpPr>
          <p:nvPr>
            <p:ph type="title"/>
          </p:nvPr>
        </p:nvSpPr>
        <p:spPr/>
        <p:txBody>
          <a:bodyPr/>
          <a:lstStyle/>
          <a:p>
            <a:r>
              <a:rPr lang="en-US" dirty="0"/>
              <a:t>Clinician</a:t>
            </a:r>
          </a:p>
        </p:txBody>
      </p:sp>
      <p:sp>
        <p:nvSpPr>
          <p:cNvPr id="3" name="Content Placeholder 2">
            <a:extLst>
              <a:ext uri="{FF2B5EF4-FFF2-40B4-BE49-F238E27FC236}">
                <a16:creationId xmlns:a16="http://schemas.microsoft.com/office/drawing/2014/main" id="{1C574874-C197-9442-0DB8-7896833B6423}"/>
              </a:ext>
            </a:extLst>
          </p:cNvPr>
          <p:cNvSpPr>
            <a:spLocks noGrp="1"/>
          </p:cNvSpPr>
          <p:nvPr>
            <p:ph idx="1"/>
          </p:nvPr>
        </p:nvSpPr>
        <p:spPr>
          <a:xfrm>
            <a:off x="283780" y="1547310"/>
            <a:ext cx="4430460" cy="4270686"/>
          </a:xfrm>
        </p:spPr>
        <p:txBody>
          <a:bodyPr/>
          <a:lstStyle/>
          <a:p>
            <a:pPr>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Clinicians report pregnancy status as diagnostic billing codes and dedicated fields when available. Most standard variables for following pregnant patients are routinely captured. </a:t>
            </a:r>
            <a:endParaRPr lang="en-US" sz="1800" dirty="0">
              <a:effectLst/>
              <a:latin typeface="Times New Roman" panose="02020603050405020304" pitchFamily="18" charset="0"/>
              <a:ea typeface="Times New Roman" panose="02020603050405020304" pitchFamily="18" charset="0"/>
            </a:endParaRPr>
          </a:p>
          <a:p>
            <a:pPr>
              <a:spcBef>
                <a:spcPts val="0"/>
              </a:spcBef>
            </a:pPr>
            <a:endParaRPr lang="en-US" sz="1800" dirty="0">
              <a:effectLst/>
              <a:latin typeface="Times New Roman" panose="02020603050405020304" pitchFamily="18" charset="0"/>
              <a:ea typeface="Times New Roman" panose="02020603050405020304" pitchFamily="18" charset="0"/>
            </a:endParaRPr>
          </a:p>
          <a:p>
            <a:pPr>
              <a:spcBef>
                <a:spcPts val="0"/>
              </a:spcBef>
            </a:pP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In terms of barriers to reporting to public health, clinicians cite </a:t>
            </a:r>
            <a:r>
              <a:rPr lang="en-US" sz="1800" dirty="0" err="1">
                <a:effectLst/>
                <a:latin typeface="Avenir Next LT Pro" panose="020B0504020202020204" pitchFamily="34" charset="0"/>
                <a:ea typeface="Times New Roman" panose="02020603050405020304" pitchFamily="18" charset="0"/>
                <a:cs typeface="Calibri" panose="020F0502020204030204" pitchFamily="34" charset="0"/>
              </a:rPr>
              <a:t>EMR</a:t>
            </a:r>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 is not programmed to report to public health and lack of awareness of the need to report. However, clinicians feel reporting of all notifiable and emerging conditions is important.</a:t>
            </a:r>
            <a:endParaRPr lang="en-US" sz="1800" dirty="0">
              <a:effectLst/>
              <a:latin typeface="Times New Roman" panose="02020603050405020304" pitchFamily="18" charset="0"/>
              <a:ea typeface="Times New Roman" panose="02020603050405020304" pitchFamily="18" charset="0"/>
            </a:endParaRPr>
          </a:p>
          <a:p>
            <a:endParaRPr lang="en-US" dirty="0"/>
          </a:p>
        </p:txBody>
      </p:sp>
      <p:pic>
        <p:nvPicPr>
          <p:cNvPr id="10" name="Picture 9">
            <a:extLst>
              <a:ext uri="{FF2B5EF4-FFF2-40B4-BE49-F238E27FC236}">
                <a16:creationId xmlns:a16="http://schemas.microsoft.com/office/drawing/2014/main" id="{B8763C5C-7E34-A1C0-E8A6-DBEC0ADB2F22}"/>
              </a:ext>
            </a:extLst>
          </p:cNvPr>
          <p:cNvPicPr>
            <a:picLocks noChangeAspect="1"/>
          </p:cNvPicPr>
          <p:nvPr/>
        </p:nvPicPr>
        <p:blipFill>
          <a:blip r:embed="rId2"/>
          <a:stretch>
            <a:fillRect/>
          </a:stretch>
        </p:blipFill>
        <p:spPr>
          <a:xfrm>
            <a:off x="5039361" y="1299285"/>
            <a:ext cx="5770880" cy="4883053"/>
          </a:xfrm>
          <a:prstGeom prst="rect">
            <a:avLst/>
          </a:prstGeom>
        </p:spPr>
      </p:pic>
    </p:spTree>
    <p:extLst>
      <p:ext uri="{BB962C8B-B14F-4D97-AF65-F5344CB8AC3E}">
        <p14:creationId xmlns:p14="http://schemas.microsoft.com/office/powerpoint/2010/main" val="1725388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5492B5C-983A-38E7-00A9-DE206DE5BC14}"/>
              </a:ext>
            </a:extLst>
          </p:cNvPr>
          <p:cNvPicPr>
            <a:picLocks noChangeAspect="1"/>
          </p:cNvPicPr>
          <p:nvPr/>
        </p:nvPicPr>
        <p:blipFill>
          <a:blip r:embed="rId2"/>
          <a:stretch>
            <a:fillRect/>
          </a:stretch>
        </p:blipFill>
        <p:spPr>
          <a:xfrm>
            <a:off x="2127059" y="511387"/>
            <a:ext cx="7937882" cy="3972513"/>
          </a:xfrm>
          <a:prstGeom prst="rect">
            <a:avLst/>
          </a:prstGeom>
        </p:spPr>
      </p:pic>
      <p:pic>
        <p:nvPicPr>
          <p:cNvPr id="9" name="Picture 8">
            <a:extLst>
              <a:ext uri="{FF2B5EF4-FFF2-40B4-BE49-F238E27FC236}">
                <a16:creationId xmlns:a16="http://schemas.microsoft.com/office/drawing/2014/main" id="{40F3DC43-B152-276B-1541-C2277027E0DA}"/>
              </a:ext>
            </a:extLst>
          </p:cNvPr>
          <p:cNvPicPr>
            <a:picLocks noChangeAspect="1"/>
          </p:cNvPicPr>
          <p:nvPr/>
        </p:nvPicPr>
        <p:blipFill>
          <a:blip r:embed="rId3"/>
          <a:stretch>
            <a:fillRect/>
          </a:stretch>
        </p:blipFill>
        <p:spPr>
          <a:xfrm>
            <a:off x="2065869" y="4867815"/>
            <a:ext cx="7944078" cy="1478798"/>
          </a:xfrm>
          <a:prstGeom prst="rect">
            <a:avLst/>
          </a:prstGeom>
        </p:spPr>
      </p:pic>
    </p:spTree>
    <p:extLst>
      <p:ext uri="{BB962C8B-B14F-4D97-AF65-F5344CB8AC3E}">
        <p14:creationId xmlns:p14="http://schemas.microsoft.com/office/powerpoint/2010/main" val="2356424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FCB3E5-1C48-61CA-264F-A080DBC11A84}"/>
              </a:ext>
            </a:extLst>
          </p:cNvPr>
          <p:cNvSpPr>
            <a:spLocks noGrp="1"/>
          </p:cNvSpPr>
          <p:nvPr>
            <p:ph type="title"/>
          </p:nvPr>
        </p:nvSpPr>
        <p:spPr/>
        <p:txBody>
          <a:bodyPr/>
          <a:lstStyle/>
          <a:p>
            <a:r>
              <a:rPr lang="en-US" dirty="0"/>
              <a:t>Federal Agencies</a:t>
            </a:r>
          </a:p>
        </p:txBody>
      </p:sp>
      <p:sp>
        <p:nvSpPr>
          <p:cNvPr id="5" name="Content Placeholder 4">
            <a:extLst>
              <a:ext uri="{FF2B5EF4-FFF2-40B4-BE49-F238E27FC236}">
                <a16:creationId xmlns:a16="http://schemas.microsoft.com/office/drawing/2014/main" id="{91182917-F8ED-83D4-19FF-73FF74EEF006}"/>
              </a:ext>
            </a:extLst>
          </p:cNvPr>
          <p:cNvSpPr>
            <a:spLocks noGrp="1"/>
          </p:cNvSpPr>
          <p:nvPr>
            <p:ph idx="1"/>
          </p:nvPr>
        </p:nvSpPr>
        <p:spPr>
          <a:xfrm>
            <a:off x="1056290" y="1540536"/>
            <a:ext cx="10079420" cy="1581971"/>
          </a:xfrm>
        </p:spPr>
        <p:txBody>
          <a:bodyPr>
            <a:normAutofit/>
          </a:bodyPr>
          <a:lstStyle/>
          <a:p>
            <a:r>
              <a:rPr lang="en-US" sz="1800" dirty="0">
                <a:effectLst/>
                <a:latin typeface="Avenir Next LT Pro" panose="020B0504020202020204" pitchFamily="34" charset="0"/>
                <a:ea typeface="Times New Roman" panose="02020603050405020304" pitchFamily="18" charset="0"/>
                <a:cs typeface="Calibri" panose="020F0502020204030204" pitchFamily="34" charset="0"/>
              </a:rPr>
              <a:t>Responses were smaller for this assessment. When obtained for COVID-19, pregnancy status is retrieved from vital statistics, eCR, and other files. Respondents indicated capturing status required significant effort. Expanded use of eCR is believed to improve reporting along with other state-level efforts. Respondents believe reporting of pregnancy status for all notifiable conditions is important. </a:t>
            </a:r>
            <a:endParaRPr lang="en-US" sz="1800" dirty="0">
              <a:effectLst/>
              <a:latin typeface="Times New Roman" panose="02020603050405020304" pitchFamily="18" charset="0"/>
              <a:ea typeface="Times New Roman" panose="02020603050405020304" pitchFamily="18" charset="0"/>
            </a:endParaRPr>
          </a:p>
          <a:p>
            <a:endParaRPr lang="en-US" dirty="0"/>
          </a:p>
        </p:txBody>
      </p:sp>
      <p:pic>
        <p:nvPicPr>
          <p:cNvPr id="18" name="Picture 17">
            <a:extLst>
              <a:ext uri="{FF2B5EF4-FFF2-40B4-BE49-F238E27FC236}">
                <a16:creationId xmlns:a16="http://schemas.microsoft.com/office/drawing/2014/main" id="{B0F59B28-BED6-E831-AD75-1C11C3950CC0}"/>
              </a:ext>
            </a:extLst>
          </p:cNvPr>
          <p:cNvPicPr>
            <a:picLocks noChangeAspect="1"/>
          </p:cNvPicPr>
          <p:nvPr/>
        </p:nvPicPr>
        <p:blipFill>
          <a:blip r:embed="rId2"/>
          <a:stretch>
            <a:fillRect/>
          </a:stretch>
        </p:blipFill>
        <p:spPr>
          <a:xfrm>
            <a:off x="1767491" y="3324926"/>
            <a:ext cx="8954750" cy="1695687"/>
          </a:xfrm>
          <a:prstGeom prst="rect">
            <a:avLst/>
          </a:prstGeom>
        </p:spPr>
      </p:pic>
    </p:spTree>
    <p:extLst>
      <p:ext uri="{BB962C8B-B14F-4D97-AF65-F5344CB8AC3E}">
        <p14:creationId xmlns:p14="http://schemas.microsoft.com/office/powerpoint/2010/main" val="213910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13195B-1E4E-2B6F-4299-CDD13D104AD5}"/>
              </a:ext>
            </a:extLst>
          </p:cNvPr>
          <p:cNvPicPr>
            <a:picLocks noChangeAspect="1"/>
          </p:cNvPicPr>
          <p:nvPr/>
        </p:nvPicPr>
        <p:blipFill>
          <a:blip r:embed="rId2"/>
          <a:stretch>
            <a:fillRect/>
          </a:stretch>
        </p:blipFill>
        <p:spPr>
          <a:xfrm>
            <a:off x="2338137" y="0"/>
            <a:ext cx="7515726" cy="6858000"/>
          </a:xfrm>
          <a:prstGeom prst="rect">
            <a:avLst/>
          </a:prstGeom>
        </p:spPr>
      </p:pic>
    </p:spTree>
    <p:extLst>
      <p:ext uri="{BB962C8B-B14F-4D97-AF65-F5344CB8AC3E}">
        <p14:creationId xmlns:p14="http://schemas.microsoft.com/office/powerpoint/2010/main" val="1407766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CE81-9180-DA6B-6B5A-2B1ADFBD020A}"/>
              </a:ext>
            </a:extLst>
          </p:cNvPr>
          <p:cNvSpPr>
            <a:spLocks noGrp="1"/>
          </p:cNvSpPr>
          <p:nvPr>
            <p:ph type="title"/>
          </p:nvPr>
        </p:nvSpPr>
        <p:spPr/>
        <p:txBody>
          <a:bodyPr lIns="91440" tIns="45720" rIns="91440" bIns="45720" anchor="ctr"/>
          <a:lstStyle/>
          <a:p>
            <a:r>
              <a:rPr lang="en-US">
                <a:latin typeface="Arial"/>
                <a:cs typeface="Arial"/>
              </a:rPr>
              <a:t>Open Forum</a:t>
            </a:r>
            <a:endParaRPr lang="en-US"/>
          </a:p>
        </p:txBody>
      </p:sp>
      <p:sp>
        <p:nvSpPr>
          <p:cNvPr id="3" name="Content Placeholder 2">
            <a:extLst>
              <a:ext uri="{FF2B5EF4-FFF2-40B4-BE49-F238E27FC236}">
                <a16:creationId xmlns:a16="http://schemas.microsoft.com/office/drawing/2014/main" id="{4E74B07D-0479-D7AA-DA1E-CC3762EECA34}"/>
              </a:ext>
            </a:extLst>
          </p:cNvPr>
          <p:cNvSpPr>
            <a:spLocks noGrp="1"/>
          </p:cNvSpPr>
          <p:nvPr>
            <p:ph idx="1"/>
          </p:nvPr>
        </p:nvSpPr>
        <p:spPr/>
        <p:txBody>
          <a:bodyPr vert="horz" lIns="91440" tIns="45720" rIns="91440" bIns="45720" rtlCol="0" anchor="t">
            <a:normAutofit/>
          </a:bodyPr>
          <a:lstStyle/>
          <a:p>
            <a:r>
              <a:rPr lang="en-US">
                <a:latin typeface="Arial"/>
                <a:cs typeface="Arial"/>
              </a:rPr>
              <a:t>Opportunity to pose questions for discussion or share comments</a:t>
            </a:r>
          </a:p>
          <a:p>
            <a:r>
              <a:rPr lang="en-US">
                <a:latin typeface="Arial"/>
                <a:cs typeface="Arial"/>
              </a:rPr>
              <a:t>Raise Hand feature or post in chat box</a:t>
            </a:r>
            <a:endParaRPr lang="en-US"/>
          </a:p>
        </p:txBody>
      </p:sp>
    </p:spTree>
    <p:extLst>
      <p:ext uri="{BB962C8B-B14F-4D97-AF65-F5344CB8AC3E}">
        <p14:creationId xmlns:p14="http://schemas.microsoft.com/office/powerpoint/2010/main" val="1288523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6688" y="4438472"/>
            <a:ext cx="5564599" cy="2031325"/>
          </a:xfrm>
          <a:prstGeom prst="rect">
            <a:avLst/>
          </a:prstGeom>
          <a:noFill/>
        </p:spPr>
        <p:txBody>
          <a:bodyPr wrap="square" rtlCol="0">
            <a:spAutoFit/>
          </a:bodyPr>
          <a:lstStyle/>
          <a:p>
            <a:pPr algn="r"/>
            <a:r>
              <a:rPr lang="en-US" sz="2200">
                <a:solidFill>
                  <a:srgbClr val="152754"/>
                </a:solidFill>
                <a:latin typeface="Arial" panose="020B0604020202020204" pitchFamily="34" charset="0"/>
                <a:cs typeface="Arial" panose="020B0604020202020204" pitchFamily="34" charset="0"/>
              </a:rPr>
              <a:t>CSTE National Office</a:t>
            </a:r>
          </a:p>
          <a:p>
            <a:pPr algn="r"/>
            <a:r>
              <a:rPr lang="en-US" sz="20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20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1300">
              <a:solidFill>
                <a:schemeClr val="tx1">
                  <a:lumMod val="65000"/>
                  <a:lumOff val="35000"/>
                </a:schemeClr>
              </a:solidFill>
              <a:latin typeface="Arial" panose="020B0604020202020204" pitchFamily="34" charset="0"/>
              <a:cs typeface="Arial-Lgt-FC"/>
            </a:endParaRPr>
          </a:p>
          <a:p>
            <a:pPr algn="r"/>
            <a:r>
              <a:rPr lang="en-US" sz="170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700" b="1">
                <a:solidFill>
                  <a:schemeClr val="tx1">
                    <a:lumMod val="65000"/>
                    <a:lumOff val="35000"/>
                  </a:schemeClr>
                </a:solidFill>
                <a:latin typeface="Arial" panose="020B0604020202020204" pitchFamily="34" charset="0"/>
                <a:cs typeface="Arial" panose="020B0604020202020204" pitchFamily="34" charset="0"/>
              </a:rPr>
              <a:t> </a:t>
            </a:r>
            <a:r>
              <a:rPr lang="en-US" sz="170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700">
                <a:solidFill>
                  <a:schemeClr val="tx1">
                    <a:lumMod val="65000"/>
                    <a:lumOff val="35000"/>
                  </a:schemeClr>
                </a:solidFill>
                <a:latin typeface="Arial" panose="020B0604020202020204" pitchFamily="34" charset="0"/>
                <a:cs typeface="Arial" panose="020B0604020202020204" pitchFamily="34" charset="0"/>
              </a:rPr>
              <a:t>misrael@cste.org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309" y="5895974"/>
            <a:ext cx="212783" cy="24551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309" y="5643082"/>
            <a:ext cx="212783" cy="245519"/>
          </a:xfrm>
          <a:prstGeom prst="rect">
            <a:avLst/>
          </a:prstGeom>
        </p:spPr>
      </p:pic>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AAD69D33-2D47-7641-B1FB-79014ABEF344}" vid="{DA2C0BB4-E877-A94A-83F3-218E6B142016}"/>
    </a:ext>
  </a:ext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Final DPH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 DPH Theme" id="{E1CCD909-0D60-49BD-A0F7-5463BC2A0010}" vid="{91C0C1DB-AF6D-4B8B-8C55-A08C88F1315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CSTE Widescreen</Template>
  <TotalTime>46</TotalTime>
  <Words>1192</Words>
  <Application>Microsoft Office PowerPoint</Application>
  <PresentationFormat>Widescreen</PresentationFormat>
  <Paragraphs>139</Paragraphs>
  <Slides>22</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22</vt:i4>
      </vt:variant>
    </vt:vector>
  </HeadingPairs>
  <TitlesOfParts>
    <vt:vector size="35" baseType="lpstr">
      <vt:lpstr>Arial</vt:lpstr>
      <vt:lpstr>Avenir Next LT Pro</vt:lpstr>
      <vt:lpstr>Calibri</vt:lpstr>
      <vt:lpstr>Courier New</vt:lpstr>
      <vt:lpstr>Myriad Web Pro</vt:lpstr>
      <vt:lpstr>Segoe UI</vt:lpstr>
      <vt:lpstr>Segoe UI Light</vt:lpstr>
      <vt:lpstr>Segoe UI Semibold</vt:lpstr>
      <vt:lpstr>Times New Roman</vt:lpstr>
      <vt:lpstr>Wingdings</vt:lpstr>
      <vt:lpstr>Office Theme</vt:lpstr>
      <vt:lpstr>Master</vt:lpstr>
      <vt:lpstr>Final DPH Theme</vt:lpstr>
      <vt:lpstr>COVID-19 Pregnancy Status Reporting Workgroup</vt:lpstr>
      <vt:lpstr>Agenda</vt:lpstr>
      <vt:lpstr>Housekeeping</vt:lpstr>
      <vt:lpstr>Level-Setting</vt:lpstr>
      <vt:lpstr>Project Timeline</vt:lpstr>
      <vt:lpstr>Assessment Findings</vt:lpstr>
      <vt:lpstr>Respondent Profile</vt:lpstr>
      <vt:lpstr>Respondent Profile</vt:lpstr>
      <vt:lpstr>State Agencies</vt:lpstr>
      <vt:lpstr>PowerPoint Presentation</vt:lpstr>
      <vt:lpstr>PowerPoint Presentation</vt:lpstr>
      <vt:lpstr>PowerPoint Presentation</vt:lpstr>
      <vt:lpstr>PowerPoint Presentation</vt:lpstr>
      <vt:lpstr>PowerPoint Presentation</vt:lpstr>
      <vt:lpstr>Laboratory</vt:lpstr>
      <vt:lpstr>PowerPoint Presentation</vt:lpstr>
      <vt:lpstr>Clinician</vt:lpstr>
      <vt:lpstr>PowerPoint Presentation</vt:lpstr>
      <vt:lpstr>Federal Agencies</vt:lpstr>
      <vt:lpstr>PowerPoint Presentation</vt:lpstr>
      <vt:lpstr>Open Forum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Mia Israel</dc:creator>
  <cp:lastModifiedBy>Meghan Schaeffer</cp:lastModifiedBy>
  <cp:revision>3</cp:revision>
  <dcterms:created xsi:type="dcterms:W3CDTF">2022-01-21T15:48:17Z</dcterms:created>
  <dcterms:modified xsi:type="dcterms:W3CDTF">2022-07-25T16:03:41Z</dcterms:modified>
</cp:coreProperties>
</file>