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4" r:id="rId9"/>
    <p:sldId id="263" r:id="rId10"/>
    <p:sldId id="262" r:id="rId11"/>
    <p:sldId id="276" r:id="rId12"/>
    <p:sldId id="265" r:id="rId13"/>
    <p:sldId id="275" r:id="rId14"/>
    <p:sldId id="272" r:id="rId15"/>
    <p:sldId id="274" r:id="rId16"/>
    <p:sldId id="273" r:id="rId17"/>
    <p:sldId id="267" r:id="rId18"/>
    <p:sldId id="268" r:id="rId19"/>
    <p:sldId id="271" r:id="rId20"/>
    <p:sldId id="27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eedman, Neal (NIH/NCI) [E]" initials="FN([" lastIdx="1" clrIdx="0">
    <p:extLst>
      <p:ext uri="{19B8F6BF-5375-455C-9EA6-DF929625EA0E}">
        <p15:presenceInfo xmlns:p15="http://schemas.microsoft.com/office/powerpoint/2012/main" userId="S::freedmanne@nih.gov::ef7e9942-f416-4c15-bbe1-8c6ca97f6ce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015" autoAdjust="0"/>
    <p:restoredTop sz="94660"/>
  </p:normalViewPr>
  <p:slideViewPr>
    <p:cSldViewPr snapToGrid="0">
      <p:cViewPr varScale="1">
        <p:scale>
          <a:sx n="72" d="100"/>
          <a:sy n="72" d="100"/>
        </p:scale>
        <p:origin x="32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4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56F9D-1613-4A8A-9C25-79DF49B71A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064395-D195-49CB-B9B4-B4B4980963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E9F810-21F6-418D-91F4-2252F1A2A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5823-66E0-44EA-9036-ACCA6B6AF01F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23BF96-7A41-468A-A5A9-6298186C3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0829EC-9A6A-4217-8358-88BA34132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EAF6-40E7-4015-8FAB-2F1F9AB9C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797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1DE20-789A-4655-95E2-DF135C25B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30FBEE-1461-4BF4-B4BD-88406BCA16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F4F652-CC0D-480E-A3E2-4771987AD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5823-66E0-44EA-9036-ACCA6B6AF01F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EABE1A-EB14-4252-B414-6EFBADE34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603AE7-E978-4E97-8AF2-E53EEDF21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EAF6-40E7-4015-8FAB-2F1F9AB9C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882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93D56-6F2E-455C-98C8-D8D6B1D1B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8180E6-AE77-490C-B6D3-8D5757E4B5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2D898-FF73-48FB-A03D-553B22E03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5823-66E0-44EA-9036-ACCA6B6AF01F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61FB4-6A9F-44A8-A24C-20F911B10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58F38F-2559-4A09-867F-1A57546F8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EAF6-40E7-4015-8FAB-2F1F9AB9C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500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576A7-94BD-4B56-B13B-DABA52DD3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A9035-FE43-4986-81F4-2050151BF8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61DF46-DCBE-4BF2-8F01-165201A801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8A137C-1C86-470B-BC90-B127F5EF3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5823-66E0-44EA-9036-ACCA6B6AF01F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ECD8F6-D6E6-4E9C-A158-F871F040C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1577C6-3282-4D91-ACBF-C9F003570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EAF6-40E7-4015-8FAB-2F1F9AB9C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363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78BD3-777A-4AC7-B428-FBAE27F1A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634596-C8C2-4FEA-A43C-C52740A25C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3BFFD5-A083-4EB8-873D-F283F4B058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4692F8-682D-447A-956E-337BA46D4B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10450D-8B4A-4D01-9B5A-C6A7E313B7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FA00F6C-AB1D-490B-800F-0440D020E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5823-66E0-44EA-9036-ACCA6B6AF01F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C4AA83-A79B-43B0-8C3D-5BA9F363C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1C9373-2526-465A-B95D-A3A603FF1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EAF6-40E7-4015-8FAB-2F1F9AB9C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475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29FF0-9415-46F9-9006-494A9DED8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92D9EE-52C6-4D7A-80A0-0F1067AC3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5823-66E0-44EA-9036-ACCA6B6AF01F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364B55-3A42-4F48-B357-361CDDA11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CC7674-4332-4838-82F8-E4CCE2738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EAF6-40E7-4015-8FAB-2F1F9AB9C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704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737E5A-D2C6-421D-83FC-14BD93E6F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5823-66E0-44EA-9036-ACCA6B6AF01F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751DA2-C678-451D-9638-98060BB57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5AA4F5-010D-46AB-8D56-90DEF41BC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EAF6-40E7-4015-8FAB-2F1F9AB9C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513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E6EC4-C75C-4189-969F-0910EBFD5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BE7BEF-2932-4FD6-A8E9-82DF345F3E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33FE0-1452-4FD4-A475-71B7396D1A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13C916-1D57-46F3-9C16-BE94C8663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5823-66E0-44EA-9036-ACCA6B6AF01F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0A4B7E-C255-4530-B8C0-B42C8900C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F01F24-297B-47BB-B582-AC8ADA343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EAF6-40E7-4015-8FAB-2F1F9AB9C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986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94A38-1C10-486D-A446-A45DDC707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03923F-981C-4D2B-9536-C1B6DF7857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9A4C35-7598-48CB-A154-65E7905A6F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B6CB9C-AEF5-429B-8631-203ABE6BD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5823-66E0-44EA-9036-ACCA6B6AF01F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98AAEB-147C-4F10-A6F1-F8BFCFE77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0C30BB-3EFE-4196-86C7-8A447CA90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EAF6-40E7-4015-8FAB-2F1F9AB9C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29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16DC7-0571-485B-9A99-E3204121A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A887E1-A92B-4857-A520-6DA4B4378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89819-4014-4A0D-B793-D725F0817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5823-66E0-44EA-9036-ACCA6B6AF01F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23A395-3EC4-4E2B-B10A-1EFFFEA64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0BA567-0A98-4579-B78A-F406AA9A7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EAF6-40E7-4015-8FAB-2F1F9AB9C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941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A9CCD8-E693-4F6E-BBF3-4EB88255EA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087686-9263-4329-A968-972944C428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8094D8-5DA0-4324-945B-76DFA932F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5823-66E0-44EA-9036-ACCA6B6AF01F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2C45E5-AE55-4CBA-B67A-81E7D01C5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DB1E57-12A4-43D8-8CA9-9DBF76B63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EAF6-40E7-4015-8FAB-2F1F9AB9C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293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3ECD37-6A37-4DFD-AEF6-78A2DC7A8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3470FD-D898-4F22-AB60-E3D409AA4B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099837-E70F-4859-B6D2-B87A4D0698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C5823-66E0-44EA-9036-ACCA6B6AF01F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FFB4BA-D705-4238-B10B-4E2A0868E4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26F5AF-2BA5-4516-9B8A-01B0804C1B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21EAF6-40E7-4015-8FAB-2F1F9AB9C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747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ncer.gov/about-nci/organization/ccct/ctrp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A1103-AE58-4A2C-85EF-5F069EDD61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Covid-19 Seroprevalence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6731B2-0104-4F36-B3E3-C75FBDE38B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5374" y="3602038"/>
            <a:ext cx="10853530" cy="1655762"/>
          </a:xfrm>
        </p:spPr>
        <p:txBody>
          <a:bodyPr anchor="ctr"/>
          <a:lstStyle/>
          <a:p>
            <a:r>
              <a:rPr lang="en-US" dirty="0"/>
              <a:t>Neal Freedman on behalf of NIH/CDC Covid-19 Serology working group</a:t>
            </a:r>
          </a:p>
        </p:txBody>
      </p:sp>
    </p:spTree>
    <p:extLst>
      <p:ext uri="{BB962C8B-B14F-4D97-AF65-F5344CB8AC3E}">
        <p14:creationId xmlns:p14="http://schemas.microsoft.com/office/powerpoint/2010/main" val="1799291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7FD273-BCE4-4D7D-A83E-9B094CA70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1500"/>
            <a:ext cx="10515600" cy="524192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NIH and CDC are collaborating to develop a central repository of SARS-CoV-2 seroprevalence studies in order to provide a unified source of information about what studies are ongoing and have been completed, and to facilitate understanding of the prevalence of SARS-CoV-2 and how it has changed over time.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AIMS: </a:t>
            </a:r>
          </a:p>
          <a:p>
            <a:pPr marL="514350" indent="-514350">
              <a:spcBef>
                <a:spcPts val="1200"/>
              </a:spcBef>
              <a:spcAft>
                <a:spcPts val="1200"/>
              </a:spcAft>
              <a:buAutoNum type="arabicParenR"/>
            </a:pPr>
            <a:r>
              <a:rPr lang="en-US" dirty="0"/>
              <a:t>Develop a transparent and publicly accessible data warehouse to systematically document and track SARS-Cov-2 seroprevalence studies in the United States and associated test results. </a:t>
            </a:r>
            <a:r>
              <a:rPr lang="en-US" dirty="0">
                <a:effectLst/>
              </a:rPr>
              <a:t> </a:t>
            </a:r>
            <a:r>
              <a:rPr lang="en-US" dirty="0"/>
              <a:t> </a:t>
            </a:r>
          </a:p>
          <a:p>
            <a:pPr marL="514350" indent="-514350">
              <a:buAutoNum type="arabicParenR"/>
            </a:pPr>
            <a:r>
              <a:rPr lang="en-US" dirty="0"/>
              <a:t>Develop an interactive dashboard to visualize and compare SARS-Cov-2 seroprevalence data</a:t>
            </a:r>
          </a:p>
        </p:txBody>
      </p:sp>
    </p:spTree>
    <p:extLst>
      <p:ext uri="{BB962C8B-B14F-4D97-AF65-F5344CB8AC3E}">
        <p14:creationId xmlns:p14="http://schemas.microsoft.com/office/powerpoint/2010/main" val="1740483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529EC-218D-4073-B620-16D4FFD61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COVID-19 cases worldwide and in the USA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63DCB-B23A-48BE-92C4-D22C226125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Globally, &gt;25 million cases and 850,000 deaths</a:t>
            </a:r>
          </a:p>
          <a:p>
            <a:endParaRPr lang="en-US" dirty="0"/>
          </a:p>
          <a:p>
            <a:r>
              <a:rPr lang="en-US" dirty="0"/>
              <a:t>Within USA, ~ 6 million cases and &gt;182,000 deaths</a:t>
            </a:r>
          </a:p>
        </p:txBody>
      </p:sp>
    </p:spTree>
    <p:extLst>
      <p:ext uri="{BB962C8B-B14F-4D97-AF65-F5344CB8AC3E}">
        <p14:creationId xmlns:p14="http://schemas.microsoft.com/office/powerpoint/2010/main" val="531465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C92F558-24D6-434F-867C-E65B456AF3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8061"/>
            <a:ext cx="12192000" cy="5981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68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905890D-23CA-44C3-99C9-1B63F2DA01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4090"/>
            <a:ext cx="12192000" cy="542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855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AF6783E-399F-411F-9090-18EA839CBC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388" y="790631"/>
            <a:ext cx="8583223" cy="5144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380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75E8D-B047-480E-8099-FB5D3892A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3192"/>
            <a:ext cx="10515600" cy="1325563"/>
          </a:xfrm>
        </p:spPr>
        <p:txBody>
          <a:bodyPr/>
          <a:lstStyle/>
          <a:p>
            <a:r>
              <a:rPr lang="en-US" b="1" dirty="0"/>
              <a:t>Importance of seroprevalence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E3CFA5-3429-4A46-91A8-CAA759030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3200" dirty="0"/>
              <a:t>By identifying people who have been infected, seroprevalence studies can provide information on how the virus is spreading.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3200" dirty="0"/>
              <a:t>Thus, it is critical to know the proportion of the population infected with SARS-CoV-2 and how this proportion varies by location, population, and time.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3200" dirty="0"/>
              <a:t>It is also important to understand which populations have not been adequately studied, to ensure that gaps in critical information can be filled and that health disparities can be identified and addressed.</a:t>
            </a:r>
          </a:p>
          <a:p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860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2C1A1-6637-487B-894B-338CF9E43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212"/>
            <a:ext cx="10515600" cy="1325563"/>
          </a:xfrm>
        </p:spPr>
        <p:txBody>
          <a:bodyPr/>
          <a:lstStyle/>
          <a:p>
            <a:r>
              <a:rPr lang="en-US" b="1" dirty="0"/>
              <a:t>Many studies have been initiated worldwide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FD8AC-AD5A-49B3-88E1-8F859CC31D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950" y="1714500"/>
            <a:ext cx="10515600" cy="5448300"/>
          </a:xfrm>
        </p:spPr>
        <p:txBody>
          <a:bodyPr>
            <a:normAutofit/>
          </a:bodyPr>
          <a:lstStyle/>
          <a:p>
            <a:pPr lvl="1">
              <a:spcBef>
                <a:spcPts val="600"/>
              </a:spcBef>
              <a:spcAft>
                <a:spcPts val="1200"/>
              </a:spcAft>
            </a:pPr>
            <a:r>
              <a:rPr lang="en-US" sz="3200" dirty="0"/>
              <a:t>Very large national studies (such as CDC Commercial Laboratory Seroprevalence Survey)</a:t>
            </a:r>
          </a:p>
          <a:p>
            <a:pPr lvl="1">
              <a:spcBef>
                <a:spcPts val="600"/>
              </a:spcBef>
              <a:spcAft>
                <a:spcPts val="1200"/>
              </a:spcAft>
            </a:pPr>
            <a:r>
              <a:rPr lang="en-US" sz="3200" dirty="0"/>
              <a:t>Smaller county-based studies</a:t>
            </a:r>
          </a:p>
          <a:p>
            <a:pPr lvl="1">
              <a:spcBef>
                <a:spcPts val="600"/>
              </a:spcBef>
              <a:spcAft>
                <a:spcPts val="1200"/>
              </a:spcAft>
            </a:pPr>
            <a:r>
              <a:rPr lang="en-US" sz="3200" dirty="0"/>
              <a:t>Studies in the general population and studies among special populations (health care workers, pregnant women, </a:t>
            </a:r>
            <a:r>
              <a:rPr lang="en-US" sz="3200" dirty="0" err="1"/>
              <a:t>etc</a:t>
            </a:r>
            <a:r>
              <a:rPr lang="en-US" sz="3200" dirty="0"/>
              <a:t>)</a:t>
            </a:r>
          </a:p>
          <a:p>
            <a:pPr lvl="1">
              <a:spcBef>
                <a:spcPts val="600"/>
              </a:spcBef>
              <a:spcAft>
                <a:spcPts val="1200"/>
              </a:spcAft>
            </a:pPr>
            <a:r>
              <a:rPr lang="en-US" sz="3200" dirty="0"/>
              <a:t>Cross-sectional and longitudinal studies</a:t>
            </a:r>
          </a:p>
          <a:p>
            <a:pPr marL="457200" lvl="1" indent="0">
              <a:spcBef>
                <a:spcPts val="600"/>
              </a:spcBef>
              <a:spcAft>
                <a:spcPts val="1200"/>
              </a:spcAft>
              <a:buNone/>
            </a:pPr>
            <a:endParaRPr lang="en-US" sz="2800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681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9B0987A-4178-43D0-BF8D-DAF5B89EC2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294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8A287A3-1955-4CD1-B3A0-C11973108D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535" r="36304" b="14572"/>
          <a:stretch/>
        </p:blipFill>
        <p:spPr>
          <a:xfrm>
            <a:off x="1438781" y="795131"/>
            <a:ext cx="9314438" cy="549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835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A7930-E6F7-4B96-955B-888829E7B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Challenges to understanding the literature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3CD63-5C35-4A96-A790-8E8C15EFC6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850" y="1690687"/>
            <a:ext cx="10515600" cy="4802187"/>
          </a:xfrm>
        </p:spPr>
        <p:txBody>
          <a:bodyPr>
            <a:normAutofit lnSpcReduction="10000"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3200" dirty="0"/>
              <a:t>Studies published in both traditional journals and on websites and press releases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3200" dirty="0"/>
              <a:t>Many are hard to find without substantial effort 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3200" dirty="0"/>
              <a:t>Hard to compare across key factors (geography, time, </a:t>
            </a:r>
            <a:r>
              <a:rPr lang="en-US" sz="3200" dirty="0" err="1"/>
              <a:t>etc</a:t>
            </a:r>
            <a:r>
              <a:rPr lang="en-US" sz="3200" dirty="0"/>
              <a:t>).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3200" dirty="0"/>
              <a:t>Large range in study quality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3200" dirty="0"/>
              <a:t>Lack of transparency and information sharing</a:t>
            </a:r>
          </a:p>
          <a:p>
            <a:pPr lvl="1">
              <a:spcBef>
                <a:spcPts val="600"/>
              </a:spcBef>
              <a:spcAft>
                <a:spcPts val="1200"/>
              </a:spcAft>
            </a:pPr>
            <a:r>
              <a:rPr lang="en-US" sz="2800" dirty="0"/>
              <a:t>Information about studies only available at time of data release</a:t>
            </a:r>
          </a:p>
          <a:p>
            <a:pPr lvl="1">
              <a:spcBef>
                <a:spcPts val="600"/>
              </a:spcBef>
              <a:spcAft>
                <a:spcPts val="1200"/>
              </a:spcAft>
            </a:pPr>
            <a:r>
              <a:rPr lang="en-US" sz="2800" dirty="0"/>
              <a:t>Duplicative effort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6982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20F22-FADA-4419-975A-ED759FE77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Covid-19 Seroprevalence Dashboard</a:t>
            </a:r>
            <a:br>
              <a:rPr lang="en-US" b="1" dirty="0"/>
            </a:br>
            <a:r>
              <a:rPr lang="en-US" sz="3600" dirty="0"/>
              <a:t>(adapted from NCI Clinical Trials Reporting Program </a:t>
            </a:r>
            <a:r>
              <a:rPr lang="en-US" sz="3600" dirty="0">
                <a:hlinkClick r:id="rId2"/>
              </a:rPr>
              <a:t>https://www.cancer.gov/about-nci/organization/ccct/ctrp</a:t>
            </a:r>
            <a:r>
              <a:rPr lang="en-US" sz="3600" dirty="0"/>
              <a:t>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2DCC6-3ACD-4E03-B1F8-5E571EE52F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Part 1) </a:t>
            </a:r>
          </a:p>
          <a:p>
            <a:pPr marL="0" indent="0">
              <a:buNone/>
            </a:pPr>
            <a:r>
              <a:rPr lang="en-US" dirty="0"/>
              <a:t>- defined data collection elements</a:t>
            </a:r>
          </a:p>
          <a:p>
            <a:pPr>
              <a:buFontTx/>
              <a:buChar char="-"/>
            </a:pPr>
            <a:r>
              <a:rPr lang="en-US" dirty="0"/>
              <a:t>standard abstraction protocol</a:t>
            </a:r>
          </a:p>
          <a:p>
            <a:pPr>
              <a:buFontTx/>
              <a:buChar char="-"/>
            </a:pPr>
            <a:r>
              <a:rPr lang="en-US" dirty="0"/>
              <a:t>both in process and completed studies</a:t>
            </a:r>
          </a:p>
          <a:p>
            <a:pPr>
              <a:buFontTx/>
              <a:buChar char="-"/>
            </a:pPr>
            <a:endParaRPr lang="en-US" sz="1400" dirty="0"/>
          </a:p>
          <a:p>
            <a:pPr>
              <a:buFontTx/>
              <a:buChar char="-"/>
            </a:pPr>
            <a:r>
              <a:rPr lang="en-US" dirty="0"/>
              <a:t>Part 2) </a:t>
            </a:r>
          </a:p>
          <a:p>
            <a:pPr>
              <a:buFontTx/>
              <a:buChar char="-"/>
            </a:pPr>
            <a:r>
              <a:rPr lang="en-US" dirty="0"/>
              <a:t>a website that can display and sort studies </a:t>
            </a:r>
          </a:p>
          <a:p>
            <a:pPr>
              <a:buFontTx/>
              <a:buChar char="-"/>
            </a:pPr>
            <a:r>
              <a:rPr lang="en-US" dirty="0"/>
              <a:t>Includes a specific page with details for each study (and results where available)</a:t>
            </a:r>
          </a:p>
        </p:txBody>
      </p:sp>
    </p:spTree>
    <p:extLst>
      <p:ext uri="{BB962C8B-B14F-4D97-AF65-F5344CB8AC3E}">
        <p14:creationId xmlns:p14="http://schemas.microsoft.com/office/powerpoint/2010/main" val="2842348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1A5F4-A865-421D-82F7-4753858EC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750" y="212724"/>
            <a:ext cx="10515600" cy="1325563"/>
          </a:xfrm>
        </p:spPr>
        <p:txBody>
          <a:bodyPr/>
          <a:lstStyle/>
          <a:p>
            <a:r>
              <a:rPr lang="en-US" b="1" dirty="0"/>
              <a:t>Captured data fields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8292D-DE08-4307-8DBA-34968D860D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750" y="1538287"/>
            <a:ext cx="10515600" cy="4802187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Study title, organization, contact information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Link to study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Study design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Study population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Study location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Collection period and frequency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Test and performance characteristics (sensitivity, specificity,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Has data been generated? If so, where is it located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Seroprevalence results</a:t>
            </a:r>
          </a:p>
        </p:txBody>
      </p:sp>
    </p:spTree>
    <p:extLst>
      <p:ext uri="{BB962C8B-B14F-4D97-AF65-F5344CB8AC3E}">
        <p14:creationId xmlns:p14="http://schemas.microsoft.com/office/powerpoint/2010/main" val="30067759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4B28BF36-281F-4CB5-B9F8-53B8FBCB1A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8253" y="0"/>
            <a:ext cx="57954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5340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4E09E3DF-ED67-4F18-8E40-82D88D64EC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7450"/>
          <a:stretch/>
        </p:blipFill>
        <p:spPr>
          <a:xfrm>
            <a:off x="3607787" y="228600"/>
            <a:ext cx="6025549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8380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454916FC-0534-4257-9A51-7F24F53245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115" y="693511"/>
            <a:ext cx="6308714" cy="5445648"/>
          </a:xfrm>
        </p:spPr>
      </p:pic>
    </p:spTree>
    <p:extLst>
      <p:ext uri="{BB962C8B-B14F-4D97-AF65-F5344CB8AC3E}">
        <p14:creationId xmlns:p14="http://schemas.microsoft.com/office/powerpoint/2010/main" val="23000547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03E822C-FD3B-419D-925A-18830B3171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18" t="14474" r="4241" b="6066"/>
          <a:stretch/>
        </p:blipFill>
        <p:spPr>
          <a:xfrm>
            <a:off x="861391" y="520147"/>
            <a:ext cx="11078818" cy="562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4929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10F763-BB2D-4E92-9BBB-5AD023C5C9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1821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C9A66E-298E-41CC-9EB3-74B1A3E299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8045"/>
          <a:stretch/>
        </p:blipFill>
        <p:spPr>
          <a:xfrm>
            <a:off x="0" y="962861"/>
            <a:ext cx="12192000" cy="4932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5866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17C908-B6BF-40F1-9D24-9FC4E9573F4B}"/>
              </a:ext>
            </a:extLst>
          </p:cNvPr>
          <p:cNvSpPr txBox="1"/>
          <p:nvPr/>
        </p:nvSpPr>
        <p:spPr>
          <a:xfrm>
            <a:off x="4412344" y="580571"/>
            <a:ext cx="25612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018900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723</TotalTime>
  <Words>445</Words>
  <Application>Microsoft Office PowerPoint</Application>
  <PresentationFormat>Widescreen</PresentationFormat>
  <Paragraphs>51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Covid-19 Seroprevalence Dashboard</vt:lpstr>
      <vt:lpstr>PowerPoint Presentation</vt:lpstr>
      <vt:lpstr>COVID-19 cases worldwide and in the USA</vt:lpstr>
      <vt:lpstr>PowerPoint Presentation</vt:lpstr>
      <vt:lpstr>PowerPoint Presentation</vt:lpstr>
      <vt:lpstr>PowerPoint Presentation</vt:lpstr>
      <vt:lpstr>Importance of seroprevalence studies</vt:lpstr>
      <vt:lpstr>Many studies have been initiated worldwide</vt:lpstr>
      <vt:lpstr>PowerPoint Presentation</vt:lpstr>
      <vt:lpstr>PowerPoint Presentation</vt:lpstr>
      <vt:lpstr>Challenges to understanding the literature</vt:lpstr>
      <vt:lpstr>Covid-19 Seroprevalence Dashboard (adapted from NCI Clinical Trials Reporting Program https://www.cancer.gov/about-nci/organization/ccct/ctrp)</vt:lpstr>
      <vt:lpstr>Captured data fields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Covid-19 Seroprevalence and Epidemiology Tracker</dc:title>
  <dc:creator>Freedman, Neal (NIH/NCI) [E]</dc:creator>
  <cp:lastModifiedBy>Freedman, Neal (NIH/NCI) [E]</cp:lastModifiedBy>
  <cp:revision>29</cp:revision>
  <dcterms:created xsi:type="dcterms:W3CDTF">2020-08-31T18:59:28Z</dcterms:created>
  <dcterms:modified xsi:type="dcterms:W3CDTF">2020-09-10T00:02:01Z</dcterms:modified>
</cp:coreProperties>
</file>