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308" r:id="rId2"/>
    <p:sldId id="321" r:id="rId3"/>
    <p:sldId id="1309" r:id="rId4"/>
    <p:sldId id="1322" r:id="rId5"/>
    <p:sldId id="1310" r:id="rId6"/>
    <p:sldId id="1323" r:id="rId7"/>
    <p:sldId id="1324" r:id="rId8"/>
    <p:sldId id="1314" r:id="rId9"/>
    <p:sldId id="1325" r:id="rId10"/>
    <p:sldId id="1317" r:id="rId11"/>
    <p:sldId id="1316" r:id="rId12"/>
    <p:sldId id="1326" r:id="rId13"/>
    <p:sldId id="1319" r:id="rId14"/>
    <p:sldId id="1327" r:id="rId15"/>
    <p:sldId id="1321" r:id="rId16"/>
    <p:sldId id="1328" r:id="rId17"/>
    <p:sldId id="31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F548876-FD80-4B86-8732-A03BD544C48C}">
          <p14:sldIdLst>
            <p14:sldId id="308"/>
            <p14:sldId id="321"/>
            <p14:sldId id="1309"/>
            <p14:sldId id="1322"/>
            <p14:sldId id="1310"/>
            <p14:sldId id="1323"/>
            <p14:sldId id="1324"/>
            <p14:sldId id="1314"/>
            <p14:sldId id="1325"/>
            <p14:sldId id="1317"/>
            <p14:sldId id="1316"/>
            <p14:sldId id="1326"/>
            <p14:sldId id="1319"/>
            <p14:sldId id="1327"/>
            <p14:sldId id="1321"/>
            <p14:sldId id="1328"/>
            <p14:sldId id="31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B6D0"/>
    <a:srgbClr val="1E39BA"/>
    <a:srgbClr val="1EA0CC"/>
    <a:srgbClr val="8CBDEE"/>
    <a:srgbClr val="7CBEEE"/>
    <a:srgbClr val="7EBEEE"/>
    <a:srgbClr val="1567CB"/>
    <a:srgbClr val="1567C4"/>
    <a:srgbClr val="1D62B9"/>
    <a:srgbClr val="1D62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636" autoAdjust="0"/>
    <p:restoredTop sz="90000"/>
  </p:normalViewPr>
  <p:slideViewPr>
    <p:cSldViewPr snapToGrid="0">
      <p:cViewPr varScale="1">
        <p:scale>
          <a:sx n="106" d="100"/>
          <a:sy n="106" d="100"/>
        </p:scale>
        <p:origin x="184" y="272"/>
      </p:cViewPr>
      <p:guideLst/>
    </p:cSldViewPr>
  </p:slideViewPr>
  <p:outlineViewPr>
    <p:cViewPr>
      <p:scale>
        <a:sx n="33" d="100"/>
        <a:sy n="33" d="100"/>
      </p:scale>
      <p:origin x="0" y="-3808"/>
    </p:cViewPr>
  </p:outlineViewPr>
  <p:notesTextViewPr>
    <p:cViewPr>
      <p:scale>
        <a:sx n="1" d="1"/>
        <a:sy n="1" d="1"/>
      </p:scale>
      <p:origin x="0" y="0"/>
    </p:cViewPr>
  </p:notesTextViewPr>
  <p:notesViewPr>
    <p:cSldViewPr snapToGrid="0">
      <p:cViewPr varScale="1">
        <p:scale>
          <a:sx n="84" d="100"/>
          <a:sy n="84" d="100"/>
        </p:scale>
        <p:origin x="3960"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844D71-4F11-4B30-8646-9989A6540B63}" type="datetimeFigureOut">
              <a:rPr lang="en-US" smtClean="0"/>
              <a:t>3/21/23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0E2D6E-6604-49C7-BA3C-5218247DD187}" type="slidenum">
              <a:rPr lang="en-US" smtClean="0"/>
              <a:t>‹#›</a:t>
            </a:fld>
            <a:endParaRPr lang="en-US"/>
          </a:p>
        </p:txBody>
      </p:sp>
    </p:spTree>
    <p:extLst>
      <p:ext uri="{BB962C8B-B14F-4D97-AF65-F5344CB8AC3E}">
        <p14:creationId xmlns:p14="http://schemas.microsoft.com/office/powerpoint/2010/main" val="62564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70C6C-BC03-E245-AEE0-4E65062786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8727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0E2D6E-6604-49C7-BA3C-5218247DD187}" type="slidenum">
              <a:rPr lang="en-US" smtClean="0"/>
              <a:t>2</a:t>
            </a:fld>
            <a:endParaRPr lang="en-US"/>
          </a:p>
        </p:txBody>
      </p:sp>
    </p:spTree>
    <p:extLst>
      <p:ext uri="{BB962C8B-B14F-4D97-AF65-F5344CB8AC3E}">
        <p14:creationId xmlns:p14="http://schemas.microsoft.com/office/powerpoint/2010/main" val="1027480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0E2D6E-6604-49C7-BA3C-5218247DD187}" type="slidenum">
              <a:rPr lang="en-US" smtClean="0"/>
              <a:t>3</a:t>
            </a:fld>
            <a:endParaRPr lang="en-US"/>
          </a:p>
        </p:txBody>
      </p:sp>
    </p:spTree>
    <p:extLst>
      <p:ext uri="{BB962C8B-B14F-4D97-AF65-F5344CB8AC3E}">
        <p14:creationId xmlns:p14="http://schemas.microsoft.com/office/powerpoint/2010/main" val="37525152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0E2D6E-6604-49C7-BA3C-5218247DD187}" type="slidenum">
              <a:rPr lang="en-US" smtClean="0"/>
              <a:t>4</a:t>
            </a:fld>
            <a:endParaRPr lang="en-US"/>
          </a:p>
        </p:txBody>
      </p:sp>
    </p:spTree>
    <p:extLst>
      <p:ext uri="{BB962C8B-B14F-4D97-AF65-F5344CB8AC3E}">
        <p14:creationId xmlns:p14="http://schemas.microsoft.com/office/powerpoint/2010/main" val="1099495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0E2D6E-6604-49C7-BA3C-5218247DD187}" type="slidenum">
              <a:rPr lang="en-US" smtClean="0"/>
              <a:t>5</a:t>
            </a:fld>
            <a:endParaRPr lang="en-US"/>
          </a:p>
        </p:txBody>
      </p:sp>
    </p:spTree>
    <p:extLst>
      <p:ext uri="{BB962C8B-B14F-4D97-AF65-F5344CB8AC3E}">
        <p14:creationId xmlns:p14="http://schemas.microsoft.com/office/powerpoint/2010/main" val="3481794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0E2D6E-6604-49C7-BA3C-5218247DD187}" type="slidenum">
              <a:rPr lang="en-US" smtClean="0"/>
              <a:t>6</a:t>
            </a:fld>
            <a:endParaRPr lang="en-US"/>
          </a:p>
        </p:txBody>
      </p:sp>
    </p:spTree>
    <p:extLst>
      <p:ext uri="{BB962C8B-B14F-4D97-AF65-F5344CB8AC3E}">
        <p14:creationId xmlns:p14="http://schemas.microsoft.com/office/powerpoint/2010/main" val="18658271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0E2D6E-6604-49C7-BA3C-5218247DD187}" type="slidenum">
              <a:rPr lang="en-US" smtClean="0"/>
              <a:t>7</a:t>
            </a:fld>
            <a:endParaRPr lang="en-US"/>
          </a:p>
        </p:txBody>
      </p:sp>
    </p:spTree>
    <p:extLst>
      <p:ext uri="{BB962C8B-B14F-4D97-AF65-F5344CB8AC3E}">
        <p14:creationId xmlns:p14="http://schemas.microsoft.com/office/powerpoint/2010/main" val="4944038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0E2D6E-6604-49C7-BA3C-5218247DD187}" type="slidenum">
              <a:rPr lang="en-US" smtClean="0"/>
              <a:t>8</a:t>
            </a:fld>
            <a:endParaRPr lang="en-US"/>
          </a:p>
        </p:txBody>
      </p:sp>
    </p:spTree>
    <p:extLst>
      <p:ext uri="{BB962C8B-B14F-4D97-AF65-F5344CB8AC3E}">
        <p14:creationId xmlns:p14="http://schemas.microsoft.com/office/powerpoint/2010/main" val="23683216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0E2D6E-6604-49C7-BA3C-5218247DD187}" type="slidenum">
              <a:rPr lang="en-US" smtClean="0"/>
              <a:t>9</a:t>
            </a:fld>
            <a:endParaRPr lang="en-US"/>
          </a:p>
        </p:txBody>
      </p:sp>
    </p:spTree>
    <p:extLst>
      <p:ext uri="{BB962C8B-B14F-4D97-AF65-F5344CB8AC3E}">
        <p14:creationId xmlns:p14="http://schemas.microsoft.com/office/powerpoint/2010/main" val="13542692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0E2D6E-6604-49C7-BA3C-5218247DD187}" type="slidenum">
              <a:rPr lang="en-US" smtClean="0"/>
              <a:t>10</a:t>
            </a:fld>
            <a:endParaRPr lang="en-US"/>
          </a:p>
        </p:txBody>
      </p:sp>
    </p:spTree>
    <p:extLst>
      <p:ext uri="{BB962C8B-B14F-4D97-AF65-F5344CB8AC3E}">
        <p14:creationId xmlns:p14="http://schemas.microsoft.com/office/powerpoint/2010/main" val="37242719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0E2D6E-6604-49C7-BA3C-5218247DD187}" type="slidenum">
              <a:rPr lang="en-US" smtClean="0"/>
              <a:t>11</a:t>
            </a:fld>
            <a:endParaRPr lang="en-US"/>
          </a:p>
        </p:txBody>
      </p:sp>
    </p:spTree>
    <p:extLst>
      <p:ext uri="{BB962C8B-B14F-4D97-AF65-F5344CB8AC3E}">
        <p14:creationId xmlns:p14="http://schemas.microsoft.com/office/powerpoint/2010/main" val="22502999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0E2D6E-6604-49C7-BA3C-5218247DD187}" type="slidenum">
              <a:rPr lang="en-US" smtClean="0"/>
              <a:t>12</a:t>
            </a:fld>
            <a:endParaRPr lang="en-US"/>
          </a:p>
        </p:txBody>
      </p:sp>
    </p:spTree>
    <p:extLst>
      <p:ext uri="{BB962C8B-B14F-4D97-AF65-F5344CB8AC3E}">
        <p14:creationId xmlns:p14="http://schemas.microsoft.com/office/powerpoint/2010/main" val="5255768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0E2D6E-6604-49C7-BA3C-5218247DD187}" type="slidenum">
              <a:rPr lang="en-US" smtClean="0"/>
              <a:t>13</a:t>
            </a:fld>
            <a:endParaRPr lang="en-US"/>
          </a:p>
        </p:txBody>
      </p:sp>
    </p:spTree>
    <p:extLst>
      <p:ext uri="{BB962C8B-B14F-4D97-AF65-F5344CB8AC3E}">
        <p14:creationId xmlns:p14="http://schemas.microsoft.com/office/powerpoint/2010/main" val="1821173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0E2D6E-6604-49C7-BA3C-5218247DD187}" type="slidenum">
              <a:rPr lang="en-US" smtClean="0"/>
              <a:t>14</a:t>
            </a:fld>
            <a:endParaRPr lang="en-US"/>
          </a:p>
        </p:txBody>
      </p:sp>
    </p:spTree>
    <p:extLst>
      <p:ext uri="{BB962C8B-B14F-4D97-AF65-F5344CB8AC3E}">
        <p14:creationId xmlns:p14="http://schemas.microsoft.com/office/powerpoint/2010/main" val="19327166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0E2D6E-6604-49C7-BA3C-5218247DD187}" type="slidenum">
              <a:rPr lang="en-US" smtClean="0"/>
              <a:t>15</a:t>
            </a:fld>
            <a:endParaRPr lang="en-US"/>
          </a:p>
        </p:txBody>
      </p:sp>
    </p:spTree>
    <p:extLst>
      <p:ext uri="{BB962C8B-B14F-4D97-AF65-F5344CB8AC3E}">
        <p14:creationId xmlns:p14="http://schemas.microsoft.com/office/powerpoint/2010/main" val="35359421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0E2D6E-6604-49C7-BA3C-5218247DD187}" type="slidenum">
              <a:rPr lang="en-US" smtClean="0"/>
              <a:t>16</a:t>
            </a:fld>
            <a:endParaRPr lang="en-US"/>
          </a:p>
        </p:txBody>
      </p:sp>
    </p:spTree>
    <p:extLst>
      <p:ext uri="{BB962C8B-B14F-4D97-AF65-F5344CB8AC3E}">
        <p14:creationId xmlns:p14="http://schemas.microsoft.com/office/powerpoint/2010/main" val="23220750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70C6C-BC03-E245-AEE0-4E65062786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55726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A8D78-906B-4E6D-A333-0FB438D6545C}"/>
              </a:ext>
            </a:extLst>
          </p:cNvPr>
          <p:cNvSpPr>
            <a:spLocks noGrp="1"/>
          </p:cNvSpPr>
          <p:nvPr>
            <p:ph type="ctrTitle"/>
          </p:nvPr>
        </p:nvSpPr>
        <p:spPr>
          <a:xfrm>
            <a:off x="515007" y="460211"/>
            <a:ext cx="11161986" cy="906134"/>
          </a:xfrm>
          <a:prstGeom prst="rect">
            <a:avLst/>
          </a:prstGeom>
        </p:spPr>
        <p:txBody>
          <a:bodyPr anchor="ctr">
            <a:normAutofit/>
          </a:bodyPr>
          <a:lstStyle>
            <a:lvl1pPr algn="l">
              <a:defRPr sz="48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1D45626-FAD1-4403-B34E-CFFEA40ABC56}"/>
              </a:ext>
            </a:extLst>
          </p:cNvPr>
          <p:cNvSpPr>
            <a:spLocks noGrp="1"/>
          </p:cNvSpPr>
          <p:nvPr>
            <p:ph type="subTitle" idx="1"/>
          </p:nvPr>
        </p:nvSpPr>
        <p:spPr>
          <a:xfrm>
            <a:off x="515007" y="1499969"/>
            <a:ext cx="11161986" cy="549548"/>
          </a:xfrm>
        </p:spPr>
        <p:txBody>
          <a:bodyPr anchor="ctr">
            <a:no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219475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1" y="343813"/>
            <a:ext cx="7145719" cy="782621"/>
          </a:xfrm>
          <a:prstGeom prst="rect">
            <a:avLst/>
          </a:prstGeom>
        </p:spPr>
        <p:txBody>
          <a:bodyPr anchor="ctr"/>
          <a:lstStyle>
            <a:lvl1pPr>
              <a:defRPr sz="42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C680C0BF-4C87-9341-A09C-257CFCB81FD5}"/>
              </a:ext>
            </a:extLst>
          </p:cNvPr>
          <p:cNvSpPr txBox="1"/>
          <p:nvPr userDrawn="1"/>
        </p:nvSpPr>
        <p:spPr>
          <a:xfrm>
            <a:off x="8218786" y="720947"/>
            <a:ext cx="3685252" cy="353943"/>
          </a:xfrm>
          <a:prstGeom prst="rect">
            <a:avLst/>
          </a:prstGeom>
          <a:noFill/>
        </p:spPr>
        <p:txBody>
          <a:bodyPr wrap="square" rtlCol="0" anchor="ctr">
            <a:spAutoFit/>
          </a:bodyPr>
          <a:lstStyle/>
          <a:p>
            <a:pPr algn="ctr"/>
            <a:r>
              <a:rPr lang="en-US" sz="1700" b="1" i="0" dirty="0">
                <a:latin typeface="Arial" panose="020B0604020202020204" pitchFamily="34" charset="0"/>
                <a:cs typeface="Arial" panose="020B0604020202020204" pitchFamily="34" charset="0"/>
              </a:rPr>
              <a:t>Coronavirus Disease (COVID-19)</a:t>
            </a:r>
          </a:p>
        </p:txBody>
      </p:sp>
    </p:spTree>
    <p:extLst>
      <p:ext uri="{BB962C8B-B14F-4D97-AF65-F5344CB8AC3E}">
        <p14:creationId xmlns:p14="http://schemas.microsoft.com/office/powerpoint/2010/main" val="2635574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7658145"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7B52CBC1-6486-B94C-A525-6F440901A977}"/>
              </a:ext>
            </a:extLst>
          </p:cNvPr>
          <p:cNvSpPr>
            <a:spLocks noGrp="1"/>
          </p:cNvSpPr>
          <p:nvPr>
            <p:ph type="pic" sz="quarter" idx="10"/>
          </p:nvPr>
        </p:nvSpPr>
        <p:spPr>
          <a:xfrm>
            <a:off x="8116888" y="1547813"/>
            <a:ext cx="3794125" cy="4270375"/>
          </a:xfrm>
          <a:solidFill>
            <a:schemeClr val="bg2"/>
          </a:solidFill>
        </p:spPr>
        <p:txBody>
          <a:bodyPr/>
          <a:lstStyle/>
          <a:p>
            <a:r>
              <a:rPr lang="en-US"/>
              <a:t>Click icon to add picture</a:t>
            </a:r>
          </a:p>
        </p:txBody>
      </p:sp>
      <p:sp>
        <p:nvSpPr>
          <p:cNvPr id="6" name="Title 1">
            <a:extLst>
              <a:ext uri="{FF2B5EF4-FFF2-40B4-BE49-F238E27FC236}">
                <a16:creationId xmlns:a16="http://schemas.microsoft.com/office/drawing/2014/main" id="{B91C1133-C140-0B4C-B556-EE9C6EEB8D30}"/>
              </a:ext>
            </a:extLst>
          </p:cNvPr>
          <p:cNvSpPr>
            <a:spLocks noGrp="1"/>
          </p:cNvSpPr>
          <p:nvPr>
            <p:ph type="title"/>
          </p:nvPr>
        </p:nvSpPr>
        <p:spPr>
          <a:xfrm>
            <a:off x="283781" y="343813"/>
            <a:ext cx="7171120" cy="782621"/>
          </a:xfrm>
          <a:prstGeom prst="rect">
            <a:avLst/>
          </a:prstGeom>
        </p:spPr>
        <p:txBody>
          <a:bodyPr anchor="ctr"/>
          <a:lstStyle>
            <a:lvl1pPr>
              <a:defRPr sz="42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TextBox 6">
            <a:extLst>
              <a:ext uri="{FF2B5EF4-FFF2-40B4-BE49-F238E27FC236}">
                <a16:creationId xmlns:a16="http://schemas.microsoft.com/office/drawing/2014/main" id="{DB582317-976F-924F-98B4-160FCC537FC1}"/>
              </a:ext>
            </a:extLst>
          </p:cNvPr>
          <p:cNvSpPr txBox="1"/>
          <p:nvPr userDrawn="1"/>
        </p:nvSpPr>
        <p:spPr>
          <a:xfrm>
            <a:off x="8218786" y="720947"/>
            <a:ext cx="3685252" cy="353943"/>
          </a:xfrm>
          <a:prstGeom prst="rect">
            <a:avLst/>
          </a:prstGeom>
          <a:noFill/>
        </p:spPr>
        <p:txBody>
          <a:bodyPr wrap="square" rtlCol="0" anchor="ctr">
            <a:spAutoFit/>
          </a:bodyPr>
          <a:lstStyle/>
          <a:p>
            <a:pPr algn="ctr"/>
            <a:r>
              <a:rPr lang="en-US" sz="1700" b="1" i="0" dirty="0">
                <a:latin typeface="Arial" panose="020B0604020202020204" pitchFamily="34" charset="0"/>
                <a:cs typeface="Arial" panose="020B0604020202020204" pitchFamily="34" charset="0"/>
              </a:rPr>
              <a:t>Coronavirus Disease (COVID-19)</a:t>
            </a:r>
          </a:p>
        </p:txBody>
      </p:sp>
    </p:spTree>
    <p:extLst>
      <p:ext uri="{BB962C8B-B14F-4D97-AF65-F5344CB8AC3E}">
        <p14:creationId xmlns:p14="http://schemas.microsoft.com/office/powerpoint/2010/main" val="3089958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6970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04036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ED28A2-C672-41BB-90A7-FA43AA822CC6}"/>
              </a:ext>
            </a:extLst>
          </p:cNvPr>
          <p:cNvSpPr>
            <a:spLocks noGrp="1"/>
          </p:cNvSpPr>
          <p:nvPr>
            <p:ph type="body" idx="1"/>
          </p:nvPr>
        </p:nvSpPr>
        <p:spPr>
          <a:xfrm>
            <a:off x="283779" y="1547310"/>
            <a:ext cx="11627913" cy="42706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1980236"/>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92F76CC5-0070-3544-A0BB-3A8596CBB590}"/>
              </a:ext>
            </a:extLst>
          </p:cNvPr>
          <p:cNvSpPr>
            <a:spLocks noGrp="1"/>
          </p:cNvSpPr>
          <p:nvPr>
            <p:ph type="subTitle" idx="1"/>
          </p:nvPr>
        </p:nvSpPr>
        <p:spPr>
          <a:xfrm>
            <a:off x="321302" y="4328189"/>
            <a:ext cx="4185745" cy="1778697"/>
          </a:xfrm>
        </p:spPr>
        <p:txBody>
          <a:bodyPr/>
          <a:lstStyle/>
          <a:p>
            <a:r>
              <a:rPr lang="en-US" sz="2400" b="1" dirty="0">
                <a:solidFill>
                  <a:schemeClr val="tx2">
                    <a:lumMod val="75000"/>
                  </a:schemeClr>
                </a:solidFill>
              </a:rPr>
              <a:t>Tuesday March 21, 2023</a:t>
            </a:r>
          </a:p>
          <a:p>
            <a:r>
              <a:rPr lang="en-US" sz="2400" b="1" dirty="0">
                <a:solidFill>
                  <a:schemeClr val="tx2">
                    <a:lumMod val="75000"/>
                  </a:schemeClr>
                </a:solidFill>
              </a:rPr>
              <a:t>2-3PM Eastern</a:t>
            </a:r>
          </a:p>
        </p:txBody>
      </p:sp>
      <p:sp>
        <p:nvSpPr>
          <p:cNvPr id="3" name="Rectangle 2">
            <a:extLst>
              <a:ext uri="{FF2B5EF4-FFF2-40B4-BE49-F238E27FC236}">
                <a16:creationId xmlns:a16="http://schemas.microsoft.com/office/drawing/2014/main" id="{BEB15E10-CFD5-854F-BCA3-EF9D6413728A}"/>
              </a:ext>
            </a:extLst>
          </p:cNvPr>
          <p:cNvSpPr/>
          <p:nvPr/>
        </p:nvSpPr>
        <p:spPr>
          <a:xfrm>
            <a:off x="219223" y="1490573"/>
            <a:ext cx="10760950" cy="1446550"/>
          </a:xfrm>
          <a:prstGeom prst="rect">
            <a:avLst/>
          </a:prstGeom>
        </p:spPr>
        <p:txBody>
          <a:bodyPr wrap="square">
            <a:spAutoFit/>
          </a:bodyPr>
          <a:lstStyle/>
          <a:p>
            <a:r>
              <a:rPr lang="en-US" sz="4400" b="1" dirty="0">
                <a:solidFill>
                  <a:srgbClr val="15345A"/>
                </a:solidFill>
                <a:latin typeface="Arial" panose="020B0604020202020204" pitchFamily="34" charset="0"/>
                <a:cs typeface="Arial" panose="020B0604020202020204" pitchFamily="34" charset="0"/>
              </a:rPr>
              <a:t>CSTE/APHL/CDC Lab/Epi COVID-19 Thought Leaders Workgroup Debrief</a:t>
            </a:r>
            <a:endParaRPr lang="en-US" sz="4400" b="1" i="1" dirty="0">
              <a:solidFill>
                <a:srgbClr val="15345A"/>
              </a:solidFill>
              <a:latin typeface="Arial" panose="020B0604020202020204" pitchFamily="34" charset="0"/>
              <a:cs typeface="Arial" panose="020B0604020202020204" pitchFamily="34" charset="0"/>
            </a:endParaRPr>
          </a:p>
        </p:txBody>
      </p:sp>
      <p:pic>
        <p:nvPicPr>
          <p:cNvPr id="5" name="Picture 4" descr="Graphical user interface, text, application&#10;&#10;Description automatically generated">
            <a:extLst>
              <a:ext uri="{FF2B5EF4-FFF2-40B4-BE49-F238E27FC236}">
                <a16:creationId xmlns:a16="http://schemas.microsoft.com/office/drawing/2014/main" id="{457B5253-4A26-C4CD-789A-BE94574CA0FA}"/>
              </a:ext>
            </a:extLst>
          </p:cNvPr>
          <p:cNvPicPr>
            <a:picLocks noChangeAspect="1"/>
          </p:cNvPicPr>
          <p:nvPr/>
        </p:nvPicPr>
        <p:blipFill rotWithShape="1">
          <a:blip r:embed="rId3">
            <a:extLst>
              <a:ext uri="{28A0092B-C50C-407E-A947-70E740481C1C}">
                <a14:useLocalDpi xmlns:a14="http://schemas.microsoft.com/office/drawing/2010/main" val="0"/>
              </a:ext>
            </a:extLst>
          </a:blip>
          <a:srcRect t="45691" r="70555"/>
          <a:stretch/>
        </p:blipFill>
        <p:spPr>
          <a:xfrm>
            <a:off x="4507047" y="4120113"/>
            <a:ext cx="2689040" cy="1784798"/>
          </a:xfrm>
          <a:prstGeom prst="rect">
            <a:avLst/>
          </a:prstGeom>
          <a:solidFill>
            <a:schemeClr val="bg1"/>
          </a:solidFill>
          <a:ln w="19050">
            <a:noFill/>
          </a:ln>
          <a:effectLst/>
        </p:spPr>
      </p:pic>
    </p:spTree>
    <p:extLst>
      <p:ext uri="{BB962C8B-B14F-4D97-AF65-F5344CB8AC3E}">
        <p14:creationId xmlns:p14="http://schemas.microsoft.com/office/powerpoint/2010/main" val="342611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8C6C7-4E81-374F-B519-9F94D792D864}"/>
              </a:ext>
            </a:extLst>
          </p:cNvPr>
          <p:cNvSpPr>
            <a:spLocks noGrp="1"/>
          </p:cNvSpPr>
          <p:nvPr>
            <p:ph type="title"/>
          </p:nvPr>
        </p:nvSpPr>
        <p:spPr>
          <a:xfrm>
            <a:off x="283781" y="343813"/>
            <a:ext cx="7844219" cy="782621"/>
          </a:xfrm>
        </p:spPr>
        <p:txBody>
          <a:bodyPr/>
          <a:lstStyle/>
          <a:p>
            <a:r>
              <a:rPr lang="en-US" sz="3600" b="1" dirty="0"/>
              <a:t>Welcome and Aims</a:t>
            </a:r>
          </a:p>
        </p:txBody>
      </p:sp>
      <p:sp>
        <p:nvSpPr>
          <p:cNvPr id="3" name="Content Placeholder 2">
            <a:extLst>
              <a:ext uri="{FF2B5EF4-FFF2-40B4-BE49-F238E27FC236}">
                <a16:creationId xmlns:a16="http://schemas.microsoft.com/office/drawing/2014/main" id="{889F0DF1-B81F-F058-9105-10E4D24DE11C}"/>
              </a:ext>
            </a:extLst>
          </p:cNvPr>
          <p:cNvSpPr>
            <a:spLocks noGrp="1"/>
          </p:cNvSpPr>
          <p:nvPr>
            <p:ph idx="1"/>
          </p:nvPr>
        </p:nvSpPr>
        <p:spPr>
          <a:xfrm>
            <a:off x="283781" y="1631923"/>
            <a:ext cx="10860471" cy="4469033"/>
          </a:xfrm>
        </p:spPr>
        <p:txBody>
          <a:bodyPr>
            <a:normAutofit/>
          </a:bodyPr>
          <a:lstStyle/>
          <a:p>
            <a:r>
              <a:rPr lang="en-US" sz="3200" b="1" dirty="0"/>
              <a:t>Welcome </a:t>
            </a:r>
          </a:p>
          <a:p>
            <a:pPr lvl="1"/>
            <a:r>
              <a:rPr lang="en-US" sz="2800" dirty="0"/>
              <a:t>Janet Hamilton (CSTE) </a:t>
            </a:r>
          </a:p>
          <a:p>
            <a:pPr lvl="1"/>
            <a:r>
              <a:rPr lang="en-US" sz="2800" dirty="0"/>
              <a:t>Kelly Wroblewski/Scott Becker (APHL)</a:t>
            </a:r>
          </a:p>
          <a:p>
            <a:pPr marL="0" indent="0">
              <a:buNone/>
            </a:pPr>
            <a:endParaRPr lang="en-US" sz="3200" dirty="0"/>
          </a:p>
          <a:p>
            <a:r>
              <a:rPr lang="en-US" sz="3200" b="1" dirty="0"/>
              <a:t>Objective</a:t>
            </a:r>
            <a:r>
              <a:rPr lang="en-US" sz="3200" dirty="0"/>
              <a:t>: CSTE and APHL are reviewing the Lab Epi COVID-19 Thought Leaders Workgroup experience to determine lessons learned for future public health emergency responses</a:t>
            </a:r>
          </a:p>
          <a:p>
            <a:endParaRPr lang="en-US" sz="3200" b="1" dirty="0"/>
          </a:p>
          <a:p>
            <a:pPr marL="0" indent="0">
              <a:buNone/>
            </a:pPr>
            <a:endParaRPr lang="en-US" sz="3200" b="1" dirty="0"/>
          </a:p>
          <a:p>
            <a:pPr marL="0" indent="0">
              <a:buNone/>
            </a:pPr>
            <a:endParaRPr lang="en-US" b="1" i="1" dirty="0">
              <a:highlight>
                <a:srgbClr val="FFFF00"/>
              </a:highlight>
            </a:endParaRPr>
          </a:p>
          <a:p>
            <a:endParaRPr lang="en-US" sz="3600" b="1" i="1" dirty="0"/>
          </a:p>
          <a:p>
            <a:endParaRPr lang="en-US" sz="2400" b="1" i="1" dirty="0"/>
          </a:p>
          <a:p>
            <a:endParaRPr lang="en-US" dirty="0"/>
          </a:p>
          <a:p>
            <a:endParaRPr lang="en-US" b="1" dirty="0"/>
          </a:p>
          <a:p>
            <a:endParaRPr lang="en-US" sz="2400" dirty="0"/>
          </a:p>
          <a:p>
            <a:pPr lvl="1"/>
            <a:endParaRPr lang="en-US" dirty="0"/>
          </a:p>
          <a:p>
            <a:pPr lvl="0"/>
            <a:endParaRPr lang="en-US" dirty="0"/>
          </a:p>
        </p:txBody>
      </p:sp>
    </p:spTree>
    <p:extLst>
      <p:ext uri="{BB962C8B-B14F-4D97-AF65-F5344CB8AC3E}">
        <p14:creationId xmlns:p14="http://schemas.microsoft.com/office/powerpoint/2010/main" val="306205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73902-8134-548D-4A6B-8551F03EB34F}"/>
              </a:ext>
            </a:extLst>
          </p:cNvPr>
          <p:cNvSpPr>
            <a:spLocks noGrp="1"/>
          </p:cNvSpPr>
          <p:nvPr>
            <p:ph type="title"/>
          </p:nvPr>
        </p:nvSpPr>
        <p:spPr/>
        <p:txBody>
          <a:bodyPr/>
          <a:lstStyle/>
          <a:p>
            <a:r>
              <a:rPr lang="en-US" sz="3600" b="1" dirty="0"/>
              <a:t>Suggested Meeting Norms</a:t>
            </a:r>
          </a:p>
        </p:txBody>
      </p:sp>
      <p:sp>
        <p:nvSpPr>
          <p:cNvPr id="3" name="Content Placeholder 2">
            <a:extLst>
              <a:ext uri="{FF2B5EF4-FFF2-40B4-BE49-F238E27FC236}">
                <a16:creationId xmlns:a16="http://schemas.microsoft.com/office/drawing/2014/main" id="{12DE4017-8BAD-51B9-8BDD-E21049F5BAE0}"/>
              </a:ext>
            </a:extLst>
          </p:cNvPr>
          <p:cNvSpPr>
            <a:spLocks noGrp="1"/>
          </p:cNvSpPr>
          <p:nvPr>
            <p:ph idx="1"/>
          </p:nvPr>
        </p:nvSpPr>
        <p:spPr>
          <a:xfrm>
            <a:off x="282043" y="1298849"/>
            <a:ext cx="11627913" cy="4822154"/>
          </a:xfrm>
        </p:spPr>
        <p:txBody>
          <a:bodyPr>
            <a:normAutofit/>
          </a:bodyPr>
          <a:lstStyle/>
          <a:p>
            <a:pPr>
              <a:lnSpc>
                <a:spcPct val="120000"/>
              </a:lnSpc>
            </a:pPr>
            <a:endParaRPr lang="en-US" dirty="0"/>
          </a:p>
          <a:p>
            <a:r>
              <a:rPr lang="en-US" dirty="0"/>
              <a:t>Raise Your Hand in Zoom to Get in the “Queue” to Speak</a:t>
            </a:r>
          </a:p>
          <a:p>
            <a:r>
              <a:rPr lang="en-US" dirty="0"/>
              <a:t>Use Chat to Ask Questions or Make Comment</a:t>
            </a:r>
          </a:p>
          <a:p>
            <a:r>
              <a:rPr lang="en-US" dirty="0"/>
              <a:t>Avoid Using Chat for Side Bar Conversations</a:t>
            </a:r>
          </a:p>
          <a:p>
            <a:r>
              <a:rPr lang="en-US" dirty="0"/>
              <a:t>Try to Use Video Camera When you Can Unless You Have Connectivity Issues</a:t>
            </a:r>
          </a:p>
          <a:p>
            <a:r>
              <a:rPr lang="en-US" dirty="0"/>
              <a:t>Mute when you are not speaking</a:t>
            </a:r>
          </a:p>
        </p:txBody>
      </p:sp>
    </p:spTree>
    <p:extLst>
      <p:ext uri="{BB962C8B-B14F-4D97-AF65-F5344CB8AC3E}">
        <p14:creationId xmlns:p14="http://schemas.microsoft.com/office/powerpoint/2010/main" val="2058725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73902-8134-548D-4A6B-8551F03EB34F}"/>
              </a:ext>
            </a:extLst>
          </p:cNvPr>
          <p:cNvSpPr>
            <a:spLocks noGrp="1"/>
          </p:cNvSpPr>
          <p:nvPr>
            <p:ph type="title"/>
          </p:nvPr>
        </p:nvSpPr>
        <p:spPr/>
        <p:txBody>
          <a:bodyPr/>
          <a:lstStyle/>
          <a:p>
            <a:r>
              <a:rPr lang="en-US" sz="4400" b="1" dirty="0"/>
              <a:t>Discussion Questions</a:t>
            </a:r>
          </a:p>
        </p:txBody>
      </p:sp>
      <p:pic>
        <p:nvPicPr>
          <p:cNvPr id="8" name="Content Placeholder 7" descr="Icon&#10;&#10;Description automatically generated">
            <a:extLst>
              <a:ext uri="{FF2B5EF4-FFF2-40B4-BE49-F238E27FC236}">
                <a16:creationId xmlns:a16="http://schemas.microsoft.com/office/drawing/2014/main" id="{72D86EE5-98A3-26E2-EAA6-37B5A9C302D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390814" y="1466169"/>
            <a:ext cx="5590114" cy="4270375"/>
          </a:xfrm>
        </p:spPr>
      </p:pic>
      <p:sp>
        <p:nvSpPr>
          <p:cNvPr id="6" name="Content Placeholder 2">
            <a:extLst>
              <a:ext uri="{FF2B5EF4-FFF2-40B4-BE49-F238E27FC236}">
                <a16:creationId xmlns:a16="http://schemas.microsoft.com/office/drawing/2014/main" id="{46C19A3E-9996-C5D2-6650-51B1360984E4}"/>
              </a:ext>
            </a:extLst>
          </p:cNvPr>
          <p:cNvSpPr txBox="1">
            <a:spLocks/>
          </p:cNvSpPr>
          <p:nvPr/>
        </p:nvSpPr>
        <p:spPr>
          <a:xfrm>
            <a:off x="361726" y="1867364"/>
            <a:ext cx="6989828" cy="420891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spcBef>
                <a:spcPts val="0"/>
              </a:spcBef>
              <a:buNone/>
            </a:pPr>
            <a:r>
              <a:rPr lang="en-US" sz="3600" dirty="0"/>
              <a:t>1. Do you have any examples of how the Lab Epi TL WG helped to guide important science and policy discussions?</a:t>
            </a:r>
          </a:p>
          <a:p>
            <a:pPr marL="342900">
              <a:spcBef>
                <a:spcPts val="0"/>
              </a:spcBef>
            </a:pPr>
            <a:endParaRPr lang="en-US" sz="4400" dirty="0">
              <a:solidFill>
                <a:schemeClr val="tx1"/>
              </a:solidFill>
              <a:latin typeface="+mn-lt"/>
              <a:cs typeface="+mn-cs"/>
            </a:endParaRPr>
          </a:p>
          <a:p>
            <a:pPr marL="4000500" lvl="8">
              <a:spcBef>
                <a:spcPts val="0"/>
              </a:spcBef>
            </a:pPr>
            <a:endParaRPr lang="en-US" sz="3200" dirty="0"/>
          </a:p>
          <a:p>
            <a:pPr marL="342900">
              <a:spcBef>
                <a:spcPts val="0"/>
              </a:spcBef>
            </a:pPr>
            <a:endParaRPr lang="en-US" sz="2000" dirty="0">
              <a:solidFill>
                <a:schemeClr val="tx1"/>
              </a:solidFill>
              <a:latin typeface="+mn-lt"/>
              <a:cs typeface="+mn-cs"/>
            </a:endParaRPr>
          </a:p>
          <a:p>
            <a:pPr marL="342900">
              <a:spcBef>
                <a:spcPts val="0"/>
              </a:spcBef>
            </a:pPr>
            <a:endParaRPr lang="en-US" sz="2000" dirty="0">
              <a:solidFill>
                <a:schemeClr val="tx1"/>
              </a:solidFill>
              <a:latin typeface="+mn-lt"/>
              <a:cs typeface="+mn-cs"/>
            </a:endParaRPr>
          </a:p>
          <a:p>
            <a:pPr marL="342900">
              <a:spcBef>
                <a:spcPts val="0"/>
              </a:spcBef>
              <a:spcAft>
                <a:spcPts val="800"/>
              </a:spcAft>
            </a:pPr>
            <a:endParaRPr lang="en-US" sz="2000" dirty="0">
              <a:solidFill>
                <a:schemeClr val="tx1"/>
              </a:solidFill>
              <a:latin typeface="+mn-lt"/>
              <a:cs typeface="+mn-cs"/>
            </a:endParaRPr>
          </a:p>
          <a:p>
            <a:endParaRPr lang="en-US" sz="2000" dirty="0">
              <a:solidFill>
                <a:schemeClr val="tx1"/>
              </a:solidFill>
              <a:latin typeface="+mn-lt"/>
              <a:cs typeface="+mn-cs"/>
            </a:endParaRPr>
          </a:p>
        </p:txBody>
      </p:sp>
    </p:spTree>
    <p:extLst>
      <p:ext uri="{BB962C8B-B14F-4D97-AF65-F5344CB8AC3E}">
        <p14:creationId xmlns:p14="http://schemas.microsoft.com/office/powerpoint/2010/main" val="307794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73902-8134-548D-4A6B-8551F03EB34F}"/>
              </a:ext>
            </a:extLst>
          </p:cNvPr>
          <p:cNvSpPr>
            <a:spLocks noGrp="1"/>
          </p:cNvSpPr>
          <p:nvPr>
            <p:ph type="title"/>
          </p:nvPr>
        </p:nvSpPr>
        <p:spPr/>
        <p:txBody>
          <a:bodyPr/>
          <a:lstStyle/>
          <a:p>
            <a:r>
              <a:rPr lang="en-US" sz="4400" b="1" dirty="0"/>
              <a:t>Discussion Questions</a:t>
            </a:r>
          </a:p>
        </p:txBody>
      </p:sp>
      <p:sp>
        <p:nvSpPr>
          <p:cNvPr id="3" name="Content Placeholder 2">
            <a:extLst>
              <a:ext uri="{FF2B5EF4-FFF2-40B4-BE49-F238E27FC236}">
                <a16:creationId xmlns:a16="http://schemas.microsoft.com/office/drawing/2014/main" id="{12DE4017-8BAD-51B9-8BDD-E21049F5BAE0}"/>
              </a:ext>
            </a:extLst>
          </p:cNvPr>
          <p:cNvSpPr>
            <a:spLocks noGrp="1"/>
          </p:cNvSpPr>
          <p:nvPr>
            <p:ph idx="1"/>
          </p:nvPr>
        </p:nvSpPr>
        <p:spPr>
          <a:xfrm>
            <a:off x="303695" y="1561405"/>
            <a:ext cx="7651905" cy="4822154"/>
          </a:xfrm>
        </p:spPr>
        <p:txBody>
          <a:bodyPr>
            <a:normAutofit/>
          </a:bodyPr>
          <a:lstStyle/>
          <a:p>
            <a:pPr marL="0" marR="0" lvl="0" indent="0">
              <a:lnSpc>
                <a:spcPct val="107000"/>
              </a:lnSpc>
              <a:spcBef>
                <a:spcPts val="0"/>
              </a:spcBef>
              <a:spcAft>
                <a:spcPts val="0"/>
              </a:spcAft>
              <a:buNone/>
            </a:pPr>
            <a:r>
              <a:rPr lang="en-US" sz="3200" i="1" dirty="0">
                <a:effectLst/>
                <a:ea typeface="Calibri" panose="020F0502020204030204" pitchFamily="34" charset="0"/>
              </a:rPr>
              <a:t>For CDC attendees</a:t>
            </a:r>
          </a:p>
          <a:p>
            <a:pPr marL="0" marR="0" lvl="0" indent="0">
              <a:lnSpc>
                <a:spcPct val="107000"/>
              </a:lnSpc>
              <a:spcBef>
                <a:spcPts val="0"/>
              </a:spcBef>
              <a:spcAft>
                <a:spcPts val="0"/>
              </a:spcAft>
              <a:buNone/>
            </a:pPr>
            <a:endParaRPr lang="en-US" sz="3200" dirty="0">
              <a:effectLst/>
              <a:ea typeface="Calibri" panose="020F0502020204030204" pitchFamily="34" charset="0"/>
            </a:endParaRPr>
          </a:p>
          <a:p>
            <a:pPr marL="0" marR="0" lvl="0" indent="0">
              <a:lnSpc>
                <a:spcPct val="107000"/>
              </a:lnSpc>
              <a:spcBef>
                <a:spcPts val="0"/>
              </a:spcBef>
              <a:spcAft>
                <a:spcPts val="0"/>
              </a:spcAft>
              <a:buNone/>
            </a:pPr>
            <a:r>
              <a:rPr lang="en-US" sz="3200" dirty="0">
                <a:ea typeface="Calibri" panose="020F0502020204030204" pitchFamily="34" charset="0"/>
              </a:rPr>
              <a:t>2. </a:t>
            </a:r>
            <a:r>
              <a:rPr lang="en-US" sz="3200" dirty="0">
                <a:effectLst/>
                <a:ea typeface="Calibri" panose="020F0502020204030204" pitchFamily="34" charset="0"/>
              </a:rPr>
              <a:t>Has the Lab Epi WG served as a helpful forum for CDC to obtain: </a:t>
            </a:r>
          </a:p>
          <a:p>
            <a:pPr lvl="1">
              <a:lnSpc>
                <a:spcPct val="107000"/>
              </a:lnSpc>
              <a:spcBef>
                <a:spcPts val="0"/>
              </a:spcBef>
            </a:pPr>
            <a:r>
              <a:rPr lang="en-US" sz="2800" dirty="0">
                <a:effectLst/>
                <a:ea typeface="Calibri" panose="020F0502020204030204" pitchFamily="34" charset="0"/>
              </a:rPr>
              <a:t>Input on pre-decisional matters?</a:t>
            </a:r>
          </a:p>
          <a:p>
            <a:pPr lvl="1">
              <a:lnSpc>
                <a:spcPct val="107000"/>
              </a:lnSpc>
              <a:spcBef>
                <a:spcPts val="0"/>
              </a:spcBef>
            </a:pPr>
            <a:r>
              <a:rPr lang="en-US" sz="2800" dirty="0">
                <a:ea typeface="Calibri" panose="020F0502020204030204" pitchFamily="34" charset="0"/>
              </a:rPr>
              <a:t>S</a:t>
            </a:r>
            <a:r>
              <a:rPr lang="en-US" sz="2800" dirty="0">
                <a:effectLst/>
                <a:ea typeface="Calibri" panose="020F0502020204030204" pitchFamily="34" charset="0"/>
              </a:rPr>
              <a:t>ubject matter expertise on draft materials and revised policies being considered?</a:t>
            </a:r>
          </a:p>
          <a:p>
            <a:pPr marL="342900" marR="0" indent="-342900">
              <a:lnSpc>
                <a:spcPct val="107000"/>
              </a:lnSpc>
              <a:spcBef>
                <a:spcPts val="0"/>
              </a:spcBef>
              <a:spcAft>
                <a:spcPts val="0"/>
              </a:spcAft>
              <a:buFont typeface="+mj-lt"/>
              <a:buAutoNum type="arabicPeriod"/>
            </a:pPr>
            <a:endParaRPr lang="en-US" sz="2400" dirty="0">
              <a:effectLst/>
              <a:ea typeface="Calibri" panose="020F0502020204030204" pitchFamily="34" charset="0"/>
            </a:endParaRPr>
          </a:p>
          <a:p>
            <a:pPr marL="342900" marR="0" lvl="0" indent="-342900">
              <a:lnSpc>
                <a:spcPct val="107000"/>
              </a:lnSpc>
              <a:spcBef>
                <a:spcPts val="0"/>
              </a:spcBef>
              <a:spcAft>
                <a:spcPts val="800"/>
              </a:spcAft>
              <a:buFont typeface="+mj-lt"/>
              <a:buAutoNum type="arabicPeriod"/>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pPr>
            <a:endParaRPr lang="en-US" dirty="0"/>
          </a:p>
        </p:txBody>
      </p:sp>
      <p:pic>
        <p:nvPicPr>
          <p:cNvPr id="4" name="Graphic 3" descr="Management outline">
            <a:extLst>
              <a:ext uri="{FF2B5EF4-FFF2-40B4-BE49-F238E27FC236}">
                <a16:creationId xmlns:a16="http://schemas.microsoft.com/office/drawing/2014/main" id="{103C93F2-EC9E-3E75-5070-F7FFD1383B0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62353" y="1692033"/>
            <a:ext cx="3845866" cy="3845866"/>
          </a:xfrm>
          <a:prstGeom prst="rect">
            <a:avLst/>
          </a:prstGeom>
        </p:spPr>
      </p:pic>
    </p:spTree>
    <p:extLst>
      <p:ext uri="{BB962C8B-B14F-4D97-AF65-F5344CB8AC3E}">
        <p14:creationId xmlns:p14="http://schemas.microsoft.com/office/powerpoint/2010/main" val="1998291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73902-8134-548D-4A6B-8551F03EB34F}"/>
              </a:ext>
            </a:extLst>
          </p:cNvPr>
          <p:cNvSpPr>
            <a:spLocks noGrp="1"/>
          </p:cNvSpPr>
          <p:nvPr>
            <p:ph type="title"/>
          </p:nvPr>
        </p:nvSpPr>
        <p:spPr/>
        <p:txBody>
          <a:bodyPr/>
          <a:lstStyle/>
          <a:p>
            <a:r>
              <a:rPr lang="en-US" sz="4400" b="1" dirty="0"/>
              <a:t>Discussion Questions</a:t>
            </a:r>
          </a:p>
        </p:txBody>
      </p:sp>
      <p:sp>
        <p:nvSpPr>
          <p:cNvPr id="3" name="Content Placeholder 2">
            <a:extLst>
              <a:ext uri="{FF2B5EF4-FFF2-40B4-BE49-F238E27FC236}">
                <a16:creationId xmlns:a16="http://schemas.microsoft.com/office/drawing/2014/main" id="{12DE4017-8BAD-51B9-8BDD-E21049F5BAE0}"/>
              </a:ext>
            </a:extLst>
          </p:cNvPr>
          <p:cNvSpPr>
            <a:spLocks noGrp="1"/>
          </p:cNvSpPr>
          <p:nvPr>
            <p:ph idx="1"/>
          </p:nvPr>
        </p:nvSpPr>
        <p:spPr>
          <a:xfrm>
            <a:off x="303696" y="1610392"/>
            <a:ext cx="6766576" cy="4822154"/>
          </a:xfrm>
        </p:spPr>
        <p:txBody>
          <a:bodyPr>
            <a:normAutofit/>
          </a:bodyPr>
          <a:lstStyle/>
          <a:p>
            <a:pPr marL="0" marR="0" lvl="0" indent="0">
              <a:lnSpc>
                <a:spcPct val="107000"/>
              </a:lnSpc>
              <a:spcBef>
                <a:spcPts val="0"/>
              </a:spcBef>
              <a:spcAft>
                <a:spcPts val="0"/>
              </a:spcAft>
              <a:buNone/>
            </a:pPr>
            <a:endParaRPr lang="en-US" sz="320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spcBef>
                <a:spcPts val="0"/>
              </a:spcBef>
              <a:spcAft>
                <a:spcPts val="800"/>
              </a:spcAft>
              <a:buNone/>
            </a:pPr>
            <a:r>
              <a:rPr lang="en-US" sz="3200" dirty="0"/>
              <a:t>3. Has the Lab Epi WG been successful in securing access to key CDC and other federal officials (e.g., FDA) to engage in policy discussions?</a:t>
            </a:r>
          </a:p>
          <a:p>
            <a:pPr marL="342900" marR="0" lvl="0" indent="-342900">
              <a:lnSpc>
                <a:spcPct val="107000"/>
              </a:lnSpc>
              <a:spcBef>
                <a:spcPts val="0"/>
              </a:spcBef>
              <a:spcAft>
                <a:spcPts val="800"/>
              </a:spcAft>
              <a:buFont typeface="+mj-lt"/>
              <a:buAutoNum type="arabicPeriod"/>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pPr>
            <a:endParaRPr lang="en-US" dirty="0"/>
          </a:p>
        </p:txBody>
      </p:sp>
      <p:pic>
        <p:nvPicPr>
          <p:cNvPr id="6" name="Picture 5" descr="Icon&#10;&#10;Description automatically generated">
            <a:extLst>
              <a:ext uri="{FF2B5EF4-FFF2-40B4-BE49-F238E27FC236}">
                <a16:creationId xmlns:a16="http://schemas.microsoft.com/office/drawing/2014/main" id="{7281171F-10B4-FAAE-5E03-74F0FA4380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17229" y="1873962"/>
            <a:ext cx="4259542" cy="3649630"/>
          </a:xfrm>
          <a:prstGeom prst="rect">
            <a:avLst/>
          </a:prstGeom>
        </p:spPr>
      </p:pic>
    </p:spTree>
    <p:extLst>
      <p:ext uri="{BB962C8B-B14F-4D97-AF65-F5344CB8AC3E}">
        <p14:creationId xmlns:p14="http://schemas.microsoft.com/office/powerpoint/2010/main" val="2936010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73902-8134-548D-4A6B-8551F03EB34F}"/>
              </a:ext>
            </a:extLst>
          </p:cNvPr>
          <p:cNvSpPr>
            <a:spLocks noGrp="1"/>
          </p:cNvSpPr>
          <p:nvPr>
            <p:ph type="title"/>
          </p:nvPr>
        </p:nvSpPr>
        <p:spPr/>
        <p:txBody>
          <a:bodyPr/>
          <a:lstStyle/>
          <a:p>
            <a:r>
              <a:rPr lang="en-US" sz="4400" b="1" dirty="0"/>
              <a:t>Discussion Questions</a:t>
            </a:r>
          </a:p>
        </p:txBody>
      </p:sp>
      <p:sp>
        <p:nvSpPr>
          <p:cNvPr id="3" name="Content Placeholder 2">
            <a:extLst>
              <a:ext uri="{FF2B5EF4-FFF2-40B4-BE49-F238E27FC236}">
                <a16:creationId xmlns:a16="http://schemas.microsoft.com/office/drawing/2014/main" id="{12DE4017-8BAD-51B9-8BDD-E21049F5BAE0}"/>
              </a:ext>
            </a:extLst>
          </p:cNvPr>
          <p:cNvSpPr>
            <a:spLocks noGrp="1"/>
          </p:cNvSpPr>
          <p:nvPr>
            <p:ph idx="1"/>
          </p:nvPr>
        </p:nvSpPr>
        <p:spPr>
          <a:xfrm>
            <a:off x="303696" y="1610392"/>
            <a:ext cx="6766576" cy="4822154"/>
          </a:xfrm>
        </p:spPr>
        <p:txBody>
          <a:bodyPr>
            <a:normAutofit/>
          </a:bodyPr>
          <a:lstStyle/>
          <a:p>
            <a:pPr marL="0" marR="0" lvl="0" indent="0">
              <a:lnSpc>
                <a:spcPct val="107000"/>
              </a:lnSpc>
              <a:spcBef>
                <a:spcPts val="0"/>
              </a:spcBef>
              <a:spcAft>
                <a:spcPts val="0"/>
              </a:spcAft>
              <a:buNone/>
            </a:pPr>
            <a:endParaRPr lang="en-US" sz="3200" dirty="0">
              <a:effectLst/>
              <a:latin typeface="Calibri" panose="020F0502020204030204" pitchFamily="34" charset="0"/>
              <a:ea typeface="Calibri" panose="020F0502020204030204" pitchFamily="34" charset="0"/>
              <a:cs typeface="Calibri" panose="020F0502020204030204" pitchFamily="34" charset="0"/>
            </a:endParaRPr>
          </a:p>
          <a:p>
            <a:pPr marL="0" indent="0">
              <a:spcBef>
                <a:spcPts val="0"/>
              </a:spcBef>
              <a:spcAft>
                <a:spcPts val="800"/>
              </a:spcAft>
              <a:buNone/>
            </a:pPr>
            <a:r>
              <a:rPr lang="en-US" sz="3200" dirty="0">
                <a:ea typeface="Calibri" panose="020F0502020204030204" pitchFamily="34" charset="0"/>
              </a:rPr>
              <a:t>4</a:t>
            </a:r>
            <a:r>
              <a:rPr lang="en-US" sz="3200" dirty="0"/>
              <a:t>. Has the Lab Epi WG helped to raise awareness of the priorities and perspectives of public health laboratorians and epidemiologists at state and local health departments among our federal partners?</a:t>
            </a:r>
          </a:p>
          <a:p>
            <a:pPr marL="0" marR="0" lvl="0" indent="0">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pPr>
            <a:endParaRPr lang="en-US" dirty="0"/>
          </a:p>
        </p:txBody>
      </p:sp>
      <p:pic>
        <p:nvPicPr>
          <p:cNvPr id="5" name="Picture 4" descr="Icon&#10;&#10;Description automatically generated">
            <a:extLst>
              <a:ext uri="{FF2B5EF4-FFF2-40B4-BE49-F238E27FC236}">
                <a16:creationId xmlns:a16="http://schemas.microsoft.com/office/drawing/2014/main" id="{94DE0BF8-5528-D052-7FAD-F96BA8E27E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8871" y="1610392"/>
            <a:ext cx="4377872" cy="3743972"/>
          </a:xfrm>
          <a:prstGeom prst="rect">
            <a:avLst/>
          </a:prstGeom>
        </p:spPr>
      </p:pic>
    </p:spTree>
    <p:extLst>
      <p:ext uri="{BB962C8B-B14F-4D97-AF65-F5344CB8AC3E}">
        <p14:creationId xmlns:p14="http://schemas.microsoft.com/office/powerpoint/2010/main" val="2048658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73902-8134-548D-4A6B-8551F03EB34F}"/>
              </a:ext>
            </a:extLst>
          </p:cNvPr>
          <p:cNvSpPr>
            <a:spLocks noGrp="1"/>
          </p:cNvSpPr>
          <p:nvPr>
            <p:ph type="title"/>
          </p:nvPr>
        </p:nvSpPr>
        <p:spPr/>
        <p:txBody>
          <a:bodyPr/>
          <a:lstStyle/>
          <a:p>
            <a:r>
              <a:rPr lang="en-US" sz="4400" b="1" dirty="0"/>
              <a:t>Discussion Questions</a:t>
            </a:r>
          </a:p>
        </p:txBody>
      </p:sp>
      <p:sp>
        <p:nvSpPr>
          <p:cNvPr id="3" name="Content Placeholder 2">
            <a:extLst>
              <a:ext uri="{FF2B5EF4-FFF2-40B4-BE49-F238E27FC236}">
                <a16:creationId xmlns:a16="http://schemas.microsoft.com/office/drawing/2014/main" id="{12DE4017-8BAD-51B9-8BDD-E21049F5BAE0}"/>
              </a:ext>
            </a:extLst>
          </p:cNvPr>
          <p:cNvSpPr>
            <a:spLocks noGrp="1"/>
          </p:cNvSpPr>
          <p:nvPr>
            <p:ph idx="1"/>
          </p:nvPr>
        </p:nvSpPr>
        <p:spPr>
          <a:xfrm>
            <a:off x="282043" y="1298849"/>
            <a:ext cx="11627913" cy="4822154"/>
          </a:xfrm>
        </p:spPr>
        <p:txBody>
          <a:bodyPr>
            <a:normAutofit fontScale="92500"/>
          </a:bodyPr>
          <a:lstStyle/>
          <a:p>
            <a:pPr marL="0" marR="0" lvl="0" indent="0">
              <a:lnSpc>
                <a:spcPct val="107000"/>
              </a:lnSpc>
              <a:spcBef>
                <a:spcPts val="0"/>
              </a:spcBef>
              <a:spcAft>
                <a:spcPts val="800"/>
              </a:spcAft>
              <a:buNone/>
            </a:pPr>
            <a:r>
              <a:rPr lang="en-US" sz="3200" i="1" dirty="0"/>
              <a:t>For CDC attendees</a:t>
            </a:r>
          </a:p>
          <a:p>
            <a:pPr marL="0" marR="0" lvl="0" indent="0">
              <a:lnSpc>
                <a:spcPct val="107000"/>
              </a:lnSpc>
              <a:spcBef>
                <a:spcPts val="0"/>
              </a:spcBef>
              <a:spcAft>
                <a:spcPts val="800"/>
              </a:spcAft>
              <a:buNone/>
            </a:pPr>
            <a:r>
              <a:rPr lang="en-US" sz="3200" i="1" dirty="0"/>
              <a:t>5. </a:t>
            </a:r>
            <a:r>
              <a:rPr lang="en-US" sz="3200" dirty="0"/>
              <a:t>Has CDC been comfortable sharing draft policy decisions and guidance documents with the Lab Epi WG for input before finalizing approaches? </a:t>
            </a:r>
          </a:p>
          <a:p>
            <a:pPr marL="0" marR="0" lvl="0" indent="0">
              <a:lnSpc>
                <a:spcPct val="107000"/>
              </a:lnSpc>
              <a:spcBef>
                <a:spcPts val="0"/>
              </a:spcBef>
              <a:spcAft>
                <a:spcPts val="800"/>
              </a:spcAft>
              <a:buNone/>
            </a:pPr>
            <a:r>
              <a:rPr lang="en-US" sz="3200" dirty="0"/>
              <a:t>and</a:t>
            </a:r>
          </a:p>
          <a:p>
            <a:pPr marL="0" marR="0" lvl="0" indent="0">
              <a:lnSpc>
                <a:spcPct val="107000"/>
              </a:lnSpc>
              <a:spcBef>
                <a:spcPts val="0"/>
              </a:spcBef>
              <a:spcAft>
                <a:spcPts val="800"/>
              </a:spcAft>
              <a:buNone/>
            </a:pPr>
            <a:r>
              <a:rPr lang="en-US" sz="3200" dirty="0"/>
              <a:t>Are there strategies that could be used to address any concerns? </a:t>
            </a:r>
          </a:p>
          <a:p>
            <a:pPr lvl="1">
              <a:lnSpc>
                <a:spcPct val="107000"/>
              </a:lnSpc>
              <a:spcBef>
                <a:spcPts val="0"/>
              </a:spcBef>
              <a:spcAft>
                <a:spcPts val="800"/>
              </a:spcAft>
            </a:pPr>
            <a:r>
              <a:rPr lang="en-US" sz="2800" dirty="0"/>
              <a:t>Credentialing members</a:t>
            </a:r>
          </a:p>
          <a:p>
            <a:pPr lvl="1">
              <a:lnSpc>
                <a:spcPct val="107000"/>
              </a:lnSpc>
              <a:spcBef>
                <a:spcPts val="0"/>
              </a:spcBef>
              <a:spcAft>
                <a:spcPts val="800"/>
              </a:spcAft>
            </a:pPr>
            <a:r>
              <a:rPr lang="en-US" sz="2800" dirty="0"/>
              <a:t>Signing Non-Disclosure Agreements</a:t>
            </a:r>
          </a:p>
          <a:p>
            <a:pPr marL="342900" marR="0" lvl="0" indent="-342900">
              <a:lnSpc>
                <a:spcPct val="107000"/>
              </a:lnSpc>
              <a:spcBef>
                <a:spcPts val="0"/>
              </a:spcBef>
              <a:spcAft>
                <a:spcPts val="800"/>
              </a:spcAft>
              <a:buFont typeface="+mj-lt"/>
              <a:buAutoNum type="arabicPeriod"/>
            </a:pPr>
            <a:endParaRPr lang="en-US" sz="3200" dirty="0">
              <a:latin typeface="Calibri" panose="020F0502020204030204" pitchFamily="34" charset="0"/>
              <a:cs typeface="Calibri" panose="020F0502020204030204" pitchFamily="34" charset="0"/>
            </a:endParaRPr>
          </a:p>
          <a:p>
            <a:pPr>
              <a:lnSpc>
                <a:spcPct val="120000"/>
              </a:lnSpc>
            </a:pPr>
            <a:endParaRPr lang="en-US" dirty="0"/>
          </a:p>
        </p:txBody>
      </p:sp>
    </p:spTree>
    <p:extLst>
      <p:ext uri="{BB962C8B-B14F-4D97-AF65-F5344CB8AC3E}">
        <p14:creationId xmlns:p14="http://schemas.microsoft.com/office/powerpoint/2010/main" val="3296029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73902-8134-548D-4A6B-8551F03EB34F}"/>
              </a:ext>
            </a:extLst>
          </p:cNvPr>
          <p:cNvSpPr>
            <a:spLocks noGrp="1"/>
          </p:cNvSpPr>
          <p:nvPr>
            <p:ph type="title"/>
          </p:nvPr>
        </p:nvSpPr>
        <p:spPr/>
        <p:txBody>
          <a:bodyPr/>
          <a:lstStyle/>
          <a:p>
            <a:r>
              <a:rPr lang="en-US" sz="4400" b="1" dirty="0"/>
              <a:t>Discussion Questions</a:t>
            </a:r>
          </a:p>
        </p:txBody>
      </p:sp>
      <p:sp>
        <p:nvSpPr>
          <p:cNvPr id="3" name="Content Placeholder 2">
            <a:extLst>
              <a:ext uri="{FF2B5EF4-FFF2-40B4-BE49-F238E27FC236}">
                <a16:creationId xmlns:a16="http://schemas.microsoft.com/office/drawing/2014/main" id="{12DE4017-8BAD-51B9-8BDD-E21049F5BAE0}"/>
              </a:ext>
            </a:extLst>
          </p:cNvPr>
          <p:cNvSpPr>
            <a:spLocks noGrp="1"/>
          </p:cNvSpPr>
          <p:nvPr>
            <p:ph idx="1"/>
          </p:nvPr>
        </p:nvSpPr>
        <p:spPr>
          <a:xfrm>
            <a:off x="282044" y="1445265"/>
            <a:ext cx="7145719" cy="4822154"/>
          </a:xfrm>
        </p:spPr>
        <p:txBody>
          <a:bodyPr>
            <a:normAutofit/>
          </a:bodyPr>
          <a:lstStyle/>
          <a:p>
            <a:pPr marL="0" indent="0">
              <a:lnSpc>
                <a:spcPct val="107000"/>
              </a:lnSpc>
              <a:spcBef>
                <a:spcPts val="0"/>
              </a:spcBef>
              <a:spcAft>
                <a:spcPts val="800"/>
              </a:spcAft>
              <a:buNone/>
            </a:pPr>
            <a:r>
              <a:rPr lang="en-US" sz="3200" i="1" dirty="0"/>
              <a:t>For jurisdictions</a:t>
            </a:r>
          </a:p>
          <a:p>
            <a:pPr marL="0" indent="0">
              <a:lnSpc>
                <a:spcPct val="107000"/>
              </a:lnSpc>
              <a:spcBef>
                <a:spcPts val="0"/>
              </a:spcBef>
              <a:spcAft>
                <a:spcPts val="800"/>
              </a:spcAft>
              <a:buNone/>
            </a:pPr>
            <a:endParaRPr lang="en-US" sz="3600" dirty="0"/>
          </a:p>
          <a:p>
            <a:pPr marL="0" indent="0">
              <a:lnSpc>
                <a:spcPct val="107000"/>
              </a:lnSpc>
              <a:spcBef>
                <a:spcPts val="0"/>
              </a:spcBef>
              <a:spcAft>
                <a:spcPts val="800"/>
              </a:spcAft>
              <a:buNone/>
            </a:pPr>
            <a:r>
              <a:rPr lang="en-US" sz="3200" dirty="0"/>
              <a:t>6. Have jurisdictional representatives felt comfortable that you can share your opinions with federal officials on the Lab Epi WG calls?</a:t>
            </a:r>
          </a:p>
          <a:p>
            <a:pPr marL="0" marR="0" lvl="0" indent="0">
              <a:lnSpc>
                <a:spcPct val="107000"/>
              </a:lnSpc>
              <a:spcBef>
                <a:spcPts val="0"/>
              </a:spcBef>
              <a:spcAft>
                <a:spcPts val="800"/>
              </a:spcAft>
              <a:buNone/>
            </a:pPr>
            <a:endParaRPr lang="en-US" sz="3200" dirty="0">
              <a:latin typeface="Calibri" panose="020F0502020204030204" pitchFamily="34" charset="0"/>
              <a:cs typeface="Calibri" panose="020F0502020204030204" pitchFamily="34" charset="0"/>
            </a:endParaRPr>
          </a:p>
          <a:p>
            <a:pPr>
              <a:lnSpc>
                <a:spcPct val="120000"/>
              </a:lnSpc>
            </a:pPr>
            <a:endParaRPr lang="en-US" dirty="0"/>
          </a:p>
        </p:txBody>
      </p:sp>
      <p:pic>
        <p:nvPicPr>
          <p:cNvPr id="5" name="Picture 4" descr="Icon&#10;&#10;Description automatically generated">
            <a:extLst>
              <a:ext uri="{FF2B5EF4-FFF2-40B4-BE49-F238E27FC236}">
                <a16:creationId xmlns:a16="http://schemas.microsoft.com/office/drawing/2014/main" id="{9AAB1A1A-98D7-0947-E8F5-4F6D572BBC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8010" y="1887975"/>
            <a:ext cx="4391946" cy="3688045"/>
          </a:xfrm>
          <a:prstGeom prst="rect">
            <a:avLst/>
          </a:prstGeom>
        </p:spPr>
      </p:pic>
    </p:spTree>
    <p:extLst>
      <p:ext uri="{BB962C8B-B14F-4D97-AF65-F5344CB8AC3E}">
        <p14:creationId xmlns:p14="http://schemas.microsoft.com/office/powerpoint/2010/main" val="735113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73902-8134-548D-4A6B-8551F03EB34F}"/>
              </a:ext>
            </a:extLst>
          </p:cNvPr>
          <p:cNvSpPr>
            <a:spLocks noGrp="1"/>
          </p:cNvSpPr>
          <p:nvPr>
            <p:ph type="title"/>
          </p:nvPr>
        </p:nvSpPr>
        <p:spPr/>
        <p:txBody>
          <a:bodyPr/>
          <a:lstStyle/>
          <a:p>
            <a:r>
              <a:rPr lang="en-US" sz="4400" b="1" dirty="0"/>
              <a:t>Discussion Questions</a:t>
            </a:r>
          </a:p>
        </p:txBody>
      </p:sp>
      <p:sp>
        <p:nvSpPr>
          <p:cNvPr id="3" name="Content Placeholder 2">
            <a:extLst>
              <a:ext uri="{FF2B5EF4-FFF2-40B4-BE49-F238E27FC236}">
                <a16:creationId xmlns:a16="http://schemas.microsoft.com/office/drawing/2014/main" id="{12DE4017-8BAD-51B9-8BDD-E21049F5BAE0}"/>
              </a:ext>
            </a:extLst>
          </p:cNvPr>
          <p:cNvSpPr>
            <a:spLocks noGrp="1"/>
          </p:cNvSpPr>
          <p:nvPr>
            <p:ph idx="1"/>
          </p:nvPr>
        </p:nvSpPr>
        <p:spPr>
          <a:xfrm>
            <a:off x="282043" y="1462135"/>
            <a:ext cx="11627913" cy="4822154"/>
          </a:xfrm>
        </p:spPr>
        <p:txBody>
          <a:bodyPr>
            <a:normAutofit/>
          </a:bodyPr>
          <a:lstStyle/>
          <a:p>
            <a:pPr marL="0" marR="0" lvl="0" indent="0">
              <a:lnSpc>
                <a:spcPct val="107000"/>
              </a:lnSpc>
              <a:spcBef>
                <a:spcPts val="0"/>
              </a:spcBef>
              <a:spcAft>
                <a:spcPts val="800"/>
              </a:spcAft>
              <a:buNone/>
            </a:pPr>
            <a:r>
              <a:rPr lang="en-US" sz="3200" dirty="0"/>
              <a:t>7. Are there any ways that the Lab Epi WG could be modified to become even more impactful? Consider: </a:t>
            </a:r>
          </a:p>
          <a:p>
            <a:pPr lvl="1">
              <a:lnSpc>
                <a:spcPct val="107000"/>
              </a:lnSpc>
              <a:spcBef>
                <a:spcPts val="0"/>
              </a:spcBef>
              <a:spcAft>
                <a:spcPts val="800"/>
              </a:spcAft>
            </a:pPr>
            <a:r>
              <a:rPr lang="en-US" sz="2800" dirty="0"/>
              <a:t>Membership background</a:t>
            </a:r>
          </a:p>
          <a:p>
            <a:pPr lvl="1">
              <a:lnSpc>
                <a:spcPct val="107000"/>
              </a:lnSpc>
              <a:spcBef>
                <a:spcPts val="0"/>
              </a:spcBef>
              <a:spcAft>
                <a:spcPts val="800"/>
              </a:spcAft>
            </a:pPr>
            <a:r>
              <a:rPr lang="en-US" sz="2800" dirty="0"/>
              <a:t>Engage in development of guidance and similar documents related to emerging laboratory and epidemiology topics</a:t>
            </a:r>
          </a:p>
          <a:p>
            <a:pPr lvl="1">
              <a:lnSpc>
                <a:spcPct val="107000"/>
              </a:lnSpc>
              <a:spcBef>
                <a:spcPts val="0"/>
              </a:spcBef>
              <a:spcAft>
                <a:spcPts val="800"/>
              </a:spcAft>
            </a:pPr>
            <a:r>
              <a:rPr lang="en-US" sz="2800" dirty="0"/>
              <a:t>Other?</a:t>
            </a:r>
          </a:p>
          <a:p>
            <a:pPr marL="342900" marR="0" lvl="0" indent="-342900">
              <a:lnSpc>
                <a:spcPct val="107000"/>
              </a:lnSpc>
              <a:spcBef>
                <a:spcPts val="0"/>
              </a:spcBef>
              <a:spcAft>
                <a:spcPts val="800"/>
              </a:spcAft>
              <a:buFont typeface="+mj-lt"/>
              <a:buAutoNum type="arabicPeriod"/>
            </a:pPr>
            <a:endParaRPr lang="en-US" sz="3200" dirty="0">
              <a:latin typeface="Calibri" panose="020F0502020204030204" pitchFamily="34" charset="0"/>
              <a:cs typeface="Calibri" panose="020F0502020204030204" pitchFamily="34" charset="0"/>
            </a:endParaRPr>
          </a:p>
          <a:p>
            <a:pPr>
              <a:lnSpc>
                <a:spcPct val="120000"/>
              </a:lnSpc>
            </a:pPr>
            <a:endParaRPr lang="en-US" dirty="0"/>
          </a:p>
        </p:txBody>
      </p:sp>
    </p:spTree>
    <p:extLst>
      <p:ext uri="{BB962C8B-B14F-4D97-AF65-F5344CB8AC3E}">
        <p14:creationId xmlns:p14="http://schemas.microsoft.com/office/powerpoint/2010/main" val="4249576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73902-8134-548D-4A6B-8551F03EB34F}"/>
              </a:ext>
            </a:extLst>
          </p:cNvPr>
          <p:cNvSpPr>
            <a:spLocks noGrp="1"/>
          </p:cNvSpPr>
          <p:nvPr>
            <p:ph type="title"/>
          </p:nvPr>
        </p:nvSpPr>
        <p:spPr/>
        <p:txBody>
          <a:bodyPr/>
          <a:lstStyle/>
          <a:p>
            <a:r>
              <a:rPr lang="en-US" sz="4400" b="1" dirty="0"/>
              <a:t>Discussion Questions</a:t>
            </a:r>
          </a:p>
        </p:txBody>
      </p:sp>
      <p:sp>
        <p:nvSpPr>
          <p:cNvPr id="3" name="Content Placeholder 2">
            <a:extLst>
              <a:ext uri="{FF2B5EF4-FFF2-40B4-BE49-F238E27FC236}">
                <a16:creationId xmlns:a16="http://schemas.microsoft.com/office/drawing/2014/main" id="{12DE4017-8BAD-51B9-8BDD-E21049F5BAE0}"/>
              </a:ext>
            </a:extLst>
          </p:cNvPr>
          <p:cNvSpPr>
            <a:spLocks noGrp="1"/>
          </p:cNvSpPr>
          <p:nvPr>
            <p:ph idx="1"/>
          </p:nvPr>
        </p:nvSpPr>
        <p:spPr>
          <a:xfrm>
            <a:off x="282043" y="1560106"/>
            <a:ext cx="11627913" cy="4822154"/>
          </a:xfrm>
        </p:spPr>
        <p:txBody>
          <a:bodyPr>
            <a:normAutofit/>
          </a:bodyPr>
          <a:lstStyle/>
          <a:p>
            <a:pPr marL="0" marR="0" lvl="0" indent="0">
              <a:lnSpc>
                <a:spcPct val="107000"/>
              </a:lnSpc>
              <a:spcBef>
                <a:spcPts val="0"/>
              </a:spcBef>
              <a:spcAft>
                <a:spcPts val="800"/>
              </a:spcAft>
              <a:buNone/>
            </a:pPr>
            <a:r>
              <a:rPr lang="en-US" sz="3600" dirty="0"/>
              <a:t>8. How can APHL and CSTE improve the focus and high yield nature of the Lab Epi WG discussions? Consider: </a:t>
            </a:r>
          </a:p>
          <a:p>
            <a:pPr lvl="1">
              <a:lnSpc>
                <a:spcPct val="107000"/>
              </a:lnSpc>
              <a:spcBef>
                <a:spcPts val="0"/>
              </a:spcBef>
              <a:spcAft>
                <a:spcPts val="800"/>
              </a:spcAft>
            </a:pPr>
            <a:r>
              <a:rPr lang="en-US" sz="3200" dirty="0"/>
              <a:t>How to avoid presentations on subject matter which the WG members are already expert</a:t>
            </a:r>
          </a:p>
          <a:p>
            <a:pPr lvl="1">
              <a:lnSpc>
                <a:spcPct val="107000"/>
              </a:lnSpc>
              <a:spcBef>
                <a:spcPts val="0"/>
              </a:spcBef>
              <a:spcAft>
                <a:spcPts val="800"/>
              </a:spcAft>
            </a:pPr>
            <a:r>
              <a:rPr lang="en-US" sz="3200" dirty="0"/>
              <a:t>Other? </a:t>
            </a:r>
          </a:p>
          <a:p>
            <a:pPr marL="342900" marR="0" lvl="0" indent="-342900">
              <a:lnSpc>
                <a:spcPct val="107000"/>
              </a:lnSpc>
              <a:spcBef>
                <a:spcPts val="0"/>
              </a:spcBef>
              <a:spcAft>
                <a:spcPts val="800"/>
              </a:spcAft>
              <a:buFont typeface="+mj-lt"/>
              <a:buAutoNum type="arabicPeriod"/>
            </a:pPr>
            <a:endParaRPr lang="en-US" sz="3600" dirty="0"/>
          </a:p>
          <a:p>
            <a:pPr>
              <a:lnSpc>
                <a:spcPct val="120000"/>
              </a:lnSpc>
            </a:pPr>
            <a:endParaRPr lang="en-US" dirty="0"/>
          </a:p>
        </p:txBody>
      </p:sp>
    </p:spTree>
    <p:extLst>
      <p:ext uri="{BB962C8B-B14F-4D97-AF65-F5344CB8AC3E}">
        <p14:creationId xmlns:p14="http://schemas.microsoft.com/office/powerpoint/2010/main" val="3929117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73902-8134-548D-4A6B-8551F03EB34F}"/>
              </a:ext>
            </a:extLst>
          </p:cNvPr>
          <p:cNvSpPr>
            <a:spLocks noGrp="1"/>
          </p:cNvSpPr>
          <p:nvPr>
            <p:ph type="title"/>
          </p:nvPr>
        </p:nvSpPr>
        <p:spPr/>
        <p:txBody>
          <a:bodyPr/>
          <a:lstStyle/>
          <a:p>
            <a:r>
              <a:rPr lang="en-US" sz="4400" b="1" dirty="0"/>
              <a:t>Discussion Questions</a:t>
            </a:r>
          </a:p>
        </p:txBody>
      </p:sp>
      <p:sp>
        <p:nvSpPr>
          <p:cNvPr id="3" name="Content Placeholder 2">
            <a:extLst>
              <a:ext uri="{FF2B5EF4-FFF2-40B4-BE49-F238E27FC236}">
                <a16:creationId xmlns:a16="http://schemas.microsoft.com/office/drawing/2014/main" id="{12DE4017-8BAD-51B9-8BDD-E21049F5BAE0}"/>
              </a:ext>
            </a:extLst>
          </p:cNvPr>
          <p:cNvSpPr>
            <a:spLocks noGrp="1"/>
          </p:cNvSpPr>
          <p:nvPr>
            <p:ph idx="1"/>
          </p:nvPr>
        </p:nvSpPr>
        <p:spPr>
          <a:xfrm>
            <a:off x="464380" y="1692033"/>
            <a:ext cx="5465614" cy="4822154"/>
          </a:xfrm>
        </p:spPr>
        <p:txBody>
          <a:bodyPr>
            <a:normAutofit/>
          </a:bodyPr>
          <a:lstStyle/>
          <a:p>
            <a:pPr marL="0" indent="0">
              <a:spcBef>
                <a:spcPts val="0"/>
              </a:spcBef>
              <a:spcAft>
                <a:spcPts val="800"/>
              </a:spcAft>
              <a:buNone/>
            </a:pPr>
            <a:endParaRPr lang="en-US" sz="3600" dirty="0"/>
          </a:p>
          <a:p>
            <a:pPr marL="0" indent="0">
              <a:spcBef>
                <a:spcPts val="0"/>
              </a:spcBef>
              <a:spcAft>
                <a:spcPts val="800"/>
              </a:spcAft>
              <a:buNone/>
            </a:pPr>
            <a:r>
              <a:rPr lang="en-US" sz="3600" dirty="0"/>
              <a:t>9. Has the frequency of Lab Epi WG meetings and duration of meetings been appropriate?</a:t>
            </a:r>
          </a:p>
          <a:p>
            <a:pPr marL="0" marR="0" lvl="0">
              <a:spcBef>
                <a:spcPts val="0"/>
              </a:spcBef>
              <a:spcAft>
                <a:spcPts val="800"/>
              </a:spcAft>
            </a:pPr>
            <a:endParaRPr lang="en-US" sz="3600" dirty="0">
              <a:solidFill>
                <a:schemeClr val="tx1"/>
              </a:solidFill>
              <a:latin typeface="+mn-lt"/>
              <a:cs typeface="+mn-cs"/>
            </a:endParaRPr>
          </a:p>
          <a:p>
            <a:pPr marL="342900" marR="0" lvl="0" indent="-342900">
              <a:lnSpc>
                <a:spcPct val="107000"/>
              </a:lnSpc>
              <a:spcBef>
                <a:spcPts val="0"/>
              </a:spcBef>
              <a:spcAft>
                <a:spcPts val="800"/>
              </a:spcAft>
              <a:buFont typeface="+mj-lt"/>
              <a:buAutoNum type="arabicPeriod"/>
            </a:pPr>
            <a:endParaRPr lang="en-US" sz="3600" dirty="0"/>
          </a:p>
          <a:p>
            <a:pPr>
              <a:lnSpc>
                <a:spcPct val="120000"/>
              </a:lnSpc>
            </a:pPr>
            <a:endParaRPr lang="en-US" dirty="0"/>
          </a:p>
        </p:txBody>
      </p:sp>
      <p:pic>
        <p:nvPicPr>
          <p:cNvPr id="5" name="Picture 4" descr="Icon&#10;&#10;Description automatically generated">
            <a:extLst>
              <a:ext uri="{FF2B5EF4-FFF2-40B4-BE49-F238E27FC236}">
                <a16:creationId xmlns:a16="http://schemas.microsoft.com/office/drawing/2014/main" id="{214F8862-E594-9C59-5CDA-B188E6D29A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2007" y="1369786"/>
            <a:ext cx="5448300" cy="4673600"/>
          </a:xfrm>
          <a:prstGeom prst="rect">
            <a:avLst/>
          </a:prstGeom>
        </p:spPr>
      </p:pic>
    </p:spTree>
    <p:extLst>
      <p:ext uri="{BB962C8B-B14F-4D97-AF65-F5344CB8AC3E}">
        <p14:creationId xmlns:p14="http://schemas.microsoft.com/office/powerpoint/2010/main" val="37083071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73902-8134-548D-4A6B-8551F03EB34F}"/>
              </a:ext>
            </a:extLst>
          </p:cNvPr>
          <p:cNvSpPr>
            <a:spLocks noGrp="1"/>
          </p:cNvSpPr>
          <p:nvPr>
            <p:ph type="title"/>
          </p:nvPr>
        </p:nvSpPr>
        <p:spPr/>
        <p:txBody>
          <a:bodyPr/>
          <a:lstStyle/>
          <a:p>
            <a:r>
              <a:rPr lang="en-US" sz="4400" b="1" dirty="0"/>
              <a:t>Discussion Questions</a:t>
            </a:r>
          </a:p>
        </p:txBody>
      </p:sp>
      <p:sp>
        <p:nvSpPr>
          <p:cNvPr id="3" name="Content Placeholder 2">
            <a:extLst>
              <a:ext uri="{FF2B5EF4-FFF2-40B4-BE49-F238E27FC236}">
                <a16:creationId xmlns:a16="http://schemas.microsoft.com/office/drawing/2014/main" id="{12DE4017-8BAD-51B9-8BDD-E21049F5BAE0}"/>
              </a:ext>
            </a:extLst>
          </p:cNvPr>
          <p:cNvSpPr>
            <a:spLocks noGrp="1"/>
          </p:cNvSpPr>
          <p:nvPr>
            <p:ph idx="1"/>
          </p:nvPr>
        </p:nvSpPr>
        <p:spPr>
          <a:xfrm>
            <a:off x="282043" y="1298849"/>
            <a:ext cx="11627913" cy="4822154"/>
          </a:xfrm>
        </p:spPr>
        <p:txBody>
          <a:bodyPr>
            <a:normAutofit/>
          </a:bodyPr>
          <a:lstStyle/>
          <a:p>
            <a:pPr>
              <a:lnSpc>
                <a:spcPct val="107000"/>
              </a:lnSpc>
              <a:spcBef>
                <a:spcPts val="0"/>
              </a:spcBef>
            </a:pPr>
            <a:r>
              <a:rPr lang="en-US" dirty="0"/>
              <a:t>You may be familiar with a separate ad hoc workgroup - the CSTE Core Epi COVID-19 WG - which has also existed to provide feedback to CDC on policy issues that are mostly focused on COVID-19 surveillance/epidemiology </a:t>
            </a:r>
            <a:r>
              <a:rPr lang="en-US" i="1" dirty="0"/>
              <a:t>(e.g., PH Partners Statement on Universal Case Investigation and Contact Tracing (Jan 2022))</a:t>
            </a:r>
          </a:p>
          <a:p>
            <a:pPr>
              <a:lnSpc>
                <a:spcPct val="107000"/>
              </a:lnSpc>
              <a:spcBef>
                <a:spcPts val="0"/>
              </a:spcBef>
            </a:pPr>
            <a:endParaRPr lang="en-US" i="1" dirty="0"/>
          </a:p>
          <a:p>
            <a:pPr marL="0" indent="0">
              <a:lnSpc>
                <a:spcPct val="107000"/>
              </a:lnSpc>
              <a:spcBef>
                <a:spcPts val="0"/>
              </a:spcBef>
              <a:buNone/>
            </a:pPr>
            <a:r>
              <a:rPr lang="en-US" dirty="0"/>
              <a:t>10. Do you have any thoughts about the effectiveness of the Lab Epi WG relative to the Core Epi WG and whether there has been clarity about the differences between the two groups? Do you think there is value in the future in retaining two groups or should they be merged?</a:t>
            </a:r>
          </a:p>
          <a:p>
            <a:pPr marR="0" indent="0">
              <a:lnSpc>
                <a:spcPct val="107000"/>
              </a:lnSpc>
              <a:spcBef>
                <a:spcPts val="0"/>
              </a:spcBef>
              <a:spcAft>
                <a:spcPts val="800"/>
              </a:spcAft>
              <a:buNone/>
            </a:pPr>
            <a:endParaRPr lang="en-US" sz="3000" dirty="0"/>
          </a:p>
          <a:p>
            <a:pPr marL="0" marR="0" lvl="0" indent="0">
              <a:lnSpc>
                <a:spcPct val="107000"/>
              </a:lnSpc>
              <a:spcBef>
                <a:spcPts val="0"/>
              </a:spcBef>
              <a:spcAft>
                <a:spcPts val="800"/>
              </a:spcAft>
              <a:buNone/>
            </a:pPr>
            <a:endParaRPr lang="en-US" sz="3200" dirty="0">
              <a:latin typeface="Calibri" panose="020F0502020204030204" pitchFamily="34" charset="0"/>
              <a:cs typeface="Calibri" panose="020F0502020204030204" pitchFamily="34" charset="0"/>
            </a:endParaRPr>
          </a:p>
          <a:p>
            <a:pPr marL="342900" marR="0" lvl="0" indent="-342900">
              <a:lnSpc>
                <a:spcPct val="107000"/>
              </a:lnSpc>
              <a:spcBef>
                <a:spcPts val="0"/>
              </a:spcBef>
              <a:spcAft>
                <a:spcPts val="800"/>
              </a:spcAft>
              <a:buFont typeface="+mj-lt"/>
              <a:buAutoNum type="arabicPeriod"/>
            </a:pPr>
            <a:endParaRPr lang="en-US" sz="3200" dirty="0">
              <a:latin typeface="Calibri" panose="020F0502020204030204" pitchFamily="34" charset="0"/>
              <a:cs typeface="Calibri" panose="020F0502020204030204" pitchFamily="34" charset="0"/>
            </a:endParaRPr>
          </a:p>
          <a:p>
            <a:pPr>
              <a:lnSpc>
                <a:spcPct val="120000"/>
              </a:lnSpc>
            </a:pPr>
            <a:endParaRPr lang="en-US" dirty="0"/>
          </a:p>
        </p:txBody>
      </p:sp>
    </p:spTree>
    <p:extLst>
      <p:ext uri="{BB962C8B-B14F-4D97-AF65-F5344CB8AC3E}">
        <p14:creationId xmlns:p14="http://schemas.microsoft.com/office/powerpoint/2010/main" val="3775318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73902-8134-548D-4A6B-8551F03EB34F}"/>
              </a:ext>
            </a:extLst>
          </p:cNvPr>
          <p:cNvSpPr>
            <a:spLocks noGrp="1"/>
          </p:cNvSpPr>
          <p:nvPr>
            <p:ph type="title"/>
          </p:nvPr>
        </p:nvSpPr>
        <p:spPr/>
        <p:txBody>
          <a:bodyPr/>
          <a:lstStyle/>
          <a:p>
            <a:r>
              <a:rPr lang="en-US" sz="4400" b="1" dirty="0"/>
              <a:t>Discussion Questions</a:t>
            </a:r>
          </a:p>
        </p:txBody>
      </p:sp>
      <p:sp>
        <p:nvSpPr>
          <p:cNvPr id="3" name="Content Placeholder 2">
            <a:extLst>
              <a:ext uri="{FF2B5EF4-FFF2-40B4-BE49-F238E27FC236}">
                <a16:creationId xmlns:a16="http://schemas.microsoft.com/office/drawing/2014/main" id="{12DE4017-8BAD-51B9-8BDD-E21049F5BAE0}"/>
              </a:ext>
            </a:extLst>
          </p:cNvPr>
          <p:cNvSpPr>
            <a:spLocks noGrp="1"/>
          </p:cNvSpPr>
          <p:nvPr>
            <p:ph idx="1"/>
          </p:nvPr>
        </p:nvSpPr>
        <p:spPr>
          <a:xfrm>
            <a:off x="283781" y="1692033"/>
            <a:ext cx="7000499" cy="4822154"/>
          </a:xfrm>
        </p:spPr>
        <p:txBody>
          <a:bodyPr>
            <a:normAutofit/>
          </a:bodyPr>
          <a:lstStyle/>
          <a:p>
            <a:pPr marL="0" indent="0">
              <a:lnSpc>
                <a:spcPct val="107000"/>
              </a:lnSpc>
              <a:spcBef>
                <a:spcPts val="0"/>
              </a:spcBef>
              <a:buNone/>
            </a:pPr>
            <a:r>
              <a:rPr lang="en-US" sz="3200" dirty="0"/>
              <a:t>11. How can CSTE and APHL best leverage or share the discussions that happen within the Lab Epi WG to better support all of our PHL, State Epi, CLUE lead members, or broader CSTE and APHL membership who are not part of the group?</a:t>
            </a:r>
          </a:p>
          <a:p>
            <a:pPr marL="0" indent="0">
              <a:lnSpc>
                <a:spcPct val="107000"/>
              </a:lnSpc>
              <a:spcBef>
                <a:spcPts val="0"/>
              </a:spcBef>
              <a:buNone/>
            </a:pPr>
            <a:endParaRPr lang="en-US" sz="3000" dirty="0"/>
          </a:p>
          <a:p>
            <a:pPr marL="0" marR="0" lvl="0" indent="0">
              <a:lnSpc>
                <a:spcPct val="107000"/>
              </a:lnSpc>
              <a:spcBef>
                <a:spcPts val="0"/>
              </a:spcBef>
              <a:spcAft>
                <a:spcPts val="800"/>
              </a:spcAft>
              <a:buNone/>
            </a:pPr>
            <a:endParaRPr lang="en-US" sz="3200" dirty="0">
              <a:latin typeface="Calibri" panose="020F0502020204030204" pitchFamily="34" charset="0"/>
              <a:cs typeface="Calibri" panose="020F0502020204030204" pitchFamily="34" charset="0"/>
            </a:endParaRPr>
          </a:p>
          <a:p>
            <a:pPr marL="342900" marR="0" lvl="0" indent="-342900">
              <a:lnSpc>
                <a:spcPct val="107000"/>
              </a:lnSpc>
              <a:spcBef>
                <a:spcPts val="0"/>
              </a:spcBef>
              <a:spcAft>
                <a:spcPts val="800"/>
              </a:spcAft>
              <a:buFont typeface="+mj-lt"/>
              <a:buAutoNum type="arabicPeriod"/>
            </a:pPr>
            <a:endParaRPr lang="en-US" sz="3200" dirty="0">
              <a:latin typeface="Calibri" panose="020F0502020204030204" pitchFamily="34" charset="0"/>
              <a:cs typeface="Calibri" panose="020F0502020204030204" pitchFamily="34" charset="0"/>
            </a:endParaRPr>
          </a:p>
          <a:p>
            <a:pPr>
              <a:lnSpc>
                <a:spcPct val="120000"/>
              </a:lnSpc>
            </a:pPr>
            <a:endParaRPr lang="en-US" dirty="0"/>
          </a:p>
        </p:txBody>
      </p:sp>
      <p:pic>
        <p:nvPicPr>
          <p:cNvPr id="5" name="Picture 4" descr="Icon&#10;&#10;Description automatically generated">
            <a:extLst>
              <a:ext uri="{FF2B5EF4-FFF2-40B4-BE49-F238E27FC236}">
                <a16:creationId xmlns:a16="http://schemas.microsoft.com/office/drawing/2014/main" id="{B4124894-E091-1C50-C2A6-49AA7DDC62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5443" y="2014558"/>
            <a:ext cx="3956050" cy="3521734"/>
          </a:xfrm>
          <a:prstGeom prst="rect">
            <a:avLst/>
          </a:prstGeom>
        </p:spPr>
      </p:pic>
    </p:spTree>
    <p:extLst>
      <p:ext uri="{BB962C8B-B14F-4D97-AF65-F5344CB8AC3E}">
        <p14:creationId xmlns:p14="http://schemas.microsoft.com/office/powerpoint/2010/main" val="1743097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73902-8134-548D-4A6B-8551F03EB34F}"/>
              </a:ext>
            </a:extLst>
          </p:cNvPr>
          <p:cNvSpPr>
            <a:spLocks noGrp="1"/>
          </p:cNvSpPr>
          <p:nvPr>
            <p:ph type="title"/>
          </p:nvPr>
        </p:nvSpPr>
        <p:spPr/>
        <p:txBody>
          <a:bodyPr/>
          <a:lstStyle/>
          <a:p>
            <a:r>
              <a:rPr lang="en-US" sz="4400" b="1" dirty="0"/>
              <a:t>Discussion Questions</a:t>
            </a:r>
          </a:p>
        </p:txBody>
      </p:sp>
      <p:sp>
        <p:nvSpPr>
          <p:cNvPr id="3" name="Content Placeholder 2">
            <a:extLst>
              <a:ext uri="{FF2B5EF4-FFF2-40B4-BE49-F238E27FC236}">
                <a16:creationId xmlns:a16="http://schemas.microsoft.com/office/drawing/2014/main" id="{12DE4017-8BAD-51B9-8BDD-E21049F5BAE0}"/>
              </a:ext>
            </a:extLst>
          </p:cNvPr>
          <p:cNvSpPr>
            <a:spLocks noGrp="1"/>
          </p:cNvSpPr>
          <p:nvPr>
            <p:ph idx="1"/>
          </p:nvPr>
        </p:nvSpPr>
        <p:spPr>
          <a:xfrm>
            <a:off x="282043" y="1298849"/>
            <a:ext cx="11627913" cy="4822154"/>
          </a:xfrm>
        </p:spPr>
        <p:txBody>
          <a:bodyPr>
            <a:normAutofit fontScale="85000" lnSpcReduction="20000"/>
          </a:bodyPr>
          <a:lstStyle/>
          <a:p>
            <a:pPr marL="0" marR="0" lvl="0" indent="0">
              <a:lnSpc>
                <a:spcPct val="107000"/>
              </a:lnSpc>
              <a:spcBef>
                <a:spcPts val="0"/>
              </a:spcBef>
              <a:spcAft>
                <a:spcPts val="800"/>
              </a:spcAft>
              <a:buNone/>
            </a:pPr>
            <a:r>
              <a:rPr lang="en-US" sz="3200" dirty="0"/>
              <a:t>12. How can CSTE and APHL convene membership and staff with CDC and other federal partners to provide input and feedback on emerging laboratory and epidemiologic issues in the future (either during an emergency response or as a means to establish a state of epi and lab readiness)? Consider: </a:t>
            </a:r>
          </a:p>
          <a:p>
            <a:pPr lvl="1">
              <a:lnSpc>
                <a:spcPct val="107000"/>
              </a:lnSpc>
              <a:spcBef>
                <a:spcPts val="0"/>
              </a:spcBef>
              <a:spcAft>
                <a:spcPts val="800"/>
              </a:spcAft>
            </a:pPr>
            <a:r>
              <a:rPr lang="en-US" sz="2800" dirty="0"/>
              <a:t>What components are essential to capture for future PHEs</a:t>
            </a:r>
          </a:p>
          <a:p>
            <a:pPr lvl="1">
              <a:lnSpc>
                <a:spcPct val="107000"/>
              </a:lnSpc>
              <a:spcBef>
                <a:spcPts val="0"/>
              </a:spcBef>
              <a:spcAft>
                <a:spcPts val="800"/>
              </a:spcAft>
            </a:pPr>
            <a:r>
              <a:rPr lang="en-US" sz="2800" dirty="0"/>
              <a:t>How should members be selected/recruited – years of experience, geographic representation, located in a high burden area for the new emergency issues</a:t>
            </a:r>
          </a:p>
          <a:p>
            <a:pPr lvl="1">
              <a:lnSpc>
                <a:spcPct val="107000"/>
              </a:lnSpc>
              <a:spcBef>
                <a:spcPts val="0"/>
              </a:spcBef>
              <a:spcAft>
                <a:spcPts val="800"/>
              </a:spcAft>
            </a:pPr>
            <a:r>
              <a:rPr lang="en-US" sz="2800" dirty="0"/>
              <a:t>How should calls be structured - speakers, discussion, notes</a:t>
            </a:r>
          </a:p>
          <a:p>
            <a:pPr lvl="1">
              <a:lnSpc>
                <a:spcPct val="107000"/>
              </a:lnSpc>
              <a:spcBef>
                <a:spcPts val="0"/>
              </a:spcBef>
              <a:spcAft>
                <a:spcPts val="800"/>
              </a:spcAft>
            </a:pPr>
            <a:r>
              <a:rPr lang="en-US" sz="2800" dirty="0"/>
              <a:t>How to best support the WG</a:t>
            </a:r>
          </a:p>
          <a:p>
            <a:pPr lvl="1">
              <a:lnSpc>
                <a:spcPct val="107000"/>
              </a:lnSpc>
              <a:spcBef>
                <a:spcPts val="0"/>
              </a:spcBef>
              <a:spcAft>
                <a:spcPts val="800"/>
              </a:spcAft>
            </a:pPr>
            <a:r>
              <a:rPr lang="en-US" sz="2800" dirty="0"/>
              <a:t>Whether to maintain the WG in between emergencies or create the WG when needed</a:t>
            </a:r>
            <a:r>
              <a:rPr lang="en-US" sz="2800" dirty="0">
                <a:latin typeface="Calibri" panose="020F0502020204030204" pitchFamily="34" charset="0"/>
                <a:cs typeface="Calibri" panose="020F0502020204030204" pitchFamily="34" charset="0"/>
              </a:rPr>
              <a:t> </a:t>
            </a:r>
          </a:p>
          <a:p>
            <a:pPr marL="0" marR="0" lvl="0" indent="0">
              <a:lnSpc>
                <a:spcPct val="107000"/>
              </a:lnSpc>
              <a:spcBef>
                <a:spcPts val="0"/>
              </a:spcBef>
              <a:spcAft>
                <a:spcPts val="800"/>
              </a:spcAft>
              <a:buNone/>
            </a:pPr>
            <a:endParaRPr lang="en-US" sz="3200" dirty="0">
              <a:latin typeface="Calibri" panose="020F0502020204030204" pitchFamily="34" charset="0"/>
              <a:cs typeface="Calibri" panose="020F0502020204030204" pitchFamily="34" charset="0"/>
            </a:endParaRPr>
          </a:p>
          <a:p>
            <a:pPr marL="342900" marR="0" lvl="0" indent="-342900">
              <a:lnSpc>
                <a:spcPct val="107000"/>
              </a:lnSpc>
              <a:spcBef>
                <a:spcPts val="0"/>
              </a:spcBef>
              <a:spcAft>
                <a:spcPts val="800"/>
              </a:spcAft>
              <a:buFont typeface="+mj-lt"/>
              <a:buAutoNum type="arabicPeriod"/>
            </a:pPr>
            <a:endParaRPr lang="en-US" sz="3200" dirty="0">
              <a:latin typeface="Calibri" panose="020F0502020204030204" pitchFamily="34" charset="0"/>
              <a:cs typeface="Calibri" panose="020F0502020204030204" pitchFamily="34" charset="0"/>
            </a:endParaRPr>
          </a:p>
          <a:p>
            <a:pPr>
              <a:lnSpc>
                <a:spcPct val="120000"/>
              </a:lnSpc>
            </a:pPr>
            <a:endParaRPr lang="en-US" dirty="0"/>
          </a:p>
        </p:txBody>
      </p:sp>
    </p:spTree>
    <p:extLst>
      <p:ext uri="{BB962C8B-B14F-4D97-AF65-F5344CB8AC3E}">
        <p14:creationId xmlns:p14="http://schemas.microsoft.com/office/powerpoint/2010/main" val="3921948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73902-8134-548D-4A6B-8551F03EB34F}"/>
              </a:ext>
            </a:extLst>
          </p:cNvPr>
          <p:cNvSpPr>
            <a:spLocks noGrp="1"/>
          </p:cNvSpPr>
          <p:nvPr>
            <p:ph type="title"/>
          </p:nvPr>
        </p:nvSpPr>
        <p:spPr/>
        <p:txBody>
          <a:bodyPr/>
          <a:lstStyle/>
          <a:p>
            <a:r>
              <a:rPr lang="en-US" sz="4400" b="1" dirty="0"/>
              <a:t>Next Steps</a:t>
            </a:r>
          </a:p>
        </p:txBody>
      </p:sp>
      <p:sp>
        <p:nvSpPr>
          <p:cNvPr id="3" name="Content Placeholder 2">
            <a:extLst>
              <a:ext uri="{FF2B5EF4-FFF2-40B4-BE49-F238E27FC236}">
                <a16:creationId xmlns:a16="http://schemas.microsoft.com/office/drawing/2014/main" id="{12DE4017-8BAD-51B9-8BDD-E21049F5BAE0}"/>
              </a:ext>
            </a:extLst>
          </p:cNvPr>
          <p:cNvSpPr>
            <a:spLocks noGrp="1"/>
          </p:cNvSpPr>
          <p:nvPr>
            <p:ph idx="1"/>
          </p:nvPr>
        </p:nvSpPr>
        <p:spPr>
          <a:xfrm>
            <a:off x="225761" y="1623583"/>
            <a:ext cx="7261757" cy="4822154"/>
          </a:xfrm>
        </p:spPr>
        <p:txBody>
          <a:bodyPr>
            <a:normAutofit/>
          </a:bodyPr>
          <a:lstStyle/>
          <a:p>
            <a:pPr>
              <a:lnSpc>
                <a:spcPct val="107000"/>
              </a:lnSpc>
              <a:spcBef>
                <a:spcPts val="0"/>
              </a:spcBef>
              <a:spcAft>
                <a:spcPts val="800"/>
              </a:spcAft>
            </a:pPr>
            <a:r>
              <a:rPr lang="en-US" sz="3600" dirty="0"/>
              <a:t>Summary of discussion </a:t>
            </a:r>
          </a:p>
          <a:p>
            <a:pPr>
              <a:lnSpc>
                <a:spcPct val="107000"/>
              </a:lnSpc>
              <a:spcBef>
                <a:spcPts val="0"/>
              </a:spcBef>
              <a:spcAft>
                <a:spcPts val="800"/>
              </a:spcAft>
            </a:pPr>
            <a:endParaRPr lang="en-US" sz="3600" dirty="0"/>
          </a:p>
          <a:p>
            <a:pPr>
              <a:lnSpc>
                <a:spcPct val="107000"/>
              </a:lnSpc>
              <a:spcBef>
                <a:spcPts val="0"/>
              </a:spcBef>
              <a:spcAft>
                <a:spcPts val="800"/>
              </a:spcAft>
            </a:pPr>
            <a:r>
              <a:rPr lang="en-US" sz="3600" dirty="0"/>
              <a:t>Next steps</a:t>
            </a:r>
          </a:p>
          <a:p>
            <a:pPr>
              <a:lnSpc>
                <a:spcPct val="107000"/>
              </a:lnSpc>
              <a:spcBef>
                <a:spcPts val="0"/>
              </a:spcBef>
              <a:spcAft>
                <a:spcPts val="800"/>
              </a:spcAft>
            </a:pPr>
            <a:endParaRPr lang="en-US" sz="3600" dirty="0"/>
          </a:p>
          <a:p>
            <a:pPr>
              <a:lnSpc>
                <a:spcPct val="107000"/>
              </a:lnSpc>
              <a:spcBef>
                <a:spcPts val="0"/>
              </a:spcBef>
              <a:spcAft>
                <a:spcPts val="800"/>
              </a:spcAft>
            </a:pPr>
            <a:r>
              <a:rPr lang="en-US" sz="3600" dirty="0"/>
              <a:t>Final comments from CSTE and APHL </a:t>
            </a:r>
            <a:endParaRPr lang="en-US" sz="3200" dirty="0"/>
          </a:p>
          <a:p>
            <a:pPr marL="0" marR="0" lvl="0" indent="0">
              <a:lnSpc>
                <a:spcPct val="107000"/>
              </a:lnSpc>
              <a:spcBef>
                <a:spcPts val="0"/>
              </a:spcBef>
              <a:spcAft>
                <a:spcPts val="800"/>
              </a:spcAft>
              <a:buNone/>
            </a:pPr>
            <a:endParaRPr lang="en-US" sz="3200" dirty="0">
              <a:latin typeface="Calibri" panose="020F0502020204030204" pitchFamily="34" charset="0"/>
              <a:cs typeface="Calibri" panose="020F0502020204030204" pitchFamily="34" charset="0"/>
            </a:endParaRPr>
          </a:p>
          <a:p>
            <a:pPr marL="342900" marR="0" lvl="0" indent="-342900">
              <a:lnSpc>
                <a:spcPct val="107000"/>
              </a:lnSpc>
              <a:spcBef>
                <a:spcPts val="0"/>
              </a:spcBef>
              <a:spcAft>
                <a:spcPts val="800"/>
              </a:spcAft>
              <a:buFont typeface="+mj-lt"/>
              <a:buAutoNum type="arabicPeriod"/>
            </a:pPr>
            <a:endParaRPr lang="en-US" sz="3200" dirty="0">
              <a:latin typeface="Calibri" panose="020F0502020204030204" pitchFamily="34" charset="0"/>
              <a:cs typeface="Calibri" panose="020F0502020204030204" pitchFamily="34" charset="0"/>
            </a:endParaRPr>
          </a:p>
          <a:p>
            <a:pPr>
              <a:lnSpc>
                <a:spcPct val="120000"/>
              </a:lnSpc>
            </a:pPr>
            <a:endParaRPr lang="en-US" dirty="0"/>
          </a:p>
        </p:txBody>
      </p:sp>
      <p:pic>
        <p:nvPicPr>
          <p:cNvPr id="5" name="Picture 4" descr="Icon&#10;&#10;Description automatically generated">
            <a:extLst>
              <a:ext uri="{FF2B5EF4-FFF2-40B4-BE49-F238E27FC236}">
                <a16:creationId xmlns:a16="http://schemas.microsoft.com/office/drawing/2014/main" id="{D33AABF9-3969-16D5-8B88-6FB221A557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12773" y="1631561"/>
            <a:ext cx="4697184" cy="3862817"/>
          </a:xfrm>
          <a:prstGeom prst="rect">
            <a:avLst/>
          </a:prstGeom>
        </p:spPr>
      </p:pic>
    </p:spTree>
    <p:extLst>
      <p:ext uri="{BB962C8B-B14F-4D97-AF65-F5344CB8AC3E}">
        <p14:creationId xmlns:p14="http://schemas.microsoft.com/office/powerpoint/2010/main" val="29377569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02E36B-DD30-2EC7-504C-A6A57BDADA41}"/>
              </a:ext>
            </a:extLst>
          </p:cNvPr>
          <p:cNvSpPr/>
          <p:nvPr/>
        </p:nvSpPr>
        <p:spPr>
          <a:xfrm>
            <a:off x="7907526" y="4450834"/>
            <a:ext cx="4187941" cy="584775"/>
          </a:xfrm>
          <a:prstGeom prst="rect">
            <a:avLst/>
          </a:prstGeom>
        </p:spPr>
        <p:txBody>
          <a:bodyPr wrap="none">
            <a:spAutoFit/>
          </a:bodyPr>
          <a:lstStyle/>
          <a:p>
            <a:r>
              <a:rPr lang="en-US" sz="3200" dirty="0">
                <a:solidFill>
                  <a:srgbClr val="002D6B"/>
                </a:solidFill>
                <a:latin typeface="ArialMT"/>
              </a:rPr>
              <a:t>CSTE National Office </a:t>
            </a:r>
            <a:endParaRPr lang="en-US" sz="3200" dirty="0">
              <a:effectLst/>
            </a:endParaRPr>
          </a:p>
        </p:txBody>
      </p:sp>
      <p:sp>
        <p:nvSpPr>
          <p:cNvPr id="4" name="Rectangle 3">
            <a:extLst>
              <a:ext uri="{FF2B5EF4-FFF2-40B4-BE49-F238E27FC236}">
                <a16:creationId xmlns:a16="http://schemas.microsoft.com/office/drawing/2014/main" id="{7E9C09BA-1565-F324-4F7B-51E2F4A5C797}"/>
              </a:ext>
            </a:extLst>
          </p:cNvPr>
          <p:cNvSpPr/>
          <p:nvPr/>
        </p:nvSpPr>
        <p:spPr>
          <a:xfrm>
            <a:off x="7577326" y="5035609"/>
            <a:ext cx="6096000" cy="707886"/>
          </a:xfrm>
          <a:prstGeom prst="rect">
            <a:avLst/>
          </a:prstGeom>
        </p:spPr>
        <p:txBody>
          <a:bodyPr>
            <a:spAutoFit/>
          </a:bodyPr>
          <a:lstStyle/>
          <a:p>
            <a:r>
              <a:rPr lang="en-US" sz="2000" dirty="0">
                <a:solidFill>
                  <a:srgbClr val="565656"/>
                </a:solidFill>
                <a:latin typeface="ArialMT"/>
              </a:rPr>
              <a:t>2635 Century Parkway NE, Suite 700 </a:t>
            </a:r>
          </a:p>
          <a:p>
            <a:r>
              <a:rPr lang="en-US" sz="2000" dirty="0">
                <a:solidFill>
                  <a:srgbClr val="565656"/>
                </a:solidFill>
                <a:latin typeface="ArialMT"/>
              </a:rPr>
              <a:t>                       Atlanta, Georgia 30345 </a:t>
            </a:r>
            <a:endParaRPr lang="en-US" sz="2000" dirty="0">
              <a:effectLst/>
            </a:endParaRPr>
          </a:p>
        </p:txBody>
      </p:sp>
      <p:sp>
        <p:nvSpPr>
          <p:cNvPr id="6" name="Rectangle 5">
            <a:extLst>
              <a:ext uri="{FF2B5EF4-FFF2-40B4-BE49-F238E27FC236}">
                <a16:creationId xmlns:a16="http://schemas.microsoft.com/office/drawing/2014/main" id="{9671A53A-FD3A-543C-A59D-091B8D8D0F3C}"/>
              </a:ext>
            </a:extLst>
          </p:cNvPr>
          <p:cNvSpPr/>
          <p:nvPr/>
        </p:nvSpPr>
        <p:spPr>
          <a:xfrm>
            <a:off x="10350500" y="5866605"/>
            <a:ext cx="6096000" cy="923330"/>
          </a:xfrm>
          <a:prstGeom prst="rect">
            <a:avLst/>
          </a:prstGeom>
        </p:spPr>
        <p:txBody>
          <a:bodyPr>
            <a:spAutoFit/>
          </a:bodyPr>
          <a:lstStyle/>
          <a:p>
            <a:r>
              <a:rPr lang="en-US" dirty="0">
                <a:solidFill>
                  <a:srgbClr val="565656"/>
                </a:solidFill>
                <a:latin typeface="ArialMT"/>
              </a:rPr>
              <a:t>770.458.8516 </a:t>
            </a:r>
            <a:endParaRPr lang="en-US" dirty="0"/>
          </a:p>
          <a:p>
            <a:r>
              <a:rPr lang="en-US" dirty="0">
                <a:solidFill>
                  <a:srgbClr val="565656"/>
                </a:solidFill>
                <a:latin typeface="ArialMT"/>
              </a:rPr>
              <a:t>770.458.3811 </a:t>
            </a:r>
          </a:p>
          <a:p>
            <a:r>
              <a:rPr lang="en-US" dirty="0" err="1">
                <a:solidFill>
                  <a:srgbClr val="565656"/>
                </a:solidFill>
                <a:latin typeface="ArialMT"/>
              </a:rPr>
              <a:t>www.cste.org</a:t>
            </a:r>
            <a:r>
              <a:rPr lang="en-US" dirty="0">
                <a:solidFill>
                  <a:srgbClr val="565656"/>
                </a:solidFill>
                <a:latin typeface="ArialMT"/>
              </a:rPr>
              <a:t> </a:t>
            </a:r>
            <a:endParaRPr lang="en-US" dirty="0">
              <a:effectLst/>
            </a:endParaRPr>
          </a:p>
        </p:txBody>
      </p:sp>
    </p:spTree>
    <p:extLst>
      <p:ext uri="{BB962C8B-B14F-4D97-AF65-F5344CB8AC3E}">
        <p14:creationId xmlns:p14="http://schemas.microsoft.com/office/powerpoint/2010/main" val="159494714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AE6FEEDE-12E4-7C43-ADDC-5E7E50408018}" vid="{8A8290DC-2B4E-C94D-8984-ACD3FD0D50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10918</TotalTime>
  <Words>761</Words>
  <Application>Microsoft Macintosh PowerPoint</Application>
  <PresentationFormat>Widescreen</PresentationFormat>
  <Paragraphs>115</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ArialMT</vt:lpstr>
      <vt:lpstr>Calibri</vt:lpstr>
      <vt:lpstr>1_Office Theme</vt:lpstr>
      <vt:lpstr>PowerPoint Presentation</vt:lpstr>
      <vt:lpstr>Welcome and Aims</vt:lpstr>
      <vt:lpstr>Suggested Meeting Norms</vt:lpstr>
      <vt:lpstr>Discussion Questions</vt:lpstr>
      <vt:lpstr>Discussion Questions</vt:lpstr>
      <vt:lpstr>Discussion Questions</vt:lpstr>
      <vt:lpstr>Discussion Questions</vt:lpstr>
      <vt:lpstr>Discussion Questions</vt:lpstr>
      <vt:lpstr>Discussion Questions</vt:lpstr>
      <vt:lpstr>Discussion Questions</vt:lpstr>
      <vt:lpstr>Discussion Questions</vt:lpstr>
      <vt:lpstr>Discussion Questions</vt:lpstr>
      <vt:lpstr>Discussion Questions</vt:lpstr>
      <vt:lpstr>Discussion Questions</vt:lpstr>
      <vt:lpstr>Discussion Questions</vt:lpstr>
      <vt:lpstr>Next Steps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CSTE COVID-19 Response Membership Webinar Series: CDC COVID-19 Genomic Epidemiology Toolkit</dc:title>
  <dc:creator>Andrew Adams</dc:creator>
  <cp:lastModifiedBy>elizabeth dufort</cp:lastModifiedBy>
  <cp:revision>591</cp:revision>
  <dcterms:created xsi:type="dcterms:W3CDTF">2021-03-22T18:34:48Z</dcterms:created>
  <dcterms:modified xsi:type="dcterms:W3CDTF">2023-03-21T14:05:55Z</dcterms:modified>
</cp:coreProperties>
</file>