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5"/>
  </p:notesMasterIdLst>
  <p:sldIdLst>
    <p:sldId id="276" r:id="rId2"/>
    <p:sldId id="277" r:id="rId3"/>
    <p:sldId id="278" r:id="rId4"/>
    <p:sldId id="293" r:id="rId5"/>
    <p:sldId id="305" r:id="rId6"/>
    <p:sldId id="303" r:id="rId7"/>
    <p:sldId id="304" r:id="rId8"/>
    <p:sldId id="306" r:id="rId9"/>
    <p:sldId id="307" r:id="rId10"/>
    <p:sldId id="288" r:id="rId11"/>
    <p:sldId id="322" r:id="rId12"/>
    <p:sldId id="314" r:id="rId13"/>
    <p:sldId id="315" r:id="rId14"/>
    <p:sldId id="313" r:id="rId15"/>
    <p:sldId id="312" r:id="rId16"/>
    <p:sldId id="323" r:id="rId17"/>
    <p:sldId id="267" r:id="rId18"/>
    <p:sldId id="308" r:id="rId19"/>
    <p:sldId id="309" r:id="rId20"/>
    <p:sldId id="310" r:id="rId21"/>
    <p:sldId id="311" r:id="rId22"/>
    <p:sldId id="316" r:id="rId23"/>
    <p:sldId id="317" r:id="rId24"/>
    <p:sldId id="321" r:id="rId25"/>
    <p:sldId id="297" r:id="rId26"/>
    <p:sldId id="328" r:id="rId27"/>
    <p:sldId id="324" r:id="rId28"/>
    <p:sldId id="325" r:id="rId29"/>
    <p:sldId id="326" r:id="rId30"/>
    <p:sldId id="298" r:id="rId31"/>
    <p:sldId id="300" r:id="rId32"/>
    <p:sldId id="286" r:id="rId33"/>
    <p:sldId id="287" r:id="rId3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2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Collect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Date of First Positive Laboratory Result</c:v>
                </c:pt>
                <c:pt idx="1">
                  <c:v>Date of First Laboratory Result</c:v>
                </c:pt>
                <c:pt idx="2">
                  <c:v>Date CDC First Notified</c:v>
                </c:pt>
                <c:pt idx="3">
                  <c:v>Earliest Collection Positive lab test</c:v>
                </c:pt>
                <c:pt idx="4">
                  <c:v>Investigation Start Date</c:v>
                </c:pt>
                <c:pt idx="5">
                  <c:v>Date of Specimen Collection (earliest)</c:v>
                </c:pt>
                <c:pt idx="6">
                  <c:v>Clinical Diagnosis Date</c:v>
                </c:pt>
                <c:pt idx="7">
                  <c:v>Earliest Date Received by Public Health</c:v>
                </c:pt>
                <c:pt idx="8">
                  <c:v>Date Entered/Record Initiated</c:v>
                </c:pt>
                <c:pt idx="9">
                  <c:v>Symptom Onset Date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11</c:v>
                </c:pt>
                <c:pt idx="6">
                  <c:v>13</c:v>
                </c:pt>
                <c:pt idx="7">
                  <c:v>13</c:v>
                </c:pt>
                <c:pt idx="8">
                  <c:v>16</c:v>
                </c:pt>
                <c:pt idx="9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D-484D-84D6-258B4EC6A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558208"/>
        <c:axId val="88568192"/>
      </c:barChart>
      <c:catAx>
        <c:axId val="88558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68192"/>
        <c:crosses val="autoZero"/>
        <c:auto val="1"/>
        <c:lblAlgn val="ctr"/>
        <c:lblOffset val="100"/>
        <c:noMultiLvlLbl val="0"/>
      </c:catAx>
      <c:valAx>
        <c:axId val="8856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5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Relevant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Date of First Positive Laboratory Result</c:v>
                </c:pt>
                <c:pt idx="1">
                  <c:v>Date of First Laboratory Result</c:v>
                </c:pt>
                <c:pt idx="2">
                  <c:v>Date CDC First Notified</c:v>
                </c:pt>
                <c:pt idx="3">
                  <c:v>Earliest Collection Positive lab test</c:v>
                </c:pt>
                <c:pt idx="4">
                  <c:v>Investigation Start Date</c:v>
                </c:pt>
                <c:pt idx="5">
                  <c:v>Date of Specimen Collection (earliest)</c:v>
                </c:pt>
                <c:pt idx="6">
                  <c:v>Clinical Diagnosis Date</c:v>
                </c:pt>
                <c:pt idx="7">
                  <c:v>Earliest Date Received by Public Health</c:v>
                </c:pt>
                <c:pt idx="8">
                  <c:v>Date Entered/Record Initiated</c:v>
                </c:pt>
                <c:pt idx="9">
                  <c:v>Symptom Onset Date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13</c:v>
                </c:pt>
                <c:pt idx="7">
                  <c:v>10</c:v>
                </c:pt>
                <c:pt idx="8">
                  <c:v>8</c:v>
                </c:pt>
                <c:pt idx="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D-484D-84D6-258B4EC6A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601728"/>
        <c:axId val="88603264"/>
      </c:barChart>
      <c:catAx>
        <c:axId val="88601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603264"/>
        <c:crosses val="autoZero"/>
        <c:auto val="1"/>
        <c:lblAlgn val="ctr"/>
        <c:lblOffset val="100"/>
        <c:noMultiLvlLbl val="0"/>
      </c:catAx>
      <c:valAx>
        <c:axId val="8860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6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E82F8E-786D-4003-A090-16C10A0B1D3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6762EE5-8FA0-48EE-BF91-9677F781D58A}">
      <dgm:prSet phldrT="[Text]"/>
      <dgm:spPr/>
      <dgm:t>
        <a:bodyPr/>
        <a:lstStyle/>
        <a:p>
          <a:r>
            <a:rPr lang="en-US" dirty="0"/>
            <a:t>Event Date</a:t>
          </a:r>
        </a:p>
      </dgm:t>
    </dgm:pt>
    <dgm:pt modelId="{49BB98A2-2D63-45FE-BAF1-76930CE393B1}" type="parTrans" cxnId="{BB1D7D75-F320-4ED1-8077-EFBA9AF14908}">
      <dgm:prSet/>
      <dgm:spPr/>
      <dgm:t>
        <a:bodyPr/>
        <a:lstStyle/>
        <a:p>
          <a:endParaRPr lang="en-US"/>
        </a:p>
      </dgm:t>
    </dgm:pt>
    <dgm:pt modelId="{CE0ADC78-97F6-4B38-A746-5EB3AD7871C4}" type="sibTrans" cxnId="{BB1D7D75-F320-4ED1-8077-EFBA9AF14908}">
      <dgm:prSet/>
      <dgm:spPr/>
      <dgm:t>
        <a:bodyPr/>
        <a:lstStyle/>
        <a:p>
          <a:endParaRPr lang="en-US"/>
        </a:p>
      </dgm:t>
    </dgm:pt>
    <dgm:pt modelId="{A6E5A655-4E5B-4068-839B-201D871AC50F}">
      <dgm:prSet phldrT="[Text]"/>
      <dgm:spPr/>
      <dgm:t>
        <a:bodyPr/>
        <a:lstStyle/>
        <a:p>
          <a:r>
            <a:rPr lang="en-US" dirty="0"/>
            <a:t>MMWR Week/Year</a:t>
          </a:r>
        </a:p>
      </dgm:t>
    </dgm:pt>
    <dgm:pt modelId="{5074CDBD-646A-4876-A2D9-C5F623AE4C11}" type="parTrans" cxnId="{4FEC01BB-F236-45F0-AD72-C8D6F0EC29D0}">
      <dgm:prSet/>
      <dgm:spPr/>
      <dgm:t>
        <a:bodyPr/>
        <a:lstStyle/>
        <a:p>
          <a:endParaRPr lang="en-US"/>
        </a:p>
      </dgm:t>
    </dgm:pt>
    <dgm:pt modelId="{E283CB6E-6AD4-4C6B-A8A2-4753048394C6}" type="sibTrans" cxnId="{4FEC01BB-F236-45F0-AD72-C8D6F0EC29D0}">
      <dgm:prSet/>
      <dgm:spPr/>
      <dgm:t>
        <a:bodyPr/>
        <a:lstStyle/>
        <a:p>
          <a:endParaRPr lang="en-US"/>
        </a:p>
      </dgm:t>
    </dgm:pt>
    <dgm:pt modelId="{3B6BFF70-46AC-415E-BCA7-F0C81F29E60D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New &amp; Improved date</a:t>
          </a:r>
        </a:p>
      </dgm:t>
    </dgm:pt>
    <dgm:pt modelId="{805CF9D7-C7BD-4870-AE08-26BC147D0E83}" type="parTrans" cxnId="{1864A6F1-4419-4E59-90FA-0C4F013DB25F}">
      <dgm:prSet/>
      <dgm:spPr/>
      <dgm:t>
        <a:bodyPr/>
        <a:lstStyle/>
        <a:p>
          <a:endParaRPr lang="en-US"/>
        </a:p>
      </dgm:t>
    </dgm:pt>
    <dgm:pt modelId="{2F1BE5B5-B37B-4A91-91A6-3B73A5C579E2}" type="sibTrans" cxnId="{1864A6F1-4419-4E59-90FA-0C4F013DB25F}">
      <dgm:prSet/>
      <dgm:spPr/>
      <dgm:t>
        <a:bodyPr/>
        <a:lstStyle/>
        <a:p>
          <a:endParaRPr lang="en-US"/>
        </a:p>
      </dgm:t>
    </dgm:pt>
    <dgm:pt modelId="{AD0CF99B-B85D-48E0-A05B-D6F467BBFBCD}" type="pres">
      <dgm:prSet presAssocID="{B0E82F8E-786D-4003-A090-16C10A0B1D30}" presName="Name0" presStyleCnt="0">
        <dgm:presLayoutVars>
          <dgm:dir/>
          <dgm:animLvl val="lvl"/>
          <dgm:resizeHandles val="exact"/>
        </dgm:presLayoutVars>
      </dgm:prSet>
      <dgm:spPr/>
    </dgm:pt>
    <dgm:pt modelId="{5CCD900D-6FB0-4DE7-A747-134AA359496F}" type="pres">
      <dgm:prSet presAssocID="{D6762EE5-8FA0-48EE-BF91-9677F781D58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2DECB27-3EFC-416A-863D-4E4B998BFC77}" type="pres">
      <dgm:prSet presAssocID="{CE0ADC78-97F6-4B38-A746-5EB3AD7871C4}" presName="parTxOnlySpace" presStyleCnt="0"/>
      <dgm:spPr/>
    </dgm:pt>
    <dgm:pt modelId="{871BEE69-CB5C-4C41-9F2C-58541909B586}" type="pres">
      <dgm:prSet presAssocID="{A6E5A655-4E5B-4068-839B-201D871AC50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218D597-F13A-49F3-9B31-E860E9C7ABB4}" type="pres">
      <dgm:prSet presAssocID="{E283CB6E-6AD4-4C6B-A8A2-4753048394C6}" presName="parTxOnlySpace" presStyleCnt="0"/>
      <dgm:spPr/>
    </dgm:pt>
    <dgm:pt modelId="{42740545-B58E-454D-99F6-EC4ABFDA9335}" type="pres">
      <dgm:prSet presAssocID="{3B6BFF70-46AC-415E-BCA7-F0C81F29E6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7E34E02-957B-4952-873D-24753B88FBAC}" type="presOf" srcId="{A6E5A655-4E5B-4068-839B-201D871AC50F}" destId="{871BEE69-CB5C-4C41-9F2C-58541909B586}" srcOrd="0" destOrd="0" presId="urn:microsoft.com/office/officeart/2005/8/layout/chevron1"/>
    <dgm:cxn modelId="{70450B06-B55F-4472-ACB1-7BC24064F6B8}" type="presOf" srcId="{D6762EE5-8FA0-48EE-BF91-9677F781D58A}" destId="{5CCD900D-6FB0-4DE7-A747-134AA359496F}" srcOrd="0" destOrd="0" presId="urn:microsoft.com/office/officeart/2005/8/layout/chevron1"/>
    <dgm:cxn modelId="{BB1D7D75-F320-4ED1-8077-EFBA9AF14908}" srcId="{B0E82F8E-786D-4003-A090-16C10A0B1D30}" destId="{D6762EE5-8FA0-48EE-BF91-9677F781D58A}" srcOrd="0" destOrd="0" parTransId="{49BB98A2-2D63-45FE-BAF1-76930CE393B1}" sibTransId="{CE0ADC78-97F6-4B38-A746-5EB3AD7871C4}"/>
    <dgm:cxn modelId="{AD952E77-07B1-44AD-B89E-6320A96DD4DF}" type="presOf" srcId="{B0E82F8E-786D-4003-A090-16C10A0B1D30}" destId="{AD0CF99B-B85D-48E0-A05B-D6F467BBFBCD}" srcOrd="0" destOrd="0" presId="urn:microsoft.com/office/officeart/2005/8/layout/chevron1"/>
    <dgm:cxn modelId="{4FEC01BB-F236-45F0-AD72-C8D6F0EC29D0}" srcId="{B0E82F8E-786D-4003-A090-16C10A0B1D30}" destId="{A6E5A655-4E5B-4068-839B-201D871AC50F}" srcOrd="1" destOrd="0" parTransId="{5074CDBD-646A-4876-A2D9-C5F623AE4C11}" sibTransId="{E283CB6E-6AD4-4C6B-A8A2-4753048394C6}"/>
    <dgm:cxn modelId="{EE7461D2-2168-4747-81EF-6AE17F1730A3}" type="presOf" srcId="{3B6BFF70-46AC-415E-BCA7-F0C81F29E60D}" destId="{42740545-B58E-454D-99F6-EC4ABFDA9335}" srcOrd="0" destOrd="0" presId="urn:microsoft.com/office/officeart/2005/8/layout/chevron1"/>
    <dgm:cxn modelId="{1864A6F1-4419-4E59-90FA-0C4F013DB25F}" srcId="{B0E82F8E-786D-4003-A090-16C10A0B1D30}" destId="{3B6BFF70-46AC-415E-BCA7-F0C81F29E60D}" srcOrd="2" destOrd="0" parTransId="{805CF9D7-C7BD-4870-AE08-26BC147D0E83}" sibTransId="{2F1BE5B5-B37B-4A91-91A6-3B73A5C579E2}"/>
    <dgm:cxn modelId="{1ED9A533-EEA0-445A-9263-2E08881F43DA}" type="presParOf" srcId="{AD0CF99B-B85D-48E0-A05B-D6F467BBFBCD}" destId="{5CCD900D-6FB0-4DE7-A747-134AA359496F}" srcOrd="0" destOrd="0" presId="urn:microsoft.com/office/officeart/2005/8/layout/chevron1"/>
    <dgm:cxn modelId="{02A059C6-30BC-4C61-AB11-854542E4DD11}" type="presParOf" srcId="{AD0CF99B-B85D-48E0-A05B-D6F467BBFBCD}" destId="{F2DECB27-3EFC-416A-863D-4E4B998BFC77}" srcOrd="1" destOrd="0" presId="urn:microsoft.com/office/officeart/2005/8/layout/chevron1"/>
    <dgm:cxn modelId="{6E431DD4-505B-4CD2-BEF9-FDE81022782D}" type="presParOf" srcId="{AD0CF99B-B85D-48E0-A05B-D6F467BBFBCD}" destId="{871BEE69-CB5C-4C41-9F2C-58541909B586}" srcOrd="2" destOrd="0" presId="urn:microsoft.com/office/officeart/2005/8/layout/chevron1"/>
    <dgm:cxn modelId="{121C1AF7-F702-4A3C-BE0B-646819D2EF3C}" type="presParOf" srcId="{AD0CF99B-B85D-48E0-A05B-D6F467BBFBCD}" destId="{2218D597-F13A-49F3-9B31-E860E9C7ABB4}" srcOrd="3" destOrd="0" presId="urn:microsoft.com/office/officeart/2005/8/layout/chevron1"/>
    <dgm:cxn modelId="{7DF76BA4-90EE-408F-8D56-513652C1045B}" type="presParOf" srcId="{AD0CF99B-B85D-48E0-A05B-D6F467BBFBCD}" destId="{42740545-B58E-454D-99F6-EC4ABFDA933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D900D-6FB0-4DE7-A747-134AA359496F}">
      <dsp:nvSpPr>
        <dsp:cNvPr id="0" name=""/>
        <dsp:cNvSpPr/>
      </dsp:nvSpPr>
      <dsp:spPr>
        <a:xfrm>
          <a:off x="2592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Event Date</a:t>
          </a:r>
        </a:p>
      </dsp:txBody>
      <dsp:txXfrm>
        <a:off x="634343" y="24096"/>
        <a:ext cx="1895252" cy="1263501"/>
      </dsp:txXfrm>
    </dsp:sp>
    <dsp:sp modelId="{871BEE69-CB5C-4C41-9F2C-58541909B586}">
      <dsp:nvSpPr>
        <dsp:cNvPr id="0" name=""/>
        <dsp:cNvSpPr/>
      </dsp:nvSpPr>
      <dsp:spPr>
        <a:xfrm>
          <a:off x="2845470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MMWR Week/Year</a:t>
          </a:r>
        </a:p>
      </dsp:txBody>
      <dsp:txXfrm>
        <a:off x="3477221" y="24096"/>
        <a:ext cx="1895252" cy="1263501"/>
      </dsp:txXfrm>
    </dsp:sp>
    <dsp:sp modelId="{42740545-B58E-454D-99F6-EC4ABFDA9335}">
      <dsp:nvSpPr>
        <dsp:cNvPr id="0" name=""/>
        <dsp:cNvSpPr/>
      </dsp:nvSpPr>
      <dsp:spPr>
        <a:xfrm>
          <a:off x="5688348" y="24096"/>
          <a:ext cx="3158753" cy="1263501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New &amp; Improved date</a:t>
          </a:r>
        </a:p>
      </dsp:txBody>
      <dsp:txXfrm>
        <a:off x="6320099" y="24096"/>
        <a:ext cx="1895252" cy="1263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F7B1F3-8CEB-4125-89A4-E66D4A0F2921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045D6CC-E73F-484D-8894-95A41787C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045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1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0B60F50-A84D-4169-9289-19CBEFC3889E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77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8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2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0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044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B544C-8431-40B2-8F69-AF72E9EDBD41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C213F-7997-4E02-9E8E-C0163B7D48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3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B0BC-4671-45E7-A616-479F6F6055E6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747CA-6550-4960-82F8-C7BD1BE66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03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0E17-E011-470E-9DF9-D3389389C851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2DA05-389D-4452-9A9F-DAB03DAE51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31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B4633-8E29-406B-B1B2-2C6138845995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F673A-C934-45C9-8653-4F128B3AE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00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1CFB4-6A02-48F5-A64D-65D081166D33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6CD5F-5084-47BB-9076-E4C49D3A3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5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A705-BF67-4315-A046-2298E7CB2168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D5706-C209-4497-825A-83529EDE5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23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DE64-2563-42F9-989C-2E3345DECD48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BF2DD-2705-45BE-8D10-9E8183B51F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57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63286-905D-4550-9366-3B550E8FD011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64F30-F80C-4B40-A27C-B9B74E3028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87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C72D2-655A-4B15-998C-1B35C0ADEFA5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CA44F-1DD6-4E8C-8CAB-B7BC3007D3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3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18A4B-410E-4860-9919-33B3CBC1EDE1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2E67B-950D-4756-9538-E6D8BF838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8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58DCB-D136-431B-92B1-D9A072A52659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E1BB2-AB1A-4A93-88BB-6396A9EB5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366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51150" y="2592281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08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64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524" y="1830397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920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0F409B-B8FE-4442-8C60-A44393E0A5B3}" type="datetimeFigureOut">
              <a:rPr lang="en-US"/>
              <a:pPr>
                <a:defRPr/>
              </a:pPr>
              <a:t>1/24/2020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B67F56A-29D1-4549-8721-665FAA32984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Molly.Crockett@MassMail.State.MA.U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laura.erhart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45524" y="2928729"/>
            <a:ext cx="6400800" cy="654267"/>
          </a:xfrm>
        </p:spPr>
        <p:txBody>
          <a:bodyPr/>
          <a:lstStyle/>
          <a:p>
            <a:r>
              <a:rPr lang="en-US" dirty="0">
                <a:latin typeface="+mj-lt"/>
              </a:rPr>
              <a:t>January 24,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993761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067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Brief update and overview of feedback/changes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Summary of takeaways from 11/8 WG call about counting dates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Review DSWG Survey &amp; CDC program feedback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Discussion of new variable for when to count a case</a:t>
            </a: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736859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413" y="2565400"/>
            <a:ext cx="6732587" cy="906463"/>
          </a:xfrm>
        </p:spPr>
        <p:txBody>
          <a:bodyPr/>
          <a:lstStyle/>
          <a:p>
            <a:r>
              <a:rPr lang="en-US" altLang="en-US" dirty="0"/>
              <a:t>CSTE Brief</a:t>
            </a:r>
          </a:p>
        </p:txBody>
      </p:sp>
    </p:spTree>
    <p:extLst>
      <p:ext uri="{BB962C8B-B14F-4D97-AF65-F5344CB8AC3E}">
        <p14:creationId xmlns:p14="http://schemas.microsoft.com/office/powerpoint/2010/main" val="63831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CSTE Brief Review Process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44706"/>
            <a:ext cx="8229600" cy="48224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Process of review &amp; approvals by: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DSWG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SPIS (May 3 call, comment period complete)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Subcommittee chair, CSTE PM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Steering Committee chair, CSTE President, and Executive Director in consultation with full EB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Membership comment period on website for 3 weeks (Dec. 3-24)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Responses/edits based on membership comments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Level 4: Final review of changes made by Steering Committee Chair in consultation with Executive Director and President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800" dirty="0"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99546" y="4732942"/>
            <a:ext cx="786384" cy="7434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1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CSTE Brief Review Process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3986784"/>
            <a:ext cx="8229600" cy="218039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1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cs typeface="Arial" panose="020B0604020202020204" pitchFamily="34" charset="0"/>
              </a:rPr>
              <a:t>High-level changes described in next slides.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56816"/>
            <a:ext cx="768096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</a:rPr>
              <a:t>Thank you </a:t>
            </a:r>
            <a:r>
              <a:rPr lang="en-US" sz="2800" dirty="0">
                <a:solidFill>
                  <a:srgbClr val="C00000"/>
                </a:solidFill>
              </a:rPr>
              <a:t>to all who gave comments and “likes” during the comment period</a:t>
            </a:r>
          </a:p>
        </p:txBody>
      </p:sp>
    </p:spTree>
    <p:extLst>
      <p:ext uri="{BB962C8B-B14F-4D97-AF65-F5344CB8AC3E}">
        <p14:creationId xmlns:p14="http://schemas.microsoft.com/office/powerpoint/2010/main" val="154893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Brief Revisions: Onset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44706"/>
            <a:ext cx="8229600" cy="482247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Hierarchy of data sources prioritized patient over provider/medical record.  For HAI, medical records may be a more accurate source.  </a:t>
            </a:r>
          </a:p>
          <a:p>
            <a:pPr lvl="1"/>
            <a:r>
              <a:rPr lang="en-US" dirty="0"/>
              <a:t>Added paragraph to use best judgment about the date and the best source, and gave example of patients under ongoing medical care (inpatient, LTCF)</a:t>
            </a:r>
          </a:p>
          <a:p>
            <a:pPr lvl="1"/>
            <a:endParaRPr lang="en-US" dirty="0"/>
          </a:p>
          <a:p>
            <a:r>
              <a:rPr lang="en-US" dirty="0"/>
              <a:t>Concern about using ‘99999999’ for unknown onset in case notifications.</a:t>
            </a:r>
          </a:p>
          <a:p>
            <a:pPr lvl="1"/>
            <a:r>
              <a:rPr lang="en-US" dirty="0"/>
              <a:t>Revised to clarify that we are defining unknown vs. missing</a:t>
            </a:r>
          </a:p>
          <a:p>
            <a:pPr lvl="1"/>
            <a:r>
              <a:rPr lang="en-US" dirty="0"/>
              <a:t>That only applies IF the jurisdiction makes that distinction</a:t>
            </a:r>
          </a:p>
          <a:p>
            <a:pPr lvl="1"/>
            <a:r>
              <a:rPr lang="en-US" dirty="0"/>
              <a:t>‘999’s are from MMG documentation – not something we expect from other messages 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66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Brief Revisions: Report Dates 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Revisions to definition:</a:t>
            </a:r>
          </a:p>
          <a:p>
            <a:pPr marL="0" indent="0">
              <a:buNone/>
            </a:pPr>
            <a:r>
              <a:rPr lang="en-US" b="1" dirty="0"/>
              <a:t>Date First Received by Public Health Agency</a:t>
            </a:r>
            <a:r>
              <a:rPr lang="en-US" dirty="0"/>
              <a:t> should be defined as the earliest date a report for the case was received</a:t>
            </a:r>
            <a:r>
              <a:rPr lang="en-US" b="1" dirty="0"/>
              <a:t> </a:t>
            </a:r>
            <a:r>
              <a:rPr lang="en-US" dirty="0"/>
              <a:t>by </a:t>
            </a:r>
            <a:r>
              <a:rPr lang="en-US" dirty="0">
                <a:solidFill>
                  <a:srgbClr val="FF0000"/>
                </a:solidFill>
              </a:rPr>
              <a:t>any public health agency, whether a state/territory or county/local agency, within the jurisdiction</a:t>
            </a:r>
            <a:r>
              <a:rPr lang="en-US" dirty="0"/>
              <a:t> in which the case will be counted. </a:t>
            </a:r>
            <a:r>
              <a:rPr lang="en-US" u="sng" dirty="0"/>
              <a:t>Reports may include phone calls and any other mechanisms accepted by the agency.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 address: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Some confusion over whose dates count within this hierarchy. </a:t>
            </a:r>
          </a:p>
          <a:p>
            <a:pPr lvl="1"/>
            <a:r>
              <a:rPr lang="en-US" u="sng" dirty="0"/>
              <a:t>Include data sources in definition</a:t>
            </a:r>
          </a:p>
          <a:p>
            <a:pPr lvl="1"/>
            <a:endParaRPr lang="en-US" u="sng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7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Brief Revisions: Lab Dates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Additional detail and clarification about Date/Time in element names (typically only date is sent but sending time is optional)</a:t>
            </a:r>
          </a:p>
          <a:p>
            <a:endParaRPr lang="en-US" dirty="0"/>
          </a:p>
          <a:p>
            <a:r>
              <a:rPr lang="en-US" dirty="0"/>
              <a:t>Clarification around result dates – focus on population of two separate dates, with additional guidance when two can’t be populated individually</a:t>
            </a:r>
          </a:p>
          <a:p>
            <a:endParaRPr lang="en-US" dirty="0"/>
          </a:p>
          <a:p>
            <a:r>
              <a:rPr lang="en-US" dirty="0"/>
              <a:t>Specified ‘Specimen Analyzed Date’ should reflect when result was generated (rather than when testing was done/started) per HL7 2.5.1 Standard 2007</a:t>
            </a:r>
          </a:p>
        </p:txBody>
      </p:sp>
    </p:spTree>
    <p:extLst>
      <p:ext uri="{BB962C8B-B14F-4D97-AF65-F5344CB8AC3E}">
        <p14:creationId xmlns:p14="http://schemas.microsoft.com/office/powerpoint/2010/main" val="266732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Brief Revisions: Diagnosis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Integrated suggested language ‘"final, suspected, or most likely" diagnosis’</a:t>
            </a:r>
          </a:p>
          <a:p>
            <a:endParaRPr lang="en-US" dirty="0"/>
          </a:p>
          <a:p>
            <a:r>
              <a:rPr lang="en-US" dirty="0"/>
              <a:t>Emphasized that diagnosis was made by clinician</a:t>
            </a:r>
          </a:p>
          <a:p>
            <a:endParaRPr lang="en-US" dirty="0"/>
          </a:p>
          <a:p>
            <a:r>
              <a:rPr lang="en-US" dirty="0"/>
              <a:t>Added language describing the likely need for a laboratory diagnosis data element in GenV2 and what types of dates that might look like – this work will be done in the future.</a:t>
            </a:r>
          </a:p>
        </p:txBody>
      </p:sp>
    </p:spTree>
    <p:extLst>
      <p:ext uri="{BB962C8B-B14F-4D97-AF65-F5344CB8AC3E}">
        <p14:creationId xmlns:p14="http://schemas.microsoft.com/office/powerpoint/2010/main" val="1219413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sz="3200" dirty="0"/>
              <a:t>Takeaways from 11/8 DSWG call</a:t>
            </a:r>
          </a:p>
        </p:txBody>
      </p:sp>
    </p:spTree>
    <p:extLst>
      <p:ext uri="{BB962C8B-B14F-4D97-AF65-F5344CB8AC3E}">
        <p14:creationId xmlns:p14="http://schemas.microsoft.com/office/powerpoint/2010/main" val="4002920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are we trying to define?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3010619"/>
            <a:ext cx="8849694" cy="3072685"/>
          </a:xfrm>
        </p:spPr>
        <p:txBody>
          <a:bodyPr/>
          <a:lstStyle/>
          <a:p>
            <a:r>
              <a:rPr lang="en-US" dirty="0" err="1"/>
              <a:t>Lesliann</a:t>
            </a:r>
            <a:r>
              <a:rPr lang="en-US" dirty="0"/>
              <a:t> </a:t>
            </a:r>
            <a:r>
              <a:rPr lang="en-US" dirty="0" err="1"/>
              <a:t>Helmus</a:t>
            </a:r>
            <a:r>
              <a:rPr lang="en-US" dirty="0"/>
              <a:t>, CDC</a:t>
            </a:r>
          </a:p>
          <a:p>
            <a:r>
              <a:rPr lang="en-US" dirty="0"/>
              <a:t>Lots of changes to how data will be presented by CDC</a:t>
            </a:r>
          </a:p>
          <a:p>
            <a:r>
              <a:rPr lang="en-US" dirty="0"/>
              <a:t>CSTE Data Presentation WG is very involved</a:t>
            </a:r>
          </a:p>
          <a:p>
            <a:r>
              <a:rPr lang="en-US" dirty="0"/>
              <a:t>We need a new composite date variable by which to count cases and use in the displays</a:t>
            </a:r>
          </a:p>
          <a:p>
            <a:r>
              <a:rPr lang="en-US" dirty="0"/>
              <a:t>Event Date and MMWR Week have both been defined and used in many disparate ways.  We need a new, clean variable.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81346920"/>
              </p:ext>
            </p:extLst>
          </p:nvPr>
        </p:nvGraphicFramePr>
        <p:xfrm>
          <a:off x="170482" y="1397000"/>
          <a:ext cx="8849694" cy="131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0877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WG discussion (11/8)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Reached consensus that we should all use the same calculations nationally.  </a:t>
            </a:r>
          </a:p>
          <a:p>
            <a:endParaRPr lang="en-US" dirty="0"/>
          </a:p>
          <a:p>
            <a:pPr lvl="1"/>
            <a:r>
              <a:rPr lang="en-US" dirty="0"/>
              <a:t>We should have a “standard” or “default” calculation. </a:t>
            </a:r>
          </a:p>
          <a:p>
            <a:pPr lvl="1"/>
            <a:endParaRPr lang="en-US" dirty="0"/>
          </a:p>
          <a:p>
            <a:pPr lvl="1"/>
            <a:r>
              <a:rPr lang="en-US" i="1" dirty="0"/>
              <a:t>Possibility </a:t>
            </a:r>
            <a:r>
              <a:rPr lang="en-US" dirty="0"/>
              <a:t>of defining the variable differently for isolated diseases or disease groups, but standardize across jurisdictions for that disease. </a:t>
            </a:r>
          </a:p>
          <a:p>
            <a:pPr lvl="2"/>
            <a:r>
              <a:rPr lang="en-US" dirty="0"/>
              <a:t>If (for example) the date used for TB is defined differently from the default, then the date for TB everywhere should be defined that way.   </a:t>
            </a:r>
          </a:p>
          <a:p>
            <a:pPr lvl="2"/>
            <a:r>
              <a:rPr lang="en-US" dirty="0"/>
              <a:t>Disease areas with a good reason to DIFFER from the default need to make a case for it.  </a:t>
            </a:r>
          </a:p>
          <a:p>
            <a:pPr lvl="2"/>
            <a:r>
              <a:rPr lang="en-US" dirty="0"/>
              <a:t>Mechanism for defining/identifying that variation TBD.  </a:t>
            </a:r>
          </a:p>
        </p:txBody>
      </p:sp>
    </p:spTree>
    <p:extLst>
      <p:ext uri="{BB962C8B-B14F-4D97-AF65-F5344CB8AC3E}">
        <p14:creationId xmlns:p14="http://schemas.microsoft.com/office/powerpoint/2010/main" val="2682477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DSWG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Define the component dates of this </a:t>
            </a:r>
            <a:r>
              <a:rPr lang="en-US" b="1" dirty="0"/>
              <a:t>new</a:t>
            </a:r>
            <a:r>
              <a:rPr lang="en-US" dirty="0"/>
              <a:t> </a:t>
            </a:r>
            <a:r>
              <a:rPr lang="en-US" b="1" dirty="0"/>
              <a:t>date variable</a:t>
            </a:r>
            <a:r>
              <a:rPr lang="en-US" dirty="0"/>
              <a:t> for case display or counting.</a:t>
            </a:r>
          </a:p>
          <a:p>
            <a:r>
              <a:rPr lang="en-US" dirty="0"/>
              <a:t>This work can be started now.  (No need to wait for Data Presentation WG to finish.)</a:t>
            </a:r>
          </a:p>
          <a:p>
            <a:r>
              <a:rPr lang="en-US" dirty="0"/>
              <a:t>After a standard/default calculation is identified, we may </a:t>
            </a:r>
            <a:r>
              <a:rPr lang="en-US" i="1" dirty="0"/>
              <a:t>potentially</a:t>
            </a:r>
            <a:r>
              <a:rPr lang="en-US" dirty="0"/>
              <a:t>: </a:t>
            </a:r>
          </a:p>
          <a:p>
            <a:pPr lvl="1"/>
            <a:r>
              <a:rPr lang="en-US" dirty="0"/>
              <a:t>Propose a mechanism by which deviations are defined</a:t>
            </a:r>
          </a:p>
          <a:p>
            <a:pPr lvl="1"/>
            <a:r>
              <a:rPr lang="en-US" dirty="0"/>
              <a:t>Start exploring which disease areas may wish to deviate? </a:t>
            </a:r>
          </a:p>
        </p:txBody>
      </p:sp>
    </p:spTree>
    <p:extLst>
      <p:ext uri="{BB962C8B-B14F-4D97-AF65-F5344CB8AC3E}">
        <p14:creationId xmlns:p14="http://schemas.microsoft.com/office/powerpoint/2010/main" val="477287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New Variable Characteristics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NEW (not an update to Event Date or MMWR Week)</a:t>
            </a:r>
          </a:p>
          <a:p>
            <a:r>
              <a:rPr lang="en-US" dirty="0"/>
              <a:t>Should be epidemiologically relevant: “when disease occurred”</a:t>
            </a:r>
          </a:p>
          <a:p>
            <a:r>
              <a:rPr lang="en-US" dirty="0"/>
              <a:t>name TBD</a:t>
            </a:r>
          </a:p>
          <a:p>
            <a:r>
              <a:rPr lang="en-US" i="1" dirty="0"/>
              <a:t>Earliest </a:t>
            </a:r>
            <a:r>
              <a:rPr lang="en-US" dirty="0"/>
              <a:t>of a set of relevant dates</a:t>
            </a:r>
          </a:p>
          <a:p>
            <a:pPr lvl="1"/>
            <a:r>
              <a:rPr lang="en-US" dirty="0"/>
              <a:t>(rather than a hierarchy that preferentially uses one date then the next)  </a:t>
            </a:r>
          </a:p>
          <a:p>
            <a:pPr lvl="1"/>
            <a:r>
              <a:rPr lang="en-US" dirty="0"/>
              <a:t>Needs to be calculated for ALL cases, so need to consider what data may be missing. </a:t>
            </a:r>
          </a:p>
          <a:p>
            <a:r>
              <a:rPr lang="en-US" dirty="0"/>
              <a:t>States/jurisdictions calculate and send that date</a:t>
            </a:r>
          </a:p>
          <a:p>
            <a:pPr lvl="1"/>
            <a:r>
              <a:rPr lang="en-US" dirty="0"/>
              <a:t>Jurisdictions will also transmit the </a:t>
            </a:r>
            <a:r>
              <a:rPr lang="en-US" i="1" dirty="0"/>
              <a:t>component</a:t>
            </a:r>
            <a:r>
              <a:rPr lang="en-US" dirty="0"/>
              <a:t> dates, for use by CDC programs as needed.</a:t>
            </a:r>
          </a:p>
        </p:txBody>
      </p:sp>
    </p:spTree>
    <p:extLst>
      <p:ext uri="{BB962C8B-B14F-4D97-AF65-F5344CB8AC3E}">
        <p14:creationId xmlns:p14="http://schemas.microsoft.com/office/powerpoint/2010/main" val="1018661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NOT addressing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When in the process the case should be sent to CDC</a:t>
            </a:r>
          </a:p>
          <a:p>
            <a:r>
              <a:rPr lang="en-US" dirty="0"/>
              <a:t>Data presentation/data display by CDC</a:t>
            </a:r>
          </a:p>
          <a:p>
            <a:r>
              <a:rPr lang="en-US" dirty="0"/>
              <a:t>Disease or program-specific deviations or requirements (for now)</a:t>
            </a:r>
          </a:p>
        </p:txBody>
      </p:sp>
    </p:spTree>
    <p:extLst>
      <p:ext uri="{BB962C8B-B14F-4D97-AF65-F5344CB8AC3E}">
        <p14:creationId xmlns:p14="http://schemas.microsoft.com/office/powerpoint/2010/main" val="3921344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 inform discussion of what component dates should be included: </a:t>
            </a:r>
          </a:p>
          <a:p>
            <a:endParaRPr lang="en-US" dirty="0"/>
          </a:p>
          <a:p>
            <a:pPr lvl="1"/>
            <a:r>
              <a:rPr lang="en-US" dirty="0"/>
              <a:t>Results of survey of DSWG members (Sept 2019)</a:t>
            </a:r>
          </a:p>
          <a:p>
            <a:pPr lvl="1"/>
            <a:r>
              <a:rPr lang="en-US" dirty="0"/>
              <a:t>Input of what dates are used by CDC programs (collected Feb 2019)</a:t>
            </a:r>
          </a:p>
          <a:p>
            <a:pPr lvl="1"/>
            <a:r>
              <a:rPr lang="en-US" dirty="0"/>
              <a:t>Component dates for Event Date</a:t>
            </a:r>
          </a:p>
          <a:p>
            <a:pPr lvl="1"/>
            <a:r>
              <a:rPr lang="en-US" dirty="0"/>
              <a:t>Component dates for MMWR Week/Year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020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sz="3200" dirty="0"/>
              <a:t>DSWG Survey</a:t>
            </a:r>
          </a:p>
        </p:txBody>
      </p:sp>
    </p:spTree>
    <p:extLst>
      <p:ext uri="{BB962C8B-B14F-4D97-AF65-F5344CB8AC3E}">
        <p14:creationId xmlns:p14="http://schemas.microsoft.com/office/powerpoint/2010/main" val="328582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DSWG survey (Sept 2019)</a:t>
            </a:r>
            <a:endParaRPr lang="en-US" dirty="0">
              <a:solidFill>
                <a:srgbClr val="152754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1979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Other questions were asked but are no longer relevant based on November’s DSWG discussion.  </a:t>
            </a:r>
            <a:endParaRPr lang="en-US" sz="2400" dirty="0"/>
          </a:p>
          <a:p>
            <a:endParaRPr lang="en-US" dirty="0"/>
          </a:p>
          <a:p>
            <a:r>
              <a:rPr lang="en-US" dirty="0"/>
              <a:t>Which of the following fields do you collect or calculate within your surveillance system? </a:t>
            </a:r>
            <a:r>
              <a:rPr lang="en-US" sz="2000" dirty="0"/>
              <a:t>(10 options listed)</a:t>
            </a:r>
            <a:endParaRPr lang="en-US" dirty="0"/>
          </a:p>
          <a:p>
            <a:endParaRPr lang="en-US" dirty="0"/>
          </a:p>
          <a:p>
            <a:r>
              <a:rPr lang="en-US" dirty="0"/>
              <a:t>Which data elements do you think should be included in a single standard hierarchy for determining when cases should be counted? </a:t>
            </a:r>
            <a:r>
              <a:rPr lang="en-US" sz="2000" dirty="0"/>
              <a:t>(same 10 options listed)</a:t>
            </a:r>
          </a:p>
          <a:p>
            <a:endParaRPr lang="en-US" dirty="0"/>
          </a:p>
          <a:p>
            <a:r>
              <a:rPr lang="en-US" dirty="0"/>
              <a:t>Are there other fields not listed above that you think should be included in a hierarchy for case counting dates?</a:t>
            </a:r>
          </a:p>
        </p:txBody>
      </p:sp>
    </p:spTree>
    <p:extLst>
      <p:ext uri="{BB962C8B-B14F-4D97-AF65-F5344CB8AC3E}">
        <p14:creationId xmlns:p14="http://schemas.microsoft.com/office/powerpoint/2010/main" val="3792559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DSWG survey </a:t>
            </a:r>
            <a:br>
              <a:rPr lang="en-US" dirty="0"/>
            </a:br>
            <a:r>
              <a:rPr lang="en-US" sz="2800" dirty="0"/>
              <a:t>(16 responses, 13 jurisdictions)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1186" y="1397000"/>
          <a:ext cx="8890612" cy="531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5397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DSWG survey </a:t>
            </a:r>
            <a:br>
              <a:rPr lang="en-US" dirty="0"/>
            </a:br>
            <a:r>
              <a:rPr lang="en-US" sz="2800" dirty="0"/>
              <a:t>(16 responses, 13 jurisdictions)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1186" y="1397000"/>
          <a:ext cx="8890612" cy="531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50794" y="5563518"/>
            <a:ext cx="20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+ 2 Date of Death</a:t>
            </a:r>
          </a:p>
        </p:txBody>
      </p:sp>
    </p:spTree>
    <p:extLst>
      <p:ext uri="{BB962C8B-B14F-4D97-AF65-F5344CB8AC3E}">
        <p14:creationId xmlns:p14="http://schemas.microsoft.com/office/powerpoint/2010/main" val="3145048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CDC Counting Dates</a:t>
            </a:r>
          </a:p>
        </p:txBody>
      </p:sp>
    </p:spTree>
    <p:extLst>
      <p:ext uri="{BB962C8B-B14F-4D97-AF65-F5344CB8AC3E}">
        <p14:creationId xmlns:p14="http://schemas.microsoft.com/office/powerpoint/2010/main" val="998714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6196988" cy="1030638"/>
          </a:xfrm>
        </p:spPr>
        <p:txBody>
          <a:bodyPr/>
          <a:lstStyle/>
          <a:p>
            <a:r>
              <a:rPr lang="en-US" sz="3600" dirty="0"/>
              <a:t>Dates used for counting cases - NNDSS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352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NNDSS weekly and annual tables aggregate cases by week and year using MMWR Week and MMWR Year for all reporting formats (HL7, NETSS, NBS master message)</a:t>
            </a:r>
          </a:p>
          <a:p>
            <a:pPr>
              <a:lnSpc>
                <a:spcPct val="100000"/>
              </a:lnSpc>
            </a:pPr>
            <a:r>
              <a:rPr lang="en-US" dirty="0"/>
              <a:t>Data are publically available for all notifiable infectious conditions on the NNDSS web site</a:t>
            </a:r>
          </a:p>
          <a:p>
            <a:pPr>
              <a:lnSpc>
                <a:spcPct val="100000"/>
              </a:lnSpc>
            </a:pPr>
            <a:r>
              <a:rPr lang="en-US" dirty="0"/>
              <a:t>CDC programs/disease areas differ in their use of MMWR Week and Year for their own case counts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34746" y="6070293"/>
            <a:ext cx="2721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For DSWG use only</a:t>
            </a:r>
          </a:p>
        </p:txBody>
      </p:sp>
    </p:spTree>
    <p:extLst>
      <p:ext uri="{BB962C8B-B14F-4D97-AF65-F5344CB8AC3E}">
        <p14:creationId xmlns:p14="http://schemas.microsoft.com/office/powerpoint/2010/main" val="3278427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5921566" cy="1030638"/>
          </a:xfrm>
        </p:spPr>
        <p:txBody>
          <a:bodyPr/>
          <a:lstStyle/>
          <a:p>
            <a:r>
              <a:rPr lang="en-US" sz="3600" dirty="0"/>
              <a:t>Dates used for counting cases – CDC Programs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Feedback about how cases are counted was collected from SME’s in various program areas across CDC</a:t>
            </a:r>
          </a:p>
          <a:p>
            <a:endParaRPr lang="en-US" dirty="0"/>
          </a:p>
          <a:p>
            <a:r>
              <a:rPr lang="en-US" dirty="0"/>
              <a:t>22 responses  (representing a range from single condition to program office):</a:t>
            </a:r>
          </a:p>
          <a:p>
            <a:pPr lvl="1"/>
            <a:r>
              <a:rPr lang="en-US" dirty="0"/>
              <a:t>14 use MMWR Week and/or Year for counting cases</a:t>
            </a:r>
          </a:p>
          <a:p>
            <a:pPr lvl="2"/>
            <a:r>
              <a:rPr lang="en-US" dirty="0"/>
              <a:t>Variation in whether they use </a:t>
            </a:r>
            <a:r>
              <a:rPr lang="en-US" i="1" dirty="0"/>
              <a:t>only</a:t>
            </a:r>
            <a:r>
              <a:rPr lang="en-US" dirty="0"/>
              <a:t> MMWR Week/Year, or also other dates, and whether MMWR </a:t>
            </a:r>
          </a:p>
          <a:p>
            <a:pPr lvl="1"/>
            <a:r>
              <a:rPr lang="en-US" dirty="0"/>
              <a:t>8 do not use MMWR Week/Year for counting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4746" y="6070293"/>
            <a:ext cx="2721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For DSWG use only</a:t>
            </a:r>
          </a:p>
        </p:txBody>
      </p:sp>
    </p:spTree>
    <p:extLst>
      <p:ext uri="{BB962C8B-B14F-4D97-AF65-F5344CB8AC3E}">
        <p14:creationId xmlns:p14="http://schemas.microsoft.com/office/powerpoint/2010/main" val="3087389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489881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516318" cy="1030638"/>
          </a:xfrm>
        </p:spPr>
        <p:txBody>
          <a:bodyPr/>
          <a:lstStyle/>
          <a:p>
            <a:r>
              <a:rPr lang="en-US" sz="3600" dirty="0"/>
              <a:t>Disease date components?</a:t>
            </a:r>
            <a:br>
              <a:rPr lang="en-US" sz="3600" dirty="0"/>
            </a:br>
            <a:r>
              <a:rPr lang="en-US" sz="2400" dirty="0"/>
              <a:t>(bolded are 5 the DSWG survey found most relevant)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Symptom Onset Date</a:t>
            </a:r>
          </a:p>
          <a:p>
            <a:r>
              <a:rPr lang="en-US" b="1" dirty="0"/>
              <a:t>Clinical Diagnosis Date</a:t>
            </a:r>
          </a:p>
          <a:p>
            <a:r>
              <a:rPr lang="en-US" b="1" dirty="0"/>
              <a:t>Date of Earliest Specimen Collection for </a:t>
            </a:r>
            <a:r>
              <a:rPr lang="en-US" b="1" i="1" dirty="0"/>
              <a:t>positive</a:t>
            </a:r>
            <a:r>
              <a:rPr lang="en-US" b="1" dirty="0"/>
              <a:t> lab test</a:t>
            </a:r>
          </a:p>
          <a:p>
            <a:r>
              <a:rPr lang="en-US" b="1" dirty="0"/>
              <a:t>Earliest Date Received by Public Health</a:t>
            </a:r>
          </a:p>
          <a:p>
            <a:r>
              <a:rPr lang="en-US" b="1" dirty="0"/>
              <a:t>Date Entered/Record Initiated</a:t>
            </a:r>
          </a:p>
          <a:p>
            <a:endParaRPr lang="en-US" sz="2000" dirty="0"/>
          </a:p>
          <a:p>
            <a:r>
              <a:rPr lang="en-US" sz="2000" dirty="0"/>
              <a:t>Date of Specimen Collection (earliest)</a:t>
            </a:r>
          </a:p>
          <a:p>
            <a:r>
              <a:rPr lang="en-US" sz="2000" dirty="0"/>
              <a:t>Date of First </a:t>
            </a:r>
            <a:r>
              <a:rPr lang="en-US" sz="2000" i="1" dirty="0"/>
              <a:t>Positive</a:t>
            </a:r>
            <a:r>
              <a:rPr lang="en-US" sz="2000" dirty="0"/>
              <a:t> Laboratory Result</a:t>
            </a:r>
          </a:p>
          <a:p>
            <a:r>
              <a:rPr lang="en-US" sz="2000" dirty="0"/>
              <a:t>Date of First Laboratory Result</a:t>
            </a:r>
          </a:p>
          <a:p>
            <a:r>
              <a:rPr lang="en-US" sz="2000" dirty="0"/>
              <a:t>Investigation Start Date</a:t>
            </a:r>
          </a:p>
          <a:p>
            <a:r>
              <a:rPr lang="en-US" sz="2000" dirty="0"/>
              <a:t>Date CDC First Notified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040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27" y="1709740"/>
            <a:ext cx="8626642" cy="2032082"/>
          </a:xfrm>
        </p:spPr>
        <p:txBody>
          <a:bodyPr/>
          <a:lstStyle/>
          <a:p>
            <a:pPr algn="ctr"/>
            <a:r>
              <a:rPr lang="en-US" sz="4000" dirty="0"/>
              <a:t>Component Dates Working Document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08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Hierarchy – starter list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3" y="1336984"/>
            <a:ext cx="8849695" cy="5429579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US" dirty="0"/>
              <a:t>A hierarchy of several data elements such as symptom onset, specimen collection, etc., that may have much variability between diseases and over the course of an investigation.</a:t>
            </a:r>
          </a:p>
          <a:p>
            <a:pPr fontAlgn="base"/>
            <a:endParaRPr lang="en-US" dirty="0"/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Date of symptom onset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Date of clinical diagnosis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Date of specimen collection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Date of laboratory result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Date first received by Public Health Agency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Date of first report to CDC</a:t>
            </a:r>
          </a:p>
          <a:p>
            <a:pPr>
              <a:lnSpc>
                <a:spcPct val="110000"/>
              </a:lnSpc>
              <a:buFont typeface="Courier New" panose="02070309020205020404" pitchFamily="49" charset="0"/>
              <a:buChar char="o"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 [starter list = combined NEDSS hierarchy for MMWR Week]</a:t>
            </a:r>
          </a:p>
          <a:p>
            <a:pPr fontAlgn="base"/>
            <a:endParaRPr lang="en-US" b="1" dirty="0"/>
          </a:p>
          <a:p>
            <a:pPr fontAlgn="base"/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31000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 code describing the type of date provided in EVENTDATE.</a:t>
            </a:r>
          </a:p>
          <a:p>
            <a:r>
              <a:rPr lang="en-US" dirty="0"/>
              <a:t>Values:	</a:t>
            </a:r>
          </a:p>
          <a:p>
            <a:pPr lvl="1"/>
            <a:r>
              <a:rPr lang="en-US" dirty="0"/>
              <a:t>1 = Onset Date	</a:t>
            </a:r>
          </a:p>
          <a:p>
            <a:pPr lvl="1"/>
            <a:r>
              <a:rPr lang="en-US" dirty="0"/>
              <a:t>2 = Diagnosis Date	</a:t>
            </a:r>
          </a:p>
          <a:p>
            <a:pPr lvl="1"/>
            <a:r>
              <a:rPr lang="en-US" dirty="0"/>
              <a:t>3 = Lab Test Date	</a:t>
            </a:r>
          </a:p>
          <a:p>
            <a:pPr lvl="1"/>
            <a:r>
              <a:rPr lang="en-US" dirty="0"/>
              <a:t>4 = Reported to County (or date of first report to </a:t>
            </a:r>
          </a:p>
          <a:p>
            <a:pPr lvl="1"/>
            <a:r>
              <a:rPr lang="en-US" dirty="0"/>
              <a:t>      community health system	</a:t>
            </a:r>
          </a:p>
          <a:p>
            <a:pPr lvl="1"/>
            <a:r>
              <a:rPr lang="en-US" dirty="0"/>
              <a:t>5 = Reported to State or MMWR report date</a:t>
            </a:r>
          </a:p>
          <a:p>
            <a:pPr lvl="1"/>
            <a:r>
              <a:rPr lang="en-US" dirty="0"/>
              <a:t>9 = Unknown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44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clarifications will be necessary beyond first issue brief?</a:t>
            </a:r>
          </a:p>
          <a:p>
            <a:pPr lvl="1"/>
            <a:r>
              <a:rPr lang="en-US" dirty="0"/>
              <a:t>e.g. ‘Specimen collection for first positive test’ - should any test types be excluded? </a:t>
            </a:r>
          </a:p>
          <a:p>
            <a:r>
              <a:rPr lang="en-US" dirty="0"/>
              <a:t>What will implementation look like?</a:t>
            </a:r>
          </a:p>
          <a:p>
            <a:pPr lvl="1"/>
            <a:r>
              <a:rPr lang="en-US" dirty="0"/>
              <a:t>Requires creation of new data element in MMGs</a:t>
            </a:r>
          </a:p>
          <a:p>
            <a:pPr lvl="2"/>
            <a:r>
              <a:rPr lang="en-US" dirty="0"/>
              <a:t>Need for additional element to specify date type?</a:t>
            </a:r>
          </a:p>
          <a:p>
            <a:pPr lvl="1"/>
            <a:r>
              <a:rPr lang="en-US" dirty="0"/>
              <a:t>Component dates may also need to be added to GenV2(3)</a:t>
            </a:r>
          </a:p>
          <a:p>
            <a:pPr lvl="1"/>
            <a:r>
              <a:rPr lang="en-US" dirty="0"/>
              <a:t>Surveillance systems may require modification for changed and/or additional logic</a:t>
            </a:r>
          </a:p>
          <a:p>
            <a:pPr marL="0" indent="0">
              <a:buNone/>
            </a:pPr>
            <a:r>
              <a:rPr lang="en-US" dirty="0"/>
              <a:t>For future-</a:t>
            </a:r>
          </a:p>
          <a:p>
            <a:r>
              <a:rPr lang="en-US" dirty="0"/>
              <a:t>Ideas/brainstorming for a process for disease areas that want to use something different  </a:t>
            </a:r>
          </a:p>
        </p:txBody>
      </p:sp>
    </p:spTree>
    <p:extLst>
      <p:ext uri="{BB962C8B-B14F-4D97-AF65-F5344CB8AC3E}">
        <p14:creationId xmlns:p14="http://schemas.microsoft.com/office/powerpoint/2010/main" val="1642059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alt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2191720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6428622" cy="1030638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Options for Next Topics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53378"/>
            <a:ext cx="8849694" cy="4529926"/>
          </a:xfrm>
        </p:spPr>
        <p:txBody>
          <a:bodyPr/>
          <a:lstStyle/>
          <a:p>
            <a:r>
              <a:rPr lang="en-US" sz="2400" dirty="0"/>
              <a:t>Outcome / death due to the disease or complication</a:t>
            </a:r>
          </a:p>
          <a:p>
            <a:r>
              <a:rPr lang="en-US" sz="2400" dirty="0"/>
              <a:t>Homelessness </a:t>
            </a:r>
          </a:p>
          <a:p>
            <a:r>
              <a:rPr lang="en-US" sz="2400" dirty="0"/>
              <a:t>Gender identity and sexual orientation</a:t>
            </a:r>
          </a:p>
          <a:p>
            <a:r>
              <a:rPr lang="en-US" sz="2400" dirty="0"/>
              <a:t>Race and ethnicity</a:t>
            </a:r>
          </a:p>
          <a:p>
            <a:r>
              <a:rPr lang="en-US" sz="2400" dirty="0"/>
              <a:t>Hospitalization and admission/discharge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b="1" dirty="0"/>
              <a:t>If you know of other work on these topics, please let us know!</a:t>
            </a:r>
          </a:p>
          <a:p>
            <a:pPr lvl="1"/>
            <a:r>
              <a:rPr lang="en-US" b="1" dirty="0"/>
              <a:t>Thanks to those who have already spoken, including CDC.  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We will discuss further next time….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44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49351"/>
          </a:xfrm>
        </p:spPr>
        <p:txBody>
          <a:bodyPr>
            <a:normAutofit/>
          </a:bodyPr>
          <a:lstStyle/>
          <a:p>
            <a:r>
              <a:rPr lang="en-US" dirty="0"/>
              <a:t>Next meeting will be 1pm on </a:t>
            </a:r>
            <a:r>
              <a:rPr lang="en-US" dirty="0">
                <a:solidFill>
                  <a:srgbClr val="FF0000"/>
                </a:solidFill>
              </a:rPr>
              <a:t>Friday, February 28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, 2020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Plan for finishing out discussion of dates</a:t>
            </a:r>
          </a:p>
          <a:p>
            <a:endParaRPr lang="en-US" dirty="0"/>
          </a:p>
          <a:p>
            <a:r>
              <a:rPr lang="en-US" dirty="0"/>
              <a:t>Plan for choosing next topics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671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52754"/>
                </a:solidFill>
              </a:rPr>
              <a:t>How to Engage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114300" lvl="1" indent="0" eaLnBrk="1" fontAlgn="auto" hangingPunct="1">
              <a:spcAft>
                <a:spcPts val="0"/>
              </a:spcAft>
              <a:buNone/>
              <a:defRPr/>
            </a:pPr>
            <a:r>
              <a:rPr sz="2800" b="1" dirty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Molly Crockett: </a:t>
            </a:r>
            <a:r>
              <a:rPr lang="en-US" sz="2400" dirty="0">
                <a:solidFill>
                  <a:srgbClr val="002060"/>
                </a:solidFill>
                <a:hlinkClick r:id="rId3"/>
              </a:rPr>
              <a:t>Molly.Crockett@MassMail.State.MA.US</a:t>
            </a:r>
            <a:endParaRPr lang="en-US" sz="2400" dirty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Laura Erhart: 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laura.erhart@azdhs.gov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sz="2400" dirty="0">
              <a:solidFill>
                <a:srgbClr val="00206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 your friends and colleagues!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sz="3200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Helpful to have perspectives from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variety of jurisdictions and program areas </a:t>
            </a:r>
            <a:r>
              <a:rPr lang="en-US" sz="2400" i="1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informatics/surveillance side and disease-specific areas.</a:t>
            </a:r>
          </a:p>
        </p:txBody>
      </p:sp>
    </p:spTree>
    <p:extLst>
      <p:ext uri="{BB962C8B-B14F-4D97-AF65-F5344CB8AC3E}">
        <p14:creationId xmlns:p14="http://schemas.microsoft.com/office/powerpoint/2010/main" val="160830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4153</TotalTime>
  <Words>1665</Words>
  <Application>Microsoft Office PowerPoint</Application>
  <PresentationFormat>On-screen Show (4:3)</PresentationFormat>
  <Paragraphs>207</Paragraphs>
  <Slides>33</Slides>
  <Notes>9</Notes>
  <HiddenSlides>4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Avenir</vt:lpstr>
      <vt:lpstr>Avenir LT 45 Book</vt:lpstr>
      <vt:lpstr>Calibri</vt:lpstr>
      <vt:lpstr>Calibri Light</vt:lpstr>
      <vt:lpstr>Courier New</vt:lpstr>
      <vt:lpstr>Wingdings</vt:lpstr>
      <vt:lpstr>Office Theme</vt:lpstr>
      <vt:lpstr>Data Standardization Work Group (DSWG)</vt:lpstr>
      <vt:lpstr>Agenda</vt:lpstr>
      <vt:lpstr>PowerPoint Presentation</vt:lpstr>
      <vt:lpstr>CSTE Brief Review Process</vt:lpstr>
      <vt:lpstr>CSTE Brief Review Process</vt:lpstr>
      <vt:lpstr>Brief Revisions: Onset </vt:lpstr>
      <vt:lpstr>Brief Revisions: Report Dates </vt:lpstr>
      <vt:lpstr>Brief Revisions: Lab Dates </vt:lpstr>
      <vt:lpstr>Brief Revisions: Diagnosis </vt:lpstr>
      <vt:lpstr>PowerPoint Presentation</vt:lpstr>
      <vt:lpstr>What are we trying to define?</vt:lpstr>
      <vt:lpstr>WG discussion (11/8)</vt:lpstr>
      <vt:lpstr>Role of DSWG</vt:lpstr>
      <vt:lpstr>New Variable Characteristics</vt:lpstr>
      <vt:lpstr>We are NOT addressing</vt:lpstr>
      <vt:lpstr>PowerPoint Presentation</vt:lpstr>
      <vt:lpstr>PowerPoint Presentation</vt:lpstr>
      <vt:lpstr>DSWG survey (Sept 2019)</vt:lpstr>
      <vt:lpstr>DSWG survey  (16 responses, 13 jurisdictions)</vt:lpstr>
      <vt:lpstr>DSWG survey  (16 responses, 13 jurisdictions)</vt:lpstr>
      <vt:lpstr>PowerPoint Presentation</vt:lpstr>
      <vt:lpstr>Dates used for counting cases - NNDSS </vt:lpstr>
      <vt:lpstr>Dates used for counting cases – CDC Programs</vt:lpstr>
      <vt:lpstr>PowerPoint Presentation</vt:lpstr>
      <vt:lpstr>Disease date components? (bolded are 5 the DSWG survey found most relevant)</vt:lpstr>
      <vt:lpstr>Component Dates Working Document</vt:lpstr>
      <vt:lpstr>Hierarchy – starter list</vt:lpstr>
      <vt:lpstr>PowerPoint Presentation</vt:lpstr>
      <vt:lpstr>Considerations</vt:lpstr>
      <vt:lpstr>PowerPoint Presentation</vt:lpstr>
      <vt:lpstr>Options for Next Topics</vt:lpstr>
      <vt:lpstr>Next steps</vt:lpstr>
      <vt:lpstr>How to Engage</vt:lpstr>
    </vt:vector>
  </TitlesOfParts>
  <Company>Arizona Department of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Erhart</dc:creator>
  <cp:lastModifiedBy>Amita Worasilpchai</cp:lastModifiedBy>
  <cp:revision>64</cp:revision>
  <dcterms:created xsi:type="dcterms:W3CDTF">2019-09-26T12:56:15Z</dcterms:created>
  <dcterms:modified xsi:type="dcterms:W3CDTF">2020-01-24T22:30:58Z</dcterms:modified>
</cp:coreProperties>
</file>