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9"/>
  </p:notesMasterIdLst>
  <p:sldIdLst>
    <p:sldId id="276" r:id="rId2"/>
    <p:sldId id="277" r:id="rId3"/>
    <p:sldId id="278" r:id="rId4"/>
    <p:sldId id="293" r:id="rId5"/>
    <p:sldId id="288" r:id="rId6"/>
    <p:sldId id="322" r:id="rId7"/>
    <p:sldId id="314" r:id="rId8"/>
    <p:sldId id="312" r:id="rId9"/>
    <p:sldId id="329" r:id="rId10"/>
    <p:sldId id="321" r:id="rId11"/>
    <p:sldId id="328" r:id="rId12"/>
    <p:sldId id="326" r:id="rId13"/>
    <p:sldId id="330" r:id="rId14"/>
    <p:sldId id="298" r:id="rId15"/>
    <p:sldId id="300" r:id="rId16"/>
    <p:sldId id="286" r:id="rId17"/>
    <p:sldId id="287" r:id="rId18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2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E82F8E-786D-4003-A090-16C10A0B1D3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6762EE5-8FA0-48EE-BF91-9677F781D58A}">
      <dgm:prSet phldrT="[Text]"/>
      <dgm:spPr/>
      <dgm:t>
        <a:bodyPr/>
        <a:lstStyle/>
        <a:p>
          <a:r>
            <a:rPr lang="en-US" dirty="0"/>
            <a:t>Event Date</a:t>
          </a:r>
        </a:p>
      </dgm:t>
    </dgm:pt>
    <dgm:pt modelId="{49BB98A2-2D63-45FE-BAF1-76930CE393B1}" type="parTrans" cxnId="{BB1D7D75-F320-4ED1-8077-EFBA9AF14908}">
      <dgm:prSet/>
      <dgm:spPr/>
      <dgm:t>
        <a:bodyPr/>
        <a:lstStyle/>
        <a:p>
          <a:endParaRPr lang="en-US"/>
        </a:p>
      </dgm:t>
    </dgm:pt>
    <dgm:pt modelId="{CE0ADC78-97F6-4B38-A746-5EB3AD7871C4}" type="sibTrans" cxnId="{BB1D7D75-F320-4ED1-8077-EFBA9AF14908}">
      <dgm:prSet/>
      <dgm:spPr/>
      <dgm:t>
        <a:bodyPr/>
        <a:lstStyle/>
        <a:p>
          <a:endParaRPr lang="en-US"/>
        </a:p>
      </dgm:t>
    </dgm:pt>
    <dgm:pt modelId="{A6E5A655-4E5B-4068-839B-201D871AC50F}">
      <dgm:prSet phldrT="[Text]"/>
      <dgm:spPr/>
      <dgm:t>
        <a:bodyPr/>
        <a:lstStyle/>
        <a:p>
          <a:r>
            <a:rPr lang="en-US" dirty="0"/>
            <a:t>MMWR Week/Year</a:t>
          </a:r>
        </a:p>
      </dgm:t>
    </dgm:pt>
    <dgm:pt modelId="{5074CDBD-646A-4876-A2D9-C5F623AE4C11}" type="parTrans" cxnId="{4FEC01BB-F236-45F0-AD72-C8D6F0EC29D0}">
      <dgm:prSet/>
      <dgm:spPr/>
      <dgm:t>
        <a:bodyPr/>
        <a:lstStyle/>
        <a:p>
          <a:endParaRPr lang="en-US"/>
        </a:p>
      </dgm:t>
    </dgm:pt>
    <dgm:pt modelId="{E283CB6E-6AD4-4C6B-A8A2-4753048394C6}" type="sibTrans" cxnId="{4FEC01BB-F236-45F0-AD72-C8D6F0EC29D0}">
      <dgm:prSet/>
      <dgm:spPr/>
      <dgm:t>
        <a:bodyPr/>
        <a:lstStyle/>
        <a:p>
          <a:endParaRPr lang="en-US"/>
        </a:p>
      </dgm:t>
    </dgm:pt>
    <dgm:pt modelId="{3B6BFF70-46AC-415E-BCA7-F0C81F29E60D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New &amp; Improved date</a:t>
          </a:r>
        </a:p>
      </dgm:t>
    </dgm:pt>
    <dgm:pt modelId="{805CF9D7-C7BD-4870-AE08-26BC147D0E83}" type="parTrans" cxnId="{1864A6F1-4419-4E59-90FA-0C4F013DB25F}">
      <dgm:prSet/>
      <dgm:spPr/>
      <dgm:t>
        <a:bodyPr/>
        <a:lstStyle/>
        <a:p>
          <a:endParaRPr lang="en-US"/>
        </a:p>
      </dgm:t>
    </dgm:pt>
    <dgm:pt modelId="{2F1BE5B5-B37B-4A91-91A6-3B73A5C579E2}" type="sibTrans" cxnId="{1864A6F1-4419-4E59-90FA-0C4F013DB25F}">
      <dgm:prSet/>
      <dgm:spPr/>
      <dgm:t>
        <a:bodyPr/>
        <a:lstStyle/>
        <a:p>
          <a:endParaRPr lang="en-US"/>
        </a:p>
      </dgm:t>
    </dgm:pt>
    <dgm:pt modelId="{AD0CF99B-B85D-48E0-A05B-D6F467BBFBCD}" type="pres">
      <dgm:prSet presAssocID="{B0E82F8E-786D-4003-A090-16C10A0B1D30}" presName="Name0" presStyleCnt="0">
        <dgm:presLayoutVars>
          <dgm:dir/>
          <dgm:animLvl val="lvl"/>
          <dgm:resizeHandles val="exact"/>
        </dgm:presLayoutVars>
      </dgm:prSet>
      <dgm:spPr/>
    </dgm:pt>
    <dgm:pt modelId="{5CCD900D-6FB0-4DE7-A747-134AA359496F}" type="pres">
      <dgm:prSet presAssocID="{D6762EE5-8FA0-48EE-BF91-9677F781D58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2DECB27-3EFC-416A-863D-4E4B998BFC77}" type="pres">
      <dgm:prSet presAssocID="{CE0ADC78-97F6-4B38-A746-5EB3AD7871C4}" presName="parTxOnlySpace" presStyleCnt="0"/>
      <dgm:spPr/>
    </dgm:pt>
    <dgm:pt modelId="{871BEE69-CB5C-4C41-9F2C-58541909B586}" type="pres">
      <dgm:prSet presAssocID="{A6E5A655-4E5B-4068-839B-201D871AC50F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218D597-F13A-49F3-9B31-E860E9C7ABB4}" type="pres">
      <dgm:prSet presAssocID="{E283CB6E-6AD4-4C6B-A8A2-4753048394C6}" presName="parTxOnlySpace" presStyleCnt="0"/>
      <dgm:spPr/>
    </dgm:pt>
    <dgm:pt modelId="{42740545-B58E-454D-99F6-EC4ABFDA9335}" type="pres">
      <dgm:prSet presAssocID="{3B6BFF70-46AC-415E-BCA7-F0C81F29E60D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87E34E02-957B-4952-873D-24753B88FBAC}" type="presOf" srcId="{A6E5A655-4E5B-4068-839B-201D871AC50F}" destId="{871BEE69-CB5C-4C41-9F2C-58541909B586}" srcOrd="0" destOrd="0" presId="urn:microsoft.com/office/officeart/2005/8/layout/chevron1"/>
    <dgm:cxn modelId="{70450B06-B55F-4472-ACB1-7BC24064F6B8}" type="presOf" srcId="{D6762EE5-8FA0-48EE-BF91-9677F781D58A}" destId="{5CCD900D-6FB0-4DE7-A747-134AA359496F}" srcOrd="0" destOrd="0" presId="urn:microsoft.com/office/officeart/2005/8/layout/chevron1"/>
    <dgm:cxn modelId="{BB1D7D75-F320-4ED1-8077-EFBA9AF14908}" srcId="{B0E82F8E-786D-4003-A090-16C10A0B1D30}" destId="{D6762EE5-8FA0-48EE-BF91-9677F781D58A}" srcOrd="0" destOrd="0" parTransId="{49BB98A2-2D63-45FE-BAF1-76930CE393B1}" sibTransId="{CE0ADC78-97F6-4B38-A746-5EB3AD7871C4}"/>
    <dgm:cxn modelId="{AD952E77-07B1-44AD-B89E-6320A96DD4DF}" type="presOf" srcId="{B0E82F8E-786D-4003-A090-16C10A0B1D30}" destId="{AD0CF99B-B85D-48E0-A05B-D6F467BBFBCD}" srcOrd="0" destOrd="0" presId="urn:microsoft.com/office/officeart/2005/8/layout/chevron1"/>
    <dgm:cxn modelId="{4FEC01BB-F236-45F0-AD72-C8D6F0EC29D0}" srcId="{B0E82F8E-786D-4003-A090-16C10A0B1D30}" destId="{A6E5A655-4E5B-4068-839B-201D871AC50F}" srcOrd="1" destOrd="0" parTransId="{5074CDBD-646A-4876-A2D9-C5F623AE4C11}" sibTransId="{E283CB6E-6AD4-4C6B-A8A2-4753048394C6}"/>
    <dgm:cxn modelId="{EE7461D2-2168-4747-81EF-6AE17F1730A3}" type="presOf" srcId="{3B6BFF70-46AC-415E-BCA7-F0C81F29E60D}" destId="{42740545-B58E-454D-99F6-EC4ABFDA9335}" srcOrd="0" destOrd="0" presId="urn:microsoft.com/office/officeart/2005/8/layout/chevron1"/>
    <dgm:cxn modelId="{1864A6F1-4419-4E59-90FA-0C4F013DB25F}" srcId="{B0E82F8E-786D-4003-A090-16C10A0B1D30}" destId="{3B6BFF70-46AC-415E-BCA7-F0C81F29E60D}" srcOrd="2" destOrd="0" parTransId="{805CF9D7-C7BD-4870-AE08-26BC147D0E83}" sibTransId="{2F1BE5B5-B37B-4A91-91A6-3B73A5C579E2}"/>
    <dgm:cxn modelId="{1ED9A533-EEA0-445A-9263-2E08881F43DA}" type="presParOf" srcId="{AD0CF99B-B85D-48E0-A05B-D6F467BBFBCD}" destId="{5CCD900D-6FB0-4DE7-A747-134AA359496F}" srcOrd="0" destOrd="0" presId="urn:microsoft.com/office/officeart/2005/8/layout/chevron1"/>
    <dgm:cxn modelId="{02A059C6-30BC-4C61-AB11-854542E4DD11}" type="presParOf" srcId="{AD0CF99B-B85D-48E0-A05B-D6F467BBFBCD}" destId="{F2DECB27-3EFC-416A-863D-4E4B998BFC77}" srcOrd="1" destOrd="0" presId="urn:microsoft.com/office/officeart/2005/8/layout/chevron1"/>
    <dgm:cxn modelId="{6E431DD4-505B-4CD2-BEF9-FDE81022782D}" type="presParOf" srcId="{AD0CF99B-B85D-48E0-A05B-D6F467BBFBCD}" destId="{871BEE69-CB5C-4C41-9F2C-58541909B586}" srcOrd="2" destOrd="0" presId="urn:microsoft.com/office/officeart/2005/8/layout/chevron1"/>
    <dgm:cxn modelId="{121C1AF7-F702-4A3C-BE0B-646819D2EF3C}" type="presParOf" srcId="{AD0CF99B-B85D-48E0-A05B-D6F467BBFBCD}" destId="{2218D597-F13A-49F3-9B31-E860E9C7ABB4}" srcOrd="3" destOrd="0" presId="urn:microsoft.com/office/officeart/2005/8/layout/chevron1"/>
    <dgm:cxn modelId="{7DF76BA4-90EE-408F-8D56-513652C1045B}" type="presParOf" srcId="{AD0CF99B-B85D-48E0-A05B-D6F467BBFBCD}" destId="{42740545-B58E-454D-99F6-EC4ABFDA933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D900D-6FB0-4DE7-A747-134AA359496F}">
      <dsp:nvSpPr>
        <dsp:cNvPr id="0" name=""/>
        <dsp:cNvSpPr/>
      </dsp:nvSpPr>
      <dsp:spPr>
        <a:xfrm>
          <a:off x="2592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Event Date</a:t>
          </a:r>
        </a:p>
      </dsp:txBody>
      <dsp:txXfrm>
        <a:off x="634343" y="24096"/>
        <a:ext cx="1895252" cy="1263501"/>
      </dsp:txXfrm>
    </dsp:sp>
    <dsp:sp modelId="{871BEE69-CB5C-4C41-9F2C-58541909B586}">
      <dsp:nvSpPr>
        <dsp:cNvPr id="0" name=""/>
        <dsp:cNvSpPr/>
      </dsp:nvSpPr>
      <dsp:spPr>
        <a:xfrm>
          <a:off x="2845470" y="24096"/>
          <a:ext cx="3158753" cy="1263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MMWR Week/Year</a:t>
          </a:r>
        </a:p>
      </dsp:txBody>
      <dsp:txXfrm>
        <a:off x="3477221" y="24096"/>
        <a:ext cx="1895252" cy="1263501"/>
      </dsp:txXfrm>
    </dsp:sp>
    <dsp:sp modelId="{42740545-B58E-454D-99F6-EC4ABFDA9335}">
      <dsp:nvSpPr>
        <dsp:cNvPr id="0" name=""/>
        <dsp:cNvSpPr/>
      </dsp:nvSpPr>
      <dsp:spPr>
        <a:xfrm>
          <a:off x="5688348" y="24096"/>
          <a:ext cx="3158753" cy="1263501"/>
        </a:xfrm>
        <a:prstGeom prst="chevron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New &amp; Improved date</a:t>
          </a:r>
        </a:p>
      </dsp:txBody>
      <dsp:txXfrm>
        <a:off x="6320099" y="24096"/>
        <a:ext cx="1895252" cy="1263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1F7B1F3-8CEB-4125-89A4-E66D4A0F2921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045D6CC-E73F-484D-8894-95A41787C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045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1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0B60F50-A84D-4169-9289-19CBEFC3889E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AEAC46-F682-44F2-BCA5-A75575E9D7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77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753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00113">
              <a:spcBef>
                <a:spcPct val="0"/>
              </a:spcBef>
            </a:pPr>
            <a:r>
              <a:rPr lang="en-US" altLang="en-US"/>
              <a:t>1:30-1:55pm: 20-25 minutes</a:t>
            </a:r>
          </a:p>
          <a:p>
            <a:pPr defTabSz="900113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058BC-148E-48A8-97E0-E93F8A099CA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0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044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B544C-8431-40B2-8F69-AF72E9EDBD41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7C213F-7997-4E02-9E8E-C0163B7D48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13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FB0BC-4671-45E7-A616-479F6F6055E6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747CA-6550-4960-82F8-C7BD1BE66E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703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20E17-E011-470E-9DF9-D3389389C851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42DA05-389D-4452-9A9F-DAB03DAE51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315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B4633-8E29-406B-B1B2-2C6138845995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F673A-C934-45C9-8653-4F128B3AEC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006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1CFB4-6A02-48F5-A64D-65D081166D33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6CD5F-5084-47BB-9076-E4C49D3A3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305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0A705-BF67-4315-A046-2298E7CB2168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8D5706-C209-4497-825A-83529EDE5B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23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2DE64-2563-42F9-989C-2E3345DECD48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BF2DD-2705-45BE-8D10-9E8183B51F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457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63286-905D-4550-9366-3B550E8FD011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264F30-F80C-4B40-A27C-B9B74E3028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872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C72D2-655A-4B15-998C-1B35C0ADEFA5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9CA44F-1DD6-4E8C-8CAB-B7BC3007D3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3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18A4B-410E-4860-9919-33B3CBC1EDE1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2E67B-950D-4756-9538-E6D8BF8385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985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58DCB-D136-431B-92B1-D9A072A52659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E1BB2-AB1A-4A93-88BB-6396A9EB5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366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851150" y="2592281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081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81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6436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45524" y="1830397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920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0F409B-B8FE-4442-8C60-A44393E0A5B3}" type="datetimeFigureOut">
              <a:rPr lang="en-US"/>
              <a:pPr>
                <a:defRPr/>
              </a:pPr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B67F56A-29D1-4549-8721-665FAA32984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olly.Crockett@MassMail.State.MA.U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laura.erhart@azdh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45524" y="2928729"/>
            <a:ext cx="6400800" cy="654267"/>
          </a:xfrm>
        </p:spPr>
        <p:txBody>
          <a:bodyPr/>
          <a:lstStyle/>
          <a:p>
            <a:r>
              <a:rPr lang="en-US" dirty="0">
                <a:latin typeface="+mj-lt"/>
              </a:rPr>
              <a:t>February 28, 2020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993761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8067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Update on the Brief 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</a:rPr>
              <a:t>Key points from last two DSWG meetings (11/8 and 1/24) </a:t>
            </a:r>
          </a:p>
          <a:p>
            <a:r>
              <a:rPr lang="en-US" dirty="0"/>
              <a:t>Continued discussion on potential component dates</a:t>
            </a:r>
          </a:p>
          <a:p>
            <a:r>
              <a:rPr lang="en-US" dirty="0"/>
              <a:t>Next steps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59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413" y="2565400"/>
            <a:ext cx="6732587" cy="906463"/>
          </a:xfrm>
        </p:spPr>
        <p:txBody>
          <a:bodyPr/>
          <a:lstStyle/>
          <a:p>
            <a:r>
              <a:rPr lang="en-US" altLang="en-US" dirty="0"/>
              <a:t>CSTE Brief</a:t>
            </a:r>
          </a:p>
        </p:txBody>
      </p:sp>
    </p:spTree>
    <p:extLst>
      <p:ext uri="{BB962C8B-B14F-4D97-AF65-F5344CB8AC3E}">
        <p14:creationId xmlns:p14="http://schemas.microsoft.com/office/powerpoint/2010/main" val="638314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9546" y="170482"/>
            <a:ext cx="8024637" cy="10306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CSTE Brief Review Process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344706"/>
            <a:ext cx="8229600" cy="482247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Process of review &amp; approvals by: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DSWG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SPIS (May 3 call, comment period complete)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Subcommittee chair, CSTE PM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Steering Committee chair, CSTE President, and Executive Director in consultation with full EB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Membership comment period on website for 3 weeks (Dec. 3-24)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Responses/edits based on membership comments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Level 4: Final review of changes made by Steering Committee Chair in consultation with Executive Director and President</a:t>
            </a:r>
          </a:p>
          <a:p>
            <a:pPr lvl="2">
              <a:lnSpc>
                <a:spcPct val="100000"/>
              </a:lnSpc>
            </a:pPr>
            <a:r>
              <a:rPr lang="en-US" sz="2400" dirty="0"/>
              <a:t>To be presented to Executive Board in March</a:t>
            </a:r>
          </a:p>
        </p:txBody>
      </p:sp>
      <p:sp>
        <p:nvSpPr>
          <p:cNvPr id="2" name="Right Arrow 1"/>
          <p:cNvSpPr/>
          <p:nvPr/>
        </p:nvSpPr>
        <p:spPr>
          <a:xfrm>
            <a:off x="299546" y="4732942"/>
            <a:ext cx="786384" cy="74345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4592" y="6364224"/>
            <a:ext cx="866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cs typeface="Arial" panose="020B0604020202020204" pitchFamily="34" charset="0"/>
              </a:rPr>
              <a:t>**See notes/slide set from January meeting for overview of changes post comment period.  </a:t>
            </a:r>
          </a:p>
        </p:txBody>
      </p:sp>
    </p:spTree>
    <p:extLst>
      <p:ext uri="{BB962C8B-B14F-4D97-AF65-F5344CB8AC3E}">
        <p14:creationId xmlns:p14="http://schemas.microsoft.com/office/powerpoint/2010/main" val="415561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sz="3200" dirty="0"/>
              <a:t>Summary from past two DSWG calls</a:t>
            </a:r>
          </a:p>
        </p:txBody>
      </p:sp>
    </p:spTree>
    <p:extLst>
      <p:ext uri="{BB962C8B-B14F-4D97-AF65-F5344CB8AC3E}">
        <p14:creationId xmlns:p14="http://schemas.microsoft.com/office/powerpoint/2010/main" val="4002920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are we trying to define?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3010619"/>
            <a:ext cx="8849694" cy="3072685"/>
          </a:xfrm>
        </p:spPr>
        <p:txBody>
          <a:bodyPr/>
          <a:lstStyle/>
          <a:p>
            <a:r>
              <a:rPr lang="en-US" dirty="0"/>
              <a:t>Lots of changes to how data will be presented by CDC, working with CSTE Data Presentation WG</a:t>
            </a:r>
          </a:p>
          <a:p>
            <a:r>
              <a:rPr lang="en-US" dirty="0"/>
              <a:t>Presentation by two different date concepts: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**Epidemiologically relevant: “when disease occurred”</a:t>
            </a:r>
          </a:p>
          <a:p>
            <a:pPr lvl="1"/>
            <a:r>
              <a:rPr lang="en-US" dirty="0"/>
              <a:t>Date received by CDC (or something similar)</a:t>
            </a:r>
          </a:p>
          <a:p>
            <a:r>
              <a:rPr lang="en-US" dirty="0"/>
              <a:t>Event Date and MMWR Week have both been defined and used in many disparate ways.  We need a new, clean variable for “when disease occurred”.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81346920"/>
              </p:ext>
            </p:extLst>
          </p:nvPr>
        </p:nvGraphicFramePr>
        <p:xfrm>
          <a:off x="170482" y="1397000"/>
          <a:ext cx="8849694" cy="1311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95144" y="1268017"/>
            <a:ext cx="4087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X        </a:t>
            </a:r>
            <a:r>
              <a:rPr lang="en-US" sz="9600" dirty="0" err="1"/>
              <a:t>X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410877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Epidemiologically relevant date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Reached consensus that we should all use the same calculations nationally.  </a:t>
            </a:r>
          </a:p>
          <a:p>
            <a:endParaRPr lang="en-US" dirty="0"/>
          </a:p>
          <a:p>
            <a:pPr lvl="1"/>
            <a:r>
              <a:rPr lang="en-US" dirty="0"/>
              <a:t>We should have a “standard” or “default” calculation.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Possibility</a:t>
            </a:r>
            <a:r>
              <a:rPr lang="en-US" i="1" dirty="0"/>
              <a:t> </a:t>
            </a:r>
            <a:r>
              <a:rPr lang="en-US" dirty="0"/>
              <a:t>of defining the variable differently for isolated diseases or disease groups, but standardize those diseases across jurisdictions. </a:t>
            </a:r>
          </a:p>
          <a:p>
            <a:pPr lvl="1"/>
            <a:endParaRPr lang="en-US" dirty="0"/>
          </a:p>
          <a:p>
            <a:r>
              <a:rPr lang="en-US" dirty="0"/>
              <a:t>States/jurisdictions calculate and send that date</a:t>
            </a:r>
          </a:p>
          <a:p>
            <a:pPr lvl="1"/>
            <a:r>
              <a:rPr lang="en-US" dirty="0"/>
              <a:t>Jurisdictions will also transmit the </a:t>
            </a:r>
            <a:r>
              <a:rPr lang="en-US" i="1" dirty="0"/>
              <a:t>component</a:t>
            </a:r>
            <a:r>
              <a:rPr lang="en-US" dirty="0"/>
              <a:t> dates, for use by CDC programs as needed.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47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Workgroup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i="1" dirty="0"/>
              <a:t>Addressing now</a:t>
            </a:r>
            <a:r>
              <a:rPr lang="en-US" b="1" dirty="0"/>
              <a:t>: </a:t>
            </a:r>
            <a:r>
              <a:rPr lang="en-US" b="1" dirty="0">
                <a:solidFill>
                  <a:srgbClr val="BA2006"/>
                </a:solidFill>
              </a:rPr>
              <a:t>Which date components should be used to populate this new variable?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i="1" dirty="0"/>
              <a:t>For a little later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Name of this new variable!</a:t>
            </a:r>
          </a:p>
          <a:p>
            <a:pPr lvl="1"/>
            <a:r>
              <a:rPr lang="en-US" dirty="0"/>
              <a:t>Disease or program-specific deviations or requirements</a:t>
            </a:r>
          </a:p>
          <a:p>
            <a:pPr lvl="1"/>
            <a:r>
              <a:rPr lang="en-US" dirty="0"/>
              <a:t>Process for creating/approving those program-specific </a:t>
            </a:r>
            <a:r>
              <a:rPr lang="en-US" dirty="0" err="1"/>
              <a:t>reqs</a:t>
            </a:r>
            <a:r>
              <a:rPr lang="en-US" dirty="0"/>
              <a:t>.  </a:t>
            </a:r>
          </a:p>
          <a:p>
            <a:pPr lvl="1"/>
            <a:r>
              <a:rPr lang="en-US" dirty="0"/>
              <a:t>Discussion of </a:t>
            </a:r>
            <a:r>
              <a:rPr lang="en-US" i="1" dirty="0"/>
              <a:t>earliest date</a:t>
            </a:r>
            <a:r>
              <a:rPr lang="en-US" dirty="0"/>
              <a:t> versus </a:t>
            </a:r>
            <a:r>
              <a:rPr lang="en-US" i="1" dirty="0"/>
              <a:t>prioritized hierarchy</a:t>
            </a:r>
            <a:r>
              <a:rPr lang="en-US" dirty="0"/>
              <a:t> among component dates – as needed.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i="1" dirty="0"/>
              <a:t>DSWG is NOT addressing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When in a record’s life cycle the case should be sent to CDC</a:t>
            </a:r>
          </a:p>
          <a:p>
            <a:pPr lvl="1"/>
            <a:r>
              <a:rPr lang="en-US" dirty="0"/>
              <a:t>Data presentation/data display/data updates by CDC</a:t>
            </a:r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44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Resources for component dates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See notes/slides from January 2020 call, or attachments sent during January:</a:t>
            </a:r>
          </a:p>
          <a:p>
            <a:endParaRPr lang="en-US" dirty="0"/>
          </a:p>
          <a:p>
            <a:pPr lvl="1"/>
            <a:r>
              <a:rPr lang="en-US" sz="2800" dirty="0"/>
              <a:t>DSWG survey (Sept 2019)</a:t>
            </a:r>
          </a:p>
          <a:p>
            <a:endParaRPr lang="en-US" dirty="0"/>
          </a:p>
          <a:p>
            <a:pPr lvl="1"/>
            <a:r>
              <a:rPr lang="en-US" sz="2800" dirty="0"/>
              <a:t>Information collected across CDC about how cases are counted, from SME’s in various CDC program areas</a:t>
            </a:r>
          </a:p>
          <a:p>
            <a:endParaRPr lang="en-US" dirty="0"/>
          </a:p>
          <a:p>
            <a:r>
              <a:rPr lang="en-US" dirty="0"/>
              <a:t>Component dates for Event Date or MMWR Week/Year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437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489881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6727" y="1709740"/>
            <a:ext cx="8626642" cy="2032082"/>
          </a:xfrm>
        </p:spPr>
        <p:txBody>
          <a:bodyPr/>
          <a:lstStyle/>
          <a:p>
            <a:pPr algn="ctr"/>
            <a:r>
              <a:rPr lang="en-US" sz="4000" dirty="0"/>
              <a:t>Component Dates Working Document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08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clarifications will be necessary beyond first issue brief?</a:t>
            </a:r>
          </a:p>
          <a:p>
            <a:pPr lvl="1"/>
            <a:r>
              <a:rPr lang="en-US" dirty="0"/>
              <a:t>e.g. ‘Specimen collection for first positive test’ - should any test types be excluded? </a:t>
            </a:r>
          </a:p>
          <a:p>
            <a:pPr lvl="1"/>
            <a:r>
              <a:rPr lang="en-US" dirty="0"/>
              <a:t>Contacts</a:t>
            </a:r>
          </a:p>
          <a:p>
            <a:r>
              <a:rPr lang="en-US" dirty="0"/>
              <a:t>What will implementation look like?</a:t>
            </a:r>
          </a:p>
          <a:p>
            <a:pPr lvl="1"/>
            <a:r>
              <a:rPr lang="en-US" dirty="0"/>
              <a:t>Requires creation of new data element in MMGs</a:t>
            </a:r>
          </a:p>
          <a:p>
            <a:pPr lvl="2"/>
            <a:r>
              <a:rPr lang="en-US" dirty="0"/>
              <a:t>Need for additional element to specify date type?</a:t>
            </a:r>
          </a:p>
          <a:p>
            <a:pPr lvl="1"/>
            <a:r>
              <a:rPr lang="en-US" dirty="0"/>
              <a:t>Component dates may also need to be added to GenV2(3)</a:t>
            </a:r>
          </a:p>
          <a:p>
            <a:pPr lvl="1"/>
            <a:r>
              <a:rPr lang="en-US" dirty="0"/>
              <a:t>Surveillance systems may require modification for changed and/or additional logic</a:t>
            </a:r>
          </a:p>
          <a:p>
            <a:r>
              <a:rPr lang="en-US" dirty="0"/>
              <a:t>Process for disease areas that want to use something different  </a:t>
            </a:r>
          </a:p>
        </p:txBody>
      </p:sp>
    </p:spTree>
    <p:extLst>
      <p:ext uri="{BB962C8B-B14F-4D97-AF65-F5344CB8AC3E}">
        <p14:creationId xmlns:p14="http://schemas.microsoft.com/office/powerpoint/2010/main" val="1642059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 of the new variable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000" dirty="0"/>
              <a:t>Suggestions??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 err="1"/>
              <a:t>EpiDate</a:t>
            </a: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Send in ideas – we can discuss!</a:t>
            </a:r>
          </a:p>
        </p:txBody>
      </p:sp>
    </p:spTree>
    <p:extLst>
      <p:ext uri="{BB962C8B-B14F-4D97-AF65-F5344CB8AC3E}">
        <p14:creationId xmlns:p14="http://schemas.microsoft.com/office/powerpoint/2010/main" val="296456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411894" y="2565883"/>
            <a:ext cx="6732103" cy="906462"/>
          </a:xfrm>
        </p:spPr>
        <p:txBody>
          <a:bodyPr>
            <a:normAutofit/>
          </a:bodyPr>
          <a:lstStyle/>
          <a:p>
            <a:r>
              <a:rPr lang="en-US" alt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2191720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82" y="170482"/>
            <a:ext cx="6428622" cy="1030638"/>
          </a:xfrm>
        </p:spPr>
        <p:txBody>
          <a:bodyPr/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Options for Next Topics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553378"/>
            <a:ext cx="8849694" cy="4529926"/>
          </a:xfrm>
        </p:spPr>
        <p:txBody>
          <a:bodyPr/>
          <a:lstStyle/>
          <a:p>
            <a:r>
              <a:rPr lang="en-US" sz="2400" dirty="0"/>
              <a:t>Outcome / death due to the disease or complication</a:t>
            </a:r>
          </a:p>
          <a:p>
            <a:r>
              <a:rPr lang="en-US" sz="2400" dirty="0"/>
              <a:t>Homelessness </a:t>
            </a:r>
          </a:p>
          <a:p>
            <a:r>
              <a:rPr lang="en-US" sz="2400" dirty="0"/>
              <a:t>Gender identity and sexual orientation</a:t>
            </a:r>
          </a:p>
          <a:p>
            <a:r>
              <a:rPr lang="en-US" sz="2400" dirty="0"/>
              <a:t>Race and ethnicity</a:t>
            </a:r>
          </a:p>
          <a:p>
            <a:r>
              <a:rPr lang="en-US" sz="2400" dirty="0"/>
              <a:t>Hospitalization and admission/discharge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b="1" dirty="0"/>
              <a:t>If you know of other work on these topics, please let us know!</a:t>
            </a:r>
          </a:p>
          <a:p>
            <a:pPr lvl="1"/>
            <a:r>
              <a:rPr lang="en-US" b="1" dirty="0"/>
              <a:t>Thanks to those who have already spoken, including CDC.  </a:t>
            </a:r>
          </a:p>
          <a:p>
            <a:pPr marL="457200" lvl="1" indent="0">
              <a:buNone/>
            </a:pPr>
            <a:endParaRPr lang="en-US" i="1" dirty="0"/>
          </a:p>
          <a:p>
            <a:pPr marL="457200" lvl="1" indent="0">
              <a:buNone/>
            </a:pPr>
            <a:r>
              <a:rPr lang="en-US" i="1" dirty="0"/>
              <a:t>We will discuss further next time….</a:t>
            </a:r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4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36979"/>
            <a:ext cx="8849694" cy="5249351"/>
          </a:xfrm>
        </p:spPr>
        <p:txBody>
          <a:bodyPr>
            <a:normAutofit/>
          </a:bodyPr>
          <a:lstStyle/>
          <a:p>
            <a:r>
              <a:rPr lang="en-US" dirty="0"/>
              <a:t>Next meeting will be 1pm on </a:t>
            </a:r>
            <a:r>
              <a:rPr lang="en-US" dirty="0">
                <a:solidFill>
                  <a:srgbClr val="FF0000"/>
                </a:solidFill>
              </a:rPr>
              <a:t>Friday, March 27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, 2020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Plan for finishing out discussion of dates</a:t>
            </a:r>
          </a:p>
          <a:p>
            <a:endParaRPr lang="en-US" dirty="0"/>
          </a:p>
          <a:p>
            <a:r>
              <a:rPr lang="en-US" dirty="0"/>
              <a:t>Plan for choosing next topics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467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152754"/>
                </a:solidFill>
              </a:rPr>
              <a:t>How to Engage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114300" lvl="1" indent="0" eaLnBrk="1" fontAlgn="auto" hangingPunct="1">
              <a:spcAft>
                <a:spcPts val="0"/>
              </a:spcAft>
              <a:buNone/>
              <a:defRPr/>
            </a:pPr>
            <a:r>
              <a:rPr sz="2800" b="1" dirty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Molly Crockett: </a:t>
            </a:r>
            <a:r>
              <a:rPr lang="en-US" sz="2400" dirty="0">
                <a:solidFill>
                  <a:srgbClr val="002060"/>
                </a:solidFill>
                <a:hlinkClick r:id="rId3"/>
              </a:rPr>
              <a:t>Molly.Crockett@MassMail.State.MA.US</a:t>
            </a:r>
            <a:endParaRPr lang="en-US" sz="2400" dirty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2060"/>
                </a:solidFill>
              </a:rPr>
              <a:t>Laura Erhart: </a:t>
            </a:r>
            <a:r>
              <a:rPr lang="en-US" sz="2400" dirty="0">
                <a:solidFill>
                  <a:srgbClr val="002060"/>
                </a:solidFill>
                <a:hlinkClick r:id="rId4"/>
              </a:rPr>
              <a:t>laura.erhart@azdhs.gov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sz="2400" dirty="0">
              <a:solidFill>
                <a:srgbClr val="002060"/>
              </a:solidFill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 your friends and colleagues!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endParaRPr lang="en-US" sz="3200" dirty="0">
              <a:solidFill>
                <a:srgbClr val="10195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Helpful to have perspectives from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variety of jurisdictions and program areas </a:t>
            </a:r>
            <a:r>
              <a:rPr lang="en-US" sz="2400" i="1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en-US" sz="2400" dirty="0">
                <a:solidFill>
                  <a:srgbClr val="1019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informatics/surveillance side and disease-specific areas.</a:t>
            </a:r>
          </a:p>
        </p:txBody>
      </p:sp>
    </p:spTree>
    <p:extLst>
      <p:ext uri="{BB962C8B-B14F-4D97-AF65-F5344CB8AC3E}">
        <p14:creationId xmlns:p14="http://schemas.microsoft.com/office/powerpoint/2010/main" val="160830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4466</TotalTime>
  <Words>722</Words>
  <Application>Microsoft Office PowerPoint</Application>
  <PresentationFormat>On-screen Show (4:3)</PresentationFormat>
  <Paragraphs>116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Avenir</vt:lpstr>
      <vt:lpstr>Avenir LT 45 Book</vt:lpstr>
      <vt:lpstr>Calibri</vt:lpstr>
      <vt:lpstr>Calibri Light</vt:lpstr>
      <vt:lpstr>Wingdings</vt:lpstr>
      <vt:lpstr>Office Theme</vt:lpstr>
      <vt:lpstr>Data Standardization Work Group (DSWG)</vt:lpstr>
      <vt:lpstr>Agenda</vt:lpstr>
      <vt:lpstr>PowerPoint Presentation</vt:lpstr>
      <vt:lpstr>CSTE Brief Review Process</vt:lpstr>
      <vt:lpstr>PowerPoint Presentation</vt:lpstr>
      <vt:lpstr>What are we trying to define?</vt:lpstr>
      <vt:lpstr>Epidemiologically relevant date</vt:lpstr>
      <vt:lpstr>Workgroup process</vt:lpstr>
      <vt:lpstr>Resources for component dates</vt:lpstr>
      <vt:lpstr>PowerPoint Presentation</vt:lpstr>
      <vt:lpstr>Component Dates Working Document</vt:lpstr>
      <vt:lpstr>Considerations</vt:lpstr>
      <vt:lpstr>Name of the new variable</vt:lpstr>
      <vt:lpstr>PowerPoint Presentation</vt:lpstr>
      <vt:lpstr>Options for Next Topics</vt:lpstr>
      <vt:lpstr>Next steps</vt:lpstr>
      <vt:lpstr>How to Engage</vt:lpstr>
    </vt:vector>
  </TitlesOfParts>
  <Company>Arizona Department of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Erhart</dc:creator>
  <cp:lastModifiedBy>Amita Worasilpchai</cp:lastModifiedBy>
  <cp:revision>75</cp:revision>
  <dcterms:created xsi:type="dcterms:W3CDTF">2019-09-26T12:56:15Z</dcterms:created>
  <dcterms:modified xsi:type="dcterms:W3CDTF">2020-02-28T21:35:42Z</dcterms:modified>
</cp:coreProperties>
</file>