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6"/>
  </p:notesMasterIdLst>
  <p:sldIdLst>
    <p:sldId id="276" r:id="rId2"/>
    <p:sldId id="330" r:id="rId3"/>
    <p:sldId id="261" r:id="rId4"/>
    <p:sldId id="332" r:id="rId5"/>
    <p:sldId id="333" r:id="rId6"/>
    <p:sldId id="334" r:id="rId7"/>
    <p:sldId id="356" r:id="rId8"/>
    <p:sldId id="358" r:id="rId9"/>
    <p:sldId id="315" r:id="rId10"/>
    <p:sldId id="336" r:id="rId11"/>
    <p:sldId id="337" r:id="rId12"/>
    <p:sldId id="293" r:id="rId13"/>
    <p:sldId id="360" r:id="rId14"/>
    <p:sldId id="288" r:id="rId15"/>
    <p:sldId id="361" r:id="rId16"/>
    <p:sldId id="348" r:id="rId17"/>
    <p:sldId id="322" r:id="rId18"/>
    <p:sldId id="314" r:id="rId19"/>
    <p:sldId id="312" r:id="rId20"/>
    <p:sldId id="329" r:id="rId21"/>
    <p:sldId id="362" r:id="rId22"/>
    <p:sldId id="298" r:id="rId23"/>
    <p:sldId id="300" r:id="rId24"/>
    <p:sldId id="287" r:id="rId2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2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4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68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E82F8E-786D-4003-A090-16C10A0B1D3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6762EE5-8FA0-48EE-BF91-9677F781D58A}">
      <dgm:prSet phldrT="[Text]"/>
      <dgm:spPr/>
      <dgm:t>
        <a:bodyPr/>
        <a:lstStyle/>
        <a:p>
          <a:r>
            <a:rPr lang="en-US" dirty="0"/>
            <a:t>Event Date</a:t>
          </a:r>
        </a:p>
      </dgm:t>
    </dgm:pt>
    <dgm:pt modelId="{49BB98A2-2D63-45FE-BAF1-76930CE393B1}" type="parTrans" cxnId="{BB1D7D75-F320-4ED1-8077-EFBA9AF14908}">
      <dgm:prSet/>
      <dgm:spPr/>
      <dgm:t>
        <a:bodyPr/>
        <a:lstStyle/>
        <a:p>
          <a:endParaRPr lang="en-US"/>
        </a:p>
      </dgm:t>
    </dgm:pt>
    <dgm:pt modelId="{CE0ADC78-97F6-4B38-A746-5EB3AD7871C4}" type="sibTrans" cxnId="{BB1D7D75-F320-4ED1-8077-EFBA9AF14908}">
      <dgm:prSet/>
      <dgm:spPr/>
      <dgm:t>
        <a:bodyPr/>
        <a:lstStyle/>
        <a:p>
          <a:endParaRPr lang="en-US"/>
        </a:p>
      </dgm:t>
    </dgm:pt>
    <dgm:pt modelId="{A6E5A655-4E5B-4068-839B-201D871AC50F}">
      <dgm:prSet phldrT="[Text]"/>
      <dgm:spPr/>
      <dgm:t>
        <a:bodyPr/>
        <a:lstStyle/>
        <a:p>
          <a:r>
            <a:rPr lang="en-US" dirty="0"/>
            <a:t>MMWR Week/Year</a:t>
          </a:r>
        </a:p>
      </dgm:t>
    </dgm:pt>
    <dgm:pt modelId="{5074CDBD-646A-4876-A2D9-C5F623AE4C11}" type="parTrans" cxnId="{4FEC01BB-F236-45F0-AD72-C8D6F0EC29D0}">
      <dgm:prSet/>
      <dgm:spPr/>
      <dgm:t>
        <a:bodyPr/>
        <a:lstStyle/>
        <a:p>
          <a:endParaRPr lang="en-US"/>
        </a:p>
      </dgm:t>
    </dgm:pt>
    <dgm:pt modelId="{E283CB6E-6AD4-4C6B-A8A2-4753048394C6}" type="sibTrans" cxnId="{4FEC01BB-F236-45F0-AD72-C8D6F0EC29D0}">
      <dgm:prSet/>
      <dgm:spPr/>
      <dgm:t>
        <a:bodyPr/>
        <a:lstStyle/>
        <a:p>
          <a:endParaRPr lang="en-US"/>
        </a:p>
      </dgm:t>
    </dgm:pt>
    <dgm:pt modelId="{3B6BFF70-46AC-415E-BCA7-F0C81F29E60D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New &amp; Improved date</a:t>
          </a:r>
        </a:p>
      </dgm:t>
    </dgm:pt>
    <dgm:pt modelId="{805CF9D7-C7BD-4870-AE08-26BC147D0E83}" type="parTrans" cxnId="{1864A6F1-4419-4E59-90FA-0C4F013DB25F}">
      <dgm:prSet/>
      <dgm:spPr/>
      <dgm:t>
        <a:bodyPr/>
        <a:lstStyle/>
        <a:p>
          <a:endParaRPr lang="en-US"/>
        </a:p>
      </dgm:t>
    </dgm:pt>
    <dgm:pt modelId="{2F1BE5B5-B37B-4A91-91A6-3B73A5C579E2}" type="sibTrans" cxnId="{1864A6F1-4419-4E59-90FA-0C4F013DB25F}">
      <dgm:prSet/>
      <dgm:spPr/>
      <dgm:t>
        <a:bodyPr/>
        <a:lstStyle/>
        <a:p>
          <a:endParaRPr lang="en-US"/>
        </a:p>
      </dgm:t>
    </dgm:pt>
    <dgm:pt modelId="{AD0CF99B-B85D-48E0-A05B-D6F467BBFBCD}" type="pres">
      <dgm:prSet presAssocID="{B0E82F8E-786D-4003-A090-16C10A0B1D30}" presName="Name0" presStyleCnt="0">
        <dgm:presLayoutVars>
          <dgm:dir/>
          <dgm:animLvl val="lvl"/>
          <dgm:resizeHandles val="exact"/>
        </dgm:presLayoutVars>
      </dgm:prSet>
      <dgm:spPr/>
    </dgm:pt>
    <dgm:pt modelId="{5CCD900D-6FB0-4DE7-A747-134AA359496F}" type="pres">
      <dgm:prSet presAssocID="{D6762EE5-8FA0-48EE-BF91-9677F781D58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2DECB27-3EFC-416A-863D-4E4B998BFC77}" type="pres">
      <dgm:prSet presAssocID="{CE0ADC78-97F6-4B38-A746-5EB3AD7871C4}" presName="parTxOnlySpace" presStyleCnt="0"/>
      <dgm:spPr/>
    </dgm:pt>
    <dgm:pt modelId="{871BEE69-CB5C-4C41-9F2C-58541909B586}" type="pres">
      <dgm:prSet presAssocID="{A6E5A655-4E5B-4068-839B-201D871AC50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218D597-F13A-49F3-9B31-E860E9C7ABB4}" type="pres">
      <dgm:prSet presAssocID="{E283CB6E-6AD4-4C6B-A8A2-4753048394C6}" presName="parTxOnlySpace" presStyleCnt="0"/>
      <dgm:spPr/>
    </dgm:pt>
    <dgm:pt modelId="{42740545-B58E-454D-99F6-EC4ABFDA9335}" type="pres">
      <dgm:prSet presAssocID="{3B6BFF70-46AC-415E-BCA7-F0C81F29E6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7E34E02-957B-4952-873D-24753B88FBAC}" type="presOf" srcId="{A6E5A655-4E5B-4068-839B-201D871AC50F}" destId="{871BEE69-CB5C-4C41-9F2C-58541909B586}" srcOrd="0" destOrd="0" presId="urn:microsoft.com/office/officeart/2005/8/layout/chevron1"/>
    <dgm:cxn modelId="{70450B06-B55F-4472-ACB1-7BC24064F6B8}" type="presOf" srcId="{D6762EE5-8FA0-48EE-BF91-9677F781D58A}" destId="{5CCD900D-6FB0-4DE7-A747-134AA359496F}" srcOrd="0" destOrd="0" presId="urn:microsoft.com/office/officeart/2005/8/layout/chevron1"/>
    <dgm:cxn modelId="{BB1D7D75-F320-4ED1-8077-EFBA9AF14908}" srcId="{B0E82F8E-786D-4003-A090-16C10A0B1D30}" destId="{D6762EE5-8FA0-48EE-BF91-9677F781D58A}" srcOrd="0" destOrd="0" parTransId="{49BB98A2-2D63-45FE-BAF1-76930CE393B1}" sibTransId="{CE0ADC78-97F6-4B38-A746-5EB3AD7871C4}"/>
    <dgm:cxn modelId="{AD952E77-07B1-44AD-B89E-6320A96DD4DF}" type="presOf" srcId="{B0E82F8E-786D-4003-A090-16C10A0B1D30}" destId="{AD0CF99B-B85D-48E0-A05B-D6F467BBFBCD}" srcOrd="0" destOrd="0" presId="urn:microsoft.com/office/officeart/2005/8/layout/chevron1"/>
    <dgm:cxn modelId="{4FEC01BB-F236-45F0-AD72-C8D6F0EC29D0}" srcId="{B0E82F8E-786D-4003-A090-16C10A0B1D30}" destId="{A6E5A655-4E5B-4068-839B-201D871AC50F}" srcOrd="1" destOrd="0" parTransId="{5074CDBD-646A-4876-A2D9-C5F623AE4C11}" sibTransId="{E283CB6E-6AD4-4C6B-A8A2-4753048394C6}"/>
    <dgm:cxn modelId="{EE7461D2-2168-4747-81EF-6AE17F1730A3}" type="presOf" srcId="{3B6BFF70-46AC-415E-BCA7-F0C81F29E60D}" destId="{42740545-B58E-454D-99F6-EC4ABFDA9335}" srcOrd="0" destOrd="0" presId="urn:microsoft.com/office/officeart/2005/8/layout/chevron1"/>
    <dgm:cxn modelId="{1864A6F1-4419-4E59-90FA-0C4F013DB25F}" srcId="{B0E82F8E-786D-4003-A090-16C10A0B1D30}" destId="{3B6BFF70-46AC-415E-BCA7-F0C81F29E60D}" srcOrd="2" destOrd="0" parTransId="{805CF9D7-C7BD-4870-AE08-26BC147D0E83}" sibTransId="{2F1BE5B5-B37B-4A91-91A6-3B73A5C579E2}"/>
    <dgm:cxn modelId="{1ED9A533-EEA0-445A-9263-2E08881F43DA}" type="presParOf" srcId="{AD0CF99B-B85D-48E0-A05B-D6F467BBFBCD}" destId="{5CCD900D-6FB0-4DE7-A747-134AA359496F}" srcOrd="0" destOrd="0" presId="urn:microsoft.com/office/officeart/2005/8/layout/chevron1"/>
    <dgm:cxn modelId="{02A059C6-30BC-4C61-AB11-854542E4DD11}" type="presParOf" srcId="{AD0CF99B-B85D-48E0-A05B-D6F467BBFBCD}" destId="{F2DECB27-3EFC-416A-863D-4E4B998BFC77}" srcOrd="1" destOrd="0" presId="urn:microsoft.com/office/officeart/2005/8/layout/chevron1"/>
    <dgm:cxn modelId="{6E431DD4-505B-4CD2-BEF9-FDE81022782D}" type="presParOf" srcId="{AD0CF99B-B85D-48E0-A05B-D6F467BBFBCD}" destId="{871BEE69-CB5C-4C41-9F2C-58541909B586}" srcOrd="2" destOrd="0" presId="urn:microsoft.com/office/officeart/2005/8/layout/chevron1"/>
    <dgm:cxn modelId="{121C1AF7-F702-4A3C-BE0B-646819D2EF3C}" type="presParOf" srcId="{AD0CF99B-B85D-48E0-A05B-D6F467BBFBCD}" destId="{2218D597-F13A-49F3-9B31-E860E9C7ABB4}" srcOrd="3" destOrd="0" presId="urn:microsoft.com/office/officeart/2005/8/layout/chevron1"/>
    <dgm:cxn modelId="{7DF76BA4-90EE-408F-8D56-513652C1045B}" type="presParOf" srcId="{AD0CF99B-B85D-48E0-A05B-D6F467BBFBCD}" destId="{42740545-B58E-454D-99F6-EC4ABFDA933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D900D-6FB0-4DE7-A747-134AA359496F}">
      <dsp:nvSpPr>
        <dsp:cNvPr id="0" name=""/>
        <dsp:cNvSpPr/>
      </dsp:nvSpPr>
      <dsp:spPr>
        <a:xfrm>
          <a:off x="2592" y="24096"/>
          <a:ext cx="3158753" cy="1263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Event Date</a:t>
          </a:r>
        </a:p>
      </dsp:txBody>
      <dsp:txXfrm>
        <a:off x="634343" y="24096"/>
        <a:ext cx="1895252" cy="1263501"/>
      </dsp:txXfrm>
    </dsp:sp>
    <dsp:sp modelId="{871BEE69-CB5C-4C41-9F2C-58541909B586}">
      <dsp:nvSpPr>
        <dsp:cNvPr id="0" name=""/>
        <dsp:cNvSpPr/>
      </dsp:nvSpPr>
      <dsp:spPr>
        <a:xfrm>
          <a:off x="2845470" y="24096"/>
          <a:ext cx="3158753" cy="1263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MMWR Week/Year</a:t>
          </a:r>
        </a:p>
      </dsp:txBody>
      <dsp:txXfrm>
        <a:off x="3477221" y="24096"/>
        <a:ext cx="1895252" cy="1263501"/>
      </dsp:txXfrm>
    </dsp:sp>
    <dsp:sp modelId="{42740545-B58E-454D-99F6-EC4ABFDA9335}">
      <dsp:nvSpPr>
        <dsp:cNvPr id="0" name=""/>
        <dsp:cNvSpPr/>
      </dsp:nvSpPr>
      <dsp:spPr>
        <a:xfrm>
          <a:off x="5688348" y="24096"/>
          <a:ext cx="3158753" cy="1263501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New &amp; Improved date</a:t>
          </a:r>
        </a:p>
      </dsp:txBody>
      <dsp:txXfrm>
        <a:off x="6320099" y="24096"/>
        <a:ext cx="1895252" cy="1263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F7B1F3-8CEB-4125-89A4-E66D4A0F2921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045D6CC-E73F-484D-8894-95A41787C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045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D6CC-E73F-484D-8894-95A41787C1D8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260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606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36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77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the event date algorithm</a:t>
            </a:r>
            <a:r>
              <a:rPr lang="en-US" baseline="0" dirty="0"/>
              <a:t> was given as a way to calculate MMWR Week and Year, event date itself was not used for that purpose.  MMWR Week and Year are the data elements used for case counting.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90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82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0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044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B544C-8431-40B2-8F69-AF72E9EDBD41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C213F-7997-4E02-9E8E-C0163B7D48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3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FB0BC-4671-45E7-A616-479F6F6055E6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747CA-6550-4960-82F8-C7BD1BE66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03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20E17-E011-470E-9DF9-D3389389C851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2DA05-389D-4452-9A9F-DAB03DAE51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31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B4633-8E29-406B-B1B2-2C6138845995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F673A-C934-45C9-8653-4F128B3AEC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00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1CFB4-6A02-48F5-A64D-65D081166D33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6CD5F-5084-47BB-9076-E4C49D3A3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05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0A705-BF67-4315-A046-2298E7CB2168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D5706-C209-4497-825A-83529EDE5B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23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DE64-2563-42F9-989C-2E3345DECD48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BF2DD-2705-45BE-8D10-9E8183B51F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57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63286-905D-4550-9366-3B550E8FD011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64F30-F80C-4B40-A27C-B9B74E3028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87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C72D2-655A-4B15-998C-1B35C0ADEFA5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CA44F-1DD6-4E8C-8CAB-B7BC3007D3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3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18A4B-410E-4860-9919-33B3CBC1EDE1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2E67B-950D-4756-9538-E6D8BF8385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85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58DCB-D136-431B-92B1-D9A072A52659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E1BB2-AB1A-4A93-88BB-6396A9EB5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366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51150" y="2592281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081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64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524" y="1830397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920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0F409B-B8FE-4442-8C60-A44393E0A5B3}" type="datetimeFigureOut">
              <a:rPr lang="en-US"/>
              <a:pPr>
                <a:defRPr/>
              </a:pPr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B67F56A-29D1-4549-8721-665FAA32984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olly.Crockett@MassMail.State.MA.U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laura.erhart@az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45524" y="2928729"/>
            <a:ext cx="6400800" cy="654267"/>
          </a:xfrm>
        </p:spPr>
        <p:txBody>
          <a:bodyPr/>
          <a:lstStyle/>
          <a:p>
            <a:r>
              <a:rPr lang="en-US" dirty="0">
                <a:latin typeface="+mj-lt"/>
              </a:rPr>
              <a:t>August 27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, 2021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993761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Data Standardization Work Group (DSWG)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067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60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chemeClr val="accent5">
                    <a:lumMod val="50000"/>
                  </a:schemeClr>
                </a:solidFill>
              </a:rPr>
              <a:t>Welcome /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chemeClr val="accent5">
                    <a:lumMod val="50000"/>
                  </a:schemeClr>
                </a:solidFill>
              </a:rPr>
              <a:t>Welcome Back</a:t>
            </a:r>
          </a:p>
          <a:p>
            <a:pPr marL="0" indent="0" algn="ctr">
              <a:buNone/>
            </a:pPr>
            <a:endParaRPr lang="en-US" sz="48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Our last meeting was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February 28, 2020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and yes, COVID isn’t over</a:t>
            </a:r>
            <a:endParaRPr lang="en-US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6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51150" y="2592388"/>
            <a:ext cx="6115050" cy="906462"/>
          </a:xfrm>
        </p:spPr>
        <p:txBody>
          <a:bodyPr>
            <a:normAutofit/>
          </a:bodyPr>
          <a:lstStyle/>
          <a:p>
            <a:r>
              <a:rPr lang="en-US" altLang="en-US" dirty="0"/>
              <a:t>Workgroup Background</a:t>
            </a:r>
            <a:endParaRPr altLang="en-US" dirty="0"/>
          </a:p>
        </p:txBody>
      </p:sp>
    </p:spTree>
    <p:extLst>
      <p:ext uri="{BB962C8B-B14F-4D97-AF65-F5344CB8AC3E}">
        <p14:creationId xmlns:p14="http://schemas.microsoft.com/office/powerpoint/2010/main" val="2668773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Data Standardization Work Group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170482" y="1336977"/>
            <a:ext cx="8778049" cy="1820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101957"/>
                </a:solidFill>
              </a:rPr>
              <a:t>History</a:t>
            </a:r>
          </a:p>
          <a:p>
            <a:pPr marL="457200" lvl="1" indent="0">
              <a:buNone/>
            </a:pPr>
            <a:endParaRPr lang="en-US" dirty="0">
              <a:solidFill>
                <a:srgbClr val="101957"/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101957"/>
                </a:solidFill>
              </a:rPr>
              <a:t>Need for a workgroup identified at CSTE 2017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101957"/>
                </a:solidFill>
              </a:rPr>
              <a:t>Kickoff call in March 2018</a:t>
            </a:r>
          </a:p>
          <a:p>
            <a:pPr lvl="1"/>
            <a:endParaRPr lang="en-US" dirty="0">
              <a:solidFill>
                <a:srgbClr val="1B3473"/>
              </a:solidFill>
            </a:endParaRPr>
          </a:p>
          <a:p>
            <a:pPr lvl="1"/>
            <a:endParaRPr lang="en-US" dirty="0">
              <a:solidFill>
                <a:srgbClr val="1B3473"/>
              </a:solidFill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99546" y="3633216"/>
            <a:ext cx="8648985" cy="2450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101957"/>
                </a:solidFill>
              </a:rPr>
              <a:t>Mission </a:t>
            </a:r>
          </a:p>
          <a:p>
            <a:pPr lvl="1"/>
            <a:endParaRPr lang="en-US" dirty="0">
              <a:solidFill>
                <a:srgbClr val="101957"/>
              </a:solidFill>
            </a:endParaRPr>
          </a:p>
          <a:p>
            <a:pPr marL="341313" lvl="1" indent="0">
              <a:buNone/>
            </a:pPr>
            <a:r>
              <a:rPr lang="en-US" dirty="0">
                <a:solidFill>
                  <a:srgbClr val="101957"/>
                </a:solidFill>
              </a:rPr>
              <a:t>Improve data quality through the development and application of consensus definitions for the core data elements for </a:t>
            </a:r>
            <a:r>
              <a:rPr lang="en-US" strike="sngStrike" dirty="0">
                <a:solidFill>
                  <a:srgbClr val="101957"/>
                </a:solidFill>
              </a:rPr>
              <a:t>general</a:t>
            </a:r>
            <a:r>
              <a:rPr lang="en-US" dirty="0">
                <a:solidFill>
                  <a:srgbClr val="101957"/>
                </a:solidFill>
              </a:rPr>
              <a:t> </a:t>
            </a:r>
            <a:r>
              <a:rPr lang="en-US" strike="sngStrike" dirty="0">
                <a:solidFill>
                  <a:srgbClr val="101957"/>
                </a:solidFill>
              </a:rPr>
              <a:t>communicable disease </a:t>
            </a:r>
            <a:r>
              <a:rPr lang="en-US" dirty="0">
                <a:solidFill>
                  <a:srgbClr val="101957"/>
                </a:solidFill>
              </a:rPr>
              <a:t>surveillance</a:t>
            </a:r>
          </a:p>
          <a:p>
            <a:pPr lvl="1"/>
            <a:endParaRPr lang="en-US" dirty="0">
              <a:solidFill>
                <a:srgbClr val="1B34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455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Context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35740"/>
            <a:ext cx="8229600" cy="501629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ts val="500"/>
              </a:spcBef>
            </a:pPr>
            <a:endParaRPr lang="en-US" sz="2400" b="1" dirty="0">
              <a:solidFill>
                <a:srgbClr val="101957"/>
              </a:solidFill>
            </a:endParaRPr>
          </a:p>
          <a:p>
            <a:pPr>
              <a:spcBef>
                <a:spcPts val="500"/>
              </a:spcBef>
            </a:pPr>
            <a:r>
              <a:rPr lang="en-US" sz="2400" dirty="0">
                <a:solidFill>
                  <a:srgbClr val="101957"/>
                </a:solidFill>
              </a:rPr>
              <a:t>State and local health departments across the country utilize many different surveillance systems</a:t>
            </a:r>
          </a:p>
          <a:p>
            <a:pPr>
              <a:spcBef>
                <a:spcPts val="500"/>
              </a:spcBef>
            </a:pPr>
            <a:endParaRPr lang="en-US" sz="2400" dirty="0">
              <a:solidFill>
                <a:srgbClr val="101957"/>
              </a:solidFill>
            </a:endParaRPr>
          </a:p>
          <a:p>
            <a:pPr>
              <a:spcBef>
                <a:spcPts val="500"/>
              </a:spcBef>
            </a:pPr>
            <a:r>
              <a:rPr lang="en-US" sz="2400" dirty="0">
                <a:solidFill>
                  <a:srgbClr val="101957"/>
                </a:solidFill>
              </a:rPr>
              <a:t>Selected information is sent to CDC and compiled</a:t>
            </a:r>
          </a:p>
          <a:p>
            <a:pPr lvl="1"/>
            <a:r>
              <a:rPr lang="en-US" sz="2000" dirty="0">
                <a:solidFill>
                  <a:srgbClr val="101957"/>
                </a:solidFill>
              </a:rPr>
              <a:t>Message Mapping Guides (MMGs) describe elements to send</a:t>
            </a:r>
          </a:p>
          <a:p>
            <a:pPr>
              <a:spcBef>
                <a:spcPts val="500"/>
              </a:spcBef>
            </a:pPr>
            <a:endParaRPr lang="en-US" sz="2400" dirty="0">
              <a:solidFill>
                <a:srgbClr val="101957"/>
              </a:solidFill>
            </a:endParaRPr>
          </a:p>
          <a:p>
            <a:pPr marL="231775" lvl="0" indent="-231775">
              <a:spcBef>
                <a:spcPts val="500"/>
              </a:spcBef>
            </a:pPr>
            <a:r>
              <a:rPr lang="en-US" sz="2400" dirty="0">
                <a:solidFill>
                  <a:srgbClr val="101957"/>
                </a:solidFill>
              </a:rPr>
              <a:t>WG focuses on standardizing data elements sent to CDC or used nationally</a:t>
            </a:r>
            <a:endParaRPr lang="en-US" sz="2800" dirty="0"/>
          </a:p>
          <a:p>
            <a:pPr marL="342900" lvl="0" indent="-342900">
              <a:spcBef>
                <a:spcPts val="500"/>
              </a:spcBef>
            </a:pPr>
            <a:endParaRPr lang="en-US" sz="2400" dirty="0">
              <a:solidFill>
                <a:srgbClr val="101957"/>
              </a:solidFill>
            </a:endParaRPr>
          </a:p>
          <a:p>
            <a:pPr marL="231775" indent="-231775">
              <a:spcBef>
                <a:spcPts val="500"/>
              </a:spcBef>
            </a:pPr>
            <a:r>
              <a:rPr lang="en-US" sz="2400" dirty="0">
                <a:solidFill>
                  <a:srgbClr val="101957"/>
                </a:solidFill>
              </a:rPr>
              <a:t>Jurisdictions may maintain other versions of the data elements and practices as needed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dirty="0">
              <a:solidFill>
                <a:srgbClr val="101957"/>
              </a:solidFill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dirty="0">
              <a:solidFill>
                <a:srgbClr val="101957"/>
              </a:solidFill>
            </a:endParaRPr>
          </a:p>
          <a:p>
            <a:pPr>
              <a:spcBef>
                <a:spcPts val="500"/>
              </a:spcBef>
            </a:pPr>
            <a:endParaRPr lang="en-US" dirty="0"/>
          </a:p>
          <a:p>
            <a:pPr>
              <a:spcBef>
                <a:spcPts val="50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7171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Lots of variation nationally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35741"/>
            <a:ext cx="8229600" cy="48314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0988"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Surveillance systems</a:t>
            </a:r>
          </a:p>
          <a:p>
            <a:pPr marL="280988" lvl="1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280988"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Jurisdictional practices</a:t>
            </a:r>
          </a:p>
          <a:p>
            <a:pPr marL="280988" lvl="1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280988"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Disease areas or specific diseases</a:t>
            </a:r>
          </a:p>
          <a:p>
            <a:pPr marL="280988" lvl="1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280988"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Various formats for sending data to CDC</a:t>
            </a:r>
          </a:p>
          <a:p>
            <a:pPr marL="280988" lvl="1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280988"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Interpretation of MMGs, data element descriptions, guidance documents</a:t>
            </a:r>
          </a:p>
          <a:p>
            <a:pPr marL="457200" lvl="1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endParaRPr lang="en-US" b="1" dirty="0"/>
          </a:p>
          <a:p>
            <a:pPr lvl="1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18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Considerations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35741"/>
            <a:ext cx="8229600" cy="48314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How are the data elements currently being used and collected? 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is the purpose and value of each?</a:t>
            </a:r>
          </a:p>
          <a:p>
            <a:pPr marL="0" indent="0">
              <a:buNone/>
            </a:pP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Ease of change / barriers to change</a:t>
            </a:r>
          </a:p>
          <a:p>
            <a:pPr marL="0" indent="0">
              <a:buNone/>
            </a:pP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Balance: </a:t>
            </a:r>
          </a:p>
          <a:p>
            <a:pPr marL="457200" lvl="1" indent="0" algn="ctr">
              <a:buNone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Enough detail to create standardization &lt;-&gt; </a:t>
            </a:r>
          </a:p>
          <a:p>
            <a:pPr marL="457200" lvl="1" indent="0" algn="ctr">
              <a:buNone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Enough flexibility to apply to all and be able to implement</a:t>
            </a:r>
          </a:p>
        </p:txBody>
      </p:sp>
    </p:spTree>
    <p:extLst>
      <p:ext uri="{BB962C8B-B14F-4D97-AF65-F5344CB8AC3E}">
        <p14:creationId xmlns:p14="http://schemas.microsoft.com/office/powerpoint/2010/main" val="4152548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Where do we fit?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35741"/>
            <a:ext cx="8229600" cy="48314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Standardization rather than Standards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Public health context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Fit within and alongside other standards or vocabularies, or suggest changes to those when appropriate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Usage and interpretation rather than the transport mechanism or platform</a:t>
            </a:r>
          </a:p>
        </p:txBody>
      </p:sp>
    </p:spTree>
    <p:extLst>
      <p:ext uri="{BB962C8B-B14F-4D97-AF65-F5344CB8AC3E}">
        <p14:creationId xmlns:p14="http://schemas.microsoft.com/office/powerpoint/2010/main" val="402847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CSTE Brief: </a:t>
            </a:r>
            <a:r>
              <a:rPr lang="en-US" dirty="0"/>
              <a:t>Dates of Importance to Public Health Surveillance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6633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‘Dates’ Brief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38187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101957"/>
                </a:solidFill>
                <a:latin typeface="Arial"/>
              </a:rPr>
              <a:t>Dates of Importance to Public Health Surveillance</a:t>
            </a:r>
          </a:p>
          <a:p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Data elements:</a:t>
            </a:r>
          </a:p>
          <a:p>
            <a:pPr lvl="1"/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Illness Onset Date</a:t>
            </a:r>
          </a:p>
          <a:p>
            <a:pPr lvl="1"/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Report Dates</a:t>
            </a:r>
          </a:p>
          <a:p>
            <a:pPr lvl="1"/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Laboratory-related Dates</a:t>
            </a:r>
          </a:p>
          <a:p>
            <a:pPr lvl="1"/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Diagnosis Date</a:t>
            </a:r>
          </a:p>
          <a:p>
            <a:pPr lvl="1"/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  <a:p>
            <a:pPr marL="0" lvl="1" indent="0">
              <a:buNone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(10 fields within GenV2-based message mapping guides)	</a:t>
            </a:r>
          </a:p>
          <a:p>
            <a:pPr marL="0" lvl="1" indent="0">
              <a:buNone/>
            </a:pPr>
            <a:endParaRPr lang="en-US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25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Structure of the CSTE Brief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903180" cy="47463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Within each data element or set:</a:t>
            </a:r>
          </a:p>
          <a:p>
            <a:pPr marL="0" indent="0">
              <a:buNone/>
            </a:pPr>
            <a:endParaRPr lang="en-US" sz="10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Background and Overview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Current Data Element Description in MMGs	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Data Element Importance and Current Usage	</a:t>
            </a: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Recommended Definition and Implementation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Recommended Definition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Recommended Implementation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Recommended Data Sources	</a:t>
            </a: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Recommended Actions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CSTE, CDC, State &amp; Local HDs	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5392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92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CSTE Brief Review Process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44706"/>
            <a:ext cx="8229600" cy="482247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Process of review &amp; approvals by: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DSWG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SPIS (May 3 call, comment period complete)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Subcommittee chair, CSTE PM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Steering Committee chair, CSTE President, and Executive Director in consultation with full EB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Membership comment period on website for 3 weeks (Dec. 3-24)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Responses/edits based on membership comments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Level 4: Final review of changes made by Steering Committee Chair in consultation with Executive Director and President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To be presented to Executive Board in ?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March (2020)?</a:t>
            </a:r>
          </a:p>
        </p:txBody>
      </p:sp>
      <p:sp>
        <p:nvSpPr>
          <p:cNvPr id="2" name="Right Arrow 1"/>
          <p:cNvSpPr/>
          <p:nvPr/>
        </p:nvSpPr>
        <p:spPr>
          <a:xfrm>
            <a:off x="299546" y="4732942"/>
            <a:ext cx="786384" cy="7434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1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645B2-5436-4296-B5E9-A9428971E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CC934-8FFB-4A1D-844E-4FFF004A5A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United States Core Data for Interoperability discussion</a:t>
            </a:r>
          </a:p>
        </p:txBody>
      </p:sp>
    </p:spTree>
    <p:extLst>
      <p:ext uri="{BB962C8B-B14F-4D97-AF65-F5344CB8AC3E}">
        <p14:creationId xmlns:p14="http://schemas.microsoft.com/office/powerpoint/2010/main" val="499567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Event date/ </a:t>
            </a:r>
          </a:p>
          <a:p>
            <a:r>
              <a:rPr lang="en-US" dirty="0"/>
              <a:t>Date used for counting cases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0292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01957"/>
                </a:solidFill>
              </a:rPr>
              <a:t>Date used for counting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973518" cy="5111118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What date is used for counting the case?  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Example: State X had 150 pertussis cases in March 2021</a:t>
            </a:r>
          </a:p>
          <a:p>
            <a:pPr lvl="2"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Of the many dates that may be in a given case, what date(s) determine that these are March 2021 cases?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“Event Date” use and importance varied across jurisdictions and CDC programs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No “Event date” in GenV2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MMWR Week &amp; Year data elements submitted by jurisdictions are used for week/year assignment by CDC NNDSS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Substantial variation between jurisdictions in how </a:t>
            </a:r>
            <a:r>
              <a:rPr lang="en-US" i="1" dirty="0">
                <a:solidFill>
                  <a:srgbClr val="101957"/>
                </a:solidFill>
              </a:rPr>
              <a:t>these</a:t>
            </a:r>
            <a:r>
              <a:rPr lang="en-US" dirty="0">
                <a:solidFill>
                  <a:srgbClr val="101957"/>
                </a:solidFill>
              </a:rPr>
              <a:t> are populated</a:t>
            </a:r>
          </a:p>
        </p:txBody>
      </p:sp>
    </p:spTree>
    <p:extLst>
      <p:ext uri="{BB962C8B-B14F-4D97-AF65-F5344CB8AC3E}">
        <p14:creationId xmlns:p14="http://schemas.microsoft.com/office/powerpoint/2010/main" val="3339540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01957"/>
                </a:solidFill>
              </a:rPr>
              <a:t>Potential components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9127" y="1973101"/>
            <a:ext cx="283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01957"/>
                </a:solidFill>
              </a:rPr>
              <a:t>Diagnosis Date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23885" y="1973101"/>
            <a:ext cx="283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01957"/>
                </a:solidFill>
              </a:rPr>
              <a:t>Illness Onset Date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7669" y="3627274"/>
            <a:ext cx="283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01957"/>
                </a:solidFill>
              </a:rPr>
              <a:t>Lab-related Dates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6023" y="3627274"/>
            <a:ext cx="283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01957"/>
                </a:solidFill>
              </a:rPr>
              <a:t>Reporting Dates</a:t>
            </a:r>
          </a:p>
        </p:txBody>
      </p:sp>
      <p:sp>
        <p:nvSpPr>
          <p:cNvPr id="20" name="5-Point Star 19"/>
          <p:cNvSpPr/>
          <p:nvPr/>
        </p:nvSpPr>
        <p:spPr>
          <a:xfrm>
            <a:off x="2325421" y="1615391"/>
            <a:ext cx="4185738" cy="3303442"/>
          </a:xfrm>
          <a:prstGeom prst="star5">
            <a:avLst/>
          </a:prstGeom>
          <a:solidFill>
            <a:srgbClr val="F3F6FB"/>
          </a:solidFill>
          <a:ln w="63500">
            <a:solidFill>
              <a:srgbClr val="002060"/>
            </a:solidFill>
          </a:ln>
          <a:effectLst>
            <a:glow>
              <a:schemeClr val="accent5">
                <a:lumMod val="60000"/>
                <a:lumOff val="4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81980" y="963826"/>
            <a:ext cx="196720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cap="none" spc="0" dirty="0">
                <a:ln w="38100">
                  <a:solidFill>
                    <a:srgbClr val="FF3B3B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BA5C6-1B4A-4C90-A642-62BE1E15ECCD}"/>
              </a:ext>
            </a:extLst>
          </p:cNvPr>
          <p:cNvSpPr txBox="1"/>
          <p:nvPr/>
        </p:nvSpPr>
        <p:spPr>
          <a:xfrm>
            <a:off x="645953" y="5545123"/>
            <a:ext cx="7793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Various date elements may contribute to what populates the MMWR Year and Week, depending on condition and jurisdiction.</a:t>
            </a:r>
          </a:p>
        </p:txBody>
      </p:sp>
    </p:spTree>
    <p:extLst>
      <p:ext uri="{BB962C8B-B14F-4D97-AF65-F5344CB8AC3E}">
        <p14:creationId xmlns:p14="http://schemas.microsoft.com/office/powerpoint/2010/main" val="1117815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What is this date?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3010619"/>
            <a:ext cx="8849694" cy="3072685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Reached consensus that we wanted to identify the most </a:t>
            </a:r>
            <a:r>
              <a:rPr lang="en-US" dirty="0">
                <a:solidFill>
                  <a:srgbClr val="FF0000"/>
                </a:solidFill>
              </a:rPr>
              <a:t>epidemiologically relevant date for “when disease occurred”</a:t>
            </a:r>
          </a:p>
          <a:p>
            <a:pPr marL="457200" lvl="1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Event Date and MMWR Week have both been defined and used in many disparate ways.  We need a new, clean variable.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81346920"/>
              </p:ext>
            </p:extLst>
          </p:nvPr>
        </p:nvGraphicFramePr>
        <p:xfrm>
          <a:off x="170482" y="1397000"/>
          <a:ext cx="8849694" cy="1311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95144" y="1268017"/>
            <a:ext cx="4087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X        </a:t>
            </a:r>
            <a:r>
              <a:rPr lang="en-US" sz="9600" dirty="0" err="1"/>
              <a:t>X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410877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Epidemiologically relevant date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Reached consensus that we should all use the same calculations nationally.  </a:t>
            </a:r>
          </a:p>
          <a:p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We should have a “standard” or “default” calculation. </a:t>
            </a:r>
          </a:p>
          <a:p>
            <a:pPr lvl="1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Possibility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of defining the variable differently for isolated diseases or disease groups, but standardize those diseases across jurisdictions. </a:t>
            </a:r>
          </a:p>
          <a:p>
            <a:pPr lvl="1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States/jurisdictions calculate and send that date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Jurisdictions will also transmit the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component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dates, for use by CDC programs as needed.</a:t>
            </a:r>
          </a:p>
          <a:p>
            <a:pPr marL="457200" lvl="1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477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Workgroup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Addressing “now”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b="1" dirty="0">
                <a:solidFill>
                  <a:srgbClr val="BA2006"/>
                </a:solidFill>
              </a:rPr>
              <a:t>Which date components should be used to populate this new variable?</a:t>
            </a:r>
          </a:p>
          <a:p>
            <a:pPr marL="457200" lvl="1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For a little later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: 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Name of this new variable!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Disease or program-specific deviations or requirements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Process for creating/approving those program-specific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reqs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.  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Discussion of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earliest date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versus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prioritized hierarchy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among component dates – as needed. </a:t>
            </a:r>
          </a:p>
          <a:p>
            <a:pPr marL="457200" lvl="1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DSWG is NOT addressing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When in a record’s life cycle the case should be sent to CDC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Data presentation/data display/data updates by CDC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44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Resources for component dates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DSWG member survey (Sept 2019)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Information collected across CDC about how cases are counted, from SME’s in various CDC program areas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Component dates for Event Date or MMWR Week/Year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437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Is standardizing this field/concept still important? </a:t>
            </a:r>
          </a:p>
          <a:p>
            <a:pPr>
              <a:spcBef>
                <a:spcPts val="0"/>
              </a:spcBef>
            </a:pP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Does this process still make sense? </a:t>
            </a:r>
          </a:p>
          <a:p>
            <a:pPr>
              <a:spcBef>
                <a:spcPts val="0"/>
              </a:spcBef>
            </a:pP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has changed during COVID?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How we think about what date we use for counting cases</a:t>
            </a:r>
          </a:p>
          <a:p>
            <a:pPr lvl="2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New sources of variability (beyond program/disease)?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Surveillance system changes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Increased visibility of state-level and national epi data</a:t>
            </a:r>
          </a:p>
          <a:p>
            <a:pPr lvl="2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Conflicting numbers</a:t>
            </a:r>
          </a:p>
          <a:p>
            <a:pPr lvl="2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Aggregating/scraping data from different sources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051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/>
          </a:bodyPr>
          <a:lstStyle/>
          <a:p>
            <a:r>
              <a:rPr lang="en-US" altLang="en-US" dirty="0"/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2191720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6428622" cy="1030638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Options for Next Topics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53378"/>
            <a:ext cx="8849694" cy="4529926"/>
          </a:xfrm>
        </p:spPr>
        <p:txBody>
          <a:bodyPr/>
          <a:lstStyle/>
          <a:p>
            <a:pPr lvl="1">
              <a:lnSpc>
                <a:spcPct val="120000"/>
              </a:lnSpc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Outcome / death due to the disease or complication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Hospitalization and admission/discharge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Gender identity and sexual orientation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Race and ethnicity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Pregnancy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Components of  social determinants of health (e.g.,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income, educational attainment, health insurance status)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Disability status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Primary language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  <a:p>
            <a:endParaRPr lang="en-US" sz="18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4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52754"/>
                </a:solidFill>
              </a:rPr>
              <a:t>How to Engage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114300" lvl="1" indent="0" eaLnBrk="1" fontAlgn="auto" hangingPunct="1">
              <a:spcAft>
                <a:spcPts val="0"/>
              </a:spcAft>
              <a:buNone/>
              <a:defRPr/>
            </a:pPr>
            <a:r>
              <a:rPr sz="2800" b="1" dirty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Molly Crockett: </a:t>
            </a:r>
            <a:r>
              <a:rPr lang="en-US" sz="2400" dirty="0">
                <a:solidFill>
                  <a:srgbClr val="002060"/>
                </a:solidFill>
                <a:hlinkClick r:id="rId3"/>
              </a:rPr>
              <a:t>Molly.Crockett@MassMail.State.MA.US</a:t>
            </a:r>
            <a:endParaRPr lang="en-US" sz="2400" dirty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Laura Erhart: </a:t>
            </a:r>
            <a:r>
              <a:rPr lang="en-US" sz="2400" dirty="0">
                <a:solidFill>
                  <a:srgbClr val="002060"/>
                </a:solidFill>
                <a:hlinkClick r:id="rId4"/>
              </a:rPr>
              <a:t>laura.erhart@azdhs.gov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sz="2400" dirty="0">
              <a:solidFill>
                <a:srgbClr val="00206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2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Invite your friends and colleagues!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sz="3200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Helpful to have perspectives from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variety of jurisdictions and program areas </a:t>
            </a:r>
            <a:r>
              <a:rPr lang="en-US" sz="2400" i="1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informatics/surveillance side and disease-specific areas.</a:t>
            </a:r>
          </a:p>
        </p:txBody>
      </p:sp>
    </p:spTree>
    <p:extLst>
      <p:ext uri="{BB962C8B-B14F-4D97-AF65-F5344CB8AC3E}">
        <p14:creationId xmlns:p14="http://schemas.microsoft.com/office/powerpoint/2010/main" val="160830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4581</TotalTime>
  <Words>1071</Words>
  <Application>Microsoft Office PowerPoint</Application>
  <PresentationFormat>On-screen Show (4:3)</PresentationFormat>
  <Paragraphs>196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Avenir</vt:lpstr>
      <vt:lpstr>Avenir LT 45 Book</vt:lpstr>
      <vt:lpstr>Calibri</vt:lpstr>
      <vt:lpstr>Calibri Light</vt:lpstr>
      <vt:lpstr>Courier New</vt:lpstr>
      <vt:lpstr>Wingdings</vt:lpstr>
      <vt:lpstr>Office Theme</vt:lpstr>
      <vt:lpstr>Data Standardization Work Group (DSWG)</vt:lpstr>
      <vt:lpstr>PowerPoint Presentation</vt:lpstr>
      <vt:lpstr>PowerPoint Presentation</vt:lpstr>
      <vt:lpstr>Data Standardization Work Group</vt:lpstr>
      <vt:lpstr>Context</vt:lpstr>
      <vt:lpstr>Lots of variation nationally</vt:lpstr>
      <vt:lpstr>Considerations</vt:lpstr>
      <vt:lpstr>Where do we fit?</vt:lpstr>
      <vt:lpstr>PowerPoint Presentation</vt:lpstr>
      <vt:lpstr>‘Dates’ Brief</vt:lpstr>
      <vt:lpstr>Structure of the CSTE Brief</vt:lpstr>
      <vt:lpstr>CSTE Brief Review Process</vt:lpstr>
      <vt:lpstr>PowerPoint Presentation</vt:lpstr>
      <vt:lpstr>PowerPoint Presentation</vt:lpstr>
      <vt:lpstr>Date used for counting</vt:lpstr>
      <vt:lpstr>Potential components</vt:lpstr>
      <vt:lpstr>What is this date?</vt:lpstr>
      <vt:lpstr>Epidemiologically relevant date</vt:lpstr>
      <vt:lpstr>Workgroup process</vt:lpstr>
      <vt:lpstr>Resources for component dates</vt:lpstr>
      <vt:lpstr>Discussion</vt:lpstr>
      <vt:lpstr>PowerPoint Presentation</vt:lpstr>
      <vt:lpstr>Options for Next Topics</vt:lpstr>
      <vt:lpstr>How to Engage</vt:lpstr>
    </vt:vector>
  </TitlesOfParts>
  <Company>Arizona Department of Health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Erhart</dc:creator>
  <cp:lastModifiedBy>Crockett, Molly (DPH)</cp:lastModifiedBy>
  <cp:revision>83</cp:revision>
  <dcterms:created xsi:type="dcterms:W3CDTF">2019-09-26T12:56:15Z</dcterms:created>
  <dcterms:modified xsi:type="dcterms:W3CDTF">2021-08-27T12:53:50Z</dcterms:modified>
</cp:coreProperties>
</file>