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4"/>
  </p:notesMasterIdLst>
  <p:sldIdLst>
    <p:sldId id="276" r:id="rId2"/>
    <p:sldId id="269" r:id="rId3"/>
    <p:sldId id="363" r:id="rId4"/>
    <p:sldId id="288" r:id="rId5"/>
    <p:sldId id="361" r:id="rId6"/>
    <p:sldId id="322" r:id="rId7"/>
    <p:sldId id="362" r:id="rId8"/>
    <p:sldId id="314" r:id="rId9"/>
    <p:sldId id="312" r:id="rId10"/>
    <p:sldId id="329" r:id="rId11"/>
    <p:sldId id="365" r:id="rId12"/>
    <p:sldId id="380" r:id="rId13"/>
    <p:sldId id="381" r:id="rId14"/>
    <p:sldId id="382" r:id="rId15"/>
    <p:sldId id="367" r:id="rId16"/>
    <p:sldId id="375" r:id="rId17"/>
    <p:sldId id="376" r:id="rId18"/>
    <p:sldId id="377" r:id="rId19"/>
    <p:sldId id="378" r:id="rId20"/>
    <p:sldId id="379" r:id="rId21"/>
    <p:sldId id="374" r:id="rId22"/>
    <p:sldId id="287" r:id="rId2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Erhart" initials="LE" lastIdx="1" clrIdx="0">
    <p:extLst>
      <p:ext uri="{19B8F6BF-5375-455C-9EA6-DF929625EA0E}">
        <p15:presenceInfo xmlns:p15="http://schemas.microsoft.com/office/powerpoint/2012/main" userId="S-1-5-21-2609046762-396019688-3823594762-22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2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082" autoAdjust="0"/>
  </p:normalViewPr>
  <p:slideViewPr>
    <p:cSldViewPr snapToGrid="0">
      <p:cViewPr varScale="1">
        <p:scale>
          <a:sx n="80" d="100"/>
          <a:sy n="80" d="100"/>
        </p:scale>
        <p:origin x="1137" y="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68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ly Krishan" userId="1e3edf21-baaa-444b-bc49-18940c99443d" providerId="ADAL" clId="{13F39847-0523-49A5-A267-DDF9AA6F095D}"/>
    <pc:docChg chg="undo custSel addSld delSld modSld">
      <pc:chgData name="Shaily Krishan" userId="1e3edf21-baaa-444b-bc49-18940c99443d" providerId="ADAL" clId="{13F39847-0523-49A5-A267-DDF9AA6F095D}" dt="2021-09-24T16:59:03.927" v="7" actId="255"/>
      <pc:docMkLst>
        <pc:docMk/>
      </pc:docMkLst>
      <pc:sldChg chg="modSp mod">
        <pc:chgData name="Shaily Krishan" userId="1e3edf21-baaa-444b-bc49-18940c99443d" providerId="ADAL" clId="{13F39847-0523-49A5-A267-DDF9AA6F095D}" dt="2021-09-24T16:59:03.927" v="7" actId="255"/>
        <pc:sldMkLst>
          <pc:docMk/>
          <pc:sldMk cId="490191176" sldId="269"/>
        </pc:sldMkLst>
        <pc:spChg chg="mod">
          <ac:chgData name="Shaily Krishan" userId="1e3edf21-baaa-444b-bc49-18940c99443d" providerId="ADAL" clId="{13F39847-0523-49A5-A267-DDF9AA6F095D}" dt="2021-09-24T16:59:03.927" v="7" actId="255"/>
          <ac:spMkLst>
            <pc:docMk/>
            <pc:sldMk cId="490191176" sldId="269"/>
            <ac:spMk id="3" creationId="{305EDA40-20B1-4056-B641-60B718FD5ED3}"/>
          </ac:spMkLst>
        </pc:spChg>
        <pc:spChg chg="mod">
          <ac:chgData name="Shaily Krishan" userId="1e3edf21-baaa-444b-bc49-18940c99443d" providerId="ADAL" clId="{13F39847-0523-49A5-A267-DDF9AA6F095D}" dt="2021-09-24T16:58:32.642" v="6" actId="1076"/>
          <ac:spMkLst>
            <pc:docMk/>
            <pc:sldMk cId="490191176" sldId="269"/>
            <ac:spMk id="4" creationId="{83AE7193-913A-4E12-B8ED-159726AB3DF9}"/>
          </ac:spMkLst>
        </pc:spChg>
      </pc:sldChg>
      <pc:sldChg chg="new del">
        <pc:chgData name="Shaily Krishan" userId="1e3edf21-baaa-444b-bc49-18940c99443d" providerId="ADAL" clId="{13F39847-0523-49A5-A267-DDF9AA6F095D}" dt="2021-09-24T16:52:11.684" v="1" actId="680"/>
        <pc:sldMkLst>
          <pc:docMk/>
          <pc:sldMk cId="3084137265" sldId="38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E82F8E-786D-4003-A090-16C10A0B1D3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6762EE5-8FA0-48EE-BF91-9677F781D58A}">
      <dgm:prSet phldrT="[Text]"/>
      <dgm:spPr/>
      <dgm:t>
        <a:bodyPr/>
        <a:lstStyle/>
        <a:p>
          <a:r>
            <a:rPr lang="en-US" dirty="0"/>
            <a:t>Event Date</a:t>
          </a:r>
        </a:p>
      </dgm:t>
    </dgm:pt>
    <dgm:pt modelId="{49BB98A2-2D63-45FE-BAF1-76930CE393B1}" type="parTrans" cxnId="{BB1D7D75-F320-4ED1-8077-EFBA9AF14908}">
      <dgm:prSet/>
      <dgm:spPr/>
      <dgm:t>
        <a:bodyPr/>
        <a:lstStyle/>
        <a:p>
          <a:endParaRPr lang="en-US"/>
        </a:p>
      </dgm:t>
    </dgm:pt>
    <dgm:pt modelId="{CE0ADC78-97F6-4B38-A746-5EB3AD7871C4}" type="sibTrans" cxnId="{BB1D7D75-F320-4ED1-8077-EFBA9AF14908}">
      <dgm:prSet/>
      <dgm:spPr/>
      <dgm:t>
        <a:bodyPr/>
        <a:lstStyle/>
        <a:p>
          <a:endParaRPr lang="en-US"/>
        </a:p>
      </dgm:t>
    </dgm:pt>
    <dgm:pt modelId="{A6E5A655-4E5B-4068-839B-201D871AC50F}">
      <dgm:prSet phldrT="[Text]"/>
      <dgm:spPr/>
      <dgm:t>
        <a:bodyPr/>
        <a:lstStyle/>
        <a:p>
          <a:r>
            <a:rPr lang="en-US" dirty="0"/>
            <a:t>MMWR Week/Year</a:t>
          </a:r>
        </a:p>
      </dgm:t>
    </dgm:pt>
    <dgm:pt modelId="{5074CDBD-646A-4876-A2D9-C5F623AE4C11}" type="parTrans" cxnId="{4FEC01BB-F236-45F0-AD72-C8D6F0EC29D0}">
      <dgm:prSet/>
      <dgm:spPr/>
      <dgm:t>
        <a:bodyPr/>
        <a:lstStyle/>
        <a:p>
          <a:endParaRPr lang="en-US"/>
        </a:p>
      </dgm:t>
    </dgm:pt>
    <dgm:pt modelId="{E283CB6E-6AD4-4C6B-A8A2-4753048394C6}" type="sibTrans" cxnId="{4FEC01BB-F236-45F0-AD72-C8D6F0EC29D0}">
      <dgm:prSet/>
      <dgm:spPr/>
      <dgm:t>
        <a:bodyPr/>
        <a:lstStyle/>
        <a:p>
          <a:endParaRPr lang="en-US"/>
        </a:p>
      </dgm:t>
    </dgm:pt>
    <dgm:pt modelId="{3B6BFF70-46AC-415E-BCA7-F0C81F29E60D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New &amp; Improved date</a:t>
          </a:r>
        </a:p>
      </dgm:t>
    </dgm:pt>
    <dgm:pt modelId="{805CF9D7-C7BD-4870-AE08-26BC147D0E83}" type="parTrans" cxnId="{1864A6F1-4419-4E59-90FA-0C4F013DB25F}">
      <dgm:prSet/>
      <dgm:spPr/>
      <dgm:t>
        <a:bodyPr/>
        <a:lstStyle/>
        <a:p>
          <a:endParaRPr lang="en-US"/>
        </a:p>
      </dgm:t>
    </dgm:pt>
    <dgm:pt modelId="{2F1BE5B5-B37B-4A91-91A6-3B73A5C579E2}" type="sibTrans" cxnId="{1864A6F1-4419-4E59-90FA-0C4F013DB25F}">
      <dgm:prSet/>
      <dgm:spPr/>
      <dgm:t>
        <a:bodyPr/>
        <a:lstStyle/>
        <a:p>
          <a:endParaRPr lang="en-US"/>
        </a:p>
      </dgm:t>
    </dgm:pt>
    <dgm:pt modelId="{AD0CF99B-B85D-48E0-A05B-D6F467BBFBCD}" type="pres">
      <dgm:prSet presAssocID="{B0E82F8E-786D-4003-A090-16C10A0B1D30}" presName="Name0" presStyleCnt="0">
        <dgm:presLayoutVars>
          <dgm:dir/>
          <dgm:animLvl val="lvl"/>
          <dgm:resizeHandles val="exact"/>
        </dgm:presLayoutVars>
      </dgm:prSet>
      <dgm:spPr/>
    </dgm:pt>
    <dgm:pt modelId="{5CCD900D-6FB0-4DE7-A747-134AA359496F}" type="pres">
      <dgm:prSet presAssocID="{D6762EE5-8FA0-48EE-BF91-9677F781D58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2DECB27-3EFC-416A-863D-4E4B998BFC77}" type="pres">
      <dgm:prSet presAssocID="{CE0ADC78-97F6-4B38-A746-5EB3AD7871C4}" presName="parTxOnlySpace" presStyleCnt="0"/>
      <dgm:spPr/>
    </dgm:pt>
    <dgm:pt modelId="{871BEE69-CB5C-4C41-9F2C-58541909B586}" type="pres">
      <dgm:prSet presAssocID="{A6E5A655-4E5B-4068-839B-201D871AC50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218D597-F13A-49F3-9B31-E860E9C7ABB4}" type="pres">
      <dgm:prSet presAssocID="{E283CB6E-6AD4-4C6B-A8A2-4753048394C6}" presName="parTxOnlySpace" presStyleCnt="0"/>
      <dgm:spPr/>
    </dgm:pt>
    <dgm:pt modelId="{42740545-B58E-454D-99F6-EC4ABFDA9335}" type="pres">
      <dgm:prSet presAssocID="{3B6BFF70-46AC-415E-BCA7-F0C81F29E6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7E34E02-957B-4952-873D-24753B88FBAC}" type="presOf" srcId="{A6E5A655-4E5B-4068-839B-201D871AC50F}" destId="{871BEE69-CB5C-4C41-9F2C-58541909B586}" srcOrd="0" destOrd="0" presId="urn:microsoft.com/office/officeart/2005/8/layout/chevron1"/>
    <dgm:cxn modelId="{70450B06-B55F-4472-ACB1-7BC24064F6B8}" type="presOf" srcId="{D6762EE5-8FA0-48EE-BF91-9677F781D58A}" destId="{5CCD900D-6FB0-4DE7-A747-134AA359496F}" srcOrd="0" destOrd="0" presId="urn:microsoft.com/office/officeart/2005/8/layout/chevron1"/>
    <dgm:cxn modelId="{BB1D7D75-F320-4ED1-8077-EFBA9AF14908}" srcId="{B0E82F8E-786D-4003-A090-16C10A0B1D30}" destId="{D6762EE5-8FA0-48EE-BF91-9677F781D58A}" srcOrd="0" destOrd="0" parTransId="{49BB98A2-2D63-45FE-BAF1-76930CE393B1}" sibTransId="{CE0ADC78-97F6-4B38-A746-5EB3AD7871C4}"/>
    <dgm:cxn modelId="{AD952E77-07B1-44AD-B89E-6320A96DD4DF}" type="presOf" srcId="{B0E82F8E-786D-4003-A090-16C10A0B1D30}" destId="{AD0CF99B-B85D-48E0-A05B-D6F467BBFBCD}" srcOrd="0" destOrd="0" presId="urn:microsoft.com/office/officeart/2005/8/layout/chevron1"/>
    <dgm:cxn modelId="{4FEC01BB-F236-45F0-AD72-C8D6F0EC29D0}" srcId="{B0E82F8E-786D-4003-A090-16C10A0B1D30}" destId="{A6E5A655-4E5B-4068-839B-201D871AC50F}" srcOrd="1" destOrd="0" parTransId="{5074CDBD-646A-4876-A2D9-C5F623AE4C11}" sibTransId="{E283CB6E-6AD4-4C6B-A8A2-4753048394C6}"/>
    <dgm:cxn modelId="{EE7461D2-2168-4747-81EF-6AE17F1730A3}" type="presOf" srcId="{3B6BFF70-46AC-415E-BCA7-F0C81F29E60D}" destId="{42740545-B58E-454D-99F6-EC4ABFDA9335}" srcOrd="0" destOrd="0" presId="urn:microsoft.com/office/officeart/2005/8/layout/chevron1"/>
    <dgm:cxn modelId="{1864A6F1-4419-4E59-90FA-0C4F013DB25F}" srcId="{B0E82F8E-786D-4003-A090-16C10A0B1D30}" destId="{3B6BFF70-46AC-415E-BCA7-F0C81F29E60D}" srcOrd="2" destOrd="0" parTransId="{805CF9D7-C7BD-4870-AE08-26BC147D0E83}" sibTransId="{2F1BE5B5-B37B-4A91-91A6-3B73A5C579E2}"/>
    <dgm:cxn modelId="{1ED9A533-EEA0-445A-9263-2E08881F43DA}" type="presParOf" srcId="{AD0CF99B-B85D-48E0-A05B-D6F467BBFBCD}" destId="{5CCD900D-6FB0-4DE7-A747-134AA359496F}" srcOrd="0" destOrd="0" presId="urn:microsoft.com/office/officeart/2005/8/layout/chevron1"/>
    <dgm:cxn modelId="{02A059C6-30BC-4C61-AB11-854542E4DD11}" type="presParOf" srcId="{AD0CF99B-B85D-48E0-A05B-D6F467BBFBCD}" destId="{F2DECB27-3EFC-416A-863D-4E4B998BFC77}" srcOrd="1" destOrd="0" presId="urn:microsoft.com/office/officeart/2005/8/layout/chevron1"/>
    <dgm:cxn modelId="{6E431DD4-505B-4CD2-BEF9-FDE81022782D}" type="presParOf" srcId="{AD0CF99B-B85D-48E0-A05B-D6F467BBFBCD}" destId="{871BEE69-CB5C-4C41-9F2C-58541909B586}" srcOrd="2" destOrd="0" presId="urn:microsoft.com/office/officeart/2005/8/layout/chevron1"/>
    <dgm:cxn modelId="{121C1AF7-F702-4A3C-BE0B-646819D2EF3C}" type="presParOf" srcId="{AD0CF99B-B85D-48E0-A05B-D6F467BBFBCD}" destId="{2218D597-F13A-49F3-9B31-E860E9C7ABB4}" srcOrd="3" destOrd="0" presId="urn:microsoft.com/office/officeart/2005/8/layout/chevron1"/>
    <dgm:cxn modelId="{7DF76BA4-90EE-408F-8D56-513652C1045B}" type="presParOf" srcId="{AD0CF99B-B85D-48E0-A05B-D6F467BBFBCD}" destId="{42740545-B58E-454D-99F6-EC4ABFDA933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D900D-6FB0-4DE7-A747-134AA359496F}">
      <dsp:nvSpPr>
        <dsp:cNvPr id="0" name=""/>
        <dsp:cNvSpPr/>
      </dsp:nvSpPr>
      <dsp:spPr>
        <a:xfrm>
          <a:off x="2592" y="24096"/>
          <a:ext cx="3158753" cy="1263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Event Date</a:t>
          </a:r>
        </a:p>
      </dsp:txBody>
      <dsp:txXfrm>
        <a:off x="634343" y="24096"/>
        <a:ext cx="1895252" cy="1263501"/>
      </dsp:txXfrm>
    </dsp:sp>
    <dsp:sp modelId="{871BEE69-CB5C-4C41-9F2C-58541909B586}">
      <dsp:nvSpPr>
        <dsp:cNvPr id="0" name=""/>
        <dsp:cNvSpPr/>
      </dsp:nvSpPr>
      <dsp:spPr>
        <a:xfrm>
          <a:off x="2845470" y="24096"/>
          <a:ext cx="3158753" cy="1263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MMWR Week/Year</a:t>
          </a:r>
        </a:p>
      </dsp:txBody>
      <dsp:txXfrm>
        <a:off x="3477221" y="24096"/>
        <a:ext cx="1895252" cy="1263501"/>
      </dsp:txXfrm>
    </dsp:sp>
    <dsp:sp modelId="{42740545-B58E-454D-99F6-EC4ABFDA9335}">
      <dsp:nvSpPr>
        <dsp:cNvPr id="0" name=""/>
        <dsp:cNvSpPr/>
      </dsp:nvSpPr>
      <dsp:spPr>
        <a:xfrm>
          <a:off x="5688348" y="24096"/>
          <a:ext cx="3158753" cy="1263501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New &amp; Improved date</a:t>
          </a:r>
        </a:p>
      </dsp:txBody>
      <dsp:txXfrm>
        <a:off x="6320099" y="24096"/>
        <a:ext cx="1895252" cy="1263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F7B1F3-8CEB-4125-89A4-E66D4A0F2921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045D6CC-E73F-484D-8894-95A41787C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045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9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the event date algorithm</a:t>
            </a:r>
            <a:r>
              <a:rPr lang="en-US" baseline="0" dirty="0"/>
              <a:t> was given as a way to calculate MMWR Week and Year, event date itself was not used for that purpose.  MMWR Week and Year are the data elements used for case counting.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90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044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B544C-8431-40B2-8F69-AF72E9EDBD41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C213F-7997-4E02-9E8E-C0163B7D48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3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FB0BC-4671-45E7-A616-479F6F6055E6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747CA-6550-4960-82F8-C7BD1BE66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03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20E17-E011-470E-9DF9-D3389389C851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2DA05-389D-4452-9A9F-DAB03DAE51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31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B4633-8E29-406B-B1B2-2C6138845995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F673A-C934-45C9-8653-4F128B3AEC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00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1CFB4-6A02-48F5-A64D-65D081166D33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6CD5F-5084-47BB-9076-E4C49D3A3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05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0A705-BF67-4315-A046-2298E7CB2168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D5706-C209-4497-825A-83529EDE5B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23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DE64-2563-42F9-989C-2E3345DECD48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BF2DD-2705-45BE-8D10-9E8183B51F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57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63286-905D-4550-9366-3B550E8FD011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64F30-F80C-4B40-A27C-B9B74E3028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87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C72D2-655A-4B15-998C-1B35C0ADEFA5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CA44F-1DD6-4E8C-8CAB-B7BC3007D3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3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18A4B-410E-4860-9919-33B3CBC1EDE1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2E67B-950D-4756-9538-E6D8BF8385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85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58DCB-D136-431B-92B1-D9A072A52659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E1BB2-AB1A-4A93-88BB-6396A9EB5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366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51150" y="2592281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081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64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524" y="1830397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9208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835" y="1547310"/>
            <a:ext cx="8720935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63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0F409B-B8FE-4442-8C60-A44393E0A5B3}" type="datetimeFigureOut">
              <a:rPr lang="en-US"/>
              <a:pPr>
                <a:defRPr/>
              </a:pPr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B67F56A-29D1-4549-8721-665FAA32984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olly.Crockett@MassMail.State.MA.U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laura.erhart@az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45524" y="2928729"/>
            <a:ext cx="6400800" cy="654267"/>
          </a:xfrm>
        </p:spPr>
        <p:txBody>
          <a:bodyPr/>
          <a:lstStyle/>
          <a:p>
            <a:r>
              <a:rPr lang="en-US" dirty="0">
                <a:latin typeface="+mj-lt"/>
              </a:rPr>
              <a:t>September 24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, 2021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993761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Data Standardization Work Group (DSWG)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067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C5EB3-405A-4FB4-AF97-DD941730F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b="1" dirty="0"/>
              <a:t>CSTE Data Standardization Workgroup Meeting</a:t>
            </a:r>
            <a:r>
              <a:rPr lang="en-US" sz="2100" dirty="0">
                <a:solidFill>
                  <a:srgbClr val="000000"/>
                </a:solidFill>
              </a:rPr>
              <a:t>​</a:t>
            </a:r>
            <a:br>
              <a:rPr lang="en-US" sz="2100" dirty="0">
                <a:solidFill>
                  <a:srgbClr val="000000"/>
                </a:solidFill>
              </a:rPr>
            </a:br>
            <a:r>
              <a:rPr lang="en-US" sz="2100" dirty="0"/>
              <a:t>September 24</a:t>
            </a:r>
            <a:r>
              <a:rPr lang="en-US" sz="2100" baseline="30000" dirty="0"/>
              <a:t>th</a:t>
            </a:r>
            <a:r>
              <a:rPr lang="en-US" sz="2100" dirty="0"/>
              <a:t>, 2021, 1-2 pm ET</a:t>
            </a:r>
            <a:r>
              <a:rPr lang="en-US" sz="2100" dirty="0">
                <a:solidFill>
                  <a:srgbClr val="000000"/>
                </a:solidFill>
              </a:rPr>
              <a:t>​</a:t>
            </a:r>
            <a:endParaRPr lang="en-US" sz="2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</a:rPr>
              <a:t>Please mute phone/ headset/ computer audio!​</a:t>
            </a:r>
          </a:p>
          <a:p>
            <a:pPr marL="0" indent="0" algn="ctr">
              <a:buNone/>
            </a:pPr>
            <a:r>
              <a:rPr lang="en-US" sz="2400" b="1" u="sng" dirty="0"/>
              <a:t>Agenda</a:t>
            </a:r>
          </a:p>
          <a:p>
            <a:r>
              <a:rPr lang="en-US" sz="2000" dirty="0"/>
              <a:t>Roll Call</a:t>
            </a:r>
          </a:p>
          <a:p>
            <a:r>
              <a:rPr lang="en-US" sz="2000" dirty="0"/>
              <a:t>Update on DSWG Dates Brief </a:t>
            </a:r>
          </a:p>
          <a:p>
            <a:r>
              <a:rPr lang="en-US" sz="2000" dirty="0"/>
              <a:t>Discussion on Event date/ Date used for counting cases </a:t>
            </a:r>
          </a:p>
          <a:p>
            <a:r>
              <a:rPr lang="en-US" sz="2000" dirty="0"/>
              <a:t>What has changed during COVID?</a:t>
            </a:r>
          </a:p>
          <a:p>
            <a:r>
              <a:rPr lang="en-US" sz="2000" dirty="0"/>
              <a:t>Wrap up</a:t>
            </a:r>
          </a:p>
          <a:p>
            <a:r>
              <a:rPr lang="en-US" sz="2000" dirty="0"/>
              <a:t>Adjourn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AE7193-913A-4E12-B8ED-159726AB3DF9}"/>
              </a:ext>
            </a:extLst>
          </p:cNvPr>
          <p:cNvSpPr txBox="1"/>
          <p:nvPr/>
        </p:nvSpPr>
        <p:spPr>
          <a:xfrm>
            <a:off x="1426078" y="5310690"/>
            <a:ext cx="6208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DSWG Call Reminder: Friday, October 29</a:t>
            </a:r>
            <a:r>
              <a:rPr lang="en-US" b="1" i="1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1-2 ET</a:t>
            </a:r>
          </a:p>
        </p:txBody>
      </p:sp>
    </p:spTree>
    <p:extLst>
      <p:ext uri="{BB962C8B-B14F-4D97-AF65-F5344CB8AC3E}">
        <p14:creationId xmlns:p14="http://schemas.microsoft.com/office/powerpoint/2010/main" val="490191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01957"/>
                </a:solidFill>
              </a:rPr>
              <a:t>CSTE Brief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973518" cy="511111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Dates of Importance to Public Health Surveillance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Reviewing for current applicability and against related USCDI elements</a:t>
            </a:r>
          </a:p>
        </p:txBody>
      </p:sp>
    </p:spTree>
    <p:extLst>
      <p:ext uri="{BB962C8B-B14F-4D97-AF65-F5344CB8AC3E}">
        <p14:creationId xmlns:p14="http://schemas.microsoft.com/office/powerpoint/2010/main" val="59070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Epidemiologically Relevant Date </a:t>
            </a:r>
          </a:p>
          <a:p>
            <a:r>
              <a:rPr lang="en-US" dirty="0"/>
              <a:t>used for counting cases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02920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01957"/>
                </a:solidFill>
              </a:rPr>
              <a:t>Date used for counting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973518" cy="5111118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What date is used for counting the case?  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Example: State X had 150 pertussis cases in March 2021</a:t>
            </a:r>
          </a:p>
          <a:p>
            <a:pPr lvl="2"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Of the many dates that may be in a given case, what date(s) determine that these are March 2021 cases?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“Event Date” use and importance varied across jurisdictions and CDC programs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No “Event date” in GenV2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MMWR Week &amp; Year data elements submitted by jurisdictions are used for week/year assignment by CDC NNDSS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rgbClr val="101957"/>
                </a:solidFill>
              </a:rPr>
              <a:t>Substantial variation between jurisdictions in how </a:t>
            </a:r>
            <a:r>
              <a:rPr lang="en-US" i="1" dirty="0">
                <a:solidFill>
                  <a:srgbClr val="101957"/>
                </a:solidFill>
              </a:rPr>
              <a:t>these</a:t>
            </a:r>
            <a:r>
              <a:rPr lang="en-US" dirty="0">
                <a:solidFill>
                  <a:srgbClr val="101957"/>
                </a:solidFill>
              </a:rPr>
              <a:t> are populated</a:t>
            </a:r>
          </a:p>
        </p:txBody>
      </p:sp>
    </p:spTree>
    <p:extLst>
      <p:ext uri="{BB962C8B-B14F-4D97-AF65-F5344CB8AC3E}">
        <p14:creationId xmlns:p14="http://schemas.microsoft.com/office/powerpoint/2010/main" val="3339540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What is this date?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3010619"/>
            <a:ext cx="8849694" cy="3072685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Reached consensus that we wanted to identify the most </a:t>
            </a:r>
            <a:r>
              <a:rPr lang="en-US" dirty="0">
                <a:solidFill>
                  <a:srgbClr val="FF0000"/>
                </a:solidFill>
              </a:rPr>
              <a:t>epidemiologically relevant date for “when disease occurred”</a:t>
            </a:r>
          </a:p>
          <a:p>
            <a:pPr marL="457200" lvl="1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Event Date and MMWR Week have both been defined and used in many disparate ways.  We need a new, clean variable.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81346920"/>
              </p:ext>
            </p:extLst>
          </p:nvPr>
        </p:nvGraphicFramePr>
        <p:xfrm>
          <a:off x="170482" y="1397000"/>
          <a:ext cx="8849694" cy="1311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95144" y="1268017"/>
            <a:ext cx="4087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X        </a:t>
            </a:r>
            <a:r>
              <a:rPr lang="en-US" sz="9600" dirty="0" err="1"/>
              <a:t>X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41087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Our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Revisit the decisions made previously</a:t>
            </a:r>
          </a:p>
          <a:p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Continue the unfinished discussion</a:t>
            </a:r>
          </a:p>
          <a:p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Added context: What has changed during COVID?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How we think about which date we use for counting cases</a:t>
            </a:r>
          </a:p>
          <a:p>
            <a:pPr lvl="2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New sources of variability (beyond program/disease)?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Surveillance system changes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Increased visibility of state-level and national epi data</a:t>
            </a:r>
          </a:p>
          <a:p>
            <a:pPr lvl="2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Conflicting numbers</a:t>
            </a:r>
          </a:p>
          <a:p>
            <a:pPr lvl="2">
              <a:spcBef>
                <a:spcPts val="1000"/>
              </a:spcBef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Aggregating/scraping data from different sources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051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Epidemiologically relevant date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Reached consensus that we should all use the same calculations nationally.  </a:t>
            </a:r>
          </a:p>
          <a:p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We should have a “standard” or “default” calculation. 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Possibility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of defining the variable differently for isolated diseases or disease groups, but standardize those diseases across jurisdictions. </a:t>
            </a:r>
          </a:p>
          <a:p>
            <a:pPr lvl="1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States/jurisdictions calculate and send that date</a:t>
            </a:r>
          </a:p>
          <a:p>
            <a:pPr lvl="1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Jurisdictions will also transmit the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component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dates, for use by CDC programs as needed.</a:t>
            </a:r>
          </a:p>
          <a:p>
            <a:pPr marL="457200" lvl="1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C66BBA-3989-43AF-8A0A-533A60B664F3}"/>
              </a:ext>
            </a:extLst>
          </p:cNvPr>
          <p:cNvSpPr txBox="1"/>
          <p:nvPr/>
        </p:nvSpPr>
        <p:spPr>
          <a:xfrm>
            <a:off x="797668" y="6083304"/>
            <a:ext cx="725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Is this still consensus?</a:t>
            </a:r>
          </a:p>
        </p:txBody>
      </p:sp>
    </p:spTree>
    <p:extLst>
      <p:ext uri="{BB962C8B-B14F-4D97-AF65-F5344CB8AC3E}">
        <p14:creationId xmlns:p14="http://schemas.microsoft.com/office/powerpoint/2010/main" val="2682477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Workgroup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Addressing “now”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b="1" dirty="0">
                <a:solidFill>
                  <a:srgbClr val="BA2006"/>
                </a:solidFill>
              </a:rPr>
              <a:t>Which date components should be used to populate this new variable?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i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i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For a little later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: </a:t>
            </a:r>
          </a:p>
          <a:p>
            <a:pPr lvl="1"/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Name of this new variable!</a:t>
            </a:r>
          </a:p>
          <a:p>
            <a:pPr lvl="1"/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Disease or program-specific deviations or requirements</a:t>
            </a:r>
          </a:p>
          <a:p>
            <a:pPr lvl="1"/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Process for creating/approving those program-specific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reqs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.  </a:t>
            </a:r>
          </a:p>
          <a:p>
            <a:pPr lvl="1"/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Discussion of </a:t>
            </a:r>
            <a:r>
              <a:rPr lang="en-US" sz="2000" i="1" dirty="0">
                <a:solidFill>
                  <a:schemeClr val="accent5">
                    <a:lumMod val="50000"/>
                  </a:schemeClr>
                </a:solidFill>
              </a:rPr>
              <a:t>earliest date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versus </a:t>
            </a:r>
            <a:r>
              <a:rPr lang="en-US" sz="2000" i="1" dirty="0">
                <a:solidFill>
                  <a:schemeClr val="accent5">
                    <a:lumMod val="50000"/>
                  </a:schemeClr>
                </a:solidFill>
              </a:rPr>
              <a:t>prioritized hierarchy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among component dates – as needed. </a:t>
            </a:r>
          </a:p>
          <a:p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DSWG is NOT addressing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 lvl="1"/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When in a record’s life cycle the case should be sent to CDC</a:t>
            </a:r>
          </a:p>
          <a:p>
            <a:pPr lvl="1"/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Data presentation/data display/data updates by CDC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0604A-9C50-435B-AB14-FFFC3938E728}"/>
              </a:ext>
            </a:extLst>
          </p:cNvPr>
          <p:cNvSpPr txBox="1"/>
          <p:nvPr/>
        </p:nvSpPr>
        <p:spPr>
          <a:xfrm>
            <a:off x="758757" y="2484069"/>
            <a:ext cx="725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Is this still a reasonable direction?</a:t>
            </a:r>
          </a:p>
        </p:txBody>
      </p:sp>
    </p:spTree>
    <p:extLst>
      <p:ext uri="{BB962C8B-B14F-4D97-AF65-F5344CB8AC3E}">
        <p14:creationId xmlns:p14="http://schemas.microsoft.com/office/powerpoint/2010/main" val="3921344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Resources for component dates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DSWG member survey (Sept 2019)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Information collected across CDC about how cases are counted, from SME’s in various CDC program areas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Component dates for Event Date or MMWR Week/Year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Anything new from the past 1.5 years?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437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Selected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52533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tx2"/>
                </a:solidFill>
              </a:rPr>
              <a:t>Symptom Onset Date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Earliest Specimen Collection Date of Positive Lab Result 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General consensus that some type of lab date is necessary  - clinical info not always available/cases may be asymptomatic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Use Specimen Collection Date of Earliest Lab if Earliest </a:t>
            </a:r>
            <a:r>
              <a:rPr lang="en-US" sz="1800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Positive</a:t>
            </a: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cannot be automated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Intent is a lab test or result related to that disease event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Want to include collection dates for those tests that are specific for a condition, even if not positive? (shows indication that the condition was suspected)</a:t>
            </a:r>
          </a:p>
          <a:p>
            <a:pPr lvl="1"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Clinical Diagnosis Date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of First/First Positive Laboratory Result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Lab result dates may be useful if specimen collection or onset dates not available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40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Selected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52533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Symptom Onset Date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tx2"/>
                </a:solidFill>
              </a:rPr>
              <a:t>Earliest Specimen Collection Date of Positive Lab Result 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General consensus that some type of lab date is necessary  - clinical info not always available/cases may be asymptomatic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Use Specimen Collection Date of Earliest Lab if Earliest </a:t>
            </a:r>
            <a:r>
              <a:rPr lang="en-US" sz="1800" i="1" dirty="0">
                <a:solidFill>
                  <a:schemeClr val="tx2"/>
                </a:solidFill>
              </a:rPr>
              <a:t>Positive</a:t>
            </a:r>
            <a:r>
              <a:rPr lang="en-US" sz="1800" dirty="0">
                <a:solidFill>
                  <a:schemeClr val="tx2"/>
                </a:solidFill>
              </a:rPr>
              <a:t> cannot be automated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Intent is a lab test or result related to that disease event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Want to include collection dates for those tests that are specific for a condition, even if not positive? (shows indication that the condition was suspected)</a:t>
            </a:r>
          </a:p>
          <a:p>
            <a:pPr lvl="1"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Clinical Diagnosis Date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of First/First Positive Laboratory Result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Lab result dates may be useful if specimen collection or onset dates not available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540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Selected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52533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Symptom Onset Date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Earliest Specimen Collection Date of Positive Lab Result 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General consensus that some type of lab date is necessary  - clinical info not always available/cases may be asymptomatic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Use Specimen Collection Date of Earliest Lab if Earliest </a:t>
            </a:r>
            <a:r>
              <a:rPr lang="en-US" sz="1800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Positive</a:t>
            </a: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cannot be automated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Intent is a lab test or result related to that disease event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Want to include collection dates for those tests that are specific for a condition, even if not positive? (shows indication that the condition was suspected)</a:t>
            </a:r>
          </a:p>
          <a:p>
            <a:pPr lvl="1"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tx2"/>
                </a:solidFill>
              </a:rPr>
              <a:t>Clinical Diagnosis Date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of First/First Positive Laboratory Result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Lab result dates may be useful if specimen collection or onset dates not available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698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Selected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52533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Symptom Onset Date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Earliest Specimen Collection Date of Positive Lab Result 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General consensus that some type of lab date is necessary  - clinical info not always available/cases may be asymptomatic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Use Specimen Collection Date of Earliest Lab if Earliest </a:t>
            </a:r>
            <a:r>
              <a:rPr lang="en-US" sz="1800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Positive</a:t>
            </a: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cannot be automated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Intent is a lab test or result related to that disease event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Want to include collection dates for those tests that are specific for a condition, even if not positive? (shows indication that the condition was suspected)</a:t>
            </a:r>
          </a:p>
          <a:p>
            <a:pPr lvl="1">
              <a:lnSpc>
                <a:spcPct val="100000"/>
              </a:lnSpc>
            </a:pPr>
            <a:endParaRPr lang="en-US" sz="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Clinical Diagnosis Date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tx2"/>
                </a:solidFill>
              </a:rPr>
              <a:t>Date of First/First Positive Laboratory Result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Lab result dates may be useful if specimen collection or onset dates not available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753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Potential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 </a:t>
            </a:r>
            <a:r>
              <a:rPr lang="en-US" b="1" dirty="0">
                <a:solidFill>
                  <a:schemeClr val="tx2"/>
                </a:solidFill>
              </a:rPr>
              <a:t>Symptom-specific Onset Dates 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May be a variation on symptom onset date but no need to include separately – should be a relevant symptom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specimen submitted to lab or date received by lab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Often sent in HL7, with variability in whether it is stored in surveillance system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First Received by Public Health Agency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Entered/Record Initiated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Investigation Start Date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CDC First Notified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625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Potential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 Symptom-specific Onset Dates 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May be a variation on symptom onset date but no need to include separately – should be a relevant symptom</a:t>
            </a:r>
          </a:p>
          <a:p>
            <a:r>
              <a:rPr lang="en-US" b="1" dirty="0">
                <a:solidFill>
                  <a:schemeClr val="tx2"/>
                </a:solidFill>
              </a:rPr>
              <a:t>Date specimen submitted to lab or date received by lab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Often sent in HL7, with variability in whether it is stored in surveillance system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First Received by Public Health Agency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Entered/Record Initiated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Investigation Start Date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CDC First Notified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524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Potential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 Symptom-specific Onset Dates 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May be a variation on symptom onset date but no need to include separately – should be a relevant symptom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specimen submitted to lab or date received by lab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Often sent in HL7, with variability in whether it is stored in surveillance system</a:t>
            </a:r>
          </a:p>
          <a:p>
            <a:r>
              <a:rPr lang="en-US" b="1" dirty="0">
                <a:solidFill>
                  <a:schemeClr val="tx2"/>
                </a:solidFill>
              </a:rPr>
              <a:t>Date First Received by Public Health Agency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Entered/Record Initiated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Investigation Start Date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CDC First Notified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70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Potential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 Symptom-specific Onset Dates 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May be a variation on symptom onset date but no need to include separately – should be a relevant symptom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specimen submitted to lab or date received by lab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Often sent in HL7, with variability in whether it is stored in surveillance system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First Received by Public Health Agency</a:t>
            </a:r>
          </a:p>
          <a:p>
            <a:r>
              <a:rPr lang="en-US" b="1" dirty="0">
                <a:solidFill>
                  <a:schemeClr val="tx2"/>
                </a:solidFill>
              </a:rPr>
              <a:t>Date Entered/Record Initiated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Investigation Start Date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CDC First Notified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066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Potential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 Symptom-specific Onset Dates 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May be a variation on symptom onset date but no need to include separately – should be a relevant symptom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specimen submitted to lab or date received by lab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Often sent in HL7, with variability in whether it is stored in surveillance system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First Received by Public Health Agency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Entered/Record Initiated</a:t>
            </a:r>
          </a:p>
          <a:p>
            <a:r>
              <a:rPr lang="en-US" b="1" dirty="0">
                <a:solidFill>
                  <a:schemeClr val="tx2"/>
                </a:solidFill>
              </a:rPr>
              <a:t>Investigation Start Date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CDC First Notified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47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Potential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 Symptom-specific Onset Dates 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May be a variation on symptom onset date but no need to include separately – should be a relevant symptom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specimen submitted to lab or date received by lab</a:t>
            </a:r>
          </a:p>
          <a:p>
            <a:pPr lvl="1"/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Often sent in HL7, with variability in whether it is stored in surveillance system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First Received by Public Health Agency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Date Entered/Record Initiated</a:t>
            </a: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Investigation Start Date</a:t>
            </a:r>
          </a:p>
          <a:p>
            <a:r>
              <a:rPr lang="en-US" b="1" dirty="0">
                <a:solidFill>
                  <a:schemeClr val="tx2"/>
                </a:solidFill>
              </a:rPr>
              <a:t>Date CDC First Notified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  <a:p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466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32BF-4308-4982-B636-B8B42455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Potential component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18A06-AA9B-4BDE-8683-26D7A0EE6E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Program-specific components: 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Date of Death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Count Date (TB)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Date of Donation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Year of Birth (CS)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25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52754"/>
                </a:solidFill>
              </a:rPr>
              <a:t>How to Engage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114300" lvl="1" indent="0" eaLnBrk="1" fontAlgn="auto" hangingPunct="1">
              <a:spcAft>
                <a:spcPts val="0"/>
              </a:spcAft>
              <a:buNone/>
              <a:defRPr/>
            </a:pPr>
            <a:r>
              <a:rPr sz="2800" b="1" dirty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Molly Crockett: </a:t>
            </a:r>
            <a:r>
              <a:rPr lang="en-US" sz="2400" dirty="0">
                <a:solidFill>
                  <a:srgbClr val="002060"/>
                </a:solidFill>
                <a:hlinkClick r:id="rId3"/>
              </a:rPr>
              <a:t>Molly.Crockett@MassMail.State.MA.US</a:t>
            </a:r>
            <a:endParaRPr lang="en-US" sz="2400" dirty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Laura Erhart: </a:t>
            </a:r>
            <a:r>
              <a:rPr lang="en-US" sz="2400" dirty="0">
                <a:solidFill>
                  <a:srgbClr val="002060"/>
                </a:solidFill>
                <a:hlinkClick r:id="rId4"/>
              </a:rPr>
              <a:t>laura.erhart@azdhs.gov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sz="2400" dirty="0">
              <a:solidFill>
                <a:srgbClr val="00206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2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Invite your friends and colleagues!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sz="3200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Helpful to have perspectives from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variety of jurisdictions and program areas </a:t>
            </a:r>
            <a:r>
              <a:rPr lang="en-US" sz="2400" i="1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informatics/surveillance side and disease-specific areas.</a:t>
            </a:r>
          </a:p>
        </p:txBody>
      </p:sp>
    </p:spTree>
    <p:extLst>
      <p:ext uri="{BB962C8B-B14F-4D97-AF65-F5344CB8AC3E}">
        <p14:creationId xmlns:p14="http://schemas.microsoft.com/office/powerpoint/2010/main" val="160830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4771</TotalTime>
  <Words>1544</Words>
  <Application>Microsoft Office PowerPoint</Application>
  <PresentationFormat>On-screen Show (4:3)</PresentationFormat>
  <Paragraphs>225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Avenir</vt:lpstr>
      <vt:lpstr>Avenir LT 45 Book</vt:lpstr>
      <vt:lpstr>Calibri</vt:lpstr>
      <vt:lpstr>Calibri Light</vt:lpstr>
      <vt:lpstr>Office Theme</vt:lpstr>
      <vt:lpstr>Data Standardization Work Group (DSWG)</vt:lpstr>
      <vt:lpstr>CSTE Data Standardization Workgroup Meeting​ September 24th, 2021, 1-2 pm ET​</vt:lpstr>
      <vt:lpstr>CSTE Brief</vt:lpstr>
      <vt:lpstr>PowerPoint Presentation</vt:lpstr>
      <vt:lpstr>Date used for counting</vt:lpstr>
      <vt:lpstr>What is this date?</vt:lpstr>
      <vt:lpstr>Our plan</vt:lpstr>
      <vt:lpstr>Epidemiologically relevant date</vt:lpstr>
      <vt:lpstr>Workgroup process</vt:lpstr>
      <vt:lpstr>Resources for component dates</vt:lpstr>
      <vt:lpstr>Selected component dates</vt:lpstr>
      <vt:lpstr>Selected component dates</vt:lpstr>
      <vt:lpstr>Selected component dates</vt:lpstr>
      <vt:lpstr>Selected component dates</vt:lpstr>
      <vt:lpstr>Potential component dates</vt:lpstr>
      <vt:lpstr>Potential component dates</vt:lpstr>
      <vt:lpstr>Potential component dates</vt:lpstr>
      <vt:lpstr>Potential component dates</vt:lpstr>
      <vt:lpstr>Potential component dates</vt:lpstr>
      <vt:lpstr>Potential component dates</vt:lpstr>
      <vt:lpstr>Potential component dates</vt:lpstr>
      <vt:lpstr>How to Engage</vt:lpstr>
    </vt:vector>
  </TitlesOfParts>
  <Company>Arizona Department of Health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Erhart</dc:creator>
  <cp:lastModifiedBy>Shaily Krishan</cp:lastModifiedBy>
  <cp:revision>92</cp:revision>
  <dcterms:created xsi:type="dcterms:W3CDTF">2019-09-26T12:56:15Z</dcterms:created>
  <dcterms:modified xsi:type="dcterms:W3CDTF">2021-09-24T16:59:22Z</dcterms:modified>
</cp:coreProperties>
</file>