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96" r:id="rId1"/>
  </p:sldMasterIdLst>
  <p:notesMasterIdLst>
    <p:notesMasterId r:id="rId29"/>
  </p:notesMasterIdLst>
  <p:handoutMasterIdLst>
    <p:handoutMasterId r:id="rId30"/>
  </p:handoutMasterIdLst>
  <p:sldIdLst>
    <p:sldId id="275" r:id="rId2"/>
    <p:sldId id="375" r:id="rId3"/>
    <p:sldId id="368" r:id="rId4"/>
    <p:sldId id="381" r:id="rId5"/>
    <p:sldId id="382" r:id="rId6"/>
    <p:sldId id="385" r:id="rId7"/>
    <p:sldId id="386" r:id="rId8"/>
    <p:sldId id="387" r:id="rId9"/>
    <p:sldId id="388" r:id="rId10"/>
    <p:sldId id="390" r:id="rId11"/>
    <p:sldId id="391" r:id="rId12"/>
    <p:sldId id="401" r:id="rId13"/>
    <p:sldId id="402" r:id="rId14"/>
    <p:sldId id="403" r:id="rId15"/>
    <p:sldId id="404" r:id="rId16"/>
    <p:sldId id="389" r:id="rId17"/>
    <p:sldId id="369" r:id="rId18"/>
    <p:sldId id="393" r:id="rId19"/>
    <p:sldId id="395" r:id="rId20"/>
    <p:sldId id="398" r:id="rId21"/>
    <p:sldId id="399" r:id="rId22"/>
    <p:sldId id="394" r:id="rId23"/>
    <p:sldId id="370" r:id="rId24"/>
    <p:sldId id="371" r:id="rId25"/>
    <p:sldId id="400" r:id="rId26"/>
    <p:sldId id="321" r:id="rId27"/>
    <p:sldId id="322" r:id="rId28"/>
  </p:sldIdLst>
  <p:sldSz cx="9144000" cy="6858000" type="screen4x3"/>
  <p:notesSz cx="9388475" cy="7102475"/>
  <p:embeddedFontLst>
    <p:embeddedFont>
      <p:font typeface="Avenir" panose="020B0604020202020204"/>
      <p:regular r:id="rId31"/>
      <p:bold r:id="rId32"/>
    </p:embeddedFont>
    <p:embeddedFont>
      <p:font typeface="Calibri" panose="020F0502020204030204" pitchFamily="34" charset="0"/>
      <p:regular r:id="rId33"/>
      <p:bold r:id="rId34"/>
      <p:italic r:id="rId35"/>
      <p:boldItalic r:id="rId3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hannon Harney" initials="SH" lastIdx="2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3473"/>
    <a:srgbClr val="858C93"/>
    <a:srgbClr val="CCFFCC"/>
    <a:srgbClr val="99FF99"/>
    <a:srgbClr val="585543"/>
    <a:srgbClr val="152754"/>
    <a:srgbClr val="101957"/>
    <a:srgbClr val="E5E5E6"/>
    <a:srgbClr val="7DAED3"/>
    <a:srgbClr val="F5D2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3665" autoAdjust="0"/>
  </p:normalViewPr>
  <p:slideViewPr>
    <p:cSldViewPr snapToGrid="0" snapToObjects="1">
      <p:cViewPr>
        <p:scale>
          <a:sx n="50" d="100"/>
          <a:sy n="50" d="100"/>
        </p:scale>
        <p:origin x="-186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font" Target="fonts/font5.fntdata"/><Relationship Id="rId69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4068339" cy="355123"/>
          </a:xfrm>
          <a:prstGeom prst="rect">
            <a:avLst/>
          </a:prstGeom>
        </p:spPr>
        <p:txBody>
          <a:bodyPr vert="horz" lIns="94225" tIns="47110" rIns="94225" bIns="4711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317966" y="2"/>
            <a:ext cx="4068339" cy="355123"/>
          </a:xfrm>
          <a:prstGeom prst="rect">
            <a:avLst/>
          </a:prstGeom>
        </p:spPr>
        <p:txBody>
          <a:bodyPr vert="horz" lIns="94225" tIns="47110" rIns="94225" bIns="47110" rtlCol="0"/>
          <a:lstStyle>
            <a:lvl1pPr algn="r">
              <a:defRPr sz="1200"/>
            </a:lvl1pPr>
          </a:lstStyle>
          <a:p>
            <a:fld id="{3C87F11C-A0DC-4AD3-8EB6-9C8B29C03DA0}" type="datetimeFigureOut">
              <a:rPr lang="en-US" smtClean="0"/>
              <a:t>7/27/2018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6746121"/>
            <a:ext cx="4068339" cy="355123"/>
          </a:xfrm>
          <a:prstGeom prst="rect">
            <a:avLst/>
          </a:prstGeom>
        </p:spPr>
        <p:txBody>
          <a:bodyPr vert="horz" lIns="94225" tIns="47110" rIns="94225" bIns="4711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317966" y="6746121"/>
            <a:ext cx="4068339" cy="355123"/>
          </a:xfrm>
          <a:prstGeom prst="rect">
            <a:avLst/>
          </a:prstGeom>
        </p:spPr>
        <p:txBody>
          <a:bodyPr vert="horz" lIns="94225" tIns="47110" rIns="94225" bIns="47110" rtlCol="0" anchor="b"/>
          <a:lstStyle>
            <a:lvl1pPr algn="r">
              <a:defRPr sz="1200"/>
            </a:lvl1pPr>
          </a:lstStyle>
          <a:p>
            <a:fld id="{29C7E2EE-C9A2-4E57-BD9E-8736E259A1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7427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4068339" cy="355123"/>
          </a:xfrm>
          <a:prstGeom prst="rect">
            <a:avLst/>
          </a:prstGeom>
        </p:spPr>
        <p:txBody>
          <a:bodyPr vert="horz" lIns="94225" tIns="47110" rIns="94225" bIns="4711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317966" y="2"/>
            <a:ext cx="4068339" cy="355123"/>
          </a:xfrm>
          <a:prstGeom prst="rect">
            <a:avLst/>
          </a:prstGeom>
        </p:spPr>
        <p:txBody>
          <a:bodyPr vert="horz" lIns="94225" tIns="47110" rIns="94225" bIns="47110" rtlCol="0"/>
          <a:lstStyle>
            <a:lvl1pPr algn="r">
              <a:defRPr sz="1200"/>
            </a:lvl1pPr>
          </a:lstStyle>
          <a:p>
            <a:fld id="{A017C8B2-0950-4B81-8A3B-D91366B24C04}" type="datetimeFigureOut">
              <a:rPr lang="en-US" smtClean="0"/>
              <a:t>7/27/2018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19413" y="533400"/>
            <a:ext cx="3549650" cy="26622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5" tIns="47110" rIns="94225" bIns="4711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8848" y="3373678"/>
            <a:ext cx="7510780" cy="3196113"/>
          </a:xfrm>
          <a:prstGeom prst="rect">
            <a:avLst/>
          </a:prstGeom>
        </p:spPr>
        <p:txBody>
          <a:bodyPr vert="horz" lIns="94225" tIns="47110" rIns="94225" bIns="4711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6746121"/>
            <a:ext cx="4068339" cy="355123"/>
          </a:xfrm>
          <a:prstGeom prst="rect">
            <a:avLst/>
          </a:prstGeom>
        </p:spPr>
        <p:txBody>
          <a:bodyPr vert="horz" lIns="94225" tIns="47110" rIns="94225" bIns="4711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317966" y="6746121"/>
            <a:ext cx="4068339" cy="355123"/>
          </a:xfrm>
          <a:prstGeom prst="rect">
            <a:avLst/>
          </a:prstGeom>
        </p:spPr>
        <p:txBody>
          <a:bodyPr vert="horz" lIns="94225" tIns="47110" rIns="94225" bIns="47110" rtlCol="0" anchor="b"/>
          <a:lstStyle>
            <a:lvl1pPr algn="r">
              <a:defRPr sz="1200"/>
            </a:lvl1pPr>
          </a:lstStyle>
          <a:p>
            <a:fld id="{D9778E9F-4912-4F41-9FEC-FA613D626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184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8E9F-4912-4F41-9FEC-FA613D626BE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909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8E9F-4912-4F41-9FEC-FA613D626BE2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3317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8E9F-4912-4F41-9FEC-FA613D626BE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8669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8E9F-4912-4F41-9FEC-FA613D626BE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4388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36373"/>
            <a:endParaRPr lang="en-US" altLang="en-US" dirty="0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38991" indent="-284228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36910" indent="-227381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91674" indent="-227381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46438" indent="-227381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01203" indent="-227381" defTabSz="45476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55966" indent="-227381" defTabSz="45476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10730" indent="-227381" defTabSz="45476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65495" indent="-227381" defTabSz="45476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31B64622-F19B-4F8E-9624-9438E36C6A19}" type="slidenum">
              <a:rPr lang="en-US" altLang="en-US" smtClean="0">
                <a:latin typeface="Calibri" pitchFamily="34" charset="0"/>
              </a:rPr>
              <a:pPr/>
              <a:t>6</a:t>
            </a:fld>
            <a:endParaRPr lang="en-US" alt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36373"/>
            <a:endParaRPr lang="en-US" altLang="en-US" dirty="0" smtClean="0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38991" indent="-284228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36910" indent="-227381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91674" indent="-227381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46438" indent="-227381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01203" indent="-227381" defTabSz="45476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55966" indent="-227381" defTabSz="45476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10730" indent="-227381" defTabSz="45476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65495" indent="-227381" defTabSz="45476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82F6F200-A061-4A87-A4AA-BA26151EF961}" type="slidenum">
              <a:rPr lang="en-US" altLang="en-US" smtClean="0">
                <a:latin typeface="Calibri" pitchFamily="34" charset="0"/>
              </a:rPr>
              <a:pPr/>
              <a:t>7</a:t>
            </a:fld>
            <a:endParaRPr lang="en-US" alt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36373"/>
            <a:endParaRPr lang="en-US" altLang="en-US" dirty="0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38991" indent="-284228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36910" indent="-227381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91674" indent="-227381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46438" indent="-227381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01203" indent="-227381" defTabSz="45476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55966" indent="-227381" defTabSz="45476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10730" indent="-227381" defTabSz="45476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65495" indent="-227381" defTabSz="45476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A0D4E835-6359-4FCD-A2BE-39F7AA0FA957}" type="slidenum">
              <a:rPr lang="en-US" altLang="en-US" smtClean="0">
                <a:latin typeface="Calibri" pitchFamily="34" charset="0"/>
              </a:rPr>
              <a:pPr/>
              <a:t>8</a:t>
            </a:fld>
            <a:endParaRPr lang="en-US" alt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36373"/>
            <a:endParaRPr lang="en-US" altLang="en-US" dirty="0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38991" indent="-284228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36910" indent="-227381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91674" indent="-227381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46438" indent="-227381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01203" indent="-227381" defTabSz="45476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55966" indent="-227381" defTabSz="45476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10730" indent="-227381" defTabSz="45476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65495" indent="-227381" defTabSz="45476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475293C2-F0FD-4F65-9D7E-DC3A4A58E29E}" type="slidenum">
              <a:rPr lang="en-US" altLang="en-US" smtClean="0">
                <a:latin typeface="Calibri" pitchFamily="34" charset="0"/>
              </a:rPr>
              <a:pPr/>
              <a:t>9</a:t>
            </a:fld>
            <a:endParaRPr lang="en-US" alt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8E9F-4912-4F41-9FEC-FA613D626BE2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506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8E9F-4912-4F41-9FEC-FA613D626BE2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9261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8E9F-4912-4F41-9FEC-FA613D626BE2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0108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8E9F-4912-4F41-9FEC-FA613D626BE2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2497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8E9F-4912-4F41-9FEC-FA613D626BE2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3405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65051" indent="-29364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76148" indent="-234912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47558" indent="-234912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118969" indent="-234912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76096" indent="-234912" defTabSz="4571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3033221" indent="-234912" defTabSz="4571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90348" indent="-234912" defTabSz="4571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947473" indent="-234912" defTabSz="4571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C68FDE86-D03E-4C6A-AD1A-8D38FAEAD473}" type="slidenum">
              <a:rPr lang="en-US" altLang="en-US" smtClean="0"/>
              <a:pPr>
                <a:spcBef>
                  <a:spcPct val="0"/>
                </a:spcBef>
              </a:pPr>
              <a:t>26</a:t>
            </a:fld>
            <a:endParaRPr lang="en-US" alt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65051" indent="-29364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76148" indent="-234912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47558" indent="-234912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118969" indent="-234912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76096" indent="-234912" defTabSz="4571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3033221" indent="-234912" defTabSz="4571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90348" indent="-234912" defTabSz="4571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947473" indent="-234912" defTabSz="4571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C68FDE86-D03E-4C6A-AD1A-8D38FAEAD473}" type="slidenum">
              <a:rPr lang="en-US" altLang="en-US" smtClean="0"/>
              <a:pPr>
                <a:spcBef>
                  <a:spcPct val="0"/>
                </a:spcBef>
              </a:pPr>
              <a:t>27</a:t>
            </a:fld>
            <a:endParaRPr lang="en-US" alt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itleslide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1558549"/>
            <a:ext cx="6400800" cy="1752600"/>
          </a:xfrm>
        </p:spPr>
        <p:txBody>
          <a:bodyPr/>
          <a:lstStyle>
            <a:lvl1pPr marL="0" indent="0" algn="l">
              <a:buNone/>
              <a:defRPr sz="32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Arial-Mdm-FC"/>
              </a:rPr>
              <a:t>Subtitle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-Mdm-FC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28033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369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70482"/>
            <a:ext cx="8229600" cy="1030638"/>
          </a:xfrm>
        </p:spPr>
        <p:txBody>
          <a:bodyPr/>
          <a:lstStyle>
            <a:lvl1pPr algn="l">
              <a:defRPr sz="4400" baseline="0">
                <a:latin typeface="+mn-lt"/>
              </a:defRPr>
            </a:lvl1pPr>
          </a:lstStyle>
          <a:p>
            <a:r>
              <a:rPr lang="en-US" dirty="0" smtClean="0"/>
              <a:t>Section Header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70482" y="1336977"/>
            <a:ext cx="8849694" cy="474632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82153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ectionSlide1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851150" y="2592279"/>
            <a:ext cx="6115050" cy="906463"/>
          </a:xfrm>
        </p:spPr>
        <p:txBody>
          <a:bodyPr anchor="ctr">
            <a:norm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3331059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solidFill>
                  <a:srgbClr val="101957"/>
                </a:solidFill>
                <a:latin typeface="Avenir" panose="02000503040000020003"/>
              </a:defRPr>
            </a:lvl1pPr>
            <a:lvl2pPr>
              <a:defRPr sz="2400">
                <a:solidFill>
                  <a:srgbClr val="101957"/>
                </a:solidFill>
                <a:latin typeface="Avenir" panose="02000503040000020003"/>
              </a:defRPr>
            </a:lvl2pPr>
            <a:lvl3pPr>
              <a:defRPr sz="2000">
                <a:solidFill>
                  <a:srgbClr val="101957"/>
                </a:solidFill>
                <a:latin typeface="Avenir" panose="02000503040000020003"/>
              </a:defRPr>
            </a:lvl3pPr>
            <a:lvl4pPr>
              <a:defRPr sz="1800">
                <a:solidFill>
                  <a:srgbClr val="101957"/>
                </a:solidFill>
                <a:latin typeface="Avenir" panose="02000503040000020003"/>
              </a:defRPr>
            </a:lvl4pPr>
            <a:lvl5pPr>
              <a:defRPr sz="1800">
                <a:solidFill>
                  <a:srgbClr val="101957"/>
                </a:solidFill>
                <a:latin typeface="Avenir" panose="02000503040000020003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solidFill>
                  <a:srgbClr val="101957"/>
                </a:solidFill>
                <a:latin typeface="Avenir" panose="02000503040000020003"/>
              </a:defRPr>
            </a:lvl1pPr>
            <a:lvl2pPr>
              <a:defRPr sz="2400">
                <a:solidFill>
                  <a:srgbClr val="101957"/>
                </a:solidFill>
                <a:latin typeface="Avenir" panose="02000503040000020003"/>
              </a:defRPr>
            </a:lvl2pPr>
            <a:lvl3pPr>
              <a:defRPr sz="2000">
                <a:solidFill>
                  <a:srgbClr val="101957"/>
                </a:solidFill>
                <a:latin typeface="Avenir" panose="02000503040000020003"/>
              </a:defRPr>
            </a:lvl3pPr>
            <a:lvl4pPr>
              <a:defRPr sz="1800">
                <a:solidFill>
                  <a:srgbClr val="101957"/>
                </a:solidFill>
                <a:latin typeface="Avenir" panose="02000503040000020003"/>
              </a:defRPr>
            </a:lvl4pPr>
            <a:lvl5pPr>
              <a:defRPr sz="1800">
                <a:solidFill>
                  <a:srgbClr val="101957"/>
                </a:solidFill>
                <a:latin typeface="Avenir" panose="02000503040000020003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4000">
                <a:solidFill>
                  <a:srgbClr val="101957"/>
                </a:solidFill>
                <a:latin typeface="Avenir" panose="02000503040000020003" pitchFamily="2" charset="0"/>
              </a:rPr>
              <a:t>Click to edit Master title style</a:t>
            </a:r>
            <a:endParaRPr lang="en-US" sz="4000" dirty="0">
              <a:solidFill>
                <a:srgbClr val="101957"/>
              </a:solidFill>
              <a:latin typeface="Avenir" panose="02000503040000020003" pitchFamily="2" charset="0"/>
              <a:cs typeface="Arial-Mdm-FC"/>
            </a:endParaRPr>
          </a:p>
        </p:txBody>
      </p:sp>
    </p:spTree>
    <p:extLst>
      <p:ext uri="{BB962C8B-B14F-4D97-AF65-F5344CB8AC3E}">
        <p14:creationId xmlns:p14="http://schemas.microsoft.com/office/powerpoint/2010/main" val="1570266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01957"/>
                </a:solidFill>
                <a:latin typeface="Avenir" panose="02000503040000020003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solidFill>
                  <a:srgbClr val="101957"/>
                </a:solidFill>
                <a:latin typeface="Avenir" panose="02000503040000020003"/>
              </a:defRPr>
            </a:lvl1pPr>
            <a:lvl2pPr>
              <a:defRPr sz="2000">
                <a:solidFill>
                  <a:srgbClr val="101957"/>
                </a:solidFill>
                <a:latin typeface="Avenir" panose="02000503040000020003"/>
              </a:defRPr>
            </a:lvl2pPr>
            <a:lvl3pPr>
              <a:defRPr sz="1800">
                <a:solidFill>
                  <a:srgbClr val="101957"/>
                </a:solidFill>
                <a:latin typeface="Avenir" panose="02000503040000020003"/>
              </a:defRPr>
            </a:lvl3pPr>
            <a:lvl4pPr>
              <a:defRPr sz="1600">
                <a:solidFill>
                  <a:srgbClr val="101957"/>
                </a:solidFill>
                <a:latin typeface="Avenir" panose="02000503040000020003"/>
              </a:defRPr>
            </a:lvl4pPr>
            <a:lvl5pPr>
              <a:defRPr sz="1600">
                <a:solidFill>
                  <a:srgbClr val="101957"/>
                </a:solidFill>
                <a:latin typeface="Avenir" panose="02000503040000020003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01957"/>
                </a:solidFill>
                <a:latin typeface="Avenir" panose="02000503040000020003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solidFill>
                  <a:srgbClr val="101957"/>
                </a:solidFill>
                <a:latin typeface="Avenir" panose="02000503040000020003"/>
              </a:defRPr>
            </a:lvl1pPr>
            <a:lvl2pPr>
              <a:defRPr sz="2000">
                <a:solidFill>
                  <a:srgbClr val="101957"/>
                </a:solidFill>
                <a:latin typeface="Avenir" panose="02000503040000020003"/>
              </a:defRPr>
            </a:lvl2pPr>
            <a:lvl3pPr>
              <a:defRPr sz="1800">
                <a:solidFill>
                  <a:srgbClr val="101957"/>
                </a:solidFill>
                <a:latin typeface="Avenir" panose="02000503040000020003"/>
              </a:defRPr>
            </a:lvl3pPr>
            <a:lvl4pPr>
              <a:defRPr sz="1600">
                <a:solidFill>
                  <a:srgbClr val="101957"/>
                </a:solidFill>
                <a:latin typeface="Avenir" panose="02000503040000020003"/>
              </a:defRPr>
            </a:lvl4pPr>
            <a:lvl5pPr>
              <a:defRPr sz="1600">
                <a:solidFill>
                  <a:srgbClr val="101957"/>
                </a:solidFill>
                <a:latin typeface="Avenir" panose="02000503040000020003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4000">
                <a:solidFill>
                  <a:srgbClr val="101957"/>
                </a:solidFill>
                <a:latin typeface="Avenir" panose="02000503040000020003" pitchFamily="2" charset="0"/>
              </a:rPr>
              <a:t>Click to edit Master title style</a:t>
            </a:r>
            <a:endParaRPr lang="en-US" sz="4000" dirty="0">
              <a:solidFill>
                <a:srgbClr val="101957"/>
              </a:solidFill>
              <a:latin typeface="Avenir" panose="02000503040000020003" pitchFamily="2" charset="0"/>
              <a:cs typeface="Arial-Mdm-FC"/>
            </a:endParaRPr>
          </a:p>
        </p:txBody>
      </p:sp>
    </p:spTree>
    <p:extLst>
      <p:ext uri="{BB962C8B-B14F-4D97-AF65-F5344CB8AC3E}">
        <p14:creationId xmlns:p14="http://schemas.microsoft.com/office/powerpoint/2010/main" val="2593538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304800" y="304800"/>
            <a:ext cx="5695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Title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539672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ncludingSlide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5609166" y="4808341"/>
            <a:ext cx="328083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rgbClr val="152754"/>
                </a:solidFill>
                <a:latin typeface="Avenir" panose="02000503040000020003" pitchFamily="2" charset="0"/>
                <a:cs typeface="Arial-Mdm-FC"/>
              </a:rPr>
              <a:t>CSTE National Office</a:t>
            </a:r>
          </a:p>
          <a:p>
            <a:pPr algn="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2872 Woodcock Boulevard, Suite 250</a:t>
            </a:r>
          </a:p>
          <a:p>
            <a:pPr algn="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Atlanta, Georgia 30341</a:t>
            </a:r>
          </a:p>
          <a:p>
            <a:pPr algn="r"/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-Lgt-FC"/>
            </a:endParaRPr>
          </a:p>
          <a:p>
            <a:pPr algn="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770.458.3811</a:t>
            </a:r>
          </a:p>
          <a:p>
            <a:pPr algn="r"/>
            <a:r>
              <a:rPr 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770.458.8516</a:t>
            </a:r>
          </a:p>
          <a:p>
            <a:pPr algn="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cmccoull@cste.org</a:t>
            </a:r>
          </a:p>
          <a:p>
            <a:pPr algn="r"/>
            <a:endParaRPr lang="en-US" sz="1600" dirty="0">
              <a:latin typeface="Avenir" panose="0200050304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9563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3050"/>
            <a:ext cx="5928102" cy="742089"/>
          </a:xfrm>
        </p:spPr>
        <p:txBody>
          <a:bodyPr anchor="b">
            <a:normAutofit/>
          </a:bodyPr>
          <a:lstStyle>
            <a:lvl1pPr algn="l">
              <a:defRPr sz="2400" b="0">
                <a:latin typeface="Avenir LT 45 Book" panose="02000503020000020003" pitchFamily="2" charset="0"/>
              </a:defRPr>
            </a:lvl1pPr>
          </a:lstStyle>
          <a:p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  <a:cs typeface="Arial-Mdm-FC"/>
              </a:rPr>
              <a:t>Header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75050" y="1435100"/>
            <a:ext cx="5111750" cy="4691063"/>
          </a:xfrm>
        </p:spPr>
        <p:txBody>
          <a:bodyPr/>
          <a:lstStyle>
            <a:lvl1pPr algn="l">
              <a:defRPr sz="3200">
                <a:latin typeface="Avenir LT 45 Book" panose="02000503020000020003" pitchFamily="2" charset="0"/>
              </a:defRPr>
            </a:lvl1pPr>
            <a:lvl2pPr marL="800100" indent="-342900" algn="l">
              <a:lnSpc>
                <a:spcPct val="130000"/>
              </a:lnSpc>
              <a:buFont typeface="Arial"/>
              <a:buChar char="•"/>
              <a:defRPr sz="1600"/>
            </a:lvl2pPr>
            <a:lvl3pPr marL="800100" indent="0">
              <a:buNone/>
              <a:defRPr sz="1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algn="l"/>
            <a:r>
              <a:rPr lang="en-US" dirty="0" err="1">
                <a:solidFill>
                  <a:srgbClr val="585543"/>
                </a:solidFill>
                <a:latin typeface="Avenir" panose="02000503040000020003" pitchFamily="2" charset="0"/>
                <a:cs typeface="Arial-Mdm-FC"/>
              </a:rPr>
              <a:t>Subheader</a:t>
            </a:r>
            <a:endParaRPr lang="en-US" dirty="0">
              <a:solidFill>
                <a:srgbClr val="585543"/>
              </a:solidFill>
              <a:latin typeface="Avenir" panose="02000503040000020003" pitchFamily="2" charset="0"/>
              <a:cs typeface="Arial-Lgt-FC"/>
            </a:endParaRPr>
          </a:p>
          <a:p>
            <a:pPr algn="l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Lorem ipsum dolor sit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amet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, id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reque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appareat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per.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Te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neglegentur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comprehens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qui. Ne qui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eirmod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mediocrem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.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Mentitum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maluisset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et sea,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harum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solet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id mea. Lorem ipsum</a:t>
            </a:r>
          </a:p>
          <a:p>
            <a:pPr marL="800100" lvl="1" indent="-342900" algn="l">
              <a:lnSpc>
                <a:spcPct val="130000"/>
              </a:lnSpc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Lorem ipsum</a:t>
            </a:r>
          </a:p>
          <a:p>
            <a:pPr marL="800100" lvl="1" indent="-342900" algn="l">
              <a:lnSpc>
                <a:spcPct val="130000"/>
              </a:lnSpc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Lorem ipsum</a:t>
            </a:r>
          </a:p>
          <a:p>
            <a:pPr marL="800100" lvl="1" indent="-342900" algn="l">
              <a:lnSpc>
                <a:spcPct val="130000"/>
              </a:lnSpc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Lorem ipsum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rgbClr val="101957"/>
                </a:solidFill>
                <a:latin typeface="Avenir" panose="02000503040000020003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7621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rgbClr val="101957"/>
                </a:solidFill>
                <a:latin typeface="Avenir LT 45 Book" panose="02000503020000020003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rgbClr val="101957"/>
                </a:solidFill>
                <a:latin typeface="Avenir" panose="02000503040000020003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rgbClr val="101957"/>
                </a:solidFill>
                <a:latin typeface="Avenir LT 45 Book" panose="02000503020000020003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67917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1pPr>
            <a:lvl2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2pPr>
            <a:lvl3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3pPr>
            <a:lvl4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4pPr>
            <a:lvl5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>
            <a:lvl1pPr>
              <a:defRPr>
                <a:latin typeface="Avenir LT 45 Book" panose="02000503020000020003" pitchFamily="2" charset="0"/>
              </a:defRPr>
            </a:lvl1pPr>
          </a:lstStyle>
          <a:p>
            <a:pPr algn="l">
              <a:lnSpc>
                <a:spcPct val="80000"/>
              </a:lnSpc>
            </a:pPr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</a:rPr>
              <a:t>Click to edit Master title style</a:t>
            </a:r>
            <a:endParaRPr lang="en-US" sz="4000" dirty="0">
              <a:solidFill>
                <a:srgbClr val="101957"/>
              </a:solidFill>
              <a:latin typeface="Avenir" panose="02000503040000020003" pitchFamily="2" charset="0"/>
              <a:cs typeface="Arial-Mdm-FC"/>
            </a:endParaRPr>
          </a:p>
        </p:txBody>
      </p:sp>
    </p:spTree>
    <p:extLst>
      <p:ext uri="{BB962C8B-B14F-4D97-AF65-F5344CB8AC3E}">
        <p14:creationId xmlns:p14="http://schemas.microsoft.com/office/powerpoint/2010/main" val="369117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1pPr>
            <a:lvl2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2pPr>
            <a:lvl3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3pPr>
            <a:lvl4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4pPr>
            <a:lvl5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32179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ooter2-01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9093"/>
            <a:ext cx="9144000" cy="688907"/>
          </a:xfrm>
          <a:prstGeom prst="rect">
            <a:avLst/>
          </a:prstGeom>
        </p:spPr>
      </p:pic>
      <p:pic>
        <p:nvPicPr>
          <p:cNvPr id="7" name="Picture 6" descr="header-01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36977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93977"/>
            <a:ext cx="8229600" cy="9838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Header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8685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rgbClr val="152754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lang="en-US" sz="2400" kern="1200" dirty="0" smtClean="0">
          <a:solidFill>
            <a:srgbClr val="101957"/>
          </a:solidFill>
          <a:latin typeface="+mj-lt"/>
          <a:ea typeface="+mn-ea"/>
          <a:cs typeface="+mn-cs"/>
        </a:defRPr>
      </a:lvl1pPr>
      <a:lvl2pPr marL="800100" indent="-342900" algn="l" defTabSz="914400" rtl="0" eaLnBrk="1" latinLnBrk="0" hangingPunct="1">
        <a:spcBef>
          <a:spcPct val="20000"/>
        </a:spcBef>
        <a:buFont typeface="Courier New" panose="02070309020205020404" pitchFamily="49" charset="0"/>
        <a:buChar char="o"/>
        <a:defRPr lang="en-US" sz="2400" kern="1200" dirty="0" smtClean="0">
          <a:solidFill>
            <a:srgbClr val="101957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lang="en-US" sz="2400" kern="1200" dirty="0" smtClean="0">
          <a:solidFill>
            <a:srgbClr val="101957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lang="en-US" sz="2400" kern="1200" dirty="0" smtClean="0">
          <a:solidFill>
            <a:srgbClr val="101957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lang="en-US" sz="2400" kern="1200" dirty="0">
          <a:solidFill>
            <a:srgbClr val="101957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3.basecamp.com/3164497/join/1guTDJpympS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199" y="1558549"/>
            <a:ext cx="7702953" cy="1752600"/>
          </a:xfrm>
        </p:spPr>
        <p:txBody>
          <a:bodyPr>
            <a:normAutofit/>
          </a:bodyPr>
          <a:lstStyle/>
          <a:p>
            <a:r>
              <a:rPr lang="en-US" dirty="0" smtClean="0"/>
              <a:t>Surveillance Practice and </a:t>
            </a:r>
          </a:p>
          <a:p>
            <a:r>
              <a:rPr lang="en-US" dirty="0" smtClean="0"/>
              <a:t>Implementation Subcommittee (SPIS)</a:t>
            </a:r>
          </a:p>
          <a:p>
            <a:r>
              <a:rPr lang="en-US" dirty="0" smtClean="0"/>
              <a:t>July 27 2018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Data Standardization Work Group</a:t>
            </a:r>
          </a:p>
        </p:txBody>
      </p:sp>
    </p:spTree>
    <p:extLst>
      <p:ext uri="{BB962C8B-B14F-4D97-AF65-F5344CB8AC3E}">
        <p14:creationId xmlns:p14="http://schemas.microsoft.com/office/powerpoint/2010/main" val="2100191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Date </a:t>
            </a:r>
            <a:r>
              <a:rPr lang="en-US" dirty="0"/>
              <a:t>of Illness Onset Proposal </a:t>
            </a:r>
          </a:p>
          <a:p>
            <a:r>
              <a:rPr lang="en-US" dirty="0" smtClean="0"/>
              <a:t>Recommendation </a:t>
            </a:r>
            <a:r>
              <a:rPr lang="en-US" dirty="0"/>
              <a:t>for the Brief Process and Vetting</a:t>
            </a:r>
          </a:p>
          <a:p>
            <a:r>
              <a:rPr lang="en-US" dirty="0" smtClean="0"/>
              <a:t>Diagnosis Date </a:t>
            </a:r>
            <a:r>
              <a:rPr lang="en-US" dirty="0" smtClean="0">
                <a:sym typeface="Wingdings" panose="05000000000000000000" pitchFamily="2" charset="2"/>
              </a:rPr>
              <a:t> Laboratory Dates</a:t>
            </a:r>
            <a:endParaRPr lang="en-US" dirty="0"/>
          </a:p>
          <a:p>
            <a:r>
              <a:rPr lang="en-US" dirty="0" smtClean="0"/>
              <a:t>Prioritizing </a:t>
            </a:r>
            <a:r>
              <a:rPr lang="en-US" dirty="0"/>
              <a:t>the Dates of Public Health Importance </a:t>
            </a:r>
          </a:p>
          <a:p>
            <a:pPr lvl="1"/>
            <a:r>
              <a:rPr lang="en-US" dirty="0" smtClean="0"/>
              <a:t>Event/Counting Date</a:t>
            </a:r>
            <a:endParaRPr lang="en-US" dirty="0"/>
          </a:p>
          <a:p>
            <a:pPr lvl="1"/>
            <a:r>
              <a:rPr lang="en-US" dirty="0" smtClean="0"/>
              <a:t>Generic </a:t>
            </a:r>
            <a:r>
              <a:rPr lang="en-US" dirty="0"/>
              <a:t>v2 </a:t>
            </a:r>
            <a:r>
              <a:rPr lang="en-US" dirty="0" smtClean="0"/>
              <a:t>Timeline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1396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Date of Illness Onset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Signs and symptoms in the position statements</a:t>
            </a:r>
          </a:p>
          <a:p>
            <a:pPr lvl="1"/>
            <a:r>
              <a:rPr lang="en-US" dirty="0" smtClean="0"/>
              <a:t>Variation by disease and position statement</a:t>
            </a:r>
          </a:p>
          <a:p>
            <a:pPr lvl="1"/>
            <a:r>
              <a:rPr lang="en-US" dirty="0" smtClean="0"/>
              <a:t>Recommendation: </a:t>
            </a:r>
          </a:p>
          <a:p>
            <a:pPr lvl="2"/>
            <a:r>
              <a:rPr lang="en-US" dirty="0" smtClean="0"/>
              <a:t>Refer to the signs and symptoms in the Case Classification</a:t>
            </a:r>
          </a:p>
          <a:p>
            <a:pPr lvl="2"/>
            <a:r>
              <a:rPr lang="en-US" dirty="0" smtClean="0"/>
              <a:t>Case Classification may reference the Clinical Criteria or the Clinical Description for detailed signs/symptoms</a:t>
            </a:r>
          </a:p>
        </p:txBody>
      </p:sp>
    </p:spTree>
    <p:extLst>
      <p:ext uri="{BB962C8B-B14F-4D97-AF65-F5344CB8AC3E}">
        <p14:creationId xmlns:p14="http://schemas.microsoft.com/office/powerpoint/2010/main" val="3720677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450" y="170482"/>
            <a:ext cx="8229600" cy="1030638"/>
          </a:xfrm>
        </p:spPr>
        <p:txBody>
          <a:bodyPr/>
          <a:lstStyle/>
          <a:p>
            <a:r>
              <a:rPr lang="en-US" dirty="0" smtClean="0"/>
              <a:t>Campylobacteriosis </a:t>
            </a:r>
            <a:r>
              <a:rPr lang="en-US" sz="3600" dirty="0" smtClean="0"/>
              <a:t>(2015)</a:t>
            </a:r>
            <a:endParaRPr lang="en-US" sz="3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" y="1429720"/>
            <a:ext cx="8492828" cy="1523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4" y="3138488"/>
            <a:ext cx="8486775" cy="2878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3441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Hepatitis A (2012)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4" y="1357313"/>
            <a:ext cx="8543925" cy="5025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997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9863"/>
            <a:ext cx="8229600" cy="1031875"/>
          </a:xfrm>
        </p:spPr>
        <p:txBody>
          <a:bodyPr/>
          <a:lstStyle/>
          <a:p>
            <a:pPr>
              <a:defRPr/>
            </a:pPr>
            <a:r>
              <a:rPr lang="en-US" smtClean="0"/>
              <a:t>Implementation Actions</a:t>
            </a:r>
            <a:endParaRPr lang="en-US"/>
          </a:p>
        </p:txBody>
      </p:sp>
      <p:sp>
        <p:nvSpPr>
          <p:cNvPr id="28675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altLang="en-US" dirty="0" smtClean="0"/>
              <a:t>CSTE</a:t>
            </a:r>
          </a:p>
          <a:p>
            <a:pPr lvl="1"/>
            <a:r>
              <a:rPr altLang="en-US" dirty="0" smtClean="0"/>
              <a:t>Brief process</a:t>
            </a:r>
            <a:r>
              <a:rPr altLang="en-US" dirty="0" smtClean="0">
                <a:sym typeface="Wingdings" pitchFamily="2" charset="2"/>
              </a:rPr>
              <a:t> Publish Distribute</a:t>
            </a:r>
          </a:p>
          <a:p>
            <a:pPr lvl="1"/>
            <a:r>
              <a:rPr lang="en-US" altLang="en-US" dirty="0" smtClean="0">
                <a:sym typeface="Wingdings" pitchFamily="2" charset="2"/>
              </a:rPr>
              <a:t>Standardize the location of the signs/symptoms for the official case classification in the position statements</a:t>
            </a:r>
            <a:endParaRPr altLang="en-US" dirty="0" smtClean="0">
              <a:sym typeface="Wingdings" pitchFamily="2" charset="2"/>
            </a:endParaRPr>
          </a:p>
          <a:p>
            <a:r>
              <a:rPr altLang="en-US" dirty="0" smtClean="0">
                <a:sym typeface="Wingdings" pitchFamily="2" charset="2"/>
              </a:rPr>
              <a:t>DSWG/SPIS</a:t>
            </a:r>
          </a:p>
          <a:p>
            <a:pPr lvl="1"/>
            <a:r>
              <a:rPr altLang="en-US" dirty="0" smtClean="0">
                <a:sym typeface="Wingdings" pitchFamily="2" charset="2"/>
              </a:rPr>
              <a:t>Promote brief</a:t>
            </a:r>
          </a:p>
          <a:p>
            <a:pPr lvl="1"/>
            <a:r>
              <a:rPr altLang="en-US" dirty="0" smtClean="0">
                <a:sym typeface="Wingdings" pitchFamily="2" charset="2"/>
              </a:rPr>
              <a:t>Review and update</a:t>
            </a:r>
          </a:p>
          <a:p>
            <a:pPr lvl="1"/>
            <a:endParaRPr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2861615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9863"/>
            <a:ext cx="8229600" cy="1031875"/>
          </a:xfrm>
        </p:spPr>
        <p:txBody>
          <a:bodyPr/>
          <a:lstStyle/>
          <a:p>
            <a:pPr>
              <a:defRPr/>
            </a:pPr>
            <a:r>
              <a:rPr lang="en-US" smtClean="0"/>
              <a:t>Implementation Actions</a:t>
            </a:r>
            <a:endParaRPr lang="en-US"/>
          </a:p>
        </p:txBody>
      </p:sp>
      <p:sp>
        <p:nvSpPr>
          <p:cNvPr id="29699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altLang="en-US" dirty="0" smtClean="0">
                <a:sym typeface="Wingdings" pitchFamily="2" charset="2"/>
              </a:rPr>
              <a:t>STLT Health Departments</a:t>
            </a:r>
          </a:p>
          <a:p>
            <a:pPr lvl="1"/>
            <a:r>
              <a:rPr altLang="en-US" dirty="0" smtClean="0">
                <a:sym typeface="Wingdings" pitchFamily="2" charset="2"/>
              </a:rPr>
              <a:t>Gap analysis for the surveillance system and procedures</a:t>
            </a:r>
            <a:endParaRPr altLang="en-US" dirty="0" smtClean="0"/>
          </a:p>
          <a:p>
            <a:pPr lvl="1"/>
            <a:r>
              <a:rPr altLang="en-US" dirty="0" smtClean="0"/>
              <a:t>Surveillance system revisions:</a:t>
            </a:r>
          </a:p>
          <a:p>
            <a:pPr lvl="2"/>
            <a:r>
              <a:rPr altLang="en-US" dirty="0" smtClean="0"/>
              <a:t>Do not require Date of Illness Onset</a:t>
            </a:r>
          </a:p>
          <a:p>
            <a:pPr lvl="2"/>
            <a:r>
              <a:rPr altLang="en-US" dirty="0" smtClean="0"/>
              <a:t>Do not use substitution/calculation</a:t>
            </a:r>
          </a:p>
          <a:p>
            <a:pPr lvl="2"/>
            <a:r>
              <a:rPr altLang="en-US" dirty="0" smtClean="0"/>
              <a:t>Create a discrete data elements for:</a:t>
            </a:r>
          </a:p>
          <a:p>
            <a:pPr lvl="3"/>
            <a:r>
              <a:rPr lang="en-US" altLang="en-US" dirty="0" smtClean="0">
                <a:solidFill>
                  <a:srgbClr val="0070C0"/>
                </a:solidFill>
              </a:rPr>
              <a:t>Onset of signs/symptoms</a:t>
            </a:r>
          </a:p>
          <a:p>
            <a:pPr lvl="3"/>
            <a:r>
              <a:rPr lang="en-US" altLang="en-US" dirty="0" smtClean="0">
                <a:solidFill>
                  <a:srgbClr val="0070C0"/>
                </a:solidFill>
              </a:rPr>
              <a:t>Onset of illness (if needed)</a:t>
            </a:r>
          </a:p>
          <a:p>
            <a:pPr lvl="3"/>
            <a:r>
              <a:rPr lang="en-US" altLang="en-US" dirty="0" smtClean="0">
                <a:solidFill>
                  <a:srgbClr val="0070C0"/>
                </a:solidFill>
              </a:rPr>
              <a:t>Event date</a:t>
            </a:r>
            <a:endParaRPr altLang="en-US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4458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9863"/>
            <a:ext cx="8229600" cy="1031875"/>
          </a:xfrm>
        </p:spPr>
        <p:txBody>
          <a:bodyPr/>
          <a:lstStyle/>
          <a:p>
            <a:pPr>
              <a:defRPr/>
            </a:pPr>
            <a:r>
              <a:rPr lang="en-US" smtClean="0"/>
              <a:t>Implementation Actions</a:t>
            </a:r>
            <a:endParaRPr lang="en-US"/>
          </a:p>
        </p:txBody>
      </p:sp>
      <p:sp>
        <p:nvSpPr>
          <p:cNvPr id="3072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altLang="en-US" dirty="0" smtClean="0">
                <a:sym typeface="Wingdings" pitchFamily="2" charset="2"/>
              </a:rPr>
              <a:t>CDC</a:t>
            </a:r>
          </a:p>
          <a:p>
            <a:pPr lvl="1"/>
            <a:r>
              <a:rPr altLang="en-US" dirty="0" smtClean="0">
                <a:solidFill>
                  <a:srgbClr val="0070C0"/>
                </a:solidFill>
                <a:sym typeface="Wingdings" pitchFamily="2" charset="2"/>
              </a:rPr>
              <a:t>Revise the Data Element Name to Symptom Onset Date with the description:</a:t>
            </a:r>
          </a:p>
          <a:p>
            <a:pPr lvl="2"/>
            <a:r>
              <a:rPr altLang="en-US" dirty="0" smtClean="0"/>
              <a:t>Reported date of the onset of symptoms of the condition being reported to the public health system.</a:t>
            </a:r>
            <a:endParaRPr altLang="en-US" dirty="0" smtClean="0">
              <a:solidFill>
                <a:srgbClr val="0070C0"/>
              </a:solidFill>
              <a:sym typeface="Wingdings" pitchFamily="2" charset="2"/>
            </a:endParaRPr>
          </a:p>
          <a:p>
            <a:pPr lvl="1"/>
            <a:endParaRPr altLang="en-US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22967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9863"/>
            <a:ext cx="8229600" cy="1031875"/>
          </a:xfrm>
        </p:spPr>
        <p:txBody>
          <a:bodyPr/>
          <a:lstStyle/>
          <a:p>
            <a:pPr>
              <a:defRPr/>
            </a:pPr>
            <a:r>
              <a:rPr lang="en-US" smtClean="0"/>
              <a:t>Implementation Actions</a:t>
            </a:r>
            <a:endParaRPr lang="en-US"/>
          </a:p>
        </p:txBody>
      </p:sp>
      <p:sp>
        <p:nvSpPr>
          <p:cNvPr id="31747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altLang="en-US" smtClean="0">
                <a:sym typeface="Wingdings" pitchFamily="2" charset="2"/>
              </a:rPr>
              <a:t>CDC</a:t>
            </a:r>
          </a:p>
          <a:p>
            <a:pPr lvl="1"/>
            <a:r>
              <a:rPr altLang="en-US" smtClean="0">
                <a:solidFill>
                  <a:srgbClr val="0070C0"/>
                </a:solidFill>
                <a:sym typeface="Wingdings" pitchFamily="2" charset="2"/>
              </a:rPr>
              <a:t>Revise the HL7 Implementation Notes:</a:t>
            </a:r>
          </a:p>
          <a:p>
            <a:pPr lvl="2"/>
            <a:r>
              <a:rPr altLang="en-US" smtClean="0"/>
              <a:t>“For unknown date, OBX-5 </a:t>
            </a:r>
            <a:r>
              <a:rPr altLang="en-US" b="1" smtClean="0"/>
              <a:t>MAY</a:t>
            </a:r>
            <a:r>
              <a:rPr altLang="en-US" smtClean="0"/>
              <a:t> be populated with ‘99999999’”.</a:t>
            </a:r>
          </a:p>
          <a:p>
            <a:pPr lvl="2"/>
            <a:r>
              <a:rPr altLang="en-US" smtClean="0"/>
              <a:t>Replace with directions to leave NULL</a:t>
            </a:r>
          </a:p>
          <a:p>
            <a:pPr lvl="2"/>
            <a:r>
              <a:rPr altLang="en-US" smtClean="0">
                <a:solidFill>
                  <a:srgbClr val="0070C0"/>
                </a:solidFill>
              </a:rPr>
              <a:t>Would need updated in the Arboviral MMG also </a:t>
            </a:r>
            <a:endParaRPr altLang="en-US" smtClean="0">
              <a:solidFill>
                <a:srgbClr val="0070C0"/>
              </a:solidFill>
              <a:sym typeface="Wingdings" pitchFamily="2" charset="2"/>
            </a:endParaRPr>
          </a:p>
          <a:p>
            <a:pPr lvl="1"/>
            <a:r>
              <a:rPr altLang="en-US" smtClean="0">
                <a:solidFill>
                  <a:srgbClr val="002060"/>
                </a:solidFill>
              </a:rPr>
              <a:t>Reference this document in the MMG Data Element Description</a:t>
            </a:r>
          </a:p>
        </p:txBody>
      </p:sp>
    </p:spTree>
    <p:extLst>
      <p:ext uri="{BB962C8B-B14F-4D97-AF65-F5344CB8AC3E}">
        <p14:creationId xmlns:p14="http://schemas.microsoft.com/office/powerpoint/2010/main" val="36271626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Brief Proposal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3252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Brief Proposal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Overarching focus for all data elements</a:t>
            </a:r>
          </a:p>
          <a:p>
            <a:pPr lvl="1"/>
            <a:r>
              <a:rPr lang="en-US" dirty="0" smtClean="0"/>
              <a:t>Importance of standardizing application of the data elements</a:t>
            </a:r>
          </a:p>
          <a:p>
            <a:pPr lvl="1"/>
            <a:r>
              <a:rPr lang="en-US" dirty="0" smtClean="0"/>
              <a:t>Vetting process in diagram form</a:t>
            </a:r>
          </a:p>
          <a:p>
            <a:pPr lvl="1"/>
            <a:r>
              <a:rPr lang="en-US" dirty="0" smtClean="0"/>
              <a:t>Reference a repository</a:t>
            </a:r>
          </a:p>
          <a:p>
            <a:r>
              <a:rPr lang="en-US" dirty="0" smtClean="0"/>
              <a:t>Repository on the CSTE website</a:t>
            </a:r>
          </a:p>
          <a:p>
            <a:pPr lvl="1"/>
            <a:r>
              <a:rPr lang="en-US" dirty="0" smtClean="0"/>
              <a:t>Host the recommendations made from this group for each data element</a:t>
            </a:r>
          </a:p>
          <a:p>
            <a:r>
              <a:rPr lang="en-US" dirty="0" smtClean="0"/>
              <a:t>Draft to be shared for discussion on the August call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9576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MMG Coordination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1228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MMG Collaboration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S/I leadership will coordinate opportunities for involvement with the MMG development and CDC</a:t>
            </a:r>
          </a:p>
          <a:p>
            <a:r>
              <a:rPr lang="en-US" dirty="0" smtClean="0"/>
              <a:t>DSWG activities</a:t>
            </a:r>
          </a:p>
          <a:p>
            <a:pPr lvl="1"/>
            <a:r>
              <a:rPr lang="en-US" dirty="0" smtClean="0"/>
              <a:t>Discuss guides during the comment period</a:t>
            </a:r>
          </a:p>
          <a:p>
            <a:pPr lvl="1"/>
            <a:r>
              <a:rPr lang="en-US" dirty="0" smtClean="0"/>
              <a:t>Share comments in the Smartsheet for discussion</a:t>
            </a:r>
          </a:p>
          <a:p>
            <a:pPr lvl="1"/>
            <a:r>
              <a:rPr lang="en-US" dirty="0" smtClean="0"/>
              <a:t>Basecamp space available to share onboarding resources</a:t>
            </a:r>
          </a:p>
          <a:p>
            <a:pPr lvl="1"/>
            <a:r>
              <a:rPr lang="en-US" b="1" dirty="0" smtClean="0">
                <a:solidFill>
                  <a:srgbClr val="0070C0"/>
                </a:solidFill>
              </a:rPr>
              <a:t>Cross-jurisdiction collaboration during onboarding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646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MMG Collaboration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190500" y="5753100"/>
            <a:ext cx="8820150" cy="1104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4" y="1201120"/>
            <a:ext cx="7115175" cy="5554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>
          <a:xfrm>
            <a:off x="4600575" y="4913194"/>
            <a:ext cx="995007" cy="1023582"/>
          </a:xfrm>
          <a:prstGeom prst="ellipse">
            <a:avLst/>
          </a:prstGeom>
          <a:noFill/>
          <a:ln w="41275">
            <a:solidFill>
              <a:srgbClr val="1B34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545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MMG Collaboration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190500" y="5753100"/>
            <a:ext cx="8820150" cy="1104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4" y="1201120"/>
            <a:ext cx="7115175" cy="5554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5"/>
          <p:cNvSpPr/>
          <p:nvPr/>
        </p:nvSpPr>
        <p:spPr>
          <a:xfrm>
            <a:off x="2296962" y="4392580"/>
            <a:ext cx="1785939" cy="1638300"/>
          </a:xfrm>
          <a:prstGeom prst="ellipse">
            <a:avLst/>
          </a:prstGeom>
          <a:noFill/>
          <a:ln w="41275">
            <a:solidFill>
              <a:srgbClr val="1B34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600575" y="4913194"/>
            <a:ext cx="995007" cy="1023582"/>
          </a:xfrm>
          <a:prstGeom prst="ellipse">
            <a:avLst/>
          </a:prstGeom>
          <a:noFill/>
          <a:ln w="41275">
            <a:solidFill>
              <a:srgbClr val="1B34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862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Diagnosis 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5105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Diagnosis Date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Approaches</a:t>
            </a:r>
          </a:p>
          <a:p>
            <a:pPr lvl="1"/>
            <a:r>
              <a:rPr lang="en-US" dirty="0" smtClean="0"/>
              <a:t>Clinical and laboratory dates vs. clinical only</a:t>
            </a:r>
          </a:p>
          <a:p>
            <a:pPr lvl="1"/>
            <a:r>
              <a:rPr lang="en-US" dirty="0" smtClean="0"/>
              <a:t>High-level guidance for prioritization/hierarchy of dates</a:t>
            </a:r>
          </a:p>
          <a:p>
            <a:pPr lvl="2"/>
            <a:r>
              <a:rPr lang="en-US" dirty="0" smtClean="0"/>
              <a:t>Per CSTE conference - condition-specific guidance beyond the scope of this work</a:t>
            </a:r>
          </a:p>
          <a:p>
            <a:pPr lvl="1"/>
            <a:r>
              <a:rPr lang="en-US" dirty="0" smtClean="0"/>
              <a:t>Include date type with reported date (with guidance for prioritization/hierarchy)</a:t>
            </a:r>
          </a:p>
          <a:p>
            <a:endParaRPr lang="en-US" dirty="0" smtClean="0"/>
          </a:p>
          <a:p>
            <a:r>
              <a:rPr lang="en-US" dirty="0" smtClean="0"/>
              <a:t>Proposal</a:t>
            </a:r>
          </a:p>
          <a:p>
            <a:pPr lvl="1"/>
            <a:r>
              <a:rPr lang="en-US" dirty="0" smtClean="0"/>
              <a:t>Address the component dates for Diagnosis Date (e.g., laboratory dates)</a:t>
            </a:r>
          </a:p>
          <a:p>
            <a:pPr lvl="1"/>
            <a:r>
              <a:rPr lang="en-US" dirty="0" smtClean="0"/>
              <a:t>Determine the scope of Date of Public Health Importance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3312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Laboratory Dates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9028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Laboratory Template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2230710"/>
              </p:ext>
            </p:extLst>
          </p:nvPr>
        </p:nvGraphicFramePr>
        <p:xfrm>
          <a:off x="457200" y="1371600"/>
          <a:ext cx="8477250" cy="4857750"/>
        </p:xfrm>
        <a:graphic>
          <a:graphicData uri="http://schemas.openxmlformats.org/drawingml/2006/table">
            <a:tbl>
              <a:tblPr/>
              <a:tblGrid>
                <a:gridCol w="3694563"/>
                <a:gridCol w="4782687"/>
              </a:tblGrid>
              <a:tr h="4762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Data Element (DE) 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Name</a:t>
                      </a:r>
                    </a:p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Data Element 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Description</a:t>
                      </a:r>
                    </a:p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737235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Observation Date/Time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0" indent="0" algn="l" fontAlgn="t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The 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clinically relevant date/time of the observation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2950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Results Rpt/Status Chng - Date/Time</a:t>
                      </a:r>
                      <a:b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0" indent="0" algn="l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Indicates the date and time that the results were reported or that a status changed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9145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Specimen Collection Date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0" indent="0" algn="l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Date/time of observation in OBX segment for ELR infers the specimen collection date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Specimen Analyzed Date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0" indent="0" algn="l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Date/time associated with generation of the result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3896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Specimen Collection Date/Time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0" indent="0" algn="l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The date the specimen was collected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5304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Specimen Received Date/Time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0" indent="0" algn="l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The date/time the specimen is received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8016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Epi/Interpretive Lab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1518241"/>
              </p:ext>
            </p:extLst>
          </p:nvPr>
        </p:nvGraphicFramePr>
        <p:xfrm>
          <a:off x="457200" y="1371600"/>
          <a:ext cx="8477250" cy="3418999"/>
        </p:xfrm>
        <a:graphic>
          <a:graphicData uri="http://schemas.openxmlformats.org/drawingml/2006/table">
            <a:tbl>
              <a:tblPr/>
              <a:tblGrid>
                <a:gridCol w="3694563"/>
                <a:gridCol w="4782687"/>
              </a:tblGrid>
              <a:tr h="4762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Data Element (DE) 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Name</a:t>
                      </a:r>
                    </a:p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Data Element 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Description</a:t>
                      </a:r>
                    </a:p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693896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Specimen Collection Date/Time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0" indent="0" algn="l" fontAlgn="t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Date and/or time of collection of laboratory specimen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5304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Specimen Received Date/Time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0" indent="0" algn="l" fontAlgn="t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Specimen received date/time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5304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Specimen Analyzed Date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0" indent="0" algn="l" fontAlgn="t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The date the specimen/isolate was tested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5304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Date/Time of Lab Result</a:t>
                      </a:r>
                    </a:p>
                    <a:p>
                      <a:pPr algn="l" fontAlgn="t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0" indent="0" algn="l" fontAlgn="t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Date result sent from reporting laboratory</a:t>
                      </a:r>
                    </a:p>
                    <a:p>
                      <a:pPr marL="114300" indent="0" algn="l" fontAlgn="t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5304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Date Specimen Sent to CDC</a:t>
                      </a:r>
                    </a:p>
                    <a:p>
                      <a:pPr algn="l" fontAlgn="t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30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Date Specimen Sent to CDC</a:t>
                      </a:r>
                    </a:p>
                    <a:p>
                      <a:pPr marL="114300" indent="0" algn="l" fontAlgn="t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70482" y="5067300"/>
            <a:ext cx="8849694" cy="1200150"/>
          </a:xfrm>
        </p:spPr>
        <p:txBody>
          <a:bodyPr>
            <a:normAutofit/>
          </a:bodyPr>
          <a:lstStyle/>
          <a:p>
            <a:r>
              <a:rPr lang="en-US" dirty="0" smtClean="0"/>
              <a:t>Other laboratory dates?</a:t>
            </a:r>
          </a:p>
        </p:txBody>
      </p:sp>
    </p:spTree>
    <p:extLst>
      <p:ext uri="{BB962C8B-B14F-4D97-AF65-F5344CB8AC3E}">
        <p14:creationId xmlns:p14="http://schemas.microsoft.com/office/powerpoint/2010/main" val="11970238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 Side-by-Side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4159192"/>
              </p:ext>
            </p:extLst>
          </p:nvPr>
        </p:nvGraphicFramePr>
        <p:xfrm>
          <a:off x="209550" y="1428750"/>
          <a:ext cx="8801100" cy="5293519"/>
        </p:xfrm>
        <a:graphic>
          <a:graphicData uri="http://schemas.openxmlformats.org/drawingml/2006/table">
            <a:tbl>
              <a:tblPr/>
              <a:tblGrid>
                <a:gridCol w="4457186"/>
                <a:gridCol w="4343914"/>
              </a:tblGrid>
              <a:tr h="4762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Lab Template</a:t>
                      </a:r>
                    </a:p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Interpretive</a:t>
                      </a:r>
                      <a:r>
                        <a:rPr lang="en-US" sz="1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Lab Questions</a:t>
                      </a:r>
                      <a:endParaRPr lang="en-US" sz="18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737235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Observation Date/Time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14300" indent="0" algn="l" fontAlgn="t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42950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Results Rpt/Status Chng - Date/Time</a:t>
                      </a:r>
                      <a:b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</a:b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14300" indent="0" algn="l" fontAlgn="t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Date/Time</a:t>
                      </a:r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of Lab Result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79145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Specimen Collection Date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14300" indent="0" algn="l" fontAlgn="t"/>
                      <a:r>
                        <a:rPr lang="en-US" sz="1800" b="0" i="0" u="none" strike="noStrike" dirty="0" smtClean="0">
                          <a:solidFill>
                            <a:srgbClr val="858C93"/>
                          </a:solidFill>
                          <a:effectLst/>
                          <a:latin typeface="Arial"/>
                        </a:rPr>
                        <a:t>Specimen Collection Date/Time</a:t>
                      </a:r>
                      <a:endParaRPr lang="en-US" sz="1800" b="0" i="0" u="none" strike="noStrike" dirty="0">
                        <a:solidFill>
                          <a:srgbClr val="858C93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Specimen Analyzed Date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14300" indent="0" algn="l" fontAlgn="t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Specimen Analyzed Date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93896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Specimen Collection Date/Time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14300" indent="0" algn="l" fontAlgn="t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Specimen Collection</a:t>
                      </a:r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Date/Time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25304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Specimen Received Date/Time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14300" indent="0" algn="l" fontAlgn="t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Specimen</a:t>
                      </a:r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Received Date/Time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25304">
                <a:tc>
                  <a:txBody>
                    <a:bodyPr/>
                    <a:lstStyle/>
                    <a:p>
                      <a:pPr algn="l" fontAlgn="t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14300" indent="0" algn="l" fontAlgn="t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Date Specimen Sent to CDC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40644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Dates of Public Health Importance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35505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Event Date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Data element plan</a:t>
            </a:r>
          </a:p>
          <a:p>
            <a:pPr lvl="1"/>
            <a:r>
              <a:rPr lang="en-US" dirty="0" smtClean="0"/>
              <a:t>Consensus discussions for component dates first</a:t>
            </a:r>
          </a:p>
          <a:p>
            <a:pPr lvl="1"/>
            <a:r>
              <a:rPr lang="en-US" dirty="0" smtClean="0"/>
              <a:t>Create a common vocabulary for conversations about higher-level case counting and aggregate dates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Event Date/case counting date</a:t>
            </a:r>
          </a:p>
          <a:p>
            <a:pPr lvl="1"/>
            <a:r>
              <a:rPr lang="en-US" dirty="0" smtClean="0"/>
              <a:t>What dates are important to in each jurisdiction (may differ by program) for counting a case?</a:t>
            </a:r>
          </a:p>
        </p:txBody>
      </p:sp>
    </p:spTree>
    <p:extLst>
      <p:ext uri="{BB962C8B-B14F-4D97-AF65-F5344CB8AC3E}">
        <p14:creationId xmlns:p14="http://schemas.microsoft.com/office/powerpoint/2010/main" val="1765929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Genv2 Dates</a:t>
            </a:r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2" y="1591256"/>
            <a:ext cx="8863437" cy="4232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6467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 August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Smartsheet</a:t>
            </a:r>
          </a:p>
          <a:p>
            <a:pPr lvl="1"/>
            <a:r>
              <a:rPr lang="en-US" dirty="0" smtClean="0"/>
              <a:t>“Vote”  to move the Date of Illness Onset proposal forward</a:t>
            </a:r>
          </a:p>
          <a:p>
            <a:pPr lvl="1"/>
            <a:r>
              <a:rPr lang="en-US" dirty="0" smtClean="0"/>
              <a:t>Share your component dates for the Event/Counting Date</a:t>
            </a:r>
          </a:p>
          <a:p>
            <a:pPr lvl="1"/>
            <a:r>
              <a:rPr lang="en-US" dirty="0" smtClean="0"/>
              <a:t>MMG onboarding progress for Smartsheet</a:t>
            </a:r>
            <a:endParaRPr lang="en-US" dirty="0"/>
          </a:p>
          <a:p>
            <a:r>
              <a:rPr lang="en-US" dirty="0" smtClean="0"/>
              <a:t>Basecamp</a:t>
            </a:r>
          </a:p>
          <a:p>
            <a:pPr lvl="1"/>
            <a:r>
              <a:rPr lang="en-US" dirty="0" smtClean="0"/>
              <a:t>Review the draft of the Brief Proposal</a:t>
            </a:r>
          </a:p>
          <a:p>
            <a:pPr lvl="1"/>
            <a:r>
              <a:rPr lang="en-US" dirty="0" smtClean="0"/>
              <a:t>Post resources to the MMG Collaboration folder</a:t>
            </a:r>
          </a:p>
          <a:p>
            <a:pPr lvl="1"/>
            <a:r>
              <a:rPr lang="en-US" dirty="0" smtClean="0"/>
              <a:t>Post onboarding collaboration interest to the Message Board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7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69863"/>
            <a:ext cx="8229600" cy="103187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Schedule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9863" y="1336675"/>
            <a:ext cx="8850312" cy="4746625"/>
          </a:xfrm>
        </p:spPr>
        <p:txBody>
          <a:bodyPr rtlCol="0">
            <a:normAutofit/>
          </a:bodyPr>
          <a:lstStyle/>
          <a:p>
            <a:pPr marL="342900" lv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rgbClr val="002060"/>
                </a:solidFill>
              </a:rPr>
              <a:t>Meet monthly on the 4</a:t>
            </a:r>
            <a:r>
              <a:rPr lang="en-US" baseline="30000" dirty="0" smtClean="0">
                <a:solidFill>
                  <a:srgbClr val="002060"/>
                </a:solidFill>
              </a:rPr>
              <a:t>th</a:t>
            </a:r>
            <a:r>
              <a:rPr lang="en-US" dirty="0" smtClean="0">
                <a:solidFill>
                  <a:srgbClr val="002060"/>
                </a:solidFill>
              </a:rPr>
              <a:t> Friday from 1-2pm ET/ 12-1pm CT</a:t>
            </a:r>
          </a:p>
          <a:p>
            <a:pPr marL="800100" lvl="2" indent="-342900">
              <a:buFont typeface="Courier New" panose="02070309020205020404" pitchFamily="49" charset="0"/>
              <a:buChar char="o"/>
              <a:defRPr/>
            </a:pPr>
            <a:r>
              <a:rPr lang="en-US" dirty="0" smtClean="0">
                <a:solidFill>
                  <a:srgbClr val="002060"/>
                </a:solidFill>
              </a:rPr>
              <a:t>August 24</a:t>
            </a:r>
            <a:r>
              <a:rPr lang="en-US" baseline="30000" dirty="0" smtClean="0">
                <a:solidFill>
                  <a:srgbClr val="002060"/>
                </a:solidFill>
              </a:rPr>
              <a:t>th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</a:p>
          <a:p>
            <a:pPr marL="800100" lvl="2" indent="-342900">
              <a:buFont typeface="Courier New" panose="02070309020205020404" pitchFamily="49" charset="0"/>
              <a:buChar char="o"/>
              <a:defRPr/>
            </a:pPr>
            <a:r>
              <a:rPr lang="en-US" dirty="0" smtClean="0">
                <a:solidFill>
                  <a:srgbClr val="002060"/>
                </a:solidFill>
              </a:rPr>
              <a:t>September 28</a:t>
            </a:r>
            <a:r>
              <a:rPr lang="en-US" baseline="30000" dirty="0" smtClean="0">
                <a:solidFill>
                  <a:srgbClr val="002060"/>
                </a:solidFill>
              </a:rPr>
              <a:t>th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</a:p>
          <a:p>
            <a:pPr marL="800100" lvl="2" indent="-342900">
              <a:buFont typeface="Courier New" panose="02070309020205020404" pitchFamily="49" charset="0"/>
              <a:buChar char="o"/>
              <a:defRPr/>
            </a:pPr>
            <a:r>
              <a:rPr lang="en-US" dirty="0" smtClean="0">
                <a:solidFill>
                  <a:srgbClr val="002060"/>
                </a:solidFill>
              </a:rPr>
              <a:t>October 26</a:t>
            </a:r>
            <a:r>
              <a:rPr lang="en-US" baseline="30000" dirty="0" smtClean="0">
                <a:solidFill>
                  <a:srgbClr val="002060"/>
                </a:solidFill>
              </a:rPr>
              <a:t>th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</a:p>
          <a:p>
            <a:pPr marL="800100" lvl="2" indent="-342900">
              <a:buFont typeface="Courier New" panose="02070309020205020404" pitchFamily="49" charset="0"/>
              <a:buChar char="o"/>
              <a:defRPr/>
            </a:pPr>
            <a:r>
              <a:rPr lang="en-US" dirty="0" smtClean="0">
                <a:solidFill>
                  <a:srgbClr val="002060"/>
                </a:solidFill>
              </a:rPr>
              <a:t>November 30</a:t>
            </a:r>
            <a:r>
              <a:rPr lang="en-US" baseline="30000" dirty="0" smtClean="0">
                <a:solidFill>
                  <a:srgbClr val="002060"/>
                </a:solidFill>
              </a:rPr>
              <a:t>th</a:t>
            </a:r>
            <a:r>
              <a:rPr lang="en-US" dirty="0" smtClean="0">
                <a:solidFill>
                  <a:srgbClr val="002060"/>
                </a:solidFill>
              </a:rPr>
              <a:t> (5</a:t>
            </a:r>
            <a:r>
              <a:rPr lang="en-US" baseline="30000" dirty="0" smtClean="0">
                <a:solidFill>
                  <a:srgbClr val="002060"/>
                </a:solidFill>
              </a:rPr>
              <a:t>th</a:t>
            </a:r>
            <a:r>
              <a:rPr lang="en-US" dirty="0" smtClean="0">
                <a:solidFill>
                  <a:srgbClr val="002060"/>
                </a:solidFill>
              </a:rPr>
              <a:t> Friday due to the holiday)</a:t>
            </a:r>
          </a:p>
          <a:p>
            <a:pPr marL="800100" lvl="2" indent="-342900">
              <a:buFont typeface="Courier New" panose="02070309020205020404" pitchFamily="49" charset="0"/>
              <a:buChar char="o"/>
              <a:defRPr/>
            </a:pPr>
            <a:r>
              <a:rPr lang="en-US" dirty="0" smtClean="0">
                <a:solidFill>
                  <a:srgbClr val="002060"/>
                </a:solidFill>
              </a:rPr>
              <a:t>December 28 (cancelled)</a:t>
            </a:r>
          </a:p>
          <a:p>
            <a:pPr marL="800100" lvl="2" indent="-342900">
              <a:buFont typeface="Courier New" panose="02070309020205020404" pitchFamily="49" charset="0"/>
              <a:buChar char="o"/>
              <a:defRPr/>
            </a:pPr>
            <a:endParaRPr dirty="0" smtClean="0">
              <a:solidFill>
                <a:srgbClr val="002060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dirty="0" smtClean="0"/>
          </a:p>
          <a:p>
            <a:pPr lvl="1" eaLnBrk="1" fontAlgn="auto" hangingPunct="1">
              <a:spcAft>
                <a:spcPts val="0"/>
              </a:spcAft>
              <a:defRPr/>
            </a:pPr>
            <a:endParaRPr dirty="0"/>
          </a:p>
          <a:p>
            <a:pPr eaLnBrk="1" fontAlgn="auto" hangingPunct="1">
              <a:spcAft>
                <a:spcPts val="0"/>
              </a:spcAft>
              <a:defRPr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37696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69863"/>
            <a:ext cx="8229600" cy="103187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How to Engage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9863" y="1336675"/>
            <a:ext cx="8850312" cy="4746625"/>
          </a:xfrm>
        </p:spPr>
        <p:txBody>
          <a:bodyPr rtlCol="0">
            <a:normAutofit/>
          </a:bodyPr>
          <a:lstStyle/>
          <a:p>
            <a:pPr marL="342900" lv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b="1" dirty="0" smtClean="0">
                <a:solidFill>
                  <a:srgbClr val="002060"/>
                </a:solidFill>
              </a:rPr>
              <a:t>Email:</a:t>
            </a:r>
          </a:p>
          <a:p>
            <a:pPr marL="685800" lvl="2">
              <a:buFont typeface="Arial" pitchFamily="34" charset="0"/>
              <a:buChar char="•"/>
              <a:defRPr/>
            </a:pPr>
            <a:r>
              <a:rPr lang="en-US" b="1" dirty="0" smtClean="0">
                <a:solidFill>
                  <a:srgbClr val="002060"/>
                </a:solidFill>
              </a:rPr>
              <a:t>Molly </a:t>
            </a:r>
            <a:r>
              <a:rPr lang="en-US" b="1" dirty="0">
                <a:solidFill>
                  <a:srgbClr val="002060"/>
                </a:solidFill>
              </a:rPr>
              <a:t>Crockett: </a:t>
            </a:r>
            <a:r>
              <a:rPr lang="en-US" dirty="0">
                <a:solidFill>
                  <a:srgbClr val="002060"/>
                </a:solidFill>
              </a:rPr>
              <a:t>Molly.Crockett@MassMail.State.MA.US</a:t>
            </a:r>
            <a:endParaRPr lang="en-US" dirty="0" smtClean="0">
              <a:solidFill>
                <a:srgbClr val="002060"/>
              </a:solidFill>
            </a:endParaRPr>
          </a:p>
          <a:p>
            <a:pPr marL="685800" lvl="2">
              <a:buFont typeface="Arial" pitchFamily="34" charset="0"/>
              <a:buChar char="•"/>
              <a:defRPr/>
            </a:pPr>
            <a:r>
              <a:rPr lang="en-US" b="1" dirty="0" smtClean="0">
                <a:solidFill>
                  <a:srgbClr val="002060"/>
                </a:solidFill>
              </a:rPr>
              <a:t>Shannon Harney: </a:t>
            </a:r>
            <a:r>
              <a:rPr lang="en-US" dirty="0" smtClean="0">
                <a:solidFill>
                  <a:srgbClr val="002060"/>
                </a:solidFill>
              </a:rPr>
              <a:t>Shannon.Harney@tn.gov</a:t>
            </a:r>
          </a:p>
          <a:p>
            <a:pPr marL="685800" lvl="2">
              <a:buFont typeface="Arial" pitchFamily="34" charset="0"/>
              <a:buChar char="•"/>
              <a:defRPr/>
            </a:pPr>
            <a:endParaRPr dirty="0" smtClean="0">
              <a:solidFill>
                <a:srgbClr val="002060"/>
              </a:solidFill>
            </a:endParaRPr>
          </a:p>
          <a:p>
            <a:pPr marL="457200" lvl="1" indent="0" eaLnBrk="1" fontAlgn="auto" hangingPunct="1">
              <a:spcAft>
                <a:spcPts val="0"/>
              </a:spcAft>
              <a:buFont typeface="Courier New" pitchFamily="49" charset="0"/>
              <a:buNone/>
              <a:defRPr/>
            </a:pPr>
            <a:endParaRPr dirty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dirty="0" smtClean="0"/>
          </a:p>
          <a:p>
            <a:pPr lvl="1" eaLnBrk="1" fontAlgn="auto" hangingPunct="1">
              <a:spcAft>
                <a:spcPts val="0"/>
              </a:spcAft>
              <a:defRPr/>
            </a:pPr>
            <a:endParaRPr dirty="0"/>
          </a:p>
          <a:p>
            <a:pPr eaLnBrk="1" fontAlgn="auto" hangingPunct="1">
              <a:spcAft>
                <a:spcPts val="0"/>
              </a:spcAft>
              <a:defRPr/>
            </a:pPr>
            <a:endParaRPr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3" y="3291112"/>
            <a:ext cx="2044700" cy="154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2044699" y="3876900"/>
            <a:ext cx="697547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101957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Font typeface="Courier New" pitchFamily="49" charset="0"/>
              <a:buChar char="o"/>
              <a:defRPr sz="2400">
                <a:solidFill>
                  <a:srgbClr val="101957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§"/>
              <a:defRPr sz="2400">
                <a:solidFill>
                  <a:srgbClr val="101957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rgbClr val="101957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400">
                <a:solidFill>
                  <a:srgbClr val="101957"/>
                </a:solidFill>
                <a:latin typeface="Arial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>
                <a:solidFill>
                  <a:srgbClr val="101957"/>
                </a:solidFill>
                <a:latin typeface="Arial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>
                <a:solidFill>
                  <a:srgbClr val="101957"/>
                </a:solidFill>
                <a:latin typeface="Arial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>
                <a:solidFill>
                  <a:srgbClr val="101957"/>
                </a:solidFill>
                <a:latin typeface="Arial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>
                <a:solidFill>
                  <a:srgbClr val="101957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200" dirty="0" smtClean="0">
                <a:solidFill>
                  <a:schemeClr val="tx1"/>
                </a:solidFill>
                <a:hlinkClick r:id="rId4"/>
              </a:rPr>
              <a:t>https</a:t>
            </a:r>
            <a:r>
              <a:rPr lang="en-US" altLang="en-US" sz="2200" dirty="0">
                <a:solidFill>
                  <a:schemeClr val="tx1"/>
                </a:solidFill>
                <a:hlinkClick r:id="rId4"/>
              </a:rPr>
              <a:t>://3.basecamp.com/3164497/join/1guTDJpympSc</a:t>
            </a:r>
            <a:endParaRPr lang="en-US" altLang="en-US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705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STE_Powerpoint_Template_final">
  <a:themeElements>
    <a:clrScheme name="CSTE">
      <a:dk1>
        <a:srgbClr val="585543"/>
      </a:dk1>
      <a:lt1>
        <a:sysClr val="window" lastClr="FFFFFF"/>
      </a:lt1>
      <a:dk2>
        <a:srgbClr val="1B3473"/>
      </a:dk2>
      <a:lt2>
        <a:srgbClr val="EEECE1"/>
      </a:lt2>
      <a:accent1>
        <a:srgbClr val="7DAED3"/>
      </a:accent1>
      <a:accent2>
        <a:srgbClr val="F5D232"/>
      </a:accent2>
      <a:accent3>
        <a:srgbClr val="C4C7C8"/>
      </a:accent3>
      <a:accent4>
        <a:srgbClr val="9D986D"/>
      </a:accent4>
      <a:accent5>
        <a:srgbClr val="858C93"/>
      </a:accent5>
      <a:accent6>
        <a:srgbClr val="639EC8"/>
      </a:accent6>
      <a:hlink>
        <a:srgbClr val="0000FF"/>
      </a:hlink>
      <a:folHlink>
        <a:srgbClr val="800080"/>
      </a:folHlink>
    </a:clrScheme>
    <a:fontScheme name="CSTE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2125</TotalTime>
  <Words>782</Words>
  <Application>Microsoft Office PowerPoint</Application>
  <PresentationFormat>On-screen Show (4:3)</PresentationFormat>
  <Paragraphs>172</Paragraphs>
  <Slides>27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6" baseType="lpstr">
      <vt:lpstr>Arial</vt:lpstr>
      <vt:lpstr>Arial-Mdm-FC</vt:lpstr>
      <vt:lpstr>Avenir</vt:lpstr>
      <vt:lpstr>Arial-Lgt-FC</vt:lpstr>
      <vt:lpstr>Avenir LT 45 Book</vt:lpstr>
      <vt:lpstr>Wingdings</vt:lpstr>
      <vt:lpstr>Calibri</vt:lpstr>
      <vt:lpstr>Courier New</vt:lpstr>
      <vt:lpstr>CSTE_Powerpoint_Template_final</vt:lpstr>
      <vt:lpstr>Data Standardization Work Group</vt:lpstr>
      <vt:lpstr>Agenda</vt:lpstr>
      <vt:lpstr>Date of Illness Onset</vt:lpstr>
      <vt:lpstr>Campylobacteriosis (2015)</vt:lpstr>
      <vt:lpstr>Hepatitis A (2012)</vt:lpstr>
      <vt:lpstr>Implementation Actions</vt:lpstr>
      <vt:lpstr>Implementation Actions</vt:lpstr>
      <vt:lpstr>Implementation Actions</vt:lpstr>
      <vt:lpstr>Implementation Actions</vt:lpstr>
      <vt:lpstr>PowerPoint Presentation</vt:lpstr>
      <vt:lpstr>Brief Proposal</vt:lpstr>
      <vt:lpstr>PowerPoint Presentation</vt:lpstr>
      <vt:lpstr>MMG Collaboration</vt:lpstr>
      <vt:lpstr>MMG Collaboration</vt:lpstr>
      <vt:lpstr>MMG Collaboration</vt:lpstr>
      <vt:lpstr>PowerPoint Presentation</vt:lpstr>
      <vt:lpstr>Diagnosis Date</vt:lpstr>
      <vt:lpstr>PowerPoint Presentation</vt:lpstr>
      <vt:lpstr>Laboratory Template</vt:lpstr>
      <vt:lpstr>Epi/Interpretive Lab</vt:lpstr>
      <vt:lpstr>Lab Side-by-Side</vt:lpstr>
      <vt:lpstr>PowerPoint Presentation</vt:lpstr>
      <vt:lpstr>Event Date</vt:lpstr>
      <vt:lpstr>Genv2 Dates</vt:lpstr>
      <vt:lpstr>For August</vt:lpstr>
      <vt:lpstr>Schedule</vt:lpstr>
      <vt:lpstr>How to Engage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JPittman</dc:creator>
  <cp:lastModifiedBy>Shannon Harney</cp:lastModifiedBy>
  <cp:revision>147</cp:revision>
  <cp:lastPrinted>2018-07-06T12:22:28Z</cp:lastPrinted>
  <dcterms:created xsi:type="dcterms:W3CDTF">2015-07-30T19:14:16Z</dcterms:created>
  <dcterms:modified xsi:type="dcterms:W3CDTF">2018-07-27T16:25:17Z</dcterms:modified>
</cp:coreProperties>
</file>