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75" r:id="rId2"/>
    <p:sldId id="412" r:id="rId3"/>
    <p:sldId id="407" r:id="rId4"/>
    <p:sldId id="409" r:id="rId5"/>
    <p:sldId id="402" r:id="rId6"/>
    <p:sldId id="400" r:id="rId7"/>
    <p:sldId id="321" r:id="rId8"/>
  </p:sldIdLst>
  <p:sldSz cx="9144000" cy="6858000" type="screen4x3"/>
  <p:notesSz cx="9388475" cy="7102475"/>
  <p:embeddedFontLst>
    <p:embeddedFont>
      <p:font typeface="Avenir" panose="020B0604020202020204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non Harney" initials="SH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957"/>
    <a:srgbClr val="1B3473"/>
    <a:srgbClr val="858C93"/>
    <a:srgbClr val="CCFFCC"/>
    <a:srgbClr val="99FF99"/>
    <a:srgbClr val="585543"/>
    <a:srgbClr val="152754"/>
    <a:srgbClr val="E5E5E6"/>
    <a:srgbClr val="7DAED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317" autoAdjust="0"/>
  </p:normalViewPr>
  <p:slideViewPr>
    <p:cSldViewPr snapToGrid="0" snapToObjects="1">
      <p:cViewPr>
        <p:scale>
          <a:sx n="60" d="100"/>
          <a:sy n="60" d="100"/>
        </p:scale>
        <p:origin x="-156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6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6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r">
              <a:defRPr sz="1200"/>
            </a:lvl1pPr>
          </a:lstStyle>
          <a:p>
            <a:fld id="{3C87F11C-A0DC-4AD3-8EB6-9C8B29C03DA0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6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r">
              <a:defRPr sz="1200"/>
            </a:lvl1pPr>
          </a:lstStyle>
          <a:p>
            <a:fld id="{29C7E2EE-C9A2-4E57-BD9E-8736E259A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4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6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r">
              <a:defRPr sz="1200"/>
            </a:lvl1pPr>
          </a:lstStyle>
          <a:p>
            <a:fld id="{A017C8B2-0950-4B81-8A3B-D91366B24C04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5" tIns="47110" rIns="94225" bIns="4711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8"/>
            <a:ext cx="7510780" cy="3196113"/>
          </a:xfrm>
          <a:prstGeom prst="rect">
            <a:avLst/>
          </a:prstGeom>
        </p:spPr>
        <p:txBody>
          <a:bodyPr vert="horz" lIns="94225" tIns="47110" rIns="94225" bIns="471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6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r">
              <a:defRPr sz="1200"/>
            </a:lvl1pPr>
          </a:lstStyle>
          <a:p>
            <a:fld id="{D9778E9F-4912-4F41-9FEC-FA613D626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0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23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49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26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0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5051" indent="-29364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148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558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969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6096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3221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90348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7473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-Mdm-FC"/>
              </a:rPr>
              <a:t>Subtitle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Mdm-FC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04800" y="304800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3.basecamp.com/3164497/join/1guTDJpympS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558549"/>
            <a:ext cx="7702953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Surveillance Practice and </a:t>
            </a:r>
          </a:p>
          <a:p>
            <a:r>
              <a:rPr lang="en-US" dirty="0" smtClean="0"/>
              <a:t>Implementation Subcommittee (SPIS)</a:t>
            </a:r>
          </a:p>
          <a:p>
            <a:r>
              <a:rPr lang="en-US" dirty="0" smtClean="0"/>
              <a:t>August 3 2018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Standardization Work Group</a:t>
            </a:r>
          </a:p>
        </p:txBody>
      </p:sp>
    </p:spTree>
    <p:extLst>
      <p:ext uri="{BB962C8B-B14F-4D97-AF65-F5344CB8AC3E}">
        <p14:creationId xmlns:p14="http://schemas.microsoft.com/office/powerpoint/2010/main" val="210019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Brief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 smtClean="0"/>
              <a:t>Serve </a:t>
            </a:r>
            <a:r>
              <a:rPr lang="en-US" dirty="0"/>
              <a:t>as an umbrella document for all of the </a:t>
            </a:r>
            <a:r>
              <a:rPr lang="en-US" dirty="0" smtClean="0"/>
              <a:t>recommendations going forward (for data elements and practices)</a:t>
            </a:r>
          </a:p>
          <a:p>
            <a:pPr lvl="0"/>
            <a:r>
              <a:rPr lang="en-US" dirty="0" smtClean="0"/>
              <a:t>CSTE </a:t>
            </a:r>
            <a:r>
              <a:rPr lang="en-US" dirty="0"/>
              <a:t>will develop a repository on the website to post </a:t>
            </a:r>
            <a:r>
              <a:rPr lang="en-US" dirty="0" smtClean="0"/>
              <a:t>recommendations</a:t>
            </a:r>
          </a:p>
          <a:p>
            <a:pPr lvl="0"/>
            <a:r>
              <a:rPr lang="en-US" dirty="0" smtClean="0"/>
              <a:t>Draft </a:t>
            </a:r>
            <a:r>
              <a:rPr lang="en-US" dirty="0" smtClean="0"/>
              <a:t>will be made available for review in mid-August for discussion on the next call</a:t>
            </a:r>
            <a:endParaRPr lang="en-US" dirty="0"/>
          </a:p>
          <a:p>
            <a:r>
              <a:rPr lang="en-US" dirty="0"/>
              <a:t>Updated the Date of Illness Onset </a:t>
            </a:r>
            <a:r>
              <a:rPr lang="en-US" dirty="0" smtClean="0"/>
              <a:t>proposal </a:t>
            </a:r>
            <a:r>
              <a:rPr lang="en-US" dirty="0"/>
              <a:t>and asked the DSWG to vote </a:t>
            </a:r>
            <a:r>
              <a:rPr lang="en-US" dirty="0" smtClean="0"/>
              <a:t>on moving forward</a:t>
            </a:r>
          </a:p>
          <a:p>
            <a:pPr lvl="1"/>
            <a:r>
              <a:rPr lang="en-US" dirty="0" smtClean="0"/>
              <a:t>Will work with the steering committee to determine next steps for the vetting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6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Element Strategy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Consider the dates of public health importance and what should be included in for an Event or Counting </a:t>
            </a:r>
            <a:r>
              <a:rPr lang="en-US" dirty="0" smtClean="0"/>
              <a:t>Date</a:t>
            </a:r>
          </a:p>
          <a:p>
            <a:endParaRPr lang="en-US" dirty="0"/>
          </a:p>
          <a:p>
            <a:r>
              <a:rPr lang="en-US" dirty="0" smtClean="0"/>
              <a:t>Build </a:t>
            </a:r>
            <a:r>
              <a:rPr lang="en-US" dirty="0" smtClean="0"/>
              <a:t>a common </a:t>
            </a:r>
            <a:r>
              <a:rPr lang="en-US" dirty="0" smtClean="0"/>
              <a:t>vocabulary for the </a:t>
            </a:r>
            <a:r>
              <a:rPr lang="en-US" dirty="0" smtClean="0"/>
              <a:t>component </a:t>
            </a:r>
            <a:r>
              <a:rPr lang="en-US" dirty="0"/>
              <a:t>dates of </a:t>
            </a:r>
            <a:r>
              <a:rPr lang="en-US" dirty="0" smtClean="0"/>
              <a:t>these more </a:t>
            </a:r>
            <a:r>
              <a:rPr lang="en-US" dirty="0"/>
              <a:t>complex or hierarchical </a:t>
            </a:r>
            <a:r>
              <a:rPr lang="en-US" dirty="0" smtClean="0"/>
              <a:t>dates</a:t>
            </a:r>
          </a:p>
          <a:p>
            <a:endParaRPr lang="en-US" dirty="0" smtClean="0"/>
          </a:p>
          <a:p>
            <a:r>
              <a:rPr lang="en-US" dirty="0" smtClean="0"/>
              <a:t>Begin discussion of the complex dates themselves and concepts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129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Transition to Laboratory Dates as </a:t>
            </a:r>
            <a:r>
              <a:rPr lang="en-US" dirty="0"/>
              <a:t>component </a:t>
            </a:r>
            <a:r>
              <a:rPr lang="en-US" dirty="0" smtClean="0"/>
              <a:t>dates of Diagnosis </a:t>
            </a:r>
            <a:r>
              <a:rPr lang="en-US" dirty="0"/>
              <a:t>Date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Laboratory </a:t>
            </a:r>
            <a:r>
              <a:rPr lang="en-US" dirty="0"/>
              <a:t>dates may be more concrete, and allow us to move more quickly</a:t>
            </a:r>
          </a:p>
          <a:p>
            <a:pPr lvl="1"/>
            <a:r>
              <a:rPr lang="en-US" dirty="0" smtClean="0"/>
              <a:t>Laboratory Template </a:t>
            </a:r>
          </a:p>
          <a:p>
            <a:pPr lvl="1"/>
            <a:r>
              <a:rPr lang="en-US" dirty="0" smtClean="0"/>
              <a:t>Interpretive Lab </a:t>
            </a:r>
            <a:r>
              <a:rPr lang="en-US" dirty="0" smtClean="0"/>
              <a:t>Questions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Once established, we will be return to Diagnosis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MMG Collaboration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S/I leadership will coordinate opportunities for involvement with the MMG development and </a:t>
            </a:r>
            <a:r>
              <a:rPr lang="en-US" dirty="0" smtClean="0"/>
              <a:t>CDC</a:t>
            </a:r>
          </a:p>
          <a:p>
            <a:endParaRPr lang="en-US" dirty="0"/>
          </a:p>
          <a:p>
            <a:r>
              <a:rPr lang="en-US" dirty="0" smtClean="0"/>
              <a:t>DSWG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Discuss guides during the comment period</a:t>
            </a:r>
          </a:p>
          <a:p>
            <a:pPr lvl="1"/>
            <a:r>
              <a:rPr lang="en-US" dirty="0" smtClean="0"/>
              <a:t>Share comments in the Smartsheet for discussion</a:t>
            </a:r>
          </a:p>
          <a:p>
            <a:pPr lvl="1"/>
            <a:r>
              <a:rPr lang="en-US" dirty="0" smtClean="0"/>
              <a:t>Basecamp space available to share onboarding resources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Cross-jurisdiction collaboration during onboarding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Items: August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 smtClean="0"/>
              <a:t>Vote </a:t>
            </a:r>
            <a:r>
              <a:rPr lang="en-US" dirty="0"/>
              <a:t>on the DSWG proposal </a:t>
            </a:r>
            <a:r>
              <a:rPr lang="en-US" dirty="0" smtClean="0"/>
              <a:t>for Date of Illness Onset</a:t>
            </a:r>
          </a:p>
          <a:p>
            <a:pPr lvl="0"/>
            <a:r>
              <a:rPr lang="en-US" dirty="0" smtClean="0"/>
              <a:t>Review </a:t>
            </a:r>
            <a:r>
              <a:rPr lang="en-US" dirty="0"/>
              <a:t>the draft of the Brief Proposal </a:t>
            </a:r>
            <a:r>
              <a:rPr lang="en-US" i="1" dirty="0"/>
              <a:t>(to be distributed in mid-August</a:t>
            </a:r>
            <a:r>
              <a:rPr lang="en-US" i="1" dirty="0" smtClean="0"/>
              <a:t>)</a:t>
            </a:r>
          </a:p>
          <a:p>
            <a:pPr lvl="0"/>
            <a:r>
              <a:rPr lang="en-US" dirty="0" smtClean="0"/>
              <a:t>Share component dates for Event and Counting Date</a:t>
            </a:r>
          </a:p>
          <a:p>
            <a:pPr lvl="0"/>
            <a:r>
              <a:rPr lang="en-US" dirty="0" smtClean="0"/>
              <a:t>Share </a:t>
            </a:r>
            <a:r>
              <a:rPr lang="en-US" dirty="0"/>
              <a:t>resources and progress</a:t>
            </a:r>
            <a:r>
              <a:rPr lang="en-US" dirty="0" smtClean="0"/>
              <a:t>, and </a:t>
            </a:r>
            <a:r>
              <a:rPr lang="en-US" dirty="0"/>
              <a:t>post </a:t>
            </a:r>
            <a:r>
              <a:rPr lang="en-US" dirty="0" smtClean="0"/>
              <a:t>questions/comments for MMG </a:t>
            </a:r>
            <a:r>
              <a:rPr lang="en-US" dirty="0" smtClean="0"/>
              <a:t>collaboration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2" y="4061843"/>
            <a:ext cx="20447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045318" y="4647631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101957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2400">
                <a:solidFill>
                  <a:srgbClr val="101957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rgbClr val="101957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rgbClr val="101957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solidFill>
                  <a:schemeClr val="tx1"/>
                </a:solidFill>
                <a:hlinkClick r:id="rId3"/>
              </a:rPr>
              <a:t>https</a:t>
            </a:r>
            <a:r>
              <a:rPr lang="en-US" altLang="en-US" sz="2200" dirty="0">
                <a:solidFill>
                  <a:schemeClr val="tx1"/>
                </a:solidFill>
                <a:hlinkClick r:id="rId3"/>
              </a:rPr>
              <a:t>://3.basecamp.com/3164497/join/1guTDJpympSc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to Engage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34290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</a:rPr>
              <a:t>Meet monthly, on the 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Friday, from 1-2pm ET/ 12-1pm CT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August 24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September 28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October 26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November 30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(5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Friday due to the holiday)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December 28 (cancelled)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endParaRPr lang="en-US" dirty="0">
              <a:solidFill>
                <a:srgbClr val="002060"/>
              </a:solidFill>
            </a:endParaRPr>
          </a:p>
          <a:p>
            <a:pPr marL="457200" lvl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</a:rPr>
              <a:t>Questions or Ideas?</a:t>
            </a:r>
            <a:endParaRPr dirty="0" smtClean="0">
              <a:solidFill>
                <a:srgbClr val="002060"/>
              </a:solidFill>
            </a:endParaRP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b="1" dirty="0">
                <a:solidFill>
                  <a:srgbClr val="002060"/>
                </a:solidFill>
              </a:rPr>
              <a:t>Molly Crockett: </a:t>
            </a:r>
            <a:r>
              <a:rPr lang="en-US" dirty="0">
                <a:solidFill>
                  <a:srgbClr val="002060"/>
                </a:solidFill>
              </a:rPr>
              <a:t>Molly.Crockett@MassMail.State.MA.US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b="1" dirty="0">
                <a:solidFill>
                  <a:srgbClr val="002060"/>
                </a:solidFill>
              </a:rPr>
              <a:t>Shannon Harney: </a:t>
            </a:r>
            <a:r>
              <a:rPr lang="en-US" dirty="0">
                <a:solidFill>
                  <a:srgbClr val="002060"/>
                </a:solidFill>
              </a:rPr>
              <a:t>Shannon.Harney@tn.gov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dirty="0"/>
          </a:p>
          <a:p>
            <a:pPr eaLnBrk="1" fontAlgn="auto" hangingPunct="1">
              <a:spcAft>
                <a:spcPts val="0"/>
              </a:spcAft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769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2197</TotalTime>
  <Words>326</Words>
  <Application>Microsoft Office PowerPoint</Application>
  <PresentationFormat>On-screen Show (4:3)</PresentationFormat>
  <Paragraphs>56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Avenir</vt:lpstr>
      <vt:lpstr>Arial-Mdm-FC</vt:lpstr>
      <vt:lpstr>Arial-Lgt-FC</vt:lpstr>
      <vt:lpstr>Wingdings</vt:lpstr>
      <vt:lpstr>Calibri</vt:lpstr>
      <vt:lpstr>Courier New</vt:lpstr>
      <vt:lpstr>Avenir LT 45 Book</vt:lpstr>
      <vt:lpstr>CSTE_Powerpoint_Template_final</vt:lpstr>
      <vt:lpstr>Data Standardization Work Group</vt:lpstr>
      <vt:lpstr>The Brief</vt:lpstr>
      <vt:lpstr>Data Element Strategy</vt:lpstr>
      <vt:lpstr>Diagnosis Date</vt:lpstr>
      <vt:lpstr>MMG Collaboration</vt:lpstr>
      <vt:lpstr>Actions Items: August</vt:lpstr>
      <vt:lpstr>How to Engage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Shannon Harney</cp:lastModifiedBy>
  <cp:revision>156</cp:revision>
  <cp:lastPrinted>2018-07-06T12:22:28Z</cp:lastPrinted>
  <dcterms:created xsi:type="dcterms:W3CDTF">2015-07-30T19:14:16Z</dcterms:created>
  <dcterms:modified xsi:type="dcterms:W3CDTF">2018-08-03T13:12:28Z</dcterms:modified>
</cp:coreProperties>
</file>