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96" r:id="rId1"/>
  </p:sldMasterIdLst>
  <p:notesMasterIdLst>
    <p:notesMasterId r:id="rId21"/>
  </p:notesMasterIdLst>
  <p:handoutMasterIdLst>
    <p:handoutMasterId r:id="rId22"/>
  </p:handoutMasterIdLst>
  <p:sldIdLst>
    <p:sldId id="418" r:id="rId2"/>
    <p:sldId id="416" r:id="rId3"/>
    <p:sldId id="393" r:id="rId4"/>
    <p:sldId id="395" r:id="rId5"/>
    <p:sldId id="405" r:id="rId6"/>
    <p:sldId id="419" r:id="rId7"/>
    <p:sldId id="399" r:id="rId8"/>
    <p:sldId id="401" r:id="rId9"/>
    <p:sldId id="402" r:id="rId10"/>
    <p:sldId id="403" r:id="rId11"/>
    <p:sldId id="404" r:id="rId12"/>
    <p:sldId id="409" r:id="rId13"/>
    <p:sldId id="414" r:id="rId14"/>
    <p:sldId id="415" r:id="rId15"/>
    <p:sldId id="411" r:id="rId16"/>
    <p:sldId id="410" r:id="rId17"/>
    <p:sldId id="408" r:id="rId18"/>
    <p:sldId id="417" r:id="rId19"/>
    <p:sldId id="412" r:id="rId20"/>
  </p:sldIdLst>
  <p:sldSz cx="9144000" cy="6858000" type="screen4x3"/>
  <p:notesSz cx="9388475" cy="7102475"/>
  <p:embeddedFontLst>
    <p:embeddedFont>
      <p:font typeface="Avenir" panose="020B0604020202020204"/>
      <p:regular r:id="rId23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nnon Harney" initials="SH" lastIdx="2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957"/>
    <a:srgbClr val="858C93"/>
    <a:srgbClr val="1B3473"/>
    <a:srgbClr val="152754"/>
    <a:srgbClr val="CCFFCC"/>
    <a:srgbClr val="99FF99"/>
    <a:srgbClr val="585543"/>
    <a:srgbClr val="E5E5E6"/>
    <a:srgbClr val="7DAED3"/>
    <a:srgbClr val="F5D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37722" autoAdjust="0"/>
  </p:normalViewPr>
  <p:slideViewPr>
    <p:cSldViewPr snapToGrid="0" snapToObjects="1">
      <p:cViewPr>
        <p:scale>
          <a:sx n="60" d="100"/>
          <a:sy n="60" d="100"/>
        </p:scale>
        <p:origin x="-1560" y="7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Relationship Id="rId69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D88F64-2FC3-4587-BA3A-E2C17CDA7507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E9296F-E4D4-41D1-A962-5DE85F35C10A}">
      <dgm:prSet phldrT="[Text]" custT="1"/>
      <dgm:spPr/>
      <dgm:t>
        <a:bodyPr/>
        <a:lstStyle/>
        <a:p>
          <a:r>
            <a:rPr lang="en-US" sz="2800" dirty="0" smtClean="0"/>
            <a:t>Date specimen was collected*</a:t>
          </a:r>
          <a:endParaRPr lang="en-US" sz="2800" dirty="0"/>
        </a:p>
      </dgm:t>
    </dgm:pt>
    <dgm:pt modelId="{463B0533-F69D-4A84-B812-4CF20E0923C5}" type="parTrans" cxnId="{C9AEE02C-E06D-46BD-B9EB-812E9E4BDD5B}">
      <dgm:prSet/>
      <dgm:spPr/>
      <dgm:t>
        <a:bodyPr/>
        <a:lstStyle/>
        <a:p>
          <a:endParaRPr lang="en-US"/>
        </a:p>
      </dgm:t>
    </dgm:pt>
    <dgm:pt modelId="{4367F9BF-46D2-42E9-B67E-B226F55EEE27}" type="sibTrans" cxnId="{C9AEE02C-E06D-46BD-B9EB-812E9E4BDD5B}">
      <dgm:prSet/>
      <dgm:spPr/>
      <dgm:t>
        <a:bodyPr/>
        <a:lstStyle/>
        <a:p>
          <a:endParaRPr lang="en-US"/>
        </a:p>
      </dgm:t>
    </dgm:pt>
    <dgm:pt modelId="{2B9BDD51-B62F-4C73-949B-C2286069686F}">
      <dgm:prSet phldrT="[Text]" custT="1"/>
      <dgm:spPr>
        <a:ln>
          <a:solidFill>
            <a:srgbClr val="0070C0"/>
          </a:solidFill>
        </a:ln>
      </dgm:spPr>
      <dgm:t>
        <a:bodyPr/>
        <a:lstStyle/>
        <a:p>
          <a:r>
            <a:rPr lang="en-US" sz="1800" dirty="0" smtClean="0"/>
            <a:t>Observation date/time</a:t>
          </a:r>
        </a:p>
        <a:p>
          <a:r>
            <a:rPr lang="en-US" sz="1800" dirty="0" smtClean="0"/>
            <a:t>(OBR.7) - TS</a:t>
          </a:r>
          <a:endParaRPr lang="en-US" sz="1800" dirty="0"/>
        </a:p>
      </dgm:t>
    </dgm:pt>
    <dgm:pt modelId="{AA7BEE6D-AA45-4354-9D77-362680D2B220}" type="parTrans" cxnId="{78C861B8-DA7F-4253-9434-E3ADCFBFBC2B}">
      <dgm:prSet/>
      <dgm:spPr/>
      <dgm:t>
        <a:bodyPr/>
        <a:lstStyle/>
        <a:p>
          <a:endParaRPr lang="en-US"/>
        </a:p>
      </dgm:t>
    </dgm:pt>
    <dgm:pt modelId="{EFCD5537-C72F-4A9C-8DFF-FB667509911E}" type="sibTrans" cxnId="{78C861B8-DA7F-4253-9434-E3ADCFBFBC2B}">
      <dgm:prSet/>
      <dgm:spPr/>
      <dgm:t>
        <a:bodyPr/>
        <a:lstStyle/>
        <a:p>
          <a:endParaRPr lang="en-US"/>
        </a:p>
      </dgm:t>
    </dgm:pt>
    <dgm:pt modelId="{FBEED800-CF60-4ADF-B93E-EC37D20ECB8E}">
      <dgm:prSet phldrT="[Text]" custT="1"/>
      <dgm:spPr>
        <a:ln>
          <a:solidFill>
            <a:srgbClr val="0070C0"/>
          </a:solidFill>
        </a:ln>
      </dgm:spPr>
      <dgm:t>
        <a:bodyPr/>
        <a:lstStyle/>
        <a:p>
          <a:r>
            <a:rPr lang="en-US" sz="1800" dirty="0" smtClean="0"/>
            <a:t>Specimen Collection Date</a:t>
          </a:r>
        </a:p>
        <a:p>
          <a:r>
            <a:rPr lang="en-US" sz="1800" dirty="0" smtClean="0"/>
            <a:t>(OBX.14) - TS</a:t>
          </a:r>
          <a:endParaRPr lang="en-US" sz="1800" dirty="0"/>
        </a:p>
      </dgm:t>
    </dgm:pt>
    <dgm:pt modelId="{03CD6F99-95ED-4FA4-A395-F97B6289BA06}" type="parTrans" cxnId="{8518CB79-08D6-4B03-A750-843605F658D2}">
      <dgm:prSet/>
      <dgm:spPr/>
      <dgm:t>
        <a:bodyPr/>
        <a:lstStyle/>
        <a:p>
          <a:endParaRPr lang="en-US"/>
        </a:p>
      </dgm:t>
    </dgm:pt>
    <dgm:pt modelId="{E912CF71-83DF-4BB3-BBF8-34792D8DF2DF}" type="sibTrans" cxnId="{8518CB79-08D6-4B03-A750-843605F658D2}">
      <dgm:prSet/>
      <dgm:spPr/>
      <dgm:t>
        <a:bodyPr/>
        <a:lstStyle/>
        <a:p>
          <a:endParaRPr lang="en-US"/>
        </a:p>
      </dgm:t>
    </dgm:pt>
    <dgm:pt modelId="{5B2A8CED-6000-47D0-9881-EC0AB8FE9812}">
      <dgm:prSet phldrT="[Text]" custT="1"/>
      <dgm:spPr>
        <a:ln>
          <a:solidFill>
            <a:srgbClr val="0070C0"/>
          </a:solidFill>
        </a:ln>
      </dgm:spPr>
      <dgm:t>
        <a:bodyPr/>
        <a:lstStyle/>
        <a:p>
          <a:r>
            <a:rPr lang="en-US" sz="1800" dirty="0" smtClean="0"/>
            <a:t>Specimen collection date/time</a:t>
          </a:r>
        </a:p>
        <a:p>
          <a:r>
            <a:rPr lang="en-US" sz="1800" dirty="0" smtClean="0"/>
            <a:t>(LAB163/68963-8) - TS</a:t>
          </a:r>
          <a:endParaRPr lang="en-US" sz="1800" dirty="0"/>
        </a:p>
      </dgm:t>
    </dgm:pt>
    <dgm:pt modelId="{ADC12535-D788-48EE-A78D-249C351A6329}" type="parTrans" cxnId="{E13F6013-D6C2-46FE-A876-CC6E7DB5A407}">
      <dgm:prSet/>
      <dgm:spPr/>
      <dgm:t>
        <a:bodyPr/>
        <a:lstStyle/>
        <a:p>
          <a:endParaRPr lang="en-US"/>
        </a:p>
      </dgm:t>
    </dgm:pt>
    <dgm:pt modelId="{53F62193-E962-4702-A4AC-43894F6E3728}" type="sibTrans" cxnId="{E13F6013-D6C2-46FE-A876-CC6E7DB5A407}">
      <dgm:prSet/>
      <dgm:spPr/>
      <dgm:t>
        <a:bodyPr/>
        <a:lstStyle/>
        <a:p>
          <a:endParaRPr lang="en-US"/>
        </a:p>
      </dgm:t>
    </dgm:pt>
    <dgm:pt modelId="{CCC397CF-46F2-4333-AB88-041DD5854CB9}">
      <dgm:prSet phldrT="[Text]" custT="1"/>
      <dgm:spPr>
        <a:ln>
          <a:solidFill>
            <a:srgbClr val="0070C0"/>
          </a:solidFill>
        </a:ln>
      </dgm:spPr>
      <dgm:t>
        <a:bodyPr/>
        <a:lstStyle/>
        <a:p>
          <a:r>
            <a:rPr lang="en-US" sz="1800" dirty="0" smtClean="0"/>
            <a:t>Specimen collection date/time</a:t>
          </a:r>
        </a:p>
        <a:p>
          <a:r>
            <a:rPr lang="en-US" sz="1800" dirty="0" smtClean="0"/>
            <a:t>(SPM.17) - DR</a:t>
          </a:r>
          <a:endParaRPr lang="en-US" sz="1800" dirty="0"/>
        </a:p>
      </dgm:t>
    </dgm:pt>
    <dgm:pt modelId="{A91A969D-4D02-47C8-9ED1-8CCB3E47D5C3}" type="parTrans" cxnId="{9A861BCB-E1D7-4433-B6EF-B38E8A5F98B5}">
      <dgm:prSet/>
      <dgm:spPr/>
      <dgm:t>
        <a:bodyPr/>
        <a:lstStyle/>
        <a:p>
          <a:endParaRPr lang="en-US"/>
        </a:p>
      </dgm:t>
    </dgm:pt>
    <dgm:pt modelId="{A565F8BB-DBC8-4035-8224-48AACB6D2548}" type="sibTrans" cxnId="{9A861BCB-E1D7-4433-B6EF-B38E8A5F98B5}">
      <dgm:prSet/>
      <dgm:spPr/>
      <dgm:t>
        <a:bodyPr/>
        <a:lstStyle/>
        <a:p>
          <a:endParaRPr lang="en-US"/>
        </a:p>
      </dgm:t>
    </dgm:pt>
    <dgm:pt modelId="{9FD7BA83-79EA-4044-B448-2D65B8668135}">
      <dgm:prSet phldrT="[Text]" custT="1"/>
      <dgm:spPr>
        <a:ln>
          <a:solidFill>
            <a:srgbClr val="0070C0"/>
          </a:solidFill>
        </a:ln>
      </dgm:spPr>
      <dgm:t>
        <a:bodyPr/>
        <a:lstStyle/>
        <a:p>
          <a:r>
            <a:rPr lang="en-US" sz="1800" dirty="0" smtClean="0"/>
            <a:t>Specimen collection date</a:t>
          </a:r>
        </a:p>
        <a:p>
          <a:r>
            <a:rPr lang="en-US" sz="1800" dirty="0" smtClean="0"/>
            <a:t>(LAB163/33882-2) - DT </a:t>
          </a:r>
          <a:endParaRPr lang="en-US" sz="1800" dirty="0"/>
        </a:p>
      </dgm:t>
    </dgm:pt>
    <dgm:pt modelId="{A7D27797-6A57-4341-B12C-C3389C662AE1}" type="parTrans" cxnId="{4B4E4E20-055A-4CE1-B4A0-19FB75E2654F}">
      <dgm:prSet/>
      <dgm:spPr/>
      <dgm:t>
        <a:bodyPr/>
        <a:lstStyle/>
        <a:p>
          <a:endParaRPr lang="en-US"/>
        </a:p>
      </dgm:t>
    </dgm:pt>
    <dgm:pt modelId="{C6EAE671-A646-4B42-87C1-7CF6AE18D8A0}" type="sibTrans" cxnId="{4B4E4E20-055A-4CE1-B4A0-19FB75E2654F}">
      <dgm:prSet/>
      <dgm:spPr/>
      <dgm:t>
        <a:bodyPr/>
        <a:lstStyle/>
        <a:p>
          <a:endParaRPr lang="en-US"/>
        </a:p>
      </dgm:t>
    </dgm:pt>
    <dgm:pt modelId="{6CF75BA7-F799-4E34-B192-35FD729DB05C}" type="pres">
      <dgm:prSet presAssocID="{6BD88F64-2FC3-4587-BA3A-E2C17CDA7507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9099440-0337-4407-A43F-391ED4C3E7C6}" type="pres">
      <dgm:prSet presAssocID="{17E9296F-E4D4-41D1-A962-5DE85F35C10A}" presName="singleCycle" presStyleCnt="0"/>
      <dgm:spPr/>
    </dgm:pt>
    <dgm:pt modelId="{E36A1B14-F9AD-4CCD-9BDC-3F86F21B53A8}" type="pres">
      <dgm:prSet presAssocID="{17E9296F-E4D4-41D1-A962-5DE85F35C10A}" presName="singleCenter" presStyleLbl="node1" presStyleIdx="0" presStyleCnt="6" custScaleX="301679" custScaleY="81905" custLinFactNeighborY="10089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EE443A41-E7F4-49ED-A7BA-3A653F88351D}" type="pres">
      <dgm:prSet presAssocID="{AA7BEE6D-AA45-4354-9D77-362680D2B220}" presName="Name56" presStyleLbl="parChTrans1D2" presStyleIdx="0" presStyleCnt="5"/>
      <dgm:spPr/>
      <dgm:t>
        <a:bodyPr/>
        <a:lstStyle/>
        <a:p>
          <a:endParaRPr lang="en-US"/>
        </a:p>
      </dgm:t>
    </dgm:pt>
    <dgm:pt modelId="{FB865700-CEB4-4E06-BE40-88FF32D7BEB5}" type="pres">
      <dgm:prSet presAssocID="{2B9BDD51-B62F-4C73-949B-C2286069686F}" presName="text0" presStyleLbl="node1" presStyleIdx="1" presStyleCnt="6" custScaleX="377590" custScaleY="763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4FB76F-53F0-40A1-850B-C3EC3C31E2D8}" type="pres">
      <dgm:prSet presAssocID="{03CD6F99-95ED-4FA4-A395-F97B6289BA06}" presName="Name56" presStyleLbl="parChTrans1D2" presStyleIdx="1" presStyleCnt="5"/>
      <dgm:spPr/>
      <dgm:t>
        <a:bodyPr/>
        <a:lstStyle/>
        <a:p>
          <a:endParaRPr lang="en-US"/>
        </a:p>
      </dgm:t>
    </dgm:pt>
    <dgm:pt modelId="{F4E9E46E-860D-43CE-9A63-704AC7DE5CAF}" type="pres">
      <dgm:prSet presAssocID="{FBEED800-CF60-4ADF-B93E-EC37D20ECB8E}" presName="text0" presStyleLbl="node1" presStyleIdx="2" presStyleCnt="6" custScaleX="377239" custScaleY="76092" custRadScaleRad="124559" custRadScaleInc="-258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176640-3F9A-42D4-8819-220F3B76EDA1}" type="pres">
      <dgm:prSet presAssocID="{ADC12535-D788-48EE-A78D-249C351A6329}" presName="Name56" presStyleLbl="parChTrans1D2" presStyleIdx="2" presStyleCnt="5"/>
      <dgm:spPr/>
      <dgm:t>
        <a:bodyPr/>
        <a:lstStyle/>
        <a:p>
          <a:endParaRPr lang="en-US"/>
        </a:p>
      </dgm:t>
    </dgm:pt>
    <dgm:pt modelId="{3949D1F2-E0FE-462A-97C3-3CC71A114FA7}" type="pres">
      <dgm:prSet presAssocID="{5B2A8CED-6000-47D0-9881-EC0AB8FE9812}" presName="text0" presStyleLbl="node1" presStyleIdx="3" presStyleCnt="6" custScaleX="371385" custScaleY="78038" custRadScaleRad="157307" custRadScaleInc="-509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345CBA-94D2-4022-9D60-6CD554F5D5AA}" type="pres">
      <dgm:prSet presAssocID="{A7D27797-6A57-4341-B12C-C3389C662AE1}" presName="Name56" presStyleLbl="parChTrans1D2" presStyleIdx="3" presStyleCnt="5"/>
      <dgm:spPr/>
      <dgm:t>
        <a:bodyPr/>
        <a:lstStyle/>
        <a:p>
          <a:endParaRPr lang="en-US"/>
        </a:p>
      </dgm:t>
    </dgm:pt>
    <dgm:pt modelId="{781E9DCC-415D-4931-9D8F-3407EADD75F7}" type="pres">
      <dgm:prSet presAssocID="{9FD7BA83-79EA-4044-B448-2D65B8668135}" presName="text0" presStyleLbl="node1" presStyleIdx="4" presStyleCnt="6" custScaleX="358758" custScaleY="78267" custRadScaleRad="145356" custRadScaleInc="420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67213E-0DEF-40E6-82B0-D0E71E1B6D81}" type="pres">
      <dgm:prSet presAssocID="{A91A969D-4D02-47C8-9ED1-8CCB3E47D5C3}" presName="Name56" presStyleLbl="parChTrans1D2" presStyleIdx="4" presStyleCnt="5"/>
      <dgm:spPr/>
      <dgm:t>
        <a:bodyPr/>
        <a:lstStyle/>
        <a:p>
          <a:endParaRPr lang="en-US"/>
        </a:p>
      </dgm:t>
    </dgm:pt>
    <dgm:pt modelId="{EFFF6069-F5A0-4D34-8B4B-1A474588D551}" type="pres">
      <dgm:prSet presAssocID="{CCC397CF-46F2-4333-AB88-041DD5854CB9}" presName="text0" presStyleLbl="node1" presStyleIdx="5" presStyleCnt="6" custScaleX="377239" custScaleY="76092" custRadScaleRad="126939" custRadScaleInc="247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08A6F8A-EAAF-440D-BC3E-32FF38F89BA0}" type="presOf" srcId="{6BD88F64-2FC3-4587-BA3A-E2C17CDA7507}" destId="{6CF75BA7-F799-4E34-B192-35FD729DB05C}" srcOrd="0" destOrd="0" presId="urn:microsoft.com/office/officeart/2008/layout/RadialCluster"/>
    <dgm:cxn modelId="{5422E7E2-2A0F-46CF-871E-B74CDD65E4D4}" type="presOf" srcId="{2B9BDD51-B62F-4C73-949B-C2286069686F}" destId="{FB865700-CEB4-4E06-BE40-88FF32D7BEB5}" srcOrd="0" destOrd="0" presId="urn:microsoft.com/office/officeart/2008/layout/RadialCluster"/>
    <dgm:cxn modelId="{78C861B8-DA7F-4253-9434-E3ADCFBFBC2B}" srcId="{17E9296F-E4D4-41D1-A962-5DE85F35C10A}" destId="{2B9BDD51-B62F-4C73-949B-C2286069686F}" srcOrd="0" destOrd="0" parTransId="{AA7BEE6D-AA45-4354-9D77-362680D2B220}" sibTransId="{EFCD5537-C72F-4A9C-8DFF-FB667509911E}"/>
    <dgm:cxn modelId="{13B750BD-2270-461F-AA80-F53AF0986165}" type="presOf" srcId="{9FD7BA83-79EA-4044-B448-2D65B8668135}" destId="{781E9DCC-415D-4931-9D8F-3407EADD75F7}" srcOrd="0" destOrd="0" presId="urn:microsoft.com/office/officeart/2008/layout/RadialCluster"/>
    <dgm:cxn modelId="{8779C536-9724-4CE5-AF89-0B6C61975EAB}" type="presOf" srcId="{5B2A8CED-6000-47D0-9881-EC0AB8FE9812}" destId="{3949D1F2-E0FE-462A-97C3-3CC71A114FA7}" srcOrd="0" destOrd="0" presId="urn:microsoft.com/office/officeart/2008/layout/RadialCluster"/>
    <dgm:cxn modelId="{9A861BCB-E1D7-4433-B6EF-B38E8A5F98B5}" srcId="{17E9296F-E4D4-41D1-A962-5DE85F35C10A}" destId="{CCC397CF-46F2-4333-AB88-041DD5854CB9}" srcOrd="4" destOrd="0" parTransId="{A91A969D-4D02-47C8-9ED1-8CCB3E47D5C3}" sibTransId="{A565F8BB-DBC8-4035-8224-48AACB6D2548}"/>
    <dgm:cxn modelId="{66F7F6CD-D994-4748-95D6-9FA59E7F3A3E}" type="presOf" srcId="{03CD6F99-95ED-4FA4-A395-F97B6289BA06}" destId="{964FB76F-53F0-40A1-850B-C3EC3C31E2D8}" srcOrd="0" destOrd="0" presId="urn:microsoft.com/office/officeart/2008/layout/RadialCluster"/>
    <dgm:cxn modelId="{C9AEE02C-E06D-46BD-B9EB-812E9E4BDD5B}" srcId="{6BD88F64-2FC3-4587-BA3A-E2C17CDA7507}" destId="{17E9296F-E4D4-41D1-A962-5DE85F35C10A}" srcOrd="0" destOrd="0" parTransId="{463B0533-F69D-4A84-B812-4CF20E0923C5}" sibTransId="{4367F9BF-46D2-42E9-B67E-B226F55EEE27}"/>
    <dgm:cxn modelId="{DD660C1A-15F7-4F55-9355-2730F9034160}" type="presOf" srcId="{A91A969D-4D02-47C8-9ED1-8CCB3E47D5C3}" destId="{DC67213E-0DEF-40E6-82B0-D0E71E1B6D81}" srcOrd="0" destOrd="0" presId="urn:microsoft.com/office/officeart/2008/layout/RadialCluster"/>
    <dgm:cxn modelId="{4B4E4E20-055A-4CE1-B4A0-19FB75E2654F}" srcId="{17E9296F-E4D4-41D1-A962-5DE85F35C10A}" destId="{9FD7BA83-79EA-4044-B448-2D65B8668135}" srcOrd="3" destOrd="0" parTransId="{A7D27797-6A57-4341-B12C-C3389C662AE1}" sibTransId="{C6EAE671-A646-4B42-87C1-7CF6AE18D8A0}"/>
    <dgm:cxn modelId="{93A7010E-7A5D-48D1-9CBC-29F8AE32F68F}" type="presOf" srcId="{ADC12535-D788-48EE-A78D-249C351A6329}" destId="{93176640-3F9A-42D4-8819-220F3B76EDA1}" srcOrd="0" destOrd="0" presId="urn:microsoft.com/office/officeart/2008/layout/RadialCluster"/>
    <dgm:cxn modelId="{8A785A32-E940-4FCC-ABBC-7DE8D783A369}" type="presOf" srcId="{17E9296F-E4D4-41D1-A962-5DE85F35C10A}" destId="{E36A1B14-F9AD-4CCD-9BDC-3F86F21B53A8}" srcOrd="0" destOrd="0" presId="urn:microsoft.com/office/officeart/2008/layout/RadialCluster"/>
    <dgm:cxn modelId="{3D97279A-68EA-424A-8047-395F22EBBDB3}" type="presOf" srcId="{A7D27797-6A57-4341-B12C-C3389C662AE1}" destId="{CE345CBA-94D2-4022-9D60-6CD554F5D5AA}" srcOrd="0" destOrd="0" presId="urn:microsoft.com/office/officeart/2008/layout/RadialCluster"/>
    <dgm:cxn modelId="{52F913F9-9842-407F-A090-B7D54F999A4C}" type="presOf" srcId="{AA7BEE6D-AA45-4354-9D77-362680D2B220}" destId="{EE443A41-E7F4-49ED-A7BA-3A653F88351D}" srcOrd="0" destOrd="0" presId="urn:microsoft.com/office/officeart/2008/layout/RadialCluster"/>
    <dgm:cxn modelId="{8518CB79-08D6-4B03-A750-843605F658D2}" srcId="{17E9296F-E4D4-41D1-A962-5DE85F35C10A}" destId="{FBEED800-CF60-4ADF-B93E-EC37D20ECB8E}" srcOrd="1" destOrd="0" parTransId="{03CD6F99-95ED-4FA4-A395-F97B6289BA06}" sibTransId="{E912CF71-83DF-4BB3-BBF8-34792D8DF2DF}"/>
    <dgm:cxn modelId="{00F0FF13-E16A-4369-A093-39821C52E47A}" type="presOf" srcId="{FBEED800-CF60-4ADF-B93E-EC37D20ECB8E}" destId="{F4E9E46E-860D-43CE-9A63-704AC7DE5CAF}" srcOrd="0" destOrd="0" presId="urn:microsoft.com/office/officeart/2008/layout/RadialCluster"/>
    <dgm:cxn modelId="{FDCA1509-7547-449E-98FD-0B06564FCBB3}" type="presOf" srcId="{CCC397CF-46F2-4333-AB88-041DD5854CB9}" destId="{EFFF6069-F5A0-4D34-8B4B-1A474588D551}" srcOrd="0" destOrd="0" presId="urn:microsoft.com/office/officeart/2008/layout/RadialCluster"/>
    <dgm:cxn modelId="{E13F6013-D6C2-46FE-A876-CC6E7DB5A407}" srcId="{17E9296F-E4D4-41D1-A962-5DE85F35C10A}" destId="{5B2A8CED-6000-47D0-9881-EC0AB8FE9812}" srcOrd="2" destOrd="0" parTransId="{ADC12535-D788-48EE-A78D-249C351A6329}" sibTransId="{53F62193-E962-4702-A4AC-43894F6E3728}"/>
    <dgm:cxn modelId="{CE3443F9-4C1D-4345-96C1-512E2CCE0294}" type="presParOf" srcId="{6CF75BA7-F799-4E34-B192-35FD729DB05C}" destId="{B9099440-0337-4407-A43F-391ED4C3E7C6}" srcOrd="0" destOrd="0" presId="urn:microsoft.com/office/officeart/2008/layout/RadialCluster"/>
    <dgm:cxn modelId="{0D51FE85-3D5F-4CBE-AE9A-A43D3F4DBBEF}" type="presParOf" srcId="{B9099440-0337-4407-A43F-391ED4C3E7C6}" destId="{E36A1B14-F9AD-4CCD-9BDC-3F86F21B53A8}" srcOrd="0" destOrd="0" presId="urn:microsoft.com/office/officeart/2008/layout/RadialCluster"/>
    <dgm:cxn modelId="{182E2EC0-4041-4FD3-B4A0-76A097E57032}" type="presParOf" srcId="{B9099440-0337-4407-A43F-391ED4C3E7C6}" destId="{EE443A41-E7F4-49ED-A7BA-3A653F88351D}" srcOrd="1" destOrd="0" presId="urn:microsoft.com/office/officeart/2008/layout/RadialCluster"/>
    <dgm:cxn modelId="{956C0825-8F55-43BA-8BC6-3753F0C0586D}" type="presParOf" srcId="{B9099440-0337-4407-A43F-391ED4C3E7C6}" destId="{FB865700-CEB4-4E06-BE40-88FF32D7BEB5}" srcOrd="2" destOrd="0" presId="urn:microsoft.com/office/officeart/2008/layout/RadialCluster"/>
    <dgm:cxn modelId="{0695DAFA-B253-4781-93B2-F670581BA52D}" type="presParOf" srcId="{B9099440-0337-4407-A43F-391ED4C3E7C6}" destId="{964FB76F-53F0-40A1-850B-C3EC3C31E2D8}" srcOrd="3" destOrd="0" presId="urn:microsoft.com/office/officeart/2008/layout/RadialCluster"/>
    <dgm:cxn modelId="{76A8441B-72E1-4123-817E-9B9E0514AE6C}" type="presParOf" srcId="{B9099440-0337-4407-A43F-391ED4C3E7C6}" destId="{F4E9E46E-860D-43CE-9A63-704AC7DE5CAF}" srcOrd="4" destOrd="0" presId="urn:microsoft.com/office/officeart/2008/layout/RadialCluster"/>
    <dgm:cxn modelId="{33ED6651-F9D4-4FD9-A8A8-6628E5305E03}" type="presParOf" srcId="{B9099440-0337-4407-A43F-391ED4C3E7C6}" destId="{93176640-3F9A-42D4-8819-220F3B76EDA1}" srcOrd="5" destOrd="0" presId="urn:microsoft.com/office/officeart/2008/layout/RadialCluster"/>
    <dgm:cxn modelId="{94A16C40-7350-402E-8DC4-0F6F1678EBE4}" type="presParOf" srcId="{B9099440-0337-4407-A43F-391ED4C3E7C6}" destId="{3949D1F2-E0FE-462A-97C3-3CC71A114FA7}" srcOrd="6" destOrd="0" presId="urn:microsoft.com/office/officeart/2008/layout/RadialCluster"/>
    <dgm:cxn modelId="{83EDF15F-835C-4338-B40E-0A891BFDF2FA}" type="presParOf" srcId="{B9099440-0337-4407-A43F-391ED4C3E7C6}" destId="{CE345CBA-94D2-4022-9D60-6CD554F5D5AA}" srcOrd="7" destOrd="0" presId="urn:microsoft.com/office/officeart/2008/layout/RadialCluster"/>
    <dgm:cxn modelId="{933C7FA2-FC38-4CCA-BB33-5DDAAE4EECCF}" type="presParOf" srcId="{B9099440-0337-4407-A43F-391ED4C3E7C6}" destId="{781E9DCC-415D-4931-9D8F-3407EADD75F7}" srcOrd="8" destOrd="0" presId="urn:microsoft.com/office/officeart/2008/layout/RadialCluster"/>
    <dgm:cxn modelId="{C304D9F1-47DC-4B0E-9361-D3C245250D0C}" type="presParOf" srcId="{B9099440-0337-4407-A43F-391ED4C3E7C6}" destId="{DC67213E-0DEF-40E6-82B0-D0E71E1B6D81}" srcOrd="9" destOrd="0" presId="urn:microsoft.com/office/officeart/2008/layout/RadialCluster"/>
    <dgm:cxn modelId="{83A073D4-1232-4588-879D-25F94D0F2669}" type="presParOf" srcId="{B9099440-0337-4407-A43F-391ED4C3E7C6}" destId="{EFFF6069-F5A0-4D34-8B4B-1A474588D551}" srcOrd="1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D88F64-2FC3-4587-BA3A-E2C17CDA7507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E9296F-E4D4-41D1-A962-5DE85F35C10A}">
      <dgm:prSet phldrT="[Text]" custT="1"/>
      <dgm:spPr/>
      <dgm:t>
        <a:bodyPr/>
        <a:lstStyle/>
        <a:p>
          <a:r>
            <a:rPr lang="en-US" sz="2800" dirty="0" smtClean="0"/>
            <a:t>Date specimen was received by laboratory</a:t>
          </a:r>
          <a:endParaRPr lang="en-US" sz="2800" dirty="0"/>
        </a:p>
      </dgm:t>
    </dgm:pt>
    <dgm:pt modelId="{463B0533-F69D-4A84-B812-4CF20E0923C5}" type="parTrans" cxnId="{C9AEE02C-E06D-46BD-B9EB-812E9E4BDD5B}">
      <dgm:prSet/>
      <dgm:spPr/>
      <dgm:t>
        <a:bodyPr/>
        <a:lstStyle/>
        <a:p>
          <a:endParaRPr lang="en-US"/>
        </a:p>
      </dgm:t>
    </dgm:pt>
    <dgm:pt modelId="{4367F9BF-46D2-42E9-B67E-B226F55EEE27}" type="sibTrans" cxnId="{C9AEE02C-E06D-46BD-B9EB-812E9E4BDD5B}">
      <dgm:prSet/>
      <dgm:spPr/>
      <dgm:t>
        <a:bodyPr/>
        <a:lstStyle/>
        <a:p>
          <a:endParaRPr lang="en-US"/>
        </a:p>
      </dgm:t>
    </dgm:pt>
    <dgm:pt modelId="{2B9BDD51-B62F-4C73-949B-C2286069686F}">
      <dgm:prSet phldrT="[Text]" custT="1"/>
      <dgm:spPr>
        <a:ln>
          <a:solidFill>
            <a:srgbClr val="0070C0"/>
          </a:solidFill>
        </a:ln>
      </dgm:spPr>
      <dgm:t>
        <a:bodyPr/>
        <a:lstStyle/>
        <a:p>
          <a:r>
            <a:rPr lang="en-US" sz="1800" dirty="0" smtClean="0"/>
            <a:t>Specimen Received date/time</a:t>
          </a:r>
        </a:p>
        <a:p>
          <a:r>
            <a:rPr lang="en-US" sz="1800" dirty="0" smtClean="0"/>
            <a:t>(SPM.18) - TS</a:t>
          </a:r>
          <a:endParaRPr lang="en-US" sz="1800" dirty="0"/>
        </a:p>
      </dgm:t>
    </dgm:pt>
    <dgm:pt modelId="{AA7BEE6D-AA45-4354-9D77-362680D2B220}" type="parTrans" cxnId="{78C861B8-DA7F-4253-9434-E3ADCFBFBC2B}">
      <dgm:prSet/>
      <dgm:spPr/>
      <dgm:t>
        <a:bodyPr/>
        <a:lstStyle/>
        <a:p>
          <a:endParaRPr lang="en-US"/>
        </a:p>
      </dgm:t>
    </dgm:pt>
    <dgm:pt modelId="{EFCD5537-C72F-4A9C-8DFF-FB667509911E}" type="sibTrans" cxnId="{78C861B8-DA7F-4253-9434-E3ADCFBFBC2B}">
      <dgm:prSet/>
      <dgm:spPr/>
      <dgm:t>
        <a:bodyPr/>
        <a:lstStyle/>
        <a:p>
          <a:endParaRPr lang="en-US"/>
        </a:p>
      </dgm:t>
    </dgm:pt>
    <dgm:pt modelId="{5B2A8CED-6000-47D0-9881-EC0AB8FE9812}">
      <dgm:prSet phldrT="[Text]" custT="1"/>
      <dgm:spPr>
        <a:ln>
          <a:solidFill>
            <a:srgbClr val="0070C0"/>
          </a:solidFill>
        </a:ln>
      </dgm:spPr>
      <dgm:t>
        <a:bodyPr/>
        <a:lstStyle/>
        <a:p>
          <a:r>
            <a:rPr lang="en-US" sz="1800" dirty="0" smtClean="0"/>
            <a:t>Specimen received date/time </a:t>
          </a:r>
        </a:p>
        <a:p>
          <a:r>
            <a:rPr lang="en-US" sz="1800" dirty="0" smtClean="0"/>
            <a:t>(LAB595) - TS</a:t>
          </a:r>
          <a:endParaRPr lang="en-US" sz="1800" dirty="0"/>
        </a:p>
      </dgm:t>
    </dgm:pt>
    <dgm:pt modelId="{ADC12535-D788-48EE-A78D-249C351A6329}" type="parTrans" cxnId="{E13F6013-D6C2-46FE-A876-CC6E7DB5A407}">
      <dgm:prSet/>
      <dgm:spPr/>
      <dgm:t>
        <a:bodyPr/>
        <a:lstStyle/>
        <a:p>
          <a:endParaRPr lang="en-US"/>
        </a:p>
      </dgm:t>
    </dgm:pt>
    <dgm:pt modelId="{53F62193-E962-4702-A4AC-43894F6E3728}" type="sibTrans" cxnId="{E13F6013-D6C2-46FE-A876-CC6E7DB5A407}">
      <dgm:prSet/>
      <dgm:spPr/>
      <dgm:t>
        <a:bodyPr/>
        <a:lstStyle/>
        <a:p>
          <a:endParaRPr lang="en-US"/>
        </a:p>
      </dgm:t>
    </dgm:pt>
    <dgm:pt modelId="{6CF75BA7-F799-4E34-B192-35FD729DB05C}" type="pres">
      <dgm:prSet presAssocID="{6BD88F64-2FC3-4587-BA3A-E2C17CDA7507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9099440-0337-4407-A43F-391ED4C3E7C6}" type="pres">
      <dgm:prSet presAssocID="{17E9296F-E4D4-41D1-A962-5DE85F35C10A}" presName="singleCycle" presStyleCnt="0"/>
      <dgm:spPr/>
    </dgm:pt>
    <dgm:pt modelId="{E36A1B14-F9AD-4CCD-9BDC-3F86F21B53A8}" type="pres">
      <dgm:prSet presAssocID="{17E9296F-E4D4-41D1-A962-5DE85F35C10A}" presName="singleCenter" presStyleLbl="node1" presStyleIdx="0" presStyleCnt="3" custScaleX="322955" custScaleY="101367" custLinFactNeighborX="419" custLinFactNeighborY="840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EE443A41-E7F4-49ED-A7BA-3A653F88351D}" type="pres">
      <dgm:prSet presAssocID="{AA7BEE6D-AA45-4354-9D77-362680D2B220}" presName="Name56" presStyleLbl="parChTrans1D2" presStyleIdx="0" presStyleCnt="2"/>
      <dgm:spPr/>
      <dgm:t>
        <a:bodyPr/>
        <a:lstStyle/>
        <a:p>
          <a:endParaRPr lang="en-US"/>
        </a:p>
      </dgm:t>
    </dgm:pt>
    <dgm:pt modelId="{FB865700-CEB4-4E06-BE40-88FF32D7BEB5}" type="pres">
      <dgm:prSet presAssocID="{2B9BDD51-B62F-4C73-949B-C2286069686F}" presName="text0" presStyleLbl="node1" presStyleIdx="1" presStyleCnt="3" custScaleX="408882" custScaleY="87059" custRadScaleRad="100001" custRadScaleInc="-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176640-3F9A-42D4-8819-220F3B76EDA1}" type="pres">
      <dgm:prSet presAssocID="{ADC12535-D788-48EE-A78D-249C351A6329}" presName="Name56" presStyleLbl="parChTrans1D2" presStyleIdx="1" presStyleCnt="2"/>
      <dgm:spPr/>
      <dgm:t>
        <a:bodyPr/>
        <a:lstStyle/>
        <a:p>
          <a:endParaRPr lang="en-US"/>
        </a:p>
      </dgm:t>
    </dgm:pt>
    <dgm:pt modelId="{3949D1F2-E0FE-462A-97C3-3CC71A114FA7}" type="pres">
      <dgm:prSet presAssocID="{5B2A8CED-6000-47D0-9881-EC0AB8FE9812}" presName="text0" presStyleLbl="node1" presStyleIdx="2" presStyleCnt="3" custScaleX="408502" custScaleY="86790" custRadScaleRad="104156" custRadScaleInc="-5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63F3B56-2448-493F-93D7-4413738168B6}" type="presOf" srcId="{6BD88F64-2FC3-4587-BA3A-E2C17CDA7507}" destId="{6CF75BA7-F799-4E34-B192-35FD729DB05C}" srcOrd="0" destOrd="0" presId="urn:microsoft.com/office/officeart/2008/layout/RadialCluster"/>
    <dgm:cxn modelId="{22C0519B-5894-4B62-B622-158451E9373B}" type="presOf" srcId="{5B2A8CED-6000-47D0-9881-EC0AB8FE9812}" destId="{3949D1F2-E0FE-462A-97C3-3CC71A114FA7}" srcOrd="0" destOrd="0" presId="urn:microsoft.com/office/officeart/2008/layout/RadialCluster"/>
    <dgm:cxn modelId="{89FC4191-5A89-44AD-AA1B-08BC46CC166E}" type="presOf" srcId="{17E9296F-E4D4-41D1-A962-5DE85F35C10A}" destId="{E36A1B14-F9AD-4CCD-9BDC-3F86F21B53A8}" srcOrd="0" destOrd="0" presId="urn:microsoft.com/office/officeart/2008/layout/RadialCluster"/>
    <dgm:cxn modelId="{C9AEE02C-E06D-46BD-B9EB-812E9E4BDD5B}" srcId="{6BD88F64-2FC3-4587-BA3A-E2C17CDA7507}" destId="{17E9296F-E4D4-41D1-A962-5DE85F35C10A}" srcOrd="0" destOrd="0" parTransId="{463B0533-F69D-4A84-B812-4CF20E0923C5}" sibTransId="{4367F9BF-46D2-42E9-B67E-B226F55EEE27}"/>
    <dgm:cxn modelId="{9240950B-332E-410B-9EFD-9D2BFE74F0FC}" type="presOf" srcId="{2B9BDD51-B62F-4C73-949B-C2286069686F}" destId="{FB865700-CEB4-4E06-BE40-88FF32D7BEB5}" srcOrd="0" destOrd="0" presId="urn:microsoft.com/office/officeart/2008/layout/RadialCluster"/>
    <dgm:cxn modelId="{E13F6013-D6C2-46FE-A876-CC6E7DB5A407}" srcId="{17E9296F-E4D4-41D1-A962-5DE85F35C10A}" destId="{5B2A8CED-6000-47D0-9881-EC0AB8FE9812}" srcOrd="1" destOrd="0" parTransId="{ADC12535-D788-48EE-A78D-249C351A6329}" sibTransId="{53F62193-E962-4702-A4AC-43894F6E3728}"/>
    <dgm:cxn modelId="{185A2E81-A1C4-40ED-BDF2-4342DDA392C8}" type="presOf" srcId="{AA7BEE6D-AA45-4354-9D77-362680D2B220}" destId="{EE443A41-E7F4-49ED-A7BA-3A653F88351D}" srcOrd="0" destOrd="0" presId="urn:microsoft.com/office/officeart/2008/layout/RadialCluster"/>
    <dgm:cxn modelId="{65FBEF1B-F7B0-4BB0-94C0-1C0E6D08BEA0}" type="presOf" srcId="{ADC12535-D788-48EE-A78D-249C351A6329}" destId="{93176640-3F9A-42D4-8819-220F3B76EDA1}" srcOrd="0" destOrd="0" presId="urn:microsoft.com/office/officeart/2008/layout/RadialCluster"/>
    <dgm:cxn modelId="{78C861B8-DA7F-4253-9434-E3ADCFBFBC2B}" srcId="{17E9296F-E4D4-41D1-A962-5DE85F35C10A}" destId="{2B9BDD51-B62F-4C73-949B-C2286069686F}" srcOrd="0" destOrd="0" parTransId="{AA7BEE6D-AA45-4354-9D77-362680D2B220}" sibTransId="{EFCD5537-C72F-4A9C-8DFF-FB667509911E}"/>
    <dgm:cxn modelId="{FE15A47E-BE10-4AF8-AA3A-BF635925A2C4}" type="presParOf" srcId="{6CF75BA7-F799-4E34-B192-35FD729DB05C}" destId="{B9099440-0337-4407-A43F-391ED4C3E7C6}" srcOrd="0" destOrd="0" presId="urn:microsoft.com/office/officeart/2008/layout/RadialCluster"/>
    <dgm:cxn modelId="{C737B267-3EF9-4038-A479-20A7247DE9DF}" type="presParOf" srcId="{B9099440-0337-4407-A43F-391ED4C3E7C6}" destId="{E36A1B14-F9AD-4CCD-9BDC-3F86F21B53A8}" srcOrd="0" destOrd="0" presId="urn:microsoft.com/office/officeart/2008/layout/RadialCluster"/>
    <dgm:cxn modelId="{96925BC5-54B3-48F5-B7D7-5A0FA424CCBA}" type="presParOf" srcId="{B9099440-0337-4407-A43F-391ED4C3E7C6}" destId="{EE443A41-E7F4-49ED-A7BA-3A653F88351D}" srcOrd="1" destOrd="0" presId="urn:microsoft.com/office/officeart/2008/layout/RadialCluster"/>
    <dgm:cxn modelId="{4DBE44A2-E783-4562-868B-740BFEA344BC}" type="presParOf" srcId="{B9099440-0337-4407-A43F-391ED4C3E7C6}" destId="{FB865700-CEB4-4E06-BE40-88FF32D7BEB5}" srcOrd="2" destOrd="0" presId="urn:microsoft.com/office/officeart/2008/layout/RadialCluster"/>
    <dgm:cxn modelId="{587E9899-F6F0-4459-83C5-8F6B46A91536}" type="presParOf" srcId="{B9099440-0337-4407-A43F-391ED4C3E7C6}" destId="{93176640-3F9A-42D4-8819-220F3B76EDA1}" srcOrd="3" destOrd="0" presId="urn:microsoft.com/office/officeart/2008/layout/RadialCluster"/>
    <dgm:cxn modelId="{2BF3FBB7-DC42-4183-8B6F-BBADCBBF2124}" type="presParOf" srcId="{B9099440-0337-4407-A43F-391ED4C3E7C6}" destId="{3949D1F2-E0FE-462A-97C3-3CC71A114FA7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D88F64-2FC3-4587-BA3A-E2C17CDA7507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E9296F-E4D4-41D1-A962-5DE85F35C10A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US" sz="2800" dirty="0" smtClean="0"/>
            <a:t>Date testing was performed on specimen/ </a:t>
          </a:r>
        </a:p>
        <a:p>
          <a:pPr>
            <a:spcAft>
              <a:spcPct val="35000"/>
            </a:spcAft>
          </a:pPr>
          <a:r>
            <a:rPr lang="en-US" sz="2800" dirty="0" smtClean="0"/>
            <a:t>result was generated</a:t>
          </a:r>
          <a:endParaRPr lang="en-US" sz="2800" dirty="0"/>
        </a:p>
      </dgm:t>
    </dgm:pt>
    <dgm:pt modelId="{463B0533-F69D-4A84-B812-4CF20E0923C5}" type="parTrans" cxnId="{C9AEE02C-E06D-46BD-B9EB-812E9E4BDD5B}">
      <dgm:prSet/>
      <dgm:spPr/>
      <dgm:t>
        <a:bodyPr/>
        <a:lstStyle/>
        <a:p>
          <a:endParaRPr lang="en-US"/>
        </a:p>
      </dgm:t>
    </dgm:pt>
    <dgm:pt modelId="{4367F9BF-46D2-42E9-B67E-B226F55EEE27}" type="sibTrans" cxnId="{C9AEE02C-E06D-46BD-B9EB-812E9E4BDD5B}">
      <dgm:prSet/>
      <dgm:spPr/>
      <dgm:t>
        <a:bodyPr/>
        <a:lstStyle/>
        <a:p>
          <a:endParaRPr lang="en-US"/>
        </a:p>
      </dgm:t>
    </dgm:pt>
    <dgm:pt modelId="{2B9BDD51-B62F-4C73-949B-C2286069686F}">
      <dgm:prSet phldrT="[Text]" custT="1"/>
      <dgm:spPr>
        <a:ln>
          <a:solidFill>
            <a:srgbClr val="0070C0"/>
          </a:solidFill>
        </a:ln>
      </dgm:spPr>
      <dgm:t>
        <a:bodyPr/>
        <a:lstStyle/>
        <a:p>
          <a:r>
            <a:rPr lang="en-US" sz="1800" dirty="0" smtClean="0"/>
            <a:t>Specimen Analyzed Date</a:t>
          </a:r>
        </a:p>
        <a:p>
          <a:r>
            <a:rPr lang="en-US" sz="1800" dirty="0" smtClean="0"/>
            <a:t>(OBX.19) - TS</a:t>
          </a:r>
          <a:endParaRPr lang="en-US" sz="1800" dirty="0"/>
        </a:p>
      </dgm:t>
    </dgm:pt>
    <dgm:pt modelId="{AA7BEE6D-AA45-4354-9D77-362680D2B220}" type="parTrans" cxnId="{78C861B8-DA7F-4253-9434-E3ADCFBFBC2B}">
      <dgm:prSet/>
      <dgm:spPr/>
      <dgm:t>
        <a:bodyPr/>
        <a:lstStyle/>
        <a:p>
          <a:endParaRPr lang="en-US"/>
        </a:p>
      </dgm:t>
    </dgm:pt>
    <dgm:pt modelId="{EFCD5537-C72F-4A9C-8DFF-FB667509911E}" type="sibTrans" cxnId="{78C861B8-DA7F-4253-9434-E3ADCFBFBC2B}">
      <dgm:prSet/>
      <dgm:spPr/>
      <dgm:t>
        <a:bodyPr/>
        <a:lstStyle/>
        <a:p>
          <a:endParaRPr lang="en-US"/>
        </a:p>
      </dgm:t>
    </dgm:pt>
    <dgm:pt modelId="{5B2A8CED-6000-47D0-9881-EC0AB8FE9812}">
      <dgm:prSet phldrT="[Text]" custT="1"/>
      <dgm:spPr>
        <a:ln>
          <a:solidFill>
            <a:srgbClr val="0070C0"/>
          </a:solidFill>
        </a:ln>
      </dgm:spPr>
      <dgm:t>
        <a:bodyPr/>
        <a:lstStyle/>
        <a:p>
          <a:r>
            <a:rPr lang="en-US" sz="1800" dirty="0" smtClean="0"/>
            <a:t>Specimen Analyzed date/time</a:t>
          </a:r>
        </a:p>
        <a:p>
          <a:r>
            <a:rPr lang="en-US" sz="1800" dirty="0" smtClean="0"/>
            <a:t>(45375-3) - TS</a:t>
          </a:r>
          <a:endParaRPr lang="en-US" sz="1800" dirty="0"/>
        </a:p>
      </dgm:t>
    </dgm:pt>
    <dgm:pt modelId="{ADC12535-D788-48EE-A78D-249C351A6329}" type="parTrans" cxnId="{E13F6013-D6C2-46FE-A876-CC6E7DB5A407}">
      <dgm:prSet/>
      <dgm:spPr/>
      <dgm:t>
        <a:bodyPr/>
        <a:lstStyle/>
        <a:p>
          <a:endParaRPr lang="en-US"/>
        </a:p>
      </dgm:t>
    </dgm:pt>
    <dgm:pt modelId="{53F62193-E962-4702-A4AC-43894F6E3728}" type="sibTrans" cxnId="{E13F6013-D6C2-46FE-A876-CC6E7DB5A407}">
      <dgm:prSet/>
      <dgm:spPr/>
      <dgm:t>
        <a:bodyPr/>
        <a:lstStyle/>
        <a:p>
          <a:endParaRPr lang="en-US"/>
        </a:p>
      </dgm:t>
    </dgm:pt>
    <dgm:pt modelId="{6CF75BA7-F799-4E34-B192-35FD729DB05C}" type="pres">
      <dgm:prSet presAssocID="{6BD88F64-2FC3-4587-BA3A-E2C17CDA7507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9099440-0337-4407-A43F-391ED4C3E7C6}" type="pres">
      <dgm:prSet presAssocID="{17E9296F-E4D4-41D1-A962-5DE85F35C10A}" presName="singleCycle" presStyleCnt="0"/>
      <dgm:spPr/>
    </dgm:pt>
    <dgm:pt modelId="{E36A1B14-F9AD-4CCD-9BDC-3F86F21B53A8}" type="pres">
      <dgm:prSet presAssocID="{17E9296F-E4D4-41D1-A962-5DE85F35C10A}" presName="singleCenter" presStyleLbl="node1" presStyleIdx="0" presStyleCnt="3" custScaleX="367726" custScaleY="101367" custLinFactNeighborX="420" custLinFactNeighborY="0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EE443A41-E7F4-49ED-A7BA-3A653F88351D}" type="pres">
      <dgm:prSet presAssocID="{AA7BEE6D-AA45-4354-9D77-362680D2B220}" presName="Name56" presStyleLbl="parChTrans1D2" presStyleIdx="0" presStyleCnt="2"/>
      <dgm:spPr/>
      <dgm:t>
        <a:bodyPr/>
        <a:lstStyle/>
        <a:p>
          <a:endParaRPr lang="en-US"/>
        </a:p>
      </dgm:t>
    </dgm:pt>
    <dgm:pt modelId="{FB865700-CEB4-4E06-BE40-88FF32D7BEB5}" type="pres">
      <dgm:prSet presAssocID="{2B9BDD51-B62F-4C73-949B-C2286069686F}" presName="text0" presStyleLbl="node1" presStyleIdx="1" presStyleCnt="3" custScaleX="408886" custScaleY="857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176640-3F9A-42D4-8819-220F3B76EDA1}" type="pres">
      <dgm:prSet presAssocID="{ADC12535-D788-48EE-A78D-249C351A6329}" presName="Name56" presStyleLbl="parChTrans1D2" presStyleIdx="1" presStyleCnt="2"/>
      <dgm:spPr/>
      <dgm:t>
        <a:bodyPr/>
        <a:lstStyle/>
        <a:p>
          <a:endParaRPr lang="en-US"/>
        </a:p>
      </dgm:t>
    </dgm:pt>
    <dgm:pt modelId="{3949D1F2-E0FE-462A-97C3-3CC71A114FA7}" type="pres">
      <dgm:prSet presAssocID="{5B2A8CED-6000-47D0-9881-EC0AB8FE9812}" presName="text0" presStyleLbl="node1" presStyleIdx="2" presStyleCnt="3" custScaleX="408505" custScaleY="85475" custRadScaleRad="103336" custRadScaleInc="-10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0BB59F-B253-4343-ABF3-5D0448F2A5E7}" type="presOf" srcId="{AA7BEE6D-AA45-4354-9D77-362680D2B220}" destId="{EE443A41-E7F4-49ED-A7BA-3A653F88351D}" srcOrd="0" destOrd="0" presId="urn:microsoft.com/office/officeart/2008/layout/RadialCluster"/>
    <dgm:cxn modelId="{5E4ECCC0-D304-424F-B028-9AE97ABAC4F2}" type="presOf" srcId="{17E9296F-E4D4-41D1-A962-5DE85F35C10A}" destId="{E36A1B14-F9AD-4CCD-9BDC-3F86F21B53A8}" srcOrd="0" destOrd="0" presId="urn:microsoft.com/office/officeart/2008/layout/RadialCluster"/>
    <dgm:cxn modelId="{C9AEE02C-E06D-46BD-B9EB-812E9E4BDD5B}" srcId="{6BD88F64-2FC3-4587-BA3A-E2C17CDA7507}" destId="{17E9296F-E4D4-41D1-A962-5DE85F35C10A}" srcOrd="0" destOrd="0" parTransId="{463B0533-F69D-4A84-B812-4CF20E0923C5}" sibTransId="{4367F9BF-46D2-42E9-B67E-B226F55EEE27}"/>
    <dgm:cxn modelId="{E13F6013-D6C2-46FE-A876-CC6E7DB5A407}" srcId="{17E9296F-E4D4-41D1-A962-5DE85F35C10A}" destId="{5B2A8CED-6000-47D0-9881-EC0AB8FE9812}" srcOrd="1" destOrd="0" parTransId="{ADC12535-D788-48EE-A78D-249C351A6329}" sibTransId="{53F62193-E962-4702-A4AC-43894F6E3728}"/>
    <dgm:cxn modelId="{85834ED9-2848-4360-81A6-F3BBBC57D2C3}" type="presOf" srcId="{6BD88F64-2FC3-4587-BA3A-E2C17CDA7507}" destId="{6CF75BA7-F799-4E34-B192-35FD729DB05C}" srcOrd="0" destOrd="0" presId="urn:microsoft.com/office/officeart/2008/layout/RadialCluster"/>
    <dgm:cxn modelId="{19699035-F79B-40A6-836D-9B0B2795FC03}" type="presOf" srcId="{ADC12535-D788-48EE-A78D-249C351A6329}" destId="{93176640-3F9A-42D4-8819-220F3B76EDA1}" srcOrd="0" destOrd="0" presId="urn:microsoft.com/office/officeart/2008/layout/RadialCluster"/>
    <dgm:cxn modelId="{E29AC24B-A4B9-4D70-A233-02351DEC2B22}" type="presOf" srcId="{5B2A8CED-6000-47D0-9881-EC0AB8FE9812}" destId="{3949D1F2-E0FE-462A-97C3-3CC71A114FA7}" srcOrd="0" destOrd="0" presId="urn:microsoft.com/office/officeart/2008/layout/RadialCluster"/>
    <dgm:cxn modelId="{78C861B8-DA7F-4253-9434-E3ADCFBFBC2B}" srcId="{17E9296F-E4D4-41D1-A962-5DE85F35C10A}" destId="{2B9BDD51-B62F-4C73-949B-C2286069686F}" srcOrd="0" destOrd="0" parTransId="{AA7BEE6D-AA45-4354-9D77-362680D2B220}" sibTransId="{EFCD5537-C72F-4A9C-8DFF-FB667509911E}"/>
    <dgm:cxn modelId="{167482B1-6BD4-48E8-85AC-663F77D83276}" type="presOf" srcId="{2B9BDD51-B62F-4C73-949B-C2286069686F}" destId="{FB865700-CEB4-4E06-BE40-88FF32D7BEB5}" srcOrd="0" destOrd="0" presId="urn:microsoft.com/office/officeart/2008/layout/RadialCluster"/>
    <dgm:cxn modelId="{2C8552B7-F00D-4EC1-B6FA-580AB0448923}" type="presParOf" srcId="{6CF75BA7-F799-4E34-B192-35FD729DB05C}" destId="{B9099440-0337-4407-A43F-391ED4C3E7C6}" srcOrd="0" destOrd="0" presId="urn:microsoft.com/office/officeart/2008/layout/RadialCluster"/>
    <dgm:cxn modelId="{3C17E531-B528-4ECD-9765-914AD270268E}" type="presParOf" srcId="{B9099440-0337-4407-A43F-391ED4C3E7C6}" destId="{E36A1B14-F9AD-4CCD-9BDC-3F86F21B53A8}" srcOrd="0" destOrd="0" presId="urn:microsoft.com/office/officeart/2008/layout/RadialCluster"/>
    <dgm:cxn modelId="{D5B390B6-43C1-437C-AA6E-2E5B746E5BAC}" type="presParOf" srcId="{B9099440-0337-4407-A43F-391ED4C3E7C6}" destId="{EE443A41-E7F4-49ED-A7BA-3A653F88351D}" srcOrd="1" destOrd="0" presId="urn:microsoft.com/office/officeart/2008/layout/RadialCluster"/>
    <dgm:cxn modelId="{A46FC08F-95EB-4EAE-8ED7-C52B1343176A}" type="presParOf" srcId="{B9099440-0337-4407-A43F-391ED4C3E7C6}" destId="{FB865700-CEB4-4E06-BE40-88FF32D7BEB5}" srcOrd="2" destOrd="0" presId="urn:microsoft.com/office/officeart/2008/layout/RadialCluster"/>
    <dgm:cxn modelId="{AE6CF1FD-D8D3-4780-AE40-1410EE786690}" type="presParOf" srcId="{B9099440-0337-4407-A43F-391ED4C3E7C6}" destId="{93176640-3F9A-42D4-8819-220F3B76EDA1}" srcOrd="3" destOrd="0" presId="urn:microsoft.com/office/officeart/2008/layout/RadialCluster"/>
    <dgm:cxn modelId="{643577F9-49DB-494C-8FFD-6BFEDF9BA0A8}" type="presParOf" srcId="{B9099440-0337-4407-A43F-391ED4C3E7C6}" destId="{3949D1F2-E0FE-462A-97C3-3CC71A114FA7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D88F64-2FC3-4587-BA3A-E2C17CDA7507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E9296F-E4D4-41D1-A962-5DE85F35C10A}">
      <dgm:prSet phldrT="[Text]" custT="1"/>
      <dgm:spPr/>
      <dgm:t>
        <a:bodyPr/>
        <a:lstStyle/>
        <a:p>
          <a:r>
            <a:rPr lang="en-US" sz="2800" dirty="0" smtClean="0"/>
            <a:t>Date result was reported out</a:t>
          </a:r>
          <a:endParaRPr lang="en-US" sz="2800" dirty="0"/>
        </a:p>
      </dgm:t>
    </dgm:pt>
    <dgm:pt modelId="{463B0533-F69D-4A84-B812-4CF20E0923C5}" type="parTrans" cxnId="{C9AEE02C-E06D-46BD-B9EB-812E9E4BDD5B}">
      <dgm:prSet/>
      <dgm:spPr/>
      <dgm:t>
        <a:bodyPr/>
        <a:lstStyle/>
        <a:p>
          <a:endParaRPr lang="en-US"/>
        </a:p>
      </dgm:t>
    </dgm:pt>
    <dgm:pt modelId="{4367F9BF-46D2-42E9-B67E-B226F55EEE27}" type="sibTrans" cxnId="{C9AEE02C-E06D-46BD-B9EB-812E9E4BDD5B}">
      <dgm:prSet/>
      <dgm:spPr/>
      <dgm:t>
        <a:bodyPr/>
        <a:lstStyle/>
        <a:p>
          <a:endParaRPr lang="en-US"/>
        </a:p>
      </dgm:t>
    </dgm:pt>
    <dgm:pt modelId="{2B9BDD51-B62F-4C73-949B-C2286069686F}">
      <dgm:prSet phldrT="[Text]" custT="1"/>
      <dgm:spPr>
        <a:ln>
          <a:solidFill>
            <a:srgbClr val="0070C0"/>
          </a:solidFill>
        </a:ln>
      </dgm:spPr>
      <dgm:t>
        <a:bodyPr/>
        <a:lstStyle/>
        <a:p>
          <a:r>
            <a:rPr lang="en-US" sz="1800" dirty="0" smtClean="0"/>
            <a:t>Results </a:t>
          </a:r>
          <a:r>
            <a:rPr lang="en-US" sz="1800" dirty="0" err="1" smtClean="0"/>
            <a:t>Rpt</a:t>
          </a:r>
          <a:r>
            <a:rPr lang="en-US" sz="1800" dirty="0" smtClean="0"/>
            <a:t>/Status </a:t>
          </a:r>
          <a:r>
            <a:rPr lang="en-US" sz="1800" dirty="0" err="1" smtClean="0"/>
            <a:t>Chng</a:t>
          </a:r>
          <a:r>
            <a:rPr lang="en-US" sz="1800" dirty="0" smtClean="0"/>
            <a:t> - Date/Time (OBR.22)</a:t>
          </a:r>
          <a:endParaRPr lang="en-US" sz="1800" dirty="0"/>
        </a:p>
      </dgm:t>
    </dgm:pt>
    <dgm:pt modelId="{AA7BEE6D-AA45-4354-9D77-362680D2B220}" type="parTrans" cxnId="{78C861B8-DA7F-4253-9434-E3ADCFBFBC2B}">
      <dgm:prSet/>
      <dgm:spPr/>
      <dgm:t>
        <a:bodyPr/>
        <a:lstStyle/>
        <a:p>
          <a:endParaRPr lang="en-US"/>
        </a:p>
      </dgm:t>
    </dgm:pt>
    <dgm:pt modelId="{EFCD5537-C72F-4A9C-8DFF-FB667509911E}" type="sibTrans" cxnId="{78C861B8-DA7F-4253-9434-E3ADCFBFBC2B}">
      <dgm:prSet/>
      <dgm:spPr/>
      <dgm:t>
        <a:bodyPr/>
        <a:lstStyle/>
        <a:p>
          <a:endParaRPr lang="en-US"/>
        </a:p>
      </dgm:t>
    </dgm:pt>
    <dgm:pt modelId="{5B2A8CED-6000-47D0-9881-EC0AB8FE9812}">
      <dgm:prSet phldrT="[Text]" custT="1"/>
      <dgm:spPr>
        <a:ln>
          <a:solidFill>
            <a:srgbClr val="0070C0"/>
          </a:solidFill>
        </a:ln>
      </dgm:spPr>
      <dgm:t>
        <a:bodyPr/>
        <a:lstStyle/>
        <a:p>
          <a:r>
            <a:rPr lang="en-US" sz="1800" dirty="0" smtClean="0"/>
            <a:t>Date/Time of Lab Result </a:t>
          </a:r>
        </a:p>
        <a:p>
          <a:r>
            <a:rPr lang="en-US" sz="1800" dirty="0" smtClean="0"/>
            <a:t>(82773-3) - TS</a:t>
          </a:r>
          <a:endParaRPr lang="en-US" sz="1800" dirty="0"/>
        </a:p>
      </dgm:t>
    </dgm:pt>
    <dgm:pt modelId="{ADC12535-D788-48EE-A78D-249C351A6329}" type="parTrans" cxnId="{E13F6013-D6C2-46FE-A876-CC6E7DB5A407}">
      <dgm:prSet/>
      <dgm:spPr/>
      <dgm:t>
        <a:bodyPr/>
        <a:lstStyle/>
        <a:p>
          <a:endParaRPr lang="en-US"/>
        </a:p>
      </dgm:t>
    </dgm:pt>
    <dgm:pt modelId="{53F62193-E962-4702-A4AC-43894F6E3728}" type="sibTrans" cxnId="{E13F6013-D6C2-46FE-A876-CC6E7DB5A407}">
      <dgm:prSet/>
      <dgm:spPr/>
      <dgm:t>
        <a:bodyPr/>
        <a:lstStyle/>
        <a:p>
          <a:endParaRPr lang="en-US"/>
        </a:p>
      </dgm:t>
    </dgm:pt>
    <dgm:pt modelId="{27ECC415-E193-4877-A929-EB3A1FB574E2}">
      <dgm:prSet phldrT="[Text]" custT="1"/>
      <dgm:spPr>
        <a:ln>
          <a:solidFill>
            <a:srgbClr val="0070C0"/>
          </a:solidFill>
        </a:ln>
      </dgm:spPr>
      <dgm:t>
        <a:bodyPr/>
        <a:lstStyle/>
        <a:p>
          <a:r>
            <a:rPr lang="en-US" sz="1800" dirty="0" smtClean="0"/>
            <a:t>Date of Lab Result </a:t>
          </a:r>
        </a:p>
        <a:p>
          <a:r>
            <a:rPr lang="en-US" sz="1800" dirty="0" smtClean="0"/>
            <a:t>(LAB167/82772-5) - DT</a:t>
          </a:r>
          <a:endParaRPr lang="en-US" sz="1800" dirty="0"/>
        </a:p>
      </dgm:t>
    </dgm:pt>
    <dgm:pt modelId="{40458049-BD82-4877-91E3-BB535C6C6996}" type="parTrans" cxnId="{229A52E7-ACFF-4B5B-BFFA-76EEDE375516}">
      <dgm:prSet/>
      <dgm:spPr/>
      <dgm:t>
        <a:bodyPr/>
        <a:lstStyle/>
        <a:p>
          <a:endParaRPr lang="en-US"/>
        </a:p>
      </dgm:t>
    </dgm:pt>
    <dgm:pt modelId="{B8DC5CB6-BB52-4717-BD09-7EB972158174}" type="sibTrans" cxnId="{229A52E7-ACFF-4B5B-BFFA-76EEDE375516}">
      <dgm:prSet/>
      <dgm:spPr/>
      <dgm:t>
        <a:bodyPr/>
        <a:lstStyle/>
        <a:p>
          <a:endParaRPr lang="en-US"/>
        </a:p>
      </dgm:t>
    </dgm:pt>
    <dgm:pt modelId="{6CF75BA7-F799-4E34-B192-35FD729DB05C}" type="pres">
      <dgm:prSet presAssocID="{6BD88F64-2FC3-4587-BA3A-E2C17CDA7507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9099440-0337-4407-A43F-391ED4C3E7C6}" type="pres">
      <dgm:prSet presAssocID="{17E9296F-E4D4-41D1-A962-5DE85F35C10A}" presName="singleCycle" presStyleCnt="0"/>
      <dgm:spPr/>
    </dgm:pt>
    <dgm:pt modelId="{E36A1B14-F9AD-4CCD-9BDC-3F86F21B53A8}" type="pres">
      <dgm:prSet presAssocID="{17E9296F-E4D4-41D1-A962-5DE85F35C10A}" presName="singleCenter" presStyleLbl="node1" presStyleIdx="0" presStyleCnt="4" custScaleX="301679" custScaleY="101367" custLinFactNeighborX="420" custLinFactNeighborY="-9136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EE443A41-E7F4-49ED-A7BA-3A653F88351D}" type="pres">
      <dgm:prSet presAssocID="{AA7BEE6D-AA45-4354-9D77-362680D2B220}" presName="Name56" presStyleLbl="parChTrans1D2" presStyleIdx="0" presStyleCnt="3"/>
      <dgm:spPr/>
      <dgm:t>
        <a:bodyPr/>
        <a:lstStyle/>
        <a:p>
          <a:endParaRPr lang="en-US"/>
        </a:p>
      </dgm:t>
    </dgm:pt>
    <dgm:pt modelId="{FB865700-CEB4-4E06-BE40-88FF32D7BEB5}" type="pres">
      <dgm:prSet presAssocID="{2B9BDD51-B62F-4C73-949B-C2286069686F}" presName="text0" presStyleLbl="node1" presStyleIdx="1" presStyleCnt="4" custScaleX="377590" custScaleY="790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176640-3F9A-42D4-8819-220F3B76EDA1}" type="pres">
      <dgm:prSet presAssocID="{ADC12535-D788-48EE-A78D-249C351A6329}" presName="Name56" presStyleLbl="parChTrans1D2" presStyleIdx="1" presStyleCnt="3"/>
      <dgm:spPr/>
      <dgm:t>
        <a:bodyPr/>
        <a:lstStyle/>
        <a:p>
          <a:endParaRPr lang="en-US"/>
        </a:p>
      </dgm:t>
    </dgm:pt>
    <dgm:pt modelId="{3949D1F2-E0FE-462A-97C3-3CC71A114FA7}" type="pres">
      <dgm:prSet presAssocID="{5B2A8CED-6000-47D0-9881-EC0AB8FE9812}" presName="text0" presStyleLbl="node1" presStyleIdx="2" presStyleCnt="4" custScaleX="377239" custScaleY="78788" custRadScaleRad="105114" custRadScaleInc="7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F12B6C-A8C6-4483-81EE-CBC33DDA2E2B}" type="pres">
      <dgm:prSet presAssocID="{40458049-BD82-4877-91E3-BB535C6C6996}" presName="Name56" presStyleLbl="parChTrans1D2" presStyleIdx="2" presStyleCnt="3"/>
      <dgm:spPr/>
      <dgm:t>
        <a:bodyPr/>
        <a:lstStyle/>
        <a:p>
          <a:endParaRPr lang="en-US"/>
        </a:p>
      </dgm:t>
    </dgm:pt>
    <dgm:pt modelId="{26296DD5-8939-4542-BA5E-93A8AD34BA75}" type="pres">
      <dgm:prSet presAssocID="{27ECC415-E193-4877-A929-EB3A1FB574E2}" presName="text0" presStyleLbl="node1" presStyleIdx="3" presStyleCnt="4" custScaleX="377239" custScaleY="78788" custRadScaleRad="103377" custRadScaleInc="-20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24B098-4D2A-43CD-BEA6-FC0386192BE3}" type="presOf" srcId="{5B2A8CED-6000-47D0-9881-EC0AB8FE9812}" destId="{3949D1F2-E0FE-462A-97C3-3CC71A114FA7}" srcOrd="0" destOrd="0" presId="urn:microsoft.com/office/officeart/2008/layout/RadialCluster"/>
    <dgm:cxn modelId="{78C861B8-DA7F-4253-9434-E3ADCFBFBC2B}" srcId="{17E9296F-E4D4-41D1-A962-5DE85F35C10A}" destId="{2B9BDD51-B62F-4C73-949B-C2286069686F}" srcOrd="0" destOrd="0" parTransId="{AA7BEE6D-AA45-4354-9D77-362680D2B220}" sibTransId="{EFCD5537-C72F-4A9C-8DFF-FB667509911E}"/>
    <dgm:cxn modelId="{84B16B8A-B2BC-4558-8CDA-37096AFC980C}" type="presOf" srcId="{2B9BDD51-B62F-4C73-949B-C2286069686F}" destId="{FB865700-CEB4-4E06-BE40-88FF32D7BEB5}" srcOrd="0" destOrd="0" presId="urn:microsoft.com/office/officeart/2008/layout/RadialCluster"/>
    <dgm:cxn modelId="{0C15F3D3-4FAF-496E-BEAD-402C11FFCA8C}" type="presOf" srcId="{40458049-BD82-4877-91E3-BB535C6C6996}" destId="{DBF12B6C-A8C6-4483-81EE-CBC33DDA2E2B}" srcOrd="0" destOrd="0" presId="urn:microsoft.com/office/officeart/2008/layout/RadialCluster"/>
    <dgm:cxn modelId="{55C76567-0001-4A3C-A719-4EB89E4E8FFF}" type="presOf" srcId="{6BD88F64-2FC3-4587-BA3A-E2C17CDA7507}" destId="{6CF75BA7-F799-4E34-B192-35FD729DB05C}" srcOrd="0" destOrd="0" presId="urn:microsoft.com/office/officeart/2008/layout/RadialCluster"/>
    <dgm:cxn modelId="{C9AEE02C-E06D-46BD-B9EB-812E9E4BDD5B}" srcId="{6BD88F64-2FC3-4587-BA3A-E2C17CDA7507}" destId="{17E9296F-E4D4-41D1-A962-5DE85F35C10A}" srcOrd="0" destOrd="0" parTransId="{463B0533-F69D-4A84-B812-4CF20E0923C5}" sibTransId="{4367F9BF-46D2-42E9-B67E-B226F55EEE27}"/>
    <dgm:cxn modelId="{13A1D427-C398-473F-9677-982328AAF407}" type="presOf" srcId="{AA7BEE6D-AA45-4354-9D77-362680D2B220}" destId="{EE443A41-E7F4-49ED-A7BA-3A653F88351D}" srcOrd="0" destOrd="0" presId="urn:microsoft.com/office/officeart/2008/layout/RadialCluster"/>
    <dgm:cxn modelId="{229A52E7-ACFF-4B5B-BFFA-76EEDE375516}" srcId="{17E9296F-E4D4-41D1-A962-5DE85F35C10A}" destId="{27ECC415-E193-4877-A929-EB3A1FB574E2}" srcOrd="2" destOrd="0" parTransId="{40458049-BD82-4877-91E3-BB535C6C6996}" sibTransId="{B8DC5CB6-BB52-4717-BD09-7EB972158174}"/>
    <dgm:cxn modelId="{54DA0839-9D11-470D-82D7-B74E0B6F318A}" type="presOf" srcId="{17E9296F-E4D4-41D1-A962-5DE85F35C10A}" destId="{E36A1B14-F9AD-4CCD-9BDC-3F86F21B53A8}" srcOrd="0" destOrd="0" presId="urn:microsoft.com/office/officeart/2008/layout/RadialCluster"/>
    <dgm:cxn modelId="{63A1E046-B66D-4F58-A4A7-736429C2CC7B}" type="presOf" srcId="{27ECC415-E193-4877-A929-EB3A1FB574E2}" destId="{26296DD5-8939-4542-BA5E-93A8AD34BA75}" srcOrd="0" destOrd="0" presId="urn:microsoft.com/office/officeart/2008/layout/RadialCluster"/>
    <dgm:cxn modelId="{672BFE7E-EC28-42CA-A74A-B97E880E44B7}" type="presOf" srcId="{ADC12535-D788-48EE-A78D-249C351A6329}" destId="{93176640-3F9A-42D4-8819-220F3B76EDA1}" srcOrd="0" destOrd="0" presId="urn:microsoft.com/office/officeart/2008/layout/RadialCluster"/>
    <dgm:cxn modelId="{E13F6013-D6C2-46FE-A876-CC6E7DB5A407}" srcId="{17E9296F-E4D4-41D1-A962-5DE85F35C10A}" destId="{5B2A8CED-6000-47D0-9881-EC0AB8FE9812}" srcOrd="1" destOrd="0" parTransId="{ADC12535-D788-48EE-A78D-249C351A6329}" sibTransId="{53F62193-E962-4702-A4AC-43894F6E3728}"/>
    <dgm:cxn modelId="{6E69F699-516E-4647-AAC4-BFA2450D5E00}" type="presParOf" srcId="{6CF75BA7-F799-4E34-B192-35FD729DB05C}" destId="{B9099440-0337-4407-A43F-391ED4C3E7C6}" srcOrd="0" destOrd="0" presId="urn:microsoft.com/office/officeart/2008/layout/RadialCluster"/>
    <dgm:cxn modelId="{6A8D4CB1-D1FC-4D42-9EFE-E491E8245D6C}" type="presParOf" srcId="{B9099440-0337-4407-A43F-391ED4C3E7C6}" destId="{E36A1B14-F9AD-4CCD-9BDC-3F86F21B53A8}" srcOrd="0" destOrd="0" presId="urn:microsoft.com/office/officeart/2008/layout/RadialCluster"/>
    <dgm:cxn modelId="{C328E4C1-50F9-4FFC-A17D-483FB4AA9E30}" type="presParOf" srcId="{B9099440-0337-4407-A43F-391ED4C3E7C6}" destId="{EE443A41-E7F4-49ED-A7BA-3A653F88351D}" srcOrd="1" destOrd="0" presId="urn:microsoft.com/office/officeart/2008/layout/RadialCluster"/>
    <dgm:cxn modelId="{45727C0C-F19C-4B47-B1D6-272736B42188}" type="presParOf" srcId="{B9099440-0337-4407-A43F-391ED4C3E7C6}" destId="{FB865700-CEB4-4E06-BE40-88FF32D7BEB5}" srcOrd="2" destOrd="0" presId="urn:microsoft.com/office/officeart/2008/layout/RadialCluster"/>
    <dgm:cxn modelId="{116075CF-D52B-4939-8271-7C1BC90E0652}" type="presParOf" srcId="{B9099440-0337-4407-A43F-391ED4C3E7C6}" destId="{93176640-3F9A-42D4-8819-220F3B76EDA1}" srcOrd="3" destOrd="0" presId="urn:microsoft.com/office/officeart/2008/layout/RadialCluster"/>
    <dgm:cxn modelId="{E89E8B58-E6D7-4C78-8CBF-626E28B63A98}" type="presParOf" srcId="{B9099440-0337-4407-A43F-391ED4C3E7C6}" destId="{3949D1F2-E0FE-462A-97C3-3CC71A114FA7}" srcOrd="4" destOrd="0" presId="urn:microsoft.com/office/officeart/2008/layout/RadialCluster"/>
    <dgm:cxn modelId="{E8480953-3956-4982-83DE-49937AAD3088}" type="presParOf" srcId="{B9099440-0337-4407-A43F-391ED4C3E7C6}" destId="{DBF12B6C-A8C6-4483-81EE-CBC33DDA2E2B}" srcOrd="5" destOrd="0" presId="urn:microsoft.com/office/officeart/2008/layout/RadialCluster"/>
    <dgm:cxn modelId="{00FCB3C0-637D-46F3-9992-963C42F9BE51}" type="presParOf" srcId="{B9099440-0337-4407-A43F-391ED4C3E7C6}" destId="{26296DD5-8939-4542-BA5E-93A8AD34BA75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6A1B14-F9AD-4CCD-9BDC-3F86F21B53A8}">
      <dsp:nvSpPr>
        <dsp:cNvPr id="0" name=""/>
        <dsp:cNvSpPr/>
      </dsp:nvSpPr>
      <dsp:spPr>
        <a:xfrm>
          <a:off x="1919929" y="2267585"/>
          <a:ext cx="4096313" cy="11121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Date specimen was collected*</a:t>
          </a:r>
          <a:endParaRPr lang="en-US" sz="2800" kern="1200" dirty="0"/>
        </a:p>
      </dsp:txBody>
      <dsp:txXfrm>
        <a:off x="1974219" y="2321875"/>
        <a:ext cx="3987733" cy="1003557"/>
      </dsp:txXfrm>
    </dsp:sp>
    <dsp:sp modelId="{EE443A41-E7F4-49ED-A7BA-3A653F88351D}">
      <dsp:nvSpPr>
        <dsp:cNvPr id="0" name=""/>
        <dsp:cNvSpPr/>
      </dsp:nvSpPr>
      <dsp:spPr>
        <a:xfrm rot="16200000">
          <a:off x="3277656" y="1577154"/>
          <a:ext cx="138086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38086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865700-CEB4-4E06-BE40-88FF32D7BEB5}">
      <dsp:nvSpPr>
        <dsp:cNvPr id="0" name=""/>
        <dsp:cNvSpPr/>
      </dsp:nvSpPr>
      <dsp:spPr>
        <a:xfrm>
          <a:off x="2250520" y="192329"/>
          <a:ext cx="3435131" cy="6943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Observation date/time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(OBR.7) - TS</a:t>
          </a:r>
          <a:endParaRPr lang="en-US" sz="1800" kern="1200" dirty="0"/>
        </a:p>
      </dsp:txBody>
      <dsp:txXfrm>
        <a:off x="2284418" y="226227"/>
        <a:ext cx="3367335" cy="626599"/>
      </dsp:txXfrm>
    </dsp:sp>
    <dsp:sp modelId="{964FB76F-53F0-40A1-850B-C3EC3C31E2D8}">
      <dsp:nvSpPr>
        <dsp:cNvPr id="0" name=""/>
        <dsp:cNvSpPr/>
      </dsp:nvSpPr>
      <dsp:spPr>
        <a:xfrm rot="19502944">
          <a:off x="4674291" y="1983645"/>
          <a:ext cx="99128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128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E9E46E-860D-43CE-9A63-704AC7DE5CAF}">
      <dsp:nvSpPr>
        <dsp:cNvPr id="0" name=""/>
        <dsp:cNvSpPr/>
      </dsp:nvSpPr>
      <dsp:spPr>
        <a:xfrm>
          <a:off x="4355430" y="1007456"/>
          <a:ext cx="3431938" cy="6922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Specimen Collection Date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(OBX.14) - TS</a:t>
          </a:r>
          <a:endParaRPr lang="en-US" sz="1800" kern="1200" dirty="0"/>
        </a:p>
      </dsp:txBody>
      <dsp:txXfrm>
        <a:off x="4389223" y="1041249"/>
        <a:ext cx="3364352" cy="624662"/>
      </dsp:txXfrm>
    </dsp:sp>
    <dsp:sp modelId="{93176640-3F9A-42D4-8819-220F3B76EDA1}">
      <dsp:nvSpPr>
        <dsp:cNvPr id="0" name=""/>
        <dsp:cNvSpPr/>
      </dsp:nvSpPr>
      <dsp:spPr>
        <a:xfrm rot="1835834">
          <a:off x="4848756" y="3597949"/>
          <a:ext cx="85747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57471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49D1F2-E0FE-462A-97C3-3CC71A114FA7}">
      <dsp:nvSpPr>
        <dsp:cNvPr id="0" name=""/>
        <dsp:cNvSpPr/>
      </dsp:nvSpPr>
      <dsp:spPr>
        <a:xfrm>
          <a:off x="4557491" y="3816175"/>
          <a:ext cx="3378681" cy="7099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Specimen collection date/time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(LAB163/68963-8) - TS</a:t>
          </a:r>
          <a:endParaRPr lang="en-US" sz="1800" kern="1200" dirty="0"/>
        </a:p>
      </dsp:txBody>
      <dsp:txXfrm>
        <a:off x="4592148" y="3850832"/>
        <a:ext cx="3309367" cy="640638"/>
      </dsp:txXfrm>
    </dsp:sp>
    <dsp:sp modelId="{CE345CBA-94D2-4022-9D60-6CD554F5D5AA}">
      <dsp:nvSpPr>
        <dsp:cNvPr id="0" name=""/>
        <dsp:cNvSpPr/>
      </dsp:nvSpPr>
      <dsp:spPr>
        <a:xfrm rot="8877091">
          <a:off x="2323657" y="3596907"/>
          <a:ext cx="81858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858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E9DCC-415D-4931-9D8F-3407EADD75F7}">
      <dsp:nvSpPr>
        <dsp:cNvPr id="0" name=""/>
        <dsp:cNvSpPr/>
      </dsp:nvSpPr>
      <dsp:spPr>
        <a:xfrm>
          <a:off x="185453" y="3814092"/>
          <a:ext cx="3263807" cy="7120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Specimen collection date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(LAB163/33882-2) - DT </a:t>
          </a:r>
          <a:endParaRPr lang="en-US" sz="1800" kern="1200" dirty="0"/>
        </a:p>
      </dsp:txBody>
      <dsp:txXfrm>
        <a:off x="220212" y="3848851"/>
        <a:ext cx="3194289" cy="642517"/>
      </dsp:txXfrm>
    </dsp:sp>
    <dsp:sp modelId="{DC67213E-0DEF-40E6-82B0-D0E71E1B6D81}">
      <dsp:nvSpPr>
        <dsp:cNvPr id="0" name=""/>
        <dsp:cNvSpPr/>
      </dsp:nvSpPr>
      <dsp:spPr>
        <a:xfrm rot="12866244">
          <a:off x="2232592" y="1981070"/>
          <a:ext cx="101330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1330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FF6069-F5A0-4D34-8B4B-1A474588D551}">
      <dsp:nvSpPr>
        <dsp:cNvPr id="0" name=""/>
        <dsp:cNvSpPr/>
      </dsp:nvSpPr>
      <dsp:spPr>
        <a:xfrm>
          <a:off x="100622" y="1002306"/>
          <a:ext cx="3431938" cy="6922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Specimen collection date/time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(SPM.17) - DR</a:t>
          </a:r>
          <a:endParaRPr lang="en-US" sz="1800" kern="1200" dirty="0"/>
        </a:p>
      </dsp:txBody>
      <dsp:txXfrm>
        <a:off x="134415" y="1036099"/>
        <a:ext cx="3364352" cy="6246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6A1B14-F9AD-4CCD-9BDC-3F86F21B53A8}">
      <dsp:nvSpPr>
        <dsp:cNvPr id="0" name=""/>
        <dsp:cNvSpPr/>
      </dsp:nvSpPr>
      <dsp:spPr>
        <a:xfrm>
          <a:off x="1790632" y="1605846"/>
          <a:ext cx="4385207" cy="1376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Date specimen was received by laboratory</a:t>
          </a:r>
          <a:endParaRPr lang="en-US" sz="2800" kern="1200" dirty="0"/>
        </a:p>
      </dsp:txBody>
      <dsp:txXfrm>
        <a:off x="1857822" y="1673036"/>
        <a:ext cx="4250827" cy="1242020"/>
      </dsp:txXfrm>
    </dsp:sp>
    <dsp:sp modelId="{EE443A41-E7F4-49ED-A7BA-3A653F88351D}">
      <dsp:nvSpPr>
        <dsp:cNvPr id="0" name=""/>
        <dsp:cNvSpPr/>
      </dsp:nvSpPr>
      <dsp:spPr>
        <a:xfrm rot="16168801">
          <a:off x="3596564" y="1228858"/>
          <a:ext cx="75400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5400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865700-CEB4-4E06-BE40-88FF32D7BEB5}">
      <dsp:nvSpPr>
        <dsp:cNvPr id="0" name=""/>
        <dsp:cNvSpPr/>
      </dsp:nvSpPr>
      <dsp:spPr>
        <a:xfrm>
          <a:off x="2106647" y="59848"/>
          <a:ext cx="3719811" cy="7920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Specimen Received date/time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(SPM.18) - TS</a:t>
          </a:r>
          <a:endParaRPr lang="en-US" sz="1800" kern="1200" dirty="0"/>
        </a:p>
      </dsp:txBody>
      <dsp:txXfrm>
        <a:off x="2145310" y="98511"/>
        <a:ext cx="3642485" cy="714694"/>
      </dsp:txXfrm>
    </dsp:sp>
    <dsp:sp modelId="{93176640-3F9A-42D4-8819-220F3B76EDA1}">
      <dsp:nvSpPr>
        <dsp:cNvPr id="0" name=""/>
        <dsp:cNvSpPr/>
      </dsp:nvSpPr>
      <dsp:spPr>
        <a:xfrm rot="5399901">
          <a:off x="3606112" y="3359400"/>
          <a:ext cx="75430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5430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49D1F2-E0FE-462A-97C3-3CC71A114FA7}">
      <dsp:nvSpPr>
        <dsp:cNvPr id="0" name=""/>
        <dsp:cNvSpPr/>
      </dsp:nvSpPr>
      <dsp:spPr>
        <a:xfrm>
          <a:off x="2125111" y="3736554"/>
          <a:ext cx="3716354" cy="7895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Specimen received date/time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(LAB595) - TS</a:t>
          </a:r>
          <a:endParaRPr lang="en-US" sz="1800" kern="1200" dirty="0"/>
        </a:p>
      </dsp:txBody>
      <dsp:txXfrm>
        <a:off x="2163655" y="3775098"/>
        <a:ext cx="3639266" cy="7124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6A1B14-F9AD-4CCD-9BDC-3F86F21B53A8}">
      <dsp:nvSpPr>
        <dsp:cNvPr id="0" name=""/>
        <dsp:cNvSpPr/>
      </dsp:nvSpPr>
      <dsp:spPr>
        <a:xfrm>
          <a:off x="1464262" y="1589718"/>
          <a:ext cx="5038293" cy="138885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800" kern="1200" dirty="0" smtClean="0"/>
            <a:t>Date testing was performed on specimen/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result was generated</a:t>
          </a:r>
          <a:endParaRPr lang="en-US" sz="2800" kern="1200" dirty="0"/>
        </a:p>
      </dsp:txBody>
      <dsp:txXfrm>
        <a:off x="1532060" y="1657516"/>
        <a:ext cx="4902697" cy="1253255"/>
      </dsp:txXfrm>
    </dsp:sp>
    <dsp:sp modelId="{EE443A41-E7F4-49ED-A7BA-3A653F88351D}">
      <dsp:nvSpPr>
        <dsp:cNvPr id="0" name=""/>
        <dsp:cNvSpPr/>
      </dsp:nvSpPr>
      <dsp:spPr>
        <a:xfrm rot="16171124">
          <a:off x="3606376" y="1221624"/>
          <a:ext cx="73621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36214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865700-CEB4-4E06-BE40-88FF32D7BEB5}">
      <dsp:nvSpPr>
        <dsp:cNvPr id="0" name=""/>
        <dsp:cNvSpPr/>
      </dsp:nvSpPr>
      <dsp:spPr>
        <a:xfrm>
          <a:off x="2091337" y="66452"/>
          <a:ext cx="3753497" cy="7870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Specimen Analyzed Date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(OBX.19) - TS</a:t>
          </a:r>
          <a:endParaRPr lang="en-US" sz="1800" kern="1200" dirty="0"/>
        </a:p>
      </dsp:txBody>
      <dsp:txXfrm>
        <a:off x="2129759" y="104874"/>
        <a:ext cx="3676653" cy="710233"/>
      </dsp:txXfrm>
    </dsp:sp>
    <dsp:sp modelId="{93176640-3F9A-42D4-8819-220F3B76EDA1}">
      <dsp:nvSpPr>
        <dsp:cNvPr id="0" name=""/>
        <dsp:cNvSpPr/>
      </dsp:nvSpPr>
      <dsp:spPr>
        <a:xfrm rot="5372054">
          <a:off x="3593280" y="3377574"/>
          <a:ext cx="79803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9803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49D1F2-E0FE-462A-97C3-3CC71A114FA7}">
      <dsp:nvSpPr>
        <dsp:cNvPr id="0" name=""/>
        <dsp:cNvSpPr/>
      </dsp:nvSpPr>
      <dsp:spPr>
        <a:xfrm>
          <a:off x="2123730" y="3776579"/>
          <a:ext cx="3750000" cy="7846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Specimen Analyzed date/time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(45375-3) - TS</a:t>
          </a:r>
          <a:endParaRPr lang="en-US" sz="1800" kern="1200" dirty="0"/>
        </a:p>
      </dsp:txBody>
      <dsp:txXfrm>
        <a:off x="2162033" y="3814882"/>
        <a:ext cx="3673394" cy="7080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6A1B14-F9AD-4CCD-9BDC-3F86F21B53A8}">
      <dsp:nvSpPr>
        <dsp:cNvPr id="0" name=""/>
        <dsp:cNvSpPr/>
      </dsp:nvSpPr>
      <dsp:spPr>
        <a:xfrm>
          <a:off x="1647461" y="1960812"/>
          <a:ext cx="4681304" cy="15729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Date result was reported out</a:t>
          </a:r>
          <a:endParaRPr lang="en-US" sz="2800" kern="1200" dirty="0"/>
        </a:p>
      </dsp:txBody>
      <dsp:txXfrm>
        <a:off x="1724247" y="2037598"/>
        <a:ext cx="4527732" cy="1419390"/>
      </dsp:txXfrm>
    </dsp:sp>
    <dsp:sp modelId="{EE443A41-E7F4-49ED-A7BA-3A653F88351D}">
      <dsp:nvSpPr>
        <dsp:cNvPr id="0" name=""/>
        <dsp:cNvSpPr/>
      </dsp:nvSpPr>
      <dsp:spPr>
        <a:xfrm rot="16164668">
          <a:off x="3600529" y="1585192"/>
          <a:ext cx="75127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51279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865700-CEB4-4E06-BE40-88FF32D7BEB5}">
      <dsp:nvSpPr>
        <dsp:cNvPr id="0" name=""/>
        <dsp:cNvSpPr/>
      </dsp:nvSpPr>
      <dsp:spPr>
        <a:xfrm>
          <a:off x="2005236" y="387897"/>
          <a:ext cx="3925700" cy="8216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Results </a:t>
          </a:r>
          <a:r>
            <a:rPr lang="en-US" sz="1800" kern="1200" dirty="0" err="1" smtClean="0"/>
            <a:t>Rpt</a:t>
          </a:r>
          <a:r>
            <a:rPr lang="en-US" sz="1800" kern="1200" dirty="0" smtClean="0"/>
            <a:t>/Status </a:t>
          </a:r>
          <a:r>
            <a:rPr lang="en-US" sz="1800" kern="1200" dirty="0" err="1" smtClean="0"/>
            <a:t>Chng</a:t>
          </a:r>
          <a:r>
            <a:rPr lang="en-US" sz="1800" kern="1200" dirty="0" smtClean="0"/>
            <a:t> - Date/Time (OBR.22)</a:t>
          </a:r>
          <a:endParaRPr lang="en-US" sz="1800" kern="1200" dirty="0"/>
        </a:p>
      </dsp:txBody>
      <dsp:txXfrm>
        <a:off x="2045347" y="428008"/>
        <a:ext cx="3845478" cy="741452"/>
      </dsp:txXfrm>
    </dsp:sp>
    <dsp:sp modelId="{93176640-3F9A-42D4-8819-220F3B76EDA1}">
      <dsp:nvSpPr>
        <dsp:cNvPr id="0" name=""/>
        <dsp:cNvSpPr/>
      </dsp:nvSpPr>
      <dsp:spPr>
        <a:xfrm rot="2389670">
          <a:off x="4838902" y="3788402"/>
          <a:ext cx="79511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95110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49D1F2-E0FE-462A-97C3-3CC71A114FA7}">
      <dsp:nvSpPr>
        <dsp:cNvPr id="0" name=""/>
        <dsp:cNvSpPr/>
      </dsp:nvSpPr>
      <dsp:spPr>
        <a:xfrm>
          <a:off x="4071838" y="4043029"/>
          <a:ext cx="3922050" cy="8191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Date/Time of Lab Result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(82773-3) - TS</a:t>
          </a:r>
          <a:endParaRPr lang="en-US" sz="1800" kern="1200" dirty="0"/>
        </a:p>
      </dsp:txBody>
      <dsp:txXfrm>
        <a:off x="4111825" y="4083016"/>
        <a:ext cx="3842076" cy="739163"/>
      </dsp:txXfrm>
    </dsp:sp>
    <dsp:sp modelId="{DBF12B6C-A8C6-4483-81EE-CBC33DDA2E2B}">
      <dsp:nvSpPr>
        <dsp:cNvPr id="0" name=""/>
        <dsp:cNvSpPr/>
      </dsp:nvSpPr>
      <dsp:spPr>
        <a:xfrm rot="8434505">
          <a:off x="2308694" y="3792748"/>
          <a:ext cx="81557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1557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296DD5-8939-4542-BA5E-93A8AD34BA75}">
      <dsp:nvSpPr>
        <dsp:cNvPr id="0" name=""/>
        <dsp:cNvSpPr/>
      </dsp:nvSpPr>
      <dsp:spPr>
        <a:xfrm>
          <a:off x="-57716" y="4051721"/>
          <a:ext cx="3922050" cy="8191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Date of Lab Result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(LAB167/82772-5) - DT</a:t>
          </a:r>
          <a:endParaRPr lang="en-US" sz="1800" kern="1200" dirty="0"/>
        </a:p>
      </dsp:txBody>
      <dsp:txXfrm>
        <a:off x="-17729" y="4091708"/>
        <a:ext cx="3842076" cy="7391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317967" y="3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/>
          <a:lstStyle>
            <a:lvl1pPr algn="r">
              <a:defRPr sz="1200"/>
            </a:lvl1pPr>
          </a:lstStyle>
          <a:p>
            <a:fld id="{3C87F11C-A0DC-4AD3-8EB6-9C8B29C03DA0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6746122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317967" y="6746122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 anchor="b"/>
          <a:lstStyle>
            <a:lvl1pPr algn="r">
              <a:defRPr sz="1200"/>
            </a:lvl1pPr>
          </a:lstStyle>
          <a:p>
            <a:fld id="{29C7E2EE-C9A2-4E57-BD9E-8736E259A1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42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967" y="3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/>
          <a:lstStyle>
            <a:lvl1pPr algn="r">
              <a:defRPr sz="1200"/>
            </a:lvl1pPr>
          </a:lstStyle>
          <a:p>
            <a:fld id="{A017C8B2-0950-4B81-8A3B-D91366B24C04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9413" y="533400"/>
            <a:ext cx="3549650" cy="2662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13" tIns="47104" rIns="94213" bIns="4710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848" y="3373679"/>
            <a:ext cx="7510780" cy="3196113"/>
          </a:xfrm>
          <a:prstGeom prst="rect">
            <a:avLst/>
          </a:prstGeom>
        </p:spPr>
        <p:txBody>
          <a:bodyPr vert="horz" lIns="94213" tIns="47104" rIns="94213" bIns="4710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6746122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967" y="6746122"/>
            <a:ext cx="4068339" cy="355123"/>
          </a:xfrm>
          <a:prstGeom prst="rect">
            <a:avLst/>
          </a:prstGeom>
        </p:spPr>
        <p:txBody>
          <a:bodyPr vert="horz" lIns="94213" tIns="47104" rIns="94213" bIns="47104" rtlCol="0" anchor="b"/>
          <a:lstStyle>
            <a:lvl1pPr algn="r">
              <a:defRPr sz="1200"/>
            </a:lvl1pPr>
          </a:lstStyle>
          <a:p>
            <a:fld id="{D9778E9F-4912-4F41-9FEC-FA613D626B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184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90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01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502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502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0108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0108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010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78E9F-4912-4F41-9FEC-FA613D626BE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010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64957" indent="-293604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76002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47354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118707" indent="-23488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75778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3284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89917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46986" indent="-234883" defTabSz="45706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C68FDE86-D03E-4C6A-AD1A-8D38FAEAD473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1558549"/>
            <a:ext cx="6400800" cy="175260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-Mdm-FC"/>
              </a:rPr>
              <a:t>Subtitle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Mdm-FC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803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70482"/>
            <a:ext cx="8229600" cy="1030638"/>
          </a:xfrm>
        </p:spPr>
        <p:txBody>
          <a:bodyPr/>
          <a:lstStyle>
            <a:lvl1pPr algn="l">
              <a:defRPr sz="4400" baseline="0">
                <a:latin typeface="+mn-lt"/>
              </a:defRPr>
            </a:lvl1pPr>
          </a:lstStyle>
          <a:p>
            <a:r>
              <a:rPr lang="en-US" dirty="0" smtClean="0"/>
              <a:t>Section Header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70482" y="1336977"/>
            <a:ext cx="8849694" cy="4746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2153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Slide1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51150" y="2592279"/>
            <a:ext cx="6115050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33105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157026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259353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04800" y="304800"/>
            <a:ext cx="5695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Title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39672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ncluding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5609166" y="4808341"/>
            <a:ext cx="32808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152754"/>
                </a:solidFill>
                <a:latin typeface="Avenir" panose="02000503040000020003" pitchFamily="2" charset="0"/>
                <a:cs typeface="Arial-Mdm-FC"/>
              </a:rPr>
              <a:t>CSTE National Office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2872 Woodcock Boulevard, Suite 250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Atlanta, Georgia 30341</a:t>
            </a:r>
          </a:p>
          <a:p>
            <a:pPr algn="r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770.458.3811</a:t>
            </a:r>
          </a:p>
          <a:p>
            <a:pPr algn="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770.458.8516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cmccoull@cste.org</a:t>
            </a:r>
          </a:p>
          <a:p>
            <a:pPr algn="r"/>
            <a:endParaRPr lang="en-US" sz="1600" dirty="0">
              <a:latin typeface="Avenir" panose="020005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6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5928102" cy="742089"/>
          </a:xfrm>
        </p:spPr>
        <p:txBody>
          <a:bodyPr anchor="b">
            <a:normAutofit/>
          </a:bodyPr>
          <a:lstStyle>
            <a:lvl1pPr algn="l">
              <a:defRPr sz="2400" b="0">
                <a:latin typeface="Avenir LT 45 Book" panose="02000503020000020003" pitchFamily="2" charset="0"/>
              </a:defRPr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 algn="l">
              <a:defRPr sz="3200">
                <a:latin typeface="Avenir LT 45 Book" panose="02000503020000020003" pitchFamily="2" charset="0"/>
              </a:defRPr>
            </a:lvl1pPr>
            <a:lvl2pPr marL="800100" indent="-342900" algn="l">
              <a:lnSpc>
                <a:spcPct val="130000"/>
              </a:lnSpc>
              <a:buFont typeface="Arial"/>
              <a:buChar char="•"/>
              <a:defRPr sz="1600"/>
            </a:lvl2pPr>
            <a:lvl3pPr marL="800100" indent="0">
              <a:buNone/>
              <a:defRPr sz="1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algn="l"/>
            <a:r>
              <a:rPr lang="en-US" dirty="0" err="1">
                <a:solidFill>
                  <a:srgbClr val="585543"/>
                </a:solidFill>
                <a:latin typeface="Avenir" panose="02000503040000020003" pitchFamily="2" charset="0"/>
                <a:cs typeface="Arial-Mdm-FC"/>
              </a:rPr>
              <a:t>Subheader</a:t>
            </a:r>
            <a:endParaRPr lang="en-US" dirty="0">
              <a:solidFill>
                <a:srgbClr val="585543"/>
              </a:solidFill>
              <a:latin typeface="Avenir" panose="02000503040000020003" pitchFamily="2" charset="0"/>
              <a:cs typeface="Arial-Lgt-FC"/>
            </a:endParaRP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 dolor sit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amet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, id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reque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appareat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per.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Te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neglegentur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comprehens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qui. Ne qui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eirmod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mediocrem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Mentitum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maluisset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et sea,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harum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solet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id mea. 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7621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791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>
            <a:lvl1pPr>
              <a:defRPr>
                <a:latin typeface="Avenir LT 45 Book" panose="02000503020000020003" pitchFamily="2" charset="0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369117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217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oter2-01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  <p:pic>
        <p:nvPicPr>
          <p:cNvPr id="7" name="Picture 6" descr="header-01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3977"/>
            <a:ext cx="8229600" cy="983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8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15275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1pPr>
      <a:lvl2pPr marL="800100" indent="-3429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400" kern="1200" dirty="0" smtClean="0">
          <a:solidFill>
            <a:srgbClr val="101957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2400" kern="1200" dirty="0">
          <a:solidFill>
            <a:srgbClr val="101957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smartsheet.com/b/publish?EQBCT=e03228bbabd64a7cbe88ba8a56d1763b" TargetMode="External"/><Relationship Id="rId2" Type="http://schemas.openxmlformats.org/officeDocument/2006/relationships/hyperlink" Target="https://app.smartsheet.com/b/form/46331c4ee8414a92934ef2a985b3d5f7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urldefense.proofpoint.com/v2/url?u=https-3A__3.basecamp.com_3164497_buckets_6938668_vaults_1207954123&amp;d=DwMFAg&amp;c=lDF7oMaPKXpkYvev9V-fVahWL0QWnGCCAfCDz1Bns_w&amp;r=Pxs6f0at__otinj7CZM9u56TVWlKSBRzNMj-WwNHXwM&amp;m=tktM4JbYvW8zlGRxV7uLMJwLTRCcqV4oeemzjkCUFlQ&amp;s=8gAKXYJSQdLLXzWMoya97Lx0ckF2C-Rjju_jnW213Mo&amp;e=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urldefense.proofpoint.com/v2/url?u=https-3A__3.basecamp.com_3164497_buckets_6938668_messages_1212060285&amp;d=DwMFAg&amp;c=lDF7oMaPKXpkYvev9V-fVahWL0QWnGCCAfCDz1Bns_w&amp;r=Pxs6f0at__otinj7CZM9u56TVWlKSBRzNMj-WwNHXwM&amp;m=tktM4JbYvW8zlGRxV7uLMJwLTRCcqV4oeemzjkCUFlQ&amp;s=-nGlf1wVmzuMHArdpNs0XusUxO_5CeN13py_NuoRMJw&amp;e=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n.cdc.gov/nndss/case-notification/message-mapping-guides.html" TargetMode="External"/><Relationship Id="rId2" Type="http://schemas.openxmlformats.org/officeDocument/2006/relationships/hyperlink" Target="mailto:edx@cdc.gov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ste.webex.com/cste/k2/j.php?MTID=t1510f9a71eea26166a59a5b3afab128a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urldefense.proofpoint.com/v2/url?u=https-3A__app.smartsheet.com_b_publish-3FEQBCT-3Dfef5acea351449238e5b4483659b5d3c&amp;d=DwMFAg&amp;c=lDF7oMaPKXpkYvev9V-fVahWL0QWnGCCAfCDz1Bns_w&amp;r=Pxs6f0at__otinj7CZM9u56TVWlKSBRzNMj-WwNHXwM&amp;m=tktM4JbYvW8zlGRxV7uLMJwLTRCcqV4oeemzjkCUFlQ&amp;s=4MxsF4RMa9dbSslejon8oYTHOvK5hywlubaDq0JgP8k&amp;e=" TargetMode="External"/><Relationship Id="rId2" Type="http://schemas.openxmlformats.org/officeDocument/2006/relationships/hyperlink" Target="https://urldefense.proofpoint.com/v2/url?u=https-3A__app.smartsheet.com_b_form_4aabb6f3e3c14a02b3704f69518fd413&amp;d=DwMFAg&amp;c=lDF7oMaPKXpkYvev9V-fVahWL0QWnGCCAfCDz1Bns_w&amp;r=Pxs6f0at__otinj7CZM9u56TVWlKSBRzNMj-WwNHXwM&amp;m=tktM4JbYvW8zlGRxV7uLMJwLTRCcqV4oeemzjkCUFlQ&amp;s=2yqAU3eJDSTq1Yjhc7mzFF3He5TJLQbr8XDOZ6sWyoo&amp;e=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3.basecamp.com/3164497/join/1guTDJpympS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199" y="1558549"/>
            <a:ext cx="7702953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Surveillance Practice and </a:t>
            </a:r>
          </a:p>
          <a:p>
            <a:r>
              <a:rPr lang="en-US" dirty="0" smtClean="0"/>
              <a:t>Implementation Subcommittee (SPIS)</a:t>
            </a:r>
          </a:p>
          <a:p>
            <a:r>
              <a:rPr lang="en-US" dirty="0" smtClean="0"/>
              <a:t>August 31 2018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Standardization Work Group</a:t>
            </a:r>
          </a:p>
        </p:txBody>
      </p:sp>
    </p:spTree>
    <p:extLst>
      <p:ext uri="{BB962C8B-B14F-4D97-AF65-F5344CB8AC3E}">
        <p14:creationId xmlns:p14="http://schemas.microsoft.com/office/powerpoint/2010/main" val="371596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Date of Illness Onset Proposal</a:t>
            </a:r>
          </a:p>
          <a:p>
            <a:pPr lvl="1"/>
            <a:r>
              <a:rPr lang="en-US" dirty="0" smtClean="0"/>
              <a:t>Thanks for reviewing and comments!</a:t>
            </a:r>
          </a:p>
          <a:p>
            <a:pPr lvl="1"/>
            <a:r>
              <a:rPr lang="en-US" dirty="0" smtClean="0"/>
              <a:t>Vetting next steps TBD</a:t>
            </a:r>
          </a:p>
          <a:p>
            <a:r>
              <a:rPr lang="en-US" dirty="0" smtClean="0"/>
              <a:t>Brief Proposal</a:t>
            </a:r>
          </a:p>
          <a:p>
            <a:pPr lvl="1"/>
            <a:r>
              <a:rPr lang="en-US" dirty="0" smtClean="0"/>
              <a:t>In review and pending steering committee</a:t>
            </a:r>
          </a:p>
          <a:p>
            <a:r>
              <a:rPr lang="en-US" dirty="0" smtClean="0"/>
              <a:t>Lab Dates</a:t>
            </a:r>
          </a:p>
          <a:p>
            <a:r>
              <a:rPr lang="en-US" dirty="0" smtClean="0"/>
              <a:t>MMG Collaboration</a:t>
            </a:r>
          </a:p>
          <a:p>
            <a:r>
              <a:rPr lang="en-US" dirty="0" smtClean="0"/>
              <a:t>Schedule</a:t>
            </a:r>
          </a:p>
          <a:p>
            <a:r>
              <a:rPr lang="en-US" dirty="0" smtClean="0"/>
              <a:t>For September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8419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Laboratory Dates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902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Laboratory Template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176185"/>
              </p:ext>
            </p:extLst>
          </p:nvPr>
        </p:nvGraphicFramePr>
        <p:xfrm>
          <a:off x="150125" y="1371600"/>
          <a:ext cx="8816454" cy="5501214"/>
        </p:xfrm>
        <a:graphic>
          <a:graphicData uri="http://schemas.openxmlformats.org/drawingml/2006/table">
            <a:tbl>
              <a:tblPr/>
              <a:tblGrid>
                <a:gridCol w="1351129"/>
                <a:gridCol w="122830"/>
                <a:gridCol w="3138985"/>
                <a:gridCol w="4203510"/>
              </a:tblGrid>
              <a:tr h="457200"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152754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152754"/>
                          </a:solidFill>
                          <a:effectLst/>
                          <a:latin typeface="Arial"/>
                        </a:rPr>
                        <a:t>Data Element (DE) </a:t>
                      </a:r>
                      <a:r>
                        <a:rPr lang="en-US" sz="1800" b="1" i="0" u="none" strike="noStrike" dirty="0" smtClean="0">
                          <a:solidFill>
                            <a:srgbClr val="152754"/>
                          </a:solidFill>
                          <a:effectLst/>
                          <a:latin typeface="Arial"/>
                        </a:rPr>
                        <a:t>Name</a:t>
                      </a:r>
                      <a:endParaRPr lang="en-US" sz="1800" b="1" i="0" u="none" strike="noStrike" dirty="0">
                        <a:solidFill>
                          <a:srgbClr val="152754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152754"/>
                          </a:solidFill>
                          <a:effectLst/>
                          <a:latin typeface="Arial"/>
                        </a:rPr>
                        <a:t>Data Element </a:t>
                      </a:r>
                      <a:r>
                        <a:rPr lang="en-US" sz="1800" b="1" i="0" u="none" strike="noStrike" dirty="0" smtClean="0">
                          <a:solidFill>
                            <a:srgbClr val="152754"/>
                          </a:solidFill>
                          <a:effectLst/>
                          <a:latin typeface="Arial"/>
                        </a:rPr>
                        <a:t>Description</a:t>
                      </a:r>
                      <a:endParaRPr lang="en-US" sz="1800" b="1" i="0" u="none" strike="noStrike" dirty="0">
                        <a:solidFill>
                          <a:srgbClr val="152754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633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101957"/>
                          </a:solidFill>
                          <a:effectLst/>
                          <a:latin typeface="+mn-lt"/>
                        </a:rPr>
                        <a:t>Specimen Collection</a:t>
                      </a:r>
                      <a:endParaRPr lang="en-US" sz="1800" b="0" i="0" u="none" strike="noStrike" dirty="0">
                        <a:solidFill>
                          <a:srgbClr val="10195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t">
                        <a:buFontTx/>
                        <a:buNone/>
                      </a:pPr>
                      <a:endParaRPr lang="en-US" sz="1800" b="0" i="0" u="none" strike="noStrike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l" fontAlgn="t">
                        <a:buFontTx/>
                        <a:buNone/>
                      </a:pPr>
                      <a:r>
                        <a:rPr lang="en-U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Observation </a:t>
                      </a:r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Date/Time (Required)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4300" indent="0" algn="l" fontAlgn="t">
                        <a:buFontTx/>
                        <a:buNone/>
                      </a:pPr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The </a:t>
                      </a:r>
                      <a:r>
                        <a:rPr lang="en-U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clinically relevant date/time of the observation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33227">
                <a:tc>
                  <a:txBody>
                    <a:bodyPr/>
                    <a:lstStyle/>
                    <a:p>
                      <a:pPr algn="ctr" fontAlgn="t"/>
                      <a:endParaRPr lang="en-US" sz="1800" b="0" i="0" u="none" strike="noStrike" dirty="0">
                        <a:solidFill>
                          <a:srgbClr val="101957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t">
                        <a:buFontTx/>
                        <a:buNone/>
                      </a:pPr>
                      <a:endParaRPr lang="en-U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l" fontAlgn="t">
                        <a:buFontTx/>
                        <a:buNone/>
                      </a:pPr>
                      <a:r>
                        <a:rPr lang="en-U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Specimen Collection </a:t>
                      </a:r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Date/Time (Optional)</a:t>
                      </a:r>
                      <a:endParaRPr lang="en-U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4300" indent="0" algn="l" fontAlgn="t">
                        <a:buFontTx/>
                        <a:buNone/>
                      </a:pPr>
                      <a:r>
                        <a:rPr lang="en-U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The date the specimen was collected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33477">
                <a:tc>
                  <a:txBody>
                    <a:bodyPr/>
                    <a:lstStyle/>
                    <a:p>
                      <a:pPr algn="ctr" fontAlgn="t"/>
                      <a:endParaRPr lang="en-US" sz="1800" b="0" i="0" u="none" strike="noStrike" dirty="0" smtClean="0">
                        <a:solidFill>
                          <a:srgbClr val="101957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t">
                        <a:buFontTx/>
                        <a:buNone/>
                      </a:pPr>
                      <a:endParaRPr lang="en-US" sz="1800" b="0" i="0" u="none" strike="noStrike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l" fontAlgn="t">
                        <a:buFontTx/>
                        <a:buNone/>
                      </a:pPr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Specimen </a:t>
                      </a:r>
                      <a:r>
                        <a:rPr lang="en-U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Collection </a:t>
                      </a:r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Date (Optional)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4300" indent="0" algn="l" fontAlgn="t">
                        <a:buFontTx/>
                        <a:buNone/>
                      </a:pPr>
                      <a:r>
                        <a:rPr lang="en-U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Date/time of observation in OBX segment for ELR infers the specimen collection </a:t>
                      </a:r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date</a:t>
                      </a:r>
                      <a:endParaRPr lang="en-U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90607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101957"/>
                          </a:solidFill>
                          <a:effectLst/>
                          <a:latin typeface="Arial"/>
                        </a:rPr>
                        <a:t>Specimen Received</a:t>
                      </a:r>
                      <a:endParaRPr lang="en-US" sz="1800" b="0" i="0" u="none" strike="noStrike" dirty="0">
                        <a:solidFill>
                          <a:srgbClr val="101957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Specimen Received </a:t>
                      </a:r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Date/Time (Preferred)</a:t>
                      </a:r>
                      <a:endParaRPr lang="en-U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The date/time the specimen is received 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9603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101957"/>
                          </a:solidFill>
                          <a:effectLst/>
                          <a:latin typeface="Arial"/>
                        </a:rPr>
                        <a:t>Test/</a:t>
                      </a:r>
                    </a:p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101957"/>
                          </a:solidFill>
                          <a:effectLst/>
                          <a:latin typeface="Arial"/>
                        </a:rPr>
                        <a:t>Result</a:t>
                      </a:r>
                    </a:p>
                  </a:txBody>
                  <a:tcPr marL="9525" marR="9525" marT="9525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800" b="0" i="0" u="none" strike="noStrike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Specimen Analyzed </a:t>
                      </a:r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Date (Optional)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Date/time associated with generation of the result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4872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101957"/>
                          </a:solidFill>
                          <a:effectLst/>
                          <a:latin typeface="Arial"/>
                        </a:rPr>
                        <a:t>Result </a:t>
                      </a:r>
                    </a:p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101957"/>
                          </a:solidFill>
                          <a:effectLst/>
                          <a:latin typeface="Arial"/>
                        </a:rPr>
                        <a:t>Report</a:t>
                      </a:r>
                    </a:p>
                  </a:txBody>
                  <a:tcPr marL="9525" marR="9525" marT="9525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800" b="0" i="0" u="none" strike="noStrike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Results </a:t>
                      </a:r>
                      <a:r>
                        <a:rPr lang="en-US" sz="1800" b="0" i="0" u="none" strike="noStrike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Rpt</a:t>
                      </a:r>
                      <a:r>
                        <a:rPr lang="en-U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/Status </a:t>
                      </a:r>
                      <a:r>
                        <a:rPr lang="en-US" sz="1800" b="0" i="0" u="none" strike="noStrike" dirty="0" err="1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Chng</a:t>
                      </a:r>
                      <a:r>
                        <a:rPr lang="en-U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 - </a:t>
                      </a:r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Date/Time (Optional)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Indicates the date and time that the results were reported or that a status changed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94872">
                <a:tc>
                  <a:txBody>
                    <a:bodyPr/>
                    <a:lstStyle/>
                    <a:p>
                      <a:pPr algn="ctr" fontAlgn="t"/>
                      <a:endParaRPr lang="en-US" sz="1800" b="0" i="0" u="none" strike="noStrike" dirty="0" smtClean="0">
                        <a:solidFill>
                          <a:srgbClr val="101957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800" b="0" i="0" u="none" strike="noStrike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Down Arrow 4"/>
          <p:cNvSpPr/>
          <p:nvPr/>
        </p:nvSpPr>
        <p:spPr>
          <a:xfrm>
            <a:off x="252483" y="1371600"/>
            <a:ext cx="1194179" cy="5274860"/>
          </a:xfrm>
          <a:prstGeom prst="downArrow">
            <a:avLst/>
          </a:prstGeom>
          <a:solidFill>
            <a:srgbClr val="858C9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01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Epi/Interpretive Lab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736380"/>
              </p:ext>
            </p:extLst>
          </p:nvPr>
        </p:nvGraphicFramePr>
        <p:xfrm>
          <a:off x="150125" y="1371600"/>
          <a:ext cx="8816454" cy="5192973"/>
        </p:xfrm>
        <a:graphic>
          <a:graphicData uri="http://schemas.openxmlformats.org/drawingml/2006/table">
            <a:tbl>
              <a:tblPr/>
              <a:tblGrid>
                <a:gridCol w="1351129"/>
                <a:gridCol w="122830"/>
                <a:gridCol w="3138985"/>
                <a:gridCol w="4203510"/>
              </a:tblGrid>
              <a:tr h="457200"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152754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152754"/>
                          </a:solidFill>
                          <a:effectLst/>
                          <a:latin typeface="Arial"/>
                        </a:rPr>
                        <a:t>Data Element (DE) </a:t>
                      </a:r>
                      <a:r>
                        <a:rPr lang="en-US" sz="1800" b="1" i="0" u="none" strike="noStrike" dirty="0" smtClean="0">
                          <a:solidFill>
                            <a:srgbClr val="152754"/>
                          </a:solidFill>
                          <a:effectLst/>
                          <a:latin typeface="Arial"/>
                        </a:rPr>
                        <a:t>Name</a:t>
                      </a:r>
                      <a:endParaRPr lang="en-US" sz="1800" b="1" i="0" u="none" strike="noStrike" dirty="0">
                        <a:solidFill>
                          <a:srgbClr val="152754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152754"/>
                          </a:solidFill>
                          <a:effectLst/>
                          <a:latin typeface="Arial"/>
                        </a:rPr>
                        <a:t>Data Element </a:t>
                      </a:r>
                      <a:r>
                        <a:rPr lang="en-US" sz="1800" b="1" i="0" u="none" strike="noStrike" dirty="0" smtClean="0">
                          <a:solidFill>
                            <a:srgbClr val="152754"/>
                          </a:solidFill>
                          <a:effectLst/>
                          <a:latin typeface="Arial"/>
                        </a:rPr>
                        <a:t>Description</a:t>
                      </a:r>
                      <a:endParaRPr lang="en-US" sz="1800" b="1" i="0" u="none" strike="noStrike" dirty="0">
                        <a:solidFill>
                          <a:srgbClr val="152754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09182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101957"/>
                          </a:solidFill>
                          <a:effectLst/>
                          <a:latin typeface="+mn-lt"/>
                        </a:rPr>
                        <a:t>Specimen Collection</a:t>
                      </a:r>
                      <a:endParaRPr lang="en-US" sz="1800" b="0" i="0" u="none" strike="noStrike" dirty="0">
                        <a:solidFill>
                          <a:srgbClr val="10195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t">
                        <a:buFontTx/>
                        <a:buNone/>
                      </a:pPr>
                      <a:endParaRPr lang="en-US" sz="1800" b="0" i="0" u="none" strike="noStrike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l" fontAlgn="t">
                        <a:buFontTx/>
                        <a:buNone/>
                      </a:pPr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Specimen Collection Date </a:t>
                      </a:r>
                    </a:p>
                    <a:p>
                      <a:pPr marL="0" indent="0" algn="l" fontAlgn="t">
                        <a:buFontTx/>
                        <a:buNone/>
                      </a:pPr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or Specimen Collection Date/Time (Preferred)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4300" indent="0" algn="l" fontAlgn="t">
                        <a:buFontTx/>
                        <a:buNone/>
                      </a:pPr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Date and/or time of collection of laboratory specimen</a:t>
                      </a:r>
                      <a:endParaRPr lang="en-U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33227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101957"/>
                          </a:solidFill>
                          <a:effectLst/>
                          <a:latin typeface="+mn-lt"/>
                        </a:rPr>
                        <a:t>Specimen Received</a:t>
                      </a:r>
                    </a:p>
                    <a:p>
                      <a:pPr algn="ctr" fontAlgn="t"/>
                      <a:endParaRPr lang="en-US" sz="1800" b="0" i="0" u="none" strike="noStrike" dirty="0">
                        <a:solidFill>
                          <a:srgbClr val="101957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t">
                        <a:buFontTx/>
                        <a:buNone/>
                      </a:pPr>
                      <a:endParaRPr lang="en-U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l" fontAlgn="t">
                        <a:buFontTx/>
                        <a:buNone/>
                      </a:pPr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Specimen Received Date/Time (Preferred)</a:t>
                      </a:r>
                      <a:endParaRPr lang="en-U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4300" indent="0" algn="l" fontAlgn="t">
                        <a:buFontTx/>
                        <a:buNone/>
                      </a:pPr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Specimen received date/time</a:t>
                      </a:r>
                      <a:endParaRPr lang="en-U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00781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101957"/>
                          </a:solidFill>
                          <a:effectLst/>
                          <a:latin typeface="Arial"/>
                        </a:rPr>
                        <a:t>Test/</a:t>
                      </a:r>
                    </a:p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101957"/>
                          </a:solidFill>
                          <a:effectLst/>
                          <a:latin typeface="Arial"/>
                        </a:rPr>
                        <a:t>Result</a:t>
                      </a:r>
                    </a:p>
                  </a:txBody>
                  <a:tcPr marL="9525" marR="9525" marT="9525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t">
                        <a:buFontTx/>
                        <a:buNone/>
                      </a:pPr>
                      <a:endParaRPr lang="en-US" sz="1800" b="0" i="0" u="none" strike="noStrike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Specimen</a:t>
                      </a:r>
                      <a:r>
                        <a:rPr lang="en-US" sz="1800" b="0" i="0" u="none" strike="noStrike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 Analyzed Date (Preferred)</a:t>
                      </a:r>
                      <a:endParaRPr lang="en-U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The date the specimen/isolate</a:t>
                      </a:r>
                      <a:r>
                        <a:rPr lang="en-US" sz="1800" b="0" i="0" u="none" strike="noStrike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 was tested</a:t>
                      </a:r>
                      <a:endParaRPr lang="en-U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8263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101957"/>
                          </a:solidFill>
                          <a:effectLst/>
                          <a:latin typeface="Arial"/>
                        </a:rPr>
                        <a:t>Result Report</a:t>
                      </a:r>
                      <a:endParaRPr lang="en-US" sz="1800" b="0" i="0" u="none" strike="noStrike" dirty="0">
                        <a:solidFill>
                          <a:srgbClr val="101957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l" fontAlgn="t">
                        <a:buFontTx/>
                        <a:buNone/>
                      </a:pPr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Date/Time of Lab Result (Preferred)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4300" indent="0" algn="l" fontAlgn="t">
                        <a:buFontTx/>
                        <a:buNone/>
                      </a:pPr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Date result from reporting laboratory</a:t>
                      </a:r>
                      <a:endParaRPr lang="en-U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2804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0" i="0" u="none" strike="noStrike" dirty="0" smtClean="0">
                          <a:solidFill>
                            <a:srgbClr val="101957"/>
                          </a:solidFill>
                          <a:effectLst/>
                          <a:latin typeface="Arial"/>
                        </a:rPr>
                        <a:t>Sent</a:t>
                      </a:r>
                      <a:r>
                        <a:rPr lang="en-US" sz="1800" b="0" i="0" u="none" strike="noStrike" baseline="0" dirty="0" smtClean="0">
                          <a:solidFill>
                            <a:srgbClr val="101957"/>
                          </a:solidFill>
                          <a:effectLst/>
                          <a:latin typeface="Arial"/>
                        </a:rPr>
                        <a:t> to </a:t>
                      </a:r>
                    </a:p>
                    <a:p>
                      <a:pPr algn="ctr" fontAlgn="t"/>
                      <a:r>
                        <a:rPr lang="en-US" sz="1800" b="0" i="0" u="none" strike="noStrike" baseline="0" dirty="0" smtClean="0">
                          <a:solidFill>
                            <a:srgbClr val="101957"/>
                          </a:solidFill>
                          <a:effectLst/>
                          <a:latin typeface="Arial"/>
                        </a:rPr>
                        <a:t>CDC</a:t>
                      </a:r>
                      <a:endParaRPr lang="en-US" sz="1800" b="0" i="0" u="none" strike="noStrike" dirty="0" smtClean="0">
                        <a:solidFill>
                          <a:srgbClr val="101957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800" b="0" i="0" u="none" strike="noStrike" dirty="0" smtClean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Date Specimen Sent to CDC (Preferred)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4300" indent="0" algn="l" fontAlgn="t"/>
                      <a:r>
                        <a:rPr lang="en-US" sz="1800" b="0" i="0" u="none" strike="noStrike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Date specimen sent</a:t>
                      </a:r>
                      <a:r>
                        <a:rPr lang="en-US" sz="1800" b="0" i="0" u="none" strike="noStrike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/>
                        </a:rPr>
                        <a:t> to CDC</a:t>
                      </a:r>
                      <a:endParaRPr lang="en-US" sz="18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Down Arrow 4"/>
          <p:cNvSpPr/>
          <p:nvPr/>
        </p:nvSpPr>
        <p:spPr>
          <a:xfrm>
            <a:off x="252483" y="1371600"/>
            <a:ext cx="1194179" cy="5274860"/>
          </a:xfrm>
          <a:prstGeom prst="downArrow">
            <a:avLst/>
          </a:prstGeom>
          <a:solidFill>
            <a:srgbClr val="858C9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970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for Discussion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marL="457200" indent="-457200">
              <a:spcBef>
                <a:spcPts val="1200"/>
              </a:spcBef>
              <a:buFont typeface="+mj-lt"/>
              <a:buAutoNum type="arabicParenR"/>
            </a:pPr>
            <a:r>
              <a:rPr lang="en-US" sz="2600" dirty="0" smtClean="0"/>
              <a:t>Is this date captured in your surveillance system?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arenR"/>
            </a:pPr>
            <a:r>
              <a:rPr lang="en-US" sz="2600" dirty="0" smtClean="0"/>
              <a:t>Is this date important to infectious disease surveillance in your jurisdiction/surveillance system?</a:t>
            </a:r>
          </a:p>
          <a:p>
            <a:pPr lvl="1">
              <a:spcBef>
                <a:spcPts val="1200"/>
              </a:spcBef>
            </a:pPr>
            <a:r>
              <a:rPr lang="en-US" sz="2600" dirty="0" smtClean="0"/>
              <a:t>Surveillance within the jurisdiction</a:t>
            </a:r>
          </a:p>
          <a:p>
            <a:pPr lvl="1">
              <a:spcBef>
                <a:spcPts val="1200"/>
              </a:spcBef>
            </a:pPr>
            <a:r>
              <a:rPr lang="en-US" sz="2600" dirty="0" smtClean="0"/>
              <a:t>Calculation of other dates</a:t>
            </a:r>
          </a:p>
          <a:p>
            <a:pPr lvl="1">
              <a:spcBef>
                <a:spcPts val="1200"/>
              </a:spcBef>
            </a:pPr>
            <a:r>
              <a:rPr lang="en-US" sz="2600" dirty="0" smtClean="0"/>
              <a:t>Reporting to CDC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arenR"/>
            </a:pPr>
            <a:r>
              <a:rPr lang="en-US" sz="2600" dirty="0" smtClean="0"/>
              <a:t>Are other dates substituted for this date if it is missing?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arenR"/>
            </a:pPr>
            <a:r>
              <a:rPr lang="en-US" sz="2600" dirty="0" smtClean="0"/>
              <a:t>How complete is this date in your system?</a:t>
            </a:r>
          </a:p>
          <a:p>
            <a:pPr lvl="1">
              <a:spcBef>
                <a:spcPts val="1200"/>
              </a:spcBef>
            </a:pPr>
            <a:r>
              <a:rPr lang="en-US" sz="2600" dirty="0" smtClean="0"/>
              <a:t>Paper versus ELR?</a:t>
            </a:r>
          </a:p>
        </p:txBody>
      </p:sp>
    </p:spTree>
    <p:extLst>
      <p:ext uri="{BB962C8B-B14F-4D97-AF65-F5344CB8AC3E}">
        <p14:creationId xmlns:p14="http://schemas.microsoft.com/office/powerpoint/2010/main" val="1379572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163774" y="4012443"/>
            <a:ext cx="8775510" cy="40943"/>
          </a:xfrm>
          <a:prstGeom prst="line">
            <a:avLst/>
          </a:prstGeom>
          <a:ln w="12700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296" y="170482"/>
            <a:ext cx="8229600" cy="1030638"/>
          </a:xfrm>
        </p:spPr>
        <p:txBody>
          <a:bodyPr/>
          <a:lstStyle/>
          <a:p>
            <a:r>
              <a:rPr lang="en-US" dirty="0" smtClean="0"/>
              <a:t>Specimen collection date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26814089"/>
              </p:ext>
            </p:extLst>
          </p:nvPr>
        </p:nvGraphicFramePr>
        <p:xfrm>
          <a:off x="750627" y="1192280"/>
          <a:ext cx="7936173" cy="4526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>
          <a:xfrm>
            <a:off x="272955" y="5928902"/>
            <a:ext cx="88710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dirty="0" smtClean="0"/>
              <a:t>*Per </a:t>
            </a:r>
            <a:r>
              <a:rPr lang="en-US" sz="1600" dirty="0"/>
              <a:t>HL7 2.5.1 </a:t>
            </a:r>
            <a:r>
              <a:rPr lang="en-US" sz="1600" dirty="0" smtClean="0"/>
              <a:t>implementation guide, </a:t>
            </a:r>
            <a:r>
              <a:rPr lang="en-US" sz="1600" dirty="0"/>
              <a:t>OBR.7, OBX.14, and SPM.17 should hold the same </a:t>
            </a:r>
            <a:r>
              <a:rPr lang="en-US" sz="1600" dirty="0" smtClean="0"/>
              <a:t>date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63774" y="3603009"/>
            <a:ext cx="1815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Lab Template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6046" y="4055665"/>
            <a:ext cx="1815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Lab Interpretive 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064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63774" y="3684891"/>
            <a:ext cx="8775510" cy="40943"/>
          </a:xfrm>
          <a:prstGeom prst="line">
            <a:avLst/>
          </a:prstGeom>
          <a:ln w="12700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240" y="170482"/>
            <a:ext cx="8229600" cy="1030638"/>
          </a:xfrm>
        </p:spPr>
        <p:txBody>
          <a:bodyPr/>
          <a:lstStyle/>
          <a:p>
            <a:r>
              <a:rPr lang="en-US" dirty="0" smtClean="0"/>
              <a:t>Specimen received date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736744475"/>
              </p:ext>
            </p:extLst>
          </p:nvPr>
        </p:nvGraphicFramePr>
        <p:xfrm>
          <a:off x="750627" y="1397000"/>
          <a:ext cx="7936173" cy="4526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3774" y="3275457"/>
            <a:ext cx="1815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Lab Template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6046" y="3728113"/>
            <a:ext cx="1815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Lab Interpretive 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784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63774" y="3671243"/>
            <a:ext cx="8775510" cy="40943"/>
          </a:xfrm>
          <a:prstGeom prst="line">
            <a:avLst/>
          </a:prstGeom>
          <a:ln w="12700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888" y="170482"/>
            <a:ext cx="8229600" cy="1030638"/>
          </a:xfrm>
        </p:spPr>
        <p:txBody>
          <a:bodyPr/>
          <a:lstStyle/>
          <a:p>
            <a:r>
              <a:rPr lang="en-US" dirty="0" smtClean="0"/>
              <a:t>Test/result date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049978218"/>
              </p:ext>
            </p:extLst>
          </p:nvPr>
        </p:nvGraphicFramePr>
        <p:xfrm>
          <a:off x="750627" y="1397000"/>
          <a:ext cx="7936173" cy="4567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3774" y="3261809"/>
            <a:ext cx="1815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Lab Template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6046" y="3714465"/>
            <a:ext cx="1815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Lab Interpretive 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784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63774" y="3875963"/>
            <a:ext cx="8775510" cy="40943"/>
          </a:xfrm>
          <a:prstGeom prst="line">
            <a:avLst/>
          </a:prstGeom>
          <a:ln w="12700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000" y="170482"/>
            <a:ext cx="8229600" cy="1030638"/>
          </a:xfrm>
        </p:spPr>
        <p:txBody>
          <a:bodyPr/>
          <a:lstStyle/>
          <a:p>
            <a:r>
              <a:rPr lang="en-US" dirty="0" smtClean="0"/>
              <a:t>Result report date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611082278"/>
              </p:ext>
            </p:extLst>
          </p:nvPr>
        </p:nvGraphicFramePr>
        <p:xfrm>
          <a:off x="750627" y="1105469"/>
          <a:ext cx="7936173" cy="5172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3774" y="3466529"/>
            <a:ext cx="1815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Lab Template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6046" y="3919185"/>
            <a:ext cx="1815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Lab Interpretive 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506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laboratory dates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0482" y="1368757"/>
            <a:ext cx="8849694" cy="1200150"/>
          </a:xfrm>
        </p:spPr>
        <p:txBody>
          <a:bodyPr>
            <a:normAutofit/>
          </a:bodyPr>
          <a:lstStyle/>
          <a:p>
            <a:r>
              <a:rPr lang="en-US" dirty="0" smtClean="0"/>
              <a:t>Specimen accession date (specimen received date?)</a:t>
            </a:r>
          </a:p>
          <a:p>
            <a:r>
              <a:rPr lang="en-US" dirty="0" smtClean="0"/>
              <a:t>Date specimen sent to CDC (LAB516/85930-6) - TS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30130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MMG Collaboration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Share </a:t>
            </a:r>
            <a:r>
              <a:rPr lang="en-US" dirty="0"/>
              <a:t>your progress for MMG onboarding:</a:t>
            </a:r>
          </a:p>
          <a:p>
            <a:pPr lvl="1"/>
            <a:r>
              <a:rPr lang="en-US" dirty="0" smtClean="0"/>
              <a:t>Form </a:t>
            </a:r>
            <a:r>
              <a:rPr lang="en-US" dirty="0"/>
              <a:t>View: </a:t>
            </a:r>
            <a:r>
              <a:rPr lang="en-US" u="sng" dirty="0">
                <a:hlinkClick r:id="rId2"/>
              </a:rPr>
              <a:t>https://</a:t>
            </a:r>
            <a:r>
              <a:rPr lang="en-US" u="sng" dirty="0" smtClean="0">
                <a:hlinkClick r:id="rId2"/>
              </a:rPr>
              <a:t>app.smartsheet.com/b/form/46331c4ee8414a92934ef2a985b3d5f7</a:t>
            </a:r>
            <a:endParaRPr lang="en-US" u="sng" dirty="0" smtClean="0"/>
          </a:p>
          <a:p>
            <a:pPr lvl="1"/>
            <a:r>
              <a:rPr lang="en-US" dirty="0" smtClean="0"/>
              <a:t>Sheet View:</a:t>
            </a:r>
          </a:p>
          <a:p>
            <a:pPr marL="803275" lvl="1" indent="0">
              <a:buNone/>
            </a:pPr>
            <a:r>
              <a:rPr lang="en-US" dirty="0" smtClean="0">
                <a:hlinkClick r:id="rId3"/>
              </a:rPr>
              <a:t>ht</a:t>
            </a:r>
            <a:r>
              <a:rPr lang="en-US" u="sng" dirty="0" smtClean="0">
                <a:hlinkClick r:id="rId3"/>
              </a:rPr>
              <a:t>tps</a:t>
            </a:r>
            <a:r>
              <a:rPr lang="en-US" u="sng" dirty="0">
                <a:hlinkClick r:id="rId3"/>
              </a:rPr>
              <a:t>://app.smartsheet.com/b/publish?EQBCT=e03228bbabd64a7cbe88ba8a56d1763b</a:t>
            </a:r>
            <a:r>
              <a:rPr lang="en-US" dirty="0"/>
              <a:t> 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656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MMG Collaboration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90500" y="5753100"/>
            <a:ext cx="8820150" cy="110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5" y="1201120"/>
            <a:ext cx="7115175" cy="5554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5586412" y="4636376"/>
            <a:ext cx="1328739" cy="1485900"/>
          </a:xfrm>
          <a:prstGeom prst="ellipse">
            <a:avLst/>
          </a:prstGeom>
          <a:noFill/>
          <a:ln w="41275">
            <a:solidFill>
              <a:srgbClr val="1B34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0500" y="3216165"/>
            <a:ext cx="28522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Upload MMG onboarding </a:t>
            </a:r>
            <a:r>
              <a:rPr lang="en-US" dirty="0" smtClean="0"/>
              <a:t>resources to Basecamp: </a:t>
            </a:r>
            <a:endParaRPr lang="en-US" dirty="0"/>
          </a:p>
          <a:p>
            <a:pPr lvl="1"/>
            <a:r>
              <a:rPr lang="en-US" u="sng" dirty="0">
                <a:hlinkClick r:id="rId3"/>
              </a:rPr>
              <a:t>https://3.basecamp.com/3164497/buckets/6938668/vaults/1207954123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62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MMG Collaboration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90500" y="5753100"/>
            <a:ext cx="8820150" cy="110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196" y="1201120"/>
            <a:ext cx="7115175" cy="5554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5518783" y="4667250"/>
            <a:ext cx="1328739" cy="1485900"/>
          </a:xfrm>
          <a:prstGeom prst="ellipse">
            <a:avLst/>
          </a:prstGeom>
          <a:noFill/>
          <a:ln w="41275">
            <a:solidFill>
              <a:srgbClr val="1B34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353284" y="4392580"/>
            <a:ext cx="1785939" cy="1638300"/>
          </a:xfrm>
          <a:prstGeom prst="ellipse">
            <a:avLst/>
          </a:prstGeom>
          <a:noFill/>
          <a:ln w="41275">
            <a:solidFill>
              <a:srgbClr val="1B34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7200" y="2601302"/>
            <a:ext cx="22702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/>
              <a:t>Post questions, ideas and opportunities for MMG collaboration to the Message Board:</a:t>
            </a:r>
          </a:p>
          <a:p>
            <a:pPr lvl="1"/>
            <a:r>
              <a:rPr lang="en-US" u="sng" dirty="0">
                <a:hlinkClick r:id="rId3"/>
              </a:rPr>
              <a:t>https://3.basecamp.com/3164497/buckets/6938668/messages/1212060285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75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MMG Collaboration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Draft Lyme and Tickborne </a:t>
            </a:r>
            <a:r>
              <a:rPr lang="en-US" dirty="0" err="1" smtClean="0"/>
              <a:t>Rickettsial</a:t>
            </a:r>
            <a:r>
              <a:rPr lang="en-US" dirty="0" smtClean="0"/>
              <a:t> Diseases MMG External Review Period</a:t>
            </a:r>
          </a:p>
          <a:p>
            <a:pPr lvl="1"/>
            <a:r>
              <a:rPr lang="en-US" dirty="0" smtClean="0"/>
              <a:t>August 24 – September 21, 2018</a:t>
            </a:r>
          </a:p>
          <a:p>
            <a:pPr lvl="2"/>
            <a:r>
              <a:rPr lang="en-US" dirty="0" smtClean="0"/>
              <a:t>Use the official feedback form and send comments to </a:t>
            </a:r>
            <a:r>
              <a:rPr lang="en-US" dirty="0" smtClean="0">
                <a:hlinkClick r:id="rId2"/>
              </a:rPr>
              <a:t>edx@cdc.gov</a:t>
            </a:r>
            <a:r>
              <a:rPr lang="en-US" dirty="0" smtClean="0"/>
              <a:t>; Subject Line: Draft Lyme and TBRD MMG Feedback</a:t>
            </a:r>
          </a:p>
          <a:p>
            <a:pPr lvl="2"/>
            <a:r>
              <a:rPr lang="en-US" dirty="0" smtClean="0"/>
              <a:t>Kick-off call: September 6, 2018 from 3-4:00 EST</a:t>
            </a:r>
          </a:p>
          <a:p>
            <a:pPr lvl="2"/>
            <a:r>
              <a:rPr lang="en-US" dirty="0" smtClean="0"/>
              <a:t>Guide available under the MMGs in Development tab at:</a:t>
            </a:r>
          </a:p>
          <a:p>
            <a:pPr marL="1150938" lvl="2" indent="0">
              <a:buNone/>
            </a:pPr>
            <a:r>
              <a:rPr lang="en-US" u="sng" dirty="0">
                <a:hlinkClick r:id="rId3"/>
              </a:rPr>
              <a:t>https://</a:t>
            </a:r>
            <a:r>
              <a:rPr lang="en-US" u="sng" dirty="0" smtClean="0">
                <a:hlinkClick r:id="rId3"/>
              </a:rPr>
              <a:t>wwwn.cdc.gov/nndss/case-notification/message-mapping-guides.html</a:t>
            </a:r>
            <a:endParaRPr lang="en-US" dirty="0" smtClean="0"/>
          </a:p>
          <a:p>
            <a:pPr lvl="1"/>
            <a:r>
              <a:rPr lang="en-US" dirty="0" smtClean="0"/>
              <a:t>SPIS call next Friday, September 7, 2018 from 1:30-3:00 EST</a:t>
            </a:r>
          </a:p>
          <a:p>
            <a:pPr lvl="2"/>
            <a:r>
              <a:rPr lang="en-US" dirty="0" smtClean="0"/>
              <a:t>Please review the guide ahead of time and bring comments for discussion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40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412" y="170482"/>
            <a:ext cx="8229600" cy="1030638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Lyme/TBRD MMG Kick-Off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2700" b="1" u="sng" dirty="0"/>
              <a:t>Upcoming CSTE-hosted Webinar </a:t>
            </a:r>
            <a:endParaRPr lang="en-US" sz="2700" dirty="0"/>
          </a:p>
          <a:p>
            <a:pPr marL="0" indent="0">
              <a:buNone/>
            </a:pPr>
            <a:r>
              <a:rPr lang="en-US" sz="2700" dirty="0"/>
              <a:t>The CDC, in collaboration with CSTE, has scheduled an informational webinar for </a:t>
            </a:r>
            <a:r>
              <a:rPr lang="en-US" sz="2700" b="1" dirty="0"/>
              <a:t>September 06, 2018</a:t>
            </a:r>
            <a:r>
              <a:rPr lang="en-US" sz="2700" dirty="0"/>
              <a:t> at </a:t>
            </a:r>
            <a:r>
              <a:rPr lang="en-US" sz="2700" b="1" dirty="0"/>
              <a:t>3:00 – 4:00</a:t>
            </a:r>
            <a:r>
              <a:rPr lang="en-US" sz="2700" dirty="0"/>
              <a:t> (EST).  The purpose of this webinar is to provide you with an overview of the Lyme and Tickborne Rickettsial Diseases MMG development process and a high-level overview of the Draft Lyme and Tickborne Rickettsial Diseases MMG’s content and layout as well as to remind the meeting participants of the external review and comment period. </a:t>
            </a:r>
          </a:p>
          <a:p>
            <a:pPr marL="0" indent="0">
              <a:buNone/>
            </a:pPr>
            <a:r>
              <a:rPr lang="en-US" sz="2700" b="1" dirty="0"/>
              <a:t> </a:t>
            </a:r>
            <a:endParaRPr lang="en-US" sz="2700" dirty="0"/>
          </a:p>
          <a:p>
            <a:pPr marL="0" indent="0">
              <a:buNone/>
            </a:pPr>
            <a:r>
              <a:rPr lang="en-US" sz="2700" b="1" u="sng" dirty="0"/>
              <a:t>Webinar Information</a:t>
            </a:r>
            <a:r>
              <a:rPr lang="en-US" sz="2700" dirty="0"/>
              <a:t/>
            </a:r>
            <a:br>
              <a:rPr lang="en-US" sz="2700" dirty="0"/>
            </a:br>
            <a:r>
              <a:rPr lang="en-US" sz="2700" b="1" dirty="0"/>
              <a:t>Topic</a:t>
            </a:r>
            <a:r>
              <a:rPr lang="en-US" sz="2700" dirty="0"/>
              <a:t>: Draft Lyme and Tickborne Rickettsial Diseases External Review Webinar </a:t>
            </a:r>
            <a:br>
              <a:rPr lang="en-US" sz="2700" dirty="0"/>
            </a:br>
            <a:r>
              <a:rPr lang="en-US" sz="2700" b="1" dirty="0"/>
              <a:t>Date</a:t>
            </a:r>
            <a:r>
              <a:rPr lang="en-US" sz="2700" dirty="0"/>
              <a:t>: Thursday, September 6, 2018 </a:t>
            </a:r>
            <a:br>
              <a:rPr lang="en-US" sz="2700" dirty="0"/>
            </a:br>
            <a:r>
              <a:rPr lang="en-US" sz="2700" b="1" dirty="0"/>
              <a:t>Time</a:t>
            </a:r>
            <a:r>
              <a:rPr lang="en-US" sz="2700" dirty="0"/>
              <a:t>: 3:00 pm, Eastern Daylight Time (New York, GMT-04:00) </a:t>
            </a:r>
            <a:br>
              <a:rPr lang="en-US" sz="2700" dirty="0"/>
            </a:br>
            <a:r>
              <a:rPr lang="en-US" sz="2700" b="1" dirty="0"/>
              <a:t>Session number</a:t>
            </a:r>
            <a:r>
              <a:rPr lang="en-US" sz="2700" dirty="0"/>
              <a:t>: 799 909 616 </a:t>
            </a:r>
            <a:br>
              <a:rPr lang="en-US" sz="2700" dirty="0"/>
            </a:br>
            <a:r>
              <a:rPr lang="en-US" sz="2700" b="1" dirty="0"/>
              <a:t>Session password</a:t>
            </a:r>
            <a:r>
              <a:rPr lang="en-US" sz="2700" dirty="0"/>
              <a:t>: epi1234 </a:t>
            </a:r>
            <a:br>
              <a:rPr lang="en-US" sz="2700" dirty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/>
              <a:t>------------------------------------------------------- </a:t>
            </a:r>
            <a:br>
              <a:rPr lang="en-US" sz="2700" dirty="0"/>
            </a:br>
            <a:r>
              <a:rPr lang="en-US" sz="2700" dirty="0"/>
              <a:t>To join the training session </a:t>
            </a:r>
            <a:br>
              <a:rPr lang="en-US" sz="2700" dirty="0"/>
            </a:br>
            <a:r>
              <a:rPr lang="en-US" sz="2700" dirty="0"/>
              <a:t>------------------------------------------------------- </a:t>
            </a:r>
            <a:br>
              <a:rPr lang="en-US" sz="2700" dirty="0"/>
            </a:br>
            <a:r>
              <a:rPr lang="en-US" sz="2700" dirty="0"/>
              <a:t>1. Go to </a:t>
            </a:r>
            <a:r>
              <a:rPr lang="en-US" sz="2700" u="sng" dirty="0">
                <a:hlinkClick r:id="rId2"/>
              </a:rPr>
              <a:t>https://cste.webex.com/cste/k2/j.php?MTID=t1510f9a71eea26166a59a5b3afab128a</a:t>
            </a:r>
            <a:r>
              <a:rPr lang="en-US" sz="2700" dirty="0"/>
              <a:t> </a:t>
            </a:r>
            <a:br>
              <a:rPr lang="en-US" sz="2700" dirty="0"/>
            </a:br>
            <a:r>
              <a:rPr lang="en-US" sz="2700" dirty="0"/>
              <a:t>2. Enter your name and email address. </a:t>
            </a:r>
            <a:br>
              <a:rPr lang="en-US" sz="2700" dirty="0"/>
            </a:br>
            <a:r>
              <a:rPr lang="en-US" sz="2700" dirty="0"/>
              <a:t>3. Enter the session password: </a:t>
            </a:r>
            <a:r>
              <a:rPr lang="en-US" sz="2700" b="1" dirty="0"/>
              <a:t>epi1234</a:t>
            </a: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/>
              <a:t>4. Click "Join Now". </a:t>
            </a:r>
            <a:br>
              <a:rPr lang="en-US" sz="2700" dirty="0"/>
            </a:br>
            <a:r>
              <a:rPr lang="en-US" sz="2700" dirty="0"/>
              <a:t>5. Follow the instructions that appear on your screen. </a:t>
            </a:r>
            <a:br>
              <a:rPr lang="en-US" sz="2700" dirty="0"/>
            </a:br>
            <a:r>
              <a:rPr lang="en-US" sz="2700" dirty="0"/>
              <a:t>------------------------------------------------------- </a:t>
            </a:r>
            <a:br>
              <a:rPr lang="en-US" sz="2700" dirty="0"/>
            </a:br>
            <a:r>
              <a:rPr lang="en-US" sz="2700" dirty="0"/>
              <a:t>To join the session by phone only </a:t>
            </a:r>
            <a:br>
              <a:rPr lang="en-US" sz="2700" dirty="0"/>
            </a:br>
            <a:r>
              <a:rPr lang="en-US" sz="2700" dirty="0"/>
              <a:t>------------------------------------------------------- </a:t>
            </a:r>
            <a:br>
              <a:rPr lang="en-US" sz="2700" dirty="0"/>
            </a:br>
            <a:r>
              <a:rPr lang="en-US" sz="2700" dirty="0"/>
              <a:t>To receive a call back, provide your phone number when you join the training session, or call the number below and enter the access code. </a:t>
            </a:r>
            <a:br>
              <a:rPr lang="en-US" sz="2700" dirty="0"/>
            </a:br>
            <a:r>
              <a:rPr lang="en-US" sz="2700" dirty="0"/>
              <a:t>Call-in toll-free number (US/Canada):1-877-668-4490 </a:t>
            </a:r>
            <a:br>
              <a:rPr lang="en-US" sz="2700" dirty="0"/>
            </a:br>
            <a:r>
              <a:rPr lang="en-US" sz="2700" dirty="0"/>
              <a:t>Access code: 799 909 616</a:t>
            </a:r>
            <a:r>
              <a:rPr lang="en-US" sz="2700" b="1" u="sng" dirty="0"/>
              <a:t> </a:t>
            </a:r>
            <a:endParaRPr lang="en-US" sz="27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754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Tentative topic schedule for the rest of 2018:</a:t>
            </a:r>
          </a:p>
          <a:p>
            <a:pPr lvl="1"/>
            <a:r>
              <a:rPr lang="en-US" dirty="0" smtClean="0"/>
              <a:t>September 28</a:t>
            </a:r>
            <a:r>
              <a:rPr lang="en-US" baseline="30000" dirty="0" smtClean="0"/>
              <a:t>th</a:t>
            </a:r>
            <a:r>
              <a:rPr lang="en-US" dirty="0" smtClean="0"/>
              <a:t>: Diagnosis Date</a:t>
            </a:r>
          </a:p>
          <a:p>
            <a:pPr lvl="1"/>
            <a:r>
              <a:rPr lang="en-US" dirty="0" smtClean="0"/>
              <a:t>October 26</a:t>
            </a:r>
            <a:r>
              <a:rPr lang="en-US" baseline="30000" dirty="0" smtClean="0"/>
              <a:t>th</a:t>
            </a:r>
            <a:r>
              <a:rPr lang="en-US" dirty="0" smtClean="0"/>
              <a:t>: Report Dates</a:t>
            </a:r>
          </a:p>
          <a:p>
            <a:pPr lvl="1"/>
            <a:r>
              <a:rPr lang="en-US" dirty="0" smtClean="0"/>
              <a:t>November 30</a:t>
            </a:r>
            <a:r>
              <a:rPr lang="en-US" baseline="30000" dirty="0" smtClean="0"/>
              <a:t>th</a:t>
            </a:r>
            <a:r>
              <a:rPr lang="en-US" dirty="0" smtClean="0"/>
              <a:t>: Event Date (5</a:t>
            </a:r>
            <a:r>
              <a:rPr lang="en-US" baseline="30000" dirty="0" smtClean="0"/>
              <a:t>th</a:t>
            </a:r>
            <a:r>
              <a:rPr lang="en-US" dirty="0" smtClean="0"/>
              <a:t> Friday)</a:t>
            </a:r>
          </a:p>
          <a:p>
            <a:pPr lvl="1"/>
            <a:r>
              <a:rPr lang="en-US" dirty="0" smtClean="0"/>
              <a:t>December 28</a:t>
            </a:r>
            <a:r>
              <a:rPr lang="en-US" baseline="30000" dirty="0" smtClean="0"/>
              <a:t>th</a:t>
            </a:r>
            <a:r>
              <a:rPr lang="en-US" dirty="0" smtClean="0"/>
              <a:t>: Cancelled</a:t>
            </a:r>
          </a:p>
        </p:txBody>
      </p:sp>
    </p:spTree>
    <p:extLst>
      <p:ext uri="{BB962C8B-B14F-4D97-AF65-F5344CB8AC3E}">
        <p14:creationId xmlns:p14="http://schemas.microsoft.com/office/powerpoint/2010/main" val="1009096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September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Review the Diagnosis Date options and be prepared for discussion</a:t>
            </a:r>
          </a:p>
          <a:p>
            <a:pPr lvl="1"/>
            <a:r>
              <a:rPr lang="en-US" dirty="0" smtClean="0"/>
              <a:t>Will be posted to Basecamp for review</a:t>
            </a:r>
          </a:p>
          <a:p>
            <a:r>
              <a:rPr lang="en-US" dirty="0" smtClean="0"/>
              <a:t>Share your Event </a:t>
            </a:r>
            <a:r>
              <a:rPr lang="en-US" dirty="0"/>
              <a:t>Date component dates and algorithm:</a:t>
            </a:r>
          </a:p>
          <a:p>
            <a:pPr lvl="1"/>
            <a:r>
              <a:rPr lang="en-US" dirty="0"/>
              <a:t>Form View: </a:t>
            </a:r>
            <a:r>
              <a:rPr lang="en-US" u="sng" dirty="0">
                <a:hlinkClick r:id="rId2"/>
              </a:rPr>
              <a:t>https://app.smartsheet.com/b/form/4aabb6f3e3c14a02b3704f69518fd413</a:t>
            </a:r>
            <a:r>
              <a:rPr lang="en-US" dirty="0"/>
              <a:t> </a:t>
            </a:r>
          </a:p>
          <a:p>
            <a:pPr lvl="1"/>
            <a:r>
              <a:rPr lang="en-US" dirty="0"/>
              <a:t>Sheet View: </a:t>
            </a:r>
            <a:r>
              <a:rPr lang="en-US" u="sng" dirty="0">
                <a:hlinkClick r:id="rId3"/>
              </a:rPr>
              <a:t>https://app.smartsheet.com/b/publish?EQBCT=fef5acea351449238e5b4483659b5d3c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14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9863"/>
            <a:ext cx="8229600" cy="10318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How to Engage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863" y="1336675"/>
            <a:ext cx="8850312" cy="4746625"/>
          </a:xfrm>
        </p:spPr>
        <p:txBody>
          <a:bodyPr rtlCol="0">
            <a:normAutofit/>
          </a:bodyPr>
          <a:lstStyle/>
          <a:p>
            <a:pPr marL="342900"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b="1" dirty="0" smtClean="0">
                <a:solidFill>
                  <a:srgbClr val="002060"/>
                </a:solidFill>
              </a:rPr>
              <a:t>Email:</a:t>
            </a: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002060"/>
                </a:solidFill>
              </a:rPr>
              <a:t>Molly </a:t>
            </a:r>
            <a:r>
              <a:rPr lang="en-US" b="1" dirty="0">
                <a:solidFill>
                  <a:srgbClr val="002060"/>
                </a:solidFill>
              </a:rPr>
              <a:t>Crockett: </a:t>
            </a:r>
            <a:r>
              <a:rPr lang="en-US" dirty="0">
                <a:solidFill>
                  <a:srgbClr val="002060"/>
                </a:solidFill>
              </a:rPr>
              <a:t>Molly.Crockett@MassMail.State.MA.US</a:t>
            </a:r>
            <a:endParaRPr lang="en-US" dirty="0" smtClean="0">
              <a:solidFill>
                <a:srgbClr val="002060"/>
              </a:solidFill>
            </a:endParaRPr>
          </a:p>
          <a:p>
            <a:pPr marL="685800" lvl="2"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002060"/>
                </a:solidFill>
              </a:rPr>
              <a:t>Shannon Harney: </a:t>
            </a:r>
            <a:r>
              <a:rPr lang="en-US" dirty="0" smtClean="0">
                <a:solidFill>
                  <a:srgbClr val="002060"/>
                </a:solidFill>
              </a:rPr>
              <a:t>Shannon.Harney@tn.gov</a:t>
            </a:r>
          </a:p>
          <a:p>
            <a:pPr marL="685800" lvl="2">
              <a:buFont typeface="Arial" pitchFamily="34" charset="0"/>
              <a:buChar char="•"/>
              <a:defRPr/>
            </a:pPr>
            <a:endParaRPr dirty="0" smtClean="0">
              <a:solidFill>
                <a:srgbClr val="002060"/>
              </a:solidFill>
            </a:endParaRPr>
          </a:p>
          <a:p>
            <a:pPr marL="457200" lvl="1" indent="0" eaLnBrk="1" fontAlgn="auto" hangingPunct="1">
              <a:spcAft>
                <a:spcPts val="0"/>
              </a:spcAft>
              <a:buFont typeface="Courier New" pitchFamily="49" charset="0"/>
              <a:buNone/>
              <a:defRPr/>
            </a:pPr>
            <a:endParaRPr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endParaRPr dirty="0"/>
          </a:p>
          <a:p>
            <a:pPr eaLnBrk="1" fontAlgn="auto" hangingPunct="1">
              <a:spcAft>
                <a:spcPts val="0"/>
              </a:spcAft>
              <a:defRPr/>
            </a:pPr>
            <a:endParaRPr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3291112"/>
            <a:ext cx="2044700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044699" y="3876900"/>
            <a:ext cx="69754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rgbClr val="101957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Font typeface="Courier New" pitchFamily="49" charset="0"/>
              <a:buChar char="o"/>
              <a:defRPr sz="2400">
                <a:solidFill>
                  <a:srgbClr val="101957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Wingdings" pitchFamily="2" charset="2"/>
              <a:buChar char="§"/>
              <a:defRPr sz="2400">
                <a:solidFill>
                  <a:srgbClr val="101957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rgbClr val="101957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400">
                <a:solidFill>
                  <a:srgbClr val="101957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200" dirty="0" smtClean="0">
                <a:solidFill>
                  <a:schemeClr val="tx1"/>
                </a:solidFill>
                <a:hlinkClick r:id="rId4"/>
              </a:rPr>
              <a:t>https</a:t>
            </a:r>
            <a:r>
              <a:rPr lang="en-US" altLang="en-US" sz="2200" dirty="0">
                <a:solidFill>
                  <a:schemeClr val="tx1"/>
                </a:solidFill>
                <a:hlinkClick r:id="rId4"/>
              </a:rPr>
              <a:t>://3.basecamp.com/3164497/join/1guTDJpympSc</a:t>
            </a:r>
            <a:endParaRPr lang="en-US" alt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64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STE_Powerpoint_Template_final">
  <a:themeElements>
    <a:clrScheme name="CSTE">
      <a:dk1>
        <a:srgbClr val="585543"/>
      </a:dk1>
      <a:lt1>
        <a:sysClr val="window" lastClr="FFFFFF"/>
      </a:lt1>
      <a:dk2>
        <a:srgbClr val="1B3473"/>
      </a:dk2>
      <a:lt2>
        <a:srgbClr val="EEECE1"/>
      </a:lt2>
      <a:accent1>
        <a:srgbClr val="7DAED3"/>
      </a:accent1>
      <a:accent2>
        <a:srgbClr val="F5D232"/>
      </a:accent2>
      <a:accent3>
        <a:srgbClr val="C4C7C8"/>
      </a:accent3>
      <a:accent4>
        <a:srgbClr val="9D986D"/>
      </a:accent4>
      <a:accent5>
        <a:srgbClr val="858C93"/>
      </a:accent5>
      <a:accent6>
        <a:srgbClr val="639EC8"/>
      </a:accent6>
      <a:hlink>
        <a:srgbClr val="0000FF"/>
      </a:hlink>
      <a:folHlink>
        <a:srgbClr val="800080"/>
      </a:folHlink>
    </a:clrScheme>
    <a:fontScheme name="CSTE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3919</TotalTime>
  <Words>757</Words>
  <Application>Microsoft Office PowerPoint</Application>
  <PresentationFormat>On-screen Show (4:3)</PresentationFormat>
  <Paragraphs>166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Avenir LT 45 Book</vt:lpstr>
      <vt:lpstr>Arial-Lgt-FC</vt:lpstr>
      <vt:lpstr>Wingdings</vt:lpstr>
      <vt:lpstr>Avenir</vt:lpstr>
      <vt:lpstr>Arial-Mdm-FC</vt:lpstr>
      <vt:lpstr>Calibri</vt:lpstr>
      <vt:lpstr>Courier New</vt:lpstr>
      <vt:lpstr>CSTE_Powerpoint_Template_final</vt:lpstr>
      <vt:lpstr>Data Standardization Work Group</vt:lpstr>
      <vt:lpstr>Agenda</vt:lpstr>
      <vt:lpstr>PowerPoint Presentation</vt:lpstr>
      <vt:lpstr>Laboratory Template</vt:lpstr>
      <vt:lpstr>Epi/Interpretive Lab</vt:lpstr>
      <vt:lpstr>Questions for Discussion</vt:lpstr>
      <vt:lpstr>Specimen collection date</vt:lpstr>
      <vt:lpstr>Specimen received date</vt:lpstr>
      <vt:lpstr>Test/result date</vt:lpstr>
      <vt:lpstr>Result report date</vt:lpstr>
      <vt:lpstr>Other laboratory dates</vt:lpstr>
      <vt:lpstr>MMG Collaboration</vt:lpstr>
      <vt:lpstr>MMG Collaboration</vt:lpstr>
      <vt:lpstr>MMG Collaboration</vt:lpstr>
      <vt:lpstr>MMG Collaboration</vt:lpstr>
      <vt:lpstr>Lyme/TBRD MMG Kick-Off</vt:lpstr>
      <vt:lpstr>Schedule</vt:lpstr>
      <vt:lpstr>For September</vt:lpstr>
      <vt:lpstr>How to Engage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JPittman</dc:creator>
  <cp:lastModifiedBy>Shannon Harney</cp:lastModifiedBy>
  <cp:revision>184</cp:revision>
  <cp:lastPrinted>2018-08-31T12:42:17Z</cp:lastPrinted>
  <dcterms:created xsi:type="dcterms:W3CDTF">2015-07-30T19:14:16Z</dcterms:created>
  <dcterms:modified xsi:type="dcterms:W3CDTF">2018-08-31T12:45:14Z</dcterms:modified>
</cp:coreProperties>
</file>