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Lst>
  <p:notesMasterIdLst>
    <p:notesMasterId r:id="rId19"/>
  </p:notesMasterIdLst>
  <p:sldIdLst>
    <p:sldId id="266" r:id="rId5"/>
    <p:sldId id="267" r:id="rId6"/>
    <p:sldId id="264" r:id="rId7"/>
    <p:sldId id="272" r:id="rId8"/>
    <p:sldId id="277" r:id="rId9"/>
    <p:sldId id="273" r:id="rId10"/>
    <p:sldId id="274" r:id="rId11"/>
    <p:sldId id="278" r:id="rId12"/>
    <p:sldId id="275" r:id="rId13"/>
    <p:sldId id="276" r:id="rId14"/>
    <p:sldId id="280" r:id="rId15"/>
    <p:sldId id="279" r:id="rId16"/>
    <p:sldId id="270" r:id="rId17"/>
    <p:sldId id="260" r:id="rId18"/>
  </p:sldIdLst>
  <p:sldSz cx="9144000" cy="6858000" type="screen4x3"/>
  <p:notesSz cx="6858000" cy="9144000"/>
  <p:defaultTex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34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276" autoAdjust="0"/>
    <p:restoredTop sz="63009" autoAdjust="0"/>
  </p:normalViewPr>
  <p:slideViewPr>
    <p:cSldViewPr snapToGrid="0">
      <p:cViewPr varScale="1">
        <p:scale>
          <a:sx n="54" d="100"/>
          <a:sy n="54" d="100"/>
        </p:scale>
        <p:origin x="2674"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108892-75A1-4BDE-87AC-D3B13C83E7A0}" type="datetimeFigureOut">
              <a:rPr lang="en-US" smtClean="0"/>
              <a:t>12/22/2021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B72C8C-B45C-4F9B-AD10-6928A928884F}" type="slidenum">
              <a:rPr lang="en-US" smtClean="0"/>
              <a:t>‹#›</a:t>
            </a:fld>
            <a:endParaRPr lang="en-US"/>
          </a:p>
        </p:txBody>
      </p:sp>
    </p:spTree>
    <p:extLst>
      <p:ext uri="{BB962C8B-B14F-4D97-AF65-F5344CB8AC3E}">
        <p14:creationId xmlns:p14="http://schemas.microsoft.com/office/powerpoint/2010/main" val="41523749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3FB72C8C-B45C-4F9B-AD10-6928A928884F}" type="slidenum">
              <a:rPr lang="en-US" smtClean="0"/>
              <a:t>4</a:t>
            </a:fld>
            <a:endParaRPr lang="en-US"/>
          </a:p>
        </p:txBody>
      </p:sp>
    </p:spTree>
    <p:extLst>
      <p:ext uri="{BB962C8B-B14F-4D97-AF65-F5344CB8AC3E}">
        <p14:creationId xmlns:p14="http://schemas.microsoft.com/office/powerpoint/2010/main" val="38022822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Input from survey for No</a:t>
            </a:r>
          </a:p>
          <a:p>
            <a:r>
              <a:rPr lang="en-US" dirty="0"/>
              <a:t>It seems that the choice of component variables would be disease or disease area specific.  For diseases whose case definition require a positive test for dx - or do not have any symptom component - symptom onset date would be an inappropriate choice.</a:t>
            </a:r>
          </a:p>
          <a:p>
            <a:r>
              <a:rPr lang="en-US" dirty="0"/>
              <a:t>I don't think first received by public health agency and date entered/initiated should be included. At least in Chicago, there is not clear criteria for filling these out so it would not be standardized.</a:t>
            </a:r>
          </a:p>
          <a:p>
            <a:endParaRPr lang="en-US" dirty="0"/>
          </a:p>
          <a:p>
            <a:r>
              <a:rPr lang="en-US" dirty="0"/>
              <a:t>Missed (Suzanne): We have an Episode Date variable which represents the earliest relevant date from the listed elements (not sure our algorithm can distinguish between Positive/Detected/Abnormal and non-positive results. results). TB historically has used Count Date as the date on which the report was officially counted as a TB disease case.</a:t>
            </a:r>
          </a:p>
          <a:p>
            <a:endParaRPr lang="en-US" dirty="0"/>
          </a:p>
          <a:p>
            <a:endParaRPr lang="en-US" dirty="0"/>
          </a:p>
        </p:txBody>
      </p:sp>
      <p:sp>
        <p:nvSpPr>
          <p:cNvPr id="4" name="Slide Number Placeholder 3"/>
          <p:cNvSpPr>
            <a:spLocks noGrp="1"/>
          </p:cNvSpPr>
          <p:nvPr>
            <p:ph type="sldNum" sz="quarter" idx="5"/>
          </p:nvPr>
        </p:nvSpPr>
        <p:spPr/>
        <p:txBody>
          <a:bodyPr/>
          <a:lstStyle/>
          <a:p>
            <a:fld id="{3FB72C8C-B45C-4F9B-AD10-6928A928884F}" type="slidenum">
              <a:rPr lang="en-US" smtClean="0"/>
              <a:t>5</a:t>
            </a:fld>
            <a:endParaRPr lang="en-US"/>
          </a:p>
        </p:txBody>
      </p:sp>
    </p:spTree>
    <p:extLst>
      <p:ext uri="{BB962C8B-B14F-4D97-AF65-F5344CB8AC3E}">
        <p14:creationId xmlns:p14="http://schemas.microsoft.com/office/powerpoint/2010/main" val="7457129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comments:</a:t>
            </a:r>
          </a:p>
          <a:p>
            <a:r>
              <a:rPr lang="en-US" dirty="0"/>
              <a:t>1. IL uses symptom onset first and if null specimen collection date (1st), then open date of case.</a:t>
            </a:r>
          </a:p>
          <a:p>
            <a:r>
              <a:rPr lang="en-US" dirty="0"/>
              <a:t>2. Again, this seems like a disease (or disease area) specific choice, so a default calculation seems incorrect, especially if all component dates must be included.</a:t>
            </a:r>
          </a:p>
          <a:p>
            <a:r>
              <a:rPr lang="en-US" dirty="0"/>
              <a:t>3. For some diseases, infectious period is based upon symptom onset, so symptom onset would be more relevant than an earlier date from another category. However, understand that this could vary by disease, would be ok if earliest date is what is decided.</a:t>
            </a:r>
          </a:p>
          <a:p>
            <a:r>
              <a:rPr lang="en-US" dirty="0"/>
              <a:t>4. Onset date should be default and then an algorithm of the other dates</a:t>
            </a:r>
          </a:p>
          <a:p>
            <a:r>
              <a:rPr lang="en-US" dirty="0"/>
              <a:t>5. (long) "I prefer the option to select a predictable hierarchy of dates.  So if a specific date is missing then it would move on to the next in line rather than picking the overall earliest.  I think this method better controls for chronic conditions and seems a bit more predictable for analysis purposes.  But I am not committed to this being the best option.  I can definitely understand why people would just want the earliest overall.</a:t>
            </a:r>
          </a:p>
          <a:p>
            <a:endParaRPr lang="en-US" dirty="0"/>
          </a:p>
          <a:p>
            <a:r>
              <a:rPr lang="en-US" dirty="0"/>
              <a:t>I would suggest: Symptom Onset Date</a:t>
            </a:r>
          </a:p>
          <a:p>
            <a:r>
              <a:rPr lang="en-US" dirty="0"/>
              <a:t>Specimen Collection Date of First Positive Lab Result</a:t>
            </a:r>
          </a:p>
          <a:p>
            <a:r>
              <a:rPr lang="en-US" dirty="0"/>
              <a:t>Clinical Diagnosis Date</a:t>
            </a:r>
          </a:p>
          <a:p>
            <a:r>
              <a:rPr lang="en-US" dirty="0"/>
              <a:t>Date of First Positive Laboratory Result</a:t>
            </a:r>
          </a:p>
          <a:p>
            <a:r>
              <a:rPr lang="en-US" dirty="0"/>
              <a:t>Date First Received by Public Health Agency</a:t>
            </a:r>
          </a:p>
          <a:p>
            <a:r>
              <a:rPr lang="en-US" dirty="0"/>
              <a:t>Date Entered/Record Initiated</a:t>
            </a:r>
          </a:p>
          <a:p>
            <a:endParaRPr lang="en-US" dirty="0"/>
          </a:p>
          <a:p>
            <a:r>
              <a:rPr lang="en-US" dirty="0"/>
              <a:t>My second suggestion would be the earliest of the clinical dates (Symptom Onset Date, Clinical Diagnosis Date, Specimen Collection, Date of First Positive Lab Result) then if none of those are filled out then hierarchical for Date First Received by Public Health Agency then Date Entered/Record Initiated."</a:t>
            </a:r>
          </a:p>
          <a:p>
            <a:endParaRPr lang="en-US" dirty="0"/>
          </a:p>
        </p:txBody>
      </p:sp>
      <p:sp>
        <p:nvSpPr>
          <p:cNvPr id="4" name="Slide Number Placeholder 3"/>
          <p:cNvSpPr>
            <a:spLocks noGrp="1"/>
          </p:cNvSpPr>
          <p:nvPr>
            <p:ph type="sldNum" sz="quarter" idx="5"/>
          </p:nvPr>
        </p:nvSpPr>
        <p:spPr/>
        <p:txBody>
          <a:bodyPr/>
          <a:lstStyle/>
          <a:p>
            <a:fld id="{3FB72C8C-B45C-4F9B-AD10-6928A928884F}" type="slidenum">
              <a:rPr lang="en-US" smtClean="0"/>
              <a:t>6</a:t>
            </a:fld>
            <a:endParaRPr lang="en-US"/>
          </a:p>
        </p:txBody>
      </p:sp>
    </p:spTree>
    <p:extLst>
      <p:ext uri="{BB962C8B-B14F-4D97-AF65-F5344CB8AC3E}">
        <p14:creationId xmlns:p14="http://schemas.microsoft.com/office/powerpoint/2010/main" val="40213125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will not be able to provide first positive specimen collection date, we have tried and our surveillance system cannot return that value accurately for us if there is a previous negative result.  We can only return first specimen collection date.  For a definition, it should reference presumptive or confirmatory laboratory evidence</a:t>
            </a:r>
          </a:p>
        </p:txBody>
      </p:sp>
      <p:sp>
        <p:nvSpPr>
          <p:cNvPr id="4" name="Slide Number Placeholder 3"/>
          <p:cNvSpPr>
            <a:spLocks noGrp="1"/>
          </p:cNvSpPr>
          <p:nvPr>
            <p:ph type="sldNum" sz="quarter" idx="5"/>
          </p:nvPr>
        </p:nvSpPr>
        <p:spPr/>
        <p:txBody>
          <a:bodyPr/>
          <a:lstStyle/>
          <a:p>
            <a:fld id="{3FB72C8C-B45C-4F9B-AD10-6928A928884F}" type="slidenum">
              <a:rPr lang="en-US" smtClean="0"/>
              <a:t>7</a:t>
            </a:fld>
            <a:endParaRPr lang="en-US"/>
          </a:p>
        </p:txBody>
      </p:sp>
    </p:spTree>
    <p:extLst>
      <p:ext uri="{BB962C8B-B14F-4D97-AF65-F5344CB8AC3E}">
        <p14:creationId xmlns:p14="http://schemas.microsoft.com/office/powerpoint/2010/main" val="21326047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comment for Yes: I think if we do not incorporate something that states would incorporate on their own then we are getting away from the standardization.  I would recommend that clinical observation date be seen as interchangeable with diagnosis date.</a:t>
            </a:r>
          </a:p>
          <a:p>
            <a:endParaRPr lang="en-US" dirty="0"/>
          </a:p>
          <a:p>
            <a:r>
              <a:rPr lang="en-US" dirty="0"/>
              <a:t>Comments on how to incorporate:</a:t>
            </a:r>
          </a:p>
          <a:p>
            <a:r>
              <a:rPr lang="en-US" dirty="0"/>
              <a:t>Clinical observation is not one of the dates listed above, so it's unclear whether it would be an added date, or it would inform symptom onset date or clinical diagnosis date?</a:t>
            </a:r>
          </a:p>
          <a:p>
            <a:r>
              <a:rPr lang="en-US" dirty="0"/>
              <a:t>Seems like part of clinical dx, or symptoms, or pos result (although not technically a lab result.)</a:t>
            </a:r>
          </a:p>
          <a:p>
            <a:r>
              <a:rPr lang="en-US" dirty="0"/>
              <a:t>I think this is just too specific and will not be able to be collected for every single case. If this is the ONLY thing a jurisdiction has they can use this date as the count date but they likely have one of the other listed variables as well (I would think).</a:t>
            </a:r>
          </a:p>
          <a:p>
            <a:r>
              <a:rPr lang="en-US" dirty="0"/>
              <a:t>Provide guidance but allow discretion</a:t>
            </a:r>
          </a:p>
        </p:txBody>
      </p:sp>
      <p:sp>
        <p:nvSpPr>
          <p:cNvPr id="4" name="Slide Number Placeholder 3"/>
          <p:cNvSpPr>
            <a:spLocks noGrp="1"/>
          </p:cNvSpPr>
          <p:nvPr>
            <p:ph type="sldNum" sz="quarter" idx="5"/>
          </p:nvPr>
        </p:nvSpPr>
        <p:spPr/>
        <p:txBody>
          <a:bodyPr/>
          <a:lstStyle/>
          <a:p>
            <a:fld id="{3FB72C8C-B45C-4F9B-AD10-6928A928884F}" type="slidenum">
              <a:rPr lang="en-US" smtClean="0"/>
              <a:t>8</a:t>
            </a:fld>
            <a:endParaRPr lang="en-US"/>
          </a:p>
        </p:txBody>
      </p:sp>
    </p:spTree>
    <p:extLst>
      <p:ext uri="{BB962C8B-B14F-4D97-AF65-F5344CB8AC3E}">
        <p14:creationId xmlns:p14="http://schemas.microsoft.com/office/powerpoint/2010/main" val="952702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Yes comments:</a:t>
            </a:r>
          </a:p>
          <a:p>
            <a:r>
              <a:rPr lang="en-US" dirty="0"/>
              <a:t>1. Not sure how likely or difficult it is to distinguish between relevant tests and results with those added to a case as proof of ruled-out diseases. This may occur when files/reports of different diseases are merged because the totality of the results inform the investigation and case classification (e.g., tickborne panel,  arbovirus panel, hepatitis panel).</a:t>
            </a:r>
          </a:p>
          <a:p>
            <a:r>
              <a:rPr lang="en-US" dirty="0"/>
              <a:t>2. We will not be able to send first positive specimen collection date and this is not included in GenV2.</a:t>
            </a:r>
          </a:p>
          <a:p>
            <a:r>
              <a:rPr lang="en-US" dirty="0"/>
              <a:t>3. For the lab components, I don't want them as new fields. We send the individual laboratory results, where that data is located. I'm not sure if that is what you are suggesting.</a:t>
            </a:r>
          </a:p>
          <a:p>
            <a:r>
              <a:rPr lang="en-US" dirty="0"/>
              <a:t>4. Need to identify a way to select lab dates for positive/detected results only.</a:t>
            </a:r>
          </a:p>
          <a:p>
            <a:r>
              <a:rPr lang="en-US" dirty="0"/>
              <a:t>5. We do not fully determine what background processes determine our event date in NBS.  We could include the component dates, but if there was a field for event date then we could not guarantee that would align with this guidance document unless we got vendor buy in to change it.</a:t>
            </a:r>
          </a:p>
        </p:txBody>
      </p:sp>
      <p:sp>
        <p:nvSpPr>
          <p:cNvPr id="4" name="Slide Number Placeholder 3"/>
          <p:cNvSpPr>
            <a:spLocks noGrp="1"/>
          </p:cNvSpPr>
          <p:nvPr>
            <p:ph type="sldNum" sz="quarter" idx="5"/>
          </p:nvPr>
        </p:nvSpPr>
        <p:spPr/>
        <p:txBody>
          <a:bodyPr/>
          <a:lstStyle/>
          <a:p>
            <a:fld id="{3FB72C8C-B45C-4F9B-AD10-6928A928884F}" type="slidenum">
              <a:rPr lang="en-US" smtClean="0"/>
              <a:t>10</a:t>
            </a:fld>
            <a:endParaRPr lang="en-US"/>
          </a:p>
        </p:txBody>
      </p:sp>
    </p:spTree>
    <p:extLst>
      <p:ext uri="{BB962C8B-B14F-4D97-AF65-F5344CB8AC3E}">
        <p14:creationId xmlns:p14="http://schemas.microsoft.com/office/powerpoint/2010/main" val="20863997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76464" y="362075"/>
            <a:ext cx="8191072" cy="809179"/>
          </a:xfrm>
          <a:prstGeom prst="rect">
            <a:avLst/>
          </a:prstGeom>
        </p:spPr>
        <p:txBody>
          <a:bodyPr anchor="ctr">
            <a:normAutofit/>
          </a:bodyPr>
          <a:lstStyle>
            <a:lvl1pPr algn="l">
              <a:defRPr sz="4400">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476464" y="1310901"/>
            <a:ext cx="8191072" cy="538447"/>
          </a:xfrm>
          <a:prstGeom prst="rect">
            <a:avLst/>
          </a:prstGeom>
        </p:spPr>
        <p:txBody>
          <a:bodyPr anchor="ctr">
            <a:normAutofit/>
          </a:bodyPr>
          <a:lstStyle>
            <a:lvl1pPr marL="0" indent="0" algn="l">
              <a:buNone/>
              <a:defRPr sz="3200">
                <a:solidFill>
                  <a:schemeClr val="tx1">
                    <a:lumMod val="50000"/>
                    <a:lumOff val="5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39559746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2866490" y="2594157"/>
            <a:ext cx="6109650" cy="906463"/>
          </a:xfrm>
          <a:prstGeom prst="rect">
            <a:avLst/>
          </a:prstGeom>
        </p:spPr>
        <p:txBody>
          <a:bodyPr anchor="ctr">
            <a:normAutofit/>
          </a:bodyPr>
          <a:lstStyle>
            <a:lvl1pPr marL="0" indent="0" algn="ctr">
              <a:buNone/>
              <a:defRPr sz="3600" baseline="0">
                <a:solidFill>
                  <a:schemeClr val="bg1"/>
                </a:solidFill>
                <a:latin typeface="Arial" panose="020B0604020202020204" pitchFamily="34" charset="0"/>
                <a:cs typeface="Arial" panose="020B0604020202020204" pitchFamily="34" charset="0"/>
              </a:defRPr>
            </a:lvl1pPr>
          </a:lstStyle>
          <a:p>
            <a:pPr lvl="0"/>
            <a:r>
              <a:rPr lang="en-US" dirty="0"/>
              <a:t>Insert Title Here</a:t>
            </a:r>
          </a:p>
        </p:txBody>
      </p:sp>
    </p:spTree>
    <p:extLst>
      <p:ext uri="{BB962C8B-B14F-4D97-AF65-F5344CB8AC3E}">
        <p14:creationId xmlns:p14="http://schemas.microsoft.com/office/powerpoint/2010/main" val="2090809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43658" y="255082"/>
            <a:ext cx="6208513"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547310"/>
            <a:ext cx="8643488"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11658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ideba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43658" y="255082"/>
            <a:ext cx="6208513"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547310"/>
            <a:ext cx="5283838"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4">
            <a:extLst>
              <a:ext uri="{FF2B5EF4-FFF2-40B4-BE49-F238E27FC236}">
                <a16:creationId xmlns:a16="http://schemas.microsoft.com/office/drawing/2014/main" id="{8721BDB5-4C90-4F4C-86A3-DF0414374DF6}"/>
              </a:ext>
            </a:extLst>
          </p:cNvPr>
          <p:cNvSpPr>
            <a:spLocks noGrp="1"/>
          </p:cNvSpPr>
          <p:nvPr>
            <p:ph type="pic" sz="quarter" idx="10"/>
          </p:nvPr>
        </p:nvSpPr>
        <p:spPr>
          <a:xfrm>
            <a:off x="5794375" y="1547310"/>
            <a:ext cx="3124200" cy="4267703"/>
          </a:xfrm>
          <a:solidFill>
            <a:schemeClr val="bg2"/>
          </a:solidFill>
        </p:spPr>
        <p:txBody>
          <a:bodyPr/>
          <a:lstStyle/>
          <a:p>
            <a:r>
              <a:rPr lang="en-US"/>
              <a:t>Click icon to add picture</a:t>
            </a:r>
          </a:p>
        </p:txBody>
      </p:sp>
    </p:spTree>
    <p:extLst>
      <p:ext uri="{BB962C8B-B14F-4D97-AF65-F5344CB8AC3E}">
        <p14:creationId xmlns:p14="http://schemas.microsoft.com/office/powerpoint/2010/main" val="2973722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16393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End Car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069781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28042178"/>
      </p:ext>
    </p:extLst>
  </p:cSld>
  <p:clrMap bg1="lt1" tx1="dk1" bg2="lt2" tx2="dk2" accent1="accent1" accent2="accent2" accent3="accent3" accent4="accent4" accent5="accent5" accent6="accent6" hlink="hlink" folHlink="folHlink"/>
  <p:sldLayoutIdLst>
    <p:sldLayoutId id="2147483662" r:id="rId1"/>
    <p:sldLayoutId id="2147483673" r:id="rId2"/>
    <p:sldLayoutId id="2147483674" r:id="rId3"/>
    <p:sldLayoutId id="2147483677" r:id="rId4"/>
    <p:sldLayoutId id="2147483676" r:id="rId5"/>
    <p:sldLayoutId id="2147483675"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a:extLst>
              <a:ext uri="{FF2B5EF4-FFF2-40B4-BE49-F238E27FC236}">
                <a16:creationId xmlns:a16="http://schemas.microsoft.com/office/drawing/2014/main" id="{354C266B-3711-1F4A-8E0C-7AD33B7B9D62}"/>
              </a:ext>
            </a:extLst>
          </p:cNvPr>
          <p:cNvSpPr>
            <a:spLocks noGrp="1"/>
          </p:cNvSpPr>
          <p:nvPr>
            <p:ph type="subTitle" idx="1"/>
          </p:nvPr>
        </p:nvSpPr>
        <p:spPr>
          <a:xfrm>
            <a:off x="685011" y="2158361"/>
            <a:ext cx="8191072" cy="538447"/>
          </a:xfrm>
        </p:spPr>
        <p:txBody>
          <a:bodyPr/>
          <a:lstStyle/>
          <a:p>
            <a:r>
              <a:rPr lang="en-US" dirty="0">
                <a:latin typeface="+mj-lt"/>
              </a:rPr>
              <a:t>December 10, 2021</a:t>
            </a:r>
          </a:p>
          <a:p>
            <a:endParaRPr lang="en-US" dirty="0"/>
          </a:p>
        </p:txBody>
      </p:sp>
      <p:sp>
        <p:nvSpPr>
          <p:cNvPr id="6" name="Title 2">
            <a:extLst>
              <a:ext uri="{FF2B5EF4-FFF2-40B4-BE49-F238E27FC236}">
                <a16:creationId xmlns:a16="http://schemas.microsoft.com/office/drawing/2014/main" id="{3B0A1483-033F-48C5-80E7-9FEB4C0245BE}"/>
              </a:ext>
            </a:extLst>
          </p:cNvPr>
          <p:cNvSpPr txBox="1">
            <a:spLocks/>
          </p:cNvSpPr>
          <p:nvPr/>
        </p:nvSpPr>
        <p:spPr>
          <a:xfrm>
            <a:off x="628650" y="164600"/>
            <a:ext cx="7886700" cy="1993761"/>
          </a:xfrm>
          <a:prstGeom prst="rect">
            <a:avLst/>
          </a:prstGeom>
        </p:spPr>
        <p:txBody>
          <a:bodyPr anchor="ctr">
            <a:noAutofit/>
          </a:bodyPr>
          <a:lstStyle>
            <a:lvl1pPr algn="l" defTabSz="914400" rtl="0" eaLnBrk="1" latinLnBrk="0" hangingPunct="1">
              <a:lnSpc>
                <a:spcPct val="90000"/>
              </a:lnSpc>
              <a:spcBef>
                <a:spcPct val="0"/>
              </a:spcBef>
              <a:buNone/>
              <a:defRPr sz="4400" kern="1200">
                <a:solidFill>
                  <a:srgbClr val="15345A"/>
                </a:solidFill>
                <a:latin typeface="Arial" panose="020B0604020202020204" pitchFamily="34" charset="0"/>
                <a:ea typeface="+mj-ea"/>
                <a:cs typeface="Arial" panose="020B0604020202020204" pitchFamily="34" charset="0"/>
              </a:defRPr>
            </a:lvl1pPr>
          </a:lstStyle>
          <a:p>
            <a:r>
              <a:rPr lang="en-US" altLang="en-US" sz="3600" dirty="0"/>
              <a:t>Data Standardization Work Group (DSWG)</a:t>
            </a:r>
            <a:endParaRPr lang="en-US" sz="3600" dirty="0"/>
          </a:p>
        </p:txBody>
      </p:sp>
    </p:spTree>
    <p:extLst>
      <p:ext uri="{BB962C8B-B14F-4D97-AF65-F5344CB8AC3E}">
        <p14:creationId xmlns:p14="http://schemas.microsoft.com/office/powerpoint/2010/main" val="20901522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305EDA40-20B1-4056-B641-60B718FD5ED3}"/>
              </a:ext>
            </a:extLst>
          </p:cNvPr>
          <p:cNvSpPr>
            <a:spLocks noGrp="1"/>
          </p:cNvSpPr>
          <p:nvPr>
            <p:ph idx="1"/>
          </p:nvPr>
        </p:nvSpPr>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lvl1pPr marL="228600" indent="-228600" algn="l" rtl="0" fontAlgn="base">
              <a:lnSpc>
                <a:spcPct val="90000"/>
              </a:lnSpc>
              <a:spcBef>
                <a:spcPts val="1000"/>
              </a:spcBef>
              <a:spcAft>
                <a:spcPct val="0"/>
              </a:spcAft>
              <a:buFont typeface="Arial" charset="0"/>
              <a:buChar char="•"/>
              <a:defRPr sz="2800" kern="1200">
                <a:solidFill>
                  <a:schemeClr val="tx1">
                    <a:lumMod val="75000"/>
                    <a:lumOff val="25000"/>
                  </a:schemeClr>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lumMod val="75000"/>
                    <a:lumOff val="25000"/>
                  </a:schemeClr>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lumMod val="75000"/>
                    <a:lumOff val="25000"/>
                  </a:schemeClr>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i="1" dirty="0">
                <a:solidFill>
                  <a:srgbClr val="C00000"/>
                </a:solidFill>
              </a:rPr>
              <a:t>Please mute phone/ headset/ computer audio!​</a:t>
            </a:r>
          </a:p>
          <a:p>
            <a:pPr marL="0" indent="0" algn="ctr">
              <a:buNone/>
            </a:pPr>
            <a:r>
              <a:rPr lang="en-US" sz="2400" b="1" u="sng" dirty="0"/>
              <a:t>Agenda</a:t>
            </a:r>
          </a:p>
          <a:p>
            <a:r>
              <a:rPr lang="en-US" sz="2000" dirty="0"/>
              <a:t>Roll Call</a:t>
            </a:r>
          </a:p>
          <a:p>
            <a:r>
              <a:rPr lang="en-US" sz="2000" dirty="0"/>
              <a:t>Recap of Selected Component Date Recommendations</a:t>
            </a:r>
          </a:p>
          <a:p>
            <a:r>
              <a:rPr lang="en-US" sz="2000" dirty="0"/>
              <a:t>Details/Considerations for Component Dates </a:t>
            </a:r>
          </a:p>
          <a:p>
            <a:r>
              <a:rPr lang="en-US" sz="2000" dirty="0"/>
              <a:t>Potential Next Topics</a:t>
            </a:r>
          </a:p>
          <a:p>
            <a:r>
              <a:rPr lang="en-US" sz="2000" dirty="0"/>
              <a:t>Next Steps</a:t>
            </a:r>
          </a:p>
          <a:p>
            <a:r>
              <a:rPr lang="en-US" sz="2000" dirty="0"/>
              <a:t>Wrap Up &amp; Adjourn</a:t>
            </a:r>
          </a:p>
          <a:p>
            <a:endParaRPr lang="en-US" dirty="0"/>
          </a:p>
        </p:txBody>
      </p:sp>
      <p:sp>
        <p:nvSpPr>
          <p:cNvPr id="9" name="Title 1">
            <a:extLst>
              <a:ext uri="{FF2B5EF4-FFF2-40B4-BE49-F238E27FC236}">
                <a16:creationId xmlns:a16="http://schemas.microsoft.com/office/drawing/2014/main" id="{B026D48B-0715-4A5E-9B7D-803AD4BD99CF}"/>
              </a:ext>
            </a:extLst>
          </p:cNvPr>
          <p:cNvSpPr txBox="1">
            <a:spLocks/>
          </p:cNvSpPr>
          <p:nvPr/>
        </p:nvSpPr>
        <p:spPr>
          <a:xfrm>
            <a:off x="212836" y="343814"/>
            <a:ext cx="6881648" cy="782621"/>
          </a:xfrm>
          <a:prstGeom prst="rect">
            <a:avLst/>
          </a:prstGeom>
        </p:spPr>
        <p:txBody>
          <a:bodyPr anchor="ctr"/>
          <a:lstStyle>
            <a:lvl1pPr algn="l" defTabSz="914400" rtl="0" eaLnBrk="1" latinLnBrk="0" hangingPunct="1">
              <a:lnSpc>
                <a:spcPct val="90000"/>
              </a:lnSpc>
              <a:spcBef>
                <a:spcPct val="0"/>
              </a:spcBef>
              <a:buNone/>
              <a:defRPr sz="3700" kern="1200">
                <a:solidFill>
                  <a:srgbClr val="15345A"/>
                </a:solidFill>
                <a:latin typeface="Arial" panose="020B0604020202020204" pitchFamily="34" charset="0"/>
                <a:ea typeface="+mj-ea"/>
                <a:cs typeface="Arial" panose="020B0604020202020204" pitchFamily="34" charset="0"/>
              </a:defRPr>
            </a:lvl1pPr>
          </a:lstStyle>
          <a:p>
            <a:r>
              <a:rPr lang="en-US" sz="2100" b="1" dirty="0"/>
              <a:t>CSTE Data Standardization Workgroup Meeting</a:t>
            </a:r>
            <a:r>
              <a:rPr lang="en-US" sz="2100" dirty="0">
                <a:solidFill>
                  <a:srgbClr val="000000"/>
                </a:solidFill>
              </a:rPr>
              <a:t>​</a:t>
            </a:r>
            <a:endParaRPr lang="en-US" sz="2100" dirty="0"/>
          </a:p>
        </p:txBody>
      </p:sp>
    </p:spTree>
    <p:extLst>
      <p:ext uri="{BB962C8B-B14F-4D97-AF65-F5344CB8AC3E}">
        <p14:creationId xmlns:p14="http://schemas.microsoft.com/office/powerpoint/2010/main" val="25492808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6A23EA6-18A9-FA45-830A-9353F792789C}"/>
              </a:ext>
            </a:extLst>
          </p:cNvPr>
          <p:cNvSpPr>
            <a:spLocks noGrp="1"/>
          </p:cNvSpPr>
          <p:nvPr>
            <p:ph type="body" sz="quarter" idx="10"/>
          </p:nvPr>
        </p:nvSpPr>
        <p:spPr/>
        <p:txBody>
          <a:bodyPr>
            <a:normAutofit fontScale="85000" lnSpcReduction="20000"/>
          </a:bodyPr>
          <a:lstStyle/>
          <a:p>
            <a:r>
              <a:rPr lang="en-US" dirty="0"/>
              <a:t>Epidemiologically Relevant </a:t>
            </a:r>
          </a:p>
          <a:p>
            <a:r>
              <a:rPr lang="en-US" dirty="0"/>
              <a:t>Counting Date</a:t>
            </a:r>
            <a:endParaRPr lang="en-US" sz="3200" dirty="0"/>
          </a:p>
        </p:txBody>
      </p:sp>
    </p:spTree>
    <p:extLst>
      <p:ext uri="{BB962C8B-B14F-4D97-AF65-F5344CB8AC3E}">
        <p14:creationId xmlns:p14="http://schemas.microsoft.com/office/powerpoint/2010/main" val="29839417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09AF0-3E55-4E06-9777-68616D66D7F4}"/>
              </a:ext>
            </a:extLst>
          </p:cNvPr>
          <p:cNvSpPr>
            <a:spLocks noGrp="1"/>
          </p:cNvSpPr>
          <p:nvPr>
            <p:ph type="title"/>
          </p:nvPr>
        </p:nvSpPr>
        <p:spPr/>
        <p:txBody>
          <a:bodyPr/>
          <a:lstStyle/>
          <a:p>
            <a:r>
              <a:rPr lang="en-US" dirty="0"/>
              <a:t>Selected elements for calculating the counting date</a:t>
            </a:r>
          </a:p>
        </p:txBody>
      </p:sp>
      <p:sp>
        <p:nvSpPr>
          <p:cNvPr id="3" name="Content Placeholder 2">
            <a:extLst>
              <a:ext uri="{FF2B5EF4-FFF2-40B4-BE49-F238E27FC236}">
                <a16:creationId xmlns:a16="http://schemas.microsoft.com/office/drawing/2014/main" id="{A8006822-9103-4C44-8009-D971F21680CD}"/>
              </a:ext>
            </a:extLst>
          </p:cNvPr>
          <p:cNvSpPr>
            <a:spLocks noGrp="1"/>
          </p:cNvSpPr>
          <p:nvPr>
            <p:ph idx="1"/>
          </p:nvPr>
        </p:nvSpPr>
        <p:spPr>
          <a:xfrm>
            <a:off x="243658" y="1547310"/>
            <a:ext cx="8497669" cy="4270687"/>
          </a:xfrm>
        </p:spPr>
        <p:txBody>
          <a:bodyPr>
            <a:normAutofit/>
          </a:bodyPr>
          <a:lstStyle/>
          <a:p>
            <a:r>
              <a:rPr lang="en-US" dirty="0">
                <a:solidFill>
                  <a:schemeClr val="tx1"/>
                </a:solidFill>
              </a:rPr>
              <a:t>Symptom Onset Date</a:t>
            </a:r>
          </a:p>
          <a:p>
            <a:r>
              <a:rPr lang="en-US" dirty="0">
                <a:solidFill>
                  <a:schemeClr val="tx1"/>
                </a:solidFill>
              </a:rPr>
              <a:t>Clinical Diagnosis Date</a:t>
            </a:r>
          </a:p>
          <a:p>
            <a:r>
              <a:rPr lang="en-US" dirty="0">
                <a:solidFill>
                  <a:schemeClr val="tx1"/>
                </a:solidFill>
              </a:rPr>
              <a:t>Specimen Collection Date of First Positive Lab Result</a:t>
            </a:r>
          </a:p>
          <a:p>
            <a:r>
              <a:rPr lang="en-US" dirty="0">
                <a:solidFill>
                  <a:schemeClr val="tx1"/>
                </a:solidFill>
              </a:rPr>
              <a:t>Date of First Positive Laboratory Result</a:t>
            </a:r>
          </a:p>
          <a:p>
            <a:r>
              <a:rPr lang="en-US" dirty="0">
                <a:solidFill>
                  <a:schemeClr val="tx1"/>
                </a:solidFill>
              </a:rPr>
              <a:t>Date First Received by Public Health Agency</a:t>
            </a:r>
          </a:p>
          <a:p>
            <a:r>
              <a:rPr lang="en-US" dirty="0">
                <a:solidFill>
                  <a:schemeClr val="tx1"/>
                </a:solidFill>
              </a:rPr>
              <a:t>Date Entered/Record Initiated</a:t>
            </a:r>
          </a:p>
          <a:p>
            <a:endParaRPr lang="en-US" dirty="0">
              <a:solidFill>
                <a:schemeClr val="tx1"/>
              </a:solidFill>
            </a:endParaRPr>
          </a:p>
          <a:p>
            <a:pPr lvl="1"/>
            <a:r>
              <a:rPr lang="en-US" b="1" dirty="0">
                <a:solidFill>
                  <a:schemeClr val="tx1"/>
                </a:solidFill>
              </a:rPr>
              <a:t>Not all of these fields will be available or completed for all conditions. Algorithm will apply to what is available.   </a:t>
            </a:r>
          </a:p>
          <a:p>
            <a:pPr marL="0" indent="0">
              <a:buNone/>
            </a:pPr>
            <a:endParaRPr lang="en-US" dirty="0">
              <a:solidFill>
                <a:schemeClr val="tx1"/>
              </a:solidFill>
            </a:endParaRPr>
          </a:p>
        </p:txBody>
      </p:sp>
    </p:spTree>
    <p:extLst>
      <p:ext uri="{BB962C8B-B14F-4D97-AF65-F5344CB8AC3E}">
        <p14:creationId xmlns:p14="http://schemas.microsoft.com/office/powerpoint/2010/main" val="20735817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09AF0-3E55-4E06-9777-68616D66D7F4}"/>
              </a:ext>
            </a:extLst>
          </p:cNvPr>
          <p:cNvSpPr>
            <a:spLocks noGrp="1"/>
          </p:cNvSpPr>
          <p:nvPr>
            <p:ph type="title"/>
          </p:nvPr>
        </p:nvSpPr>
        <p:spPr/>
        <p:txBody>
          <a:bodyPr/>
          <a:lstStyle/>
          <a:p>
            <a:r>
              <a:rPr lang="en-US" dirty="0"/>
              <a:t>Selected elements for calculating the counting date</a:t>
            </a:r>
          </a:p>
        </p:txBody>
      </p:sp>
      <p:sp>
        <p:nvSpPr>
          <p:cNvPr id="3" name="Content Placeholder 2">
            <a:extLst>
              <a:ext uri="{FF2B5EF4-FFF2-40B4-BE49-F238E27FC236}">
                <a16:creationId xmlns:a16="http://schemas.microsoft.com/office/drawing/2014/main" id="{A8006822-9103-4C44-8009-D971F21680CD}"/>
              </a:ext>
            </a:extLst>
          </p:cNvPr>
          <p:cNvSpPr>
            <a:spLocks noGrp="1"/>
          </p:cNvSpPr>
          <p:nvPr>
            <p:ph idx="1"/>
          </p:nvPr>
        </p:nvSpPr>
        <p:spPr>
          <a:xfrm>
            <a:off x="243658" y="1547310"/>
            <a:ext cx="8497669" cy="4270687"/>
          </a:xfrm>
        </p:spPr>
        <p:txBody>
          <a:bodyPr>
            <a:normAutofit lnSpcReduction="10000"/>
          </a:bodyPr>
          <a:lstStyle/>
          <a:p>
            <a:r>
              <a:rPr lang="en-US" dirty="0">
                <a:solidFill>
                  <a:schemeClr val="tx1"/>
                </a:solidFill>
              </a:rPr>
              <a:t>Symptom Onset Date</a:t>
            </a:r>
          </a:p>
          <a:p>
            <a:r>
              <a:rPr lang="en-US" dirty="0">
                <a:solidFill>
                  <a:schemeClr val="tx1"/>
                </a:solidFill>
              </a:rPr>
              <a:t>Clinical Diagnosis Date</a:t>
            </a:r>
          </a:p>
          <a:p>
            <a:r>
              <a:rPr lang="en-US" dirty="0">
                <a:solidFill>
                  <a:schemeClr val="tx1"/>
                </a:solidFill>
              </a:rPr>
              <a:t>Specimen Collection Date of First Positive Lab Result</a:t>
            </a:r>
          </a:p>
          <a:p>
            <a:r>
              <a:rPr lang="en-US" dirty="0">
                <a:solidFill>
                  <a:schemeClr val="tx1"/>
                </a:solidFill>
              </a:rPr>
              <a:t>Date of First Positive Laboratory Result</a:t>
            </a:r>
          </a:p>
          <a:p>
            <a:r>
              <a:rPr lang="en-US" dirty="0">
                <a:solidFill>
                  <a:schemeClr val="tx1"/>
                </a:solidFill>
              </a:rPr>
              <a:t>Date First Received by Public Health Agency</a:t>
            </a:r>
          </a:p>
          <a:p>
            <a:r>
              <a:rPr lang="en-US" dirty="0">
                <a:solidFill>
                  <a:schemeClr val="tx1"/>
                </a:solidFill>
              </a:rPr>
              <a:t>Date Entered/Record Initiated</a:t>
            </a:r>
          </a:p>
          <a:p>
            <a:endParaRPr lang="en-US" dirty="0">
              <a:solidFill>
                <a:schemeClr val="tx1"/>
              </a:solidFill>
            </a:endParaRPr>
          </a:p>
          <a:p>
            <a:endParaRPr lang="en-US" dirty="0">
              <a:solidFill>
                <a:schemeClr val="tx1"/>
              </a:solidFill>
            </a:endParaRPr>
          </a:p>
          <a:p>
            <a:r>
              <a:rPr lang="en-US" dirty="0">
                <a:solidFill>
                  <a:schemeClr val="tx1"/>
                </a:solidFill>
              </a:rPr>
              <a:t>Agree with including these?  (Yes: 10 of 12)</a:t>
            </a:r>
          </a:p>
          <a:p>
            <a:r>
              <a:rPr lang="en-US" dirty="0">
                <a:solidFill>
                  <a:schemeClr val="tx1"/>
                </a:solidFill>
              </a:rPr>
              <a:t>Any elements missed? (Yes: 1 of 12) – Episode date</a:t>
            </a:r>
          </a:p>
          <a:p>
            <a:endParaRPr lang="en-US" dirty="0">
              <a:solidFill>
                <a:schemeClr val="tx1"/>
              </a:solidFill>
            </a:endParaRPr>
          </a:p>
          <a:p>
            <a:pPr marL="0" indent="0">
              <a:buNone/>
            </a:pPr>
            <a:endParaRPr lang="en-US" dirty="0">
              <a:solidFill>
                <a:schemeClr val="tx1"/>
              </a:solidFill>
            </a:endParaRPr>
          </a:p>
        </p:txBody>
      </p:sp>
    </p:spTree>
    <p:extLst>
      <p:ext uri="{BB962C8B-B14F-4D97-AF65-F5344CB8AC3E}">
        <p14:creationId xmlns:p14="http://schemas.microsoft.com/office/powerpoint/2010/main" val="34246102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BB05EA6-AC8F-4E35-9276-0FEDA71EEC20}"/>
              </a:ext>
            </a:extLst>
          </p:cNvPr>
          <p:cNvSpPr>
            <a:spLocks noGrp="1"/>
          </p:cNvSpPr>
          <p:nvPr>
            <p:ph type="title"/>
          </p:nvPr>
        </p:nvSpPr>
        <p:spPr/>
        <p:txBody>
          <a:bodyPr/>
          <a:lstStyle/>
          <a:p>
            <a:r>
              <a:rPr lang="en-US" dirty="0"/>
              <a:t>Default to the earliest</a:t>
            </a:r>
          </a:p>
        </p:txBody>
      </p:sp>
      <p:sp>
        <p:nvSpPr>
          <p:cNvPr id="6" name="Content Placeholder 5">
            <a:extLst>
              <a:ext uri="{FF2B5EF4-FFF2-40B4-BE49-F238E27FC236}">
                <a16:creationId xmlns:a16="http://schemas.microsoft.com/office/drawing/2014/main" id="{C773B034-1910-49E5-9DEC-9D7DC41883C9}"/>
              </a:ext>
            </a:extLst>
          </p:cNvPr>
          <p:cNvSpPr>
            <a:spLocks noGrp="1"/>
          </p:cNvSpPr>
          <p:nvPr>
            <p:ph idx="1"/>
          </p:nvPr>
        </p:nvSpPr>
        <p:spPr/>
        <p:txBody>
          <a:bodyPr>
            <a:normAutofit/>
          </a:bodyPr>
          <a:lstStyle/>
          <a:p>
            <a:pPr marL="0" indent="0">
              <a:lnSpc>
                <a:spcPct val="150000"/>
              </a:lnSpc>
              <a:buNone/>
            </a:pPr>
            <a:r>
              <a:rPr lang="en-US" sz="3200" dirty="0"/>
              <a:t>Should the default calculation be to use the earliest of the available dates?</a:t>
            </a:r>
          </a:p>
          <a:p>
            <a:pPr>
              <a:lnSpc>
                <a:spcPct val="150000"/>
              </a:lnSpc>
            </a:pPr>
            <a:endParaRPr lang="en-US" sz="3200" dirty="0"/>
          </a:p>
          <a:p>
            <a:pPr>
              <a:lnSpc>
                <a:spcPct val="150000"/>
              </a:lnSpc>
            </a:pPr>
            <a:r>
              <a:rPr lang="en-US" sz="3200" dirty="0"/>
              <a:t>Yes: 7/12</a:t>
            </a:r>
          </a:p>
          <a:p>
            <a:pPr>
              <a:lnSpc>
                <a:spcPct val="150000"/>
              </a:lnSpc>
            </a:pPr>
            <a:r>
              <a:rPr lang="en-US" sz="3200" dirty="0"/>
              <a:t>No: 5/12</a:t>
            </a:r>
          </a:p>
          <a:p>
            <a:pPr>
              <a:lnSpc>
                <a:spcPct val="150000"/>
              </a:lnSpc>
            </a:pPr>
            <a:endParaRPr lang="en-US" sz="3200" dirty="0"/>
          </a:p>
        </p:txBody>
      </p:sp>
    </p:spTree>
    <p:extLst>
      <p:ext uri="{BB962C8B-B14F-4D97-AF65-F5344CB8AC3E}">
        <p14:creationId xmlns:p14="http://schemas.microsoft.com/office/powerpoint/2010/main" val="13155532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141F6-1AC0-4CAC-AEF3-F3503595BE30}"/>
              </a:ext>
            </a:extLst>
          </p:cNvPr>
          <p:cNvSpPr>
            <a:spLocks noGrp="1"/>
          </p:cNvSpPr>
          <p:nvPr>
            <p:ph type="title"/>
          </p:nvPr>
        </p:nvSpPr>
        <p:spPr/>
        <p:txBody>
          <a:bodyPr/>
          <a:lstStyle/>
          <a:p>
            <a:r>
              <a:rPr lang="en-US" dirty="0"/>
              <a:t>Which lab report to use? </a:t>
            </a:r>
          </a:p>
        </p:txBody>
      </p:sp>
      <p:sp>
        <p:nvSpPr>
          <p:cNvPr id="3" name="Content Placeholder 2">
            <a:extLst>
              <a:ext uri="{FF2B5EF4-FFF2-40B4-BE49-F238E27FC236}">
                <a16:creationId xmlns:a16="http://schemas.microsoft.com/office/drawing/2014/main" id="{64C177E1-273B-4712-AF33-A725A31F5D01}"/>
              </a:ext>
            </a:extLst>
          </p:cNvPr>
          <p:cNvSpPr>
            <a:spLocks noGrp="1"/>
          </p:cNvSpPr>
          <p:nvPr>
            <p:ph idx="1"/>
          </p:nvPr>
        </p:nvSpPr>
        <p:spPr/>
        <p:txBody>
          <a:bodyPr>
            <a:normAutofit fontScale="92500" lnSpcReduction="20000"/>
          </a:bodyPr>
          <a:lstStyle/>
          <a:p>
            <a:pPr marL="0" indent="0">
              <a:lnSpc>
                <a:spcPct val="120000"/>
              </a:lnSpc>
              <a:buNone/>
            </a:pPr>
            <a:r>
              <a:rPr lang="en-US" sz="2800" dirty="0"/>
              <a:t>For the date components referencing the first positive lab, how specific should we be about what lab tests to use for each morbidity?</a:t>
            </a:r>
          </a:p>
          <a:p>
            <a:pPr>
              <a:lnSpc>
                <a:spcPct val="120000"/>
              </a:lnSpc>
            </a:pPr>
            <a:endParaRPr lang="en-US" sz="2800" dirty="0"/>
          </a:p>
          <a:p>
            <a:pPr lvl="1" eaLnBrk="0" fontAlgn="base" hangingPunct="0">
              <a:lnSpc>
                <a:spcPct val="120000"/>
              </a:lnSpc>
              <a:spcBef>
                <a:spcPct val="0"/>
              </a:spcBef>
              <a:spcAft>
                <a:spcPct val="0"/>
              </a:spcAft>
            </a:pPr>
            <a:r>
              <a:rPr lang="en-US" altLang="en-US" sz="2400" dirty="0">
                <a:solidFill>
                  <a:srgbClr val="000000"/>
                </a:solidFill>
                <a:latin typeface="Roboto"/>
              </a:rPr>
              <a:t>General statement (Example: the lab should be relevant to the condition)  6/12</a:t>
            </a:r>
            <a:endParaRPr lang="en-US" altLang="en-US" sz="2400" dirty="0">
              <a:solidFill>
                <a:schemeClr val="tx1"/>
              </a:solidFill>
            </a:endParaRPr>
          </a:p>
          <a:p>
            <a:pPr lvl="1" eaLnBrk="0" fontAlgn="base" hangingPunct="0">
              <a:lnSpc>
                <a:spcPct val="120000"/>
              </a:lnSpc>
              <a:spcBef>
                <a:spcPct val="0"/>
              </a:spcBef>
              <a:spcAft>
                <a:spcPct val="0"/>
              </a:spcAft>
            </a:pPr>
            <a:r>
              <a:rPr lang="en-US" altLang="en-US" sz="2400" dirty="0">
                <a:solidFill>
                  <a:srgbClr val="000000"/>
                </a:solidFill>
                <a:latin typeface="Roboto"/>
              </a:rPr>
              <a:t>Reference the confirmatory or presumptive laboratory evidence in case definitions 2/12</a:t>
            </a:r>
            <a:endParaRPr lang="en-US" altLang="en-US" sz="2400" dirty="0">
              <a:solidFill>
                <a:schemeClr val="tx1"/>
              </a:solidFill>
            </a:endParaRPr>
          </a:p>
          <a:p>
            <a:pPr lvl="1" eaLnBrk="0" fontAlgn="base" hangingPunct="0">
              <a:lnSpc>
                <a:spcPct val="120000"/>
              </a:lnSpc>
              <a:spcBef>
                <a:spcPct val="0"/>
              </a:spcBef>
              <a:spcAft>
                <a:spcPct val="0"/>
              </a:spcAft>
            </a:pPr>
            <a:r>
              <a:rPr lang="en-US" altLang="en-US" sz="2400" dirty="0">
                <a:solidFill>
                  <a:srgbClr val="000000"/>
                </a:solidFill>
                <a:latin typeface="Roboto"/>
              </a:rPr>
              <a:t>Reference the confirmatory, presumptive or supportive laboratory evidence in case definitions 3/12</a:t>
            </a:r>
          </a:p>
          <a:p>
            <a:pPr lvl="1" eaLnBrk="0" fontAlgn="base" hangingPunct="0">
              <a:lnSpc>
                <a:spcPct val="120000"/>
              </a:lnSpc>
              <a:spcBef>
                <a:spcPct val="0"/>
              </a:spcBef>
              <a:spcAft>
                <a:spcPct val="0"/>
              </a:spcAft>
            </a:pPr>
            <a:r>
              <a:rPr lang="en-US" altLang="en-US" sz="2400" dirty="0">
                <a:solidFill>
                  <a:srgbClr val="000000"/>
                </a:solidFill>
                <a:latin typeface="Roboto"/>
              </a:rPr>
              <a:t>Other 1/12 </a:t>
            </a:r>
            <a:endParaRPr lang="en-US" altLang="en-US" sz="2400" dirty="0">
              <a:solidFill>
                <a:schemeClr val="tx1"/>
              </a:solidFill>
            </a:endParaRPr>
          </a:p>
          <a:p>
            <a:endParaRPr lang="en-US" sz="2800" dirty="0"/>
          </a:p>
          <a:p>
            <a:endParaRPr lang="en-US" sz="2800" dirty="0"/>
          </a:p>
          <a:p>
            <a:endParaRPr lang="en-US" sz="2800" dirty="0"/>
          </a:p>
        </p:txBody>
      </p:sp>
      <p:pic>
        <p:nvPicPr>
          <p:cNvPr id="1025" name="DefaultOcx">
            <a:extLst>
              <a:ext uri="{FF2B5EF4-FFF2-40B4-BE49-F238E27FC236}">
                <a16:creationId xmlns:a16="http://schemas.microsoft.com/office/drawing/2014/main" id="{6FB2F1BC-2C55-42DC-8EE8-8B13CDC8D9F5}"/>
              </a:ext>
            </a:extLst>
          </p:cNvPr>
          <p:cNvPicPr preferRelativeResize="0">
            <a:picLocks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371600" cy="304800"/>
          </a:xfrm>
          <a:prstGeom prst="rect">
            <a:avLst/>
          </a:prstGeom>
          <a:noFill/>
          <a:ln w="9525">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810695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DE6B3-5B99-4438-BE80-88C95B541860}"/>
              </a:ext>
            </a:extLst>
          </p:cNvPr>
          <p:cNvSpPr>
            <a:spLocks noGrp="1"/>
          </p:cNvSpPr>
          <p:nvPr>
            <p:ph type="title"/>
          </p:nvPr>
        </p:nvSpPr>
        <p:spPr/>
        <p:txBody>
          <a:bodyPr/>
          <a:lstStyle/>
          <a:p>
            <a:r>
              <a:rPr lang="en-US" dirty="0"/>
              <a:t>Clinical observations</a:t>
            </a:r>
          </a:p>
        </p:txBody>
      </p:sp>
      <p:sp>
        <p:nvSpPr>
          <p:cNvPr id="3" name="Content Placeholder 2">
            <a:extLst>
              <a:ext uri="{FF2B5EF4-FFF2-40B4-BE49-F238E27FC236}">
                <a16:creationId xmlns:a16="http://schemas.microsoft.com/office/drawing/2014/main" id="{7FE9BB8B-D123-4E93-A648-3404752817C9}"/>
              </a:ext>
            </a:extLst>
          </p:cNvPr>
          <p:cNvSpPr>
            <a:spLocks noGrp="1"/>
          </p:cNvSpPr>
          <p:nvPr>
            <p:ph idx="1"/>
          </p:nvPr>
        </p:nvSpPr>
        <p:spPr/>
        <p:txBody>
          <a:bodyPr/>
          <a:lstStyle/>
          <a:p>
            <a:endParaRPr lang="en-US" dirty="0"/>
          </a:p>
          <a:p>
            <a:pPr marL="0" indent="0">
              <a:buNone/>
            </a:pPr>
            <a:r>
              <a:rPr lang="en-US" dirty="0"/>
              <a:t>Do we need to identify a specific way to incorporate a clinical observation date? (e.g., date of an abnormal chest x-ray)</a:t>
            </a:r>
          </a:p>
          <a:p>
            <a:endParaRPr lang="en-US" dirty="0"/>
          </a:p>
          <a:p>
            <a:r>
              <a:rPr lang="en-US" dirty="0"/>
              <a:t>Yes, provide a formal recommendation = 2/12</a:t>
            </a:r>
          </a:p>
          <a:p>
            <a:r>
              <a:rPr lang="en-US" dirty="0"/>
              <a:t>No, allow jurisdictions discretion of how/whether to incorporate= 9/12</a:t>
            </a:r>
          </a:p>
          <a:p>
            <a:pPr marL="0" indent="0">
              <a:buNone/>
            </a:pPr>
            <a:endParaRPr lang="en-US" dirty="0"/>
          </a:p>
        </p:txBody>
      </p:sp>
    </p:spTree>
    <p:extLst>
      <p:ext uri="{BB962C8B-B14F-4D97-AF65-F5344CB8AC3E}">
        <p14:creationId xmlns:p14="http://schemas.microsoft.com/office/powerpoint/2010/main" val="41210397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EA08E-2167-4869-A5AD-5A2341422CE3}"/>
              </a:ext>
            </a:extLst>
          </p:cNvPr>
          <p:cNvSpPr>
            <a:spLocks noGrp="1"/>
          </p:cNvSpPr>
          <p:nvPr>
            <p:ph type="title"/>
          </p:nvPr>
        </p:nvSpPr>
        <p:spPr/>
        <p:txBody>
          <a:bodyPr/>
          <a:lstStyle/>
          <a:p>
            <a:r>
              <a:rPr lang="en-US" dirty="0"/>
              <a:t>Use of administrative dates</a:t>
            </a:r>
          </a:p>
        </p:txBody>
      </p:sp>
      <p:sp>
        <p:nvSpPr>
          <p:cNvPr id="3" name="Content Placeholder 2">
            <a:extLst>
              <a:ext uri="{FF2B5EF4-FFF2-40B4-BE49-F238E27FC236}">
                <a16:creationId xmlns:a16="http://schemas.microsoft.com/office/drawing/2014/main" id="{410CB099-3B6C-497F-A686-8276F14A0139}"/>
              </a:ext>
            </a:extLst>
          </p:cNvPr>
          <p:cNvSpPr>
            <a:spLocks noGrp="1"/>
          </p:cNvSpPr>
          <p:nvPr>
            <p:ph idx="1"/>
          </p:nvPr>
        </p:nvSpPr>
        <p:spPr/>
        <p:txBody>
          <a:bodyPr/>
          <a:lstStyle/>
          <a:p>
            <a:pPr marL="0" lvl="0" indent="0" eaLnBrk="0" fontAlgn="base" hangingPunct="0">
              <a:lnSpc>
                <a:spcPct val="100000"/>
              </a:lnSpc>
              <a:spcBef>
                <a:spcPct val="0"/>
              </a:spcBef>
              <a:spcAft>
                <a:spcPct val="0"/>
              </a:spcAft>
              <a:buNone/>
            </a:pPr>
            <a:r>
              <a:rPr lang="en-US" altLang="en-US" dirty="0">
                <a:solidFill>
                  <a:schemeClr val="tx1"/>
                </a:solidFill>
              </a:rPr>
              <a:t>Date first received by Public Health Agency</a:t>
            </a:r>
          </a:p>
          <a:p>
            <a:pPr marL="0" lvl="0" indent="0" eaLnBrk="0" fontAlgn="base" hangingPunct="0">
              <a:lnSpc>
                <a:spcPct val="100000"/>
              </a:lnSpc>
              <a:spcBef>
                <a:spcPct val="0"/>
              </a:spcBef>
              <a:spcAft>
                <a:spcPct val="0"/>
              </a:spcAft>
              <a:buNone/>
            </a:pPr>
            <a:r>
              <a:rPr lang="en-US" altLang="en-US" dirty="0">
                <a:solidFill>
                  <a:schemeClr val="tx1"/>
                </a:solidFill>
              </a:rPr>
              <a:t>Date entered/Record initiated</a:t>
            </a:r>
          </a:p>
          <a:p>
            <a:pPr marL="0" lvl="0" indent="0" eaLnBrk="0" fontAlgn="base" hangingPunct="0">
              <a:lnSpc>
                <a:spcPct val="100000"/>
              </a:lnSpc>
              <a:spcBef>
                <a:spcPct val="0"/>
              </a:spcBef>
              <a:spcAft>
                <a:spcPct val="0"/>
              </a:spcAft>
              <a:buNone/>
            </a:pPr>
            <a:endParaRPr lang="en-US" altLang="en-US" dirty="0">
              <a:solidFill>
                <a:schemeClr val="tx1"/>
              </a:solidFill>
            </a:endParaRPr>
          </a:p>
          <a:p>
            <a:pPr marL="0" lvl="0" indent="0" eaLnBrk="0" fontAlgn="base" hangingPunct="0">
              <a:lnSpc>
                <a:spcPct val="100000"/>
              </a:lnSpc>
              <a:spcBef>
                <a:spcPct val="0"/>
              </a:spcBef>
              <a:spcAft>
                <a:spcPct val="0"/>
              </a:spcAft>
              <a:buNone/>
            </a:pPr>
            <a:r>
              <a:rPr lang="en-US" dirty="0"/>
              <a:t>Should we specify that these dates should be when the case was first received/entered/records as </a:t>
            </a:r>
            <a:r>
              <a:rPr lang="en-US" b="1" dirty="0"/>
              <a:t>suspect, probable or confirmed</a:t>
            </a:r>
            <a:r>
              <a:rPr lang="en-US" dirty="0"/>
              <a:t>? (e.g., not as a contact or a negative lab test?)</a:t>
            </a:r>
            <a:br>
              <a:rPr lang="en-US" altLang="en-US" dirty="0">
                <a:solidFill>
                  <a:schemeClr val="tx1"/>
                </a:solidFill>
              </a:rPr>
            </a:br>
            <a:endParaRPr lang="en-US" altLang="en-US" dirty="0">
              <a:solidFill>
                <a:schemeClr val="tx1"/>
              </a:solidFill>
            </a:endParaRPr>
          </a:p>
          <a:p>
            <a:pPr marL="0" lvl="0" indent="0" eaLnBrk="0" fontAlgn="base" hangingPunct="0">
              <a:lnSpc>
                <a:spcPct val="100000"/>
              </a:lnSpc>
              <a:spcBef>
                <a:spcPct val="0"/>
              </a:spcBef>
              <a:spcAft>
                <a:spcPct val="0"/>
              </a:spcAft>
              <a:buNone/>
            </a:pPr>
            <a:r>
              <a:rPr lang="en-US" altLang="en-US" dirty="0">
                <a:solidFill>
                  <a:schemeClr val="tx1"/>
                </a:solidFill>
              </a:rPr>
              <a:t>11/12 = Yes</a:t>
            </a:r>
          </a:p>
          <a:p>
            <a:pPr marL="0" lvl="0" indent="0" eaLnBrk="0" fontAlgn="base" hangingPunct="0">
              <a:lnSpc>
                <a:spcPct val="100000"/>
              </a:lnSpc>
              <a:spcBef>
                <a:spcPct val="0"/>
              </a:spcBef>
              <a:spcAft>
                <a:spcPct val="0"/>
              </a:spcAft>
              <a:buNone/>
            </a:pPr>
            <a:r>
              <a:rPr lang="en-US" altLang="en-US" dirty="0">
                <a:solidFill>
                  <a:schemeClr val="tx1"/>
                </a:solidFill>
              </a:rPr>
              <a:t>	No (doesn’t think we should use these dates)</a:t>
            </a:r>
          </a:p>
          <a:p>
            <a:pPr marL="0" lvl="0" indent="0" eaLnBrk="0" fontAlgn="base" hangingPunct="0">
              <a:lnSpc>
                <a:spcPct val="100000"/>
              </a:lnSpc>
              <a:spcBef>
                <a:spcPct val="0"/>
              </a:spcBef>
              <a:spcAft>
                <a:spcPct val="0"/>
              </a:spcAft>
              <a:buNone/>
            </a:pPr>
            <a:endParaRPr lang="en-US" altLang="en-US" dirty="0">
              <a:solidFill>
                <a:schemeClr val="tx1"/>
              </a:solidFill>
            </a:endParaRPr>
          </a:p>
        </p:txBody>
      </p:sp>
    </p:spTree>
    <p:extLst>
      <p:ext uri="{BB962C8B-B14F-4D97-AF65-F5344CB8AC3E}">
        <p14:creationId xmlns:p14="http://schemas.microsoft.com/office/powerpoint/2010/main" val="14827413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F5005-C6DF-4257-B88A-856726C1748E}"/>
              </a:ext>
            </a:extLst>
          </p:cNvPr>
          <p:cNvSpPr>
            <a:spLocks noGrp="1"/>
          </p:cNvSpPr>
          <p:nvPr>
            <p:ph type="title"/>
          </p:nvPr>
        </p:nvSpPr>
        <p:spPr/>
        <p:txBody>
          <a:bodyPr/>
          <a:lstStyle/>
          <a:p>
            <a:r>
              <a:rPr lang="en-US" dirty="0"/>
              <a:t>Implementation</a:t>
            </a:r>
          </a:p>
        </p:txBody>
      </p:sp>
      <p:sp>
        <p:nvSpPr>
          <p:cNvPr id="3" name="Content Placeholder 2">
            <a:extLst>
              <a:ext uri="{FF2B5EF4-FFF2-40B4-BE49-F238E27FC236}">
                <a16:creationId xmlns:a16="http://schemas.microsoft.com/office/drawing/2014/main" id="{0680F8DD-BE85-4FC6-B08E-F9F7288050C5}"/>
              </a:ext>
            </a:extLst>
          </p:cNvPr>
          <p:cNvSpPr>
            <a:spLocks noGrp="1"/>
          </p:cNvSpPr>
          <p:nvPr>
            <p:ph idx="1"/>
          </p:nvPr>
        </p:nvSpPr>
        <p:spPr/>
        <p:txBody>
          <a:bodyPr>
            <a:normAutofit/>
          </a:bodyPr>
          <a:lstStyle/>
          <a:p>
            <a:pPr>
              <a:lnSpc>
                <a:spcPct val="150000"/>
              </a:lnSpc>
            </a:pPr>
            <a:r>
              <a:rPr lang="en-US" dirty="0"/>
              <a:t>Do you foresee any barriers within your program/jurisdiction to the inclusion of the individual component dates in future versions of the Generic Message Mapping Guide?</a:t>
            </a:r>
            <a:endParaRPr lang="en-US" dirty="0">
              <a:solidFill>
                <a:schemeClr val="tx1"/>
              </a:solidFill>
            </a:endParaRPr>
          </a:p>
          <a:p>
            <a:pPr>
              <a:lnSpc>
                <a:spcPct val="150000"/>
              </a:lnSpc>
            </a:pPr>
            <a:endParaRPr lang="en-US" dirty="0"/>
          </a:p>
          <a:p>
            <a:pPr>
              <a:lnSpc>
                <a:spcPct val="150000"/>
              </a:lnSpc>
            </a:pPr>
            <a:r>
              <a:rPr lang="en-US" dirty="0"/>
              <a:t>Yes 5/12</a:t>
            </a:r>
          </a:p>
          <a:p>
            <a:pPr>
              <a:lnSpc>
                <a:spcPct val="150000"/>
              </a:lnSpc>
            </a:pPr>
            <a:r>
              <a:rPr lang="en-US" dirty="0"/>
              <a:t>No 6/12</a:t>
            </a:r>
          </a:p>
        </p:txBody>
      </p:sp>
    </p:spTree>
    <p:extLst>
      <p:ext uri="{BB962C8B-B14F-4D97-AF65-F5344CB8AC3E}">
        <p14:creationId xmlns:p14="http://schemas.microsoft.com/office/powerpoint/2010/main" val="15856390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68E99-6272-495B-8572-0296D5AA3FEE}"/>
              </a:ext>
            </a:extLst>
          </p:cNvPr>
          <p:cNvSpPr>
            <a:spLocks noGrp="1"/>
          </p:cNvSpPr>
          <p:nvPr>
            <p:ph type="title"/>
          </p:nvPr>
        </p:nvSpPr>
        <p:spPr/>
        <p:txBody>
          <a:bodyPr/>
          <a:lstStyle/>
          <a:p>
            <a:r>
              <a:rPr lang="en-US" dirty="0"/>
              <a:t>Additional comments</a:t>
            </a:r>
          </a:p>
        </p:txBody>
      </p:sp>
      <p:sp>
        <p:nvSpPr>
          <p:cNvPr id="3" name="Content Placeholder 2">
            <a:extLst>
              <a:ext uri="{FF2B5EF4-FFF2-40B4-BE49-F238E27FC236}">
                <a16:creationId xmlns:a16="http://schemas.microsoft.com/office/drawing/2014/main" id="{2495356B-915D-44CA-887D-73C4391AE88D}"/>
              </a:ext>
            </a:extLst>
          </p:cNvPr>
          <p:cNvSpPr>
            <a:spLocks noGrp="1"/>
          </p:cNvSpPr>
          <p:nvPr>
            <p:ph idx="1"/>
          </p:nvPr>
        </p:nvSpPr>
        <p:spPr/>
        <p:txBody>
          <a:bodyPr>
            <a:normAutofit fontScale="85000" lnSpcReduction="20000"/>
          </a:bodyPr>
          <a:lstStyle/>
          <a:p>
            <a:r>
              <a:rPr lang="en-US" dirty="0"/>
              <a:t>I think the intent is to send the "earliest counting date" and the individual component dates that are available when cases reported to CDC. Some case reports won't have all the component dates, but will have at least one of them.</a:t>
            </a:r>
          </a:p>
          <a:p>
            <a:r>
              <a:rPr lang="en-US" dirty="0"/>
              <a:t>Although, we don't see any true barriers to adding these variable and calculating a date, whenever changes are made to the collection or reporting of surveillance data, many groups and systems are impacted, indicating time and money need to be spent.</a:t>
            </a:r>
          </a:p>
          <a:p>
            <a:r>
              <a:rPr lang="en-US" dirty="0"/>
              <a:t>How does specimen collection date of first positive lab result differ from date of first positive lab result?</a:t>
            </a:r>
          </a:p>
          <a:p>
            <a:r>
              <a:rPr lang="en-US" dirty="0"/>
              <a:t>For date received by PHA, I entered yes, but I have a comment.  I do not think that we should indicate case classification because that would not be relevant to the reporters.  What I would suggest is that we describe it as a report that the individual is infected or diagnosed with the condition under surveillance and then add in the specific examples you have above as things that would not qualify as the date PH notified.  Same for date entered.</a:t>
            </a:r>
          </a:p>
          <a:p>
            <a:endParaRPr lang="en-US" dirty="0"/>
          </a:p>
        </p:txBody>
      </p:sp>
    </p:spTree>
    <p:extLst>
      <p:ext uri="{BB962C8B-B14F-4D97-AF65-F5344CB8AC3E}">
        <p14:creationId xmlns:p14="http://schemas.microsoft.com/office/powerpoint/2010/main" val="12979549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63DC3-7572-4A2B-A33F-6BBCF5C27D26}"/>
              </a:ext>
            </a:extLst>
          </p:cNvPr>
          <p:cNvSpPr>
            <a:spLocks noGrp="1"/>
          </p:cNvSpPr>
          <p:nvPr>
            <p:ph type="title"/>
          </p:nvPr>
        </p:nvSpPr>
        <p:spPr/>
        <p:txBody>
          <a:bodyPr/>
          <a:lstStyle/>
          <a:p>
            <a:r>
              <a:rPr lang="en-US" dirty="0"/>
              <a:t>Next steps</a:t>
            </a:r>
          </a:p>
        </p:txBody>
      </p:sp>
      <p:sp>
        <p:nvSpPr>
          <p:cNvPr id="4" name="Text Placeholder 3">
            <a:extLst>
              <a:ext uri="{FF2B5EF4-FFF2-40B4-BE49-F238E27FC236}">
                <a16:creationId xmlns:a16="http://schemas.microsoft.com/office/drawing/2014/main" id="{E6A23EA6-18A9-FA45-830A-9353F792789C}"/>
              </a:ext>
            </a:extLst>
          </p:cNvPr>
          <p:cNvSpPr>
            <a:spLocks noGrp="1"/>
          </p:cNvSpPr>
          <p:nvPr>
            <p:ph idx="1"/>
          </p:nvPr>
        </p:nvSpPr>
        <p:spPr/>
        <p:txBody>
          <a:bodyPr>
            <a:normAutofit/>
          </a:bodyPr>
          <a:lstStyle/>
          <a:p>
            <a:r>
              <a:rPr lang="en-US" sz="3200" dirty="0"/>
              <a:t>Draft brief</a:t>
            </a:r>
          </a:p>
          <a:p>
            <a:r>
              <a:rPr lang="en-US" sz="3200" dirty="0"/>
              <a:t>Receive comments/feedback from group</a:t>
            </a:r>
          </a:p>
          <a:p>
            <a:endParaRPr lang="en-US" sz="3200" dirty="0"/>
          </a:p>
          <a:p>
            <a:endParaRPr lang="en-US" sz="3200" dirty="0"/>
          </a:p>
        </p:txBody>
      </p:sp>
    </p:spTree>
    <p:extLst>
      <p:ext uri="{BB962C8B-B14F-4D97-AF65-F5344CB8AC3E}">
        <p14:creationId xmlns:p14="http://schemas.microsoft.com/office/powerpoint/2010/main" val="27045009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09AF0-3E55-4E06-9777-68616D66D7F4}"/>
              </a:ext>
            </a:extLst>
          </p:cNvPr>
          <p:cNvSpPr>
            <a:spLocks noGrp="1"/>
          </p:cNvSpPr>
          <p:nvPr>
            <p:ph type="title"/>
          </p:nvPr>
        </p:nvSpPr>
        <p:spPr/>
        <p:txBody>
          <a:bodyPr/>
          <a:lstStyle/>
          <a:p>
            <a:r>
              <a:rPr lang="en-US" dirty="0"/>
              <a:t>Potential Next Topics</a:t>
            </a:r>
          </a:p>
        </p:txBody>
      </p:sp>
      <p:sp>
        <p:nvSpPr>
          <p:cNvPr id="3" name="Content Placeholder 2">
            <a:extLst>
              <a:ext uri="{FF2B5EF4-FFF2-40B4-BE49-F238E27FC236}">
                <a16:creationId xmlns:a16="http://schemas.microsoft.com/office/drawing/2014/main" id="{A8006822-9103-4C44-8009-D971F21680CD}"/>
              </a:ext>
            </a:extLst>
          </p:cNvPr>
          <p:cNvSpPr>
            <a:spLocks noGrp="1"/>
          </p:cNvSpPr>
          <p:nvPr>
            <p:ph idx="1"/>
          </p:nvPr>
        </p:nvSpPr>
        <p:spPr>
          <a:xfrm>
            <a:off x="243658" y="1547310"/>
            <a:ext cx="8497669" cy="4270687"/>
          </a:xfrm>
        </p:spPr>
        <p:txBody>
          <a:bodyPr>
            <a:normAutofit/>
          </a:bodyPr>
          <a:lstStyle/>
          <a:p>
            <a:r>
              <a:rPr lang="en-US" b="0" i="0" dirty="0">
                <a:solidFill>
                  <a:schemeClr val="bg2">
                    <a:lumMod val="75000"/>
                  </a:schemeClr>
                </a:solidFill>
                <a:effectLst/>
                <a:latin typeface="Arial" panose="020B0604020202020204" pitchFamily="34" charset="0"/>
              </a:rPr>
              <a:t>Race and ethnicity</a:t>
            </a:r>
          </a:p>
          <a:p>
            <a:r>
              <a:rPr lang="en-US" b="0" i="0" dirty="0">
                <a:solidFill>
                  <a:schemeClr val="bg2">
                    <a:lumMod val="75000"/>
                  </a:schemeClr>
                </a:solidFill>
                <a:effectLst/>
                <a:latin typeface="Arial" panose="020B0604020202020204" pitchFamily="34" charset="0"/>
              </a:rPr>
              <a:t>Industry/occupation</a:t>
            </a:r>
          </a:p>
          <a:p>
            <a:r>
              <a:rPr lang="en-US" b="0" i="0" dirty="0">
                <a:solidFill>
                  <a:schemeClr val="bg2">
                    <a:lumMod val="75000"/>
                  </a:schemeClr>
                </a:solidFill>
                <a:effectLst/>
                <a:latin typeface="Arial" panose="020B0604020202020204" pitchFamily="34" charset="0"/>
              </a:rPr>
              <a:t>Sexual orientation and gender </a:t>
            </a:r>
            <a:r>
              <a:rPr lang="en-US" dirty="0">
                <a:solidFill>
                  <a:schemeClr val="bg2">
                    <a:lumMod val="75000"/>
                  </a:schemeClr>
                </a:solidFill>
              </a:rPr>
              <a:t>i</a:t>
            </a:r>
            <a:r>
              <a:rPr lang="en-US" b="0" i="0" dirty="0">
                <a:solidFill>
                  <a:schemeClr val="bg2">
                    <a:lumMod val="75000"/>
                  </a:schemeClr>
                </a:solidFill>
                <a:effectLst/>
                <a:latin typeface="Arial" panose="020B0604020202020204" pitchFamily="34" charset="0"/>
              </a:rPr>
              <a:t>dentity</a:t>
            </a:r>
          </a:p>
          <a:p>
            <a:r>
              <a:rPr lang="en-US" b="0" i="0" dirty="0">
                <a:solidFill>
                  <a:srgbClr val="000000"/>
                </a:solidFill>
                <a:effectLst/>
                <a:latin typeface="Arial" panose="020B0604020202020204" pitchFamily="34" charset="0"/>
              </a:rPr>
              <a:t>Travel history</a:t>
            </a:r>
          </a:p>
          <a:p>
            <a:r>
              <a:rPr lang="en-US" b="0" i="0" dirty="0">
                <a:solidFill>
                  <a:srgbClr val="000000"/>
                </a:solidFill>
                <a:effectLst/>
                <a:latin typeface="Arial" panose="020B0604020202020204" pitchFamily="34" charset="0"/>
              </a:rPr>
              <a:t>Pregnancy</a:t>
            </a:r>
          </a:p>
          <a:p>
            <a:r>
              <a:rPr lang="en-US" dirty="0">
                <a:solidFill>
                  <a:srgbClr val="000000"/>
                </a:solidFill>
              </a:rPr>
              <a:t>O</a:t>
            </a:r>
            <a:r>
              <a:rPr lang="en-US" b="0" i="0" dirty="0">
                <a:solidFill>
                  <a:srgbClr val="000000"/>
                </a:solidFill>
                <a:effectLst/>
                <a:latin typeface="Arial" panose="020B0604020202020204" pitchFamily="34" charset="0"/>
              </a:rPr>
              <a:t>utcome/Death due to diseas</a:t>
            </a:r>
            <a:r>
              <a:rPr lang="en-US" dirty="0">
                <a:solidFill>
                  <a:srgbClr val="000000"/>
                </a:solidFill>
              </a:rPr>
              <a:t>e or complication</a:t>
            </a:r>
          </a:p>
          <a:p>
            <a:r>
              <a:rPr lang="en-US" b="0" i="0" dirty="0">
                <a:solidFill>
                  <a:srgbClr val="000000"/>
                </a:solidFill>
                <a:effectLst/>
                <a:latin typeface="Arial" panose="020B0604020202020204" pitchFamily="34" charset="0"/>
              </a:rPr>
              <a:t>Hospitalization and admission/discharge</a:t>
            </a:r>
          </a:p>
          <a:p>
            <a:r>
              <a:rPr lang="en-US" b="0" i="0" dirty="0">
                <a:solidFill>
                  <a:srgbClr val="000000"/>
                </a:solidFill>
                <a:effectLst/>
                <a:latin typeface="Arial" panose="020B0604020202020204" pitchFamily="34" charset="0"/>
              </a:rPr>
              <a:t>When should case notifications be sent to CDC</a:t>
            </a:r>
            <a:endParaRPr lang="en-US" dirty="0"/>
          </a:p>
        </p:txBody>
      </p:sp>
    </p:spTree>
    <p:extLst>
      <p:ext uri="{BB962C8B-B14F-4D97-AF65-F5344CB8AC3E}">
        <p14:creationId xmlns:p14="http://schemas.microsoft.com/office/powerpoint/2010/main" val="32571773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4D3E7C4-7DE1-F242-825D-430EABA08551}"/>
              </a:ext>
            </a:extLst>
          </p:cNvPr>
          <p:cNvGrpSpPr/>
          <p:nvPr/>
        </p:nvGrpSpPr>
        <p:grpSpPr>
          <a:xfrm>
            <a:off x="4685018" y="5006986"/>
            <a:ext cx="4173449" cy="1546577"/>
            <a:chOff x="4685018" y="4186104"/>
            <a:chExt cx="4173449" cy="1546577"/>
          </a:xfrm>
        </p:grpSpPr>
        <p:sp>
          <p:nvSpPr>
            <p:cNvPr id="3" name="TextBox 2"/>
            <p:cNvSpPr txBox="1"/>
            <p:nvPr/>
          </p:nvSpPr>
          <p:spPr>
            <a:xfrm>
              <a:off x="4685018" y="4186104"/>
              <a:ext cx="4173449" cy="1546577"/>
            </a:xfrm>
            <a:prstGeom prst="rect">
              <a:avLst/>
            </a:prstGeom>
            <a:noFill/>
          </p:spPr>
          <p:txBody>
            <a:bodyPr wrap="square" rtlCol="0">
              <a:spAutoFit/>
            </a:bodyPr>
            <a:lstStyle/>
            <a:p>
              <a:pPr algn="r"/>
              <a:r>
                <a:rPr lang="en-US" sz="1650" dirty="0">
                  <a:solidFill>
                    <a:srgbClr val="152754"/>
                  </a:solidFill>
                  <a:latin typeface="Arial" panose="020B0604020202020204" pitchFamily="34" charset="0"/>
                  <a:cs typeface="Arial" panose="020B0604020202020204" pitchFamily="34" charset="0"/>
                </a:rPr>
                <a:t>CSTE National Office</a:t>
              </a:r>
            </a:p>
            <a:p>
              <a:pPr algn="r"/>
              <a:r>
                <a:rPr lang="en-US" sz="1400" dirty="0">
                  <a:solidFill>
                    <a:schemeClr val="tx1">
                      <a:lumMod val="65000"/>
                      <a:lumOff val="35000"/>
                    </a:schemeClr>
                  </a:solidFill>
                  <a:latin typeface="Arial" panose="020B0604020202020204" pitchFamily="34" charset="0"/>
                  <a:cs typeface="Arial" panose="020B0604020202020204" pitchFamily="34" charset="0"/>
                </a:rPr>
                <a:t>2635 Century Parkway NE, Suite 700</a:t>
              </a:r>
            </a:p>
            <a:p>
              <a:pPr algn="r"/>
              <a:r>
                <a:rPr lang="en-US" sz="1400" dirty="0">
                  <a:solidFill>
                    <a:schemeClr val="tx1">
                      <a:lumMod val="65000"/>
                      <a:lumOff val="35000"/>
                    </a:schemeClr>
                  </a:solidFill>
                  <a:latin typeface="Arial" panose="020B0604020202020204" pitchFamily="34" charset="0"/>
                  <a:cs typeface="Arial" panose="020B0604020202020204" pitchFamily="34" charset="0"/>
                </a:rPr>
                <a:t>Atlanta, Georgia 30345</a:t>
              </a:r>
            </a:p>
            <a:p>
              <a:pPr algn="r"/>
              <a:endParaRPr lang="en-US" sz="975" dirty="0">
                <a:solidFill>
                  <a:schemeClr val="tx1">
                    <a:lumMod val="65000"/>
                    <a:lumOff val="35000"/>
                  </a:schemeClr>
                </a:solidFill>
                <a:latin typeface="Arial" panose="020B0604020202020204" pitchFamily="34" charset="0"/>
                <a:cs typeface="Arial-Lgt-FC"/>
              </a:endParaRPr>
            </a:p>
            <a:p>
              <a:pPr algn="r"/>
              <a:r>
                <a:rPr lang="en-US" sz="1275" dirty="0">
                  <a:solidFill>
                    <a:schemeClr val="tx1">
                      <a:lumMod val="65000"/>
                      <a:lumOff val="35000"/>
                    </a:schemeClr>
                  </a:solidFill>
                  <a:latin typeface="Arial" panose="020B0604020202020204" pitchFamily="34" charset="0"/>
                  <a:cs typeface="Arial" panose="020B0604020202020204" pitchFamily="34" charset="0"/>
                </a:rPr>
                <a:t>770.458.3811</a:t>
              </a:r>
            </a:p>
            <a:p>
              <a:pPr algn="r"/>
              <a:r>
                <a:rPr lang="en-US" sz="1275" b="1" dirty="0">
                  <a:solidFill>
                    <a:schemeClr val="tx1">
                      <a:lumMod val="65000"/>
                      <a:lumOff val="35000"/>
                    </a:schemeClr>
                  </a:solidFill>
                  <a:latin typeface="Arial" panose="020B0604020202020204" pitchFamily="34" charset="0"/>
                  <a:cs typeface="Arial" panose="020B0604020202020204" pitchFamily="34" charset="0"/>
                </a:rPr>
                <a:t> </a:t>
              </a:r>
              <a:r>
                <a:rPr lang="en-US" sz="1275" dirty="0">
                  <a:solidFill>
                    <a:schemeClr val="tx1">
                      <a:lumMod val="65000"/>
                      <a:lumOff val="35000"/>
                    </a:schemeClr>
                  </a:solidFill>
                  <a:latin typeface="Arial" panose="020B0604020202020204" pitchFamily="34" charset="0"/>
                  <a:cs typeface="Arial" panose="020B0604020202020204" pitchFamily="34" charset="0"/>
                </a:rPr>
                <a:t>770.458.8516</a:t>
              </a:r>
            </a:p>
            <a:p>
              <a:pPr algn="r"/>
              <a:r>
                <a:rPr lang="en-US" sz="1275" dirty="0">
                  <a:solidFill>
                    <a:srgbClr val="FF0000"/>
                  </a:solidFill>
                  <a:latin typeface="Arial" panose="020B0604020202020204" pitchFamily="34" charset="0"/>
                  <a:cs typeface="Arial" panose="020B0604020202020204" pitchFamily="34" charset="0"/>
                </a:rPr>
                <a:t>[email]</a:t>
              </a:r>
              <a:r>
                <a:rPr lang="en-US" sz="1275" dirty="0">
                  <a:solidFill>
                    <a:schemeClr val="tx1">
                      <a:lumMod val="65000"/>
                      <a:lumOff val="35000"/>
                    </a:schemeClr>
                  </a:solidFill>
                  <a:latin typeface="Arial" panose="020B0604020202020204" pitchFamily="34" charset="0"/>
                  <a:cs typeface="Arial" panose="020B0604020202020204" pitchFamily="34" charset="0"/>
                </a:rPr>
                <a:t>@</a:t>
              </a:r>
              <a:r>
                <a:rPr lang="en-US" sz="1275" dirty="0" err="1">
                  <a:solidFill>
                    <a:schemeClr val="tx1">
                      <a:lumMod val="65000"/>
                      <a:lumOff val="35000"/>
                    </a:schemeClr>
                  </a:solidFill>
                  <a:latin typeface="Arial" panose="020B0604020202020204" pitchFamily="34" charset="0"/>
                  <a:cs typeface="Arial" panose="020B0604020202020204" pitchFamily="34" charset="0"/>
                </a:rPr>
                <a:t>cste.org</a:t>
              </a:r>
              <a:endParaRPr lang="en-US" sz="1275" dirty="0">
                <a:solidFill>
                  <a:schemeClr val="tx1">
                    <a:lumMod val="65000"/>
                    <a:lumOff val="35000"/>
                  </a:schemeClr>
                </a:solidFill>
                <a:latin typeface="Arial" panose="020B0604020202020204" pitchFamily="34" charset="0"/>
                <a:cs typeface="Arial" panose="020B0604020202020204" pitchFamily="34" charset="0"/>
              </a:endParaRPr>
            </a:p>
          </p:txBody>
        </p:sp>
        <p:pic>
          <p:nvPicPr>
            <p:cNvPr id="9" name="Picture 8" descr="F.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99983" y="5258450"/>
              <a:ext cx="159587" cy="184139"/>
            </a:xfrm>
            <a:prstGeom prst="rect">
              <a:avLst/>
            </a:prstGeom>
          </p:spPr>
        </p:pic>
        <p:pic>
          <p:nvPicPr>
            <p:cNvPr id="10" name="Picture 9" descr="T.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9983" y="5068781"/>
              <a:ext cx="159587" cy="184139"/>
            </a:xfrm>
            <a:prstGeom prst="rect">
              <a:avLst/>
            </a:prstGeom>
          </p:spPr>
        </p:pic>
      </p:grpSp>
    </p:spTree>
    <p:extLst>
      <p:ext uri="{BB962C8B-B14F-4D97-AF65-F5344CB8AC3E}">
        <p14:creationId xmlns:p14="http://schemas.microsoft.com/office/powerpoint/2010/main" val="281379236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7BCDAEDB-BC45-F646-B9E3-A6564F8682FB}" vid="{3429A4A4-3800-274E-8E4B-7B20905EACA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602EC3833F90344979DBD06A9640CF7" ma:contentTypeVersion="13" ma:contentTypeDescription="Create a new document." ma:contentTypeScope="" ma:versionID="8e96a43f80bb9bdbc864d6674305ee9b">
  <xsd:schema xmlns:xsd="http://www.w3.org/2001/XMLSchema" xmlns:xs="http://www.w3.org/2001/XMLSchema" xmlns:p="http://schemas.microsoft.com/office/2006/metadata/properties" xmlns:ns2="a7eab1f9-45c2-453d-a007-d4d706ff88d0" xmlns:ns3="89633721-923e-460a-b868-94ae28239f36" targetNamespace="http://schemas.microsoft.com/office/2006/metadata/properties" ma:root="true" ma:fieldsID="371ddb1d3a1ee11e55d3490217ded8dc" ns2:_="" ns3:_="">
    <xsd:import namespace="a7eab1f9-45c2-453d-a007-d4d706ff88d0"/>
    <xsd:import namespace="89633721-923e-460a-b868-94ae28239f36"/>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AutoKeyPoints" minOccurs="0"/>
                <xsd:element ref="ns3:MediaServiceKeyPoints" minOccurs="0"/>
                <xsd:element ref="ns3:MediaServiceGenerationTime" minOccurs="0"/>
                <xsd:element ref="ns3:MediaServiceEventHashCode" minOccurs="0"/>
                <xsd:element ref="ns3:MediaServiceLocatio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eab1f9-45c2-453d-a007-d4d706ff88d0"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9633721-923e-460a-b868-94ae28239f36"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AA34D04-9CBB-4149-898D-7A2624105AF0}">
  <ds:schemaRefs>
    <ds:schemaRef ds:uri="http://schemas.microsoft.com/sharepoint/v3/contenttype/forms"/>
  </ds:schemaRefs>
</ds:datastoreItem>
</file>

<file path=customXml/itemProps2.xml><?xml version="1.0" encoding="utf-8"?>
<ds:datastoreItem xmlns:ds="http://schemas.openxmlformats.org/officeDocument/2006/customXml" ds:itemID="{EC283C79-BDBB-4FCB-93B9-76814B178E6B}">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3DBE1888-B3C0-4EC1-A2E4-1EA18FEC6CD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7eab1f9-45c2-453d-a007-d4d706ff88d0"/>
    <ds:schemaRef ds:uri="89633721-923e-460a-b868-94ae28239f3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CSTE Standard</Template>
  <TotalTime>902</TotalTime>
  <Words>1585</Words>
  <Application>Microsoft Office PowerPoint</Application>
  <PresentationFormat>On-screen Show (4:3)</PresentationFormat>
  <Paragraphs>129</Paragraphs>
  <Slides>14</Slides>
  <Notes>6</Notes>
  <HiddenSlides>1</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Calibri Light</vt:lpstr>
      <vt:lpstr>Roboto</vt:lpstr>
      <vt:lpstr>Office Theme</vt:lpstr>
      <vt:lpstr>PowerPoint Presentation</vt:lpstr>
      <vt:lpstr>PowerPoint Presentation</vt:lpstr>
      <vt:lpstr>PowerPoint Presentation</vt:lpstr>
      <vt:lpstr>Selected elements for calculating the counting date</vt:lpstr>
      <vt:lpstr>Selected elements for calculating the counting date</vt:lpstr>
      <vt:lpstr>Default to the earliest</vt:lpstr>
      <vt:lpstr>Which lab report to use? </vt:lpstr>
      <vt:lpstr>Clinical observations</vt:lpstr>
      <vt:lpstr>Use of administrative dates</vt:lpstr>
      <vt:lpstr>Implementation</vt:lpstr>
      <vt:lpstr>Additional comments</vt:lpstr>
      <vt:lpstr>Next steps</vt:lpstr>
      <vt:lpstr>Potential Next Topics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Amita Worasilpchai</dc:creator>
  <cp:lastModifiedBy>Amita Worasilpchai</cp:lastModifiedBy>
  <cp:revision>12</cp:revision>
  <dcterms:created xsi:type="dcterms:W3CDTF">2021-12-02T17:27:06Z</dcterms:created>
  <dcterms:modified xsi:type="dcterms:W3CDTF">2021-12-22T21:38:05Z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0x0101003602EC3833F90344979DBD06A9640CF7</vt:lpwstr>
  </property>
</Properties>
</file>