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5"/>
  </p:notesMasterIdLst>
  <p:sldIdLst>
    <p:sldId id="266" r:id="rId5"/>
    <p:sldId id="267" r:id="rId6"/>
    <p:sldId id="264" r:id="rId7"/>
    <p:sldId id="282" r:id="rId8"/>
    <p:sldId id="270" r:id="rId9"/>
    <p:sldId id="285" r:id="rId10"/>
    <p:sldId id="272" r:id="rId11"/>
    <p:sldId id="283" r:id="rId12"/>
    <p:sldId id="284" r:id="rId13"/>
    <p:sldId id="260" r:id="rId14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76" autoAdjust="0"/>
    <p:restoredTop sz="96374" autoAdjust="0"/>
  </p:normalViewPr>
  <p:slideViewPr>
    <p:cSldViewPr snapToGrid="0">
      <p:cViewPr varScale="1">
        <p:scale>
          <a:sx n="86" d="100"/>
          <a:sy n="86" d="100"/>
        </p:scale>
        <p:origin x="173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08892-75A1-4BDE-87AC-D3B13C83E7A0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72C8C-B45C-4F9B-AD10-6928A9288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74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82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7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37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66490" y="2594157"/>
            <a:ext cx="6109650" cy="906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090809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69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4" r:id="rId3"/>
    <p:sldLayoutId id="2147483677" r:id="rId4"/>
    <p:sldLayoutId id="2147483676" r:id="rId5"/>
    <p:sldLayoutId id="21474836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011" y="2158361"/>
            <a:ext cx="8191072" cy="538447"/>
          </a:xfrm>
        </p:spPr>
        <p:txBody>
          <a:bodyPr/>
          <a:lstStyle/>
          <a:p>
            <a:r>
              <a:rPr lang="en-US" dirty="0">
                <a:latin typeface="+mj-lt"/>
              </a:rPr>
              <a:t>January 28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, 2022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B0A1483-033F-48C5-80E7-9FEB4C0245BE}"/>
              </a:ext>
            </a:extLst>
          </p:cNvPr>
          <p:cNvSpPr txBox="1">
            <a:spLocks/>
          </p:cNvSpPr>
          <p:nvPr/>
        </p:nvSpPr>
        <p:spPr>
          <a:xfrm>
            <a:off x="628650" y="164600"/>
            <a:ext cx="7886700" cy="1993761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3600" dirty="0"/>
              <a:t>Data Standardization Work Group (DSWG)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i="1" dirty="0">
                <a:solidFill>
                  <a:srgbClr val="C00000"/>
                </a:solidFill>
              </a:rPr>
              <a:t>Please mute phone/ headset/ computer audio!​</a:t>
            </a:r>
          </a:p>
          <a:p>
            <a:pPr marL="0" indent="0" algn="ctr">
              <a:buNone/>
            </a:pPr>
            <a:r>
              <a:rPr lang="en-US" sz="2400" b="1" u="sng" dirty="0"/>
              <a:t>Agenda</a:t>
            </a:r>
          </a:p>
          <a:p>
            <a:r>
              <a:rPr lang="en-US" sz="2000" dirty="0"/>
              <a:t>Roll Call</a:t>
            </a:r>
          </a:p>
          <a:p>
            <a:r>
              <a:rPr lang="en-US" sz="2000" dirty="0"/>
              <a:t>Updates on previous topics: </a:t>
            </a:r>
          </a:p>
          <a:p>
            <a:pPr lvl="1"/>
            <a:r>
              <a:rPr lang="en-US" sz="1600" dirty="0"/>
              <a:t>Dates of PH Importance; </a:t>
            </a:r>
          </a:p>
          <a:p>
            <a:pPr lvl="1"/>
            <a:r>
              <a:rPr lang="en-US" sz="1600" dirty="0"/>
              <a:t>Epidemiologically relevant counting date</a:t>
            </a:r>
          </a:p>
          <a:p>
            <a:r>
              <a:rPr lang="en-US" sz="2000" dirty="0"/>
              <a:t>Discussion of next topic(s)</a:t>
            </a:r>
          </a:p>
          <a:p>
            <a:pPr lvl="1"/>
            <a:r>
              <a:rPr lang="en-US" sz="1600" dirty="0"/>
              <a:t>Topic selection</a:t>
            </a:r>
          </a:p>
          <a:p>
            <a:pPr lvl="1"/>
            <a:r>
              <a:rPr lang="en-US" sz="1600" dirty="0"/>
              <a:t>Identifying resources for next topics</a:t>
            </a:r>
          </a:p>
          <a:p>
            <a:pPr lvl="1"/>
            <a:r>
              <a:rPr lang="en-US" sz="1600" dirty="0"/>
              <a:t>What needs to be answered going forward</a:t>
            </a:r>
          </a:p>
          <a:p>
            <a:pPr lvl="1"/>
            <a:r>
              <a:rPr lang="en-US" sz="1600" dirty="0"/>
              <a:t>Possible upcoming survey to identify current practice and needs</a:t>
            </a:r>
          </a:p>
          <a:p>
            <a:r>
              <a:rPr lang="en-US" sz="2000" dirty="0"/>
              <a:t>Next Steps</a:t>
            </a:r>
          </a:p>
          <a:p>
            <a:r>
              <a:rPr lang="en-US" sz="2000" dirty="0"/>
              <a:t>Wrap Up &amp; Adjourn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100" b="1" dirty="0"/>
              <a:t>CSTE Data Standardization Workgroup Meeting</a:t>
            </a:r>
            <a:r>
              <a:rPr lang="en-US" sz="2100" dirty="0">
                <a:solidFill>
                  <a:srgbClr val="000000"/>
                </a:solidFill>
              </a:rPr>
              <a:t>​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53F64-8E45-413A-8E50-9B8DF27B7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23EA6-18A9-FA45-830A-9353F7927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Brief on Dates of Public Health Importance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Epidemiologically Relevant Counting Date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83941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Next topics</a:t>
            </a:r>
          </a:p>
        </p:txBody>
      </p:sp>
    </p:spTree>
    <p:extLst>
      <p:ext uri="{BB962C8B-B14F-4D97-AF65-F5344CB8AC3E}">
        <p14:creationId xmlns:p14="http://schemas.microsoft.com/office/powerpoint/2010/main" val="17912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09AF0-3E55-4E06-9777-68616D66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Next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06822-9103-4C44-8009-D971F2168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547310"/>
            <a:ext cx="8497669" cy="4270687"/>
          </a:xfrm>
        </p:spPr>
        <p:txBody>
          <a:bodyPr>
            <a:normAutofit fontScale="92500" lnSpcReduction="20000"/>
          </a:bodyPr>
          <a:lstStyle/>
          <a:p>
            <a:r>
              <a:rPr lang="en-US" b="0" i="0" dirty="0"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Race and ethnicity</a:t>
            </a:r>
          </a:p>
          <a:p>
            <a:r>
              <a:rPr lang="en-US" b="0" i="0" dirty="0"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Industry/occupation</a:t>
            </a:r>
          </a:p>
          <a:p>
            <a:r>
              <a:rPr lang="en-US" b="0" i="0" dirty="0"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Sexual orientation and gender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i</a:t>
            </a:r>
            <a:r>
              <a:rPr lang="en-US" b="0" i="0" dirty="0"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dentity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Travel history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Pregnancy</a:t>
            </a:r>
          </a:p>
          <a:p>
            <a:r>
              <a:rPr lang="en-US" dirty="0">
                <a:solidFill>
                  <a:srgbClr val="000000"/>
                </a:solidFill>
              </a:rPr>
              <a:t>O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utcome/Death due to diseas</a:t>
            </a:r>
            <a:r>
              <a:rPr lang="en-US" dirty="0">
                <a:solidFill>
                  <a:srgbClr val="000000"/>
                </a:solidFill>
              </a:rPr>
              <a:t>e or complication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Hospitalization and admission/discharge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When should case notifications be sent to CDC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Survey: 13 responses</a:t>
            </a:r>
          </a:p>
          <a:p>
            <a:r>
              <a:rPr lang="en-US" dirty="0">
                <a:solidFill>
                  <a:srgbClr val="000000"/>
                </a:solidFill>
              </a:rPr>
              <a:t>Further discussion of options with leadership and stakeholders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177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3483B0B-5611-4FEA-AA1F-E2D9D501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5DB8AF-3009-4A82-BA00-1786878D9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0000"/>
                </a:solidFill>
              </a:rPr>
              <a:t>When should case notifications be sent to CDC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Within scope of workgroup</a:t>
            </a:r>
          </a:p>
          <a:p>
            <a:pPr marL="0" indent="0" algn="ctr">
              <a:buNone/>
            </a:pPr>
            <a:r>
              <a:rPr lang="en-US" dirty="0"/>
              <a:t>No competing activity from other groups</a:t>
            </a:r>
          </a:p>
          <a:p>
            <a:pPr marL="0" indent="0" algn="ctr">
              <a:buNone/>
            </a:pPr>
            <a:r>
              <a:rPr lang="en-US" dirty="0"/>
              <a:t>Follows nicely from epidemiologically-relevant counting date</a:t>
            </a:r>
          </a:p>
        </p:txBody>
      </p:sp>
    </p:spTree>
    <p:extLst>
      <p:ext uri="{BB962C8B-B14F-4D97-AF65-F5344CB8AC3E}">
        <p14:creationId xmlns:p14="http://schemas.microsoft.com/office/powerpoint/2010/main" val="3591701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09AF0-3E55-4E06-9777-68616D66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steps: 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06822-9103-4C44-8009-D971F2168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547310"/>
            <a:ext cx="8497669" cy="427068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Discussion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Need to define the topic (What do we mean by “when do we send?”)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“when” might be a time interval, might be a stage in the process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What is the ideal that we can agree upon? 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How do we implement the changes? (if changes are needed)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Considerations: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Review for case definitions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Automation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centralization/decentralization of HD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Updates/deletions to submitted records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Completeness vs timeliness</a:t>
            </a:r>
          </a:p>
          <a:p>
            <a:pPr lvl="2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Criteria for critical data elements to be complete before sending 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Level of confidence in data submitted – provisional vs final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Lots of attention to timely data and data availability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How granular should guidance be? Variations by condition or by other factors? 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CDC able to compartmentalize finalized vs. provisional numbers? Relation to data sharing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Data use by CDC</a:t>
            </a:r>
          </a:p>
        </p:txBody>
      </p:sp>
    </p:spTree>
    <p:extLst>
      <p:ext uri="{BB962C8B-B14F-4D97-AF65-F5344CB8AC3E}">
        <p14:creationId xmlns:p14="http://schemas.microsoft.com/office/powerpoint/2010/main" val="2073581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09AF0-3E55-4E06-9777-68616D66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steps: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06822-9103-4C44-8009-D971F2168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547310"/>
            <a:ext cx="8497669" cy="427068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Identify people + documentation</a:t>
            </a:r>
          </a:p>
          <a:p>
            <a:r>
              <a:rPr lang="en-US" sz="2800" dirty="0"/>
              <a:t>ELC &amp; </a:t>
            </a:r>
            <a:r>
              <a:rPr lang="en-US" sz="2800" dirty="0" err="1"/>
              <a:t>Foodnet</a:t>
            </a:r>
            <a:r>
              <a:rPr lang="en-US" sz="2800" dirty="0"/>
              <a:t> grant deliverables</a:t>
            </a:r>
          </a:p>
          <a:p>
            <a:r>
              <a:rPr lang="en-US" sz="2800" dirty="0"/>
              <a:t>MMGs</a:t>
            </a:r>
          </a:p>
          <a:p>
            <a:r>
              <a:rPr lang="en-US" sz="2800" dirty="0"/>
              <a:t>Position statements/case definitions (symptoms vs. lab criteria, timeframes)</a:t>
            </a:r>
          </a:p>
          <a:p>
            <a:r>
              <a:rPr lang="en-US" sz="2800" dirty="0"/>
              <a:t>RCKMS</a:t>
            </a:r>
          </a:p>
          <a:p>
            <a:r>
              <a:rPr lang="en-US" sz="2800" dirty="0"/>
              <a:t>NORS (staff)</a:t>
            </a:r>
          </a:p>
          <a:p>
            <a:r>
              <a:rPr lang="en-US" sz="2800" dirty="0"/>
              <a:t>CDC Program areas – expectations, understanding our decision-making, utilization of data submitted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54939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09AF0-3E55-4E06-9777-68616D66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06822-9103-4C44-8009-D971F2168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547310"/>
            <a:ext cx="8497669" cy="4270687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What needs to be answered going forward</a:t>
            </a:r>
          </a:p>
          <a:p>
            <a:pPr lvl="1"/>
            <a:r>
              <a:rPr lang="en-US" sz="2400" dirty="0"/>
              <a:t>Grid of diseases by lab-conf vs. interview/clinical in order to classify – may be helpful for identifying time frames/groups – build off of SCRA?</a:t>
            </a:r>
          </a:p>
          <a:p>
            <a:pPr lvl="1"/>
            <a:r>
              <a:rPr lang="en-US" sz="2400" dirty="0"/>
              <a:t>Focus on Nationally Notifiable</a:t>
            </a:r>
          </a:p>
          <a:p>
            <a:endParaRPr lang="en-US" sz="2800" dirty="0"/>
          </a:p>
          <a:p>
            <a:r>
              <a:rPr lang="en-US" sz="2800" dirty="0"/>
              <a:t>Upcoming survey to better identify current practices and needs?</a:t>
            </a:r>
          </a:p>
          <a:p>
            <a:pPr lvl="1"/>
            <a:r>
              <a:rPr lang="en-US" sz="2400" dirty="0"/>
              <a:t>How automated is classification?  ELR-based or ECR-based automated classification?</a:t>
            </a:r>
          </a:p>
          <a:p>
            <a:pPr lvl="1"/>
            <a:r>
              <a:rPr lang="en-US" sz="2400" dirty="0"/>
              <a:t>How automated is the trigger to send to CDC?</a:t>
            </a:r>
          </a:p>
          <a:p>
            <a:pPr lvl="1"/>
            <a:r>
              <a:rPr lang="en-US" sz="2400" dirty="0"/>
              <a:t>What IS the trigger to send?  Variation by condition?</a:t>
            </a:r>
          </a:p>
          <a:p>
            <a:pPr lvl="1"/>
            <a:r>
              <a:rPr lang="en-US" sz="2400" dirty="0"/>
              <a:t>Concerns about early vs. later reporting (technical, policy, accuracy, etc.)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869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4D3E7C4-7DE1-F242-825D-430EABA08551}"/>
              </a:ext>
            </a:extLst>
          </p:cNvPr>
          <p:cNvGrpSpPr/>
          <p:nvPr/>
        </p:nvGrpSpPr>
        <p:grpSpPr>
          <a:xfrm>
            <a:off x="4685018" y="5006986"/>
            <a:ext cx="4173449" cy="1546577"/>
            <a:chOff x="4685018" y="4186104"/>
            <a:chExt cx="4173449" cy="1546577"/>
          </a:xfrm>
        </p:grpSpPr>
        <p:sp>
          <p:nvSpPr>
            <p:cNvPr id="3" name="TextBox 2"/>
            <p:cNvSpPr txBox="1"/>
            <p:nvPr/>
          </p:nvSpPr>
          <p:spPr>
            <a:xfrm>
              <a:off x="4685018" y="4186104"/>
              <a:ext cx="4173449" cy="154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50" dirty="0">
                  <a:solidFill>
                    <a:srgbClr val="1527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CSTE National Office</a:t>
              </a:r>
            </a:p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2635 Century Parkway NE, Suite 700</a:t>
              </a:r>
            </a:p>
            <a:p>
              <a:pPr algn="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Atlanta, Georgia 30345</a:t>
              </a:r>
            </a:p>
            <a:p>
              <a:pPr algn="r"/>
              <a:endParaRPr lang="en-US" sz="97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-Lgt-FC"/>
              </a:endParaRPr>
            </a:p>
            <a:p>
              <a:pPr algn="r"/>
              <a:r>
                <a:rPr lang="en-US" sz="12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770.458.3811</a:t>
              </a:r>
            </a:p>
            <a:p>
              <a:pPr algn="r"/>
              <a:r>
                <a:rPr lang="en-US" sz="127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770.458.8516</a:t>
              </a:r>
            </a:p>
            <a:p>
              <a:pPr algn="r"/>
              <a:r>
                <a:rPr lang="en-US" sz="1275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[email]</a:t>
              </a:r>
              <a:r>
                <a:rPr lang="en-US" sz="12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r>
                <a:rPr lang="en-US" sz="1275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cste.org</a:t>
              </a:r>
              <a:endParaRPr lang="en-US" sz="1275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 descr="F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9983" y="5258450"/>
              <a:ext cx="159587" cy="184139"/>
            </a:xfrm>
            <a:prstGeom prst="rect">
              <a:avLst/>
            </a:prstGeom>
          </p:spPr>
        </p:pic>
        <p:pic>
          <p:nvPicPr>
            <p:cNvPr id="10" name="Picture 9" descr="T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9983" y="5068781"/>
              <a:ext cx="159587" cy="1841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3792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BCDAEDB-BC45-F646-B9E3-A6564F8682FB}" vid="{3429A4A4-3800-274E-8E4B-7B20905EAC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02EC3833F90344979DBD06A9640CF7" ma:contentTypeVersion="13" ma:contentTypeDescription="Create a new document." ma:contentTypeScope="" ma:versionID="8e96a43f80bb9bdbc864d6674305ee9b">
  <xsd:schema xmlns:xsd="http://www.w3.org/2001/XMLSchema" xmlns:xs="http://www.w3.org/2001/XMLSchema" xmlns:p="http://schemas.microsoft.com/office/2006/metadata/properties" xmlns:ns2="a7eab1f9-45c2-453d-a007-d4d706ff88d0" xmlns:ns3="89633721-923e-460a-b868-94ae28239f36" targetNamespace="http://schemas.microsoft.com/office/2006/metadata/properties" ma:root="true" ma:fieldsID="371ddb1d3a1ee11e55d3490217ded8dc" ns2:_="" ns3:_="">
    <xsd:import namespace="a7eab1f9-45c2-453d-a007-d4d706ff88d0"/>
    <xsd:import namespace="89633721-923e-460a-b868-94ae28239f3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eab1f9-45c2-453d-a007-d4d706ff88d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33721-923e-460a-b868-94ae28239f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BE1888-B3C0-4EC1-A2E4-1EA18FEC6C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eab1f9-45c2-453d-a007-d4d706ff88d0"/>
    <ds:schemaRef ds:uri="89633721-923e-460a-b868-94ae28239f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283C79-BDBB-4FCB-93B9-76814B178E6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AA34D04-9CBB-4149-898D-7A2624105A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1361</TotalTime>
  <Words>485</Words>
  <Application>Microsoft Office PowerPoint</Application>
  <PresentationFormat>On-screen Show (4:3)</PresentationFormat>
  <Paragraphs>89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Updates</vt:lpstr>
      <vt:lpstr>PowerPoint Presentation</vt:lpstr>
      <vt:lpstr>Potential Next Topics</vt:lpstr>
      <vt:lpstr>PowerPoint Presentation</vt:lpstr>
      <vt:lpstr>Next steps: Scope</vt:lpstr>
      <vt:lpstr>Next steps: Resources</vt:lpstr>
      <vt:lpstr>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Amita Worasilpchai</dc:creator>
  <cp:lastModifiedBy>Amita Worasilpchai</cp:lastModifiedBy>
  <cp:revision>27</cp:revision>
  <dcterms:created xsi:type="dcterms:W3CDTF">2021-12-02T17:27:06Z</dcterms:created>
  <dcterms:modified xsi:type="dcterms:W3CDTF">2022-01-31T21:00:13Z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0x0101003602EC3833F90344979DBD06A9640CF7</vt:lpwstr>
  </property>
</Properties>
</file>