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24"/>
  </p:notesMasterIdLst>
  <p:handoutMasterIdLst>
    <p:handoutMasterId r:id="rId25"/>
  </p:handoutMasterIdLst>
  <p:sldIdLst>
    <p:sldId id="418" r:id="rId2"/>
    <p:sldId id="416" r:id="rId3"/>
    <p:sldId id="393" r:id="rId4"/>
    <p:sldId id="436" r:id="rId5"/>
    <p:sldId id="437" r:id="rId6"/>
    <p:sldId id="438" r:id="rId7"/>
    <p:sldId id="439" r:id="rId8"/>
    <p:sldId id="445" r:id="rId9"/>
    <p:sldId id="428" r:id="rId10"/>
    <p:sldId id="435" r:id="rId11"/>
    <p:sldId id="429" r:id="rId12"/>
    <p:sldId id="430" r:id="rId13"/>
    <p:sldId id="447" r:id="rId14"/>
    <p:sldId id="446" r:id="rId15"/>
    <p:sldId id="423" r:id="rId16"/>
    <p:sldId id="424" r:id="rId17"/>
    <p:sldId id="425" r:id="rId18"/>
    <p:sldId id="426" r:id="rId19"/>
    <p:sldId id="427" r:id="rId20"/>
    <p:sldId id="408" r:id="rId21"/>
    <p:sldId id="417" r:id="rId22"/>
    <p:sldId id="412" r:id="rId23"/>
  </p:sldIdLst>
  <p:sldSz cx="9144000" cy="6858000" type="screen4x3"/>
  <p:notesSz cx="9388475" cy="7102475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venir" panose="020B0604020202020204"/>
      <p:regular r:id="rId30"/>
      <p:bold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non Harney" initials="SH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473"/>
    <a:srgbClr val="101957"/>
    <a:srgbClr val="858C93"/>
    <a:srgbClr val="152754"/>
    <a:srgbClr val="CCFFCC"/>
    <a:srgbClr val="99FF99"/>
    <a:srgbClr val="585543"/>
    <a:srgbClr val="E5E5E6"/>
    <a:srgbClr val="7DAED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954" autoAdjust="0"/>
  </p:normalViewPr>
  <p:slideViewPr>
    <p:cSldViewPr snapToGrid="0" snapToObjects="1">
      <p:cViewPr>
        <p:scale>
          <a:sx n="50" d="100"/>
          <a:sy n="50" d="100"/>
        </p:scale>
        <p:origin x="-186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7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r">
              <a:defRPr sz="1200"/>
            </a:lvl1pPr>
          </a:lstStyle>
          <a:p>
            <a:fld id="{3C87F11C-A0DC-4AD3-8EB6-9C8B29C03DA0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7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r">
              <a:defRPr sz="1200"/>
            </a:lvl1pPr>
          </a:lstStyle>
          <a:p>
            <a:fld id="{29C7E2EE-C9A2-4E57-BD9E-8736E259A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4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7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r">
              <a:defRPr sz="1200"/>
            </a:lvl1pPr>
          </a:lstStyle>
          <a:p>
            <a:fld id="{A017C8B2-0950-4B81-8A3B-D91366B24C04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3" tIns="47104" rIns="94213" bIns="4710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9"/>
            <a:ext cx="7510780" cy="3196113"/>
          </a:xfrm>
          <a:prstGeom prst="rect">
            <a:avLst/>
          </a:prstGeom>
        </p:spPr>
        <p:txBody>
          <a:bodyPr vert="horz" lIns="94213" tIns="47104" rIns="94213" bIns="4710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7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r">
              <a:defRPr sz="1200"/>
            </a:lvl1pPr>
          </a:lstStyle>
          <a:p>
            <a:fld id="{D9778E9F-4912-4F41-9FEC-FA613D626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0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1:05-1:30pm:</a:t>
            </a:r>
            <a:r>
              <a:rPr lang="en-US" baseline="0" dirty="0" smtClean="0"/>
              <a:t> </a:t>
            </a:r>
            <a:r>
              <a:rPr lang="en-US" dirty="0" smtClean="0"/>
              <a:t>20-25</a:t>
            </a:r>
            <a:r>
              <a:rPr lang="en-US" baseline="0" dirty="0" smtClean="0"/>
              <a:t>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06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Clarify Received=Accessioned</a:t>
            </a:r>
            <a:r>
              <a:rPr lang="en-US" baseline="0" dirty="0" smtClean="0"/>
              <a:t> and not received by a carrier or opened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Discussion and feedback from Specimen Collection and Received Dates will be summarized for the proposal and shared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071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1:30-1:55pm: 20-25</a:t>
            </a:r>
            <a:r>
              <a:rPr lang="en-US" baseline="0" dirty="0" smtClean="0"/>
              <a:t> minutes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07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-Mdm-FC"/>
              </a:rPr>
              <a:t>Subtitle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Mdm-FC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04800" y="304800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app.smartsheet.com_b_publish-3FEQBCT-3Dfef5acea351449238e5b4483659b5d3c&amp;d=DwMFAg&amp;c=lDF7oMaPKXpkYvev9V-fVahWL0QWnGCCAfCDz1Bns_w&amp;r=Pxs6f0at__otinj7CZM9u56TVWlKSBRzNMj-WwNHXwM&amp;m=tktM4JbYvW8zlGRxV7uLMJwLTRCcqV4oeemzjkCUFlQ&amp;s=4MxsF4RMa9dbSslejon8oYTHOvK5hywlubaDq0JgP8k&amp;e=" TargetMode="External"/><Relationship Id="rId2" Type="http://schemas.openxmlformats.org/officeDocument/2006/relationships/hyperlink" Target="https://urldefense.proofpoint.com/v2/url?u=https-3A__app.smartsheet.com_b_form_4aabb6f3e3c14a02b3704f69518fd413&amp;d=DwMFAg&amp;c=lDF7oMaPKXpkYvev9V-fVahWL0QWnGCCAfCDz1Bns_w&amp;r=Pxs6f0at__otinj7CZM9u56TVWlKSBRzNMj-WwNHXwM&amp;m=tktM4JbYvW8zlGRxV7uLMJwLTRCcqV4oeemzjkCUFlQ&amp;s=2yqAU3eJDSTq1Yjhc7mzFF3He5TJLQbr8XDOZ6sWyoo&amp;e=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3.basecamp.com/3164497/join/1guTDJpympS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558549"/>
            <a:ext cx="7702953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Surveillance Practice and </a:t>
            </a:r>
          </a:p>
          <a:p>
            <a:r>
              <a:rPr lang="en-US" dirty="0" smtClean="0"/>
              <a:t>Implementation Subcommittee (SPIS)</a:t>
            </a:r>
          </a:p>
          <a:p>
            <a:r>
              <a:rPr lang="en-US" dirty="0" smtClean="0"/>
              <a:t>September 28 2018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Standardization Work Group</a:t>
            </a:r>
          </a:p>
        </p:txBody>
      </p:sp>
    </p:spTree>
    <p:extLst>
      <p:ext uri="{BB962C8B-B14F-4D97-AF65-F5344CB8AC3E}">
        <p14:creationId xmlns:p14="http://schemas.microsoft.com/office/powerpoint/2010/main" val="37159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Laboratory Dates</a:t>
            </a:r>
          </a:p>
          <a:p>
            <a:r>
              <a:rPr lang="en-US" dirty="0" smtClean="0"/>
              <a:t>Diagnosis Date</a:t>
            </a:r>
          </a:p>
          <a:p>
            <a:r>
              <a:rPr lang="en-US" dirty="0" smtClean="0"/>
              <a:t>Schedule</a:t>
            </a:r>
          </a:p>
          <a:p>
            <a:r>
              <a:rPr lang="en-US" dirty="0" smtClean="0"/>
              <a:t>Action Items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841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Laboratory 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02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0482"/>
            <a:ext cx="8229600" cy="1030638"/>
          </a:xfrm>
        </p:spPr>
        <p:txBody>
          <a:bodyPr/>
          <a:lstStyle/>
          <a:p>
            <a:r>
              <a:rPr lang="en-US" dirty="0" smtClean="0"/>
              <a:t>Specimen Collection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DSWG </a:t>
            </a:r>
            <a:r>
              <a:rPr lang="en-US" dirty="0" smtClean="0"/>
              <a:t>Discussion</a:t>
            </a:r>
            <a:endParaRPr lang="en-US" dirty="0" smtClean="0"/>
          </a:p>
          <a:p>
            <a:pPr lvl="1"/>
            <a:r>
              <a:rPr lang="en-US" dirty="0" smtClean="0"/>
              <a:t>Generally provided on the paper lab and in ELR</a:t>
            </a:r>
          </a:p>
          <a:p>
            <a:pPr lvl="1"/>
            <a:r>
              <a:rPr lang="en-US" dirty="0" smtClean="0"/>
              <a:t>Represents the date the original specimen was collected</a:t>
            </a:r>
          </a:p>
          <a:p>
            <a:pPr lvl="2"/>
            <a:r>
              <a:rPr lang="en-US" dirty="0" smtClean="0"/>
              <a:t>Not the date an isolate was created</a:t>
            </a:r>
          </a:p>
          <a:p>
            <a:pPr lvl="1"/>
            <a:r>
              <a:rPr lang="en-US" dirty="0" smtClean="0"/>
              <a:t>Important for</a:t>
            </a:r>
          </a:p>
          <a:p>
            <a:pPr lvl="2"/>
            <a:r>
              <a:rPr lang="en-US" dirty="0" smtClean="0"/>
              <a:t>Event Date algorithm</a:t>
            </a:r>
          </a:p>
          <a:p>
            <a:pPr lvl="2"/>
            <a:r>
              <a:rPr lang="en-US" dirty="0" smtClean="0"/>
              <a:t>Test analysis</a:t>
            </a:r>
          </a:p>
          <a:p>
            <a:pPr lvl="2"/>
            <a:r>
              <a:rPr lang="en-US" dirty="0"/>
              <a:t>De-duplicate specimens with the accession number</a:t>
            </a:r>
          </a:p>
          <a:p>
            <a:pPr lvl="2"/>
            <a:r>
              <a:rPr lang="en-US" dirty="0" smtClean="0"/>
              <a:t>Determine </a:t>
            </a:r>
            <a:r>
              <a:rPr lang="en-US" dirty="0" smtClean="0"/>
              <a:t>when a disease is being ruled out</a:t>
            </a:r>
          </a:p>
          <a:p>
            <a:pPr lvl="2"/>
            <a:r>
              <a:rPr lang="en-US" dirty="0"/>
              <a:t>Determine if culture was performed before/after treatment</a:t>
            </a:r>
          </a:p>
          <a:p>
            <a:pPr lvl="2"/>
            <a:r>
              <a:rPr lang="en-US" dirty="0" smtClean="0"/>
              <a:t>Determine </a:t>
            </a:r>
            <a:r>
              <a:rPr lang="en-US" dirty="0"/>
              <a:t>if specimen collected during acute onset</a:t>
            </a:r>
          </a:p>
          <a:p>
            <a:pPr lvl="2"/>
            <a:r>
              <a:rPr lang="en-US" dirty="0" smtClean="0"/>
              <a:t>Differentiate </a:t>
            </a:r>
            <a:r>
              <a:rPr lang="en-US" dirty="0" smtClean="0"/>
              <a:t>between specimens during hospitalization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95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0482"/>
            <a:ext cx="8229600" cy="1030638"/>
          </a:xfrm>
        </p:spPr>
        <p:txBody>
          <a:bodyPr/>
          <a:lstStyle/>
          <a:p>
            <a:r>
              <a:rPr lang="en-US" dirty="0" smtClean="0"/>
              <a:t>Specimen Collection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Smartsheet</a:t>
            </a:r>
            <a:endParaRPr lang="en-US" dirty="0" smtClean="0"/>
          </a:p>
          <a:p>
            <a:pPr lvl="1"/>
            <a:r>
              <a:rPr lang="en-US" dirty="0" smtClean="0"/>
              <a:t>Helpful to differentiate between specimens collected on the same patient during the same hospitalization</a:t>
            </a:r>
          </a:p>
          <a:p>
            <a:pPr lvl="2"/>
            <a:r>
              <a:rPr lang="en-US" dirty="0" smtClean="0"/>
              <a:t>And for the </a:t>
            </a:r>
            <a:r>
              <a:rPr lang="en-US" dirty="0" smtClean="0"/>
              <a:t>same </a:t>
            </a:r>
            <a:r>
              <a:rPr lang="en-US" dirty="0" smtClean="0"/>
              <a:t>illness episode (outpatient)</a:t>
            </a:r>
          </a:p>
          <a:p>
            <a:pPr lvl="1"/>
            <a:r>
              <a:rPr lang="en-US" dirty="0" smtClean="0"/>
              <a:t>Determine if the specimen was collected during the optimal time for the test to be performed</a:t>
            </a:r>
          </a:p>
          <a:p>
            <a:pPr lvl="1"/>
            <a:r>
              <a:rPr lang="en-US" dirty="0" smtClean="0"/>
              <a:t>Emphasize this date is important to surveillance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9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70482"/>
            <a:ext cx="8229600" cy="1030638"/>
          </a:xfrm>
        </p:spPr>
        <p:txBody>
          <a:bodyPr/>
          <a:lstStyle/>
          <a:p>
            <a:r>
              <a:rPr lang="en-US" dirty="0" smtClean="0"/>
              <a:t>Specimen Received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DSWG </a:t>
            </a:r>
            <a:r>
              <a:rPr lang="en-US" dirty="0" smtClean="0"/>
              <a:t>Discussion</a:t>
            </a:r>
          </a:p>
          <a:p>
            <a:pPr lvl="1"/>
            <a:r>
              <a:rPr lang="en-US" dirty="0" smtClean="0"/>
              <a:t>Few </a:t>
            </a:r>
            <a:r>
              <a:rPr lang="en-US" dirty="0" smtClean="0"/>
              <a:t>jurisdictions are collecting in the surveillance system; rather available in the LIMS</a:t>
            </a:r>
          </a:p>
          <a:p>
            <a:pPr lvl="1"/>
            <a:r>
              <a:rPr lang="en-US" dirty="0" smtClean="0"/>
              <a:t>Available for ELR, but utility limited to state laboratory</a:t>
            </a:r>
          </a:p>
          <a:p>
            <a:pPr lvl="2"/>
            <a:r>
              <a:rPr lang="en-US" dirty="0" smtClean="0"/>
              <a:t>Receipt at a commercial laboratory is less helpful</a:t>
            </a:r>
          </a:p>
          <a:p>
            <a:pPr lvl="1"/>
            <a:r>
              <a:rPr lang="en-US" dirty="0" smtClean="0"/>
              <a:t>Define as the date the specimen is received at the laboratory performing the test</a:t>
            </a:r>
          </a:p>
          <a:p>
            <a:pPr lvl="2"/>
            <a:r>
              <a:rPr lang="en-US" dirty="0" smtClean="0"/>
              <a:t>When the packaged was opened vs. </a:t>
            </a:r>
            <a:r>
              <a:rPr lang="en-US" dirty="0" smtClean="0"/>
              <a:t>received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119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70482"/>
            <a:ext cx="8229600" cy="1030638"/>
          </a:xfrm>
        </p:spPr>
        <p:txBody>
          <a:bodyPr/>
          <a:lstStyle/>
          <a:p>
            <a:r>
              <a:rPr lang="en-US" dirty="0" smtClean="0"/>
              <a:t>Specimen Received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DSWG </a:t>
            </a:r>
            <a:r>
              <a:rPr lang="en-US" dirty="0" smtClean="0"/>
              <a:t>Discussion</a:t>
            </a:r>
            <a:endParaRPr lang="en-US" dirty="0" smtClean="0"/>
          </a:p>
          <a:p>
            <a:pPr lvl="1"/>
            <a:r>
              <a:rPr lang="en-US" dirty="0" smtClean="0"/>
              <a:t>Important for specimens received to the state lab</a:t>
            </a:r>
          </a:p>
          <a:p>
            <a:pPr lvl="2"/>
            <a:r>
              <a:rPr lang="en-US" dirty="0" smtClean="0"/>
              <a:t>Track timeliness of processing outbreak specimens</a:t>
            </a:r>
          </a:p>
          <a:p>
            <a:pPr lvl="2"/>
            <a:r>
              <a:rPr lang="en-US" dirty="0" smtClean="0"/>
              <a:t>Used by the state lab to monitor turnaround time</a:t>
            </a:r>
          </a:p>
          <a:p>
            <a:pPr marL="914400" lvl="2" indent="0">
              <a:buNone/>
            </a:pPr>
            <a:endParaRPr lang="en-US" dirty="0" smtClean="0"/>
          </a:p>
          <a:p>
            <a:r>
              <a:rPr lang="en-US" dirty="0" smtClean="0"/>
              <a:t>Smartsheet</a:t>
            </a:r>
          </a:p>
          <a:p>
            <a:pPr lvl="1"/>
            <a:r>
              <a:rPr lang="en-US" dirty="0" smtClean="0"/>
              <a:t>Can calculate in the surveillance system, but more useful to the state lab</a:t>
            </a:r>
          </a:p>
          <a:p>
            <a:pPr lvl="1"/>
            <a:r>
              <a:rPr lang="en-US" dirty="0" smtClean="0"/>
              <a:t>Date is not used, but could be for data quality with the state lab</a:t>
            </a:r>
          </a:p>
          <a:p>
            <a:pPr lvl="1"/>
            <a:r>
              <a:rPr lang="en-US" dirty="0" smtClean="0"/>
              <a:t>Used by foodborne for data quality metrics</a:t>
            </a:r>
          </a:p>
          <a:p>
            <a:pPr lvl="1"/>
            <a:r>
              <a:rPr lang="en-US" dirty="0" smtClean="0"/>
              <a:t>Not practical to collect from commercial labs</a:t>
            </a:r>
          </a:p>
          <a:p>
            <a:pPr lvl="1"/>
            <a:r>
              <a:rPr lang="en-US" dirty="0" smtClean="0"/>
              <a:t>Use for data quality metrics at the state lab (when the </a:t>
            </a:r>
            <a:r>
              <a:rPr lang="en-US" b="1" dirty="0" smtClean="0"/>
              <a:t>specimen is checked </a:t>
            </a:r>
            <a:r>
              <a:rPr lang="en-US" b="1" dirty="0" smtClean="0"/>
              <a:t>in (accessioned)</a:t>
            </a:r>
            <a:r>
              <a:rPr lang="en-US" dirty="0" smtClean="0"/>
              <a:t>; </a:t>
            </a:r>
            <a:r>
              <a:rPr lang="en-US" dirty="0" smtClean="0"/>
              <a:t>may not be when opened)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2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Date a lab reports the result:</a:t>
            </a:r>
          </a:p>
          <a:p>
            <a:pPr lvl="1"/>
            <a:r>
              <a:rPr lang="en-US" dirty="0" smtClean="0"/>
              <a:t>Results/</a:t>
            </a:r>
            <a:r>
              <a:rPr lang="en-US" dirty="0" err="1" smtClean="0"/>
              <a:t>rpt</a:t>
            </a:r>
            <a:r>
              <a:rPr lang="en-US" dirty="0" smtClean="0"/>
              <a:t> status </a:t>
            </a:r>
            <a:r>
              <a:rPr lang="en-US" dirty="0" err="1" smtClean="0"/>
              <a:t>chng</a:t>
            </a:r>
            <a:r>
              <a:rPr lang="en-US" dirty="0" smtClean="0"/>
              <a:t> – date/time</a:t>
            </a:r>
          </a:p>
          <a:p>
            <a:pPr lvl="2"/>
            <a:r>
              <a:rPr lang="en-US" dirty="0" smtClean="0"/>
              <a:t>Date and time results were reported or status changed</a:t>
            </a:r>
          </a:p>
          <a:p>
            <a:pPr lvl="1"/>
            <a:r>
              <a:rPr lang="en-US" dirty="0" smtClean="0"/>
              <a:t>Date or date/time of lab result</a:t>
            </a:r>
          </a:p>
          <a:p>
            <a:pPr lvl="2"/>
            <a:r>
              <a:rPr lang="en-US" dirty="0" smtClean="0"/>
              <a:t>Date of result from reporting laboratory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Date the specimen was analyzed or result generated:</a:t>
            </a:r>
          </a:p>
          <a:p>
            <a:pPr lvl="1"/>
            <a:r>
              <a:rPr lang="en-US" dirty="0" smtClean="0"/>
              <a:t>Date/time associated with generation of the result</a:t>
            </a:r>
          </a:p>
          <a:p>
            <a:pPr lvl="1"/>
            <a:r>
              <a:rPr lang="en-US" dirty="0" smtClean="0"/>
              <a:t>Date specimen/isolated was tested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3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Do you collect any result dates for labs in your surveillance system?</a:t>
            </a:r>
          </a:p>
          <a:p>
            <a:pPr marL="457200" lvl="1" indent="0">
              <a:buNone/>
            </a:pPr>
            <a:r>
              <a:rPr lang="en-US" dirty="0" smtClean="0"/>
              <a:t>7– Yes </a:t>
            </a:r>
          </a:p>
          <a:p>
            <a:pPr marL="457200" lvl="1" indent="0">
              <a:buNone/>
            </a:pPr>
            <a:r>
              <a:rPr lang="en-US" dirty="0" smtClean="0"/>
              <a:t>1 – No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What do these dates represent in your system?</a:t>
            </a:r>
          </a:p>
          <a:p>
            <a:pPr marL="457200" lvl="1" indent="0">
              <a:buNone/>
            </a:pPr>
            <a:r>
              <a:rPr lang="en-US" b="1" dirty="0" smtClean="0"/>
              <a:t>5- Two dates- each result-related date captured separately</a:t>
            </a:r>
          </a:p>
          <a:p>
            <a:pPr marL="457200" lvl="1" indent="0">
              <a:buNone/>
            </a:pPr>
            <a:r>
              <a:rPr lang="en-US" dirty="0" smtClean="0"/>
              <a:t>2- One date – captures date the result was generated by the lab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(correlates with OBX-19 in ELR 2.5.1 messages)</a:t>
            </a:r>
          </a:p>
          <a:p>
            <a:pPr marL="457200" lvl="1" indent="0">
              <a:buNone/>
            </a:pPr>
            <a:r>
              <a:rPr lang="en-US" dirty="0" smtClean="0"/>
              <a:t>0- One date – captures the result was reported by the lab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(</a:t>
            </a:r>
            <a:r>
              <a:rPr lang="en-US" dirty="0" smtClean="0"/>
              <a:t>correlates </a:t>
            </a:r>
            <a:r>
              <a:rPr lang="en-US" dirty="0" smtClean="0"/>
              <a:t>with </a:t>
            </a:r>
            <a:r>
              <a:rPr lang="en-US" dirty="0" smtClean="0"/>
              <a:t>OBR-22 in ELR 2.5.1 messages)</a:t>
            </a:r>
          </a:p>
          <a:p>
            <a:pPr marL="457200" lvl="1" indent="0">
              <a:buNone/>
            </a:pPr>
            <a:r>
              <a:rPr lang="en-US" dirty="0" smtClean="0"/>
              <a:t>0- One date – captures either/both in one data element; not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differentiated</a:t>
            </a:r>
          </a:p>
          <a:p>
            <a:pPr marL="457200" lvl="1" indent="0">
              <a:buNone/>
            </a:pPr>
            <a:r>
              <a:rPr lang="en-US" dirty="0" smtClean="0"/>
              <a:t>1- NULL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8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collect only one result date, how will it be mapped for the interpretive lab or laboratory template data elements?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01234"/>
              </p:ext>
            </p:extLst>
          </p:nvPr>
        </p:nvGraphicFramePr>
        <p:xfrm>
          <a:off x="170483" y="2672080"/>
          <a:ext cx="8516317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7707"/>
                <a:gridCol w="1343360"/>
                <a:gridCol w="1276350"/>
                <a:gridCol w="1333500"/>
                <a:gridCol w="1295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Will map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Will not map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sure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Results/</a:t>
                      </a:r>
                      <a:r>
                        <a:rPr lang="en-US" dirty="0" err="1" smtClean="0"/>
                        <a:t>rpt</a:t>
                      </a:r>
                      <a:r>
                        <a:rPr lang="en-US" dirty="0" smtClean="0"/>
                        <a:t> status </a:t>
                      </a:r>
                      <a:r>
                        <a:rPr lang="en-US" dirty="0" err="1" smtClean="0"/>
                        <a:t>chng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 of lab result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B3473"/>
                          </a:solidFill>
                        </a:rPr>
                        <a:t>3</a:t>
                      </a:r>
                      <a:endParaRPr lang="en-US" b="1" dirty="0">
                        <a:solidFill>
                          <a:srgbClr val="1B347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Specimen analyzed date</a:t>
                      </a:r>
                    </a:p>
                    <a:p>
                      <a:r>
                        <a:rPr lang="en-US" dirty="0" smtClean="0"/>
                        <a:t>(Date result generated)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B3473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1B347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Specimen analyzed date</a:t>
                      </a:r>
                    </a:p>
                    <a:p>
                      <a:r>
                        <a:rPr lang="en-US" dirty="0" smtClean="0"/>
                        <a:t>(Date tested)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B3473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1B347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87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How do you use the result date(s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Determine </a:t>
            </a:r>
            <a:r>
              <a:rPr lang="en-US" dirty="0" smtClean="0"/>
              <a:t>the date/time the specimen was tested (Lab Test Date) (if the specimen collection date is missing)</a:t>
            </a:r>
          </a:p>
          <a:p>
            <a:r>
              <a:rPr lang="en-US" dirty="0" smtClean="0"/>
              <a:t>Timeliness metrics (PHEP, </a:t>
            </a:r>
            <a:r>
              <a:rPr lang="en-US" dirty="0" smtClean="0"/>
              <a:t>reporting)</a:t>
            </a:r>
            <a:endParaRPr lang="en-US" dirty="0" smtClean="0"/>
          </a:p>
          <a:p>
            <a:r>
              <a:rPr lang="en-US" dirty="0"/>
              <a:t>Measure ELR volume by date for monitoring feeds</a:t>
            </a:r>
          </a:p>
          <a:p>
            <a:r>
              <a:rPr lang="en-US" dirty="0" smtClean="0"/>
              <a:t>Use separate </a:t>
            </a:r>
            <a:r>
              <a:rPr lang="en-US" dirty="0"/>
              <a:t>dates to review the patient care timeline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0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Is it meaningful to collect the dates separately</a:t>
            </a:r>
            <a:r>
              <a:rPr lang="en-US" b="1" dirty="0" smtClean="0"/>
              <a:t>?</a:t>
            </a:r>
          </a:p>
          <a:p>
            <a:pPr marL="457200" lvl="1" indent="0">
              <a:buNone/>
            </a:pPr>
            <a:r>
              <a:rPr lang="en-US" b="1" dirty="0" smtClean="0"/>
              <a:t>4 </a:t>
            </a:r>
            <a:r>
              <a:rPr lang="en-US" b="1" dirty="0" smtClean="0"/>
              <a:t>- Yes</a:t>
            </a:r>
            <a:r>
              <a:rPr lang="en-US" dirty="0" smtClean="0"/>
              <a:t>, can separate the dates, and it would be meaningful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/>
              <a:t>for surveillance</a:t>
            </a: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3- No</a:t>
            </a:r>
            <a:r>
              <a:rPr lang="en-US" dirty="0" smtClean="0"/>
              <a:t>, can separate the dates, but it would not be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meaningful for </a:t>
            </a:r>
            <a:r>
              <a:rPr lang="en-US" dirty="0" smtClean="0"/>
              <a:t>surveillance</a:t>
            </a:r>
          </a:p>
          <a:p>
            <a:pPr marL="457200" lvl="1" indent="0">
              <a:buNone/>
            </a:pPr>
            <a:r>
              <a:rPr lang="en-US" dirty="0" smtClean="0"/>
              <a:t>0- No, can’t separate the two dates</a:t>
            </a:r>
          </a:p>
          <a:p>
            <a:pPr marL="457200" lvl="1" indent="0">
              <a:buNone/>
            </a:pPr>
            <a:r>
              <a:rPr lang="en-US" dirty="0" smtClean="0"/>
              <a:t>1- </a:t>
            </a:r>
            <a:r>
              <a:rPr lang="en-US" dirty="0" smtClean="0"/>
              <a:t>Unknown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Challenges:</a:t>
            </a:r>
            <a:endParaRPr lang="en-US" b="1" dirty="0"/>
          </a:p>
          <a:p>
            <a:r>
              <a:rPr lang="en-US" dirty="0"/>
              <a:t>Date a result was reported to public health is usually available</a:t>
            </a:r>
          </a:p>
          <a:p>
            <a:pPr lvl="1"/>
            <a:r>
              <a:rPr lang="en-US" dirty="0"/>
              <a:t>Date a result was generated is not always available</a:t>
            </a:r>
          </a:p>
          <a:p>
            <a:r>
              <a:rPr lang="en-US" dirty="0"/>
              <a:t>Use the date the result was reported</a:t>
            </a:r>
          </a:p>
          <a:p>
            <a:pPr lvl="1"/>
            <a:r>
              <a:rPr lang="en-US" dirty="0"/>
              <a:t>Actual definition of the date the result was generated is unclear</a:t>
            </a:r>
          </a:p>
          <a:p>
            <a:r>
              <a:rPr lang="en-US" dirty="0" smtClean="0"/>
              <a:t>ELR vs. paper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0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 there a meaningful difference between the date a result is generated by the lab and the date the lab reports the result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pPr lvl="1"/>
            <a:r>
              <a:rPr lang="en-US" dirty="0"/>
              <a:t>For surveillance/follow-up purposes</a:t>
            </a:r>
            <a:r>
              <a:rPr lang="en-US" dirty="0" smtClean="0"/>
              <a:t>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For performance measures?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Dates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 jurisdictions capturing both dates separately, does one date serve a more important role for surveillance purposes, etc</a:t>
            </a:r>
            <a:r>
              <a:rPr lang="en-US" dirty="0"/>
              <a:t>?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If your jurisdiction collects only date specimen analyzed/date result generated, is this routinely available for paper labs? If not, do you leave it blank or substitute a different date?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40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Diagnosis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65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4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Proposal 1: Clinical Diagnosis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1" indent="0" algn="ctr">
              <a:buNone/>
            </a:pPr>
            <a:r>
              <a:rPr lang="en-US" b="1" i="1" dirty="0" smtClean="0"/>
              <a:t>Date of initial diagnosis or suspicion</a:t>
            </a:r>
          </a:p>
          <a:p>
            <a:pPr marL="0" lvl="1" indent="0" algn="ctr">
              <a:buNone/>
            </a:pPr>
            <a:endParaRPr lang="en-US" sz="1600" b="1" i="1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Date condition first suspected or clinically diagnosed by a healthcare provider as reported by the provider or documented in the patient’s medical record.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If this date is not available leave blank.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45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1076" y="101212"/>
            <a:ext cx="8508124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Proposal 2: Clinical Diagnosis </a:t>
            </a:r>
            <a:br>
              <a:rPr lang="en-US" sz="3600" dirty="0" smtClean="0"/>
            </a:br>
            <a:r>
              <a:rPr lang="en-US" sz="3600" dirty="0" smtClean="0"/>
              <a:t>with laboratory proxy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217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 smtClean="0"/>
              <a:t>Date </a:t>
            </a:r>
            <a:r>
              <a:rPr lang="en-US" b="1" i="1" dirty="0"/>
              <a:t>of initial diagnosis or </a:t>
            </a:r>
            <a:r>
              <a:rPr lang="en-US" b="1" i="1" dirty="0" smtClean="0"/>
              <a:t>suspicion</a:t>
            </a:r>
          </a:p>
          <a:p>
            <a:pPr marL="0" indent="0" algn="ctr">
              <a:buNone/>
            </a:pPr>
            <a:endParaRPr lang="en-US" sz="1600" b="1" i="1" dirty="0" smtClean="0"/>
          </a:p>
          <a:p>
            <a:r>
              <a:rPr lang="en-US" dirty="0" smtClean="0"/>
              <a:t>Date condition first suspected or clinically diagnosed by a healthcare provider as reported by the provider or documented in the patient’s medical record. </a:t>
            </a:r>
          </a:p>
          <a:p>
            <a:endParaRPr lang="en-US" sz="1600" dirty="0" smtClean="0"/>
          </a:p>
          <a:p>
            <a:r>
              <a:rPr lang="en-US" dirty="0" smtClean="0"/>
              <a:t>If this date is not available, earliest specimen collection date associated with diagnosis of this condition</a:t>
            </a:r>
          </a:p>
          <a:p>
            <a:endParaRPr lang="en-US" sz="1600" dirty="0" smtClean="0"/>
          </a:p>
          <a:p>
            <a:r>
              <a:rPr lang="en-US" dirty="0" smtClean="0"/>
              <a:t>If neither date is available, leave blank</a:t>
            </a:r>
          </a:p>
        </p:txBody>
      </p:sp>
    </p:spTree>
    <p:extLst>
      <p:ext uri="{BB962C8B-B14F-4D97-AF65-F5344CB8AC3E}">
        <p14:creationId xmlns:p14="http://schemas.microsoft.com/office/powerpoint/2010/main" val="1816274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Proposal 3: Confirmatory Clinical </a:t>
            </a:r>
            <a:br>
              <a:rPr lang="en-US" sz="3200" dirty="0" smtClean="0"/>
            </a:br>
            <a:r>
              <a:rPr lang="en-US" sz="3200" dirty="0" smtClean="0"/>
              <a:t>or Laboratory Diagnosis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6902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 smtClean="0"/>
              <a:t>Date </a:t>
            </a:r>
            <a:r>
              <a:rPr lang="en-US" b="1" i="1" dirty="0"/>
              <a:t>of confirmatory </a:t>
            </a:r>
            <a:r>
              <a:rPr lang="en-US" b="1" i="1" dirty="0" smtClean="0"/>
              <a:t>diagnosis</a:t>
            </a:r>
          </a:p>
          <a:p>
            <a:pPr marL="0" indent="0" algn="ctr">
              <a:buNone/>
            </a:pPr>
            <a:endParaRPr lang="en-US" sz="1600" b="1" i="1" dirty="0" smtClean="0"/>
          </a:p>
          <a:p>
            <a:r>
              <a:rPr lang="en-US" dirty="0" smtClean="0"/>
              <a:t>For conditions that require a laboratory diagnosis: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Result date for the first positive laboratory test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r>
              <a:rPr lang="en-US" dirty="0" smtClean="0"/>
              <a:t>For conditions that do not require a laboratory diagnosis: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Date the condition was clinically diagnosed by a healthcare provider as reported by the provider or documented in the patient’s medical record.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89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Proposal 4: Combined Clinical and Laboratory Diagnosis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324303"/>
            <a:ext cx="8229600" cy="507649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b="1" i="1" dirty="0" smtClean="0"/>
              <a:t>Date </a:t>
            </a:r>
            <a:r>
              <a:rPr lang="en-US" b="1" i="1" dirty="0"/>
              <a:t>of epidemiologically meaningful </a:t>
            </a:r>
            <a:r>
              <a:rPr lang="en-US" b="1" i="1" dirty="0" smtClean="0"/>
              <a:t>diagnosis</a:t>
            </a:r>
          </a:p>
          <a:p>
            <a:pPr marL="0" lvl="1" indent="0" algn="ctr">
              <a:buNone/>
            </a:pPr>
            <a:endParaRPr lang="en-US" sz="1000" b="1" i="1" dirty="0"/>
          </a:p>
          <a:p>
            <a:pPr marL="4572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For conditions for which a </a:t>
            </a:r>
            <a:r>
              <a:rPr lang="en-US" i="1" dirty="0" smtClean="0"/>
              <a:t>specific</a:t>
            </a:r>
            <a:r>
              <a:rPr lang="en-US" dirty="0" smtClean="0"/>
              <a:t> organism/condition may be suspected at the time of provider visit and specimen collection: </a:t>
            </a:r>
            <a:endParaRPr lang="en-US" sz="800" dirty="0" smtClean="0"/>
          </a:p>
          <a:p>
            <a:pPr marL="857250" lvl="2" indent="-457200">
              <a:buFont typeface="Arial" panose="020B0604020202020204" pitchFamily="34" charset="0"/>
              <a:buChar char="•"/>
            </a:pPr>
            <a:r>
              <a:rPr lang="en-US" dirty="0" smtClean="0"/>
              <a:t>Date condition first suspected or clinically diagnosed by a healthcare provider as reported by the provider or documented in the patient’s medical record. If this date is not available, earliest specimen collection date associated with diagnosis of this condition</a:t>
            </a:r>
          </a:p>
          <a:p>
            <a:pPr marL="857250" lvl="2" indent="-457200"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r>
              <a:rPr lang="en-US" dirty="0" smtClean="0"/>
              <a:t>For conditions that require laboratory testing to identify a </a:t>
            </a:r>
            <a:r>
              <a:rPr lang="en-US" i="1" dirty="0" smtClean="0"/>
              <a:t>specific</a:t>
            </a:r>
            <a:r>
              <a:rPr lang="en-US" dirty="0" smtClean="0"/>
              <a:t> organism/condition: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Result date for the first positive laboratory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615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Tentative topic schedule for </a:t>
            </a:r>
            <a:r>
              <a:rPr lang="en-US" dirty="0" smtClean="0"/>
              <a:t>2018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October 26</a:t>
            </a:r>
            <a:r>
              <a:rPr lang="en-US" baseline="30000" dirty="0" smtClean="0"/>
              <a:t>th</a:t>
            </a:r>
            <a:r>
              <a:rPr lang="en-US" dirty="0" smtClean="0"/>
              <a:t>: Report Dates</a:t>
            </a:r>
          </a:p>
          <a:p>
            <a:pPr lvl="1"/>
            <a:r>
              <a:rPr lang="en-US" dirty="0" smtClean="0"/>
              <a:t>November 30</a:t>
            </a:r>
            <a:r>
              <a:rPr lang="en-US" baseline="30000" dirty="0" smtClean="0"/>
              <a:t>th</a:t>
            </a:r>
            <a:r>
              <a:rPr lang="en-US" dirty="0" smtClean="0"/>
              <a:t>: Event Date (5</a:t>
            </a:r>
            <a:r>
              <a:rPr lang="en-US" baseline="30000" dirty="0" smtClean="0"/>
              <a:t>th</a:t>
            </a:r>
            <a:r>
              <a:rPr lang="en-US" dirty="0" smtClean="0"/>
              <a:t> Friday)</a:t>
            </a:r>
          </a:p>
          <a:p>
            <a:pPr lvl="1"/>
            <a:r>
              <a:rPr lang="en-US" dirty="0" smtClean="0"/>
              <a:t>December 28</a:t>
            </a:r>
            <a:r>
              <a:rPr lang="en-US" baseline="30000" dirty="0" smtClean="0"/>
              <a:t>th</a:t>
            </a:r>
            <a:r>
              <a:rPr lang="en-US" dirty="0" smtClean="0"/>
              <a:t>: Cancelled</a:t>
            </a:r>
          </a:p>
        </p:txBody>
      </p:sp>
    </p:spTree>
    <p:extLst>
      <p:ext uri="{BB962C8B-B14F-4D97-AF65-F5344CB8AC3E}">
        <p14:creationId xmlns:p14="http://schemas.microsoft.com/office/powerpoint/2010/main" val="1009096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Items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Share </a:t>
            </a:r>
            <a:r>
              <a:rPr lang="en-US" dirty="0" smtClean="0"/>
              <a:t>your Event </a:t>
            </a:r>
            <a:r>
              <a:rPr lang="en-US" dirty="0"/>
              <a:t>Date component dates and algorithm:</a:t>
            </a:r>
          </a:p>
          <a:p>
            <a:pPr lvl="1"/>
            <a:r>
              <a:rPr lang="en-US" dirty="0"/>
              <a:t>Form View: </a:t>
            </a:r>
            <a:r>
              <a:rPr lang="en-US" u="sng" dirty="0">
                <a:solidFill>
                  <a:srgbClr val="FF0000"/>
                </a:solidFill>
                <a:hlinkClick r:id="rId2"/>
              </a:rPr>
              <a:t>https://app.smartsheet.com/b/form/4aabb6f3e3c14a02b3704f69518fd413</a:t>
            </a:r>
            <a:r>
              <a:rPr lang="en-US" dirty="0">
                <a:solidFill>
                  <a:srgbClr val="FF0000"/>
                </a:solidFill>
              </a:rPr>
              <a:t> </a:t>
            </a:r>
          </a:p>
          <a:p>
            <a:pPr lvl="1"/>
            <a:r>
              <a:rPr lang="en-US" dirty="0"/>
              <a:t>Sheet View: </a:t>
            </a:r>
            <a:r>
              <a:rPr lang="en-US" u="sng" dirty="0">
                <a:solidFill>
                  <a:srgbClr val="FF0000"/>
                </a:solidFill>
                <a:hlinkClick r:id="rId3"/>
              </a:rPr>
              <a:t>https://app.smartsheet.com/b/publish?EQBCT=fef5acea351449238e5b4483659b5d3c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14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to Engage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34290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b="1" dirty="0" smtClean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Molly </a:t>
            </a:r>
            <a:r>
              <a:rPr lang="en-US" b="1" dirty="0">
                <a:solidFill>
                  <a:srgbClr val="002060"/>
                </a:solidFill>
              </a:rPr>
              <a:t>Crockett: </a:t>
            </a:r>
            <a:r>
              <a:rPr lang="en-US" dirty="0">
                <a:solidFill>
                  <a:srgbClr val="002060"/>
                </a:solidFill>
              </a:rPr>
              <a:t>Molly.Crockett@MassMail.State.MA.US</a:t>
            </a:r>
            <a:endParaRPr lang="en-US" dirty="0" smtClean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Shannon Harney: </a:t>
            </a:r>
            <a:r>
              <a:rPr lang="en-US" dirty="0" smtClean="0">
                <a:solidFill>
                  <a:srgbClr val="002060"/>
                </a:solidFill>
              </a:rPr>
              <a:t>Shannon.Harney@tn.gov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dirty="0" smtClean="0">
              <a:solidFill>
                <a:srgbClr val="002060"/>
              </a:solidFill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Courier New" pitchFamily="49" charset="0"/>
              <a:buNone/>
              <a:defRPr/>
            </a:pPr>
            <a:endParaRPr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dirty="0"/>
          </a:p>
          <a:p>
            <a:pPr eaLnBrk="1" fontAlgn="auto" hangingPunct="1">
              <a:spcAft>
                <a:spcPts val="0"/>
              </a:spcAft>
              <a:defRPr/>
            </a:pPr>
            <a:endParaRPr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3291112"/>
            <a:ext cx="20447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044699" y="3876900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101957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2400">
                <a:solidFill>
                  <a:srgbClr val="101957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rgbClr val="101957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rgbClr val="101957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solidFill>
                  <a:schemeClr val="tx1"/>
                </a:solidFill>
                <a:hlinkClick r:id="rId4"/>
              </a:rPr>
              <a:t>https</a:t>
            </a:r>
            <a:r>
              <a:rPr lang="en-US" altLang="en-US" sz="2200" dirty="0">
                <a:solidFill>
                  <a:schemeClr val="tx1"/>
                </a:solidFill>
                <a:hlinkClick r:id="rId4"/>
              </a:rPr>
              <a:t>://3.basecamp.com/3164497/join/1guTDJpympSc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6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4095</TotalTime>
  <Words>1129</Words>
  <Application>Microsoft Office PowerPoint</Application>
  <PresentationFormat>On-screen Show (4:3)</PresentationFormat>
  <Paragraphs>193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Avenir LT 45 Book</vt:lpstr>
      <vt:lpstr>Arial-Lgt-FC</vt:lpstr>
      <vt:lpstr>Wingdings</vt:lpstr>
      <vt:lpstr>Calibri</vt:lpstr>
      <vt:lpstr>Courier New</vt:lpstr>
      <vt:lpstr>Arial-Mdm-FC</vt:lpstr>
      <vt:lpstr>Avenir</vt:lpstr>
      <vt:lpstr>CSTE_Powerpoint_Template_final</vt:lpstr>
      <vt:lpstr>Data Standardization Work Group</vt:lpstr>
      <vt:lpstr>Agenda</vt:lpstr>
      <vt:lpstr>PowerPoint Presentation</vt:lpstr>
      <vt:lpstr>Specimen Collection Date</vt:lpstr>
      <vt:lpstr>Specimen Collection Date</vt:lpstr>
      <vt:lpstr>Specimen Received Date</vt:lpstr>
      <vt:lpstr>Specimen Received Date</vt:lpstr>
      <vt:lpstr>Result Dates</vt:lpstr>
      <vt:lpstr>Result Dates</vt:lpstr>
      <vt:lpstr>Result Dates</vt:lpstr>
      <vt:lpstr>Result Dates</vt:lpstr>
      <vt:lpstr>Result Dates</vt:lpstr>
      <vt:lpstr>Result Dates</vt:lpstr>
      <vt:lpstr>Result Dates</vt:lpstr>
      <vt:lpstr>PowerPoint Presentation</vt:lpstr>
      <vt:lpstr>Proposal 1: Clinical Diagnosis</vt:lpstr>
      <vt:lpstr>Proposal 2: Clinical Diagnosis  with laboratory proxy</vt:lpstr>
      <vt:lpstr>Proposal 3: Confirmatory Clinical  or Laboratory Diagnosis</vt:lpstr>
      <vt:lpstr>Proposal 4: Combined Clinical and Laboratory Diagnosis</vt:lpstr>
      <vt:lpstr>Schedule</vt:lpstr>
      <vt:lpstr>Action Items</vt:lpstr>
      <vt:lpstr>How to Engage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Shannon Harney</cp:lastModifiedBy>
  <cp:revision>200</cp:revision>
  <cp:lastPrinted>2018-09-28T15:08:09Z</cp:lastPrinted>
  <dcterms:created xsi:type="dcterms:W3CDTF">2015-07-30T19:14:16Z</dcterms:created>
  <dcterms:modified xsi:type="dcterms:W3CDTF">2018-09-28T15:09:08Z</dcterms:modified>
</cp:coreProperties>
</file>