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18"/>
  </p:notesMasterIdLst>
  <p:sldIdLst>
    <p:sldId id="266" r:id="rId5"/>
    <p:sldId id="267" r:id="rId6"/>
    <p:sldId id="282" r:id="rId7"/>
    <p:sldId id="264" r:id="rId8"/>
    <p:sldId id="289" r:id="rId9"/>
    <p:sldId id="290" r:id="rId10"/>
    <p:sldId id="291" r:id="rId11"/>
    <p:sldId id="293" r:id="rId12"/>
    <p:sldId id="292" r:id="rId13"/>
    <p:sldId id="286" r:id="rId14"/>
    <p:sldId id="288" r:id="rId15"/>
    <p:sldId id="287" r:id="rId16"/>
    <p:sldId id="260" r:id="rId17"/>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276" autoAdjust="0"/>
    <p:restoredTop sz="96374" autoAdjust="0"/>
  </p:normalViewPr>
  <p:slideViewPr>
    <p:cSldViewPr snapToGrid="0">
      <p:cViewPr varScale="1">
        <p:scale>
          <a:sx n="86" d="100"/>
          <a:sy n="86" d="100"/>
        </p:scale>
        <p:origin x="1738" y="6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108892-75A1-4BDE-87AC-D3B13C83E7A0}" type="datetimeFigureOut">
              <a:rPr lang="en-US" smtClean="0"/>
              <a:t>2/25/2022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72C8C-B45C-4F9B-AD10-6928A928884F}" type="slidenum">
              <a:rPr lang="en-US" smtClean="0"/>
              <a:t>‹#›</a:t>
            </a:fld>
            <a:endParaRPr lang="en-US"/>
          </a:p>
        </p:txBody>
      </p:sp>
    </p:spTree>
    <p:extLst>
      <p:ext uri="{BB962C8B-B14F-4D97-AF65-F5344CB8AC3E}">
        <p14:creationId xmlns:p14="http://schemas.microsoft.com/office/powerpoint/2010/main" val="4152374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57"/>
            <a:ext cx="610965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2090809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11658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06978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3" r:id="rId2"/>
    <p:sldLayoutId id="2147483674" r:id="rId3"/>
    <p:sldLayoutId id="2147483677" r:id="rId4"/>
    <p:sldLayoutId id="2147483676" r:id="rId5"/>
    <p:sldLayoutId id="2147483675"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ndc.services.cdc.gov/wp-content/uploads/NNC_2022_Notification_Requirements_By_Timeframe_FINAL_01252022.pdf" TargetMode="External"/><Relationship Id="rId2" Type="http://schemas.openxmlformats.org/officeDocument/2006/relationships/hyperlink" Target="https://ndc.services.cdc.gov/wp-content/uploads/2021/02/CSTE_Case_Notification_Request.doc" TargetMode="External"/><Relationship Id="rId1" Type="http://schemas.openxmlformats.org/officeDocument/2006/relationships/slideLayout" Target="../slideLayouts/slideLayout3.xml"/><Relationship Id="rId4" Type="http://schemas.openxmlformats.org/officeDocument/2006/relationships/hyperlink" Target="https://ndc.services.cdc.gov/wp-content/uploads/2021/02/09-SI-04.pdf"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a:xfrm>
            <a:off x="628650" y="2158361"/>
            <a:ext cx="8191072" cy="538447"/>
          </a:xfrm>
        </p:spPr>
        <p:txBody>
          <a:bodyPr/>
          <a:lstStyle/>
          <a:p>
            <a:r>
              <a:rPr lang="en-US" dirty="0">
                <a:latin typeface="+mj-lt"/>
              </a:rPr>
              <a:t>February 25</a:t>
            </a:r>
            <a:r>
              <a:rPr lang="en-US" baseline="30000" dirty="0">
                <a:latin typeface="+mj-lt"/>
              </a:rPr>
              <a:t>th</a:t>
            </a:r>
            <a:r>
              <a:rPr lang="en-US" dirty="0">
                <a:latin typeface="+mj-lt"/>
              </a:rPr>
              <a:t>, 2022</a:t>
            </a:r>
          </a:p>
        </p:txBody>
      </p:sp>
      <p:sp>
        <p:nvSpPr>
          <p:cNvPr id="6" name="Title 2">
            <a:extLst>
              <a:ext uri="{FF2B5EF4-FFF2-40B4-BE49-F238E27FC236}">
                <a16:creationId xmlns:a16="http://schemas.microsoft.com/office/drawing/2014/main" id="{3B0A1483-033F-48C5-80E7-9FEB4C0245BE}"/>
              </a:ext>
            </a:extLst>
          </p:cNvPr>
          <p:cNvSpPr txBox="1">
            <a:spLocks/>
          </p:cNvSpPr>
          <p:nvPr/>
        </p:nvSpPr>
        <p:spPr>
          <a:xfrm>
            <a:off x="628650" y="164600"/>
            <a:ext cx="7886700" cy="1993761"/>
          </a:xfrm>
          <a:prstGeom prst="rect">
            <a:avLst/>
          </a:prstGeom>
        </p:spPr>
        <p:txBody>
          <a:bodyPr anchor="ctr">
            <a:noAutofit/>
          </a:bodyP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r>
              <a:rPr lang="en-US" altLang="en-US" sz="3600" dirty="0"/>
              <a:t>Data Standardization Work Group (DSWG)</a:t>
            </a:r>
            <a:endParaRPr lang="en-US" sz="3600" dirty="0"/>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dirty="0">
                <a:solidFill>
                  <a:srgbClr val="C00000"/>
                </a:solidFill>
              </a:rPr>
              <a:t>Please mute phone/ headset/ computer audio!​</a:t>
            </a:r>
          </a:p>
          <a:p>
            <a:pPr marL="0" indent="0" algn="ctr">
              <a:buNone/>
            </a:pPr>
            <a:r>
              <a:rPr lang="en-US" sz="2400" b="1" u="sng" dirty="0"/>
              <a:t>Agenda</a:t>
            </a:r>
          </a:p>
          <a:p>
            <a:r>
              <a:rPr lang="en-US" sz="2000" dirty="0"/>
              <a:t>Roll Call</a:t>
            </a:r>
          </a:p>
          <a:p>
            <a:r>
              <a:rPr lang="en-US" sz="2000" dirty="0"/>
              <a:t>Survey results &amp; discussion</a:t>
            </a:r>
          </a:p>
          <a:p>
            <a:r>
              <a:rPr lang="en-US" sz="2000" dirty="0"/>
              <a:t>CDC: What happens with data at CDC? </a:t>
            </a:r>
          </a:p>
          <a:p>
            <a:r>
              <a:rPr lang="en-US" sz="2000" dirty="0"/>
              <a:t>Reference additional CDC/CSTE documentation</a:t>
            </a:r>
          </a:p>
          <a:p>
            <a:r>
              <a:rPr lang="en-US" sz="2000" dirty="0"/>
              <a:t>Travel Discussion</a:t>
            </a:r>
          </a:p>
          <a:p>
            <a:r>
              <a:rPr lang="en-US" sz="2000" dirty="0"/>
              <a:t>Next Steps</a:t>
            </a:r>
          </a:p>
          <a:p>
            <a:r>
              <a:rPr lang="en-US" sz="2000" dirty="0"/>
              <a:t>Wrap Up &amp; Adjourn</a:t>
            </a:r>
            <a:endParaRPr lang="en-US" dirty="0"/>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2100" b="1" dirty="0"/>
              <a:t>CSTE Data Standardization Workgroup Meeting</a:t>
            </a:r>
            <a:r>
              <a:rPr lang="en-US" sz="2100" dirty="0">
                <a:solidFill>
                  <a:srgbClr val="000000"/>
                </a:solidFill>
              </a:rPr>
              <a:t>​</a:t>
            </a:r>
            <a:endParaRPr lang="en-US" sz="2100" dirty="0"/>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49280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lstStyle/>
          <a:p>
            <a:r>
              <a:rPr lang="en-US" dirty="0"/>
              <a:t>Survey results/discussion</a:t>
            </a:r>
          </a:p>
        </p:txBody>
      </p:sp>
    </p:spTree>
    <p:extLst>
      <p:ext uri="{BB962C8B-B14F-4D97-AF65-F5344CB8AC3E}">
        <p14:creationId xmlns:p14="http://schemas.microsoft.com/office/powerpoint/2010/main" val="179120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53F64-8E45-413A-8E50-9B8DF27B7E15}"/>
              </a:ext>
            </a:extLst>
          </p:cNvPr>
          <p:cNvSpPr>
            <a:spLocks noGrp="1"/>
          </p:cNvSpPr>
          <p:nvPr>
            <p:ph type="title"/>
          </p:nvPr>
        </p:nvSpPr>
        <p:spPr/>
        <p:txBody>
          <a:bodyPr/>
          <a:lstStyle/>
          <a:p>
            <a:r>
              <a:rPr lang="en-US" dirty="0"/>
              <a:t>Survey: 9 respondents</a:t>
            </a:r>
          </a:p>
        </p:txBody>
      </p:sp>
      <p:sp>
        <p:nvSpPr>
          <p:cNvPr id="4" name="Text Placeholder 3">
            <a:extLst>
              <a:ext uri="{FF2B5EF4-FFF2-40B4-BE49-F238E27FC236}">
                <a16:creationId xmlns:a16="http://schemas.microsoft.com/office/drawing/2014/main" id="{E6A23EA6-18A9-FA45-830A-9353F792789C}"/>
              </a:ext>
            </a:extLst>
          </p:cNvPr>
          <p:cNvSpPr>
            <a:spLocks noGrp="1"/>
          </p:cNvSpPr>
          <p:nvPr>
            <p:ph idx="1"/>
          </p:nvPr>
        </p:nvSpPr>
        <p:spPr/>
        <p:txBody>
          <a:bodyPr>
            <a:normAutofit fontScale="85000" lnSpcReduction="10000"/>
          </a:bodyPr>
          <a:lstStyle/>
          <a:p>
            <a:pPr marL="0" indent="0">
              <a:buNone/>
            </a:pPr>
            <a:r>
              <a:rPr lang="en-US" b="1" dirty="0"/>
              <a:t>What conditions must be met for a case within your system in order for a case notification to be sent to CDC? Check all that apply.</a:t>
            </a:r>
          </a:p>
          <a:p>
            <a:r>
              <a:rPr lang="en-US" dirty="0"/>
              <a:t>Case classification updated to the appropriate classification (e.g., confirmed or probable)  = 9</a:t>
            </a:r>
          </a:p>
          <a:p>
            <a:r>
              <a:rPr lang="en-US" dirty="0"/>
              <a:t>A specific case-notification field is manually checked (e.g., "ready to send to CDC", "approved") = 1</a:t>
            </a:r>
          </a:p>
          <a:p>
            <a:r>
              <a:rPr lang="en-US" dirty="0"/>
              <a:t>Investigation is completed = 3</a:t>
            </a:r>
          </a:p>
          <a:p>
            <a:r>
              <a:rPr lang="en-US" dirty="0"/>
              <a:t>Case is marked as completed, closed, or some other indicator that the case has been finalized = 2</a:t>
            </a:r>
          </a:p>
          <a:p>
            <a:r>
              <a:rPr lang="en-US" dirty="0"/>
              <a:t>Certain state- or local-identified fields must be completed (beyond fields required by MMG) = 2</a:t>
            </a:r>
          </a:p>
          <a:p>
            <a:r>
              <a:rPr lang="en-US" dirty="0"/>
              <a:t>Time-based trigger to send or to delay sending (e.g., hold case for two days after meeting criteria; send case within 5 days of receipt regardless of case classification) = 2</a:t>
            </a:r>
            <a:endParaRPr lang="en-US" b="1" dirty="0"/>
          </a:p>
          <a:p>
            <a:endParaRPr lang="en-US" sz="3200" dirty="0"/>
          </a:p>
        </p:txBody>
      </p:sp>
      <p:pic>
        <p:nvPicPr>
          <p:cNvPr id="2049" name="DefaultOcx">
            <a:extLst>
              <a:ext uri="{FF2B5EF4-FFF2-40B4-BE49-F238E27FC236}">
                <a16:creationId xmlns:a16="http://schemas.microsoft.com/office/drawing/2014/main" id="{AF487BD1-C8B6-4E6D-8CBC-1A31EAB40B7C}"/>
              </a:ext>
            </a:extLst>
          </p:cNvPr>
          <p:cNvPicPr preferRelativeResize="0">
            <a:picLocks noChangeArrowheads="1" noChangeShapeType="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71600" cy="266700"/>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HTMLCheckbox6">
            <a:extLst>
              <a:ext uri="{FF2B5EF4-FFF2-40B4-BE49-F238E27FC236}">
                <a16:creationId xmlns:a16="http://schemas.microsoft.com/office/drawing/2014/main" id="{70E3042C-64D0-42AE-A165-0FDA86DAF6BA}"/>
              </a:ext>
            </a:extLst>
          </p:cNvPr>
          <p:cNvPicPr preferRelativeResize="0">
            <a:picLocks noChangeArrowheads="1" noChangeShapeType="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71600" cy="266700"/>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71" name="HTMLCheckbox12">
            <a:extLst>
              <a:ext uri="{FF2B5EF4-FFF2-40B4-BE49-F238E27FC236}">
                <a16:creationId xmlns:a16="http://schemas.microsoft.com/office/drawing/2014/main" id="{70354F9D-E062-4F1F-9759-8B1A8B1AF2B8}"/>
              </a:ext>
            </a:extLst>
          </p:cNvPr>
          <p:cNvPicPr preferRelativeResize="0">
            <a:picLocks noChangeArrowheads="1" noChangeShapeType="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71600" cy="266700"/>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73" name="HTMLCheckbox13">
            <a:extLst>
              <a:ext uri="{FF2B5EF4-FFF2-40B4-BE49-F238E27FC236}">
                <a16:creationId xmlns:a16="http://schemas.microsoft.com/office/drawing/2014/main" id="{8EC9CBE0-310B-49A1-954E-01EDD5B4C5AC}"/>
              </a:ext>
            </a:extLst>
          </p:cNvPr>
          <p:cNvPicPr preferRelativeResize="0">
            <a:picLocks noChangeArrowheads="1" noChangeShapeType="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71600" cy="266700"/>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3941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22B29-E8D6-4667-9AD4-E6D1CC73761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494EFD4-BC11-46AB-B056-821078314B27}"/>
              </a:ext>
            </a:extLst>
          </p:cNvPr>
          <p:cNvSpPr>
            <a:spLocks noGrp="1"/>
          </p:cNvSpPr>
          <p:nvPr>
            <p:ph idx="1"/>
          </p:nvPr>
        </p:nvSpPr>
        <p:spPr>
          <a:xfrm>
            <a:off x="243659" y="1547310"/>
            <a:ext cx="8643488" cy="4624890"/>
          </a:xfrm>
        </p:spPr>
        <p:txBody>
          <a:bodyPr/>
          <a:lstStyle/>
          <a:p>
            <a:r>
              <a:rPr lang="en-US" b="1" dirty="0"/>
              <a:t>Do any of the above triggers vary by condition? (For example, some conditions are sent as soon as they are classified while others require sign-off.)</a:t>
            </a:r>
          </a:p>
          <a:p>
            <a:pPr lvl="1"/>
            <a:r>
              <a:rPr lang="en-US" b="1" dirty="0">
                <a:solidFill>
                  <a:srgbClr val="FF0000"/>
                </a:solidFill>
              </a:rPr>
              <a:t>4</a:t>
            </a:r>
          </a:p>
          <a:p>
            <a:r>
              <a:rPr lang="en-US" b="1" dirty="0"/>
              <a:t>Do you have any special protocols or processes for sending case notifications for conditions CDC indicates are immediately notifiable?</a:t>
            </a:r>
          </a:p>
          <a:p>
            <a:pPr lvl="1"/>
            <a:r>
              <a:rPr lang="en-US" b="1" dirty="0">
                <a:solidFill>
                  <a:srgbClr val="FF0000"/>
                </a:solidFill>
              </a:rPr>
              <a:t>3</a:t>
            </a:r>
          </a:p>
          <a:p>
            <a:r>
              <a:rPr lang="en-US" b="1" dirty="0"/>
              <a:t>Are you able to send updates/deletions for records after you have sent a case notification to CDC?</a:t>
            </a:r>
          </a:p>
          <a:p>
            <a:pPr lvl="1"/>
            <a:r>
              <a:rPr lang="en-US" b="1" dirty="0">
                <a:solidFill>
                  <a:srgbClr val="FF0000"/>
                </a:solidFill>
              </a:rPr>
              <a:t>8</a:t>
            </a:r>
            <a:endParaRPr lang="en-US" dirty="0">
              <a:solidFill>
                <a:srgbClr val="FF0000"/>
              </a:solidFill>
            </a:endParaRPr>
          </a:p>
        </p:txBody>
      </p:sp>
      <p:pic>
        <p:nvPicPr>
          <p:cNvPr id="3073" name="DefaultOcx">
            <a:extLst>
              <a:ext uri="{FF2B5EF4-FFF2-40B4-BE49-F238E27FC236}">
                <a16:creationId xmlns:a16="http://schemas.microsoft.com/office/drawing/2014/main" id="{E2518AC5-2700-46C4-BAE1-30DAF53AAB8C}"/>
              </a:ext>
            </a:extLst>
          </p:cNvPr>
          <p:cNvPicPr preferRelativeResize="0">
            <a:picLocks noChangeArrowheads="1" noChangeShapeType="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71600" cy="266700"/>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1077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A9581-A137-4186-BD6E-1EB6AC7DC38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3858DD5-BAF0-485A-8D69-CB94230847C9}"/>
              </a:ext>
            </a:extLst>
          </p:cNvPr>
          <p:cNvSpPr>
            <a:spLocks noGrp="1"/>
          </p:cNvSpPr>
          <p:nvPr>
            <p:ph idx="1"/>
          </p:nvPr>
        </p:nvSpPr>
        <p:spPr/>
        <p:txBody>
          <a:bodyPr/>
          <a:lstStyle/>
          <a:p>
            <a:r>
              <a:rPr lang="en-US" b="1" dirty="0"/>
              <a:t>Does your system include any automated or batch-updated case classification?</a:t>
            </a:r>
          </a:p>
          <a:p>
            <a:pPr lvl="1"/>
            <a:r>
              <a:rPr lang="en-US" b="1" dirty="0"/>
              <a:t>Yes = 7</a:t>
            </a:r>
          </a:p>
          <a:p>
            <a:pPr lvl="1"/>
            <a:endParaRPr lang="en-US" b="1" dirty="0"/>
          </a:p>
          <a:p>
            <a:pPr lvl="1"/>
            <a:r>
              <a:rPr lang="en-US" dirty="0"/>
              <a:t>ELR-based classification =4</a:t>
            </a:r>
          </a:p>
          <a:p>
            <a:pPr lvl="1"/>
            <a:r>
              <a:rPr lang="en-US" dirty="0" err="1"/>
              <a:t>eCR</a:t>
            </a:r>
            <a:r>
              <a:rPr lang="en-US" dirty="0"/>
              <a:t>-based classification =1</a:t>
            </a:r>
          </a:p>
          <a:p>
            <a:pPr lvl="1"/>
            <a:r>
              <a:rPr lang="en-US" dirty="0"/>
              <a:t>Automated or batch-updated classification that is not specifically tied to ELR or </a:t>
            </a:r>
            <a:r>
              <a:rPr lang="en-US" dirty="0" err="1"/>
              <a:t>eCR</a:t>
            </a:r>
            <a:r>
              <a:rPr lang="en-US" dirty="0"/>
              <a:t> elements or processes =4</a:t>
            </a:r>
          </a:p>
        </p:txBody>
      </p:sp>
    </p:spTree>
    <p:extLst>
      <p:ext uri="{BB962C8B-B14F-4D97-AF65-F5344CB8AC3E}">
        <p14:creationId xmlns:p14="http://schemas.microsoft.com/office/powerpoint/2010/main" val="2380506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F80B6-1F87-42C7-B711-07525F899E15}"/>
              </a:ext>
            </a:extLst>
          </p:cNvPr>
          <p:cNvSpPr>
            <a:spLocks noGrp="1"/>
          </p:cNvSpPr>
          <p:nvPr>
            <p:ph type="title"/>
          </p:nvPr>
        </p:nvSpPr>
        <p:spPr/>
        <p:txBody>
          <a:bodyPr/>
          <a:lstStyle/>
          <a:p>
            <a:r>
              <a:rPr lang="en-US" dirty="0"/>
              <a:t>Preferences: </a:t>
            </a:r>
            <a:br>
              <a:rPr lang="en-US" dirty="0"/>
            </a:br>
            <a:r>
              <a:rPr lang="en-US" dirty="0"/>
              <a:t>5 is highest agreement</a:t>
            </a:r>
          </a:p>
        </p:txBody>
      </p:sp>
      <p:sp>
        <p:nvSpPr>
          <p:cNvPr id="3" name="Content Placeholder 2">
            <a:extLst>
              <a:ext uri="{FF2B5EF4-FFF2-40B4-BE49-F238E27FC236}">
                <a16:creationId xmlns:a16="http://schemas.microsoft.com/office/drawing/2014/main" id="{71826D85-CAB5-4D57-848B-B42208B7D84A}"/>
              </a:ext>
            </a:extLst>
          </p:cNvPr>
          <p:cNvSpPr>
            <a:spLocks noGrp="1"/>
          </p:cNvSpPr>
          <p:nvPr>
            <p:ph idx="1"/>
          </p:nvPr>
        </p:nvSpPr>
        <p:spPr/>
        <p:txBody>
          <a:bodyPr>
            <a:normAutofit fontScale="92500"/>
          </a:bodyPr>
          <a:lstStyle/>
          <a:p>
            <a:r>
              <a:rPr lang="en-US" b="1" dirty="0"/>
              <a:t>Case notifications should be sent as soon as there is enough information to classify the case</a:t>
            </a:r>
          </a:p>
          <a:p>
            <a:pPr lvl="1"/>
            <a:r>
              <a:rPr lang="en-US" b="1" dirty="0">
                <a:solidFill>
                  <a:srgbClr val="FF0000"/>
                </a:solidFill>
              </a:rPr>
              <a:t>4.1</a:t>
            </a:r>
          </a:p>
          <a:p>
            <a:r>
              <a:rPr lang="en-US" b="1" dirty="0"/>
              <a:t>Case notifications should not be sent until the case is as complete as possible</a:t>
            </a:r>
          </a:p>
          <a:p>
            <a:pPr lvl="1"/>
            <a:r>
              <a:rPr lang="en-US" b="1" dirty="0">
                <a:solidFill>
                  <a:srgbClr val="FF0000"/>
                </a:solidFill>
              </a:rPr>
              <a:t>2.2</a:t>
            </a:r>
          </a:p>
          <a:p>
            <a:r>
              <a:rPr lang="en-US" b="1" dirty="0"/>
              <a:t>It is preferable to send case notifications "soon" in order to have more timely data and information at the national level</a:t>
            </a:r>
          </a:p>
          <a:p>
            <a:pPr lvl="1"/>
            <a:r>
              <a:rPr lang="en-US" b="1" dirty="0">
                <a:solidFill>
                  <a:srgbClr val="FF0000"/>
                </a:solidFill>
              </a:rPr>
              <a:t>3.4</a:t>
            </a:r>
          </a:p>
          <a:p>
            <a:r>
              <a:rPr lang="en-US" b="1" dirty="0"/>
              <a:t>It is preferable to send case notification "later" so that we have highly complete and/or verified data</a:t>
            </a:r>
          </a:p>
          <a:p>
            <a:pPr lvl="1"/>
            <a:r>
              <a:rPr lang="en-US" b="1" dirty="0">
                <a:solidFill>
                  <a:srgbClr val="FF0000"/>
                </a:solidFill>
              </a:rPr>
              <a:t>2.8</a:t>
            </a:r>
          </a:p>
        </p:txBody>
      </p:sp>
    </p:spTree>
    <p:extLst>
      <p:ext uri="{BB962C8B-B14F-4D97-AF65-F5344CB8AC3E}">
        <p14:creationId xmlns:p14="http://schemas.microsoft.com/office/powerpoint/2010/main" val="513828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F80B6-1F87-42C7-B711-07525F899E15}"/>
              </a:ext>
            </a:extLst>
          </p:cNvPr>
          <p:cNvSpPr>
            <a:spLocks noGrp="1"/>
          </p:cNvSpPr>
          <p:nvPr>
            <p:ph type="title"/>
          </p:nvPr>
        </p:nvSpPr>
        <p:spPr/>
        <p:txBody>
          <a:bodyPr/>
          <a:lstStyle/>
          <a:p>
            <a:r>
              <a:rPr lang="en-US" dirty="0"/>
              <a:t>Preferences: </a:t>
            </a:r>
            <a:br>
              <a:rPr lang="en-US" dirty="0"/>
            </a:br>
            <a:r>
              <a:rPr lang="en-US" dirty="0"/>
              <a:t>5 is highest agreement</a:t>
            </a:r>
          </a:p>
        </p:txBody>
      </p:sp>
      <p:sp>
        <p:nvSpPr>
          <p:cNvPr id="3" name="Content Placeholder 2">
            <a:extLst>
              <a:ext uri="{FF2B5EF4-FFF2-40B4-BE49-F238E27FC236}">
                <a16:creationId xmlns:a16="http://schemas.microsoft.com/office/drawing/2014/main" id="{71826D85-CAB5-4D57-848B-B42208B7D84A}"/>
              </a:ext>
            </a:extLst>
          </p:cNvPr>
          <p:cNvSpPr>
            <a:spLocks noGrp="1"/>
          </p:cNvSpPr>
          <p:nvPr>
            <p:ph idx="1"/>
          </p:nvPr>
        </p:nvSpPr>
        <p:spPr/>
        <p:txBody>
          <a:bodyPr>
            <a:normAutofit fontScale="92500" lnSpcReduction="10000"/>
          </a:bodyPr>
          <a:lstStyle/>
          <a:p>
            <a:r>
              <a:rPr lang="en-US" b="1" dirty="0"/>
              <a:t>Staff should manually review all cases before they are sent</a:t>
            </a:r>
          </a:p>
          <a:p>
            <a:pPr lvl="1"/>
            <a:r>
              <a:rPr lang="en-US" b="1" dirty="0">
                <a:solidFill>
                  <a:srgbClr val="FF0000"/>
                </a:solidFill>
              </a:rPr>
              <a:t>2.3</a:t>
            </a:r>
          </a:p>
          <a:p>
            <a:r>
              <a:rPr lang="en-US" b="1" dirty="0"/>
              <a:t>Jurisdictions should have a different trigger for sending rare, high-priority conditions than for common conditions</a:t>
            </a:r>
          </a:p>
          <a:p>
            <a:pPr lvl="1"/>
            <a:r>
              <a:rPr lang="en-US" b="1" dirty="0">
                <a:solidFill>
                  <a:srgbClr val="FF0000"/>
                </a:solidFill>
              </a:rPr>
              <a:t>3.6</a:t>
            </a:r>
          </a:p>
          <a:p>
            <a:r>
              <a:rPr lang="en-US" b="1" dirty="0"/>
              <a:t>A guidance document produced by our workgroup should provide recommendations specific to each condition or disease group</a:t>
            </a:r>
          </a:p>
          <a:p>
            <a:pPr lvl="1"/>
            <a:r>
              <a:rPr lang="en-US" b="1" dirty="0">
                <a:solidFill>
                  <a:srgbClr val="FF0000"/>
                </a:solidFill>
              </a:rPr>
              <a:t>3.2</a:t>
            </a:r>
          </a:p>
          <a:p>
            <a:r>
              <a:rPr lang="en-US" b="1" dirty="0"/>
              <a:t>Guidance from our workgroup should include specific timeframes for sending notifications, in addition to other trigger criteria</a:t>
            </a:r>
          </a:p>
          <a:p>
            <a:pPr lvl="1"/>
            <a:r>
              <a:rPr lang="en-US" b="1" dirty="0">
                <a:solidFill>
                  <a:srgbClr val="FF0000"/>
                </a:solidFill>
              </a:rPr>
              <a:t>2.8</a:t>
            </a:r>
          </a:p>
        </p:txBody>
      </p:sp>
    </p:spTree>
    <p:extLst>
      <p:ext uri="{BB962C8B-B14F-4D97-AF65-F5344CB8AC3E}">
        <p14:creationId xmlns:p14="http://schemas.microsoft.com/office/powerpoint/2010/main" val="2074338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3D0E0-F4B2-4A5B-BE67-C9DF0AD066A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E6DAFC5-0849-4F60-9A66-DEA2733F1E86}"/>
              </a:ext>
            </a:extLst>
          </p:cNvPr>
          <p:cNvSpPr>
            <a:spLocks noGrp="1"/>
          </p:cNvSpPr>
          <p:nvPr>
            <p:ph idx="1"/>
          </p:nvPr>
        </p:nvSpPr>
        <p:spPr/>
        <p:txBody>
          <a:bodyPr>
            <a:normAutofit lnSpcReduction="10000"/>
          </a:bodyPr>
          <a:lstStyle/>
          <a:p>
            <a:r>
              <a:rPr lang="en-US" b="1" dirty="0"/>
              <a:t>Please indicate below the primary factor behind your concerns about timing of report:</a:t>
            </a:r>
          </a:p>
          <a:p>
            <a:r>
              <a:rPr lang="en-US" b="1" dirty="0"/>
              <a:t>Technical =3</a:t>
            </a:r>
          </a:p>
          <a:p>
            <a:r>
              <a:rPr lang="en-US" b="1" dirty="0"/>
              <a:t>Policy =0</a:t>
            </a:r>
          </a:p>
          <a:p>
            <a:r>
              <a:rPr lang="en-US" b="1" dirty="0"/>
              <a:t>Accuracy =4</a:t>
            </a:r>
          </a:p>
          <a:p>
            <a:endParaRPr lang="en-US" dirty="0"/>
          </a:p>
          <a:p>
            <a:pPr marL="0" indent="0">
              <a:buNone/>
            </a:pPr>
            <a:r>
              <a:rPr lang="en-US" dirty="0"/>
              <a:t>There needs to be a balance between fast and quality (accuracy and completeness). If speed is the priority, then there needs to be some acceptance, by CDC and public consumers of those data, that quality may be lower. And if quality is the priority, speed will be affected. I think both can be achieved with reasonable expectations. </a:t>
            </a:r>
          </a:p>
        </p:txBody>
      </p:sp>
    </p:spTree>
    <p:extLst>
      <p:ext uri="{BB962C8B-B14F-4D97-AF65-F5344CB8AC3E}">
        <p14:creationId xmlns:p14="http://schemas.microsoft.com/office/powerpoint/2010/main" val="3319592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fontScale="92500" lnSpcReduction="10000"/>
          </a:bodyPr>
          <a:lstStyle/>
          <a:p>
            <a:r>
              <a:rPr lang="en-US" dirty="0"/>
              <a:t>What happens with data at CDC?</a:t>
            </a:r>
          </a:p>
        </p:txBody>
      </p:sp>
    </p:spTree>
    <p:extLst>
      <p:ext uri="{BB962C8B-B14F-4D97-AF65-F5344CB8AC3E}">
        <p14:creationId xmlns:p14="http://schemas.microsoft.com/office/powerpoint/2010/main" val="1048772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53F64-8E45-413A-8E50-9B8DF27B7E15}"/>
              </a:ext>
            </a:extLst>
          </p:cNvPr>
          <p:cNvSpPr>
            <a:spLocks noGrp="1"/>
          </p:cNvSpPr>
          <p:nvPr>
            <p:ph type="title"/>
          </p:nvPr>
        </p:nvSpPr>
        <p:spPr/>
        <p:txBody>
          <a:bodyPr/>
          <a:lstStyle/>
          <a:p>
            <a:r>
              <a:rPr lang="en-US" dirty="0"/>
              <a:t>Resources</a:t>
            </a:r>
          </a:p>
        </p:txBody>
      </p:sp>
      <p:sp>
        <p:nvSpPr>
          <p:cNvPr id="4" name="Text Placeholder 3">
            <a:extLst>
              <a:ext uri="{FF2B5EF4-FFF2-40B4-BE49-F238E27FC236}">
                <a16:creationId xmlns:a16="http://schemas.microsoft.com/office/drawing/2014/main" id="{E6A23EA6-18A9-FA45-830A-9353F792789C}"/>
              </a:ext>
            </a:extLst>
          </p:cNvPr>
          <p:cNvSpPr>
            <a:spLocks noGrp="1"/>
          </p:cNvSpPr>
          <p:nvPr>
            <p:ph idx="1"/>
          </p:nvPr>
        </p:nvSpPr>
        <p:spPr/>
        <p:txBody>
          <a:bodyPr>
            <a:normAutofit lnSpcReduction="10000"/>
          </a:bodyPr>
          <a:lstStyle/>
          <a:p>
            <a:r>
              <a:rPr lang="en-US" dirty="0"/>
              <a:t>CSTE prepared this </a:t>
            </a:r>
            <a:r>
              <a:rPr lang="en-US" dirty="0">
                <a:hlinkClick r:id="rId2"/>
              </a:rPr>
              <a:t>Case Notification Request (CNR) statement</a:t>
            </a:r>
            <a:r>
              <a:rPr lang="en-US" dirty="0"/>
              <a:t> and CDC programs were asked to complete it.</a:t>
            </a:r>
          </a:p>
          <a:p>
            <a:pPr lvl="1"/>
            <a:r>
              <a:rPr lang="en-US" dirty="0">
                <a:hlinkClick r:id="rId2"/>
              </a:rPr>
              <a:t>https://ndc.services.cdc.gov/wp-content/uploads/2021/02/CSTE_Case_Notification_Request.doc</a:t>
            </a:r>
            <a:r>
              <a:rPr lang="en-US" dirty="0"/>
              <a:t> </a:t>
            </a:r>
          </a:p>
          <a:p>
            <a:endParaRPr lang="en-US" dirty="0"/>
          </a:p>
          <a:p>
            <a:r>
              <a:rPr lang="en-US" dirty="0"/>
              <a:t>CDC’s NNDSS staff have been preparing annual updates to this </a:t>
            </a:r>
            <a:r>
              <a:rPr lang="en-US" dirty="0">
                <a:hlinkClick r:id="rId3"/>
              </a:rPr>
              <a:t>Notification Requirements document</a:t>
            </a:r>
            <a:endParaRPr lang="en-US" dirty="0"/>
          </a:p>
          <a:p>
            <a:pPr lvl="1"/>
            <a:r>
              <a:rPr lang="en-US" dirty="0"/>
              <a:t>Initially based upon </a:t>
            </a:r>
            <a:r>
              <a:rPr lang="en-US" dirty="0">
                <a:hlinkClick r:id="rId4"/>
              </a:rPr>
              <a:t>CSTE Position Statement  09-SI-04</a:t>
            </a:r>
            <a:r>
              <a:rPr lang="en-US" dirty="0"/>
              <a:t> and is informed now by the content of newly approved CSTE position statements. </a:t>
            </a:r>
          </a:p>
          <a:p>
            <a:pPr lvl="2"/>
            <a:r>
              <a:rPr lang="en-US" dirty="0">
                <a:hlinkClick r:id="rId3"/>
              </a:rPr>
              <a:t>https://ndc.services.cdc.gov/wp-content/uploads/NNC_2022_Notification_Requirements_By_Timeframe_FINAL_01252022.pdf</a:t>
            </a:r>
            <a:r>
              <a:rPr lang="en-US" dirty="0"/>
              <a:t> </a:t>
            </a:r>
          </a:p>
          <a:p>
            <a:pPr lvl="2"/>
            <a:r>
              <a:rPr lang="en-US" dirty="0">
                <a:hlinkClick r:id="rId4"/>
              </a:rPr>
              <a:t>https://ndc.services.cdc.gov/wp-content/uploads/2021/02/09-SI-04.pdf</a:t>
            </a:r>
            <a:r>
              <a:rPr lang="en-US" dirty="0"/>
              <a:t> </a:t>
            </a:r>
          </a:p>
        </p:txBody>
      </p:sp>
    </p:spTree>
    <p:extLst>
      <p:ext uri="{BB962C8B-B14F-4D97-AF65-F5344CB8AC3E}">
        <p14:creationId xmlns:p14="http://schemas.microsoft.com/office/powerpoint/2010/main" val="444533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lstStyle/>
          <a:p>
            <a:r>
              <a:rPr lang="en-US" dirty="0"/>
              <a:t>Travel Discussion</a:t>
            </a:r>
          </a:p>
        </p:txBody>
      </p:sp>
    </p:spTree>
    <p:extLst>
      <p:ext uri="{BB962C8B-B14F-4D97-AF65-F5344CB8AC3E}">
        <p14:creationId xmlns:p14="http://schemas.microsoft.com/office/powerpoint/2010/main" val="3288384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4D3E7C4-7DE1-F242-825D-430EABA08551}"/>
              </a:ext>
            </a:extLst>
          </p:cNvPr>
          <p:cNvGrpSpPr/>
          <p:nvPr/>
        </p:nvGrpSpPr>
        <p:grpSpPr>
          <a:xfrm>
            <a:off x="4685018" y="5006986"/>
            <a:ext cx="4173449" cy="1546577"/>
            <a:chOff x="4685018" y="4186104"/>
            <a:chExt cx="4173449" cy="1546577"/>
          </a:xfrm>
        </p:grpSpPr>
        <p:sp>
          <p:nvSpPr>
            <p:cNvPr id="3" name="TextBox 2"/>
            <p:cNvSpPr txBox="1"/>
            <p:nvPr/>
          </p:nvSpPr>
          <p:spPr>
            <a:xfrm>
              <a:off x="4685018" y="4186104"/>
              <a:ext cx="4173449" cy="1546577"/>
            </a:xfrm>
            <a:prstGeom prst="rect">
              <a:avLst/>
            </a:prstGeom>
            <a:noFill/>
          </p:spPr>
          <p:txBody>
            <a:bodyPr wrap="square" rtlCol="0">
              <a:spAutoFit/>
            </a:bodyPr>
            <a:lstStyle/>
            <a:p>
              <a:pPr algn="r"/>
              <a:r>
                <a:rPr lang="en-US" sz="1650" dirty="0">
                  <a:solidFill>
                    <a:srgbClr val="152754"/>
                  </a:solidFill>
                  <a:latin typeface="Arial" panose="020B0604020202020204" pitchFamily="34" charset="0"/>
                  <a:cs typeface="Arial" panose="020B0604020202020204" pitchFamily="34" charset="0"/>
                </a:rPr>
                <a:t>CSTE National Office</a:t>
              </a:r>
            </a:p>
            <a:p>
              <a:pPr algn="r"/>
              <a:r>
                <a:rPr lang="en-US" sz="1400" dirty="0">
                  <a:solidFill>
                    <a:schemeClr val="tx1">
                      <a:lumMod val="65000"/>
                      <a:lumOff val="35000"/>
                    </a:schemeClr>
                  </a:solidFill>
                  <a:latin typeface="Arial" panose="020B0604020202020204" pitchFamily="34" charset="0"/>
                  <a:cs typeface="Arial" panose="020B0604020202020204" pitchFamily="34" charset="0"/>
                </a:rPr>
                <a:t>2635 Century Parkway NE, Suite 700</a:t>
              </a:r>
            </a:p>
            <a:p>
              <a:pPr algn="r"/>
              <a:r>
                <a:rPr lang="en-US" sz="1400" dirty="0">
                  <a:solidFill>
                    <a:schemeClr val="tx1">
                      <a:lumMod val="65000"/>
                      <a:lumOff val="35000"/>
                    </a:schemeClr>
                  </a:solidFill>
                  <a:latin typeface="Arial" panose="020B0604020202020204" pitchFamily="34" charset="0"/>
                  <a:cs typeface="Arial" panose="020B0604020202020204" pitchFamily="34" charset="0"/>
                </a:rPr>
                <a:t>Atlanta, Georgia 30345</a:t>
              </a:r>
            </a:p>
            <a:p>
              <a:pPr algn="r"/>
              <a:endParaRPr lang="en-US" sz="975" dirty="0">
                <a:solidFill>
                  <a:schemeClr val="tx1">
                    <a:lumMod val="65000"/>
                    <a:lumOff val="35000"/>
                  </a:schemeClr>
                </a:solidFill>
                <a:latin typeface="Arial" panose="020B0604020202020204" pitchFamily="34" charset="0"/>
                <a:cs typeface="Arial-Lgt-FC"/>
              </a:endParaRPr>
            </a:p>
            <a:p>
              <a:pPr algn="r"/>
              <a:r>
                <a:rPr lang="en-US" sz="1275" dirty="0">
                  <a:solidFill>
                    <a:schemeClr val="tx1">
                      <a:lumMod val="65000"/>
                      <a:lumOff val="35000"/>
                    </a:schemeClr>
                  </a:solidFill>
                  <a:latin typeface="Arial" panose="020B0604020202020204" pitchFamily="34" charset="0"/>
                  <a:cs typeface="Arial" panose="020B0604020202020204" pitchFamily="34" charset="0"/>
                </a:rPr>
                <a:t>770.458.3811</a:t>
              </a:r>
            </a:p>
            <a:p>
              <a:pPr algn="r"/>
              <a:r>
                <a:rPr lang="en-US" sz="1275" b="1" dirty="0">
                  <a:solidFill>
                    <a:schemeClr val="tx1">
                      <a:lumMod val="65000"/>
                      <a:lumOff val="35000"/>
                    </a:schemeClr>
                  </a:solidFill>
                  <a:latin typeface="Arial" panose="020B0604020202020204" pitchFamily="34" charset="0"/>
                  <a:cs typeface="Arial" panose="020B0604020202020204" pitchFamily="34" charset="0"/>
                </a:rPr>
                <a:t> </a:t>
              </a:r>
              <a:r>
                <a:rPr lang="en-US" sz="1275" dirty="0">
                  <a:solidFill>
                    <a:schemeClr val="tx1">
                      <a:lumMod val="65000"/>
                      <a:lumOff val="35000"/>
                    </a:schemeClr>
                  </a:solidFill>
                  <a:latin typeface="Arial" panose="020B0604020202020204" pitchFamily="34" charset="0"/>
                  <a:cs typeface="Arial" panose="020B0604020202020204" pitchFamily="34" charset="0"/>
                </a:rPr>
                <a:t>770.458.8516</a:t>
              </a:r>
            </a:p>
            <a:p>
              <a:pPr algn="r"/>
              <a:r>
                <a:rPr lang="en-US" sz="1275" dirty="0">
                  <a:solidFill>
                    <a:srgbClr val="FF0000"/>
                  </a:solidFill>
                  <a:latin typeface="Arial" panose="020B0604020202020204" pitchFamily="34" charset="0"/>
                  <a:cs typeface="Arial" panose="020B0604020202020204" pitchFamily="34" charset="0"/>
                </a:rPr>
                <a:t>[email]</a:t>
              </a:r>
              <a:r>
                <a:rPr lang="en-US" sz="1275" dirty="0">
                  <a:solidFill>
                    <a:schemeClr val="tx1">
                      <a:lumMod val="65000"/>
                      <a:lumOff val="35000"/>
                    </a:schemeClr>
                  </a:solidFill>
                  <a:latin typeface="Arial" panose="020B0604020202020204" pitchFamily="34" charset="0"/>
                  <a:cs typeface="Arial" panose="020B0604020202020204" pitchFamily="34" charset="0"/>
                </a:rPr>
                <a:t>@</a:t>
              </a:r>
              <a:r>
                <a:rPr lang="en-US" sz="1275" dirty="0" err="1">
                  <a:solidFill>
                    <a:schemeClr val="tx1">
                      <a:lumMod val="65000"/>
                      <a:lumOff val="35000"/>
                    </a:schemeClr>
                  </a:solidFill>
                  <a:latin typeface="Arial" panose="020B0604020202020204" pitchFamily="34" charset="0"/>
                  <a:cs typeface="Arial" panose="020B0604020202020204" pitchFamily="34" charset="0"/>
                </a:rPr>
                <a:t>cste.org</a:t>
              </a:r>
              <a:endParaRPr lang="en-US" sz="1275"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9" name="Picture 8" descr="F.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9983" y="5258450"/>
              <a:ext cx="159587" cy="184139"/>
            </a:xfrm>
            <a:prstGeom prst="rect">
              <a:avLst/>
            </a:prstGeom>
          </p:spPr>
        </p:pic>
        <p:pic>
          <p:nvPicPr>
            <p:cNvPr id="10" name="Picture 9" descr="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9983" y="5068781"/>
              <a:ext cx="159587" cy="184139"/>
            </a:xfrm>
            <a:prstGeom prst="rect">
              <a:avLst/>
            </a:prstGeom>
          </p:spPr>
        </p:pic>
      </p:grpSp>
    </p:spTree>
    <p:extLst>
      <p:ext uri="{BB962C8B-B14F-4D97-AF65-F5344CB8AC3E}">
        <p14:creationId xmlns:p14="http://schemas.microsoft.com/office/powerpoint/2010/main" val="281379236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7BCDAEDB-BC45-F646-B9E3-A6564F8682FB}" vid="{3429A4A4-3800-274E-8E4B-7B20905EAC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602EC3833F90344979DBD06A9640CF7" ma:contentTypeVersion="13" ma:contentTypeDescription="Create a new document." ma:contentTypeScope="" ma:versionID="8e96a43f80bb9bdbc864d6674305ee9b">
  <xsd:schema xmlns:xsd="http://www.w3.org/2001/XMLSchema" xmlns:xs="http://www.w3.org/2001/XMLSchema" xmlns:p="http://schemas.microsoft.com/office/2006/metadata/properties" xmlns:ns2="a7eab1f9-45c2-453d-a007-d4d706ff88d0" xmlns:ns3="89633721-923e-460a-b868-94ae28239f36" targetNamespace="http://schemas.microsoft.com/office/2006/metadata/properties" ma:root="true" ma:fieldsID="371ddb1d3a1ee11e55d3490217ded8dc" ns2:_="" ns3:_="">
    <xsd:import namespace="a7eab1f9-45c2-453d-a007-d4d706ff88d0"/>
    <xsd:import namespace="89633721-923e-460a-b868-94ae28239f3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eab1f9-45c2-453d-a007-d4d706ff88d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9633721-923e-460a-b868-94ae28239f3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283C79-BDBB-4FCB-93B9-76814B178E6B}">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3DBE1888-B3C0-4EC1-A2E4-1EA18FEC6C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eab1f9-45c2-453d-a007-d4d706ff88d0"/>
    <ds:schemaRef ds:uri="89633721-923e-460a-b868-94ae28239f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AA34D04-9CBB-4149-898D-7A2624105AF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CSTE Standard</Template>
  <TotalTime>1406</TotalTime>
  <Words>730</Words>
  <Application>Microsoft Office PowerPoint</Application>
  <PresentationFormat>On-screen Show (4:3)</PresentationFormat>
  <Paragraphs>74</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PowerPoint Presentation</vt:lpstr>
      <vt:lpstr>PowerPoint Presentation</vt:lpstr>
      <vt:lpstr>Survey: 9 respondents</vt:lpstr>
      <vt:lpstr>PowerPoint Presentation</vt:lpstr>
      <vt:lpstr>PowerPoint Presentation</vt:lpstr>
      <vt:lpstr>Preferences:  5 is highest agreement</vt:lpstr>
      <vt:lpstr>Preferences:  5 is highest agreement</vt:lpstr>
      <vt:lpstr>PowerPoint Presentation</vt:lpstr>
      <vt:lpstr>PowerPoint Presentation</vt:lpstr>
      <vt:lpstr>Resources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Amita Worasilpchai</dc:creator>
  <cp:lastModifiedBy>Amita Worasilpchai</cp:lastModifiedBy>
  <cp:revision>35</cp:revision>
  <dcterms:created xsi:type="dcterms:W3CDTF">2021-12-02T17:27:06Z</dcterms:created>
  <dcterms:modified xsi:type="dcterms:W3CDTF">2022-02-25T21:15:44Z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0x0101003602EC3833F90344979DBD06A9640CF7</vt:lpwstr>
  </property>
</Properties>
</file>