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1"/>
  </p:sldMasterIdLst>
  <p:notesMasterIdLst>
    <p:notesMasterId r:id="rId22"/>
  </p:notesMasterIdLst>
  <p:handoutMasterIdLst>
    <p:handoutMasterId r:id="rId23"/>
  </p:handoutMasterIdLst>
  <p:sldIdLst>
    <p:sldId id="418" r:id="rId2"/>
    <p:sldId id="416" r:id="rId3"/>
    <p:sldId id="423" r:id="rId4"/>
    <p:sldId id="428" r:id="rId5"/>
    <p:sldId id="424" r:id="rId6"/>
    <p:sldId id="425" r:id="rId7"/>
    <p:sldId id="426" r:id="rId8"/>
    <p:sldId id="427" r:id="rId9"/>
    <p:sldId id="429" r:id="rId10"/>
    <p:sldId id="437" r:id="rId11"/>
    <p:sldId id="431" r:id="rId12"/>
    <p:sldId id="432" r:id="rId13"/>
    <p:sldId id="433" r:id="rId14"/>
    <p:sldId id="435" r:id="rId15"/>
    <p:sldId id="436" r:id="rId16"/>
    <p:sldId id="439" r:id="rId17"/>
    <p:sldId id="434" r:id="rId18"/>
    <p:sldId id="408" r:id="rId19"/>
    <p:sldId id="417" r:id="rId20"/>
    <p:sldId id="412" r:id="rId21"/>
  </p:sldIdLst>
  <p:sldSz cx="9144000" cy="6858000" type="screen4x3"/>
  <p:notesSz cx="9388475" cy="7102475"/>
  <p:embeddedFontLst>
    <p:embeddedFont>
      <p:font typeface="Calibri" panose="020F0502020204030204" pitchFamily="34" charset="0"/>
      <p:regular r:id="rId24"/>
      <p:bold r:id="rId25"/>
      <p:italic r:id="rId26"/>
      <p:boldItalic r:id="rId27"/>
    </p:embeddedFont>
    <p:embeddedFont>
      <p:font typeface="Avenir" panose="020B0604020202020204"/>
      <p:regular r:id="rId28"/>
      <p:bold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 Harney" initials="SH" lastIdx="2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AED3"/>
    <a:srgbClr val="152754"/>
    <a:srgbClr val="858C93"/>
    <a:srgbClr val="1B3473"/>
    <a:srgbClr val="101957"/>
    <a:srgbClr val="CCFFCC"/>
    <a:srgbClr val="99FF99"/>
    <a:srgbClr val="585543"/>
    <a:srgbClr val="E5E5E6"/>
    <a:srgbClr val="F5D2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89" autoAdjust="0"/>
    <p:restoredTop sz="84919" autoAdjust="0"/>
  </p:normalViewPr>
  <p:slideViewPr>
    <p:cSldViewPr snapToGrid="0" snapToObjects="1">
      <p:cViewPr>
        <p:scale>
          <a:sx n="70" d="100"/>
          <a:sy n="70" d="100"/>
        </p:scale>
        <p:origin x="-1074" y="16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commentAuthors" Target="commentAuthors.xml"/><Relationship Id="rId69"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Yes</c:v>
                </c:pt>
              </c:strCache>
            </c:strRef>
          </c:tx>
          <c:spPr>
            <a:solidFill>
              <a:srgbClr val="152754"/>
            </a:solidFill>
          </c:spPr>
          <c:invertIfNegative val="0"/>
          <c:cat>
            <c:strRef>
              <c:f>Sheet1!$A$2:$A$5</c:f>
              <c:strCache>
                <c:ptCount val="4"/>
                <c:pt idx="0">
                  <c:v>Date Reported</c:v>
                </c:pt>
                <c:pt idx="1">
                  <c:v>Date First Reported to PHD</c:v>
                </c:pt>
                <c:pt idx="2">
                  <c:v>Earliest Date Reported to County</c:v>
                </c:pt>
                <c:pt idx="3">
                  <c:v>Earliest Date Reported to State</c:v>
                </c:pt>
              </c:strCache>
            </c:strRef>
          </c:cat>
          <c:val>
            <c:numRef>
              <c:f>Sheet1!$B$2:$B$5</c:f>
              <c:numCache>
                <c:formatCode>General</c:formatCode>
                <c:ptCount val="4"/>
                <c:pt idx="0">
                  <c:v>1</c:v>
                </c:pt>
                <c:pt idx="1">
                  <c:v>1</c:v>
                </c:pt>
                <c:pt idx="2">
                  <c:v>1</c:v>
                </c:pt>
                <c:pt idx="3">
                  <c:v>1</c:v>
                </c:pt>
              </c:numCache>
            </c:numRef>
          </c:val>
        </c:ser>
        <c:ser>
          <c:idx val="1"/>
          <c:order val="1"/>
          <c:tx>
            <c:strRef>
              <c:f>Sheet1!$C$1</c:f>
              <c:strCache>
                <c:ptCount val="1"/>
                <c:pt idx="0">
                  <c:v>No</c:v>
                </c:pt>
              </c:strCache>
            </c:strRef>
          </c:tx>
          <c:spPr>
            <a:solidFill>
              <a:srgbClr val="858C93"/>
            </a:solidFill>
          </c:spPr>
          <c:invertIfNegative val="0"/>
          <c:cat>
            <c:strRef>
              <c:f>Sheet1!$A$2:$A$5</c:f>
              <c:strCache>
                <c:ptCount val="4"/>
                <c:pt idx="0">
                  <c:v>Date Reported</c:v>
                </c:pt>
                <c:pt idx="1">
                  <c:v>Date First Reported to PHD</c:v>
                </c:pt>
                <c:pt idx="2">
                  <c:v>Earliest Date Reported to County</c:v>
                </c:pt>
                <c:pt idx="3">
                  <c:v>Earliest Date Reported to State</c:v>
                </c:pt>
              </c:strCache>
            </c:strRef>
          </c:cat>
          <c:val>
            <c:numRef>
              <c:f>Sheet1!$C$2:$C$5</c:f>
              <c:numCache>
                <c:formatCode>General</c:formatCode>
                <c:ptCount val="4"/>
                <c:pt idx="0">
                  <c:v>1</c:v>
                </c:pt>
                <c:pt idx="1">
                  <c:v>1</c:v>
                </c:pt>
                <c:pt idx="2">
                  <c:v>1</c:v>
                </c:pt>
                <c:pt idx="3">
                  <c:v>1</c:v>
                </c:pt>
              </c:numCache>
            </c:numRef>
          </c:val>
        </c:ser>
        <c:dLbls>
          <c:showLegendKey val="0"/>
          <c:showVal val="0"/>
          <c:showCatName val="0"/>
          <c:showSerName val="0"/>
          <c:showPercent val="0"/>
          <c:showBubbleSize val="0"/>
        </c:dLbls>
        <c:gapWidth val="150"/>
        <c:overlap val="100"/>
        <c:axId val="105175552"/>
        <c:axId val="105062976"/>
      </c:barChart>
      <c:catAx>
        <c:axId val="105175552"/>
        <c:scaling>
          <c:orientation val="minMax"/>
        </c:scaling>
        <c:delete val="0"/>
        <c:axPos val="b"/>
        <c:majorTickMark val="out"/>
        <c:minorTickMark val="none"/>
        <c:tickLblPos val="nextTo"/>
        <c:txPr>
          <a:bodyPr/>
          <a:lstStyle/>
          <a:p>
            <a:pPr>
              <a:defRPr sz="2000">
                <a:latin typeface="Arial" panose="020B0604020202020204" pitchFamily="34" charset="0"/>
                <a:cs typeface="Arial" panose="020B0604020202020204" pitchFamily="34" charset="0"/>
              </a:defRPr>
            </a:pPr>
            <a:endParaRPr lang="en-US"/>
          </a:p>
        </c:txPr>
        <c:crossAx val="105062976"/>
        <c:crosses val="autoZero"/>
        <c:auto val="1"/>
        <c:lblAlgn val="ctr"/>
        <c:lblOffset val="100"/>
        <c:noMultiLvlLbl val="0"/>
      </c:catAx>
      <c:valAx>
        <c:axId val="105062976"/>
        <c:scaling>
          <c:orientation val="minMax"/>
        </c:scaling>
        <c:delete val="0"/>
        <c:axPos val="l"/>
        <c:majorGridlines>
          <c:spPr>
            <a:ln>
              <a:noFill/>
            </a:ln>
          </c:spPr>
        </c:majorGridlines>
        <c:numFmt formatCode="General" sourceLinked="1"/>
        <c:majorTickMark val="out"/>
        <c:minorTickMark val="none"/>
        <c:tickLblPos val="nextTo"/>
        <c:txPr>
          <a:bodyPr/>
          <a:lstStyle/>
          <a:p>
            <a:pPr>
              <a:defRPr sz="2000"/>
            </a:pPr>
            <a:endParaRPr lang="en-US"/>
          </a:p>
        </c:txPr>
        <c:crossAx val="105175552"/>
        <c:crosses val="autoZero"/>
        <c:crossBetween val="between"/>
        <c:majorUnit val="1"/>
        <c:minorUnit val="1"/>
      </c:valAx>
    </c:plotArea>
    <c:legend>
      <c:legendPos val="r"/>
      <c:layout/>
      <c:overlay val="0"/>
      <c:txPr>
        <a:bodyPr/>
        <a:lstStyle/>
        <a:p>
          <a:pPr>
            <a:defRPr sz="200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4068339" cy="355123"/>
          </a:xfrm>
          <a:prstGeom prst="rect">
            <a:avLst/>
          </a:prstGeom>
        </p:spPr>
        <p:txBody>
          <a:bodyPr vert="horz" lIns="94213" tIns="47104" rIns="94213" bIns="47104" rtlCol="0"/>
          <a:lstStyle>
            <a:lvl1pPr algn="l">
              <a:defRPr sz="1200"/>
            </a:lvl1pPr>
          </a:lstStyle>
          <a:p>
            <a:endParaRPr lang="en-US" dirty="0"/>
          </a:p>
        </p:txBody>
      </p:sp>
      <p:sp>
        <p:nvSpPr>
          <p:cNvPr id="3" name="Date Placeholder 2"/>
          <p:cNvSpPr>
            <a:spLocks noGrp="1"/>
          </p:cNvSpPr>
          <p:nvPr>
            <p:ph type="dt" sz="quarter" idx="1"/>
          </p:nvPr>
        </p:nvSpPr>
        <p:spPr>
          <a:xfrm>
            <a:off x="5317967" y="3"/>
            <a:ext cx="4068339" cy="355123"/>
          </a:xfrm>
          <a:prstGeom prst="rect">
            <a:avLst/>
          </a:prstGeom>
        </p:spPr>
        <p:txBody>
          <a:bodyPr vert="horz" lIns="94213" tIns="47104" rIns="94213" bIns="47104" rtlCol="0"/>
          <a:lstStyle>
            <a:lvl1pPr algn="r">
              <a:defRPr sz="1200"/>
            </a:lvl1pPr>
          </a:lstStyle>
          <a:p>
            <a:fld id="{3C87F11C-A0DC-4AD3-8EB6-9C8B29C03DA0}" type="datetimeFigureOut">
              <a:rPr lang="en-US" smtClean="0"/>
              <a:t>10/26/2018</a:t>
            </a:fld>
            <a:endParaRPr lang="en-US" dirty="0"/>
          </a:p>
        </p:txBody>
      </p:sp>
      <p:sp>
        <p:nvSpPr>
          <p:cNvPr id="4" name="Footer Placeholder 3"/>
          <p:cNvSpPr>
            <a:spLocks noGrp="1"/>
          </p:cNvSpPr>
          <p:nvPr>
            <p:ph type="ftr" sz="quarter" idx="2"/>
          </p:nvPr>
        </p:nvSpPr>
        <p:spPr>
          <a:xfrm>
            <a:off x="4" y="6746122"/>
            <a:ext cx="4068339" cy="355123"/>
          </a:xfrm>
          <a:prstGeom prst="rect">
            <a:avLst/>
          </a:prstGeom>
        </p:spPr>
        <p:txBody>
          <a:bodyPr vert="horz" lIns="94213" tIns="47104" rIns="94213" bIns="47104" rtlCol="0" anchor="b"/>
          <a:lstStyle>
            <a:lvl1pPr algn="l">
              <a:defRPr sz="1200"/>
            </a:lvl1pPr>
          </a:lstStyle>
          <a:p>
            <a:endParaRPr lang="en-US" dirty="0"/>
          </a:p>
        </p:txBody>
      </p:sp>
      <p:sp>
        <p:nvSpPr>
          <p:cNvPr id="5" name="Slide Number Placeholder 4"/>
          <p:cNvSpPr>
            <a:spLocks noGrp="1"/>
          </p:cNvSpPr>
          <p:nvPr>
            <p:ph type="sldNum" sz="quarter" idx="3"/>
          </p:nvPr>
        </p:nvSpPr>
        <p:spPr>
          <a:xfrm>
            <a:off x="5317967" y="6746122"/>
            <a:ext cx="4068339" cy="355123"/>
          </a:xfrm>
          <a:prstGeom prst="rect">
            <a:avLst/>
          </a:prstGeom>
        </p:spPr>
        <p:txBody>
          <a:bodyPr vert="horz" lIns="94213" tIns="47104" rIns="94213" bIns="47104" rtlCol="0" anchor="b"/>
          <a:lstStyle>
            <a:lvl1pPr algn="r">
              <a:defRPr sz="1200"/>
            </a:lvl1pPr>
          </a:lstStyle>
          <a:p>
            <a:fld id="{29C7E2EE-C9A2-4E57-BD9E-8736E259A18D}" type="slidenum">
              <a:rPr lang="en-US" smtClean="0"/>
              <a:t>‹#›</a:t>
            </a:fld>
            <a:endParaRPr lang="en-US" dirty="0"/>
          </a:p>
        </p:txBody>
      </p:sp>
    </p:spTree>
    <p:extLst>
      <p:ext uri="{BB962C8B-B14F-4D97-AF65-F5344CB8AC3E}">
        <p14:creationId xmlns:p14="http://schemas.microsoft.com/office/powerpoint/2010/main" val="1801742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4068339" cy="355123"/>
          </a:xfrm>
          <a:prstGeom prst="rect">
            <a:avLst/>
          </a:prstGeom>
        </p:spPr>
        <p:txBody>
          <a:bodyPr vert="horz" lIns="94213" tIns="47104" rIns="94213" bIns="47104" rtlCol="0"/>
          <a:lstStyle>
            <a:lvl1pPr algn="l">
              <a:defRPr sz="1200"/>
            </a:lvl1pPr>
          </a:lstStyle>
          <a:p>
            <a:endParaRPr lang="en-US" dirty="0"/>
          </a:p>
        </p:txBody>
      </p:sp>
      <p:sp>
        <p:nvSpPr>
          <p:cNvPr id="3" name="Date Placeholder 2"/>
          <p:cNvSpPr>
            <a:spLocks noGrp="1"/>
          </p:cNvSpPr>
          <p:nvPr>
            <p:ph type="dt" idx="1"/>
          </p:nvPr>
        </p:nvSpPr>
        <p:spPr>
          <a:xfrm>
            <a:off x="5317967" y="3"/>
            <a:ext cx="4068339" cy="355123"/>
          </a:xfrm>
          <a:prstGeom prst="rect">
            <a:avLst/>
          </a:prstGeom>
        </p:spPr>
        <p:txBody>
          <a:bodyPr vert="horz" lIns="94213" tIns="47104" rIns="94213" bIns="47104" rtlCol="0"/>
          <a:lstStyle>
            <a:lvl1pPr algn="r">
              <a:defRPr sz="1200"/>
            </a:lvl1pPr>
          </a:lstStyle>
          <a:p>
            <a:fld id="{A017C8B2-0950-4B81-8A3B-D91366B24C04}" type="datetimeFigureOut">
              <a:rPr lang="en-US" smtClean="0"/>
              <a:t>10/26/2018</a:t>
            </a:fld>
            <a:endParaRPr lang="en-US" dirty="0"/>
          </a:p>
        </p:txBody>
      </p:sp>
      <p:sp>
        <p:nvSpPr>
          <p:cNvPr id="4" name="Slide Image Placeholder 3"/>
          <p:cNvSpPr>
            <a:spLocks noGrp="1" noRot="1" noChangeAspect="1"/>
          </p:cNvSpPr>
          <p:nvPr>
            <p:ph type="sldImg" idx="2"/>
          </p:nvPr>
        </p:nvSpPr>
        <p:spPr>
          <a:xfrm>
            <a:off x="2919413" y="533400"/>
            <a:ext cx="3549650" cy="2662238"/>
          </a:xfrm>
          <a:prstGeom prst="rect">
            <a:avLst/>
          </a:prstGeom>
          <a:noFill/>
          <a:ln w="12700">
            <a:solidFill>
              <a:prstClr val="black"/>
            </a:solidFill>
          </a:ln>
        </p:spPr>
        <p:txBody>
          <a:bodyPr vert="horz" lIns="94213" tIns="47104" rIns="94213" bIns="47104" rtlCol="0" anchor="ctr"/>
          <a:lstStyle/>
          <a:p>
            <a:endParaRPr lang="en-US" dirty="0"/>
          </a:p>
        </p:txBody>
      </p:sp>
      <p:sp>
        <p:nvSpPr>
          <p:cNvPr id="5" name="Notes Placeholder 4"/>
          <p:cNvSpPr>
            <a:spLocks noGrp="1"/>
          </p:cNvSpPr>
          <p:nvPr>
            <p:ph type="body" sz="quarter" idx="3"/>
          </p:nvPr>
        </p:nvSpPr>
        <p:spPr>
          <a:xfrm>
            <a:off x="938848" y="3373679"/>
            <a:ext cx="7510780" cy="3196113"/>
          </a:xfrm>
          <a:prstGeom prst="rect">
            <a:avLst/>
          </a:prstGeom>
        </p:spPr>
        <p:txBody>
          <a:bodyPr vert="horz" lIns="94213" tIns="47104" rIns="94213" bIns="4710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4" y="6746122"/>
            <a:ext cx="4068339" cy="355123"/>
          </a:xfrm>
          <a:prstGeom prst="rect">
            <a:avLst/>
          </a:prstGeom>
        </p:spPr>
        <p:txBody>
          <a:bodyPr vert="horz" lIns="94213" tIns="47104" rIns="94213" bIns="47104" rtlCol="0" anchor="b"/>
          <a:lstStyle>
            <a:lvl1pPr algn="l">
              <a:defRPr sz="1200"/>
            </a:lvl1pPr>
          </a:lstStyle>
          <a:p>
            <a:endParaRPr lang="en-US" dirty="0"/>
          </a:p>
        </p:txBody>
      </p:sp>
      <p:sp>
        <p:nvSpPr>
          <p:cNvPr id="7" name="Slide Number Placeholder 6"/>
          <p:cNvSpPr>
            <a:spLocks noGrp="1"/>
          </p:cNvSpPr>
          <p:nvPr>
            <p:ph type="sldNum" sz="quarter" idx="5"/>
          </p:nvPr>
        </p:nvSpPr>
        <p:spPr>
          <a:xfrm>
            <a:off x="5317967" y="6746122"/>
            <a:ext cx="4068339" cy="355123"/>
          </a:xfrm>
          <a:prstGeom prst="rect">
            <a:avLst/>
          </a:prstGeom>
        </p:spPr>
        <p:txBody>
          <a:bodyPr vert="horz" lIns="94213" tIns="47104" rIns="94213" bIns="47104" rtlCol="0" anchor="b"/>
          <a:lstStyle>
            <a:lvl1pPr algn="r">
              <a:defRPr sz="1200"/>
            </a:lvl1pPr>
          </a:lstStyle>
          <a:p>
            <a:fld id="{D9778E9F-4912-4F41-9FEC-FA613D626BE2}" type="slidenum">
              <a:rPr lang="en-US" smtClean="0"/>
              <a:t>‹#›</a:t>
            </a:fld>
            <a:endParaRPr lang="en-US" dirty="0"/>
          </a:p>
        </p:txBody>
      </p:sp>
    </p:spTree>
    <p:extLst>
      <p:ext uri="{BB962C8B-B14F-4D97-AF65-F5344CB8AC3E}">
        <p14:creationId xmlns:p14="http://schemas.microsoft.com/office/powerpoint/2010/main" val="79618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a:t>
            </a:fld>
            <a:endParaRPr lang="en-US" dirty="0"/>
          </a:p>
        </p:txBody>
      </p:sp>
    </p:spTree>
    <p:extLst>
      <p:ext uri="{BB962C8B-B14F-4D97-AF65-F5344CB8AC3E}">
        <p14:creationId xmlns:p14="http://schemas.microsoft.com/office/powerpoint/2010/main" val="191790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dirty="0"/>
          </a:p>
        </p:txBody>
      </p:sp>
    </p:spTree>
    <p:extLst>
      <p:ext uri="{BB962C8B-B14F-4D97-AF65-F5344CB8AC3E}">
        <p14:creationId xmlns:p14="http://schemas.microsoft.com/office/powerpoint/2010/main" val="421801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1:05-1:20pm</a:t>
            </a:r>
            <a:r>
              <a:rPr lang="en-US" dirty="0" smtClean="0"/>
              <a:t>: </a:t>
            </a:r>
            <a:r>
              <a:rPr lang="en-US" dirty="0" smtClean="0"/>
              <a:t>10-15</a:t>
            </a:r>
            <a:r>
              <a:rPr lang="en-US" baseline="0" dirty="0" smtClean="0"/>
              <a:t> </a:t>
            </a:r>
            <a:r>
              <a:rPr lang="en-US" baseline="0" dirty="0" smtClean="0"/>
              <a:t>minutes</a:t>
            </a:r>
            <a:endParaRPr lang="en-US" dirty="0" smtClean="0"/>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a:t>
            </a:fld>
            <a:endParaRPr lang="en-US" dirty="0"/>
          </a:p>
        </p:txBody>
      </p:sp>
    </p:spTree>
    <p:extLst>
      <p:ext uri="{BB962C8B-B14F-4D97-AF65-F5344CB8AC3E}">
        <p14:creationId xmlns:p14="http://schemas.microsoft.com/office/powerpoint/2010/main" val="2075407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lgn="ctr">
              <a:buNone/>
            </a:pPr>
            <a:r>
              <a:rPr lang="en-US" b="1" i="1" dirty="0" smtClean="0"/>
              <a:t>Date of epidemiologically meaningful diagnosis</a:t>
            </a:r>
          </a:p>
          <a:p>
            <a:pPr marL="0" lvl="1" indent="0" algn="ctr">
              <a:buNone/>
            </a:pPr>
            <a:endParaRPr lang="en-US" sz="1000" b="1" i="1" dirty="0" smtClean="0"/>
          </a:p>
          <a:p>
            <a:pPr marL="457200" lvl="1" indent="-457200">
              <a:spcBef>
                <a:spcPts val="0"/>
              </a:spcBef>
              <a:buFont typeface="Arial" panose="020B0604020202020204" pitchFamily="34" charset="0"/>
              <a:buChar char="•"/>
            </a:pPr>
            <a:r>
              <a:rPr lang="en-US" dirty="0" smtClean="0"/>
              <a:t>For conditions for which a </a:t>
            </a:r>
            <a:r>
              <a:rPr lang="en-US" i="1" dirty="0" smtClean="0"/>
              <a:t>specific</a:t>
            </a:r>
            <a:r>
              <a:rPr lang="en-US" dirty="0" smtClean="0"/>
              <a:t> organism/condition may be suspected at the time of provider visit and specimen collection: </a:t>
            </a:r>
            <a:endParaRPr lang="en-US" sz="800" dirty="0" smtClean="0"/>
          </a:p>
          <a:p>
            <a:pPr marL="857250" lvl="2" indent="-457200">
              <a:buFont typeface="Arial" panose="020B0604020202020204" pitchFamily="34" charset="0"/>
              <a:buChar char="•"/>
            </a:pPr>
            <a:r>
              <a:rPr lang="en-US" dirty="0" smtClean="0"/>
              <a:t>Date condition first suspected or clinically diagnosed by a healthcare provider as reported by the provider or documented in the patient’s medical record. If this date is not available, earliest specimen collection date associated with diagnosis of this condition</a:t>
            </a:r>
          </a:p>
          <a:p>
            <a:pPr marL="857250" lvl="2" indent="-457200">
              <a:buFont typeface="Arial" panose="020B0604020202020204" pitchFamily="34" charset="0"/>
              <a:buChar char="•"/>
            </a:pPr>
            <a:endParaRPr lang="en-US" sz="1000" dirty="0" smtClean="0"/>
          </a:p>
          <a:p>
            <a:r>
              <a:rPr lang="en-US" dirty="0" smtClean="0"/>
              <a:t>For conditions that require laboratory testing to identify a </a:t>
            </a:r>
            <a:r>
              <a:rPr lang="en-US" i="1" dirty="0" smtClean="0"/>
              <a:t>specific</a:t>
            </a:r>
            <a:r>
              <a:rPr lang="en-US" dirty="0" smtClean="0"/>
              <a:t> organism/condition: </a:t>
            </a:r>
          </a:p>
          <a:p>
            <a:pPr lvl="1">
              <a:buFont typeface="Arial" panose="020B0604020202020204" pitchFamily="34" charset="0"/>
              <a:buChar char="•"/>
            </a:pPr>
            <a:r>
              <a:rPr lang="en-US" dirty="0" smtClean="0"/>
              <a:t>Result date for the first positive laboratory test</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4</a:t>
            </a:fld>
            <a:endParaRPr lang="en-US" dirty="0"/>
          </a:p>
        </p:txBody>
      </p:sp>
    </p:spTree>
    <p:extLst>
      <p:ext uri="{BB962C8B-B14F-4D97-AF65-F5344CB8AC3E}">
        <p14:creationId xmlns:p14="http://schemas.microsoft.com/office/powerpoint/2010/main" val="1835669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10</a:t>
            </a:fld>
            <a:endParaRPr lang="en-US" dirty="0"/>
          </a:p>
        </p:txBody>
      </p:sp>
    </p:spTree>
    <p:extLst>
      <p:ext uri="{BB962C8B-B14F-4D97-AF65-F5344CB8AC3E}">
        <p14:creationId xmlns:p14="http://schemas.microsoft.com/office/powerpoint/2010/main" val="240673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1:20-1:55</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11</a:t>
            </a:fld>
            <a:endParaRPr lang="en-US" dirty="0"/>
          </a:p>
        </p:txBody>
      </p:sp>
    </p:spTree>
    <p:extLst>
      <p:ext uri="{BB962C8B-B14F-4D97-AF65-F5344CB8AC3E}">
        <p14:creationId xmlns:p14="http://schemas.microsoft.com/office/powerpoint/2010/main" val="191306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Does anyone have a data element</a:t>
            </a:r>
            <a:r>
              <a:rPr lang="en-US" baseline="0" dirty="0" smtClean="0"/>
              <a:t> that meets the data element description for Date Reported above? Where they differentiate between when something is reported vs. when the PHD suspects a case?</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12</a:t>
            </a:fld>
            <a:endParaRPr lang="en-US" dirty="0"/>
          </a:p>
        </p:txBody>
      </p:sp>
    </p:spTree>
    <p:extLst>
      <p:ext uri="{BB962C8B-B14F-4D97-AF65-F5344CB8AC3E}">
        <p14:creationId xmlns:p14="http://schemas.microsoft.com/office/powerpoint/2010/main" val="102515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1:55-2:00</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18</a:t>
            </a:fld>
            <a:endParaRPr lang="en-US" dirty="0"/>
          </a:p>
        </p:txBody>
      </p:sp>
    </p:spTree>
    <p:extLst>
      <p:ext uri="{BB962C8B-B14F-4D97-AF65-F5344CB8AC3E}">
        <p14:creationId xmlns:p14="http://schemas.microsoft.com/office/powerpoint/2010/main" val="1338785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itchFamily="34" charset="0"/>
              </a:defRPr>
            </a:lvl1pPr>
            <a:lvl2pPr marL="764957" indent="-293604">
              <a:spcBef>
                <a:spcPct val="30000"/>
              </a:spcBef>
              <a:defRPr sz="1200">
                <a:solidFill>
                  <a:schemeClr val="tx1"/>
                </a:solidFill>
                <a:latin typeface="Calibri" pitchFamily="34" charset="0"/>
              </a:defRPr>
            </a:lvl2pPr>
            <a:lvl3pPr marL="1176002" indent="-234883">
              <a:spcBef>
                <a:spcPct val="30000"/>
              </a:spcBef>
              <a:defRPr sz="1200">
                <a:solidFill>
                  <a:schemeClr val="tx1"/>
                </a:solidFill>
                <a:latin typeface="Calibri" pitchFamily="34" charset="0"/>
              </a:defRPr>
            </a:lvl3pPr>
            <a:lvl4pPr marL="1647354" indent="-234883">
              <a:spcBef>
                <a:spcPct val="30000"/>
              </a:spcBef>
              <a:defRPr sz="1200">
                <a:solidFill>
                  <a:schemeClr val="tx1"/>
                </a:solidFill>
                <a:latin typeface="Calibri" pitchFamily="34" charset="0"/>
              </a:defRPr>
            </a:lvl4pPr>
            <a:lvl5pPr marL="2118707" indent="-234883">
              <a:spcBef>
                <a:spcPct val="30000"/>
              </a:spcBef>
              <a:defRPr sz="1200">
                <a:solidFill>
                  <a:schemeClr val="tx1"/>
                </a:solidFill>
                <a:latin typeface="Calibri" pitchFamily="34" charset="0"/>
              </a:defRPr>
            </a:lvl5pPr>
            <a:lvl6pPr marL="2575778" indent="-234883" defTabSz="457069" eaLnBrk="0" fontAlgn="base" hangingPunct="0">
              <a:spcBef>
                <a:spcPct val="30000"/>
              </a:spcBef>
              <a:spcAft>
                <a:spcPct val="0"/>
              </a:spcAft>
              <a:defRPr sz="1200">
                <a:solidFill>
                  <a:schemeClr val="tx1"/>
                </a:solidFill>
                <a:latin typeface="Calibri" pitchFamily="34" charset="0"/>
              </a:defRPr>
            </a:lvl6pPr>
            <a:lvl7pPr marL="3032846" indent="-234883" defTabSz="457069" eaLnBrk="0" fontAlgn="base" hangingPunct="0">
              <a:spcBef>
                <a:spcPct val="30000"/>
              </a:spcBef>
              <a:spcAft>
                <a:spcPct val="0"/>
              </a:spcAft>
              <a:defRPr sz="1200">
                <a:solidFill>
                  <a:schemeClr val="tx1"/>
                </a:solidFill>
                <a:latin typeface="Calibri" pitchFamily="34" charset="0"/>
              </a:defRPr>
            </a:lvl7pPr>
            <a:lvl8pPr marL="3489917" indent="-234883" defTabSz="457069" eaLnBrk="0" fontAlgn="base" hangingPunct="0">
              <a:spcBef>
                <a:spcPct val="30000"/>
              </a:spcBef>
              <a:spcAft>
                <a:spcPct val="0"/>
              </a:spcAft>
              <a:defRPr sz="1200">
                <a:solidFill>
                  <a:schemeClr val="tx1"/>
                </a:solidFill>
                <a:latin typeface="Calibri" pitchFamily="34" charset="0"/>
              </a:defRPr>
            </a:lvl8pPr>
            <a:lvl9pPr marL="3946986" indent="-234883" defTabSz="457069" eaLnBrk="0" fontAlgn="base" hangingPunct="0">
              <a:spcBef>
                <a:spcPct val="30000"/>
              </a:spcBef>
              <a:spcAft>
                <a:spcPct val="0"/>
              </a:spcAft>
              <a:defRPr sz="1200">
                <a:solidFill>
                  <a:schemeClr val="tx1"/>
                </a:solidFill>
                <a:latin typeface="Calibri" pitchFamily="34" charset="0"/>
              </a:defRPr>
            </a:lvl9pPr>
          </a:lstStyle>
          <a:p>
            <a:pPr>
              <a:spcBef>
                <a:spcPct val="0"/>
              </a:spcBef>
            </a:pPr>
            <a:fld id="{C68FDE86-D03E-4C6A-AD1A-8D38FAEAD473}" type="slidenum">
              <a:rPr lang="en-US" altLang="en-US" smtClean="0"/>
              <a:pPr>
                <a:spcBef>
                  <a:spcPct val="0"/>
                </a:spcBef>
              </a:pPr>
              <a:t>20</a:t>
            </a:fld>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smtClean="0">
                <a:solidFill>
                  <a:schemeClr val="tx1">
                    <a:lumMod val="65000"/>
                    <a:lumOff val="35000"/>
                  </a:schemeClr>
                </a:solidFill>
                <a:latin typeface="+mj-lt"/>
                <a:cs typeface="Arial-Mdm-FC"/>
              </a:rPr>
              <a:t>Subtitle</a:t>
            </a:r>
            <a:endParaRPr lang="en-US" sz="2800" dirty="0">
              <a:solidFill>
                <a:schemeClr val="tx1">
                  <a:lumMod val="65000"/>
                  <a:lumOff val="35000"/>
                </a:schemeClr>
              </a:solidFill>
              <a:latin typeface="Avenir" panose="02000503040000020003" pitchFamily="2" charset="0"/>
              <a:cs typeface="Arial-Mdm-FC"/>
            </a:endParaRPr>
          </a:p>
        </p:txBody>
      </p:sp>
      <p:sp>
        <p:nvSpPr>
          <p:cNvPr id="4" name="Title 3"/>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smtClean="0"/>
              <a:t>Section Header</a:t>
            </a:r>
            <a:endParaRPr lang="en-US" dirty="0"/>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dirty="0"/>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Box 1"/>
          <p:cNvSpPr txBox="1"/>
          <p:nvPr userDrawn="1"/>
        </p:nvSpPr>
        <p:spPr>
          <a:xfrm>
            <a:off x="304800" y="304800"/>
            <a:ext cx="5695950" cy="707886"/>
          </a:xfrm>
          <a:prstGeom prst="rect">
            <a:avLst/>
          </a:prstGeom>
          <a:noFill/>
        </p:spPr>
        <p:txBody>
          <a:bodyPr wrap="square" rtlCol="0">
            <a:spAutoFit/>
          </a:bodyPr>
          <a:lstStyle/>
          <a:p>
            <a:r>
              <a:rPr lang="en-US" sz="4000" dirty="0" smtClean="0"/>
              <a:t>Title</a:t>
            </a:r>
            <a:endParaRPr lang="en-US" sz="4000" dirty="0"/>
          </a:p>
        </p:txBody>
      </p:sp>
    </p:spTree>
    <p:extLst>
      <p:ext uri="{BB962C8B-B14F-4D97-AF65-F5344CB8AC3E}">
        <p14:creationId xmlns:p14="http://schemas.microsoft.com/office/powerpoint/2010/main" val="153967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a:solidFill>
                  <a:schemeClr val="tx1">
                    <a:lumMod val="65000"/>
                    <a:lumOff val="35000"/>
                  </a:schemeClr>
                </a:solidFill>
                <a:latin typeface="Avenir" panose="02000503040000020003" pitchFamily="2" charset="0"/>
                <a:cs typeface="Arial-Lgt-FC"/>
              </a:rPr>
              <a:t>cmccoull@cste.org</a:t>
            </a: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dirty="0">
                <a:solidFill>
                  <a:srgbClr val="101957"/>
                </a:solidFill>
                <a:latin typeface="Avenir" panose="02000503040000020003" pitchFamily="2" charset="0"/>
                <a:cs typeface="Arial-Mdm-FC"/>
              </a:rPr>
              <a:t>Header</a:t>
            </a:r>
            <a:endParaRPr lang="en-US" dirty="0"/>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dirty="0" err="1">
                <a:solidFill>
                  <a:srgbClr val="585543"/>
                </a:solidFill>
                <a:latin typeface="Avenir" panose="02000503040000020003" pitchFamily="2" charset="0"/>
                <a:cs typeface="Arial-Mdm-FC"/>
              </a:rPr>
              <a:t>Subheader</a:t>
            </a:r>
            <a:endParaRPr lang="en-US" dirty="0">
              <a:solidFill>
                <a:srgbClr val="585543"/>
              </a:solidFill>
              <a:latin typeface="Avenir" panose="02000503040000020003" pitchFamily="2" charset="0"/>
              <a:cs typeface="Arial-Lgt-FC"/>
            </a:endParaRPr>
          </a:p>
          <a:p>
            <a:pPr algn="l"/>
            <a:r>
              <a:rPr lang="en-US" sz="2000" dirty="0">
                <a:solidFill>
                  <a:schemeClr val="tx1">
                    <a:lumMod val="65000"/>
                    <a:lumOff val="35000"/>
                  </a:schemeClr>
                </a:solidFill>
                <a:latin typeface="Avenir" panose="02000503040000020003" pitchFamily="2" charset="0"/>
                <a:cs typeface="Arial-Lgt-FC"/>
              </a:rPr>
              <a:t>Lorem ipsum dolor sit </a:t>
            </a:r>
            <a:r>
              <a:rPr lang="en-US" sz="2000" dirty="0" err="1">
                <a:solidFill>
                  <a:schemeClr val="tx1">
                    <a:lumMod val="65000"/>
                    <a:lumOff val="35000"/>
                  </a:schemeClr>
                </a:solidFill>
                <a:latin typeface="Avenir" panose="02000503040000020003" pitchFamily="2" charset="0"/>
                <a:cs typeface="Arial-Lgt-FC"/>
              </a:rPr>
              <a:t>amet</a:t>
            </a:r>
            <a:r>
              <a:rPr lang="en-US" sz="2000" dirty="0">
                <a:solidFill>
                  <a:schemeClr val="tx1">
                    <a:lumMod val="65000"/>
                    <a:lumOff val="35000"/>
                  </a:schemeClr>
                </a:solidFill>
                <a:latin typeface="Avenir" panose="02000503040000020003" pitchFamily="2" charset="0"/>
                <a:cs typeface="Arial-Lgt-FC"/>
              </a:rPr>
              <a:t>, id </a:t>
            </a:r>
            <a:r>
              <a:rPr lang="en-US" sz="2000" dirty="0" err="1">
                <a:solidFill>
                  <a:schemeClr val="tx1">
                    <a:lumMod val="65000"/>
                    <a:lumOff val="35000"/>
                  </a:schemeClr>
                </a:solidFill>
                <a:latin typeface="Avenir" panose="02000503040000020003" pitchFamily="2" charset="0"/>
                <a:cs typeface="Arial-Lgt-FC"/>
              </a:rPr>
              <a:t>reque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appareat</a:t>
            </a:r>
            <a:r>
              <a:rPr lang="en-US" sz="2000" dirty="0">
                <a:solidFill>
                  <a:schemeClr val="tx1">
                    <a:lumMod val="65000"/>
                    <a:lumOff val="35000"/>
                  </a:schemeClr>
                </a:solidFill>
                <a:latin typeface="Avenir" panose="02000503040000020003" pitchFamily="2" charset="0"/>
                <a:cs typeface="Arial-Lgt-FC"/>
              </a:rPr>
              <a:t> per. </a:t>
            </a:r>
            <a:r>
              <a:rPr lang="en-US" sz="2000" dirty="0" err="1">
                <a:solidFill>
                  <a:schemeClr val="tx1">
                    <a:lumMod val="65000"/>
                    <a:lumOff val="35000"/>
                  </a:schemeClr>
                </a:solidFill>
                <a:latin typeface="Avenir" panose="02000503040000020003" pitchFamily="2" charset="0"/>
                <a:cs typeface="Arial-Lgt-FC"/>
              </a:rPr>
              <a:t>Te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neglegentur</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comprehens</a:t>
            </a:r>
            <a:r>
              <a:rPr lang="en-US" sz="2000" dirty="0">
                <a:solidFill>
                  <a:schemeClr val="tx1">
                    <a:lumMod val="65000"/>
                    <a:lumOff val="35000"/>
                  </a:schemeClr>
                </a:solidFill>
                <a:latin typeface="Avenir" panose="02000503040000020003" pitchFamily="2" charset="0"/>
                <a:cs typeface="Arial-Lgt-FC"/>
              </a:rPr>
              <a:t> qui. Ne qui </a:t>
            </a:r>
            <a:r>
              <a:rPr lang="en-US" sz="2000" dirty="0" err="1">
                <a:solidFill>
                  <a:schemeClr val="tx1">
                    <a:lumMod val="65000"/>
                    <a:lumOff val="35000"/>
                  </a:schemeClr>
                </a:solidFill>
                <a:latin typeface="Avenir" panose="02000503040000020003" pitchFamily="2" charset="0"/>
                <a:cs typeface="Arial-Lgt-FC"/>
              </a:rPr>
              <a:t>eirmod</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mediocrem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Mentitum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maluisset</a:t>
            </a:r>
            <a:r>
              <a:rPr lang="en-US" sz="2000" dirty="0">
                <a:solidFill>
                  <a:schemeClr val="tx1">
                    <a:lumMod val="65000"/>
                    <a:lumOff val="35000"/>
                  </a:schemeClr>
                </a:solidFill>
                <a:latin typeface="Avenir" panose="02000503040000020003" pitchFamily="2" charset="0"/>
                <a:cs typeface="Arial-Lgt-FC"/>
              </a:rPr>
              <a:t> et sea, </a:t>
            </a:r>
            <a:r>
              <a:rPr lang="en-US" sz="2000" dirty="0" err="1">
                <a:solidFill>
                  <a:schemeClr val="tx1">
                    <a:lumMod val="65000"/>
                    <a:lumOff val="35000"/>
                  </a:schemeClr>
                </a:solidFill>
                <a:latin typeface="Avenir" panose="02000503040000020003" pitchFamily="2" charset="0"/>
                <a:cs typeface="Arial-Lgt-FC"/>
              </a:rPr>
              <a:t>harum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solet</a:t>
            </a:r>
            <a:r>
              <a:rPr lang="en-US" sz="2000" dirty="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dirty="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dirty="0" smtClean="0"/>
              <a:t>Header</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urldefense.proofpoint.com/v2/url?u=https-3A__app.smartsheet.com_b_publish-3FEQBCT-3Dfef5acea351449238e5b4483659b5d3c&amp;d=DwMFAg&amp;c=lDF7oMaPKXpkYvev9V-fVahWL0QWnGCCAfCDz1Bns_w&amp;r=Pxs6f0at__otinj7CZM9u56TVWlKSBRzNMj-WwNHXwM&amp;m=tktM4JbYvW8zlGRxV7uLMJwLTRCcqV4oeemzjkCUFlQ&amp;s=4MxsF4RMa9dbSslejon8oYTHOvK5hywlubaDq0JgP8k&amp;e=" TargetMode="External"/><Relationship Id="rId2" Type="http://schemas.openxmlformats.org/officeDocument/2006/relationships/hyperlink" Target="https://urldefense.proofpoint.com/v2/url?u=https-3A__app.smartsheet.com_b_form_4aabb6f3e3c14a02b3704f69518fd413&amp;d=DwMFAg&amp;c=lDF7oMaPKXpkYvev9V-fVahWL0QWnGCCAfCDz1Bns_w&amp;r=Pxs6f0at__otinj7CZM9u56TVWlKSBRzNMj-WwNHXwM&amp;m=tktM4JbYvW8zlGRxV7uLMJwLTRCcqV4oeemzjkCUFlQ&amp;s=2yqAU3eJDSTq1Yjhc7mzFF3He5TJLQbr8XDOZ6sWyoo&amp;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3.basecamp.com/3164497/join/1guTDJpympS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199" y="1558549"/>
            <a:ext cx="7702953" cy="1752600"/>
          </a:xfrm>
        </p:spPr>
        <p:txBody>
          <a:bodyPr>
            <a:normAutofit/>
          </a:bodyPr>
          <a:lstStyle/>
          <a:p>
            <a:r>
              <a:rPr lang="en-US" dirty="0" smtClean="0"/>
              <a:t>Surveillance Practice and </a:t>
            </a:r>
          </a:p>
          <a:p>
            <a:r>
              <a:rPr lang="en-US" dirty="0" smtClean="0"/>
              <a:t>Implementation Subcommittee (SPIS)</a:t>
            </a:r>
          </a:p>
          <a:p>
            <a:r>
              <a:rPr lang="en-US" dirty="0" smtClean="0"/>
              <a:t>October 26 2018</a:t>
            </a:r>
            <a:endParaRPr lang="en-US" dirty="0"/>
          </a:p>
        </p:txBody>
      </p:sp>
      <p:sp>
        <p:nvSpPr>
          <p:cNvPr id="3" name="Title 2"/>
          <p:cNvSpPr>
            <a:spLocks noGrp="1"/>
          </p:cNvSpPr>
          <p:nvPr>
            <p:ph type="title"/>
          </p:nvPr>
        </p:nvSpPr>
        <p:spPr/>
        <p:txBody>
          <a:bodyPr>
            <a:normAutofit fontScale="90000"/>
          </a:bodyPr>
          <a:lstStyle/>
          <a:p>
            <a:r>
              <a:rPr lang="en-US" dirty="0"/>
              <a:t>Data Standardization Work Group</a:t>
            </a:r>
          </a:p>
        </p:txBody>
      </p:sp>
    </p:spTree>
    <p:extLst>
      <p:ext uri="{BB962C8B-B14F-4D97-AF65-F5344CB8AC3E}">
        <p14:creationId xmlns:p14="http://schemas.microsoft.com/office/powerpoint/2010/main" val="37159639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Text Placeholder 2"/>
          <p:cNvSpPr>
            <a:spLocks noGrp="1"/>
          </p:cNvSpPr>
          <p:nvPr>
            <p:ph type="body" sz="quarter" idx="10"/>
          </p:nvPr>
        </p:nvSpPr>
        <p:spPr/>
        <p:txBody>
          <a:bodyPr/>
          <a:lstStyle/>
          <a:p>
            <a:r>
              <a:rPr lang="en-US" dirty="0" smtClean="0"/>
              <a:t>Diagnosis Date</a:t>
            </a:r>
          </a:p>
          <a:p>
            <a:r>
              <a:rPr lang="en-US" dirty="0" smtClean="0"/>
              <a:t>Report Dates</a:t>
            </a:r>
          </a:p>
          <a:p>
            <a:r>
              <a:rPr lang="en-US" dirty="0" smtClean="0"/>
              <a:t>Schedule</a:t>
            </a:r>
          </a:p>
          <a:p>
            <a:r>
              <a:rPr lang="en-US" dirty="0" smtClean="0"/>
              <a:t>Action Items</a:t>
            </a:r>
          </a:p>
          <a:p>
            <a:pPr marL="0" indent="0">
              <a:buNone/>
            </a:pPr>
            <a:endParaRPr lang="en-US" dirty="0" smtClean="0"/>
          </a:p>
        </p:txBody>
      </p:sp>
    </p:spTree>
    <p:extLst>
      <p:ext uri="{BB962C8B-B14F-4D97-AF65-F5344CB8AC3E}">
        <p14:creationId xmlns:p14="http://schemas.microsoft.com/office/powerpoint/2010/main" val="1498419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smtClean="0"/>
              <a:t>Diagnosis Date</a:t>
            </a:r>
            <a:endParaRPr lang="en-US" dirty="0"/>
          </a:p>
        </p:txBody>
      </p:sp>
    </p:spTree>
    <p:extLst>
      <p:ext uri="{BB962C8B-B14F-4D97-AF65-F5344CB8AC3E}">
        <p14:creationId xmlns:p14="http://schemas.microsoft.com/office/powerpoint/2010/main" val="3149965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Proposals Discussed</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4251991516"/>
              </p:ext>
            </p:extLst>
          </p:nvPr>
        </p:nvGraphicFramePr>
        <p:xfrm>
          <a:off x="123824" y="1283670"/>
          <a:ext cx="8848726" cy="4898832"/>
        </p:xfrm>
        <a:graphic>
          <a:graphicData uri="http://schemas.openxmlformats.org/drawingml/2006/table">
            <a:tbl>
              <a:tblPr firstRow="1" bandRow="1">
                <a:tableStyleId>{5940675A-B579-460E-94D1-54222C63F5DA}</a:tableStyleId>
              </a:tblPr>
              <a:tblGrid>
                <a:gridCol w="4424363"/>
                <a:gridCol w="4424363"/>
              </a:tblGrid>
              <a:tr h="2064192">
                <a:tc>
                  <a:txBody>
                    <a:bodyPr/>
                    <a:lstStyle/>
                    <a:p>
                      <a:pPr marL="0" lvl="1" indent="0" algn="ctr">
                        <a:buNone/>
                      </a:pPr>
                      <a:r>
                        <a:rPr lang="en-US" b="1" dirty="0" smtClean="0"/>
                        <a:t>Clinical Diagnosis</a:t>
                      </a:r>
                    </a:p>
                    <a:p>
                      <a:pPr marL="0" lvl="1" indent="0" algn="ctr">
                        <a:buNone/>
                      </a:pPr>
                      <a:endParaRPr lang="en-US" sz="1600" dirty="0" smtClean="0"/>
                    </a:p>
                    <a:p>
                      <a:pPr marL="0" lvl="1" indent="0">
                        <a:buFont typeface="Arial" panose="020B0604020202020204" pitchFamily="34" charset="0"/>
                        <a:buNone/>
                      </a:pPr>
                      <a:endParaRPr lang="en-US" dirty="0" smtClean="0"/>
                    </a:p>
                    <a:p>
                      <a:pPr marL="0" lvl="1" indent="0">
                        <a:buFont typeface="Arial" panose="020B0604020202020204" pitchFamily="34" charset="0"/>
                        <a:buNone/>
                      </a:pPr>
                      <a:r>
                        <a:rPr lang="en-US" dirty="0" smtClean="0"/>
                        <a:t>Clinical diagnosis;</a:t>
                      </a:r>
                      <a:r>
                        <a:rPr lang="en-US" baseline="0" dirty="0" smtClean="0"/>
                        <a:t> else,</a:t>
                      </a:r>
                      <a:r>
                        <a:rPr lang="en-US" dirty="0" smtClean="0"/>
                        <a:t> leave blank</a:t>
                      </a:r>
                    </a:p>
                  </a:txBody>
                  <a:tcPr/>
                </a:tc>
                <a:tc>
                  <a:txBody>
                    <a:bodyPr/>
                    <a:lstStyle/>
                    <a:p>
                      <a:pPr marL="0" indent="0" algn="ctr">
                        <a:buNone/>
                      </a:pPr>
                      <a:r>
                        <a:rPr lang="en-US" b="1" dirty="0" smtClean="0"/>
                        <a:t>Clinical Diagnosis with Laboratory Proxy</a:t>
                      </a:r>
                    </a:p>
                    <a:p>
                      <a:pPr marL="0" indent="0" algn="ctr">
                        <a:buNone/>
                      </a:pPr>
                      <a:endParaRPr lang="en-US" sz="1200" dirty="0" smtClean="0"/>
                    </a:p>
                    <a:p>
                      <a:r>
                        <a:rPr lang="en-US" dirty="0" smtClean="0"/>
                        <a:t>Clinical diagnosis or specimen collection date; else,</a:t>
                      </a:r>
                      <a:r>
                        <a:rPr lang="en-US" baseline="0" dirty="0" smtClean="0"/>
                        <a:t> leave blank</a:t>
                      </a:r>
                      <a:endParaRPr lang="en-US" dirty="0" smtClean="0"/>
                    </a:p>
                  </a:txBody>
                  <a:tcPr/>
                </a:tc>
              </a:tr>
              <a:tr h="2595738">
                <a:tc>
                  <a:txBody>
                    <a:bodyPr/>
                    <a:lstStyle/>
                    <a:p>
                      <a:pPr algn="ctr"/>
                      <a:r>
                        <a:rPr lang="en-US" b="1" dirty="0" smtClean="0"/>
                        <a:t>Laboratory or Clinical Diagnosis</a:t>
                      </a:r>
                      <a:endParaRPr lang="en-US" b="1" baseline="0" dirty="0" smtClean="0"/>
                    </a:p>
                    <a:p>
                      <a:pPr marL="0" indent="0" algn="ctr">
                        <a:buNone/>
                      </a:pPr>
                      <a:endParaRPr lang="en-US" sz="1600" dirty="0" smtClean="0"/>
                    </a:p>
                    <a:p>
                      <a:pPr marL="0" indent="0" algn="ctr">
                        <a:buNone/>
                      </a:pPr>
                      <a:endParaRPr lang="en-US" sz="1600" dirty="0" smtClean="0"/>
                    </a:p>
                    <a:p>
                      <a:r>
                        <a:rPr lang="en-US" dirty="0" smtClean="0"/>
                        <a:t>Laboratory-confirmed</a:t>
                      </a:r>
                      <a:r>
                        <a:rPr lang="en-US" baseline="0" dirty="0" smtClean="0"/>
                        <a:t> conditions: </a:t>
                      </a:r>
                    </a:p>
                    <a:p>
                      <a:r>
                        <a:rPr lang="en-US" dirty="0" smtClean="0"/>
                        <a:t>Result date for the first positive laboratory test</a:t>
                      </a:r>
                    </a:p>
                    <a:p>
                      <a:pPr lvl="1">
                        <a:buFont typeface="Arial" panose="020B0604020202020204" pitchFamily="34" charset="0"/>
                        <a:buChar char="•"/>
                      </a:pPr>
                      <a:endParaRPr lang="en-US" sz="1600" dirty="0" smtClean="0"/>
                    </a:p>
                    <a:p>
                      <a:r>
                        <a:rPr lang="en-US" dirty="0" smtClean="0"/>
                        <a:t>Non-laboratory-confirmed conditions:</a:t>
                      </a:r>
                    </a:p>
                    <a:p>
                      <a:r>
                        <a:rPr lang="en-US" dirty="0" smtClean="0"/>
                        <a:t>Clinical diagnosis</a:t>
                      </a:r>
                    </a:p>
                    <a:p>
                      <a:endParaRPr lang="en-US" dirty="0"/>
                    </a:p>
                  </a:txBody>
                  <a:tcPr/>
                </a:tc>
                <a:tc>
                  <a:txBody>
                    <a:bodyPr/>
                    <a:lstStyle/>
                    <a:p>
                      <a:pPr algn="ctr"/>
                      <a:r>
                        <a:rPr lang="en-US" b="1" dirty="0" smtClean="0"/>
                        <a:t>Combined Laboratory and Clinical Diagnosis</a:t>
                      </a:r>
                      <a:endParaRPr lang="en-US" b="1" baseline="0" dirty="0" smtClean="0"/>
                    </a:p>
                    <a:p>
                      <a:endParaRPr lang="en-US" dirty="0" smtClean="0"/>
                    </a:p>
                    <a:p>
                      <a:r>
                        <a:rPr lang="en-US" dirty="0" smtClean="0"/>
                        <a:t>Laboratory-confirmed</a:t>
                      </a:r>
                      <a:r>
                        <a:rPr lang="en-US" baseline="0" dirty="0" smtClean="0"/>
                        <a:t> conditions: </a:t>
                      </a:r>
                    </a:p>
                    <a:p>
                      <a:r>
                        <a:rPr lang="en-US" dirty="0" smtClean="0"/>
                        <a:t>Result date for the first positive laboratory test</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Non-laboratory-confirmed conditions:</a:t>
                      </a:r>
                    </a:p>
                    <a:p>
                      <a:r>
                        <a:rPr lang="en-US" dirty="0" smtClean="0"/>
                        <a:t>Clinical diagnosis, else the specimen</a:t>
                      </a:r>
                      <a:r>
                        <a:rPr lang="en-US" baseline="0" dirty="0" smtClean="0"/>
                        <a:t> collection date</a:t>
                      </a:r>
                      <a:endParaRPr lang="en-US" dirty="0"/>
                    </a:p>
                  </a:txBody>
                  <a:tcPr/>
                </a:tc>
              </a:tr>
            </a:tbl>
          </a:graphicData>
        </a:graphic>
      </p:graphicFrame>
    </p:spTree>
    <p:extLst>
      <p:ext uri="{BB962C8B-B14F-4D97-AF65-F5344CB8AC3E}">
        <p14:creationId xmlns:p14="http://schemas.microsoft.com/office/powerpoint/2010/main" val="26934251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299544" y="170482"/>
            <a:ext cx="8024637" cy="1030638"/>
          </a:xfrm>
        </p:spPr>
        <p:txBody>
          <a:bodyPr>
            <a:noAutofit/>
          </a:bodyPr>
          <a:lstStyle/>
          <a:p>
            <a:r>
              <a:rPr lang="en-US" sz="3600" dirty="0" smtClean="0"/>
              <a:t>Proposal 1: Clinical Diagnosis</a:t>
            </a:r>
            <a:endParaRPr lang="en-US" sz="3600" dirty="0"/>
          </a:p>
        </p:txBody>
      </p:sp>
      <p:sp>
        <p:nvSpPr>
          <p:cNvPr id="6" name="Content Placeholder 5"/>
          <p:cNvSpPr>
            <a:spLocks noGrp="1"/>
          </p:cNvSpPr>
          <p:nvPr>
            <p:ph idx="4294967295"/>
          </p:nvPr>
        </p:nvSpPr>
        <p:spPr>
          <a:xfrm>
            <a:off x="457200" y="1600200"/>
            <a:ext cx="8229600" cy="4525963"/>
          </a:xfrm>
          <a:prstGeom prst="rect">
            <a:avLst/>
          </a:prstGeom>
        </p:spPr>
        <p:txBody>
          <a:bodyPr>
            <a:normAutofit/>
          </a:bodyPr>
          <a:lstStyle/>
          <a:p>
            <a:pPr marL="0" lvl="1" indent="0" algn="ctr">
              <a:buNone/>
            </a:pPr>
            <a:r>
              <a:rPr lang="en-US" b="1" i="1" dirty="0" smtClean="0"/>
              <a:t>Date of initial diagnosis or suspicion</a:t>
            </a:r>
          </a:p>
          <a:p>
            <a:pPr marL="0" lvl="1" indent="0" algn="ctr">
              <a:buNone/>
            </a:pPr>
            <a:endParaRPr lang="en-US" sz="1600" b="1" i="1" dirty="0" smtClean="0"/>
          </a:p>
          <a:p>
            <a:pPr marL="514350" lvl="1" indent="-514350">
              <a:buFont typeface="Arial" panose="020B0604020202020204" pitchFamily="34" charset="0"/>
              <a:buChar char="•"/>
            </a:pPr>
            <a:r>
              <a:rPr lang="en-US" dirty="0" smtClean="0"/>
              <a:t>Date condition first suspected or clinically diagnosed by a healthcare provider as reported by the provider or documented in the patient’s medical record.</a:t>
            </a:r>
          </a:p>
          <a:p>
            <a:pPr marL="514350" lvl="1" indent="-514350">
              <a:buFont typeface="Arial" panose="020B0604020202020204" pitchFamily="34" charset="0"/>
              <a:buChar char="•"/>
            </a:pPr>
            <a:endParaRPr lang="en-US" sz="1600" dirty="0" smtClean="0"/>
          </a:p>
          <a:p>
            <a:pPr marL="514350" lvl="1" indent="-514350">
              <a:buFont typeface="Arial" panose="020B0604020202020204" pitchFamily="34" charset="0"/>
              <a:buChar char="•"/>
            </a:pPr>
            <a:r>
              <a:rPr lang="en-US" dirty="0" smtClean="0"/>
              <a:t>If this date is not available leave blank.</a:t>
            </a:r>
            <a:endParaRPr lang="en-US" dirty="0"/>
          </a:p>
        </p:txBody>
      </p:sp>
    </p:spTree>
    <p:extLst>
      <p:ext uri="{BB962C8B-B14F-4D97-AF65-F5344CB8AC3E}">
        <p14:creationId xmlns:p14="http://schemas.microsoft.com/office/powerpoint/2010/main" val="21316459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331076" y="101212"/>
            <a:ext cx="8508124" cy="1143000"/>
          </a:xfrm>
        </p:spPr>
        <p:txBody>
          <a:bodyPr>
            <a:normAutofit fontScale="90000"/>
          </a:bodyPr>
          <a:lstStyle/>
          <a:p>
            <a:r>
              <a:rPr lang="en-US" sz="3600" dirty="0" smtClean="0"/>
              <a:t>Proposal 2: Clinical Diagnosis </a:t>
            </a:r>
            <a:br>
              <a:rPr lang="en-US" sz="3600" dirty="0" smtClean="0"/>
            </a:br>
            <a:r>
              <a:rPr lang="en-US" sz="3600" dirty="0" smtClean="0"/>
              <a:t>with laboratory proxy</a:t>
            </a:r>
            <a:endParaRPr lang="en-US" sz="3600" dirty="0"/>
          </a:p>
        </p:txBody>
      </p:sp>
      <p:sp>
        <p:nvSpPr>
          <p:cNvPr id="6" name="Content Placeholder 5"/>
          <p:cNvSpPr>
            <a:spLocks noGrp="1"/>
          </p:cNvSpPr>
          <p:nvPr>
            <p:ph idx="4294967295"/>
          </p:nvPr>
        </p:nvSpPr>
        <p:spPr>
          <a:xfrm>
            <a:off x="457200" y="1600200"/>
            <a:ext cx="8229600" cy="4721772"/>
          </a:xfrm>
          <a:prstGeom prst="rect">
            <a:avLst/>
          </a:prstGeom>
        </p:spPr>
        <p:txBody>
          <a:bodyPr>
            <a:normAutofit/>
          </a:bodyPr>
          <a:lstStyle/>
          <a:p>
            <a:pPr marL="0" indent="0" algn="ctr">
              <a:buNone/>
            </a:pPr>
            <a:r>
              <a:rPr lang="en-US" b="1" i="1" dirty="0" smtClean="0"/>
              <a:t>Date </a:t>
            </a:r>
            <a:r>
              <a:rPr lang="en-US" b="1" i="1" dirty="0"/>
              <a:t>of initial diagnosis or </a:t>
            </a:r>
            <a:r>
              <a:rPr lang="en-US" b="1" i="1" dirty="0" smtClean="0"/>
              <a:t>suspicion</a:t>
            </a:r>
          </a:p>
          <a:p>
            <a:pPr marL="0" indent="0" algn="ctr">
              <a:buNone/>
            </a:pPr>
            <a:endParaRPr lang="en-US" sz="1600" b="1" i="1" dirty="0" smtClean="0"/>
          </a:p>
          <a:p>
            <a:r>
              <a:rPr lang="en-US" dirty="0" smtClean="0"/>
              <a:t>Date condition first suspected or clinically diagnosed by a healthcare provider as reported by the provider or documented in the patient’s medical record. </a:t>
            </a:r>
          </a:p>
          <a:p>
            <a:endParaRPr lang="en-US" sz="1600" dirty="0" smtClean="0"/>
          </a:p>
          <a:p>
            <a:r>
              <a:rPr lang="en-US" dirty="0" smtClean="0"/>
              <a:t>If this date is not available, earliest specimen collection date associated with diagnosis of this condition</a:t>
            </a:r>
          </a:p>
          <a:p>
            <a:endParaRPr lang="en-US" sz="1600" dirty="0" smtClean="0"/>
          </a:p>
          <a:p>
            <a:r>
              <a:rPr lang="en-US" dirty="0" smtClean="0"/>
              <a:t>If neither date is available, leave blank</a:t>
            </a:r>
          </a:p>
        </p:txBody>
      </p:sp>
    </p:spTree>
    <p:extLst>
      <p:ext uri="{BB962C8B-B14F-4D97-AF65-F5344CB8AC3E}">
        <p14:creationId xmlns:p14="http://schemas.microsoft.com/office/powerpoint/2010/main" val="18162740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200" dirty="0" smtClean="0"/>
              <a:t>Proposal 3: Confirmatory Clinical </a:t>
            </a:r>
            <a:br>
              <a:rPr lang="en-US" sz="3200" dirty="0" smtClean="0"/>
            </a:br>
            <a:r>
              <a:rPr lang="en-US" sz="3200" dirty="0" smtClean="0"/>
              <a:t>or Laboratory Diagnosis</a:t>
            </a:r>
            <a:endParaRPr lang="en-US" sz="3200" dirty="0"/>
          </a:p>
        </p:txBody>
      </p:sp>
      <p:sp>
        <p:nvSpPr>
          <p:cNvPr id="6" name="Content Placeholder 5"/>
          <p:cNvSpPr>
            <a:spLocks noGrp="1"/>
          </p:cNvSpPr>
          <p:nvPr>
            <p:ph idx="4294967295"/>
          </p:nvPr>
        </p:nvSpPr>
        <p:spPr>
          <a:xfrm>
            <a:off x="457200" y="1600200"/>
            <a:ext cx="8229600" cy="4690241"/>
          </a:xfrm>
          <a:prstGeom prst="rect">
            <a:avLst/>
          </a:prstGeom>
        </p:spPr>
        <p:txBody>
          <a:bodyPr>
            <a:normAutofit/>
          </a:bodyPr>
          <a:lstStyle/>
          <a:p>
            <a:pPr marL="0" indent="0" algn="ctr">
              <a:buNone/>
            </a:pPr>
            <a:r>
              <a:rPr lang="en-US" b="1" i="1" dirty="0" smtClean="0"/>
              <a:t>Date </a:t>
            </a:r>
            <a:r>
              <a:rPr lang="en-US" b="1" i="1" dirty="0"/>
              <a:t>of confirmatory </a:t>
            </a:r>
            <a:r>
              <a:rPr lang="en-US" b="1" i="1" dirty="0" smtClean="0"/>
              <a:t>diagnosis</a:t>
            </a:r>
          </a:p>
          <a:p>
            <a:pPr marL="0" indent="0" algn="ctr">
              <a:buNone/>
            </a:pPr>
            <a:endParaRPr lang="en-US" sz="1600" b="1" i="1" dirty="0" smtClean="0"/>
          </a:p>
          <a:p>
            <a:r>
              <a:rPr lang="en-US" dirty="0" smtClean="0"/>
              <a:t>For conditions that require a laboratory diagnosis: </a:t>
            </a:r>
          </a:p>
          <a:p>
            <a:pPr lvl="1">
              <a:buFont typeface="Arial" panose="020B0604020202020204" pitchFamily="34" charset="0"/>
              <a:buChar char="•"/>
            </a:pPr>
            <a:r>
              <a:rPr lang="en-US" dirty="0" smtClean="0"/>
              <a:t>Result date for the first positive laboratory test</a:t>
            </a:r>
          </a:p>
          <a:p>
            <a:pPr lvl="1">
              <a:buFont typeface="Arial" panose="020B0604020202020204" pitchFamily="34" charset="0"/>
              <a:buChar char="•"/>
            </a:pPr>
            <a:endParaRPr lang="en-US" sz="1600" dirty="0" smtClean="0"/>
          </a:p>
          <a:p>
            <a:r>
              <a:rPr lang="en-US" dirty="0" smtClean="0"/>
              <a:t>For conditions that do not require a laboratory diagnosis:</a:t>
            </a:r>
          </a:p>
          <a:p>
            <a:pPr lvl="1">
              <a:buFont typeface="Arial" panose="020B0604020202020204" pitchFamily="34" charset="0"/>
              <a:buChar char="•"/>
            </a:pPr>
            <a:r>
              <a:rPr lang="en-US" dirty="0" smtClean="0"/>
              <a:t>Date the condition was clinically diagnosed by a healthcare provider as reported by the provider or documented in the patient’s medical record.</a:t>
            </a:r>
            <a:endParaRPr lang="en-US" dirty="0"/>
          </a:p>
        </p:txBody>
      </p:sp>
    </p:spTree>
    <p:extLst>
      <p:ext uri="{BB962C8B-B14F-4D97-AF65-F5344CB8AC3E}">
        <p14:creationId xmlns:p14="http://schemas.microsoft.com/office/powerpoint/2010/main" val="21470890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sz="3600" dirty="0" smtClean="0"/>
              <a:t>Proposal 4: Combined Clinical and Laboratory Diagnosis</a:t>
            </a:r>
            <a:endParaRPr lang="en-US" sz="3600" dirty="0"/>
          </a:p>
        </p:txBody>
      </p:sp>
      <p:sp>
        <p:nvSpPr>
          <p:cNvPr id="6" name="Content Placeholder 5"/>
          <p:cNvSpPr>
            <a:spLocks noGrp="1"/>
          </p:cNvSpPr>
          <p:nvPr>
            <p:ph idx="4294967295"/>
          </p:nvPr>
        </p:nvSpPr>
        <p:spPr>
          <a:xfrm>
            <a:off x="457200" y="1324303"/>
            <a:ext cx="8229600" cy="5076497"/>
          </a:xfrm>
          <a:prstGeom prst="rect">
            <a:avLst/>
          </a:prstGeom>
        </p:spPr>
        <p:txBody>
          <a:bodyPr>
            <a:noAutofit/>
          </a:bodyPr>
          <a:lstStyle/>
          <a:p>
            <a:pPr marL="0" lvl="1" indent="0" algn="ctr">
              <a:buNone/>
            </a:pPr>
            <a:r>
              <a:rPr lang="en-US" b="1" i="1" dirty="0" smtClean="0"/>
              <a:t>Date </a:t>
            </a:r>
            <a:r>
              <a:rPr lang="en-US" b="1" i="1" dirty="0"/>
              <a:t>of epidemiologically meaningful </a:t>
            </a:r>
            <a:r>
              <a:rPr lang="en-US" b="1" i="1" dirty="0" smtClean="0"/>
              <a:t>diagnosis</a:t>
            </a:r>
          </a:p>
          <a:p>
            <a:pPr marL="0" lvl="1" indent="0" algn="ctr">
              <a:buNone/>
            </a:pPr>
            <a:endParaRPr lang="en-US" sz="1000" b="1" i="1" dirty="0"/>
          </a:p>
          <a:p>
            <a:pPr marL="457200" lvl="1" indent="-457200">
              <a:spcBef>
                <a:spcPts val="0"/>
              </a:spcBef>
              <a:buFont typeface="Arial" panose="020B0604020202020204" pitchFamily="34" charset="0"/>
              <a:buChar char="•"/>
            </a:pPr>
            <a:r>
              <a:rPr lang="en-US" dirty="0" smtClean="0"/>
              <a:t>For conditions for which a </a:t>
            </a:r>
            <a:r>
              <a:rPr lang="en-US" i="1" dirty="0" smtClean="0"/>
              <a:t>specific</a:t>
            </a:r>
            <a:r>
              <a:rPr lang="en-US" dirty="0" smtClean="0"/>
              <a:t> organism/condition may be suspected at the time of provider visit and specimen collection: </a:t>
            </a:r>
            <a:endParaRPr lang="en-US" sz="800" dirty="0" smtClean="0"/>
          </a:p>
          <a:p>
            <a:pPr marL="857250" lvl="2" indent="-457200">
              <a:buFont typeface="Arial" panose="020B0604020202020204" pitchFamily="34" charset="0"/>
              <a:buChar char="•"/>
            </a:pPr>
            <a:r>
              <a:rPr lang="en-US" dirty="0" smtClean="0"/>
              <a:t>Date condition first suspected or clinically diagnosed by a healthcare provider as reported by the provider or documented in the patient’s medical record. If this date is not available, earliest specimen collection date associated with diagnosis of this condition</a:t>
            </a:r>
          </a:p>
          <a:p>
            <a:pPr marL="857250" lvl="2" indent="-457200">
              <a:buFont typeface="Arial" panose="020B0604020202020204" pitchFamily="34" charset="0"/>
              <a:buChar char="•"/>
            </a:pPr>
            <a:endParaRPr lang="en-US" sz="1000" dirty="0" smtClean="0"/>
          </a:p>
          <a:p>
            <a:r>
              <a:rPr lang="en-US" dirty="0" smtClean="0"/>
              <a:t>For conditions that require laboratory testing to identify a </a:t>
            </a:r>
            <a:r>
              <a:rPr lang="en-US" i="1" dirty="0" smtClean="0"/>
              <a:t>specific</a:t>
            </a:r>
            <a:r>
              <a:rPr lang="en-US" dirty="0" smtClean="0"/>
              <a:t> organism/condition: </a:t>
            </a:r>
          </a:p>
          <a:p>
            <a:pPr lvl="1">
              <a:buFont typeface="Arial" panose="020B0604020202020204" pitchFamily="34" charset="0"/>
              <a:buChar char="•"/>
            </a:pPr>
            <a:r>
              <a:rPr lang="en-US" dirty="0" smtClean="0"/>
              <a:t>Result date for the first positive laboratory test</a:t>
            </a:r>
            <a:endParaRPr lang="en-US" dirty="0"/>
          </a:p>
        </p:txBody>
      </p:sp>
    </p:spTree>
    <p:extLst>
      <p:ext uri="{BB962C8B-B14F-4D97-AF65-F5344CB8AC3E}">
        <p14:creationId xmlns:p14="http://schemas.microsoft.com/office/powerpoint/2010/main" val="1249615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#5</a:t>
            </a:r>
            <a:endParaRPr lang="en-US" dirty="0"/>
          </a:p>
        </p:txBody>
      </p:sp>
      <p:sp>
        <p:nvSpPr>
          <p:cNvPr id="3" name="Text Placeholder 2"/>
          <p:cNvSpPr>
            <a:spLocks noGrp="1"/>
          </p:cNvSpPr>
          <p:nvPr>
            <p:ph type="body" sz="quarter" idx="10"/>
          </p:nvPr>
        </p:nvSpPr>
        <p:spPr>
          <a:xfrm>
            <a:off x="170482" y="1385103"/>
            <a:ext cx="8849694" cy="4746323"/>
          </a:xfrm>
        </p:spPr>
        <p:txBody>
          <a:bodyPr>
            <a:normAutofit fontScale="85000" lnSpcReduction="10000"/>
          </a:bodyPr>
          <a:lstStyle/>
          <a:p>
            <a:r>
              <a:rPr lang="en-US" b="1" dirty="0"/>
              <a:t>Earlier of the clinical diagnosis or the result date of the first positive </a:t>
            </a:r>
            <a:r>
              <a:rPr lang="en-US" b="1" dirty="0" smtClean="0"/>
              <a:t>test</a:t>
            </a:r>
          </a:p>
          <a:p>
            <a:pPr lvl="1"/>
            <a:r>
              <a:rPr lang="en-US" dirty="0"/>
              <a:t>Using the interchangeable result date (and I might like to re-visit our previous consensus on that) doesn’t seem to be a good representation of date of diagnosis.</a:t>
            </a:r>
          </a:p>
          <a:p>
            <a:pPr lvl="1"/>
            <a:endParaRPr lang="en-US" dirty="0" smtClean="0"/>
          </a:p>
          <a:p>
            <a:pPr lvl="1"/>
            <a:r>
              <a:rPr lang="en-US" dirty="0" smtClean="0"/>
              <a:t>As </a:t>
            </a:r>
            <a:r>
              <a:rPr lang="en-US" dirty="0"/>
              <a:t>an example, the data that we receive in “result generated date” is unreliable and would not be used for reporting.  So we would use our “result reported by lab date”.  But that information does not equate with diagnosis date.  Diagnosis date is when a clinician first considered the diagnosis; the date result reported by the laboratory is measuring when the case was reported.  This would be counting apples as oranges.  Currently, we use specimen collection date as a proxy for diagnosis date.  Using only the clinical date of diagnosis seems reasonable too, though that would leave many missing values for the Diagnosis Date variable for our diseases.</a:t>
            </a:r>
            <a:endParaRPr lang="en-US" dirty="0" smtClean="0"/>
          </a:p>
        </p:txBody>
      </p:sp>
      <p:sp>
        <p:nvSpPr>
          <p:cNvPr id="4" name="Rectangular Callout 3"/>
          <p:cNvSpPr/>
          <p:nvPr/>
        </p:nvSpPr>
        <p:spPr>
          <a:xfrm>
            <a:off x="5919537" y="-48125"/>
            <a:ext cx="3224463" cy="1249246"/>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dirty="0"/>
              <a:t>Earliest date of diagnosis (clinical or laboratory) of condition being reported to public health system.</a:t>
            </a:r>
          </a:p>
        </p:txBody>
      </p:sp>
    </p:spTree>
    <p:extLst>
      <p:ext uri="{BB962C8B-B14F-4D97-AF65-F5344CB8AC3E}">
        <p14:creationId xmlns:p14="http://schemas.microsoft.com/office/powerpoint/2010/main" val="849329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a:t>
            </a:r>
            <a:endParaRPr lang="en-US" dirty="0"/>
          </a:p>
        </p:txBody>
      </p:sp>
      <p:sp>
        <p:nvSpPr>
          <p:cNvPr id="3" name="Text Placeholder 2"/>
          <p:cNvSpPr>
            <a:spLocks noGrp="1"/>
          </p:cNvSpPr>
          <p:nvPr>
            <p:ph type="body" sz="quarter" idx="10"/>
          </p:nvPr>
        </p:nvSpPr>
        <p:spPr/>
        <p:txBody>
          <a:bodyPr/>
          <a:lstStyle/>
          <a:p>
            <a:r>
              <a:rPr lang="en-US" dirty="0" smtClean="0"/>
              <a:t>What do we need Diagnosis Date to mean and encompass for the data element to be meaningful for surveillance?</a:t>
            </a:r>
            <a:endParaRPr lang="en-US" dirty="0"/>
          </a:p>
        </p:txBody>
      </p:sp>
    </p:spTree>
    <p:extLst>
      <p:ext uri="{BB962C8B-B14F-4D97-AF65-F5344CB8AC3E}">
        <p14:creationId xmlns:p14="http://schemas.microsoft.com/office/powerpoint/2010/main" val="38162799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US" dirty="0" smtClean="0"/>
              <a:t>Report Dates</a:t>
            </a:r>
            <a:endParaRPr lang="en-US" dirty="0"/>
          </a:p>
        </p:txBody>
      </p:sp>
    </p:spTree>
    <p:extLst>
      <p:ext uri="{BB962C8B-B14F-4D97-AF65-F5344CB8AC3E}">
        <p14:creationId xmlns:p14="http://schemas.microsoft.com/office/powerpoint/2010/main" val="2865739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Report Dates</a:t>
            </a:r>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663521913"/>
              </p:ext>
            </p:extLst>
          </p:nvPr>
        </p:nvGraphicFramePr>
        <p:xfrm>
          <a:off x="123824" y="1283670"/>
          <a:ext cx="8848726" cy="4659930"/>
        </p:xfrm>
        <a:graphic>
          <a:graphicData uri="http://schemas.openxmlformats.org/drawingml/2006/table">
            <a:tbl>
              <a:tblPr firstRow="1" bandRow="1">
                <a:tableStyleId>{5940675A-B579-460E-94D1-54222C63F5DA}</a:tableStyleId>
              </a:tblPr>
              <a:tblGrid>
                <a:gridCol w="4424363"/>
                <a:gridCol w="4424363"/>
              </a:tblGrid>
              <a:tr h="2064192">
                <a:tc>
                  <a:txBody>
                    <a:bodyPr/>
                    <a:lstStyle/>
                    <a:p>
                      <a:pPr marL="0" lvl="1" indent="0" algn="ctr">
                        <a:buNone/>
                      </a:pPr>
                      <a:r>
                        <a:rPr lang="en-US" b="1" dirty="0" smtClean="0"/>
                        <a:t>Date Reported</a:t>
                      </a:r>
                    </a:p>
                    <a:p>
                      <a:pPr marL="0" lvl="1" indent="0" algn="ctr">
                        <a:buNone/>
                      </a:pPr>
                      <a:endParaRPr lang="en-US" sz="1600" dirty="0" smtClean="0"/>
                    </a:p>
                    <a:p>
                      <a:pPr marL="0" lvl="1" indent="0">
                        <a:buFont typeface="Arial" panose="020B0604020202020204" pitchFamily="34" charset="0"/>
                        <a:buNone/>
                      </a:pPr>
                      <a:r>
                        <a:rPr lang="en-US" dirty="0" smtClean="0"/>
                        <a:t>Date that a health department</a:t>
                      </a:r>
                      <a:r>
                        <a:rPr lang="en-US" baseline="0" dirty="0" smtClean="0"/>
                        <a:t> first suspected the subject might have the condition</a:t>
                      </a:r>
                      <a:endParaRPr lang="en-US" dirty="0" smtClean="0"/>
                    </a:p>
                  </a:txBody>
                  <a:tcPr/>
                </a:tc>
                <a:tc>
                  <a:txBody>
                    <a:bodyPr/>
                    <a:lstStyle/>
                    <a:p>
                      <a:pPr marL="0" indent="0" algn="ctr">
                        <a:buNone/>
                      </a:pPr>
                      <a:r>
                        <a:rPr lang="en-US" b="1" dirty="0" smtClean="0"/>
                        <a:t>Date First Reported to PHD</a:t>
                      </a:r>
                    </a:p>
                    <a:p>
                      <a:pPr marL="0" indent="0" algn="ctr">
                        <a:buNone/>
                      </a:pPr>
                      <a:endParaRPr lang="en-US" sz="1800" dirty="0" smtClean="0"/>
                    </a:p>
                    <a:p>
                      <a:pPr marL="0" indent="0" algn="l">
                        <a:buNone/>
                      </a:pPr>
                      <a:r>
                        <a:rPr lang="en-US" sz="1800" dirty="0" smtClean="0"/>
                        <a:t>Date the report was first sent to the public health department (local, county or state) by reporter</a:t>
                      </a:r>
                      <a:r>
                        <a:rPr lang="en-US" sz="1800" baseline="0" dirty="0" smtClean="0"/>
                        <a:t> (physician, lab, etc.)</a:t>
                      </a:r>
                      <a:endParaRPr lang="en-US" sz="1800" dirty="0" smtClean="0"/>
                    </a:p>
                  </a:txBody>
                  <a:tcPr/>
                </a:tc>
              </a:tr>
              <a:tr h="2595738">
                <a:tc>
                  <a:txBody>
                    <a:bodyPr/>
                    <a:lstStyle/>
                    <a:p>
                      <a:pPr algn="ctr"/>
                      <a:r>
                        <a:rPr lang="en-US" b="1" dirty="0" smtClean="0"/>
                        <a:t>Earliest Date Reported to County</a:t>
                      </a:r>
                      <a:endParaRPr lang="en-US" b="1" baseline="0" dirty="0" smtClean="0"/>
                    </a:p>
                    <a:p>
                      <a:pPr marL="0" indent="0" algn="ctr">
                        <a:buNone/>
                      </a:pPr>
                      <a:endParaRPr lang="en-US" sz="1800" dirty="0" smtClean="0"/>
                    </a:p>
                    <a:p>
                      <a:pPr marL="0" indent="0" algn="l">
                        <a:buNone/>
                      </a:pPr>
                      <a:r>
                        <a:rPr lang="en-US" sz="1800" dirty="0" smtClean="0"/>
                        <a:t>Earliest date reported to county public health system</a:t>
                      </a:r>
                      <a:endParaRPr lang="en-US" sz="2000" dirty="0" smtClean="0"/>
                    </a:p>
                    <a:p>
                      <a:pPr marL="0" indent="0" algn="ctr">
                        <a:buNone/>
                      </a:pPr>
                      <a:endParaRPr lang="en-US" sz="1600" dirty="0" smtClean="0"/>
                    </a:p>
                    <a:p>
                      <a:endParaRPr lang="en-US" dirty="0"/>
                    </a:p>
                  </a:txBody>
                  <a:tcPr/>
                </a:tc>
                <a:tc>
                  <a:txBody>
                    <a:bodyPr/>
                    <a:lstStyle/>
                    <a:p>
                      <a:pPr algn="ctr"/>
                      <a:r>
                        <a:rPr lang="en-US" b="1" dirty="0" smtClean="0"/>
                        <a:t>Earliest Date Reported to State</a:t>
                      </a:r>
                      <a:endParaRPr lang="en-US" b="1" baseline="0" dirty="0" smtClean="0"/>
                    </a:p>
                    <a:p>
                      <a:endParaRPr lang="en-US" dirty="0" smtClean="0"/>
                    </a:p>
                    <a:p>
                      <a:pPr marL="0" indent="0" algn="ctr">
                        <a:buNone/>
                      </a:pPr>
                      <a:endParaRPr lang="en-US" sz="1800" dirty="0" smtClean="0"/>
                    </a:p>
                    <a:p>
                      <a:pPr marL="0" indent="0" algn="l">
                        <a:buNone/>
                      </a:pPr>
                      <a:r>
                        <a:rPr lang="en-US" sz="1800" dirty="0" smtClean="0"/>
                        <a:t>Earliest date reported to state public health system</a:t>
                      </a:r>
                      <a:endParaRPr lang="en-US" sz="2000" dirty="0" smtClean="0"/>
                    </a:p>
                    <a:p>
                      <a:endParaRPr lang="en-US" dirty="0" smtClean="0"/>
                    </a:p>
                  </a:txBody>
                  <a:tcPr/>
                </a:tc>
              </a:tr>
            </a:tbl>
          </a:graphicData>
        </a:graphic>
      </p:graphicFrame>
    </p:spTree>
    <p:extLst>
      <p:ext uri="{BB962C8B-B14F-4D97-AF65-F5344CB8AC3E}">
        <p14:creationId xmlns:p14="http://schemas.microsoft.com/office/powerpoint/2010/main" val="6195839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Collect These Dates</a:t>
            </a:r>
            <a:endParaRPr lang="en-US" dirty="0"/>
          </a:p>
        </p:txBody>
      </p:sp>
      <p:graphicFrame>
        <p:nvGraphicFramePr>
          <p:cNvPr id="6" name="Chart 5"/>
          <p:cNvGraphicFramePr>
            <a:graphicFrameLocks/>
          </p:cNvGraphicFramePr>
          <p:nvPr>
            <p:extLst>
              <p:ext uri="{D42A27DB-BD31-4B8C-83A1-F6EECF244321}">
                <p14:modId xmlns:p14="http://schemas.microsoft.com/office/powerpoint/2010/main" val="1741465154"/>
              </p:ext>
            </p:extLst>
          </p:nvPr>
        </p:nvGraphicFramePr>
        <p:xfrm>
          <a:off x="168441" y="1201119"/>
          <a:ext cx="8783053" cy="493498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0763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Meaningful Date(s)</a:t>
            </a:r>
            <a:endParaRPr lang="en-US" dirty="0"/>
          </a:p>
        </p:txBody>
      </p:sp>
      <p:sp>
        <p:nvSpPr>
          <p:cNvPr id="3" name="Text Placeholder 2"/>
          <p:cNvSpPr>
            <a:spLocks noGrp="1"/>
          </p:cNvSpPr>
          <p:nvPr>
            <p:ph type="body" sz="quarter" idx="10"/>
          </p:nvPr>
        </p:nvSpPr>
        <p:spPr/>
        <p:txBody>
          <a:bodyPr>
            <a:normAutofit/>
          </a:bodyPr>
          <a:lstStyle/>
          <a:p>
            <a:r>
              <a:rPr lang="en-US" dirty="0" smtClean="0"/>
              <a:t>Date First Reported to PHD</a:t>
            </a:r>
          </a:p>
          <a:p>
            <a:pPr lvl="1"/>
            <a:r>
              <a:rPr lang="en-US" dirty="0" smtClean="0"/>
              <a:t>We </a:t>
            </a:r>
            <a:r>
              <a:rPr lang="en-US" dirty="0"/>
              <a:t>collect date reported to us, which we consider reported to public health and it is a meaningful date.  We don't collect the others and they are not relevant to us</a:t>
            </a:r>
            <a:r>
              <a:rPr lang="en-US" dirty="0" smtClean="0"/>
              <a:t>. (NYC/STD)</a:t>
            </a:r>
          </a:p>
          <a:p>
            <a:pPr lvl="1"/>
            <a:r>
              <a:rPr lang="en-US" dirty="0" smtClean="0"/>
              <a:t>Do not collect Date First Reported to PHD. As </a:t>
            </a:r>
            <a:r>
              <a:rPr lang="en-US" dirty="0"/>
              <a:t>far as "Date Reported" goes, in practice Iowa uses the Date Reported to IDPH as a single Date Reported.</a:t>
            </a:r>
          </a:p>
          <a:p>
            <a:pPr lvl="2"/>
            <a:r>
              <a:rPr lang="en-US" dirty="0" smtClean="0"/>
              <a:t>Created </a:t>
            </a:r>
            <a:r>
              <a:rPr lang="en-US" dirty="0"/>
              <a:t>2 dates that span reporting to the state and local jurisdictions.  </a:t>
            </a:r>
          </a:p>
        </p:txBody>
      </p:sp>
    </p:spTree>
    <p:extLst>
      <p:ext uri="{BB962C8B-B14F-4D97-AF65-F5344CB8AC3E}">
        <p14:creationId xmlns:p14="http://schemas.microsoft.com/office/powerpoint/2010/main" val="22390022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a:t>
            </a:r>
            <a:endParaRPr lang="en-US" dirty="0"/>
          </a:p>
        </p:txBody>
      </p:sp>
      <p:sp>
        <p:nvSpPr>
          <p:cNvPr id="3" name="Text Placeholder 2"/>
          <p:cNvSpPr>
            <a:spLocks noGrp="1"/>
          </p:cNvSpPr>
          <p:nvPr>
            <p:ph type="body" sz="quarter" idx="10"/>
          </p:nvPr>
        </p:nvSpPr>
        <p:spPr>
          <a:xfrm>
            <a:off x="170482" y="1457292"/>
            <a:ext cx="8849694" cy="4746323"/>
          </a:xfrm>
        </p:spPr>
        <p:txBody>
          <a:bodyPr/>
          <a:lstStyle/>
          <a:p>
            <a:r>
              <a:rPr lang="en-US" dirty="0" smtClean="0"/>
              <a:t>Proposal: </a:t>
            </a:r>
            <a:r>
              <a:rPr lang="en-US" b="1" dirty="0"/>
              <a:t>Date First Reported to </a:t>
            </a:r>
            <a:r>
              <a:rPr lang="en-US" b="1" dirty="0" smtClean="0"/>
              <a:t>PHD</a:t>
            </a:r>
          </a:p>
          <a:p>
            <a:pPr lvl="1"/>
            <a:r>
              <a:rPr lang="en-US" dirty="0" smtClean="0"/>
              <a:t>One date that serves as the earliest date a case was reported to public health within the jurisdiction</a:t>
            </a:r>
          </a:p>
          <a:p>
            <a:pPr lvl="1"/>
            <a:r>
              <a:rPr lang="en-US" dirty="0" smtClean="0"/>
              <a:t>Does not differentiate between when a case was reported vs. when a PHD suspected a case</a:t>
            </a:r>
          </a:p>
          <a:p>
            <a:pPr lvl="1"/>
            <a:r>
              <a:rPr lang="en-US" dirty="0" smtClean="0"/>
              <a:t>Individual jurisdictions could then decide to break out the reporting timeline into more specific date elements maintained locally</a:t>
            </a:r>
          </a:p>
          <a:p>
            <a:pPr lvl="2"/>
            <a:r>
              <a:rPr lang="en-US" dirty="0" smtClean="0"/>
              <a:t>Date Reported</a:t>
            </a:r>
          </a:p>
          <a:p>
            <a:pPr lvl="2"/>
            <a:r>
              <a:rPr lang="en-US" dirty="0" smtClean="0"/>
              <a:t>Earliest </a:t>
            </a:r>
            <a:r>
              <a:rPr lang="en-US" dirty="0"/>
              <a:t>date reported to county public health system</a:t>
            </a:r>
          </a:p>
          <a:p>
            <a:pPr lvl="2"/>
            <a:r>
              <a:rPr lang="en-US" dirty="0" smtClean="0"/>
              <a:t>Earliest date reported to state public health system</a:t>
            </a:r>
          </a:p>
        </p:txBody>
      </p:sp>
      <p:sp>
        <p:nvSpPr>
          <p:cNvPr id="6" name="Rectangular Callout 5"/>
          <p:cNvSpPr/>
          <p:nvPr/>
        </p:nvSpPr>
        <p:spPr>
          <a:xfrm>
            <a:off x="6112042" y="-48126"/>
            <a:ext cx="3031958" cy="1780674"/>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dirty="0"/>
              <a:t>Date the report was first sent to the public health department (local, county or state) by reporter (physician, lab, etc.)</a:t>
            </a:r>
          </a:p>
        </p:txBody>
      </p:sp>
    </p:spTree>
    <p:extLst>
      <p:ext uri="{BB962C8B-B14F-4D97-AF65-F5344CB8AC3E}">
        <p14:creationId xmlns:p14="http://schemas.microsoft.com/office/powerpoint/2010/main" val="233632456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Focus</a:t>
            </a:r>
            <a:endParaRPr lang="en-US" dirty="0"/>
          </a:p>
        </p:txBody>
      </p:sp>
      <p:sp>
        <p:nvSpPr>
          <p:cNvPr id="3" name="Text Placeholder 2"/>
          <p:cNvSpPr>
            <a:spLocks noGrp="1"/>
          </p:cNvSpPr>
          <p:nvPr>
            <p:ph type="body" sz="quarter" idx="10"/>
          </p:nvPr>
        </p:nvSpPr>
        <p:spPr/>
        <p:txBody>
          <a:bodyPr/>
          <a:lstStyle/>
          <a:p>
            <a:r>
              <a:rPr lang="en-US" dirty="0" smtClean="0"/>
              <a:t>What do we need for Report Dates surveillance?</a:t>
            </a:r>
          </a:p>
          <a:p>
            <a:pPr lvl="1"/>
            <a:r>
              <a:rPr lang="en-US" dirty="0" smtClean="0"/>
              <a:t>Do we differentiate between when a case is reported to public health vs. suspected?</a:t>
            </a:r>
          </a:p>
          <a:p>
            <a:pPr lvl="1"/>
            <a:r>
              <a:rPr lang="en-US" dirty="0" smtClean="0"/>
              <a:t>Do we need to capture all of the dates in the timeline?</a:t>
            </a:r>
          </a:p>
          <a:p>
            <a:pPr lvl="1"/>
            <a:r>
              <a:rPr lang="en-US" dirty="0" smtClean="0"/>
              <a:t>Do we need to differentiate between manual vs. electronic vs. system/automated dates?</a:t>
            </a:r>
            <a:endParaRPr lang="en-US" dirty="0"/>
          </a:p>
        </p:txBody>
      </p:sp>
    </p:spTree>
    <p:extLst>
      <p:ext uri="{BB962C8B-B14F-4D97-AF65-F5344CB8AC3E}">
        <p14:creationId xmlns:p14="http://schemas.microsoft.com/office/powerpoint/2010/main" val="3680697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Dates</a:t>
            </a:r>
            <a:endParaRPr lang="en-US" dirty="0"/>
          </a:p>
        </p:txBody>
      </p:sp>
      <p:sp>
        <p:nvSpPr>
          <p:cNvPr id="3" name="Text Placeholder 2"/>
          <p:cNvSpPr>
            <a:spLocks noGrp="1"/>
          </p:cNvSpPr>
          <p:nvPr>
            <p:ph type="body" sz="quarter" idx="10"/>
          </p:nvPr>
        </p:nvSpPr>
        <p:spPr/>
        <p:txBody>
          <a:bodyPr/>
          <a:lstStyle/>
          <a:p>
            <a:r>
              <a:rPr lang="en-US" dirty="0" smtClean="0"/>
              <a:t>Birth Date</a:t>
            </a:r>
          </a:p>
          <a:p>
            <a:r>
              <a:rPr lang="en-US" dirty="0" smtClean="0"/>
              <a:t>Illness End Date</a:t>
            </a:r>
          </a:p>
          <a:p>
            <a:r>
              <a:rPr lang="en-US" dirty="0" smtClean="0"/>
              <a:t>Admission Date</a:t>
            </a:r>
          </a:p>
          <a:p>
            <a:r>
              <a:rPr lang="en-US" dirty="0" smtClean="0"/>
              <a:t>Discharge Date</a:t>
            </a:r>
          </a:p>
          <a:p>
            <a:r>
              <a:rPr lang="en-US" dirty="0" smtClean="0"/>
              <a:t>Deceased Date</a:t>
            </a:r>
          </a:p>
          <a:p>
            <a:r>
              <a:rPr lang="en-US" dirty="0" smtClean="0"/>
              <a:t>Case Investigation Start Date</a:t>
            </a:r>
          </a:p>
          <a:p>
            <a:r>
              <a:rPr lang="en-US" dirty="0" smtClean="0"/>
              <a:t>Date First Electronically Submitted</a:t>
            </a:r>
          </a:p>
          <a:p>
            <a:r>
              <a:rPr lang="en-US" dirty="0" smtClean="0"/>
              <a:t>Date of Electronic Case Notification to CDC</a:t>
            </a:r>
          </a:p>
          <a:p>
            <a:r>
              <a:rPr lang="en-US" dirty="0" smtClean="0"/>
              <a:t>MMWR Year</a:t>
            </a:r>
          </a:p>
          <a:p>
            <a:r>
              <a:rPr lang="en-US" dirty="0" smtClean="0"/>
              <a:t>Date CDC Was First Verbally Notified of This Case</a:t>
            </a:r>
          </a:p>
          <a:p>
            <a:endParaRPr lang="en-US" dirty="0"/>
          </a:p>
        </p:txBody>
      </p:sp>
    </p:spTree>
    <p:extLst>
      <p:ext uri="{BB962C8B-B14F-4D97-AF65-F5344CB8AC3E}">
        <p14:creationId xmlns:p14="http://schemas.microsoft.com/office/powerpoint/2010/main" val="24123101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Schedule</a:t>
            </a:r>
            <a:endParaRPr lang="en-US" dirty="0"/>
          </a:p>
        </p:txBody>
      </p:sp>
      <p:sp>
        <p:nvSpPr>
          <p:cNvPr id="3" name="Text Placeholder 2"/>
          <p:cNvSpPr>
            <a:spLocks noGrp="1"/>
          </p:cNvSpPr>
          <p:nvPr>
            <p:ph type="body" sz="quarter" idx="10"/>
          </p:nvPr>
        </p:nvSpPr>
        <p:spPr/>
        <p:txBody>
          <a:bodyPr>
            <a:normAutofit/>
          </a:bodyPr>
          <a:lstStyle/>
          <a:p>
            <a:r>
              <a:rPr lang="en-US" dirty="0" smtClean="0"/>
              <a:t>Tentative topic schedule for 2018:</a:t>
            </a:r>
          </a:p>
          <a:p>
            <a:pPr lvl="1"/>
            <a:r>
              <a:rPr lang="en-US" dirty="0" smtClean="0"/>
              <a:t>November 30</a:t>
            </a:r>
            <a:r>
              <a:rPr lang="en-US" baseline="30000" dirty="0" smtClean="0"/>
              <a:t>th</a:t>
            </a:r>
            <a:r>
              <a:rPr lang="en-US" dirty="0" smtClean="0"/>
              <a:t>: Work group planning offline; No call next </a:t>
            </a:r>
          </a:p>
          <a:p>
            <a:pPr marL="457200" lvl="1" indent="0">
              <a:buNone/>
            </a:pPr>
            <a:r>
              <a:rPr lang="en-US" dirty="0"/>
              <a:t> </a:t>
            </a:r>
            <a:r>
              <a:rPr lang="en-US" dirty="0" smtClean="0"/>
              <a:t>                             month</a:t>
            </a:r>
          </a:p>
          <a:p>
            <a:pPr lvl="1"/>
            <a:r>
              <a:rPr lang="en-US" dirty="0" smtClean="0"/>
              <a:t>December 28</a:t>
            </a:r>
            <a:r>
              <a:rPr lang="en-US" baseline="30000" dirty="0" smtClean="0"/>
              <a:t>th</a:t>
            </a:r>
            <a:r>
              <a:rPr lang="en-US" dirty="0" smtClean="0"/>
              <a:t>: Cancelled</a:t>
            </a:r>
            <a:endParaRPr lang="en-US" dirty="0"/>
          </a:p>
          <a:p>
            <a:r>
              <a:rPr lang="en-US" dirty="0" smtClean="0"/>
              <a:t>Next call to be scheduled after the holidays!</a:t>
            </a:r>
          </a:p>
        </p:txBody>
      </p:sp>
    </p:spTree>
    <p:extLst>
      <p:ext uri="{BB962C8B-B14F-4D97-AF65-F5344CB8AC3E}">
        <p14:creationId xmlns:p14="http://schemas.microsoft.com/office/powerpoint/2010/main" val="100909605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Action Items</a:t>
            </a:r>
            <a:endParaRPr lang="en-US" dirty="0"/>
          </a:p>
        </p:txBody>
      </p:sp>
      <p:sp>
        <p:nvSpPr>
          <p:cNvPr id="3" name="Text Placeholder 2"/>
          <p:cNvSpPr>
            <a:spLocks noGrp="1"/>
          </p:cNvSpPr>
          <p:nvPr>
            <p:ph type="body" sz="quarter" idx="10"/>
          </p:nvPr>
        </p:nvSpPr>
        <p:spPr/>
        <p:txBody>
          <a:bodyPr/>
          <a:lstStyle/>
          <a:p>
            <a:r>
              <a:rPr lang="en-US" dirty="0" smtClean="0"/>
              <a:t>Share your Event </a:t>
            </a:r>
            <a:r>
              <a:rPr lang="en-US" dirty="0"/>
              <a:t>Date component dates and algorithm:</a:t>
            </a:r>
          </a:p>
          <a:p>
            <a:pPr lvl="1"/>
            <a:r>
              <a:rPr lang="en-US" dirty="0"/>
              <a:t>Form View: </a:t>
            </a:r>
            <a:r>
              <a:rPr lang="en-US" u="sng" dirty="0">
                <a:solidFill>
                  <a:srgbClr val="FF0000"/>
                </a:solidFill>
                <a:hlinkClick r:id="rId2"/>
              </a:rPr>
              <a:t>https://app.smartsheet.com/b/form/4aabb6f3e3c14a02b3704f69518fd413</a:t>
            </a:r>
            <a:r>
              <a:rPr lang="en-US" dirty="0">
                <a:solidFill>
                  <a:srgbClr val="FF0000"/>
                </a:solidFill>
              </a:rPr>
              <a:t> </a:t>
            </a:r>
          </a:p>
          <a:p>
            <a:pPr lvl="1"/>
            <a:r>
              <a:rPr lang="en-US" dirty="0"/>
              <a:t>Sheet View: </a:t>
            </a:r>
            <a:r>
              <a:rPr lang="en-US" u="sng" dirty="0">
                <a:solidFill>
                  <a:srgbClr val="FF0000"/>
                </a:solidFill>
                <a:hlinkClick r:id="rId3"/>
              </a:rPr>
              <a:t>https://app.smartsheet.com/b/publish?EQBCT=fef5acea351449238e5b4483659b5d3c</a:t>
            </a:r>
            <a:r>
              <a:rPr lang="en-US" dirty="0">
                <a:solidFill>
                  <a:srgbClr val="FF0000"/>
                </a:solidFill>
              </a:rPr>
              <a:t> </a:t>
            </a:r>
          </a:p>
          <a:p>
            <a:endParaRPr lang="en-US" dirty="0"/>
          </a:p>
        </p:txBody>
      </p:sp>
    </p:spTree>
    <p:extLst>
      <p:ext uri="{BB962C8B-B14F-4D97-AF65-F5344CB8AC3E}">
        <p14:creationId xmlns:p14="http://schemas.microsoft.com/office/powerpoint/2010/main" val="12045146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extLst>
          </p:cNvPr>
          <p:cNvSpPr>
            <a:spLocks noGrp="1"/>
          </p:cNvSpPr>
          <p:nvPr>
            <p:ph type="title"/>
          </p:nvPr>
        </p:nvSpPr>
        <p:spPr>
          <a:xfrm>
            <a:off x="457200" y="169863"/>
            <a:ext cx="8229600" cy="1031875"/>
          </a:xfrm>
        </p:spPr>
        <p:txBody>
          <a:bodyPr rtlCol="0">
            <a:normAutofit/>
          </a:bodyPr>
          <a:lstStyle/>
          <a:p>
            <a:pPr eaLnBrk="1" fontAlgn="auto" hangingPunct="1">
              <a:spcAft>
                <a:spcPts val="0"/>
              </a:spcAft>
              <a:defRPr/>
            </a:pPr>
            <a:r>
              <a:rPr lang="en-US" dirty="0" smtClean="0"/>
              <a:t>How to Engage</a:t>
            </a:r>
            <a:endParaRPr lang="en-US" dirty="0"/>
          </a:p>
        </p:txBody>
      </p:sp>
      <p:sp>
        <p:nvSpPr>
          <p:cNvPr id="3" name="Text Placeholder 2">
            <a:extLst>
              <a:ext uri="{FF2B5EF4-FFF2-40B4-BE49-F238E27FC236}"/>
            </a:extLst>
          </p:cNvPr>
          <p:cNvSpPr>
            <a:spLocks noGrp="1"/>
          </p:cNvSpPr>
          <p:nvPr>
            <p:ph type="body" sz="quarter" idx="10"/>
          </p:nvPr>
        </p:nvSpPr>
        <p:spPr>
          <a:xfrm>
            <a:off x="169863" y="1336675"/>
            <a:ext cx="8850312" cy="4746625"/>
          </a:xfrm>
        </p:spPr>
        <p:txBody>
          <a:bodyPr rtlCol="0">
            <a:normAutofit/>
          </a:bodyPr>
          <a:lstStyle/>
          <a:p>
            <a:pPr marL="342900" lvl="1" eaLnBrk="1" fontAlgn="auto" hangingPunct="1">
              <a:spcAft>
                <a:spcPts val="0"/>
              </a:spcAft>
              <a:buFont typeface="Arial" pitchFamily="34" charset="0"/>
              <a:buChar char="•"/>
              <a:defRPr/>
            </a:pPr>
            <a:r>
              <a:rPr b="1" dirty="0" smtClean="0">
                <a:solidFill>
                  <a:srgbClr val="002060"/>
                </a:solidFill>
              </a:rPr>
              <a:t>Email:</a:t>
            </a:r>
          </a:p>
          <a:p>
            <a:pPr marL="685800" lvl="2">
              <a:buFont typeface="Arial" pitchFamily="34" charset="0"/>
              <a:buChar char="•"/>
              <a:defRPr/>
            </a:pPr>
            <a:r>
              <a:rPr lang="en-US" b="1" dirty="0" smtClean="0">
                <a:solidFill>
                  <a:srgbClr val="002060"/>
                </a:solidFill>
              </a:rPr>
              <a:t>Molly </a:t>
            </a:r>
            <a:r>
              <a:rPr lang="en-US" b="1" dirty="0">
                <a:solidFill>
                  <a:srgbClr val="002060"/>
                </a:solidFill>
              </a:rPr>
              <a:t>Crockett: </a:t>
            </a:r>
            <a:r>
              <a:rPr lang="en-US" dirty="0">
                <a:solidFill>
                  <a:srgbClr val="002060"/>
                </a:solidFill>
              </a:rPr>
              <a:t>Molly.Crockett@MassMail.State.MA.US</a:t>
            </a:r>
            <a:endParaRPr lang="en-US" dirty="0" smtClean="0">
              <a:solidFill>
                <a:srgbClr val="002060"/>
              </a:solidFill>
            </a:endParaRPr>
          </a:p>
          <a:p>
            <a:pPr marL="685800" lvl="2">
              <a:buFont typeface="Arial" pitchFamily="34" charset="0"/>
              <a:buChar char="•"/>
              <a:defRPr/>
            </a:pPr>
            <a:endParaRPr dirty="0" smtClean="0">
              <a:solidFill>
                <a:srgbClr val="002060"/>
              </a:solidFill>
            </a:endParaRPr>
          </a:p>
          <a:p>
            <a:pPr marL="457200" lvl="1" indent="0" eaLnBrk="1" fontAlgn="auto" hangingPunct="1">
              <a:spcAft>
                <a:spcPts val="0"/>
              </a:spcAft>
              <a:buFont typeface="Courier New" pitchFamily="49" charset="0"/>
              <a:buNone/>
              <a:defRPr/>
            </a:pPr>
            <a:endParaRPr dirty="0">
              <a:solidFill>
                <a:srgbClr val="FF0000"/>
              </a:solidFill>
            </a:endParaRPr>
          </a:p>
          <a:p>
            <a:pPr eaLnBrk="1" fontAlgn="auto" hangingPunct="1">
              <a:spcAft>
                <a:spcPts val="0"/>
              </a:spcAft>
              <a:defRPr/>
            </a:pPr>
            <a:endParaRPr dirty="0" smtClean="0"/>
          </a:p>
          <a:p>
            <a:pPr lvl="1" eaLnBrk="1" fontAlgn="auto" hangingPunct="1">
              <a:spcAft>
                <a:spcPts val="0"/>
              </a:spcAft>
              <a:defRPr/>
            </a:pPr>
            <a:endParaRPr dirty="0"/>
          </a:p>
          <a:p>
            <a:pPr eaLnBrk="1" fontAlgn="auto" hangingPunct="1">
              <a:spcAft>
                <a:spcPts val="0"/>
              </a:spcAft>
              <a:defRPr/>
            </a:pPr>
            <a:endParaRPr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863" y="3291112"/>
            <a:ext cx="2044700" cy="1541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2"/>
          <p:cNvSpPr txBox="1">
            <a:spLocks noChangeArrowheads="1"/>
          </p:cNvSpPr>
          <p:nvPr/>
        </p:nvSpPr>
        <p:spPr bwMode="auto">
          <a:xfrm>
            <a:off x="2044699" y="3876900"/>
            <a:ext cx="69754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itchFamily="34" charset="0"/>
              <a:buChar char="•"/>
              <a:defRPr sz="2400">
                <a:solidFill>
                  <a:srgbClr val="101957"/>
                </a:solidFill>
                <a:latin typeface="Arial" pitchFamily="34" charset="0"/>
              </a:defRPr>
            </a:lvl1pPr>
            <a:lvl2pPr marL="742950" indent="-285750">
              <a:spcBef>
                <a:spcPct val="20000"/>
              </a:spcBef>
              <a:buFont typeface="Courier New" pitchFamily="49" charset="0"/>
              <a:buChar char="o"/>
              <a:defRPr sz="2400">
                <a:solidFill>
                  <a:srgbClr val="101957"/>
                </a:solidFill>
                <a:latin typeface="Arial" pitchFamily="34" charset="0"/>
              </a:defRPr>
            </a:lvl2pPr>
            <a:lvl3pPr marL="1143000" indent="-228600">
              <a:spcBef>
                <a:spcPct val="20000"/>
              </a:spcBef>
              <a:buFont typeface="Wingdings" pitchFamily="2" charset="2"/>
              <a:buChar char="§"/>
              <a:defRPr sz="2400">
                <a:solidFill>
                  <a:srgbClr val="101957"/>
                </a:solidFill>
                <a:latin typeface="Arial" pitchFamily="34" charset="0"/>
              </a:defRPr>
            </a:lvl3pPr>
            <a:lvl4pPr marL="1600200" indent="-228600">
              <a:spcBef>
                <a:spcPct val="20000"/>
              </a:spcBef>
              <a:buFont typeface="Arial" pitchFamily="34" charset="0"/>
              <a:buChar char="–"/>
              <a:defRPr sz="2400">
                <a:solidFill>
                  <a:srgbClr val="101957"/>
                </a:solidFill>
                <a:latin typeface="Arial" pitchFamily="34" charset="0"/>
              </a:defRPr>
            </a:lvl4pPr>
            <a:lvl5pPr marL="2057400" indent="-228600">
              <a:spcBef>
                <a:spcPct val="20000"/>
              </a:spcBef>
              <a:buFont typeface="Arial" pitchFamily="34" charset="0"/>
              <a:buChar char="»"/>
              <a:defRPr sz="2400">
                <a:solidFill>
                  <a:srgbClr val="101957"/>
                </a:solidFill>
                <a:latin typeface="Arial" pitchFamily="34" charset="0"/>
              </a:defRPr>
            </a:lvl5pPr>
            <a:lvl6pPr marL="25146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6pPr>
            <a:lvl7pPr marL="29718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7pPr>
            <a:lvl8pPr marL="34290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8pPr>
            <a:lvl9pPr marL="3886200" indent="-228600" defTabSz="457200" eaLnBrk="0" fontAlgn="base" hangingPunct="0">
              <a:spcBef>
                <a:spcPct val="20000"/>
              </a:spcBef>
              <a:spcAft>
                <a:spcPct val="0"/>
              </a:spcAft>
              <a:buFont typeface="Arial" pitchFamily="34" charset="0"/>
              <a:buChar char="»"/>
              <a:defRPr sz="2400">
                <a:solidFill>
                  <a:srgbClr val="101957"/>
                </a:solidFill>
                <a:latin typeface="Arial" pitchFamily="34" charset="0"/>
              </a:defRPr>
            </a:lvl9pPr>
          </a:lstStyle>
          <a:p>
            <a:pPr>
              <a:spcBef>
                <a:spcPct val="0"/>
              </a:spcBef>
              <a:buFontTx/>
              <a:buNone/>
            </a:pPr>
            <a:r>
              <a:rPr lang="en-US" altLang="en-US" sz="2200" dirty="0" smtClean="0">
                <a:solidFill>
                  <a:schemeClr val="tx1"/>
                </a:solidFill>
                <a:hlinkClick r:id="rId4"/>
              </a:rPr>
              <a:t>https</a:t>
            </a:r>
            <a:r>
              <a:rPr lang="en-US" altLang="en-US" sz="2200" dirty="0">
                <a:solidFill>
                  <a:schemeClr val="tx1"/>
                </a:solidFill>
                <a:hlinkClick r:id="rId4"/>
              </a:rPr>
              <a:t>://3.basecamp.com/3164497/join/1guTDJpympSc</a:t>
            </a:r>
            <a:endParaRPr lang="en-US" altLang="en-US" sz="2200" dirty="0">
              <a:solidFill>
                <a:schemeClr val="tx1"/>
              </a:solidFill>
            </a:endParaRPr>
          </a:p>
        </p:txBody>
      </p:sp>
    </p:spTree>
    <p:extLst>
      <p:ext uri="{BB962C8B-B14F-4D97-AF65-F5344CB8AC3E}">
        <p14:creationId xmlns:p14="http://schemas.microsoft.com/office/powerpoint/2010/main" val="3692645380"/>
      </p:ext>
    </p:extLst>
  </p:cSld>
  <p:clrMapOvr>
    <a:masterClrMapping/>
  </p:clrMapOvr>
  <p:timing>
    <p:tnLst>
      <p:par>
        <p:cTn id="1" dur="indefinite" restart="never" nodeType="tmRoot"/>
      </p:par>
    </p:tnLst>
  </p:timing>
</p:sld>
</file>

<file path=ppt/theme/theme1.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4182</TotalTime>
  <Words>1130</Words>
  <Application>Microsoft Office PowerPoint</Application>
  <PresentationFormat>On-screen Show (4:3)</PresentationFormat>
  <Paragraphs>154</Paragraphs>
  <Slides>20</Slides>
  <Notes>9</Notes>
  <HiddenSlides>5</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Arial</vt:lpstr>
      <vt:lpstr>Wingdings</vt:lpstr>
      <vt:lpstr>Arial-Lgt-FC</vt:lpstr>
      <vt:lpstr>Calibri</vt:lpstr>
      <vt:lpstr>Courier New</vt:lpstr>
      <vt:lpstr>Arial-Mdm-FC</vt:lpstr>
      <vt:lpstr>Avenir LT 45 Book</vt:lpstr>
      <vt:lpstr>Avenir</vt:lpstr>
      <vt:lpstr>CSTE_Powerpoint_Template_final</vt:lpstr>
      <vt:lpstr>Data Standardization Work Group</vt:lpstr>
      <vt:lpstr>Agenda</vt:lpstr>
      <vt:lpstr>PowerPoint Presentation</vt:lpstr>
      <vt:lpstr>Proposals Discussed</vt:lpstr>
      <vt:lpstr>Proposal 1: Clinical Diagnosis</vt:lpstr>
      <vt:lpstr>Proposal 2: Clinical Diagnosis  with laboratory proxy</vt:lpstr>
      <vt:lpstr>Proposal 3: Confirmatory Clinical  or Laboratory Diagnosis</vt:lpstr>
      <vt:lpstr>Proposal 4: Combined Clinical and Laboratory Diagnosis</vt:lpstr>
      <vt:lpstr>Proposal #5</vt:lpstr>
      <vt:lpstr>Focus</vt:lpstr>
      <vt:lpstr>PowerPoint Presentation</vt:lpstr>
      <vt:lpstr>Report Dates</vt:lpstr>
      <vt:lpstr>Collect These Dates</vt:lpstr>
      <vt:lpstr>Meaningful Date(s)</vt:lpstr>
      <vt:lpstr>Proposal</vt:lpstr>
      <vt:lpstr>Focus</vt:lpstr>
      <vt:lpstr>Additional Dates</vt:lpstr>
      <vt:lpstr>Schedule</vt:lpstr>
      <vt:lpstr>Action Items</vt:lpstr>
      <vt:lpstr>How to Engage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Shannon Harney</cp:lastModifiedBy>
  <cp:revision>211</cp:revision>
  <cp:lastPrinted>2018-09-28T15:08:09Z</cp:lastPrinted>
  <dcterms:created xsi:type="dcterms:W3CDTF">2015-07-30T19:14:16Z</dcterms:created>
  <dcterms:modified xsi:type="dcterms:W3CDTF">2018-10-26T16:17:53Z</dcterms:modified>
</cp:coreProperties>
</file>