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</p:sldMasterIdLst>
  <p:notesMasterIdLst>
    <p:notesMasterId r:id="rId20"/>
  </p:notesMasterIdLst>
  <p:sldIdLst>
    <p:sldId id="266" r:id="rId5"/>
    <p:sldId id="267" r:id="rId6"/>
    <p:sldId id="287" r:id="rId7"/>
    <p:sldId id="309" r:id="rId8"/>
    <p:sldId id="310" r:id="rId9"/>
    <p:sldId id="289" r:id="rId10"/>
    <p:sldId id="291" r:id="rId11"/>
    <p:sldId id="301" r:id="rId12"/>
    <p:sldId id="296" r:id="rId13"/>
    <p:sldId id="306" r:id="rId14"/>
    <p:sldId id="305" r:id="rId15"/>
    <p:sldId id="308" r:id="rId16"/>
    <p:sldId id="298" r:id="rId17"/>
    <p:sldId id="303" r:id="rId18"/>
    <p:sldId id="304" r:id="rId19"/>
  </p:sldIdLst>
  <p:sldSz cx="9144000" cy="6858000" type="screen4x3"/>
  <p:notesSz cx="6858000" cy="9144000"/>
  <p:defaultTextStyle>
    <a:defPPr>
      <a:defRPr lang="en-US"/>
    </a:defPPr>
    <a:lvl1pPr marL="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76" autoAdjust="0"/>
    <p:restoredTop sz="96374" autoAdjust="0"/>
  </p:normalViewPr>
  <p:slideViewPr>
    <p:cSldViewPr snapToGrid="0">
      <p:cViewPr varScale="1">
        <p:scale>
          <a:sx n="111" d="100"/>
          <a:sy n="111" d="100"/>
        </p:scale>
        <p:origin x="201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108892-75A1-4BDE-87AC-D3B13C83E7A0}" type="datetimeFigureOut">
              <a:rPr lang="en-US" smtClean="0"/>
              <a:t>4/29/2022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B72C8C-B45C-4F9B-AD10-6928A92888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374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6464" y="362075"/>
            <a:ext cx="8191072" cy="80917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4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6464" y="1310901"/>
            <a:ext cx="8191072" cy="53844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974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866490" y="2594157"/>
            <a:ext cx="6109650" cy="90646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090809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864348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1658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658" y="255082"/>
            <a:ext cx="6208513" cy="871355"/>
          </a:xfrm>
          <a:prstGeom prst="rect">
            <a:avLst/>
          </a:prstGeom>
        </p:spPr>
        <p:txBody>
          <a:bodyPr anchor="ctr"/>
          <a:lstStyle>
            <a:lvl1pPr>
              <a:defRPr sz="37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59" y="1547310"/>
            <a:ext cx="5283838" cy="42706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721BDB5-4C90-4F4C-86A3-DF0414374D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94375" y="1547310"/>
            <a:ext cx="3124200" cy="4267703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973722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63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042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73" r:id="rId2"/>
    <p:sldLayoutId id="2147483674" r:id="rId3"/>
    <p:sldLayoutId id="2147483677" r:id="rId4"/>
    <p:sldLayoutId id="214748367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ndc.services.cdc.gov/wp-content/uploads/2021/02/09-SI-04.pdf" TargetMode="Externa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354C266B-3711-1F4A-8E0C-7AD33B7B9D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8650" y="2158361"/>
            <a:ext cx="8191072" cy="538447"/>
          </a:xfrm>
        </p:spPr>
        <p:txBody>
          <a:bodyPr/>
          <a:lstStyle/>
          <a:p>
            <a:r>
              <a:rPr lang="en-US" dirty="0">
                <a:latin typeface="+mj-lt"/>
              </a:rPr>
              <a:t>April 29</a:t>
            </a:r>
            <a:r>
              <a:rPr lang="en-US" baseline="30000" dirty="0">
                <a:latin typeface="+mj-lt"/>
              </a:rPr>
              <a:t>th</a:t>
            </a:r>
            <a:r>
              <a:rPr lang="en-US" dirty="0">
                <a:latin typeface="+mj-lt"/>
              </a:rPr>
              <a:t>, 2022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3B0A1483-033F-48C5-80E7-9FEB4C0245BE}"/>
              </a:ext>
            </a:extLst>
          </p:cNvPr>
          <p:cNvSpPr txBox="1">
            <a:spLocks/>
          </p:cNvSpPr>
          <p:nvPr/>
        </p:nvSpPr>
        <p:spPr>
          <a:xfrm>
            <a:off x="628650" y="164600"/>
            <a:ext cx="7886700" cy="1993761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altLang="en-US" sz="3600" dirty="0"/>
              <a:t>Data Standardization Work Group (DSWG)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05EDA40-20B1-4056-B641-60B718FD5ED3}"/>
              </a:ext>
            </a:extLst>
          </p:cNvPr>
          <p:cNvSpPr>
            <a:spLocks noGrp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i="1" dirty="0">
                <a:solidFill>
                  <a:srgbClr val="C00000"/>
                </a:solidFill>
              </a:rPr>
              <a:t>Please mute phone/ headset/ computer audio!​</a:t>
            </a:r>
          </a:p>
          <a:p>
            <a:pPr marL="0" indent="0" algn="ctr">
              <a:buNone/>
            </a:pPr>
            <a:r>
              <a:rPr lang="en-US" sz="2400" b="1" u="sng" dirty="0"/>
              <a:t>Agenda</a:t>
            </a:r>
          </a:p>
          <a:p>
            <a:r>
              <a:rPr lang="en-US" sz="2000" dirty="0"/>
              <a:t>Roll Call</a:t>
            </a:r>
          </a:p>
          <a:p>
            <a:r>
              <a:rPr lang="en-US" sz="2000" dirty="0"/>
              <a:t>Consensus Report Status &amp; Updated Approval Process</a:t>
            </a:r>
          </a:p>
          <a:p>
            <a:r>
              <a:rPr lang="en-US" sz="2000" dirty="0"/>
              <a:t>Timeliness of reporting to CDC </a:t>
            </a:r>
          </a:p>
          <a:p>
            <a:pPr lvl="1"/>
            <a:r>
              <a:rPr lang="en-US" sz="1600" dirty="0"/>
              <a:t>Review background</a:t>
            </a:r>
          </a:p>
          <a:p>
            <a:pPr lvl="1"/>
            <a:r>
              <a:rPr lang="en-US" sz="1600" dirty="0"/>
              <a:t>Identify barriers to early reporting</a:t>
            </a:r>
          </a:p>
          <a:p>
            <a:pPr lvl="1"/>
            <a:r>
              <a:rPr lang="en-US" sz="1600" dirty="0"/>
              <a:t>Recommendations for addressing barriers</a:t>
            </a:r>
          </a:p>
          <a:p>
            <a:pPr lvl="1"/>
            <a:r>
              <a:rPr lang="en-US" sz="1600" dirty="0"/>
              <a:t>Identifying what we need CDC and others to understand about earlier reporting</a:t>
            </a:r>
          </a:p>
          <a:p>
            <a:r>
              <a:rPr lang="en-US" sz="2000" dirty="0"/>
              <a:t>Additional Data Elements to Update and/or Standardize in NNDSS (Danielle) </a:t>
            </a:r>
          </a:p>
          <a:p>
            <a:r>
              <a:rPr lang="en-US" sz="2000" dirty="0"/>
              <a:t>Next Steps</a:t>
            </a:r>
          </a:p>
          <a:p>
            <a:r>
              <a:rPr lang="en-US" sz="2000" dirty="0"/>
              <a:t>Wrap Up &amp; Adjourn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026D48B-0715-4A5E-9B7D-803AD4BD99CF}"/>
              </a:ext>
            </a:extLst>
          </p:cNvPr>
          <p:cNvSpPr txBox="1">
            <a:spLocks/>
          </p:cNvSpPr>
          <p:nvPr/>
        </p:nvSpPr>
        <p:spPr>
          <a:xfrm>
            <a:off x="212836" y="343814"/>
            <a:ext cx="6881648" cy="78262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700" kern="1200">
                <a:solidFill>
                  <a:srgbClr val="15345A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2100" b="1" dirty="0"/>
              <a:t>CSTE Data Standardization Workgroup Meeting</a:t>
            </a:r>
            <a:r>
              <a:rPr lang="en-US" sz="2100" dirty="0">
                <a:solidFill>
                  <a:srgbClr val="000000"/>
                </a:solidFill>
              </a:rPr>
              <a:t>​</a:t>
            </a:r>
            <a:endParaRPr lang="en-US" sz="21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C69A24-B1B6-4FBA-9506-2B562F6DE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928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200" dirty="0"/>
              <a:t>Consensus Report Status &amp; Updated Approval Process</a:t>
            </a:r>
          </a:p>
        </p:txBody>
      </p:sp>
    </p:spTree>
    <p:extLst>
      <p:ext uri="{BB962C8B-B14F-4D97-AF65-F5344CB8AC3E}">
        <p14:creationId xmlns:p14="http://schemas.microsoft.com/office/powerpoint/2010/main" val="328838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428D-F4E5-4EF5-8905-9096AFCD5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Approval Process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3F152B-47CD-4DF7-8CD4-9F517B9830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CSTE DSWG Feedback will be requested once the draft has been internally reviewed by the Co-chairs</a:t>
            </a:r>
          </a:p>
          <a:p>
            <a:endParaRPr lang="en-US" dirty="0"/>
          </a:p>
          <a:p>
            <a:pPr lvl="1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DSWG/ Co-chairs </a:t>
            </a:r>
            <a:r>
              <a:rPr lang="en-US" sz="2400" dirty="0">
                <a:latin typeface="Wingdings" panose="05000000000000000000" pitchFamily="2" charset="2"/>
                <a:ea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</a:rPr>
              <a:t>Shaily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/ Becky </a:t>
            </a:r>
            <a:r>
              <a:rPr lang="en-US" sz="2400" dirty="0">
                <a:latin typeface="Wingdings" panose="05000000000000000000" pitchFamily="2" charset="2"/>
                <a:ea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SPIS (present)</a:t>
            </a:r>
            <a:r>
              <a:rPr lang="en-US" sz="2400" dirty="0">
                <a:latin typeface="Wingdings" panose="05000000000000000000" pitchFamily="2" charset="2"/>
                <a:ea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Gillian </a:t>
            </a:r>
            <a:r>
              <a:rPr lang="en-US" sz="2400" dirty="0">
                <a:latin typeface="Wingdings" panose="05000000000000000000" pitchFamily="2" charset="2"/>
                <a:ea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S/I Steering Committee (present) </a:t>
            </a:r>
            <a:r>
              <a:rPr lang="en-US" sz="2400" dirty="0">
                <a:latin typeface="Wingdings" panose="05000000000000000000" pitchFamily="2" charset="2"/>
                <a:ea typeface="Calibri" panose="020F0502020204030204" pitchFamily="34" charset="0"/>
                <a:cs typeface="Calibri" panose="020F0502020204030204" pitchFamily="34" charset="0"/>
              </a:rPr>
              <a:t>à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 Kate </a:t>
            </a:r>
            <a:r>
              <a:rPr lang="en-US" sz="2400" dirty="0">
                <a:latin typeface="Calibri" panose="020F0502020204030204" pitchFamily="34" charset="0"/>
              </a:rPr>
              <a:t>(chair &amp; representative on the CSTE Executive Board)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6243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/>
              <a:t>Timeliness of notifications to CDC</a:t>
            </a:r>
          </a:p>
        </p:txBody>
      </p:sp>
    </p:spTree>
    <p:extLst>
      <p:ext uri="{BB962C8B-B14F-4D97-AF65-F5344CB8AC3E}">
        <p14:creationId xmlns:p14="http://schemas.microsoft.com/office/powerpoint/2010/main" val="83088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3F64-8E45-413A-8E50-9B8DF27B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Background and Context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/>
              <a:t>Variation across jurisdictions and conditions in:</a:t>
            </a:r>
          </a:p>
          <a:p>
            <a:pPr lvl="1"/>
            <a:r>
              <a:rPr lang="en-US" sz="1700" dirty="0"/>
              <a:t>How case notifications are triggered within systems</a:t>
            </a:r>
          </a:p>
          <a:p>
            <a:pPr lvl="1"/>
            <a:r>
              <a:rPr lang="en-US" sz="1700" dirty="0"/>
              <a:t>How case classification occurs (spectrum of automated </a:t>
            </a:r>
            <a:r>
              <a:rPr lang="en-US" sz="1700" dirty="0">
                <a:sym typeface="Wingdings" panose="05000000000000000000" pitchFamily="2" charset="2"/>
              </a:rPr>
              <a:t> </a:t>
            </a:r>
            <a:r>
              <a:rPr lang="en-US" sz="1700" dirty="0"/>
              <a:t>manual)</a:t>
            </a:r>
          </a:p>
          <a:p>
            <a:pPr lvl="1"/>
            <a:r>
              <a:rPr lang="en-US" sz="1700" dirty="0"/>
              <a:t>Policy/procedures around when to send in case’s life cycle </a:t>
            </a:r>
          </a:p>
          <a:p>
            <a:pPr lvl="1"/>
            <a:endParaRPr lang="en-US" sz="1900" dirty="0"/>
          </a:p>
          <a:p>
            <a:r>
              <a:rPr lang="en-US" sz="2200" dirty="0"/>
              <a:t>Case notifications, at their most basic, provide case counts at national level</a:t>
            </a:r>
          </a:p>
          <a:p>
            <a:pPr lvl="1"/>
            <a:r>
              <a:rPr lang="en-US" sz="1700" dirty="0"/>
              <a:t>Descriptors often available early: age, sex, timing indicator, locale (state or county)</a:t>
            </a:r>
          </a:p>
          <a:p>
            <a:pPr lvl="1"/>
            <a:r>
              <a:rPr lang="en-US" sz="1700" i="1" dirty="0"/>
              <a:t>Provisional</a:t>
            </a:r>
            <a:r>
              <a:rPr lang="en-US" sz="1700" dirty="0"/>
              <a:t> data</a:t>
            </a:r>
          </a:p>
          <a:p>
            <a:pPr lvl="1"/>
            <a:endParaRPr lang="en-US" sz="1900" dirty="0"/>
          </a:p>
          <a:p>
            <a:pPr>
              <a:lnSpc>
                <a:spcPct val="110000"/>
              </a:lnSpc>
            </a:pPr>
            <a:r>
              <a:rPr lang="en-US" sz="1900" dirty="0">
                <a:hlinkClick r:id="rId2"/>
              </a:rPr>
              <a:t>2009 CSTE Position Statement (09-SI-04) </a:t>
            </a:r>
            <a:r>
              <a:rPr lang="en-US" sz="1900" dirty="0"/>
              <a:t>states that “Case notifications….should occur as soon as the cases meet notification criteria, but in any case within 7 days of the case meeting the notification criteria.”</a:t>
            </a:r>
          </a:p>
        </p:txBody>
      </p:sp>
    </p:spTree>
    <p:extLst>
      <p:ext uri="{BB962C8B-B14F-4D97-AF65-F5344CB8AC3E}">
        <p14:creationId xmlns:p14="http://schemas.microsoft.com/office/powerpoint/2010/main" val="278393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3F64-8E45-413A-8E50-9B8DF27B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Background and Context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Balance of timeliness (send as early as possible) vs. accuracy/ completeness/certainty (delay sending)</a:t>
            </a:r>
          </a:p>
          <a:p>
            <a:pPr lvl="1"/>
            <a:endParaRPr lang="en-US" dirty="0"/>
          </a:p>
          <a:p>
            <a:r>
              <a:rPr lang="en-US" sz="2000" dirty="0"/>
              <a:t>Earlier case notifications =&gt; more situational awareness at national level about magnitude/spread/extent of health issue</a:t>
            </a:r>
          </a:p>
          <a:p>
            <a:pPr lvl="1"/>
            <a:r>
              <a:rPr lang="en-US" sz="1800" dirty="0"/>
              <a:t>Although preliminary/provisional, constantly changing</a:t>
            </a:r>
          </a:p>
          <a:p>
            <a:pPr marL="457200" lvl="1" indent="0">
              <a:buNone/>
            </a:pPr>
            <a:endParaRPr lang="en-US" sz="1800" dirty="0"/>
          </a:p>
          <a:p>
            <a:r>
              <a:rPr lang="en-US" sz="2000" dirty="0"/>
              <a:t>If case notifications are routinely sent “early”: </a:t>
            </a:r>
          </a:p>
          <a:p>
            <a:pPr lvl="1"/>
            <a:r>
              <a:rPr lang="en-US" sz="1800" dirty="0"/>
              <a:t>May better meet current demands from policy-makers, partners and public</a:t>
            </a:r>
          </a:p>
          <a:p>
            <a:pPr lvl="1"/>
            <a:r>
              <a:rPr lang="en-US" sz="1800" dirty="0"/>
              <a:t>More in line with modernization efforts and today’s speed of business</a:t>
            </a:r>
          </a:p>
          <a:p>
            <a:pPr lvl="1"/>
            <a:r>
              <a:rPr lang="en-US" sz="1800" dirty="0"/>
              <a:t>Can provide a more fluid line between “emergency” and “routine” when/if that occurs for any given condition</a:t>
            </a:r>
          </a:p>
          <a:p>
            <a:pPr lvl="1"/>
            <a:r>
              <a:rPr lang="en-US" sz="1800" dirty="0"/>
              <a:t>Less likely to stand up parallel “early notification” mechanism for an emergency/urgent event?</a:t>
            </a:r>
          </a:p>
          <a:p>
            <a:pPr lvl="1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5944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53F64-8E45-413A-8E50-9B8DF27B7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Background and Context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A23EA6-18A9-FA45-830A-9353F79278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can DSWG do to:</a:t>
            </a:r>
          </a:p>
          <a:p>
            <a:endParaRPr lang="en-US" dirty="0"/>
          </a:p>
          <a:p>
            <a:pPr lvl="1"/>
            <a:r>
              <a:rPr lang="en-US" dirty="0"/>
              <a:t>Help set workable best practices and recommendations for earlier notification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Identify and address barriers to earlier notification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Educate partners (CDC, health departments, policy-makers, public) about the use of preliminary/provisional data</a:t>
            </a:r>
          </a:p>
        </p:txBody>
      </p:sp>
    </p:spTree>
    <p:extLst>
      <p:ext uri="{BB962C8B-B14F-4D97-AF65-F5344CB8AC3E}">
        <p14:creationId xmlns:p14="http://schemas.microsoft.com/office/powerpoint/2010/main" val="11966645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72436-CD48-48B1-9BA3-10C6D6DD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Earlier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DCDA-E3D4-4437-846E-A84B08F6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60" y="1279246"/>
            <a:ext cx="8643488" cy="4112567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b="1" dirty="0"/>
              <a:t>Barriers related to : </a:t>
            </a:r>
            <a:r>
              <a:rPr lang="en-US" dirty="0"/>
              <a:t>Need additional info to classify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May require investigation or chart review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Classification and sending may be automated or manual (requires flag)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endParaRPr lang="en-US" sz="2100" dirty="0"/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Accuracy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Completeness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Systems/Technical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Administrative</a:t>
            </a:r>
          </a:p>
        </p:txBody>
      </p:sp>
    </p:spTree>
    <p:extLst>
      <p:ext uri="{BB962C8B-B14F-4D97-AF65-F5344CB8AC3E}">
        <p14:creationId xmlns:p14="http://schemas.microsoft.com/office/powerpoint/2010/main" val="5703766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72436-CD48-48B1-9BA3-10C6D6DD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Earlier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DCDA-E3D4-4437-846E-A84B08F6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03" y="1279246"/>
            <a:ext cx="8902263" cy="4806244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b="1" dirty="0"/>
              <a:t>Barriers related to data quality/completeness: 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dirty="0"/>
              <a:t>Not enough information from ELR to classify case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May require investigation or chart review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Concerns that data from incomplete case records could be used/analyzed before cases are finalized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Concerns related to accuracy:</a:t>
            </a:r>
          </a:p>
          <a:p>
            <a:pPr lvl="2">
              <a:lnSpc>
                <a:spcPct val="110000"/>
              </a:lnSpc>
              <a:spcBef>
                <a:spcPts val="450"/>
              </a:spcBef>
            </a:pPr>
            <a:r>
              <a:rPr lang="en-US" sz="1900" dirty="0"/>
              <a:t>Publication of cases reported in error (especially rare conditions)</a:t>
            </a:r>
          </a:p>
          <a:p>
            <a:pPr lvl="2">
              <a:lnSpc>
                <a:spcPct val="110000"/>
              </a:lnSpc>
              <a:spcBef>
                <a:spcPts val="450"/>
              </a:spcBef>
            </a:pPr>
            <a:r>
              <a:rPr lang="en-US" sz="1900" dirty="0"/>
              <a:t>Difficulty ‘deleting’ cases after preliminary data was reported but later determined not to be a case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endParaRPr lang="en-US" sz="1100" dirty="0"/>
          </a:p>
          <a:p>
            <a:pPr marL="457200" lvl="1" indent="0">
              <a:lnSpc>
                <a:spcPct val="110000"/>
              </a:lnSpc>
              <a:spcBef>
                <a:spcPts val="450"/>
              </a:spcBef>
              <a:buNone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1908793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72436-CD48-48B1-9BA3-10C6D6DD9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Barriers to Earlier Reporting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DCDA-E3D4-4437-846E-A84B08F6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60" y="1279246"/>
            <a:ext cx="8643488" cy="4606547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b="1" dirty="0"/>
              <a:t>Technical: 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Classification and sending may be automated or manual (requires flag)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Deleting cases after sending may be challenging (non-cases stay in MVPS and get counted)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System updates to accommodate new rules/workflows may be time consuming and/or expensive and it may be difficult to secure resources necessary to make changes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endParaRPr lang="en-US" sz="2100" dirty="0"/>
          </a:p>
          <a:p>
            <a:pPr>
              <a:lnSpc>
                <a:spcPct val="110000"/>
              </a:lnSpc>
              <a:spcBef>
                <a:spcPts val="450"/>
              </a:spcBef>
            </a:pPr>
            <a:r>
              <a:rPr lang="en-US" b="1" dirty="0"/>
              <a:t>Administrative: 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Local rules/established protocols may require complete case investigation and review before sending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r>
              <a:rPr lang="en-US" sz="2100" dirty="0"/>
              <a:t>Preferences within a jurisdiction may vary and some programs may want to wait for review</a:t>
            </a:r>
          </a:p>
          <a:p>
            <a:pPr marL="457200" lvl="1" indent="0">
              <a:lnSpc>
                <a:spcPct val="110000"/>
              </a:lnSpc>
              <a:spcBef>
                <a:spcPts val="450"/>
              </a:spcBef>
              <a:buNone/>
            </a:pPr>
            <a:endParaRPr lang="en-US" sz="2100" dirty="0"/>
          </a:p>
        </p:txBody>
      </p:sp>
    </p:spTree>
    <p:extLst>
      <p:ext uri="{BB962C8B-B14F-4D97-AF65-F5344CB8AC3E}">
        <p14:creationId xmlns:p14="http://schemas.microsoft.com/office/powerpoint/2010/main" val="2049230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8DCDA-E3D4-4437-846E-A84B08F6A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03" y="1279246"/>
            <a:ext cx="8902263" cy="4806244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Existing tools/resources:</a:t>
            </a:r>
          </a:p>
          <a:p>
            <a:endParaRPr lang="en-US" sz="100" dirty="0"/>
          </a:p>
          <a:p>
            <a:pPr lvl="1"/>
            <a:r>
              <a:rPr lang="en-US" dirty="0"/>
              <a:t>Low incidence condition verification in MVPS</a:t>
            </a:r>
          </a:p>
          <a:p>
            <a:pPr lvl="1"/>
            <a:r>
              <a:rPr lang="en-US" dirty="0"/>
              <a:t>Case deletions (single or list) in MVPS</a:t>
            </a:r>
          </a:p>
          <a:p>
            <a:pPr lvl="1"/>
            <a:r>
              <a:rPr lang="en-US" dirty="0"/>
              <a:t>Clinical data via </a:t>
            </a:r>
            <a:r>
              <a:rPr lang="en-US" dirty="0" err="1"/>
              <a:t>eICR</a:t>
            </a:r>
            <a:r>
              <a:rPr lang="en-US" dirty="0"/>
              <a:t>/other EHR data</a:t>
            </a:r>
          </a:p>
          <a:p>
            <a:pPr marL="0" indent="0" algn="ctr">
              <a:buNone/>
            </a:pPr>
            <a:endParaRPr lang="en-US" sz="2800" dirty="0"/>
          </a:p>
          <a:p>
            <a:pPr marL="0" indent="0" algn="ctr">
              <a:buNone/>
            </a:pPr>
            <a:r>
              <a:rPr lang="en-US" i="1" dirty="0"/>
              <a:t>What additional resources are needed to address </a:t>
            </a:r>
          </a:p>
          <a:p>
            <a:pPr marL="0" indent="0" algn="ctr">
              <a:buNone/>
            </a:pPr>
            <a:r>
              <a:rPr lang="en-US" i="1" dirty="0"/>
              <a:t>barriers to earlier reporting?</a:t>
            </a:r>
          </a:p>
          <a:p>
            <a:pPr marL="0" indent="0" algn="ctr">
              <a:buNone/>
            </a:pPr>
            <a:endParaRPr lang="en-US" sz="600" i="1" dirty="0"/>
          </a:p>
          <a:p>
            <a:pPr marL="0" indent="0" algn="ctr">
              <a:buNone/>
            </a:pPr>
            <a:r>
              <a:rPr lang="en-US" sz="2000" dirty="0"/>
              <a:t>Examples: </a:t>
            </a:r>
          </a:p>
          <a:p>
            <a:pPr marL="0" indent="0" algn="ctr">
              <a:buNone/>
            </a:pPr>
            <a:r>
              <a:rPr lang="en-US" sz="2000" dirty="0"/>
              <a:t>Updated procedures/policy/guidance – what type?</a:t>
            </a:r>
          </a:p>
          <a:p>
            <a:pPr marL="0" indent="0" algn="ctr">
              <a:buNone/>
            </a:pPr>
            <a:r>
              <a:rPr lang="en-US" sz="2000" dirty="0"/>
              <a:t>Technical resources - personnel and/or equipment?</a:t>
            </a:r>
          </a:p>
          <a:p>
            <a:pPr marL="0" indent="0" algn="ctr">
              <a:buNone/>
            </a:pPr>
            <a:r>
              <a:rPr lang="en-US" sz="2000" dirty="0"/>
              <a:t>Staffing – what type/level?</a:t>
            </a:r>
          </a:p>
          <a:p>
            <a:pPr marL="0" indent="0" algn="ctr">
              <a:buNone/>
            </a:pPr>
            <a:r>
              <a:rPr lang="en-US" sz="2000" dirty="0"/>
              <a:t>Other resources needed?</a:t>
            </a:r>
          </a:p>
          <a:p>
            <a:pPr lvl="1">
              <a:lnSpc>
                <a:spcPct val="110000"/>
              </a:lnSpc>
              <a:spcBef>
                <a:spcPts val="450"/>
              </a:spcBef>
            </a:pPr>
            <a:endParaRPr lang="en-US" sz="1100" dirty="0"/>
          </a:p>
          <a:p>
            <a:pPr marL="457200" lvl="1" indent="0">
              <a:lnSpc>
                <a:spcPct val="110000"/>
              </a:lnSpc>
              <a:spcBef>
                <a:spcPts val="450"/>
              </a:spcBef>
              <a:buNone/>
            </a:pPr>
            <a:endParaRPr lang="en-US" sz="21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BF2F1A9-8E70-49C3-81A0-FC92589197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207" y="255082"/>
            <a:ext cx="6358759" cy="871355"/>
          </a:xfrm>
        </p:spPr>
        <p:txBody>
          <a:bodyPr/>
          <a:lstStyle/>
          <a:p>
            <a:r>
              <a:rPr lang="en-US" dirty="0"/>
              <a:t>Tackling Barriers - Resources</a:t>
            </a:r>
          </a:p>
        </p:txBody>
      </p:sp>
    </p:spTree>
    <p:extLst>
      <p:ext uri="{BB962C8B-B14F-4D97-AF65-F5344CB8AC3E}">
        <p14:creationId xmlns:p14="http://schemas.microsoft.com/office/powerpoint/2010/main" val="1420596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5982-05E9-4F65-8740-F8A2B2C0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76AE-DDCF-4CEB-B14C-993816B5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60" y="1433901"/>
            <a:ext cx="8643488" cy="4367809"/>
          </a:xfrm>
        </p:spPr>
        <p:txBody>
          <a:bodyPr>
            <a:normAutofit/>
          </a:bodyPr>
          <a:lstStyle/>
          <a:p>
            <a:r>
              <a:rPr lang="en-US" dirty="0"/>
              <a:t>For CDC/national partners:</a:t>
            </a:r>
          </a:p>
          <a:p>
            <a:pPr lvl="1"/>
            <a:r>
              <a:rPr lang="en-US" sz="2100" dirty="0"/>
              <a:t>What should CDC and other national partners do to facilitate earlier reporting?</a:t>
            </a:r>
          </a:p>
          <a:p>
            <a:pPr lvl="1"/>
            <a:r>
              <a:rPr lang="en-US" sz="2100" dirty="0"/>
              <a:t>…</a:t>
            </a:r>
          </a:p>
          <a:p>
            <a:pPr marL="342900" lvl="1" indent="0">
              <a:buNone/>
            </a:pPr>
            <a:endParaRPr lang="en-US" sz="1200" dirty="0"/>
          </a:p>
          <a:p>
            <a:r>
              <a:rPr lang="en-US" dirty="0"/>
              <a:t>For jurisdictions:</a:t>
            </a:r>
          </a:p>
          <a:p>
            <a:pPr lvl="1"/>
            <a:r>
              <a:rPr lang="en-US" sz="2100" dirty="0"/>
              <a:t>What should jurisdictions do to facilitate earlier reporting?</a:t>
            </a:r>
          </a:p>
          <a:p>
            <a:pPr lvl="1"/>
            <a:r>
              <a:rPr lang="en-US" sz="2100" dirty="0"/>
              <a:t>…</a:t>
            </a:r>
          </a:p>
          <a:p>
            <a:r>
              <a:rPr lang="en-US" dirty="0"/>
              <a:t>Other audiences:</a:t>
            </a:r>
          </a:p>
          <a:p>
            <a:pPr lvl="1"/>
            <a:r>
              <a:rPr lang="en-US" sz="2100" dirty="0"/>
              <a:t>Are there additional recommendations needed to address barriers to earlier reporting?</a:t>
            </a:r>
          </a:p>
          <a:p>
            <a:pPr lvl="1"/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25729852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3BF11A-DB50-4396-9577-6D51FAADBF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Additional Data Elements to Update and/or Standardize in NNDSS</a:t>
            </a:r>
          </a:p>
        </p:txBody>
      </p:sp>
    </p:spTree>
    <p:extLst>
      <p:ext uri="{BB962C8B-B14F-4D97-AF65-F5344CB8AC3E}">
        <p14:creationId xmlns:p14="http://schemas.microsoft.com/office/powerpoint/2010/main" val="4097928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45982-05E9-4F65-8740-F8A2B2C00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76AE-DDCF-4CEB-B14C-993816B5E8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660" y="1917374"/>
            <a:ext cx="8643488" cy="3203015"/>
          </a:xfrm>
        </p:spPr>
        <p:txBody>
          <a:bodyPr>
            <a:normAutofit/>
          </a:bodyPr>
          <a:lstStyle/>
          <a:p>
            <a:r>
              <a:rPr lang="en-US" dirty="0"/>
              <a:t>Next meeting: May 27</a:t>
            </a:r>
            <a:r>
              <a:rPr lang="en-US" baseline="30000" dirty="0"/>
              <a:t>th</a:t>
            </a:r>
            <a:r>
              <a:rPr lang="en-US" dirty="0"/>
              <a:t>, 1pm EDT</a:t>
            </a:r>
          </a:p>
          <a:p>
            <a:endParaRPr lang="en-US" dirty="0"/>
          </a:p>
          <a:p>
            <a:r>
              <a:rPr lang="en-US" dirty="0"/>
              <a:t>Look for communications in the meantime with further questions or documentation to consider for the counting date and timeliness of case notifications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0787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7BCDAEDB-BC45-F646-B9E3-A6564F8682FB}" vid="{3429A4A4-3800-274E-8E4B-7B20905EACA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02EC3833F90344979DBD06A9640CF7" ma:contentTypeVersion="13" ma:contentTypeDescription="Create a new document." ma:contentTypeScope="" ma:versionID="8e96a43f80bb9bdbc864d6674305ee9b">
  <xsd:schema xmlns:xsd="http://www.w3.org/2001/XMLSchema" xmlns:xs="http://www.w3.org/2001/XMLSchema" xmlns:p="http://schemas.microsoft.com/office/2006/metadata/properties" xmlns:ns2="a7eab1f9-45c2-453d-a007-d4d706ff88d0" xmlns:ns3="89633721-923e-460a-b868-94ae28239f36" targetNamespace="http://schemas.microsoft.com/office/2006/metadata/properties" ma:root="true" ma:fieldsID="371ddb1d3a1ee11e55d3490217ded8dc" ns2:_="" ns3:_="">
    <xsd:import namespace="a7eab1f9-45c2-453d-a007-d4d706ff88d0"/>
    <xsd:import namespace="89633721-923e-460a-b868-94ae28239f3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eab1f9-45c2-453d-a007-d4d706ff88d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633721-923e-460a-b868-94ae28239f3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AA34D04-9CBB-4149-898D-7A2624105AF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283C79-BDBB-4FCB-93B9-76814B178E6B}">
  <ds:schemaRefs>
    <ds:schemaRef ds:uri="89633721-923e-460a-b868-94ae28239f36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a7eab1f9-45c2-453d-a007-d4d706ff88d0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DBE1888-B3C0-4EC1-A2E4-1EA18FEC6C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eab1f9-45c2-453d-a007-d4d706ff88d0"/>
    <ds:schemaRef ds:uri="89633721-923e-460a-b868-94ae28239f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CSTE Standard</Template>
  <TotalTime>6118</TotalTime>
  <Words>805</Words>
  <Application>Microsoft Office PowerPoint</Application>
  <PresentationFormat>On-screen Show (4:3)</PresentationFormat>
  <Paragraphs>108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Approval Process</vt:lpstr>
      <vt:lpstr>PowerPoint Presentation</vt:lpstr>
      <vt:lpstr>Background and Context</vt:lpstr>
      <vt:lpstr>Background and Context</vt:lpstr>
      <vt:lpstr>Background and Context</vt:lpstr>
      <vt:lpstr>Barriers to Earlier Reporting</vt:lpstr>
      <vt:lpstr>Barriers to Earlier Reporting</vt:lpstr>
      <vt:lpstr>Barriers to Earlier Reporting</vt:lpstr>
      <vt:lpstr>Tackling Barriers - Resources</vt:lpstr>
      <vt:lpstr>Recommendations</vt:lpstr>
      <vt:lpstr>PowerPoint Presentation</vt:lpstr>
      <vt:lpstr>Next steps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Amita Worasilpchai</dc:creator>
  <cp:lastModifiedBy>Laura Erhart</cp:lastModifiedBy>
  <cp:revision>63</cp:revision>
  <dcterms:created xsi:type="dcterms:W3CDTF">2021-12-02T17:27:06Z</dcterms:created>
  <dcterms:modified xsi:type="dcterms:W3CDTF">2022-04-29T13:12:29Z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0x0101003602EC3833F90344979DBD06A9640CF7</vt:lpwstr>
  </property>
</Properties>
</file>