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96" r:id="rId1"/>
  </p:sldMasterIdLst>
  <p:notesMasterIdLst>
    <p:notesMasterId r:id="rId19"/>
  </p:notesMasterIdLst>
  <p:handoutMasterIdLst>
    <p:handoutMasterId r:id="rId20"/>
  </p:handoutMasterIdLst>
  <p:sldIdLst>
    <p:sldId id="418" r:id="rId2"/>
    <p:sldId id="416" r:id="rId3"/>
    <p:sldId id="423" r:id="rId4"/>
    <p:sldId id="440" r:id="rId5"/>
    <p:sldId id="424" r:id="rId6"/>
    <p:sldId id="441" r:id="rId7"/>
    <p:sldId id="442" r:id="rId8"/>
    <p:sldId id="443" r:id="rId9"/>
    <p:sldId id="448" r:id="rId10"/>
    <p:sldId id="444" r:id="rId11"/>
    <p:sldId id="437" r:id="rId12"/>
    <p:sldId id="445" r:id="rId13"/>
    <p:sldId id="431" r:id="rId14"/>
    <p:sldId id="447" r:id="rId15"/>
    <p:sldId id="446" r:id="rId16"/>
    <p:sldId id="417" r:id="rId17"/>
    <p:sldId id="412" r:id="rId18"/>
  </p:sldIdLst>
  <p:sldSz cx="9144000" cy="6858000" type="screen4x3"/>
  <p:notesSz cx="9388475" cy="7102475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Avenir" panose="020B0604020202020204"/>
      <p:regular r:id="rId25"/>
      <p:bold r:id="rId2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annon Harney" initials="SH" lastIdx="2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AED3"/>
    <a:srgbClr val="152754"/>
    <a:srgbClr val="858C93"/>
    <a:srgbClr val="1B3473"/>
    <a:srgbClr val="101957"/>
    <a:srgbClr val="CCFFCC"/>
    <a:srgbClr val="99FF99"/>
    <a:srgbClr val="585543"/>
    <a:srgbClr val="E5E5E6"/>
    <a:srgbClr val="F5D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89" autoAdjust="0"/>
    <p:restoredTop sz="84919" autoAdjust="0"/>
  </p:normalViewPr>
  <p:slideViewPr>
    <p:cSldViewPr snapToGrid="0" snapToObjects="1">
      <p:cViewPr>
        <p:scale>
          <a:sx n="58" d="100"/>
          <a:sy n="58" d="100"/>
        </p:scale>
        <p:origin x="-1122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69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17967" y="3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/>
          <a:lstStyle>
            <a:lvl1pPr algn="r">
              <a:defRPr sz="1200"/>
            </a:lvl1pPr>
          </a:lstStyle>
          <a:p>
            <a:fld id="{3C87F11C-A0DC-4AD3-8EB6-9C8B29C03DA0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6746122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17967" y="6746122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 anchor="b"/>
          <a:lstStyle>
            <a:lvl1pPr algn="r">
              <a:defRPr sz="1200"/>
            </a:lvl1pPr>
          </a:lstStyle>
          <a:p>
            <a:fld id="{29C7E2EE-C9A2-4E57-BD9E-8736E259A1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7427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7967" y="3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/>
          <a:lstStyle>
            <a:lvl1pPr algn="r">
              <a:defRPr sz="1200"/>
            </a:lvl1pPr>
          </a:lstStyle>
          <a:p>
            <a:fld id="{A017C8B2-0950-4B81-8A3B-D91366B24C04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19413" y="533400"/>
            <a:ext cx="3549650" cy="2662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13" tIns="47104" rIns="94213" bIns="4710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848" y="3373679"/>
            <a:ext cx="7510780" cy="3196113"/>
          </a:xfrm>
          <a:prstGeom prst="rect">
            <a:avLst/>
          </a:prstGeom>
        </p:spPr>
        <p:txBody>
          <a:bodyPr vert="horz" lIns="94213" tIns="47104" rIns="94213" bIns="4710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6746122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7967" y="6746122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 anchor="b"/>
          <a:lstStyle>
            <a:lvl1pPr algn="r">
              <a:defRPr sz="1200"/>
            </a:lvl1pPr>
          </a:lstStyle>
          <a:p>
            <a:fld id="{D9778E9F-4912-4F41-9FEC-FA613D626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184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909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01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1:30-1:55pm: 20-25</a:t>
            </a:r>
            <a:r>
              <a:rPr lang="en-US" baseline="0" dirty="0" smtClean="0"/>
              <a:t> minutes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407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654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73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Maybe</a:t>
            </a:r>
            <a:r>
              <a:rPr lang="en-US" baseline="0" dirty="0" smtClean="0"/>
              <a:t> we mention the bullets on the previous slide, and then have this up for during the discussion (needs to be visualized, not just words).</a:t>
            </a:r>
          </a:p>
          <a:p>
            <a:endParaRPr lang="en-US" baseline="0" dirty="0" smtClean="0"/>
          </a:p>
          <a:p>
            <a:pPr lvl="1"/>
            <a:r>
              <a:rPr lang="en-US" baseline="0" dirty="0" smtClean="0"/>
              <a:t>Subject’s Sex</a:t>
            </a:r>
          </a:p>
          <a:p>
            <a:pPr lvl="1"/>
            <a:r>
              <a:rPr lang="en-US" baseline="0" dirty="0" smtClean="0"/>
              <a:t>Race Category and Other Race Text</a:t>
            </a:r>
          </a:p>
          <a:p>
            <a:pPr lvl="1"/>
            <a:r>
              <a:rPr lang="en-US" baseline="0" dirty="0" smtClean="0"/>
              <a:t>Illness End Date (feasibility may be more of the issue than definition)</a:t>
            </a:r>
          </a:p>
          <a:p>
            <a:pPr lvl="1"/>
            <a:r>
              <a:rPr lang="en-US" baseline="0" dirty="0" smtClean="0"/>
              <a:t>Pregnancy Status (feasibility may be more of the issue than definition; also varying need across diseases)</a:t>
            </a:r>
          </a:p>
          <a:p>
            <a:pPr lvl="1"/>
            <a:r>
              <a:rPr lang="en-US" baseline="0" dirty="0" smtClean="0"/>
              <a:t>Hospitalized, Admission Date, Discharge Date</a:t>
            </a:r>
          </a:p>
          <a:p>
            <a:pPr lvl="1"/>
            <a:r>
              <a:rPr lang="en-US" baseline="0" dirty="0" smtClean="0"/>
              <a:t>Subject Died (as a result of this illness)</a:t>
            </a:r>
          </a:p>
          <a:p>
            <a:pPr lvl="1"/>
            <a:r>
              <a:rPr lang="en-US" baseline="0" dirty="0" smtClean="0"/>
              <a:t>Imported Country, City, County</a:t>
            </a:r>
          </a:p>
          <a:p>
            <a:pPr lvl="1"/>
            <a:r>
              <a:rPr lang="en-US" baseline="0" dirty="0" smtClean="0"/>
              <a:t>Binational Reporting Criteria (CDC has released and presented guidance)</a:t>
            </a:r>
          </a:p>
          <a:p>
            <a:pPr lvl="0"/>
            <a:endParaRPr lang="en-US" baseline="0" dirty="0" smtClean="0"/>
          </a:p>
          <a:p>
            <a:pPr lvl="0"/>
            <a:r>
              <a:rPr lang="en-US" baseline="0" dirty="0" smtClean="0"/>
              <a:t>Surveillance practices:</a:t>
            </a:r>
          </a:p>
          <a:p>
            <a:pPr lvl="1"/>
            <a:r>
              <a:rPr lang="en-US" baseline="0" dirty="0" smtClean="0"/>
              <a:t>Application of case definitions when there are changes</a:t>
            </a:r>
          </a:p>
          <a:p>
            <a:pPr lvl="1"/>
            <a:r>
              <a:rPr lang="en-US" baseline="0" dirty="0" smtClean="0"/>
              <a:t>When to open a new investigation within a condition category</a:t>
            </a:r>
          </a:p>
          <a:p>
            <a:pPr lvl="1"/>
            <a:r>
              <a:rPr lang="en-US" baseline="0" dirty="0" smtClean="0"/>
              <a:t>When to report to CDC (upon P/C case status or when the investigation is closed)</a:t>
            </a:r>
          </a:p>
          <a:p>
            <a:pPr lvl="1"/>
            <a:r>
              <a:rPr lang="en-US" baseline="0" dirty="0" smtClean="0"/>
              <a:t>How to determine jurisdiction around patient residence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097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64957" indent="-293604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76002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47354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118707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75778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32846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89917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46986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C68FDE86-D03E-4C6A-AD1A-8D38FAEAD473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558549"/>
            <a:ext cx="6400800" cy="1752600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-Mdm-FC"/>
              </a:rPr>
              <a:t>Subtitle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Mdm-FC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803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70482"/>
            <a:ext cx="8229600" cy="1030638"/>
          </a:xfrm>
        </p:spPr>
        <p:txBody>
          <a:bodyPr/>
          <a:lstStyle>
            <a:lvl1pPr algn="l">
              <a:defRPr sz="4400" baseline="0">
                <a:latin typeface="+mn-lt"/>
              </a:defRPr>
            </a:lvl1pPr>
          </a:lstStyle>
          <a:p>
            <a:r>
              <a:rPr lang="en-US" dirty="0" smtClean="0"/>
              <a:t>Section Header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70482" y="1336977"/>
            <a:ext cx="8849694" cy="4746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2153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Slide1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51150" y="2592279"/>
            <a:ext cx="6115050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33105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157026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259353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04800" y="304800"/>
            <a:ext cx="5695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Title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39672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ncluding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5609166" y="4808341"/>
            <a:ext cx="32808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152754"/>
                </a:solidFill>
                <a:latin typeface="Avenir" panose="02000503040000020003" pitchFamily="2" charset="0"/>
                <a:cs typeface="Arial-Mdm-FC"/>
              </a:rPr>
              <a:t>CSTE National Office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2872 Woodcock Boulevard, Suite 250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Atlanta, Georgia 30341</a:t>
            </a:r>
          </a:p>
          <a:p>
            <a:pPr algn="r"/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770.458.3811</a:t>
            </a:r>
          </a:p>
          <a:p>
            <a:pPr algn="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770.458.8516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cmccoull@cste.org</a:t>
            </a:r>
          </a:p>
          <a:p>
            <a:pPr algn="r"/>
            <a:endParaRPr lang="en-US" sz="1600" dirty="0">
              <a:latin typeface="Avenir" panose="020005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563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5928102" cy="742089"/>
          </a:xfrm>
        </p:spPr>
        <p:txBody>
          <a:bodyPr anchor="b">
            <a:normAutofit/>
          </a:bodyPr>
          <a:lstStyle>
            <a:lvl1pPr algn="l">
              <a:defRPr sz="2400" b="0">
                <a:latin typeface="Avenir LT 45 Book" panose="02000503020000020003" pitchFamily="2" charset="0"/>
              </a:defRPr>
            </a:lvl1pPr>
          </a:lstStyle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 algn="l">
              <a:defRPr sz="3200">
                <a:latin typeface="Avenir LT 45 Book" panose="02000503020000020003" pitchFamily="2" charset="0"/>
              </a:defRPr>
            </a:lvl1pPr>
            <a:lvl2pPr marL="800100" indent="-342900" algn="l">
              <a:lnSpc>
                <a:spcPct val="130000"/>
              </a:lnSpc>
              <a:buFont typeface="Arial"/>
              <a:buChar char="•"/>
              <a:defRPr sz="1600"/>
            </a:lvl2pPr>
            <a:lvl3pPr marL="800100" indent="0">
              <a:buNone/>
              <a:defRPr sz="1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algn="l"/>
            <a:r>
              <a:rPr lang="en-US" dirty="0" err="1">
                <a:solidFill>
                  <a:srgbClr val="585543"/>
                </a:solidFill>
                <a:latin typeface="Avenir" panose="02000503040000020003" pitchFamily="2" charset="0"/>
                <a:cs typeface="Arial-Mdm-FC"/>
              </a:rPr>
              <a:t>Subheader</a:t>
            </a:r>
            <a:endParaRPr lang="en-US" dirty="0">
              <a:solidFill>
                <a:srgbClr val="585543"/>
              </a:solidFill>
              <a:latin typeface="Avenir" panose="02000503040000020003" pitchFamily="2" charset="0"/>
              <a:cs typeface="Arial-Lgt-FC"/>
            </a:endParaRP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 dolor sit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amet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, id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reque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appareat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per.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Te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neglegentur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comprehens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qui. Ne qui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eirmod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mediocrem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Mentitum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maluisset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et sea,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harum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solet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id mea. 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7621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7917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>
            <a:lvl1pPr>
              <a:defRPr>
                <a:latin typeface="Avenir LT 45 Book" panose="02000503020000020003" pitchFamily="2" charset="0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369117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217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oter2-01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  <p:pic>
        <p:nvPicPr>
          <p:cNvPr id="7" name="Picture 6" descr="header-01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3977"/>
            <a:ext cx="8229600" cy="983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8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15275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2400" kern="1200" dirty="0" smtClean="0">
          <a:solidFill>
            <a:srgbClr val="101957"/>
          </a:solidFill>
          <a:latin typeface="+mj-lt"/>
          <a:ea typeface="+mn-ea"/>
          <a:cs typeface="+mn-cs"/>
        </a:defRPr>
      </a:lvl1pPr>
      <a:lvl2pPr marL="800100" indent="-34290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lang="en-US" sz="2400" kern="1200" dirty="0" smtClean="0">
          <a:solidFill>
            <a:srgbClr val="101957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en-US" sz="2400" kern="1200" dirty="0" smtClean="0">
          <a:solidFill>
            <a:srgbClr val="101957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2400" kern="1200" dirty="0" smtClean="0">
          <a:solidFill>
            <a:srgbClr val="101957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lang="en-US" sz="2400" kern="1200" dirty="0">
          <a:solidFill>
            <a:srgbClr val="101957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urldefense.proofpoint.com/v2/url?u=https-3A__app.smartsheet.com_b_publish-3FEQBCT-3Dfef5acea351449238e5b4483659b5d3c&amp;d=DwMFAg&amp;c=lDF7oMaPKXpkYvev9V-fVahWL0QWnGCCAfCDz1Bns_w&amp;r=Pxs6f0at__otinj7CZM9u56TVWlKSBRzNMj-WwNHXwM&amp;m=tktM4JbYvW8zlGRxV7uLMJwLTRCcqV4oeemzjkCUFlQ&amp;s=4MxsF4RMa9dbSslejon8oYTHOvK5hywlubaDq0JgP8k&amp;e=" TargetMode="External"/><Relationship Id="rId2" Type="http://schemas.openxmlformats.org/officeDocument/2006/relationships/hyperlink" Target="https://app.smartsheet.com/b/form/4aabb6f3e3c14a02b3704f69518fd413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Molly.Crockett@MassMail.State.MA.U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3.basecamp.com/3164497/join/1guTDJpympSc" TargetMode="External"/><Relationship Id="rId5" Type="http://schemas.openxmlformats.org/officeDocument/2006/relationships/image" Target="../media/image6.png"/><Relationship Id="rId4" Type="http://schemas.openxmlformats.org/officeDocument/2006/relationships/hyperlink" Target="mailto:laura.erhart@azdhs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199" y="1558549"/>
            <a:ext cx="7702953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Surveillance Practice and </a:t>
            </a:r>
          </a:p>
          <a:p>
            <a:r>
              <a:rPr lang="en-US" dirty="0" smtClean="0"/>
              <a:t>Implementation Subcommittee (SPIS)</a:t>
            </a:r>
          </a:p>
          <a:p>
            <a:r>
              <a:rPr lang="en-US" dirty="0" smtClean="0"/>
              <a:t>January 25, 2019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Standardization Work Group</a:t>
            </a:r>
          </a:p>
        </p:txBody>
      </p:sp>
    </p:spTree>
    <p:extLst>
      <p:ext uri="{BB962C8B-B14F-4D97-AF65-F5344CB8AC3E}">
        <p14:creationId xmlns:p14="http://schemas.microsoft.com/office/powerpoint/2010/main" val="371596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Welcome Back and Recap</a:t>
            </a:r>
          </a:p>
          <a:p>
            <a:r>
              <a:rPr lang="en-US" dirty="0" smtClean="0"/>
              <a:t>Workgroup Planning for 2019</a:t>
            </a:r>
          </a:p>
          <a:p>
            <a:r>
              <a:rPr lang="en-US" dirty="0" smtClean="0"/>
              <a:t>Event Date/Counting Date Preparation</a:t>
            </a:r>
          </a:p>
          <a:p>
            <a:r>
              <a:rPr lang="en-US" dirty="0" smtClean="0"/>
              <a:t>Action Items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98419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2018 Recap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965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 algn="ctr">
              <a:buNone/>
            </a:pPr>
            <a:r>
              <a:rPr lang="en-US" sz="4800" i="1" dirty="0" smtClean="0"/>
              <a:t>Welcome Back!</a:t>
            </a:r>
            <a:endParaRPr lang="en-US" sz="4800" i="1" dirty="0"/>
          </a:p>
        </p:txBody>
      </p:sp>
    </p:spTree>
    <p:extLst>
      <p:ext uri="{BB962C8B-B14F-4D97-AF65-F5344CB8AC3E}">
        <p14:creationId xmlns:p14="http://schemas.microsoft.com/office/powerpoint/2010/main" val="998362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9544" y="170482"/>
            <a:ext cx="8024637" cy="1030638"/>
          </a:xfrm>
        </p:spPr>
        <p:txBody>
          <a:bodyPr>
            <a:noAutofit/>
          </a:bodyPr>
          <a:lstStyle/>
          <a:p>
            <a:r>
              <a:rPr lang="en-US" sz="3600" dirty="0" smtClean="0"/>
              <a:t>2018 Workgroup Progress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b="1" dirty="0" smtClean="0"/>
              <a:t>Data element: </a:t>
            </a:r>
            <a:r>
              <a:rPr lang="en-US" dirty="0" smtClean="0"/>
              <a:t>Date of Illness Onset</a:t>
            </a:r>
            <a:endParaRPr lang="en-US" dirty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b="1" dirty="0" smtClean="0"/>
              <a:t>Status: </a:t>
            </a:r>
            <a:r>
              <a:rPr lang="en-US" dirty="0" smtClean="0"/>
              <a:t>Consensus document drafted and revised based on workgroup feedback</a:t>
            </a:r>
            <a:endParaRPr lang="en-US" dirty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b="1" dirty="0" smtClean="0"/>
              <a:t>Key </a:t>
            </a:r>
            <a:r>
              <a:rPr lang="en-US" b="1" dirty="0" smtClean="0"/>
              <a:t>recommendations:</a:t>
            </a:r>
            <a:endParaRPr lang="en-US" b="1" dirty="0" smtClean="0"/>
          </a:p>
          <a:p>
            <a:pPr marL="857250" lvl="2" indent="-514350">
              <a:buFont typeface="Arial" panose="020B0604020202020204" pitchFamily="34" charset="0"/>
              <a:buChar char="•"/>
            </a:pPr>
            <a:r>
              <a:rPr lang="en-US" dirty="0" smtClean="0"/>
              <a:t>Should be distinct from event date and represent onset of symptoms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r>
              <a:rPr lang="en-US" dirty="0" smtClean="0"/>
              <a:t>Should be left blank if asymptomatic or no symptom onset date available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4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9544" y="170482"/>
            <a:ext cx="8024637" cy="1030638"/>
          </a:xfrm>
        </p:spPr>
        <p:txBody>
          <a:bodyPr>
            <a:noAutofit/>
          </a:bodyPr>
          <a:lstStyle/>
          <a:p>
            <a:r>
              <a:rPr lang="en-US" sz="3600" dirty="0" smtClean="0"/>
              <a:t>2018 Workgroup Progress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457200" y="1322614"/>
            <a:ext cx="8229600" cy="494755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b="1" dirty="0" smtClean="0"/>
              <a:t>Data element: </a:t>
            </a:r>
            <a:r>
              <a:rPr lang="en-US" dirty="0" smtClean="0"/>
              <a:t>Diagnosis Date</a:t>
            </a:r>
            <a:endParaRPr lang="en-US" dirty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b="1" dirty="0" smtClean="0"/>
              <a:t>Status: </a:t>
            </a:r>
            <a:r>
              <a:rPr lang="en-US" dirty="0" smtClean="0"/>
              <a:t>Extensive group discussion and </a:t>
            </a:r>
            <a:r>
              <a:rPr lang="en-US" dirty="0" err="1" smtClean="0"/>
              <a:t>Smartsheet</a:t>
            </a:r>
            <a:r>
              <a:rPr lang="en-US" dirty="0" smtClean="0"/>
              <a:t> feedback; draft consensus document in progress</a:t>
            </a:r>
            <a:endParaRPr lang="en-US" dirty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b="1" dirty="0" smtClean="0"/>
              <a:t>Key </a:t>
            </a:r>
            <a:r>
              <a:rPr lang="en-US" b="1" dirty="0" smtClean="0"/>
              <a:t>recommendations (DRAFT</a:t>
            </a:r>
            <a:r>
              <a:rPr lang="en-US" b="1" dirty="0" smtClean="0"/>
              <a:t>):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r>
              <a:rPr lang="en-US" dirty="0" smtClean="0"/>
              <a:t>Used most frequently for performance measures and as component date for event date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r>
              <a:rPr lang="en-US" dirty="0" smtClean="0"/>
              <a:t>Some jurisdictions don’t collect; some that do collect use algorithms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r>
              <a:rPr lang="en-US" dirty="0" smtClean="0"/>
              <a:t>Optimal way to standardize is to simplify to Clinical Diagnosis Date</a:t>
            </a:r>
          </a:p>
          <a:p>
            <a:pPr marL="1314450" lvl="3" indent="-514350">
              <a:buFont typeface="Arial" panose="020B0604020202020204" pitchFamily="34" charset="0"/>
              <a:buChar char="•"/>
            </a:pPr>
            <a:r>
              <a:rPr lang="en-US" dirty="0" smtClean="0"/>
              <a:t>Capture other dates often used as proxy for diagnosis date separately (specimen collection date, result date)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21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9544" y="170482"/>
            <a:ext cx="8024637" cy="1030638"/>
          </a:xfrm>
        </p:spPr>
        <p:txBody>
          <a:bodyPr>
            <a:noAutofit/>
          </a:bodyPr>
          <a:lstStyle/>
          <a:p>
            <a:r>
              <a:rPr lang="en-US" sz="3600" dirty="0" smtClean="0"/>
              <a:t>2018 Workgroup Progress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77653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b="1" dirty="0" smtClean="0"/>
              <a:t>Data element: </a:t>
            </a:r>
            <a:r>
              <a:rPr lang="en-US" dirty="0" smtClean="0"/>
              <a:t>Laboratory Dates</a:t>
            </a:r>
            <a:endParaRPr lang="en-US" dirty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b="1" dirty="0" smtClean="0"/>
              <a:t>Status: </a:t>
            </a:r>
            <a:r>
              <a:rPr lang="en-US" dirty="0" smtClean="0"/>
              <a:t>Group discussion and </a:t>
            </a:r>
            <a:r>
              <a:rPr lang="en-US" dirty="0" err="1" smtClean="0"/>
              <a:t>Smartsheet</a:t>
            </a:r>
            <a:r>
              <a:rPr lang="en-US" dirty="0" smtClean="0"/>
              <a:t> feedback; draft consensus document in progress</a:t>
            </a:r>
            <a:endParaRPr lang="en-US" dirty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b="1" dirty="0" smtClean="0"/>
              <a:t>Key </a:t>
            </a:r>
            <a:r>
              <a:rPr lang="en-US" b="1" dirty="0" smtClean="0"/>
              <a:t>recommendations (DRAFT</a:t>
            </a:r>
            <a:r>
              <a:rPr lang="en-US" b="1" dirty="0" smtClean="0"/>
              <a:t>):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r>
              <a:rPr lang="en-US" dirty="0" smtClean="0"/>
              <a:t>Specimen collection date - critical; definition is straight forward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r>
              <a:rPr lang="en-US" dirty="0" smtClean="0"/>
              <a:t>Specimen received date - not widely used for public health surveillance (may have other uses)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r>
              <a:rPr lang="en-US" dirty="0" smtClean="0"/>
              <a:t>Result-related dates (specimen analyzed date, date/time of lab result) - may not be differentiated, both not always available; concept of ‘result date’ could be based on either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857250" lvl="2" indent="-5143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21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9544" y="170482"/>
            <a:ext cx="8024637" cy="1030638"/>
          </a:xfrm>
        </p:spPr>
        <p:txBody>
          <a:bodyPr>
            <a:noAutofit/>
          </a:bodyPr>
          <a:lstStyle/>
          <a:p>
            <a:r>
              <a:rPr lang="en-US" sz="3600" dirty="0" smtClean="0"/>
              <a:t>2018 Workgroup Progress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b="1" dirty="0" smtClean="0"/>
              <a:t>Data element: </a:t>
            </a:r>
            <a:r>
              <a:rPr lang="en-US" dirty="0" smtClean="0"/>
              <a:t>Report dates</a:t>
            </a:r>
            <a:endParaRPr lang="en-US" dirty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b="1" dirty="0" smtClean="0"/>
              <a:t>Status: </a:t>
            </a:r>
            <a:r>
              <a:rPr lang="en-US" dirty="0"/>
              <a:t>Group discussion and </a:t>
            </a:r>
            <a:r>
              <a:rPr lang="en-US" dirty="0" err="1"/>
              <a:t>Smartsheet</a:t>
            </a:r>
            <a:r>
              <a:rPr lang="en-US" dirty="0"/>
              <a:t> feedback; draft consensus document in progress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b="1" dirty="0"/>
              <a:t>Key </a:t>
            </a:r>
            <a:r>
              <a:rPr lang="en-US" b="1" dirty="0" smtClean="0"/>
              <a:t>recommendations (DRAFT</a:t>
            </a:r>
            <a:r>
              <a:rPr lang="en-US" b="1" dirty="0"/>
              <a:t>):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r>
              <a:rPr lang="en-US" dirty="0" smtClean="0"/>
              <a:t>Multiple report dates with little meaningful difference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r>
              <a:rPr lang="en-US" dirty="0" smtClean="0"/>
              <a:t>Most jurisdictions were OK with using the single data element Report Date to represent when a case was reported to the reporting jurisdiction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21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9544" y="170482"/>
            <a:ext cx="8024637" cy="1030638"/>
          </a:xfrm>
        </p:spPr>
        <p:txBody>
          <a:bodyPr>
            <a:noAutofit/>
          </a:bodyPr>
          <a:lstStyle/>
          <a:p>
            <a:r>
              <a:rPr lang="en-US" sz="3600" dirty="0" smtClean="0"/>
              <a:t>2018 Workgroup Progress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dirty="0" smtClean="0"/>
              <a:t>Data elements to be incorporated into a single brief: </a:t>
            </a:r>
            <a:r>
              <a:rPr lang="en-US" b="1" dirty="0" smtClean="0"/>
              <a:t>Dates of Importance to Public Health Surveillance </a:t>
            </a:r>
            <a:r>
              <a:rPr lang="en-US" dirty="0" smtClean="0"/>
              <a:t>(final title TBD)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endParaRPr lang="en-US" b="1" dirty="0" smtClean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dirty="0" smtClean="0"/>
              <a:t>Brief will be distributed to workgroup for comment once drafts for all component dates are all complete.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96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Planning for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37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ahead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Coming soon: Event Date/Counting Date</a:t>
            </a:r>
          </a:p>
          <a:p>
            <a:endParaRPr lang="en-US" sz="2800" dirty="0" smtClean="0"/>
          </a:p>
          <a:p>
            <a:r>
              <a:rPr lang="en-US" sz="2800" dirty="0" smtClean="0"/>
              <a:t>What’s next?</a:t>
            </a:r>
          </a:p>
          <a:p>
            <a:endParaRPr lang="en-US" sz="2800" dirty="0" smtClean="0"/>
          </a:p>
          <a:p>
            <a:r>
              <a:rPr lang="en-US" sz="2800" dirty="0" smtClean="0"/>
              <a:t>Interest in sub-workgroups to tackle specific topics?</a:t>
            </a:r>
          </a:p>
          <a:p>
            <a:pPr marL="457200" lvl="1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16279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Discussion: Next </a:t>
            </a:r>
            <a:r>
              <a:rPr lang="en-US" dirty="0" smtClean="0"/>
              <a:t>Steps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55848" y="3390302"/>
            <a:ext cx="7072147" cy="861152"/>
          </a:xfrm>
          <a:ln w="38100">
            <a:solidFill>
              <a:schemeClr val="accent1"/>
            </a:solidFill>
          </a:ln>
        </p:spPr>
        <p:txBody>
          <a:bodyPr anchor="ctr" anchorCtr="0">
            <a:normAutofit/>
          </a:bodyPr>
          <a:lstStyle/>
          <a:p>
            <a:pPr marL="0" indent="0" algn="ctr">
              <a:buNone/>
            </a:pPr>
            <a:r>
              <a:rPr lang="en-US" sz="3200" dirty="0" smtClean="0"/>
              <a:t>What is the scope of this workgroup?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102055" y="1259176"/>
            <a:ext cx="1397062" cy="830997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Gender identity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894207" y="5536641"/>
            <a:ext cx="959788" cy="46166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Race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72098" y="5536641"/>
            <a:ext cx="2256976" cy="46166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Homelessness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599370" y="1329143"/>
            <a:ext cx="1549462" cy="830997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Event Date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483662" y="5085244"/>
            <a:ext cx="2462017" cy="1200329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How/when to apply new case definitions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867306" y="1372834"/>
            <a:ext cx="1694728" cy="46166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Residency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245548" y="2327623"/>
            <a:ext cx="2257106" cy="830997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400" dirty="0" smtClean="0"/>
              <a:t>New versus existing events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06479" y="2325969"/>
            <a:ext cx="2188215" cy="830997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When to report to CDC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189302" y="4427218"/>
            <a:ext cx="1050737" cy="46166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Travel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472370" y="4370068"/>
            <a:ext cx="1803462" cy="830997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Pregnancy Status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916998" y="4370068"/>
            <a:ext cx="1767176" cy="830997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Importation status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645193" y="2032117"/>
            <a:ext cx="2138954" cy="1200329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400" dirty="0" smtClean="0"/>
              <a:t>MMG Development/ Feedback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727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Event Date/Counting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739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date questions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sz="2600" dirty="0" smtClean="0"/>
              <a:t>Does your jurisdiction use Event Date for counting cases or are cases counted based on a separate counting date?</a:t>
            </a:r>
          </a:p>
          <a:p>
            <a:endParaRPr lang="en-US" sz="2600" dirty="0" smtClean="0"/>
          </a:p>
          <a:p>
            <a:r>
              <a:rPr lang="en-US" sz="2600" dirty="0" smtClean="0"/>
              <a:t>Which variables contribute to calculation of each date?</a:t>
            </a:r>
          </a:p>
          <a:p>
            <a:endParaRPr lang="en-US" sz="2600" dirty="0" smtClean="0"/>
          </a:p>
          <a:p>
            <a:r>
              <a:rPr lang="en-US" sz="2600" dirty="0" smtClean="0"/>
              <a:t>How are component dates prioritized in each algorithm?</a:t>
            </a:r>
          </a:p>
          <a:p>
            <a:endParaRPr lang="en-US" sz="2600" dirty="0" smtClean="0"/>
          </a:p>
          <a:p>
            <a:r>
              <a:rPr lang="en-US" sz="2600" dirty="0" smtClean="0"/>
              <a:t>Are there other summary dates we should be thinking about?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42453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Action Items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680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 Items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Share your Event Date/Counting Date </a:t>
            </a:r>
            <a:r>
              <a:rPr lang="en-US" dirty="0"/>
              <a:t>component dates and algorithm:</a:t>
            </a:r>
          </a:p>
          <a:p>
            <a:pPr lvl="1"/>
            <a:r>
              <a:rPr lang="en-US" dirty="0"/>
              <a:t>Form View: </a:t>
            </a:r>
            <a:r>
              <a:rPr lang="en-US" u="sng" dirty="0">
                <a:solidFill>
                  <a:srgbClr val="FF0000"/>
                </a:solidFill>
                <a:hlinkClick r:id="rId2"/>
              </a:rPr>
              <a:t>https://app.smartsheet.com/b/form/4aabb6f3e3c14a02b3704f69518fd413</a:t>
            </a:r>
            <a:r>
              <a:rPr lang="en-US" dirty="0">
                <a:solidFill>
                  <a:srgbClr val="FF0000"/>
                </a:solidFill>
              </a:rPr>
              <a:t> </a:t>
            </a:r>
          </a:p>
          <a:p>
            <a:pPr lvl="1"/>
            <a:r>
              <a:rPr lang="en-US" dirty="0"/>
              <a:t>Sheet View: </a:t>
            </a:r>
            <a:r>
              <a:rPr lang="en-US" u="sng" dirty="0">
                <a:solidFill>
                  <a:srgbClr val="FF0000"/>
                </a:solidFill>
                <a:hlinkClick r:id="rId3"/>
              </a:rPr>
              <a:t>https://app.smartsheet.com/b/publish?EQBCT=fef5acea351449238e5b4483659b5d3c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514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457200" y="169863"/>
            <a:ext cx="8229600" cy="10318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How to Engage</a:t>
            </a:r>
            <a:endParaRPr lang="en-US" dirty="0"/>
          </a:p>
        </p:txBody>
      </p:sp>
      <p:sp>
        <p:nvSpPr>
          <p:cNvPr id="3" name="Text Placeholder 2">
            <a:extLst/>
          </p:cNvPr>
          <p:cNvSpPr>
            <a:spLocks noGrp="1"/>
          </p:cNvSpPr>
          <p:nvPr>
            <p:ph type="body" sz="quarter" idx="10"/>
          </p:nvPr>
        </p:nvSpPr>
        <p:spPr>
          <a:xfrm>
            <a:off x="169863" y="1336675"/>
            <a:ext cx="8850312" cy="4746625"/>
          </a:xfrm>
        </p:spPr>
        <p:txBody>
          <a:bodyPr rtlCol="0">
            <a:normAutofit/>
          </a:bodyPr>
          <a:lstStyle/>
          <a:p>
            <a:pPr marL="342900"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b="1" dirty="0" smtClean="0">
                <a:solidFill>
                  <a:srgbClr val="002060"/>
                </a:solidFill>
              </a:rPr>
              <a:t>Email:</a:t>
            </a:r>
          </a:p>
          <a:p>
            <a:pPr marL="685800" lvl="2"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002060"/>
                </a:solidFill>
              </a:rPr>
              <a:t>Molly </a:t>
            </a:r>
            <a:r>
              <a:rPr lang="en-US" b="1" dirty="0">
                <a:solidFill>
                  <a:srgbClr val="002060"/>
                </a:solidFill>
              </a:rPr>
              <a:t>Crockett: </a:t>
            </a:r>
            <a:r>
              <a:rPr lang="en-US" dirty="0" smtClean="0">
                <a:solidFill>
                  <a:srgbClr val="002060"/>
                </a:solidFill>
                <a:hlinkClick r:id="rId3"/>
              </a:rPr>
              <a:t>Molly.Crockett@MassMail.State.MA.US</a:t>
            </a:r>
            <a:endParaRPr lang="en-US" dirty="0" smtClean="0">
              <a:solidFill>
                <a:srgbClr val="002060"/>
              </a:solidFill>
            </a:endParaRPr>
          </a:p>
          <a:p>
            <a:pPr marL="685800" lvl="2"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002060"/>
                </a:solidFill>
              </a:rPr>
              <a:t>Laura </a:t>
            </a:r>
            <a:r>
              <a:rPr lang="en-US" b="1" dirty="0" smtClean="0">
                <a:solidFill>
                  <a:srgbClr val="002060"/>
                </a:solidFill>
              </a:rPr>
              <a:t>Erhart: </a:t>
            </a:r>
            <a:r>
              <a:rPr lang="en-US" dirty="0" smtClean="0">
                <a:solidFill>
                  <a:srgbClr val="002060"/>
                </a:solidFill>
                <a:hlinkClick r:id="rId4"/>
              </a:rPr>
              <a:t>laura.erhart@azdhs.gov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</a:p>
          <a:p>
            <a:pPr marL="685800" lvl="2">
              <a:buFont typeface="Arial" pitchFamily="34" charset="0"/>
              <a:buChar char="•"/>
              <a:defRPr/>
            </a:pPr>
            <a:endParaRPr dirty="0" smtClean="0">
              <a:solidFill>
                <a:srgbClr val="002060"/>
              </a:solidFill>
            </a:endParaRPr>
          </a:p>
          <a:p>
            <a:pPr marL="457200" lvl="1" indent="0" eaLnBrk="1" fontAlgn="auto" hangingPunct="1">
              <a:spcAft>
                <a:spcPts val="0"/>
              </a:spcAft>
              <a:buFont typeface="Courier New" pitchFamily="49" charset="0"/>
              <a:buNone/>
              <a:defRPr/>
            </a:pPr>
            <a:endParaRPr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endParaRPr dirty="0"/>
          </a:p>
          <a:p>
            <a:pPr eaLnBrk="1" fontAlgn="auto" hangingPunct="1">
              <a:spcAft>
                <a:spcPts val="0"/>
              </a:spcAft>
              <a:defRPr/>
            </a:pPr>
            <a:endParaRPr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3291112"/>
            <a:ext cx="2044700" cy="15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2044699" y="3876900"/>
            <a:ext cx="69754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101957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Font typeface="Courier New" pitchFamily="49" charset="0"/>
              <a:buChar char="o"/>
              <a:defRPr sz="2400">
                <a:solidFill>
                  <a:srgbClr val="101957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rgbClr val="101957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rgbClr val="101957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 dirty="0" smtClean="0">
                <a:solidFill>
                  <a:schemeClr val="tx1"/>
                </a:solidFill>
                <a:hlinkClick r:id="rId6"/>
              </a:rPr>
              <a:t>https</a:t>
            </a:r>
            <a:r>
              <a:rPr lang="en-US" altLang="en-US" sz="2200" dirty="0">
                <a:solidFill>
                  <a:schemeClr val="tx1"/>
                </a:solidFill>
                <a:hlinkClick r:id="rId6"/>
              </a:rPr>
              <a:t>://3.basecamp.com/3164497/join/1guTDJpympSc</a:t>
            </a:r>
            <a:endParaRPr lang="en-US" alt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6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TE_Powerpoint_Template_final">
  <a:themeElements>
    <a:clrScheme name="CSTE">
      <a:dk1>
        <a:srgbClr val="585543"/>
      </a:dk1>
      <a:lt1>
        <a:sysClr val="window" lastClr="FFFFFF"/>
      </a:lt1>
      <a:dk2>
        <a:srgbClr val="1B3473"/>
      </a:dk2>
      <a:lt2>
        <a:srgbClr val="EEECE1"/>
      </a:lt2>
      <a:accent1>
        <a:srgbClr val="7DAED3"/>
      </a:accent1>
      <a:accent2>
        <a:srgbClr val="F5D232"/>
      </a:accent2>
      <a:accent3>
        <a:srgbClr val="C4C7C8"/>
      </a:accent3>
      <a:accent4>
        <a:srgbClr val="9D986D"/>
      </a:accent4>
      <a:accent5>
        <a:srgbClr val="858C93"/>
      </a:accent5>
      <a:accent6>
        <a:srgbClr val="639EC8"/>
      </a:accent6>
      <a:hlink>
        <a:srgbClr val="0000FF"/>
      </a:hlink>
      <a:folHlink>
        <a:srgbClr val="800080"/>
      </a:folHlink>
    </a:clrScheme>
    <a:fontScheme name="CSTE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5942</TotalTime>
  <Words>666</Words>
  <Application>Microsoft Office PowerPoint</Application>
  <PresentationFormat>On-screen Show (4:3)</PresentationFormat>
  <Paragraphs>113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Arial-Mdm-FC</vt:lpstr>
      <vt:lpstr>Avenir LT 45 Book</vt:lpstr>
      <vt:lpstr>Courier New</vt:lpstr>
      <vt:lpstr>Arial-Lgt-FC</vt:lpstr>
      <vt:lpstr>Avenir</vt:lpstr>
      <vt:lpstr>Wingdings</vt:lpstr>
      <vt:lpstr>CSTE_Powerpoint_Template_final</vt:lpstr>
      <vt:lpstr>Data Standardization Work Group</vt:lpstr>
      <vt:lpstr>Agenda</vt:lpstr>
      <vt:lpstr>PowerPoint Presentation</vt:lpstr>
      <vt:lpstr>PowerPoint Presentation</vt:lpstr>
      <vt:lpstr>2018 Workgroup Progress</vt:lpstr>
      <vt:lpstr>2018 Workgroup Progress</vt:lpstr>
      <vt:lpstr>2018 Workgroup Progress</vt:lpstr>
      <vt:lpstr>2018 Workgroup Progress</vt:lpstr>
      <vt:lpstr>2018 Workgroup Progress</vt:lpstr>
      <vt:lpstr>PowerPoint Presentation</vt:lpstr>
      <vt:lpstr>Looking ahead</vt:lpstr>
      <vt:lpstr>Discussion: Next Steps</vt:lpstr>
      <vt:lpstr>PowerPoint Presentation</vt:lpstr>
      <vt:lpstr>Summary date questions</vt:lpstr>
      <vt:lpstr>PowerPoint Presentation</vt:lpstr>
      <vt:lpstr>Action Items</vt:lpstr>
      <vt:lpstr>How to Engage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JPittman</dc:creator>
  <cp:lastModifiedBy> </cp:lastModifiedBy>
  <cp:revision>222</cp:revision>
  <cp:lastPrinted>2018-09-28T15:08:09Z</cp:lastPrinted>
  <dcterms:created xsi:type="dcterms:W3CDTF">2015-07-30T19:14:16Z</dcterms:created>
  <dcterms:modified xsi:type="dcterms:W3CDTF">2019-01-25T14:15:40Z</dcterms:modified>
</cp:coreProperties>
</file>