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37"/>
  </p:notesMasterIdLst>
  <p:sldIdLst>
    <p:sldId id="266" r:id="rId5"/>
    <p:sldId id="267" r:id="rId6"/>
    <p:sldId id="287" r:id="rId7"/>
    <p:sldId id="309" r:id="rId8"/>
    <p:sldId id="313" r:id="rId9"/>
    <p:sldId id="311" r:id="rId10"/>
    <p:sldId id="304" r:id="rId11"/>
    <p:sldId id="312" r:id="rId12"/>
    <p:sldId id="314" r:id="rId13"/>
    <p:sldId id="315" r:id="rId14"/>
    <p:sldId id="316" r:id="rId15"/>
    <p:sldId id="342"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40" r:id="rId32"/>
    <p:sldId id="339" r:id="rId33"/>
    <p:sldId id="341" r:id="rId34"/>
    <p:sldId id="303" r:id="rId35"/>
    <p:sldId id="343" r:id="rId36"/>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76" autoAdjust="0"/>
    <p:restoredTop sz="96374" autoAdjust="0"/>
  </p:normalViewPr>
  <p:slideViewPr>
    <p:cSldViewPr snapToGrid="0">
      <p:cViewPr varScale="1">
        <p:scale>
          <a:sx n="67" d="100"/>
          <a:sy n="67" d="100"/>
        </p:scale>
        <p:origin x="1580" y="4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08892-75A1-4BDE-87AC-D3B13C83E7A0}" type="datetimeFigureOut">
              <a:rPr lang="en-US" smtClean="0"/>
              <a:t>8/2/2022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72C8C-B45C-4F9B-AD10-6928A928884F}" type="slidenum">
              <a:rPr lang="en-US" smtClean="0"/>
              <a:t>‹#›</a:t>
            </a:fld>
            <a:endParaRPr lang="en-US"/>
          </a:p>
        </p:txBody>
      </p:sp>
    </p:spTree>
    <p:extLst>
      <p:ext uri="{BB962C8B-B14F-4D97-AF65-F5344CB8AC3E}">
        <p14:creationId xmlns:p14="http://schemas.microsoft.com/office/powerpoint/2010/main" val="4152374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209080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165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3" r:id="rId2"/>
    <p:sldLayoutId id="2147483674" r:id="rId3"/>
    <p:sldLayoutId id="2147483677" r:id="rId4"/>
    <p:sldLayoutId id="214748367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628650" y="2158361"/>
            <a:ext cx="8191072" cy="538447"/>
          </a:xfrm>
        </p:spPr>
        <p:txBody>
          <a:bodyPr/>
          <a:lstStyle/>
          <a:p>
            <a:r>
              <a:rPr lang="en-US" dirty="0">
                <a:latin typeface="+mj-lt"/>
              </a:rPr>
              <a:t>July 29, 2022</a:t>
            </a:r>
          </a:p>
        </p:txBody>
      </p:sp>
      <p:sp>
        <p:nvSpPr>
          <p:cNvPr id="6" name="Title 2">
            <a:extLst>
              <a:ext uri="{FF2B5EF4-FFF2-40B4-BE49-F238E27FC236}">
                <a16:creationId xmlns:a16="http://schemas.microsoft.com/office/drawing/2014/main" id="{3B0A1483-033F-48C5-80E7-9FEB4C0245BE}"/>
              </a:ext>
            </a:extLst>
          </p:cNvPr>
          <p:cNvSpPr txBox="1">
            <a:spLocks/>
          </p:cNvSpPr>
          <p:nvPr/>
        </p:nvSpPr>
        <p:spPr>
          <a:xfrm>
            <a:off x="628650" y="164600"/>
            <a:ext cx="7886700" cy="199376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r>
              <a:rPr lang="en-US" altLang="en-US" sz="3600" dirty="0"/>
              <a:t>Data Standardization Work Group (DSWG)</a:t>
            </a:r>
            <a:endParaRPr lang="en-US" sz="3600" dirty="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C00000"/>
                </a:solidFill>
              </a:rPr>
              <a:t>Please mute phone/ headset/ computer audio!​</a:t>
            </a:r>
          </a:p>
          <a:p>
            <a:pPr marL="0" indent="0" algn="ctr">
              <a:buNone/>
            </a:pPr>
            <a:r>
              <a:rPr lang="en-US" sz="2400" b="1" u="sng" dirty="0"/>
              <a:t>Agenda</a:t>
            </a:r>
          </a:p>
          <a:p>
            <a:pPr marL="342900" marR="0" lvl="0" indent="-342900">
              <a:spcBef>
                <a:spcPts val="0"/>
              </a:spcBef>
              <a:spcAft>
                <a:spcPts val="0"/>
              </a:spcAft>
              <a:buFont typeface="Symbol" panose="05050102010706020507" pitchFamily="18" charset="2"/>
              <a:buChar char=""/>
            </a:pPr>
            <a:r>
              <a:rPr lang="en-US" sz="2000" dirty="0"/>
              <a:t>Roll Call </a:t>
            </a:r>
          </a:p>
          <a:p>
            <a:pPr marL="342900" marR="0" lvl="0" indent="-342900">
              <a:spcBef>
                <a:spcPts val="0"/>
              </a:spcBef>
              <a:spcAft>
                <a:spcPts val="0"/>
              </a:spcAft>
              <a:buFont typeface="Symbol" panose="05050102010706020507" pitchFamily="18" charset="2"/>
              <a:buChar char=""/>
            </a:pPr>
            <a:r>
              <a:rPr lang="en-US" sz="2000" dirty="0"/>
              <a:t>Status of Best Practice Document </a:t>
            </a:r>
          </a:p>
          <a:p>
            <a:pPr marL="342900" marR="0" lvl="0" indent="-342900">
              <a:spcBef>
                <a:spcPts val="0"/>
              </a:spcBef>
              <a:spcAft>
                <a:spcPts val="0"/>
              </a:spcAft>
              <a:buFont typeface="Symbol" panose="05050102010706020507" pitchFamily="18" charset="2"/>
              <a:buChar char=""/>
            </a:pPr>
            <a:r>
              <a:rPr lang="en-US" sz="2000" dirty="0"/>
              <a:t>Follow Up on Pregnancy Discussion</a:t>
            </a:r>
          </a:p>
          <a:p>
            <a:pPr marL="342900" indent="-342900">
              <a:spcBef>
                <a:spcPts val="0"/>
              </a:spcBef>
              <a:spcAft>
                <a:spcPts val="0"/>
              </a:spcAft>
              <a:buFont typeface="Symbol" panose="05050102010706020507" pitchFamily="18" charset="2"/>
              <a:buChar char=""/>
            </a:pPr>
            <a:r>
              <a:rPr lang="en-US" sz="2000" dirty="0"/>
              <a:t>Feedback on Component Dates</a:t>
            </a:r>
          </a:p>
          <a:p>
            <a:pPr marL="342900" marR="0" lvl="0" indent="-342900">
              <a:spcBef>
                <a:spcPts val="0"/>
              </a:spcBef>
              <a:spcAft>
                <a:spcPts val="0"/>
              </a:spcAft>
              <a:buFont typeface="Symbol" panose="05050102010706020507" pitchFamily="18" charset="2"/>
              <a:buChar char=""/>
            </a:pPr>
            <a:r>
              <a:rPr lang="en-US" sz="2000" dirty="0"/>
              <a:t>Data Elements to Update and/or Standardize in NNDSS (Danielle)</a:t>
            </a:r>
          </a:p>
          <a:p>
            <a:pPr marL="342900" marR="0" lvl="0" indent="-342900">
              <a:spcBef>
                <a:spcPts val="0"/>
              </a:spcBef>
              <a:spcAft>
                <a:spcPts val="0"/>
              </a:spcAft>
              <a:buFont typeface="Symbol" panose="05050102010706020507" pitchFamily="18" charset="2"/>
              <a:buChar char=""/>
            </a:pPr>
            <a:r>
              <a:rPr lang="en-US" sz="2000" dirty="0"/>
              <a:t>Wrap Up &amp; Adjourn</a:t>
            </a: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100" b="1" dirty="0"/>
              <a:t>CSTE Data Standardization Workgroup Meeting</a:t>
            </a:r>
            <a:r>
              <a:rPr lang="en-US" sz="2100" dirty="0">
                <a:solidFill>
                  <a:srgbClr val="000000"/>
                </a:solidFill>
              </a:rPr>
              <a:t>​</a:t>
            </a:r>
            <a:endParaRPr lang="en-US" sz="2100" dirty="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lnSpcReduction="10000"/>
          </a:bodyPr>
          <a:lstStyle/>
          <a:p>
            <a:r>
              <a:rPr lang="en-US" sz="3200" dirty="0"/>
              <a:t>Status of Best Practice Guidelines</a:t>
            </a:r>
          </a:p>
        </p:txBody>
      </p:sp>
    </p:spTree>
    <p:extLst>
      <p:ext uri="{BB962C8B-B14F-4D97-AF65-F5344CB8AC3E}">
        <p14:creationId xmlns:p14="http://schemas.microsoft.com/office/powerpoint/2010/main" val="3288384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7428D-F4E5-4EF5-8905-9096AFCD55AB}"/>
              </a:ext>
            </a:extLst>
          </p:cNvPr>
          <p:cNvSpPr>
            <a:spLocks noGrp="1"/>
          </p:cNvSpPr>
          <p:nvPr>
            <p:ph type="title"/>
          </p:nvPr>
        </p:nvSpPr>
        <p:spPr/>
        <p:txBody>
          <a:bodyPr/>
          <a:lstStyle/>
          <a:p>
            <a:r>
              <a:rPr lang="en-US" sz="3600" dirty="0"/>
              <a:t>Status of Best Practice Guidelines</a:t>
            </a:r>
            <a:endParaRPr lang="en-US" dirty="0"/>
          </a:p>
        </p:txBody>
      </p:sp>
      <p:sp>
        <p:nvSpPr>
          <p:cNvPr id="3" name="Content Placeholder 2">
            <a:extLst>
              <a:ext uri="{FF2B5EF4-FFF2-40B4-BE49-F238E27FC236}">
                <a16:creationId xmlns:a16="http://schemas.microsoft.com/office/drawing/2014/main" id="{E43F152B-47CD-4DF7-8CD4-9F517B983018}"/>
              </a:ext>
            </a:extLst>
          </p:cNvPr>
          <p:cNvSpPr>
            <a:spLocks noGrp="1"/>
          </p:cNvSpPr>
          <p:nvPr>
            <p:ph idx="1"/>
          </p:nvPr>
        </p:nvSpPr>
        <p:spPr/>
        <p:txBody>
          <a:bodyPr>
            <a:normAutofit/>
          </a:bodyPr>
          <a:lstStyle/>
          <a:p>
            <a:r>
              <a:rPr lang="en-US" dirty="0"/>
              <a:t>Counting Date piece was presented to SPIS on 7/8</a:t>
            </a:r>
          </a:p>
          <a:p>
            <a:r>
              <a:rPr lang="en-US" dirty="0"/>
              <a:t>DSWG Proposal for Standardized Case Counting Date Survey was distributed</a:t>
            </a:r>
          </a:p>
          <a:p>
            <a:endParaRPr lang="en-US" dirty="0"/>
          </a:p>
          <a:p>
            <a:r>
              <a:rPr lang="en-US" dirty="0"/>
              <a:t>“When to send cases” part of the guidelines:</a:t>
            </a:r>
          </a:p>
          <a:p>
            <a:pPr lvl="1"/>
            <a:r>
              <a:rPr lang="en-US" dirty="0"/>
              <a:t>Draft will be presented to SPIS on 8/5</a:t>
            </a:r>
          </a:p>
          <a:p>
            <a:pPr lvl="1"/>
            <a:r>
              <a:rPr lang="en-US" dirty="0"/>
              <a:t>Summary of issues/discussion rather than recommendations</a:t>
            </a:r>
          </a:p>
          <a:p>
            <a:pPr lvl="1"/>
            <a:r>
              <a:rPr lang="en-US" dirty="0"/>
              <a:t>Draft and opportunity for feedback will follow for SPIS &amp; DSWG</a:t>
            </a:r>
          </a:p>
        </p:txBody>
      </p:sp>
    </p:spTree>
    <p:extLst>
      <p:ext uri="{BB962C8B-B14F-4D97-AF65-F5344CB8AC3E}">
        <p14:creationId xmlns:p14="http://schemas.microsoft.com/office/powerpoint/2010/main" val="3246624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a:xfrm>
            <a:off x="2379217" y="2594157"/>
            <a:ext cx="6596924" cy="906463"/>
          </a:xfrm>
        </p:spPr>
        <p:txBody>
          <a:bodyPr>
            <a:normAutofit lnSpcReduction="10000"/>
          </a:bodyPr>
          <a:lstStyle/>
          <a:p>
            <a:pPr marR="0" lvl="0">
              <a:spcBef>
                <a:spcPts val="0"/>
              </a:spcBef>
              <a:spcAft>
                <a:spcPts val="0"/>
              </a:spcAft>
            </a:pPr>
            <a:r>
              <a:rPr lang="en-US" sz="3200" dirty="0"/>
              <a:t>Follow Up on Pregnancy Discussion</a:t>
            </a:r>
          </a:p>
        </p:txBody>
      </p:sp>
    </p:spTree>
    <p:extLst>
      <p:ext uri="{BB962C8B-B14F-4D97-AF65-F5344CB8AC3E}">
        <p14:creationId xmlns:p14="http://schemas.microsoft.com/office/powerpoint/2010/main" val="718025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marR="0" lvl="0">
              <a:spcBef>
                <a:spcPts val="0"/>
              </a:spcBef>
              <a:spcAft>
                <a:spcPts val="0"/>
              </a:spcAft>
            </a:pPr>
            <a:r>
              <a:rPr lang="en-US" sz="3200" dirty="0"/>
              <a:t>Feedback on Component Dates</a:t>
            </a:r>
          </a:p>
        </p:txBody>
      </p:sp>
      <p:sp>
        <p:nvSpPr>
          <p:cNvPr id="2" name="Star: 7 Points 1">
            <a:extLst>
              <a:ext uri="{FF2B5EF4-FFF2-40B4-BE49-F238E27FC236}">
                <a16:creationId xmlns:a16="http://schemas.microsoft.com/office/drawing/2014/main" id="{934470F4-1B5B-40DF-A9B6-C9F4DBF51CD5}"/>
              </a:ext>
            </a:extLst>
          </p:cNvPr>
          <p:cNvSpPr/>
          <p:nvPr/>
        </p:nvSpPr>
        <p:spPr>
          <a:xfrm>
            <a:off x="241540" y="3933645"/>
            <a:ext cx="3545456" cy="2234241"/>
          </a:xfrm>
          <a:prstGeom prst="star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Submit any additional feedback to survey TODAY!</a:t>
            </a:r>
          </a:p>
        </p:txBody>
      </p:sp>
    </p:spTree>
    <p:extLst>
      <p:ext uri="{BB962C8B-B14F-4D97-AF65-F5344CB8AC3E}">
        <p14:creationId xmlns:p14="http://schemas.microsoft.com/office/powerpoint/2010/main" val="1243218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p:txBody>
          <a:bodyPr/>
          <a:lstStyle/>
          <a:p>
            <a:r>
              <a:rPr lang="en-US" dirty="0"/>
              <a:t>Survey: 36 respondents </a:t>
            </a:r>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740675"/>
          </a:xfrm>
        </p:spPr>
        <p:txBody>
          <a:bodyPr>
            <a:normAutofit/>
          </a:bodyPr>
          <a:lstStyle/>
          <a:p>
            <a:pPr eaLnBrk="0" fontAlgn="base" hangingPunct="0">
              <a:lnSpc>
                <a:spcPct val="100000"/>
              </a:lnSpc>
              <a:spcBef>
                <a:spcPct val="0"/>
              </a:spcBef>
              <a:spcAft>
                <a:spcPct val="0"/>
              </a:spcAft>
            </a:pPr>
            <a:r>
              <a:rPr kumimoji="0" lang="en-US" altLang="en-US" sz="2600" b="1" i="0" u="none" strike="noStrike" cap="none" normalizeH="0" baseline="0" dirty="0">
                <a:ln>
                  <a:noFill/>
                </a:ln>
                <a:solidFill>
                  <a:schemeClr val="tx1"/>
                </a:solidFill>
                <a:effectLst/>
                <a:latin typeface="Arial" panose="020B0604020202020204" pitchFamily="34" charset="0"/>
              </a:rPr>
              <a:t>Do you agree with the selection of these 6 components for calculating the case counting date?</a:t>
            </a:r>
          </a:p>
          <a:p>
            <a:pPr lvl="1" eaLnBrk="0" fontAlgn="base" hangingPunct="0">
              <a:lnSpc>
                <a:spcPct val="100000"/>
              </a:lnSpc>
              <a:spcBef>
                <a:spcPct val="0"/>
              </a:spcBef>
              <a:spcAft>
                <a:spcPct val="0"/>
              </a:spcAft>
            </a:pPr>
            <a:r>
              <a:rPr lang="en-US" altLang="en-US" sz="2200" dirty="0">
                <a:solidFill>
                  <a:schemeClr val="tx1"/>
                </a:solidFill>
              </a:rPr>
              <a:t>Yes=</a:t>
            </a:r>
            <a:r>
              <a:rPr lang="en-US" altLang="en-US" sz="2200" dirty="0">
                <a:solidFill>
                  <a:srgbClr val="FF0000"/>
                </a:solidFill>
              </a:rPr>
              <a:t> 32</a:t>
            </a:r>
          </a:p>
          <a:p>
            <a:pPr lvl="1" eaLnBrk="0" fontAlgn="base" hangingPunct="0">
              <a:lnSpc>
                <a:spcPct val="100000"/>
              </a:lnSpc>
              <a:spcBef>
                <a:spcPct val="0"/>
              </a:spcBef>
              <a:spcAft>
                <a:spcPct val="0"/>
              </a:spcAft>
            </a:pPr>
            <a:r>
              <a:rPr kumimoji="0" lang="en-US" altLang="en-US" sz="2200" i="0" u="none" strike="noStrike" cap="none" normalizeH="0" baseline="0" dirty="0">
                <a:ln>
                  <a:noFill/>
                </a:ln>
                <a:solidFill>
                  <a:schemeClr val="tx1"/>
                </a:solidFill>
                <a:effectLst/>
                <a:latin typeface="Arial" panose="020B0604020202020204" pitchFamily="34" charset="0"/>
              </a:rPr>
              <a:t>No= </a:t>
            </a:r>
            <a:r>
              <a:rPr kumimoji="0" lang="en-US" altLang="en-US" sz="2200" i="0" u="none" strike="noStrike" cap="none" normalizeH="0" baseline="0" dirty="0">
                <a:ln>
                  <a:noFill/>
                </a:ln>
                <a:solidFill>
                  <a:srgbClr val="FF0000"/>
                </a:solidFill>
                <a:effectLst/>
                <a:latin typeface="Arial" panose="020B0604020202020204" pitchFamily="34" charset="0"/>
              </a:rPr>
              <a:t>2</a:t>
            </a:r>
          </a:p>
          <a:p>
            <a:pPr lvl="1" eaLnBrk="0" fontAlgn="base" hangingPunct="0">
              <a:lnSpc>
                <a:spcPct val="100000"/>
              </a:lnSpc>
              <a:spcBef>
                <a:spcPct val="0"/>
              </a:spcBef>
              <a:spcAft>
                <a:spcPct val="0"/>
              </a:spcAft>
            </a:pPr>
            <a:r>
              <a:rPr lang="en-US" altLang="en-US" sz="2200" dirty="0">
                <a:solidFill>
                  <a:schemeClr val="tx1"/>
                </a:solidFill>
              </a:rPr>
              <a:t>No response= </a:t>
            </a:r>
            <a:r>
              <a:rPr lang="en-US" altLang="en-US" sz="2200" dirty="0">
                <a:solidFill>
                  <a:srgbClr val="FF0000"/>
                </a:solidFill>
              </a:rPr>
              <a:t>1</a:t>
            </a:r>
          </a:p>
          <a:p>
            <a:pPr lvl="1" eaLnBrk="0" fontAlgn="base" hangingPunct="0">
              <a:lnSpc>
                <a:spcPct val="100000"/>
              </a:lnSpc>
              <a:spcBef>
                <a:spcPct val="0"/>
              </a:spcBef>
              <a:spcAft>
                <a:spcPct val="0"/>
              </a:spcAft>
            </a:pPr>
            <a:r>
              <a:rPr kumimoji="0" lang="en-US" altLang="en-US" sz="2200" i="0" u="none" strike="noStrike" cap="none" normalizeH="0" baseline="0" dirty="0">
                <a:ln>
                  <a:noFill/>
                </a:ln>
                <a:solidFill>
                  <a:schemeClr val="tx1"/>
                </a:solidFill>
                <a:effectLst/>
                <a:latin typeface="Arial" panose="020B0604020202020204" pitchFamily="34" charset="0"/>
              </a:rPr>
              <a:t>Uns</a:t>
            </a:r>
            <a:r>
              <a:rPr lang="en-US" altLang="en-US" sz="2200" dirty="0">
                <a:solidFill>
                  <a:schemeClr val="tx1"/>
                </a:solidFill>
              </a:rPr>
              <a:t>ure= </a:t>
            </a:r>
            <a:r>
              <a:rPr lang="en-US" altLang="en-US" sz="2200" dirty="0">
                <a:solidFill>
                  <a:srgbClr val="FF0000"/>
                </a:solidFill>
              </a:rPr>
              <a:t>1</a:t>
            </a:r>
            <a:endParaRPr lang="en-US" altLang="en-US" dirty="0">
              <a:solidFill>
                <a:srgbClr val="FF0000"/>
              </a:solidFill>
            </a:endParaRPr>
          </a:p>
        </p:txBody>
      </p:sp>
      <p:sp>
        <p:nvSpPr>
          <p:cNvPr id="4" name="Rectangle 1">
            <a:extLst>
              <a:ext uri="{FF2B5EF4-FFF2-40B4-BE49-F238E27FC236}">
                <a16:creationId xmlns:a16="http://schemas.microsoft.com/office/drawing/2014/main" id="{0E62CC83-205C-B9E7-4FF9-B28CF4087302}"/>
              </a:ext>
            </a:extLst>
          </p:cNvPr>
          <p:cNvSpPr>
            <a:spLocks noChangeArrowheads="1"/>
          </p:cNvSpPr>
          <p:nvPr/>
        </p:nvSpPr>
        <p:spPr bwMode="auto">
          <a:xfrm>
            <a:off x="0" y="-292387"/>
            <a:ext cx="65" cy="5847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rgbClr val="000000"/>
                </a:solidFill>
                <a:effectLst/>
                <a:latin typeface="Roboto" panose="02000000000000000000" pitchFamily="2" charset="0"/>
              </a:rPr>
            </a:br>
            <a:endParaRPr kumimoji="0" lang="en-US" altLang="en-US" sz="1000" b="0" i="0" u="none" strike="noStrike" cap="none" normalizeH="0" baseline="0" dirty="0">
              <a:ln>
                <a:noFill/>
              </a:ln>
              <a:solidFill>
                <a:srgbClr val="000000"/>
              </a:solidFill>
              <a:effectLst/>
              <a:latin typeface="Roboto"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80787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42043" y="367752"/>
            <a:ext cx="6862441" cy="946143"/>
          </a:xfrm>
        </p:spPr>
        <p:txBody>
          <a:bodyPr/>
          <a:lstStyle/>
          <a:p>
            <a:r>
              <a:rPr lang="en-US" altLang="en-US" sz="2800" dirty="0"/>
              <a:t>Do you agree with these 6 components for calculating the case counting date?</a:t>
            </a:r>
            <a:br>
              <a:rPr kumimoji="0" lang="en-US" altLang="en-US" sz="2000" i="0" u="none" strike="noStrike" cap="none" normalizeH="0" baseline="0" dirty="0">
                <a:ln>
                  <a:noFill/>
                </a:ln>
                <a:solidFill>
                  <a:schemeClr val="tx1"/>
                </a:solidFill>
                <a:effectLst/>
                <a:latin typeface="Arial" panose="020B0604020202020204" pitchFamily="34" charset="0"/>
              </a:rPr>
            </a:br>
            <a:endParaRPr lang="en-US" sz="20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740675"/>
          </a:xfrm>
        </p:spPr>
        <p:txBody>
          <a:bodyPr>
            <a:normAutofit/>
          </a:bodyPr>
          <a:lstStyle/>
          <a:p>
            <a:r>
              <a:rPr lang="en-US" sz="1600" b="1" dirty="0">
                <a:solidFill>
                  <a:schemeClr val="tx1"/>
                </a:solidFill>
              </a:rPr>
              <a:t>If no, please explain.</a:t>
            </a:r>
          </a:p>
          <a:p>
            <a:pPr marL="0" indent="0">
              <a:buNone/>
            </a:pPr>
            <a:r>
              <a:rPr lang="en-US" altLang="en-US" sz="1600" dirty="0">
                <a:solidFill>
                  <a:schemeClr val="tx1"/>
                </a:solidFill>
              </a:rPr>
              <a:t>For TB, </a:t>
            </a:r>
            <a:r>
              <a:rPr lang="en-US" altLang="en-US" sz="1600" b="1" dirty="0">
                <a:solidFill>
                  <a:schemeClr val="tx1"/>
                </a:solidFill>
              </a:rPr>
              <a:t>taking the earliest of these dates may not be relevant</a:t>
            </a:r>
            <a:r>
              <a:rPr lang="en-US" altLang="en-US" sz="1600" dirty="0">
                <a:solidFill>
                  <a:schemeClr val="tx1"/>
                </a:solidFill>
              </a:rPr>
              <a:t>. Historically, we use count date heavily and it has been a proxy for diagnosis/disease confirmation date. To change it to this definition will completely shift the meaning of this variable for us and in a way that may not make sense. TB symptoms can be non-specific and start months prior to diagnosis and may or may not be even attributable to the disease. This will falsely change the epidemiologically relevant date parameter.”</a:t>
            </a:r>
          </a:p>
          <a:p>
            <a:pPr marL="0" indent="0">
              <a:buNone/>
            </a:pPr>
            <a:r>
              <a:rPr lang="en-US" sz="1600" dirty="0">
                <a:solidFill>
                  <a:schemeClr val="tx1"/>
                </a:solidFill>
              </a:rPr>
              <a:t>“We do not support "Symptom </a:t>
            </a:r>
            <a:r>
              <a:rPr lang="en-US" sz="1600" b="1" dirty="0">
                <a:solidFill>
                  <a:schemeClr val="tx1"/>
                </a:solidFill>
              </a:rPr>
              <a:t>Onset Date</a:t>
            </a:r>
            <a:r>
              <a:rPr lang="en-US" sz="1600" dirty="0">
                <a:solidFill>
                  <a:schemeClr val="tx1"/>
                </a:solidFill>
              </a:rPr>
              <a:t>", this variable significantly skews the timeline for Syphilis Diagnosis.  This variable is too generic.  It would be better if referred to as "Symptom Onset Date (as documented by Clinical Provider).“</a:t>
            </a:r>
          </a:p>
          <a:p>
            <a:r>
              <a:rPr lang="en-US" sz="1600" b="1" dirty="0">
                <a:solidFill>
                  <a:schemeClr val="tx1"/>
                </a:solidFill>
              </a:rPr>
              <a:t>If unsure, please explain.</a:t>
            </a:r>
          </a:p>
          <a:p>
            <a:pPr marL="0" indent="0">
              <a:buNone/>
            </a:pPr>
            <a:r>
              <a:rPr lang="en-US" sz="1600" dirty="0">
                <a:solidFill>
                  <a:schemeClr val="tx1"/>
                </a:solidFill>
              </a:rPr>
              <a:t>“Don't disagree with the dates, </a:t>
            </a:r>
            <a:r>
              <a:rPr lang="en-US" sz="1600" b="1" dirty="0">
                <a:solidFill>
                  <a:schemeClr val="tx1"/>
                </a:solidFill>
              </a:rPr>
              <a:t>concerns about the ordering</a:t>
            </a:r>
            <a:r>
              <a:rPr lang="en-US" sz="1600" dirty="0">
                <a:solidFill>
                  <a:schemeClr val="tx1"/>
                </a:solidFill>
              </a:rPr>
              <a:t>. Symptom onset date is the most likely to have recall issues and subjective. It seems like the least reliable date to have and the first option”</a:t>
            </a:r>
          </a:p>
          <a:p>
            <a:pPr marL="0" indent="0">
              <a:buNone/>
            </a:pPr>
            <a:endParaRPr lang="en-US" sz="1600" dirty="0">
              <a:solidFill>
                <a:schemeClr val="tx1"/>
              </a:solidFill>
            </a:endParaRPr>
          </a:p>
        </p:txBody>
      </p:sp>
    </p:spTree>
    <p:extLst>
      <p:ext uri="{BB962C8B-B14F-4D97-AF65-F5344CB8AC3E}">
        <p14:creationId xmlns:p14="http://schemas.microsoft.com/office/powerpoint/2010/main" val="793289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p:txBody>
          <a:bodyPr/>
          <a:lstStyle/>
          <a:p>
            <a:r>
              <a:rPr lang="en-US" dirty="0"/>
              <a:t>Data Element Name</a:t>
            </a:r>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740675"/>
          </a:xfrm>
        </p:spPr>
        <p:txBody>
          <a:bodyPr>
            <a:normAutofit/>
          </a:bodyPr>
          <a:lstStyle/>
          <a:p>
            <a:pPr eaLnBrk="0" fontAlgn="base" hangingPunct="0">
              <a:lnSpc>
                <a:spcPct val="100000"/>
              </a:lnSpc>
              <a:spcBef>
                <a:spcPct val="0"/>
              </a:spcBef>
              <a:spcAft>
                <a:spcPct val="0"/>
              </a:spcAft>
            </a:pPr>
            <a:r>
              <a:rPr kumimoji="0" lang="en-US" altLang="en-US" sz="2800" b="1" i="0" u="none" strike="noStrike" cap="none" normalizeH="0" baseline="0" dirty="0">
                <a:ln>
                  <a:noFill/>
                </a:ln>
                <a:solidFill>
                  <a:schemeClr val="tx1"/>
                </a:solidFill>
                <a:effectLst/>
                <a:latin typeface="Arial" panose="020B0604020202020204" pitchFamily="34" charset="0"/>
              </a:rPr>
              <a:t>Do you like the name Epi Date?</a:t>
            </a:r>
          </a:p>
          <a:p>
            <a:pPr marL="0" indent="0" eaLnBrk="0" fontAlgn="base" hangingPunct="0">
              <a:lnSpc>
                <a:spcPct val="100000"/>
              </a:lnSpc>
              <a:spcBef>
                <a:spcPct val="0"/>
              </a:spcBef>
              <a:spcAft>
                <a:spcPct val="0"/>
              </a:spcAft>
              <a:buNone/>
            </a:pPr>
            <a:endParaRPr kumimoji="0" lang="en-US" altLang="en-US" sz="2600" b="1" i="0" u="none" strike="noStrike" cap="none" normalizeH="0" baseline="0" dirty="0">
              <a:ln>
                <a:noFill/>
              </a:ln>
              <a:solidFill>
                <a:schemeClr val="tx1"/>
              </a:solidFill>
              <a:effectLst/>
              <a:latin typeface="Arial" panose="020B0604020202020204" pitchFamily="34" charset="0"/>
            </a:endParaRPr>
          </a:p>
          <a:p>
            <a:pPr lvl="1" eaLnBrk="0" fontAlgn="base" hangingPunct="0">
              <a:lnSpc>
                <a:spcPct val="100000"/>
              </a:lnSpc>
              <a:spcBef>
                <a:spcPct val="0"/>
              </a:spcBef>
              <a:spcAft>
                <a:spcPct val="0"/>
              </a:spcAft>
            </a:pPr>
            <a:r>
              <a:rPr lang="en-US" altLang="en-US" sz="2600" dirty="0">
                <a:solidFill>
                  <a:schemeClr val="tx1"/>
                </a:solidFill>
              </a:rPr>
              <a:t>Yes= </a:t>
            </a:r>
            <a:r>
              <a:rPr lang="en-US" altLang="en-US" sz="2600" dirty="0">
                <a:solidFill>
                  <a:srgbClr val="FF0000"/>
                </a:solidFill>
              </a:rPr>
              <a:t>25</a:t>
            </a:r>
          </a:p>
          <a:p>
            <a:pPr lvl="1" eaLnBrk="0" fontAlgn="base" hangingPunct="0">
              <a:lnSpc>
                <a:spcPct val="100000"/>
              </a:lnSpc>
              <a:spcBef>
                <a:spcPct val="0"/>
              </a:spcBef>
              <a:spcAft>
                <a:spcPct val="0"/>
              </a:spcAft>
            </a:pPr>
            <a:r>
              <a:rPr lang="en-US" altLang="en-US" sz="2600" dirty="0">
                <a:solidFill>
                  <a:schemeClr val="tx1"/>
                </a:solidFill>
              </a:rPr>
              <a:t>No= </a:t>
            </a:r>
            <a:r>
              <a:rPr lang="en-US" altLang="en-US" sz="2600" dirty="0">
                <a:solidFill>
                  <a:srgbClr val="FF0000"/>
                </a:solidFill>
              </a:rPr>
              <a:t>10</a:t>
            </a:r>
          </a:p>
          <a:p>
            <a:pPr lvl="1" eaLnBrk="0" fontAlgn="base" hangingPunct="0">
              <a:lnSpc>
                <a:spcPct val="100000"/>
              </a:lnSpc>
              <a:spcBef>
                <a:spcPct val="0"/>
              </a:spcBef>
              <a:spcAft>
                <a:spcPct val="0"/>
              </a:spcAft>
            </a:pPr>
            <a:r>
              <a:rPr lang="en-US" altLang="en-US" sz="2600" dirty="0">
                <a:solidFill>
                  <a:schemeClr val="tx1"/>
                </a:solidFill>
              </a:rPr>
              <a:t>No response= </a:t>
            </a:r>
            <a:r>
              <a:rPr lang="en-US" altLang="en-US" sz="2600" dirty="0">
                <a:solidFill>
                  <a:srgbClr val="FF0000"/>
                </a:solidFill>
              </a:rPr>
              <a:t>1</a:t>
            </a:r>
          </a:p>
          <a:p>
            <a:pPr marL="457200" lvl="1" indent="0" eaLnBrk="0" fontAlgn="base" hangingPunct="0">
              <a:lnSpc>
                <a:spcPct val="100000"/>
              </a:lnSpc>
              <a:spcBef>
                <a:spcPct val="0"/>
              </a:spcBef>
              <a:spcAft>
                <a:spcPct val="0"/>
              </a:spcAft>
              <a:buNone/>
            </a:pPr>
            <a:endParaRPr lang="en-US" altLang="en-US" sz="2400" dirty="0">
              <a:solidFill>
                <a:srgbClr val="FF0000"/>
              </a:solidFill>
            </a:endParaRPr>
          </a:p>
          <a:p>
            <a:pPr eaLnBrk="0" fontAlgn="base" hangingPunct="0">
              <a:lnSpc>
                <a:spcPct val="100000"/>
              </a:lnSpc>
              <a:spcBef>
                <a:spcPct val="0"/>
              </a:spcBef>
              <a:spcAft>
                <a:spcPct val="0"/>
              </a:spcAft>
            </a:pPr>
            <a:endParaRPr kumimoji="0" lang="en-US" altLang="en-US" b="1" i="0" u="none" strike="noStrike" cap="none" normalizeH="0" baseline="0" dirty="0">
              <a:ln>
                <a:noFill/>
              </a:ln>
              <a:solidFill>
                <a:schemeClr val="tx1"/>
              </a:solidFill>
              <a:effectLst/>
              <a:latin typeface="Arial" panose="020B0604020202020204" pitchFamily="34" charset="0"/>
            </a:endParaRPr>
          </a:p>
          <a:p>
            <a:pPr marL="0" indent="0" eaLnBrk="0" fontAlgn="base" hangingPunct="0">
              <a:lnSpc>
                <a:spcPct val="100000"/>
              </a:lnSpc>
              <a:spcBef>
                <a:spcPct val="0"/>
              </a:spcBef>
              <a:spcAft>
                <a:spcPct val="0"/>
              </a:spcAft>
              <a:buNone/>
            </a:pPr>
            <a:br>
              <a:rPr kumimoji="0" lang="en-US" altLang="en-US" b="0" i="0" u="none" strike="noStrike" cap="none" normalizeH="0" baseline="0" dirty="0">
                <a:ln>
                  <a:noFill/>
                </a:ln>
                <a:solidFill>
                  <a:schemeClr val="tx1"/>
                </a:solidFill>
                <a:effectLst/>
                <a:latin typeface="Arial" panose="020B0604020202020204" pitchFamily="34" charset="0"/>
              </a:rPr>
            </a:br>
            <a:endParaRPr kumimoji="0" lang="en-US" altLang="en-US" b="0"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ct val="0"/>
              </a:spcBef>
              <a:spcAft>
                <a:spcPct val="0"/>
              </a:spcAft>
            </a:pPr>
            <a:endParaRPr lang="en-US" altLang="en-US" sz="2800" b="1" dirty="0">
              <a:solidFill>
                <a:schemeClr val="tx1"/>
              </a:solidFill>
            </a:endParaRPr>
          </a:p>
        </p:txBody>
      </p:sp>
    </p:spTree>
    <p:extLst>
      <p:ext uri="{BB962C8B-B14F-4D97-AF65-F5344CB8AC3E}">
        <p14:creationId xmlns:p14="http://schemas.microsoft.com/office/powerpoint/2010/main" val="326007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37128" y="522439"/>
            <a:ext cx="6991643" cy="871355"/>
          </a:xfrm>
        </p:spPr>
        <p:txBody>
          <a:bodyPr/>
          <a:lstStyle/>
          <a:p>
            <a:r>
              <a:rPr lang="en-US" altLang="en-US" sz="3600" dirty="0"/>
              <a:t>Do you like the name Epi Date?</a:t>
            </a:r>
            <a:br>
              <a:rPr kumimoji="0" lang="en-US" altLang="en-US" sz="3600" b="1" i="0" u="none" strike="noStrike" cap="none" normalizeH="0" baseline="0" dirty="0">
                <a:ln>
                  <a:noFill/>
                </a:ln>
                <a:solidFill>
                  <a:schemeClr val="tx1"/>
                </a:solidFill>
                <a:effectLst/>
                <a:latin typeface="Arial" panose="020B0604020202020204" pitchFamily="34" charset="0"/>
              </a:rPr>
            </a:br>
            <a:endParaRPr lang="en-US" sz="36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740675"/>
          </a:xfrm>
        </p:spPr>
        <p:txBody>
          <a:bodyPr>
            <a:normAutofit fontScale="92500" lnSpcReduction="10000"/>
          </a:bodyPr>
          <a:lstStyle/>
          <a:p>
            <a:pPr eaLnBrk="0" fontAlgn="base" hangingPunct="0">
              <a:lnSpc>
                <a:spcPct val="100000"/>
              </a:lnSpc>
              <a:spcBef>
                <a:spcPct val="0"/>
              </a:spcBef>
              <a:spcAft>
                <a:spcPct val="0"/>
              </a:spcAft>
            </a:pPr>
            <a:r>
              <a:rPr kumimoji="0" lang="en-US" altLang="en-US" b="1" i="0" u="none" strike="noStrike" cap="none" normalizeH="0" baseline="0" dirty="0">
                <a:ln>
                  <a:noFill/>
                </a:ln>
                <a:solidFill>
                  <a:schemeClr val="tx1"/>
                </a:solidFill>
                <a:effectLst/>
                <a:latin typeface="Arial" panose="020B0604020202020204" pitchFamily="34" charset="0"/>
              </a:rPr>
              <a:t>If no, please provide suggestions if there is a name you’d prefer.</a:t>
            </a:r>
          </a:p>
          <a:p>
            <a:pPr marL="0" indent="0" eaLnBrk="0" fontAlgn="base" hangingPunct="0">
              <a:lnSpc>
                <a:spcPct val="100000"/>
              </a:lnSpc>
              <a:spcBef>
                <a:spcPct val="0"/>
              </a:spcBef>
              <a:spcAft>
                <a:spcPct val="0"/>
              </a:spcAft>
              <a:buNone/>
            </a:pPr>
            <a:r>
              <a:rPr lang="en-US" altLang="en-US" sz="2000" b="1" dirty="0">
                <a:solidFill>
                  <a:schemeClr val="tx1"/>
                </a:solidFill>
              </a:rPr>
              <a:t>“</a:t>
            </a:r>
            <a:r>
              <a:rPr lang="en-US" sz="2000" dirty="0">
                <a:solidFill>
                  <a:srgbClr val="000000"/>
                </a:solidFill>
              </a:rPr>
              <a:t>Epi date is too non-specific</a:t>
            </a:r>
            <a:r>
              <a:rPr lang="en-US" sz="2000" b="1" dirty="0">
                <a:solidFill>
                  <a:schemeClr val="tx1"/>
                </a:solidFill>
              </a:rPr>
              <a:t>”</a:t>
            </a:r>
          </a:p>
          <a:p>
            <a:pPr marL="0" indent="0" eaLnBrk="0" fontAlgn="base" hangingPunct="0">
              <a:lnSpc>
                <a:spcPct val="100000"/>
              </a:lnSpc>
              <a:spcBef>
                <a:spcPct val="0"/>
              </a:spcBef>
              <a:spcAft>
                <a:spcPct val="0"/>
              </a:spcAft>
              <a:buNone/>
            </a:pPr>
            <a:endParaRPr lang="en-US" sz="2000" b="1" dirty="0">
              <a:solidFill>
                <a:schemeClr val="tx1"/>
              </a:solidFill>
            </a:endParaRPr>
          </a:p>
          <a:p>
            <a:pPr marL="0" indent="0" eaLnBrk="0" fontAlgn="base" hangingPunct="0">
              <a:lnSpc>
                <a:spcPct val="100000"/>
              </a:lnSpc>
              <a:spcBef>
                <a:spcPct val="0"/>
              </a:spcBef>
              <a:spcAft>
                <a:spcPct val="0"/>
              </a:spcAft>
              <a:buNone/>
            </a:pPr>
            <a:r>
              <a:rPr lang="en-US" altLang="en-US" sz="2000" b="1" dirty="0">
                <a:solidFill>
                  <a:schemeClr val="tx1"/>
                </a:solidFill>
              </a:rPr>
              <a:t>“</a:t>
            </a:r>
            <a:r>
              <a:rPr lang="en-US" sz="2000" dirty="0">
                <a:solidFill>
                  <a:srgbClr val="000000"/>
                </a:solidFill>
              </a:rPr>
              <a:t>I think we should retain the "Event Date" name and just update its definition. </a:t>
            </a:r>
            <a:r>
              <a:rPr lang="en-US" sz="1700" dirty="0">
                <a:solidFill>
                  <a:srgbClr val="000000"/>
                </a:solidFill>
              </a:rPr>
              <a:t>I think if jurisdictions add an "Epi Date" field to their systems while retaining the historic "Event Date" field, it will add a lot of confusion as to which date to use when analyzing their data”</a:t>
            </a:r>
            <a:endParaRPr lang="en-US" sz="2100" dirty="0"/>
          </a:p>
          <a:p>
            <a:pPr marL="0" indent="0">
              <a:buNone/>
            </a:pPr>
            <a:r>
              <a:rPr lang="en-US" sz="2100" dirty="0"/>
              <a:t>“R</a:t>
            </a:r>
            <a:r>
              <a:rPr lang="en-US" sz="2000" b="0" i="0" dirty="0">
                <a:solidFill>
                  <a:srgbClr val="000000"/>
                </a:solidFill>
                <a:effectLst/>
                <a:latin typeface="Arial" panose="020B0604020202020204" pitchFamily="34" charset="0"/>
              </a:rPr>
              <a:t>ecommend adding "calculated" or "derived" to the variable name“</a:t>
            </a:r>
          </a:p>
          <a:p>
            <a:pPr marL="0" indent="0">
              <a:buNone/>
            </a:pPr>
            <a:r>
              <a:rPr lang="en-US" sz="2000" dirty="0">
                <a:solidFill>
                  <a:srgbClr val="000000"/>
                </a:solidFill>
              </a:rPr>
              <a:t>“Initial Case Date”</a:t>
            </a:r>
          </a:p>
          <a:p>
            <a:pPr marL="0" indent="0">
              <a:buNone/>
            </a:pPr>
            <a:r>
              <a:rPr lang="en-US" sz="2000" dirty="0">
                <a:solidFill>
                  <a:srgbClr val="000000"/>
                </a:solidFill>
              </a:rPr>
              <a:t>“Case Date”</a:t>
            </a:r>
          </a:p>
          <a:p>
            <a:pPr marL="0" indent="0">
              <a:buNone/>
            </a:pPr>
            <a:r>
              <a:rPr lang="en-US" sz="2000" dirty="0">
                <a:solidFill>
                  <a:srgbClr val="000000"/>
                </a:solidFill>
              </a:rPr>
              <a:t>“Event Date, Effective Date, or Case Date”</a:t>
            </a:r>
          </a:p>
          <a:p>
            <a:pPr marL="0" indent="0">
              <a:buNone/>
            </a:pPr>
            <a:r>
              <a:rPr lang="en-US" sz="2000" dirty="0">
                <a:solidFill>
                  <a:srgbClr val="000000"/>
                </a:solidFill>
              </a:rPr>
              <a:t>“MMWR Date”</a:t>
            </a:r>
          </a:p>
          <a:p>
            <a:pPr marL="0" indent="0">
              <a:buNone/>
            </a:pPr>
            <a:r>
              <a:rPr lang="en-US" sz="2000" dirty="0">
                <a:solidFill>
                  <a:srgbClr val="000000"/>
                </a:solidFill>
              </a:rPr>
              <a:t>'episode date'. </a:t>
            </a:r>
            <a:r>
              <a:rPr lang="en-US" sz="1500" dirty="0">
                <a:solidFill>
                  <a:srgbClr val="000000"/>
                </a:solidFill>
              </a:rPr>
              <a:t>I like episode date more than epi date because episode makes it clear the date is for the disease episode whereas epi date makes it sound like the date is just for epi analyses.”</a:t>
            </a:r>
          </a:p>
          <a:p>
            <a:pPr marL="0" indent="0">
              <a:buNone/>
            </a:pPr>
            <a:r>
              <a:rPr lang="en-US" sz="2000" dirty="0">
                <a:solidFill>
                  <a:srgbClr val="000000"/>
                </a:solidFill>
              </a:rPr>
              <a:t>“Disease onset date”</a:t>
            </a:r>
          </a:p>
        </p:txBody>
      </p:sp>
    </p:spTree>
    <p:extLst>
      <p:ext uri="{BB962C8B-B14F-4D97-AF65-F5344CB8AC3E}">
        <p14:creationId xmlns:p14="http://schemas.microsoft.com/office/powerpoint/2010/main" val="3554348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63508" y="289527"/>
            <a:ext cx="7639713" cy="871355"/>
          </a:xfrm>
        </p:spPr>
        <p:txBody>
          <a:bodyPr/>
          <a:lstStyle/>
          <a:p>
            <a:r>
              <a:rPr lang="en-US" altLang="en-US" dirty="0"/>
              <a:t>Challenges to Implementation and/or Adoption</a:t>
            </a:r>
            <a:endParaRPr lang="en-US"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a:bodyPr>
          <a:lstStyle/>
          <a:p>
            <a:pPr marL="0" indent="0">
              <a:buNone/>
            </a:pPr>
            <a:r>
              <a:rPr kumimoji="0" lang="en-US" altLang="en-US" sz="2000" u="none" strike="noStrike" cap="none" normalizeH="0" baseline="0" dirty="0">
                <a:ln>
                  <a:noFill/>
                </a:ln>
                <a:solidFill>
                  <a:srgbClr val="000000"/>
                </a:solidFill>
              </a:rPr>
              <a:t>Themes: </a:t>
            </a:r>
          </a:p>
          <a:p>
            <a:pPr>
              <a:buFontTx/>
              <a:buChar char="-"/>
            </a:pPr>
            <a:r>
              <a:rPr kumimoji="0" lang="en-US" altLang="en-US" sz="2000" u="none" strike="noStrike" cap="none" normalizeH="0" baseline="0" dirty="0">
                <a:ln>
                  <a:noFill/>
                </a:ln>
                <a:solidFill>
                  <a:srgbClr val="000000"/>
                </a:solidFill>
              </a:rPr>
              <a:t>Need for system changes – will take time</a:t>
            </a:r>
          </a:p>
          <a:p>
            <a:pPr>
              <a:buFontTx/>
              <a:buChar char="-"/>
            </a:pPr>
            <a:r>
              <a:rPr kumimoji="0" lang="en-US" altLang="en-US" sz="2000" u="none" strike="noStrike" cap="none" normalizeH="0" baseline="0" dirty="0">
                <a:ln>
                  <a:noFill/>
                </a:ln>
                <a:solidFill>
                  <a:srgbClr val="000000"/>
                </a:solidFill>
              </a:rPr>
              <a:t>Hierarchy</a:t>
            </a:r>
            <a:r>
              <a:rPr lang="en-US" altLang="en-US" sz="2000" dirty="0">
                <a:solidFill>
                  <a:srgbClr val="000000"/>
                </a:solidFill>
              </a:rPr>
              <a:t> vs. </a:t>
            </a:r>
            <a:r>
              <a:rPr kumimoji="0" lang="en-US" altLang="en-US" sz="2000" u="none" strike="noStrike" cap="none" normalizeH="0" baseline="0" dirty="0">
                <a:ln>
                  <a:noFill/>
                </a:ln>
                <a:solidFill>
                  <a:srgbClr val="000000"/>
                </a:solidFill>
              </a:rPr>
              <a:t>earliest</a:t>
            </a:r>
          </a:p>
          <a:p>
            <a:pPr>
              <a:buFontTx/>
              <a:buChar char="-"/>
            </a:pPr>
            <a:r>
              <a:rPr lang="en-US" altLang="en-US" sz="2000" dirty="0">
                <a:solidFill>
                  <a:srgbClr val="000000"/>
                </a:solidFill>
              </a:rPr>
              <a:t>R</a:t>
            </a:r>
            <a:r>
              <a:rPr kumimoji="0" lang="en-US" altLang="en-US" sz="2000" u="none" strike="noStrike" cap="none" normalizeH="0" baseline="0" dirty="0">
                <a:ln>
                  <a:noFill/>
                </a:ln>
                <a:solidFill>
                  <a:srgbClr val="000000"/>
                </a:solidFill>
              </a:rPr>
              <a:t>elevancy of fields for all conditions</a:t>
            </a:r>
          </a:p>
          <a:p>
            <a:pPr>
              <a:buFontTx/>
              <a:buChar char="-"/>
            </a:pPr>
            <a:r>
              <a:rPr kumimoji="0" lang="en-US" altLang="en-US" sz="2000" u="none" strike="noStrike" cap="none" normalizeH="0" baseline="0" dirty="0">
                <a:ln>
                  <a:noFill/>
                </a:ln>
                <a:solidFill>
                  <a:srgbClr val="000000"/>
                </a:solidFill>
              </a:rPr>
              <a:t>Pote</a:t>
            </a:r>
            <a:r>
              <a:rPr lang="en-US" altLang="en-US" sz="2000" dirty="0">
                <a:solidFill>
                  <a:srgbClr val="000000"/>
                </a:solidFill>
              </a:rPr>
              <a:t>ntial for different programs and jurisdictions to interpret differently</a:t>
            </a:r>
          </a:p>
          <a:p>
            <a:pPr lvl="1">
              <a:buFontTx/>
              <a:buChar char="-"/>
            </a:pPr>
            <a:r>
              <a:rPr lang="en-US" altLang="en-US" sz="1600" dirty="0">
                <a:solidFill>
                  <a:srgbClr val="000000"/>
                </a:solidFill>
              </a:rPr>
              <a:t>(How prescriptive to be within guidelines?)</a:t>
            </a:r>
            <a:endParaRPr kumimoji="0" lang="en-US" altLang="en-US" sz="2000" u="none" strike="noStrike" cap="none" normalizeH="0" baseline="0" dirty="0">
              <a:ln>
                <a:noFill/>
              </a:ln>
              <a:solidFill>
                <a:srgbClr val="000000"/>
              </a:solidFill>
            </a:endParaRPr>
          </a:p>
          <a:p>
            <a:pPr>
              <a:buFontTx/>
              <a:buChar char="-"/>
            </a:pPr>
            <a:r>
              <a:rPr lang="en-US" altLang="en-US" sz="2000" dirty="0">
                <a:solidFill>
                  <a:srgbClr val="000000"/>
                </a:solidFill>
              </a:rPr>
              <a:t>Why not use EVENTDATE?</a:t>
            </a:r>
          </a:p>
          <a:p>
            <a:pPr>
              <a:buFontTx/>
              <a:buChar char="-"/>
            </a:pPr>
            <a:r>
              <a:rPr lang="en-US" altLang="en-US" sz="2000" dirty="0">
                <a:solidFill>
                  <a:srgbClr val="000000"/>
                </a:solidFill>
              </a:rPr>
              <a:t>Need for education and training</a:t>
            </a:r>
          </a:p>
          <a:p>
            <a:pPr>
              <a:buFontTx/>
              <a:buChar char="-"/>
            </a:pPr>
            <a:endParaRPr lang="en-US" altLang="en-US" sz="2000" dirty="0">
              <a:solidFill>
                <a:srgbClr val="000000"/>
              </a:solidFill>
            </a:endParaRPr>
          </a:p>
          <a:p>
            <a:pPr>
              <a:buFontTx/>
              <a:buChar char="-"/>
            </a:pPr>
            <a:r>
              <a:rPr lang="en-US" altLang="en-US" sz="2000" dirty="0">
                <a:solidFill>
                  <a:srgbClr val="000000"/>
                </a:solidFill>
              </a:rPr>
              <a:t>Known challenges pointed out: </a:t>
            </a:r>
          </a:p>
          <a:p>
            <a:pPr lvl="1">
              <a:buFontTx/>
              <a:buChar char="-"/>
            </a:pPr>
            <a:r>
              <a:rPr lang="en-US" altLang="en-US" sz="1600" dirty="0">
                <a:solidFill>
                  <a:srgbClr val="000000"/>
                </a:solidFill>
              </a:rPr>
              <a:t>Dates for first positive lab will be tricky for many systems</a:t>
            </a:r>
          </a:p>
          <a:p>
            <a:pPr lvl="1">
              <a:buFontTx/>
              <a:buChar char="-"/>
            </a:pPr>
            <a:r>
              <a:rPr lang="en-US" altLang="en-US" sz="1600" dirty="0">
                <a:solidFill>
                  <a:srgbClr val="000000"/>
                </a:solidFill>
              </a:rPr>
              <a:t>Requires system change</a:t>
            </a:r>
          </a:p>
          <a:p>
            <a:pPr>
              <a:buFontTx/>
              <a:buChar char="-"/>
            </a:pPr>
            <a:endParaRPr lang="en-US" altLang="en-US" sz="2000" dirty="0">
              <a:solidFill>
                <a:srgbClr val="000000"/>
              </a:solidFill>
            </a:endParaRPr>
          </a:p>
          <a:p>
            <a:pPr marL="0" indent="0">
              <a:buNone/>
            </a:pPr>
            <a:endParaRPr kumimoji="0" lang="en-US" altLang="en-US" sz="20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22822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522440"/>
            <a:ext cx="7639713" cy="871355"/>
          </a:xfrm>
        </p:spPr>
        <p:txBody>
          <a:bodyPr/>
          <a:lstStyle/>
          <a:p>
            <a:r>
              <a:rPr lang="en-US" altLang="en-US" dirty="0"/>
              <a:t>Challenges to Implementation and/or Adoption</a:t>
            </a:r>
            <a:br>
              <a:rPr lang="en-US" altLang="en-US" b="1" dirty="0">
                <a:solidFill>
                  <a:schemeClr val="tx1"/>
                </a:solidFill>
              </a:rPr>
            </a:br>
            <a:endParaRPr lang="en-US"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a:bodyPr>
          <a:lstStyle/>
          <a:p>
            <a:pPr marL="0" indent="0">
              <a:buNone/>
            </a:pPr>
            <a:r>
              <a:rPr kumimoji="0" lang="en-US" altLang="en-US" sz="1800" u="none" strike="noStrike" cap="none" normalizeH="0" baseline="0" dirty="0">
                <a:ln>
                  <a:noFill/>
                </a:ln>
                <a:solidFill>
                  <a:schemeClr val="accent1">
                    <a:lumMod val="50000"/>
                  </a:schemeClr>
                </a:solidFill>
              </a:rPr>
              <a:t>“</a:t>
            </a:r>
            <a:r>
              <a:rPr lang="en-US" sz="1800" b="0" i="0" dirty="0">
                <a:solidFill>
                  <a:schemeClr val="accent1">
                    <a:lumMod val="50000"/>
                  </a:schemeClr>
                </a:solidFill>
                <a:effectLst/>
                <a:latin typeface="Arial" panose="020B0604020202020204" pitchFamily="34" charset="0"/>
              </a:rPr>
              <a:t>Reported final data to CDC. </a:t>
            </a:r>
            <a:r>
              <a:rPr lang="en-US" sz="1800" dirty="0">
                <a:solidFill>
                  <a:schemeClr val="accent1">
                    <a:lumMod val="50000"/>
                  </a:schemeClr>
                </a:solidFill>
              </a:rPr>
              <a:t>I</a:t>
            </a:r>
            <a:r>
              <a:rPr lang="en-US" sz="1800" b="0" i="0" dirty="0">
                <a:solidFill>
                  <a:schemeClr val="accent1">
                    <a:lumMod val="50000"/>
                  </a:schemeClr>
                </a:solidFill>
                <a:effectLst/>
                <a:latin typeface="Arial" panose="020B0604020202020204" pitchFamily="34" charset="0"/>
              </a:rPr>
              <a:t>llnesses that are difficult to diagnose may have an </a:t>
            </a:r>
            <a:r>
              <a:rPr lang="en-US" sz="1800" b="0" i="0" dirty="0">
                <a:solidFill>
                  <a:srgbClr val="FF0000"/>
                </a:solidFill>
                <a:effectLst/>
                <a:latin typeface="Arial" panose="020B0604020202020204" pitchFamily="34" charset="0"/>
              </a:rPr>
              <a:t>illness onset date in the previous year after final numbers are reported </a:t>
            </a:r>
            <a:r>
              <a:rPr lang="en-US" sz="1800" b="0" i="0" dirty="0">
                <a:solidFill>
                  <a:schemeClr val="accent1">
                    <a:lumMod val="50000"/>
                  </a:schemeClr>
                </a:solidFill>
                <a:effectLst/>
                <a:latin typeface="Arial" panose="020B0604020202020204" pitchFamily="34" charset="0"/>
              </a:rPr>
              <a:t>to the CDC”</a:t>
            </a:r>
          </a:p>
          <a:p>
            <a:pPr marL="0" indent="0">
              <a:buNone/>
            </a:pPr>
            <a:r>
              <a:rPr kumimoji="0" lang="en-US" altLang="en-US" sz="1800" u="none" strike="noStrike" cap="none" normalizeH="0" baseline="0" dirty="0">
                <a:ln>
                  <a:noFill/>
                </a:ln>
                <a:solidFill>
                  <a:srgbClr val="000000"/>
                </a:solidFill>
              </a:rPr>
              <a:t>“</a:t>
            </a:r>
            <a:r>
              <a:rPr lang="en-US" sz="1800" b="0" i="0" dirty="0">
                <a:solidFill>
                  <a:srgbClr val="000000"/>
                </a:solidFill>
                <a:effectLst/>
                <a:latin typeface="Arial" panose="020B0604020202020204" pitchFamily="34" charset="0"/>
              </a:rPr>
              <a:t>Since the name is completely reflective of what the date, some </a:t>
            </a:r>
            <a:r>
              <a:rPr lang="en-US" sz="1800" b="0" i="0" dirty="0">
                <a:solidFill>
                  <a:srgbClr val="FF0000"/>
                </a:solidFill>
                <a:effectLst/>
                <a:latin typeface="Arial" panose="020B0604020202020204" pitchFamily="34" charset="0"/>
              </a:rPr>
              <a:t>education</a:t>
            </a:r>
            <a:r>
              <a:rPr lang="en-US" sz="1800" b="0" i="0" dirty="0">
                <a:solidFill>
                  <a:srgbClr val="000000"/>
                </a:solidFill>
                <a:effectLst/>
                <a:latin typeface="Arial" panose="020B0604020202020204" pitchFamily="34" charset="0"/>
              </a:rPr>
              <a:t> for epidemiologists should be planned. </a:t>
            </a:r>
            <a:r>
              <a:rPr lang="en-US" altLang="en-US" sz="1800" dirty="0">
                <a:solidFill>
                  <a:srgbClr val="000000"/>
                </a:solidFill>
              </a:rPr>
              <a:t>Educating staff and how it would be used for MMWR week/year”</a:t>
            </a:r>
            <a:endParaRPr lang="en-US" sz="1800" b="0" i="0" dirty="0">
              <a:solidFill>
                <a:srgbClr val="000000"/>
              </a:solidFill>
              <a:effectLst/>
              <a:latin typeface="Arial" panose="020B0604020202020204" pitchFamily="34" charset="0"/>
            </a:endParaRPr>
          </a:p>
          <a:p>
            <a:pPr marL="0" indent="0">
              <a:buNone/>
            </a:pPr>
            <a:r>
              <a:rPr kumimoji="0" lang="en-US" altLang="en-US" sz="1800" u="none" strike="noStrike" cap="none" normalizeH="0" baseline="0" dirty="0">
                <a:ln>
                  <a:noFill/>
                </a:ln>
                <a:solidFill>
                  <a:schemeClr val="accent1">
                    <a:lumMod val="50000"/>
                  </a:schemeClr>
                </a:solidFill>
              </a:rPr>
              <a:t>“R</a:t>
            </a:r>
            <a:r>
              <a:rPr lang="en-US" sz="1800" b="0" i="0" dirty="0">
                <a:solidFill>
                  <a:schemeClr val="accent1">
                    <a:lumMod val="50000"/>
                  </a:schemeClr>
                </a:solidFill>
                <a:effectLst/>
                <a:latin typeface="Arial" panose="020B0604020202020204" pitchFamily="34" charset="0"/>
              </a:rPr>
              <a:t>einventing the wheel. If the issue is that </a:t>
            </a:r>
            <a:r>
              <a:rPr lang="en-US" sz="1800" b="0" i="0" dirty="0">
                <a:solidFill>
                  <a:srgbClr val="FF0000"/>
                </a:solidFill>
                <a:effectLst/>
                <a:latin typeface="Arial" panose="020B0604020202020204" pitchFamily="34" charset="0"/>
              </a:rPr>
              <a:t>EVENTDATE</a:t>
            </a:r>
            <a:r>
              <a:rPr lang="en-US" sz="1800" b="0" i="0" dirty="0">
                <a:solidFill>
                  <a:schemeClr val="accent1">
                    <a:lumMod val="50000"/>
                  </a:schemeClr>
                </a:solidFill>
                <a:effectLst/>
                <a:latin typeface="Arial" panose="020B0604020202020204" pitchFamily="34" charset="0"/>
              </a:rPr>
              <a:t> is not included within the MMGs, we should rectify the issue in the MMGs. Creating an additional date, largely using the same fields as EVENTDATE, could make analysis more challenging and requires updating all individual surveillance systems”</a:t>
            </a:r>
            <a:endParaRPr kumimoji="0" lang="en-US" altLang="en-US" sz="1800" u="none" strike="noStrike" cap="none" normalizeH="0" baseline="0" dirty="0">
              <a:ln>
                <a:noFill/>
              </a:ln>
              <a:solidFill>
                <a:schemeClr val="accent1">
                  <a:lumMod val="50000"/>
                </a:schemeClr>
              </a:solidFill>
            </a:endParaRPr>
          </a:p>
          <a:p>
            <a:pPr marL="0" indent="0">
              <a:buNone/>
            </a:pPr>
            <a:r>
              <a:rPr lang="en-US" altLang="en-US" sz="1800" b="1" dirty="0">
                <a:solidFill>
                  <a:schemeClr val="tx1"/>
                </a:solidFill>
              </a:rPr>
              <a:t>“</a:t>
            </a:r>
            <a:r>
              <a:rPr lang="en-US" sz="1800" dirty="0">
                <a:solidFill>
                  <a:srgbClr val="000000"/>
                </a:solidFill>
              </a:rPr>
              <a:t>The language used in presenting findings should be included, ex: Number of probable cases, Number of confirmed cases, Number of suspected cases. Often, data is still pending, but leadership or media wants numbers anyway, guidance around that would be helpful”</a:t>
            </a:r>
          </a:p>
          <a:p>
            <a:pPr marL="0" indent="0">
              <a:buNone/>
            </a:pPr>
            <a:endParaRPr kumimoji="0" lang="en-US" altLang="en-US" sz="2000" u="none" strike="noStrike" cap="none" normalizeH="0" baseline="0" dirty="0">
              <a:ln>
                <a:noFill/>
              </a:ln>
              <a:solidFill>
                <a:srgbClr val="000000"/>
              </a:solidFill>
            </a:endParaRPr>
          </a:p>
          <a:p>
            <a:pPr marL="0" indent="0">
              <a:buNone/>
            </a:pPr>
            <a:endParaRPr kumimoji="0" lang="en-US" altLang="en-US" sz="20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06013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522440"/>
            <a:ext cx="7639713" cy="871355"/>
          </a:xfrm>
        </p:spPr>
        <p:txBody>
          <a:bodyPr/>
          <a:lstStyle/>
          <a:p>
            <a:r>
              <a:rPr lang="en-US" altLang="en-US" dirty="0"/>
              <a:t>Challenges Cont.</a:t>
            </a:r>
            <a:br>
              <a:rPr lang="en-US" altLang="en-US" b="1" dirty="0">
                <a:solidFill>
                  <a:schemeClr val="tx1"/>
                </a:solidFill>
              </a:rPr>
            </a:br>
            <a:endParaRPr lang="en-US"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a:bodyPr>
          <a:lstStyle/>
          <a:p>
            <a:pPr marL="0" indent="0">
              <a:buNone/>
            </a:pPr>
            <a:r>
              <a:rPr kumimoji="0" lang="en-US" altLang="en-US" sz="1800" b="1" i="0" u="none" strike="noStrike" cap="none" normalizeH="0" baseline="0" dirty="0">
                <a:ln>
                  <a:noFill/>
                </a:ln>
                <a:solidFill>
                  <a:schemeClr val="tx1"/>
                </a:solidFill>
                <a:effectLst/>
                <a:latin typeface="Arial" panose="020B0604020202020204" pitchFamily="34" charset="0"/>
              </a:rPr>
              <a:t>“</a:t>
            </a:r>
            <a:r>
              <a:rPr lang="en-US" sz="1800" b="0" i="0" dirty="0">
                <a:solidFill>
                  <a:srgbClr val="000000"/>
                </a:solidFill>
                <a:effectLst/>
                <a:latin typeface="Arial" panose="020B0604020202020204" pitchFamily="34" charset="0"/>
              </a:rPr>
              <a:t>Hepatitis lab data rarely contains symptom onset date or clinical diagnosis date. Also, we receive backlogs from time to time and thus Date First Received by Public Health Agency and Date Entered or Record Initiated may not be great proxy measures for when the individual was initially infected”</a:t>
            </a:r>
          </a:p>
          <a:p>
            <a:pPr marL="0" indent="0">
              <a:buNone/>
            </a:pPr>
            <a:r>
              <a:rPr kumimoji="0" lang="en-US" altLang="en-US" sz="1800" u="none" strike="noStrike" cap="none" normalizeH="0" baseline="0" dirty="0">
                <a:ln>
                  <a:noFill/>
                </a:ln>
                <a:solidFill>
                  <a:schemeClr val="accent1">
                    <a:lumMod val="50000"/>
                  </a:schemeClr>
                </a:solidFill>
              </a:rPr>
              <a:t>“</a:t>
            </a:r>
            <a:r>
              <a:rPr lang="en-US" sz="1800" b="0" i="0" dirty="0">
                <a:solidFill>
                  <a:schemeClr val="accent1">
                    <a:lumMod val="50000"/>
                  </a:schemeClr>
                </a:solidFill>
                <a:effectLst/>
                <a:latin typeface="Arial" panose="020B0604020202020204" pitchFamily="34" charset="0"/>
              </a:rPr>
              <a:t>Getting all the surveillance systems to add/incorporate new field(s). I think </a:t>
            </a:r>
            <a:r>
              <a:rPr lang="en-US" sz="1800" b="0" i="0" dirty="0">
                <a:solidFill>
                  <a:srgbClr val="FF0000"/>
                </a:solidFill>
                <a:effectLst/>
                <a:latin typeface="Arial" panose="020B0604020202020204" pitchFamily="34" charset="0"/>
              </a:rPr>
              <a:t>technology</a:t>
            </a:r>
            <a:r>
              <a:rPr lang="en-US" sz="1800" b="0" i="0" dirty="0">
                <a:solidFill>
                  <a:schemeClr val="accent1">
                    <a:lumMod val="50000"/>
                  </a:schemeClr>
                </a:solidFill>
                <a:effectLst/>
                <a:latin typeface="Arial" panose="020B0604020202020204" pitchFamily="34" charset="0"/>
              </a:rPr>
              <a:t> might be the biggest hurdle”</a:t>
            </a:r>
          </a:p>
          <a:p>
            <a:pPr marL="0" indent="0">
              <a:buNone/>
            </a:pPr>
            <a:r>
              <a:rPr kumimoji="0" lang="en-US" altLang="en-US" sz="1800" u="none" strike="noStrike" cap="none" normalizeH="0" baseline="0" dirty="0">
                <a:ln>
                  <a:noFill/>
                </a:ln>
                <a:solidFill>
                  <a:srgbClr val="000000"/>
                </a:solidFill>
              </a:rPr>
              <a:t>“C</a:t>
            </a:r>
            <a:r>
              <a:rPr lang="en-US" sz="1800" b="0" i="0" dirty="0">
                <a:solidFill>
                  <a:srgbClr val="000000"/>
                </a:solidFill>
                <a:effectLst/>
                <a:latin typeface="Arial" panose="020B0604020202020204" pitchFamily="34" charset="0"/>
              </a:rPr>
              <a:t>hallenge to juggle all the different dates that are both being used and generated from all of these fields. All will have different uses and connotations”</a:t>
            </a:r>
          </a:p>
          <a:p>
            <a:pPr marL="0" indent="0">
              <a:buNone/>
            </a:pPr>
            <a:r>
              <a:rPr kumimoji="0" lang="en-US" altLang="en-US" sz="1800" u="none" strike="noStrike" cap="none" normalizeH="0" baseline="0" dirty="0">
                <a:ln>
                  <a:noFill/>
                </a:ln>
                <a:solidFill>
                  <a:schemeClr val="accent1">
                    <a:lumMod val="50000"/>
                  </a:schemeClr>
                </a:solidFill>
              </a:rPr>
              <a:t>“</a:t>
            </a:r>
            <a:r>
              <a:rPr lang="en-US" sz="1800" b="0" i="0" dirty="0">
                <a:solidFill>
                  <a:srgbClr val="FF0000"/>
                </a:solidFill>
                <a:effectLst/>
                <a:latin typeface="Arial" panose="020B0604020202020204" pitchFamily="34" charset="0"/>
              </a:rPr>
              <a:t>Surveillance system updates </a:t>
            </a:r>
            <a:r>
              <a:rPr lang="en-US" sz="1800" b="0" i="0" dirty="0">
                <a:solidFill>
                  <a:schemeClr val="accent1">
                    <a:lumMod val="50000"/>
                  </a:schemeClr>
                </a:solidFill>
                <a:effectLst/>
                <a:latin typeface="Arial" panose="020B0604020202020204" pitchFamily="34" charset="0"/>
              </a:rPr>
              <a:t>is the biggest challenge in X. It takes months to get approval on updates to our surveillance system, then months for the developers to add fields and other functionality. This won't be something we can immediately adopt, although we would like to”</a:t>
            </a:r>
          </a:p>
          <a:p>
            <a:pPr marL="0" indent="0">
              <a:buNone/>
            </a:pPr>
            <a:r>
              <a:rPr lang="en-US" altLang="en-US" sz="1800" dirty="0">
                <a:solidFill>
                  <a:srgbClr val="000000"/>
                </a:solidFill>
              </a:rPr>
              <a:t>“C</a:t>
            </a:r>
            <a:r>
              <a:rPr lang="en-US" sz="1800" dirty="0">
                <a:solidFill>
                  <a:srgbClr val="000000"/>
                </a:solidFill>
              </a:rPr>
              <a:t>hallenge to get widespread adoption and timely implementation unless financial support is provided to jurisdictions to help them build this into their data systems”</a:t>
            </a:r>
          </a:p>
          <a:p>
            <a:pPr marL="0" indent="0">
              <a:buNone/>
            </a:pPr>
            <a:endParaRPr kumimoji="0" lang="en-US" altLang="en-US" sz="1800" u="none" strike="noStrike" cap="none" normalizeH="0" baseline="0" dirty="0">
              <a:ln>
                <a:noFill/>
              </a:ln>
              <a:solidFill>
                <a:schemeClr val="accent1">
                  <a:lumMod val="50000"/>
                </a:schemeClr>
              </a:solidFill>
            </a:endParaRPr>
          </a:p>
          <a:p>
            <a:pPr marL="0" indent="0">
              <a:buNone/>
            </a:pPr>
            <a:endParaRPr kumimoji="0" lang="en-US" altLang="en-US" sz="20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14622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522440"/>
            <a:ext cx="7639713" cy="871355"/>
          </a:xfrm>
        </p:spPr>
        <p:txBody>
          <a:bodyPr/>
          <a:lstStyle/>
          <a:p>
            <a:r>
              <a:rPr lang="en-US" altLang="en-US" dirty="0"/>
              <a:t>Challenges Cont.</a:t>
            </a:r>
            <a:br>
              <a:rPr lang="en-US" altLang="en-US" b="1" dirty="0">
                <a:solidFill>
                  <a:schemeClr val="tx1"/>
                </a:solidFill>
              </a:rPr>
            </a:br>
            <a:endParaRPr lang="en-US"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a:bodyPr>
          <a:lstStyle/>
          <a:p>
            <a:pPr marL="0" indent="0">
              <a:buNone/>
            </a:pPr>
            <a:r>
              <a:rPr lang="en-US" sz="1800" dirty="0">
                <a:solidFill>
                  <a:schemeClr val="accent1">
                    <a:lumMod val="50000"/>
                  </a:schemeClr>
                </a:solidFill>
              </a:rPr>
              <a:t>“</a:t>
            </a:r>
            <a:r>
              <a:rPr lang="en-US" sz="1800" dirty="0">
                <a:solidFill>
                  <a:srgbClr val="FF0000"/>
                </a:solidFill>
              </a:rPr>
              <a:t>Incorporating</a:t>
            </a:r>
            <a:r>
              <a:rPr lang="en-US" sz="1800" dirty="0">
                <a:solidFill>
                  <a:schemeClr val="accent1">
                    <a:lumMod val="50000"/>
                  </a:schemeClr>
                </a:solidFill>
              </a:rPr>
              <a:t> this into X’s NBS. Would have to get all six of the required fields added, via GenV2 and build the Epi Date logic. Ensuring that all counties are using it consistently”</a:t>
            </a:r>
          </a:p>
          <a:p>
            <a:pPr marL="0" indent="0">
              <a:buNone/>
            </a:pPr>
            <a:r>
              <a:rPr lang="en-US" altLang="en-US" sz="1800" dirty="0">
                <a:solidFill>
                  <a:srgbClr val="000000"/>
                </a:solidFill>
              </a:rPr>
              <a:t>“</a:t>
            </a:r>
            <a:r>
              <a:rPr lang="en-US" sz="1800" dirty="0">
                <a:solidFill>
                  <a:srgbClr val="000000"/>
                </a:solidFill>
              </a:rPr>
              <a:t>Earliest specimen collection date will take time to get right using an automated system for all diseases given the variation in test type reporting but it is worth the challenge.”</a:t>
            </a:r>
          </a:p>
          <a:p>
            <a:pPr marL="0" indent="0">
              <a:buNone/>
            </a:pPr>
            <a:r>
              <a:rPr lang="en-US" sz="1800" b="0" i="0" dirty="0">
                <a:solidFill>
                  <a:schemeClr val="accent1">
                    <a:lumMod val="50000"/>
                  </a:schemeClr>
                </a:solidFill>
                <a:effectLst/>
                <a:latin typeface="Arial" panose="020B0604020202020204" pitchFamily="34" charset="0"/>
              </a:rPr>
              <a:t>“</a:t>
            </a:r>
            <a:r>
              <a:rPr lang="en-US" sz="1800" dirty="0">
                <a:solidFill>
                  <a:schemeClr val="accent1">
                    <a:lumMod val="50000"/>
                  </a:schemeClr>
                </a:solidFill>
              </a:rPr>
              <a:t>Currently use Event Date as the counting date--need to determine which of the above would be closest to what we currently collect”</a:t>
            </a:r>
          </a:p>
          <a:p>
            <a:pPr marL="0" indent="0">
              <a:buNone/>
            </a:pPr>
            <a:r>
              <a:rPr lang="en-US" sz="1800" dirty="0">
                <a:solidFill>
                  <a:srgbClr val="000000"/>
                </a:solidFill>
              </a:rPr>
              <a:t>“Getting the "clinical diagnosis date.“</a:t>
            </a:r>
          </a:p>
          <a:p>
            <a:pPr marL="0" indent="0">
              <a:buNone/>
            </a:pPr>
            <a:r>
              <a:rPr lang="en-US" altLang="en-US" dirty="0">
                <a:solidFill>
                  <a:srgbClr val="000000"/>
                </a:solidFill>
              </a:rPr>
              <a:t>“</a:t>
            </a:r>
            <a:r>
              <a:rPr lang="en-US" sz="1800" b="0" i="0" dirty="0">
                <a:solidFill>
                  <a:srgbClr val="000000"/>
                </a:solidFill>
                <a:effectLst/>
                <a:latin typeface="Arial" panose="020B0604020202020204" pitchFamily="34" charset="0"/>
              </a:rPr>
              <a:t>We have a longitudinal surveillance system that collects negative labs. Instances in which a record is created for a person with a negative lab &amp; this becomes their event date. Years later, might get a positive lab which would become their positive lab date and diagnostic date. Given the large volume of hepatitis B and C cases that X has and small staff, the manual manipulation of changing dates for each of these cases will be near impossible”</a:t>
            </a:r>
            <a:endParaRPr lang="en-US" altLang="en-US" dirty="0">
              <a:solidFill>
                <a:schemeClr val="accent1">
                  <a:lumMod val="50000"/>
                </a:schemeClr>
              </a:solidFill>
            </a:endParaRPr>
          </a:p>
          <a:p>
            <a:pPr marL="0" indent="0">
              <a:buNone/>
            </a:pPr>
            <a:endParaRPr lang="en-US" sz="1800" dirty="0">
              <a:solidFill>
                <a:srgbClr val="000000"/>
              </a:solidFill>
            </a:endParaRPr>
          </a:p>
          <a:p>
            <a:pPr marL="0" indent="0">
              <a:buNone/>
            </a:pPr>
            <a:endParaRPr kumimoji="0" lang="en-US" altLang="en-US" sz="20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37369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522440"/>
            <a:ext cx="7639713" cy="871355"/>
          </a:xfrm>
        </p:spPr>
        <p:txBody>
          <a:bodyPr/>
          <a:lstStyle/>
          <a:p>
            <a:r>
              <a:rPr lang="en-US" altLang="en-US" dirty="0"/>
              <a:t>Challenges Cont.</a:t>
            </a:r>
            <a:br>
              <a:rPr lang="en-US" altLang="en-US" b="1" dirty="0">
                <a:solidFill>
                  <a:schemeClr val="tx1"/>
                </a:solidFill>
              </a:rPr>
            </a:br>
            <a:endParaRPr lang="en-US"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a:bodyPr>
          <a:lstStyle/>
          <a:p>
            <a:pPr marL="0" indent="0">
              <a:buNone/>
            </a:pPr>
            <a:r>
              <a:rPr lang="en-US" altLang="en-US" sz="1800" dirty="0">
                <a:solidFill>
                  <a:srgbClr val="000000"/>
                </a:solidFill>
              </a:rPr>
              <a:t>“A</a:t>
            </a:r>
            <a:r>
              <a:rPr lang="en-US" sz="1800" dirty="0">
                <a:solidFill>
                  <a:srgbClr val="000000"/>
                </a:solidFill>
              </a:rPr>
              <a:t>vailability of the dates in the system for each condition and ensuring we are interpreting these correctly across states, &amp; applying across conditions and available lab results (i.e., serology versus diagnostic positive results)”</a:t>
            </a:r>
          </a:p>
          <a:p>
            <a:pPr marL="0" indent="0">
              <a:buNone/>
            </a:pPr>
            <a:r>
              <a:rPr lang="en-US" sz="1800" dirty="0">
                <a:solidFill>
                  <a:schemeClr val="accent1">
                    <a:lumMod val="50000"/>
                  </a:schemeClr>
                </a:solidFill>
              </a:rPr>
              <a:t>“Result in larger complete data lags throughout the year and potentially more discrepancies between states and CDC if states don't adopt using this as well”</a:t>
            </a:r>
          </a:p>
          <a:p>
            <a:pPr marL="0" indent="0">
              <a:buNone/>
            </a:pPr>
            <a:r>
              <a:rPr lang="en-US" sz="1800" dirty="0">
                <a:solidFill>
                  <a:srgbClr val="000000"/>
                </a:solidFill>
              </a:rPr>
              <a:t>“Buy in from top tier leadership and program uniformity across multiple agencies”</a:t>
            </a:r>
          </a:p>
          <a:p>
            <a:pPr marL="0" indent="0">
              <a:buNone/>
            </a:pPr>
            <a:r>
              <a:rPr lang="en-US" altLang="en-US" sz="1800" dirty="0">
                <a:solidFill>
                  <a:schemeClr val="accent1">
                    <a:lumMod val="50000"/>
                  </a:schemeClr>
                </a:solidFill>
              </a:rPr>
              <a:t>“</a:t>
            </a:r>
            <a:r>
              <a:rPr lang="en-US" sz="1800" dirty="0">
                <a:solidFill>
                  <a:schemeClr val="accent1">
                    <a:lumMod val="50000"/>
                  </a:schemeClr>
                </a:solidFill>
              </a:rPr>
              <a:t>The health departments' surveillance systems may be hard to update or add new selections to”</a:t>
            </a:r>
          </a:p>
          <a:p>
            <a:pPr marL="0" indent="0">
              <a:buNone/>
            </a:pPr>
            <a:r>
              <a:rPr lang="en-US" altLang="en-US" sz="1800" dirty="0">
                <a:solidFill>
                  <a:srgbClr val="000000"/>
                </a:solidFill>
              </a:rPr>
              <a:t>“</a:t>
            </a:r>
            <a:r>
              <a:rPr lang="en-US" sz="1800" dirty="0">
                <a:solidFill>
                  <a:srgbClr val="000000"/>
                </a:solidFill>
              </a:rPr>
              <a:t>Current systems do not have all the fields above; need to modify current and ensure future systems have these fields. Would like the ability to correlate certain symptoms with the symptom onset date, rather than auto assigning earliest onset date to case. Need a way to flag the earliest specimen collection/result date as we often receive multiple laboratory results for the same condition on the same individual”</a:t>
            </a:r>
            <a:endParaRPr lang="en-US" altLang="en-US" sz="1800" dirty="0">
              <a:solidFill>
                <a:srgbClr val="000000"/>
              </a:solidFill>
            </a:endParaRPr>
          </a:p>
        </p:txBody>
      </p:sp>
    </p:spTree>
    <p:extLst>
      <p:ext uri="{BB962C8B-B14F-4D97-AF65-F5344CB8AC3E}">
        <p14:creationId xmlns:p14="http://schemas.microsoft.com/office/powerpoint/2010/main" val="1915389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522440"/>
            <a:ext cx="7639713" cy="871355"/>
          </a:xfrm>
        </p:spPr>
        <p:txBody>
          <a:bodyPr/>
          <a:lstStyle/>
          <a:p>
            <a:r>
              <a:rPr lang="en-US" altLang="en-US" dirty="0"/>
              <a:t>Challenges Cont.</a:t>
            </a:r>
            <a:br>
              <a:rPr lang="en-US" altLang="en-US" b="1" dirty="0">
                <a:solidFill>
                  <a:schemeClr val="tx1"/>
                </a:solidFill>
              </a:rPr>
            </a:br>
            <a:endParaRPr lang="en-US"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fontScale="92500" lnSpcReduction="10000"/>
          </a:bodyPr>
          <a:lstStyle/>
          <a:p>
            <a:pPr marL="0" indent="0">
              <a:buNone/>
            </a:pPr>
            <a:r>
              <a:rPr lang="en-US" altLang="en-US" sz="1800" dirty="0">
                <a:solidFill>
                  <a:srgbClr val="000000"/>
                </a:solidFill>
              </a:rPr>
              <a:t>“R</a:t>
            </a:r>
            <a:r>
              <a:rPr lang="en-US" sz="1800" dirty="0">
                <a:solidFill>
                  <a:srgbClr val="000000"/>
                </a:solidFill>
              </a:rPr>
              <a:t>ewriting extracts, minimal challenge”</a:t>
            </a:r>
          </a:p>
          <a:p>
            <a:pPr marL="0" indent="0">
              <a:buNone/>
            </a:pPr>
            <a:r>
              <a:rPr lang="en-US" sz="1800" dirty="0">
                <a:solidFill>
                  <a:schemeClr val="accent1">
                    <a:lumMod val="50000"/>
                  </a:schemeClr>
                </a:solidFill>
              </a:rPr>
              <a:t>“Experiences where we don’t want to default to the earliest date. Example: perinatal hepatitis C cases: the first test that comes in is usually a screening test, like a positive antibody test. However, we want to count the case as of the date the case was confirmed, so we manually change a date to the date of the positive RNA result for that date to be captured. For other conditions, the earliest date, either symptoms or a positive screening test, is the one we want to go with, even if the case is lab confirmed months or years later, but I’m not sure if that’s true across the board.”</a:t>
            </a:r>
          </a:p>
          <a:p>
            <a:pPr marL="0" indent="0">
              <a:buNone/>
            </a:pPr>
            <a:r>
              <a:rPr lang="en-US" sz="1800" dirty="0">
                <a:solidFill>
                  <a:srgbClr val="000000"/>
                </a:solidFill>
              </a:rPr>
              <a:t>“Have enough date fields and a hierarchy that clearly designates which date is used by MMWR to count it. Suggest hierarchy: 1.Symptom Onset Date 2.Clinical Diagnosis Date 3.Earliest Specimen Collection Date Associated with a Positive Lab Result 4.Earliest Result Date of a Positive Lab Result 5.Date First Received by Public Health Agency 6.Date Entered or Record Initiated”</a:t>
            </a:r>
          </a:p>
          <a:p>
            <a:pPr marL="0" indent="0">
              <a:buNone/>
            </a:pPr>
            <a:r>
              <a:rPr lang="en-US" sz="1800" dirty="0">
                <a:solidFill>
                  <a:schemeClr val="accent1">
                    <a:lumMod val="50000"/>
                  </a:schemeClr>
                </a:solidFill>
              </a:rPr>
              <a:t>“If a case has few dates and we are down to using date 5 or 6 from the list above, it will be difficult to determine if those dates are when we knew about the patient as a case vs a partner”</a:t>
            </a:r>
          </a:p>
          <a:p>
            <a:pPr marL="0" indent="0">
              <a:buNone/>
            </a:pPr>
            <a:r>
              <a:rPr lang="en-US" altLang="en-US" sz="1800" dirty="0">
                <a:solidFill>
                  <a:srgbClr val="000000"/>
                </a:solidFill>
              </a:rPr>
              <a:t>“Some states may not collect several of these data elements. Symptom onset date, in NYS, is often incomplete, missing, or subject to recall bias”</a:t>
            </a:r>
          </a:p>
          <a:p>
            <a:pPr marL="0" indent="0">
              <a:buNone/>
            </a:pPr>
            <a:r>
              <a:rPr lang="en-US" altLang="en-US" sz="1800" dirty="0">
                <a:solidFill>
                  <a:schemeClr val="accent1">
                    <a:lumMod val="50000"/>
                  </a:schemeClr>
                </a:solidFill>
              </a:rPr>
              <a:t>“Limitations within a state's/LHJ's surveillance systems to apply definitions for each date component”</a:t>
            </a:r>
          </a:p>
        </p:txBody>
      </p:sp>
    </p:spTree>
    <p:extLst>
      <p:ext uri="{BB962C8B-B14F-4D97-AF65-F5344CB8AC3E}">
        <p14:creationId xmlns:p14="http://schemas.microsoft.com/office/powerpoint/2010/main" val="1590440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522440"/>
            <a:ext cx="7639713" cy="871355"/>
          </a:xfrm>
        </p:spPr>
        <p:txBody>
          <a:bodyPr/>
          <a:lstStyle/>
          <a:p>
            <a:r>
              <a:rPr lang="en-US" altLang="en-US" dirty="0"/>
              <a:t>Challenges Cont.</a:t>
            </a:r>
            <a:br>
              <a:rPr lang="en-US" altLang="en-US" b="1" dirty="0">
                <a:solidFill>
                  <a:schemeClr val="tx1"/>
                </a:solidFill>
              </a:rPr>
            </a:br>
            <a:endParaRPr lang="en-US"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a:bodyPr>
          <a:lstStyle/>
          <a:p>
            <a:pPr marL="0" indent="0">
              <a:buNone/>
            </a:pPr>
            <a:r>
              <a:rPr lang="en-US" altLang="en-US" sz="1800" dirty="0">
                <a:solidFill>
                  <a:schemeClr val="accent1">
                    <a:lumMod val="50000"/>
                  </a:schemeClr>
                </a:solidFill>
              </a:rPr>
              <a:t>“Variable does not account for variations across disease processes and infection timelines in terms of the greatest challenges”</a:t>
            </a:r>
          </a:p>
          <a:p>
            <a:pPr marL="0" indent="0">
              <a:buNone/>
            </a:pPr>
            <a:r>
              <a:rPr lang="en-US" altLang="en-US" sz="1800" dirty="0">
                <a:solidFill>
                  <a:srgbClr val="000000"/>
                </a:solidFill>
              </a:rPr>
              <a:t>“Internal inconsistencies such as, 'calculate epi date as earliest available component' versus 'epi date will use only values available for each condition’”</a:t>
            </a:r>
          </a:p>
          <a:p>
            <a:pPr marL="0" indent="0">
              <a:buNone/>
            </a:pPr>
            <a:r>
              <a:rPr lang="en-US" altLang="en-US" sz="1800" dirty="0">
                <a:solidFill>
                  <a:schemeClr val="accent1">
                    <a:lumMod val="50000"/>
                  </a:schemeClr>
                </a:solidFill>
              </a:rPr>
              <a:t>“Dates such as onset date and collection date are manually entered and prone to typos/errors. If a date in the remote past is entered, can be easily flagged. Might be useful for CDC or WG to determine rules for data cleaning. Onset date can be notoriously imprecise. People say that they've been sick for weeks/months prior to lab test or diagnosis. Varies with the condition. Reported dates (datetimes) are system-stamped upon receipt by system, are never wrong or missing. When displaying charts of daily case counts, when using reported date, you don't need to warn users about uncertain recent case counts due to variable testing lags etc.  (For an example of mis-interpretation, remember Jared Kushner explaining a "drop" in COVID deaths.) We do calculate and use a date field very similar to the proposed "Epi Date" but we may not always use it for </a:t>
            </a:r>
            <a:r>
              <a:rPr lang="en-US" altLang="en-US" sz="1800" dirty="0" err="1">
                <a:solidFill>
                  <a:schemeClr val="accent1">
                    <a:lumMod val="50000"/>
                  </a:schemeClr>
                </a:solidFill>
              </a:rPr>
              <a:t>epicurves</a:t>
            </a:r>
            <a:r>
              <a:rPr lang="en-US" altLang="en-US" sz="1800" dirty="0">
                <a:solidFill>
                  <a:schemeClr val="accent1">
                    <a:lumMod val="50000"/>
                  </a:schemeClr>
                </a:solidFill>
              </a:rPr>
              <a:t>.”</a:t>
            </a:r>
          </a:p>
        </p:txBody>
      </p:sp>
    </p:spTree>
    <p:extLst>
      <p:ext uri="{BB962C8B-B14F-4D97-AF65-F5344CB8AC3E}">
        <p14:creationId xmlns:p14="http://schemas.microsoft.com/office/powerpoint/2010/main" val="210047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461640"/>
            <a:ext cx="7595325" cy="932156"/>
          </a:xfrm>
        </p:spPr>
        <p:txBody>
          <a:bodyPr/>
          <a:lstStyle/>
          <a:p>
            <a:r>
              <a:rPr lang="en-US" sz="3200" dirty="0"/>
              <a:t>Comments on Individual Sections</a:t>
            </a:r>
            <a:br>
              <a:rPr lang="en-US" sz="3200" b="0" i="0" dirty="0">
                <a:solidFill>
                  <a:srgbClr val="161616"/>
                </a:solidFill>
                <a:effectLst/>
                <a:latin typeface="Roboto" panose="02000000000000000000" pitchFamily="2" charset="0"/>
              </a:rPr>
            </a:br>
            <a:endParaRPr lang="en-US" sz="32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a:bodyPr>
          <a:lstStyle/>
          <a:p>
            <a:pPr marL="0" indent="0">
              <a:buNone/>
            </a:pPr>
            <a:r>
              <a:rPr lang="en-US" sz="2800" b="1" i="0" dirty="0">
                <a:solidFill>
                  <a:srgbClr val="000000"/>
                </a:solidFill>
                <a:effectLst/>
                <a:latin typeface="Roboto" panose="02000000000000000000" pitchFamily="2" charset="0"/>
              </a:rPr>
              <a:t>Background Section</a:t>
            </a:r>
          </a:p>
          <a:p>
            <a:pPr marL="0" indent="0">
              <a:buNone/>
            </a:pPr>
            <a:r>
              <a:rPr lang="en-US" sz="2000" dirty="0">
                <a:solidFill>
                  <a:schemeClr val="tx1"/>
                </a:solidFill>
              </a:rPr>
              <a:t>“Absence of EVENTDATE within the Generic v2.0 MMG has represented a minor obstacle to standardizing implementation and use of EVENTDATE currently. Creating a new field within all surveillance systems and then including that new field in the MMGs seems to be a more difficult implementation than including EVENTDATE in the MMG”</a:t>
            </a:r>
          </a:p>
          <a:p>
            <a:pPr marL="0" indent="0">
              <a:buNone/>
            </a:pPr>
            <a:endParaRPr lang="en-US" sz="2000" dirty="0">
              <a:solidFill>
                <a:srgbClr val="00B050"/>
              </a:solidFill>
            </a:endParaRPr>
          </a:p>
          <a:p>
            <a:pPr marL="0" indent="0">
              <a:buNone/>
            </a:pPr>
            <a:r>
              <a:rPr lang="en-US" sz="2000" dirty="0">
                <a:solidFill>
                  <a:schemeClr val="tx1"/>
                </a:solidFill>
              </a:rPr>
              <a:t>“It’s important to point out that a onset date, diagnosis date, and laboratory related date are epidemiologically relevant whereas date of first report to public health and report date are not”</a:t>
            </a:r>
            <a:br>
              <a:rPr lang="en-US" sz="2000" dirty="0">
                <a:solidFill>
                  <a:schemeClr val="tx1"/>
                </a:solidFill>
              </a:rPr>
            </a:br>
            <a:endParaRPr lang="en-US" sz="2000" dirty="0">
              <a:solidFill>
                <a:schemeClr val="tx1"/>
              </a:solidFill>
            </a:endParaRPr>
          </a:p>
          <a:p>
            <a:pPr marL="0" indent="0">
              <a:buNone/>
            </a:pPr>
            <a:endParaRPr lang="en-US" altLang="en-US" sz="2000" dirty="0">
              <a:solidFill>
                <a:srgbClr val="000000"/>
              </a:solidFill>
            </a:endParaRPr>
          </a:p>
        </p:txBody>
      </p:sp>
    </p:spTree>
    <p:extLst>
      <p:ext uri="{BB962C8B-B14F-4D97-AF65-F5344CB8AC3E}">
        <p14:creationId xmlns:p14="http://schemas.microsoft.com/office/powerpoint/2010/main" val="61355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461640"/>
            <a:ext cx="7595325" cy="932156"/>
          </a:xfrm>
        </p:spPr>
        <p:txBody>
          <a:bodyPr/>
          <a:lstStyle/>
          <a:p>
            <a:r>
              <a:rPr lang="en-US" sz="3200" dirty="0"/>
              <a:t>Comments on Individual Sections</a:t>
            </a:r>
            <a:br>
              <a:rPr lang="en-US" sz="3200" b="0" i="0" dirty="0">
                <a:solidFill>
                  <a:srgbClr val="161616"/>
                </a:solidFill>
                <a:effectLst/>
                <a:latin typeface="Roboto" panose="02000000000000000000" pitchFamily="2" charset="0"/>
              </a:rPr>
            </a:br>
            <a:endParaRPr lang="en-US" sz="32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fontScale="92500" lnSpcReduction="10000"/>
          </a:bodyPr>
          <a:lstStyle/>
          <a:p>
            <a:pPr marL="0" indent="0">
              <a:buNone/>
            </a:pPr>
            <a:r>
              <a:rPr lang="en-US" sz="2600" b="1" i="0" dirty="0">
                <a:solidFill>
                  <a:srgbClr val="000000"/>
                </a:solidFill>
                <a:effectLst/>
                <a:latin typeface="Roboto" panose="02000000000000000000" pitchFamily="2" charset="0"/>
              </a:rPr>
              <a:t>Components of the Epi Date</a:t>
            </a:r>
          </a:p>
          <a:p>
            <a:pPr marL="0" indent="0">
              <a:spcBef>
                <a:spcPts val="1400"/>
              </a:spcBef>
              <a:buNone/>
            </a:pPr>
            <a:r>
              <a:rPr lang="en-US" sz="1900" dirty="0">
                <a:solidFill>
                  <a:srgbClr val="000000"/>
                </a:solidFill>
              </a:rPr>
              <a:t>“Certain conditions/scenarios where this date priority does not always hold? If so, document those and the specific allowable exceptions. Incorporate the ability to manually override this date implies CSTE is aware of and wants to allow for such exceptions”</a:t>
            </a:r>
          </a:p>
          <a:p>
            <a:pPr marL="0" indent="0">
              <a:spcBef>
                <a:spcPts val="1400"/>
              </a:spcBef>
              <a:buNone/>
            </a:pPr>
            <a:r>
              <a:rPr lang="en-US" altLang="en-US" sz="1900" dirty="0">
                <a:solidFill>
                  <a:schemeClr val="accent1">
                    <a:lumMod val="50000"/>
                  </a:schemeClr>
                </a:solidFill>
              </a:rPr>
              <a:t>“Concerns on hierarchy, may not have all the components available.  Many STI conditions don't utilize the symptom onset date, but the date of clinical diagnosis/clinician observed onset date”</a:t>
            </a:r>
          </a:p>
          <a:p>
            <a:pPr marL="0" indent="0">
              <a:spcBef>
                <a:spcPts val="1400"/>
              </a:spcBef>
              <a:buNone/>
            </a:pPr>
            <a:r>
              <a:rPr lang="en-US" altLang="en-US" sz="1900" dirty="0">
                <a:solidFill>
                  <a:srgbClr val="000000"/>
                </a:solidFill>
              </a:rPr>
              <a:t>“The components and hierarchy make sense. May be difficult for states to implement a change is how one of these dates is being defined; states may have slight variations in how they are “calculated” or collected”</a:t>
            </a:r>
          </a:p>
          <a:p>
            <a:pPr marL="0" indent="0">
              <a:spcBef>
                <a:spcPts val="1400"/>
              </a:spcBef>
              <a:buNone/>
            </a:pPr>
            <a:r>
              <a:rPr lang="en-US" altLang="en-US" sz="1900" dirty="0">
                <a:solidFill>
                  <a:schemeClr val="accent1">
                    <a:lumMod val="50000"/>
                  </a:schemeClr>
                </a:solidFill>
              </a:rPr>
              <a:t>"Epi Date intends to provide consistent standardization across the jurisdictions but implementing the Symptom Onset date record initiated interjects subjectivity into the timeline. Through the elimination of the hierarchy to find the earliest date, the timeline has shifted to a subjective timeline.”</a:t>
            </a:r>
          </a:p>
          <a:p>
            <a:pPr marL="0" indent="0">
              <a:spcBef>
                <a:spcPts val="1400"/>
              </a:spcBef>
              <a:buNone/>
            </a:pPr>
            <a:r>
              <a:rPr lang="en-US" sz="1900" dirty="0">
                <a:solidFill>
                  <a:srgbClr val="000000"/>
                </a:solidFill>
              </a:rPr>
              <a:t>“In STD, would prefer to exclude Symptom Onset Date, and Clinical Diagnosis Date from calculations, as these may have low specificity without a confirming lab”</a:t>
            </a:r>
            <a:endParaRPr lang="en-US" altLang="en-US" sz="1900" dirty="0">
              <a:solidFill>
                <a:srgbClr val="000000"/>
              </a:solidFill>
            </a:endParaRPr>
          </a:p>
        </p:txBody>
      </p:sp>
    </p:spTree>
    <p:extLst>
      <p:ext uri="{BB962C8B-B14F-4D97-AF65-F5344CB8AC3E}">
        <p14:creationId xmlns:p14="http://schemas.microsoft.com/office/powerpoint/2010/main" val="3665135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461640"/>
            <a:ext cx="7595325" cy="932156"/>
          </a:xfrm>
        </p:spPr>
        <p:txBody>
          <a:bodyPr/>
          <a:lstStyle/>
          <a:p>
            <a:r>
              <a:rPr lang="en-US" sz="3200" dirty="0"/>
              <a:t>Comments on Individual Sections</a:t>
            </a:r>
            <a:br>
              <a:rPr lang="en-US" sz="3200" b="0" i="0" dirty="0">
                <a:solidFill>
                  <a:srgbClr val="161616"/>
                </a:solidFill>
                <a:effectLst/>
                <a:latin typeface="Roboto" panose="02000000000000000000" pitchFamily="2" charset="0"/>
              </a:rPr>
            </a:br>
            <a:endParaRPr lang="en-US" sz="32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lnSpcReduction="10000"/>
          </a:bodyPr>
          <a:lstStyle/>
          <a:p>
            <a:pPr marL="0" indent="0">
              <a:buNone/>
            </a:pPr>
            <a:r>
              <a:rPr lang="en-US" b="1" i="0" dirty="0">
                <a:solidFill>
                  <a:srgbClr val="000000"/>
                </a:solidFill>
                <a:effectLst/>
                <a:latin typeface="Roboto" panose="02000000000000000000" pitchFamily="2" charset="0"/>
              </a:rPr>
              <a:t>Recommendations for Implementation</a:t>
            </a:r>
          </a:p>
          <a:p>
            <a:pPr marL="0" indent="0">
              <a:buNone/>
            </a:pPr>
            <a:r>
              <a:rPr lang="en-US" sz="2000" dirty="0">
                <a:solidFill>
                  <a:srgbClr val="000000"/>
                </a:solidFill>
              </a:rPr>
              <a:t>“Utilizing the earliest of these dates does not make sense for all diseases, including TB.”</a:t>
            </a:r>
          </a:p>
          <a:p>
            <a:pPr marL="0" indent="0">
              <a:buNone/>
            </a:pPr>
            <a:endParaRPr lang="en-US" sz="2000" dirty="0">
              <a:solidFill>
                <a:srgbClr val="000000"/>
              </a:solidFill>
            </a:endParaRPr>
          </a:p>
          <a:p>
            <a:pPr marL="0" indent="0">
              <a:buNone/>
            </a:pPr>
            <a:r>
              <a:rPr lang="en-US" altLang="en-US" sz="2000" dirty="0">
                <a:solidFill>
                  <a:srgbClr val="000000"/>
                </a:solidFill>
              </a:rPr>
              <a:t>“</a:t>
            </a:r>
            <a:r>
              <a:rPr lang="en-US" sz="2000" dirty="0">
                <a:solidFill>
                  <a:srgbClr val="000000"/>
                </a:solidFill>
              </a:rPr>
              <a:t>Make it mandatory”</a:t>
            </a:r>
          </a:p>
          <a:p>
            <a:pPr marL="0" indent="0">
              <a:buNone/>
            </a:pPr>
            <a:endParaRPr lang="en-US" sz="2000" dirty="0">
              <a:solidFill>
                <a:srgbClr val="000000"/>
              </a:solidFill>
            </a:endParaRPr>
          </a:p>
          <a:p>
            <a:pPr marL="0" indent="0">
              <a:buNone/>
            </a:pPr>
            <a:r>
              <a:rPr lang="en-US" sz="2000" dirty="0">
                <a:solidFill>
                  <a:srgbClr val="000000"/>
                </a:solidFill>
              </a:rPr>
              <a:t>"DSWG should recommend adding a field to indicate which component date is used for the Epi Date for each case because this will relieve burden on programs having to search and identify which component date matches the Epi Date. Although choosing the earliest date is the best way to implement standardization, the earliest date isn’t always the best option for certain disease conditions. How will the Epi Date override happen if jurisdictions are submitting all the components in the MMG for the earliest date calculation? Or will jurisdictions be calculating the </a:t>
            </a:r>
            <a:r>
              <a:rPr lang="en-US" sz="2000" dirty="0" err="1">
                <a:solidFill>
                  <a:srgbClr val="000000"/>
                </a:solidFill>
              </a:rPr>
              <a:t>EPiDate</a:t>
            </a:r>
            <a:r>
              <a:rPr lang="en-US" sz="2000" dirty="0">
                <a:solidFill>
                  <a:srgbClr val="000000"/>
                </a:solidFill>
              </a:rPr>
              <a:t>? So then you have different jurisdictions implementing different definitions of Epi Date”</a:t>
            </a:r>
          </a:p>
          <a:p>
            <a:pPr marL="0" indent="0">
              <a:buNone/>
            </a:pPr>
            <a:endParaRPr lang="en-US" sz="16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4130715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461640"/>
            <a:ext cx="7595325" cy="932156"/>
          </a:xfrm>
        </p:spPr>
        <p:txBody>
          <a:bodyPr/>
          <a:lstStyle/>
          <a:p>
            <a:r>
              <a:rPr lang="en-US" sz="3200" dirty="0"/>
              <a:t>Comments on Individual Sections</a:t>
            </a:r>
            <a:br>
              <a:rPr lang="en-US" sz="3200" b="0" i="0" dirty="0">
                <a:solidFill>
                  <a:srgbClr val="161616"/>
                </a:solidFill>
                <a:effectLst/>
                <a:latin typeface="Roboto" panose="02000000000000000000" pitchFamily="2" charset="0"/>
              </a:rPr>
            </a:br>
            <a:endParaRPr lang="en-US" sz="32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a:bodyPr>
          <a:lstStyle/>
          <a:p>
            <a:pPr marL="0" indent="0">
              <a:buNone/>
            </a:pPr>
            <a:r>
              <a:rPr lang="en-US" b="1" i="0" dirty="0">
                <a:solidFill>
                  <a:srgbClr val="000000"/>
                </a:solidFill>
                <a:effectLst/>
                <a:latin typeface="Roboto" panose="02000000000000000000" pitchFamily="2" charset="0"/>
              </a:rPr>
              <a:t>Symptom Onset Date</a:t>
            </a:r>
          </a:p>
          <a:p>
            <a:pPr marL="0" indent="0">
              <a:spcBef>
                <a:spcPts val="1400"/>
              </a:spcBef>
              <a:buNone/>
            </a:pPr>
            <a:r>
              <a:rPr lang="en-US" sz="1800" dirty="0">
                <a:solidFill>
                  <a:srgbClr val="000000"/>
                </a:solidFill>
              </a:rPr>
              <a:t>“I appreciate that STI were called out as often being asymptomatic so that this date would be less available/useful for that program.”</a:t>
            </a:r>
          </a:p>
          <a:p>
            <a:pPr marL="0" indent="0">
              <a:spcBef>
                <a:spcPts val="1400"/>
              </a:spcBef>
              <a:buNone/>
            </a:pPr>
            <a:r>
              <a:rPr lang="en-US" sz="1800" dirty="0">
                <a:solidFill>
                  <a:schemeClr val="accent1">
                    <a:lumMod val="50000"/>
                  </a:schemeClr>
                </a:solidFill>
              </a:rPr>
              <a:t>“</a:t>
            </a:r>
            <a:r>
              <a:rPr lang="en-US" sz="1800" dirty="0" err="1">
                <a:solidFill>
                  <a:schemeClr val="accent1">
                    <a:lumMod val="50000"/>
                  </a:schemeClr>
                </a:solidFill>
              </a:rPr>
              <a:t>eCR</a:t>
            </a:r>
            <a:r>
              <a:rPr lang="en-US" sz="1800" dirty="0">
                <a:solidFill>
                  <a:schemeClr val="accent1">
                    <a:lumMod val="50000"/>
                  </a:schemeClr>
                </a:solidFill>
              </a:rPr>
              <a:t> does contain this data field, but it is largely inconsistent. This is mainly because in an EHR if a problem is not "completed" or is chronic (ongoing) then it stays in the chart and its information is often submitted in the </a:t>
            </a:r>
            <a:r>
              <a:rPr lang="en-US" sz="1800" dirty="0" err="1">
                <a:solidFill>
                  <a:schemeClr val="accent1">
                    <a:lumMod val="50000"/>
                  </a:schemeClr>
                </a:solidFill>
              </a:rPr>
              <a:t>eCR</a:t>
            </a:r>
            <a:r>
              <a:rPr lang="en-US" sz="1800" dirty="0">
                <a:solidFill>
                  <a:schemeClr val="accent1">
                    <a:lumMod val="50000"/>
                  </a:schemeClr>
                </a:solidFill>
              </a:rPr>
              <a:t> message. Ex: we received a COVID </a:t>
            </a:r>
            <a:r>
              <a:rPr lang="en-US" sz="1800" dirty="0" err="1">
                <a:solidFill>
                  <a:schemeClr val="accent1">
                    <a:lumMod val="50000"/>
                  </a:schemeClr>
                </a:solidFill>
              </a:rPr>
              <a:t>eCR</a:t>
            </a:r>
            <a:r>
              <a:rPr lang="en-US" sz="1800" dirty="0">
                <a:solidFill>
                  <a:schemeClr val="accent1">
                    <a:lumMod val="50000"/>
                  </a:schemeClr>
                </a:solidFill>
              </a:rPr>
              <a:t> on 7/21/22, but the earliest symptom onset date is from 2014, presumably for a symptom/problem that was never completed or is chronic. While symptom onset date is the gold standard, it is rarely populated when an disease incident is created by an ELR result.“</a:t>
            </a:r>
          </a:p>
          <a:p>
            <a:pPr marL="0" indent="0">
              <a:spcBef>
                <a:spcPts val="1400"/>
              </a:spcBef>
              <a:buNone/>
            </a:pPr>
            <a:r>
              <a:rPr lang="en-US" sz="1800" dirty="0">
                <a:solidFill>
                  <a:srgbClr val="000000"/>
                </a:solidFill>
              </a:rPr>
              <a:t>“One of the variables to introduce subjectivity to the timeline of all STI/STD conditions. Symptom Onset Date seems to conflict with Case definition and surveillance intent.”</a:t>
            </a:r>
          </a:p>
          <a:p>
            <a:pPr marL="0" indent="0">
              <a:spcBef>
                <a:spcPts val="1400"/>
              </a:spcBef>
              <a:buNone/>
            </a:pPr>
            <a:r>
              <a:rPr lang="en-US" sz="1800" dirty="0">
                <a:solidFill>
                  <a:schemeClr val="accent1">
                    <a:lumMod val="50000"/>
                  </a:schemeClr>
                </a:solidFill>
              </a:rPr>
              <a:t>“We do need condition-specific rules for which component dates are relevant (vs. available). STD onset date is sometimes available but since lab reporting is 95% of all reports, symptom onset date is not very relevant”</a:t>
            </a:r>
          </a:p>
        </p:txBody>
      </p:sp>
    </p:spTree>
    <p:extLst>
      <p:ext uri="{BB962C8B-B14F-4D97-AF65-F5344CB8AC3E}">
        <p14:creationId xmlns:p14="http://schemas.microsoft.com/office/powerpoint/2010/main" val="1774266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461640"/>
            <a:ext cx="7595325" cy="932156"/>
          </a:xfrm>
        </p:spPr>
        <p:txBody>
          <a:bodyPr/>
          <a:lstStyle/>
          <a:p>
            <a:r>
              <a:rPr lang="en-US" sz="3200" dirty="0"/>
              <a:t>Comments on Individual Sections</a:t>
            </a:r>
            <a:br>
              <a:rPr lang="en-US" sz="3200" b="0" i="0" dirty="0">
                <a:solidFill>
                  <a:srgbClr val="161616"/>
                </a:solidFill>
                <a:effectLst/>
                <a:latin typeface="Roboto" panose="02000000000000000000" pitchFamily="2" charset="0"/>
              </a:rPr>
            </a:br>
            <a:endParaRPr lang="en-US" sz="32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553505"/>
          </a:xfrm>
        </p:spPr>
        <p:txBody>
          <a:bodyPr>
            <a:normAutofit fontScale="92500" lnSpcReduction="10000"/>
          </a:bodyPr>
          <a:lstStyle/>
          <a:p>
            <a:pPr marL="0" indent="0">
              <a:buNone/>
            </a:pPr>
            <a:r>
              <a:rPr lang="en-US" b="1" i="0" dirty="0">
                <a:solidFill>
                  <a:srgbClr val="000000"/>
                </a:solidFill>
                <a:effectLst/>
                <a:latin typeface="Roboto" panose="02000000000000000000" pitchFamily="2" charset="0"/>
              </a:rPr>
              <a:t>Clinical Diagnosis Date</a:t>
            </a:r>
          </a:p>
          <a:p>
            <a:pPr marL="0" indent="0">
              <a:spcBef>
                <a:spcPts val="1400"/>
              </a:spcBef>
              <a:buNone/>
            </a:pPr>
            <a:r>
              <a:rPr lang="en-US" sz="2000" dirty="0">
                <a:solidFill>
                  <a:srgbClr val="000000"/>
                </a:solidFill>
              </a:rPr>
              <a:t>“This data may not be commonly captured across conditions. However, having the earliest specimen collection date is a great add and as we continue to have more and more labs onboarded to ELR, collecting data on this date should not be an issue.”</a:t>
            </a:r>
          </a:p>
          <a:p>
            <a:pPr marL="0" indent="0">
              <a:spcBef>
                <a:spcPts val="1400"/>
              </a:spcBef>
              <a:buNone/>
            </a:pPr>
            <a:r>
              <a:rPr lang="en-US" sz="2000" dirty="0">
                <a:solidFill>
                  <a:schemeClr val="accent1">
                    <a:lumMod val="50000"/>
                  </a:schemeClr>
                </a:solidFill>
              </a:rPr>
              <a:t>“Generally don’t get "clinical diagnosis dates," and collecting them would be too much work (calling docs, or reviewing medical records) for little practical benefit”</a:t>
            </a:r>
          </a:p>
          <a:p>
            <a:pPr marL="0" indent="0">
              <a:spcBef>
                <a:spcPts val="1400"/>
              </a:spcBef>
              <a:buNone/>
            </a:pPr>
            <a:r>
              <a:rPr lang="en-US" sz="2000" dirty="0">
                <a:solidFill>
                  <a:srgbClr val="000000"/>
                </a:solidFill>
              </a:rPr>
              <a:t>“Clinical diagnosis date is rarely identified”</a:t>
            </a:r>
          </a:p>
          <a:p>
            <a:pPr marL="0" indent="0">
              <a:spcBef>
                <a:spcPts val="1400"/>
              </a:spcBef>
              <a:buNone/>
            </a:pPr>
            <a:r>
              <a:rPr lang="en-US" sz="2000" dirty="0">
                <a:solidFill>
                  <a:schemeClr val="accent1">
                    <a:lumMod val="50000"/>
                  </a:schemeClr>
                </a:solidFill>
              </a:rPr>
              <a:t>“"For </a:t>
            </a:r>
            <a:r>
              <a:rPr lang="en-US" sz="2000" dirty="0" err="1">
                <a:solidFill>
                  <a:schemeClr val="accent1">
                    <a:lumMod val="50000"/>
                  </a:schemeClr>
                </a:solidFill>
              </a:rPr>
              <a:t>eCR</a:t>
            </a:r>
            <a:r>
              <a:rPr lang="en-US" sz="2000" dirty="0">
                <a:solidFill>
                  <a:schemeClr val="accent1">
                    <a:lumMod val="50000"/>
                  </a:schemeClr>
                </a:solidFill>
              </a:rPr>
              <a:t> this is not always accurate as there may be multiple diagnoses within an </a:t>
            </a:r>
            <a:r>
              <a:rPr lang="en-US" sz="2000" dirty="0" err="1">
                <a:solidFill>
                  <a:schemeClr val="accent1">
                    <a:lumMod val="50000"/>
                  </a:schemeClr>
                </a:solidFill>
              </a:rPr>
              <a:t>eCR</a:t>
            </a:r>
            <a:r>
              <a:rPr lang="en-US" sz="2000" dirty="0">
                <a:solidFill>
                  <a:schemeClr val="accent1">
                    <a:lumMod val="50000"/>
                  </a:schemeClr>
                </a:solidFill>
              </a:rPr>
              <a:t> message. The reportable condition/problem's diagnosis date is not always included in an </a:t>
            </a:r>
            <a:r>
              <a:rPr lang="en-US" sz="2000" dirty="0" err="1">
                <a:solidFill>
                  <a:schemeClr val="accent1">
                    <a:lumMod val="50000"/>
                  </a:schemeClr>
                </a:solidFill>
              </a:rPr>
              <a:t>eCR</a:t>
            </a:r>
            <a:r>
              <a:rPr lang="en-US" sz="2000" dirty="0">
                <a:solidFill>
                  <a:schemeClr val="accent1">
                    <a:lumMod val="50000"/>
                  </a:schemeClr>
                </a:solidFill>
              </a:rPr>
              <a:t> so the earliest clinical diagnosis date within an </a:t>
            </a:r>
            <a:r>
              <a:rPr lang="en-US" sz="2000" dirty="0" err="1">
                <a:solidFill>
                  <a:schemeClr val="accent1">
                    <a:lumMod val="50000"/>
                  </a:schemeClr>
                </a:solidFill>
              </a:rPr>
              <a:t>eCR</a:t>
            </a:r>
            <a:r>
              <a:rPr lang="en-US" sz="2000" dirty="0">
                <a:solidFill>
                  <a:schemeClr val="accent1">
                    <a:lumMod val="50000"/>
                  </a:schemeClr>
                </a:solidFill>
              </a:rPr>
              <a:t> message may be misleading. It is rarely populated when an disease incident is created by an ELR result.  Clinical diagnosis date also requires an epi investigation to determine if a clinician has made this determination."</a:t>
            </a:r>
          </a:p>
        </p:txBody>
      </p:sp>
    </p:spTree>
    <p:extLst>
      <p:ext uri="{BB962C8B-B14F-4D97-AF65-F5344CB8AC3E}">
        <p14:creationId xmlns:p14="http://schemas.microsoft.com/office/powerpoint/2010/main" val="3602789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461640"/>
            <a:ext cx="7595325" cy="932156"/>
          </a:xfrm>
        </p:spPr>
        <p:txBody>
          <a:bodyPr/>
          <a:lstStyle/>
          <a:p>
            <a:r>
              <a:rPr lang="en-US" sz="3200" dirty="0"/>
              <a:t>Comments on Individual Sections</a:t>
            </a:r>
            <a:br>
              <a:rPr lang="en-US" sz="3200" b="0" i="0" dirty="0">
                <a:solidFill>
                  <a:srgbClr val="161616"/>
                </a:solidFill>
                <a:effectLst/>
                <a:latin typeface="Roboto" panose="02000000000000000000" pitchFamily="2" charset="0"/>
              </a:rPr>
            </a:br>
            <a:endParaRPr lang="en-US" sz="32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a:bodyPr>
          <a:lstStyle/>
          <a:p>
            <a:pPr marL="0" indent="0">
              <a:buNone/>
            </a:pPr>
            <a:r>
              <a:rPr lang="en-US" b="1" i="0" dirty="0">
                <a:solidFill>
                  <a:srgbClr val="000000"/>
                </a:solidFill>
                <a:effectLst/>
                <a:latin typeface="Roboto" panose="02000000000000000000" pitchFamily="2" charset="0"/>
              </a:rPr>
              <a:t>Earliest Specimen Collection Date Associated with a Positive Lab Result</a:t>
            </a:r>
          </a:p>
          <a:p>
            <a:pPr marL="0" indent="0">
              <a:spcBef>
                <a:spcPts val="1400"/>
              </a:spcBef>
              <a:buNone/>
            </a:pPr>
            <a:r>
              <a:rPr lang="en-US" sz="1800" dirty="0">
                <a:solidFill>
                  <a:srgbClr val="000000"/>
                </a:solidFill>
              </a:rPr>
              <a:t>“Some states may have systems with a "lab date" variable, staff should make sure they know if that date is for specimen collection or for lab results.”</a:t>
            </a:r>
          </a:p>
          <a:p>
            <a:pPr marL="0" indent="0">
              <a:spcBef>
                <a:spcPts val="1400"/>
              </a:spcBef>
              <a:buNone/>
            </a:pPr>
            <a:r>
              <a:rPr lang="en-US" sz="1800" dirty="0">
                <a:solidFill>
                  <a:schemeClr val="accent1">
                    <a:lumMod val="50000"/>
                  </a:schemeClr>
                </a:solidFill>
              </a:rPr>
              <a:t>“This may be the most earliest date variable across conditions that is most consistently captured to allow for a better and more standardized collection of "Epi Date", across all state jurisdictions/state-specific programs.”</a:t>
            </a:r>
          </a:p>
          <a:p>
            <a:pPr marL="0" indent="0">
              <a:spcBef>
                <a:spcPts val="1400"/>
              </a:spcBef>
              <a:buNone/>
            </a:pPr>
            <a:r>
              <a:rPr lang="en-US" sz="1800" dirty="0">
                <a:solidFill>
                  <a:srgbClr val="000000"/>
                </a:solidFill>
              </a:rPr>
              <a:t>“Challenge if earliest positive lab result is not diagnostic”</a:t>
            </a:r>
          </a:p>
          <a:p>
            <a:pPr marL="0" indent="0">
              <a:spcBef>
                <a:spcPts val="1400"/>
              </a:spcBef>
              <a:buNone/>
            </a:pPr>
            <a:r>
              <a:rPr lang="en-US" sz="1800" dirty="0">
                <a:solidFill>
                  <a:schemeClr val="accent1">
                    <a:lumMod val="50000"/>
                  </a:schemeClr>
                </a:solidFill>
              </a:rPr>
              <a:t>"</a:t>
            </a:r>
            <a:r>
              <a:rPr lang="en-US" sz="1800" dirty="0" err="1">
                <a:solidFill>
                  <a:schemeClr val="accent1">
                    <a:lumMod val="50000"/>
                  </a:schemeClr>
                </a:solidFill>
              </a:rPr>
              <a:t>eCR</a:t>
            </a:r>
            <a:r>
              <a:rPr lang="en-US" sz="1800" dirty="0">
                <a:solidFill>
                  <a:schemeClr val="accent1">
                    <a:lumMod val="50000"/>
                  </a:schemeClr>
                </a:solidFill>
              </a:rPr>
              <a:t> is not currently parsing this information. Currently, the majority of disease incidents will have this element populated by the ELR message and is relatively standard and complete.“</a:t>
            </a:r>
          </a:p>
          <a:p>
            <a:pPr marL="0" indent="0">
              <a:spcBef>
                <a:spcPts val="1400"/>
              </a:spcBef>
              <a:buNone/>
            </a:pPr>
            <a:r>
              <a:rPr lang="en-US" sz="1800" dirty="0">
                <a:solidFill>
                  <a:srgbClr val="000000"/>
                </a:solidFill>
              </a:rPr>
              <a:t>“Calculation of earliest specimen collection date associated with a positive lab result, specially for conditions where reinfection is common and a patient's record might have multiple instances of positive results.”</a:t>
            </a:r>
          </a:p>
        </p:txBody>
      </p:sp>
    </p:spTree>
    <p:extLst>
      <p:ext uri="{BB962C8B-B14F-4D97-AF65-F5344CB8AC3E}">
        <p14:creationId xmlns:p14="http://schemas.microsoft.com/office/powerpoint/2010/main" val="3048200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461640"/>
            <a:ext cx="7595325" cy="932156"/>
          </a:xfrm>
        </p:spPr>
        <p:txBody>
          <a:bodyPr/>
          <a:lstStyle/>
          <a:p>
            <a:r>
              <a:rPr lang="en-US" sz="3200" dirty="0"/>
              <a:t>Comments on Individual Sections</a:t>
            </a:r>
            <a:br>
              <a:rPr lang="en-US" sz="3200" b="0" i="0" dirty="0">
                <a:solidFill>
                  <a:srgbClr val="161616"/>
                </a:solidFill>
                <a:effectLst/>
                <a:latin typeface="Roboto" panose="02000000000000000000" pitchFamily="2" charset="0"/>
              </a:rPr>
            </a:br>
            <a:endParaRPr lang="en-US" sz="32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a:bodyPr>
          <a:lstStyle/>
          <a:p>
            <a:pPr marL="0" indent="0">
              <a:buNone/>
            </a:pPr>
            <a:r>
              <a:rPr lang="en-US" b="1" i="0" dirty="0">
                <a:solidFill>
                  <a:srgbClr val="000000"/>
                </a:solidFill>
                <a:effectLst/>
                <a:latin typeface="Roboto" panose="02000000000000000000" pitchFamily="2" charset="0"/>
              </a:rPr>
              <a:t>Earliest Result Date of a Positive Lab Result</a:t>
            </a:r>
          </a:p>
          <a:p>
            <a:pPr marL="0" indent="0">
              <a:spcBef>
                <a:spcPts val="1400"/>
              </a:spcBef>
              <a:buNone/>
            </a:pPr>
            <a:r>
              <a:rPr lang="en-US" sz="2000" dirty="0">
                <a:solidFill>
                  <a:srgbClr val="000000"/>
                </a:solidFill>
              </a:rPr>
              <a:t>“Challenge if earliest positive lab result is not diagnostic”</a:t>
            </a:r>
          </a:p>
          <a:p>
            <a:pPr marL="0" indent="0">
              <a:spcBef>
                <a:spcPts val="1400"/>
              </a:spcBef>
              <a:buNone/>
            </a:pPr>
            <a:r>
              <a:rPr lang="en-US" sz="2000" dirty="0">
                <a:solidFill>
                  <a:srgbClr val="000000"/>
                </a:solidFill>
              </a:rPr>
              <a:t>"</a:t>
            </a:r>
            <a:r>
              <a:rPr lang="en-US" sz="2000" dirty="0" err="1">
                <a:solidFill>
                  <a:srgbClr val="000000"/>
                </a:solidFill>
              </a:rPr>
              <a:t>eCR</a:t>
            </a:r>
            <a:r>
              <a:rPr lang="en-US" sz="2000" dirty="0">
                <a:solidFill>
                  <a:srgbClr val="000000"/>
                </a:solidFill>
              </a:rPr>
              <a:t> is not currently parsing this information. ELR: For some conditions/disease, the earliest lab test date is not always the one that confirms the case. ELR: should there be any consideration for earliest result date of a non-positive lab result (ex. Covid)“</a:t>
            </a:r>
          </a:p>
          <a:p>
            <a:pPr marL="0" indent="0">
              <a:spcBef>
                <a:spcPts val="1400"/>
              </a:spcBef>
              <a:buNone/>
            </a:pPr>
            <a:r>
              <a:rPr lang="en-US" sz="2000" dirty="0">
                <a:solidFill>
                  <a:srgbClr val="000000"/>
                </a:solidFill>
              </a:rPr>
              <a:t>“Calculation of earliest result date of a positive lab result associated with a positive lab result, specially for conditions where reinfection is common and a patient's record might have multiple instances of positive results.”</a:t>
            </a:r>
          </a:p>
        </p:txBody>
      </p:sp>
    </p:spTree>
    <p:extLst>
      <p:ext uri="{BB962C8B-B14F-4D97-AF65-F5344CB8AC3E}">
        <p14:creationId xmlns:p14="http://schemas.microsoft.com/office/powerpoint/2010/main" val="2447899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461640"/>
            <a:ext cx="7595325" cy="932156"/>
          </a:xfrm>
        </p:spPr>
        <p:txBody>
          <a:bodyPr/>
          <a:lstStyle/>
          <a:p>
            <a:r>
              <a:rPr lang="en-US" sz="3200" dirty="0"/>
              <a:t>Comments on Individual Sections</a:t>
            </a:r>
            <a:br>
              <a:rPr lang="en-US" sz="3200" b="0" i="0" dirty="0">
                <a:solidFill>
                  <a:srgbClr val="161616"/>
                </a:solidFill>
                <a:effectLst/>
                <a:latin typeface="Roboto" panose="02000000000000000000" pitchFamily="2" charset="0"/>
              </a:rPr>
            </a:br>
            <a:endParaRPr lang="en-US" sz="32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a:bodyPr>
          <a:lstStyle/>
          <a:p>
            <a:pPr marL="0" indent="0">
              <a:buNone/>
            </a:pPr>
            <a:r>
              <a:rPr lang="en-US" b="1" i="0" dirty="0">
                <a:solidFill>
                  <a:srgbClr val="000000"/>
                </a:solidFill>
                <a:effectLst/>
                <a:latin typeface="Roboto" panose="02000000000000000000" pitchFamily="2" charset="0"/>
              </a:rPr>
              <a:t>Date First Received by Public Health Agency</a:t>
            </a:r>
          </a:p>
          <a:p>
            <a:pPr marL="0" indent="0">
              <a:spcBef>
                <a:spcPts val="1400"/>
              </a:spcBef>
              <a:buNone/>
            </a:pPr>
            <a:r>
              <a:rPr lang="en-US" sz="2000" dirty="0">
                <a:solidFill>
                  <a:srgbClr val="000000"/>
                </a:solidFill>
              </a:rPr>
              <a:t>“This will be the easiest for us to collect.  Since this date is pretty much populated on everything we receive, it will be uniform for us across all programs.”</a:t>
            </a:r>
          </a:p>
          <a:p>
            <a:pPr marL="0" indent="0">
              <a:spcBef>
                <a:spcPts val="1400"/>
              </a:spcBef>
              <a:buNone/>
            </a:pPr>
            <a:r>
              <a:rPr lang="en-US" sz="2000" dirty="0">
                <a:solidFill>
                  <a:srgbClr val="000000"/>
                </a:solidFill>
              </a:rPr>
              <a:t>“We use earliest date of lab or morbidity report”</a:t>
            </a:r>
          </a:p>
          <a:p>
            <a:pPr marL="0" indent="0">
              <a:spcBef>
                <a:spcPts val="1400"/>
              </a:spcBef>
              <a:buNone/>
            </a:pPr>
            <a:r>
              <a:rPr lang="en-US" sz="2000" dirty="0">
                <a:solidFill>
                  <a:srgbClr val="000000"/>
                </a:solidFill>
              </a:rPr>
              <a:t>“"</a:t>
            </a:r>
            <a:r>
              <a:rPr lang="en-US" sz="2000" dirty="0" err="1">
                <a:solidFill>
                  <a:srgbClr val="000000"/>
                </a:solidFill>
              </a:rPr>
              <a:t>eCR</a:t>
            </a:r>
            <a:r>
              <a:rPr lang="en-US" sz="2000" dirty="0">
                <a:solidFill>
                  <a:srgbClr val="000000"/>
                </a:solidFill>
              </a:rPr>
              <a:t> does use this and receives consistent data. However, epi date will most likely off by a few days when using this since testing rarely occurs right at the onset of symptoms in symptomatic cases. In the case of asymptomatic cases this will not be completely accurate. ELR: This field is not manually recorded in the surveillance system. We base date received with an ELR message majority of the time (example: COVID).This element has very little epidemiologic significance because of the delay in reporting from health care providers to public health agencies."</a:t>
            </a:r>
          </a:p>
        </p:txBody>
      </p:sp>
    </p:spTree>
    <p:extLst>
      <p:ext uri="{BB962C8B-B14F-4D97-AF65-F5344CB8AC3E}">
        <p14:creationId xmlns:p14="http://schemas.microsoft.com/office/powerpoint/2010/main" val="26942076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461640"/>
            <a:ext cx="7595325" cy="932156"/>
          </a:xfrm>
        </p:spPr>
        <p:txBody>
          <a:bodyPr/>
          <a:lstStyle/>
          <a:p>
            <a:r>
              <a:rPr lang="en-US" sz="3200" dirty="0"/>
              <a:t>Comments on Individual Sections</a:t>
            </a:r>
            <a:br>
              <a:rPr lang="en-US" sz="3200" b="0" i="0" dirty="0">
                <a:solidFill>
                  <a:srgbClr val="161616"/>
                </a:solidFill>
                <a:effectLst/>
                <a:latin typeface="Roboto" panose="02000000000000000000" pitchFamily="2" charset="0"/>
              </a:rPr>
            </a:br>
            <a:endParaRPr lang="en-US" sz="32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a:bodyPr>
          <a:lstStyle/>
          <a:p>
            <a:pPr marL="0" indent="0">
              <a:buNone/>
            </a:pPr>
            <a:r>
              <a:rPr lang="en-US" b="1" i="0" dirty="0">
                <a:solidFill>
                  <a:srgbClr val="000000"/>
                </a:solidFill>
                <a:effectLst/>
                <a:latin typeface="Roboto" panose="02000000000000000000" pitchFamily="2" charset="0"/>
              </a:rPr>
              <a:t>Date Entered/Record Initiated</a:t>
            </a:r>
          </a:p>
          <a:p>
            <a:pPr marL="0" indent="0">
              <a:spcBef>
                <a:spcPts val="1400"/>
              </a:spcBef>
              <a:buNone/>
            </a:pPr>
            <a:r>
              <a:rPr lang="en-US" sz="2000" dirty="0">
                <a:solidFill>
                  <a:srgbClr val="000000"/>
                </a:solidFill>
              </a:rPr>
              <a:t>“Is this the date entered for the lab/case report or the case investigation, or either, whichever is earliest?”</a:t>
            </a:r>
          </a:p>
          <a:p>
            <a:pPr marL="0" indent="0">
              <a:spcBef>
                <a:spcPts val="1400"/>
              </a:spcBef>
              <a:buNone/>
            </a:pPr>
            <a:r>
              <a:rPr lang="en-US" sz="2000" dirty="0">
                <a:solidFill>
                  <a:schemeClr val="accent1">
                    <a:lumMod val="50000"/>
                  </a:schemeClr>
                </a:solidFill>
              </a:rPr>
              <a:t>“"</a:t>
            </a:r>
            <a:r>
              <a:rPr lang="en-US" sz="2000" dirty="0" err="1">
                <a:solidFill>
                  <a:schemeClr val="accent1">
                    <a:lumMod val="50000"/>
                  </a:schemeClr>
                </a:solidFill>
              </a:rPr>
              <a:t>eCR</a:t>
            </a:r>
            <a:r>
              <a:rPr lang="en-US" sz="2000" dirty="0">
                <a:solidFill>
                  <a:schemeClr val="accent1">
                    <a:lumMod val="50000"/>
                  </a:schemeClr>
                </a:solidFill>
              </a:rPr>
              <a:t> does use this and receives consistent data. However, epi date will most likely off by a few days when using this since testing rarely occurs right at the onset of symptoms in symptomatic cases. In the case of asymptomatic cases this will not be completely accurate. ELR : many times, the date the ELR message was ingested into the surveillance system is the date the record was initiated.  Again, this field has very little epidemiologic significance.“</a:t>
            </a:r>
          </a:p>
          <a:p>
            <a:pPr marL="0" indent="0">
              <a:spcBef>
                <a:spcPts val="1400"/>
              </a:spcBef>
              <a:buNone/>
            </a:pPr>
            <a:r>
              <a:rPr lang="en-US" sz="2000" dirty="0">
                <a:solidFill>
                  <a:srgbClr val="000000"/>
                </a:solidFill>
              </a:rPr>
              <a:t>“This is a highly subjective variable "as it has little inherent value to national surveillance.””</a:t>
            </a:r>
          </a:p>
        </p:txBody>
      </p:sp>
    </p:spTree>
    <p:extLst>
      <p:ext uri="{BB962C8B-B14F-4D97-AF65-F5344CB8AC3E}">
        <p14:creationId xmlns:p14="http://schemas.microsoft.com/office/powerpoint/2010/main" val="1916217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461640"/>
            <a:ext cx="7595325" cy="932156"/>
          </a:xfrm>
        </p:spPr>
        <p:txBody>
          <a:bodyPr/>
          <a:lstStyle/>
          <a:p>
            <a:r>
              <a:rPr lang="en-US" sz="3200" dirty="0"/>
              <a:t>Comments on Individual Sections</a:t>
            </a:r>
            <a:br>
              <a:rPr lang="en-US" sz="3200" b="0" i="0" dirty="0">
                <a:solidFill>
                  <a:srgbClr val="161616"/>
                </a:solidFill>
                <a:effectLst/>
                <a:latin typeface="Roboto" panose="02000000000000000000" pitchFamily="2" charset="0"/>
              </a:rPr>
            </a:br>
            <a:endParaRPr lang="en-US" sz="32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a:bodyPr>
          <a:lstStyle/>
          <a:p>
            <a:pPr marL="0" indent="0">
              <a:buNone/>
            </a:pPr>
            <a:r>
              <a:rPr lang="en-US" b="1" i="0" dirty="0">
                <a:solidFill>
                  <a:srgbClr val="000000"/>
                </a:solidFill>
                <a:effectLst/>
                <a:latin typeface="Roboto" panose="02000000000000000000" pitchFamily="2" charset="0"/>
              </a:rPr>
              <a:t>Recommended Actions</a:t>
            </a:r>
          </a:p>
          <a:p>
            <a:pPr marL="0" indent="0">
              <a:spcBef>
                <a:spcPts val="1400"/>
              </a:spcBef>
              <a:buNone/>
            </a:pPr>
            <a:r>
              <a:rPr lang="en-US" sz="2000" dirty="0">
                <a:solidFill>
                  <a:srgbClr val="000000"/>
                </a:solidFill>
              </a:rPr>
              <a:t>“Typo that references "five component dates" rather than the six data elements.”</a:t>
            </a:r>
          </a:p>
          <a:p>
            <a:pPr marL="0" indent="0">
              <a:spcBef>
                <a:spcPts val="1400"/>
              </a:spcBef>
              <a:buNone/>
            </a:pPr>
            <a:r>
              <a:rPr lang="en-US" sz="2000" dirty="0">
                <a:solidFill>
                  <a:srgbClr val="000000"/>
                </a:solidFill>
              </a:rPr>
              <a:t>“Likely pushback/resistance to modifying a state's surveillance system to accommodate the component definitions defined in this document. Each jurisdiction likely already has definitions for these components which do not necessarily match up with the proposed component definitions.”</a:t>
            </a:r>
          </a:p>
          <a:p>
            <a:pPr marL="0" indent="0">
              <a:spcBef>
                <a:spcPts val="1400"/>
              </a:spcBef>
              <a:buNone/>
            </a:pPr>
            <a:r>
              <a:rPr lang="en-US" sz="2000" dirty="0">
                <a:solidFill>
                  <a:srgbClr val="000000"/>
                </a:solidFill>
              </a:rPr>
              <a:t>“Why not earliest date and not most accurate and applicable?”</a:t>
            </a:r>
          </a:p>
        </p:txBody>
      </p:sp>
    </p:spTree>
    <p:extLst>
      <p:ext uri="{BB962C8B-B14F-4D97-AF65-F5344CB8AC3E}">
        <p14:creationId xmlns:p14="http://schemas.microsoft.com/office/powerpoint/2010/main" val="2810509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461640"/>
            <a:ext cx="7595325" cy="932156"/>
          </a:xfrm>
        </p:spPr>
        <p:txBody>
          <a:bodyPr/>
          <a:lstStyle/>
          <a:p>
            <a:r>
              <a:rPr lang="en-US" sz="3200" dirty="0"/>
              <a:t>Additional Feedback</a:t>
            </a:r>
            <a:br>
              <a:rPr lang="en-US" sz="1800" b="1" i="0" dirty="0">
                <a:solidFill>
                  <a:srgbClr val="000000"/>
                </a:solidFill>
                <a:effectLst/>
                <a:latin typeface="Roboto" panose="02000000000000000000" pitchFamily="2" charset="0"/>
              </a:rPr>
            </a:br>
            <a:endParaRPr lang="en-US" sz="32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a:bodyPr>
          <a:lstStyle/>
          <a:p>
            <a:pPr marL="0" indent="0">
              <a:spcBef>
                <a:spcPts val="1400"/>
              </a:spcBef>
              <a:buNone/>
            </a:pPr>
            <a:r>
              <a:rPr lang="en-US" sz="2000" dirty="0">
                <a:solidFill>
                  <a:schemeClr val="tx1"/>
                </a:solidFill>
              </a:rPr>
              <a:t>“Glad to have documentation on a standard approach to reporting cases. Unclear on why we can't leverage current dates (event date). Event date wasn't included in Gen V2 but if we're working on including this new </a:t>
            </a:r>
            <a:r>
              <a:rPr lang="en-US" sz="2000" dirty="0" err="1">
                <a:solidFill>
                  <a:schemeClr val="tx1"/>
                </a:solidFill>
              </a:rPr>
              <a:t>EPi</a:t>
            </a:r>
            <a:r>
              <a:rPr lang="en-US" sz="2000" dirty="0">
                <a:solidFill>
                  <a:schemeClr val="tx1"/>
                </a:solidFill>
              </a:rPr>
              <a:t> Date into Gen V3, would it be the same amount of work to update Event Date to match the specifics? There is lots of variation within methodology to assign Event date, but this new Epi Date seems so similar that I am wondering if we would just get rid of Event Date? I am for the standardization of a date counting field, whether that's a new date or updates to an existing one.”</a:t>
            </a:r>
          </a:p>
          <a:p>
            <a:pPr marL="0" indent="0">
              <a:spcBef>
                <a:spcPts val="1400"/>
              </a:spcBef>
              <a:buNone/>
            </a:pPr>
            <a:r>
              <a:rPr lang="en-US" sz="2000" dirty="0">
                <a:solidFill>
                  <a:schemeClr val="tx1"/>
                </a:solidFill>
              </a:rPr>
              <a:t>“Guidance should address the importance of creating a new incident (or when not to) for reinfections. For anything that needs to be counted more than once, there needs to be a new incident, can’t update dates or append results to the original incident as the EPIDATE will always reflect the first incident.”</a:t>
            </a:r>
          </a:p>
        </p:txBody>
      </p:sp>
    </p:spTree>
    <p:extLst>
      <p:ext uri="{BB962C8B-B14F-4D97-AF65-F5344CB8AC3E}">
        <p14:creationId xmlns:p14="http://schemas.microsoft.com/office/powerpoint/2010/main" val="1347278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461640"/>
            <a:ext cx="7595325" cy="932156"/>
          </a:xfrm>
        </p:spPr>
        <p:txBody>
          <a:bodyPr/>
          <a:lstStyle/>
          <a:p>
            <a:r>
              <a:rPr lang="en-US" sz="3200" dirty="0"/>
              <a:t>Additional Feedback</a:t>
            </a:r>
            <a:br>
              <a:rPr lang="en-US" sz="1800" b="1" i="0" dirty="0">
                <a:solidFill>
                  <a:srgbClr val="000000"/>
                </a:solidFill>
                <a:effectLst/>
                <a:latin typeface="Roboto" panose="02000000000000000000" pitchFamily="2" charset="0"/>
              </a:rPr>
            </a:br>
            <a:endParaRPr lang="en-US" sz="32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lnSpcReduction="10000"/>
          </a:bodyPr>
          <a:lstStyle/>
          <a:p>
            <a:pPr marL="0" indent="0">
              <a:spcBef>
                <a:spcPts val="1400"/>
              </a:spcBef>
              <a:buNone/>
            </a:pPr>
            <a:r>
              <a:rPr lang="en-US" sz="2000" dirty="0">
                <a:solidFill>
                  <a:schemeClr val="tx1"/>
                </a:solidFill>
              </a:rPr>
              <a:t>“TB program likely has some significant feedback as we have our own case counting criteria for TB and the unique circumstance of sometimes not counting a case for a good length of time after initial notification, but they haven't been able to provide input due to our ongoing large outbreak. Regarding perinatal conditions (notifiable and not), it would be good to clarify how pre-natal exposures and dates of birth relate to the current date set. </a:t>
            </a:r>
          </a:p>
          <a:p>
            <a:pPr marL="0" indent="0">
              <a:spcBef>
                <a:spcPts val="1400"/>
              </a:spcBef>
              <a:buNone/>
            </a:pPr>
            <a:r>
              <a:rPr lang="en-US" sz="2000" dirty="0">
                <a:solidFill>
                  <a:schemeClr val="tx1"/>
                </a:solidFill>
              </a:rPr>
              <a:t>	Ex: In a case of a Zika-related microcephaly, would Clinical 	Diagnosis Date be when/if detected in utero, or would date of birth 	be used? What if it was not a live birth? How would a maternal 	laboratory finding inform a fetal/infant Clinical Diagnosis Date or 	otherwise be used to support determination of an onset date?</a:t>
            </a:r>
          </a:p>
          <a:p>
            <a:pPr marL="0" indent="0">
              <a:spcBef>
                <a:spcPts val="1400"/>
              </a:spcBef>
              <a:buNone/>
            </a:pPr>
            <a:r>
              <a:rPr lang="en-US" sz="2000" dirty="0">
                <a:solidFill>
                  <a:schemeClr val="tx1"/>
                </a:solidFill>
              </a:rPr>
              <a:t>For some other non-infectious conditions, an option for date of death would be useful for mortality based systems like NVDRS or MMR. Might want to clarify the role of Date First Received by Public Health Agency compared to Clinical Diagnosis Date in systems using data from outside a clinical setting – for example, in a jurisdiction using EMS data in addition to ED data for identifying gunshot wounds”</a:t>
            </a:r>
          </a:p>
        </p:txBody>
      </p:sp>
    </p:spTree>
    <p:extLst>
      <p:ext uri="{BB962C8B-B14F-4D97-AF65-F5344CB8AC3E}">
        <p14:creationId xmlns:p14="http://schemas.microsoft.com/office/powerpoint/2010/main" val="1111716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154881" y="461640"/>
            <a:ext cx="7595325" cy="932156"/>
          </a:xfrm>
        </p:spPr>
        <p:txBody>
          <a:bodyPr/>
          <a:lstStyle/>
          <a:p>
            <a:r>
              <a:rPr lang="en-US" sz="3200" dirty="0"/>
              <a:t>Additional Feedback</a:t>
            </a:r>
            <a:br>
              <a:rPr lang="en-US" sz="1800" b="1" i="0" dirty="0">
                <a:solidFill>
                  <a:srgbClr val="000000"/>
                </a:solidFill>
                <a:effectLst/>
                <a:latin typeface="Roboto" panose="02000000000000000000" pitchFamily="2" charset="0"/>
              </a:rPr>
            </a:br>
            <a:endParaRPr lang="en-US" sz="3200" dirty="0"/>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944862"/>
          </a:xfrm>
        </p:spPr>
        <p:txBody>
          <a:bodyPr>
            <a:normAutofit fontScale="92500"/>
          </a:bodyPr>
          <a:lstStyle/>
          <a:p>
            <a:pPr marL="0" indent="0">
              <a:buNone/>
            </a:pPr>
            <a:r>
              <a:rPr lang="en-US" dirty="0">
                <a:solidFill>
                  <a:schemeClr val="tx1"/>
                </a:solidFill>
              </a:rPr>
              <a:t>“How will this impact the monitoring of surveillance trends over time”</a:t>
            </a:r>
          </a:p>
          <a:p>
            <a:pPr marL="0" indent="0">
              <a:buNone/>
            </a:pPr>
            <a:r>
              <a:rPr lang="en-US" dirty="0">
                <a:solidFill>
                  <a:schemeClr val="tx1"/>
                </a:solidFill>
              </a:rPr>
              <a:t>“Unsure how the MMG will affect workload, "manage associations"  and guide the transmission of these data elements”</a:t>
            </a:r>
          </a:p>
          <a:p>
            <a:pPr marL="0" indent="0">
              <a:buNone/>
            </a:pPr>
            <a:r>
              <a:rPr lang="en-US" dirty="0">
                <a:solidFill>
                  <a:schemeClr val="tx1"/>
                </a:solidFill>
              </a:rPr>
              <a:t>“The quicker any standards are proposed and authorized, the better”</a:t>
            </a:r>
          </a:p>
          <a:p>
            <a:pPr marL="0" indent="0">
              <a:buNone/>
            </a:pPr>
            <a:r>
              <a:rPr lang="en-US" dirty="0">
                <a:solidFill>
                  <a:schemeClr val="tx1"/>
                </a:solidFill>
              </a:rPr>
              <a:t>“It all looks pretty good”</a:t>
            </a:r>
          </a:p>
          <a:p>
            <a:pPr marL="0" indent="0">
              <a:buNone/>
            </a:pPr>
            <a:r>
              <a:rPr lang="en-US" dirty="0">
                <a:solidFill>
                  <a:schemeClr val="tx1"/>
                </a:solidFill>
              </a:rPr>
              <a:t>“This is an awesome initiative and it will be really great to have!”</a:t>
            </a:r>
          </a:p>
          <a:p>
            <a:pPr marL="0" indent="0">
              <a:buNone/>
            </a:pPr>
            <a:r>
              <a:rPr lang="en-US" dirty="0">
                <a:solidFill>
                  <a:srgbClr val="000000"/>
                </a:solidFill>
              </a:rPr>
              <a:t>“This will give more accurate data for conditions to know when the illness started”</a:t>
            </a:r>
          </a:p>
          <a:p>
            <a:pPr marL="0" indent="0">
              <a:buNone/>
            </a:pPr>
            <a:r>
              <a:rPr lang="en-US" dirty="0">
                <a:solidFill>
                  <a:srgbClr val="000000"/>
                </a:solidFill>
              </a:rPr>
              <a:t>“These guidelines coming from CSTE in collaboration with CDC, will make it easier to implement this data field nationally.”</a:t>
            </a:r>
          </a:p>
          <a:p>
            <a:pPr marL="0" indent="0">
              <a:buNone/>
            </a:pPr>
            <a:endParaRPr lang="en-US" sz="2000" dirty="0">
              <a:solidFill>
                <a:schemeClr val="tx1"/>
              </a:solidFill>
            </a:endParaRPr>
          </a:p>
        </p:txBody>
      </p:sp>
    </p:spTree>
    <p:extLst>
      <p:ext uri="{BB962C8B-B14F-4D97-AF65-F5344CB8AC3E}">
        <p14:creationId xmlns:p14="http://schemas.microsoft.com/office/powerpoint/2010/main" val="824504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fontScale="70000" lnSpcReduction="20000"/>
          </a:bodyPr>
          <a:lstStyle/>
          <a:p>
            <a:pPr marR="0" lvl="0">
              <a:spcBef>
                <a:spcPts val="0"/>
              </a:spcBef>
              <a:spcAft>
                <a:spcPts val="0"/>
              </a:spcAft>
            </a:pPr>
            <a:r>
              <a:rPr lang="en-US" sz="3600" dirty="0"/>
              <a:t>Questions for Danielle Tack on Data Elements to Update and/or Standardize in NNDSS</a:t>
            </a:r>
          </a:p>
        </p:txBody>
      </p:sp>
    </p:spTree>
    <p:extLst>
      <p:ext uri="{BB962C8B-B14F-4D97-AF65-F5344CB8AC3E}">
        <p14:creationId xmlns:p14="http://schemas.microsoft.com/office/powerpoint/2010/main" val="40979287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555424"/>
            <a:ext cx="8643488" cy="3702376"/>
          </a:xfrm>
        </p:spPr>
        <p:txBody>
          <a:bodyPr>
            <a:normAutofit lnSpcReduction="10000"/>
          </a:bodyPr>
          <a:lstStyle/>
          <a:p>
            <a:r>
              <a:rPr lang="en-US" dirty="0"/>
              <a:t>No August meeting! Regroup in September (look for a new invitation)</a:t>
            </a:r>
          </a:p>
          <a:p>
            <a:endParaRPr lang="en-US" dirty="0"/>
          </a:p>
          <a:p>
            <a:pPr lvl="1"/>
            <a:r>
              <a:rPr lang="en-US" dirty="0"/>
              <a:t>Look for communications in the meantime with further questions or documentation to consider for the brief, Epi Date, and timeliness of case notifications</a:t>
            </a:r>
          </a:p>
          <a:p>
            <a:endParaRPr lang="en-US" dirty="0"/>
          </a:p>
          <a:p>
            <a:r>
              <a:rPr lang="en-US" dirty="0"/>
              <a:t>Thanks for your continued support and participation!!!</a:t>
            </a:r>
          </a:p>
          <a:p>
            <a:endParaRPr lang="en-US" dirty="0"/>
          </a:p>
          <a:p>
            <a:pPr lvl="1"/>
            <a:r>
              <a:rPr lang="en-US" dirty="0"/>
              <a:t>No formal survey, but please feel free to reach out with thoughts/suggestions re: next steps for the workgroup</a:t>
            </a:r>
          </a:p>
          <a:p>
            <a:endParaRPr lang="en-US" dirty="0"/>
          </a:p>
        </p:txBody>
      </p:sp>
    </p:spTree>
    <p:extLst>
      <p:ext uri="{BB962C8B-B14F-4D97-AF65-F5344CB8AC3E}">
        <p14:creationId xmlns:p14="http://schemas.microsoft.com/office/powerpoint/2010/main" val="33789222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BCDAEDB-BC45-F646-B9E3-A6564F8682FB}" vid="{3429A4A4-3800-274E-8E4B-7B20905EA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EBB6457CC3EA9478DC70AE01B5E4E2F" ma:contentTypeVersion="13" ma:contentTypeDescription="Create a new document." ma:contentTypeScope="" ma:versionID="60f589c84a1eb6e855b4d9f504f7eb3e">
  <xsd:schema xmlns:xsd="http://www.w3.org/2001/XMLSchema" xmlns:xs="http://www.w3.org/2001/XMLSchema" xmlns:p="http://schemas.microsoft.com/office/2006/metadata/properties" xmlns:ns3="2cb223dd-9d6a-40f5-a4aa-394d51bef2c0" xmlns:ns4="16b2df89-d9cf-4cbd-8319-8e865225361a" targetNamespace="http://schemas.microsoft.com/office/2006/metadata/properties" ma:root="true" ma:fieldsID="3d1201121c2338cf9fa703123d04e282" ns3:_="" ns4:_="">
    <xsd:import namespace="2cb223dd-9d6a-40f5-a4aa-394d51bef2c0"/>
    <xsd:import namespace="16b2df89-d9cf-4cbd-8319-8e865225361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b223dd-9d6a-40f5-a4aa-394d51bef2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6b2df89-d9cf-4cbd-8319-8e865225361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283C79-BDBB-4FCB-93B9-76814B178E6B}">
  <ds:schemaRefs>
    <ds:schemaRef ds:uri="http://purl.org/dc/terms/"/>
    <ds:schemaRef ds:uri="http://purl.org/dc/elements/1.1/"/>
    <ds:schemaRef ds:uri="2cb223dd-9d6a-40f5-a4aa-394d51bef2c0"/>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16b2df89-d9cf-4cbd-8319-8e865225361a"/>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8AA34D04-9CBB-4149-898D-7A2624105AF0}">
  <ds:schemaRefs>
    <ds:schemaRef ds:uri="http://schemas.microsoft.com/sharepoint/v3/contenttype/forms"/>
  </ds:schemaRefs>
</ds:datastoreItem>
</file>

<file path=customXml/itemProps3.xml><?xml version="1.0" encoding="utf-8"?>
<ds:datastoreItem xmlns:ds="http://schemas.openxmlformats.org/officeDocument/2006/customXml" ds:itemID="{79B3F65F-626D-4A94-97A2-A6996F1C82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b223dd-9d6a-40f5-a4aa-394d51bef2c0"/>
    <ds:schemaRef ds:uri="16b2df89-d9cf-4cbd-8319-8e86522536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CSTE Standard</Template>
  <TotalTime>7947</TotalTime>
  <Words>4003</Words>
  <Application>Microsoft Office PowerPoint</Application>
  <PresentationFormat>On-screen Show (4:3)</PresentationFormat>
  <Paragraphs>186</Paragraphs>
  <Slides>32</Slides>
  <Notes>0</Notes>
  <HiddenSlides>6</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Calibri Light</vt:lpstr>
      <vt:lpstr>Roboto</vt:lpstr>
      <vt:lpstr>Symbol</vt:lpstr>
      <vt:lpstr>Office Theme</vt:lpstr>
      <vt:lpstr>PowerPoint Presentation</vt:lpstr>
      <vt:lpstr>PowerPoint Presentation</vt:lpstr>
      <vt:lpstr>PowerPoint Presentation</vt:lpstr>
      <vt:lpstr>Status of Best Practice Guidelines</vt:lpstr>
      <vt:lpstr>PowerPoint Presentation</vt:lpstr>
      <vt:lpstr>PowerPoint Presentation</vt:lpstr>
      <vt:lpstr>Survey: 36 respondents </vt:lpstr>
      <vt:lpstr>Do you agree with these 6 components for calculating the case counting date? </vt:lpstr>
      <vt:lpstr>Data Element Name</vt:lpstr>
      <vt:lpstr>Do you like the name Epi Date? </vt:lpstr>
      <vt:lpstr>Challenges to Implementation and/or Adoption</vt:lpstr>
      <vt:lpstr>Challenges to Implementation and/or Adoption </vt:lpstr>
      <vt:lpstr>Challenges Cont. </vt:lpstr>
      <vt:lpstr>Challenges Cont. </vt:lpstr>
      <vt:lpstr>Challenges Cont. </vt:lpstr>
      <vt:lpstr>Challenges Cont. </vt:lpstr>
      <vt:lpstr>Challenges Cont. </vt:lpstr>
      <vt:lpstr>Comments on Individual Sections </vt:lpstr>
      <vt:lpstr>Comments on Individual Sections </vt:lpstr>
      <vt:lpstr>Comments on Individual Sections </vt:lpstr>
      <vt:lpstr>Comments on Individual Sections </vt:lpstr>
      <vt:lpstr>Comments on Individual Sections </vt:lpstr>
      <vt:lpstr>Comments on Individual Sections </vt:lpstr>
      <vt:lpstr>Comments on Individual Sections </vt:lpstr>
      <vt:lpstr>Comments on Individual Sections </vt:lpstr>
      <vt:lpstr>Comments on Individual Sections </vt:lpstr>
      <vt:lpstr>Comments on Individual Sections </vt:lpstr>
      <vt:lpstr>Additional Feedback </vt:lpstr>
      <vt:lpstr>Additional Feedback </vt:lpstr>
      <vt:lpstr>Additional Feedback </vt:lpstr>
      <vt:lpstr>PowerPoint Presentation</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Amita Worasilpchai</dc:creator>
  <cp:lastModifiedBy>Crockett, Molly (DPH)</cp:lastModifiedBy>
  <cp:revision>85</cp:revision>
  <dcterms:created xsi:type="dcterms:W3CDTF">2021-12-02T17:27:06Z</dcterms:created>
  <dcterms:modified xsi:type="dcterms:W3CDTF">2022-08-02T14:06:52Z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0x0101009EBB6457CC3EA9478DC70AE01B5E4E2F</vt:lpwstr>
  </property>
</Properties>
</file>