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1"/>
  </p:notesMasterIdLst>
  <p:sldIdLst>
    <p:sldId id="284" r:id="rId2"/>
    <p:sldId id="294" r:id="rId3"/>
    <p:sldId id="261" r:id="rId4"/>
    <p:sldId id="257" r:id="rId5"/>
    <p:sldId id="280" r:id="rId6"/>
    <p:sldId id="268" r:id="rId7"/>
    <p:sldId id="282" r:id="rId8"/>
    <p:sldId id="271" r:id="rId9"/>
    <p:sldId id="272" r:id="rId10"/>
    <p:sldId id="274" r:id="rId11"/>
    <p:sldId id="273" r:id="rId12"/>
    <p:sldId id="275" r:id="rId13"/>
    <p:sldId id="283" r:id="rId14"/>
    <p:sldId id="279" r:id="rId15"/>
    <p:sldId id="266" r:id="rId16"/>
    <p:sldId id="269" r:id="rId17"/>
    <p:sldId id="270" r:id="rId18"/>
    <p:sldId id="276" r:id="rId19"/>
    <p:sldId id="285" r:id="rId20"/>
    <p:sldId id="295" r:id="rId21"/>
    <p:sldId id="287" r:id="rId22"/>
    <p:sldId id="288" r:id="rId23"/>
    <p:sldId id="289" r:id="rId24"/>
    <p:sldId id="290" r:id="rId25"/>
    <p:sldId id="291" r:id="rId26"/>
    <p:sldId id="292" r:id="rId27"/>
    <p:sldId id="293" r:id="rId28"/>
    <p:sldId id="296" r:id="rId29"/>
    <p:sldId id="260" r:id="rId3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19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1471" autoAdjust="0"/>
  </p:normalViewPr>
  <p:slideViewPr>
    <p:cSldViewPr snapToGrid="0">
      <p:cViewPr>
        <p:scale>
          <a:sx n="72" d="100"/>
          <a:sy n="72" d="100"/>
        </p:scale>
        <p:origin x="-726" y="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J:\My%20Drive\DSWG\Event%20and%20Counting%20Date_%20Component%20Date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800" dirty="0"/>
              <a:t>Components selected for </a:t>
            </a:r>
            <a:r>
              <a:rPr lang="en-US" sz="2800" dirty="0" smtClean="0"/>
              <a:t>18 workgroup responses</a:t>
            </a:r>
            <a:endParaRPr lang="en-US" sz="2800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5D3C-49D6-926E-950D0358B479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5D3C-49D6-926E-950D0358B479}"/>
              </c:ext>
            </c:extLst>
          </c:dPt>
          <c:dPt>
            <c:idx val="4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3F45-420D-ADC8-845CA8DF24A8}"/>
              </c:ext>
            </c:extLst>
          </c:dPt>
          <c:dPt>
            <c:idx val="5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F45-420D-ADC8-845CA8DF24A8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3F45-420D-ADC8-845CA8DF24A8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F45-420D-ADC8-845CA8DF24A8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D3C-49D6-926E-950D0358B479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D3C-49D6-926E-950D0358B479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2"/>
              </a:solidFill>
              <a:ln w="57150">
                <a:solidFill>
                  <a:srgbClr val="C00000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700-4F13-B1C1-D901A81AB38C}"/>
              </c:ext>
            </c:extLst>
          </c:dPt>
          <c:dPt>
            <c:idx val="1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5D3C-49D6-926E-950D0358B479}"/>
              </c:ext>
            </c:extLst>
          </c:dPt>
          <c:dPt>
            <c:idx val="12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D700-4F13-B1C1-D901A81AB38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Sheet1!$A$2:$A$22</c:f>
              <c:strCache>
                <c:ptCount val="14"/>
                <c:pt idx="0">
                  <c:v>Illness End Date </c:v>
                </c:pt>
                <c:pt idx="1">
                  <c:v>Date First Electronically Submitted </c:v>
                </c:pt>
                <c:pt idx="2">
                  <c:v>Date of blood donation</c:v>
                </c:pt>
                <c:pt idx="3">
                  <c:v>Earliest Date Reported to County </c:v>
                </c:pt>
                <c:pt idx="4">
                  <c:v>Date entered/record initiated</c:v>
                </c:pt>
                <c:pt idx="5">
                  <c:v>Date of Laboratory Result</c:v>
                </c:pt>
                <c:pt idx="6">
                  <c:v>Date of Report </c:v>
                </c:pt>
                <c:pt idx="7">
                  <c:v>Earliest Date reported to State </c:v>
                </c:pt>
                <c:pt idx="8">
                  <c:v>Date First Reported to PHD </c:v>
                </c:pt>
                <c:pt idx="9">
                  <c:v>Date Reported </c:v>
                </c:pt>
                <c:pt idx="10">
                  <c:v>Reported (any of the 5 fields)</c:v>
                </c:pt>
                <c:pt idx="11">
                  <c:v>Diagnosis Date </c:v>
                </c:pt>
                <c:pt idx="12">
                  <c:v>Specimen Collection Date</c:v>
                </c:pt>
                <c:pt idx="13">
                  <c:v>Date of Illness Onset </c:v>
                </c:pt>
              </c:strCache>
            </c:strRef>
          </c:cat>
          <c:val>
            <c:numRef>
              <c:f>Sheet1!$B$2:$B$22</c:f>
              <c:numCache>
                <c:formatCode>General</c:formatCode>
                <c:ptCount val="1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4</c:v>
                </c:pt>
                <c:pt idx="7">
                  <c:v>4</c:v>
                </c:pt>
                <c:pt idx="8">
                  <c:v>4</c:v>
                </c:pt>
                <c:pt idx="9">
                  <c:v>5</c:v>
                </c:pt>
                <c:pt idx="10">
                  <c:v>9</c:v>
                </c:pt>
                <c:pt idx="11">
                  <c:v>9</c:v>
                </c:pt>
                <c:pt idx="12">
                  <c:v>11</c:v>
                </c:pt>
                <c:pt idx="13">
                  <c:v>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F45-420D-ADC8-845CA8DF24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47160704"/>
        <c:axId val="47249280"/>
      </c:barChart>
      <c:catAx>
        <c:axId val="471607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249280"/>
        <c:crosses val="autoZero"/>
        <c:auto val="1"/>
        <c:lblAlgn val="ctr"/>
        <c:lblOffset val="100"/>
        <c:noMultiLvlLbl val="0"/>
      </c:catAx>
      <c:valAx>
        <c:axId val="4724928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71607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 sz="2000"/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229C841-435B-4EE5-A906-3AD51DCC0385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4A61D245-F6B8-42E9-89E6-2BD17AFFC988}">
      <dgm:prSet phldrT="[Text]"/>
      <dgm:spPr/>
      <dgm:t>
        <a:bodyPr/>
        <a:lstStyle/>
        <a:p>
          <a:r>
            <a:rPr lang="en-US" b="1" dirty="0" smtClean="0"/>
            <a:t>Symptom Onset</a:t>
          </a:r>
        </a:p>
        <a:p>
          <a:r>
            <a:rPr lang="en-US" dirty="0" smtClean="0"/>
            <a:t>Date Unknown</a:t>
          </a:r>
        </a:p>
      </dgm:t>
    </dgm:pt>
    <dgm:pt modelId="{8F0815AB-B85A-47E7-8741-DA26DEDA02D2}" type="parTrans" cxnId="{744314C0-8397-4277-91E4-4F6463DCF276}">
      <dgm:prSet/>
      <dgm:spPr/>
      <dgm:t>
        <a:bodyPr/>
        <a:lstStyle/>
        <a:p>
          <a:endParaRPr lang="en-US"/>
        </a:p>
      </dgm:t>
    </dgm:pt>
    <dgm:pt modelId="{4335662F-5A1D-4B46-8B36-93F88B3A3B50}" type="sibTrans" cxnId="{744314C0-8397-4277-91E4-4F6463DCF276}">
      <dgm:prSet/>
      <dgm:spPr/>
      <dgm:t>
        <a:bodyPr/>
        <a:lstStyle/>
        <a:p>
          <a:endParaRPr lang="en-US"/>
        </a:p>
      </dgm:t>
    </dgm:pt>
    <dgm:pt modelId="{F2313D8C-0085-4929-8C9C-7A6F1FFDBDEE}">
      <dgm:prSet phldrT="[Text]"/>
      <dgm:spPr/>
      <dgm:t>
        <a:bodyPr/>
        <a:lstStyle/>
        <a:p>
          <a:r>
            <a:rPr lang="en-US" b="1" dirty="0" smtClean="0"/>
            <a:t>Clinical Diagnosis</a:t>
          </a:r>
        </a:p>
        <a:p>
          <a:r>
            <a:rPr lang="en-US" dirty="0" smtClean="0"/>
            <a:t>Date Unknown</a:t>
          </a:r>
          <a:endParaRPr lang="en-US" dirty="0"/>
        </a:p>
      </dgm:t>
    </dgm:pt>
    <dgm:pt modelId="{661DF601-2CE3-4ED6-8968-C6B084F84048}" type="parTrans" cxnId="{3A1852BF-BC1A-46EA-AACF-DA3D242862C8}">
      <dgm:prSet/>
      <dgm:spPr/>
      <dgm:t>
        <a:bodyPr/>
        <a:lstStyle/>
        <a:p>
          <a:endParaRPr lang="en-US"/>
        </a:p>
      </dgm:t>
    </dgm:pt>
    <dgm:pt modelId="{8D0527A1-9BAF-43DB-9C42-227FDB6EB701}" type="sibTrans" cxnId="{3A1852BF-BC1A-46EA-AACF-DA3D242862C8}">
      <dgm:prSet/>
      <dgm:spPr/>
      <dgm:t>
        <a:bodyPr/>
        <a:lstStyle/>
        <a:p>
          <a:endParaRPr lang="en-US"/>
        </a:p>
      </dgm:t>
    </dgm:pt>
    <dgm:pt modelId="{C77D7CA8-B4E4-4957-84B7-D46A7A1F8797}">
      <dgm:prSet phldrT="[Text]"/>
      <dgm:spPr/>
      <dgm:t>
        <a:bodyPr/>
        <a:lstStyle/>
        <a:p>
          <a:r>
            <a:rPr lang="en-US" b="1" dirty="0" smtClean="0"/>
            <a:t>Specimen Collection</a:t>
          </a:r>
        </a:p>
        <a:p>
          <a:r>
            <a:rPr lang="en-US" dirty="0" smtClean="0"/>
            <a:t>Mar 2 (Week 9)</a:t>
          </a:r>
        </a:p>
      </dgm:t>
    </dgm:pt>
    <dgm:pt modelId="{D6DBCFC2-F67E-47D8-8FC0-D9B5307A9113}" type="parTrans" cxnId="{56D6D011-9D1E-4C21-B356-7A310D0180AF}">
      <dgm:prSet/>
      <dgm:spPr/>
      <dgm:t>
        <a:bodyPr/>
        <a:lstStyle/>
        <a:p>
          <a:endParaRPr lang="en-US"/>
        </a:p>
      </dgm:t>
    </dgm:pt>
    <dgm:pt modelId="{05FD068C-8663-4AE5-9203-23DE1E2D0F71}" type="sibTrans" cxnId="{56D6D011-9D1E-4C21-B356-7A310D0180AF}">
      <dgm:prSet/>
      <dgm:spPr/>
      <dgm:t>
        <a:bodyPr/>
        <a:lstStyle/>
        <a:p>
          <a:endParaRPr lang="en-US"/>
        </a:p>
      </dgm:t>
    </dgm:pt>
    <dgm:pt modelId="{E9C364A5-27C9-4323-AD80-934A02CC665A}">
      <dgm:prSet phldrT="[Text]"/>
      <dgm:spPr/>
      <dgm:t>
        <a:bodyPr/>
        <a:lstStyle/>
        <a:p>
          <a:r>
            <a:rPr lang="en-US" b="1" dirty="0" smtClean="0"/>
            <a:t>Lab Result/Reported to PHD</a:t>
          </a:r>
        </a:p>
        <a:p>
          <a:r>
            <a:rPr lang="en-US" dirty="0" smtClean="0"/>
            <a:t>Mar 6 (Week 10)</a:t>
          </a:r>
        </a:p>
      </dgm:t>
    </dgm:pt>
    <dgm:pt modelId="{0860F253-5B4B-44F2-9F99-5F365BC9A381}" type="parTrans" cxnId="{EA26D50C-5F6A-4F37-B067-B37FB319384D}">
      <dgm:prSet/>
      <dgm:spPr/>
      <dgm:t>
        <a:bodyPr/>
        <a:lstStyle/>
        <a:p>
          <a:endParaRPr lang="en-US"/>
        </a:p>
      </dgm:t>
    </dgm:pt>
    <dgm:pt modelId="{A4E3C156-143A-4406-9041-0B0B63EF6170}" type="sibTrans" cxnId="{EA26D50C-5F6A-4F37-B067-B37FB319384D}">
      <dgm:prSet/>
      <dgm:spPr/>
      <dgm:t>
        <a:bodyPr/>
        <a:lstStyle/>
        <a:p>
          <a:endParaRPr lang="en-US"/>
        </a:p>
      </dgm:t>
    </dgm:pt>
    <dgm:pt modelId="{85753D4B-1D7A-44CB-84D0-466A258F4174}">
      <dgm:prSet phldrT="[Text]"/>
      <dgm:spPr/>
      <dgm:t>
        <a:bodyPr/>
        <a:lstStyle/>
        <a:p>
          <a:r>
            <a:rPr lang="en-US" b="1" dirty="0" smtClean="0"/>
            <a:t>Case classified, sent to CDC</a:t>
          </a:r>
        </a:p>
        <a:p>
          <a:r>
            <a:rPr lang="en-US" dirty="0" smtClean="0"/>
            <a:t>March 11 (Week 11)</a:t>
          </a:r>
        </a:p>
      </dgm:t>
    </dgm:pt>
    <dgm:pt modelId="{A00B22D7-AF3E-4793-B8CC-807F09F7444E}" type="parTrans" cxnId="{22E29D5A-3309-41E9-8580-2227F8E61928}">
      <dgm:prSet/>
      <dgm:spPr/>
      <dgm:t>
        <a:bodyPr/>
        <a:lstStyle/>
        <a:p>
          <a:endParaRPr lang="en-US"/>
        </a:p>
      </dgm:t>
    </dgm:pt>
    <dgm:pt modelId="{262209B8-E45D-4CB4-B09A-F7AD65FF6B83}" type="sibTrans" cxnId="{22E29D5A-3309-41E9-8580-2227F8E61928}">
      <dgm:prSet/>
      <dgm:spPr/>
      <dgm:t>
        <a:bodyPr/>
        <a:lstStyle/>
        <a:p>
          <a:endParaRPr lang="en-US"/>
        </a:p>
      </dgm:t>
    </dgm:pt>
    <dgm:pt modelId="{16BADF99-6573-4FE0-B711-251A8E0AF727}" type="pres">
      <dgm:prSet presAssocID="{1229C841-435B-4EE5-A906-3AD51DCC0385}" presName="linearFlow" presStyleCnt="0">
        <dgm:presLayoutVars>
          <dgm:resizeHandles val="exact"/>
        </dgm:presLayoutVars>
      </dgm:prSet>
      <dgm:spPr/>
    </dgm:pt>
    <dgm:pt modelId="{3D1BD8E5-192E-432E-8CA1-E791B855C7B8}" type="pres">
      <dgm:prSet presAssocID="{4A61D245-F6B8-42E9-89E6-2BD17AFFC988}" presName="node" presStyleLbl="node1" presStyleIdx="0" presStyleCnt="5" custScaleX="11295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5ABC4B-2726-4CC5-B29A-A58594E43C3E}" type="pres">
      <dgm:prSet presAssocID="{4335662F-5A1D-4B46-8B36-93F88B3A3B50}" presName="sibTrans" presStyleLbl="sibTrans2D1" presStyleIdx="0" presStyleCnt="4"/>
      <dgm:spPr/>
      <dgm:t>
        <a:bodyPr/>
        <a:lstStyle/>
        <a:p>
          <a:endParaRPr lang="en-US"/>
        </a:p>
      </dgm:t>
    </dgm:pt>
    <dgm:pt modelId="{A8A789BE-D045-4DDB-91CC-9054B19B6B6B}" type="pres">
      <dgm:prSet presAssocID="{4335662F-5A1D-4B46-8B36-93F88B3A3B50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11DAECD8-78E3-4139-9992-A21150AD0EF6}" type="pres">
      <dgm:prSet presAssocID="{F2313D8C-0085-4929-8C9C-7A6F1FFDBDEE}" presName="node" presStyleLbl="node1" presStyleIdx="1" presStyleCnt="5" custScaleX="1143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6BE3F9-EADA-499F-ABBC-9C954A99DD27}" type="pres">
      <dgm:prSet presAssocID="{8D0527A1-9BAF-43DB-9C42-227FDB6EB701}" presName="sibTrans" presStyleLbl="sibTrans2D1" presStyleIdx="1" presStyleCnt="4"/>
      <dgm:spPr/>
      <dgm:t>
        <a:bodyPr/>
        <a:lstStyle/>
        <a:p>
          <a:endParaRPr lang="en-US"/>
        </a:p>
      </dgm:t>
    </dgm:pt>
    <dgm:pt modelId="{DC4CD72B-30F9-47D0-B236-0F99CB03C28B}" type="pres">
      <dgm:prSet presAssocID="{8D0527A1-9BAF-43DB-9C42-227FDB6EB701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004B838C-9BFB-4E12-AF67-9F336A67F683}" type="pres">
      <dgm:prSet presAssocID="{C77D7CA8-B4E4-4957-84B7-D46A7A1F8797}" presName="node" presStyleLbl="node1" presStyleIdx="2" presStyleCnt="5" custScaleX="1143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F86B96-FC82-4367-99F5-45026FE5FEA7}" type="pres">
      <dgm:prSet presAssocID="{05FD068C-8663-4AE5-9203-23DE1E2D0F71}" presName="sibTrans" presStyleLbl="sibTrans2D1" presStyleIdx="2" presStyleCnt="4"/>
      <dgm:spPr/>
      <dgm:t>
        <a:bodyPr/>
        <a:lstStyle/>
        <a:p>
          <a:endParaRPr lang="en-US"/>
        </a:p>
      </dgm:t>
    </dgm:pt>
    <dgm:pt modelId="{5AF965E0-115F-4AF9-B831-FD7B69D7D778}" type="pres">
      <dgm:prSet presAssocID="{05FD068C-8663-4AE5-9203-23DE1E2D0F71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5B625F55-4B1D-494F-AD39-B98A48F0D5B2}" type="pres">
      <dgm:prSet presAssocID="{E9C364A5-27C9-4323-AD80-934A02CC665A}" presName="node" presStyleLbl="node1" presStyleIdx="3" presStyleCnt="5" custScaleX="11343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A11F23-0BA6-4168-8F6B-B97D574ABC19}" type="pres">
      <dgm:prSet presAssocID="{A4E3C156-143A-4406-9041-0B0B63EF6170}" presName="sibTrans" presStyleLbl="sibTrans2D1" presStyleIdx="3" presStyleCnt="4"/>
      <dgm:spPr/>
      <dgm:t>
        <a:bodyPr/>
        <a:lstStyle/>
        <a:p>
          <a:endParaRPr lang="en-US"/>
        </a:p>
      </dgm:t>
    </dgm:pt>
    <dgm:pt modelId="{CE865EF1-3293-4E36-B839-8D7EF2FC4C67}" type="pres">
      <dgm:prSet presAssocID="{A4E3C156-143A-4406-9041-0B0B63EF6170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955C4EA8-3382-4EDE-991D-A6F323FC8723}" type="pres">
      <dgm:prSet presAssocID="{85753D4B-1D7A-44CB-84D0-466A258F4174}" presName="node" presStyleLbl="node1" presStyleIdx="4" presStyleCnt="5" custScaleX="1114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A1852BF-BC1A-46EA-AACF-DA3D242862C8}" srcId="{1229C841-435B-4EE5-A906-3AD51DCC0385}" destId="{F2313D8C-0085-4929-8C9C-7A6F1FFDBDEE}" srcOrd="1" destOrd="0" parTransId="{661DF601-2CE3-4ED6-8968-C6B084F84048}" sibTransId="{8D0527A1-9BAF-43DB-9C42-227FDB6EB701}"/>
    <dgm:cxn modelId="{EECD008D-6617-40E3-9F23-3A408049907D}" type="presOf" srcId="{05FD068C-8663-4AE5-9203-23DE1E2D0F71}" destId="{EAF86B96-FC82-4367-99F5-45026FE5FEA7}" srcOrd="0" destOrd="0" presId="urn:microsoft.com/office/officeart/2005/8/layout/process2"/>
    <dgm:cxn modelId="{6E263A74-0D3E-41C4-917B-93740F06B9A5}" type="presOf" srcId="{F2313D8C-0085-4929-8C9C-7A6F1FFDBDEE}" destId="{11DAECD8-78E3-4139-9992-A21150AD0EF6}" srcOrd="0" destOrd="0" presId="urn:microsoft.com/office/officeart/2005/8/layout/process2"/>
    <dgm:cxn modelId="{099CC615-0DE4-46C7-9FFE-46C66FE20065}" type="presOf" srcId="{85753D4B-1D7A-44CB-84D0-466A258F4174}" destId="{955C4EA8-3382-4EDE-991D-A6F323FC8723}" srcOrd="0" destOrd="0" presId="urn:microsoft.com/office/officeart/2005/8/layout/process2"/>
    <dgm:cxn modelId="{10051820-5F54-45FA-90C7-78EED11B943D}" type="presOf" srcId="{E9C364A5-27C9-4323-AD80-934A02CC665A}" destId="{5B625F55-4B1D-494F-AD39-B98A48F0D5B2}" srcOrd="0" destOrd="0" presId="urn:microsoft.com/office/officeart/2005/8/layout/process2"/>
    <dgm:cxn modelId="{59E4FBDE-D967-4D13-BDF6-697A262FFF66}" type="presOf" srcId="{8D0527A1-9BAF-43DB-9C42-227FDB6EB701}" destId="{DC4CD72B-30F9-47D0-B236-0F99CB03C28B}" srcOrd="1" destOrd="0" presId="urn:microsoft.com/office/officeart/2005/8/layout/process2"/>
    <dgm:cxn modelId="{744314C0-8397-4277-91E4-4F6463DCF276}" srcId="{1229C841-435B-4EE5-A906-3AD51DCC0385}" destId="{4A61D245-F6B8-42E9-89E6-2BD17AFFC988}" srcOrd="0" destOrd="0" parTransId="{8F0815AB-B85A-47E7-8741-DA26DEDA02D2}" sibTransId="{4335662F-5A1D-4B46-8B36-93F88B3A3B50}"/>
    <dgm:cxn modelId="{792FFA2A-AB1B-41DD-ABF4-380626C1575D}" type="presOf" srcId="{4335662F-5A1D-4B46-8B36-93F88B3A3B50}" destId="{A8A789BE-D045-4DDB-91CC-9054B19B6B6B}" srcOrd="1" destOrd="0" presId="urn:microsoft.com/office/officeart/2005/8/layout/process2"/>
    <dgm:cxn modelId="{3C6FDCB9-FCDB-4D8E-8095-B1C29E438503}" type="presOf" srcId="{1229C841-435B-4EE5-A906-3AD51DCC0385}" destId="{16BADF99-6573-4FE0-B711-251A8E0AF727}" srcOrd="0" destOrd="0" presId="urn:microsoft.com/office/officeart/2005/8/layout/process2"/>
    <dgm:cxn modelId="{99EDA814-73AC-4B85-97A8-5284FA80B3D2}" type="presOf" srcId="{05FD068C-8663-4AE5-9203-23DE1E2D0F71}" destId="{5AF965E0-115F-4AF9-B831-FD7B69D7D778}" srcOrd="1" destOrd="0" presId="urn:microsoft.com/office/officeart/2005/8/layout/process2"/>
    <dgm:cxn modelId="{C521B001-09CB-44FD-99E3-52F6E1479463}" type="presOf" srcId="{A4E3C156-143A-4406-9041-0B0B63EF6170}" destId="{57A11F23-0BA6-4168-8F6B-B97D574ABC19}" srcOrd="0" destOrd="0" presId="urn:microsoft.com/office/officeart/2005/8/layout/process2"/>
    <dgm:cxn modelId="{EA26D50C-5F6A-4F37-B067-B37FB319384D}" srcId="{1229C841-435B-4EE5-A906-3AD51DCC0385}" destId="{E9C364A5-27C9-4323-AD80-934A02CC665A}" srcOrd="3" destOrd="0" parTransId="{0860F253-5B4B-44F2-9F99-5F365BC9A381}" sibTransId="{A4E3C156-143A-4406-9041-0B0B63EF6170}"/>
    <dgm:cxn modelId="{034C8C69-1C57-45C3-8863-67A93A50B446}" type="presOf" srcId="{8D0527A1-9BAF-43DB-9C42-227FDB6EB701}" destId="{B96BE3F9-EADA-499F-ABBC-9C954A99DD27}" srcOrd="0" destOrd="0" presId="urn:microsoft.com/office/officeart/2005/8/layout/process2"/>
    <dgm:cxn modelId="{22E29D5A-3309-41E9-8580-2227F8E61928}" srcId="{1229C841-435B-4EE5-A906-3AD51DCC0385}" destId="{85753D4B-1D7A-44CB-84D0-466A258F4174}" srcOrd="4" destOrd="0" parTransId="{A00B22D7-AF3E-4793-B8CC-807F09F7444E}" sibTransId="{262209B8-E45D-4CB4-B09A-F7AD65FF6B83}"/>
    <dgm:cxn modelId="{39BDC5A2-F731-4A94-81C7-3AD392A94AF3}" type="presOf" srcId="{C77D7CA8-B4E4-4957-84B7-D46A7A1F8797}" destId="{004B838C-9BFB-4E12-AF67-9F336A67F683}" srcOrd="0" destOrd="0" presId="urn:microsoft.com/office/officeart/2005/8/layout/process2"/>
    <dgm:cxn modelId="{56D6D011-9D1E-4C21-B356-7A310D0180AF}" srcId="{1229C841-435B-4EE5-A906-3AD51DCC0385}" destId="{C77D7CA8-B4E4-4957-84B7-D46A7A1F8797}" srcOrd="2" destOrd="0" parTransId="{D6DBCFC2-F67E-47D8-8FC0-D9B5307A9113}" sibTransId="{05FD068C-8663-4AE5-9203-23DE1E2D0F71}"/>
    <dgm:cxn modelId="{55AE1710-3B11-4377-80B4-532D6F0F3513}" type="presOf" srcId="{4A61D245-F6B8-42E9-89E6-2BD17AFFC988}" destId="{3D1BD8E5-192E-432E-8CA1-E791B855C7B8}" srcOrd="0" destOrd="0" presId="urn:microsoft.com/office/officeart/2005/8/layout/process2"/>
    <dgm:cxn modelId="{F369C087-C362-4A56-B9C6-CA78F06B163B}" type="presOf" srcId="{A4E3C156-143A-4406-9041-0B0B63EF6170}" destId="{CE865EF1-3293-4E36-B839-8D7EF2FC4C67}" srcOrd="1" destOrd="0" presId="urn:microsoft.com/office/officeart/2005/8/layout/process2"/>
    <dgm:cxn modelId="{8D7200ED-9FA2-4876-BFD3-CC0C0D711B00}" type="presOf" srcId="{4335662F-5A1D-4B46-8B36-93F88B3A3B50}" destId="{D15ABC4B-2726-4CC5-B29A-A58594E43C3E}" srcOrd="0" destOrd="0" presId="urn:microsoft.com/office/officeart/2005/8/layout/process2"/>
    <dgm:cxn modelId="{B3144F9A-213A-46A2-B2A3-F3C984F1B759}" type="presParOf" srcId="{16BADF99-6573-4FE0-B711-251A8E0AF727}" destId="{3D1BD8E5-192E-432E-8CA1-E791B855C7B8}" srcOrd="0" destOrd="0" presId="urn:microsoft.com/office/officeart/2005/8/layout/process2"/>
    <dgm:cxn modelId="{53680999-5AB0-479C-9577-3CB0AD488E86}" type="presParOf" srcId="{16BADF99-6573-4FE0-B711-251A8E0AF727}" destId="{D15ABC4B-2726-4CC5-B29A-A58594E43C3E}" srcOrd="1" destOrd="0" presId="urn:microsoft.com/office/officeart/2005/8/layout/process2"/>
    <dgm:cxn modelId="{EC11301E-460B-4D80-9CC5-EA114D2EF4CA}" type="presParOf" srcId="{D15ABC4B-2726-4CC5-B29A-A58594E43C3E}" destId="{A8A789BE-D045-4DDB-91CC-9054B19B6B6B}" srcOrd="0" destOrd="0" presId="urn:microsoft.com/office/officeart/2005/8/layout/process2"/>
    <dgm:cxn modelId="{1584CC95-9185-44FD-8F57-2579DC4666E4}" type="presParOf" srcId="{16BADF99-6573-4FE0-B711-251A8E0AF727}" destId="{11DAECD8-78E3-4139-9992-A21150AD0EF6}" srcOrd="2" destOrd="0" presId="urn:microsoft.com/office/officeart/2005/8/layout/process2"/>
    <dgm:cxn modelId="{75F1CCC4-D438-4EC5-BC6F-7DE75AB1180A}" type="presParOf" srcId="{16BADF99-6573-4FE0-B711-251A8E0AF727}" destId="{B96BE3F9-EADA-499F-ABBC-9C954A99DD27}" srcOrd="3" destOrd="0" presId="urn:microsoft.com/office/officeart/2005/8/layout/process2"/>
    <dgm:cxn modelId="{94195A28-57C6-4712-978A-36A7E98FB666}" type="presParOf" srcId="{B96BE3F9-EADA-499F-ABBC-9C954A99DD27}" destId="{DC4CD72B-30F9-47D0-B236-0F99CB03C28B}" srcOrd="0" destOrd="0" presId="urn:microsoft.com/office/officeart/2005/8/layout/process2"/>
    <dgm:cxn modelId="{336C0087-386E-4518-A669-BC79ED7C481A}" type="presParOf" srcId="{16BADF99-6573-4FE0-B711-251A8E0AF727}" destId="{004B838C-9BFB-4E12-AF67-9F336A67F683}" srcOrd="4" destOrd="0" presId="urn:microsoft.com/office/officeart/2005/8/layout/process2"/>
    <dgm:cxn modelId="{6ACD0AE6-0011-4FA9-BEE7-8481A171B4C8}" type="presParOf" srcId="{16BADF99-6573-4FE0-B711-251A8E0AF727}" destId="{EAF86B96-FC82-4367-99F5-45026FE5FEA7}" srcOrd="5" destOrd="0" presId="urn:microsoft.com/office/officeart/2005/8/layout/process2"/>
    <dgm:cxn modelId="{9E722C91-86DE-4D7D-8F6C-24452DB13215}" type="presParOf" srcId="{EAF86B96-FC82-4367-99F5-45026FE5FEA7}" destId="{5AF965E0-115F-4AF9-B831-FD7B69D7D778}" srcOrd="0" destOrd="0" presId="urn:microsoft.com/office/officeart/2005/8/layout/process2"/>
    <dgm:cxn modelId="{AB198D4C-D535-4FB0-9FF2-C05A4B30331E}" type="presParOf" srcId="{16BADF99-6573-4FE0-B711-251A8E0AF727}" destId="{5B625F55-4B1D-494F-AD39-B98A48F0D5B2}" srcOrd="6" destOrd="0" presId="urn:microsoft.com/office/officeart/2005/8/layout/process2"/>
    <dgm:cxn modelId="{2B5AB1DD-472B-47D6-8434-6DAC9952CC0D}" type="presParOf" srcId="{16BADF99-6573-4FE0-B711-251A8E0AF727}" destId="{57A11F23-0BA6-4168-8F6B-B97D574ABC19}" srcOrd="7" destOrd="0" presId="urn:microsoft.com/office/officeart/2005/8/layout/process2"/>
    <dgm:cxn modelId="{C70B17F6-F094-45F8-BBAB-442C6EC7B723}" type="presParOf" srcId="{57A11F23-0BA6-4168-8F6B-B97D574ABC19}" destId="{CE865EF1-3293-4E36-B839-8D7EF2FC4C67}" srcOrd="0" destOrd="0" presId="urn:microsoft.com/office/officeart/2005/8/layout/process2"/>
    <dgm:cxn modelId="{39CA8E4E-356B-464E-9CDD-E2EB59A4DCC5}" type="presParOf" srcId="{16BADF99-6573-4FE0-B711-251A8E0AF727}" destId="{955C4EA8-3382-4EDE-991D-A6F323FC8723}" srcOrd="8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229C841-435B-4EE5-A906-3AD51DCC0385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4A61D245-F6B8-42E9-89E6-2BD17AFFC988}">
      <dgm:prSet phldrT="[Text]"/>
      <dgm:spPr/>
      <dgm:t>
        <a:bodyPr/>
        <a:lstStyle/>
        <a:p>
          <a:r>
            <a:rPr lang="en-US" b="1" dirty="0" smtClean="0"/>
            <a:t>Symptom Onset</a:t>
          </a:r>
        </a:p>
        <a:p>
          <a:r>
            <a:rPr lang="en-US" dirty="0" smtClean="0"/>
            <a:t>Feb 23 (Week 8)</a:t>
          </a:r>
        </a:p>
      </dgm:t>
    </dgm:pt>
    <dgm:pt modelId="{8F0815AB-B85A-47E7-8741-DA26DEDA02D2}" type="parTrans" cxnId="{744314C0-8397-4277-91E4-4F6463DCF276}">
      <dgm:prSet/>
      <dgm:spPr/>
      <dgm:t>
        <a:bodyPr/>
        <a:lstStyle/>
        <a:p>
          <a:endParaRPr lang="en-US"/>
        </a:p>
      </dgm:t>
    </dgm:pt>
    <dgm:pt modelId="{4335662F-5A1D-4B46-8B36-93F88B3A3B50}" type="sibTrans" cxnId="{744314C0-8397-4277-91E4-4F6463DCF276}">
      <dgm:prSet/>
      <dgm:spPr/>
      <dgm:t>
        <a:bodyPr/>
        <a:lstStyle/>
        <a:p>
          <a:endParaRPr lang="en-US"/>
        </a:p>
      </dgm:t>
    </dgm:pt>
    <dgm:pt modelId="{F2313D8C-0085-4929-8C9C-7A6F1FFDBDEE}">
      <dgm:prSet phldrT="[Text]"/>
      <dgm:spPr/>
      <dgm:t>
        <a:bodyPr/>
        <a:lstStyle/>
        <a:p>
          <a:r>
            <a:rPr lang="en-US" b="1" dirty="0" smtClean="0"/>
            <a:t>Clinical Diagnosis</a:t>
          </a:r>
        </a:p>
        <a:p>
          <a:r>
            <a:rPr lang="en-US" dirty="0" smtClean="0"/>
            <a:t>Mar 1 (Week 9)</a:t>
          </a:r>
          <a:endParaRPr lang="en-US" dirty="0"/>
        </a:p>
      </dgm:t>
    </dgm:pt>
    <dgm:pt modelId="{661DF601-2CE3-4ED6-8968-C6B084F84048}" type="parTrans" cxnId="{3A1852BF-BC1A-46EA-AACF-DA3D242862C8}">
      <dgm:prSet/>
      <dgm:spPr/>
      <dgm:t>
        <a:bodyPr/>
        <a:lstStyle/>
        <a:p>
          <a:endParaRPr lang="en-US"/>
        </a:p>
      </dgm:t>
    </dgm:pt>
    <dgm:pt modelId="{8D0527A1-9BAF-43DB-9C42-227FDB6EB701}" type="sibTrans" cxnId="{3A1852BF-BC1A-46EA-AACF-DA3D242862C8}">
      <dgm:prSet/>
      <dgm:spPr/>
      <dgm:t>
        <a:bodyPr/>
        <a:lstStyle/>
        <a:p>
          <a:endParaRPr lang="en-US"/>
        </a:p>
      </dgm:t>
    </dgm:pt>
    <dgm:pt modelId="{C77D7CA8-B4E4-4957-84B7-D46A7A1F8797}">
      <dgm:prSet phldrT="[Text]"/>
      <dgm:spPr/>
      <dgm:t>
        <a:bodyPr/>
        <a:lstStyle/>
        <a:p>
          <a:r>
            <a:rPr lang="en-US" b="1" dirty="0" smtClean="0"/>
            <a:t>Specimen Collection</a:t>
          </a:r>
        </a:p>
        <a:p>
          <a:r>
            <a:rPr lang="en-US" dirty="0" smtClean="0"/>
            <a:t>Mar 2 (Week  9)</a:t>
          </a:r>
        </a:p>
      </dgm:t>
    </dgm:pt>
    <dgm:pt modelId="{D6DBCFC2-F67E-47D8-8FC0-D9B5307A9113}" type="parTrans" cxnId="{56D6D011-9D1E-4C21-B356-7A310D0180AF}">
      <dgm:prSet/>
      <dgm:spPr/>
      <dgm:t>
        <a:bodyPr/>
        <a:lstStyle/>
        <a:p>
          <a:endParaRPr lang="en-US"/>
        </a:p>
      </dgm:t>
    </dgm:pt>
    <dgm:pt modelId="{05FD068C-8663-4AE5-9203-23DE1E2D0F71}" type="sibTrans" cxnId="{56D6D011-9D1E-4C21-B356-7A310D0180AF}">
      <dgm:prSet/>
      <dgm:spPr/>
      <dgm:t>
        <a:bodyPr/>
        <a:lstStyle/>
        <a:p>
          <a:endParaRPr lang="en-US"/>
        </a:p>
      </dgm:t>
    </dgm:pt>
    <dgm:pt modelId="{E9C364A5-27C9-4323-AD80-934A02CC665A}">
      <dgm:prSet phldrT="[Text]"/>
      <dgm:spPr/>
      <dgm:t>
        <a:bodyPr/>
        <a:lstStyle/>
        <a:p>
          <a:r>
            <a:rPr lang="en-US" b="1" dirty="0" smtClean="0"/>
            <a:t>Lab Result/Reported to PHD</a:t>
          </a:r>
        </a:p>
        <a:p>
          <a:r>
            <a:rPr lang="en-US" dirty="0" smtClean="0"/>
            <a:t>Mar 6 (Week 10)</a:t>
          </a:r>
        </a:p>
      </dgm:t>
    </dgm:pt>
    <dgm:pt modelId="{0860F253-5B4B-44F2-9F99-5F365BC9A381}" type="parTrans" cxnId="{EA26D50C-5F6A-4F37-B067-B37FB319384D}">
      <dgm:prSet/>
      <dgm:spPr/>
      <dgm:t>
        <a:bodyPr/>
        <a:lstStyle/>
        <a:p>
          <a:endParaRPr lang="en-US"/>
        </a:p>
      </dgm:t>
    </dgm:pt>
    <dgm:pt modelId="{A4E3C156-143A-4406-9041-0B0B63EF6170}" type="sibTrans" cxnId="{EA26D50C-5F6A-4F37-B067-B37FB319384D}">
      <dgm:prSet/>
      <dgm:spPr/>
      <dgm:t>
        <a:bodyPr/>
        <a:lstStyle/>
        <a:p>
          <a:endParaRPr lang="en-US"/>
        </a:p>
      </dgm:t>
    </dgm:pt>
    <dgm:pt modelId="{85753D4B-1D7A-44CB-84D0-466A258F4174}">
      <dgm:prSet phldrT="[Text]"/>
      <dgm:spPr/>
      <dgm:t>
        <a:bodyPr/>
        <a:lstStyle/>
        <a:p>
          <a:r>
            <a:rPr lang="en-US" b="1" dirty="0" smtClean="0"/>
            <a:t>Case classified, sent to CDC</a:t>
          </a:r>
        </a:p>
        <a:p>
          <a:r>
            <a:rPr lang="en-US" dirty="0" smtClean="0"/>
            <a:t>March 11 (Week 11)</a:t>
          </a:r>
        </a:p>
      </dgm:t>
    </dgm:pt>
    <dgm:pt modelId="{A00B22D7-AF3E-4793-B8CC-807F09F7444E}" type="parTrans" cxnId="{22E29D5A-3309-41E9-8580-2227F8E61928}">
      <dgm:prSet/>
      <dgm:spPr/>
      <dgm:t>
        <a:bodyPr/>
        <a:lstStyle/>
        <a:p>
          <a:endParaRPr lang="en-US"/>
        </a:p>
      </dgm:t>
    </dgm:pt>
    <dgm:pt modelId="{262209B8-E45D-4CB4-B09A-F7AD65FF6B83}" type="sibTrans" cxnId="{22E29D5A-3309-41E9-8580-2227F8E61928}">
      <dgm:prSet/>
      <dgm:spPr/>
      <dgm:t>
        <a:bodyPr/>
        <a:lstStyle/>
        <a:p>
          <a:endParaRPr lang="en-US"/>
        </a:p>
      </dgm:t>
    </dgm:pt>
    <dgm:pt modelId="{16BADF99-6573-4FE0-B711-251A8E0AF727}" type="pres">
      <dgm:prSet presAssocID="{1229C841-435B-4EE5-A906-3AD51DCC0385}" presName="linearFlow" presStyleCnt="0">
        <dgm:presLayoutVars>
          <dgm:resizeHandles val="exact"/>
        </dgm:presLayoutVars>
      </dgm:prSet>
      <dgm:spPr/>
    </dgm:pt>
    <dgm:pt modelId="{3D1BD8E5-192E-432E-8CA1-E791B855C7B8}" type="pres">
      <dgm:prSet presAssocID="{4A61D245-F6B8-42E9-89E6-2BD17AFFC988}" presName="node" presStyleLbl="node1" presStyleIdx="0" presStyleCnt="5" custScaleX="11295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5ABC4B-2726-4CC5-B29A-A58594E43C3E}" type="pres">
      <dgm:prSet presAssocID="{4335662F-5A1D-4B46-8B36-93F88B3A3B50}" presName="sibTrans" presStyleLbl="sibTrans2D1" presStyleIdx="0" presStyleCnt="4"/>
      <dgm:spPr/>
      <dgm:t>
        <a:bodyPr/>
        <a:lstStyle/>
        <a:p>
          <a:endParaRPr lang="en-US"/>
        </a:p>
      </dgm:t>
    </dgm:pt>
    <dgm:pt modelId="{A8A789BE-D045-4DDB-91CC-9054B19B6B6B}" type="pres">
      <dgm:prSet presAssocID="{4335662F-5A1D-4B46-8B36-93F88B3A3B50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11DAECD8-78E3-4139-9992-A21150AD0EF6}" type="pres">
      <dgm:prSet presAssocID="{F2313D8C-0085-4929-8C9C-7A6F1FFDBDEE}" presName="node" presStyleLbl="node1" presStyleIdx="1" presStyleCnt="5" custScaleX="1143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6BE3F9-EADA-499F-ABBC-9C954A99DD27}" type="pres">
      <dgm:prSet presAssocID="{8D0527A1-9BAF-43DB-9C42-227FDB6EB701}" presName="sibTrans" presStyleLbl="sibTrans2D1" presStyleIdx="1" presStyleCnt="4"/>
      <dgm:spPr/>
      <dgm:t>
        <a:bodyPr/>
        <a:lstStyle/>
        <a:p>
          <a:endParaRPr lang="en-US"/>
        </a:p>
      </dgm:t>
    </dgm:pt>
    <dgm:pt modelId="{DC4CD72B-30F9-47D0-B236-0F99CB03C28B}" type="pres">
      <dgm:prSet presAssocID="{8D0527A1-9BAF-43DB-9C42-227FDB6EB701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004B838C-9BFB-4E12-AF67-9F336A67F683}" type="pres">
      <dgm:prSet presAssocID="{C77D7CA8-B4E4-4957-84B7-D46A7A1F8797}" presName="node" presStyleLbl="node1" presStyleIdx="2" presStyleCnt="5" custScaleX="1143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F86B96-FC82-4367-99F5-45026FE5FEA7}" type="pres">
      <dgm:prSet presAssocID="{05FD068C-8663-4AE5-9203-23DE1E2D0F71}" presName="sibTrans" presStyleLbl="sibTrans2D1" presStyleIdx="2" presStyleCnt="4"/>
      <dgm:spPr/>
      <dgm:t>
        <a:bodyPr/>
        <a:lstStyle/>
        <a:p>
          <a:endParaRPr lang="en-US"/>
        </a:p>
      </dgm:t>
    </dgm:pt>
    <dgm:pt modelId="{5AF965E0-115F-4AF9-B831-FD7B69D7D778}" type="pres">
      <dgm:prSet presAssocID="{05FD068C-8663-4AE5-9203-23DE1E2D0F71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5B625F55-4B1D-494F-AD39-B98A48F0D5B2}" type="pres">
      <dgm:prSet presAssocID="{E9C364A5-27C9-4323-AD80-934A02CC665A}" presName="node" presStyleLbl="node1" presStyleIdx="3" presStyleCnt="5" custScaleX="11343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A11F23-0BA6-4168-8F6B-B97D574ABC19}" type="pres">
      <dgm:prSet presAssocID="{A4E3C156-143A-4406-9041-0B0B63EF6170}" presName="sibTrans" presStyleLbl="sibTrans2D1" presStyleIdx="3" presStyleCnt="4"/>
      <dgm:spPr/>
      <dgm:t>
        <a:bodyPr/>
        <a:lstStyle/>
        <a:p>
          <a:endParaRPr lang="en-US"/>
        </a:p>
      </dgm:t>
    </dgm:pt>
    <dgm:pt modelId="{CE865EF1-3293-4E36-B839-8D7EF2FC4C67}" type="pres">
      <dgm:prSet presAssocID="{A4E3C156-143A-4406-9041-0B0B63EF6170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955C4EA8-3382-4EDE-991D-A6F323FC8723}" type="pres">
      <dgm:prSet presAssocID="{85753D4B-1D7A-44CB-84D0-466A258F4174}" presName="node" presStyleLbl="node1" presStyleIdx="4" presStyleCnt="5" custScaleX="1114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44314C0-8397-4277-91E4-4F6463DCF276}" srcId="{1229C841-435B-4EE5-A906-3AD51DCC0385}" destId="{4A61D245-F6B8-42E9-89E6-2BD17AFFC988}" srcOrd="0" destOrd="0" parTransId="{8F0815AB-B85A-47E7-8741-DA26DEDA02D2}" sibTransId="{4335662F-5A1D-4B46-8B36-93F88B3A3B50}"/>
    <dgm:cxn modelId="{F8EAEC90-6BFF-4E74-AB23-47CD4A12D462}" type="presOf" srcId="{E9C364A5-27C9-4323-AD80-934A02CC665A}" destId="{5B625F55-4B1D-494F-AD39-B98A48F0D5B2}" srcOrd="0" destOrd="0" presId="urn:microsoft.com/office/officeart/2005/8/layout/process2"/>
    <dgm:cxn modelId="{64F831CE-1A91-4F70-AA0E-1489A0D8C32C}" type="presOf" srcId="{A4E3C156-143A-4406-9041-0B0B63EF6170}" destId="{CE865EF1-3293-4E36-B839-8D7EF2FC4C67}" srcOrd="1" destOrd="0" presId="urn:microsoft.com/office/officeart/2005/8/layout/process2"/>
    <dgm:cxn modelId="{2CAC59BE-0B91-42E2-9FA6-09F6062B1AA8}" type="presOf" srcId="{85753D4B-1D7A-44CB-84D0-466A258F4174}" destId="{955C4EA8-3382-4EDE-991D-A6F323FC8723}" srcOrd="0" destOrd="0" presId="urn:microsoft.com/office/officeart/2005/8/layout/process2"/>
    <dgm:cxn modelId="{56D6D011-9D1E-4C21-B356-7A310D0180AF}" srcId="{1229C841-435B-4EE5-A906-3AD51DCC0385}" destId="{C77D7CA8-B4E4-4957-84B7-D46A7A1F8797}" srcOrd="2" destOrd="0" parTransId="{D6DBCFC2-F67E-47D8-8FC0-D9B5307A9113}" sibTransId="{05FD068C-8663-4AE5-9203-23DE1E2D0F71}"/>
    <dgm:cxn modelId="{761D3C73-B509-43FE-88E9-B7A5363C7254}" type="presOf" srcId="{05FD068C-8663-4AE5-9203-23DE1E2D0F71}" destId="{EAF86B96-FC82-4367-99F5-45026FE5FEA7}" srcOrd="0" destOrd="0" presId="urn:microsoft.com/office/officeart/2005/8/layout/process2"/>
    <dgm:cxn modelId="{21295D7F-6273-4FA2-83FA-9545B3C42FC4}" type="presOf" srcId="{4335662F-5A1D-4B46-8B36-93F88B3A3B50}" destId="{D15ABC4B-2726-4CC5-B29A-A58594E43C3E}" srcOrd="0" destOrd="0" presId="urn:microsoft.com/office/officeart/2005/8/layout/process2"/>
    <dgm:cxn modelId="{211265D0-19A0-40F6-89E1-EFFF1CC36BC8}" type="presOf" srcId="{A4E3C156-143A-4406-9041-0B0B63EF6170}" destId="{57A11F23-0BA6-4168-8F6B-B97D574ABC19}" srcOrd="0" destOrd="0" presId="urn:microsoft.com/office/officeart/2005/8/layout/process2"/>
    <dgm:cxn modelId="{F88BEFFA-722B-4281-854C-63385F149539}" type="presOf" srcId="{8D0527A1-9BAF-43DB-9C42-227FDB6EB701}" destId="{DC4CD72B-30F9-47D0-B236-0F99CB03C28B}" srcOrd="1" destOrd="0" presId="urn:microsoft.com/office/officeart/2005/8/layout/process2"/>
    <dgm:cxn modelId="{5DF21126-96C9-4C49-86D6-4B039D67C25A}" type="presOf" srcId="{4335662F-5A1D-4B46-8B36-93F88B3A3B50}" destId="{A8A789BE-D045-4DDB-91CC-9054B19B6B6B}" srcOrd="1" destOrd="0" presId="urn:microsoft.com/office/officeart/2005/8/layout/process2"/>
    <dgm:cxn modelId="{EA26D50C-5F6A-4F37-B067-B37FB319384D}" srcId="{1229C841-435B-4EE5-A906-3AD51DCC0385}" destId="{E9C364A5-27C9-4323-AD80-934A02CC665A}" srcOrd="3" destOrd="0" parTransId="{0860F253-5B4B-44F2-9F99-5F365BC9A381}" sibTransId="{A4E3C156-143A-4406-9041-0B0B63EF6170}"/>
    <dgm:cxn modelId="{3A1852BF-BC1A-46EA-AACF-DA3D242862C8}" srcId="{1229C841-435B-4EE5-A906-3AD51DCC0385}" destId="{F2313D8C-0085-4929-8C9C-7A6F1FFDBDEE}" srcOrd="1" destOrd="0" parTransId="{661DF601-2CE3-4ED6-8968-C6B084F84048}" sibTransId="{8D0527A1-9BAF-43DB-9C42-227FDB6EB701}"/>
    <dgm:cxn modelId="{AA5ABEC1-9719-43F5-97BE-03259551A21C}" type="presOf" srcId="{1229C841-435B-4EE5-A906-3AD51DCC0385}" destId="{16BADF99-6573-4FE0-B711-251A8E0AF727}" srcOrd="0" destOrd="0" presId="urn:microsoft.com/office/officeart/2005/8/layout/process2"/>
    <dgm:cxn modelId="{71894CBB-2093-4E20-AEC1-BFD04AA74214}" type="presOf" srcId="{F2313D8C-0085-4929-8C9C-7A6F1FFDBDEE}" destId="{11DAECD8-78E3-4139-9992-A21150AD0EF6}" srcOrd="0" destOrd="0" presId="urn:microsoft.com/office/officeart/2005/8/layout/process2"/>
    <dgm:cxn modelId="{22E29D5A-3309-41E9-8580-2227F8E61928}" srcId="{1229C841-435B-4EE5-A906-3AD51DCC0385}" destId="{85753D4B-1D7A-44CB-84D0-466A258F4174}" srcOrd="4" destOrd="0" parTransId="{A00B22D7-AF3E-4793-B8CC-807F09F7444E}" sibTransId="{262209B8-E45D-4CB4-B09A-F7AD65FF6B83}"/>
    <dgm:cxn modelId="{BD1A1E93-28F3-4231-9802-D5305FDB61E7}" type="presOf" srcId="{8D0527A1-9BAF-43DB-9C42-227FDB6EB701}" destId="{B96BE3F9-EADA-499F-ABBC-9C954A99DD27}" srcOrd="0" destOrd="0" presId="urn:microsoft.com/office/officeart/2005/8/layout/process2"/>
    <dgm:cxn modelId="{4807BC7D-9E42-4B79-BC15-FD57193F9CAD}" type="presOf" srcId="{4A61D245-F6B8-42E9-89E6-2BD17AFFC988}" destId="{3D1BD8E5-192E-432E-8CA1-E791B855C7B8}" srcOrd="0" destOrd="0" presId="urn:microsoft.com/office/officeart/2005/8/layout/process2"/>
    <dgm:cxn modelId="{2131D6A7-8522-4DD8-8D61-05F23604E44A}" type="presOf" srcId="{C77D7CA8-B4E4-4957-84B7-D46A7A1F8797}" destId="{004B838C-9BFB-4E12-AF67-9F336A67F683}" srcOrd="0" destOrd="0" presId="urn:microsoft.com/office/officeart/2005/8/layout/process2"/>
    <dgm:cxn modelId="{0AECD178-930A-47CD-8A66-0080B64EE0B3}" type="presOf" srcId="{05FD068C-8663-4AE5-9203-23DE1E2D0F71}" destId="{5AF965E0-115F-4AF9-B831-FD7B69D7D778}" srcOrd="1" destOrd="0" presId="urn:microsoft.com/office/officeart/2005/8/layout/process2"/>
    <dgm:cxn modelId="{16C2B4CC-D3B5-454A-9213-7A8E4D5267EB}" type="presParOf" srcId="{16BADF99-6573-4FE0-B711-251A8E0AF727}" destId="{3D1BD8E5-192E-432E-8CA1-E791B855C7B8}" srcOrd="0" destOrd="0" presId="urn:microsoft.com/office/officeart/2005/8/layout/process2"/>
    <dgm:cxn modelId="{59A90263-0BA9-4DBA-B30A-7A544B03ED17}" type="presParOf" srcId="{16BADF99-6573-4FE0-B711-251A8E0AF727}" destId="{D15ABC4B-2726-4CC5-B29A-A58594E43C3E}" srcOrd="1" destOrd="0" presId="urn:microsoft.com/office/officeart/2005/8/layout/process2"/>
    <dgm:cxn modelId="{DAB1C28D-6CE1-4BAA-A24C-68C781C73661}" type="presParOf" srcId="{D15ABC4B-2726-4CC5-B29A-A58594E43C3E}" destId="{A8A789BE-D045-4DDB-91CC-9054B19B6B6B}" srcOrd="0" destOrd="0" presId="urn:microsoft.com/office/officeart/2005/8/layout/process2"/>
    <dgm:cxn modelId="{392E6E26-F6FF-432F-BB29-96D4691E05D1}" type="presParOf" srcId="{16BADF99-6573-4FE0-B711-251A8E0AF727}" destId="{11DAECD8-78E3-4139-9992-A21150AD0EF6}" srcOrd="2" destOrd="0" presId="urn:microsoft.com/office/officeart/2005/8/layout/process2"/>
    <dgm:cxn modelId="{F7CD077D-1ACE-4A73-8967-F095E746DB52}" type="presParOf" srcId="{16BADF99-6573-4FE0-B711-251A8E0AF727}" destId="{B96BE3F9-EADA-499F-ABBC-9C954A99DD27}" srcOrd="3" destOrd="0" presId="urn:microsoft.com/office/officeart/2005/8/layout/process2"/>
    <dgm:cxn modelId="{EB66AC68-8294-4F96-91FD-41ECDED11760}" type="presParOf" srcId="{B96BE3F9-EADA-499F-ABBC-9C954A99DD27}" destId="{DC4CD72B-30F9-47D0-B236-0F99CB03C28B}" srcOrd="0" destOrd="0" presId="urn:microsoft.com/office/officeart/2005/8/layout/process2"/>
    <dgm:cxn modelId="{819E8BFC-F363-4A0C-8628-BB98C3C5D0E6}" type="presParOf" srcId="{16BADF99-6573-4FE0-B711-251A8E0AF727}" destId="{004B838C-9BFB-4E12-AF67-9F336A67F683}" srcOrd="4" destOrd="0" presId="urn:microsoft.com/office/officeart/2005/8/layout/process2"/>
    <dgm:cxn modelId="{98DA14B3-4CEF-43F7-AE8E-6AAB16079D91}" type="presParOf" srcId="{16BADF99-6573-4FE0-B711-251A8E0AF727}" destId="{EAF86B96-FC82-4367-99F5-45026FE5FEA7}" srcOrd="5" destOrd="0" presId="urn:microsoft.com/office/officeart/2005/8/layout/process2"/>
    <dgm:cxn modelId="{44841B0C-0464-49F1-ACC5-3D7A58AC1E5A}" type="presParOf" srcId="{EAF86B96-FC82-4367-99F5-45026FE5FEA7}" destId="{5AF965E0-115F-4AF9-B831-FD7B69D7D778}" srcOrd="0" destOrd="0" presId="urn:microsoft.com/office/officeart/2005/8/layout/process2"/>
    <dgm:cxn modelId="{1E542412-1CF1-4878-928B-6C9EA03EC334}" type="presParOf" srcId="{16BADF99-6573-4FE0-B711-251A8E0AF727}" destId="{5B625F55-4B1D-494F-AD39-B98A48F0D5B2}" srcOrd="6" destOrd="0" presId="urn:microsoft.com/office/officeart/2005/8/layout/process2"/>
    <dgm:cxn modelId="{4D25426F-52E3-4E9B-89CB-826975505D96}" type="presParOf" srcId="{16BADF99-6573-4FE0-B711-251A8E0AF727}" destId="{57A11F23-0BA6-4168-8F6B-B97D574ABC19}" srcOrd="7" destOrd="0" presId="urn:microsoft.com/office/officeart/2005/8/layout/process2"/>
    <dgm:cxn modelId="{CEE92E90-2E3F-4158-8FBF-37FE31C127FD}" type="presParOf" srcId="{57A11F23-0BA6-4168-8F6B-B97D574ABC19}" destId="{CE865EF1-3293-4E36-B839-8D7EF2FC4C67}" srcOrd="0" destOrd="0" presId="urn:microsoft.com/office/officeart/2005/8/layout/process2"/>
    <dgm:cxn modelId="{7C6BD841-3C75-4081-97F6-205B838756D6}" type="presParOf" srcId="{16BADF99-6573-4FE0-B711-251A8E0AF727}" destId="{955C4EA8-3382-4EDE-991D-A6F323FC8723}" srcOrd="8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1BD8E5-192E-432E-8CA1-E791B855C7B8}">
      <dsp:nvSpPr>
        <dsp:cNvPr id="0" name=""/>
        <dsp:cNvSpPr/>
      </dsp:nvSpPr>
      <dsp:spPr>
        <a:xfrm>
          <a:off x="512691" y="589"/>
          <a:ext cx="2699947" cy="6892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/>
            <a:t>Symptom Onset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Date Unknown</a:t>
          </a:r>
        </a:p>
      </dsp:txBody>
      <dsp:txXfrm>
        <a:off x="532877" y="20775"/>
        <a:ext cx="2659575" cy="648840"/>
      </dsp:txXfrm>
    </dsp:sp>
    <dsp:sp modelId="{D15ABC4B-2726-4CC5-B29A-A58594E43C3E}">
      <dsp:nvSpPr>
        <dsp:cNvPr id="0" name=""/>
        <dsp:cNvSpPr/>
      </dsp:nvSpPr>
      <dsp:spPr>
        <a:xfrm rot="5400000">
          <a:off x="1733437" y="707032"/>
          <a:ext cx="258454" cy="3101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 rot="-5400000">
        <a:off x="1769621" y="732877"/>
        <a:ext cx="186087" cy="180918"/>
      </dsp:txXfrm>
    </dsp:sp>
    <dsp:sp modelId="{11DAECD8-78E3-4139-9992-A21150AD0EF6}">
      <dsp:nvSpPr>
        <dsp:cNvPr id="0" name=""/>
        <dsp:cNvSpPr/>
      </dsp:nvSpPr>
      <dsp:spPr>
        <a:xfrm>
          <a:off x="496089" y="1034408"/>
          <a:ext cx="2733150" cy="6892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/>
            <a:t>Clinical Diagnosis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Date Unknown</a:t>
          </a:r>
          <a:endParaRPr lang="en-US" sz="1500" kern="1200" dirty="0"/>
        </a:p>
      </dsp:txBody>
      <dsp:txXfrm>
        <a:off x="516275" y="1054594"/>
        <a:ext cx="2692778" cy="648840"/>
      </dsp:txXfrm>
    </dsp:sp>
    <dsp:sp modelId="{B96BE3F9-EADA-499F-ABBC-9C954A99DD27}">
      <dsp:nvSpPr>
        <dsp:cNvPr id="0" name=""/>
        <dsp:cNvSpPr/>
      </dsp:nvSpPr>
      <dsp:spPr>
        <a:xfrm rot="5400000">
          <a:off x="1733437" y="1740851"/>
          <a:ext cx="258454" cy="3101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 rot="-5400000">
        <a:off x="1769621" y="1766696"/>
        <a:ext cx="186087" cy="180918"/>
      </dsp:txXfrm>
    </dsp:sp>
    <dsp:sp modelId="{004B838C-9BFB-4E12-AF67-9F336A67F683}">
      <dsp:nvSpPr>
        <dsp:cNvPr id="0" name=""/>
        <dsp:cNvSpPr/>
      </dsp:nvSpPr>
      <dsp:spPr>
        <a:xfrm>
          <a:off x="496089" y="2068228"/>
          <a:ext cx="2733150" cy="6892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/>
            <a:t>Specimen Collection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Mar 2 (Week 9)</a:t>
          </a:r>
        </a:p>
      </dsp:txBody>
      <dsp:txXfrm>
        <a:off x="516275" y="2088414"/>
        <a:ext cx="2692778" cy="648840"/>
      </dsp:txXfrm>
    </dsp:sp>
    <dsp:sp modelId="{EAF86B96-FC82-4367-99F5-45026FE5FEA7}">
      <dsp:nvSpPr>
        <dsp:cNvPr id="0" name=""/>
        <dsp:cNvSpPr/>
      </dsp:nvSpPr>
      <dsp:spPr>
        <a:xfrm rot="5400000">
          <a:off x="1733437" y="2774671"/>
          <a:ext cx="258454" cy="3101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 rot="-5400000">
        <a:off x="1769621" y="2800516"/>
        <a:ext cx="186087" cy="180918"/>
      </dsp:txXfrm>
    </dsp:sp>
    <dsp:sp modelId="{5B625F55-4B1D-494F-AD39-B98A48F0D5B2}">
      <dsp:nvSpPr>
        <dsp:cNvPr id="0" name=""/>
        <dsp:cNvSpPr/>
      </dsp:nvSpPr>
      <dsp:spPr>
        <a:xfrm>
          <a:off x="506918" y="3102047"/>
          <a:ext cx="2711493" cy="6892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/>
            <a:t>Lab Result/Reported to PHD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Mar 6 (Week 10)</a:t>
          </a:r>
        </a:p>
      </dsp:txBody>
      <dsp:txXfrm>
        <a:off x="527104" y="3122233"/>
        <a:ext cx="2671121" cy="648840"/>
      </dsp:txXfrm>
    </dsp:sp>
    <dsp:sp modelId="{57A11F23-0BA6-4168-8F6B-B97D574ABC19}">
      <dsp:nvSpPr>
        <dsp:cNvPr id="0" name=""/>
        <dsp:cNvSpPr/>
      </dsp:nvSpPr>
      <dsp:spPr>
        <a:xfrm rot="5400000">
          <a:off x="1733437" y="3808490"/>
          <a:ext cx="258454" cy="3101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 rot="-5400000">
        <a:off x="1769621" y="3834335"/>
        <a:ext cx="186087" cy="180918"/>
      </dsp:txXfrm>
    </dsp:sp>
    <dsp:sp modelId="{955C4EA8-3382-4EDE-991D-A6F323FC8723}">
      <dsp:nvSpPr>
        <dsp:cNvPr id="0" name=""/>
        <dsp:cNvSpPr/>
      </dsp:nvSpPr>
      <dsp:spPr>
        <a:xfrm>
          <a:off x="530152" y="4135866"/>
          <a:ext cx="2665024" cy="6892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/>
            <a:t>Case classified, sent to CDC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March 11 (Week 11)</a:t>
          </a:r>
        </a:p>
      </dsp:txBody>
      <dsp:txXfrm>
        <a:off x="550338" y="4156052"/>
        <a:ext cx="2624652" cy="6488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1BD8E5-192E-432E-8CA1-E791B855C7B8}">
      <dsp:nvSpPr>
        <dsp:cNvPr id="0" name=""/>
        <dsp:cNvSpPr/>
      </dsp:nvSpPr>
      <dsp:spPr>
        <a:xfrm>
          <a:off x="512691" y="589"/>
          <a:ext cx="2699947" cy="6892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/>
            <a:t>Symptom Onset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Feb 23 (Week 8)</a:t>
          </a:r>
        </a:p>
      </dsp:txBody>
      <dsp:txXfrm>
        <a:off x="532877" y="20775"/>
        <a:ext cx="2659575" cy="648840"/>
      </dsp:txXfrm>
    </dsp:sp>
    <dsp:sp modelId="{D15ABC4B-2726-4CC5-B29A-A58594E43C3E}">
      <dsp:nvSpPr>
        <dsp:cNvPr id="0" name=""/>
        <dsp:cNvSpPr/>
      </dsp:nvSpPr>
      <dsp:spPr>
        <a:xfrm rot="5400000">
          <a:off x="1733437" y="707032"/>
          <a:ext cx="258454" cy="3101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 rot="-5400000">
        <a:off x="1769621" y="732877"/>
        <a:ext cx="186087" cy="180918"/>
      </dsp:txXfrm>
    </dsp:sp>
    <dsp:sp modelId="{11DAECD8-78E3-4139-9992-A21150AD0EF6}">
      <dsp:nvSpPr>
        <dsp:cNvPr id="0" name=""/>
        <dsp:cNvSpPr/>
      </dsp:nvSpPr>
      <dsp:spPr>
        <a:xfrm>
          <a:off x="496089" y="1034408"/>
          <a:ext cx="2733150" cy="6892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/>
            <a:t>Clinical Diagnosis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Mar 1 (Week 9)</a:t>
          </a:r>
          <a:endParaRPr lang="en-US" sz="1500" kern="1200" dirty="0"/>
        </a:p>
      </dsp:txBody>
      <dsp:txXfrm>
        <a:off x="516275" y="1054594"/>
        <a:ext cx="2692778" cy="648840"/>
      </dsp:txXfrm>
    </dsp:sp>
    <dsp:sp modelId="{B96BE3F9-EADA-499F-ABBC-9C954A99DD27}">
      <dsp:nvSpPr>
        <dsp:cNvPr id="0" name=""/>
        <dsp:cNvSpPr/>
      </dsp:nvSpPr>
      <dsp:spPr>
        <a:xfrm rot="5400000">
          <a:off x="1733437" y="1740851"/>
          <a:ext cx="258454" cy="3101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 rot="-5400000">
        <a:off x="1769621" y="1766696"/>
        <a:ext cx="186087" cy="180918"/>
      </dsp:txXfrm>
    </dsp:sp>
    <dsp:sp modelId="{004B838C-9BFB-4E12-AF67-9F336A67F683}">
      <dsp:nvSpPr>
        <dsp:cNvPr id="0" name=""/>
        <dsp:cNvSpPr/>
      </dsp:nvSpPr>
      <dsp:spPr>
        <a:xfrm>
          <a:off x="496089" y="2068228"/>
          <a:ext cx="2733150" cy="6892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/>
            <a:t>Specimen Collection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Mar 2 (Week  9)</a:t>
          </a:r>
        </a:p>
      </dsp:txBody>
      <dsp:txXfrm>
        <a:off x="516275" y="2088414"/>
        <a:ext cx="2692778" cy="648840"/>
      </dsp:txXfrm>
    </dsp:sp>
    <dsp:sp modelId="{EAF86B96-FC82-4367-99F5-45026FE5FEA7}">
      <dsp:nvSpPr>
        <dsp:cNvPr id="0" name=""/>
        <dsp:cNvSpPr/>
      </dsp:nvSpPr>
      <dsp:spPr>
        <a:xfrm rot="5400000">
          <a:off x="1733437" y="2774671"/>
          <a:ext cx="258454" cy="3101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 rot="-5400000">
        <a:off x="1769621" y="2800516"/>
        <a:ext cx="186087" cy="180918"/>
      </dsp:txXfrm>
    </dsp:sp>
    <dsp:sp modelId="{5B625F55-4B1D-494F-AD39-B98A48F0D5B2}">
      <dsp:nvSpPr>
        <dsp:cNvPr id="0" name=""/>
        <dsp:cNvSpPr/>
      </dsp:nvSpPr>
      <dsp:spPr>
        <a:xfrm>
          <a:off x="506918" y="3102047"/>
          <a:ext cx="2711493" cy="6892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/>
            <a:t>Lab Result/Reported to PHD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Mar 6 (Week 10)</a:t>
          </a:r>
        </a:p>
      </dsp:txBody>
      <dsp:txXfrm>
        <a:off x="527104" y="3122233"/>
        <a:ext cx="2671121" cy="648840"/>
      </dsp:txXfrm>
    </dsp:sp>
    <dsp:sp modelId="{57A11F23-0BA6-4168-8F6B-B97D574ABC19}">
      <dsp:nvSpPr>
        <dsp:cNvPr id="0" name=""/>
        <dsp:cNvSpPr/>
      </dsp:nvSpPr>
      <dsp:spPr>
        <a:xfrm rot="5400000">
          <a:off x="1733437" y="3808490"/>
          <a:ext cx="258454" cy="3101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 rot="-5400000">
        <a:off x="1769621" y="3834335"/>
        <a:ext cx="186087" cy="180918"/>
      </dsp:txXfrm>
    </dsp:sp>
    <dsp:sp modelId="{955C4EA8-3382-4EDE-991D-A6F323FC8723}">
      <dsp:nvSpPr>
        <dsp:cNvPr id="0" name=""/>
        <dsp:cNvSpPr/>
      </dsp:nvSpPr>
      <dsp:spPr>
        <a:xfrm>
          <a:off x="530152" y="4135866"/>
          <a:ext cx="2665024" cy="6892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/>
            <a:t>Case classified, sent to CDC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March 11 (Week 11)</a:t>
          </a:r>
        </a:p>
      </dsp:txBody>
      <dsp:txXfrm>
        <a:off x="550338" y="4156052"/>
        <a:ext cx="2624652" cy="6488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7C1989-BBB8-426F-A0BF-1428DCB85AD6}" type="datetimeFigureOut">
              <a:rPr lang="en-US" smtClean="0"/>
              <a:t>3/22/2019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AEAC46-F682-44F2-BCA5-A75575E9D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508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8E9F-4912-4F41-9FEC-FA613D626BE2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0116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00113">
              <a:spcBef>
                <a:spcPct val="0"/>
              </a:spcBef>
            </a:pPr>
            <a:r>
              <a:rPr lang="en-US" altLang="en-US" smtClean="0"/>
              <a:t>1:30-1:55pm: 20-25 minutes</a:t>
            </a:r>
          </a:p>
          <a:p>
            <a:pPr defTabSz="900113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4A058BC-148E-48A8-97E0-E93F8A099CAC}" type="slidenum">
              <a:rPr lang="en-US" altLang="en-US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17531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Gloss over the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EAC46-F682-44F2-BCA5-A75575E9D77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1136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8E9F-4912-4F41-9FEC-FA613D626BE2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177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8E9F-4912-4F41-9FEC-FA613D626BE2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2440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8E9F-4912-4F41-9FEC-FA613D626BE2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2440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64957" indent="-293604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76002" indent="-23488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47354" indent="-23488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118707" indent="-23488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75778" indent="-234883" defTabSz="45706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3032846" indent="-234883" defTabSz="45706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89917" indent="-234883" defTabSz="45706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946986" indent="-234883" defTabSz="45706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C68FDE86-D03E-4C6A-AD1A-8D38FAEAD473}" type="slidenum">
              <a:rPr lang="en-US" altLang="en-US" smtClean="0"/>
              <a:pPr>
                <a:spcBef>
                  <a:spcPct val="0"/>
                </a:spcBef>
              </a:pPr>
              <a:t>29</a:t>
            </a:fld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3504438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itleslide-0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45524" y="1830397"/>
            <a:ext cx="6400800" cy="1752600"/>
          </a:xfrm>
        </p:spPr>
        <p:txBody>
          <a:bodyPr/>
          <a:lstStyle>
            <a:lvl1pPr marL="0" indent="0" algn="l">
              <a:buNone/>
              <a:defRPr sz="3200">
                <a:solidFill>
                  <a:schemeClr val="tx1">
                    <a:tint val="75000"/>
                  </a:schemeClr>
                </a:solidFill>
                <a:latin typeface="Avenir LT 45 Book" panose="02000503020000020003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Mdm-FC"/>
              </a:rPr>
              <a:t>Subtitle goes here. Note: please use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Mdm-FC"/>
              </a:rPr>
              <a:t>Avenir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Mdm-FC"/>
              </a:rPr>
              <a:t> book font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779872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E8206-1D98-4B88-9701-E22060F0F074}" type="datetimeFigureOut">
              <a:rPr lang="en-US" smtClean="0"/>
              <a:t>3/22/2019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5B5D5-EF7E-43DB-BCC7-C730FDDA28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1289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E8206-1D98-4B88-9701-E22060F0F074}" type="datetimeFigureOut">
              <a:rPr lang="en-US" smtClean="0"/>
              <a:t>3/22/2019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5B5D5-EF7E-43DB-BCC7-C730FDDA28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131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E8206-1D98-4B88-9701-E22060F0F074}" type="datetimeFigureOut">
              <a:rPr lang="en-US" smtClean="0"/>
              <a:t>3/22/2019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5B5D5-EF7E-43DB-BCC7-C730FDDA28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638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E8206-1D98-4B88-9701-E22060F0F074}" type="datetimeFigureOut">
              <a:rPr lang="en-US" smtClean="0"/>
              <a:t>3/22/2019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5B5D5-EF7E-43DB-BCC7-C730FDDA28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2194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E8206-1D98-4B88-9701-E22060F0F074}" type="datetimeFigureOut">
              <a:rPr lang="en-US" smtClean="0"/>
              <a:t>3/22/2019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5B5D5-EF7E-43DB-BCC7-C730FDDA28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693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E8206-1D98-4B88-9701-E22060F0F074}" type="datetimeFigureOut">
              <a:rPr lang="en-US" smtClean="0"/>
              <a:t>3/22/2019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5B5D5-EF7E-43DB-BCC7-C730FDDA28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240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E8206-1D98-4B88-9701-E22060F0F074}" type="datetimeFigureOut">
              <a:rPr lang="en-US" smtClean="0"/>
              <a:t>3/22/2019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5B5D5-EF7E-43DB-BCC7-C730FDDA28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929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E8206-1D98-4B88-9701-E22060F0F074}" type="datetimeFigureOut">
              <a:rPr lang="en-US" smtClean="0"/>
              <a:t>3/22/2019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5B5D5-EF7E-43DB-BCC7-C730FDDA28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678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E8206-1D98-4B88-9701-E22060F0F074}" type="datetimeFigureOut">
              <a:rPr lang="en-US" smtClean="0"/>
              <a:t>3/22/2019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5B5D5-EF7E-43DB-BCC7-C730FDDA28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4540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E8206-1D98-4B88-9701-E22060F0F074}" type="datetimeFigureOut">
              <a:rPr lang="en-US" smtClean="0"/>
              <a:t>3/22/2019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5B5D5-EF7E-43DB-BCC7-C730FDDA28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4155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-0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9144000" cy="133697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70482"/>
            <a:ext cx="8229600" cy="1030638"/>
          </a:xfrm>
        </p:spPr>
        <p:txBody>
          <a:bodyPr/>
          <a:lstStyle>
            <a:lvl1pPr algn="l">
              <a:defRPr sz="4400" baseline="0">
                <a:latin typeface="+mn-lt"/>
              </a:defRPr>
            </a:lvl1pPr>
          </a:lstStyle>
          <a:p>
            <a:r>
              <a:rPr lang="en-US" dirty="0" smtClean="0"/>
              <a:t>Section Header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70482" y="1336979"/>
            <a:ext cx="8849694" cy="474632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547970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SectionSlide1-0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851150" y="2592279"/>
            <a:ext cx="6115050" cy="906463"/>
          </a:xfrm>
        </p:spPr>
        <p:txBody>
          <a:bodyPr anchor="ctr">
            <a:normAutofit/>
          </a:bodyPr>
          <a:lstStyle>
            <a:lvl1pPr marL="0" indent="0" algn="ctr">
              <a:buNone/>
              <a:defRPr sz="36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30281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304800" y="304800"/>
            <a:ext cx="5695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Title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668661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FE8206-1D98-4B88-9701-E22060F0F074}" type="datetimeFigureOut">
              <a:rPr lang="en-US" smtClean="0"/>
              <a:t>3/22/2019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85B5D5-EF7E-43DB-BCC7-C730FDDA28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853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6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n.cdc.gov/nndss/document/MMWR_week_overview.pdf" TargetMode="Externa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n.cdc.gov/nndss/document/MMWR_week_overview.pdf" TargetMode="Externa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n.cdc.gov/nndss/document/MMWR_week_overview.pdf" TargetMode="Externa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3.basecamp.com/3164497/buckets/6938668/uploads/1660862278" TargetMode="External"/><Relationship Id="rId2" Type="http://schemas.openxmlformats.org/officeDocument/2006/relationships/hyperlink" Target="https://3.basecamp.com/3164497/buckets/6938668/uploads/1660865101" TargetMode="Externa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mailto:Molly.Crockett@MassMail.State.MA.US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hyperlink" Target="mailto:laura.erhart@azdhs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March 22, 2019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Data Standardization </a:t>
            </a:r>
            <a:r>
              <a:rPr lang="en-US" altLang="en-US" dirty="0" smtClean="0"/>
              <a:t>Workgroup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770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Draft data element brief</a:t>
            </a:r>
          </a:p>
          <a:p>
            <a:r>
              <a:rPr lang="en-US" dirty="0" smtClean="0"/>
              <a:t>MMWR Week/Year</a:t>
            </a:r>
          </a:p>
          <a:p>
            <a:r>
              <a:rPr lang="en-US" dirty="0" smtClean="0"/>
              <a:t>Action Items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78084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851150" y="2592388"/>
            <a:ext cx="6115050" cy="906462"/>
          </a:xfrm>
        </p:spPr>
        <p:txBody>
          <a:bodyPr>
            <a:normAutofit/>
          </a:bodyPr>
          <a:lstStyle/>
          <a:p>
            <a:r>
              <a:rPr lang="en-US" altLang="en-US" dirty="0" smtClean="0"/>
              <a:t>Draft data element brief</a:t>
            </a:r>
            <a:endParaRPr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668773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99546" y="170482"/>
            <a:ext cx="8024637" cy="1030638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rgbClr val="152754"/>
                </a:solidFill>
              </a:rPr>
              <a:t>Preparing a CSTE Brief</a:t>
            </a:r>
            <a:endParaRPr lang="en-US" dirty="0">
              <a:solidFill>
                <a:srgbClr val="152754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type="body" sz="quarter" idx="10"/>
          </p:nvPr>
        </p:nvSpPr>
        <p:spPr>
          <a:xfrm>
            <a:off x="457200" y="1335741"/>
            <a:ext cx="8229600" cy="483144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3200" dirty="0" smtClean="0"/>
              <a:t>Intend to package 4 data elements into one brief:</a:t>
            </a:r>
          </a:p>
          <a:p>
            <a:pPr lvl="1"/>
            <a:r>
              <a:rPr lang="en-US" sz="2800" dirty="0" smtClean="0"/>
              <a:t>Date of onset (already reviewed by DSWG)</a:t>
            </a:r>
          </a:p>
          <a:p>
            <a:pPr lvl="1"/>
            <a:r>
              <a:rPr lang="en-US" sz="2800" dirty="0" smtClean="0"/>
              <a:t>Report dates</a:t>
            </a:r>
          </a:p>
          <a:p>
            <a:pPr lvl="1"/>
            <a:r>
              <a:rPr lang="en-US" sz="2800" dirty="0" smtClean="0"/>
              <a:t>Lab dates</a:t>
            </a:r>
          </a:p>
          <a:p>
            <a:pPr lvl="1"/>
            <a:r>
              <a:rPr lang="en-US" sz="2800" dirty="0" smtClean="0"/>
              <a:t>Diagnosis date – coming soon</a:t>
            </a:r>
          </a:p>
        </p:txBody>
      </p:sp>
    </p:spTree>
    <p:extLst>
      <p:ext uri="{BB962C8B-B14F-4D97-AF65-F5344CB8AC3E}">
        <p14:creationId xmlns:p14="http://schemas.microsoft.com/office/powerpoint/2010/main" val="3480506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99546" y="170482"/>
            <a:ext cx="8024637" cy="1030638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rgbClr val="152754"/>
                </a:solidFill>
              </a:rPr>
              <a:t>Preparing a CSTE Brief</a:t>
            </a:r>
            <a:endParaRPr lang="en-US" dirty="0">
              <a:solidFill>
                <a:srgbClr val="152754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type="body" sz="quarter" idx="10"/>
          </p:nvPr>
        </p:nvSpPr>
        <p:spPr>
          <a:xfrm>
            <a:off x="457200" y="1344706"/>
            <a:ext cx="8229600" cy="482247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 smtClean="0"/>
              <a:t>End of July deliverable to complete this process of review &amp; approvals by: </a:t>
            </a:r>
          </a:p>
          <a:p>
            <a:pPr lvl="1"/>
            <a:r>
              <a:rPr lang="en-US" dirty="0" smtClean="0"/>
              <a:t>DSWG</a:t>
            </a:r>
          </a:p>
          <a:p>
            <a:pPr lvl="1"/>
            <a:r>
              <a:rPr lang="en-US" dirty="0" smtClean="0"/>
              <a:t>SPIS [subcommittee]</a:t>
            </a:r>
          </a:p>
          <a:p>
            <a:pPr lvl="1"/>
            <a:r>
              <a:rPr lang="en-US" dirty="0"/>
              <a:t>S</a:t>
            </a:r>
            <a:r>
              <a:rPr lang="en-US" dirty="0" smtClean="0"/>
              <a:t>ubcommittee chair, CSTE PM</a:t>
            </a:r>
            <a:endParaRPr lang="en-US" dirty="0" smtClean="0">
              <a:solidFill>
                <a:srgbClr val="FF0000"/>
              </a:solidFill>
            </a:endParaRPr>
          </a:p>
          <a:p>
            <a:pPr lvl="1"/>
            <a:r>
              <a:rPr lang="en-US" dirty="0" smtClean="0"/>
              <a:t>Steering </a:t>
            </a:r>
            <a:r>
              <a:rPr lang="en-US" dirty="0"/>
              <a:t>Committee chair, CSTE </a:t>
            </a:r>
            <a:r>
              <a:rPr lang="en-US" dirty="0" smtClean="0"/>
              <a:t>President, and </a:t>
            </a:r>
            <a:r>
              <a:rPr lang="en-US" dirty="0"/>
              <a:t>Executive Director in consultation with full EB</a:t>
            </a:r>
          </a:p>
          <a:p>
            <a:pPr lvl="1"/>
            <a:r>
              <a:rPr lang="en-US" dirty="0" smtClean="0"/>
              <a:t>Membership </a:t>
            </a:r>
            <a:r>
              <a:rPr lang="en-US" dirty="0"/>
              <a:t>comment period on website for 3 weeks</a:t>
            </a:r>
          </a:p>
          <a:p>
            <a:pPr lvl="1"/>
            <a:r>
              <a:rPr lang="en-US" dirty="0" smtClean="0"/>
              <a:t>Final </a:t>
            </a:r>
            <a:r>
              <a:rPr lang="en-US" dirty="0"/>
              <a:t>review if changes made by Steering Committee Chair in consultation with Executive Director and </a:t>
            </a:r>
            <a:r>
              <a:rPr lang="en-US" dirty="0" smtClean="0"/>
              <a:t>President</a:t>
            </a:r>
            <a:endParaRPr lang="en-US" dirty="0"/>
          </a:p>
          <a:p>
            <a:pPr marL="285750" lvl="1" indent="-285750">
              <a:lnSpc>
                <a:spcPct val="120000"/>
              </a:lnSpc>
              <a:spcBef>
                <a:spcPts val="0"/>
              </a:spcBef>
            </a:pPr>
            <a:endParaRPr lang="en-US" sz="2000" b="1" dirty="0">
              <a:solidFill>
                <a:srgbClr val="10195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190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152754"/>
                </a:solidFill>
              </a:rPr>
              <a:t>Feedback please!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Report Dates &amp; Lab Dates</a:t>
            </a:r>
          </a:p>
          <a:p>
            <a:r>
              <a:rPr lang="en-US" dirty="0" smtClean="0"/>
              <a:t>On this call</a:t>
            </a:r>
            <a:endParaRPr lang="en-US" dirty="0"/>
          </a:p>
          <a:p>
            <a:r>
              <a:rPr lang="en-US" dirty="0" smtClean="0"/>
              <a:t>Within the next two weeks (by 4/5)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endParaRPr lang="en-US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/>
              <a:t>Diagnosis date</a:t>
            </a:r>
          </a:p>
          <a:p>
            <a:r>
              <a:rPr lang="en-US" dirty="0" smtClean="0"/>
              <a:t>Will send to DSWG for review in April</a:t>
            </a:r>
          </a:p>
          <a:p>
            <a:r>
              <a:rPr lang="en-US" dirty="0" smtClean="0"/>
              <a:t>4/26 DSWG call: additional </a:t>
            </a:r>
            <a:r>
              <a:rPr lang="en-US" dirty="0"/>
              <a:t>discussion or review as </a:t>
            </a:r>
            <a:r>
              <a:rPr lang="en-US" dirty="0" smtClean="0"/>
              <a:t>needed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Submit compiled brief to SPIS for May call </a:t>
            </a:r>
            <a:endParaRPr lang="en-US" dirty="0"/>
          </a:p>
          <a:p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5400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152754"/>
                </a:solidFill>
              </a:rPr>
              <a:t>Highlights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Please see full drafts in email or </a:t>
            </a:r>
            <a:r>
              <a:rPr lang="en-US" dirty="0" err="1" smtClean="0"/>
              <a:t>BaseCamp</a:t>
            </a: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They have many more details!</a:t>
            </a:r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MMG-related suggestions: </a:t>
            </a:r>
          </a:p>
          <a:p>
            <a:pPr marL="0" indent="0" algn="ctr">
              <a:buNone/>
            </a:pPr>
            <a:r>
              <a:rPr lang="en-US" dirty="0" smtClean="0"/>
              <a:t>Intent is recommendations towards any planned updates </a:t>
            </a:r>
            <a:r>
              <a:rPr lang="en-US" dirty="0"/>
              <a:t>to GenV2 </a:t>
            </a:r>
            <a:r>
              <a:rPr lang="en-US" dirty="0" smtClean="0"/>
              <a:t>OR development of GenV3. </a:t>
            </a: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7645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152754"/>
                </a:solidFill>
              </a:rPr>
              <a:t>Report dates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 rotWithShape="1">
          <a:blip r:embed="rId2"/>
          <a:srcRect r="52198"/>
          <a:stretch/>
        </p:blipFill>
        <p:spPr>
          <a:xfrm>
            <a:off x="170482" y="1336979"/>
            <a:ext cx="8849694" cy="4819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050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>
                <a:solidFill>
                  <a:srgbClr val="152754"/>
                </a:solidFill>
              </a:rPr>
              <a:t>Date First Reported to PHD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70482" y="1336979"/>
            <a:ext cx="8849694" cy="529024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Recommended Implementation:</a:t>
            </a:r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r>
              <a:rPr lang="en-US" b="1" dirty="0" smtClean="0"/>
              <a:t>Date </a:t>
            </a:r>
            <a:r>
              <a:rPr lang="en-US" b="1" dirty="0"/>
              <a:t>First Reported to Public Health Department</a:t>
            </a:r>
            <a:r>
              <a:rPr lang="en-US" dirty="0"/>
              <a:t> should be defined as the </a:t>
            </a:r>
            <a:r>
              <a:rPr lang="en-US" b="1" dirty="0"/>
              <a:t>earliest date</a:t>
            </a:r>
            <a:r>
              <a:rPr lang="en-US" dirty="0"/>
              <a:t> a report for the case was </a:t>
            </a:r>
            <a:r>
              <a:rPr lang="en-US" b="1" dirty="0"/>
              <a:t>received </a:t>
            </a:r>
            <a:r>
              <a:rPr lang="en-US" dirty="0"/>
              <a:t>by a public health agency in the jurisdiction, whether a state/territory or county/local </a:t>
            </a:r>
            <a:r>
              <a:rPr lang="en-US" dirty="0" smtClean="0"/>
              <a:t>agency.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dirty="0" smtClean="0"/>
              <a:t>***Use as the primary report date field for the case.</a:t>
            </a:r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r>
              <a:rPr lang="en-US" dirty="0" smtClean="0"/>
              <a:t>May be used alone, or with any of the other three</a:t>
            </a:r>
            <a:r>
              <a:rPr lang="en-US" dirty="0"/>
              <a:t> </a:t>
            </a:r>
            <a:r>
              <a:rPr lang="en-US" dirty="0" smtClean="0"/>
              <a:t>elements.  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dirty="0" smtClean="0"/>
              <a:t>May be a calculated field if these other report dates exist.</a:t>
            </a:r>
          </a:p>
          <a:p>
            <a:pPr marL="457200" lvl="1" indent="0">
              <a:buNone/>
            </a:pP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44020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>
                <a:solidFill>
                  <a:srgbClr val="152754"/>
                </a:solidFill>
              </a:rPr>
              <a:t>Date First Reported to PHD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70482" y="1336979"/>
            <a:ext cx="8849694" cy="529024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2400" b="1" dirty="0" smtClean="0">
                <a:solidFill>
                  <a:schemeClr val="bg2">
                    <a:lumMod val="50000"/>
                  </a:schemeClr>
                </a:solidFill>
              </a:rPr>
              <a:t>Date </a:t>
            </a:r>
            <a:r>
              <a:rPr lang="en-US" sz="2400" b="1" dirty="0">
                <a:solidFill>
                  <a:schemeClr val="bg2">
                    <a:lumMod val="50000"/>
                  </a:schemeClr>
                </a:solidFill>
              </a:rPr>
              <a:t>First Reported to Public Health Department</a:t>
            </a:r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 should be defined as the </a:t>
            </a:r>
            <a:r>
              <a:rPr lang="en-US" sz="2400" b="1" dirty="0">
                <a:solidFill>
                  <a:schemeClr val="bg2">
                    <a:lumMod val="50000"/>
                  </a:schemeClr>
                </a:solidFill>
              </a:rPr>
              <a:t>earliest date</a:t>
            </a:r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 a report for the case was </a:t>
            </a:r>
            <a:r>
              <a:rPr lang="en-US" sz="2400" b="1" dirty="0">
                <a:solidFill>
                  <a:schemeClr val="bg2">
                    <a:lumMod val="50000"/>
                  </a:schemeClr>
                </a:solidFill>
              </a:rPr>
              <a:t>received </a:t>
            </a:r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by a public health agency in the jurisdiction, whether a state/territory or county/local </a:t>
            </a: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</a:rPr>
              <a:t>agency.</a:t>
            </a:r>
          </a:p>
          <a:p>
            <a:pPr marL="0" indent="0" algn="ctr">
              <a:buNone/>
            </a:pPr>
            <a:endParaRPr lang="en-US" sz="2400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dirty="0" smtClean="0"/>
              <a:t>As currently written, the following are left to jurisdiction discretion:</a:t>
            </a:r>
            <a:endParaRPr lang="en-US" dirty="0"/>
          </a:p>
          <a:p>
            <a:pPr lvl="1"/>
            <a:r>
              <a:rPr lang="en-US" dirty="0" smtClean="0"/>
              <a:t>Definition of “report”</a:t>
            </a:r>
            <a:endParaRPr lang="en-US" dirty="0"/>
          </a:p>
          <a:p>
            <a:pPr lvl="2"/>
            <a:r>
              <a:rPr lang="en-US" dirty="0" smtClean="0"/>
              <a:t>May be variation in what we would each count as that first report (telephone call vs. formal provider/lab report, or variation in sources) </a:t>
            </a:r>
          </a:p>
          <a:p>
            <a:pPr lvl="1"/>
            <a:r>
              <a:rPr lang="en-US" dirty="0" smtClean="0"/>
              <a:t>How to operationalize “received”</a:t>
            </a:r>
          </a:p>
          <a:p>
            <a:pPr lvl="2"/>
            <a:r>
              <a:rPr lang="en-US" dirty="0" smtClean="0"/>
              <a:t>Weekends?  ELR system vs processing into surveillance system?  Etc. </a:t>
            </a:r>
          </a:p>
          <a:p>
            <a:pPr lvl="2"/>
            <a:endParaRPr lang="en-US" dirty="0"/>
          </a:p>
          <a:p>
            <a:r>
              <a:rPr lang="en-US" dirty="0" smtClean="0"/>
              <a:t>Suggestion to rename to “Earliest Date Received by PH”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6383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>
                <a:solidFill>
                  <a:srgbClr val="152754"/>
                </a:solidFill>
              </a:rPr>
              <a:t>Earliest Date Reported to State and </a:t>
            </a:r>
            <a:br>
              <a:rPr lang="en-US" sz="3200" dirty="0">
                <a:solidFill>
                  <a:srgbClr val="152754"/>
                </a:solidFill>
              </a:rPr>
            </a:br>
            <a:r>
              <a:rPr lang="en-US" sz="3200" dirty="0">
                <a:solidFill>
                  <a:srgbClr val="152754"/>
                </a:solidFill>
              </a:rPr>
              <a:t>Earliest Date Reported to County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70482" y="1336979"/>
            <a:ext cx="8849694" cy="5185741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</a:pPr>
            <a:r>
              <a:rPr lang="en-US" dirty="0"/>
              <a:t>Recommended Implementation:</a:t>
            </a:r>
          </a:p>
          <a:p>
            <a:pPr>
              <a:lnSpc>
                <a:spcPct val="110000"/>
              </a:lnSpc>
            </a:pPr>
            <a:endParaRPr lang="en-US" b="1" dirty="0" smtClean="0"/>
          </a:p>
          <a:p>
            <a:pPr marL="0" indent="0">
              <a:lnSpc>
                <a:spcPct val="110000"/>
              </a:lnSpc>
              <a:buNone/>
            </a:pPr>
            <a:r>
              <a:rPr lang="en-US" b="1" dirty="0" smtClean="0"/>
              <a:t>Earliest </a:t>
            </a:r>
            <a:r>
              <a:rPr lang="en-US" b="1" dirty="0"/>
              <a:t>Date Reported to State</a:t>
            </a:r>
            <a:r>
              <a:rPr lang="en-US" dirty="0"/>
              <a:t> should be defined as the </a:t>
            </a:r>
            <a:r>
              <a:rPr lang="en-US" b="1" dirty="0"/>
              <a:t>earliest date</a:t>
            </a:r>
            <a:r>
              <a:rPr lang="en-US" dirty="0"/>
              <a:t> a report for the case was </a:t>
            </a:r>
            <a:r>
              <a:rPr lang="en-US" b="1" dirty="0"/>
              <a:t>received</a:t>
            </a:r>
            <a:r>
              <a:rPr lang="en-US" dirty="0"/>
              <a:t> by the state public health agency.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dirty="0"/>
              <a:t> 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b="1" dirty="0" smtClean="0"/>
              <a:t>Earliest </a:t>
            </a:r>
            <a:r>
              <a:rPr lang="en-US" b="1" dirty="0"/>
              <a:t>Date Reported to County</a:t>
            </a:r>
            <a:r>
              <a:rPr lang="en-US" dirty="0"/>
              <a:t> should be defined as the </a:t>
            </a:r>
            <a:r>
              <a:rPr lang="en-US" b="1" dirty="0"/>
              <a:t>earliest date</a:t>
            </a:r>
            <a:r>
              <a:rPr lang="en-US" dirty="0"/>
              <a:t> a report for the case was received by the county/local </a:t>
            </a:r>
            <a:r>
              <a:rPr lang="en-US" dirty="0" smtClean="0"/>
              <a:t>public </a:t>
            </a:r>
            <a:r>
              <a:rPr lang="en-US" dirty="0"/>
              <a:t>health agency. </a:t>
            </a:r>
            <a:endParaRPr lang="en-US" dirty="0" smtClean="0"/>
          </a:p>
          <a:p>
            <a:pPr>
              <a:lnSpc>
                <a:spcPct val="110000"/>
              </a:lnSpc>
            </a:pPr>
            <a:endParaRPr lang="en-US" dirty="0"/>
          </a:p>
          <a:p>
            <a:pPr>
              <a:lnSpc>
                <a:spcPct val="110000"/>
              </a:lnSpc>
            </a:pPr>
            <a:r>
              <a:rPr lang="en-US" dirty="0" smtClean="0"/>
              <a:t>Recommend inclusion only at jurisdiction’s discretion – not valuable or applicable to all jurisdictions</a:t>
            </a:r>
          </a:p>
          <a:p>
            <a:pPr>
              <a:lnSpc>
                <a:spcPct val="110000"/>
              </a:lnSpc>
            </a:pPr>
            <a:r>
              <a:rPr lang="en-US" dirty="0" smtClean="0"/>
              <a:t>Suggest making these both optional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4093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>
                <a:solidFill>
                  <a:srgbClr val="152754"/>
                </a:solidFill>
              </a:rPr>
              <a:t>Date First Suspected by </a:t>
            </a:r>
            <a:r>
              <a:rPr lang="en-US" sz="3600" dirty="0" smtClean="0">
                <a:solidFill>
                  <a:srgbClr val="152754"/>
                </a:solidFill>
              </a:rPr>
              <a:t>PH</a:t>
            </a:r>
            <a:r>
              <a:rPr lang="en-US" sz="3600" dirty="0">
                <a:solidFill>
                  <a:srgbClr val="152754"/>
                </a:solidFill>
              </a:rPr>
              <a:t/>
            </a:r>
            <a:br>
              <a:rPr lang="en-US" sz="3600" dirty="0">
                <a:solidFill>
                  <a:srgbClr val="152754"/>
                </a:solidFill>
              </a:rPr>
            </a:br>
            <a:r>
              <a:rPr lang="en-US" sz="3600" dirty="0">
                <a:solidFill>
                  <a:srgbClr val="152754"/>
                </a:solidFill>
              </a:rPr>
              <a:t>(currently Date Reported)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70482" y="1336979"/>
            <a:ext cx="8849694" cy="5246701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Recommended Implementation:</a:t>
            </a:r>
          </a:p>
          <a:p>
            <a:endParaRPr lang="en-US" dirty="0" smtClean="0"/>
          </a:p>
          <a:p>
            <a:pPr marL="0" indent="0">
              <a:lnSpc>
                <a:spcPct val="110000"/>
              </a:lnSpc>
              <a:buNone/>
            </a:pPr>
            <a:r>
              <a:rPr lang="en-US" dirty="0" smtClean="0"/>
              <a:t>The </a:t>
            </a:r>
            <a:r>
              <a:rPr lang="en-US" dirty="0"/>
              <a:t>data element </a:t>
            </a:r>
            <a:r>
              <a:rPr lang="en-US" b="1" dirty="0"/>
              <a:t>Date Reported</a:t>
            </a:r>
            <a:r>
              <a:rPr lang="en-US" dirty="0"/>
              <a:t> should be renamed to </a:t>
            </a:r>
            <a:r>
              <a:rPr lang="en-US" b="1" dirty="0"/>
              <a:t>Date First Suspected by Public Health </a:t>
            </a:r>
            <a:r>
              <a:rPr lang="en-US" dirty="0"/>
              <a:t>and represent the date that a health department “first suspected the subject might have the condition” as defined currently for Date Reported. </a:t>
            </a:r>
            <a:endParaRPr lang="en-US" dirty="0" smtClean="0"/>
          </a:p>
          <a:p>
            <a:endParaRPr lang="en-US" dirty="0"/>
          </a:p>
          <a:p>
            <a:r>
              <a:rPr lang="en-US" sz="2400" dirty="0" smtClean="0"/>
              <a:t>To be used at jurisdiction’s discretion</a:t>
            </a:r>
          </a:p>
          <a:p>
            <a:r>
              <a:rPr lang="en-US" sz="2400" dirty="0"/>
              <a:t>L</a:t>
            </a:r>
            <a:r>
              <a:rPr lang="en-US" sz="2400" dirty="0" smtClean="0"/>
              <a:t>ikely sparsely populated </a:t>
            </a:r>
            <a:r>
              <a:rPr lang="en-US" sz="2400" i="1" dirty="0" smtClean="0"/>
              <a:t>or</a:t>
            </a:r>
            <a:r>
              <a:rPr lang="en-US" sz="2400" dirty="0" smtClean="0"/>
              <a:t> same as the Date First Reported to State/County/PHD</a:t>
            </a:r>
            <a:endParaRPr lang="en-US" sz="2400" dirty="0"/>
          </a:p>
          <a:p>
            <a:endParaRPr lang="en-US" dirty="0" smtClean="0"/>
          </a:p>
          <a:p>
            <a:r>
              <a:rPr lang="en-US" sz="2600" dirty="0"/>
              <a:t>As currently </a:t>
            </a:r>
            <a:r>
              <a:rPr lang="en-US" sz="2600" dirty="0" smtClean="0"/>
              <a:t>written:  If Date First Suspected is included, is part of the calculation for Date </a:t>
            </a:r>
            <a:r>
              <a:rPr lang="en-US" sz="2600" dirty="0"/>
              <a:t>Reported to </a:t>
            </a:r>
            <a:r>
              <a:rPr lang="en-US" sz="2600" dirty="0" smtClean="0"/>
              <a:t>PHD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887813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>
                <a:solidFill>
                  <a:srgbClr val="152754"/>
                </a:solidFill>
              </a:rPr>
              <a:t>Date First Suspected by </a:t>
            </a:r>
            <a:r>
              <a:rPr lang="en-US" sz="3600" dirty="0" smtClean="0">
                <a:solidFill>
                  <a:srgbClr val="152754"/>
                </a:solidFill>
              </a:rPr>
              <a:t>PH</a:t>
            </a:r>
            <a:r>
              <a:rPr lang="en-US" sz="3600" dirty="0">
                <a:solidFill>
                  <a:srgbClr val="152754"/>
                </a:solidFill>
              </a:rPr>
              <a:t/>
            </a:r>
            <a:br>
              <a:rPr lang="en-US" sz="3600" dirty="0">
                <a:solidFill>
                  <a:srgbClr val="152754"/>
                </a:solidFill>
              </a:rPr>
            </a:br>
            <a:r>
              <a:rPr lang="en-US" sz="3600" dirty="0">
                <a:solidFill>
                  <a:srgbClr val="152754"/>
                </a:solidFill>
              </a:rPr>
              <a:t>(currently Date Reported)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70482" y="1336979"/>
            <a:ext cx="8849694" cy="5246701"/>
          </a:xfrm>
        </p:spPr>
        <p:txBody>
          <a:bodyPr>
            <a:normAutofit/>
          </a:bodyPr>
          <a:lstStyle/>
          <a:p>
            <a:pPr algn="ctr"/>
            <a:endParaRPr lang="en-US" sz="2600" dirty="0" smtClean="0"/>
          </a:p>
          <a:p>
            <a:pPr algn="ctr"/>
            <a:endParaRPr lang="en-US" sz="2600" dirty="0"/>
          </a:p>
          <a:p>
            <a:pPr marL="0" indent="0" algn="ctr">
              <a:buNone/>
            </a:pPr>
            <a:r>
              <a:rPr lang="en-US" dirty="0" smtClean="0"/>
              <a:t>Or do we recommend removing this element altogether?</a:t>
            </a:r>
          </a:p>
          <a:p>
            <a:pPr algn="ctr"/>
            <a:endParaRPr lang="en-US" sz="2600" dirty="0" smtClean="0"/>
          </a:p>
          <a:p>
            <a:pPr algn="ctr"/>
            <a:endParaRPr lang="en-US" sz="2600" dirty="0" smtClean="0"/>
          </a:p>
          <a:p>
            <a:pPr algn="ctr"/>
            <a:endParaRPr lang="en-US" sz="2600" dirty="0"/>
          </a:p>
          <a:p>
            <a:pPr marL="0" indent="0" algn="ctr">
              <a:buNone/>
            </a:pPr>
            <a:r>
              <a:rPr lang="en-US" sz="2600" dirty="0" smtClean="0"/>
              <a:t>(Jurisdictions can of course keep their own version.)  </a:t>
            </a:r>
          </a:p>
          <a:p>
            <a:pPr marL="0" indent="0" algn="ctr">
              <a:buNone/>
            </a:pPr>
            <a:endParaRPr lang="en-US" sz="2600" dirty="0"/>
          </a:p>
          <a:p>
            <a:pPr marL="0" indent="0" algn="ctr">
              <a:buNone/>
            </a:pPr>
            <a:r>
              <a:rPr lang="en-US" sz="2600" dirty="0" smtClean="0"/>
              <a:t>Value in having this as a separate data element?</a:t>
            </a:r>
          </a:p>
          <a:p>
            <a:pPr marL="0" indent="0" algn="ctr">
              <a:buNone/>
            </a:pPr>
            <a:endParaRPr lang="en-US" sz="2600" dirty="0"/>
          </a:p>
          <a:p>
            <a:pPr marL="0" indent="0" algn="ctr">
              <a:buNone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589199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99546" y="170482"/>
            <a:ext cx="8024637" cy="1030638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rgbClr val="152754"/>
                </a:solidFill>
              </a:rPr>
              <a:t>Lab dates</a:t>
            </a:r>
            <a:endParaRPr lang="en-US" dirty="0">
              <a:solidFill>
                <a:srgbClr val="152754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0178639"/>
              </p:ext>
            </p:extLst>
          </p:nvPr>
        </p:nvGraphicFramePr>
        <p:xfrm>
          <a:off x="444136" y="1349828"/>
          <a:ext cx="8429897" cy="5114494"/>
        </p:xfrm>
        <a:graphic>
          <a:graphicData uri="http://schemas.openxmlformats.org/drawingml/2006/table">
            <a:tbl>
              <a:tblPr firstRow="1" firstCol="1" bandRow="1"/>
              <a:tblGrid>
                <a:gridCol w="3880025">
                  <a:extLst>
                    <a:ext uri="{9D8B030D-6E8A-4147-A177-3AD203B41FA5}">
                      <a16:colId xmlns="" xmlns:a16="http://schemas.microsoft.com/office/drawing/2014/main" val="3551781713"/>
                    </a:ext>
                  </a:extLst>
                </a:gridCol>
                <a:gridCol w="4549872">
                  <a:extLst>
                    <a:ext uri="{9D8B030D-6E8A-4147-A177-3AD203B41FA5}">
                      <a16:colId xmlns="" xmlns:a16="http://schemas.microsoft.com/office/drawing/2014/main" val="3620550773"/>
                    </a:ext>
                  </a:extLst>
                </a:gridCol>
              </a:tblGrid>
              <a:tr h="75963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Lab Interpretive repeating </a:t>
                      </a:r>
                      <a:r>
                        <a:rPr lang="en-US" sz="2400" b="1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group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Laboratory Template</a:t>
                      </a:r>
                      <a:endParaRPr lang="en-US" sz="24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37235471"/>
                  </a:ext>
                </a:extLst>
              </a:tr>
              <a:tr h="45412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Specimen Collection Date/Time</a:t>
                      </a:r>
                      <a:endParaRPr lang="en-US" sz="2400" i="0" dirty="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Specimen Collection Date/Time (SPM-17)</a:t>
                      </a:r>
                      <a:endParaRPr lang="en-US" sz="2400" i="0" dirty="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52197537"/>
                  </a:ext>
                </a:extLst>
              </a:tr>
              <a:tr h="45412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i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Specimen Collection Date (OBX-14)</a:t>
                      </a:r>
                      <a:endParaRPr lang="en-US" sz="2400" i="0" dirty="0" smtClean="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3963658"/>
                  </a:ext>
                </a:extLst>
              </a:tr>
              <a:tr h="45412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i="0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Observation Date/Time (OBR-7)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32084104"/>
                  </a:ext>
                </a:extLst>
              </a:tr>
              <a:tr h="45412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Specimen Received Date/Time</a:t>
                      </a:r>
                      <a:endParaRPr lang="en-US" sz="2400" i="0" dirty="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i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Specimen Received Date/Time (SPM-18)</a:t>
                      </a:r>
                      <a:endParaRPr lang="en-US" sz="2400" i="0" dirty="0" smtClean="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51735588"/>
                  </a:ext>
                </a:extLst>
              </a:tr>
              <a:tr h="45412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Specimen Analyzed Date/ Time</a:t>
                      </a:r>
                      <a:endParaRPr lang="en-US" sz="2400" i="0" dirty="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i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Specimen Analyzed Date (OBX-19)</a:t>
                      </a:r>
                      <a:endParaRPr lang="en-US" sz="2400" i="0" dirty="0" smtClean="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0963717"/>
                  </a:ext>
                </a:extLst>
              </a:tr>
              <a:tr h="392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Date/Time of Lab Result</a:t>
                      </a:r>
                      <a:endParaRPr lang="en-US" sz="2400" i="0" dirty="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Results </a:t>
                      </a:r>
                      <a:r>
                        <a:rPr lang="en-US" sz="2400" i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Rpt</a:t>
                      </a:r>
                      <a:r>
                        <a:rPr lang="en-US" sz="240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/Status Change Date/Time (OBR-22)</a:t>
                      </a:r>
                      <a:endParaRPr lang="en-US" sz="2400" i="0" dirty="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7702995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6235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152754"/>
                </a:solidFill>
              </a:rPr>
              <a:t>Specimen Collection Date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/>
              <a:t>Recommended Implementation</a:t>
            </a:r>
            <a:r>
              <a:rPr lang="en-US" dirty="0" smtClean="0"/>
              <a:t>:</a:t>
            </a:r>
            <a:endParaRPr lang="en-US" dirty="0"/>
          </a:p>
          <a:p>
            <a:pPr marL="0" indent="0">
              <a:buNone/>
            </a:pPr>
            <a:r>
              <a:rPr lang="en-US" i="1" dirty="0"/>
              <a:t>Specimen Collection Date (i.e., Specimen Collection Date/Time (repeating group), Specimen Collection Date/Time (SPM-17), Specimen Collection Date (OBX-14) and Observation Date/Time (OBR-7)) </a:t>
            </a:r>
            <a:endParaRPr lang="en-US" i="1" dirty="0" smtClean="0"/>
          </a:p>
          <a:p>
            <a:pPr marL="0" indent="0">
              <a:buNone/>
            </a:pPr>
            <a:endParaRPr lang="en-US" i="1" dirty="0" smtClean="0"/>
          </a:p>
          <a:p>
            <a:pPr marL="0" indent="0">
              <a:buNone/>
            </a:pPr>
            <a:r>
              <a:rPr lang="en-US" dirty="0" smtClean="0"/>
              <a:t>should </a:t>
            </a:r>
            <a:r>
              <a:rPr lang="en-US" dirty="0"/>
              <a:t>be interpreted as the </a:t>
            </a:r>
            <a:r>
              <a:rPr lang="en-US" b="1" dirty="0"/>
              <a:t>date a clinical specimen was collected from the patient for the laboratory testing </a:t>
            </a:r>
            <a:r>
              <a:rPr lang="en-US" dirty="0"/>
              <a:t>relevant to the condition being reported to a public health agency.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180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152754"/>
                </a:solidFill>
              </a:rPr>
              <a:t>Specimen Received </a:t>
            </a:r>
            <a:r>
              <a:rPr lang="en-US" dirty="0" smtClean="0">
                <a:solidFill>
                  <a:srgbClr val="152754"/>
                </a:solidFill>
              </a:rPr>
              <a:t>Date</a:t>
            </a:r>
            <a:endParaRPr lang="en-US" dirty="0">
              <a:solidFill>
                <a:srgbClr val="152754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/>
              <a:t>Recommended Implementation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r>
              <a:rPr lang="en-US" i="1" dirty="0"/>
              <a:t>Specimen Received Date/Time (repeating group) and Specimen Received Date/Time (SPM-18) </a:t>
            </a:r>
            <a:endParaRPr lang="en-US" i="1" dirty="0" smtClean="0"/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r>
              <a:rPr lang="en-US" dirty="0" smtClean="0"/>
              <a:t>should </a:t>
            </a:r>
            <a:r>
              <a:rPr lang="en-US" dirty="0"/>
              <a:t>be interpreted as the </a:t>
            </a:r>
            <a:r>
              <a:rPr lang="en-US" b="1" dirty="0"/>
              <a:t>date the specimen was received by the performing laboratory </a:t>
            </a:r>
            <a:r>
              <a:rPr lang="en-US" dirty="0"/>
              <a:t>for the condition being reported to a public health agency, be it county/local or </a:t>
            </a:r>
            <a:r>
              <a:rPr lang="en-US" dirty="0" smtClean="0"/>
              <a:t>state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dirty="0" smtClean="0"/>
              <a:t>Consider removing from surveillance MMGs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530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152754"/>
                </a:solidFill>
              </a:rPr>
              <a:t>Result Date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70482" y="1336979"/>
            <a:ext cx="8849694" cy="5234509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85000" lnSpcReduction="10000"/>
          </a:bodyPr>
          <a:lstStyle/>
          <a:p>
            <a:r>
              <a:rPr lang="en-US" dirty="0"/>
              <a:t>Recommended Implementation</a:t>
            </a:r>
            <a:r>
              <a:rPr lang="en-US" dirty="0" smtClean="0"/>
              <a:t>:</a:t>
            </a:r>
          </a:p>
          <a:p>
            <a:endParaRPr lang="en-US" dirty="0" smtClean="0"/>
          </a:p>
          <a:p>
            <a:pPr marL="0" indent="0">
              <a:lnSpc>
                <a:spcPct val="110000"/>
              </a:lnSpc>
              <a:buNone/>
            </a:pPr>
            <a:r>
              <a:rPr lang="en-US" dirty="0"/>
              <a:t>Result date may reflect </a:t>
            </a:r>
            <a:r>
              <a:rPr lang="en-US" b="1" dirty="0"/>
              <a:t>either the date the specimen was analyzed or the date the latest result was released</a:t>
            </a:r>
            <a:r>
              <a:rPr lang="en-US" dirty="0"/>
              <a:t> for reporting. </a:t>
            </a:r>
            <a:endParaRPr lang="en-US" dirty="0" smtClean="0"/>
          </a:p>
          <a:p>
            <a:pPr marL="0" indent="0">
              <a:lnSpc>
                <a:spcPct val="110000"/>
              </a:lnSpc>
              <a:buNone/>
            </a:pPr>
            <a:endParaRPr lang="en-US" dirty="0" smtClean="0"/>
          </a:p>
          <a:p>
            <a:pPr marL="0" indent="0">
              <a:lnSpc>
                <a:spcPct val="110000"/>
              </a:lnSpc>
              <a:buNone/>
            </a:pPr>
            <a:r>
              <a:rPr lang="en-US" b="1" dirty="0" smtClean="0"/>
              <a:t>If </a:t>
            </a:r>
            <a:r>
              <a:rPr lang="en-US" b="1" dirty="0"/>
              <a:t>the surveillance system captures and stores both </a:t>
            </a:r>
            <a:r>
              <a:rPr lang="en-US" dirty="0"/>
              <a:t>Specimen Analyzed Date and the date a result was reported out, both data elements should be maintained and reported accordingly. </a:t>
            </a:r>
            <a:endParaRPr lang="en-US" dirty="0" smtClean="0"/>
          </a:p>
          <a:p>
            <a:pPr marL="0" indent="0">
              <a:lnSpc>
                <a:spcPct val="110000"/>
              </a:lnSpc>
              <a:buNone/>
            </a:pPr>
            <a:endParaRPr lang="en-US" dirty="0" smtClean="0"/>
          </a:p>
          <a:p>
            <a:pPr marL="0" indent="0">
              <a:lnSpc>
                <a:spcPct val="110000"/>
              </a:lnSpc>
              <a:buNone/>
            </a:pPr>
            <a:r>
              <a:rPr lang="en-US" b="1" dirty="0" smtClean="0"/>
              <a:t>If </a:t>
            </a:r>
            <a:r>
              <a:rPr lang="en-US" b="1" dirty="0"/>
              <a:t>only one result date is available</a:t>
            </a:r>
            <a:r>
              <a:rPr lang="en-US" dirty="0"/>
              <a:t>, that date can be used to populate Specimen Analyzed Date/Time/Specimen Analyzed Date (OBX-19) and Date/Time of Lab Result/Results </a:t>
            </a:r>
            <a:r>
              <a:rPr lang="en-US" dirty="0" err="1"/>
              <a:t>Rpt</a:t>
            </a:r>
            <a:r>
              <a:rPr lang="en-US" dirty="0"/>
              <a:t>/Status Change.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6335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MMWR Week and Year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5946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152754"/>
                </a:solidFill>
              </a:rPr>
              <a:t>MMWR Week &amp; Year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Used by CDC NNDSS to assign cases to specific week and year (all formats – HL7, NETSS, NBS)</a:t>
            </a:r>
          </a:p>
          <a:p>
            <a:pPr lvl="1"/>
            <a:r>
              <a:rPr lang="en-US" dirty="0" smtClean="0"/>
              <a:t>Weekly/annual tables online</a:t>
            </a:r>
          </a:p>
          <a:p>
            <a:pPr lvl="1"/>
            <a:r>
              <a:rPr lang="en-US" dirty="0" smtClean="0"/>
              <a:t>Annual data reconciliation</a:t>
            </a:r>
          </a:p>
          <a:p>
            <a:pPr lvl="1"/>
            <a:r>
              <a:rPr lang="en-US" dirty="0" smtClean="0"/>
              <a:t>Some programs use for internal work (analysis, completeness, publication)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Jurisdictions populate this data element in a variety of ways</a:t>
            </a:r>
          </a:p>
          <a:p>
            <a:pPr lvl="1"/>
            <a:r>
              <a:rPr lang="en-US" dirty="0" smtClean="0"/>
              <a:t>Single date (varies)</a:t>
            </a:r>
          </a:p>
          <a:p>
            <a:pPr lvl="1"/>
            <a:r>
              <a:rPr lang="en-US" dirty="0" smtClean="0"/>
              <a:t>Hierarchy/algorithm (varies)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Guidance document published online here:</a:t>
            </a:r>
          </a:p>
          <a:p>
            <a:pPr lvl="1"/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wwwn.cdc.gov/nndss/document/MMWR_week_overview.pdf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4206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101957"/>
                </a:solidFill>
              </a:rPr>
              <a:t>What is most important?</a:t>
            </a:r>
            <a:endParaRPr lang="en-US" sz="3200" b="1" dirty="0">
              <a:solidFill>
                <a:srgbClr val="101957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marL="514350" lvl="1" indent="-514350">
              <a:buFont typeface="+mj-lt"/>
              <a:buAutoNum type="arabicParenR"/>
            </a:pPr>
            <a:r>
              <a:rPr lang="en-US" dirty="0" smtClean="0"/>
              <a:t>Disease relevance  </a:t>
            </a:r>
            <a:r>
              <a:rPr lang="en-US" dirty="0" smtClean="0"/>
              <a:t>- date is epidemiologically meaningful</a:t>
            </a:r>
          </a:p>
          <a:p>
            <a:pPr marL="857250" lvl="2" indent="-5143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857250" lvl="2" indent="-514350">
              <a:buFont typeface="Arial" panose="020B0604020202020204" pitchFamily="34" charset="0"/>
              <a:buChar char="•"/>
            </a:pPr>
            <a:endParaRPr lang="en-US" dirty="0"/>
          </a:p>
          <a:p>
            <a:pPr marL="857250" lvl="2" indent="-5143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857250" lvl="2" indent="-5143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514350" lvl="1" indent="-514350">
              <a:buFont typeface="+mj-lt"/>
              <a:buAutoNum type="arabicParenR"/>
            </a:pPr>
            <a:r>
              <a:rPr lang="en-US" dirty="0" smtClean="0"/>
              <a:t>Consistency and comparability - date represents consistent data point across cases, conditions, and </a:t>
            </a:r>
            <a:r>
              <a:rPr lang="en-US" dirty="0" smtClean="0"/>
              <a:t>jurisdictions and unlikely to change over time for each case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09397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NNDSS Messages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dirty="0" smtClean="0"/>
              <a:t>Date </a:t>
            </a:r>
            <a:r>
              <a:rPr lang="en-US" dirty="0"/>
              <a:t>of disease </a:t>
            </a:r>
            <a:r>
              <a:rPr lang="en-US" dirty="0" smtClean="0"/>
              <a:t>onset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 smtClean="0"/>
              <a:t>Date </a:t>
            </a:r>
            <a:r>
              <a:rPr lang="en-US" dirty="0"/>
              <a:t>of </a:t>
            </a:r>
            <a:r>
              <a:rPr lang="en-US" dirty="0" smtClean="0"/>
              <a:t>diagnosis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 smtClean="0"/>
              <a:t>Date </a:t>
            </a:r>
            <a:r>
              <a:rPr lang="en-US" dirty="0"/>
              <a:t>of laboratory result </a:t>
            </a:r>
            <a:endParaRPr lang="en-US" dirty="0" smtClean="0"/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 smtClean="0"/>
              <a:t>Date </a:t>
            </a:r>
            <a:r>
              <a:rPr lang="en-US" dirty="0"/>
              <a:t>of first report to public (community) health </a:t>
            </a:r>
            <a:r>
              <a:rPr lang="en-US" dirty="0" smtClean="0"/>
              <a:t>system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 smtClean="0"/>
              <a:t>State </a:t>
            </a:r>
            <a:r>
              <a:rPr lang="en-US" dirty="0"/>
              <a:t>or MMWR report date </a:t>
            </a: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9849" y="6319161"/>
            <a:ext cx="63609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sz="1600" dirty="0" smtClean="0"/>
              <a:t>Source: </a:t>
            </a:r>
            <a:r>
              <a:rPr lang="en-US" sz="1600" dirty="0" smtClean="0">
                <a:hlinkClick r:id="rId2"/>
              </a:rPr>
              <a:t>https</a:t>
            </a:r>
            <a:r>
              <a:rPr lang="en-US" sz="1600" dirty="0">
                <a:hlinkClick r:id="rId2"/>
              </a:rPr>
              <a:t>://wwwn.cdc.gov/nndss/document/MMWR_week_overview.pdf</a:t>
            </a:r>
            <a:r>
              <a:rPr lang="en-US" sz="1600" dirty="0"/>
              <a:t> 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0792425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NEDSS Messages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dirty="0" smtClean="0"/>
              <a:t>Date of illness onset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 smtClean="0"/>
              <a:t>Date of diagnosis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 smtClean="0"/>
              <a:t>Date of specimen collection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 smtClean="0"/>
              <a:t>Date of laboratory result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 smtClean="0"/>
              <a:t>Date of first report to public health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 smtClean="0"/>
              <a:t>Date of first report to CDC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9849" y="6319161"/>
            <a:ext cx="63609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sz="1600" dirty="0" smtClean="0"/>
              <a:t>Source: </a:t>
            </a:r>
            <a:r>
              <a:rPr lang="en-US" sz="1600" dirty="0" smtClean="0">
                <a:hlinkClick r:id="rId2"/>
              </a:rPr>
              <a:t>https</a:t>
            </a:r>
            <a:r>
              <a:rPr lang="en-US" sz="1600" dirty="0">
                <a:hlinkClick r:id="rId2"/>
              </a:rPr>
              <a:t>://wwwn.cdc.gov/nndss/document/MMWR_week_overview.pdf</a:t>
            </a:r>
            <a:r>
              <a:rPr lang="en-US" sz="1600" dirty="0"/>
              <a:t> 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7137861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3603728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97669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 smtClean="0"/>
              <a:t>Practical considerations</a:t>
            </a:r>
            <a:endParaRPr lang="en-US" sz="3200" b="1" dirty="0"/>
          </a:p>
        </p:txBody>
      </p:sp>
      <p:sp>
        <p:nvSpPr>
          <p:cNvPr id="6" name="Content Placeholder 5"/>
          <p:cNvSpPr>
            <a:spLocks noGrp="1"/>
          </p:cNvSpPr>
          <p:nvPr>
            <p:ph type="body" sz="quarter" idx="10"/>
          </p:nvPr>
        </p:nvSpPr>
        <p:spPr>
          <a:xfrm>
            <a:off x="170482" y="1336979"/>
            <a:ext cx="8849694" cy="528910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14350" lvl="1" indent="-514350">
              <a:buFont typeface="Arial" panose="020B0604020202020204" pitchFamily="34" charset="0"/>
              <a:buChar char="•"/>
            </a:pPr>
            <a:r>
              <a:rPr lang="en-US" dirty="0" smtClean="0"/>
              <a:t>Timing of CDC reporting</a:t>
            </a:r>
          </a:p>
          <a:p>
            <a:pPr marL="857250" lvl="2" indent="-514350">
              <a:buFont typeface="Arial" panose="020B0604020202020204" pitchFamily="34" charset="0"/>
              <a:buChar char="•"/>
            </a:pPr>
            <a:r>
              <a:rPr lang="en-US" dirty="0" smtClean="0"/>
              <a:t>Variable across jurisdictions</a:t>
            </a:r>
          </a:p>
          <a:p>
            <a:pPr marL="857250" lvl="2" indent="-514350">
              <a:buFont typeface="Arial" panose="020B0604020202020204" pitchFamily="34" charset="0"/>
              <a:buChar char="•"/>
            </a:pPr>
            <a:r>
              <a:rPr lang="en-US" dirty="0" smtClean="0"/>
              <a:t>Reports for previous weeks will show up in cumulative counts but not weekly counts</a:t>
            </a:r>
          </a:p>
          <a:p>
            <a:pPr marL="514350" lvl="1" indent="-5143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514350" lvl="1" indent="-514350">
              <a:buFont typeface="Arial" panose="020B0604020202020204" pitchFamily="34" charset="0"/>
              <a:buChar char="•"/>
            </a:pPr>
            <a:r>
              <a:rPr lang="en-US" dirty="0" smtClean="0"/>
              <a:t>Data completeness</a:t>
            </a:r>
          </a:p>
          <a:p>
            <a:pPr marL="857250" lvl="2" indent="-514350">
              <a:buFont typeface="Arial" panose="020B0604020202020204" pitchFamily="34" charset="0"/>
              <a:buChar char="•"/>
            </a:pPr>
            <a:r>
              <a:rPr lang="en-US" dirty="0" smtClean="0"/>
              <a:t>Epidemiological fields may be blank and require a hierarchy that includes lab or reporting dates.</a:t>
            </a:r>
          </a:p>
          <a:p>
            <a:pPr marL="342900" lvl="2" indent="0">
              <a:buNone/>
            </a:pPr>
            <a:endParaRPr lang="en-US" dirty="0" smtClean="0"/>
          </a:p>
          <a:p>
            <a:pPr marL="514350" lvl="1" indent="-514350">
              <a:buFont typeface="Arial" panose="020B0604020202020204" pitchFamily="34" charset="0"/>
              <a:buChar char="•"/>
            </a:pPr>
            <a:r>
              <a:rPr lang="en-US" dirty="0" smtClean="0"/>
              <a:t>Usefulness </a:t>
            </a:r>
          </a:p>
          <a:p>
            <a:pPr marL="857250" lvl="2" indent="-514350">
              <a:buFont typeface="Arial" panose="020B0604020202020204" pitchFamily="34" charset="0"/>
              <a:buChar char="•"/>
            </a:pPr>
            <a:r>
              <a:rPr lang="en-US" dirty="0" smtClean="0"/>
              <a:t>MMWR Week/Year  may not satisfy jurisdictional needs for case counting/analysis</a:t>
            </a:r>
          </a:p>
          <a:p>
            <a:pPr marL="857250" lvl="2" indent="-5143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400050" lvl="1" indent="-514350"/>
            <a:r>
              <a:rPr lang="en-US" dirty="0" smtClean="0"/>
              <a:t>Potential for other options</a:t>
            </a:r>
          </a:p>
          <a:p>
            <a:pPr marL="857250" lvl="2" indent="-514350"/>
            <a:r>
              <a:rPr lang="en-US" dirty="0" smtClean="0"/>
              <a:t>Possibility of data tables/views by &gt;1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948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1B3473"/>
                </a:solidFill>
              </a:rPr>
              <a:t>MMWR Week Example</a:t>
            </a:r>
            <a:endParaRPr lang="en-US" sz="4000" dirty="0">
              <a:solidFill>
                <a:srgbClr val="1B3473"/>
              </a:solidFill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769723995"/>
              </p:ext>
            </p:extLst>
          </p:nvPr>
        </p:nvGraphicFramePr>
        <p:xfrm>
          <a:off x="170482" y="1411363"/>
          <a:ext cx="3725330" cy="48256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Right Brace 5"/>
          <p:cNvSpPr/>
          <p:nvPr/>
        </p:nvSpPr>
        <p:spPr>
          <a:xfrm>
            <a:off x="3699864" y="1411363"/>
            <a:ext cx="1068074" cy="4825669"/>
          </a:xfrm>
          <a:prstGeom prst="rightBrace">
            <a:avLst>
              <a:gd name="adj1" fmla="val 23557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767938" y="2057400"/>
            <a:ext cx="421277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MMWR Week </a:t>
            </a:r>
          </a:p>
          <a:p>
            <a:pPr algn="ctr"/>
            <a:r>
              <a:rPr lang="en-US" b="1" dirty="0" smtClean="0"/>
              <a:t>(first report, week 12)</a:t>
            </a:r>
          </a:p>
          <a:p>
            <a:pPr algn="ctr"/>
            <a:endParaRPr lang="en-US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NNDSS Hierarchy: Week 10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NEDSS Hierarchy: Week 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Date first reported to PHD: Week 10</a:t>
            </a:r>
          </a:p>
          <a:p>
            <a:r>
              <a:rPr lang="en-US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Date first reported to CDC: Week </a:t>
            </a:r>
            <a:r>
              <a:rPr lang="en-US" dirty="0" smtClean="0"/>
              <a:t>11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833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1B3473"/>
                </a:solidFill>
              </a:rPr>
              <a:t>MMWR Week Example</a:t>
            </a:r>
            <a:endParaRPr lang="en-US" sz="4000" dirty="0">
              <a:solidFill>
                <a:srgbClr val="1B3473"/>
              </a:solidFill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704140805"/>
              </p:ext>
            </p:extLst>
          </p:nvPr>
        </p:nvGraphicFramePr>
        <p:xfrm>
          <a:off x="170482" y="1411363"/>
          <a:ext cx="3725330" cy="48256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Right Brace 5"/>
          <p:cNvSpPr/>
          <p:nvPr/>
        </p:nvSpPr>
        <p:spPr>
          <a:xfrm>
            <a:off x="3699864" y="1411363"/>
            <a:ext cx="1068074" cy="4825669"/>
          </a:xfrm>
          <a:prstGeom prst="rightBrace">
            <a:avLst>
              <a:gd name="adj1" fmla="val 23557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767938" y="2057400"/>
            <a:ext cx="421277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MMWR Week </a:t>
            </a:r>
          </a:p>
          <a:p>
            <a:pPr algn="ctr"/>
            <a:r>
              <a:rPr lang="en-US" b="1" dirty="0" smtClean="0"/>
              <a:t>(final report, week 15)</a:t>
            </a:r>
          </a:p>
          <a:p>
            <a:pPr algn="ctr"/>
            <a:endParaRPr lang="en-US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NNDSS Hierarchy: Week 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NEDSS Hierarchy: Week 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Date first reported to PHD: Week 10</a:t>
            </a:r>
          </a:p>
          <a:p>
            <a:r>
              <a:rPr lang="en-US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Date first reported to CDC: Week </a:t>
            </a:r>
            <a:r>
              <a:rPr lang="en-US" dirty="0" smtClean="0"/>
              <a:t>11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83076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101957"/>
                </a:solidFill>
              </a:rPr>
              <a:t>What is most important?</a:t>
            </a:r>
            <a:endParaRPr lang="en-US" sz="3200" b="1" dirty="0">
              <a:solidFill>
                <a:srgbClr val="101957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marL="514350" lvl="1" indent="-514350">
              <a:buFont typeface="+mj-lt"/>
              <a:buAutoNum type="arabicParenR"/>
            </a:pPr>
            <a:r>
              <a:rPr lang="en-US" dirty="0" smtClean="0"/>
              <a:t>Disease relevance  </a:t>
            </a:r>
            <a:r>
              <a:rPr lang="en-US" dirty="0" smtClean="0"/>
              <a:t>- date is epidemiologically meaningful</a:t>
            </a:r>
          </a:p>
          <a:p>
            <a:pPr marL="857250" lvl="2" indent="-514350">
              <a:buFont typeface="Arial" panose="020B0604020202020204" pitchFamily="34" charset="0"/>
              <a:buChar char="•"/>
            </a:pPr>
            <a:r>
              <a:rPr lang="en-US" dirty="0" smtClean="0"/>
              <a:t>Pros: More likely to approximate when disease occurred</a:t>
            </a:r>
          </a:p>
          <a:p>
            <a:pPr marL="857250" lvl="2" indent="-514350">
              <a:buFont typeface="Arial" panose="020B0604020202020204" pitchFamily="34" charset="0"/>
              <a:buChar char="•"/>
            </a:pPr>
            <a:r>
              <a:rPr lang="en-US" dirty="0" smtClean="0"/>
              <a:t>Cons: Likely requires hierarchy due to missing data; may change frequently as data are collected; </a:t>
            </a:r>
          </a:p>
          <a:p>
            <a:pPr marL="857250" lvl="2" indent="-5143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514350" lvl="1" indent="-514350">
              <a:buFont typeface="+mj-lt"/>
              <a:buAutoNum type="arabicParenR"/>
            </a:pPr>
            <a:r>
              <a:rPr lang="en-US" dirty="0" smtClean="0"/>
              <a:t>Consistency and comparability - date represents consistent data point across cases, conditions, and </a:t>
            </a:r>
            <a:r>
              <a:rPr lang="en-US" dirty="0" smtClean="0"/>
              <a:t>jurisdictions and unlikely to change over time for each case</a:t>
            </a:r>
            <a:endParaRPr lang="en-US" dirty="0" smtClean="0"/>
          </a:p>
          <a:p>
            <a:pPr marL="857250" lvl="2" indent="-514350">
              <a:buFont typeface="Arial" panose="020B0604020202020204" pitchFamily="34" charset="0"/>
              <a:buChar char="•"/>
            </a:pPr>
            <a:r>
              <a:rPr lang="en-US" dirty="0" smtClean="0"/>
              <a:t>Pros: Allows more accurate comparisons; can select well-populated date; rarely changes</a:t>
            </a:r>
          </a:p>
          <a:p>
            <a:pPr marL="857250" lvl="2" indent="-514350">
              <a:buFont typeface="Arial" panose="020B0604020202020204" pitchFamily="34" charset="0"/>
              <a:buChar char="•"/>
            </a:pPr>
            <a:r>
              <a:rPr lang="en-US" dirty="0" smtClean="0"/>
              <a:t>Cons: Potential variation in time lag from illness to selected date; less epidemiologically meaningful</a:t>
            </a:r>
          </a:p>
        </p:txBody>
      </p:sp>
    </p:spTree>
    <p:extLst>
      <p:ext uri="{BB962C8B-B14F-4D97-AF65-F5344CB8AC3E}">
        <p14:creationId xmlns:p14="http://schemas.microsoft.com/office/powerpoint/2010/main" val="1751677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Action Items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Send comments on Lab Dates and Report Dates drafts by 4/5</a:t>
            </a:r>
            <a:endParaRPr lang="en-US" dirty="0"/>
          </a:p>
          <a:p>
            <a:pPr lvl="1"/>
            <a:r>
              <a:rPr lang="en-US" dirty="0"/>
              <a:t>Report </a:t>
            </a:r>
            <a:r>
              <a:rPr lang="en-US"/>
              <a:t>Date </a:t>
            </a:r>
            <a:r>
              <a:rPr lang="en-US" smtClean="0"/>
              <a:t>Draft:  </a:t>
            </a: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3.basecamp.com/3164497/buckets/6938668/uploads/1660865101</a:t>
            </a:r>
            <a:endParaRPr lang="en-US" dirty="0"/>
          </a:p>
          <a:p>
            <a:pPr lvl="1"/>
            <a:r>
              <a:rPr lang="en-US" dirty="0"/>
              <a:t>Lab Date </a:t>
            </a:r>
            <a:r>
              <a:rPr lang="en-US" dirty="0" smtClean="0"/>
              <a:t>Draft:  </a:t>
            </a:r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3.basecamp.com/3164497/buckets/6938668/uploads/1660862278</a:t>
            </a:r>
            <a:endParaRPr lang="en-US" dirty="0" smtClean="0"/>
          </a:p>
          <a:p>
            <a:pPr lvl="1"/>
            <a:endParaRPr lang="en-US" dirty="0">
              <a:solidFill>
                <a:srgbClr val="FF0000"/>
              </a:solidFill>
            </a:endParaRPr>
          </a:p>
          <a:p>
            <a:r>
              <a:rPr lang="en-US" dirty="0" smtClean="0"/>
              <a:t>Watch for Diagnosis Date draft and send comments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6448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/>
          </p:cNvPr>
          <p:cNvSpPr>
            <a:spLocks noGrp="1"/>
          </p:cNvSpPr>
          <p:nvPr>
            <p:ph type="title"/>
          </p:nvPr>
        </p:nvSpPr>
        <p:spPr>
          <a:xfrm>
            <a:off x="457200" y="169863"/>
            <a:ext cx="8229600" cy="103187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rgbClr val="152754"/>
                </a:solidFill>
              </a:rPr>
              <a:t>How to Engage</a:t>
            </a:r>
          </a:p>
        </p:txBody>
      </p:sp>
      <p:sp>
        <p:nvSpPr>
          <p:cNvPr id="3" name="Text Placeholder 2">
            <a:extLst/>
          </p:cNvPr>
          <p:cNvSpPr>
            <a:spLocks noGrp="1"/>
          </p:cNvSpPr>
          <p:nvPr>
            <p:ph type="body" sz="quarter" idx="10"/>
          </p:nvPr>
        </p:nvSpPr>
        <p:spPr>
          <a:xfrm>
            <a:off x="169863" y="1336675"/>
            <a:ext cx="8850312" cy="4746625"/>
          </a:xfrm>
        </p:spPr>
        <p:txBody>
          <a:bodyPr rtlCol="0">
            <a:normAutofit/>
          </a:bodyPr>
          <a:lstStyle/>
          <a:p>
            <a:pPr marL="114300" lvl="1" indent="0" eaLnBrk="1" fontAlgn="auto" hangingPunct="1">
              <a:spcAft>
                <a:spcPts val="0"/>
              </a:spcAft>
              <a:buNone/>
              <a:defRPr/>
            </a:pPr>
            <a:r>
              <a:rPr sz="2800" b="1" dirty="0" smtClean="0">
                <a:solidFill>
                  <a:srgbClr val="002060"/>
                </a:solidFill>
              </a:rPr>
              <a:t>Email:</a:t>
            </a:r>
          </a:p>
          <a:p>
            <a:pPr marL="685800" lvl="2">
              <a:buFont typeface="Arial" pitchFamily="34" charset="0"/>
              <a:buChar char="•"/>
              <a:defRPr/>
            </a:pPr>
            <a:r>
              <a:rPr lang="en-US" sz="2400" b="1" dirty="0" smtClean="0">
                <a:solidFill>
                  <a:srgbClr val="002060"/>
                </a:solidFill>
              </a:rPr>
              <a:t>Molly </a:t>
            </a:r>
            <a:r>
              <a:rPr lang="en-US" sz="2400" b="1" dirty="0">
                <a:solidFill>
                  <a:srgbClr val="002060"/>
                </a:solidFill>
              </a:rPr>
              <a:t>Crockett: </a:t>
            </a:r>
            <a:r>
              <a:rPr lang="en-US" sz="2400" dirty="0" smtClean="0">
                <a:solidFill>
                  <a:srgbClr val="002060"/>
                </a:solidFill>
                <a:hlinkClick r:id="rId3"/>
              </a:rPr>
              <a:t>Molly.Crockett@MassMail.State.MA.US</a:t>
            </a:r>
            <a:endParaRPr lang="en-US" sz="2400" dirty="0" smtClean="0">
              <a:solidFill>
                <a:srgbClr val="002060"/>
              </a:solidFill>
            </a:endParaRPr>
          </a:p>
          <a:p>
            <a:pPr marL="685800" lvl="2">
              <a:buFont typeface="Arial" pitchFamily="34" charset="0"/>
              <a:buChar char="•"/>
              <a:defRPr/>
            </a:pPr>
            <a:r>
              <a:rPr lang="en-US" sz="2400" b="1" dirty="0">
                <a:solidFill>
                  <a:srgbClr val="002060"/>
                </a:solidFill>
              </a:rPr>
              <a:t>Laura </a:t>
            </a:r>
            <a:r>
              <a:rPr lang="en-US" sz="2400" b="1" dirty="0" smtClean="0">
                <a:solidFill>
                  <a:srgbClr val="002060"/>
                </a:solidFill>
              </a:rPr>
              <a:t>Erhart: </a:t>
            </a:r>
            <a:r>
              <a:rPr lang="en-US" sz="2400" dirty="0" smtClean="0">
                <a:solidFill>
                  <a:srgbClr val="002060"/>
                </a:solidFill>
                <a:hlinkClick r:id="rId4"/>
              </a:rPr>
              <a:t>laura.erhart@azdhs.gov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</a:p>
          <a:p>
            <a:pPr marL="685800" lvl="2">
              <a:buFont typeface="Arial" pitchFamily="34" charset="0"/>
              <a:buChar char="•"/>
              <a:defRPr/>
            </a:pPr>
            <a:endParaRPr sz="2400" dirty="0" smtClean="0">
              <a:solidFill>
                <a:srgbClr val="002060"/>
              </a:solidFill>
            </a:endParaRPr>
          </a:p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endParaRPr lang="en-US" dirty="0">
              <a:solidFill>
                <a:srgbClr val="10195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r>
              <a:rPr lang="en-US" sz="3200" dirty="0" smtClean="0">
                <a:solidFill>
                  <a:srgbClr val="1019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Join us!</a:t>
            </a:r>
          </a:p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endParaRPr lang="en-US" sz="3200" dirty="0" smtClean="0">
              <a:solidFill>
                <a:srgbClr val="10195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r>
              <a:rPr lang="en-US" sz="2400" dirty="0" smtClean="0">
                <a:solidFill>
                  <a:srgbClr val="1019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Helpful to have perspectives from</a:t>
            </a:r>
          </a:p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r>
              <a:rPr lang="en-US" sz="2400" dirty="0" smtClean="0">
                <a:solidFill>
                  <a:srgbClr val="1019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variety of jurisdictions and program </a:t>
            </a:r>
            <a:r>
              <a:rPr lang="en-US" sz="2400" dirty="0">
                <a:solidFill>
                  <a:srgbClr val="1019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areas </a:t>
            </a:r>
            <a:r>
              <a:rPr lang="en-US" sz="2400" i="1" dirty="0" smtClean="0">
                <a:solidFill>
                  <a:srgbClr val="1019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US" sz="2400" dirty="0" smtClean="0">
                <a:solidFill>
                  <a:srgbClr val="1019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r>
              <a:rPr lang="en-US" sz="2400" dirty="0" smtClean="0">
                <a:solidFill>
                  <a:srgbClr val="1019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informatics/surveillance </a:t>
            </a:r>
            <a:r>
              <a:rPr lang="en-US" sz="2400" dirty="0">
                <a:solidFill>
                  <a:srgbClr val="1019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side </a:t>
            </a:r>
            <a:r>
              <a:rPr lang="en-US" sz="2400" dirty="0" smtClean="0">
                <a:solidFill>
                  <a:srgbClr val="1019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disease-specific areas.</a:t>
            </a:r>
            <a:endParaRPr lang="en-US" sz="2400" dirty="0">
              <a:solidFill>
                <a:srgbClr val="10195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3351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2565</TotalTime>
  <Words>1418</Words>
  <Application>Microsoft Office PowerPoint</Application>
  <PresentationFormat>On-screen Show (4:3)</PresentationFormat>
  <Paragraphs>251</Paragraphs>
  <Slides>29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Data Standardization Workgroup</vt:lpstr>
      <vt:lpstr>Agenda</vt:lpstr>
      <vt:lpstr>PowerPoint Presentation</vt:lpstr>
      <vt:lpstr>Preparing a CSTE Brief</vt:lpstr>
      <vt:lpstr>Preparing a CSTE Brief</vt:lpstr>
      <vt:lpstr>Feedback please!</vt:lpstr>
      <vt:lpstr>Highlights</vt:lpstr>
      <vt:lpstr>Report dates</vt:lpstr>
      <vt:lpstr>Date First Reported to PHD</vt:lpstr>
      <vt:lpstr>Date First Reported to PHD</vt:lpstr>
      <vt:lpstr>Earliest Date Reported to State and  Earliest Date Reported to County</vt:lpstr>
      <vt:lpstr>Date First Suspected by PH (currently Date Reported)</vt:lpstr>
      <vt:lpstr>Date First Suspected by PH (currently Date Reported)</vt:lpstr>
      <vt:lpstr>Lab dates</vt:lpstr>
      <vt:lpstr>Specimen Collection Date</vt:lpstr>
      <vt:lpstr>Specimen Received Date</vt:lpstr>
      <vt:lpstr>Result Date </vt:lpstr>
      <vt:lpstr>PowerPoint Presentation</vt:lpstr>
      <vt:lpstr>MMWR Week &amp; Year</vt:lpstr>
      <vt:lpstr>What is most important?</vt:lpstr>
      <vt:lpstr>NNDSS Messages</vt:lpstr>
      <vt:lpstr>NEDSS Messages</vt:lpstr>
      <vt:lpstr>PowerPoint Presentation</vt:lpstr>
      <vt:lpstr>Practical considerations</vt:lpstr>
      <vt:lpstr>MMWR Week Example</vt:lpstr>
      <vt:lpstr>MMWR Week Example</vt:lpstr>
      <vt:lpstr>What is most important?</vt:lpstr>
      <vt:lpstr>Action Items</vt:lpstr>
      <vt:lpstr>How to Engage</vt:lpstr>
    </vt:vector>
  </TitlesOfParts>
  <Company>Arizona Department of Health Services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Laura Erhart</dc:creator>
  <cp:lastModifiedBy> </cp:lastModifiedBy>
  <cp:revision>46</cp:revision>
  <dcterms:created xsi:type="dcterms:W3CDTF">2019-02-01T13:23:40Z</dcterms:created>
  <dcterms:modified xsi:type="dcterms:W3CDTF">2019-03-22T13:33:29Z</dcterms:modified>
</cp:coreProperties>
</file>