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20"/>
  </p:notesMasterIdLst>
  <p:sldIdLst>
    <p:sldId id="266" r:id="rId5"/>
    <p:sldId id="267" r:id="rId6"/>
    <p:sldId id="309" r:id="rId7"/>
    <p:sldId id="311" r:id="rId8"/>
    <p:sldId id="304" r:id="rId9"/>
    <p:sldId id="369" r:id="rId10"/>
    <p:sldId id="370" r:id="rId11"/>
    <p:sldId id="371" r:id="rId12"/>
    <p:sldId id="372" r:id="rId13"/>
    <p:sldId id="373" r:id="rId14"/>
    <p:sldId id="374" r:id="rId15"/>
    <p:sldId id="375" r:id="rId16"/>
    <p:sldId id="376" r:id="rId17"/>
    <p:sldId id="377" r:id="rId18"/>
    <p:sldId id="368" r:id="rId19"/>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276" autoAdjust="0"/>
    <p:restoredTop sz="96374" autoAdjust="0"/>
  </p:normalViewPr>
  <p:slideViewPr>
    <p:cSldViewPr snapToGrid="0">
      <p:cViewPr varScale="1">
        <p:scale>
          <a:sx n="111" d="100"/>
          <a:sy n="111" d="100"/>
        </p:scale>
        <p:origin x="2016" y="10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108892-75A1-4BDE-87AC-D3B13C83E7A0}" type="datetimeFigureOut">
              <a:rPr lang="en-US" smtClean="0"/>
              <a:t>9/29/2022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72C8C-B45C-4F9B-AD10-6928A928884F}" type="slidenum">
              <a:rPr lang="en-US" smtClean="0"/>
              <a:t>‹#›</a:t>
            </a:fld>
            <a:endParaRPr lang="en-US"/>
          </a:p>
        </p:txBody>
      </p:sp>
    </p:spTree>
    <p:extLst>
      <p:ext uri="{BB962C8B-B14F-4D97-AF65-F5344CB8AC3E}">
        <p14:creationId xmlns:p14="http://schemas.microsoft.com/office/powerpoint/2010/main" val="4152374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57"/>
            <a:ext cx="610965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2090809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11658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3" r:id="rId2"/>
    <p:sldLayoutId id="2147483674" r:id="rId3"/>
    <p:sldLayoutId id="2147483677" r:id="rId4"/>
    <p:sldLayoutId id="214748367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628650" y="2158361"/>
            <a:ext cx="8191072" cy="538447"/>
          </a:xfrm>
        </p:spPr>
        <p:txBody>
          <a:bodyPr/>
          <a:lstStyle/>
          <a:p>
            <a:r>
              <a:rPr lang="en-US" dirty="0">
                <a:latin typeface="+mj-lt"/>
              </a:rPr>
              <a:t>September 30, 2022</a:t>
            </a:r>
          </a:p>
        </p:txBody>
      </p:sp>
      <p:sp>
        <p:nvSpPr>
          <p:cNvPr id="6" name="Title 2">
            <a:extLst>
              <a:ext uri="{FF2B5EF4-FFF2-40B4-BE49-F238E27FC236}">
                <a16:creationId xmlns:a16="http://schemas.microsoft.com/office/drawing/2014/main" id="{3B0A1483-033F-48C5-80E7-9FEB4C0245BE}"/>
              </a:ext>
            </a:extLst>
          </p:cNvPr>
          <p:cNvSpPr txBox="1">
            <a:spLocks/>
          </p:cNvSpPr>
          <p:nvPr/>
        </p:nvSpPr>
        <p:spPr>
          <a:xfrm>
            <a:off x="628650" y="164600"/>
            <a:ext cx="7886700" cy="199376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r>
              <a:rPr lang="en-US" altLang="en-US" sz="3600" dirty="0"/>
              <a:t>Data Standardization Work Group (DSWG)</a:t>
            </a:r>
            <a:endParaRPr lang="en-US" sz="3600" dirty="0"/>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rgbClr val="C00000"/>
                </a:solidFill>
              </a:rPr>
              <a:t>Please mute phone/ headset/ computer audio!​</a:t>
            </a:r>
          </a:p>
          <a:p>
            <a:pPr marL="0" indent="0" algn="ctr">
              <a:buNone/>
            </a:pPr>
            <a:r>
              <a:rPr lang="en-US" sz="2400" b="1" u="sng" dirty="0"/>
              <a:t>Agenda</a:t>
            </a:r>
          </a:p>
          <a:p>
            <a:pPr marL="342900" marR="0" lvl="0" indent="-342900">
              <a:spcBef>
                <a:spcPts val="0"/>
              </a:spcBef>
              <a:spcAft>
                <a:spcPts val="0"/>
              </a:spcAft>
              <a:buFont typeface="Symbol" panose="05050102010706020507" pitchFamily="18" charset="2"/>
              <a:buChar char=""/>
            </a:pPr>
            <a:r>
              <a:rPr lang="en-US" sz="2000" dirty="0"/>
              <a:t>Roll Call </a:t>
            </a:r>
          </a:p>
          <a:p>
            <a:pPr marL="342900" marR="0" lvl="0" indent="-342900">
              <a:spcBef>
                <a:spcPts val="0"/>
              </a:spcBef>
              <a:spcAft>
                <a:spcPts val="0"/>
              </a:spcAft>
              <a:buFont typeface="Symbol" panose="05050102010706020507" pitchFamily="18" charset="2"/>
              <a:buChar char=""/>
            </a:pPr>
            <a:r>
              <a:rPr lang="en-US" sz="2000" dirty="0"/>
              <a:t>Status for “When to Send Cases”</a:t>
            </a:r>
          </a:p>
          <a:p>
            <a:pPr marL="342900" marR="0" lvl="0" indent="-342900">
              <a:spcBef>
                <a:spcPts val="0"/>
              </a:spcBef>
              <a:spcAft>
                <a:spcPts val="0"/>
              </a:spcAft>
              <a:buFont typeface="Symbol" panose="05050102010706020507" pitchFamily="18" charset="2"/>
              <a:buChar char=""/>
            </a:pPr>
            <a:r>
              <a:rPr lang="en-US" sz="2000" dirty="0"/>
              <a:t>Status of Best Practice Document for Calculated Case Counting Date</a:t>
            </a:r>
          </a:p>
          <a:p>
            <a:pPr marL="342900" marR="0" lvl="0" indent="-342900">
              <a:spcBef>
                <a:spcPts val="0"/>
              </a:spcBef>
              <a:spcAft>
                <a:spcPts val="0"/>
              </a:spcAft>
              <a:buFont typeface="Symbol" panose="05050102010706020507" pitchFamily="18" charset="2"/>
              <a:buChar char=""/>
            </a:pPr>
            <a:r>
              <a:rPr lang="en-US" sz="2000" dirty="0"/>
              <a:t>Discuss feedback for Calculated Case Counting Date</a:t>
            </a:r>
            <a:endParaRPr lang="en-US" sz="1600" dirty="0"/>
          </a:p>
          <a:p>
            <a:pPr marL="342900" marR="0" lvl="0" indent="-342900">
              <a:spcBef>
                <a:spcPts val="0"/>
              </a:spcBef>
              <a:spcAft>
                <a:spcPts val="0"/>
              </a:spcAft>
              <a:buFont typeface="Symbol" panose="05050102010706020507" pitchFamily="18" charset="2"/>
              <a:buChar char=""/>
            </a:pPr>
            <a:r>
              <a:rPr lang="en-US" sz="2000" dirty="0"/>
              <a:t>Wrap Up &amp; Adjourn</a:t>
            </a: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2100" b="1" dirty="0"/>
              <a:t>CSTE Data Standardization Workgroup Meeting</a:t>
            </a:r>
            <a:r>
              <a:rPr lang="en-US" sz="2100" dirty="0">
                <a:solidFill>
                  <a:srgbClr val="000000"/>
                </a:solidFill>
              </a:rPr>
              <a:t>​</a:t>
            </a:r>
            <a:endParaRPr lang="en-US" sz="2100" dirty="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4928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7428D-F4E5-4EF5-8905-9096AFCD55AB}"/>
              </a:ext>
            </a:extLst>
          </p:cNvPr>
          <p:cNvSpPr>
            <a:spLocks noGrp="1"/>
          </p:cNvSpPr>
          <p:nvPr>
            <p:ph type="title"/>
          </p:nvPr>
        </p:nvSpPr>
        <p:spPr/>
        <p:txBody>
          <a:bodyPr/>
          <a:lstStyle/>
          <a:p>
            <a:r>
              <a:rPr lang="en-US" sz="3200" dirty="0"/>
              <a:t>Status of “When to Send Cases”</a:t>
            </a:r>
            <a:endParaRPr lang="en-US" sz="3600" dirty="0"/>
          </a:p>
        </p:txBody>
      </p:sp>
      <p:sp>
        <p:nvSpPr>
          <p:cNvPr id="3" name="Content Placeholder 2">
            <a:extLst>
              <a:ext uri="{FF2B5EF4-FFF2-40B4-BE49-F238E27FC236}">
                <a16:creationId xmlns:a16="http://schemas.microsoft.com/office/drawing/2014/main" id="{E43F152B-47CD-4DF7-8CD4-9F517B983018}"/>
              </a:ext>
            </a:extLst>
          </p:cNvPr>
          <p:cNvSpPr>
            <a:spLocks noGrp="1"/>
          </p:cNvSpPr>
          <p:nvPr>
            <p:ph idx="1"/>
          </p:nvPr>
        </p:nvSpPr>
        <p:spPr/>
        <p:txBody>
          <a:bodyPr>
            <a:normAutofit/>
          </a:bodyPr>
          <a:lstStyle/>
          <a:p>
            <a:r>
              <a:rPr lang="en-US" dirty="0"/>
              <a:t>“Timeliness of Sending Case Notifications to CDC” part of the planned guidelines:</a:t>
            </a:r>
          </a:p>
          <a:p>
            <a:pPr lvl="1"/>
            <a:r>
              <a:rPr lang="en-US" dirty="0"/>
              <a:t>Draft presented to SPIS on 8/5</a:t>
            </a:r>
          </a:p>
          <a:p>
            <a:pPr lvl="1"/>
            <a:r>
              <a:rPr lang="en-US" dirty="0"/>
              <a:t>Included overview of current state, summary of issues, and “considerations” (but no solid recommendations)</a:t>
            </a:r>
          </a:p>
          <a:p>
            <a:pPr lvl="1"/>
            <a:r>
              <a:rPr lang="en-US" dirty="0"/>
              <a:t>“Possible recommendations” included</a:t>
            </a:r>
          </a:p>
          <a:p>
            <a:pPr lvl="1"/>
            <a:endParaRPr lang="en-US" dirty="0"/>
          </a:p>
          <a:p>
            <a:r>
              <a:rPr lang="en-US" dirty="0"/>
              <a:t>Outcome: </a:t>
            </a:r>
          </a:p>
          <a:p>
            <a:pPr lvl="1"/>
            <a:r>
              <a:rPr lang="en-US" dirty="0"/>
              <a:t>Will plan at this time for further steps and discussion to be led within CSTE / SPIS (rather than DSWG specifically)</a:t>
            </a:r>
          </a:p>
          <a:p>
            <a:pPr lvl="1"/>
            <a:r>
              <a:rPr lang="en-US" dirty="0"/>
              <a:t>Any guidance on this topic is now separated again from the calculated case counting date</a:t>
            </a:r>
          </a:p>
        </p:txBody>
      </p:sp>
    </p:spTree>
    <p:extLst>
      <p:ext uri="{BB962C8B-B14F-4D97-AF65-F5344CB8AC3E}">
        <p14:creationId xmlns:p14="http://schemas.microsoft.com/office/powerpoint/2010/main" val="3246624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a:bodyPr>
          <a:lstStyle/>
          <a:p>
            <a:pPr marR="0" lvl="0">
              <a:spcBef>
                <a:spcPts val="0"/>
              </a:spcBef>
              <a:spcAft>
                <a:spcPts val="0"/>
              </a:spcAft>
            </a:pPr>
            <a:r>
              <a:rPr lang="en-US" sz="3200" dirty="0"/>
              <a:t>Calculated Case Counting Date</a:t>
            </a:r>
          </a:p>
        </p:txBody>
      </p:sp>
    </p:spTree>
    <p:extLst>
      <p:ext uri="{BB962C8B-B14F-4D97-AF65-F5344CB8AC3E}">
        <p14:creationId xmlns:p14="http://schemas.microsoft.com/office/powerpoint/2010/main" val="1243218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p:txBody>
          <a:bodyPr/>
          <a:lstStyle/>
          <a:p>
            <a:r>
              <a:rPr lang="en-US" dirty="0"/>
              <a:t>Status</a:t>
            </a:r>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740675"/>
          </a:xfrm>
        </p:spPr>
        <p:txBody>
          <a:bodyPr>
            <a:normAutofit/>
          </a:bodyPr>
          <a:lstStyle/>
          <a:p>
            <a:pPr fontAlgn="base">
              <a:spcAft>
                <a:spcPct val="0"/>
              </a:spcAft>
            </a:pPr>
            <a:r>
              <a:rPr lang="en-US" altLang="en-US" dirty="0"/>
              <a:t>Presented to combined SPIS/SPS call on July 8</a:t>
            </a:r>
          </a:p>
          <a:p>
            <a:pPr fontAlgn="base">
              <a:spcAft>
                <a:spcPct val="0"/>
              </a:spcAft>
            </a:pPr>
            <a:endParaRPr lang="en-US" altLang="en-US" dirty="0"/>
          </a:p>
          <a:p>
            <a:pPr fontAlgn="base">
              <a:spcAft>
                <a:spcPct val="0"/>
              </a:spcAft>
            </a:pPr>
            <a:r>
              <a:rPr lang="en-US" altLang="en-US" dirty="0"/>
              <a:t>DSWG Proposal for Standardized Case Counting Date was distributed to CSTE S/I members, state epis, deputy state epis</a:t>
            </a:r>
          </a:p>
          <a:p>
            <a:pPr lvl="1" fontAlgn="base">
              <a:spcAft>
                <a:spcPct val="0"/>
              </a:spcAft>
            </a:pPr>
            <a:r>
              <a:rPr lang="en-US" altLang="en-US" dirty="0"/>
              <a:t>Request for feedback via survey</a:t>
            </a:r>
          </a:p>
          <a:p>
            <a:pPr lvl="1" fontAlgn="base">
              <a:spcAft>
                <a:spcPct val="0"/>
              </a:spcAft>
            </a:pPr>
            <a:endParaRPr lang="en-US" altLang="en-US" dirty="0"/>
          </a:p>
          <a:p>
            <a:pPr fontAlgn="base">
              <a:spcAft>
                <a:spcPct val="0"/>
              </a:spcAft>
            </a:pPr>
            <a:r>
              <a:rPr lang="en-US" altLang="en-US" dirty="0"/>
              <a:t>July 29 – Discussion of survey feedback on DSWG call </a:t>
            </a:r>
          </a:p>
          <a:p>
            <a:pPr fontAlgn="base">
              <a:spcAft>
                <a:spcPct val="0"/>
              </a:spcAft>
            </a:pPr>
            <a:endParaRPr lang="en-US" altLang="en-US" dirty="0"/>
          </a:p>
          <a:p>
            <a:pPr fontAlgn="base">
              <a:spcAft>
                <a:spcPct val="0"/>
              </a:spcAft>
            </a:pPr>
            <a:r>
              <a:rPr lang="en-US" altLang="en-US" dirty="0"/>
              <a:t>End of Sept: Dissemination of revised draft to DSWG; DSWG discussion</a:t>
            </a:r>
          </a:p>
        </p:txBody>
      </p:sp>
      <p:sp>
        <p:nvSpPr>
          <p:cNvPr id="4" name="Rectangle 1">
            <a:extLst>
              <a:ext uri="{FF2B5EF4-FFF2-40B4-BE49-F238E27FC236}">
                <a16:creationId xmlns:a16="http://schemas.microsoft.com/office/drawing/2014/main" id="{0E62CC83-205C-B9E7-4FF9-B28CF4087302}"/>
              </a:ext>
            </a:extLst>
          </p:cNvPr>
          <p:cNvSpPr>
            <a:spLocks noChangeArrowheads="1"/>
          </p:cNvSpPr>
          <p:nvPr/>
        </p:nvSpPr>
        <p:spPr bwMode="auto">
          <a:xfrm>
            <a:off x="0" y="-292387"/>
            <a:ext cx="65" cy="5847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dirty="0">
                <a:ln>
                  <a:noFill/>
                </a:ln>
                <a:solidFill>
                  <a:srgbClr val="000000"/>
                </a:solidFill>
                <a:effectLst/>
                <a:latin typeface="Roboto" panose="02000000000000000000" pitchFamily="2" charset="0"/>
              </a:rPr>
            </a:br>
            <a:endParaRPr kumimoji="0" lang="en-US" altLang="en-US" sz="1000" b="0" i="0" u="none" strike="noStrike" cap="none" normalizeH="0" baseline="0" dirty="0">
              <a:ln>
                <a:noFill/>
              </a:ln>
              <a:solidFill>
                <a:srgbClr val="000000"/>
              </a:solidFill>
              <a:effectLst/>
              <a:latin typeface="Roboto" panose="020000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80787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FF379-4C60-4645-87A9-9F76DD662AB8}"/>
              </a:ext>
            </a:extLst>
          </p:cNvPr>
          <p:cNvSpPr>
            <a:spLocks noGrp="1"/>
          </p:cNvSpPr>
          <p:nvPr>
            <p:ph type="title"/>
          </p:nvPr>
        </p:nvSpPr>
        <p:spPr/>
        <p:txBody>
          <a:bodyPr/>
          <a:lstStyle/>
          <a:p>
            <a:r>
              <a:rPr lang="en-US" dirty="0"/>
              <a:t>Page 7 </a:t>
            </a:r>
            <a:r>
              <a:rPr lang="en-US" sz="3200" dirty="0"/>
              <a:t>(content expanded)</a:t>
            </a:r>
            <a:endParaRPr lang="en-US" dirty="0"/>
          </a:p>
        </p:txBody>
      </p:sp>
      <p:sp>
        <p:nvSpPr>
          <p:cNvPr id="3" name="Content Placeholder 2">
            <a:extLst>
              <a:ext uri="{FF2B5EF4-FFF2-40B4-BE49-F238E27FC236}">
                <a16:creationId xmlns:a16="http://schemas.microsoft.com/office/drawing/2014/main" id="{65AB6A5D-8EC2-45B0-9A0D-DE87B05710DC}"/>
              </a:ext>
            </a:extLst>
          </p:cNvPr>
          <p:cNvSpPr>
            <a:spLocks noGrp="1"/>
          </p:cNvSpPr>
          <p:nvPr>
            <p:ph idx="1"/>
          </p:nvPr>
        </p:nvSpPr>
        <p:spPr/>
        <p:txBody>
          <a:bodyPr>
            <a:normAutofit/>
          </a:bodyPr>
          <a:lstStyle/>
          <a:p>
            <a:r>
              <a:rPr lang="en-US" dirty="0"/>
              <a:t>The DSWG has outlined a standardized approach for PHAs to assign a case counting date. Note that because there is so much current variation within methodology for assigning EVENTDATE and MMWR Week and Year, </a:t>
            </a:r>
            <a:r>
              <a:rPr lang="en-US" b="1" dirty="0"/>
              <a:t>we recommend creation of a new date element for this purpose, hereafter referred to as the </a:t>
            </a:r>
            <a:r>
              <a:rPr lang="en-US" b="1" i="1" dirty="0"/>
              <a:t>Calculated Case Counting Date</a:t>
            </a:r>
            <a:r>
              <a:rPr lang="en-US" dirty="0"/>
              <a:t>, rather than a repurposing or realignment of any of the existing calculated date fields</a:t>
            </a:r>
            <a:r>
              <a:rPr lang="en-US" i="1" dirty="0"/>
              <a:t>.</a:t>
            </a:r>
            <a:r>
              <a:rPr lang="en-US" dirty="0"/>
              <a:t> This Calculated Case Counting Date (CCCD) will be assigned according to a consistent algorithm across PHAs and conditions and is intended to be the most epidemiologically relevant date representing when disease occurred.    </a:t>
            </a:r>
          </a:p>
          <a:p>
            <a:endParaRPr lang="en-US" dirty="0"/>
          </a:p>
        </p:txBody>
      </p:sp>
    </p:spTree>
    <p:extLst>
      <p:ext uri="{BB962C8B-B14F-4D97-AF65-F5344CB8AC3E}">
        <p14:creationId xmlns:p14="http://schemas.microsoft.com/office/powerpoint/2010/main" val="933082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BD7D9-60FD-41C8-A4BB-610A0BA8199C}"/>
              </a:ext>
            </a:extLst>
          </p:cNvPr>
          <p:cNvSpPr>
            <a:spLocks noGrp="1"/>
          </p:cNvSpPr>
          <p:nvPr>
            <p:ph type="title"/>
          </p:nvPr>
        </p:nvSpPr>
        <p:spPr/>
        <p:txBody>
          <a:bodyPr/>
          <a:lstStyle/>
          <a:p>
            <a:r>
              <a:rPr lang="en-US" dirty="0"/>
              <a:t>Page 8</a:t>
            </a:r>
            <a:r>
              <a:rPr lang="en-US" sz="4000" dirty="0"/>
              <a:t> </a:t>
            </a:r>
            <a:r>
              <a:rPr lang="en-US" sz="2800" dirty="0"/>
              <a:t>(highlighted text is new)</a:t>
            </a:r>
            <a:endParaRPr lang="en-US" dirty="0"/>
          </a:p>
        </p:txBody>
      </p:sp>
      <p:sp>
        <p:nvSpPr>
          <p:cNvPr id="3" name="Content Placeholder 2">
            <a:extLst>
              <a:ext uri="{FF2B5EF4-FFF2-40B4-BE49-F238E27FC236}">
                <a16:creationId xmlns:a16="http://schemas.microsoft.com/office/drawing/2014/main" id="{76729B6D-ABDA-4A35-8BDA-A77304A2C5BF}"/>
              </a:ext>
            </a:extLst>
          </p:cNvPr>
          <p:cNvSpPr>
            <a:spLocks noGrp="1"/>
          </p:cNvSpPr>
          <p:nvPr>
            <p:ph idx="1"/>
          </p:nvPr>
        </p:nvSpPr>
        <p:spPr/>
        <p:txBody>
          <a:bodyPr/>
          <a:lstStyle/>
          <a:p>
            <a:r>
              <a:rPr lang="en-US" dirty="0"/>
              <a:t>In the rare circumstances when public health is notified of a case but is unable to acquire any relevant clinical or laboratory information, the date on which the notification is received by the public health agency can serve as the CCCD. Finally, a system-generated date indicating when the case is entered into the surveillance system or when a record is initiated can be used to populate the CCCD. </a:t>
            </a:r>
            <a:r>
              <a:rPr lang="en-US" dirty="0">
                <a:highlight>
                  <a:srgbClr val="FFFF00"/>
                </a:highlight>
              </a:rPr>
              <a:t>While these last two dates may not be as epidemiologically relevant, their inclusion will help to ensure that there is a date available for the CCCD calculation for all cases. </a:t>
            </a:r>
            <a:r>
              <a:rPr lang="en-US" dirty="0"/>
              <a:t>   </a:t>
            </a:r>
          </a:p>
          <a:p>
            <a:endParaRPr lang="en-US" dirty="0"/>
          </a:p>
        </p:txBody>
      </p:sp>
    </p:spTree>
    <p:extLst>
      <p:ext uri="{BB962C8B-B14F-4D97-AF65-F5344CB8AC3E}">
        <p14:creationId xmlns:p14="http://schemas.microsoft.com/office/powerpoint/2010/main" val="135758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05B81-5C0D-404C-8B7E-813D45B8D8CB}"/>
              </a:ext>
            </a:extLst>
          </p:cNvPr>
          <p:cNvSpPr>
            <a:spLocks noGrp="1"/>
          </p:cNvSpPr>
          <p:nvPr>
            <p:ph type="title"/>
          </p:nvPr>
        </p:nvSpPr>
        <p:spPr/>
        <p:txBody>
          <a:bodyPr/>
          <a:lstStyle/>
          <a:p>
            <a:r>
              <a:rPr lang="en-US" dirty="0"/>
              <a:t>Page 10 </a:t>
            </a:r>
            <a:r>
              <a:rPr lang="en-US" sz="2800" dirty="0"/>
              <a:t>(highlighted text is new)</a:t>
            </a:r>
            <a:endParaRPr lang="en-US" dirty="0"/>
          </a:p>
        </p:txBody>
      </p:sp>
      <p:sp>
        <p:nvSpPr>
          <p:cNvPr id="3" name="Content Placeholder 2">
            <a:extLst>
              <a:ext uri="{FF2B5EF4-FFF2-40B4-BE49-F238E27FC236}">
                <a16:creationId xmlns:a16="http://schemas.microsoft.com/office/drawing/2014/main" id="{BB41F2F1-1D20-4432-9F44-F2B5EB8ABB16}"/>
              </a:ext>
            </a:extLst>
          </p:cNvPr>
          <p:cNvSpPr>
            <a:spLocks noGrp="1"/>
          </p:cNvSpPr>
          <p:nvPr>
            <p:ph idx="1"/>
          </p:nvPr>
        </p:nvSpPr>
        <p:spPr/>
        <p:txBody>
          <a:bodyPr>
            <a:normAutofit lnSpcReduction="10000"/>
          </a:bodyPr>
          <a:lstStyle/>
          <a:p>
            <a:r>
              <a:rPr lang="en-US" b="1" dirty="0"/>
              <a:t>CCCD override:</a:t>
            </a:r>
            <a:r>
              <a:rPr lang="en-US" dirty="0"/>
              <a:t> The DWSG suggests that jurisdictions may want to include the functionality within their surveillance system to override an automated CCCD calculation for specific cases, if necessary. While an automated calculation of CCCD will be most efficient and most accurate overall, there may be data anomalies or other sporadic situations where the ability to manually enter a CCCD to override the calculation provides the best solution. </a:t>
            </a:r>
            <a:r>
              <a:rPr lang="en-US" dirty="0">
                <a:highlight>
                  <a:srgbClr val="FFFF00"/>
                </a:highlight>
              </a:rPr>
              <a:t>This override may also be helpful at times when the system usage of a field does not align completely with the definition in this guidance. Possible usage examples include:  an inconsistently reported symptom onset date; a date first received by PHA is the earliest date, but reflects receipt of the case first as a case-contact before becoming a case. </a:t>
            </a:r>
            <a:r>
              <a:rPr lang="en-US" dirty="0"/>
              <a:t> </a:t>
            </a:r>
          </a:p>
          <a:p>
            <a:endParaRPr lang="en-US" dirty="0"/>
          </a:p>
        </p:txBody>
      </p:sp>
    </p:spTree>
    <p:extLst>
      <p:ext uri="{BB962C8B-B14F-4D97-AF65-F5344CB8AC3E}">
        <p14:creationId xmlns:p14="http://schemas.microsoft.com/office/powerpoint/2010/main" val="886658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4872-F8D1-497C-9862-0C7EBD066C16}"/>
              </a:ext>
            </a:extLst>
          </p:cNvPr>
          <p:cNvSpPr>
            <a:spLocks noGrp="1"/>
          </p:cNvSpPr>
          <p:nvPr>
            <p:ph type="title"/>
          </p:nvPr>
        </p:nvSpPr>
        <p:spPr/>
        <p:txBody>
          <a:bodyPr/>
          <a:lstStyle/>
          <a:p>
            <a:r>
              <a:rPr lang="en-US" dirty="0"/>
              <a:t>Page 10 </a:t>
            </a:r>
            <a:r>
              <a:rPr lang="en-US" sz="3200" dirty="0"/>
              <a:t>(expanded content)</a:t>
            </a:r>
            <a:endParaRPr lang="en-US" dirty="0"/>
          </a:p>
        </p:txBody>
      </p:sp>
      <p:sp>
        <p:nvSpPr>
          <p:cNvPr id="3" name="Content Placeholder 2">
            <a:extLst>
              <a:ext uri="{FF2B5EF4-FFF2-40B4-BE49-F238E27FC236}">
                <a16:creationId xmlns:a16="http://schemas.microsoft.com/office/drawing/2014/main" id="{81FCD8AA-4B1F-4C95-95F4-D6D773D96F96}"/>
              </a:ext>
            </a:extLst>
          </p:cNvPr>
          <p:cNvSpPr>
            <a:spLocks noGrp="1"/>
          </p:cNvSpPr>
          <p:nvPr>
            <p:ph idx="1"/>
          </p:nvPr>
        </p:nvSpPr>
        <p:spPr/>
        <p:txBody>
          <a:bodyPr>
            <a:normAutofit/>
          </a:bodyPr>
          <a:lstStyle/>
          <a:p>
            <a:r>
              <a:rPr lang="en-US" b="1" dirty="0"/>
              <a:t>Other date fields or algorithms may be used in analysis or visualizations</a:t>
            </a:r>
            <a:r>
              <a:rPr lang="en-US" dirty="0"/>
              <a:t>: Although we recommend that the CCCD should be calculated consistently across conditions, it is important to note that the CCCD is not intended to be the singular date field that is best for all analyses. Single date fields, additional date concepts, or other algorithms may continue to best meet the needs for certain analyses and visualizations, and should be carefully considered and defined based on programmatic considerations and interpretation of the data. However, these will not constitute the CCCD. The development of those separate algorithms is outside the scope of these guidelines.</a:t>
            </a:r>
          </a:p>
        </p:txBody>
      </p:sp>
    </p:spTree>
    <p:extLst>
      <p:ext uri="{BB962C8B-B14F-4D97-AF65-F5344CB8AC3E}">
        <p14:creationId xmlns:p14="http://schemas.microsoft.com/office/powerpoint/2010/main" val="3822939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51E2B-D4DE-49C9-B7BA-46622D583F4D}"/>
              </a:ext>
            </a:extLst>
          </p:cNvPr>
          <p:cNvSpPr>
            <a:spLocks noGrp="1"/>
          </p:cNvSpPr>
          <p:nvPr>
            <p:ph type="title"/>
          </p:nvPr>
        </p:nvSpPr>
        <p:spPr/>
        <p:txBody>
          <a:bodyPr/>
          <a:lstStyle/>
          <a:p>
            <a:r>
              <a:rPr lang="en-US" dirty="0"/>
              <a:t>Page 10 </a:t>
            </a:r>
            <a:r>
              <a:rPr lang="en-US" sz="3200" dirty="0"/>
              <a:t>(new content)</a:t>
            </a:r>
            <a:endParaRPr lang="en-US" dirty="0"/>
          </a:p>
        </p:txBody>
      </p:sp>
      <p:sp>
        <p:nvSpPr>
          <p:cNvPr id="3" name="Content Placeholder 2">
            <a:extLst>
              <a:ext uri="{FF2B5EF4-FFF2-40B4-BE49-F238E27FC236}">
                <a16:creationId xmlns:a16="http://schemas.microsoft.com/office/drawing/2014/main" id="{21F911C4-F6CC-498F-8E6A-1D6F9274C19D}"/>
              </a:ext>
            </a:extLst>
          </p:cNvPr>
          <p:cNvSpPr>
            <a:spLocks noGrp="1"/>
          </p:cNvSpPr>
          <p:nvPr>
            <p:ph idx="1"/>
          </p:nvPr>
        </p:nvSpPr>
        <p:spPr>
          <a:xfrm>
            <a:off x="243659" y="1547310"/>
            <a:ext cx="8643488" cy="4611950"/>
          </a:xfrm>
        </p:spPr>
        <p:txBody>
          <a:bodyPr>
            <a:normAutofit fontScale="92500" lnSpcReduction="10000"/>
          </a:bodyPr>
          <a:lstStyle/>
          <a:p>
            <a:r>
              <a:rPr lang="en-US" b="1" dirty="0"/>
              <a:t>Cases may be identified after annual reconciliation period</a:t>
            </a:r>
            <a:r>
              <a:rPr lang="en-US" dirty="0"/>
              <a:t>: Because of the component dates selected, using this algorithm across conditions means that some cases may have a CCCD identified for a year that is already closed out and/or reconciled between the PHAs and CDC. This may occur in the event of exceptional reporting delays, but also for conditions with extended clinical presentations or long periods before diagnosis. PHAs have varying practices on how they treat these cases when publishing their own case counts (for example, whether to update past years’ counts or to continue to exclude the later-identified case). We request that CDC also consider how to receive/accept these cases so that the updated information may be available to the national surveillance picture as well. While this is a known limitation, it is outweighed by the value of having a standardized CCCD to reflect the earliest identified epidemiologically-relevant date.  </a:t>
            </a:r>
          </a:p>
        </p:txBody>
      </p:sp>
    </p:spTree>
    <p:extLst>
      <p:ext uri="{BB962C8B-B14F-4D97-AF65-F5344CB8AC3E}">
        <p14:creationId xmlns:p14="http://schemas.microsoft.com/office/powerpoint/2010/main" val="3074207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6103A-041C-4C0B-9162-D04E0FDA7B48}"/>
              </a:ext>
            </a:extLst>
          </p:cNvPr>
          <p:cNvSpPr>
            <a:spLocks noGrp="1"/>
          </p:cNvSpPr>
          <p:nvPr>
            <p:ph type="title"/>
          </p:nvPr>
        </p:nvSpPr>
        <p:spPr/>
        <p:txBody>
          <a:bodyPr/>
          <a:lstStyle/>
          <a:p>
            <a:r>
              <a:rPr lang="en-US" dirty="0"/>
              <a:t>Page 10 </a:t>
            </a:r>
            <a:r>
              <a:rPr lang="en-US" sz="3200" dirty="0"/>
              <a:t>(new content)</a:t>
            </a:r>
            <a:endParaRPr lang="en-US" dirty="0"/>
          </a:p>
        </p:txBody>
      </p:sp>
      <p:sp>
        <p:nvSpPr>
          <p:cNvPr id="3" name="Content Placeholder 2">
            <a:extLst>
              <a:ext uri="{FF2B5EF4-FFF2-40B4-BE49-F238E27FC236}">
                <a16:creationId xmlns:a16="http://schemas.microsoft.com/office/drawing/2014/main" id="{77C89AAC-EAB2-4BAC-B8AE-19169D6E58B4}"/>
              </a:ext>
            </a:extLst>
          </p:cNvPr>
          <p:cNvSpPr>
            <a:spLocks noGrp="1"/>
          </p:cNvSpPr>
          <p:nvPr>
            <p:ph idx="1"/>
          </p:nvPr>
        </p:nvSpPr>
        <p:spPr/>
        <p:txBody>
          <a:bodyPr/>
          <a:lstStyle/>
          <a:p>
            <a:r>
              <a:rPr lang="en-US" b="1" dirty="0"/>
              <a:t>Reinfections or other situations involving multiple cases for the same person</a:t>
            </a:r>
            <a:r>
              <a:rPr lang="en-US" dirty="0"/>
              <a:t>: For some conditions, a person may have multiple episodes of the condition, with each episode counting as a case. For the purposes of this guidance document, the dates within a case record represent those associated with a single episode. A new case record may need to be created for additional episodes, depending on the system functionality. Defining “when to count a new case” is outside the scope of this guidance. </a:t>
            </a:r>
          </a:p>
        </p:txBody>
      </p:sp>
    </p:spTree>
    <p:extLst>
      <p:ext uri="{BB962C8B-B14F-4D97-AF65-F5344CB8AC3E}">
        <p14:creationId xmlns:p14="http://schemas.microsoft.com/office/powerpoint/2010/main" val="2169425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267EB-FFCD-41C4-AB5D-6450A6776949}"/>
              </a:ext>
            </a:extLst>
          </p:cNvPr>
          <p:cNvSpPr>
            <a:spLocks noGrp="1"/>
          </p:cNvSpPr>
          <p:nvPr>
            <p:ph type="title"/>
          </p:nvPr>
        </p:nvSpPr>
        <p:spPr/>
        <p:txBody>
          <a:bodyPr/>
          <a:lstStyle/>
          <a:p>
            <a:r>
              <a:rPr lang="en-US" dirty="0"/>
              <a:t>Page 11 </a:t>
            </a:r>
            <a:r>
              <a:rPr lang="en-US" sz="3200" dirty="0"/>
              <a:t>(new content)</a:t>
            </a:r>
            <a:endParaRPr lang="en-US" dirty="0"/>
          </a:p>
        </p:txBody>
      </p:sp>
      <p:sp>
        <p:nvSpPr>
          <p:cNvPr id="3" name="Content Placeholder 2">
            <a:extLst>
              <a:ext uri="{FF2B5EF4-FFF2-40B4-BE49-F238E27FC236}">
                <a16:creationId xmlns:a16="http://schemas.microsoft.com/office/drawing/2014/main" id="{C20D9B3C-D11C-4F91-A0E6-CC33EA60CC71}"/>
              </a:ext>
            </a:extLst>
          </p:cNvPr>
          <p:cNvSpPr>
            <a:spLocks noGrp="1"/>
          </p:cNvSpPr>
          <p:nvPr>
            <p:ph idx="1"/>
          </p:nvPr>
        </p:nvSpPr>
        <p:spPr/>
        <p:txBody>
          <a:bodyPr/>
          <a:lstStyle/>
          <a:p>
            <a:r>
              <a:rPr lang="en-US" b="1" dirty="0"/>
              <a:t>System changes require time and resources</a:t>
            </a:r>
            <a:r>
              <a:rPr lang="en-US" dirty="0"/>
              <a:t>: We acknowledge that implementation of these guidelines will likely involve surveillance system changes for many, if not all, PHAs. System changes require time and resources, and there are many competing priorities. The date concepts involving the “earliest positive lab result” are anticipated to be one implementation hurdle as many surveillance systems may not currently have a way to differentiate lab test interpretations. Despite these challenges, however, we set these guidelines as best practices for PHAs and CDC to work towards in order to standardize our national surveillance data.  </a:t>
            </a:r>
          </a:p>
          <a:p>
            <a:endParaRPr lang="en-US" dirty="0"/>
          </a:p>
        </p:txBody>
      </p:sp>
    </p:spTree>
    <p:extLst>
      <p:ext uri="{BB962C8B-B14F-4D97-AF65-F5344CB8AC3E}">
        <p14:creationId xmlns:p14="http://schemas.microsoft.com/office/powerpoint/2010/main" val="2072039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3AAA8-60A9-4B25-A4C9-8E74E983B693}"/>
              </a:ext>
            </a:extLst>
          </p:cNvPr>
          <p:cNvSpPr>
            <a:spLocks noGrp="1"/>
          </p:cNvSpPr>
          <p:nvPr>
            <p:ph type="title"/>
          </p:nvPr>
        </p:nvSpPr>
        <p:spPr/>
        <p:txBody>
          <a:bodyPr/>
          <a:lstStyle/>
          <a:p>
            <a:r>
              <a:rPr lang="en-US" dirty="0"/>
              <a:t>Page 19 </a:t>
            </a:r>
            <a:r>
              <a:rPr lang="en-US" sz="3200" dirty="0"/>
              <a:t>(4</a:t>
            </a:r>
            <a:r>
              <a:rPr lang="en-US" sz="3200" baseline="30000" dirty="0"/>
              <a:t>th</a:t>
            </a:r>
            <a:r>
              <a:rPr lang="en-US" sz="3200" dirty="0"/>
              <a:t> bullet is new)</a:t>
            </a:r>
            <a:endParaRPr lang="en-US" dirty="0"/>
          </a:p>
        </p:txBody>
      </p:sp>
      <p:sp>
        <p:nvSpPr>
          <p:cNvPr id="3" name="Content Placeholder 2">
            <a:extLst>
              <a:ext uri="{FF2B5EF4-FFF2-40B4-BE49-F238E27FC236}">
                <a16:creationId xmlns:a16="http://schemas.microsoft.com/office/drawing/2014/main" id="{64375792-916C-428D-BFBB-B0CB08A0A374}"/>
              </a:ext>
            </a:extLst>
          </p:cNvPr>
          <p:cNvSpPr>
            <a:spLocks noGrp="1"/>
          </p:cNvSpPr>
          <p:nvPr>
            <p:ph idx="1"/>
          </p:nvPr>
        </p:nvSpPr>
        <p:spPr/>
        <p:txBody>
          <a:bodyPr/>
          <a:lstStyle/>
          <a:p>
            <a:r>
              <a:rPr lang="en-US" b="1" cap="all" dirty="0"/>
              <a:t>Recommendations for CDC</a:t>
            </a:r>
          </a:p>
          <a:p>
            <a:pPr lvl="1"/>
            <a:r>
              <a:rPr lang="en-US" dirty="0"/>
              <a:t>Incorporate the Calculated Case Counting Date and the five associated component dates into the Generic V3 MMG. </a:t>
            </a:r>
          </a:p>
          <a:p>
            <a:pPr lvl="1"/>
            <a:r>
              <a:rPr lang="en-US" dirty="0"/>
              <a:t>Ensure CDC can accept these six data elements and provision the data to programs.</a:t>
            </a:r>
          </a:p>
          <a:p>
            <a:pPr lvl="1"/>
            <a:r>
              <a:rPr lang="en-US" dirty="0"/>
              <a:t>Promote use of standardized Calculated Case Counting Date for routine case counting to CDC programs and national reporting jurisdictions.</a:t>
            </a:r>
          </a:p>
          <a:p>
            <a:pPr lvl="1"/>
            <a:r>
              <a:rPr lang="en-US" dirty="0">
                <a:highlight>
                  <a:srgbClr val="FFFF00"/>
                </a:highlight>
              </a:rPr>
              <a:t>Support the implementation of these guidelines within the PHAs’ surveillance systems, including the NEDSS Base System (NBS).    </a:t>
            </a:r>
          </a:p>
          <a:p>
            <a:endParaRPr lang="en-US" dirty="0"/>
          </a:p>
        </p:txBody>
      </p:sp>
    </p:spTree>
    <p:extLst>
      <p:ext uri="{BB962C8B-B14F-4D97-AF65-F5344CB8AC3E}">
        <p14:creationId xmlns:p14="http://schemas.microsoft.com/office/powerpoint/2010/main" val="1280047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06D90-209C-439E-8A53-1E8E8D74164B}"/>
              </a:ext>
            </a:extLst>
          </p:cNvPr>
          <p:cNvSpPr>
            <a:spLocks noGrp="1"/>
          </p:cNvSpPr>
          <p:nvPr>
            <p:ph type="title"/>
          </p:nvPr>
        </p:nvSpPr>
        <p:spPr/>
        <p:txBody>
          <a:bodyPr/>
          <a:lstStyle/>
          <a:p>
            <a:r>
              <a:rPr lang="en-US" dirty="0"/>
              <a:t>Not addressed – thoughts?</a:t>
            </a:r>
          </a:p>
        </p:txBody>
      </p:sp>
      <p:sp>
        <p:nvSpPr>
          <p:cNvPr id="3" name="Content Placeholder 2">
            <a:extLst>
              <a:ext uri="{FF2B5EF4-FFF2-40B4-BE49-F238E27FC236}">
                <a16:creationId xmlns:a16="http://schemas.microsoft.com/office/drawing/2014/main" id="{EEDA59E5-3026-4798-94C6-2F65959740FB}"/>
              </a:ext>
            </a:extLst>
          </p:cNvPr>
          <p:cNvSpPr>
            <a:spLocks noGrp="1"/>
          </p:cNvSpPr>
          <p:nvPr>
            <p:ph idx="1"/>
          </p:nvPr>
        </p:nvSpPr>
        <p:spPr>
          <a:xfrm>
            <a:off x="243659" y="1345721"/>
            <a:ext cx="8643488" cy="4770407"/>
          </a:xfrm>
        </p:spPr>
        <p:txBody>
          <a:bodyPr>
            <a:normAutofit fontScale="92500" lnSpcReduction="10000"/>
          </a:bodyPr>
          <a:lstStyle/>
          <a:p>
            <a:r>
              <a:rPr lang="en-US" sz="1800" dirty="0"/>
              <a:t>For tuberculosis taking the earliest of these dates may not be relevant. Historically, we use count date heavily and it has been a proxy for diagnosis/disease confirmation date. To change it to this definition will completely shift the meaning of this variable for us and in a way that may not make sense. TB symptoms can be non-specific and start months prior to diagnosis and may or may not be even attributable to the disease. This will falsely change the epidemiologically relevant date parameter.</a:t>
            </a:r>
            <a:br>
              <a:rPr lang="en-US" sz="1800" dirty="0"/>
            </a:br>
            <a:endParaRPr lang="en-US" sz="1800" dirty="0"/>
          </a:p>
          <a:p>
            <a:r>
              <a:rPr lang="en-US" sz="1800" b="1" dirty="0"/>
              <a:t>Regarding perinatal conditions: </a:t>
            </a:r>
            <a:r>
              <a:rPr lang="en-US" sz="1800" dirty="0"/>
              <a:t>both notifiable and not – it would be good to clarify how pre-natal exposures and dates of birth relate to the current date set. For example…</a:t>
            </a:r>
          </a:p>
          <a:p>
            <a:pPr lvl="1"/>
            <a:r>
              <a:rPr lang="en-US" sz="1600" dirty="0"/>
              <a:t>In a case of a Zika-related microcephaly, would the Clinical Diagnosis Date be when/if detected in utero, or would date of birth be used? What if it was not a live birth?</a:t>
            </a:r>
          </a:p>
          <a:p>
            <a:pPr lvl="1"/>
            <a:r>
              <a:rPr lang="en-US" sz="1600" dirty="0"/>
              <a:t>How would a maternal laboratory finding inform a fetal/infant Clinical Diagnosis Date or otherwise be used to support determination of an onset date?</a:t>
            </a:r>
            <a:br>
              <a:rPr lang="en-US" sz="1600" dirty="0"/>
            </a:br>
            <a:endParaRPr lang="en-US" sz="1600" dirty="0"/>
          </a:p>
          <a:p>
            <a:r>
              <a:rPr lang="en-US" sz="1800" b="1" dirty="0"/>
              <a:t>Regarding general potential for some other non-infectious conditions</a:t>
            </a:r>
            <a:r>
              <a:rPr lang="en-US" sz="1800" dirty="0"/>
              <a:t>:</a:t>
            </a:r>
          </a:p>
          <a:p>
            <a:pPr lvl="1"/>
            <a:r>
              <a:rPr lang="en-US" sz="1600" dirty="0"/>
              <a:t>An option for date of death would be useful for mortality based systems like NVDRS or MMR</a:t>
            </a:r>
          </a:p>
          <a:p>
            <a:pPr lvl="1"/>
            <a:r>
              <a:rPr lang="en-US" sz="1600" dirty="0"/>
              <a:t>Might want to clarify the role of Date First Received by Public Health Agency compared to Clinical Diagnosis Date in systems using data from outside a clinical setting – for example, in a jurisdiction using EMS data in addition to ED data for identifying gunshot wounds</a:t>
            </a:r>
          </a:p>
          <a:p>
            <a:endParaRPr lang="en-US" sz="1800" dirty="0"/>
          </a:p>
        </p:txBody>
      </p:sp>
    </p:spTree>
    <p:extLst>
      <p:ext uri="{BB962C8B-B14F-4D97-AF65-F5344CB8AC3E}">
        <p14:creationId xmlns:p14="http://schemas.microsoft.com/office/powerpoint/2010/main" val="3069178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489E0-3E81-485B-88A2-7A0D3FCE526F}"/>
              </a:ext>
            </a:extLst>
          </p:cNvPr>
          <p:cNvSpPr>
            <a:spLocks noGrp="1"/>
          </p:cNvSpPr>
          <p:nvPr>
            <p:ph type="title"/>
          </p:nvPr>
        </p:nvSpPr>
        <p:spPr>
          <a:xfrm>
            <a:off x="243657" y="255082"/>
            <a:ext cx="6570501" cy="871355"/>
          </a:xfrm>
        </p:spPr>
        <p:txBody>
          <a:bodyPr/>
          <a:lstStyle/>
          <a:p>
            <a:r>
              <a:rPr lang="en-US" dirty="0"/>
              <a:t>What’s next?</a:t>
            </a:r>
          </a:p>
        </p:txBody>
      </p:sp>
      <p:sp>
        <p:nvSpPr>
          <p:cNvPr id="3" name="Content Placeholder 2">
            <a:extLst>
              <a:ext uri="{FF2B5EF4-FFF2-40B4-BE49-F238E27FC236}">
                <a16:creationId xmlns:a16="http://schemas.microsoft.com/office/drawing/2014/main" id="{B07D4668-6A4E-4CC8-924C-76F76F3EE4D2}"/>
              </a:ext>
            </a:extLst>
          </p:cNvPr>
          <p:cNvSpPr>
            <a:spLocks noGrp="1"/>
          </p:cNvSpPr>
          <p:nvPr>
            <p:ph idx="1"/>
          </p:nvPr>
        </p:nvSpPr>
        <p:spPr/>
        <p:txBody>
          <a:bodyPr>
            <a:normAutofit/>
          </a:bodyPr>
          <a:lstStyle/>
          <a:p>
            <a:r>
              <a:rPr lang="en-US" dirty="0"/>
              <a:t>Any burning comments about the calculated case counting date: </a:t>
            </a:r>
          </a:p>
          <a:p>
            <a:pPr lvl="1"/>
            <a:r>
              <a:rPr lang="en-US" dirty="0"/>
              <a:t>Please submit via survey linked in the agenda emails, by COB October 7</a:t>
            </a:r>
            <a:r>
              <a:rPr lang="en-US" baseline="30000" dirty="0"/>
              <a:t>th</a:t>
            </a:r>
          </a:p>
          <a:p>
            <a:pPr lvl="1"/>
            <a:r>
              <a:rPr lang="en-US" dirty="0"/>
              <a:t>We will finalize draft and move it to next review steps. </a:t>
            </a:r>
          </a:p>
          <a:p>
            <a:pPr marL="457200" lvl="1" indent="0">
              <a:buNone/>
            </a:pPr>
            <a:endParaRPr lang="en-US" b="1" dirty="0"/>
          </a:p>
          <a:p>
            <a:r>
              <a:rPr lang="en-US" dirty="0"/>
              <a:t>Join our WG: last Friday of each month at 1pm EDT</a:t>
            </a:r>
          </a:p>
          <a:p>
            <a:pPr lvl="1"/>
            <a:r>
              <a:rPr lang="en-US" dirty="0"/>
              <a:t>October 28</a:t>
            </a:r>
            <a:r>
              <a:rPr lang="en-US" baseline="30000" dirty="0"/>
              <a:t>th</a:t>
            </a:r>
          </a:p>
          <a:p>
            <a:pPr marL="457200" lvl="1" indent="0">
              <a:buNone/>
            </a:pPr>
            <a:endParaRPr lang="en-US" dirty="0"/>
          </a:p>
          <a:p>
            <a:endParaRPr lang="en-US" dirty="0"/>
          </a:p>
          <a:p>
            <a:endParaRPr lang="en-US" dirty="0"/>
          </a:p>
        </p:txBody>
      </p:sp>
    </p:spTree>
    <p:extLst>
      <p:ext uri="{BB962C8B-B14F-4D97-AF65-F5344CB8AC3E}">
        <p14:creationId xmlns:p14="http://schemas.microsoft.com/office/powerpoint/2010/main" val="15584338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7BCDAEDB-BC45-F646-B9E3-A6564F8682FB}" vid="{3429A4A4-3800-274E-8E4B-7B20905EA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EBB6457CC3EA9478DC70AE01B5E4E2F" ma:contentTypeVersion="13" ma:contentTypeDescription="Create a new document." ma:contentTypeScope="" ma:versionID="60f589c84a1eb6e855b4d9f504f7eb3e">
  <xsd:schema xmlns:xsd="http://www.w3.org/2001/XMLSchema" xmlns:xs="http://www.w3.org/2001/XMLSchema" xmlns:p="http://schemas.microsoft.com/office/2006/metadata/properties" xmlns:ns3="2cb223dd-9d6a-40f5-a4aa-394d51bef2c0" xmlns:ns4="16b2df89-d9cf-4cbd-8319-8e865225361a" targetNamespace="http://schemas.microsoft.com/office/2006/metadata/properties" ma:root="true" ma:fieldsID="3d1201121c2338cf9fa703123d04e282" ns3:_="" ns4:_="">
    <xsd:import namespace="2cb223dd-9d6a-40f5-a4aa-394d51bef2c0"/>
    <xsd:import namespace="16b2df89-d9cf-4cbd-8319-8e865225361a"/>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b223dd-9d6a-40f5-a4aa-394d51bef2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6b2df89-d9cf-4cbd-8319-8e865225361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A34D04-9CBB-4149-898D-7A2624105AF0}">
  <ds:schemaRefs>
    <ds:schemaRef ds:uri="http://schemas.microsoft.com/sharepoint/v3/contenttype/forms"/>
  </ds:schemaRefs>
</ds:datastoreItem>
</file>

<file path=customXml/itemProps2.xml><?xml version="1.0" encoding="utf-8"?>
<ds:datastoreItem xmlns:ds="http://schemas.openxmlformats.org/officeDocument/2006/customXml" ds:itemID="{EC283C79-BDBB-4FCB-93B9-76814B178E6B}">
  <ds:schemaRefs>
    <ds:schemaRef ds:uri="http://purl.org/dc/terms/"/>
    <ds:schemaRef ds:uri="http://purl.org/dc/elements/1.1/"/>
    <ds:schemaRef ds:uri="2cb223dd-9d6a-40f5-a4aa-394d51bef2c0"/>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16b2df89-d9cf-4cbd-8319-8e865225361a"/>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79B3F65F-626D-4A94-97A2-A6996F1C82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b223dd-9d6a-40f5-a4aa-394d51bef2c0"/>
    <ds:schemaRef ds:uri="16b2df89-d9cf-4cbd-8319-8e86522536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CSTE Standard</Template>
  <TotalTime>7925</TotalTime>
  <Words>1508</Words>
  <Application>Microsoft Office PowerPoint</Application>
  <PresentationFormat>On-screen Show (4:3)</PresentationFormat>
  <Paragraphs>66</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Roboto</vt:lpstr>
      <vt:lpstr>Symbol</vt:lpstr>
      <vt:lpstr>Office Theme</vt:lpstr>
      <vt:lpstr>PowerPoint Presentation</vt:lpstr>
      <vt:lpstr>PowerPoint Presentation</vt:lpstr>
      <vt:lpstr>Status of “When to Send Cases”</vt:lpstr>
      <vt:lpstr>PowerPoint Presentation</vt:lpstr>
      <vt:lpstr>Status</vt:lpstr>
      <vt:lpstr>Page 7 (content expanded)</vt:lpstr>
      <vt:lpstr>Page 8 (highlighted text is new)</vt:lpstr>
      <vt:lpstr>Page 10 (highlighted text is new)</vt:lpstr>
      <vt:lpstr>Page 10 (expanded content)</vt:lpstr>
      <vt:lpstr>Page 10 (new content)</vt:lpstr>
      <vt:lpstr>Page 10 (new content)</vt:lpstr>
      <vt:lpstr>Page 11 (new content)</vt:lpstr>
      <vt:lpstr>Page 19 (4th bullet is new)</vt:lpstr>
      <vt:lpstr>Not addressed – thoughts?</vt:lpstr>
      <vt:lpstr>What’s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Amita Worasilpchai</dc:creator>
  <cp:lastModifiedBy>Laura Erhart</cp:lastModifiedBy>
  <cp:revision>87</cp:revision>
  <dcterms:created xsi:type="dcterms:W3CDTF">2021-12-02T17:27:06Z</dcterms:created>
  <dcterms:modified xsi:type="dcterms:W3CDTF">2022-09-30T02:00:43Z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0x0101009EBB6457CC3EA9478DC70AE01B5E4E2F</vt:lpwstr>
  </property>
</Properties>
</file>