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36"/>
  </p:notesMasterIdLst>
  <p:sldIdLst>
    <p:sldId id="266" r:id="rId5"/>
    <p:sldId id="267" r:id="rId6"/>
    <p:sldId id="311" r:id="rId7"/>
    <p:sldId id="332" r:id="rId8"/>
    <p:sldId id="412" r:id="rId9"/>
    <p:sldId id="369" r:id="rId10"/>
    <p:sldId id="304" r:id="rId11"/>
    <p:sldId id="309" r:id="rId12"/>
    <p:sldId id="418" r:id="rId13"/>
    <p:sldId id="416" r:id="rId14"/>
    <p:sldId id="419" r:id="rId15"/>
    <p:sldId id="413" r:id="rId16"/>
    <p:sldId id="420" r:id="rId17"/>
    <p:sldId id="417" r:id="rId18"/>
    <p:sldId id="421" r:id="rId19"/>
    <p:sldId id="415" r:id="rId20"/>
    <p:sldId id="422" r:id="rId21"/>
    <p:sldId id="414" r:id="rId22"/>
    <p:sldId id="423" r:id="rId23"/>
    <p:sldId id="370" r:id="rId24"/>
    <p:sldId id="424" r:id="rId25"/>
    <p:sldId id="425" r:id="rId26"/>
    <p:sldId id="426" r:id="rId27"/>
    <p:sldId id="428" r:id="rId28"/>
    <p:sldId id="429" r:id="rId29"/>
    <p:sldId id="431" r:id="rId30"/>
    <p:sldId id="430" r:id="rId31"/>
    <p:sldId id="371" r:id="rId32"/>
    <p:sldId id="432" r:id="rId33"/>
    <p:sldId id="372" r:id="rId34"/>
    <p:sldId id="368" r:id="rId35"/>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E3C2AF-6C0D-3EC2-70FD-01360BCAC5DF}" name="Laura Lane" initials="LL" userId="S::llane@apic.org::fe66fa75-245c-4da1-bbb4-b6e09385759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66" autoAdjust="0"/>
    <p:restoredTop sz="89910" autoAdjust="0"/>
  </p:normalViewPr>
  <p:slideViewPr>
    <p:cSldViewPr snapToGrid="0">
      <p:cViewPr varScale="1">
        <p:scale>
          <a:sx n="84" d="100"/>
          <a:sy n="84" d="100"/>
        </p:scale>
        <p:origin x="1264" y="19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108892-75A1-4BDE-87AC-D3B13C83E7A0}" type="datetimeFigureOut">
              <a:rPr lang="en-US" smtClean="0"/>
              <a:t>11/1/22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72C8C-B45C-4F9B-AD10-6928A928884F}" type="slidenum">
              <a:rPr lang="en-US" smtClean="0"/>
              <a:t>‹#›</a:t>
            </a:fld>
            <a:endParaRPr lang="en-US"/>
          </a:p>
        </p:txBody>
      </p:sp>
    </p:spTree>
    <p:extLst>
      <p:ext uri="{BB962C8B-B14F-4D97-AF65-F5344CB8AC3E}">
        <p14:creationId xmlns:p14="http://schemas.microsoft.com/office/powerpoint/2010/main" val="41523749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45D6CC-E73F-484D-8894-95A41787C1D8}" type="slidenum">
              <a:rPr lang="en-US" altLang="en-US" smtClean="0"/>
              <a:pPr/>
              <a:t>4</a:t>
            </a:fld>
            <a:endParaRPr lang="en-US" altLang="en-US"/>
          </a:p>
        </p:txBody>
      </p:sp>
    </p:spTree>
    <p:extLst>
      <p:ext uri="{BB962C8B-B14F-4D97-AF65-F5344CB8AC3E}">
        <p14:creationId xmlns:p14="http://schemas.microsoft.com/office/powerpoint/2010/main" val="2644260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DSWG was mentioned in 10/18 </a:t>
            </a:r>
            <a:r>
              <a:rPr lang="en-US" dirty="0" err="1"/>
              <a:t>eSHARE</a:t>
            </a:r>
            <a:r>
              <a:rPr lang="en-US" dirty="0"/>
              <a:t> call in relation to the case surveillance enhancement discussions.  CSTE will be working with CDC to identify how to best partner on some of the needs and next steps.  The scope of how and whether this WG will be involved in some of the overarching changes still needs to be worked out.     </a:t>
            </a:r>
          </a:p>
        </p:txBody>
      </p:sp>
      <p:sp>
        <p:nvSpPr>
          <p:cNvPr id="4" name="Slide Number Placeholder 3"/>
          <p:cNvSpPr>
            <a:spLocks noGrp="1"/>
          </p:cNvSpPr>
          <p:nvPr>
            <p:ph type="sldNum" sz="quarter" idx="10"/>
          </p:nvPr>
        </p:nvSpPr>
        <p:spPr/>
        <p:txBody>
          <a:bodyPr/>
          <a:lstStyle/>
          <a:p>
            <a:fld id="{D9778E9F-4912-4F41-9FEC-FA613D626BE2}" type="slidenum">
              <a:rPr lang="en-US" smtClean="0"/>
              <a:t>5</a:t>
            </a:fld>
            <a:endParaRPr lang="en-US" dirty="0"/>
          </a:p>
        </p:txBody>
      </p:sp>
    </p:spTree>
    <p:extLst>
      <p:ext uri="{BB962C8B-B14F-4D97-AF65-F5344CB8AC3E}">
        <p14:creationId xmlns:p14="http://schemas.microsoft.com/office/powerpoint/2010/main" val="1237723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B72C8C-B45C-4F9B-AD10-6928A928884F}" type="slidenum">
              <a:rPr lang="en-US" smtClean="0"/>
              <a:t>13</a:t>
            </a:fld>
            <a:endParaRPr lang="en-US"/>
          </a:p>
        </p:txBody>
      </p:sp>
    </p:spTree>
    <p:extLst>
      <p:ext uri="{BB962C8B-B14F-4D97-AF65-F5344CB8AC3E}">
        <p14:creationId xmlns:p14="http://schemas.microsoft.com/office/powerpoint/2010/main" val="4182306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B72C8C-B45C-4F9B-AD10-6928A928884F}" type="slidenum">
              <a:rPr lang="en-US" smtClean="0"/>
              <a:t>24</a:t>
            </a:fld>
            <a:endParaRPr lang="en-US"/>
          </a:p>
        </p:txBody>
      </p:sp>
    </p:spTree>
    <p:extLst>
      <p:ext uri="{BB962C8B-B14F-4D97-AF65-F5344CB8AC3E}">
        <p14:creationId xmlns:p14="http://schemas.microsoft.com/office/powerpoint/2010/main" val="33640499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B72C8C-B45C-4F9B-AD10-6928A928884F}" type="slidenum">
              <a:rPr lang="en-US" smtClean="0"/>
              <a:t>25</a:t>
            </a:fld>
            <a:endParaRPr lang="en-US"/>
          </a:p>
        </p:txBody>
      </p:sp>
    </p:spTree>
    <p:extLst>
      <p:ext uri="{BB962C8B-B14F-4D97-AF65-F5344CB8AC3E}">
        <p14:creationId xmlns:p14="http://schemas.microsoft.com/office/powerpoint/2010/main" val="1829455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B72C8C-B45C-4F9B-AD10-6928A928884F}" type="slidenum">
              <a:rPr lang="en-US" smtClean="0"/>
              <a:t>26</a:t>
            </a:fld>
            <a:endParaRPr lang="en-US"/>
          </a:p>
        </p:txBody>
      </p:sp>
    </p:spTree>
    <p:extLst>
      <p:ext uri="{BB962C8B-B14F-4D97-AF65-F5344CB8AC3E}">
        <p14:creationId xmlns:p14="http://schemas.microsoft.com/office/powerpoint/2010/main" val="770842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B72C8C-B45C-4F9B-AD10-6928A928884F}" type="slidenum">
              <a:rPr lang="en-US" smtClean="0"/>
              <a:t>27</a:t>
            </a:fld>
            <a:endParaRPr lang="en-US"/>
          </a:p>
        </p:txBody>
      </p:sp>
    </p:spTree>
    <p:extLst>
      <p:ext uri="{BB962C8B-B14F-4D97-AF65-F5344CB8AC3E}">
        <p14:creationId xmlns:p14="http://schemas.microsoft.com/office/powerpoint/2010/main" val="29366012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2090809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11658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dirty="0"/>
              <a:t>Section Header</a:t>
            </a:r>
          </a:p>
        </p:txBody>
      </p:sp>
      <p:sp>
        <p:nvSpPr>
          <p:cNvPr id="6" name="Text Placeholder 5"/>
          <p:cNvSpPr>
            <a:spLocks noGrp="1"/>
          </p:cNvSpPr>
          <p:nvPr>
            <p:ph type="body" sz="quarter" idx="10"/>
          </p:nvPr>
        </p:nvSpPr>
        <p:spPr>
          <a:xfrm>
            <a:off x="170482" y="1336977"/>
            <a:ext cx="8849694" cy="4746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003429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3" r:id="rId2"/>
    <p:sldLayoutId id="2147483674" r:id="rId3"/>
    <p:sldLayoutId id="2147483677" r:id="rId4"/>
    <p:sldLayoutId id="2147483676" r:id="rId5"/>
    <p:sldLayoutId id="2147483678"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mailto:ghaney@cste.org"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628650" y="2158361"/>
            <a:ext cx="8191072" cy="538447"/>
          </a:xfrm>
        </p:spPr>
        <p:txBody>
          <a:bodyPr/>
          <a:lstStyle/>
          <a:p>
            <a:r>
              <a:rPr lang="en-US" dirty="0">
                <a:latin typeface="+mj-lt"/>
              </a:rPr>
              <a:t>October 28, 2022</a:t>
            </a:r>
          </a:p>
        </p:txBody>
      </p:sp>
      <p:sp>
        <p:nvSpPr>
          <p:cNvPr id="6" name="Title 2">
            <a:extLst>
              <a:ext uri="{FF2B5EF4-FFF2-40B4-BE49-F238E27FC236}">
                <a16:creationId xmlns:a16="http://schemas.microsoft.com/office/drawing/2014/main" id="{3B0A1483-033F-48C5-80E7-9FEB4C0245BE}"/>
              </a:ext>
            </a:extLst>
          </p:cNvPr>
          <p:cNvSpPr txBox="1">
            <a:spLocks/>
          </p:cNvSpPr>
          <p:nvPr/>
        </p:nvSpPr>
        <p:spPr>
          <a:xfrm>
            <a:off x="628650" y="164600"/>
            <a:ext cx="7886700" cy="1993761"/>
          </a:xfrm>
          <a:prstGeom prst="rect">
            <a:avLst/>
          </a:prstGeom>
        </p:spPr>
        <p:txBody>
          <a:bodyPr anchor="ctr">
            <a:noAutofit/>
          </a:bodyPr>
          <a:lstStyle>
            <a:lvl1pPr algn="l" defTabSz="914400" rtl="0" eaLnBrk="1" latinLnBrk="0" hangingPunct="1">
              <a:lnSpc>
                <a:spcPct val="90000"/>
              </a:lnSpc>
              <a:spcBef>
                <a:spcPct val="0"/>
              </a:spcBef>
              <a:buNone/>
              <a:defRPr sz="4400" kern="1200">
                <a:solidFill>
                  <a:srgbClr val="15345A"/>
                </a:solidFill>
                <a:latin typeface="Arial" panose="020B0604020202020204" pitchFamily="34" charset="0"/>
                <a:ea typeface="+mj-ea"/>
                <a:cs typeface="Arial" panose="020B0604020202020204" pitchFamily="34" charset="0"/>
              </a:defRPr>
            </a:lvl1pPr>
          </a:lstStyle>
          <a:p>
            <a:r>
              <a:rPr lang="en-US" altLang="en-US" sz="3600" dirty="0"/>
              <a:t>Data Standardization Work Group (DSWG)</a:t>
            </a:r>
            <a:endParaRPr lang="en-US" sz="3600" dirty="0"/>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305EDA40-20B1-4056-B641-60B718FD5ED3}"/>
              </a:ext>
            </a:extLst>
          </p:cNvPr>
          <p:cNvSpPr>
            <a:spLocks noGrp="1"/>
          </p:cNvSpPr>
          <p:nvPr>
            <p:ph idx="1"/>
          </p:nvPr>
        </p:nvSpPr>
        <p:spPr bwMode="auto">
          <a:xfrm>
            <a:off x="243659" y="1547310"/>
            <a:ext cx="8643488" cy="4624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228600" indent="-228600" algn="l" rtl="0" fontAlgn="base">
              <a:lnSpc>
                <a:spcPct val="90000"/>
              </a:lnSpc>
              <a:spcBef>
                <a:spcPts val="1000"/>
              </a:spcBef>
              <a:spcAft>
                <a:spcPct val="0"/>
              </a:spcAft>
              <a:buFont typeface="Arial" charset="0"/>
              <a:buChar char="•"/>
              <a:defRPr sz="2800" kern="1200">
                <a:solidFill>
                  <a:schemeClr val="tx1">
                    <a:lumMod val="75000"/>
                    <a:lumOff val="25000"/>
                  </a:schemeClr>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lumMod val="75000"/>
                    <a:lumOff val="25000"/>
                  </a:schemeClr>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lumMod val="75000"/>
                    <a:lumOff val="25000"/>
                  </a:schemeClr>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C00000"/>
                </a:solidFill>
              </a:rPr>
              <a:t>Please mute phone/ headset/ computer audio!​</a:t>
            </a:r>
          </a:p>
          <a:p>
            <a:pPr marL="0" indent="0" algn="ctr">
              <a:buNone/>
            </a:pPr>
            <a:r>
              <a:rPr lang="en-US" sz="2400" b="1" u="sng" dirty="0"/>
              <a:t>Agenda</a:t>
            </a:r>
          </a:p>
          <a:p>
            <a:pPr marL="342900" marR="0" lvl="0" indent="-342900">
              <a:lnSpc>
                <a:spcPct val="100000"/>
              </a:lnSpc>
              <a:spcBef>
                <a:spcPts val="0"/>
              </a:spcBef>
              <a:spcAft>
                <a:spcPts val="0"/>
              </a:spcAft>
              <a:buFont typeface="Symbol" panose="05050102010706020507" pitchFamily="18" charset="2"/>
              <a:buChar char=""/>
            </a:pPr>
            <a:r>
              <a:rPr lang="en-US" sz="2000" dirty="0">
                <a:solidFill>
                  <a:schemeClr val="tx1"/>
                </a:solidFill>
              </a:rPr>
              <a:t>Roll Call </a:t>
            </a:r>
          </a:p>
          <a:p>
            <a:pPr marL="342900" marR="0" lvl="0" indent="-342900">
              <a:lnSpc>
                <a:spcPct val="100000"/>
              </a:lnSpc>
              <a:spcBef>
                <a:spcPts val="0"/>
              </a:spcBef>
              <a:spcAft>
                <a:spcPts val="0"/>
              </a:spcAft>
              <a:buFont typeface="Symbol" panose="05050102010706020507" pitchFamily="18" charset="2"/>
              <a:buChar char=""/>
            </a:pPr>
            <a:r>
              <a:rPr lang="en-US" sz="2000" dirty="0">
                <a:solidFill>
                  <a:schemeClr val="tx1"/>
                </a:solidFill>
              </a:rPr>
              <a:t>Welcome (Laura/Molly)</a:t>
            </a:r>
          </a:p>
          <a:p>
            <a:pPr marL="342900" marR="0" lvl="0" indent="-342900">
              <a:lnSpc>
                <a:spcPct val="100000"/>
              </a:lnSpc>
              <a:spcBef>
                <a:spcPts val="0"/>
              </a:spcBef>
              <a:spcAft>
                <a:spcPts val="0"/>
              </a:spcAft>
              <a:buFont typeface="Symbol" panose="05050102010706020507" pitchFamily="18" charset="2"/>
              <a:buChar char=""/>
            </a:pPr>
            <a:r>
              <a:rPr lang="en-US" sz="2000" dirty="0">
                <a:solidFill>
                  <a:schemeClr val="tx1"/>
                </a:solidFill>
              </a:rPr>
              <a:t>Best Practices Document for Standardized Calculated Case Counting Date (Laura/Molly)</a:t>
            </a:r>
          </a:p>
          <a:p>
            <a:pPr marL="800100" lvl="1" indent="-342900">
              <a:lnSpc>
                <a:spcPct val="100000"/>
              </a:lnSpc>
              <a:spcBef>
                <a:spcPts val="0"/>
              </a:spcBef>
              <a:spcAft>
                <a:spcPts val="0"/>
              </a:spcAft>
              <a:buFont typeface="Symbol" panose="05050102010706020507" pitchFamily="18" charset="2"/>
              <a:buChar char=""/>
            </a:pPr>
            <a:r>
              <a:rPr lang="en-US" sz="1600" dirty="0">
                <a:solidFill>
                  <a:schemeClr val="tx1"/>
                </a:solidFill>
              </a:rPr>
              <a:t>May be helpful to have the document available – see attachment to 10/25 email from Laura Lane</a:t>
            </a:r>
          </a:p>
          <a:p>
            <a:pPr marL="342900" marR="0" lvl="0" indent="-342900">
              <a:lnSpc>
                <a:spcPct val="100000"/>
              </a:lnSpc>
              <a:spcBef>
                <a:spcPts val="0"/>
              </a:spcBef>
              <a:spcAft>
                <a:spcPts val="0"/>
              </a:spcAft>
              <a:buFont typeface="Symbol" panose="05050102010706020507" pitchFamily="18" charset="2"/>
              <a:buChar char=""/>
            </a:pPr>
            <a:r>
              <a:rPr lang="en-US" sz="2000" dirty="0">
                <a:solidFill>
                  <a:schemeClr val="tx1"/>
                </a:solidFill>
              </a:rPr>
              <a:t>NNDSS Data Standardization and Harmonization Efforts (Sara Johnston, CDC)</a:t>
            </a:r>
          </a:p>
          <a:p>
            <a:pPr marL="342900" indent="-342900">
              <a:lnSpc>
                <a:spcPct val="100000"/>
              </a:lnSpc>
              <a:spcBef>
                <a:spcPts val="0"/>
              </a:spcBef>
              <a:spcAft>
                <a:spcPts val="0"/>
              </a:spcAft>
              <a:buFont typeface="Symbol" panose="05050102010706020507" pitchFamily="18" charset="2"/>
              <a:buChar char=""/>
            </a:pPr>
            <a:r>
              <a:rPr lang="en-US" sz="2000" dirty="0">
                <a:solidFill>
                  <a:schemeClr val="tx1"/>
                </a:solidFill>
              </a:rPr>
              <a:t>Discussion/Collect questions on CDC Enhancements to Case Surveillance</a:t>
            </a:r>
          </a:p>
          <a:p>
            <a:pPr marL="342900" indent="-342900">
              <a:lnSpc>
                <a:spcPct val="100000"/>
              </a:lnSpc>
              <a:spcBef>
                <a:spcPts val="0"/>
              </a:spcBef>
              <a:spcAft>
                <a:spcPts val="0"/>
              </a:spcAft>
              <a:buFont typeface="Symbol" panose="05050102010706020507" pitchFamily="18" charset="2"/>
              <a:buChar char=""/>
            </a:pPr>
            <a:r>
              <a:rPr lang="en-US" sz="2000" dirty="0">
                <a:solidFill>
                  <a:schemeClr val="tx1"/>
                </a:solidFill>
              </a:rPr>
              <a:t>Adjourn</a:t>
            </a:r>
          </a:p>
          <a:p>
            <a:pPr marL="800100" lvl="1" indent="-342900">
              <a:lnSpc>
                <a:spcPct val="100000"/>
              </a:lnSpc>
              <a:spcBef>
                <a:spcPts val="0"/>
              </a:spcBef>
              <a:spcAft>
                <a:spcPts val="0"/>
              </a:spcAft>
              <a:buFont typeface="Symbol" panose="05050102010706020507" pitchFamily="18" charset="2"/>
              <a:buChar char=""/>
            </a:pPr>
            <a:r>
              <a:rPr lang="en-US" sz="1600" dirty="0"/>
              <a:t>Next call: 1pm, Friday, December 9, 2022, replacing regularly scheduled November and December meetings</a:t>
            </a:r>
            <a:endParaRPr lang="en-US" sz="1600" dirty="0">
              <a:solidFill>
                <a:schemeClr val="tx1"/>
              </a:solidFill>
            </a:endParaRPr>
          </a:p>
        </p:txBody>
      </p:sp>
      <p:sp>
        <p:nvSpPr>
          <p:cNvPr id="9" name="Title 1">
            <a:extLst>
              <a:ext uri="{FF2B5EF4-FFF2-40B4-BE49-F238E27FC236}">
                <a16:creationId xmlns:a16="http://schemas.microsoft.com/office/drawing/2014/main" id="{B026D48B-0715-4A5E-9B7D-803AD4BD99CF}"/>
              </a:ext>
            </a:extLst>
          </p:cNvPr>
          <p:cNvSpPr txBox="1">
            <a:spLocks/>
          </p:cNvSpPr>
          <p:nvPr/>
        </p:nvSpPr>
        <p:spPr>
          <a:xfrm>
            <a:off x="212836" y="343814"/>
            <a:ext cx="6881648" cy="782621"/>
          </a:xfrm>
          <a:prstGeom prst="rect">
            <a:avLst/>
          </a:prstGeom>
        </p:spPr>
        <p:txBody>
          <a:bodyPr anchor="ctr"/>
          <a:lstStyle>
            <a:lvl1pPr algn="l" defTabSz="914400" rtl="0" eaLnBrk="1" latinLnBrk="0" hangingPunct="1">
              <a:lnSpc>
                <a:spcPct val="90000"/>
              </a:lnSpc>
              <a:spcBef>
                <a:spcPct val="0"/>
              </a:spcBef>
              <a:buNone/>
              <a:defRPr sz="3700" kern="1200">
                <a:solidFill>
                  <a:srgbClr val="15345A"/>
                </a:solidFill>
                <a:latin typeface="Arial" panose="020B0604020202020204" pitchFamily="34" charset="0"/>
                <a:ea typeface="+mj-ea"/>
                <a:cs typeface="Arial" panose="020B0604020202020204" pitchFamily="34" charset="0"/>
              </a:defRPr>
            </a:lvl1pPr>
          </a:lstStyle>
          <a:p>
            <a:r>
              <a:rPr lang="en-US" sz="2100" b="1" dirty="0"/>
              <a:t>CSTE Data Standardization Workgroup Meeting</a:t>
            </a:r>
            <a:r>
              <a:rPr lang="en-US" sz="2100" dirty="0">
                <a:solidFill>
                  <a:srgbClr val="000000"/>
                </a:solidFill>
              </a:rPr>
              <a:t>​</a:t>
            </a:r>
            <a:endParaRPr lang="en-US" sz="2100" dirty="0"/>
          </a:p>
        </p:txBody>
      </p:sp>
      <p:sp>
        <p:nvSpPr>
          <p:cNvPr id="3" name="Rectangle 2">
            <a:extLst>
              <a:ext uri="{FF2B5EF4-FFF2-40B4-BE49-F238E27FC236}">
                <a16:creationId xmlns:a16="http://schemas.microsoft.com/office/drawing/2014/main" id="{B0C69A24-B1B6-4FBA-9506-2B562F6DE2E3}"/>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a:bodyPr>
          <a:lstStyle/>
          <a:p>
            <a:pPr marR="0" lvl="0">
              <a:spcBef>
                <a:spcPts val="0"/>
              </a:spcBef>
              <a:spcAft>
                <a:spcPts val="0"/>
              </a:spcAft>
            </a:pPr>
            <a:r>
              <a:rPr lang="en-US" sz="3200" dirty="0"/>
              <a:t>Welcome to the DWSG</a:t>
            </a:r>
          </a:p>
        </p:txBody>
      </p:sp>
    </p:spTree>
    <p:extLst>
      <p:ext uri="{BB962C8B-B14F-4D97-AF65-F5344CB8AC3E}">
        <p14:creationId xmlns:p14="http://schemas.microsoft.com/office/powerpoint/2010/main" val="1243218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0482" y="385482"/>
            <a:ext cx="7405975" cy="815638"/>
          </a:xfrm>
        </p:spPr>
        <p:txBody>
          <a:bodyPr>
            <a:noAutofit/>
          </a:bodyPr>
          <a:lstStyle/>
          <a:p>
            <a:r>
              <a:rPr lang="en-US" sz="3700" dirty="0">
                <a:solidFill>
                  <a:srgbClr val="15345A"/>
                </a:solidFill>
                <a:latin typeface="Arial" panose="020B0604020202020204" pitchFamily="34" charset="0"/>
                <a:cs typeface="Arial" panose="020B0604020202020204" pitchFamily="34" charset="0"/>
              </a:rPr>
              <a:t>Overview</a:t>
            </a:r>
            <a:r>
              <a:rPr lang="en-US" sz="4000" dirty="0"/>
              <a:t> </a:t>
            </a:r>
            <a:r>
              <a:rPr lang="en-US" sz="3700" dirty="0">
                <a:solidFill>
                  <a:srgbClr val="15345A"/>
                </a:solidFill>
                <a:latin typeface="Arial" panose="020B0604020202020204" pitchFamily="34" charset="0"/>
                <a:cs typeface="Arial" panose="020B0604020202020204" pitchFamily="34" charset="0"/>
              </a:rPr>
              <a:t>and Objectives</a:t>
            </a:r>
          </a:p>
        </p:txBody>
      </p:sp>
      <p:sp>
        <p:nvSpPr>
          <p:cNvPr id="4" name="Text Placeholder 2"/>
          <p:cNvSpPr txBox="1">
            <a:spLocks/>
          </p:cNvSpPr>
          <p:nvPr/>
        </p:nvSpPr>
        <p:spPr>
          <a:xfrm>
            <a:off x="170482" y="1336977"/>
            <a:ext cx="8778049" cy="18207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solidFill>
                <a:srgbClr val="1B3473"/>
              </a:solidFill>
            </a:endParaRPr>
          </a:p>
        </p:txBody>
      </p:sp>
      <p:sp>
        <p:nvSpPr>
          <p:cNvPr id="6" name="Text Placeholder 2"/>
          <p:cNvSpPr txBox="1">
            <a:spLocks/>
          </p:cNvSpPr>
          <p:nvPr/>
        </p:nvSpPr>
        <p:spPr>
          <a:xfrm>
            <a:off x="195468" y="1336977"/>
            <a:ext cx="8623999" cy="522518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7663" lvl="1">
              <a:lnSpc>
                <a:spcPct val="110000"/>
              </a:lnSpc>
            </a:pPr>
            <a:r>
              <a:rPr lang="en-US" dirty="0">
                <a:solidFill>
                  <a:schemeClr val="tx1">
                    <a:lumMod val="75000"/>
                    <a:lumOff val="25000"/>
                  </a:schemeClr>
                </a:solidFill>
              </a:rPr>
              <a:t>Kicked off in Spring 2018</a:t>
            </a:r>
          </a:p>
          <a:p>
            <a:pPr marL="347663" lvl="1">
              <a:lnSpc>
                <a:spcPct val="110000"/>
              </a:lnSpc>
            </a:pPr>
            <a:r>
              <a:rPr lang="en-US" dirty="0">
                <a:solidFill>
                  <a:schemeClr val="tx1">
                    <a:lumMod val="75000"/>
                    <a:lumOff val="25000"/>
                  </a:schemeClr>
                </a:solidFill>
              </a:rPr>
              <a:t>Part of the Surveillance Practice and Implementation Subcommittee (SPIS) within the CSTE Surveillance &amp; Informatics Committee</a:t>
            </a:r>
          </a:p>
          <a:p>
            <a:pPr marL="347663" lvl="1">
              <a:lnSpc>
                <a:spcPct val="110000"/>
              </a:lnSpc>
            </a:pPr>
            <a:endParaRPr lang="en-US" dirty="0">
              <a:solidFill>
                <a:schemeClr val="tx1">
                  <a:lumMod val="75000"/>
                  <a:lumOff val="25000"/>
                </a:schemeClr>
              </a:solidFill>
            </a:endParaRPr>
          </a:p>
          <a:p>
            <a:pPr marL="347663" lvl="1">
              <a:lnSpc>
                <a:spcPct val="110000"/>
              </a:lnSpc>
            </a:pPr>
            <a:r>
              <a:rPr lang="en-US" dirty="0">
                <a:solidFill>
                  <a:schemeClr val="tx1">
                    <a:lumMod val="75000"/>
                    <a:lumOff val="25000"/>
                  </a:schemeClr>
                </a:solidFill>
              </a:rPr>
              <a:t>Improve data quality in public health surveillance through the development and application of consensus definitions for core data elements for surveillance</a:t>
            </a:r>
          </a:p>
          <a:p>
            <a:pPr marL="347663" lvl="1">
              <a:lnSpc>
                <a:spcPct val="110000"/>
              </a:lnSpc>
              <a:buNone/>
            </a:pPr>
            <a:endParaRPr lang="en-US" dirty="0">
              <a:solidFill>
                <a:schemeClr val="tx1">
                  <a:lumMod val="75000"/>
                  <a:lumOff val="25000"/>
                </a:schemeClr>
              </a:solidFill>
            </a:endParaRPr>
          </a:p>
          <a:p>
            <a:pPr marL="347663" lvl="1">
              <a:lnSpc>
                <a:spcPct val="110000"/>
              </a:lnSpc>
            </a:pPr>
            <a:r>
              <a:rPr lang="en-US" dirty="0">
                <a:solidFill>
                  <a:schemeClr val="tx1">
                    <a:lumMod val="75000"/>
                    <a:lumOff val="25000"/>
                  </a:schemeClr>
                </a:solidFill>
              </a:rPr>
              <a:t>Convene epidemiologists and informaticians to develop consensus on common definitions for core surveillance data elements to address jurisdictional and programmatic variation</a:t>
            </a:r>
          </a:p>
          <a:p>
            <a:pPr lvl="1"/>
            <a:endParaRPr lang="en-US" sz="2000" dirty="0">
              <a:solidFill>
                <a:schemeClr val="tx1">
                  <a:lumMod val="75000"/>
                  <a:lumOff val="25000"/>
                </a:schemeClr>
              </a:solidFill>
            </a:endParaRPr>
          </a:p>
        </p:txBody>
      </p:sp>
    </p:spTree>
    <p:extLst>
      <p:ext uri="{BB962C8B-B14F-4D97-AF65-F5344CB8AC3E}">
        <p14:creationId xmlns:p14="http://schemas.microsoft.com/office/powerpoint/2010/main" val="557455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1694"/>
            <a:ext cx="6662057" cy="717177"/>
          </a:xfrm>
        </p:spPr>
        <p:txBody>
          <a:bodyPr>
            <a:normAutofit/>
          </a:bodyPr>
          <a:lstStyle/>
          <a:p>
            <a:r>
              <a:rPr lang="en-US" sz="3700" dirty="0">
                <a:solidFill>
                  <a:srgbClr val="15345A"/>
                </a:solidFill>
                <a:latin typeface="Arial" panose="020B0604020202020204" pitchFamily="34" charset="0"/>
                <a:cs typeface="Arial" panose="020B0604020202020204" pitchFamily="34" charset="0"/>
              </a:rPr>
              <a:t>Projects</a:t>
            </a:r>
          </a:p>
        </p:txBody>
      </p:sp>
      <p:sp>
        <p:nvSpPr>
          <p:cNvPr id="3" name="Text Placeholder 2"/>
          <p:cNvSpPr>
            <a:spLocks noGrp="1"/>
          </p:cNvSpPr>
          <p:nvPr>
            <p:ph type="body" sz="quarter" idx="10"/>
          </p:nvPr>
        </p:nvSpPr>
        <p:spPr>
          <a:xfrm>
            <a:off x="170482" y="1367668"/>
            <a:ext cx="8849694" cy="4880732"/>
          </a:xfrm>
        </p:spPr>
        <p:txBody>
          <a:bodyPr>
            <a:normAutofit lnSpcReduction="10000"/>
          </a:bodyPr>
          <a:lstStyle/>
          <a:p>
            <a:r>
              <a:rPr lang="en-US" dirty="0">
                <a:solidFill>
                  <a:schemeClr val="tx1">
                    <a:lumMod val="75000"/>
                    <a:lumOff val="25000"/>
                  </a:schemeClr>
                </a:solidFill>
              </a:rPr>
              <a:t>CSTE Brief: Data Standardization: Dates of Importance to Public Health Surveillance (under final review)</a:t>
            </a:r>
          </a:p>
          <a:p>
            <a:pPr lvl="1"/>
            <a:r>
              <a:rPr lang="en-US" dirty="0">
                <a:solidFill>
                  <a:schemeClr val="tx1">
                    <a:lumMod val="75000"/>
                    <a:lumOff val="25000"/>
                  </a:schemeClr>
                </a:solidFill>
              </a:rPr>
              <a:t>Serves as an umbrella document for recommendations on four data elements or concepts:</a:t>
            </a:r>
          </a:p>
          <a:p>
            <a:pPr lvl="2"/>
            <a:r>
              <a:rPr lang="en-US" dirty="0">
                <a:solidFill>
                  <a:schemeClr val="tx1">
                    <a:lumMod val="75000"/>
                    <a:lumOff val="25000"/>
                  </a:schemeClr>
                </a:solidFill>
              </a:rPr>
              <a:t>Illness Onset Date</a:t>
            </a:r>
          </a:p>
          <a:p>
            <a:pPr lvl="2"/>
            <a:r>
              <a:rPr lang="en-US" dirty="0">
                <a:solidFill>
                  <a:schemeClr val="tx1">
                    <a:lumMod val="75000"/>
                    <a:lumOff val="25000"/>
                  </a:schemeClr>
                </a:solidFill>
              </a:rPr>
              <a:t>Report Dates</a:t>
            </a:r>
          </a:p>
          <a:p>
            <a:pPr lvl="2"/>
            <a:r>
              <a:rPr lang="en-US" dirty="0">
                <a:solidFill>
                  <a:schemeClr val="tx1">
                    <a:lumMod val="75000"/>
                    <a:lumOff val="25000"/>
                  </a:schemeClr>
                </a:solidFill>
              </a:rPr>
              <a:t>Laboratory-related Dates</a:t>
            </a:r>
          </a:p>
          <a:p>
            <a:pPr lvl="2"/>
            <a:r>
              <a:rPr lang="en-US" dirty="0">
                <a:solidFill>
                  <a:schemeClr val="tx1">
                    <a:lumMod val="75000"/>
                    <a:lumOff val="25000"/>
                  </a:schemeClr>
                </a:solidFill>
              </a:rPr>
              <a:t>Diagnosis Date</a:t>
            </a:r>
          </a:p>
          <a:p>
            <a:endParaRPr lang="en-US" dirty="0">
              <a:solidFill>
                <a:schemeClr val="tx1">
                  <a:lumMod val="75000"/>
                  <a:lumOff val="25000"/>
                </a:schemeClr>
              </a:solidFill>
            </a:endParaRPr>
          </a:p>
          <a:p>
            <a:r>
              <a:rPr lang="en-US" dirty="0">
                <a:solidFill>
                  <a:schemeClr val="tx1">
                    <a:lumMod val="75000"/>
                    <a:lumOff val="25000"/>
                  </a:schemeClr>
                </a:solidFill>
              </a:rPr>
              <a:t>Best Practices document for Calculated Case Counting Date</a:t>
            </a:r>
          </a:p>
          <a:p>
            <a:pPr lvl="1"/>
            <a:r>
              <a:rPr lang="en-US" dirty="0">
                <a:solidFill>
                  <a:schemeClr val="tx1">
                    <a:lumMod val="75000"/>
                    <a:lumOff val="25000"/>
                  </a:schemeClr>
                </a:solidFill>
              </a:rPr>
              <a:t>Defining a standard calculation, to be used nationally and across program areas, that can represent the most epidemiologically relevant date to describe “when disease occurred” </a:t>
            </a:r>
          </a:p>
          <a:p>
            <a:pPr lvl="1"/>
            <a:r>
              <a:rPr lang="en-US" dirty="0">
                <a:solidFill>
                  <a:schemeClr val="tx1">
                    <a:lumMod val="75000"/>
                    <a:lumOff val="25000"/>
                  </a:schemeClr>
                </a:solidFill>
              </a:rPr>
              <a:t>To be used for assigning the time period for attribution of the case for counting purposes</a:t>
            </a:r>
          </a:p>
          <a:p>
            <a:pPr lvl="1"/>
            <a:r>
              <a:rPr lang="en-US" dirty="0">
                <a:solidFill>
                  <a:schemeClr val="tx1">
                    <a:lumMod val="75000"/>
                    <a:lumOff val="25000"/>
                  </a:schemeClr>
                </a:solidFill>
              </a:rPr>
              <a:t>Calculated from 6 component dates</a:t>
            </a:r>
          </a:p>
          <a:p>
            <a:endParaRPr lang="en-US" sz="2000" dirty="0">
              <a:solidFill>
                <a:schemeClr val="tx1">
                  <a:lumMod val="75000"/>
                  <a:lumOff val="25000"/>
                </a:schemeClr>
              </a:solidFill>
            </a:endParaRPr>
          </a:p>
        </p:txBody>
      </p:sp>
    </p:spTree>
    <p:extLst>
      <p:ext uri="{BB962C8B-B14F-4D97-AF65-F5344CB8AC3E}">
        <p14:creationId xmlns:p14="http://schemas.microsoft.com/office/powerpoint/2010/main" val="755066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lnSpcReduction="10000"/>
          </a:bodyPr>
          <a:lstStyle/>
          <a:p>
            <a:pPr marR="0" lvl="0">
              <a:spcBef>
                <a:spcPts val="0"/>
              </a:spcBef>
              <a:spcAft>
                <a:spcPts val="0"/>
              </a:spcAft>
            </a:pPr>
            <a:r>
              <a:rPr lang="en-US" sz="3200" dirty="0"/>
              <a:t>Best Practices Document for Calculated Case Counting Date</a:t>
            </a:r>
          </a:p>
        </p:txBody>
      </p:sp>
    </p:spTree>
    <p:extLst>
      <p:ext uri="{BB962C8B-B14F-4D97-AF65-F5344CB8AC3E}">
        <p14:creationId xmlns:p14="http://schemas.microsoft.com/office/powerpoint/2010/main" val="2223879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5982-05E9-4F65-8740-F8A2B2C00792}"/>
              </a:ext>
            </a:extLst>
          </p:cNvPr>
          <p:cNvSpPr>
            <a:spLocks noGrp="1"/>
          </p:cNvSpPr>
          <p:nvPr>
            <p:ph type="title"/>
          </p:nvPr>
        </p:nvSpPr>
        <p:spPr/>
        <p:txBody>
          <a:bodyPr/>
          <a:lstStyle/>
          <a:p>
            <a:r>
              <a:rPr lang="en-US" dirty="0"/>
              <a:t>Status</a:t>
            </a:r>
          </a:p>
        </p:txBody>
      </p:sp>
      <p:sp>
        <p:nvSpPr>
          <p:cNvPr id="3" name="Content Placeholder 2">
            <a:extLst>
              <a:ext uri="{FF2B5EF4-FFF2-40B4-BE49-F238E27FC236}">
                <a16:creationId xmlns:a16="http://schemas.microsoft.com/office/drawing/2014/main" id="{2A2C76AE-DDCF-4CEB-B14C-993816B5E858}"/>
              </a:ext>
            </a:extLst>
          </p:cNvPr>
          <p:cNvSpPr>
            <a:spLocks noGrp="1"/>
          </p:cNvSpPr>
          <p:nvPr>
            <p:ph idx="1"/>
          </p:nvPr>
        </p:nvSpPr>
        <p:spPr>
          <a:xfrm>
            <a:off x="243660" y="1313895"/>
            <a:ext cx="8643488" cy="4740675"/>
          </a:xfrm>
        </p:spPr>
        <p:txBody>
          <a:bodyPr>
            <a:normAutofit lnSpcReduction="10000"/>
          </a:bodyPr>
          <a:lstStyle/>
          <a:p>
            <a:pPr fontAlgn="base">
              <a:spcAft>
                <a:spcPct val="0"/>
              </a:spcAft>
            </a:pPr>
            <a:r>
              <a:rPr lang="en-US" altLang="en-US" dirty="0">
                <a:solidFill>
                  <a:schemeClr val="bg1">
                    <a:lumMod val="50000"/>
                  </a:schemeClr>
                </a:solidFill>
              </a:rPr>
              <a:t>Presented to combined SPIS/SPS call on July 8</a:t>
            </a:r>
          </a:p>
          <a:p>
            <a:pPr fontAlgn="base">
              <a:spcAft>
                <a:spcPct val="0"/>
              </a:spcAft>
            </a:pPr>
            <a:r>
              <a:rPr lang="en-US" altLang="en-US" dirty="0">
                <a:solidFill>
                  <a:schemeClr val="bg1">
                    <a:lumMod val="50000"/>
                  </a:schemeClr>
                </a:solidFill>
              </a:rPr>
              <a:t>DSWG Proposal for Standardized Case Counting Date was distributed to CSTE S/I members, state epis, deputy state epis, feedback collected via survey</a:t>
            </a:r>
          </a:p>
          <a:p>
            <a:pPr fontAlgn="base">
              <a:spcAft>
                <a:spcPct val="0"/>
              </a:spcAft>
            </a:pPr>
            <a:r>
              <a:rPr lang="en-US" altLang="en-US" dirty="0">
                <a:solidFill>
                  <a:schemeClr val="bg1">
                    <a:lumMod val="50000"/>
                  </a:schemeClr>
                </a:solidFill>
              </a:rPr>
              <a:t>End of July: Discussion of survey feedback on DSWG call </a:t>
            </a:r>
          </a:p>
          <a:p>
            <a:pPr fontAlgn="base">
              <a:spcAft>
                <a:spcPct val="0"/>
              </a:spcAft>
            </a:pPr>
            <a:r>
              <a:rPr lang="en-US" altLang="en-US" dirty="0">
                <a:solidFill>
                  <a:schemeClr val="bg1">
                    <a:lumMod val="50000"/>
                  </a:schemeClr>
                </a:solidFill>
              </a:rPr>
              <a:t>End of Sept: Dissemination of revised draft to DSWG; DSWG discussion</a:t>
            </a:r>
          </a:p>
          <a:p>
            <a:pPr fontAlgn="base">
              <a:spcAft>
                <a:spcPct val="0"/>
              </a:spcAft>
            </a:pPr>
            <a:endParaRPr lang="en-US" altLang="en-US" dirty="0"/>
          </a:p>
          <a:p>
            <a:pPr fontAlgn="base">
              <a:spcAft>
                <a:spcPct val="0"/>
              </a:spcAft>
            </a:pPr>
            <a:r>
              <a:rPr lang="en-US" altLang="en-US" dirty="0"/>
              <a:t>End of Oct: Latest draft distributed 10/25, discussing today</a:t>
            </a:r>
          </a:p>
          <a:p>
            <a:pPr fontAlgn="base">
              <a:spcAft>
                <a:spcPct val="0"/>
              </a:spcAft>
            </a:pPr>
            <a:endParaRPr lang="en-US" altLang="en-US" dirty="0"/>
          </a:p>
          <a:p>
            <a:pPr fontAlgn="base">
              <a:spcAft>
                <a:spcPct val="0"/>
              </a:spcAft>
            </a:pPr>
            <a:r>
              <a:rPr lang="en-US" altLang="en-US" b="1" dirty="0">
                <a:solidFill>
                  <a:schemeClr val="accent2"/>
                </a:solidFill>
              </a:rPr>
              <a:t>ACTION REQUESTED: Drop any final comments in chat or send via email by COB 11/1/2022</a:t>
            </a:r>
          </a:p>
        </p:txBody>
      </p:sp>
      <p:sp>
        <p:nvSpPr>
          <p:cNvPr id="4" name="Rectangle 1">
            <a:extLst>
              <a:ext uri="{FF2B5EF4-FFF2-40B4-BE49-F238E27FC236}">
                <a16:creationId xmlns:a16="http://schemas.microsoft.com/office/drawing/2014/main" id="{0E62CC83-205C-B9E7-4FF9-B28CF4087302}"/>
              </a:ext>
            </a:extLst>
          </p:cNvPr>
          <p:cNvSpPr>
            <a:spLocks noChangeArrowheads="1"/>
          </p:cNvSpPr>
          <p:nvPr/>
        </p:nvSpPr>
        <p:spPr bwMode="auto">
          <a:xfrm>
            <a:off x="0" y="-292387"/>
            <a:ext cx="65" cy="58477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dirty="0">
                <a:ln>
                  <a:noFill/>
                </a:ln>
                <a:solidFill>
                  <a:srgbClr val="000000"/>
                </a:solidFill>
                <a:effectLst/>
                <a:latin typeface="Roboto" panose="02000000000000000000" pitchFamily="2" charset="0"/>
              </a:rPr>
            </a:br>
            <a:endParaRPr kumimoji="0" lang="en-US" altLang="en-US" sz="1000" b="0" i="0" u="none" strike="noStrike" cap="none" normalizeH="0" baseline="0" dirty="0">
              <a:ln>
                <a:noFill/>
              </a:ln>
              <a:solidFill>
                <a:srgbClr val="000000"/>
              </a:solidFill>
              <a:effectLst/>
              <a:latin typeface="Roboto" panose="020000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80787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7428D-F4E5-4EF5-8905-9096AFCD55AB}"/>
              </a:ext>
            </a:extLst>
          </p:cNvPr>
          <p:cNvSpPr>
            <a:spLocks noGrp="1"/>
          </p:cNvSpPr>
          <p:nvPr>
            <p:ph type="title"/>
          </p:nvPr>
        </p:nvSpPr>
        <p:spPr/>
        <p:txBody>
          <a:bodyPr/>
          <a:lstStyle/>
          <a:p>
            <a:r>
              <a:rPr lang="en-US" sz="3200" dirty="0"/>
              <a:t>Summary of changes</a:t>
            </a:r>
            <a:endParaRPr lang="en-US" sz="3600" dirty="0"/>
          </a:p>
        </p:txBody>
      </p:sp>
      <p:sp>
        <p:nvSpPr>
          <p:cNvPr id="3" name="Content Placeholder 2">
            <a:extLst>
              <a:ext uri="{FF2B5EF4-FFF2-40B4-BE49-F238E27FC236}">
                <a16:creationId xmlns:a16="http://schemas.microsoft.com/office/drawing/2014/main" id="{E43F152B-47CD-4DF7-8CD4-9F517B983018}"/>
              </a:ext>
            </a:extLst>
          </p:cNvPr>
          <p:cNvSpPr>
            <a:spLocks noGrp="1"/>
          </p:cNvSpPr>
          <p:nvPr>
            <p:ph idx="1"/>
          </p:nvPr>
        </p:nvSpPr>
        <p:spPr/>
        <p:txBody>
          <a:bodyPr>
            <a:normAutofit lnSpcReduction="10000"/>
          </a:bodyPr>
          <a:lstStyle/>
          <a:p>
            <a:r>
              <a:rPr lang="en-US" dirty="0"/>
              <a:t>Promoted section that implementation will take time &amp; resources (moved to bottom of pg. 5, “Stipulations for Implementation”)</a:t>
            </a:r>
          </a:p>
          <a:p>
            <a:endParaRPr lang="en-US" sz="1800" dirty="0"/>
          </a:p>
          <a:p>
            <a:pPr marL="0" indent="0">
              <a:buNone/>
            </a:pPr>
            <a:r>
              <a:rPr lang="en-US" sz="1800" dirty="0"/>
              <a:t>This document presents a recommendation for a standardized approach to calculating a case counting date for the purposes of disease surveillance. There will be further coordination among stakeholders at the national and jurisdictional levels to provide specific details and practical approaches for implementation of these guidelines. The DSWG acknowledges that implementation of the following recommendations will likely involve modifications to surveillance systems or jurisdictional practices and protocols for many PHAs. Any necessary changes require time and resources, and there are many competing priorities. Despite these challenges, however, the DSWG considers the guidelines below as best practices for PHAs and CDC to work towards to support standardization of national surveillance data.     </a:t>
            </a:r>
          </a:p>
          <a:p>
            <a:endParaRPr lang="en-US" dirty="0"/>
          </a:p>
        </p:txBody>
      </p:sp>
    </p:spTree>
    <p:extLst>
      <p:ext uri="{BB962C8B-B14F-4D97-AF65-F5344CB8AC3E}">
        <p14:creationId xmlns:p14="http://schemas.microsoft.com/office/powerpoint/2010/main" val="3246624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7428D-F4E5-4EF5-8905-9096AFCD55AB}"/>
              </a:ext>
            </a:extLst>
          </p:cNvPr>
          <p:cNvSpPr>
            <a:spLocks noGrp="1"/>
          </p:cNvSpPr>
          <p:nvPr>
            <p:ph type="title"/>
          </p:nvPr>
        </p:nvSpPr>
        <p:spPr/>
        <p:txBody>
          <a:bodyPr/>
          <a:lstStyle/>
          <a:p>
            <a:r>
              <a:rPr lang="en-US" sz="3200" dirty="0"/>
              <a:t>Summary of changes</a:t>
            </a:r>
            <a:endParaRPr lang="en-US" sz="3600" dirty="0"/>
          </a:p>
        </p:txBody>
      </p:sp>
      <p:sp>
        <p:nvSpPr>
          <p:cNvPr id="4" name="Content Placeholder 2">
            <a:extLst>
              <a:ext uri="{FF2B5EF4-FFF2-40B4-BE49-F238E27FC236}">
                <a16:creationId xmlns:a16="http://schemas.microsoft.com/office/drawing/2014/main" id="{5FA3CAFD-CDBE-2180-E2AA-A787B029D338}"/>
              </a:ext>
            </a:extLst>
          </p:cNvPr>
          <p:cNvSpPr txBox="1">
            <a:spLocks/>
          </p:cNvSpPr>
          <p:nvPr/>
        </p:nvSpPr>
        <p:spPr>
          <a:xfrm>
            <a:off x="396059" y="1699710"/>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accent2"/>
                </a:solidFill>
              </a:rPr>
              <a:t>Input summary from the meeting</a:t>
            </a:r>
            <a:br>
              <a:rPr lang="en-US" dirty="0">
                <a:solidFill>
                  <a:schemeClr val="accent2"/>
                </a:solidFill>
              </a:rPr>
            </a:br>
            <a:endParaRPr lang="en-US" dirty="0">
              <a:solidFill>
                <a:schemeClr val="accent2"/>
              </a:solidFill>
            </a:endParaRPr>
          </a:p>
          <a:p>
            <a:r>
              <a:rPr lang="en-US" dirty="0">
                <a:solidFill>
                  <a:schemeClr val="accent2"/>
                </a:solidFill>
              </a:rPr>
              <a:t>There were no comments during the call.</a:t>
            </a:r>
          </a:p>
          <a:p>
            <a:endParaRPr lang="en-US" dirty="0"/>
          </a:p>
        </p:txBody>
      </p:sp>
    </p:spTree>
    <p:extLst>
      <p:ext uri="{BB962C8B-B14F-4D97-AF65-F5344CB8AC3E}">
        <p14:creationId xmlns:p14="http://schemas.microsoft.com/office/powerpoint/2010/main" val="463226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7428D-F4E5-4EF5-8905-9096AFCD55AB}"/>
              </a:ext>
            </a:extLst>
          </p:cNvPr>
          <p:cNvSpPr>
            <a:spLocks noGrp="1"/>
          </p:cNvSpPr>
          <p:nvPr>
            <p:ph type="title"/>
          </p:nvPr>
        </p:nvSpPr>
        <p:spPr/>
        <p:txBody>
          <a:bodyPr/>
          <a:lstStyle/>
          <a:p>
            <a:r>
              <a:rPr lang="en-US" sz="3200" dirty="0"/>
              <a:t>Summary of changes - 2</a:t>
            </a:r>
            <a:endParaRPr lang="en-US" sz="3600" dirty="0"/>
          </a:p>
        </p:txBody>
      </p:sp>
      <p:sp>
        <p:nvSpPr>
          <p:cNvPr id="3" name="Content Placeholder 2">
            <a:extLst>
              <a:ext uri="{FF2B5EF4-FFF2-40B4-BE49-F238E27FC236}">
                <a16:creationId xmlns:a16="http://schemas.microsoft.com/office/drawing/2014/main" id="{E43F152B-47CD-4DF7-8CD4-9F517B983018}"/>
              </a:ext>
            </a:extLst>
          </p:cNvPr>
          <p:cNvSpPr>
            <a:spLocks noGrp="1"/>
          </p:cNvSpPr>
          <p:nvPr>
            <p:ph idx="1"/>
          </p:nvPr>
        </p:nvSpPr>
        <p:spPr>
          <a:xfrm>
            <a:off x="243659" y="1547309"/>
            <a:ext cx="8643488" cy="4813733"/>
          </a:xfrm>
        </p:spPr>
        <p:txBody>
          <a:bodyPr>
            <a:normAutofit fontScale="92500" lnSpcReduction="10000"/>
          </a:bodyPr>
          <a:lstStyle/>
          <a:p>
            <a:r>
              <a:rPr lang="en-US" dirty="0"/>
              <a:t>“Recommendations for Implementation” moved after “Component Date Details”</a:t>
            </a:r>
          </a:p>
          <a:p>
            <a:endParaRPr lang="en-US" dirty="0"/>
          </a:p>
          <a:p>
            <a:r>
              <a:rPr lang="en-US" dirty="0"/>
              <a:t>New paragraphs (bottom of pg. 7): </a:t>
            </a:r>
          </a:p>
          <a:p>
            <a:pPr marL="457200" lvl="1" indent="0">
              <a:buNone/>
            </a:pPr>
            <a:endParaRPr lang="en-US" dirty="0"/>
          </a:p>
          <a:p>
            <a:pPr marL="457200" lvl="1" indent="0">
              <a:buNone/>
            </a:pPr>
            <a:r>
              <a:rPr lang="en-US" dirty="0"/>
              <a:t>Note that this document aims to define and describe the creation and use of an entirely </a:t>
            </a:r>
            <a:r>
              <a:rPr lang="en-US" i="1" dirty="0"/>
              <a:t>new</a:t>
            </a:r>
            <a:r>
              <a:rPr lang="en-US" dirty="0"/>
              <a:t> data element. Future usage and applications of currently existing data elements EVENTDATE and MMWR Week/Year remain to be determined, and any recommendations regarding those data elements are outside the scope of this document.</a:t>
            </a:r>
            <a:r>
              <a:rPr lang="en-US" sz="1000" dirty="0"/>
              <a:t> </a:t>
            </a:r>
            <a:r>
              <a:rPr lang="en-US" dirty="0"/>
              <a:t> </a:t>
            </a:r>
          </a:p>
          <a:p>
            <a:pPr lvl="1"/>
            <a:endParaRPr lang="en-US" dirty="0"/>
          </a:p>
          <a:p>
            <a:pPr marL="457200" lvl="1" indent="0">
              <a:buNone/>
            </a:pPr>
            <a:r>
              <a:rPr lang="en-US" dirty="0"/>
              <a:t>In addition, at the time of writing, the Generic version 3 MMG was planned and is therefore referenced throughout this document. If an alternative method or template for submission of generic, core, case data is established in lieu of a Generic version 3 MMG, the recommendations put forth in this document would still apply to the new method for the communication of case data between jurisdictions and CDC.</a:t>
            </a:r>
          </a:p>
        </p:txBody>
      </p:sp>
    </p:spTree>
    <p:extLst>
      <p:ext uri="{BB962C8B-B14F-4D97-AF65-F5344CB8AC3E}">
        <p14:creationId xmlns:p14="http://schemas.microsoft.com/office/powerpoint/2010/main" val="1316438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7428D-F4E5-4EF5-8905-9096AFCD55AB}"/>
              </a:ext>
            </a:extLst>
          </p:cNvPr>
          <p:cNvSpPr>
            <a:spLocks noGrp="1"/>
          </p:cNvSpPr>
          <p:nvPr>
            <p:ph type="title"/>
          </p:nvPr>
        </p:nvSpPr>
        <p:spPr/>
        <p:txBody>
          <a:bodyPr/>
          <a:lstStyle/>
          <a:p>
            <a:r>
              <a:rPr lang="en-US" sz="3200" dirty="0"/>
              <a:t>Summary of changes - 2</a:t>
            </a:r>
            <a:endParaRPr lang="en-US" sz="3600" dirty="0"/>
          </a:p>
        </p:txBody>
      </p:sp>
      <p:sp>
        <p:nvSpPr>
          <p:cNvPr id="6" name="Content Placeholder 2">
            <a:extLst>
              <a:ext uri="{FF2B5EF4-FFF2-40B4-BE49-F238E27FC236}">
                <a16:creationId xmlns:a16="http://schemas.microsoft.com/office/drawing/2014/main" id="{7B7ED4D2-FD87-FA58-3FC2-4B9DA3DDBE8A}"/>
              </a:ext>
            </a:extLst>
          </p:cNvPr>
          <p:cNvSpPr txBox="1">
            <a:spLocks/>
          </p:cNvSpPr>
          <p:nvPr/>
        </p:nvSpPr>
        <p:spPr>
          <a:xfrm>
            <a:off x="250256" y="1774661"/>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accent2"/>
                </a:solidFill>
              </a:rPr>
              <a:t>Input summary from the meeting</a:t>
            </a:r>
            <a:br>
              <a:rPr lang="en-US" dirty="0">
                <a:solidFill>
                  <a:schemeClr val="accent2"/>
                </a:solidFill>
              </a:rPr>
            </a:br>
            <a:endParaRPr lang="en-US" dirty="0">
              <a:solidFill>
                <a:schemeClr val="accent2"/>
              </a:solidFill>
            </a:endParaRPr>
          </a:p>
          <a:p>
            <a:r>
              <a:rPr lang="en-US" dirty="0">
                <a:solidFill>
                  <a:schemeClr val="accent2"/>
                </a:solidFill>
              </a:rPr>
              <a:t>Comment of support for changes in this section.</a:t>
            </a:r>
          </a:p>
        </p:txBody>
      </p:sp>
    </p:spTree>
    <p:extLst>
      <p:ext uri="{BB962C8B-B14F-4D97-AF65-F5344CB8AC3E}">
        <p14:creationId xmlns:p14="http://schemas.microsoft.com/office/powerpoint/2010/main" val="25857309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6A8AC-9C9B-4791-A1E8-8FB2C7B79256}"/>
              </a:ext>
            </a:extLst>
          </p:cNvPr>
          <p:cNvSpPr>
            <a:spLocks noGrp="1"/>
          </p:cNvSpPr>
          <p:nvPr>
            <p:ph type="title"/>
          </p:nvPr>
        </p:nvSpPr>
        <p:spPr/>
        <p:txBody>
          <a:bodyPr/>
          <a:lstStyle/>
          <a:p>
            <a:r>
              <a:rPr lang="en-US" sz="3200" dirty="0"/>
              <a:t>Summary of changes - 3</a:t>
            </a:r>
          </a:p>
        </p:txBody>
      </p:sp>
      <p:sp>
        <p:nvSpPr>
          <p:cNvPr id="3" name="Content Placeholder 2">
            <a:extLst>
              <a:ext uri="{FF2B5EF4-FFF2-40B4-BE49-F238E27FC236}">
                <a16:creationId xmlns:a16="http://schemas.microsoft.com/office/drawing/2014/main" id="{B0F385D3-3A98-4162-9580-32FE1CD355A4}"/>
              </a:ext>
            </a:extLst>
          </p:cNvPr>
          <p:cNvSpPr>
            <a:spLocks noGrp="1"/>
          </p:cNvSpPr>
          <p:nvPr>
            <p:ph idx="1"/>
          </p:nvPr>
        </p:nvSpPr>
        <p:spPr/>
        <p:txBody>
          <a:bodyPr>
            <a:normAutofit/>
          </a:bodyPr>
          <a:lstStyle/>
          <a:p>
            <a:r>
              <a:rPr lang="en-US" dirty="0"/>
              <a:t>Changes in a case’s CCCD over time: </a:t>
            </a:r>
          </a:p>
          <a:p>
            <a:pPr lvl="1"/>
            <a:r>
              <a:rPr lang="en-US" dirty="0"/>
              <a:t>Paragraph added, pg. 18</a:t>
            </a:r>
          </a:p>
          <a:p>
            <a:pPr lvl="1"/>
            <a:endParaRPr lang="en-US" dirty="0"/>
          </a:p>
          <a:p>
            <a:pPr marL="0" indent="0">
              <a:buNone/>
            </a:pPr>
            <a:r>
              <a:rPr lang="en-US" sz="2000" dirty="0"/>
              <a:t>Typically, as a case investigation progresses, additional information becomes available that may result in corrections to existing component date values or the availability of previously unknown component dates. In the event that a new date value becomes the earliest of the component dates known at any given time, the CCCD algorithm indicates that its value should be updated to reflect the earliest of the available dates. For example, consider a symptom onset date that was not initially reported but later becomes known. If the symptom onset date has the earliest value of the component dates known for the case, which is likely, the CCCD should be updated to the value of the symptom onset date. </a:t>
            </a:r>
          </a:p>
        </p:txBody>
      </p:sp>
    </p:spTree>
    <p:extLst>
      <p:ext uri="{BB962C8B-B14F-4D97-AF65-F5344CB8AC3E}">
        <p14:creationId xmlns:p14="http://schemas.microsoft.com/office/powerpoint/2010/main" val="1555161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6A8AC-9C9B-4791-A1E8-8FB2C7B79256}"/>
              </a:ext>
            </a:extLst>
          </p:cNvPr>
          <p:cNvSpPr>
            <a:spLocks noGrp="1"/>
          </p:cNvSpPr>
          <p:nvPr>
            <p:ph type="title"/>
          </p:nvPr>
        </p:nvSpPr>
        <p:spPr/>
        <p:txBody>
          <a:bodyPr/>
          <a:lstStyle/>
          <a:p>
            <a:r>
              <a:rPr lang="en-US" sz="3200" dirty="0"/>
              <a:t>Summary of changes - 3</a:t>
            </a:r>
          </a:p>
        </p:txBody>
      </p:sp>
      <p:sp>
        <p:nvSpPr>
          <p:cNvPr id="6" name="Content Placeholder 2">
            <a:extLst>
              <a:ext uri="{FF2B5EF4-FFF2-40B4-BE49-F238E27FC236}">
                <a16:creationId xmlns:a16="http://schemas.microsoft.com/office/drawing/2014/main" id="{7C133341-2527-A05A-80D4-45B1BBCFAFE1}"/>
              </a:ext>
            </a:extLst>
          </p:cNvPr>
          <p:cNvSpPr txBox="1">
            <a:spLocks/>
          </p:cNvSpPr>
          <p:nvPr/>
        </p:nvSpPr>
        <p:spPr>
          <a:xfrm>
            <a:off x="250256" y="1699710"/>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accent2"/>
                </a:solidFill>
              </a:rPr>
              <a:t>Input summary from the meeting</a:t>
            </a:r>
            <a:br>
              <a:rPr lang="en-US" dirty="0">
                <a:solidFill>
                  <a:schemeClr val="accent2"/>
                </a:solidFill>
              </a:rPr>
            </a:br>
            <a:endParaRPr lang="en-US" dirty="0">
              <a:solidFill>
                <a:schemeClr val="accent2"/>
              </a:solidFill>
            </a:endParaRPr>
          </a:p>
          <a:p>
            <a:r>
              <a:rPr lang="en-US" dirty="0">
                <a:solidFill>
                  <a:schemeClr val="accent2"/>
                </a:solidFill>
              </a:rPr>
              <a:t>ACTION: Co-chairs will consider how to provide more clarity in the wording for “</a:t>
            </a:r>
            <a:r>
              <a:rPr lang="en-US" sz="2400" dirty="0">
                <a:solidFill>
                  <a:schemeClr val="accent2"/>
                </a:solidFill>
              </a:rPr>
              <a:t>should be updated to the value of the symptom onset date. ” Ther</a:t>
            </a:r>
            <a:r>
              <a:rPr lang="en-US" dirty="0">
                <a:solidFill>
                  <a:schemeClr val="accent2"/>
                </a:solidFill>
              </a:rPr>
              <a:t>e was a discussion that it is unknown what triggers may occur in various systems and how this might not be clear enough how this could be accomplished.</a:t>
            </a:r>
          </a:p>
          <a:p>
            <a:endParaRPr lang="en-US" dirty="0"/>
          </a:p>
        </p:txBody>
      </p:sp>
    </p:spTree>
    <p:extLst>
      <p:ext uri="{BB962C8B-B14F-4D97-AF65-F5344CB8AC3E}">
        <p14:creationId xmlns:p14="http://schemas.microsoft.com/office/powerpoint/2010/main" val="9391166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6A8AC-9C9B-4791-A1E8-8FB2C7B79256}"/>
              </a:ext>
            </a:extLst>
          </p:cNvPr>
          <p:cNvSpPr>
            <a:spLocks noGrp="1"/>
          </p:cNvSpPr>
          <p:nvPr>
            <p:ph type="title"/>
          </p:nvPr>
        </p:nvSpPr>
        <p:spPr/>
        <p:txBody>
          <a:bodyPr/>
          <a:lstStyle/>
          <a:p>
            <a:r>
              <a:rPr lang="en-US" sz="3200" dirty="0"/>
              <a:t>Summary of changes - 4</a:t>
            </a:r>
          </a:p>
        </p:txBody>
      </p:sp>
      <p:sp>
        <p:nvSpPr>
          <p:cNvPr id="3" name="Content Placeholder 2">
            <a:extLst>
              <a:ext uri="{FF2B5EF4-FFF2-40B4-BE49-F238E27FC236}">
                <a16:creationId xmlns:a16="http://schemas.microsoft.com/office/drawing/2014/main" id="{B0F385D3-3A98-4162-9580-32FE1CD355A4}"/>
              </a:ext>
            </a:extLst>
          </p:cNvPr>
          <p:cNvSpPr>
            <a:spLocks noGrp="1"/>
          </p:cNvSpPr>
          <p:nvPr>
            <p:ph idx="1"/>
          </p:nvPr>
        </p:nvSpPr>
        <p:spPr/>
        <p:txBody>
          <a:bodyPr>
            <a:normAutofit/>
          </a:bodyPr>
          <a:lstStyle/>
          <a:p>
            <a:r>
              <a:rPr lang="en-US" dirty="0"/>
              <a:t>Reinfections or other situations involving multiple cases for the same person:</a:t>
            </a:r>
          </a:p>
          <a:p>
            <a:pPr lvl="1"/>
            <a:r>
              <a:rPr lang="en-US" dirty="0"/>
              <a:t>Reworded, pg. 19</a:t>
            </a:r>
          </a:p>
          <a:p>
            <a:pPr marL="457200" lvl="1" indent="0">
              <a:buNone/>
            </a:pPr>
            <a:endParaRPr lang="en-US" dirty="0"/>
          </a:p>
          <a:p>
            <a:pPr marL="457200" lvl="1" indent="0">
              <a:buNone/>
            </a:pPr>
            <a:r>
              <a:rPr lang="en-US" dirty="0"/>
              <a:t>For some conditions, a person may have multiple occurrences of the condition. Defining what constitutes a new occurrence or “when to count a new case” is outside the scope of this guidance. However, each case should have its own CCCD. </a:t>
            </a:r>
          </a:p>
        </p:txBody>
      </p:sp>
    </p:spTree>
    <p:extLst>
      <p:ext uri="{BB962C8B-B14F-4D97-AF65-F5344CB8AC3E}">
        <p14:creationId xmlns:p14="http://schemas.microsoft.com/office/powerpoint/2010/main" val="1329354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6A8AC-9C9B-4791-A1E8-8FB2C7B79256}"/>
              </a:ext>
            </a:extLst>
          </p:cNvPr>
          <p:cNvSpPr>
            <a:spLocks noGrp="1"/>
          </p:cNvSpPr>
          <p:nvPr>
            <p:ph type="title"/>
          </p:nvPr>
        </p:nvSpPr>
        <p:spPr/>
        <p:txBody>
          <a:bodyPr/>
          <a:lstStyle/>
          <a:p>
            <a:r>
              <a:rPr lang="en-US" sz="3200" dirty="0"/>
              <a:t>Summary of changes - 4</a:t>
            </a:r>
          </a:p>
        </p:txBody>
      </p:sp>
      <p:sp>
        <p:nvSpPr>
          <p:cNvPr id="6" name="Content Placeholder 2">
            <a:extLst>
              <a:ext uri="{FF2B5EF4-FFF2-40B4-BE49-F238E27FC236}">
                <a16:creationId xmlns:a16="http://schemas.microsoft.com/office/drawing/2014/main" id="{EA88F0AF-AC63-130C-395D-DFF900599840}"/>
              </a:ext>
            </a:extLst>
          </p:cNvPr>
          <p:cNvSpPr txBox="1">
            <a:spLocks/>
          </p:cNvSpPr>
          <p:nvPr/>
        </p:nvSpPr>
        <p:spPr>
          <a:xfrm>
            <a:off x="250256" y="1699710"/>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accent2"/>
                </a:solidFill>
              </a:rPr>
              <a:t>Input summary from the meeting</a:t>
            </a:r>
            <a:br>
              <a:rPr lang="en-US" dirty="0">
                <a:solidFill>
                  <a:schemeClr val="accent2"/>
                </a:solidFill>
              </a:rPr>
            </a:br>
            <a:endParaRPr lang="en-US" dirty="0">
              <a:solidFill>
                <a:schemeClr val="accent2"/>
              </a:solidFill>
            </a:endParaRPr>
          </a:p>
          <a:p>
            <a:r>
              <a:rPr lang="en-US" dirty="0">
                <a:solidFill>
                  <a:schemeClr val="accent2"/>
                </a:solidFill>
              </a:rPr>
              <a:t>ACTION: One comment for the co-chairs to to consider from the call, “S,  have it’s own CCCD if a reinfection is considered a new event- but you may have already accounted for that.”</a:t>
            </a:r>
          </a:p>
          <a:p>
            <a:endParaRPr lang="en-US" dirty="0"/>
          </a:p>
        </p:txBody>
      </p:sp>
    </p:spTree>
    <p:extLst>
      <p:ext uri="{BB962C8B-B14F-4D97-AF65-F5344CB8AC3E}">
        <p14:creationId xmlns:p14="http://schemas.microsoft.com/office/powerpoint/2010/main" val="38578199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EDDE4-76C2-4CB3-9F5C-CFA080FD0BCD}"/>
              </a:ext>
            </a:extLst>
          </p:cNvPr>
          <p:cNvSpPr>
            <a:spLocks noGrp="1"/>
          </p:cNvSpPr>
          <p:nvPr>
            <p:ph type="title"/>
          </p:nvPr>
        </p:nvSpPr>
        <p:spPr/>
        <p:txBody>
          <a:bodyPr/>
          <a:lstStyle/>
          <a:p>
            <a:r>
              <a:rPr lang="en-US" sz="2800" dirty="0"/>
              <a:t>Recommendations (CSTE &amp; CDC)</a:t>
            </a:r>
          </a:p>
        </p:txBody>
      </p:sp>
      <p:sp>
        <p:nvSpPr>
          <p:cNvPr id="3" name="Content Placeholder 2">
            <a:extLst>
              <a:ext uri="{FF2B5EF4-FFF2-40B4-BE49-F238E27FC236}">
                <a16:creationId xmlns:a16="http://schemas.microsoft.com/office/drawing/2014/main" id="{7E804B73-CBA6-42F7-B227-6501B72CA723}"/>
              </a:ext>
            </a:extLst>
          </p:cNvPr>
          <p:cNvSpPr>
            <a:spLocks noGrp="1"/>
          </p:cNvSpPr>
          <p:nvPr>
            <p:ph idx="1"/>
          </p:nvPr>
        </p:nvSpPr>
        <p:spPr>
          <a:xfrm>
            <a:off x="243659" y="1249139"/>
            <a:ext cx="8643488" cy="5055609"/>
          </a:xfrm>
        </p:spPr>
        <p:txBody>
          <a:bodyPr>
            <a:normAutofit lnSpcReduction="10000"/>
          </a:bodyPr>
          <a:lstStyle/>
          <a:p>
            <a:pPr marL="0" indent="0">
              <a:buNone/>
            </a:pPr>
            <a:r>
              <a:rPr lang="en-US" sz="1800" b="1" cap="all" dirty="0"/>
              <a:t>CSTE</a:t>
            </a:r>
          </a:p>
          <a:p>
            <a:pPr lvl="0"/>
            <a:r>
              <a:rPr lang="en-US" sz="1800" dirty="0">
                <a:solidFill>
                  <a:schemeClr val="bg1">
                    <a:lumMod val="50000"/>
                  </a:schemeClr>
                </a:solidFill>
              </a:rPr>
              <a:t>Promote use of Calculated Case Counting Date among members and encourage inclusion of the six component dates in jurisdictions’ surveillance systems.</a:t>
            </a:r>
          </a:p>
          <a:p>
            <a:pPr lvl="0"/>
            <a:r>
              <a:rPr lang="en-US" sz="1800" dirty="0"/>
              <a:t>Collaborate with CDC to develop a Calculated Case Counting Date implementation plan that encompasses both jurisdictions and CDC programs.</a:t>
            </a:r>
          </a:p>
          <a:p>
            <a:endParaRPr lang="en-US" sz="1800" b="1" cap="all" dirty="0"/>
          </a:p>
          <a:p>
            <a:pPr marL="0" indent="0">
              <a:buNone/>
            </a:pPr>
            <a:r>
              <a:rPr lang="en-US" sz="1800" b="1" cap="all" dirty="0"/>
              <a:t>CDC</a:t>
            </a:r>
          </a:p>
          <a:p>
            <a:pPr lvl="0"/>
            <a:r>
              <a:rPr lang="en-US" sz="1800" dirty="0">
                <a:solidFill>
                  <a:schemeClr val="bg1">
                    <a:lumMod val="50000"/>
                  </a:schemeClr>
                </a:solidFill>
              </a:rPr>
              <a:t>Incorporate the Calculated Case Counting Date and the first five associated component dates into the Generic version 3 MMG. </a:t>
            </a:r>
          </a:p>
          <a:p>
            <a:pPr lvl="0"/>
            <a:r>
              <a:rPr lang="en-US" sz="1800" dirty="0">
                <a:solidFill>
                  <a:schemeClr val="bg1">
                    <a:lumMod val="50000"/>
                  </a:schemeClr>
                </a:solidFill>
              </a:rPr>
              <a:t>Ensure CDC can accept these six data elements and provision the data to programs.</a:t>
            </a:r>
          </a:p>
          <a:p>
            <a:pPr lvl="0"/>
            <a:r>
              <a:rPr lang="en-US" sz="1800" dirty="0"/>
              <a:t>Promote use of standardized Calculated Case Counting Date for case counting across CDC programs and public health agencies.</a:t>
            </a:r>
          </a:p>
          <a:p>
            <a:pPr lvl="0"/>
            <a:r>
              <a:rPr lang="en-US" sz="1800" dirty="0"/>
              <a:t>Collaborate with CSTE to develop a Calculated Case Counting Date implementation plan that encompasses both jurisdictions and CDC programs. </a:t>
            </a:r>
          </a:p>
          <a:p>
            <a:pPr lvl="0"/>
            <a:r>
              <a:rPr lang="en-US" sz="1800" dirty="0"/>
              <a:t>Support the PHAs as needed in the implementation of these guidelines, including incorporating any changes needed for the NEDSS Base System (NBS). </a:t>
            </a:r>
          </a:p>
        </p:txBody>
      </p:sp>
    </p:spTree>
    <p:extLst>
      <p:ext uri="{BB962C8B-B14F-4D97-AF65-F5344CB8AC3E}">
        <p14:creationId xmlns:p14="http://schemas.microsoft.com/office/powerpoint/2010/main" val="4129982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EDDE4-76C2-4CB3-9F5C-CFA080FD0BCD}"/>
              </a:ext>
            </a:extLst>
          </p:cNvPr>
          <p:cNvSpPr>
            <a:spLocks noGrp="1"/>
          </p:cNvSpPr>
          <p:nvPr>
            <p:ph type="title"/>
          </p:nvPr>
        </p:nvSpPr>
        <p:spPr/>
        <p:txBody>
          <a:bodyPr/>
          <a:lstStyle/>
          <a:p>
            <a:r>
              <a:rPr lang="en-US" sz="2800" dirty="0"/>
              <a:t>Recommendations (CSTE &amp; CDC)</a:t>
            </a:r>
          </a:p>
        </p:txBody>
      </p:sp>
      <p:sp>
        <p:nvSpPr>
          <p:cNvPr id="6" name="Content Placeholder 2">
            <a:extLst>
              <a:ext uri="{FF2B5EF4-FFF2-40B4-BE49-F238E27FC236}">
                <a16:creationId xmlns:a16="http://schemas.microsoft.com/office/drawing/2014/main" id="{47DC14B3-ABAF-42DC-B210-A240F936224E}"/>
              </a:ext>
            </a:extLst>
          </p:cNvPr>
          <p:cNvSpPr txBox="1">
            <a:spLocks/>
          </p:cNvSpPr>
          <p:nvPr/>
        </p:nvSpPr>
        <p:spPr>
          <a:xfrm>
            <a:off x="250256" y="1609769"/>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accent2"/>
                </a:solidFill>
              </a:rPr>
              <a:t>Input summary from the meeting</a:t>
            </a:r>
            <a:br>
              <a:rPr lang="en-US" dirty="0">
                <a:solidFill>
                  <a:schemeClr val="accent2"/>
                </a:solidFill>
              </a:rPr>
            </a:br>
            <a:endParaRPr lang="en-US" dirty="0">
              <a:solidFill>
                <a:schemeClr val="accent2"/>
              </a:solidFill>
            </a:endParaRPr>
          </a:p>
          <a:p>
            <a:r>
              <a:rPr lang="en-US" dirty="0">
                <a:solidFill>
                  <a:schemeClr val="accent2"/>
                </a:solidFill>
              </a:rPr>
              <a:t>Under CSTE update the wording to a singular form of jurisdictions through either changing to “jurisdictional”, removing the word “both”, or making jurisdictions singular here, “</a:t>
            </a:r>
            <a:r>
              <a:rPr lang="en-US" sz="2400" dirty="0"/>
              <a:t>Collaborate with CDC to develop a Calculated Case Counting Date implementation plan that encompasses both </a:t>
            </a:r>
            <a:r>
              <a:rPr lang="en-US" sz="2400" dirty="0">
                <a:solidFill>
                  <a:srgbClr val="FF0000"/>
                </a:solidFill>
              </a:rPr>
              <a:t>jurisdictions</a:t>
            </a:r>
            <a:r>
              <a:rPr lang="en-US" sz="2400" dirty="0"/>
              <a:t> and CDC programs.”</a:t>
            </a:r>
            <a:endParaRPr lang="en-US" dirty="0">
              <a:solidFill>
                <a:schemeClr val="accent2"/>
              </a:solidFill>
            </a:endParaRPr>
          </a:p>
          <a:p>
            <a:endParaRPr lang="en-US" dirty="0"/>
          </a:p>
        </p:txBody>
      </p:sp>
    </p:spTree>
    <p:extLst>
      <p:ext uri="{BB962C8B-B14F-4D97-AF65-F5344CB8AC3E}">
        <p14:creationId xmlns:p14="http://schemas.microsoft.com/office/powerpoint/2010/main" val="815332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8983-AF0F-479B-BBF6-4CEC2AC81460}"/>
              </a:ext>
            </a:extLst>
          </p:cNvPr>
          <p:cNvSpPr>
            <a:spLocks noGrp="1"/>
          </p:cNvSpPr>
          <p:nvPr>
            <p:ph type="title"/>
          </p:nvPr>
        </p:nvSpPr>
        <p:spPr/>
        <p:txBody>
          <a:bodyPr/>
          <a:lstStyle/>
          <a:p>
            <a:r>
              <a:rPr lang="en-US" sz="2800" dirty="0"/>
              <a:t>Recommendations (PHAs)</a:t>
            </a:r>
          </a:p>
        </p:txBody>
      </p:sp>
      <p:sp>
        <p:nvSpPr>
          <p:cNvPr id="3" name="Content Placeholder 2">
            <a:extLst>
              <a:ext uri="{FF2B5EF4-FFF2-40B4-BE49-F238E27FC236}">
                <a16:creationId xmlns:a16="http://schemas.microsoft.com/office/drawing/2014/main" id="{DD58C497-1F0E-4B7C-A05A-08232BB2D930}"/>
              </a:ext>
            </a:extLst>
          </p:cNvPr>
          <p:cNvSpPr>
            <a:spLocks noGrp="1"/>
          </p:cNvSpPr>
          <p:nvPr>
            <p:ph idx="1"/>
          </p:nvPr>
        </p:nvSpPr>
        <p:spPr/>
        <p:txBody>
          <a:bodyPr>
            <a:normAutofit/>
          </a:bodyPr>
          <a:lstStyle/>
          <a:p>
            <a:pPr marL="0" lvl="0" indent="0">
              <a:buNone/>
            </a:pPr>
            <a:r>
              <a:rPr lang="en-US" sz="1800" dirty="0"/>
              <a:t>(FOR REFERENCE IF NEEDED – NO CHANGES)</a:t>
            </a:r>
          </a:p>
          <a:p>
            <a:pPr lvl="0"/>
            <a:r>
              <a:rPr lang="en-US" sz="1800" dirty="0"/>
              <a:t>Ensure the six component data elements can be captured by the jurisdiction’s surveillance system (if relevant to conditions included within the surveillance system), and that their usage aligns with the component date details described above.</a:t>
            </a:r>
          </a:p>
          <a:p>
            <a:pPr lvl="0"/>
            <a:r>
              <a:rPr lang="en-US" sz="1800" dirty="0"/>
              <a:t>Calculate the proposed Calculated Case Counting Date data element as the earliest of the available component dates for each case.</a:t>
            </a:r>
          </a:p>
          <a:p>
            <a:pPr lvl="0"/>
            <a:r>
              <a:rPr lang="en-US" sz="1800" dirty="0"/>
              <a:t>Consider incorporating functionality to enable PHAs to override the Calculated Case Counting Date calculation on a case-by-case basis.</a:t>
            </a:r>
          </a:p>
          <a:p>
            <a:pPr lvl="0"/>
            <a:r>
              <a:rPr lang="en-US" sz="1800" dirty="0"/>
              <a:t>Transmit the first five data elements AND the Calculated Case Counting Date to CDC as part of routine case notification.</a:t>
            </a:r>
          </a:p>
          <a:p>
            <a:r>
              <a:rPr lang="en-US" sz="1800" b="1" dirty="0"/>
              <a:t>This guidance is intended as best practice/ideal state, recognizing that implementation will take some time.</a:t>
            </a:r>
            <a:endParaRPr lang="en-US" sz="1800" dirty="0"/>
          </a:p>
          <a:p>
            <a:endParaRPr lang="en-US" dirty="0"/>
          </a:p>
        </p:txBody>
      </p:sp>
    </p:spTree>
    <p:extLst>
      <p:ext uri="{BB962C8B-B14F-4D97-AF65-F5344CB8AC3E}">
        <p14:creationId xmlns:p14="http://schemas.microsoft.com/office/powerpoint/2010/main" val="25711257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8983-AF0F-479B-BBF6-4CEC2AC81460}"/>
              </a:ext>
            </a:extLst>
          </p:cNvPr>
          <p:cNvSpPr>
            <a:spLocks noGrp="1"/>
          </p:cNvSpPr>
          <p:nvPr>
            <p:ph type="title"/>
          </p:nvPr>
        </p:nvSpPr>
        <p:spPr/>
        <p:txBody>
          <a:bodyPr/>
          <a:lstStyle/>
          <a:p>
            <a:r>
              <a:rPr lang="en-US" sz="2800" dirty="0"/>
              <a:t>Recommendations (PHAs)</a:t>
            </a:r>
          </a:p>
        </p:txBody>
      </p:sp>
      <p:sp>
        <p:nvSpPr>
          <p:cNvPr id="6" name="Content Placeholder 2">
            <a:extLst>
              <a:ext uri="{FF2B5EF4-FFF2-40B4-BE49-F238E27FC236}">
                <a16:creationId xmlns:a16="http://schemas.microsoft.com/office/drawing/2014/main" id="{939DFD01-E562-1E14-F5D4-8E8B21148CB5}"/>
              </a:ext>
            </a:extLst>
          </p:cNvPr>
          <p:cNvSpPr txBox="1">
            <a:spLocks/>
          </p:cNvSpPr>
          <p:nvPr/>
        </p:nvSpPr>
        <p:spPr>
          <a:xfrm>
            <a:off x="250256" y="1609769"/>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accent2"/>
                </a:solidFill>
              </a:rPr>
              <a:t>Input summary from the meeting</a:t>
            </a:r>
            <a:br>
              <a:rPr lang="en-US" dirty="0">
                <a:solidFill>
                  <a:schemeClr val="accent2"/>
                </a:solidFill>
              </a:rPr>
            </a:br>
            <a:endParaRPr lang="en-US" dirty="0">
              <a:solidFill>
                <a:schemeClr val="accent2"/>
              </a:solidFill>
            </a:endParaRPr>
          </a:p>
          <a:p>
            <a:r>
              <a:rPr lang="en-US" dirty="0">
                <a:solidFill>
                  <a:schemeClr val="accent2"/>
                </a:solidFill>
              </a:rPr>
              <a:t>Consider the federal definition for PHA that is “Public Health Authority” as defined in the Public Health Service Act</a:t>
            </a:r>
          </a:p>
          <a:p>
            <a:endParaRPr lang="en-US" dirty="0"/>
          </a:p>
        </p:txBody>
      </p:sp>
    </p:spTree>
    <p:extLst>
      <p:ext uri="{BB962C8B-B14F-4D97-AF65-F5344CB8AC3E}">
        <p14:creationId xmlns:p14="http://schemas.microsoft.com/office/powerpoint/2010/main" val="836935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a:xfrm>
            <a:off x="2866490" y="2537013"/>
            <a:ext cx="6109650" cy="1021976"/>
          </a:xfrm>
        </p:spPr>
        <p:txBody>
          <a:bodyPr>
            <a:normAutofit fontScale="85000" lnSpcReduction="20000"/>
          </a:bodyPr>
          <a:lstStyle/>
          <a:p>
            <a:pPr marR="0" lvl="0">
              <a:spcBef>
                <a:spcPts val="0"/>
              </a:spcBef>
              <a:spcAft>
                <a:spcPts val="0"/>
              </a:spcAft>
            </a:pPr>
            <a:r>
              <a:rPr lang="en-US" sz="3200" dirty="0"/>
              <a:t>NNDSS Data Standardization and Harmonization Efforts </a:t>
            </a:r>
          </a:p>
          <a:p>
            <a:pPr marR="0" lvl="0">
              <a:spcBef>
                <a:spcPts val="0"/>
              </a:spcBef>
              <a:spcAft>
                <a:spcPts val="0"/>
              </a:spcAft>
            </a:pPr>
            <a:r>
              <a:rPr lang="en-US" sz="3200" dirty="0"/>
              <a:t>Sara Johnston, CDC</a:t>
            </a:r>
          </a:p>
        </p:txBody>
      </p:sp>
    </p:spTree>
    <p:extLst>
      <p:ext uri="{BB962C8B-B14F-4D97-AF65-F5344CB8AC3E}">
        <p14:creationId xmlns:p14="http://schemas.microsoft.com/office/powerpoint/2010/main" val="63636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8983-AF0F-479B-BBF6-4CEC2AC81460}"/>
              </a:ext>
            </a:extLst>
          </p:cNvPr>
          <p:cNvSpPr>
            <a:spLocks noGrp="1"/>
          </p:cNvSpPr>
          <p:nvPr>
            <p:ph type="title"/>
          </p:nvPr>
        </p:nvSpPr>
        <p:spPr/>
        <p:txBody>
          <a:bodyPr/>
          <a:lstStyle/>
          <a:p>
            <a:r>
              <a:rPr lang="en-US" sz="2800" dirty="0"/>
              <a:t>Discussion from Sara’s Presentation</a:t>
            </a:r>
          </a:p>
        </p:txBody>
      </p:sp>
      <p:sp>
        <p:nvSpPr>
          <p:cNvPr id="6" name="Content Placeholder 2">
            <a:extLst>
              <a:ext uri="{FF2B5EF4-FFF2-40B4-BE49-F238E27FC236}">
                <a16:creationId xmlns:a16="http://schemas.microsoft.com/office/drawing/2014/main" id="{939DFD01-E562-1E14-F5D4-8E8B21148CB5}"/>
              </a:ext>
            </a:extLst>
          </p:cNvPr>
          <p:cNvSpPr txBox="1">
            <a:spLocks/>
          </p:cNvSpPr>
          <p:nvPr/>
        </p:nvSpPr>
        <p:spPr>
          <a:xfrm>
            <a:off x="250256" y="1609769"/>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4" name="Content Placeholder 2">
            <a:extLst>
              <a:ext uri="{FF2B5EF4-FFF2-40B4-BE49-F238E27FC236}">
                <a16:creationId xmlns:a16="http://schemas.microsoft.com/office/drawing/2014/main" id="{11D151A4-DE3E-C9CF-BD7F-A774CD406F39}"/>
              </a:ext>
            </a:extLst>
          </p:cNvPr>
          <p:cNvSpPr txBox="1">
            <a:spLocks/>
          </p:cNvSpPr>
          <p:nvPr/>
        </p:nvSpPr>
        <p:spPr>
          <a:xfrm>
            <a:off x="250256" y="1779102"/>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Bef>
                <a:spcPts val="0"/>
              </a:spcBef>
              <a:buSzPts val="1000"/>
              <a:buNone/>
              <a:tabLst>
                <a:tab pos="914400" algn="l"/>
              </a:tabLst>
            </a:pPr>
            <a:r>
              <a:rPr lang="en-US" sz="2200" dirty="0">
                <a:solidFill>
                  <a:srgbClr val="000000"/>
                </a:solidFill>
                <a:effectLst/>
                <a:ea typeface="Times New Roman" panose="02020603050405020304" pitchFamily="18" charset="0"/>
              </a:rPr>
              <a:t>Annie’s questions for future consideration: </a:t>
            </a:r>
            <a:endParaRPr lang="en-US" sz="2200" dirty="0">
              <a:solidFill>
                <a:srgbClr val="000000"/>
              </a:solidFill>
              <a:effectLst/>
              <a:ea typeface="Calibri" panose="020F0502020204030204" pitchFamily="34" charset="0"/>
            </a:endParaRPr>
          </a:p>
          <a:p>
            <a:pPr lvl="1">
              <a:lnSpc>
                <a:spcPct val="115000"/>
              </a:lnSpc>
              <a:spcBef>
                <a:spcPts val="0"/>
              </a:spcBef>
              <a:buSzPts val="1000"/>
              <a:buFont typeface="Symbol" pitchFamily="2" charset="2"/>
              <a:buChar char=""/>
              <a:tabLst>
                <a:tab pos="1371600" algn="l"/>
              </a:tabLst>
            </a:pPr>
            <a:r>
              <a:rPr lang="en-US" dirty="0">
                <a:solidFill>
                  <a:srgbClr val="000000"/>
                </a:solidFill>
                <a:effectLst/>
                <a:ea typeface="Times New Roman" panose="02020603050405020304" pitchFamily="18" charset="0"/>
              </a:rPr>
              <a:t>Only version 2 of USCDI is in certification criteria. Implementation of </a:t>
            </a:r>
            <a:r>
              <a:rPr lang="en-US" dirty="0" err="1">
                <a:solidFill>
                  <a:srgbClr val="000000"/>
                </a:solidFill>
                <a:effectLst/>
                <a:ea typeface="Times New Roman" panose="02020603050405020304" pitchFamily="18" charset="0"/>
              </a:rPr>
              <a:t>uscdi</a:t>
            </a:r>
            <a:r>
              <a:rPr lang="en-US" dirty="0">
                <a:solidFill>
                  <a:srgbClr val="000000"/>
                </a:solidFill>
                <a:effectLst/>
                <a:ea typeface="Times New Roman" panose="02020603050405020304" pitchFamily="18" charset="0"/>
              </a:rPr>
              <a:t> is slow. And it contains only a small subset of the data required for public health reporting including those in the </a:t>
            </a:r>
            <a:r>
              <a:rPr lang="en-US" dirty="0" err="1">
                <a:solidFill>
                  <a:srgbClr val="000000"/>
                </a:solidFill>
                <a:effectLst/>
                <a:ea typeface="Times New Roman" panose="02020603050405020304" pitchFamily="18" charset="0"/>
              </a:rPr>
              <a:t>ecr</a:t>
            </a:r>
            <a:r>
              <a:rPr lang="en-US" dirty="0">
                <a:solidFill>
                  <a:srgbClr val="000000"/>
                </a:solidFill>
                <a:effectLst/>
                <a:ea typeface="Times New Roman" panose="02020603050405020304" pitchFamily="18" charset="0"/>
              </a:rPr>
              <a:t> standard. For these reasons aligning </a:t>
            </a:r>
            <a:r>
              <a:rPr lang="en-US" dirty="0" err="1">
                <a:solidFill>
                  <a:srgbClr val="000000"/>
                </a:solidFill>
                <a:effectLst/>
                <a:ea typeface="Times New Roman" panose="02020603050405020304" pitchFamily="18" charset="0"/>
              </a:rPr>
              <a:t>ehr</a:t>
            </a:r>
            <a:r>
              <a:rPr lang="en-US" dirty="0">
                <a:solidFill>
                  <a:srgbClr val="000000"/>
                </a:solidFill>
                <a:effectLst/>
                <a:ea typeface="Times New Roman" panose="02020603050405020304" pitchFamily="18" charset="0"/>
              </a:rPr>
              <a:t> data with case data is challenging and will take a pretty long time. </a:t>
            </a:r>
            <a:r>
              <a:rPr lang="en-US" dirty="0" err="1">
                <a:solidFill>
                  <a:srgbClr val="000000"/>
                </a:solidFill>
                <a:effectLst/>
                <a:ea typeface="Times New Roman" panose="02020603050405020304" pitchFamily="18" charset="0"/>
              </a:rPr>
              <a:t>Uscdi</a:t>
            </a:r>
            <a:r>
              <a:rPr lang="en-US" dirty="0">
                <a:solidFill>
                  <a:srgbClr val="000000"/>
                </a:solidFill>
                <a:effectLst/>
                <a:ea typeface="Times New Roman" panose="02020603050405020304" pitchFamily="18" charset="0"/>
              </a:rPr>
              <a:t> is part of the answer but far from the entire answer. Regulatory impact and speed of implementation of </a:t>
            </a:r>
            <a:r>
              <a:rPr lang="en-US" dirty="0" err="1">
                <a:solidFill>
                  <a:srgbClr val="000000"/>
                </a:solidFill>
                <a:effectLst/>
                <a:ea typeface="Times New Roman" panose="02020603050405020304" pitchFamily="18" charset="0"/>
              </a:rPr>
              <a:t>uscdi</a:t>
            </a:r>
            <a:r>
              <a:rPr lang="en-US" dirty="0">
                <a:solidFill>
                  <a:srgbClr val="000000"/>
                </a:solidFill>
                <a:effectLst/>
                <a:ea typeface="Times New Roman" panose="02020603050405020304" pitchFamily="18" charset="0"/>
              </a:rPr>
              <a:t>+ is also unclear. If public health has to standardize before EHRs do that could cause some issues.</a:t>
            </a:r>
            <a:endParaRPr lang="en-US" dirty="0">
              <a:solidFill>
                <a:srgbClr val="000000"/>
              </a:solidFill>
              <a:effectLst/>
              <a:ea typeface="Calibri" panose="020F0502020204030204" pitchFamily="34" charset="0"/>
            </a:endParaRPr>
          </a:p>
          <a:p>
            <a:pPr lvl="1">
              <a:lnSpc>
                <a:spcPct val="115000"/>
              </a:lnSpc>
              <a:spcBef>
                <a:spcPts val="0"/>
              </a:spcBef>
              <a:buSzPts val="1000"/>
              <a:buFont typeface="Symbol" pitchFamily="2" charset="2"/>
              <a:buChar char=""/>
              <a:tabLst>
                <a:tab pos="1371600" algn="l"/>
              </a:tabLst>
            </a:pPr>
            <a:r>
              <a:rPr lang="en-US" dirty="0">
                <a:solidFill>
                  <a:srgbClr val="000000"/>
                </a:solidFill>
                <a:effectLst/>
                <a:ea typeface="Times New Roman" panose="02020603050405020304" pitchFamily="18" charset="0"/>
              </a:rPr>
              <a:t>How does </a:t>
            </a:r>
            <a:r>
              <a:rPr lang="en-US" dirty="0" err="1">
                <a:solidFill>
                  <a:srgbClr val="000000"/>
                </a:solidFill>
                <a:effectLst/>
                <a:ea typeface="Times New Roman" panose="02020603050405020304" pitchFamily="18" charset="0"/>
              </a:rPr>
              <a:t>cdc</a:t>
            </a:r>
            <a:r>
              <a:rPr lang="en-US" dirty="0">
                <a:solidFill>
                  <a:srgbClr val="000000"/>
                </a:solidFill>
                <a:effectLst/>
                <a:ea typeface="Times New Roman" panose="02020603050405020304" pitchFamily="18" charset="0"/>
              </a:rPr>
              <a:t> view </a:t>
            </a:r>
            <a:r>
              <a:rPr lang="en-US" dirty="0" err="1">
                <a:solidFill>
                  <a:srgbClr val="000000"/>
                </a:solidFill>
                <a:effectLst/>
                <a:ea typeface="Times New Roman" panose="02020603050405020304" pitchFamily="18" charset="0"/>
              </a:rPr>
              <a:t>uscdi</a:t>
            </a:r>
            <a:r>
              <a:rPr lang="en-US" dirty="0">
                <a:solidFill>
                  <a:srgbClr val="000000"/>
                </a:solidFill>
                <a:effectLst/>
                <a:ea typeface="Times New Roman" panose="02020603050405020304" pitchFamily="18" charset="0"/>
              </a:rPr>
              <a:t>+ role in this space? How do we ensure that </a:t>
            </a:r>
            <a:r>
              <a:rPr lang="en-US" dirty="0" err="1">
                <a:solidFill>
                  <a:srgbClr val="000000"/>
                </a:solidFill>
                <a:effectLst/>
                <a:ea typeface="Times New Roman" panose="02020603050405020304" pitchFamily="18" charset="0"/>
              </a:rPr>
              <a:t>uscdi</a:t>
            </a:r>
            <a:r>
              <a:rPr lang="en-US" dirty="0">
                <a:solidFill>
                  <a:srgbClr val="000000"/>
                </a:solidFill>
                <a:effectLst/>
                <a:ea typeface="Times New Roman" panose="02020603050405020304" pitchFamily="18" charset="0"/>
              </a:rPr>
              <a:t>+ reflects consensus?</a:t>
            </a:r>
            <a:endParaRPr lang="en-US" dirty="0">
              <a:solidFill>
                <a:srgbClr val="000000"/>
              </a:solidFill>
              <a:effectLst/>
              <a:ea typeface="Calibri" panose="020F0502020204030204" pitchFamily="34" charset="0"/>
            </a:endParaRPr>
          </a:p>
          <a:p>
            <a:endParaRPr lang="en-US" dirty="0"/>
          </a:p>
        </p:txBody>
      </p:sp>
    </p:spTree>
    <p:extLst>
      <p:ext uri="{BB962C8B-B14F-4D97-AF65-F5344CB8AC3E}">
        <p14:creationId xmlns:p14="http://schemas.microsoft.com/office/powerpoint/2010/main" val="16214137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8983-AF0F-479B-BBF6-4CEC2AC81460}"/>
              </a:ext>
            </a:extLst>
          </p:cNvPr>
          <p:cNvSpPr>
            <a:spLocks noGrp="1"/>
          </p:cNvSpPr>
          <p:nvPr>
            <p:ph type="title"/>
          </p:nvPr>
        </p:nvSpPr>
        <p:spPr/>
        <p:txBody>
          <a:bodyPr/>
          <a:lstStyle/>
          <a:p>
            <a:r>
              <a:rPr lang="en-US" sz="2800" dirty="0"/>
              <a:t>Discussion from Sara’s Presentation</a:t>
            </a:r>
          </a:p>
        </p:txBody>
      </p:sp>
      <p:sp>
        <p:nvSpPr>
          <p:cNvPr id="6" name="Content Placeholder 2">
            <a:extLst>
              <a:ext uri="{FF2B5EF4-FFF2-40B4-BE49-F238E27FC236}">
                <a16:creationId xmlns:a16="http://schemas.microsoft.com/office/drawing/2014/main" id="{939DFD01-E562-1E14-F5D4-8E8B21148CB5}"/>
              </a:ext>
            </a:extLst>
          </p:cNvPr>
          <p:cNvSpPr txBox="1">
            <a:spLocks/>
          </p:cNvSpPr>
          <p:nvPr/>
        </p:nvSpPr>
        <p:spPr>
          <a:xfrm>
            <a:off x="250256" y="1609769"/>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4" name="Content Placeholder 2">
            <a:extLst>
              <a:ext uri="{FF2B5EF4-FFF2-40B4-BE49-F238E27FC236}">
                <a16:creationId xmlns:a16="http://schemas.microsoft.com/office/drawing/2014/main" id="{11D151A4-DE3E-C9CF-BD7F-A774CD406F39}"/>
              </a:ext>
            </a:extLst>
          </p:cNvPr>
          <p:cNvSpPr txBox="1">
            <a:spLocks/>
          </p:cNvSpPr>
          <p:nvPr/>
        </p:nvSpPr>
        <p:spPr>
          <a:xfrm>
            <a:off x="250256" y="1779102"/>
            <a:ext cx="8643488" cy="4270687"/>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endParaRPr lang="en-US" sz="1200" dirty="0">
              <a:effectLst/>
            </a:endParaRPr>
          </a:p>
          <a:p>
            <a:pPr marL="457200" marR="0" lvl="1" indent="0">
              <a:lnSpc>
                <a:spcPct val="115000"/>
              </a:lnSpc>
              <a:spcBef>
                <a:spcPts val="0"/>
              </a:spcBef>
              <a:spcAft>
                <a:spcPts val="0"/>
              </a:spcAft>
              <a:buSzPts val="1000"/>
              <a:buNone/>
              <a:tabLst>
                <a:tab pos="914400" algn="l"/>
              </a:tabLst>
            </a:pPr>
            <a:r>
              <a:rPr lang="en-US" dirty="0">
                <a:solidFill>
                  <a:srgbClr val="000000"/>
                </a:solidFill>
                <a:effectLst/>
                <a:ea typeface="Times New Roman" panose="02020603050405020304" pitchFamily="18" charset="0"/>
              </a:rPr>
              <a:t>Amy Lai (AZ) Does it include implementing/forcing standardization with reporters?</a:t>
            </a:r>
            <a:br>
              <a:rPr lang="en-US" dirty="0">
                <a:solidFill>
                  <a:srgbClr val="000000"/>
                </a:solidFill>
                <a:effectLst/>
                <a:ea typeface="Times New Roman" panose="02020603050405020304" pitchFamily="18" charset="0"/>
              </a:rPr>
            </a:br>
            <a:endParaRPr lang="en-US" dirty="0">
              <a:solidFill>
                <a:srgbClr val="000000"/>
              </a:solidFill>
              <a:effectLst/>
              <a:ea typeface="Calibri" panose="020F0502020204030204" pitchFamily="34" charset="0"/>
            </a:endParaRPr>
          </a:p>
          <a:p>
            <a:pPr marL="914400" marR="0" lvl="2" indent="0">
              <a:lnSpc>
                <a:spcPct val="115000"/>
              </a:lnSpc>
              <a:spcBef>
                <a:spcPts val="0"/>
              </a:spcBef>
              <a:spcAft>
                <a:spcPts val="0"/>
              </a:spcAft>
              <a:buSzPts val="1000"/>
              <a:buNone/>
              <a:tabLst>
                <a:tab pos="1371600" algn="l"/>
              </a:tabLst>
            </a:pPr>
            <a:r>
              <a:rPr lang="en-US" sz="2000" dirty="0">
                <a:solidFill>
                  <a:srgbClr val="000000"/>
                </a:solidFill>
                <a:effectLst/>
                <a:ea typeface="Times New Roman" panose="02020603050405020304" pitchFamily="18" charset="0"/>
              </a:rPr>
              <a:t>Sara: It’s a good question and we’ll have to talk more about that with this project. It’s not just reporters, its everybody involved in the case surveillance ecosystem. Maybe in particular you are thinking of </a:t>
            </a:r>
            <a:r>
              <a:rPr lang="en-US" sz="2000" dirty="0" err="1">
                <a:solidFill>
                  <a:srgbClr val="000000"/>
                </a:solidFill>
                <a:effectLst/>
                <a:ea typeface="Times New Roman" panose="02020603050405020304" pitchFamily="18" charset="0"/>
              </a:rPr>
              <a:t>eCR</a:t>
            </a:r>
            <a:r>
              <a:rPr lang="en-US" sz="2000" dirty="0">
                <a:solidFill>
                  <a:srgbClr val="000000"/>
                </a:solidFill>
                <a:effectLst/>
                <a:ea typeface="Times New Roman" panose="02020603050405020304" pitchFamily="18" charset="0"/>
              </a:rPr>
              <a:t> and we should talk more about that but today we’re talking about big picture. The standardization efforts on the healthcare side and with promoting interoperability have brought things a long way and  provided incentive for partnership in electronic data exchange, however, it’s not perfect and there are definitely ways that we need to continue to push standardization from data coming in from our reporting partners.</a:t>
            </a:r>
            <a:endParaRPr lang="en-US" sz="2000" dirty="0">
              <a:solidFill>
                <a:srgbClr val="000000"/>
              </a:solidFill>
              <a:effectLst/>
              <a:ea typeface="Calibri" panose="020F0502020204030204" pitchFamily="34" charset="0"/>
            </a:endParaRPr>
          </a:p>
          <a:p>
            <a:endParaRPr lang="en-US" dirty="0"/>
          </a:p>
        </p:txBody>
      </p:sp>
    </p:spTree>
    <p:extLst>
      <p:ext uri="{BB962C8B-B14F-4D97-AF65-F5344CB8AC3E}">
        <p14:creationId xmlns:p14="http://schemas.microsoft.com/office/powerpoint/2010/main" val="340302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8983-AF0F-479B-BBF6-4CEC2AC81460}"/>
              </a:ext>
            </a:extLst>
          </p:cNvPr>
          <p:cNvSpPr>
            <a:spLocks noGrp="1"/>
          </p:cNvSpPr>
          <p:nvPr>
            <p:ph type="title"/>
          </p:nvPr>
        </p:nvSpPr>
        <p:spPr/>
        <p:txBody>
          <a:bodyPr/>
          <a:lstStyle/>
          <a:p>
            <a:r>
              <a:rPr lang="en-US" sz="2800" dirty="0"/>
              <a:t>Discussion from Sara’s Presentation</a:t>
            </a:r>
          </a:p>
        </p:txBody>
      </p:sp>
      <p:sp>
        <p:nvSpPr>
          <p:cNvPr id="6" name="Content Placeholder 2">
            <a:extLst>
              <a:ext uri="{FF2B5EF4-FFF2-40B4-BE49-F238E27FC236}">
                <a16:creationId xmlns:a16="http://schemas.microsoft.com/office/drawing/2014/main" id="{939DFD01-E562-1E14-F5D4-8E8B21148CB5}"/>
              </a:ext>
            </a:extLst>
          </p:cNvPr>
          <p:cNvSpPr txBox="1">
            <a:spLocks/>
          </p:cNvSpPr>
          <p:nvPr/>
        </p:nvSpPr>
        <p:spPr>
          <a:xfrm>
            <a:off x="250256" y="1609769"/>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4" name="Content Placeholder 2">
            <a:extLst>
              <a:ext uri="{FF2B5EF4-FFF2-40B4-BE49-F238E27FC236}">
                <a16:creationId xmlns:a16="http://schemas.microsoft.com/office/drawing/2014/main" id="{11D151A4-DE3E-C9CF-BD7F-A774CD406F39}"/>
              </a:ext>
            </a:extLst>
          </p:cNvPr>
          <p:cNvSpPr txBox="1">
            <a:spLocks/>
          </p:cNvSpPr>
          <p:nvPr/>
        </p:nvSpPr>
        <p:spPr>
          <a:xfrm>
            <a:off x="250256" y="1779102"/>
            <a:ext cx="8643488" cy="427068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endParaRPr lang="en-US" sz="1200" dirty="0">
              <a:effectLst/>
            </a:endParaRPr>
          </a:p>
          <a:p>
            <a:pPr marL="457200" marR="0" lvl="1" indent="0">
              <a:lnSpc>
                <a:spcPct val="115000"/>
              </a:lnSpc>
              <a:spcBef>
                <a:spcPts val="0"/>
              </a:spcBef>
              <a:spcAft>
                <a:spcPts val="0"/>
              </a:spcAft>
              <a:buSzPts val="1000"/>
              <a:buNone/>
              <a:tabLst>
                <a:tab pos="914400" algn="l"/>
              </a:tabLst>
            </a:pPr>
            <a:r>
              <a:rPr lang="en-US" dirty="0">
                <a:solidFill>
                  <a:srgbClr val="000000"/>
                </a:solidFill>
                <a:effectLst/>
                <a:ea typeface="Times New Roman" panose="02020603050405020304" pitchFamily="18" charset="0"/>
              </a:rPr>
              <a:t>Have there been considerations for using hl7 balloting for case notifications?</a:t>
            </a:r>
            <a:br>
              <a:rPr lang="en-US" dirty="0">
                <a:solidFill>
                  <a:srgbClr val="000000"/>
                </a:solidFill>
                <a:effectLst/>
                <a:ea typeface="Times New Roman" panose="02020603050405020304" pitchFamily="18" charset="0"/>
              </a:rPr>
            </a:br>
            <a:endParaRPr lang="en-US" dirty="0">
              <a:solidFill>
                <a:srgbClr val="000000"/>
              </a:solidFill>
              <a:effectLst/>
              <a:ea typeface="Calibri" panose="020F0502020204030204" pitchFamily="34" charset="0"/>
            </a:endParaRPr>
          </a:p>
          <a:p>
            <a:pPr marL="914400" marR="0" lvl="2" indent="0">
              <a:lnSpc>
                <a:spcPct val="115000"/>
              </a:lnSpc>
              <a:spcBef>
                <a:spcPts val="0"/>
              </a:spcBef>
              <a:spcAft>
                <a:spcPts val="0"/>
              </a:spcAft>
              <a:buSzPts val="1000"/>
              <a:buNone/>
              <a:tabLst>
                <a:tab pos="1371600" algn="l"/>
              </a:tabLst>
            </a:pPr>
            <a:r>
              <a:rPr lang="en-US" sz="2000" dirty="0">
                <a:solidFill>
                  <a:srgbClr val="000000"/>
                </a:solidFill>
                <a:effectLst/>
                <a:ea typeface="Times New Roman" panose="02020603050405020304" pitchFamily="18" charset="0"/>
              </a:rPr>
              <a:t>Sara- We have not talked about it recently, though there may have been discussions in the past prior to my time at CDC. The HL7 balloting process is a process that takes a long time as well and we have a lot of disease specific information coming in. It could benefit from that process. I don’t know that that is the direction we will g. Another thing we are looking at is not just relying on HL7 as a method for case notifications to come to CDC. Good question. Maybe if we don’t go that route it’s good to think about their process for standardization as we consider our own.</a:t>
            </a:r>
            <a:endParaRPr lang="en-US" sz="2000" dirty="0">
              <a:solidFill>
                <a:srgbClr val="000000"/>
              </a:solidFill>
              <a:effectLst/>
              <a:ea typeface="Calibri" panose="020F0502020204030204" pitchFamily="34" charset="0"/>
            </a:endParaRPr>
          </a:p>
          <a:p>
            <a:endParaRPr lang="en-US" dirty="0"/>
          </a:p>
        </p:txBody>
      </p:sp>
    </p:spTree>
    <p:extLst>
      <p:ext uri="{BB962C8B-B14F-4D97-AF65-F5344CB8AC3E}">
        <p14:creationId xmlns:p14="http://schemas.microsoft.com/office/powerpoint/2010/main" val="16082575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8983-AF0F-479B-BBF6-4CEC2AC81460}"/>
              </a:ext>
            </a:extLst>
          </p:cNvPr>
          <p:cNvSpPr>
            <a:spLocks noGrp="1"/>
          </p:cNvSpPr>
          <p:nvPr>
            <p:ph type="title"/>
          </p:nvPr>
        </p:nvSpPr>
        <p:spPr/>
        <p:txBody>
          <a:bodyPr/>
          <a:lstStyle/>
          <a:p>
            <a:r>
              <a:rPr lang="en-US" sz="2800" dirty="0"/>
              <a:t>Discussion from Sara’s Presentation</a:t>
            </a:r>
          </a:p>
        </p:txBody>
      </p:sp>
      <p:sp>
        <p:nvSpPr>
          <p:cNvPr id="6" name="Content Placeholder 2">
            <a:extLst>
              <a:ext uri="{FF2B5EF4-FFF2-40B4-BE49-F238E27FC236}">
                <a16:creationId xmlns:a16="http://schemas.microsoft.com/office/drawing/2014/main" id="{939DFD01-E562-1E14-F5D4-8E8B21148CB5}"/>
              </a:ext>
            </a:extLst>
          </p:cNvPr>
          <p:cNvSpPr txBox="1">
            <a:spLocks/>
          </p:cNvSpPr>
          <p:nvPr/>
        </p:nvSpPr>
        <p:spPr>
          <a:xfrm>
            <a:off x="250256" y="1609769"/>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4" name="Content Placeholder 2">
            <a:extLst>
              <a:ext uri="{FF2B5EF4-FFF2-40B4-BE49-F238E27FC236}">
                <a16:creationId xmlns:a16="http://schemas.microsoft.com/office/drawing/2014/main" id="{11D151A4-DE3E-C9CF-BD7F-A774CD406F39}"/>
              </a:ext>
            </a:extLst>
          </p:cNvPr>
          <p:cNvSpPr txBox="1">
            <a:spLocks/>
          </p:cNvSpPr>
          <p:nvPr/>
        </p:nvSpPr>
        <p:spPr>
          <a:xfrm>
            <a:off x="250256" y="1779102"/>
            <a:ext cx="8643488" cy="4270687"/>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endParaRPr lang="en-US" sz="1800" dirty="0">
              <a:effectLst/>
            </a:endParaRPr>
          </a:p>
          <a:p>
            <a:pPr marL="0" indent="0">
              <a:lnSpc>
                <a:spcPct val="115000"/>
              </a:lnSpc>
              <a:spcBef>
                <a:spcPts val="0"/>
              </a:spcBef>
              <a:buSzPts val="1000"/>
              <a:buNone/>
              <a:tabLst>
                <a:tab pos="914400" algn="l"/>
              </a:tabLst>
            </a:pPr>
            <a:r>
              <a:rPr lang="en-US" sz="2200" dirty="0">
                <a:solidFill>
                  <a:srgbClr val="000000"/>
                </a:solidFill>
                <a:effectLst/>
                <a:ea typeface="Times New Roman" panose="02020603050405020304" pitchFamily="18" charset="0"/>
              </a:rPr>
              <a:t>Nancy Barrett: Sara - this question can be added to the consider later list, but when you say the same system, do you mean use of the same value sets, or being able to translate those in data exchange vs. every system being built the same way? </a:t>
            </a:r>
            <a:br>
              <a:rPr lang="en-US" sz="2200" dirty="0">
                <a:solidFill>
                  <a:srgbClr val="000000"/>
                </a:solidFill>
                <a:effectLst/>
                <a:ea typeface="Times New Roman" panose="02020603050405020304" pitchFamily="18" charset="0"/>
              </a:rPr>
            </a:br>
            <a:br>
              <a:rPr lang="en-US" sz="2200" dirty="0">
                <a:solidFill>
                  <a:srgbClr val="000000"/>
                </a:solidFill>
                <a:effectLst/>
                <a:ea typeface="Times New Roman" panose="02020603050405020304" pitchFamily="18" charset="0"/>
              </a:rPr>
            </a:br>
            <a:r>
              <a:rPr lang="en-US" sz="2200" dirty="0">
                <a:solidFill>
                  <a:srgbClr val="000000"/>
                </a:solidFill>
                <a:effectLst/>
                <a:ea typeface="Times New Roman" panose="02020603050405020304" pitchFamily="18" charset="0"/>
              </a:rPr>
              <a:t>	Sara- I don’t mean that every system will l be built in the same way but 	that it will be built in the same structure. So that sharing information is 	easier. The less translation you have to do the easier it is. However,</a:t>
            </a:r>
          </a:p>
          <a:p>
            <a:pPr marL="0" indent="0">
              <a:lnSpc>
                <a:spcPct val="115000"/>
              </a:lnSpc>
              <a:spcBef>
                <a:spcPts val="0"/>
              </a:spcBef>
              <a:buSzPts val="1000"/>
              <a:buNone/>
              <a:tabLst>
                <a:tab pos="914400" algn="l"/>
              </a:tabLst>
            </a:pPr>
            <a:r>
              <a:rPr lang="en-US" sz="2200" dirty="0">
                <a:solidFill>
                  <a:srgbClr val="000000"/>
                </a:solidFill>
                <a:ea typeface="Times New Roman" panose="02020603050405020304" pitchFamily="18" charset="0"/>
              </a:rPr>
              <a:t>	</a:t>
            </a:r>
            <a:r>
              <a:rPr lang="en-US" sz="2200" dirty="0">
                <a:solidFill>
                  <a:srgbClr val="000000"/>
                </a:solidFill>
                <a:effectLst/>
                <a:ea typeface="Times New Roman" panose="02020603050405020304" pitchFamily="18" charset="0"/>
              </a:rPr>
              <a:t>there are  different needs by different organizations. Local health 	departments will have different needs than CDC. Or within your jurisdiction 	there are specifics to your population that others don’t have. There certainly is 	a need to have differences  across systems and jurisdictions. But the 	framework for it means you would be able to put the data elements and values 	into a system that would fit into that framework. It is requiring the value sets 	for efficient data exchange.</a:t>
            </a:r>
            <a:endParaRPr lang="en-US" sz="2200" dirty="0">
              <a:solidFill>
                <a:srgbClr val="000000"/>
              </a:solidFill>
              <a:effectLst/>
              <a:ea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537895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8983-AF0F-479B-BBF6-4CEC2AC81460}"/>
              </a:ext>
            </a:extLst>
          </p:cNvPr>
          <p:cNvSpPr>
            <a:spLocks noGrp="1"/>
          </p:cNvSpPr>
          <p:nvPr>
            <p:ph type="title"/>
          </p:nvPr>
        </p:nvSpPr>
        <p:spPr/>
        <p:txBody>
          <a:bodyPr/>
          <a:lstStyle/>
          <a:p>
            <a:r>
              <a:rPr lang="en-US" sz="2800" dirty="0"/>
              <a:t>Discussion from Sara’s Presentation</a:t>
            </a:r>
          </a:p>
        </p:txBody>
      </p:sp>
      <p:sp>
        <p:nvSpPr>
          <p:cNvPr id="6" name="Content Placeholder 2">
            <a:extLst>
              <a:ext uri="{FF2B5EF4-FFF2-40B4-BE49-F238E27FC236}">
                <a16:creationId xmlns:a16="http://schemas.microsoft.com/office/drawing/2014/main" id="{939DFD01-E562-1E14-F5D4-8E8B21148CB5}"/>
              </a:ext>
            </a:extLst>
          </p:cNvPr>
          <p:cNvSpPr txBox="1">
            <a:spLocks/>
          </p:cNvSpPr>
          <p:nvPr/>
        </p:nvSpPr>
        <p:spPr>
          <a:xfrm>
            <a:off x="250256" y="1609769"/>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4" name="Content Placeholder 2">
            <a:extLst>
              <a:ext uri="{FF2B5EF4-FFF2-40B4-BE49-F238E27FC236}">
                <a16:creationId xmlns:a16="http://schemas.microsoft.com/office/drawing/2014/main" id="{11D151A4-DE3E-C9CF-BD7F-A774CD406F39}"/>
              </a:ext>
            </a:extLst>
          </p:cNvPr>
          <p:cNvSpPr txBox="1">
            <a:spLocks/>
          </p:cNvSpPr>
          <p:nvPr/>
        </p:nvSpPr>
        <p:spPr>
          <a:xfrm>
            <a:off x="250256" y="1779102"/>
            <a:ext cx="8643488" cy="4270687"/>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5000"/>
              </a:lnSpc>
              <a:spcBef>
                <a:spcPts val="0"/>
              </a:spcBef>
              <a:buSzPts val="1000"/>
              <a:buNone/>
              <a:tabLst>
                <a:tab pos="1371600" algn="l"/>
              </a:tabLst>
            </a:pPr>
            <a:r>
              <a:rPr lang="en-US" sz="2300" dirty="0">
                <a:solidFill>
                  <a:srgbClr val="000000"/>
                </a:solidFill>
                <a:effectLst/>
                <a:ea typeface="Times New Roman" panose="02020603050405020304" pitchFamily="18" charset="0"/>
              </a:rPr>
              <a:t>Kate </a:t>
            </a:r>
            <a:r>
              <a:rPr lang="en-US" sz="2300" dirty="0" err="1">
                <a:solidFill>
                  <a:srgbClr val="000000"/>
                </a:solidFill>
                <a:effectLst/>
                <a:ea typeface="Times New Roman" panose="02020603050405020304" pitchFamily="18" charset="0"/>
              </a:rPr>
              <a:t>Goodin</a:t>
            </a:r>
            <a:r>
              <a:rPr lang="en-US" sz="2300" dirty="0">
                <a:solidFill>
                  <a:srgbClr val="000000"/>
                </a:solidFill>
                <a:effectLst/>
                <a:ea typeface="Times New Roman" panose="02020603050405020304" pitchFamily="18" charset="0"/>
              </a:rPr>
              <a:t>- How does Katie’s project timeline overlaps with yours?</a:t>
            </a:r>
            <a:endParaRPr lang="en-US" sz="2300" dirty="0">
              <a:solidFill>
                <a:srgbClr val="000000"/>
              </a:solidFill>
              <a:effectLst/>
              <a:ea typeface="Calibri" panose="020F0502020204030204" pitchFamily="34" charset="0"/>
            </a:endParaRPr>
          </a:p>
          <a:p>
            <a:pPr lvl="1">
              <a:lnSpc>
                <a:spcPct val="115000"/>
              </a:lnSpc>
              <a:spcBef>
                <a:spcPts val="0"/>
              </a:spcBef>
              <a:buSzPts val="1000"/>
              <a:buFont typeface="Symbol" pitchFamily="2" charset="2"/>
              <a:buChar char=""/>
              <a:tabLst>
                <a:tab pos="1828800" algn="l"/>
              </a:tabLst>
            </a:pPr>
            <a:r>
              <a:rPr lang="en-US" sz="2300" dirty="0">
                <a:solidFill>
                  <a:srgbClr val="000000"/>
                </a:solidFill>
                <a:effectLst/>
                <a:ea typeface="Times New Roman" panose="02020603050405020304" pitchFamily="18" charset="0"/>
              </a:rPr>
              <a:t>Sara- The project to identify the core data element to be used for emergency response case data being sent to CDC has a shorter timeline that what I’ve described here. The timeline there is to have the data element outline/recommended early next year. Her project does not include how it would be implemented; it’s just identifying the data elements. This project, in terms of this data standardization and harmonization, is a multi-year project. We must figure out how we want to work through the process of standardization and harmonization and the up-front work before it is implemented. Then we can think about how it is implemented. A phased appropriate is here.</a:t>
            </a:r>
            <a:endParaRPr lang="en-US" sz="2300" dirty="0">
              <a:solidFill>
                <a:srgbClr val="000000"/>
              </a:solidFill>
              <a:effectLst/>
              <a:ea typeface="Calibri" panose="020F0502020204030204" pitchFamily="34" charset="0"/>
            </a:endParaRPr>
          </a:p>
          <a:p>
            <a:pPr lvl="2">
              <a:lnSpc>
                <a:spcPct val="115000"/>
              </a:lnSpc>
              <a:spcBef>
                <a:spcPts val="0"/>
              </a:spcBef>
              <a:buSzPts val="1000"/>
              <a:buFont typeface="Symbol" pitchFamily="2" charset="2"/>
              <a:buChar char=""/>
              <a:tabLst>
                <a:tab pos="2286000" algn="l"/>
              </a:tabLst>
            </a:pPr>
            <a:r>
              <a:rPr lang="en-US" sz="2300" dirty="0">
                <a:solidFill>
                  <a:srgbClr val="000000"/>
                </a:solidFill>
                <a:effectLst/>
                <a:ea typeface="Times New Roman" panose="02020603050405020304" pitchFamily="18" charset="0"/>
              </a:rPr>
              <a:t>Lesliann in chat: I think Katie's timeline to ID elements targets Feb 2023</a:t>
            </a:r>
            <a:endParaRPr lang="en-US" sz="2300" dirty="0">
              <a:solidFill>
                <a:srgbClr val="000000"/>
              </a:solidFill>
              <a:effectLst/>
              <a:ea typeface="Calibri" panose="020F0502020204030204" pitchFamily="34" charset="0"/>
            </a:endParaRPr>
          </a:p>
          <a:p>
            <a:pPr lvl="2">
              <a:lnSpc>
                <a:spcPct val="115000"/>
              </a:lnSpc>
              <a:spcBef>
                <a:spcPts val="0"/>
              </a:spcBef>
              <a:buSzPts val="1000"/>
              <a:buFont typeface="Symbol" pitchFamily="2" charset="2"/>
              <a:buChar char=""/>
              <a:tabLst>
                <a:tab pos="2286000" algn="l"/>
              </a:tabLst>
            </a:pPr>
            <a:r>
              <a:rPr lang="en-US" sz="2300" dirty="0">
                <a:solidFill>
                  <a:srgbClr val="000000"/>
                </a:solidFill>
                <a:effectLst/>
                <a:ea typeface="Times New Roman" panose="02020603050405020304" pitchFamily="18" charset="0"/>
              </a:rPr>
              <a:t>Annie- Will it be iterative</a:t>
            </a:r>
            <a:endParaRPr lang="en-US" sz="2300" dirty="0">
              <a:solidFill>
                <a:srgbClr val="000000"/>
              </a:solidFill>
              <a:effectLst/>
              <a:ea typeface="Calibri" panose="020F0502020204030204" pitchFamily="34" charset="0"/>
            </a:endParaRPr>
          </a:p>
          <a:p>
            <a:pPr lvl="3">
              <a:lnSpc>
                <a:spcPct val="115000"/>
              </a:lnSpc>
              <a:spcBef>
                <a:spcPts val="0"/>
              </a:spcBef>
              <a:buSzPts val="1000"/>
              <a:buFont typeface="Symbol" pitchFamily="2" charset="2"/>
              <a:buChar char=""/>
              <a:tabLst>
                <a:tab pos="2743200" algn="l"/>
              </a:tabLst>
            </a:pPr>
            <a:r>
              <a:rPr lang="en-US" sz="2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Sara- yes I believe so. It’s a huge project.</a:t>
            </a:r>
            <a:endParaRPr lang="en-US" sz="23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lvl="2">
              <a:lnSpc>
                <a:spcPct val="115000"/>
              </a:lnSpc>
              <a:spcBef>
                <a:spcPts val="0"/>
              </a:spcBef>
              <a:buSzPts val="1000"/>
              <a:buFont typeface="Symbol" pitchFamily="2" charset="2"/>
              <a:buChar char=""/>
              <a:tabLst>
                <a:tab pos="2286000" algn="l"/>
              </a:tabLst>
            </a:pPr>
            <a:r>
              <a:rPr lang="en-US" sz="2300" dirty="0">
                <a:solidFill>
                  <a:srgbClr val="000000"/>
                </a:solidFill>
                <a:effectLst/>
                <a:ea typeface="Times New Roman" panose="02020603050405020304" pitchFamily="18" charset="0"/>
              </a:rPr>
              <a:t>Annie- How do we prioritize which pieces to do first? What criteria should we use? </a:t>
            </a:r>
            <a:endParaRPr lang="en-US" sz="2300" dirty="0">
              <a:solidFill>
                <a:srgbClr val="000000"/>
              </a:solidFill>
              <a:effectLst/>
              <a:ea typeface="Calibri" panose="020F0502020204030204" pitchFamily="34" charset="0"/>
            </a:endParaRPr>
          </a:p>
          <a:p>
            <a:pPr lvl="3">
              <a:lnSpc>
                <a:spcPct val="115000"/>
              </a:lnSpc>
              <a:spcBef>
                <a:spcPts val="0"/>
              </a:spcBef>
              <a:buSzPts val="1000"/>
              <a:buFont typeface="Symbol" pitchFamily="2" charset="2"/>
              <a:buChar char=""/>
              <a:tabLst>
                <a:tab pos="2743200" algn="l"/>
              </a:tabLst>
            </a:pPr>
            <a:r>
              <a:rPr lang="en-US" sz="2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Sara- We have thought about that a little at CDC and we’ll have to come together and decide what those criteria are.</a:t>
            </a:r>
            <a:endParaRPr lang="en-US" sz="23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lvl="2">
              <a:lnSpc>
                <a:spcPct val="115000"/>
              </a:lnSpc>
              <a:spcBef>
                <a:spcPts val="0"/>
              </a:spcBef>
              <a:buSzPts val="1000"/>
              <a:buFont typeface="Symbol" pitchFamily="2" charset="2"/>
              <a:buChar char=""/>
              <a:tabLst>
                <a:tab pos="2286000" algn="l"/>
              </a:tabLst>
            </a:pPr>
            <a:r>
              <a:rPr lang="en-US" sz="2300" dirty="0">
                <a:solidFill>
                  <a:srgbClr val="000000"/>
                </a:solidFill>
                <a:effectLst/>
                <a:ea typeface="Times New Roman" panose="02020603050405020304" pitchFamily="18" charset="0"/>
              </a:rPr>
              <a:t>Annie: </a:t>
            </a:r>
            <a:r>
              <a:rPr lang="en-US" sz="2300" dirty="0" err="1">
                <a:solidFill>
                  <a:srgbClr val="000000"/>
                </a:solidFill>
                <a:effectLst/>
                <a:ea typeface="Times New Roman" panose="02020603050405020304" pitchFamily="18" charset="0"/>
              </a:rPr>
              <a:t>Eg</a:t>
            </a:r>
            <a:r>
              <a:rPr lang="en-US" sz="2300" dirty="0">
                <a:solidFill>
                  <a:srgbClr val="000000"/>
                </a:solidFill>
                <a:effectLst/>
                <a:ea typeface="Times New Roman" panose="02020603050405020304" pitchFamily="18" charset="0"/>
              </a:rPr>
              <a:t> they are across multiple conditions - they are related to public health response</a:t>
            </a:r>
            <a:endParaRPr lang="en-US" sz="2300" dirty="0">
              <a:solidFill>
                <a:srgbClr val="000000"/>
              </a:solidFill>
              <a:effectLst/>
              <a:ea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34347125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8983-AF0F-479B-BBF6-4CEC2AC81460}"/>
              </a:ext>
            </a:extLst>
          </p:cNvPr>
          <p:cNvSpPr>
            <a:spLocks noGrp="1"/>
          </p:cNvSpPr>
          <p:nvPr>
            <p:ph type="title"/>
          </p:nvPr>
        </p:nvSpPr>
        <p:spPr/>
        <p:txBody>
          <a:bodyPr/>
          <a:lstStyle/>
          <a:p>
            <a:r>
              <a:rPr lang="en-US" sz="2800" dirty="0"/>
              <a:t>Discussion from Sara’s Presentation</a:t>
            </a:r>
          </a:p>
        </p:txBody>
      </p:sp>
      <p:sp>
        <p:nvSpPr>
          <p:cNvPr id="6" name="Content Placeholder 2">
            <a:extLst>
              <a:ext uri="{FF2B5EF4-FFF2-40B4-BE49-F238E27FC236}">
                <a16:creationId xmlns:a16="http://schemas.microsoft.com/office/drawing/2014/main" id="{939DFD01-E562-1E14-F5D4-8E8B21148CB5}"/>
              </a:ext>
            </a:extLst>
          </p:cNvPr>
          <p:cNvSpPr txBox="1">
            <a:spLocks/>
          </p:cNvSpPr>
          <p:nvPr/>
        </p:nvSpPr>
        <p:spPr>
          <a:xfrm>
            <a:off x="250256" y="1609769"/>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4" name="Content Placeholder 2">
            <a:extLst>
              <a:ext uri="{FF2B5EF4-FFF2-40B4-BE49-F238E27FC236}">
                <a16:creationId xmlns:a16="http://schemas.microsoft.com/office/drawing/2014/main" id="{11D151A4-DE3E-C9CF-BD7F-A774CD406F39}"/>
              </a:ext>
            </a:extLst>
          </p:cNvPr>
          <p:cNvSpPr txBox="1">
            <a:spLocks/>
          </p:cNvSpPr>
          <p:nvPr/>
        </p:nvSpPr>
        <p:spPr>
          <a:xfrm>
            <a:off x="250256" y="1779102"/>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pPr>
            <a:endParaRPr lang="en-US" dirty="0">
              <a:effectLst/>
            </a:endParaRPr>
          </a:p>
          <a:p>
            <a:pPr marL="0" indent="0">
              <a:lnSpc>
                <a:spcPct val="115000"/>
              </a:lnSpc>
              <a:spcBef>
                <a:spcPts val="0"/>
              </a:spcBef>
              <a:buSzPts val="1000"/>
              <a:buNone/>
              <a:tabLst>
                <a:tab pos="1828800" algn="l"/>
              </a:tabLst>
            </a:pPr>
            <a:r>
              <a:rPr lang="en-US" sz="2000" dirty="0">
                <a:solidFill>
                  <a:srgbClr val="000000"/>
                </a:solidFill>
                <a:effectLst/>
                <a:ea typeface="Times New Roman" panose="02020603050405020304" pitchFamily="18" charset="0"/>
              </a:rPr>
              <a:t>Amy Lai: What do you see PHA can help with this?</a:t>
            </a:r>
            <a:endParaRPr lang="en-US" sz="2000" dirty="0">
              <a:solidFill>
                <a:srgbClr val="000000"/>
              </a:solidFill>
              <a:effectLst/>
              <a:ea typeface="Calibri" panose="020F0502020204030204" pitchFamily="34" charset="0"/>
            </a:endParaRPr>
          </a:p>
          <a:p>
            <a:pPr lvl="1">
              <a:lnSpc>
                <a:spcPct val="115000"/>
              </a:lnSpc>
              <a:spcBef>
                <a:spcPts val="0"/>
              </a:spcBef>
              <a:buSzPts val="1000"/>
              <a:buFont typeface="Symbol" pitchFamily="2" charset="2"/>
              <a:buChar char=""/>
              <a:tabLst>
                <a:tab pos="2286000" algn="l"/>
              </a:tabLst>
            </a:pPr>
            <a:r>
              <a:rPr lang="en-US" dirty="0">
                <a:solidFill>
                  <a:srgbClr val="000000"/>
                </a:solidFill>
                <a:effectLst/>
                <a:ea typeface="Times New Roman" panose="02020603050405020304" pitchFamily="18" charset="0"/>
              </a:rPr>
              <a:t>Sara: You guys can and must help with this. This is not a CDC effort; it must be a joint effort to be successful. You know your systems and where you want to go. This won’t be a CDC directive that is pushed out. What that engagement looks like we don’t know yet but we definitely need your engagement.</a:t>
            </a:r>
            <a:endParaRPr lang="en-US" dirty="0">
              <a:solidFill>
                <a:srgbClr val="000000"/>
              </a:solidFill>
              <a:effectLst/>
              <a:ea typeface="Calibri" panose="020F0502020204030204" pitchFamily="34" charset="0"/>
            </a:endParaRPr>
          </a:p>
          <a:p>
            <a:pPr lvl="1">
              <a:lnSpc>
                <a:spcPct val="115000"/>
              </a:lnSpc>
              <a:spcBef>
                <a:spcPts val="0"/>
              </a:spcBef>
              <a:buSzPts val="1000"/>
              <a:buFont typeface="Symbol" pitchFamily="2" charset="2"/>
              <a:buChar char=""/>
              <a:tabLst>
                <a:tab pos="2286000" algn="l"/>
              </a:tabLst>
            </a:pPr>
            <a:r>
              <a:rPr lang="en-US" dirty="0">
                <a:solidFill>
                  <a:srgbClr val="000000"/>
                </a:solidFill>
                <a:effectLst/>
                <a:ea typeface="Times New Roman" panose="02020603050405020304" pitchFamily="18" charset="0"/>
              </a:rPr>
              <a:t>Annie (Chat): Yes great question any and CSTE!</a:t>
            </a:r>
            <a:endParaRPr lang="en-US" dirty="0">
              <a:solidFill>
                <a:srgbClr val="000000"/>
              </a:solidFill>
              <a:effectLst/>
              <a:ea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1459005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8983-AF0F-479B-BBF6-4CEC2AC81460}"/>
              </a:ext>
            </a:extLst>
          </p:cNvPr>
          <p:cNvSpPr>
            <a:spLocks noGrp="1"/>
          </p:cNvSpPr>
          <p:nvPr>
            <p:ph type="title"/>
          </p:nvPr>
        </p:nvSpPr>
        <p:spPr/>
        <p:txBody>
          <a:bodyPr/>
          <a:lstStyle/>
          <a:p>
            <a:r>
              <a:rPr lang="en-US" sz="2800" dirty="0"/>
              <a:t>Discussion from Sara’s Presentation</a:t>
            </a:r>
          </a:p>
        </p:txBody>
      </p:sp>
      <p:sp>
        <p:nvSpPr>
          <p:cNvPr id="6" name="Content Placeholder 2">
            <a:extLst>
              <a:ext uri="{FF2B5EF4-FFF2-40B4-BE49-F238E27FC236}">
                <a16:creationId xmlns:a16="http://schemas.microsoft.com/office/drawing/2014/main" id="{939DFD01-E562-1E14-F5D4-8E8B21148CB5}"/>
              </a:ext>
            </a:extLst>
          </p:cNvPr>
          <p:cNvSpPr txBox="1">
            <a:spLocks/>
          </p:cNvSpPr>
          <p:nvPr/>
        </p:nvSpPr>
        <p:spPr>
          <a:xfrm>
            <a:off x="250256" y="1609769"/>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4" name="Content Placeholder 2">
            <a:extLst>
              <a:ext uri="{FF2B5EF4-FFF2-40B4-BE49-F238E27FC236}">
                <a16:creationId xmlns:a16="http://schemas.microsoft.com/office/drawing/2014/main" id="{11D151A4-DE3E-C9CF-BD7F-A774CD406F39}"/>
              </a:ext>
            </a:extLst>
          </p:cNvPr>
          <p:cNvSpPr txBox="1">
            <a:spLocks/>
          </p:cNvSpPr>
          <p:nvPr/>
        </p:nvSpPr>
        <p:spPr>
          <a:xfrm>
            <a:off x="250256" y="1779102"/>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5" name="TextBox 4">
            <a:extLst>
              <a:ext uri="{FF2B5EF4-FFF2-40B4-BE49-F238E27FC236}">
                <a16:creationId xmlns:a16="http://schemas.microsoft.com/office/drawing/2014/main" id="{867D8A1A-5B05-B5DA-EA4F-2A75804DDCCF}"/>
              </a:ext>
            </a:extLst>
          </p:cNvPr>
          <p:cNvSpPr txBox="1"/>
          <p:nvPr/>
        </p:nvSpPr>
        <p:spPr>
          <a:xfrm>
            <a:off x="1515533" y="2155053"/>
            <a:ext cx="6112933" cy="2527743"/>
          </a:xfrm>
          <a:prstGeom prst="rect">
            <a:avLst/>
          </a:prstGeom>
          <a:noFill/>
        </p:spPr>
        <p:txBody>
          <a:bodyPr wrap="square">
            <a:spAutoFit/>
          </a:bodyPr>
          <a:lstStyle/>
          <a:p>
            <a:pPr marL="34">
              <a:lnSpc>
                <a:spcPct val="115000"/>
              </a:lnSpc>
              <a:buSzPts val="1000"/>
              <a:tabLst>
                <a:tab pos="1828800" algn="l"/>
              </a:tabLst>
            </a:pPr>
            <a:r>
              <a:rPr lang="en-US"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Becky- If anyone from the group would like to participate in the emergency data elements discussion and provide feedback, please email Gillian Haney (</a:t>
            </a:r>
            <a:r>
              <a:rPr lang="en-US" sz="2800" u="sng" dirty="0">
                <a:solidFill>
                  <a:srgbClr val="000000"/>
                </a:solidFill>
                <a:effectLst/>
                <a:latin typeface="Arial" panose="020B0604020202020204" pitchFamily="34" charset="0"/>
                <a:ea typeface="Times New Roman" panose="02020603050405020304" pitchFamily="18" charset="0"/>
                <a:cs typeface="Arial" panose="020B0604020202020204" pitchFamily="34" charset="0"/>
                <a:hlinkClick r:id="rId3"/>
              </a:rPr>
              <a:t>ghaney@cste.org</a:t>
            </a:r>
            <a:r>
              <a:rPr lang="en-US" sz="2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28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098463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63BF11A-DB50-4396-9577-6D51FAADBF79}"/>
              </a:ext>
            </a:extLst>
          </p:cNvPr>
          <p:cNvSpPr>
            <a:spLocks noGrp="1"/>
          </p:cNvSpPr>
          <p:nvPr>
            <p:ph type="body" sz="quarter" idx="10"/>
          </p:nvPr>
        </p:nvSpPr>
        <p:spPr/>
        <p:txBody>
          <a:bodyPr>
            <a:normAutofit fontScale="85000" lnSpcReduction="10000"/>
          </a:bodyPr>
          <a:lstStyle/>
          <a:p>
            <a:pPr marR="0" lvl="0">
              <a:spcBef>
                <a:spcPts val="0"/>
              </a:spcBef>
              <a:spcAft>
                <a:spcPts val="0"/>
              </a:spcAft>
            </a:pPr>
            <a:r>
              <a:rPr lang="en-US" sz="3200" dirty="0"/>
              <a:t>Reactions and Questions re CDC Enhancements to Case Surveillance</a:t>
            </a:r>
          </a:p>
        </p:txBody>
      </p:sp>
    </p:spTree>
    <p:extLst>
      <p:ext uri="{BB962C8B-B14F-4D97-AF65-F5344CB8AC3E}">
        <p14:creationId xmlns:p14="http://schemas.microsoft.com/office/powerpoint/2010/main" val="29545880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7428D-F4E5-4EF5-8905-9096AFCD55AB}"/>
              </a:ext>
            </a:extLst>
          </p:cNvPr>
          <p:cNvSpPr>
            <a:spLocks noGrp="1"/>
          </p:cNvSpPr>
          <p:nvPr>
            <p:ph type="title"/>
          </p:nvPr>
        </p:nvSpPr>
        <p:spPr/>
        <p:txBody>
          <a:bodyPr/>
          <a:lstStyle/>
          <a:p>
            <a:r>
              <a:rPr lang="en-US" sz="3200" dirty="0"/>
              <a:t>Reactions/Questions</a:t>
            </a:r>
            <a:endParaRPr lang="en-US" sz="3600" dirty="0"/>
          </a:p>
        </p:txBody>
      </p:sp>
      <p:sp>
        <p:nvSpPr>
          <p:cNvPr id="3" name="Content Placeholder 2">
            <a:extLst>
              <a:ext uri="{FF2B5EF4-FFF2-40B4-BE49-F238E27FC236}">
                <a16:creationId xmlns:a16="http://schemas.microsoft.com/office/drawing/2014/main" id="{E43F152B-47CD-4DF7-8CD4-9F517B983018}"/>
              </a:ext>
            </a:extLst>
          </p:cNvPr>
          <p:cNvSpPr>
            <a:spLocks noGrp="1"/>
          </p:cNvSpPr>
          <p:nvPr>
            <p:ph idx="1"/>
          </p:nvPr>
        </p:nvSpPr>
        <p:spPr/>
        <p:txBody>
          <a:bodyPr>
            <a:normAutofit/>
          </a:bodyPr>
          <a:lstStyle/>
          <a:p>
            <a:pPr marL="0" indent="0">
              <a:buNone/>
            </a:pPr>
            <a:r>
              <a:rPr lang="en-US" dirty="0"/>
              <a:t>…regarding the CDC Enhancements to Case Surveillance (as shared on 10/18/22 </a:t>
            </a:r>
            <a:r>
              <a:rPr lang="en-US" dirty="0" err="1"/>
              <a:t>eSHARE</a:t>
            </a:r>
            <a:r>
              <a:rPr lang="en-US" dirty="0"/>
              <a:t> call)</a:t>
            </a:r>
          </a:p>
          <a:p>
            <a:endParaRPr lang="en-US" dirty="0"/>
          </a:p>
          <a:p>
            <a:r>
              <a:rPr lang="en-US" dirty="0"/>
              <a:t>We will collect reactions and questions and help refer them to appropriate staff at CDC</a:t>
            </a:r>
          </a:p>
        </p:txBody>
      </p:sp>
    </p:spTree>
    <p:extLst>
      <p:ext uri="{BB962C8B-B14F-4D97-AF65-F5344CB8AC3E}">
        <p14:creationId xmlns:p14="http://schemas.microsoft.com/office/powerpoint/2010/main" val="1224432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7428D-F4E5-4EF5-8905-9096AFCD55AB}"/>
              </a:ext>
            </a:extLst>
          </p:cNvPr>
          <p:cNvSpPr>
            <a:spLocks noGrp="1"/>
          </p:cNvSpPr>
          <p:nvPr>
            <p:ph type="title"/>
          </p:nvPr>
        </p:nvSpPr>
        <p:spPr/>
        <p:txBody>
          <a:bodyPr/>
          <a:lstStyle/>
          <a:p>
            <a:r>
              <a:rPr lang="en-US" sz="3200" dirty="0"/>
              <a:t>Reactions/Questions</a:t>
            </a:r>
            <a:endParaRPr lang="en-US" sz="3600" dirty="0"/>
          </a:p>
        </p:txBody>
      </p:sp>
      <p:sp>
        <p:nvSpPr>
          <p:cNvPr id="6" name="Content Placeholder 2">
            <a:extLst>
              <a:ext uri="{FF2B5EF4-FFF2-40B4-BE49-F238E27FC236}">
                <a16:creationId xmlns:a16="http://schemas.microsoft.com/office/drawing/2014/main" id="{AEAFA335-7F98-9CC4-9D11-F80F6C252026}"/>
              </a:ext>
            </a:extLst>
          </p:cNvPr>
          <p:cNvSpPr txBox="1">
            <a:spLocks/>
          </p:cNvSpPr>
          <p:nvPr/>
        </p:nvSpPr>
        <p:spPr>
          <a:xfrm>
            <a:off x="250256" y="1609769"/>
            <a:ext cx="8643488" cy="42706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accent2"/>
                </a:solidFill>
              </a:rPr>
              <a:t>Input summary from the meeting</a:t>
            </a:r>
            <a:br>
              <a:rPr lang="en-US" dirty="0">
                <a:solidFill>
                  <a:schemeClr val="accent2"/>
                </a:solidFill>
              </a:rPr>
            </a:br>
            <a:endParaRPr lang="en-US" dirty="0">
              <a:solidFill>
                <a:schemeClr val="accent2"/>
              </a:solidFill>
            </a:endParaRPr>
          </a:p>
          <a:p>
            <a:r>
              <a:rPr lang="en-US" dirty="0">
                <a:solidFill>
                  <a:schemeClr val="accent2"/>
                </a:solidFill>
              </a:rPr>
              <a:t>There was not time to discuss this topic during the call.</a:t>
            </a:r>
          </a:p>
          <a:p>
            <a:endParaRPr lang="en-US" dirty="0"/>
          </a:p>
        </p:txBody>
      </p:sp>
    </p:spTree>
    <p:extLst>
      <p:ext uri="{BB962C8B-B14F-4D97-AF65-F5344CB8AC3E}">
        <p14:creationId xmlns:p14="http://schemas.microsoft.com/office/powerpoint/2010/main" val="2026532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489E0-3E81-485B-88A2-7A0D3FCE526F}"/>
              </a:ext>
            </a:extLst>
          </p:cNvPr>
          <p:cNvSpPr>
            <a:spLocks noGrp="1"/>
          </p:cNvSpPr>
          <p:nvPr>
            <p:ph type="title"/>
          </p:nvPr>
        </p:nvSpPr>
        <p:spPr>
          <a:xfrm>
            <a:off x="243657" y="255082"/>
            <a:ext cx="6570501" cy="871355"/>
          </a:xfrm>
        </p:spPr>
        <p:txBody>
          <a:bodyPr/>
          <a:lstStyle/>
          <a:p>
            <a:r>
              <a:rPr lang="en-US" dirty="0"/>
              <a:t>What’s next?</a:t>
            </a:r>
          </a:p>
        </p:txBody>
      </p:sp>
      <p:sp>
        <p:nvSpPr>
          <p:cNvPr id="3" name="Content Placeholder 2">
            <a:extLst>
              <a:ext uri="{FF2B5EF4-FFF2-40B4-BE49-F238E27FC236}">
                <a16:creationId xmlns:a16="http://schemas.microsoft.com/office/drawing/2014/main" id="{B07D4668-6A4E-4CC8-924C-76F76F3EE4D2}"/>
              </a:ext>
            </a:extLst>
          </p:cNvPr>
          <p:cNvSpPr>
            <a:spLocks noGrp="1"/>
          </p:cNvSpPr>
          <p:nvPr>
            <p:ph idx="1"/>
          </p:nvPr>
        </p:nvSpPr>
        <p:spPr/>
        <p:txBody>
          <a:bodyPr>
            <a:normAutofit/>
          </a:bodyPr>
          <a:lstStyle/>
          <a:p>
            <a:pPr marL="457200" lvl="1" indent="0">
              <a:buNone/>
            </a:pPr>
            <a:endParaRPr lang="en-US" b="1" dirty="0"/>
          </a:p>
          <a:p>
            <a:r>
              <a:rPr lang="en-US" dirty="0"/>
              <a:t>Join our WG: last Friday of each month at 1pm EDT</a:t>
            </a:r>
          </a:p>
          <a:p>
            <a:pPr lvl="1"/>
            <a:r>
              <a:rPr lang="en-US" dirty="0"/>
              <a:t>Special Holiday Edition: Friday, December 9, 2022, replacing regularly scheduled November and December meetings</a:t>
            </a:r>
            <a:endParaRPr lang="en-US" baseline="30000" dirty="0"/>
          </a:p>
          <a:p>
            <a:pPr marL="457200" lvl="1" indent="0">
              <a:buNone/>
            </a:pPr>
            <a:endParaRPr lang="en-US" dirty="0"/>
          </a:p>
          <a:p>
            <a:endParaRPr lang="en-US" dirty="0"/>
          </a:p>
          <a:p>
            <a:endParaRPr lang="en-US" dirty="0"/>
          </a:p>
        </p:txBody>
      </p:sp>
    </p:spTree>
    <p:extLst>
      <p:ext uri="{BB962C8B-B14F-4D97-AF65-F5344CB8AC3E}">
        <p14:creationId xmlns:p14="http://schemas.microsoft.com/office/powerpoint/2010/main" val="15584338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7BCDAEDB-BC45-F646-B9E3-A6564F8682FB}" vid="{3429A4A4-3800-274E-8E4B-7B20905EACA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d880e59-59d1-4913-9e13-e5a3bb50f76a" xsi:nil="true"/>
    <lcf76f155ced4ddcb4097134ff3c332f xmlns="00d59416-304c-40f6-b640-d9cf62213f8e">
      <Terms xmlns="http://schemas.microsoft.com/office/infopath/2007/PartnerControls"/>
    </lcf76f155ced4ddcb4097134ff3c332f>
    <Date xmlns="00d59416-304c-40f6-b640-d9cf62213f8e" xsi:nil="true"/>
    <Topic xmlns="00d59416-304c-40f6-b640-d9cf62213f8e" xsi:nil="true"/>
    <Presenter xmlns="00d59416-304c-40f6-b640-d9cf62213f8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6A93E05219D2A4080D2584D4BE012F6" ma:contentTypeVersion="19" ma:contentTypeDescription="Create a new document." ma:contentTypeScope="" ma:versionID="c9e0df6c2af6b296da37944e454ebb76">
  <xsd:schema xmlns:xsd="http://www.w3.org/2001/XMLSchema" xmlns:xs="http://www.w3.org/2001/XMLSchema" xmlns:p="http://schemas.microsoft.com/office/2006/metadata/properties" xmlns:ns2="00d59416-304c-40f6-b640-d9cf62213f8e" xmlns:ns3="dd880e59-59d1-4913-9e13-e5a3bb50f76a" targetNamespace="http://schemas.microsoft.com/office/2006/metadata/properties" ma:root="true" ma:fieldsID="44f05b8e1e1b31a46ce3cce8dc71f4fa" ns2:_="" ns3:_="">
    <xsd:import namespace="00d59416-304c-40f6-b640-d9cf62213f8e"/>
    <xsd:import namespace="dd880e59-59d1-4913-9e13-e5a3bb50f76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Location" minOccurs="0"/>
                <xsd:element ref="ns2:MediaServiceGenerationTime" minOccurs="0"/>
                <xsd:element ref="ns2:MediaServiceEventHashCode" minOccurs="0"/>
                <xsd:element ref="ns2:MediaServiceAutoTags" minOccurs="0"/>
                <xsd:element ref="ns2:MediaServiceOCR" minOccurs="0"/>
                <xsd:element ref="ns2:Presenter" minOccurs="0"/>
                <xsd:element ref="ns2:Topic" minOccurs="0"/>
                <xsd:element ref="ns2:Date"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d59416-304c-40f6-b640-d9cf62213f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Presenter" ma:index="20" nillable="true" ma:displayName="Presenter" ma:format="Dropdown" ma:internalName="Presenter">
      <xsd:simpleType>
        <xsd:union memberTypes="dms:Text">
          <xsd:simpleType>
            <xsd:restriction base="dms:Choice">
              <xsd:enumeration value="Susan"/>
              <xsd:enumeration value="Natalie"/>
              <xsd:enumeration value="Emily"/>
              <xsd:enumeration value="Amanda"/>
              <xsd:enumeration value="Tina"/>
            </xsd:restriction>
          </xsd:simpleType>
        </xsd:union>
      </xsd:simpleType>
    </xsd:element>
    <xsd:element name="Topic" ma:index="21" nillable="true" ma:displayName="Topic" ma:format="Dropdown" ma:internalName="Topic">
      <xsd:simpleType>
        <xsd:restriction base="dms:Text">
          <xsd:maxLength value="255"/>
        </xsd:restriction>
      </xsd:simpleType>
    </xsd:element>
    <xsd:element name="Date" ma:index="22" nillable="true" ma:displayName="Meeting Date" ma:format="DateOnly" ma:internalName="Date">
      <xsd:simpleType>
        <xsd:restriction base="dms:DateTime"/>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0ce8a42c-a872-458b-b432-a24cddaead6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d880e59-59d1-4913-9e13-e5a3bb50f76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42c3549d-e9e7-428c-959e-d06cf186df15}" ma:internalName="TaxCatchAll" ma:showField="CatchAllData" ma:web="dd880e59-59d1-4913-9e13-e5a3bb50f7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A34D04-9CBB-4149-898D-7A2624105AF0}">
  <ds:schemaRefs>
    <ds:schemaRef ds:uri="http://schemas.microsoft.com/sharepoint/v3/contenttype/forms"/>
  </ds:schemaRefs>
</ds:datastoreItem>
</file>

<file path=customXml/itemProps2.xml><?xml version="1.0" encoding="utf-8"?>
<ds:datastoreItem xmlns:ds="http://schemas.openxmlformats.org/officeDocument/2006/customXml" ds:itemID="{EC283C79-BDBB-4FCB-93B9-76814B178E6B}">
  <ds:schemaRefs>
    <ds:schemaRef ds:uri="http://purl.org/dc/terms/"/>
    <ds:schemaRef ds:uri="http://purl.org/dc/elements/1.1/"/>
    <ds:schemaRef ds:uri="2cb223dd-9d6a-40f5-a4aa-394d51bef2c0"/>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16b2df89-d9cf-4cbd-8319-8e865225361a"/>
    <ds:schemaRef ds:uri="http://schemas.microsoft.com/office/infopath/2007/PartnerControls"/>
    <ds:schemaRef ds:uri="http://purl.org/dc/dcmitype/"/>
    <ds:schemaRef ds:uri="dd880e59-59d1-4913-9e13-e5a3bb50f76a"/>
    <ds:schemaRef ds:uri="00d59416-304c-40f6-b640-d9cf62213f8e"/>
  </ds:schemaRefs>
</ds:datastoreItem>
</file>

<file path=customXml/itemProps3.xml><?xml version="1.0" encoding="utf-8"?>
<ds:datastoreItem xmlns:ds="http://schemas.openxmlformats.org/officeDocument/2006/customXml" ds:itemID="{FFB20B72-7247-4F50-B82B-240DB0B471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d59416-304c-40f6-b640-d9cf62213f8e"/>
    <ds:schemaRef ds:uri="dd880e59-59d1-4913-9e13-e5a3bb50f7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CSTE Standard</Template>
  <TotalTime>8278</TotalTime>
  <Words>2540</Words>
  <Application>Microsoft Macintosh PowerPoint</Application>
  <PresentationFormat>On-screen Show (4:3)</PresentationFormat>
  <Paragraphs>157</Paragraphs>
  <Slides>31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Roboto</vt:lpstr>
      <vt:lpstr>Symbol</vt:lpstr>
      <vt:lpstr>Office Theme</vt:lpstr>
      <vt:lpstr>PowerPoint Presentation</vt:lpstr>
      <vt:lpstr>PowerPoint Presentation</vt:lpstr>
      <vt:lpstr>PowerPoint Presentation</vt:lpstr>
      <vt:lpstr>Overview and Objectives</vt:lpstr>
      <vt:lpstr>Projects</vt:lpstr>
      <vt:lpstr>PowerPoint Presentation</vt:lpstr>
      <vt:lpstr>Status</vt:lpstr>
      <vt:lpstr>Summary of changes</vt:lpstr>
      <vt:lpstr>Summary of changes</vt:lpstr>
      <vt:lpstr>Summary of changes - 2</vt:lpstr>
      <vt:lpstr>Summary of changes - 2</vt:lpstr>
      <vt:lpstr>Summary of changes - 3</vt:lpstr>
      <vt:lpstr>Summary of changes - 3</vt:lpstr>
      <vt:lpstr>Summary of changes - 4</vt:lpstr>
      <vt:lpstr>Summary of changes - 4</vt:lpstr>
      <vt:lpstr>Recommendations (CSTE &amp; CDC)</vt:lpstr>
      <vt:lpstr>Recommendations (CSTE &amp; CDC)</vt:lpstr>
      <vt:lpstr>Recommendations (PHAs)</vt:lpstr>
      <vt:lpstr>Recommendations (PHAs)</vt:lpstr>
      <vt:lpstr>PowerPoint Presentation</vt:lpstr>
      <vt:lpstr>Discussion from Sara’s Presentation</vt:lpstr>
      <vt:lpstr>Discussion from Sara’s Presentation</vt:lpstr>
      <vt:lpstr>Discussion from Sara’s Presentation</vt:lpstr>
      <vt:lpstr>Discussion from Sara’s Presentation</vt:lpstr>
      <vt:lpstr>Discussion from Sara’s Presentation</vt:lpstr>
      <vt:lpstr>Discussion from Sara’s Presentation</vt:lpstr>
      <vt:lpstr>Discussion from Sara’s Presentation</vt:lpstr>
      <vt:lpstr>PowerPoint Presentation</vt:lpstr>
      <vt:lpstr>Reactions/Questions</vt:lpstr>
      <vt:lpstr>Reactions/Questions</vt:lpstr>
      <vt:lpstr>What’s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Amita Worasilpchai</dc:creator>
  <cp:lastModifiedBy>Laura Lane</cp:lastModifiedBy>
  <cp:revision>114</cp:revision>
  <dcterms:created xsi:type="dcterms:W3CDTF">2021-12-02T17:27:06Z</dcterms:created>
  <dcterms:modified xsi:type="dcterms:W3CDTF">2022-11-01T15:18:15Z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0x010100E6A93E05219D2A4080D2584D4BE012F6</vt:lpwstr>
  </property>
</Properties>
</file>