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omments/modernComment_130_642EC9F1.xml" ContentType="application/vnd.ms-powerpoint.comment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22"/>
  </p:notesMasterIdLst>
  <p:sldIdLst>
    <p:sldId id="266" r:id="rId5"/>
    <p:sldId id="267" r:id="rId6"/>
    <p:sldId id="311" r:id="rId7"/>
    <p:sldId id="332" r:id="rId8"/>
    <p:sldId id="412" r:id="rId9"/>
    <p:sldId id="369" r:id="rId10"/>
    <p:sldId id="304" r:id="rId11"/>
    <p:sldId id="309" r:id="rId12"/>
    <p:sldId id="416" r:id="rId13"/>
    <p:sldId id="413" r:id="rId14"/>
    <p:sldId id="417" r:id="rId15"/>
    <p:sldId id="415" r:id="rId16"/>
    <p:sldId id="414" r:id="rId17"/>
    <p:sldId id="370" r:id="rId18"/>
    <p:sldId id="371" r:id="rId19"/>
    <p:sldId id="372" r:id="rId20"/>
    <p:sldId id="368" r:id="rId21"/>
  </p:sldIdLst>
  <p:sldSz cx="9144000" cy="6858000" type="screen4x3"/>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BE3C2AF-6C0D-3EC2-70FD-01360BCAC5DF}" name="Laura Lane" initials="LL" userId="S::llane@apic.org::fe66fa75-245c-4da1-bbb4-b6e09385759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34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277" autoAdjust="0"/>
    <p:restoredTop sz="89952" autoAdjust="0"/>
  </p:normalViewPr>
  <p:slideViewPr>
    <p:cSldViewPr snapToGrid="0">
      <p:cViewPr varScale="1">
        <p:scale>
          <a:sx n="96" d="100"/>
          <a:sy n="96" d="100"/>
        </p:scale>
        <p:origin x="2436" y="7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8/10/relationships/authors" Target="authors.xml"/></Relationships>
</file>

<file path=ppt/comments/modernComment_130_642EC9F1.xml><?xml version="1.0" encoding="utf-8"?>
<p188:cmLst xmlns:a="http://schemas.openxmlformats.org/drawingml/2006/main" xmlns:r="http://schemas.openxmlformats.org/officeDocument/2006/relationships" xmlns:p188="http://schemas.microsoft.com/office/powerpoint/2018/8/main">
  <p188:cm id="{A08B4F97-EDF3-8D44-A47B-4167A5D19E1C}" authorId="{BBE3C2AF-6C0D-3EC2-70FD-01360BCAC5DF}" created="2022-10-21T20:59:37.207">
    <pc:sldMkLst xmlns:pc="http://schemas.microsoft.com/office/powerpoint/2013/main/command">
      <pc:docMk/>
      <pc:sldMk cId="1680787953" sldId="304"/>
    </pc:sldMkLst>
    <p188:txBody>
      <a:bodyPr/>
      <a:lstStyle/>
      <a:p>
        <a:r>
          <a:rPr lang="en-US"/>
          <a:t>Leaving as a placeholder for October call, if needed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108892-75A1-4BDE-87AC-D3B13C83E7A0}" type="datetimeFigureOut">
              <a:rPr lang="en-US" smtClean="0"/>
              <a:t>10/28/2022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B72C8C-B45C-4F9B-AD10-6928A928884F}" type="slidenum">
              <a:rPr lang="en-US" smtClean="0"/>
              <a:t>‹#›</a:t>
            </a:fld>
            <a:endParaRPr lang="en-US"/>
          </a:p>
        </p:txBody>
      </p:sp>
    </p:spTree>
    <p:extLst>
      <p:ext uri="{BB962C8B-B14F-4D97-AF65-F5344CB8AC3E}">
        <p14:creationId xmlns:p14="http://schemas.microsoft.com/office/powerpoint/2010/main" val="41523749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45D6CC-E73F-484D-8894-95A41787C1D8}" type="slidenum">
              <a:rPr lang="en-US" altLang="en-US" smtClean="0"/>
              <a:pPr/>
              <a:t>4</a:t>
            </a:fld>
            <a:endParaRPr lang="en-US" altLang="en-US"/>
          </a:p>
        </p:txBody>
      </p:sp>
    </p:spTree>
    <p:extLst>
      <p:ext uri="{BB962C8B-B14F-4D97-AF65-F5344CB8AC3E}">
        <p14:creationId xmlns:p14="http://schemas.microsoft.com/office/powerpoint/2010/main" val="2644260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DSWG was mentioned in 10/18 </a:t>
            </a:r>
            <a:r>
              <a:rPr lang="en-US" dirty="0" err="1"/>
              <a:t>eSHARE</a:t>
            </a:r>
            <a:r>
              <a:rPr lang="en-US" dirty="0"/>
              <a:t> call in relation to the case surveillance enhancement discussions.  CSTE will be working with CDC to identify how to best partner on some of the needs and next steps.  The scope of how and whether this WG will be involved in some of the overarching changes still needs to be worked out.     </a:t>
            </a:r>
          </a:p>
        </p:txBody>
      </p:sp>
      <p:sp>
        <p:nvSpPr>
          <p:cNvPr id="4" name="Slide Number Placeholder 3"/>
          <p:cNvSpPr>
            <a:spLocks noGrp="1"/>
          </p:cNvSpPr>
          <p:nvPr>
            <p:ph type="sldNum" sz="quarter" idx="10"/>
          </p:nvPr>
        </p:nvSpPr>
        <p:spPr/>
        <p:txBody>
          <a:bodyPr/>
          <a:lstStyle/>
          <a:p>
            <a:fld id="{D9778E9F-4912-4F41-9FEC-FA613D626BE2}" type="slidenum">
              <a:rPr lang="en-US" smtClean="0"/>
              <a:t>5</a:t>
            </a:fld>
            <a:endParaRPr lang="en-US" dirty="0"/>
          </a:p>
        </p:txBody>
      </p:sp>
    </p:spTree>
    <p:extLst>
      <p:ext uri="{BB962C8B-B14F-4D97-AF65-F5344CB8AC3E}">
        <p14:creationId xmlns:p14="http://schemas.microsoft.com/office/powerpoint/2010/main" val="12377231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6464" y="362075"/>
            <a:ext cx="8191072" cy="809179"/>
          </a:xfrm>
          <a:prstGeom prst="rect">
            <a:avLst/>
          </a:prstGeom>
        </p:spPr>
        <p:txBody>
          <a:bodyPr anchor="ctr">
            <a:normAutofit/>
          </a:bodyPr>
          <a:lstStyle>
            <a:lvl1pPr algn="l">
              <a:defRPr sz="44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476464" y="1310901"/>
            <a:ext cx="8191072" cy="538447"/>
          </a:xfrm>
          <a:prstGeom prst="rect">
            <a:avLst/>
          </a:prstGeom>
        </p:spPr>
        <p:txBody>
          <a:bodyPr anchor="ctr">
            <a:norm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955974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866490" y="2594157"/>
            <a:ext cx="6109650" cy="906463"/>
          </a:xfrm>
          <a:prstGeom prst="rect">
            <a:avLst/>
          </a:prstGeo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dirty="0"/>
              <a:t>Insert Title Here</a:t>
            </a:r>
          </a:p>
        </p:txBody>
      </p:sp>
    </p:spTree>
    <p:extLst>
      <p:ext uri="{BB962C8B-B14F-4D97-AF65-F5344CB8AC3E}">
        <p14:creationId xmlns:p14="http://schemas.microsoft.com/office/powerpoint/2010/main" val="2090809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864348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11658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528383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8721BDB5-4C90-4F4C-86A3-DF0414374DF6}"/>
              </a:ext>
            </a:extLst>
          </p:cNvPr>
          <p:cNvSpPr>
            <a:spLocks noGrp="1"/>
          </p:cNvSpPr>
          <p:nvPr>
            <p:ph type="pic" sz="quarter" idx="10"/>
          </p:nvPr>
        </p:nvSpPr>
        <p:spPr>
          <a:xfrm>
            <a:off x="5794375" y="1547310"/>
            <a:ext cx="3124200" cy="4267703"/>
          </a:xfrm>
          <a:solidFill>
            <a:schemeClr val="bg2"/>
          </a:solidFill>
        </p:spPr>
        <p:txBody>
          <a:bodyPr/>
          <a:lstStyle/>
          <a:p>
            <a:r>
              <a:rPr lang="en-US"/>
              <a:t>Click icon to add picture</a:t>
            </a:r>
          </a:p>
        </p:txBody>
      </p:sp>
    </p:spTree>
    <p:extLst>
      <p:ext uri="{BB962C8B-B14F-4D97-AF65-F5344CB8AC3E}">
        <p14:creationId xmlns:p14="http://schemas.microsoft.com/office/powerpoint/2010/main" val="297372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1639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336977"/>
          </a:xfrm>
          <a:prstGeom prst="rect">
            <a:avLst/>
          </a:prstGeom>
        </p:spPr>
      </p:pic>
      <p:sp>
        <p:nvSpPr>
          <p:cNvPr id="2" name="Title 1"/>
          <p:cNvSpPr>
            <a:spLocks noGrp="1"/>
          </p:cNvSpPr>
          <p:nvPr>
            <p:ph type="title" hasCustomPrompt="1"/>
          </p:nvPr>
        </p:nvSpPr>
        <p:spPr>
          <a:xfrm>
            <a:off x="457200" y="170482"/>
            <a:ext cx="8229600" cy="1030638"/>
          </a:xfrm>
        </p:spPr>
        <p:txBody>
          <a:bodyPr/>
          <a:lstStyle>
            <a:lvl1pPr algn="l">
              <a:defRPr sz="4400" baseline="0">
                <a:latin typeface="+mn-lt"/>
              </a:defRPr>
            </a:lvl1pPr>
          </a:lstStyle>
          <a:p>
            <a:r>
              <a:rPr lang="en-US" dirty="0"/>
              <a:t>Section Header</a:t>
            </a:r>
          </a:p>
        </p:txBody>
      </p:sp>
      <p:sp>
        <p:nvSpPr>
          <p:cNvPr id="6" name="Text Placeholder 5"/>
          <p:cNvSpPr>
            <a:spLocks noGrp="1"/>
          </p:cNvSpPr>
          <p:nvPr>
            <p:ph type="body" sz="quarter" idx="10"/>
          </p:nvPr>
        </p:nvSpPr>
        <p:spPr>
          <a:xfrm>
            <a:off x="170482" y="1336977"/>
            <a:ext cx="8849694" cy="474632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0034292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28042178"/>
      </p:ext>
    </p:extLst>
  </p:cSld>
  <p:clrMap bg1="lt1" tx1="dk1" bg2="lt2" tx2="dk2" accent1="accent1" accent2="accent2" accent3="accent3" accent4="accent4" accent5="accent5" accent6="accent6" hlink="hlink" folHlink="folHlink"/>
  <p:sldLayoutIdLst>
    <p:sldLayoutId id="2147483662" r:id="rId1"/>
    <p:sldLayoutId id="2147483673" r:id="rId2"/>
    <p:sldLayoutId id="2147483674" r:id="rId3"/>
    <p:sldLayoutId id="2147483677" r:id="rId4"/>
    <p:sldLayoutId id="2147483676" r:id="rId5"/>
    <p:sldLayoutId id="2147483678"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microsoft.com/office/2018/10/relationships/comments" Target="../comments/modernComment_130_642EC9F1.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354C266B-3711-1F4A-8E0C-7AD33B7B9D62}"/>
              </a:ext>
            </a:extLst>
          </p:cNvPr>
          <p:cNvSpPr>
            <a:spLocks noGrp="1"/>
          </p:cNvSpPr>
          <p:nvPr>
            <p:ph type="subTitle" idx="1"/>
          </p:nvPr>
        </p:nvSpPr>
        <p:spPr>
          <a:xfrm>
            <a:off x="628650" y="2158361"/>
            <a:ext cx="8191072" cy="538447"/>
          </a:xfrm>
        </p:spPr>
        <p:txBody>
          <a:bodyPr/>
          <a:lstStyle/>
          <a:p>
            <a:r>
              <a:rPr lang="en-US" dirty="0">
                <a:latin typeface="+mj-lt"/>
              </a:rPr>
              <a:t>October 28, 2022</a:t>
            </a:r>
          </a:p>
        </p:txBody>
      </p:sp>
      <p:sp>
        <p:nvSpPr>
          <p:cNvPr id="6" name="Title 2">
            <a:extLst>
              <a:ext uri="{FF2B5EF4-FFF2-40B4-BE49-F238E27FC236}">
                <a16:creationId xmlns:a16="http://schemas.microsoft.com/office/drawing/2014/main" id="{3B0A1483-033F-48C5-80E7-9FEB4C0245BE}"/>
              </a:ext>
            </a:extLst>
          </p:cNvPr>
          <p:cNvSpPr txBox="1">
            <a:spLocks/>
          </p:cNvSpPr>
          <p:nvPr/>
        </p:nvSpPr>
        <p:spPr>
          <a:xfrm>
            <a:off x="628650" y="164600"/>
            <a:ext cx="7886700" cy="1993761"/>
          </a:xfrm>
          <a:prstGeom prst="rect">
            <a:avLst/>
          </a:prstGeom>
        </p:spPr>
        <p:txBody>
          <a:bodyPr anchor="ctr">
            <a:noAutofit/>
          </a:bodyPr>
          <a:lstStyle>
            <a:lvl1pPr algn="l" defTabSz="914400" rtl="0" eaLnBrk="1" latinLnBrk="0" hangingPunct="1">
              <a:lnSpc>
                <a:spcPct val="90000"/>
              </a:lnSpc>
              <a:spcBef>
                <a:spcPct val="0"/>
              </a:spcBef>
              <a:buNone/>
              <a:defRPr sz="4400" kern="1200">
                <a:solidFill>
                  <a:srgbClr val="15345A"/>
                </a:solidFill>
                <a:latin typeface="Arial" panose="020B0604020202020204" pitchFamily="34" charset="0"/>
                <a:ea typeface="+mj-ea"/>
                <a:cs typeface="Arial" panose="020B0604020202020204" pitchFamily="34" charset="0"/>
              </a:defRPr>
            </a:lvl1pPr>
          </a:lstStyle>
          <a:p>
            <a:r>
              <a:rPr lang="en-US" altLang="en-US" sz="3600" dirty="0"/>
              <a:t>Data Standardization Work Group (DSWG)</a:t>
            </a:r>
            <a:endParaRPr lang="en-US" sz="3600" dirty="0"/>
          </a:p>
        </p:txBody>
      </p:sp>
    </p:spTree>
    <p:extLst>
      <p:ext uri="{BB962C8B-B14F-4D97-AF65-F5344CB8AC3E}">
        <p14:creationId xmlns:p14="http://schemas.microsoft.com/office/powerpoint/2010/main" val="2090152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xfrm>
            <a:off x="243659" y="1547310"/>
            <a:ext cx="8643488" cy="4624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dirty="0">
                <a:solidFill>
                  <a:srgbClr val="C00000"/>
                </a:solidFill>
              </a:rPr>
              <a:t>Please mute phone/ headset/ computer audio!​</a:t>
            </a:r>
          </a:p>
          <a:p>
            <a:pPr marL="0" indent="0" algn="ctr">
              <a:buNone/>
            </a:pPr>
            <a:r>
              <a:rPr lang="en-US" sz="2400" b="1" u="sng" dirty="0"/>
              <a:t>Agenda</a:t>
            </a:r>
          </a:p>
          <a:p>
            <a:pPr marL="342900" marR="0" lvl="0" indent="-342900">
              <a:lnSpc>
                <a:spcPct val="100000"/>
              </a:lnSpc>
              <a:spcBef>
                <a:spcPts val="0"/>
              </a:spcBef>
              <a:spcAft>
                <a:spcPts val="0"/>
              </a:spcAft>
              <a:buFont typeface="Symbol" panose="05050102010706020507" pitchFamily="18" charset="2"/>
              <a:buChar char=""/>
            </a:pPr>
            <a:r>
              <a:rPr lang="en-US" sz="2000" dirty="0">
                <a:solidFill>
                  <a:schemeClr val="tx1"/>
                </a:solidFill>
              </a:rPr>
              <a:t>Roll Call </a:t>
            </a:r>
          </a:p>
          <a:p>
            <a:pPr marL="342900" marR="0" lvl="0" indent="-342900">
              <a:lnSpc>
                <a:spcPct val="100000"/>
              </a:lnSpc>
              <a:spcBef>
                <a:spcPts val="0"/>
              </a:spcBef>
              <a:spcAft>
                <a:spcPts val="0"/>
              </a:spcAft>
              <a:buFont typeface="Symbol" panose="05050102010706020507" pitchFamily="18" charset="2"/>
              <a:buChar char=""/>
            </a:pPr>
            <a:r>
              <a:rPr lang="en-US" sz="2000" dirty="0">
                <a:solidFill>
                  <a:schemeClr val="tx1"/>
                </a:solidFill>
              </a:rPr>
              <a:t>Welcome (Laura/Molly)</a:t>
            </a:r>
          </a:p>
          <a:p>
            <a:pPr marL="342900" marR="0" lvl="0" indent="-342900">
              <a:lnSpc>
                <a:spcPct val="100000"/>
              </a:lnSpc>
              <a:spcBef>
                <a:spcPts val="0"/>
              </a:spcBef>
              <a:spcAft>
                <a:spcPts val="0"/>
              </a:spcAft>
              <a:buFont typeface="Symbol" panose="05050102010706020507" pitchFamily="18" charset="2"/>
              <a:buChar char=""/>
            </a:pPr>
            <a:r>
              <a:rPr lang="en-US" sz="2000" dirty="0">
                <a:solidFill>
                  <a:schemeClr val="tx1"/>
                </a:solidFill>
              </a:rPr>
              <a:t>Best Practices Document for Standardized Calculated Case Counting Date (Laura/Molly)</a:t>
            </a:r>
          </a:p>
          <a:p>
            <a:pPr marL="800100" lvl="1" indent="-342900">
              <a:lnSpc>
                <a:spcPct val="100000"/>
              </a:lnSpc>
              <a:spcBef>
                <a:spcPts val="0"/>
              </a:spcBef>
              <a:spcAft>
                <a:spcPts val="0"/>
              </a:spcAft>
              <a:buFont typeface="Symbol" panose="05050102010706020507" pitchFamily="18" charset="2"/>
              <a:buChar char=""/>
            </a:pPr>
            <a:r>
              <a:rPr lang="en-US" sz="1600" dirty="0">
                <a:solidFill>
                  <a:schemeClr val="tx1"/>
                </a:solidFill>
              </a:rPr>
              <a:t>May be helpful to have the document available – see attachment to 10/25 email from Laura Lane</a:t>
            </a:r>
          </a:p>
          <a:p>
            <a:pPr marL="342900" marR="0" lvl="0" indent="-342900">
              <a:lnSpc>
                <a:spcPct val="100000"/>
              </a:lnSpc>
              <a:spcBef>
                <a:spcPts val="0"/>
              </a:spcBef>
              <a:spcAft>
                <a:spcPts val="0"/>
              </a:spcAft>
              <a:buFont typeface="Symbol" panose="05050102010706020507" pitchFamily="18" charset="2"/>
              <a:buChar char=""/>
            </a:pPr>
            <a:r>
              <a:rPr lang="en-US" sz="2000" dirty="0">
                <a:solidFill>
                  <a:schemeClr val="tx1"/>
                </a:solidFill>
              </a:rPr>
              <a:t>NNDSS Data Standardization and Harmonization Efforts (Sara Johnston, CDC)</a:t>
            </a:r>
          </a:p>
          <a:p>
            <a:pPr marL="342900" indent="-342900">
              <a:lnSpc>
                <a:spcPct val="100000"/>
              </a:lnSpc>
              <a:spcBef>
                <a:spcPts val="0"/>
              </a:spcBef>
              <a:spcAft>
                <a:spcPts val="0"/>
              </a:spcAft>
              <a:buFont typeface="Symbol" panose="05050102010706020507" pitchFamily="18" charset="2"/>
              <a:buChar char=""/>
            </a:pPr>
            <a:r>
              <a:rPr lang="en-US" sz="2000" dirty="0">
                <a:solidFill>
                  <a:schemeClr val="tx1"/>
                </a:solidFill>
              </a:rPr>
              <a:t>Discussion/Collect questions on CDC Enhancements to Case Surveillance</a:t>
            </a:r>
          </a:p>
          <a:p>
            <a:pPr marL="342900" indent="-342900">
              <a:lnSpc>
                <a:spcPct val="100000"/>
              </a:lnSpc>
              <a:spcBef>
                <a:spcPts val="0"/>
              </a:spcBef>
              <a:spcAft>
                <a:spcPts val="0"/>
              </a:spcAft>
              <a:buFont typeface="Symbol" panose="05050102010706020507" pitchFamily="18" charset="2"/>
              <a:buChar char=""/>
            </a:pPr>
            <a:r>
              <a:rPr lang="en-US" sz="2000" dirty="0">
                <a:solidFill>
                  <a:schemeClr val="tx1"/>
                </a:solidFill>
              </a:rPr>
              <a:t>Adjourn</a:t>
            </a:r>
          </a:p>
          <a:p>
            <a:pPr marL="800100" lvl="1" indent="-342900">
              <a:lnSpc>
                <a:spcPct val="100000"/>
              </a:lnSpc>
              <a:spcBef>
                <a:spcPts val="0"/>
              </a:spcBef>
              <a:spcAft>
                <a:spcPts val="0"/>
              </a:spcAft>
              <a:buFont typeface="Symbol" panose="05050102010706020507" pitchFamily="18" charset="2"/>
              <a:buChar char=""/>
            </a:pPr>
            <a:r>
              <a:rPr lang="en-US" sz="1600" dirty="0"/>
              <a:t>Next call: 1pm, Friday, December 9, 2022, replacing regularly scheduled November and December meetings</a:t>
            </a:r>
            <a:endParaRPr lang="en-US" sz="1600" dirty="0">
              <a:solidFill>
                <a:schemeClr val="tx1"/>
              </a:solidFill>
            </a:endParaRP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r>
              <a:rPr lang="en-US" sz="2100" b="1" dirty="0"/>
              <a:t>CSTE Data Standardization Workgroup Meeting</a:t>
            </a:r>
            <a:r>
              <a:rPr lang="en-US" sz="2100" dirty="0">
                <a:solidFill>
                  <a:srgbClr val="000000"/>
                </a:solidFill>
              </a:rPr>
              <a:t>​</a:t>
            </a:r>
            <a:endParaRPr lang="en-US" sz="2100" dirty="0"/>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549280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3BF11A-DB50-4396-9577-6D51FAADBF79}"/>
              </a:ext>
            </a:extLst>
          </p:cNvPr>
          <p:cNvSpPr>
            <a:spLocks noGrp="1"/>
          </p:cNvSpPr>
          <p:nvPr>
            <p:ph type="body" sz="quarter" idx="10"/>
          </p:nvPr>
        </p:nvSpPr>
        <p:spPr/>
        <p:txBody>
          <a:bodyPr>
            <a:normAutofit/>
          </a:bodyPr>
          <a:lstStyle/>
          <a:p>
            <a:pPr marR="0" lvl="0">
              <a:spcBef>
                <a:spcPts val="0"/>
              </a:spcBef>
              <a:spcAft>
                <a:spcPts val="0"/>
              </a:spcAft>
            </a:pPr>
            <a:r>
              <a:rPr lang="en-US" sz="3200" dirty="0"/>
              <a:t>Welcome to the DWSG</a:t>
            </a:r>
          </a:p>
        </p:txBody>
      </p:sp>
    </p:spTree>
    <p:extLst>
      <p:ext uri="{BB962C8B-B14F-4D97-AF65-F5344CB8AC3E}">
        <p14:creationId xmlns:p14="http://schemas.microsoft.com/office/powerpoint/2010/main" val="1243218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70482" y="385482"/>
            <a:ext cx="7405975" cy="815638"/>
          </a:xfrm>
        </p:spPr>
        <p:txBody>
          <a:bodyPr>
            <a:noAutofit/>
          </a:bodyPr>
          <a:lstStyle/>
          <a:p>
            <a:r>
              <a:rPr lang="en-US" sz="3700" dirty="0">
                <a:solidFill>
                  <a:srgbClr val="15345A"/>
                </a:solidFill>
                <a:latin typeface="Arial" panose="020B0604020202020204" pitchFamily="34" charset="0"/>
                <a:cs typeface="Arial" panose="020B0604020202020204" pitchFamily="34" charset="0"/>
              </a:rPr>
              <a:t>Overview</a:t>
            </a:r>
            <a:r>
              <a:rPr lang="en-US" sz="4000" dirty="0"/>
              <a:t> </a:t>
            </a:r>
            <a:r>
              <a:rPr lang="en-US" sz="3700" dirty="0">
                <a:solidFill>
                  <a:srgbClr val="15345A"/>
                </a:solidFill>
                <a:latin typeface="Arial" panose="020B0604020202020204" pitchFamily="34" charset="0"/>
                <a:cs typeface="Arial" panose="020B0604020202020204" pitchFamily="34" charset="0"/>
              </a:rPr>
              <a:t>and Objectives</a:t>
            </a:r>
          </a:p>
        </p:txBody>
      </p:sp>
      <p:sp>
        <p:nvSpPr>
          <p:cNvPr id="4" name="Text Placeholder 2"/>
          <p:cNvSpPr txBox="1">
            <a:spLocks/>
          </p:cNvSpPr>
          <p:nvPr/>
        </p:nvSpPr>
        <p:spPr>
          <a:xfrm>
            <a:off x="170482" y="1336977"/>
            <a:ext cx="8778049" cy="18207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solidFill>
                <a:srgbClr val="1B3473"/>
              </a:solidFill>
            </a:endParaRPr>
          </a:p>
        </p:txBody>
      </p:sp>
      <p:sp>
        <p:nvSpPr>
          <p:cNvPr id="6" name="Text Placeholder 2"/>
          <p:cNvSpPr txBox="1">
            <a:spLocks/>
          </p:cNvSpPr>
          <p:nvPr/>
        </p:nvSpPr>
        <p:spPr>
          <a:xfrm>
            <a:off x="195468" y="1336977"/>
            <a:ext cx="8623999" cy="522518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7663" lvl="1">
              <a:lnSpc>
                <a:spcPct val="110000"/>
              </a:lnSpc>
            </a:pPr>
            <a:r>
              <a:rPr lang="en-US" dirty="0">
                <a:solidFill>
                  <a:schemeClr val="tx1">
                    <a:lumMod val="75000"/>
                    <a:lumOff val="25000"/>
                  </a:schemeClr>
                </a:solidFill>
              </a:rPr>
              <a:t>Kicked off in Spring 2018</a:t>
            </a:r>
          </a:p>
          <a:p>
            <a:pPr marL="347663" lvl="1">
              <a:lnSpc>
                <a:spcPct val="110000"/>
              </a:lnSpc>
            </a:pPr>
            <a:r>
              <a:rPr lang="en-US" dirty="0">
                <a:solidFill>
                  <a:schemeClr val="tx1">
                    <a:lumMod val="75000"/>
                    <a:lumOff val="25000"/>
                  </a:schemeClr>
                </a:solidFill>
              </a:rPr>
              <a:t>Part of the Surveillance Practice and Implementation Subcommittee (SPIS) within the CSTE Surveillance &amp; Informatics Committee</a:t>
            </a:r>
          </a:p>
          <a:p>
            <a:pPr marL="347663" lvl="1">
              <a:lnSpc>
                <a:spcPct val="110000"/>
              </a:lnSpc>
            </a:pPr>
            <a:endParaRPr lang="en-US" dirty="0">
              <a:solidFill>
                <a:schemeClr val="tx1">
                  <a:lumMod val="75000"/>
                  <a:lumOff val="25000"/>
                </a:schemeClr>
              </a:solidFill>
            </a:endParaRPr>
          </a:p>
          <a:p>
            <a:pPr marL="347663" lvl="1">
              <a:lnSpc>
                <a:spcPct val="110000"/>
              </a:lnSpc>
            </a:pPr>
            <a:r>
              <a:rPr lang="en-US" dirty="0">
                <a:solidFill>
                  <a:schemeClr val="tx1">
                    <a:lumMod val="75000"/>
                    <a:lumOff val="25000"/>
                  </a:schemeClr>
                </a:solidFill>
              </a:rPr>
              <a:t>Improve data quality in public health surveillance through the development and application of consensus definitions for core data elements for surveillance</a:t>
            </a:r>
          </a:p>
          <a:p>
            <a:pPr marL="347663" lvl="1">
              <a:lnSpc>
                <a:spcPct val="110000"/>
              </a:lnSpc>
              <a:buNone/>
            </a:pPr>
            <a:endParaRPr lang="en-US" dirty="0">
              <a:solidFill>
                <a:schemeClr val="tx1">
                  <a:lumMod val="75000"/>
                  <a:lumOff val="25000"/>
                </a:schemeClr>
              </a:solidFill>
            </a:endParaRPr>
          </a:p>
          <a:p>
            <a:pPr marL="347663" lvl="1">
              <a:lnSpc>
                <a:spcPct val="110000"/>
              </a:lnSpc>
            </a:pPr>
            <a:r>
              <a:rPr lang="en-US" dirty="0">
                <a:solidFill>
                  <a:schemeClr val="tx1">
                    <a:lumMod val="75000"/>
                    <a:lumOff val="25000"/>
                  </a:schemeClr>
                </a:solidFill>
              </a:rPr>
              <a:t>Convene epidemiologists and informaticians to develop consensus on common definitions for core surveillance data elements to address jurisdictional and programmatic variation</a:t>
            </a:r>
          </a:p>
          <a:p>
            <a:pPr lvl="1"/>
            <a:endParaRPr lang="en-US" sz="2000" dirty="0">
              <a:solidFill>
                <a:schemeClr val="tx1">
                  <a:lumMod val="75000"/>
                  <a:lumOff val="25000"/>
                </a:schemeClr>
              </a:solidFill>
            </a:endParaRPr>
          </a:p>
        </p:txBody>
      </p:sp>
    </p:spTree>
    <p:extLst>
      <p:ext uri="{BB962C8B-B14F-4D97-AF65-F5344CB8AC3E}">
        <p14:creationId xmlns:p14="http://schemas.microsoft.com/office/powerpoint/2010/main" val="557455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1694"/>
            <a:ext cx="6662057" cy="717177"/>
          </a:xfrm>
        </p:spPr>
        <p:txBody>
          <a:bodyPr>
            <a:normAutofit/>
          </a:bodyPr>
          <a:lstStyle/>
          <a:p>
            <a:r>
              <a:rPr lang="en-US" sz="3700" dirty="0">
                <a:solidFill>
                  <a:srgbClr val="15345A"/>
                </a:solidFill>
                <a:latin typeface="Arial" panose="020B0604020202020204" pitchFamily="34" charset="0"/>
                <a:cs typeface="Arial" panose="020B0604020202020204" pitchFamily="34" charset="0"/>
              </a:rPr>
              <a:t>Projects</a:t>
            </a:r>
          </a:p>
        </p:txBody>
      </p:sp>
      <p:sp>
        <p:nvSpPr>
          <p:cNvPr id="3" name="Text Placeholder 2"/>
          <p:cNvSpPr>
            <a:spLocks noGrp="1"/>
          </p:cNvSpPr>
          <p:nvPr>
            <p:ph type="body" sz="quarter" idx="10"/>
          </p:nvPr>
        </p:nvSpPr>
        <p:spPr>
          <a:xfrm>
            <a:off x="170482" y="1367668"/>
            <a:ext cx="8849694" cy="4880732"/>
          </a:xfrm>
        </p:spPr>
        <p:txBody>
          <a:bodyPr>
            <a:normAutofit lnSpcReduction="10000"/>
          </a:bodyPr>
          <a:lstStyle/>
          <a:p>
            <a:r>
              <a:rPr lang="en-US" dirty="0">
                <a:solidFill>
                  <a:schemeClr val="tx1">
                    <a:lumMod val="75000"/>
                    <a:lumOff val="25000"/>
                  </a:schemeClr>
                </a:solidFill>
              </a:rPr>
              <a:t>CSTE Brief: Data Standardization: Dates of Importance to Public Health Surveillance (under final review)</a:t>
            </a:r>
          </a:p>
          <a:p>
            <a:pPr lvl="1"/>
            <a:r>
              <a:rPr lang="en-US" dirty="0">
                <a:solidFill>
                  <a:schemeClr val="tx1">
                    <a:lumMod val="75000"/>
                    <a:lumOff val="25000"/>
                  </a:schemeClr>
                </a:solidFill>
              </a:rPr>
              <a:t>Serves as an umbrella document for recommendations on four data elements or concepts:</a:t>
            </a:r>
          </a:p>
          <a:p>
            <a:pPr lvl="2"/>
            <a:r>
              <a:rPr lang="en-US" dirty="0">
                <a:solidFill>
                  <a:schemeClr val="tx1">
                    <a:lumMod val="75000"/>
                    <a:lumOff val="25000"/>
                  </a:schemeClr>
                </a:solidFill>
              </a:rPr>
              <a:t>Illness Onset Date</a:t>
            </a:r>
          </a:p>
          <a:p>
            <a:pPr lvl="2"/>
            <a:r>
              <a:rPr lang="en-US" dirty="0">
                <a:solidFill>
                  <a:schemeClr val="tx1">
                    <a:lumMod val="75000"/>
                    <a:lumOff val="25000"/>
                  </a:schemeClr>
                </a:solidFill>
              </a:rPr>
              <a:t>Report Dates</a:t>
            </a:r>
          </a:p>
          <a:p>
            <a:pPr lvl="2"/>
            <a:r>
              <a:rPr lang="en-US" dirty="0">
                <a:solidFill>
                  <a:schemeClr val="tx1">
                    <a:lumMod val="75000"/>
                    <a:lumOff val="25000"/>
                  </a:schemeClr>
                </a:solidFill>
              </a:rPr>
              <a:t>Laboratory-related Dates</a:t>
            </a:r>
          </a:p>
          <a:p>
            <a:pPr lvl="2"/>
            <a:r>
              <a:rPr lang="en-US" dirty="0">
                <a:solidFill>
                  <a:schemeClr val="tx1">
                    <a:lumMod val="75000"/>
                    <a:lumOff val="25000"/>
                  </a:schemeClr>
                </a:solidFill>
              </a:rPr>
              <a:t>Diagnosis Date</a:t>
            </a:r>
          </a:p>
          <a:p>
            <a:endParaRPr lang="en-US" dirty="0">
              <a:solidFill>
                <a:schemeClr val="tx1">
                  <a:lumMod val="75000"/>
                  <a:lumOff val="25000"/>
                </a:schemeClr>
              </a:solidFill>
            </a:endParaRPr>
          </a:p>
          <a:p>
            <a:r>
              <a:rPr lang="en-US" dirty="0">
                <a:solidFill>
                  <a:schemeClr val="tx1">
                    <a:lumMod val="75000"/>
                    <a:lumOff val="25000"/>
                  </a:schemeClr>
                </a:solidFill>
              </a:rPr>
              <a:t>Best Practices document for Calculated Case Counting Date</a:t>
            </a:r>
          </a:p>
          <a:p>
            <a:pPr lvl="1"/>
            <a:r>
              <a:rPr lang="en-US" dirty="0">
                <a:solidFill>
                  <a:schemeClr val="tx1">
                    <a:lumMod val="75000"/>
                    <a:lumOff val="25000"/>
                  </a:schemeClr>
                </a:solidFill>
              </a:rPr>
              <a:t>Defining a standard calculation, to be used nationally and across program areas, that can represent the most epidemiologically relevant date to describe “when disease occurred” </a:t>
            </a:r>
          </a:p>
          <a:p>
            <a:pPr lvl="1"/>
            <a:r>
              <a:rPr lang="en-US" dirty="0">
                <a:solidFill>
                  <a:schemeClr val="tx1">
                    <a:lumMod val="75000"/>
                    <a:lumOff val="25000"/>
                  </a:schemeClr>
                </a:solidFill>
              </a:rPr>
              <a:t>To be used for assigning the time period for attribution of the case for counting purposes</a:t>
            </a:r>
          </a:p>
          <a:p>
            <a:pPr lvl="1"/>
            <a:r>
              <a:rPr lang="en-US" dirty="0">
                <a:solidFill>
                  <a:schemeClr val="tx1">
                    <a:lumMod val="75000"/>
                    <a:lumOff val="25000"/>
                  </a:schemeClr>
                </a:solidFill>
              </a:rPr>
              <a:t>Calculated from 6 component dates</a:t>
            </a:r>
          </a:p>
          <a:p>
            <a:endParaRPr lang="en-US" sz="2000" dirty="0">
              <a:solidFill>
                <a:schemeClr val="tx1">
                  <a:lumMod val="75000"/>
                  <a:lumOff val="25000"/>
                </a:schemeClr>
              </a:solidFill>
            </a:endParaRPr>
          </a:p>
        </p:txBody>
      </p:sp>
    </p:spTree>
    <p:extLst>
      <p:ext uri="{BB962C8B-B14F-4D97-AF65-F5344CB8AC3E}">
        <p14:creationId xmlns:p14="http://schemas.microsoft.com/office/powerpoint/2010/main" val="7550666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3BF11A-DB50-4396-9577-6D51FAADBF79}"/>
              </a:ext>
            </a:extLst>
          </p:cNvPr>
          <p:cNvSpPr>
            <a:spLocks noGrp="1"/>
          </p:cNvSpPr>
          <p:nvPr>
            <p:ph type="body" sz="quarter" idx="10"/>
          </p:nvPr>
        </p:nvSpPr>
        <p:spPr/>
        <p:txBody>
          <a:bodyPr>
            <a:normAutofit lnSpcReduction="10000"/>
          </a:bodyPr>
          <a:lstStyle/>
          <a:p>
            <a:pPr marR="0" lvl="0">
              <a:spcBef>
                <a:spcPts val="0"/>
              </a:spcBef>
              <a:spcAft>
                <a:spcPts val="0"/>
              </a:spcAft>
            </a:pPr>
            <a:r>
              <a:rPr lang="en-US" sz="3200" dirty="0"/>
              <a:t>Best Practices Document for Calculated Case Counting Date</a:t>
            </a:r>
          </a:p>
        </p:txBody>
      </p:sp>
    </p:spTree>
    <p:extLst>
      <p:ext uri="{BB962C8B-B14F-4D97-AF65-F5344CB8AC3E}">
        <p14:creationId xmlns:p14="http://schemas.microsoft.com/office/powerpoint/2010/main" val="22238791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45982-05E9-4F65-8740-F8A2B2C00792}"/>
              </a:ext>
            </a:extLst>
          </p:cNvPr>
          <p:cNvSpPr>
            <a:spLocks noGrp="1"/>
          </p:cNvSpPr>
          <p:nvPr>
            <p:ph type="title"/>
          </p:nvPr>
        </p:nvSpPr>
        <p:spPr/>
        <p:txBody>
          <a:bodyPr/>
          <a:lstStyle/>
          <a:p>
            <a:r>
              <a:rPr lang="en-US" dirty="0"/>
              <a:t>Status</a:t>
            </a:r>
          </a:p>
        </p:txBody>
      </p:sp>
      <p:sp>
        <p:nvSpPr>
          <p:cNvPr id="3" name="Content Placeholder 2">
            <a:extLst>
              <a:ext uri="{FF2B5EF4-FFF2-40B4-BE49-F238E27FC236}">
                <a16:creationId xmlns:a16="http://schemas.microsoft.com/office/drawing/2014/main" id="{2A2C76AE-DDCF-4CEB-B14C-993816B5E858}"/>
              </a:ext>
            </a:extLst>
          </p:cNvPr>
          <p:cNvSpPr>
            <a:spLocks noGrp="1"/>
          </p:cNvSpPr>
          <p:nvPr>
            <p:ph idx="1"/>
          </p:nvPr>
        </p:nvSpPr>
        <p:spPr>
          <a:xfrm>
            <a:off x="243660" y="1313895"/>
            <a:ext cx="8643488" cy="4740675"/>
          </a:xfrm>
        </p:spPr>
        <p:txBody>
          <a:bodyPr>
            <a:normAutofit lnSpcReduction="10000"/>
          </a:bodyPr>
          <a:lstStyle/>
          <a:p>
            <a:pPr fontAlgn="base">
              <a:spcAft>
                <a:spcPct val="0"/>
              </a:spcAft>
            </a:pPr>
            <a:r>
              <a:rPr lang="en-US" altLang="en-US" dirty="0">
                <a:solidFill>
                  <a:schemeClr val="bg1">
                    <a:lumMod val="50000"/>
                  </a:schemeClr>
                </a:solidFill>
              </a:rPr>
              <a:t>Presented to combined SPIS/SPS call on July 8</a:t>
            </a:r>
          </a:p>
          <a:p>
            <a:pPr fontAlgn="base">
              <a:spcAft>
                <a:spcPct val="0"/>
              </a:spcAft>
            </a:pPr>
            <a:r>
              <a:rPr lang="en-US" altLang="en-US" dirty="0">
                <a:solidFill>
                  <a:schemeClr val="bg1">
                    <a:lumMod val="50000"/>
                  </a:schemeClr>
                </a:solidFill>
              </a:rPr>
              <a:t>DSWG Proposal for Standardized Case Counting Date was distributed to CSTE S/I members, state epis, deputy state epis, feedback collected via survey</a:t>
            </a:r>
          </a:p>
          <a:p>
            <a:pPr fontAlgn="base">
              <a:spcAft>
                <a:spcPct val="0"/>
              </a:spcAft>
            </a:pPr>
            <a:r>
              <a:rPr lang="en-US" altLang="en-US" dirty="0">
                <a:solidFill>
                  <a:schemeClr val="bg1">
                    <a:lumMod val="50000"/>
                  </a:schemeClr>
                </a:solidFill>
              </a:rPr>
              <a:t>End of July: Discussion of survey feedback on DSWG call </a:t>
            </a:r>
          </a:p>
          <a:p>
            <a:pPr fontAlgn="base">
              <a:spcAft>
                <a:spcPct val="0"/>
              </a:spcAft>
            </a:pPr>
            <a:r>
              <a:rPr lang="en-US" altLang="en-US" dirty="0">
                <a:solidFill>
                  <a:schemeClr val="bg1">
                    <a:lumMod val="50000"/>
                  </a:schemeClr>
                </a:solidFill>
              </a:rPr>
              <a:t>End of Sept: Dissemination of revised draft to DSWG; DSWG discussion</a:t>
            </a:r>
          </a:p>
          <a:p>
            <a:pPr fontAlgn="base">
              <a:spcAft>
                <a:spcPct val="0"/>
              </a:spcAft>
            </a:pPr>
            <a:endParaRPr lang="en-US" altLang="en-US" dirty="0"/>
          </a:p>
          <a:p>
            <a:pPr fontAlgn="base">
              <a:spcAft>
                <a:spcPct val="0"/>
              </a:spcAft>
            </a:pPr>
            <a:r>
              <a:rPr lang="en-US" altLang="en-US" dirty="0"/>
              <a:t>End of Oct: Latest draft distributed 10/25, discussing today</a:t>
            </a:r>
          </a:p>
          <a:p>
            <a:pPr fontAlgn="base">
              <a:spcAft>
                <a:spcPct val="0"/>
              </a:spcAft>
            </a:pPr>
            <a:endParaRPr lang="en-US" altLang="en-US" dirty="0"/>
          </a:p>
          <a:p>
            <a:pPr fontAlgn="base">
              <a:spcAft>
                <a:spcPct val="0"/>
              </a:spcAft>
            </a:pPr>
            <a:r>
              <a:rPr lang="en-US" altLang="en-US" dirty="0"/>
              <a:t>Drop any final comments in chat or send via email by COB 11/1/2022</a:t>
            </a:r>
          </a:p>
        </p:txBody>
      </p:sp>
      <p:sp>
        <p:nvSpPr>
          <p:cNvPr id="4" name="Rectangle 1">
            <a:extLst>
              <a:ext uri="{FF2B5EF4-FFF2-40B4-BE49-F238E27FC236}">
                <a16:creationId xmlns:a16="http://schemas.microsoft.com/office/drawing/2014/main" id="{0E62CC83-205C-B9E7-4FF9-B28CF4087302}"/>
              </a:ext>
            </a:extLst>
          </p:cNvPr>
          <p:cNvSpPr>
            <a:spLocks noChangeArrowheads="1"/>
          </p:cNvSpPr>
          <p:nvPr/>
        </p:nvSpPr>
        <p:spPr bwMode="auto">
          <a:xfrm>
            <a:off x="0" y="-292387"/>
            <a:ext cx="65" cy="58477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000" b="0" i="0" u="none" strike="noStrike" cap="none" normalizeH="0" baseline="0" dirty="0">
                <a:ln>
                  <a:noFill/>
                </a:ln>
                <a:solidFill>
                  <a:srgbClr val="000000"/>
                </a:solidFill>
                <a:effectLst/>
                <a:latin typeface="Roboto" panose="02000000000000000000" pitchFamily="2" charset="0"/>
              </a:rPr>
            </a:br>
            <a:endParaRPr kumimoji="0" lang="en-US" altLang="en-US" sz="1000" b="0" i="0" u="none" strike="noStrike" cap="none" normalizeH="0" baseline="0" dirty="0">
              <a:ln>
                <a:noFill/>
              </a:ln>
              <a:solidFill>
                <a:srgbClr val="000000"/>
              </a:solidFill>
              <a:effectLst/>
              <a:latin typeface="Roboto" panose="02000000000000000000"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80787953"/>
      </p:ext>
    </p:extLst>
  </p:cSld>
  <p:clrMapOvr>
    <a:masterClrMapping/>
  </p:clrMapOvr>
  <p:extLst mod="1">
    <p:ext uri="{6950BFC3-D8DA-4A85-94F7-54DA5524770B}">
      <p188:commentRel xmlns:p188="http://schemas.microsoft.com/office/powerpoint/2018/8/main" xmlns="" r:id="rId2"/>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7428D-F4E5-4EF5-8905-9096AFCD55AB}"/>
              </a:ext>
            </a:extLst>
          </p:cNvPr>
          <p:cNvSpPr>
            <a:spLocks noGrp="1"/>
          </p:cNvSpPr>
          <p:nvPr>
            <p:ph type="title"/>
          </p:nvPr>
        </p:nvSpPr>
        <p:spPr/>
        <p:txBody>
          <a:bodyPr/>
          <a:lstStyle/>
          <a:p>
            <a:r>
              <a:rPr lang="en-US" sz="3200" dirty="0"/>
              <a:t>Summary of changes</a:t>
            </a:r>
            <a:endParaRPr lang="en-US" sz="3600" dirty="0"/>
          </a:p>
        </p:txBody>
      </p:sp>
      <p:sp>
        <p:nvSpPr>
          <p:cNvPr id="3" name="Content Placeholder 2">
            <a:extLst>
              <a:ext uri="{FF2B5EF4-FFF2-40B4-BE49-F238E27FC236}">
                <a16:creationId xmlns:a16="http://schemas.microsoft.com/office/drawing/2014/main" id="{E43F152B-47CD-4DF7-8CD4-9F517B983018}"/>
              </a:ext>
            </a:extLst>
          </p:cNvPr>
          <p:cNvSpPr>
            <a:spLocks noGrp="1"/>
          </p:cNvSpPr>
          <p:nvPr>
            <p:ph idx="1"/>
          </p:nvPr>
        </p:nvSpPr>
        <p:spPr/>
        <p:txBody>
          <a:bodyPr>
            <a:normAutofit lnSpcReduction="10000"/>
          </a:bodyPr>
          <a:lstStyle/>
          <a:p>
            <a:r>
              <a:rPr lang="en-US" dirty="0"/>
              <a:t>Promoted section that implementation will take time &amp; resources (moved to bottom of pg. 5, “Stipulations for Implementation”)</a:t>
            </a:r>
          </a:p>
          <a:p>
            <a:endParaRPr lang="en-US" sz="1800" dirty="0"/>
          </a:p>
          <a:p>
            <a:pPr marL="0" indent="0">
              <a:buNone/>
            </a:pPr>
            <a:r>
              <a:rPr lang="en-US" sz="1800" dirty="0"/>
              <a:t>This document presents a recommendation for a standardized approach to calculating a case counting date for the purposes of disease surveillance. There will be further coordination among stakeholders at the national and jurisdictional levels to provide specific details and practical approaches for implementation of these guidelines. The DSWG acknowledges that implementation of the following recommendations will likely involve modifications to surveillance systems or jurisdictional practices and protocols for many PHAs. Any necessary changes require time and resources, and there are many competing priorities. Despite these challenges, however, the DSWG considers the guidelines below as best practices for PHAs and CDC to work towards to support standardization of national surveillance data.     </a:t>
            </a:r>
          </a:p>
          <a:p>
            <a:endParaRPr lang="en-US" dirty="0"/>
          </a:p>
        </p:txBody>
      </p:sp>
    </p:spTree>
    <p:extLst>
      <p:ext uri="{BB962C8B-B14F-4D97-AF65-F5344CB8AC3E}">
        <p14:creationId xmlns:p14="http://schemas.microsoft.com/office/powerpoint/2010/main" val="3246624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7428D-F4E5-4EF5-8905-9096AFCD55AB}"/>
              </a:ext>
            </a:extLst>
          </p:cNvPr>
          <p:cNvSpPr>
            <a:spLocks noGrp="1"/>
          </p:cNvSpPr>
          <p:nvPr>
            <p:ph type="title"/>
          </p:nvPr>
        </p:nvSpPr>
        <p:spPr/>
        <p:txBody>
          <a:bodyPr/>
          <a:lstStyle/>
          <a:p>
            <a:r>
              <a:rPr lang="en-US" sz="3200" dirty="0"/>
              <a:t>Summary of changes - 2</a:t>
            </a:r>
            <a:endParaRPr lang="en-US" sz="3600" dirty="0"/>
          </a:p>
        </p:txBody>
      </p:sp>
      <p:sp>
        <p:nvSpPr>
          <p:cNvPr id="3" name="Content Placeholder 2">
            <a:extLst>
              <a:ext uri="{FF2B5EF4-FFF2-40B4-BE49-F238E27FC236}">
                <a16:creationId xmlns:a16="http://schemas.microsoft.com/office/drawing/2014/main" id="{E43F152B-47CD-4DF7-8CD4-9F517B983018}"/>
              </a:ext>
            </a:extLst>
          </p:cNvPr>
          <p:cNvSpPr>
            <a:spLocks noGrp="1"/>
          </p:cNvSpPr>
          <p:nvPr>
            <p:ph idx="1"/>
          </p:nvPr>
        </p:nvSpPr>
        <p:spPr>
          <a:xfrm>
            <a:off x="243659" y="1547309"/>
            <a:ext cx="8643488" cy="4813733"/>
          </a:xfrm>
        </p:spPr>
        <p:txBody>
          <a:bodyPr>
            <a:normAutofit fontScale="92500" lnSpcReduction="10000"/>
          </a:bodyPr>
          <a:lstStyle/>
          <a:p>
            <a:r>
              <a:rPr lang="en-US" dirty="0"/>
              <a:t>“Recommendations for Implementation” moved after “Component Date Details”</a:t>
            </a:r>
          </a:p>
          <a:p>
            <a:endParaRPr lang="en-US" dirty="0"/>
          </a:p>
          <a:p>
            <a:r>
              <a:rPr lang="en-US" dirty="0"/>
              <a:t>New paragraphs (bottom of pg. 7): </a:t>
            </a:r>
          </a:p>
          <a:p>
            <a:pPr marL="457200" lvl="1" indent="0">
              <a:buNone/>
            </a:pPr>
            <a:endParaRPr lang="en-US" dirty="0"/>
          </a:p>
          <a:p>
            <a:pPr marL="457200" lvl="1" indent="0">
              <a:buNone/>
            </a:pPr>
            <a:r>
              <a:rPr lang="en-US" dirty="0"/>
              <a:t>Note that this document aims to define and describe the creation and use of an entirely </a:t>
            </a:r>
            <a:r>
              <a:rPr lang="en-US" i="1" dirty="0"/>
              <a:t>new</a:t>
            </a:r>
            <a:r>
              <a:rPr lang="en-US" dirty="0"/>
              <a:t> data element. Future usage and applications of currently existing data elements EVENTDATE and MMWR Week/Year remain to be determined, and any recommendations regarding those data elements are outside the scope of this document.</a:t>
            </a:r>
            <a:r>
              <a:rPr lang="en-US" sz="1000" dirty="0"/>
              <a:t> </a:t>
            </a:r>
            <a:r>
              <a:rPr lang="en-US" dirty="0"/>
              <a:t> </a:t>
            </a:r>
          </a:p>
          <a:p>
            <a:pPr lvl="1"/>
            <a:endParaRPr lang="en-US" dirty="0"/>
          </a:p>
          <a:p>
            <a:pPr marL="457200" lvl="1" indent="0">
              <a:buNone/>
            </a:pPr>
            <a:r>
              <a:rPr lang="en-US" dirty="0"/>
              <a:t>In addition, at the time of writing, the Generic version 3 MMG was planned and is therefore referenced throughout this document. If an alternative method or template for submission of generic, core, case data is established in lieu of a Generic version 3 MMG, the recommendations put forth in this document would still apply to the new method for the communication of case data between jurisdictions and CDC.</a:t>
            </a:r>
          </a:p>
        </p:txBody>
      </p:sp>
    </p:spTree>
    <p:extLst>
      <p:ext uri="{BB962C8B-B14F-4D97-AF65-F5344CB8AC3E}">
        <p14:creationId xmlns:p14="http://schemas.microsoft.com/office/powerpoint/2010/main" val="1316438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6A8AC-9C9B-4791-A1E8-8FB2C7B79256}"/>
              </a:ext>
            </a:extLst>
          </p:cNvPr>
          <p:cNvSpPr>
            <a:spLocks noGrp="1"/>
          </p:cNvSpPr>
          <p:nvPr>
            <p:ph type="title"/>
          </p:nvPr>
        </p:nvSpPr>
        <p:spPr/>
        <p:txBody>
          <a:bodyPr/>
          <a:lstStyle/>
          <a:p>
            <a:r>
              <a:rPr lang="en-US" sz="3200" dirty="0"/>
              <a:t>Summary of changes - 3</a:t>
            </a:r>
          </a:p>
        </p:txBody>
      </p:sp>
      <p:sp>
        <p:nvSpPr>
          <p:cNvPr id="3" name="Content Placeholder 2">
            <a:extLst>
              <a:ext uri="{FF2B5EF4-FFF2-40B4-BE49-F238E27FC236}">
                <a16:creationId xmlns:a16="http://schemas.microsoft.com/office/drawing/2014/main" id="{B0F385D3-3A98-4162-9580-32FE1CD355A4}"/>
              </a:ext>
            </a:extLst>
          </p:cNvPr>
          <p:cNvSpPr>
            <a:spLocks noGrp="1"/>
          </p:cNvSpPr>
          <p:nvPr>
            <p:ph idx="1"/>
          </p:nvPr>
        </p:nvSpPr>
        <p:spPr/>
        <p:txBody>
          <a:bodyPr>
            <a:normAutofit/>
          </a:bodyPr>
          <a:lstStyle/>
          <a:p>
            <a:r>
              <a:rPr lang="en-US" dirty="0"/>
              <a:t>Changes in a case’s CCCD over time: </a:t>
            </a:r>
          </a:p>
          <a:p>
            <a:pPr lvl="1"/>
            <a:r>
              <a:rPr lang="en-US" dirty="0"/>
              <a:t>Paragraph added, pg. 18</a:t>
            </a:r>
          </a:p>
          <a:p>
            <a:pPr lvl="1"/>
            <a:endParaRPr lang="en-US" dirty="0"/>
          </a:p>
          <a:p>
            <a:pPr marL="0" indent="0">
              <a:buNone/>
            </a:pPr>
            <a:r>
              <a:rPr lang="en-US" sz="2000" dirty="0"/>
              <a:t>Typically, as a case investigation progresses, additional information becomes available that may result in corrections to existing component date values or the availability of previously unknown component dates. In the event that a new date value becomes the earliest of the component dates known at any given time, the CCCD algorithm indicates that its value should be updated to reflect the earliest of the available dates. For example, consider a symptom onset date that was not initially reported but later becomes known. If the symptom onset date has the earliest value of the component dates known for the case, which is likely, the CCCD should be updated to the value of the symptom onset date. </a:t>
            </a:r>
          </a:p>
        </p:txBody>
      </p:sp>
    </p:spTree>
    <p:extLst>
      <p:ext uri="{BB962C8B-B14F-4D97-AF65-F5344CB8AC3E}">
        <p14:creationId xmlns:p14="http://schemas.microsoft.com/office/powerpoint/2010/main" val="15551611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6A8AC-9C9B-4791-A1E8-8FB2C7B79256}"/>
              </a:ext>
            </a:extLst>
          </p:cNvPr>
          <p:cNvSpPr>
            <a:spLocks noGrp="1"/>
          </p:cNvSpPr>
          <p:nvPr>
            <p:ph type="title"/>
          </p:nvPr>
        </p:nvSpPr>
        <p:spPr/>
        <p:txBody>
          <a:bodyPr/>
          <a:lstStyle/>
          <a:p>
            <a:r>
              <a:rPr lang="en-US" sz="3200" dirty="0"/>
              <a:t>Summary of changes - 4</a:t>
            </a:r>
          </a:p>
        </p:txBody>
      </p:sp>
      <p:sp>
        <p:nvSpPr>
          <p:cNvPr id="3" name="Content Placeholder 2">
            <a:extLst>
              <a:ext uri="{FF2B5EF4-FFF2-40B4-BE49-F238E27FC236}">
                <a16:creationId xmlns:a16="http://schemas.microsoft.com/office/drawing/2014/main" id="{B0F385D3-3A98-4162-9580-32FE1CD355A4}"/>
              </a:ext>
            </a:extLst>
          </p:cNvPr>
          <p:cNvSpPr>
            <a:spLocks noGrp="1"/>
          </p:cNvSpPr>
          <p:nvPr>
            <p:ph idx="1"/>
          </p:nvPr>
        </p:nvSpPr>
        <p:spPr/>
        <p:txBody>
          <a:bodyPr>
            <a:normAutofit/>
          </a:bodyPr>
          <a:lstStyle/>
          <a:p>
            <a:r>
              <a:rPr lang="en-US" dirty="0"/>
              <a:t>Reinfections or other situations involving multiple cases for the same person:</a:t>
            </a:r>
          </a:p>
          <a:p>
            <a:pPr lvl="1"/>
            <a:r>
              <a:rPr lang="en-US" dirty="0"/>
              <a:t>Reworded, pg. 19</a:t>
            </a:r>
          </a:p>
          <a:p>
            <a:pPr marL="457200" lvl="1" indent="0">
              <a:buNone/>
            </a:pPr>
            <a:endParaRPr lang="en-US" dirty="0"/>
          </a:p>
          <a:p>
            <a:pPr marL="457200" lvl="1" indent="0">
              <a:buNone/>
            </a:pPr>
            <a:r>
              <a:rPr lang="en-US" dirty="0"/>
              <a:t>For some conditions, a person may have multiple occurrences of the condition. Defining what constitutes a new occurrence or “when to count a new case” is outside the scope of this guidance. However, each case should have its own CCCD. </a:t>
            </a:r>
          </a:p>
        </p:txBody>
      </p:sp>
    </p:spTree>
    <p:extLst>
      <p:ext uri="{BB962C8B-B14F-4D97-AF65-F5344CB8AC3E}">
        <p14:creationId xmlns:p14="http://schemas.microsoft.com/office/powerpoint/2010/main" val="13293542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EDDE4-76C2-4CB3-9F5C-CFA080FD0BCD}"/>
              </a:ext>
            </a:extLst>
          </p:cNvPr>
          <p:cNvSpPr>
            <a:spLocks noGrp="1"/>
          </p:cNvSpPr>
          <p:nvPr>
            <p:ph type="title"/>
          </p:nvPr>
        </p:nvSpPr>
        <p:spPr/>
        <p:txBody>
          <a:bodyPr/>
          <a:lstStyle/>
          <a:p>
            <a:r>
              <a:rPr lang="en-US" sz="2800" dirty="0"/>
              <a:t>Recommendations (CSTE &amp; CDC)</a:t>
            </a:r>
          </a:p>
        </p:txBody>
      </p:sp>
      <p:sp>
        <p:nvSpPr>
          <p:cNvPr id="3" name="Content Placeholder 2">
            <a:extLst>
              <a:ext uri="{FF2B5EF4-FFF2-40B4-BE49-F238E27FC236}">
                <a16:creationId xmlns:a16="http://schemas.microsoft.com/office/drawing/2014/main" id="{7E804B73-CBA6-42F7-B227-6501B72CA723}"/>
              </a:ext>
            </a:extLst>
          </p:cNvPr>
          <p:cNvSpPr>
            <a:spLocks noGrp="1"/>
          </p:cNvSpPr>
          <p:nvPr>
            <p:ph idx="1"/>
          </p:nvPr>
        </p:nvSpPr>
        <p:spPr>
          <a:xfrm>
            <a:off x="243659" y="1249139"/>
            <a:ext cx="8643488" cy="5055609"/>
          </a:xfrm>
        </p:spPr>
        <p:txBody>
          <a:bodyPr>
            <a:normAutofit lnSpcReduction="10000"/>
          </a:bodyPr>
          <a:lstStyle/>
          <a:p>
            <a:pPr marL="0" indent="0">
              <a:buNone/>
            </a:pPr>
            <a:r>
              <a:rPr lang="en-US" sz="1800" b="1" cap="all" dirty="0"/>
              <a:t>CSTE</a:t>
            </a:r>
          </a:p>
          <a:p>
            <a:pPr lvl="0"/>
            <a:r>
              <a:rPr lang="en-US" sz="1800" dirty="0">
                <a:solidFill>
                  <a:schemeClr val="bg1">
                    <a:lumMod val="50000"/>
                  </a:schemeClr>
                </a:solidFill>
              </a:rPr>
              <a:t>Promote use of Calculated Case Counting Date among members and encourage inclusion of the six component dates in jurisdictions’ surveillance systems.</a:t>
            </a:r>
          </a:p>
          <a:p>
            <a:pPr lvl="0"/>
            <a:r>
              <a:rPr lang="en-US" sz="1800" dirty="0"/>
              <a:t>Collaborate with CDC to develop a Calculated Case Counting Date implementation plan that encompasses both jurisdictions and CDC programs.</a:t>
            </a:r>
          </a:p>
          <a:p>
            <a:endParaRPr lang="en-US" sz="1800" b="1" cap="all" dirty="0"/>
          </a:p>
          <a:p>
            <a:pPr marL="0" indent="0">
              <a:buNone/>
            </a:pPr>
            <a:r>
              <a:rPr lang="en-US" sz="1800" b="1" cap="all" dirty="0"/>
              <a:t>CDC</a:t>
            </a:r>
          </a:p>
          <a:p>
            <a:pPr lvl="0"/>
            <a:r>
              <a:rPr lang="en-US" sz="1800" dirty="0">
                <a:solidFill>
                  <a:schemeClr val="bg1">
                    <a:lumMod val="50000"/>
                  </a:schemeClr>
                </a:solidFill>
              </a:rPr>
              <a:t>Incorporate the Calculated Case Counting Date and the first five associated component dates into the Generic version 3 MMG. </a:t>
            </a:r>
          </a:p>
          <a:p>
            <a:pPr lvl="0"/>
            <a:r>
              <a:rPr lang="en-US" sz="1800" dirty="0">
                <a:solidFill>
                  <a:schemeClr val="bg1">
                    <a:lumMod val="50000"/>
                  </a:schemeClr>
                </a:solidFill>
              </a:rPr>
              <a:t>Ensure CDC can accept these six data elements and provision the data to programs.</a:t>
            </a:r>
          </a:p>
          <a:p>
            <a:pPr lvl="0"/>
            <a:r>
              <a:rPr lang="en-US" sz="1800" dirty="0"/>
              <a:t>Promote use of standardized Calculated Case Counting Date for case counting across CDC programs and public health agencies.</a:t>
            </a:r>
          </a:p>
          <a:p>
            <a:pPr lvl="0"/>
            <a:r>
              <a:rPr lang="en-US" sz="1800" dirty="0"/>
              <a:t>Collaborate with CSTE to develop a Calculated Case Counting Date implementation plan that encompasses both jurisdictions and CDC programs. </a:t>
            </a:r>
          </a:p>
          <a:p>
            <a:pPr lvl="0"/>
            <a:r>
              <a:rPr lang="en-US" sz="1800" dirty="0"/>
              <a:t>Support the PHAs as needed in the implementation of these guidelines, including incorporating any changes needed for the NEDSS Base System (NBS). </a:t>
            </a:r>
          </a:p>
        </p:txBody>
      </p:sp>
    </p:spTree>
    <p:extLst>
      <p:ext uri="{BB962C8B-B14F-4D97-AF65-F5344CB8AC3E}">
        <p14:creationId xmlns:p14="http://schemas.microsoft.com/office/powerpoint/2010/main" val="4129982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18983-AF0F-479B-BBF6-4CEC2AC81460}"/>
              </a:ext>
            </a:extLst>
          </p:cNvPr>
          <p:cNvSpPr>
            <a:spLocks noGrp="1"/>
          </p:cNvSpPr>
          <p:nvPr>
            <p:ph type="title"/>
          </p:nvPr>
        </p:nvSpPr>
        <p:spPr/>
        <p:txBody>
          <a:bodyPr/>
          <a:lstStyle/>
          <a:p>
            <a:r>
              <a:rPr lang="en-US" sz="2800" dirty="0"/>
              <a:t>Recommendations (PHAs)</a:t>
            </a:r>
          </a:p>
        </p:txBody>
      </p:sp>
      <p:sp>
        <p:nvSpPr>
          <p:cNvPr id="3" name="Content Placeholder 2">
            <a:extLst>
              <a:ext uri="{FF2B5EF4-FFF2-40B4-BE49-F238E27FC236}">
                <a16:creationId xmlns:a16="http://schemas.microsoft.com/office/drawing/2014/main" id="{DD58C497-1F0E-4B7C-A05A-08232BB2D930}"/>
              </a:ext>
            </a:extLst>
          </p:cNvPr>
          <p:cNvSpPr>
            <a:spLocks noGrp="1"/>
          </p:cNvSpPr>
          <p:nvPr>
            <p:ph idx="1"/>
          </p:nvPr>
        </p:nvSpPr>
        <p:spPr/>
        <p:txBody>
          <a:bodyPr>
            <a:normAutofit/>
          </a:bodyPr>
          <a:lstStyle/>
          <a:p>
            <a:pPr marL="0" lvl="0" indent="0">
              <a:buNone/>
            </a:pPr>
            <a:r>
              <a:rPr lang="en-US" sz="1800" dirty="0"/>
              <a:t>(FOR REFERENCE IF NEEDED – NO CHANGES)</a:t>
            </a:r>
          </a:p>
          <a:p>
            <a:pPr lvl="0"/>
            <a:r>
              <a:rPr lang="en-US" sz="1800" dirty="0"/>
              <a:t>Ensure the six component data elements can be captured by the jurisdiction’s surveillance system (if relevant to conditions included within the surveillance system), and that their usage aligns with the component date details described above.</a:t>
            </a:r>
          </a:p>
          <a:p>
            <a:pPr lvl="0"/>
            <a:r>
              <a:rPr lang="en-US" sz="1800" dirty="0"/>
              <a:t>Calculate the proposed Calculated Case Counting Date data element as the earliest of the available component dates for each case.</a:t>
            </a:r>
          </a:p>
          <a:p>
            <a:pPr lvl="0"/>
            <a:r>
              <a:rPr lang="en-US" sz="1800" dirty="0"/>
              <a:t>Consider incorporating functionality to enable PHAs to override the Calculated Case Counting Date calculation on a case-by-case basis.</a:t>
            </a:r>
          </a:p>
          <a:p>
            <a:pPr lvl="0"/>
            <a:r>
              <a:rPr lang="en-US" sz="1800" dirty="0"/>
              <a:t>Transmit the first five data elements AND the Calculated Case Counting Date to CDC as part of routine case notification.</a:t>
            </a:r>
          </a:p>
          <a:p>
            <a:r>
              <a:rPr lang="en-US" sz="1800" b="1" dirty="0"/>
              <a:t>This guidance is intended as best practice/ideal state, recognizing that implementation will take some time.</a:t>
            </a:r>
            <a:endParaRPr lang="en-US" sz="1800" dirty="0"/>
          </a:p>
          <a:p>
            <a:endParaRPr lang="en-US" dirty="0"/>
          </a:p>
        </p:txBody>
      </p:sp>
    </p:spTree>
    <p:extLst>
      <p:ext uri="{BB962C8B-B14F-4D97-AF65-F5344CB8AC3E}">
        <p14:creationId xmlns:p14="http://schemas.microsoft.com/office/powerpoint/2010/main" val="25711257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3BF11A-DB50-4396-9577-6D51FAADBF79}"/>
              </a:ext>
            </a:extLst>
          </p:cNvPr>
          <p:cNvSpPr>
            <a:spLocks noGrp="1"/>
          </p:cNvSpPr>
          <p:nvPr>
            <p:ph type="body" sz="quarter" idx="10"/>
          </p:nvPr>
        </p:nvSpPr>
        <p:spPr>
          <a:xfrm>
            <a:off x="2866490" y="2537013"/>
            <a:ext cx="6109650" cy="1021976"/>
          </a:xfrm>
        </p:spPr>
        <p:txBody>
          <a:bodyPr>
            <a:normAutofit fontScale="85000" lnSpcReduction="20000"/>
          </a:bodyPr>
          <a:lstStyle/>
          <a:p>
            <a:pPr marR="0" lvl="0">
              <a:spcBef>
                <a:spcPts val="0"/>
              </a:spcBef>
              <a:spcAft>
                <a:spcPts val="0"/>
              </a:spcAft>
            </a:pPr>
            <a:r>
              <a:rPr lang="en-US" sz="3200" dirty="0"/>
              <a:t>NNDSS Data Standardization and Harmonization Efforts </a:t>
            </a:r>
          </a:p>
          <a:p>
            <a:pPr marR="0" lvl="0">
              <a:spcBef>
                <a:spcPts val="0"/>
              </a:spcBef>
              <a:spcAft>
                <a:spcPts val="0"/>
              </a:spcAft>
            </a:pPr>
            <a:r>
              <a:rPr lang="en-US" sz="3200" dirty="0"/>
              <a:t>Sara Johnston, CDC</a:t>
            </a:r>
          </a:p>
        </p:txBody>
      </p:sp>
    </p:spTree>
    <p:extLst>
      <p:ext uri="{BB962C8B-B14F-4D97-AF65-F5344CB8AC3E}">
        <p14:creationId xmlns:p14="http://schemas.microsoft.com/office/powerpoint/2010/main" val="63636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3BF11A-DB50-4396-9577-6D51FAADBF79}"/>
              </a:ext>
            </a:extLst>
          </p:cNvPr>
          <p:cNvSpPr>
            <a:spLocks noGrp="1"/>
          </p:cNvSpPr>
          <p:nvPr>
            <p:ph type="body" sz="quarter" idx="10"/>
          </p:nvPr>
        </p:nvSpPr>
        <p:spPr/>
        <p:txBody>
          <a:bodyPr>
            <a:normAutofit fontScale="85000" lnSpcReduction="10000"/>
          </a:bodyPr>
          <a:lstStyle/>
          <a:p>
            <a:pPr marR="0" lvl="0">
              <a:spcBef>
                <a:spcPts val="0"/>
              </a:spcBef>
              <a:spcAft>
                <a:spcPts val="0"/>
              </a:spcAft>
            </a:pPr>
            <a:r>
              <a:rPr lang="en-US" sz="3200" dirty="0"/>
              <a:t>Reactions and Questions re CDC Enhancements to Case Surveillance</a:t>
            </a:r>
          </a:p>
        </p:txBody>
      </p:sp>
    </p:spTree>
    <p:extLst>
      <p:ext uri="{BB962C8B-B14F-4D97-AF65-F5344CB8AC3E}">
        <p14:creationId xmlns:p14="http://schemas.microsoft.com/office/powerpoint/2010/main" val="29545880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7428D-F4E5-4EF5-8905-9096AFCD55AB}"/>
              </a:ext>
            </a:extLst>
          </p:cNvPr>
          <p:cNvSpPr>
            <a:spLocks noGrp="1"/>
          </p:cNvSpPr>
          <p:nvPr>
            <p:ph type="title"/>
          </p:nvPr>
        </p:nvSpPr>
        <p:spPr/>
        <p:txBody>
          <a:bodyPr/>
          <a:lstStyle/>
          <a:p>
            <a:r>
              <a:rPr lang="en-US" sz="3200" dirty="0"/>
              <a:t>Reactions/Questions</a:t>
            </a:r>
            <a:endParaRPr lang="en-US" sz="3600" dirty="0"/>
          </a:p>
        </p:txBody>
      </p:sp>
      <p:sp>
        <p:nvSpPr>
          <p:cNvPr id="3" name="Content Placeholder 2">
            <a:extLst>
              <a:ext uri="{FF2B5EF4-FFF2-40B4-BE49-F238E27FC236}">
                <a16:creationId xmlns:a16="http://schemas.microsoft.com/office/drawing/2014/main" id="{E43F152B-47CD-4DF7-8CD4-9F517B983018}"/>
              </a:ext>
            </a:extLst>
          </p:cNvPr>
          <p:cNvSpPr>
            <a:spLocks noGrp="1"/>
          </p:cNvSpPr>
          <p:nvPr>
            <p:ph idx="1"/>
          </p:nvPr>
        </p:nvSpPr>
        <p:spPr/>
        <p:txBody>
          <a:bodyPr>
            <a:normAutofit/>
          </a:bodyPr>
          <a:lstStyle/>
          <a:p>
            <a:pPr marL="0" indent="0">
              <a:buNone/>
            </a:pPr>
            <a:r>
              <a:rPr lang="en-US" dirty="0"/>
              <a:t>…regarding the CDC Enhancements to Case Surveillance (as shared on 10/18/22 </a:t>
            </a:r>
            <a:r>
              <a:rPr lang="en-US" dirty="0" err="1"/>
              <a:t>eSHARE</a:t>
            </a:r>
            <a:r>
              <a:rPr lang="en-US" dirty="0"/>
              <a:t> call)</a:t>
            </a:r>
          </a:p>
          <a:p>
            <a:endParaRPr lang="en-US" dirty="0"/>
          </a:p>
          <a:p>
            <a:r>
              <a:rPr lang="en-US" dirty="0"/>
              <a:t>We will collect reactions and questions and help refer them to appropriate staff at CDC</a:t>
            </a:r>
          </a:p>
        </p:txBody>
      </p:sp>
    </p:spTree>
    <p:extLst>
      <p:ext uri="{BB962C8B-B14F-4D97-AF65-F5344CB8AC3E}">
        <p14:creationId xmlns:p14="http://schemas.microsoft.com/office/powerpoint/2010/main" val="20265328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489E0-3E81-485B-88A2-7A0D3FCE526F}"/>
              </a:ext>
            </a:extLst>
          </p:cNvPr>
          <p:cNvSpPr>
            <a:spLocks noGrp="1"/>
          </p:cNvSpPr>
          <p:nvPr>
            <p:ph type="title"/>
          </p:nvPr>
        </p:nvSpPr>
        <p:spPr>
          <a:xfrm>
            <a:off x="243657" y="255082"/>
            <a:ext cx="6570501" cy="871355"/>
          </a:xfrm>
        </p:spPr>
        <p:txBody>
          <a:bodyPr/>
          <a:lstStyle/>
          <a:p>
            <a:r>
              <a:rPr lang="en-US" dirty="0"/>
              <a:t>What’s next?</a:t>
            </a:r>
          </a:p>
        </p:txBody>
      </p:sp>
      <p:sp>
        <p:nvSpPr>
          <p:cNvPr id="3" name="Content Placeholder 2">
            <a:extLst>
              <a:ext uri="{FF2B5EF4-FFF2-40B4-BE49-F238E27FC236}">
                <a16:creationId xmlns:a16="http://schemas.microsoft.com/office/drawing/2014/main" id="{B07D4668-6A4E-4CC8-924C-76F76F3EE4D2}"/>
              </a:ext>
            </a:extLst>
          </p:cNvPr>
          <p:cNvSpPr>
            <a:spLocks noGrp="1"/>
          </p:cNvSpPr>
          <p:nvPr>
            <p:ph idx="1"/>
          </p:nvPr>
        </p:nvSpPr>
        <p:spPr/>
        <p:txBody>
          <a:bodyPr>
            <a:normAutofit/>
          </a:bodyPr>
          <a:lstStyle/>
          <a:p>
            <a:pPr marL="457200" lvl="1" indent="0">
              <a:buNone/>
            </a:pPr>
            <a:endParaRPr lang="en-US" b="1" dirty="0"/>
          </a:p>
          <a:p>
            <a:r>
              <a:rPr lang="en-US" dirty="0"/>
              <a:t>Join our WG: last Friday of each month at 1pm EDT</a:t>
            </a:r>
          </a:p>
          <a:p>
            <a:pPr lvl="1"/>
            <a:r>
              <a:rPr lang="en-US" dirty="0"/>
              <a:t>Special Holiday Edition: Friday, December 9, 2022, replacing regularly scheduled November and December meetings</a:t>
            </a:r>
            <a:endParaRPr lang="en-US" baseline="30000" dirty="0"/>
          </a:p>
          <a:p>
            <a:pPr marL="457200" lvl="1" indent="0">
              <a:buNone/>
            </a:pPr>
            <a:endParaRPr lang="en-US" dirty="0"/>
          </a:p>
          <a:p>
            <a:endParaRPr lang="en-US" dirty="0"/>
          </a:p>
          <a:p>
            <a:endParaRPr lang="en-US" dirty="0"/>
          </a:p>
        </p:txBody>
      </p:sp>
    </p:spTree>
    <p:extLst>
      <p:ext uri="{BB962C8B-B14F-4D97-AF65-F5344CB8AC3E}">
        <p14:creationId xmlns:p14="http://schemas.microsoft.com/office/powerpoint/2010/main" val="155843387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7BCDAEDB-BC45-F646-B9E3-A6564F8682FB}" vid="{3429A4A4-3800-274E-8E4B-7B20905EACA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6A93E05219D2A4080D2584D4BE012F6" ma:contentTypeVersion="19" ma:contentTypeDescription="Create a new document." ma:contentTypeScope="" ma:versionID="c9e0df6c2af6b296da37944e454ebb76">
  <xsd:schema xmlns:xsd="http://www.w3.org/2001/XMLSchema" xmlns:xs="http://www.w3.org/2001/XMLSchema" xmlns:p="http://schemas.microsoft.com/office/2006/metadata/properties" xmlns:ns2="00d59416-304c-40f6-b640-d9cf62213f8e" xmlns:ns3="dd880e59-59d1-4913-9e13-e5a3bb50f76a" targetNamespace="http://schemas.microsoft.com/office/2006/metadata/properties" ma:root="true" ma:fieldsID="44f05b8e1e1b31a46ce3cce8dc71f4fa" ns2:_="" ns3:_="">
    <xsd:import namespace="00d59416-304c-40f6-b640-d9cf62213f8e"/>
    <xsd:import namespace="dd880e59-59d1-4913-9e13-e5a3bb50f76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Location" minOccurs="0"/>
                <xsd:element ref="ns2:MediaServiceGenerationTime" minOccurs="0"/>
                <xsd:element ref="ns2:MediaServiceEventHashCode" minOccurs="0"/>
                <xsd:element ref="ns2:MediaServiceAutoTags" minOccurs="0"/>
                <xsd:element ref="ns2:MediaServiceOCR" minOccurs="0"/>
                <xsd:element ref="ns2:Presenter" minOccurs="0"/>
                <xsd:element ref="ns2:Topic" minOccurs="0"/>
                <xsd:element ref="ns2:Date"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0d59416-304c-40f6-b640-d9cf62213f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Tags" ma:index="18" nillable="true" ma:displayName="Tags" ma:internalName="MediaServiceAutoTags"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Presenter" ma:index="20" nillable="true" ma:displayName="Presenter" ma:format="Dropdown" ma:internalName="Presenter">
      <xsd:simpleType>
        <xsd:union memberTypes="dms:Text">
          <xsd:simpleType>
            <xsd:restriction base="dms:Choice">
              <xsd:enumeration value="Susan"/>
              <xsd:enumeration value="Natalie"/>
              <xsd:enumeration value="Emily"/>
              <xsd:enumeration value="Amanda"/>
              <xsd:enumeration value="Tina"/>
            </xsd:restriction>
          </xsd:simpleType>
        </xsd:union>
      </xsd:simpleType>
    </xsd:element>
    <xsd:element name="Topic" ma:index="21" nillable="true" ma:displayName="Topic" ma:format="Dropdown" ma:internalName="Topic">
      <xsd:simpleType>
        <xsd:restriction base="dms:Text">
          <xsd:maxLength value="255"/>
        </xsd:restriction>
      </xsd:simpleType>
    </xsd:element>
    <xsd:element name="Date" ma:index="22" nillable="true" ma:displayName="Meeting Date" ma:format="DateOnly" ma:internalName="Date">
      <xsd:simpleType>
        <xsd:restriction base="dms:DateTime"/>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0ce8a42c-a872-458b-b432-a24cddaead60"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d880e59-59d1-4913-9e13-e5a3bb50f76a"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42c3549d-e9e7-428c-959e-d06cf186df15}" ma:internalName="TaxCatchAll" ma:showField="CatchAllData" ma:web="dd880e59-59d1-4913-9e13-e5a3bb50f76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d880e59-59d1-4913-9e13-e5a3bb50f76a" xsi:nil="true"/>
    <lcf76f155ced4ddcb4097134ff3c332f xmlns="00d59416-304c-40f6-b640-d9cf62213f8e">
      <Terms xmlns="http://schemas.microsoft.com/office/infopath/2007/PartnerControls"/>
    </lcf76f155ced4ddcb4097134ff3c332f>
    <Date xmlns="00d59416-304c-40f6-b640-d9cf62213f8e" xsi:nil="true"/>
    <Topic xmlns="00d59416-304c-40f6-b640-d9cf62213f8e" xsi:nil="true"/>
    <Presenter xmlns="00d59416-304c-40f6-b640-d9cf62213f8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FB20B72-7247-4F50-B82B-240DB0B4714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0d59416-304c-40f6-b640-d9cf62213f8e"/>
    <ds:schemaRef ds:uri="dd880e59-59d1-4913-9e13-e5a3bb50f76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C283C79-BDBB-4FCB-93B9-76814B178E6B}">
  <ds:schemaRefs>
    <ds:schemaRef ds:uri="http://purl.org/dc/terms/"/>
    <ds:schemaRef ds:uri="http://purl.org/dc/elements/1.1/"/>
    <ds:schemaRef ds:uri="2cb223dd-9d6a-40f5-a4aa-394d51bef2c0"/>
    <ds:schemaRef ds:uri="http://schemas.openxmlformats.org/package/2006/metadata/core-properties"/>
    <ds:schemaRef ds:uri="http://schemas.microsoft.com/office/2006/documentManagement/types"/>
    <ds:schemaRef ds:uri="http://schemas.microsoft.com/office/2006/metadata/properties"/>
    <ds:schemaRef ds:uri="http://www.w3.org/XML/1998/namespace"/>
    <ds:schemaRef ds:uri="16b2df89-d9cf-4cbd-8319-8e865225361a"/>
    <ds:schemaRef ds:uri="http://schemas.microsoft.com/office/infopath/2007/PartnerControls"/>
    <ds:schemaRef ds:uri="http://purl.org/dc/dcmitype/"/>
    <ds:schemaRef ds:uri="dd880e59-59d1-4913-9e13-e5a3bb50f76a"/>
    <ds:schemaRef ds:uri="00d59416-304c-40f6-b640-d9cf62213f8e"/>
  </ds:schemaRefs>
</ds:datastoreItem>
</file>

<file path=customXml/itemProps3.xml><?xml version="1.0" encoding="utf-8"?>
<ds:datastoreItem xmlns:ds="http://schemas.openxmlformats.org/officeDocument/2006/customXml" ds:itemID="{8AA34D04-9CBB-4149-898D-7A2624105AF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CSTE Standard</Template>
  <TotalTime>8047</TotalTime>
  <Words>1326</Words>
  <Application>Microsoft Office PowerPoint</Application>
  <PresentationFormat>On-screen Show (4:3)</PresentationFormat>
  <Paragraphs>99</Paragraphs>
  <Slides>17</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Calibri Light</vt:lpstr>
      <vt:lpstr>Roboto</vt:lpstr>
      <vt:lpstr>Symbol</vt:lpstr>
      <vt:lpstr>Office Theme</vt:lpstr>
      <vt:lpstr>PowerPoint Presentation</vt:lpstr>
      <vt:lpstr>PowerPoint Presentation</vt:lpstr>
      <vt:lpstr>PowerPoint Presentation</vt:lpstr>
      <vt:lpstr>Overview and Objectives</vt:lpstr>
      <vt:lpstr>Projects</vt:lpstr>
      <vt:lpstr>PowerPoint Presentation</vt:lpstr>
      <vt:lpstr>Status</vt:lpstr>
      <vt:lpstr>Summary of changes</vt:lpstr>
      <vt:lpstr>Summary of changes - 2</vt:lpstr>
      <vt:lpstr>Summary of changes - 3</vt:lpstr>
      <vt:lpstr>Summary of changes - 4</vt:lpstr>
      <vt:lpstr>Recommendations (CSTE &amp; CDC)</vt:lpstr>
      <vt:lpstr>Recommendations (PHAs)</vt:lpstr>
      <vt:lpstr>PowerPoint Presentation</vt:lpstr>
      <vt:lpstr>PowerPoint Presentation</vt:lpstr>
      <vt:lpstr>Reactions/Questions</vt:lpstr>
      <vt:lpstr>What’s next?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Amita Worasilpchai</dc:creator>
  <cp:lastModifiedBy>Laura Erhart</cp:lastModifiedBy>
  <cp:revision>106</cp:revision>
  <dcterms:created xsi:type="dcterms:W3CDTF">2021-12-02T17:27:06Z</dcterms:created>
  <dcterms:modified xsi:type="dcterms:W3CDTF">2022-10-28T12:58:02Z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0x010100E6A93E05219D2A4080D2584D4BE012F6</vt:lpwstr>
  </property>
</Properties>
</file>