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6"/>
  </p:notesMasterIdLst>
  <p:sldIdLst>
    <p:sldId id="284" r:id="rId2"/>
    <p:sldId id="294" r:id="rId3"/>
    <p:sldId id="261" r:id="rId4"/>
    <p:sldId id="257" r:id="rId5"/>
    <p:sldId id="280" r:id="rId6"/>
    <p:sldId id="268" r:id="rId7"/>
    <p:sldId id="282" r:id="rId8"/>
    <p:sldId id="309" r:id="rId9"/>
    <p:sldId id="300" r:id="rId10"/>
    <p:sldId id="301" r:id="rId11"/>
    <p:sldId id="302" r:id="rId12"/>
    <p:sldId id="303" r:id="rId13"/>
    <p:sldId id="304" r:id="rId14"/>
    <p:sldId id="305" r:id="rId15"/>
    <p:sldId id="306" r:id="rId16"/>
    <p:sldId id="310" r:id="rId17"/>
    <p:sldId id="297" r:id="rId18"/>
    <p:sldId id="298" r:id="rId19"/>
    <p:sldId id="272" r:id="rId20"/>
    <p:sldId id="307" r:id="rId21"/>
    <p:sldId id="308" r:id="rId22"/>
    <p:sldId id="299" r:id="rId23"/>
    <p:sldId id="296" r:id="rId24"/>
    <p:sldId id="260"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19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1471" autoAdjust="0"/>
  </p:normalViewPr>
  <p:slideViewPr>
    <p:cSldViewPr snapToGrid="0">
      <p:cViewPr>
        <p:scale>
          <a:sx n="72" d="100"/>
          <a:sy n="72" d="100"/>
        </p:scale>
        <p:origin x="-1302" y="18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7C1989-BBB8-426F-A0BF-1428DCB85AD6}" type="datetimeFigureOut">
              <a:rPr lang="en-US" smtClean="0"/>
              <a:t>4/25/2019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AEAC46-F682-44F2-BCA5-A75575E9D77F}" type="slidenum">
              <a:rPr lang="en-US" smtClean="0"/>
              <a:t>‹#›</a:t>
            </a:fld>
            <a:endParaRPr lang="en-US"/>
          </a:p>
        </p:txBody>
      </p:sp>
    </p:spTree>
    <p:extLst>
      <p:ext uri="{BB962C8B-B14F-4D97-AF65-F5344CB8AC3E}">
        <p14:creationId xmlns:p14="http://schemas.microsoft.com/office/powerpoint/2010/main" val="4098508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2</a:t>
            </a:fld>
            <a:endParaRPr lang="en-US" dirty="0"/>
          </a:p>
        </p:txBody>
      </p:sp>
    </p:spTree>
    <p:extLst>
      <p:ext uri="{BB962C8B-B14F-4D97-AF65-F5344CB8AC3E}">
        <p14:creationId xmlns:p14="http://schemas.microsoft.com/office/powerpoint/2010/main" val="4218011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00113">
              <a:spcBef>
                <a:spcPct val="0"/>
              </a:spcBef>
            </a:pPr>
            <a:r>
              <a:rPr lang="en-US" altLang="en-US" smtClean="0"/>
              <a:t>1:30-1:55pm: 20-25 minutes</a:t>
            </a:r>
          </a:p>
          <a:p>
            <a:pPr defTabSz="900113">
              <a:spcBef>
                <a:spcPct val="0"/>
              </a:spcBef>
            </a:pPr>
            <a:endParaRPr lang="en-US" altLang="en-US" smtClean="0"/>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F4A058BC-148E-48A8-97E0-E93F8A099CAC}" type="slidenum">
              <a:rPr lang="en-US" altLang="en-US">
                <a:latin typeface="Calibri" panose="020F0502020204030204" pitchFamily="34" charset="0"/>
              </a:rPr>
              <a:pPr fontAlgn="base">
                <a:spcBef>
                  <a:spcPct val="0"/>
                </a:spcBef>
                <a:spcAft>
                  <a:spcPct val="0"/>
                </a:spcAft>
              </a:pPr>
              <a:t>3</a:t>
            </a:fld>
            <a:endParaRPr lang="en-US" altLang="en-US">
              <a:latin typeface="Calibri" panose="020F0502020204030204" pitchFamily="34" charset="0"/>
            </a:endParaRPr>
          </a:p>
        </p:txBody>
      </p:sp>
    </p:spTree>
    <p:extLst>
      <p:ext uri="{BB962C8B-B14F-4D97-AF65-F5344CB8AC3E}">
        <p14:creationId xmlns:p14="http://schemas.microsoft.com/office/powerpoint/2010/main" val="3931753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00113">
              <a:spcBef>
                <a:spcPct val="0"/>
              </a:spcBef>
            </a:pPr>
            <a:r>
              <a:rPr lang="en-US" altLang="en-US" smtClean="0"/>
              <a:t>1:30-1:55pm: 20-25 minutes</a:t>
            </a:r>
          </a:p>
          <a:p>
            <a:pPr defTabSz="900113">
              <a:spcBef>
                <a:spcPct val="0"/>
              </a:spcBef>
            </a:pPr>
            <a:endParaRPr lang="en-US" altLang="en-US" smtClean="0"/>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F4A058BC-148E-48A8-97E0-E93F8A099CAC}" type="slidenum">
              <a:rPr lang="en-US" altLang="en-US">
                <a:latin typeface="Calibri" panose="020F0502020204030204" pitchFamily="34" charset="0"/>
              </a:rPr>
              <a:pPr fontAlgn="base">
                <a:spcBef>
                  <a:spcPct val="0"/>
                </a:spcBef>
                <a:spcAft>
                  <a:spcPct val="0"/>
                </a:spcAft>
              </a:pPr>
              <a:t>8</a:t>
            </a:fld>
            <a:endParaRPr lang="en-US" altLang="en-US">
              <a:latin typeface="Calibri" panose="020F0502020204030204" pitchFamily="34" charset="0"/>
            </a:endParaRPr>
          </a:p>
        </p:txBody>
      </p:sp>
    </p:spTree>
    <p:extLst>
      <p:ext uri="{BB962C8B-B14F-4D97-AF65-F5344CB8AC3E}">
        <p14:creationId xmlns:p14="http://schemas.microsoft.com/office/powerpoint/2010/main" val="3931753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Gloss over the </a:t>
            </a:r>
            <a:endParaRPr lang="en-US" dirty="0"/>
          </a:p>
        </p:txBody>
      </p:sp>
      <p:sp>
        <p:nvSpPr>
          <p:cNvPr id="4" name="Slide Number Placeholder 3"/>
          <p:cNvSpPr>
            <a:spLocks noGrp="1"/>
          </p:cNvSpPr>
          <p:nvPr>
            <p:ph type="sldNum" sz="quarter" idx="10"/>
          </p:nvPr>
        </p:nvSpPr>
        <p:spPr/>
        <p:txBody>
          <a:bodyPr/>
          <a:lstStyle/>
          <a:p>
            <a:fld id="{E7AEAC46-F682-44F2-BCA5-A75575E9D77F}" type="slidenum">
              <a:rPr lang="en-US" smtClean="0"/>
              <a:t>12</a:t>
            </a:fld>
            <a:endParaRPr lang="en-US"/>
          </a:p>
        </p:txBody>
      </p:sp>
    </p:spTree>
    <p:extLst>
      <p:ext uri="{BB962C8B-B14F-4D97-AF65-F5344CB8AC3E}">
        <p14:creationId xmlns:p14="http://schemas.microsoft.com/office/powerpoint/2010/main" val="7071136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Gloss over the </a:t>
            </a:r>
            <a:endParaRPr lang="en-US" dirty="0"/>
          </a:p>
        </p:txBody>
      </p:sp>
      <p:sp>
        <p:nvSpPr>
          <p:cNvPr id="4" name="Slide Number Placeholder 3"/>
          <p:cNvSpPr>
            <a:spLocks noGrp="1"/>
          </p:cNvSpPr>
          <p:nvPr>
            <p:ph type="sldNum" sz="quarter" idx="10"/>
          </p:nvPr>
        </p:nvSpPr>
        <p:spPr/>
        <p:txBody>
          <a:bodyPr/>
          <a:lstStyle/>
          <a:p>
            <a:fld id="{E7AEAC46-F682-44F2-BCA5-A75575E9D77F}" type="slidenum">
              <a:rPr lang="en-US" smtClean="0"/>
              <a:t>13</a:t>
            </a:fld>
            <a:endParaRPr lang="en-US"/>
          </a:p>
        </p:txBody>
      </p:sp>
    </p:spTree>
    <p:extLst>
      <p:ext uri="{BB962C8B-B14F-4D97-AF65-F5344CB8AC3E}">
        <p14:creationId xmlns:p14="http://schemas.microsoft.com/office/powerpoint/2010/main" val="17308195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00113">
              <a:spcBef>
                <a:spcPct val="0"/>
              </a:spcBef>
            </a:pPr>
            <a:r>
              <a:rPr lang="en-US" altLang="en-US" smtClean="0"/>
              <a:t>1:30-1:55pm: 20-25 minutes</a:t>
            </a:r>
          </a:p>
          <a:p>
            <a:pPr defTabSz="900113">
              <a:spcBef>
                <a:spcPct val="0"/>
              </a:spcBef>
            </a:pPr>
            <a:endParaRPr lang="en-US" altLang="en-US" smtClean="0"/>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F4A058BC-148E-48A8-97E0-E93F8A099CAC}" type="slidenum">
              <a:rPr lang="en-US" altLang="en-US">
                <a:latin typeface="Calibri" panose="020F0502020204030204" pitchFamily="34" charset="0"/>
              </a:rPr>
              <a:pPr fontAlgn="base">
                <a:spcBef>
                  <a:spcPct val="0"/>
                </a:spcBef>
                <a:spcAft>
                  <a:spcPct val="0"/>
                </a:spcAft>
              </a:pPr>
              <a:t>16</a:t>
            </a:fld>
            <a:endParaRPr lang="en-US" altLang="en-US">
              <a:latin typeface="Calibri" panose="020F0502020204030204" pitchFamily="34" charset="0"/>
            </a:endParaRPr>
          </a:p>
        </p:txBody>
      </p:sp>
    </p:spTree>
    <p:extLst>
      <p:ext uri="{BB962C8B-B14F-4D97-AF65-F5344CB8AC3E}">
        <p14:creationId xmlns:p14="http://schemas.microsoft.com/office/powerpoint/2010/main" val="39317531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Gloss over the </a:t>
            </a:r>
            <a:endParaRPr lang="en-US" dirty="0"/>
          </a:p>
        </p:txBody>
      </p:sp>
      <p:sp>
        <p:nvSpPr>
          <p:cNvPr id="4" name="Slide Number Placeholder 3"/>
          <p:cNvSpPr>
            <a:spLocks noGrp="1"/>
          </p:cNvSpPr>
          <p:nvPr>
            <p:ph type="sldNum" sz="quarter" idx="10"/>
          </p:nvPr>
        </p:nvSpPr>
        <p:spPr/>
        <p:txBody>
          <a:bodyPr/>
          <a:lstStyle/>
          <a:p>
            <a:fld id="{E7AEAC46-F682-44F2-BCA5-A75575E9D77F}" type="slidenum">
              <a:rPr lang="en-US" smtClean="0"/>
              <a:t>21</a:t>
            </a:fld>
            <a:endParaRPr lang="en-US"/>
          </a:p>
        </p:txBody>
      </p:sp>
    </p:spTree>
    <p:extLst>
      <p:ext uri="{BB962C8B-B14F-4D97-AF65-F5344CB8AC3E}">
        <p14:creationId xmlns:p14="http://schemas.microsoft.com/office/powerpoint/2010/main" val="707113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64957" indent="-293604">
              <a:spcBef>
                <a:spcPct val="30000"/>
              </a:spcBef>
              <a:defRPr sz="1200">
                <a:solidFill>
                  <a:schemeClr val="tx1"/>
                </a:solidFill>
                <a:latin typeface="Calibri" pitchFamily="34" charset="0"/>
              </a:defRPr>
            </a:lvl2pPr>
            <a:lvl3pPr marL="1176002" indent="-234883">
              <a:spcBef>
                <a:spcPct val="30000"/>
              </a:spcBef>
              <a:defRPr sz="1200">
                <a:solidFill>
                  <a:schemeClr val="tx1"/>
                </a:solidFill>
                <a:latin typeface="Calibri" pitchFamily="34" charset="0"/>
              </a:defRPr>
            </a:lvl3pPr>
            <a:lvl4pPr marL="1647354" indent="-234883">
              <a:spcBef>
                <a:spcPct val="30000"/>
              </a:spcBef>
              <a:defRPr sz="1200">
                <a:solidFill>
                  <a:schemeClr val="tx1"/>
                </a:solidFill>
                <a:latin typeface="Calibri" pitchFamily="34" charset="0"/>
              </a:defRPr>
            </a:lvl4pPr>
            <a:lvl5pPr marL="2118707" indent="-234883">
              <a:spcBef>
                <a:spcPct val="30000"/>
              </a:spcBef>
              <a:defRPr sz="1200">
                <a:solidFill>
                  <a:schemeClr val="tx1"/>
                </a:solidFill>
                <a:latin typeface="Calibri" pitchFamily="34" charset="0"/>
              </a:defRPr>
            </a:lvl5pPr>
            <a:lvl6pPr marL="2575778" indent="-234883" defTabSz="457069" eaLnBrk="0" fontAlgn="base" hangingPunct="0">
              <a:spcBef>
                <a:spcPct val="30000"/>
              </a:spcBef>
              <a:spcAft>
                <a:spcPct val="0"/>
              </a:spcAft>
              <a:defRPr sz="1200">
                <a:solidFill>
                  <a:schemeClr val="tx1"/>
                </a:solidFill>
                <a:latin typeface="Calibri" pitchFamily="34" charset="0"/>
              </a:defRPr>
            </a:lvl6pPr>
            <a:lvl7pPr marL="3032846" indent="-234883" defTabSz="457069" eaLnBrk="0" fontAlgn="base" hangingPunct="0">
              <a:spcBef>
                <a:spcPct val="30000"/>
              </a:spcBef>
              <a:spcAft>
                <a:spcPct val="0"/>
              </a:spcAft>
              <a:defRPr sz="1200">
                <a:solidFill>
                  <a:schemeClr val="tx1"/>
                </a:solidFill>
                <a:latin typeface="Calibri" pitchFamily="34" charset="0"/>
              </a:defRPr>
            </a:lvl7pPr>
            <a:lvl8pPr marL="3489917" indent="-234883" defTabSz="457069" eaLnBrk="0" fontAlgn="base" hangingPunct="0">
              <a:spcBef>
                <a:spcPct val="30000"/>
              </a:spcBef>
              <a:spcAft>
                <a:spcPct val="0"/>
              </a:spcAft>
              <a:defRPr sz="1200">
                <a:solidFill>
                  <a:schemeClr val="tx1"/>
                </a:solidFill>
                <a:latin typeface="Calibri" pitchFamily="34" charset="0"/>
              </a:defRPr>
            </a:lvl8pPr>
            <a:lvl9pPr marL="3946986" indent="-234883" defTabSz="457069" eaLnBrk="0" fontAlgn="base" hangingPunct="0">
              <a:spcBef>
                <a:spcPct val="30000"/>
              </a:spcBef>
              <a:spcAft>
                <a:spcPct val="0"/>
              </a:spcAft>
              <a:defRPr sz="1200">
                <a:solidFill>
                  <a:schemeClr val="tx1"/>
                </a:solidFill>
                <a:latin typeface="Calibri" pitchFamily="34" charset="0"/>
              </a:defRPr>
            </a:lvl9pPr>
          </a:lstStyle>
          <a:p>
            <a:pPr>
              <a:spcBef>
                <a:spcPct val="0"/>
              </a:spcBef>
            </a:pPr>
            <a:fld id="{C68FDE86-D03E-4C6A-AD1A-8D38FAEAD473}" type="slidenum">
              <a:rPr lang="en-US" altLang="en-US" smtClean="0"/>
              <a:pPr>
                <a:spcBef>
                  <a:spcPct val="0"/>
                </a:spcBef>
              </a:pPr>
              <a:t>24</a:t>
            </a:fld>
            <a:endParaRPr lang="en-US" altLang="en-US" dirty="0" smtClean="0"/>
          </a:p>
        </p:txBody>
      </p:sp>
    </p:spTree>
    <p:extLst>
      <p:ext uri="{BB962C8B-B14F-4D97-AF65-F5344CB8AC3E}">
        <p14:creationId xmlns:p14="http://schemas.microsoft.com/office/powerpoint/2010/main" val="23504438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Picture 6" descr="titleslide-01.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hasCustomPrompt="1"/>
          </p:nvPr>
        </p:nvSpPr>
        <p:spPr>
          <a:xfrm>
            <a:off x="745524" y="1830397"/>
            <a:ext cx="6400800" cy="1752600"/>
          </a:xfrm>
        </p:spPr>
        <p:txBody>
          <a:bodyPr/>
          <a:lstStyle>
            <a:lvl1pPr marL="0" indent="0" algn="l">
              <a:buNone/>
              <a:defRPr sz="3200">
                <a:solidFill>
                  <a:schemeClr val="tx1">
                    <a:tint val="75000"/>
                  </a:schemeClr>
                </a:solidFill>
                <a:latin typeface="Avenir LT 45 Book" panose="02000503020000020003"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2800" dirty="0">
                <a:solidFill>
                  <a:schemeClr val="tx1">
                    <a:lumMod val="65000"/>
                    <a:lumOff val="35000"/>
                  </a:schemeClr>
                </a:solidFill>
                <a:latin typeface="Avenir" panose="02000503040000020003" pitchFamily="2" charset="0"/>
                <a:cs typeface="Arial-Mdm-FC"/>
              </a:rPr>
              <a:t>Subtitle goes here. Note: please use </a:t>
            </a:r>
            <a:r>
              <a:rPr lang="en-US" sz="2800" dirty="0" err="1">
                <a:solidFill>
                  <a:schemeClr val="tx1">
                    <a:lumMod val="65000"/>
                    <a:lumOff val="35000"/>
                  </a:schemeClr>
                </a:solidFill>
                <a:latin typeface="Avenir" panose="02000503040000020003" pitchFamily="2" charset="0"/>
                <a:cs typeface="Arial-Mdm-FC"/>
              </a:rPr>
              <a:t>Avenir</a:t>
            </a:r>
            <a:r>
              <a:rPr lang="en-US" sz="2800" dirty="0">
                <a:solidFill>
                  <a:schemeClr val="tx1">
                    <a:lumMod val="65000"/>
                    <a:lumOff val="35000"/>
                  </a:schemeClr>
                </a:solidFill>
                <a:latin typeface="Avenir" panose="02000503040000020003" pitchFamily="2" charset="0"/>
                <a:cs typeface="Arial-Mdm-FC"/>
              </a:rPr>
              <a:t> book font</a:t>
            </a:r>
          </a:p>
        </p:txBody>
      </p:sp>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779872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8FE8206-1D98-4B88-9701-E22060F0F074}" type="datetimeFigureOut">
              <a:rPr lang="en-US" smtClean="0"/>
              <a:t>4/25/2019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5B5D5-EF7E-43DB-BCC7-C730FDDA2851}" type="slidenum">
              <a:rPr lang="en-US" smtClean="0"/>
              <a:t>‹#›</a:t>
            </a:fld>
            <a:endParaRPr lang="en-US"/>
          </a:p>
        </p:txBody>
      </p:sp>
    </p:spTree>
    <p:extLst>
      <p:ext uri="{BB962C8B-B14F-4D97-AF65-F5344CB8AC3E}">
        <p14:creationId xmlns:p14="http://schemas.microsoft.com/office/powerpoint/2010/main" val="49912897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8FE8206-1D98-4B88-9701-E22060F0F074}" type="datetimeFigureOut">
              <a:rPr lang="en-US" smtClean="0"/>
              <a:t>4/25/2019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5B5D5-EF7E-43DB-BCC7-C730FDDA2851}" type="slidenum">
              <a:rPr lang="en-US" smtClean="0"/>
              <a:t>‹#›</a:t>
            </a:fld>
            <a:endParaRPr lang="en-US"/>
          </a:p>
        </p:txBody>
      </p:sp>
    </p:spTree>
    <p:extLst>
      <p:ext uri="{BB962C8B-B14F-4D97-AF65-F5344CB8AC3E}">
        <p14:creationId xmlns:p14="http://schemas.microsoft.com/office/powerpoint/2010/main" val="394113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8FE8206-1D98-4B88-9701-E22060F0F074}" type="datetimeFigureOut">
              <a:rPr lang="en-US" smtClean="0"/>
              <a:t>4/25/2019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85B5D5-EF7E-43DB-BCC7-C730FDDA2851}" type="slidenum">
              <a:rPr lang="en-US" smtClean="0"/>
              <a:t>‹#›</a:t>
            </a:fld>
            <a:endParaRPr lang="en-US"/>
          </a:p>
        </p:txBody>
      </p:sp>
    </p:spTree>
    <p:extLst>
      <p:ext uri="{BB962C8B-B14F-4D97-AF65-F5344CB8AC3E}">
        <p14:creationId xmlns:p14="http://schemas.microsoft.com/office/powerpoint/2010/main" val="3518638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8FE8206-1D98-4B88-9701-E22060F0F074}" type="datetimeFigureOut">
              <a:rPr lang="en-US" smtClean="0"/>
              <a:t>4/25/2019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85B5D5-EF7E-43DB-BCC7-C730FDDA2851}" type="slidenum">
              <a:rPr lang="en-US" smtClean="0"/>
              <a:t>‹#›</a:t>
            </a:fld>
            <a:endParaRPr lang="en-US"/>
          </a:p>
        </p:txBody>
      </p:sp>
    </p:spTree>
    <p:extLst>
      <p:ext uri="{BB962C8B-B14F-4D97-AF65-F5344CB8AC3E}">
        <p14:creationId xmlns:p14="http://schemas.microsoft.com/office/powerpoint/2010/main" val="3258219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8FE8206-1D98-4B88-9701-E22060F0F074}" type="datetimeFigureOut">
              <a:rPr lang="en-US" smtClean="0"/>
              <a:t>4/25/2019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85B5D5-EF7E-43DB-BCC7-C730FDDA2851}" type="slidenum">
              <a:rPr lang="en-US" smtClean="0"/>
              <a:t>‹#›</a:t>
            </a:fld>
            <a:endParaRPr lang="en-US"/>
          </a:p>
        </p:txBody>
      </p:sp>
    </p:spTree>
    <p:extLst>
      <p:ext uri="{BB962C8B-B14F-4D97-AF65-F5344CB8AC3E}">
        <p14:creationId xmlns:p14="http://schemas.microsoft.com/office/powerpoint/2010/main" val="2681693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FE8206-1D98-4B88-9701-E22060F0F074}" type="datetimeFigureOut">
              <a:rPr lang="en-US" smtClean="0"/>
              <a:t>4/25/2019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85B5D5-EF7E-43DB-BCC7-C730FDDA2851}" type="slidenum">
              <a:rPr lang="en-US" smtClean="0"/>
              <a:t>‹#›</a:t>
            </a:fld>
            <a:endParaRPr lang="en-US"/>
          </a:p>
        </p:txBody>
      </p:sp>
    </p:spTree>
    <p:extLst>
      <p:ext uri="{BB962C8B-B14F-4D97-AF65-F5344CB8AC3E}">
        <p14:creationId xmlns:p14="http://schemas.microsoft.com/office/powerpoint/2010/main" val="2838240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8FE8206-1D98-4B88-9701-E22060F0F074}" type="datetimeFigureOut">
              <a:rPr lang="en-US" smtClean="0"/>
              <a:t>4/25/2019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85B5D5-EF7E-43DB-BCC7-C730FDDA2851}" type="slidenum">
              <a:rPr lang="en-US" smtClean="0"/>
              <a:t>‹#›</a:t>
            </a:fld>
            <a:endParaRPr lang="en-US"/>
          </a:p>
        </p:txBody>
      </p:sp>
    </p:spTree>
    <p:extLst>
      <p:ext uri="{BB962C8B-B14F-4D97-AF65-F5344CB8AC3E}">
        <p14:creationId xmlns:p14="http://schemas.microsoft.com/office/powerpoint/2010/main" val="3117929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8FE8206-1D98-4B88-9701-E22060F0F074}" type="datetimeFigureOut">
              <a:rPr lang="en-US" smtClean="0"/>
              <a:t>4/25/2019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85B5D5-EF7E-43DB-BCC7-C730FDDA2851}" type="slidenum">
              <a:rPr lang="en-US" smtClean="0"/>
              <a:t>‹#›</a:t>
            </a:fld>
            <a:endParaRPr lang="en-US"/>
          </a:p>
        </p:txBody>
      </p:sp>
    </p:spTree>
    <p:extLst>
      <p:ext uri="{BB962C8B-B14F-4D97-AF65-F5344CB8AC3E}">
        <p14:creationId xmlns:p14="http://schemas.microsoft.com/office/powerpoint/2010/main" val="2028678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8FE8206-1D98-4B88-9701-E22060F0F074}" type="datetimeFigureOut">
              <a:rPr lang="en-US" smtClean="0"/>
              <a:t>4/25/2019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5B5D5-EF7E-43DB-BCC7-C730FDDA2851}" type="slidenum">
              <a:rPr lang="en-US" smtClean="0"/>
              <a:t>‹#›</a:t>
            </a:fld>
            <a:endParaRPr lang="en-US"/>
          </a:p>
        </p:txBody>
      </p:sp>
    </p:spTree>
    <p:extLst>
      <p:ext uri="{BB962C8B-B14F-4D97-AF65-F5344CB8AC3E}">
        <p14:creationId xmlns:p14="http://schemas.microsoft.com/office/powerpoint/2010/main" val="2779454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8FE8206-1D98-4B88-9701-E22060F0F074}" type="datetimeFigureOut">
              <a:rPr lang="en-US" smtClean="0"/>
              <a:t>4/25/2019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5B5D5-EF7E-43DB-BCC7-C730FDDA2851}" type="slidenum">
              <a:rPr lang="en-US" smtClean="0"/>
              <a:t>‹#›</a:t>
            </a:fld>
            <a:endParaRPr lang="en-US"/>
          </a:p>
        </p:txBody>
      </p:sp>
    </p:spTree>
    <p:extLst>
      <p:ext uri="{BB962C8B-B14F-4D97-AF65-F5344CB8AC3E}">
        <p14:creationId xmlns:p14="http://schemas.microsoft.com/office/powerpoint/2010/main" val="22204155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
            <a:ext cx="9144000" cy="1336977"/>
          </a:xfrm>
          <a:prstGeom prst="rect">
            <a:avLst/>
          </a:prstGeom>
        </p:spPr>
      </p:pic>
      <p:sp>
        <p:nvSpPr>
          <p:cNvPr id="2" name="Title 1"/>
          <p:cNvSpPr>
            <a:spLocks noGrp="1"/>
          </p:cNvSpPr>
          <p:nvPr>
            <p:ph type="title" hasCustomPrompt="1"/>
          </p:nvPr>
        </p:nvSpPr>
        <p:spPr>
          <a:xfrm>
            <a:off x="457200" y="170482"/>
            <a:ext cx="8229600" cy="1030638"/>
          </a:xfrm>
        </p:spPr>
        <p:txBody>
          <a:bodyPr/>
          <a:lstStyle>
            <a:lvl1pPr algn="l">
              <a:defRPr sz="4400" baseline="0">
                <a:latin typeface="+mn-lt"/>
              </a:defRPr>
            </a:lvl1pPr>
          </a:lstStyle>
          <a:p>
            <a:r>
              <a:rPr lang="en-US" dirty="0" smtClean="0"/>
              <a:t>Section Header</a:t>
            </a:r>
            <a:endParaRPr lang="en-US" dirty="0"/>
          </a:p>
        </p:txBody>
      </p:sp>
      <p:sp>
        <p:nvSpPr>
          <p:cNvPr id="6" name="Text Placeholder 5"/>
          <p:cNvSpPr>
            <a:spLocks noGrp="1"/>
          </p:cNvSpPr>
          <p:nvPr>
            <p:ph type="body" sz="quarter" idx="10"/>
          </p:nvPr>
        </p:nvSpPr>
        <p:spPr>
          <a:xfrm>
            <a:off x="170482" y="1336979"/>
            <a:ext cx="8849694" cy="474632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5479705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pic>
        <p:nvPicPr>
          <p:cNvPr id="4" name="Picture 5" descr="SectionSlide1-01.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0"/>
          </p:nvPr>
        </p:nvSpPr>
        <p:spPr>
          <a:xfrm>
            <a:off x="2851150" y="2592279"/>
            <a:ext cx="6115050" cy="906463"/>
          </a:xfrm>
        </p:spPr>
        <p:txBody>
          <a:bodyPr anchor="ctr">
            <a:normAutofit/>
          </a:bodyPr>
          <a:lstStyle>
            <a:lvl1pPr marL="0" indent="0" algn="ctr">
              <a:buNone/>
              <a:defRPr sz="3600" baseline="0">
                <a:solidFill>
                  <a:schemeClr val="bg1"/>
                </a:solidFill>
              </a:defRPr>
            </a:lvl1pPr>
          </a:lstStyle>
          <a:p>
            <a:pPr lvl="0"/>
            <a:r>
              <a:rPr lang="en-US" smtClean="0"/>
              <a:t>Edit Master text styles</a:t>
            </a:r>
          </a:p>
        </p:txBody>
      </p:sp>
    </p:spTree>
    <p:extLst>
      <p:ext uri="{BB962C8B-B14F-4D97-AF65-F5344CB8AC3E}">
        <p14:creationId xmlns:p14="http://schemas.microsoft.com/office/powerpoint/2010/main" val="214302819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FE8206-1D98-4B88-9701-E22060F0F074}" type="datetimeFigureOut">
              <a:rPr lang="en-US" smtClean="0"/>
              <a:t>4/25/2019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85B5D5-EF7E-43DB-BCC7-C730FDDA2851}" type="slidenum">
              <a:rPr lang="en-US" smtClean="0"/>
              <a:t>‹#›</a:t>
            </a:fld>
            <a:endParaRPr lang="en-US"/>
          </a:p>
        </p:txBody>
      </p:sp>
    </p:spTree>
    <p:extLst>
      <p:ext uri="{BB962C8B-B14F-4D97-AF65-F5344CB8AC3E}">
        <p14:creationId xmlns:p14="http://schemas.microsoft.com/office/powerpoint/2010/main" val="3955853206"/>
      </p:ext>
    </p:extLst>
  </p:cSld>
  <p:clrMap bg1="lt1" tx1="dk1" bg2="lt2" tx2="dk2" accent1="accent1" accent2="accent2" accent3="accent3" accent4="accent4" accent5="accent5" accent6="accent6" hlink="hlink" folHlink="folHlink"/>
  <p:sldLayoutIdLst>
    <p:sldLayoutId id="2147483675"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3.basecamp.com/3164497/buckets/6938668/uploads/1720606396" TargetMode="External"/><Relationship Id="rId2" Type="http://schemas.openxmlformats.org/officeDocument/2006/relationships/hyperlink" Target="https://3.basecamp.com/3164497/buckets/6938668/uploads/1720604310" TargetMode="Externa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hyperlink" Target="mailto:Molly.Crockett@MassMail.State.MA.US"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hyperlink" Target="mailto:laura.erhart@azdhs.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US" dirty="0" smtClean="0"/>
              <a:t>April 26, 2019</a:t>
            </a:r>
            <a:endParaRPr lang="en-US" dirty="0"/>
          </a:p>
        </p:txBody>
      </p:sp>
      <p:sp>
        <p:nvSpPr>
          <p:cNvPr id="3" name="Title 2"/>
          <p:cNvSpPr>
            <a:spLocks noGrp="1"/>
          </p:cNvSpPr>
          <p:nvPr>
            <p:ph type="title"/>
          </p:nvPr>
        </p:nvSpPr>
        <p:spPr/>
        <p:txBody>
          <a:bodyPr/>
          <a:lstStyle/>
          <a:p>
            <a:r>
              <a:rPr lang="en-US" altLang="en-US" dirty="0"/>
              <a:t>Data Standardization </a:t>
            </a:r>
            <a:r>
              <a:rPr lang="en-US" altLang="en-US" dirty="0" smtClean="0"/>
              <a:t>Workgroup</a:t>
            </a:r>
            <a:endParaRPr lang="en-US" dirty="0"/>
          </a:p>
        </p:txBody>
      </p:sp>
    </p:spTree>
    <p:extLst>
      <p:ext uri="{BB962C8B-B14F-4D97-AF65-F5344CB8AC3E}">
        <p14:creationId xmlns:p14="http://schemas.microsoft.com/office/powerpoint/2010/main" val="22657703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Text Placeholder 2"/>
          <p:cNvSpPr>
            <a:spLocks noGrp="1"/>
          </p:cNvSpPr>
          <p:nvPr>
            <p:ph type="body" sz="quarter" idx="10"/>
          </p:nvPr>
        </p:nvSpPr>
        <p:spPr/>
        <p:txBody>
          <a:bodyPr/>
          <a:lstStyle/>
          <a:p>
            <a:r>
              <a:rPr lang="en-US" dirty="0" smtClean="0"/>
              <a:t>Draft data element brief</a:t>
            </a:r>
          </a:p>
          <a:p>
            <a:r>
              <a:rPr lang="en-US" dirty="0" smtClean="0"/>
              <a:t>Report Dates</a:t>
            </a:r>
          </a:p>
          <a:p>
            <a:r>
              <a:rPr lang="en-US" dirty="0" smtClean="0"/>
              <a:t>Diagnosis Date</a:t>
            </a:r>
            <a:endParaRPr lang="en-US" dirty="0" smtClean="0"/>
          </a:p>
          <a:p>
            <a:r>
              <a:rPr lang="en-US" dirty="0" smtClean="0"/>
              <a:t>Action Items</a:t>
            </a:r>
          </a:p>
          <a:p>
            <a:pPr marL="0" indent="0">
              <a:buNone/>
            </a:pPr>
            <a:endParaRPr lang="en-US" dirty="0" smtClean="0"/>
          </a:p>
        </p:txBody>
      </p:sp>
    </p:spTree>
    <p:extLst>
      <p:ext uri="{BB962C8B-B14F-4D97-AF65-F5344CB8AC3E}">
        <p14:creationId xmlns:p14="http://schemas.microsoft.com/office/powerpoint/2010/main" val="40780840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Placeholder 3"/>
          <p:cNvSpPr>
            <a:spLocks noGrp="1"/>
          </p:cNvSpPr>
          <p:nvPr>
            <p:ph type="body" sz="quarter" idx="10"/>
          </p:nvPr>
        </p:nvSpPr>
        <p:spPr>
          <a:xfrm>
            <a:off x="2851150" y="2592388"/>
            <a:ext cx="6115050" cy="906462"/>
          </a:xfrm>
        </p:spPr>
        <p:txBody>
          <a:bodyPr>
            <a:normAutofit/>
          </a:bodyPr>
          <a:lstStyle/>
          <a:p>
            <a:r>
              <a:rPr lang="en-US" altLang="en-US" dirty="0" smtClean="0"/>
              <a:t>Draft data element brief</a:t>
            </a:r>
            <a:endParaRPr altLang="en-US" dirty="0" smtClean="0"/>
          </a:p>
        </p:txBody>
      </p:sp>
    </p:spTree>
    <p:extLst>
      <p:ext uri="{BB962C8B-B14F-4D97-AF65-F5344CB8AC3E}">
        <p14:creationId xmlns:p14="http://schemas.microsoft.com/office/powerpoint/2010/main" val="26687734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99546" y="170482"/>
            <a:ext cx="8024637" cy="1030638"/>
          </a:xfrm>
        </p:spPr>
        <p:txBody>
          <a:bodyPr>
            <a:noAutofit/>
          </a:bodyPr>
          <a:lstStyle/>
          <a:p>
            <a:r>
              <a:rPr lang="en-US" dirty="0" smtClean="0">
                <a:solidFill>
                  <a:srgbClr val="152754"/>
                </a:solidFill>
              </a:rPr>
              <a:t>Preparing a CSTE Brief</a:t>
            </a:r>
            <a:endParaRPr lang="en-US" dirty="0">
              <a:solidFill>
                <a:srgbClr val="152754"/>
              </a:solidFill>
            </a:endParaRPr>
          </a:p>
        </p:txBody>
      </p:sp>
      <p:sp>
        <p:nvSpPr>
          <p:cNvPr id="6" name="Content Placeholder 5"/>
          <p:cNvSpPr>
            <a:spLocks noGrp="1"/>
          </p:cNvSpPr>
          <p:nvPr>
            <p:ph type="body" sz="quarter" idx="10"/>
          </p:nvPr>
        </p:nvSpPr>
        <p:spPr>
          <a:xfrm>
            <a:off x="457200" y="1335741"/>
            <a:ext cx="8229600" cy="4831440"/>
          </a:xfrm>
          <a:prstGeom prst="rect">
            <a:avLst/>
          </a:prstGeom>
        </p:spPr>
        <p:txBody>
          <a:bodyPr>
            <a:noAutofit/>
          </a:bodyPr>
          <a:lstStyle/>
          <a:p>
            <a:r>
              <a:rPr lang="en-US" sz="3200" dirty="0" smtClean="0"/>
              <a:t>Intend to package 4 data elements into one brief:</a:t>
            </a:r>
          </a:p>
          <a:p>
            <a:pPr lvl="1"/>
            <a:r>
              <a:rPr lang="en-US" sz="2800" dirty="0" smtClean="0"/>
              <a:t>Date of onset (already reviewed by DSWG)</a:t>
            </a:r>
          </a:p>
          <a:p>
            <a:pPr lvl="1"/>
            <a:r>
              <a:rPr lang="en-US" sz="2800" dirty="0" smtClean="0"/>
              <a:t>Report dates</a:t>
            </a:r>
          </a:p>
          <a:p>
            <a:pPr lvl="1"/>
            <a:r>
              <a:rPr lang="en-US" sz="2800" dirty="0" smtClean="0"/>
              <a:t>Lab </a:t>
            </a:r>
            <a:r>
              <a:rPr lang="en-US" sz="2800" dirty="0" smtClean="0"/>
              <a:t>dates (already reviewed, minor comments incorporated)</a:t>
            </a:r>
            <a:endParaRPr lang="en-US" sz="2800" dirty="0" smtClean="0"/>
          </a:p>
          <a:p>
            <a:pPr lvl="1"/>
            <a:r>
              <a:rPr lang="en-US" sz="2800" dirty="0" smtClean="0"/>
              <a:t>Diagnosis </a:t>
            </a:r>
            <a:r>
              <a:rPr lang="en-US" sz="2800" dirty="0" smtClean="0"/>
              <a:t>date</a:t>
            </a:r>
            <a:endParaRPr lang="en-US" sz="2800" dirty="0" smtClean="0"/>
          </a:p>
        </p:txBody>
      </p:sp>
    </p:spTree>
    <p:extLst>
      <p:ext uri="{BB962C8B-B14F-4D97-AF65-F5344CB8AC3E}">
        <p14:creationId xmlns:p14="http://schemas.microsoft.com/office/powerpoint/2010/main" val="34805069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99546" y="170482"/>
            <a:ext cx="8024637" cy="1030638"/>
          </a:xfrm>
        </p:spPr>
        <p:txBody>
          <a:bodyPr>
            <a:noAutofit/>
          </a:bodyPr>
          <a:lstStyle/>
          <a:p>
            <a:r>
              <a:rPr lang="en-US" dirty="0" smtClean="0">
                <a:solidFill>
                  <a:srgbClr val="152754"/>
                </a:solidFill>
              </a:rPr>
              <a:t>Preparing a CSTE Brief</a:t>
            </a:r>
            <a:endParaRPr lang="en-US" dirty="0">
              <a:solidFill>
                <a:srgbClr val="152754"/>
              </a:solidFill>
            </a:endParaRPr>
          </a:p>
        </p:txBody>
      </p:sp>
      <p:sp>
        <p:nvSpPr>
          <p:cNvPr id="6" name="Content Placeholder 5"/>
          <p:cNvSpPr>
            <a:spLocks noGrp="1"/>
          </p:cNvSpPr>
          <p:nvPr>
            <p:ph type="body" sz="quarter" idx="10"/>
          </p:nvPr>
        </p:nvSpPr>
        <p:spPr>
          <a:xfrm>
            <a:off x="457200" y="1344706"/>
            <a:ext cx="8229600" cy="4822475"/>
          </a:xfrm>
          <a:prstGeom prst="rect">
            <a:avLst/>
          </a:prstGeom>
        </p:spPr>
        <p:txBody>
          <a:bodyPr>
            <a:noAutofit/>
          </a:bodyPr>
          <a:lstStyle/>
          <a:p>
            <a:r>
              <a:rPr lang="en-US" dirty="0" smtClean="0"/>
              <a:t>End of July deliverable to complete this process of review &amp; approvals by: </a:t>
            </a:r>
          </a:p>
          <a:p>
            <a:pPr lvl="1"/>
            <a:r>
              <a:rPr lang="en-US" dirty="0" smtClean="0"/>
              <a:t>DSWG</a:t>
            </a:r>
          </a:p>
          <a:p>
            <a:pPr lvl="1"/>
            <a:r>
              <a:rPr lang="en-US" dirty="0" smtClean="0"/>
              <a:t>SPIS [subcommittee]</a:t>
            </a:r>
          </a:p>
          <a:p>
            <a:pPr lvl="1"/>
            <a:r>
              <a:rPr lang="en-US" dirty="0"/>
              <a:t>S</a:t>
            </a:r>
            <a:r>
              <a:rPr lang="en-US" dirty="0" smtClean="0"/>
              <a:t>ubcommittee chair, CSTE PM</a:t>
            </a:r>
            <a:endParaRPr lang="en-US" dirty="0" smtClean="0">
              <a:solidFill>
                <a:srgbClr val="FF0000"/>
              </a:solidFill>
            </a:endParaRPr>
          </a:p>
          <a:p>
            <a:pPr lvl="1"/>
            <a:r>
              <a:rPr lang="en-US" dirty="0" smtClean="0"/>
              <a:t>Steering </a:t>
            </a:r>
            <a:r>
              <a:rPr lang="en-US" dirty="0"/>
              <a:t>Committee chair, CSTE </a:t>
            </a:r>
            <a:r>
              <a:rPr lang="en-US" dirty="0" smtClean="0"/>
              <a:t>President, and </a:t>
            </a:r>
            <a:r>
              <a:rPr lang="en-US" dirty="0"/>
              <a:t>Executive Director in consultation with full EB</a:t>
            </a:r>
          </a:p>
          <a:p>
            <a:pPr lvl="1"/>
            <a:r>
              <a:rPr lang="en-US" dirty="0" smtClean="0"/>
              <a:t>Membership </a:t>
            </a:r>
            <a:r>
              <a:rPr lang="en-US" dirty="0"/>
              <a:t>comment period on website for 3 weeks</a:t>
            </a:r>
          </a:p>
          <a:p>
            <a:pPr lvl="1"/>
            <a:r>
              <a:rPr lang="en-US" dirty="0" smtClean="0"/>
              <a:t>Final </a:t>
            </a:r>
            <a:r>
              <a:rPr lang="en-US" dirty="0"/>
              <a:t>review if changes made by Steering Committee Chair in consultation with Executive Director and </a:t>
            </a:r>
            <a:r>
              <a:rPr lang="en-US" dirty="0" smtClean="0"/>
              <a:t>President</a:t>
            </a:r>
            <a:endParaRPr lang="en-US" dirty="0"/>
          </a:p>
          <a:p>
            <a:pPr marL="285750" lvl="1" indent="-285750">
              <a:lnSpc>
                <a:spcPct val="120000"/>
              </a:lnSpc>
              <a:spcBef>
                <a:spcPts val="0"/>
              </a:spcBef>
            </a:pPr>
            <a:endParaRPr lang="en-US" sz="2000" b="1" dirty="0">
              <a:solidFill>
                <a:srgbClr val="101957"/>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51908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152754"/>
                </a:solidFill>
              </a:rPr>
              <a:t>Timeline</a:t>
            </a:r>
            <a:endParaRPr lang="en-US" dirty="0">
              <a:solidFill>
                <a:srgbClr val="152754"/>
              </a:solidFill>
            </a:endParaRPr>
          </a:p>
        </p:txBody>
      </p:sp>
      <p:sp>
        <p:nvSpPr>
          <p:cNvPr id="3" name="Text Placeholder 2"/>
          <p:cNvSpPr>
            <a:spLocks noGrp="1"/>
          </p:cNvSpPr>
          <p:nvPr>
            <p:ph type="body" sz="quarter" idx="10"/>
          </p:nvPr>
        </p:nvSpPr>
        <p:spPr/>
        <p:txBody>
          <a:bodyPr>
            <a:normAutofit/>
          </a:bodyPr>
          <a:lstStyle/>
          <a:p>
            <a:r>
              <a:rPr lang="en-US" dirty="0" smtClean="0"/>
              <a:t>Discuss any changes or suggestions for Diagnosis Date and report dates on </a:t>
            </a:r>
            <a:r>
              <a:rPr lang="en-US" dirty="0" smtClean="0">
                <a:solidFill>
                  <a:srgbClr val="FF0000"/>
                </a:solidFill>
              </a:rPr>
              <a:t>this call</a:t>
            </a:r>
          </a:p>
          <a:p>
            <a:r>
              <a:rPr lang="en-US" dirty="0" smtClean="0"/>
              <a:t>Workgroup should send any last minute thoughts or edits by </a:t>
            </a:r>
            <a:r>
              <a:rPr lang="en-US" dirty="0" smtClean="0">
                <a:solidFill>
                  <a:srgbClr val="FF0000"/>
                </a:solidFill>
              </a:rPr>
              <a:t>COB Friday, April 26</a:t>
            </a:r>
            <a:endParaRPr lang="en-US" dirty="0">
              <a:solidFill>
                <a:srgbClr val="FF0000"/>
              </a:solidFill>
            </a:endParaRPr>
          </a:p>
          <a:p>
            <a:r>
              <a:rPr lang="en-US" dirty="0" smtClean="0"/>
              <a:t>Laura, Molly, and </a:t>
            </a:r>
            <a:r>
              <a:rPr lang="en-US" dirty="0" err="1" smtClean="0"/>
              <a:t>Gretl</a:t>
            </a:r>
            <a:r>
              <a:rPr lang="en-US" dirty="0" smtClean="0"/>
              <a:t> will incorporate edits and compile the four date elements into a single brief by </a:t>
            </a:r>
            <a:r>
              <a:rPr lang="en-US" dirty="0" smtClean="0">
                <a:solidFill>
                  <a:srgbClr val="FF0000"/>
                </a:solidFill>
              </a:rPr>
              <a:t>May 1</a:t>
            </a:r>
          </a:p>
          <a:p>
            <a:r>
              <a:rPr lang="en-US" dirty="0" smtClean="0"/>
              <a:t>Compiled brief will be distributed to SPIS membership on </a:t>
            </a:r>
            <a:r>
              <a:rPr lang="en-US" dirty="0" smtClean="0">
                <a:solidFill>
                  <a:srgbClr val="FF0000"/>
                </a:solidFill>
              </a:rPr>
              <a:t>May 1 or 2</a:t>
            </a:r>
            <a:endParaRPr lang="en-US" dirty="0">
              <a:solidFill>
                <a:srgbClr val="FF0000"/>
              </a:solidFill>
            </a:endParaRPr>
          </a:p>
          <a:p>
            <a:r>
              <a:rPr lang="en-US" dirty="0" smtClean="0"/>
              <a:t>Brief will be discussed on </a:t>
            </a:r>
            <a:r>
              <a:rPr lang="en-US" dirty="0" smtClean="0">
                <a:solidFill>
                  <a:srgbClr val="FF0000"/>
                </a:solidFill>
              </a:rPr>
              <a:t>May 3 </a:t>
            </a:r>
            <a:r>
              <a:rPr lang="en-US" dirty="0" smtClean="0"/>
              <a:t>SPIS call</a:t>
            </a:r>
            <a:endParaRPr lang="en-US" dirty="0" smtClean="0"/>
          </a:p>
          <a:p>
            <a:endParaRPr lang="en-US" dirty="0">
              <a:solidFill>
                <a:srgbClr val="FF0000"/>
              </a:solidFill>
            </a:endParaRPr>
          </a:p>
        </p:txBody>
      </p:sp>
    </p:spTree>
    <p:extLst>
      <p:ext uri="{BB962C8B-B14F-4D97-AF65-F5344CB8AC3E}">
        <p14:creationId xmlns:p14="http://schemas.microsoft.com/office/powerpoint/2010/main" val="7854005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152754"/>
                </a:solidFill>
              </a:rPr>
              <a:t>Highlights</a:t>
            </a:r>
          </a:p>
        </p:txBody>
      </p:sp>
      <p:sp>
        <p:nvSpPr>
          <p:cNvPr id="3" name="Text Placeholder 2"/>
          <p:cNvSpPr>
            <a:spLocks noGrp="1"/>
          </p:cNvSpPr>
          <p:nvPr>
            <p:ph type="body" sz="quarter" idx="10"/>
          </p:nvPr>
        </p:nvSpPr>
        <p:spPr/>
        <p:txBody>
          <a:bodyPr>
            <a:normAutofit fontScale="92500" lnSpcReduction="10000"/>
          </a:bodyPr>
          <a:lstStyle/>
          <a:p>
            <a:pPr marL="0" indent="0" algn="ctr">
              <a:buNone/>
            </a:pPr>
            <a:endParaRPr lang="en-US" dirty="0" smtClean="0"/>
          </a:p>
          <a:p>
            <a:pPr marL="0" indent="0" algn="ctr">
              <a:buNone/>
            </a:pPr>
            <a:endParaRPr lang="en-US" dirty="0"/>
          </a:p>
          <a:p>
            <a:pPr marL="0" indent="0" algn="ctr">
              <a:buNone/>
            </a:pPr>
            <a:r>
              <a:rPr lang="en-US" dirty="0" smtClean="0"/>
              <a:t>Please see full drafts in email or </a:t>
            </a:r>
            <a:r>
              <a:rPr lang="en-US" dirty="0" err="1" smtClean="0"/>
              <a:t>BaseCamp</a:t>
            </a:r>
            <a:endParaRPr lang="en-US" dirty="0" smtClean="0"/>
          </a:p>
          <a:p>
            <a:pPr marL="0" indent="0" algn="ctr">
              <a:buNone/>
            </a:pPr>
            <a:endParaRPr lang="en-US" dirty="0"/>
          </a:p>
          <a:p>
            <a:pPr marL="0" indent="0" algn="ctr">
              <a:buNone/>
            </a:pPr>
            <a:r>
              <a:rPr lang="en-US" dirty="0" smtClean="0"/>
              <a:t>They have many more details!</a:t>
            </a:r>
          </a:p>
          <a:p>
            <a:pPr marL="0" indent="0" algn="ctr">
              <a:buNone/>
            </a:pPr>
            <a:endParaRPr lang="en-US" dirty="0" smtClean="0"/>
          </a:p>
          <a:p>
            <a:pPr marL="0" indent="0" algn="ctr">
              <a:buNone/>
            </a:pPr>
            <a:endParaRPr lang="en-US" dirty="0" smtClean="0"/>
          </a:p>
          <a:p>
            <a:pPr marL="0" indent="0" algn="ctr">
              <a:buNone/>
            </a:pPr>
            <a:endParaRPr lang="en-US" dirty="0"/>
          </a:p>
          <a:p>
            <a:pPr marL="0" indent="0" algn="ctr">
              <a:buNone/>
            </a:pPr>
            <a:r>
              <a:rPr lang="en-US" dirty="0" smtClean="0"/>
              <a:t>MMG-related suggestions: </a:t>
            </a:r>
          </a:p>
          <a:p>
            <a:pPr marL="0" indent="0" algn="ctr">
              <a:buNone/>
            </a:pPr>
            <a:r>
              <a:rPr lang="en-US" dirty="0" smtClean="0"/>
              <a:t>Intent is recommendations towards any planned updates </a:t>
            </a:r>
            <a:r>
              <a:rPr lang="en-US" dirty="0"/>
              <a:t>to GenV2 </a:t>
            </a:r>
            <a:r>
              <a:rPr lang="en-US" dirty="0" smtClean="0"/>
              <a:t>OR development of GenV3. </a:t>
            </a:r>
            <a:endParaRPr lang="en-US" dirty="0"/>
          </a:p>
          <a:p>
            <a:pPr marL="0" indent="0" algn="ctr">
              <a:buNone/>
            </a:pPr>
            <a:endParaRPr lang="en-US" dirty="0"/>
          </a:p>
          <a:p>
            <a:pPr marL="0" indent="0" algn="ctr">
              <a:buNone/>
            </a:pPr>
            <a:endParaRPr lang="en-US" dirty="0"/>
          </a:p>
        </p:txBody>
      </p:sp>
    </p:spTree>
    <p:extLst>
      <p:ext uri="{BB962C8B-B14F-4D97-AF65-F5344CB8AC3E}">
        <p14:creationId xmlns:p14="http://schemas.microsoft.com/office/powerpoint/2010/main" val="23676451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Placeholder 3"/>
          <p:cNvSpPr>
            <a:spLocks noGrp="1"/>
          </p:cNvSpPr>
          <p:nvPr>
            <p:ph type="body" sz="quarter" idx="10"/>
          </p:nvPr>
        </p:nvSpPr>
        <p:spPr>
          <a:xfrm>
            <a:off x="2851150" y="2592388"/>
            <a:ext cx="6115050" cy="906462"/>
          </a:xfrm>
        </p:spPr>
        <p:txBody>
          <a:bodyPr>
            <a:normAutofit/>
          </a:bodyPr>
          <a:lstStyle/>
          <a:p>
            <a:r>
              <a:rPr lang="en-US" altLang="en-US" dirty="0" smtClean="0"/>
              <a:t>Report Dates</a:t>
            </a:r>
            <a:endParaRPr altLang="en-US" dirty="0" smtClean="0"/>
          </a:p>
        </p:txBody>
      </p:sp>
    </p:spTree>
    <p:extLst>
      <p:ext uri="{BB962C8B-B14F-4D97-AF65-F5344CB8AC3E}">
        <p14:creationId xmlns:p14="http://schemas.microsoft.com/office/powerpoint/2010/main" val="39606793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152754"/>
                </a:solidFill>
              </a:rPr>
              <a:t>Report dates</a:t>
            </a:r>
          </a:p>
        </p:txBody>
      </p:sp>
      <p:sp>
        <p:nvSpPr>
          <p:cNvPr id="3" name="Text Placeholder 2"/>
          <p:cNvSpPr>
            <a:spLocks noGrp="1"/>
          </p:cNvSpPr>
          <p:nvPr>
            <p:ph type="body" sz="quarter" idx="10"/>
          </p:nvPr>
        </p:nvSpPr>
        <p:spPr/>
        <p:txBody>
          <a:bodyPr/>
          <a:lstStyle/>
          <a:p>
            <a:endParaRPr lang="en-US" dirty="0"/>
          </a:p>
        </p:txBody>
      </p:sp>
      <p:pic>
        <p:nvPicPr>
          <p:cNvPr id="4" name="Picture 3"/>
          <p:cNvPicPr/>
          <p:nvPr/>
        </p:nvPicPr>
        <p:blipFill rotWithShape="1">
          <a:blip r:embed="rId2"/>
          <a:srcRect r="52198"/>
          <a:stretch/>
        </p:blipFill>
        <p:spPr>
          <a:xfrm>
            <a:off x="170482" y="1336979"/>
            <a:ext cx="8849694" cy="4819981"/>
          </a:xfrm>
          <a:prstGeom prst="rect">
            <a:avLst/>
          </a:prstGeom>
        </p:spPr>
      </p:pic>
    </p:spTree>
    <p:extLst>
      <p:ext uri="{BB962C8B-B14F-4D97-AF65-F5344CB8AC3E}">
        <p14:creationId xmlns:p14="http://schemas.microsoft.com/office/powerpoint/2010/main" val="7873861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solidFill>
                  <a:srgbClr val="152754"/>
                </a:solidFill>
              </a:rPr>
              <a:t>Renaming</a:t>
            </a:r>
            <a:endParaRPr lang="en-US" dirty="0">
              <a:solidFill>
                <a:srgbClr val="152754"/>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909007441"/>
              </p:ext>
            </p:extLst>
          </p:nvPr>
        </p:nvGraphicFramePr>
        <p:xfrm>
          <a:off x="243840" y="1397000"/>
          <a:ext cx="8741664" cy="4955031"/>
        </p:xfrm>
        <a:graphic>
          <a:graphicData uri="http://schemas.openxmlformats.org/drawingml/2006/table">
            <a:tbl>
              <a:tblPr firstRow="1" bandRow="1">
                <a:tableStyleId>{EB344D84-9AFB-497E-A393-DC336BA19D2E}</a:tableStyleId>
              </a:tblPr>
              <a:tblGrid>
                <a:gridCol w="4370832">
                  <a:extLst>
                    <a:ext uri="{9D8B030D-6E8A-4147-A177-3AD203B41FA5}">
                      <a16:colId xmlns="" xmlns:a16="http://schemas.microsoft.com/office/drawing/2014/main" val="2109464415"/>
                    </a:ext>
                  </a:extLst>
                </a:gridCol>
                <a:gridCol w="4370832">
                  <a:extLst>
                    <a:ext uri="{9D8B030D-6E8A-4147-A177-3AD203B41FA5}">
                      <a16:colId xmlns="" xmlns:a16="http://schemas.microsoft.com/office/drawing/2014/main" val="764663715"/>
                    </a:ext>
                  </a:extLst>
                </a:gridCol>
              </a:tblGrid>
              <a:tr h="802035">
                <a:tc>
                  <a:txBody>
                    <a:bodyPr/>
                    <a:lstStyle/>
                    <a:p>
                      <a:r>
                        <a:rPr lang="en-US" sz="2800" dirty="0" smtClean="0"/>
                        <a:t>Old</a:t>
                      </a:r>
                      <a:endParaRPr lang="en-US" sz="2800" dirty="0"/>
                    </a:p>
                  </a:txBody>
                  <a:tcPr/>
                </a:tc>
                <a:tc>
                  <a:txBody>
                    <a:bodyPr/>
                    <a:lstStyle/>
                    <a:p>
                      <a:r>
                        <a:rPr lang="en-US" sz="2800" dirty="0" smtClean="0"/>
                        <a:t>New</a:t>
                      </a:r>
                      <a:endParaRPr lang="en-US" sz="2800" dirty="0"/>
                    </a:p>
                  </a:txBody>
                  <a:tcPr/>
                </a:tc>
                <a:extLst>
                  <a:ext uri="{0D108BD9-81ED-4DB2-BD59-A6C34878D82A}">
                    <a16:rowId xmlns="" xmlns:a16="http://schemas.microsoft.com/office/drawing/2014/main" val="4101402816"/>
                  </a:ext>
                </a:extLst>
              </a:tr>
              <a:tr h="1384332">
                <a:tc>
                  <a:txBody>
                    <a:bodyPr/>
                    <a:lstStyle/>
                    <a:p>
                      <a:r>
                        <a:rPr lang="en-US" sz="2800" dirty="0" smtClean="0"/>
                        <a:t>Date First </a:t>
                      </a:r>
                      <a:r>
                        <a:rPr lang="en-US" sz="2800" dirty="0" smtClean="0">
                          <a:solidFill>
                            <a:srgbClr val="FF0000"/>
                          </a:solidFill>
                        </a:rPr>
                        <a:t>Reported</a:t>
                      </a:r>
                      <a:r>
                        <a:rPr lang="en-US" sz="2800" dirty="0" smtClean="0"/>
                        <a:t> to Public Health Department </a:t>
                      </a:r>
                      <a:endParaRPr lang="en-US" sz="2800" dirty="0"/>
                    </a:p>
                  </a:txBody>
                  <a:tcPr/>
                </a:tc>
                <a:tc>
                  <a:txBody>
                    <a:bodyPr/>
                    <a:lstStyle/>
                    <a:p>
                      <a:r>
                        <a:rPr lang="en-US" sz="2800" kern="1200" dirty="0" smtClean="0">
                          <a:effectLst/>
                        </a:rPr>
                        <a:t>Date First </a:t>
                      </a:r>
                      <a:r>
                        <a:rPr lang="en-US" sz="2800" kern="1200" dirty="0" smtClean="0">
                          <a:solidFill>
                            <a:srgbClr val="FF0000"/>
                          </a:solidFill>
                          <a:effectLst/>
                        </a:rPr>
                        <a:t>Received</a:t>
                      </a:r>
                      <a:r>
                        <a:rPr lang="en-US" sz="2800" kern="1200" dirty="0" smtClean="0">
                          <a:effectLst/>
                        </a:rPr>
                        <a:t> by Public Health Department</a:t>
                      </a:r>
                      <a:endParaRPr lang="en-US" sz="2800" dirty="0"/>
                    </a:p>
                  </a:txBody>
                  <a:tcPr/>
                </a:tc>
                <a:extLst>
                  <a:ext uri="{0D108BD9-81ED-4DB2-BD59-A6C34878D82A}">
                    <a16:rowId xmlns="" xmlns:a16="http://schemas.microsoft.com/office/drawing/2014/main" val="4271249483"/>
                  </a:ext>
                </a:extLst>
              </a:tr>
              <a:tr h="1384332">
                <a:tc>
                  <a:txBody>
                    <a:bodyPr/>
                    <a:lstStyle/>
                    <a:p>
                      <a:r>
                        <a:rPr lang="en-US" sz="2800" dirty="0" smtClean="0"/>
                        <a:t>Earliest Date </a:t>
                      </a:r>
                      <a:r>
                        <a:rPr lang="en-US" sz="2800" dirty="0" smtClean="0">
                          <a:solidFill>
                            <a:srgbClr val="FF0000"/>
                          </a:solidFill>
                        </a:rPr>
                        <a:t>Reported</a:t>
                      </a:r>
                      <a:r>
                        <a:rPr lang="en-US" sz="2800" dirty="0" smtClean="0"/>
                        <a:t> to State </a:t>
                      </a:r>
                      <a:endParaRPr lang="en-US" sz="2800" dirty="0"/>
                    </a:p>
                  </a:txBody>
                  <a:tcPr/>
                </a:tc>
                <a:tc>
                  <a:txBody>
                    <a:bodyPr/>
                    <a:lstStyle/>
                    <a:p>
                      <a:r>
                        <a:rPr lang="en-US" sz="2800" kern="1200" dirty="0" smtClean="0">
                          <a:effectLst/>
                        </a:rPr>
                        <a:t>Date First </a:t>
                      </a:r>
                      <a:r>
                        <a:rPr lang="en-US" sz="2800" kern="1200" dirty="0" smtClean="0">
                          <a:solidFill>
                            <a:srgbClr val="FF0000"/>
                          </a:solidFill>
                          <a:effectLst/>
                        </a:rPr>
                        <a:t>Received</a:t>
                      </a:r>
                      <a:r>
                        <a:rPr lang="en-US" sz="2800" kern="1200" dirty="0" smtClean="0">
                          <a:effectLst/>
                        </a:rPr>
                        <a:t> by State</a:t>
                      </a:r>
                      <a:endParaRPr lang="en-US" sz="2800" dirty="0"/>
                    </a:p>
                  </a:txBody>
                  <a:tcPr/>
                </a:tc>
                <a:extLst>
                  <a:ext uri="{0D108BD9-81ED-4DB2-BD59-A6C34878D82A}">
                    <a16:rowId xmlns="" xmlns:a16="http://schemas.microsoft.com/office/drawing/2014/main" val="328369930"/>
                  </a:ext>
                </a:extLst>
              </a:tr>
              <a:tr h="1384332">
                <a:tc>
                  <a:txBody>
                    <a:bodyPr/>
                    <a:lstStyle/>
                    <a:p>
                      <a:r>
                        <a:rPr lang="en-US" sz="2800" dirty="0" smtClean="0"/>
                        <a:t>Earliest Date </a:t>
                      </a:r>
                      <a:r>
                        <a:rPr lang="en-US" sz="2800" dirty="0" smtClean="0">
                          <a:solidFill>
                            <a:srgbClr val="FF0000"/>
                          </a:solidFill>
                        </a:rPr>
                        <a:t>Reported</a:t>
                      </a:r>
                      <a:r>
                        <a:rPr lang="en-US" sz="2800" dirty="0" smtClean="0"/>
                        <a:t> to </a:t>
                      </a:r>
                      <a:r>
                        <a:rPr lang="en-US" sz="2800" dirty="0" smtClean="0">
                          <a:solidFill>
                            <a:schemeClr val="accent1">
                              <a:lumMod val="75000"/>
                            </a:schemeClr>
                          </a:solidFill>
                        </a:rPr>
                        <a:t>County</a:t>
                      </a:r>
                      <a:r>
                        <a:rPr lang="en-US" sz="2800" dirty="0" smtClean="0"/>
                        <a:t> </a:t>
                      </a:r>
                      <a:endParaRPr lang="en-US" sz="2800" dirty="0"/>
                    </a:p>
                  </a:txBody>
                  <a:tcPr/>
                </a:tc>
                <a:tc>
                  <a:txBody>
                    <a:bodyPr/>
                    <a:lstStyle/>
                    <a:p>
                      <a:r>
                        <a:rPr lang="en-US" sz="2800" kern="1200" dirty="0" smtClean="0">
                          <a:effectLst/>
                        </a:rPr>
                        <a:t>Date First </a:t>
                      </a:r>
                      <a:r>
                        <a:rPr lang="en-US" sz="2800" kern="1200" dirty="0" smtClean="0">
                          <a:solidFill>
                            <a:srgbClr val="FF0000"/>
                          </a:solidFill>
                          <a:effectLst/>
                        </a:rPr>
                        <a:t>Received</a:t>
                      </a:r>
                      <a:r>
                        <a:rPr lang="en-US" sz="2800" kern="1200" dirty="0" smtClean="0">
                          <a:effectLst/>
                        </a:rPr>
                        <a:t> by </a:t>
                      </a:r>
                      <a:r>
                        <a:rPr lang="en-US" sz="2800" kern="1200" dirty="0" smtClean="0">
                          <a:solidFill>
                            <a:schemeClr val="accent1">
                              <a:lumMod val="75000"/>
                            </a:schemeClr>
                          </a:solidFill>
                          <a:effectLst/>
                        </a:rPr>
                        <a:t>Local Health Department</a:t>
                      </a:r>
                      <a:endParaRPr lang="en-US" sz="2800" dirty="0">
                        <a:solidFill>
                          <a:schemeClr val="accent1">
                            <a:lumMod val="75000"/>
                          </a:schemeClr>
                        </a:solidFill>
                      </a:endParaRPr>
                    </a:p>
                  </a:txBody>
                  <a:tcPr/>
                </a:tc>
                <a:extLst>
                  <a:ext uri="{0D108BD9-81ED-4DB2-BD59-A6C34878D82A}">
                    <a16:rowId xmlns="" xmlns:a16="http://schemas.microsoft.com/office/drawing/2014/main" val="3812426302"/>
                  </a:ext>
                </a:extLst>
              </a:tr>
            </a:tbl>
          </a:graphicData>
        </a:graphic>
      </p:graphicFrame>
    </p:spTree>
    <p:extLst>
      <p:ext uri="{BB962C8B-B14F-4D97-AF65-F5344CB8AC3E}">
        <p14:creationId xmlns:p14="http://schemas.microsoft.com/office/powerpoint/2010/main" val="30671601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solidFill>
                  <a:srgbClr val="152754"/>
                </a:solidFill>
              </a:rPr>
              <a:t>Date First Received by </a:t>
            </a:r>
            <a:r>
              <a:rPr lang="en-US" dirty="0" smtClean="0">
                <a:solidFill>
                  <a:srgbClr val="152754"/>
                </a:solidFill>
              </a:rPr>
              <a:t>PHD</a:t>
            </a:r>
            <a:endParaRPr lang="en-US" dirty="0">
              <a:solidFill>
                <a:srgbClr val="152754"/>
              </a:solidFill>
            </a:endParaRPr>
          </a:p>
        </p:txBody>
      </p:sp>
      <p:sp>
        <p:nvSpPr>
          <p:cNvPr id="3" name="Text Placeholder 2"/>
          <p:cNvSpPr>
            <a:spLocks noGrp="1"/>
          </p:cNvSpPr>
          <p:nvPr>
            <p:ph type="body" sz="quarter" idx="10"/>
          </p:nvPr>
        </p:nvSpPr>
        <p:spPr>
          <a:xfrm>
            <a:off x="170482" y="1336979"/>
            <a:ext cx="8849694" cy="5290244"/>
          </a:xfrm>
        </p:spPr>
        <p:txBody>
          <a:bodyPr>
            <a:normAutofit lnSpcReduction="10000"/>
          </a:bodyPr>
          <a:lstStyle/>
          <a:p>
            <a:r>
              <a:rPr lang="en-US" dirty="0"/>
              <a:t>Recommended Implementation:</a:t>
            </a:r>
          </a:p>
          <a:p>
            <a:pPr marL="0" indent="0">
              <a:buNone/>
            </a:pPr>
            <a:endParaRPr lang="en-US" b="1" dirty="0" smtClean="0"/>
          </a:p>
          <a:p>
            <a:pPr marL="0" indent="0">
              <a:buNone/>
            </a:pPr>
            <a:r>
              <a:rPr lang="en-US" b="1" dirty="0"/>
              <a:t>Date First Received by Public Health Department</a:t>
            </a:r>
          </a:p>
          <a:p>
            <a:pPr marL="0" indent="0">
              <a:buNone/>
            </a:pPr>
            <a:r>
              <a:rPr lang="en-US" dirty="0" smtClean="0"/>
              <a:t>should be defined as the </a:t>
            </a:r>
            <a:r>
              <a:rPr lang="en-US" b="1" dirty="0" smtClean="0"/>
              <a:t>earliest date</a:t>
            </a:r>
            <a:r>
              <a:rPr lang="en-US" dirty="0" smtClean="0"/>
              <a:t> a report for the case was </a:t>
            </a:r>
            <a:r>
              <a:rPr lang="en-US" b="1" dirty="0" smtClean="0"/>
              <a:t>received </a:t>
            </a:r>
            <a:r>
              <a:rPr lang="en-US" dirty="0" smtClean="0"/>
              <a:t>by a public health agency in the jurisdiction, whether a state/territory or county/local agency.</a:t>
            </a:r>
          </a:p>
          <a:p>
            <a:pPr marL="457200" lvl="1" indent="0">
              <a:buNone/>
            </a:pPr>
            <a:endParaRPr lang="en-US" dirty="0"/>
          </a:p>
          <a:p>
            <a:pPr marL="457200" lvl="1" indent="0">
              <a:buNone/>
            </a:pPr>
            <a:endParaRPr lang="en-US" dirty="0"/>
          </a:p>
          <a:p>
            <a:pPr marL="457200" lvl="1" indent="0">
              <a:buNone/>
            </a:pPr>
            <a:r>
              <a:rPr lang="en-US" dirty="0" smtClean="0"/>
              <a:t>***Use as the primary report date field for the case.</a:t>
            </a:r>
          </a:p>
          <a:p>
            <a:pPr marL="457200" lvl="1" indent="0">
              <a:buNone/>
            </a:pPr>
            <a:endParaRPr lang="en-US" dirty="0" smtClean="0"/>
          </a:p>
          <a:p>
            <a:pPr marL="457200" lvl="1" indent="0">
              <a:buNone/>
            </a:pPr>
            <a:r>
              <a:rPr lang="en-US" dirty="0" smtClean="0"/>
              <a:t>May be used alone, or with either of the other two elements.  </a:t>
            </a:r>
          </a:p>
          <a:p>
            <a:pPr marL="457200" lvl="1" indent="0">
              <a:buNone/>
            </a:pPr>
            <a:endParaRPr lang="en-US" dirty="0"/>
          </a:p>
          <a:p>
            <a:pPr marL="457200" lvl="1" indent="0">
              <a:buNone/>
            </a:pPr>
            <a:r>
              <a:rPr lang="en-US" dirty="0" smtClean="0"/>
              <a:t>May be a calculated field if these other report dates exist.</a:t>
            </a:r>
          </a:p>
          <a:p>
            <a:pPr marL="457200" lvl="1" indent="0">
              <a:buNone/>
            </a:pPr>
            <a:endParaRPr lang="en-US" dirty="0" smtClean="0"/>
          </a:p>
          <a:p>
            <a:endParaRPr lang="en-US" dirty="0" smtClean="0"/>
          </a:p>
        </p:txBody>
      </p:sp>
    </p:spTree>
    <p:extLst>
      <p:ext uri="{BB962C8B-B14F-4D97-AF65-F5344CB8AC3E}">
        <p14:creationId xmlns:p14="http://schemas.microsoft.com/office/powerpoint/2010/main" val="14291284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solidFill>
                  <a:srgbClr val="152754"/>
                </a:solidFill>
              </a:rPr>
              <a:t>Date First Received by PHD</a:t>
            </a:r>
          </a:p>
        </p:txBody>
      </p:sp>
      <p:sp>
        <p:nvSpPr>
          <p:cNvPr id="3" name="Text Placeholder 2"/>
          <p:cNvSpPr>
            <a:spLocks noGrp="1"/>
          </p:cNvSpPr>
          <p:nvPr>
            <p:ph type="body" sz="quarter" idx="10"/>
          </p:nvPr>
        </p:nvSpPr>
        <p:spPr>
          <a:xfrm>
            <a:off x="170482" y="1336979"/>
            <a:ext cx="8849694" cy="5290244"/>
          </a:xfrm>
        </p:spPr>
        <p:txBody>
          <a:bodyPr>
            <a:normAutofit/>
          </a:bodyPr>
          <a:lstStyle/>
          <a:p>
            <a:pPr marL="0" indent="0">
              <a:buNone/>
            </a:pPr>
            <a:endParaRPr lang="en-US" i="1" dirty="0"/>
          </a:p>
          <a:p>
            <a:r>
              <a:rPr lang="en-US" dirty="0" smtClean="0"/>
              <a:t>Clarifies that this is the date RECEIVED by PHD, not the date a report was SENT (if different)</a:t>
            </a:r>
          </a:p>
          <a:p>
            <a:endParaRPr lang="en-US" dirty="0" smtClean="0"/>
          </a:p>
          <a:p>
            <a:r>
              <a:rPr lang="en-US" dirty="0" smtClean="0"/>
              <a:t>Date a report was SENT is a different concept</a:t>
            </a:r>
          </a:p>
          <a:p>
            <a:pPr lvl="1"/>
            <a:r>
              <a:rPr lang="en-US" dirty="0" smtClean="0"/>
              <a:t>May be useful for some jurisdictions – identifying </a:t>
            </a:r>
            <a:r>
              <a:rPr lang="en-US" dirty="0"/>
              <a:t>compliance with reporting regulations or for detecting problems with data </a:t>
            </a:r>
            <a:r>
              <a:rPr lang="en-US" dirty="0" smtClean="0"/>
              <a:t>transmissions</a:t>
            </a:r>
          </a:p>
          <a:p>
            <a:pPr lvl="1"/>
            <a:r>
              <a:rPr lang="en-US" dirty="0" smtClean="0"/>
              <a:t>We are not recommending inclusion of this separate concept in the MMGs. </a:t>
            </a:r>
          </a:p>
        </p:txBody>
      </p:sp>
    </p:spTree>
    <p:extLst>
      <p:ext uri="{BB962C8B-B14F-4D97-AF65-F5344CB8AC3E}">
        <p14:creationId xmlns:p14="http://schemas.microsoft.com/office/powerpoint/2010/main" val="40029048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solidFill>
                  <a:srgbClr val="152754"/>
                </a:solidFill>
              </a:rPr>
              <a:t>Date First Received by PHD</a:t>
            </a:r>
          </a:p>
        </p:txBody>
      </p:sp>
      <p:sp>
        <p:nvSpPr>
          <p:cNvPr id="3" name="Text Placeholder 2"/>
          <p:cNvSpPr>
            <a:spLocks noGrp="1"/>
          </p:cNvSpPr>
          <p:nvPr>
            <p:ph type="body" sz="quarter" idx="10"/>
          </p:nvPr>
        </p:nvSpPr>
        <p:spPr>
          <a:xfrm>
            <a:off x="170482" y="1336979"/>
            <a:ext cx="8849694" cy="5290244"/>
          </a:xfrm>
        </p:spPr>
        <p:txBody>
          <a:bodyPr>
            <a:normAutofit/>
          </a:bodyPr>
          <a:lstStyle/>
          <a:p>
            <a:pPr marL="0" indent="0">
              <a:buNone/>
            </a:pPr>
            <a:endParaRPr lang="en-US" dirty="0"/>
          </a:p>
          <a:p>
            <a:r>
              <a:rPr lang="en-US" dirty="0" smtClean="0"/>
              <a:t>“Report” may be a formal printed or electronic record, but may also include other methods.  </a:t>
            </a:r>
          </a:p>
          <a:p>
            <a:pPr lvl="1"/>
            <a:r>
              <a:rPr lang="en-US" dirty="0" smtClean="0"/>
              <a:t>Examples given, but ultimately left to jurisdiction’s discretion.</a:t>
            </a:r>
          </a:p>
          <a:p>
            <a:endParaRPr lang="en-US" dirty="0" smtClean="0"/>
          </a:p>
          <a:p>
            <a:r>
              <a:rPr lang="en-US" dirty="0" smtClean="0"/>
              <a:t>What if the report was sent elsewhere first? </a:t>
            </a:r>
          </a:p>
          <a:p>
            <a:pPr lvl="1"/>
            <a:r>
              <a:rPr lang="en-US" dirty="0" smtClean="0"/>
              <a:t>“If </a:t>
            </a:r>
            <a:r>
              <a:rPr lang="en-US" dirty="0"/>
              <a:t>a case report is triaged through multiple jurisdictions, the data element should reflect receipt by an agency within the jurisdiction responsible for submitting the report to CDC.  For example, the data element need not capture the date the case was first received by a public health agency in a different state</a:t>
            </a:r>
            <a:r>
              <a:rPr lang="en-US" dirty="0" smtClean="0"/>
              <a:t>.”</a:t>
            </a:r>
          </a:p>
        </p:txBody>
      </p:sp>
    </p:spTree>
    <p:extLst>
      <p:ext uri="{BB962C8B-B14F-4D97-AF65-F5344CB8AC3E}">
        <p14:creationId xmlns:p14="http://schemas.microsoft.com/office/powerpoint/2010/main" val="38973169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solidFill>
                  <a:srgbClr val="152754"/>
                </a:solidFill>
              </a:rPr>
              <a:t>Date First Received by State and </a:t>
            </a:r>
            <a:br>
              <a:rPr lang="en-US" sz="3200" dirty="0">
                <a:solidFill>
                  <a:srgbClr val="152754"/>
                </a:solidFill>
              </a:rPr>
            </a:br>
            <a:r>
              <a:rPr lang="en-US" sz="3200" dirty="0">
                <a:solidFill>
                  <a:srgbClr val="152754"/>
                </a:solidFill>
              </a:rPr>
              <a:t>Date First Received by </a:t>
            </a:r>
            <a:r>
              <a:rPr lang="en-US" sz="3200" dirty="0" smtClean="0">
                <a:solidFill>
                  <a:srgbClr val="152754"/>
                </a:solidFill>
              </a:rPr>
              <a:t>LHD</a:t>
            </a:r>
            <a:endParaRPr lang="en-US" sz="3200" dirty="0">
              <a:solidFill>
                <a:srgbClr val="152754"/>
              </a:solidFill>
            </a:endParaRPr>
          </a:p>
        </p:txBody>
      </p:sp>
      <p:sp>
        <p:nvSpPr>
          <p:cNvPr id="3" name="Text Placeholder 2"/>
          <p:cNvSpPr>
            <a:spLocks noGrp="1"/>
          </p:cNvSpPr>
          <p:nvPr>
            <p:ph type="body" sz="quarter" idx="10"/>
          </p:nvPr>
        </p:nvSpPr>
        <p:spPr>
          <a:xfrm>
            <a:off x="170482" y="1336979"/>
            <a:ext cx="8849694" cy="5185741"/>
          </a:xfrm>
        </p:spPr>
        <p:txBody>
          <a:bodyPr>
            <a:normAutofit fontScale="85000" lnSpcReduction="20000"/>
          </a:bodyPr>
          <a:lstStyle/>
          <a:p>
            <a:pPr>
              <a:lnSpc>
                <a:spcPct val="110000"/>
              </a:lnSpc>
            </a:pPr>
            <a:r>
              <a:rPr lang="en-US" dirty="0"/>
              <a:t>Recommended Implementation:</a:t>
            </a:r>
          </a:p>
          <a:p>
            <a:pPr>
              <a:lnSpc>
                <a:spcPct val="110000"/>
              </a:lnSpc>
            </a:pPr>
            <a:endParaRPr lang="en-US" b="1" dirty="0" smtClean="0"/>
          </a:p>
          <a:p>
            <a:pPr marL="0" indent="0">
              <a:lnSpc>
                <a:spcPct val="110000"/>
              </a:lnSpc>
              <a:buNone/>
            </a:pPr>
            <a:r>
              <a:rPr lang="en-US" b="1" dirty="0"/>
              <a:t>Date First Received by State </a:t>
            </a:r>
            <a:r>
              <a:rPr lang="en-US" dirty="0" smtClean="0"/>
              <a:t>should </a:t>
            </a:r>
            <a:r>
              <a:rPr lang="en-US" dirty="0"/>
              <a:t>be defined as the </a:t>
            </a:r>
            <a:r>
              <a:rPr lang="en-US" b="1" dirty="0"/>
              <a:t>earliest date</a:t>
            </a:r>
            <a:r>
              <a:rPr lang="en-US" dirty="0"/>
              <a:t> a report for the case was </a:t>
            </a:r>
            <a:r>
              <a:rPr lang="en-US" b="1" dirty="0"/>
              <a:t>received</a:t>
            </a:r>
            <a:r>
              <a:rPr lang="en-US" dirty="0"/>
              <a:t> by the state public health agency.</a:t>
            </a:r>
          </a:p>
          <a:p>
            <a:pPr marL="0" indent="0">
              <a:lnSpc>
                <a:spcPct val="110000"/>
              </a:lnSpc>
              <a:buNone/>
            </a:pPr>
            <a:r>
              <a:rPr lang="en-US" dirty="0"/>
              <a:t> </a:t>
            </a:r>
          </a:p>
          <a:p>
            <a:pPr marL="0" indent="0">
              <a:lnSpc>
                <a:spcPct val="110000"/>
              </a:lnSpc>
              <a:buNone/>
            </a:pPr>
            <a:r>
              <a:rPr lang="en-US" b="1" dirty="0"/>
              <a:t>Date First Received by Local Health Department </a:t>
            </a:r>
            <a:r>
              <a:rPr lang="en-US" dirty="0" smtClean="0"/>
              <a:t>should </a:t>
            </a:r>
            <a:r>
              <a:rPr lang="en-US" dirty="0"/>
              <a:t>be defined as the </a:t>
            </a:r>
            <a:r>
              <a:rPr lang="en-US" b="1" dirty="0"/>
              <a:t>earliest date</a:t>
            </a:r>
            <a:r>
              <a:rPr lang="en-US" dirty="0"/>
              <a:t> a report for the case was received by the </a:t>
            </a:r>
            <a:r>
              <a:rPr lang="en-US" dirty="0" smtClean="0"/>
              <a:t>local public </a:t>
            </a:r>
            <a:r>
              <a:rPr lang="en-US" dirty="0"/>
              <a:t>health agency. </a:t>
            </a:r>
            <a:endParaRPr lang="en-US" dirty="0" smtClean="0"/>
          </a:p>
          <a:p>
            <a:pPr>
              <a:lnSpc>
                <a:spcPct val="110000"/>
              </a:lnSpc>
            </a:pPr>
            <a:endParaRPr lang="en-US" dirty="0"/>
          </a:p>
          <a:p>
            <a:pPr>
              <a:lnSpc>
                <a:spcPct val="110000"/>
              </a:lnSpc>
            </a:pPr>
            <a:r>
              <a:rPr lang="en-US" dirty="0" smtClean="0"/>
              <a:t>Recommend inclusion only at jurisdiction’s discretion – not valuable or applicable to all jurisdictions</a:t>
            </a:r>
          </a:p>
          <a:p>
            <a:pPr>
              <a:lnSpc>
                <a:spcPct val="110000"/>
              </a:lnSpc>
            </a:pPr>
            <a:r>
              <a:rPr lang="en-US" dirty="0" smtClean="0"/>
              <a:t>Suggest making these both optional in GenV2 MMG</a:t>
            </a:r>
            <a:endParaRPr lang="en-US" dirty="0"/>
          </a:p>
        </p:txBody>
      </p:sp>
    </p:spTree>
    <p:extLst>
      <p:ext uri="{BB962C8B-B14F-4D97-AF65-F5344CB8AC3E}">
        <p14:creationId xmlns:p14="http://schemas.microsoft.com/office/powerpoint/2010/main" val="30926041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solidFill>
                  <a:srgbClr val="152754"/>
                </a:solidFill>
              </a:rPr>
              <a:t>Date </a:t>
            </a:r>
            <a:r>
              <a:rPr lang="en-US" sz="3600" dirty="0" smtClean="0">
                <a:solidFill>
                  <a:srgbClr val="152754"/>
                </a:solidFill>
              </a:rPr>
              <a:t>Reported</a:t>
            </a:r>
            <a:endParaRPr lang="en-US" sz="3600" dirty="0">
              <a:solidFill>
                <a:srgbClr val="152754"/>
              </a:solidFill>
            </a:endParaRPr>
          </a:p>
        </p:txBody>
      </p:sp>
      <p:sp>
        <p:nvSpPr>
          <p:cNvPr id="3" name="Text Placeholder 2"/>
          <p:cNvSpPr>
            <a:spLocks noGrp="1"/>
          </p:cNvSpPr>
          <p:nvPr>
            <p:ph type="body" sz="quarter" idx="10"/>
          </p:nvPr>
        </p:nvSpPr>
        <p:spPr>
          <a:xfrm>
            <a:off x="170482" y="1336979"/>
            <a:ext cx="8849694" cy="5246701"/>
          </a:xfrm>
        </p:spPr>
        <p:txBody>
          <a:bodyPr>
            <a:normAutofit/>
          </a:bodyPr>
          <a:lstStyle/>
          <a:p>
            <a:endParaRPr lang="en-US" dirty="0" smtClean="0"/>
          </a:p>
          <a:p>
            <a:r>
              <a:rPr lang="en-US" dirty="0" smtClean="0"/>
              <a:t>Currently defined as: Date that a HD first suspected the subject might have the condition.</a:t>
            </a:r>
          </a:p>
          <a:p>
            <a:pPr lvl="1"/>
            <a:endParaRPr lang="en-US" dirty="0" smtClean="0"/>
          </a:p>
          <a:p>
            <a:pPr lvl="1"/>
            <a:endParaRPr lang="en-US" dirty="0" smtClean="0"/>
          </a:p>
          <a:p>
            <a:r>
              <a:rPr lang="en-US" dirty="0" smtClean="0"/>
              <a:t>Recommended </a:t>
            </a:r>
            <a:r>
              <a:rPr lang="en-US" dirty="0"/>
              <a:t>Implementation</a:t>
            </a:r>
            <a:r>
              <a:rPr lang="en-US" dirty="0" smtClean="0"/>
              <a:t>:</a:t>
            </a:r>
          </a:p>
          <a:p>
            <a:endParaRPr lang="en-US" dirty="0"/>
          </a:p>
          <a:p>
            <a:pPr marL="0" indent="0" algn="ctr">
              <a:buNone/>
            </a:pPr>
            <a:r>
              <a:rPr lang="en-US" sz="3200" b="1" i="1" dirty="0" smtClean="0"/>
              <a:t>Removal</a:t>
            </a:r>
            <a:r>
              <a:rPr lang="en-US" sz="3200" i="1" dirty="0" smtClean="0"/>
              <a:t> </a:t>
            </a:r>
            <a:r>
              <a:rPr lang="en-US" sz="3200" i="1" dirty="0"/>
              <a:t>from </a:t>
            </a:r>
            <a:r>
              <a:rPr lang="en-US" sz="3200" i="1" dirty="0" smtClean="0"/>
              <a:t>Generic </a:t>
            </a:r>
            <a:r>
              <a:rPr lang="en-US" sz="3200" i="1" dirty="0"/>
              <a:t>v2.0 </a:t>
            </a:r>
            <a:r>
              <a:rPr lang="en-US" sz="3200" i="1" dirty="0" smtClean="0"/>
              <a:t>MMG</a:t>
            </a:r>
            <a:endParaRPr lang="en-US" sz="3200" i="1" dirty="0"/>
          </a:p>
        </p:txBody>
      </p:sp>
    </p:spTree>
    <p:extLst>
      <p:ext uri="{BB962C8B-B14F-4D97-AF65-F5344CB8AC3E}">
        <p14:creationId xmlns:p14="http://schemas.microsoft.com/office/powerpoint/2010/main" val="28054804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Placeholder 3"/>
          <p:cNvSpPr>
            <a:spLocks noGrp="1"/>
          </p:cNvSpPr>
          <p:nvPr>
            <p:ph type="body" sz="quarter" idx="10"/>
          </p:nvPr>
        </p:nvSpPr>
        <p:spPr>
          <a:xfrm>
            <a:off x="2851150" y="2592388"/>
            <a:ext cx="6115050" cy="906462"/>
          </a:xfrm>
        </p:spPr>
        <p:txBody>
          <a:bodyPr>
            <a:normAutofit/>
          </a:bodyPr>
          <a:lstStyle/>
          <a:p>
            <a:r>
              <a:rPr lang="en-US" altLang="en-US" dirty="0" smtClean="0"/>
              <a:t>Diagnosis Date</a:t>
            </a:r>
            <a:endParaRPr altLang="en-US" dirty="0" smtClean="0"/>
          </a:p>
        </p:txBody>
      </p:sp>
    </p:spTree>
    <p:extLst>
      <p:ext uri="{BB962C8B-B14F-4D97-AF65-F5344CB8AC3E}">
        <p14:creationId xmlns:p14="http://schemas.microsoft.com/office/powerpoint/2010/main" val="39606793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solidFill>
                  <a:srgbClr val="152754"/>
                </a:solidFill>
              </a:rPr>
              <a:t>Diagnosis Date</a:t>
            </a:r>
            <a:endParaRPr lang="en-US" dirty="0">
              <a:solidFill>
                <a:srgbClr val="152754"/>
              </a:solidFill>
            </a:endParaRPr>
          </a:p>
        </p:txBody>
      </p:sp>
      <p:sp>
        <p:nvSpPr>
          <p:cNvPr id="3" name="Text Placeholder 2"/>
          <p:cNvSpPr>
            <a:spLocks noGrp="1"/>
          </p:cNvSpPr>
          <p:nvPr>
            <p:ph type="body" sz="quarter" idx="10"/>
          </p:nvPr>
        </p:nvSpPr>
        <p:spPr>
          <a:xfrm>
            <a:off x="170482" y="1336978"/>
            <a:ext cx="8849694" cy="5521021"/>
          </a:xfrm>
        </p:spPr>
        <p:txBody>
          <a:bodyPr>
            <a:normAutofit/>
          </a:bodyPr>
          <a:lstStyle/>
          <a:p>
            <a:r>
              <a:rPr lang="en-US" sz="2600" dirty="0" smtClean="0"/>
              <a:t>Summary of discussion points: </a:t>
            </a:r>
            <a:endParaRPr lang="en-US" sz="2600" dirty="0"/>
          </a:p>
          <a:p>
            <a:pPr lvl="1"/>
            <a:r>
              <a:rPr lang="en-US" sz="2600" dirty="0" smtClean="0"/>
              <a:t>Huge variation in importance across jurisdictions and programs</a:t>
            </a:r>
          </a:p>
          <a:p>
            <a:pPr lvl="1"/>
            <a:endParaRPr lang="en-US" sz="2600" dirty="0" smtClean="0"/>
          </a:p>
          <a:p>
            <a:pPr lvl="1"/>
            <a:r>
              <a:rPr lang="en-US" sz="2600" dirty="0" smtClean="0"/>
              <a:t>Many using lab dates either as sole basis for Diagnosis Date, as proxies when clinical information is missing, or as part of an algorithm</a:t>
            </a:r>
          </a:p>
          <a:p>
            <a:pPr lvl="1"/>
            <a:endParaRPr lang="en-US" sz="2600" dirty="0" smtClean="0"/>
          </a:p>
          <a:p>
            <a:pPr lvl="1"/>
            <a:r>
              <a:rPr lang="en-US" sz="2600" dirty="0" smtClean="0"/>
              <a:t>No consensus on choice of lab or other proxy date. Collection date might be preferred for some, result date for others</a:t>
            </a:r>
          </a:p>
          <a:p>
            <a:pPr lvl="2"/>
            <a:r>
              <a:rPr lang="en-US" sz="2200" dirty="0" smtClean="0"/>
              <a:t>Variation in specifics of lab dates (first, first positive etc.)</a:t>
            </a:r>
            <a:endParaRPr lang="en-US" sz="2200" dirty="0" smtClean="0"/>
          </a:p>
          <a:p>
            <a:endParaRPr lang="en-US" dirty="0" smtClean="0"/>
          </a:p>
        </p:txBody>
      </p:sp>
    </p:spTree>
    <p:extLst>
      <p:ext uri="{BB962C8B-B14F-4D97-AF65-F5344CB8AC3E}">
        <p14:creationId xmlns:p14="http://schemas.microsoft.com/office/powerpoint/2010/main" val="30171598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solidFill>
                  <a:srgbClr val="152754"/>
                </a:solidFill>
              </a:rPr>
              <a:t>Diagnosis Date</a:t>
            </a:r>
            <a:endParaRPr lang="en-US" dirty="0">
              <a:solidFill>
                <a:srgbClr val="152754"/>
              </a:solidFill>
            </a:endParaRPr>
          </a:p>
        </p:txBody>
      </p:sp>
      <p:sp>
        <p:nvSpPr>
          <p:cNvPr id="3" name="Text Placeholder 2"/>
          <p:cNvSpPr>
            <a:spLocks noGrp="1"/>
          </p:cNvSpPr>
          <p:nvPr>
            <p:ph type="body" sz="quarter" idx="10"/>
          </p:nvPr>
        </p:nvSpPr>
        <p:spPr>
          <a:xfrm>
            <a:off x="170482" y="1336978"/>
            <a:ext cx="8849694" cy="5521021"/>
          </a:xfrm>
        </p:spPr>
        <p:txBody>
          <a:bodyPr>
            <a:normAutofit fontScale="92500" lnSpcReduction="10000"/>
          </a:bodyPr>
          <a:lstStyle/>
          <a:p>
            <a:r>
              <a:rPr lang="en-US" dirty="0" smtClean="0"/>
              <a:t>Summary of discussion points (continued): </a:t>
            </a:r>
            <a:endParaRPr lang="en-US" dirty="0"/>
          </a:p>
          <a:p>
            <a:pPr lvl="1"/>
            <a:r>
              <a:rPr lang="en-US" sz="2800" dirty="0" smtClean="0"/>
              <a:t>Outside the scope of this workgroup to provide condition-specific recommendations; variability in the meaning of ‘Diagnosis Date’ across conditions would remain</a:t>
            </a:r>
          </a:p>
          <a:p>
            <a:pPr lvl="1"/>
            <a:endParaRPr lang="en-US" sz="2800" dirty="0" smtClean="0"/>
          </a:p>
          <a:p>
            <a:pPr lvl="1"/>
            <a:r>
              <a:rPr lang="en-US" sz="2800" dirty="0" smtClean="0"/>
              <a:t>Dates being used as proxies are typically captured elsewhere in surveillance systems, and often captured elsewhere in MMGs</a:t>
            </a:r>
          </a:p>
          <a:p>
            <a:pPr lvl="2"/>
            <a:r>
              <a:rPr lang="en-US" sz="2400" dirty="0" smtClean="0"/>
              <a:t>Lab dates currently not captured as part of core GenV2 elements, but addition of such data elements could be proposed </a:t>
            </a:r>
          </a:p>
          <a:p>
            <a:pPr lvl="2"/>
            <a:endParaRPr lang="en-US" sz="2400" dirty="0" smtClean="0"/>
          </a:p>
          <a:p>
            <a:pPr lvl="1"/>
            <a:r>
              <a:rPr lang="en-US" sz="2800" dirty="0"/>
              <a:t>Collecting clinical and laboratory dates as separate, discrete data elements may provide clarity </a:t>
            </a:r>
            <a:r>
              <a:rPr lang="en-US" sz="2800" dirty="0" smtClean="0"/>
              <a:t>about the meaning of each date as well as which </a:t>
            </a:r>
            <a:r>
              <a:rPr lang="en-US" sz="2800" dirty="0"/>
              <a:t>information is </a:t>
            </a:r>
            <a:r>
              <a:rPr lang="en-US" sz="2800" dirty="0" smtClean="0"/>
              <a:t>available for a particular case</a:t>
            </a:r>
            <a:endParaRPr lang="en-US" sz="2800" dirty="0" smtClean="0"/>
          </a:p>
          <a:p>
            <a:pPr marL="457200" lvl="1" indent="0">
              <a:buNone/>
            </a:pPr>
            <a:endParaRPr lang="en-US" dirty="0" smtClean="0"/>
          </a:p>
          <a:p>
            <a:endParaRPr lang="en-US" dirty="0" smtClean="0"/>
          </a:p>
        </p:txBody>
      </p:sp>
    </p:spTree>
    <p:extLst>
      <p:ext uri="{BB962C8B-B14F-4D97-AF65-F5344CB8AC3E}">
        <p14:creationId xmlns:p14="http://schemas.microsoft.com/office/powerpoint/2010/main" val="10379454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solidFill>
                  <a:srgbClr val="152754"/>
                </a:solidFill>
              </a:rPr>
              <a:t>Diagnosis Date</a:t>
            </a:r>
            <a:endParaRPr lang="en-US" dirty="0">
              <a:solidFill>
                <a:srgbClr val="152754"/>
              </a:solidFill>
            </a:endParaRPr>
          </a:p>
        </p:txBody>
      </p:sp>
      <p:sp>
        <p:nvSpPr>
          <p:cNvPr id="3" name="Text Placeholder 2"/>
          <p:cNvSpPr>
            <a:spLocks noGrp="1"/>
          </p:cNvSpPr>
          <p:nvPr>
            <p:ph type="body" sz="quarter" idx="10"/>
          </p:nvPr>
        </p:nvSpPr>
        <p:spPr>
          <a:xfrm>
            <a:off x="170482" y="1336979"/>
            <a:ext cx="8849694" cy="5290244"/>
          </a:xfrm>
        </p:spPr>
        <p:txBody>
          <a:bodyPr>
            <a:normAutofit fontScale="92500" lnSpcReduction="10000"/>
          </a:bodyPr>
          <a:lstStyle/>
          <a:p>
            <a:r>
              <a:rPr lang="en-US" dirty="0"/>
              <a:t>Recommended Implementation:</a:t>
            </a:r>
          </a:p>
          <a:p>
            <a:pPr marL="0" indent="0">
              <a:buNone/>
            </a:pPr>
            <a:endParaRPr lang="en-US" b="1" dirty="0" smtClean="0"/>
          </a:p>
          <a:p>
            <a:pPr marL="457200" lvl="1" indent="0">
              <a:buNone/>
            </a:pPr>
            <a:r>
              <a:rPr lang="en-US" sz="2800" b="1" dirty="0"/>
              <a:t>Diagnosis Date should represent clinical diagnosis only. Other dates relevant to diagnosis, such as laboratory dates, should be captured in separate, discrete data elements. </a:t>
            </a:r>
            <a:endParaRPr lang="en-US" sz="2800" dirty="0"/>
          </a:p>
          <a:p>
            <a:pPr marL="457200" lvl="1" indent="0">
              <a:buNone/>
            </a:pPr>
            <a:endParaRPr lang="en-US" dirty="0"/>
          </a:p>
          <a:p>
            <a:pPr marL="457200" lvl="1" indent="0">
              <a:buNone/>
            </a:pPr>
            <a:r>
              <a:rPr lang="en-US" dirty="0" smtClean="0"/>
              <a:t>As other dates are captured separately, jurisdictions can choose to use any combination of date types as needed for internal use.</a:t>
            </a:r>
          </a:p>
          <a:p>
            <a:pPr marL="457200" lvl="1" indent="0">
              <a:buNone/>
            </a:pPr>
            <a:endParaRPr lang="en-US" dirty="0" smtClean="0"/>
          </a:p>
          <a:p>
            <a:pPr marL="457200" lvl="1" indent="0">
              <a:buNone/>
            </a:pPr>
            <a:r>
              <a:rPr lang="en-US" dirty="0" smtClean="0"/>
              <a:t>If data element cannot be populated as described above, it should not be sent. Substitution of another date is not recommended</a:t>
            </a:r>
          </a:p>
          <a:p>
            <a:pPr marL="457200" lvl="1" indent="0">
              <a:buNone/>
            </a:pPr>
            <a:endParaRPr lang="en-US" dirty="0" smtClean="0"/>
          </a:p>
          <a:p>
            <a:pPr marL="457200" lvl="1" indent="0">
              <a:buNone/>
            </a:pPr>
            <a:r>
              <a:rPr lang="en-US" dirty="0"/>
              <a:t>Implementation of this definition of Diagnosis Date may require the addition of one or more laboratory-related data elements to future updates of GenV2 or to </a:t>
            </a:r>
            <a:r>
              <a:rPr lang="en-US" dirty="0" smtClean="0"/>
              <a:t>GenV3</a:t>
            </a:r>
            <a:endParaRPr lang="en-US" dirty="0" smtClean="0"/>
          </a:p>
          <a:p>
            <a:pPr marL="457200" lvl="1" indent="0">
              <a:buNone/>
            </a:pPr>
            <a:endParaRPr lang="en-US" dirty="0"/>
          </a:p>
          <a:p>
            <a:pPr marL="457200" lvl="1" indent="0">
              <a:buNone/>
            </a:pPr>
            <a:endParaRPr lang="en-US" dirty="0" smtClean="0"/>
          </a:p>
          <a:p>
            <a:endParaRPr lang="en-US" dirty="0" smtClean="0"/>
          </a:p>
        </p:txBody>
      </p:sp>
    </p:spTree>
    <p:extLst>
      <p:ext uri="{BB962C8B-B14F-4D97-AF65-F5344CB8AC3E}">
        <p14:creationId xmlns:p14="http://schemas.microsoft.com/office/powerpoint/2010/main" val="8440208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solidFill>
                  <a:srgbClr val="152754"/>
                </a:solidFill>
              </a:rPr>
              <a:t>Diagnosis Date</a:t>
            </a:r>
            <a:endParaRPr lang="en-US" dirty="0">
              <a:solidFill>
                <a:srgbClr val="152754"/>
              </a:solidFill>
            </a:endParaRPr>
          </a:p>
        </p:txBody>
      </p:sp>
      <p:sp>
        <p:nvSpPr>
          <p:cNvPr id="3" name="Text Placeholder 2"/>
          <p:cNvSpPr>
            <a:spLocks noGrp="1"/>
          </p:cNvSpPr>
          <p:nvPr>
            <p:ph type="body" sz="quarter" idx="10"/>
          </p:nvPr>
        </p:nvSpPr>
        <p:spPr>
          <a:xfrm>
            <a:off x="170482" y="1336979"/>
            <a:ext cx="8849694" cy="5290244"/>
          </a:xfrm>
        </p:spPr>
        <p:txBody>
          <a:bodyPr>
            <a:normAutofit/>
          </a:bodyPr>
          <a:lstStyle/>
          <a:p>
            <a:r>
              <a:rPr lang="en-US" dirty="0" smtClean="0"/>
              <a:t>Data Sources:</a:t>
            </a:r>
            <a:endParaRPr lang="en-US" dirty="0"/>
          </a:p>
          <a:p>
            <a:pPr lvl="1"/>
            <a:endParaRPr lang="en-US" dirty="0" smtClean="0"/>
          </a:p>
          <a:p>
            <a:pPr lvl="1"/>
            <a:r>
              <a:rPr lang="en-US" dirty="0" smtClean="0"/>
              <a:t>Provider </a:t>
            </a:r>
            <a:r>
              <a:rPr lang="en-US" dirty="0"/>
              <a:t>report, provider interview, or medical record/chart review</a:t>
            </a:r>
          </a:p>
          <a:p>
            <a:pPr lvl="2"/>
            <a:r>
              <a:rPr lang="en-US" dirty="0"/>
              <a:t>Documentation of the earliest </a:t>
            </a:r>
            <a:r>
              <a:rPr lang="en-US" strike="sngStrike" dirty="0" smtClean="0"/>
              <a:t>visit</a:t>
            </a:r>
            <a:r>
              <a:rPr lang="en-US" dirty="0" smtClean="0"/>
              <a:t> date </a:t>
            </a:r>
            <a:r>
              <a:rPr lang="en-US" dirty="0"/>
              <a:t>at which the clinician identified the specific condition of interest as a </a:t>
            </a:r>
            <a:r>
              <a:rPr lang="en-US" strike="sngStrike" dirty="0" smtClean="0"/>
              <a:t>presumptive</a:t>
            </a:r>
            <a:r>
              <a:rPr lang="en-US" dirty="0" smtClean="0"/>
              <a:t> suspected or </a:t>
            </a:r>
            <a:r>
              <a:rPr lang="en-US" dirty="0"/>
              <a:t>final </a:t>
            </a:r>
            <a:r>
              <a:rPr lang="en-US" dirty="0" smtClean="0"/>
              <a:t>diagnosis.</a:t>
            </a:r>
          </a:p>
          <a:p>
            <a:pPr lvl="1"/>
            <a:endParaRPr lang="en-US" dirty="0" smtClean="0"/>
          </a:p>
          <a:p>
            <a:pPr lvl="1"/>
            <a:r>
              <a:rPr lang="en-US" dirty="0" smtClean="0"/>
              <a:t>Electronic </a:t>
            </a:r>
            <a:r>
              <a:rPr lang="en-US" dirty="0"/>
              <a:t>case </a:t>
            </a:r>
            <a:r>
              <a:rPr lang="en-US" dirty="0" smtClean="0"/>
              <a:t>reports</a:t>
            </a:r>
          </a:p>
          <a:p>
            <a:pPr lvl="2"/>
            <a:r>
              <a:rPr lang="en-US" dirty="0" smtClean="0"/>
              <a:t>Visit/encounter </a:t>
            </a:r>
            <a:r>
              <a:rPr lang="en-US" dirty="0"/>
              <a:t>date associated with an </a:t>
            </a:r>
            <a:r>
              <a:rPr lang="en-US" dirty="0" err="1"/>
              <a:t>eICR</a:t>
            </a:r>
            <a:r>
              <a:rPr lang="en-US" dirty="0"/>
              <a:t> or other electronic case report for a particular condition. </a:t>
            </a:r>
          </a:p>
          <a:p>
            <a:pPr marL="914400" lvl="2" indent="0">
              <a:buNone/>
            </a:pPr>
            <a:endParaRPr lang="en-US" dirty="0" smtClean="0"/>
          </a:p>
          <a:p>
            <a:endParaRPr lang="en-US" dirty="0" smtClean="0"/>
          </a:p>
        </p:txBody>
      </p:sp>
    </p:spTree>
    <p:extLst>
      <p:ext uri="{BB962C8B-B14F-4D97-AF65-F5344CB8AC3E}">
        <p14:creationId xmlns:p14="http://schemas.microsoft.com/office/powerpoint/2010/main" val="12593227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solidFill>
                  <a:srgbClr val="152754"/>
                </a:solidFill>
              </a:rPr>
              <a:t>Diagnosis Date - Concerns</a:t>
            </a:r>
            <a:endParaRPr lang="en-US" dirty="0">
              <a:solidFill>
                <a:srgbClr val="152754"/>
              </a:solidFill>
            </a:endParaRPr>
          </a:p>
        </p:txBody>
      </p:sp>
      <p:sp>
        <p:nvSpPr>
          <p:cNvPr id="3" name="Text Placeholder 2"/>
          <p:cNvSpPr>
            <a:spLocks noGrp="1"/>
          </p:cNvSpPr>
          <p:nvPr>
            <p:ph type="body" sz="quarter" idx="10"/>
          </p:nvPr>
        </p:nvSpPr>
        <p:spPr>
          <a:xfrm>
            <a:off x="170482" y="1336979"/>
            <a:ext cx="8849694" cy="5290244"/>
          </a:xfrm>
        </p:spPr>
        <p:txBody>
          <a:bodyPr>
            <a:normAutofit/>
          </a:bodyPr>
          <a:lstStyle/>
          <a:p>
            <a:r>
              <a:rPr lang="en-US" dirty="0" smtClean="0"/>
              <a:t>Concerns remai</a:t>
            </a:r>
            <a:r>
              <a:rPr lang="en-US" dirty="0" smtClean="0"/>
              <a:t>n:</a:t>
            </a:r>
            <a:endParaRPr lang="en-US" dirty="0" smtClean="0"/>
          </a:p>
          <a:p>
            <a:pPr lvl="1"/>
            <a:r>
              <a:rPr lang="en-US" dirty="0" smtClean="0"/>
              <a:t>Clinical diagnosis may be difficult to obtain/rarely populated</a:t>
            </a:r>
          </a:p>
          <a:p>
            <a:pPr marL="457200" lvl="1" indent="0">
              <a:buNone/>
            </a:pPr>
            <a:endParaRPr lang="en-US" dirty="0" smtClean="0"/>
          </a:p>
          <a:p>
            <a:pPr lvl="1"/>
            <a:r>
              <a:rPr lang="en-US" dirty="0" smtClean="0"/>
              <a:t>Concerns about reliability of a clinical Diagnosis Date as reported</a:t>
            </a:r>
          </a:p>
          <a:p>
            <a:pPr marL="457200" lvl="1" indent="0">
              <a:buNone/>
            </a:pPr>
            <a:endParaRPr lang="en-US" dirty="0" smtClean="0"/>
          </a:p>
          <a:p>
            <a:pPr lvl="1"/>
            <a:r>
              <a:rPr lang="en-US" dirty="0" smtClean="0"/>
              <a:t>Specific date concept/epidemiological time point represented by current use of Diagnosis Date may be lost</a:t>
            </a:r>
            <a:endParaRPr lang="en-US" sz="2800" dirty="0"/>
          </a:p>
          <a:p>
            <a:pPr lvl="1"/>
            <a:endParaRPr lang="en-US" dirty="0" smtClean="0"/>
          </a:p>
        </p:txBody>
      </p:sp>
    </p:spTree>
    <p:extLst>
      <p:ext uri="{BB962C8B-B14F-4D97-AF65-F5344CB8AC3E}">
        <p14:creationId xmlns:p14="http://schemas.microsoft.com/office/powerpoint/2010/main" val="20249573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 Date - Options</a:t>
            </a:r>
            <a:endParaRPr lang="en-US" dirty="0"/>
          </a:p>
        </p:txBody>
      </p:sp>
      <p:sp>
        <p:nvSpPr>
          <p:cNvPr id="3" name="Text Placeholder 2"/>
          <p:cNvSpPr>
            <a:spLocks noGrp="1"/>
          </p:cNvSpPr>
          <p:nvPr>
            <p:ph type="body" sz="quarter" idx="10"/>
          </p:nvPr>
        </p:nvSpPr>
        <p:spPr>
          <a:xfrm>
            <a:off x="170482" y="1336980"/>
            <a:ext cx="8849694" cy="5024064"/>
          </a:xfrm>
        </p:spPr>
        <p:txBody>
          <a:bodyPr>
            <a:normAutofit fontScale="92500"/>
          </a:bodyPr>
          <a:lstStyle/>
          <a:p>
            <a:r>
              <a:rPr lang="en-US" dirty="0"/>
              <a:t>Move forward with clinical </a:t>
            </a:r>
            <a:r>
              <a:rPr lang="en-US" dirty="0" smtClean="0"/>
              <a:t>Diagnosis Date (including recommendations </a:t>
            </a:r>
            <a:r>
              <a:rPr lang="en-US" dirty="0"/>
              <a:t>to make sure that other data elements frequently used in </a:t>
            </a:r>
            <a:r>
              <a:rPr lang="en-US" dirty="0" smtClean="0"/>
              <a:t>Diagnosis Date </a:t>
            </a:r>
            <a:r>
              <a:rPr lang="en-US" dirty="0"/>
              <a:t>calculations are captured in </a:t>
            </a:r>
            <a:r>
              <a:rPr lang="en-US" dirty="0" smtClean="0"/>
              <a:t>GenV2/3)</a:t>
            </a:r>
          </a:p>
          <a:p>
            <a:endParaRPr lang="en-US" dirty="0" smtClean="0"/>
          </a:p>
          <a:p>
            <a:r>
              <a:rPr lang="en-US" dirty="0" smtClean="0"/>
              <a:t>Move </a:t>
            </a:r>
            <a:r>
              <a:rPr lang="en-US" dirty="0"/>
              <a:t>forward with clinical </a:t>
            </a:r>
            <a:r>
              <a:rPr lang="en-US" dirty="0" smtClean="0"/>
              <a:t>Diagnosis Date </a:t>
            </a:r>
            <a:r>
              <a:rPr lang="en-US" dirty="0"/>
              <a:t>and address concerns about need for a hierarchical data element in MMWR Week/Event Date/Summary date </a:t>
            </a:r>
            <a:r>
              <a:rPr lang="en-US" dirty="0" smtClean="0"/>
              <a:t>discussions</a:t>
            </a:r>
          </a:p>
          <a:p>
            <a:endParaRPr lang="en-US" dirty="0"/>
          </a:p>
          <a:p>
            <a:r>
              <a:rPr lang="en-US" dirty="0" smtClean="0"/>
              <a:t>Replace clinical Diagnosis Date with a different concept (with a different name) that would allow for a hierarchical data element using both clinical and laboratory information</a:t>
            </a:r>
          </a:p>
        </p:txBody>
      </p:sp>
    </p:spTree>
    <p:extLst>
      <p:ext uri="{BB962C8B-B14F-4D97-AF65-F5344CB8AC3E}">
        <p14:creationId xmlns:p14="http://schemas.microsoft.com/office/powerpoint/2010/main" val="18729845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Items</a:t>
            </a:r>
            <a:endParaRPr lang="en-US" dirty="0"/>
          </a:p>
        </p:txBody>
      </p:sp>
      <p:sp>
        <p:nvSpPr>
          <p:cNvPr id="3" name="Text Placeholder 2"/>
          <p:cNvSpPr>
            <a:spLocks noGrp="1"/>
          </p:cNvSpPr>
          <p:nvPr>
            <p:ph type="body" sz="quarter" idx="10"/>
          </p:nvPr>
        </p:nvSpPr>
        <p:spPr>
          <a:xfrm>
            <a:off x="170482" y="1336979"/>
            <a:ext cx="8849694" cy="5249351"/>
          </a:xfrm>
        </p:spPr>
        <p:txBody>
          <a:bodyPr>
            <a:normAutofit fontScale="92500" lnSpcReduction="10000"/>
          </a:bodyPr>
          <a:lstStyle/>
          <a:p>
            <a:r>
              <a:rPr lang="en-US" dirty="0" smtClean="0"/>
              <a:t>Send </a:t>
            </a:r>
            <a:r>
              <a:rPr lang="en-US" dirty="0" smtClean="0"/>
              <a:t>last-minute comments </a:t>
            </a:r>
            <a:r>
              <a:rPr lang="en-US" dirty="0" smtClean="0"/>
              <a:t>on </a:t>
            </a:r>
            <a:r>
              <a:rPr lang="en-US" dirty="0" smtClean="0"/>
              <a:t>Diagnosis Date </a:t>
            </a:r>
            <a:r>
              <a:rPr lang="en-US" dirty="0" smtClean="0"/>
              <a:t>and Report Dates drafts </a:t>
            </a:r>
            <a:r>
              <a:rPr lang="en-US" dirty="0" smtClean="0">
                <a:solidFill>
                  <a:srgbClr val="FF0000"/>
                </a:solidFill>
              </a:rPr>
              <a:t>TODAY</a:t>
            </a:r>
            <a:endParaRPr lang="en-US" dirty="0">
              <a:solidFill>
                <a:srgbClr val="FF0000"/>
              </a:solidFill>
            </a:endParaRPr>
          </a:p>
          <a:p>
            <a:pPr lvl="1"/>
            <a:r>
              <a:rPr lang="en-US" dirty="0"/>
              <a:t>Report Date </a:t>
            </a:r>
            <a:r>
              <a:rPr lang="en-US" dirty="0" smtClean="0"/>
              <a:t>Draft:  </a:t>
            </a:r>
            <a:r>
              <a:rPr lang="en-US" dirty="0">
                <a:hlinkClick r:id="rId2"/>
              </a:rPr>
              <a:t>https://</a:t>
            </a:r>
            <a:r>
              <a:rPr lang="en-US" dirty="0" smtClean="0">
                <a:hlinkClick r:id="rId2"/>
              </a:rPr>
              <a:t>3.basecamp.com/3164497/buckets/6938668/uploads/1720604310</a:t>
            </a:r>
            <a:endParaRPr lang="en-US" dirty="0" smtClean="0"/>
          </a:p>
          <a:p>
            <a:pPr lvl="1"/>
            <a:r>
              <a:rPr lang="en-US" dirty="0" smtClean="0"/>
              <a:t>Diagnosis Date </a:t>
            </a:r>
            <a:r>
              <a:rPr lang="en-US" dirty="0" smtClean="0"/>
              <a:t>Draft:  </a:t>
            </a:r>
            <a:r>
              <a:rPr lang="en-US" dirty="0">
                <a:hlinkClick r:id="rId3"/>
              </a:rPr>
              <a:t>https://</a:t>
            </a:r>
            <a:r>
              <a:rPr lang="en-US" dirty="0" smtClean="0">
                <a:hlinkClick r:id="rId3"/>
              </a:rPr>
              <a:t>3.basecamp.com/3164497/buckets/6938668/uploads/1720606396</a:t>
            </a:r>
            <a:endParaRPr lang="en-US" dirty="0" smtClean="0"/>
          </a:p>
          <a:p>
            <a:pPr lvl="1"/>
            <a:endParaRPr lang="en-US" dirty="0">
              <a:solidFill>
                <a:srgbClr val="FF0000"/>
              </a:solidFill>
            </a:endParaRPr>
          </a:p>
          <a:p>
            <a:r>
              <a:rPr lang="en-US" dirty="0" smtClean="0"/>
              <a:t>Next meeting will be at 1pm on </a:t>
            </a:r>
            <a:r>
              <a:rPr lang="en-US" dirty="0" smtClean="0">
                <a:solidFill>
                  <a:srgbClr val="FF0000"/>
                </a:solidFill>
              </a:rPr>
              <a:t>Friday, May 10 </a:t>
            </a:r>
            <a:r>
              <a:rPr lang="en-US" dirty="0" smtClean="0"/>
              <a:t>– moved up due to Memorial </a:t>
            </a:r>
            <a:r>
              <a:rPr lang="en-US" dirty="0"/>
              <a:t>D</a:t>
            </a:r>
            <a:r>
              <a:rPr lang="en-US" dirty="0" smtClean="0"/>
              <a:t>ay weekend and proximity to CSTE conference.</a:t>
            </a:r>
          </a:p>
          <a:p>
            <a:endParaRPr lang="en-US" dirty="0"/>
          </a:p>
          <a:p>
            <a:r>
              <a:rPr lang="en-US" dirty="0" smtClean="0"/>
              <a:t>Watch for </a:t>
            </a:r>
            <a:r>
              <a:rPr lang="en-US" dirty="0" err="1" smtClean="0"/>
              <a:t>Smartsheet</a:t>
            </a:r>
            <a:r>
              <a:rPr lang="en-US" dirty="0" smtClean="0"/>
              <a:t> survey to prepare for MWMR Week/CDC Reporting date(s) discussion on May 10</a:t>
            </a:r>
            <a:endParaRPr lang="en-US" dirty="0" smtClean="0"/>
          </a:p>
          <a:p>
            <a:endParaRPr lang="en-US" dirty="0"/>
          </a:p>
        </p:txBody>
      </p:sp>
    </p:spTree>
    <p:extLst>
      <p:ext uri="{BB962C8B-B14F-4D97-AF65-F5344CB8AC3E}">
        <p14:creationId xmlns:p14="http://schemas.microsoft.com/office/powerpoint/2010/main" val="8864489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457200" y="169863"/>
            <a:ext cx="8229600" cy="1031875"/>
          </a:xfrm>
        </p:spPr>
        <p:txBody>
          <a:bodyPr rtlCol="0">
            <a:normAutofit/>
          </a:bodyPr>
          <a:lstStyle/>
          <a:p>
            <a:pPr fontAlgn="auto">
              <a:spcAft>
                <a:spcPts val="0"/>
              </a:spcAft>
              <a:defRPr/>
            </a:pPr>
            <a:r>
              <a:rPr lang="en-US" dirty="0">
                <a:solidFill>
                  <a:srgbClr val="152754"/>
                </a:solidFill>
              </a:rPr>
              <a:t>How to Engage</a:t>
            </a:r>
          </a:p>
        </p:txBody>
      </p:sp>
      <p:sp>
        <p:nvSpPr>
          <p:cNvPr id="3" name="Text Placeholder 2">
            <a:extLst/>
          </p:cNvPr>
          <p:cNvSpPr>
            <a:spLocks noGrp="1"/>
          </p:cNvSpPr>
          <p:nvPr>
            <p:ph type="body" sz="quarter" idx="10"/>
          </p:nvPr>
        </p:nvSpPr>
        <p:spPr>
          <a:xfrm>
            <a:off x="169863" y="1336675"/>
            <a:ext cx="8850312" cy="4746625"/>
          </a:xfrm>
        </p:spPr>
        <p:txBody>
          <a:bodyPr rtlCol="0">
            <a:normAutofit/>
          </a:bodyPr>
          <a:lstStyle/>
          <a:p>
            <a:pPr marL="114300" lvl="1" indent="0" eaLnBrk="1" fontAlgn="auto" hangingPunct="1">
              <a:spcAft>
                <a:spcPts val="0"/>
              </a:spcAft>
              <a:buNone/>
              <a:defRPr/>
            </a:pPr>
            <a:r>
              <a:rPr sz="2800" b="1" dirty="0" smtClean="0">
                <a:solidFill>
                  <a:srgbClr val="002060"/>
                </a:solidFill>
              </a:rPr>
              <a:t>Email:</a:t>
            </a:r>
          </a:p>
          <a:p>
            <a:pPr marL="685800" lvl="2">
              <a:buFont typeface="Arial" pitchFamily="34" charset="0"/>
              <a:buChar char="•"/>
              <a:defRPr/>
            </a:pPr>
            <a:r>
              <a:rPr lang="en-US" sz="2400" b="1" dirty="0" smtClean="0">
                <a:solidFill>
                  <a:srgbClr val="002060"/>
                </a:solidFill>
              </a:rPr>
              <a:t>Molly </a:t>
            </a:r>
            <a:r>
              <a:rPr lang="en-US" sz="2400" b="1" dirty="0">
                <a:solidFill>
                  <a:srgbClr val="002060"/>
                </a:solidFill>
              </a:rPr>
              <a:t>Crockett: </a:t>
            </a:r>
            <a:r>
              <a:rPr lang="en-US" sz="2400" dirty="0" smtClean="0">
                <a:solidFill>
                  <a:srgbClr val="002060"/>
                </a:solidFill>
                <a:hlinkClick r:id="rId3"/>
              </a:rPr>
              <a:t>Molly.Crockett@MassMail.State.MA.US</a:t>
            </a:r>
            <a:endParaRPr lang="en-US" sz="2400" dirty="0" smtClean="0">
              <a:solidFill>
                <a:srgbClr val="002060"/>
              </a:solidFill>
            </a:endParaRPr>
          </a:p>
          <a:p>
            <a:pPr marL="685800" lvl="2">
              <a:buFont typeface="Arial" pitchFamily="34" charset="0"/>
              <a:buChar char="•"/>
              <a:defRPr/>
            </a:pPr>
            <a:r>
              <a:rPr lang="en-US" sz="2400" b="1" dirty="0">
                <a:solidFill>
                  <a:srgbClr val="002060"/>
                </a:solidFill>
              </a:rPr>
              <a:t>Laura </a:t>
            </a:r>
            <a:r>
              <a:rPr lang="en-US" sz="2400" b="1" dirty="0" smtClean="0">
                <a:solidFill>
                  <a:srgbClr val="002060"/>
                </a:solidFill>
              </a:rPr>
              <a:t>Erhart: </a:t>
            </a:r>
            <a:r>
              <a:rPr lang="en-US" sz="2400" dirty="0" smtClean="0">
                <a:solidFill>
                  <a:srgbClr val="002060"/>
                </a:solidFill>
                <a:hlinkClick r:id="rId4"/>
              </a:rPr>
              <a:t>laura.erhart@azdhs.gov</a:t>
            </a:r>
            <a:r>
              <a:rPr lang="en-US" sz="2400" dirty="0" smtClean="0">
                <a:solidFill>
                  <a:srgbClr val="002060"/>
                </a:solidFill>
              </a:rPr>
              <a:t> </a:t>
            </a:r>
          </a:p>
          <a:p>
            <a:pPr marL="685800" lvl="2">
              <a:buFont typeface="Arial" pitchFamily="34" charset="0"/>
              <a:buChar char="•"/>
              <a:defRPr/>
            </a:pPr>
            <a:endParaRPr sz="2400" dirty="0" smtClean="0">
              <a:solidFill>
                <a:srgbClr val="002060"/>
              </a:solidFill>
            </a:endParaRPr>
          </a:p>
          <a:p>
            <a:pPr marL="0" indent="0" algn="ctr" eaLnBrk="1" fontAlgn="auto" hangingPunct="1">
              <a:spcAft>
                <a:spcPts val="0"/>
              </a:spcAft>
              <a:buNone/>
              <a:defRPr/>
            </a:pPr>
            <a:endParaRPr lang="en-US" dirty="0">
              <a:solidFill>
                <a:srgbClr val="101957"/>
              </a:solidFill>
              <a:latin typeface="Arial" panose="020B0604020202020204" pitchFamily="34" charset="0"/>
              <a:cs typeface="Arial" panose="020B0604020202020204" pitchFamily="34" charset="0"/>
            </a:endParaRPr>
          </a:p>
          <a:p>
            <a:pPr marL="0" indent="0" algn="ctr" eaLnBrk="1" fontAlgn="auto" hangingPunct="1">
              <a:spcAft>
                <a:spcPts val="0"/>
              </a:spcAft>
              <a:buNone/>
              <a:defRPr/>
            </a:pPr>
            <a:r>
              <a:rPr lang="en-US" sz="3200" dirty="0" smtClean="0">
                <a:solidFill>
                  <a:srgbClr val="101957"/>
                </a:solidFill>
                <a:latin typeface="Arial" panose="020B0604020202020204" pitchFamily="34" charset="0"/>
                <a:cs typeface="Arial" panose="020B0604020202020204" pitchFamily="34" charset="0"/>
              </a:rPr>
              <a:t>Join us!</a:t>
            </a:r>
          </a:p>
          <a:p>
            <a:pPr marL="0" indent="0" algn="ctr" eaLnBrk="1" fontAlgn="auto" hangingPunct="1">
              <a:spcAft>
                <a:spcPts val="0"/>
              </a:spcAft>
              <a:buNone/>
              <a:defRPr/>
            </a:pPr>
            <a:endParaRPr lang="en-US" sz="3200" dirty="0" smtClean="0">
              <a:solidFill>
                <a:srgbClr val="101957"/>
              </a:solidFill>
              <a:latin typeface="Arial" panose="020B0604020202020204" pitchFamily="34" charset="0"/>
              <a:cs typeface="Arial" panose="020B0604020202020204" pitchFamily="34" charset="0"/>
            </a:endParaRPr>
          </a:p>
          <a:p>
            <a:pPr marL="0" indent="0" algn="ctr" eaLnBrk="1" fontAlgn="auto" hangingPunct="1">
              <a:spcAft>
                <a:spcPts val="0"/>
              </a:spcAft>
              <a:buNone/>
              <a:defRPr/>
            </a:pPr>
            <a:r>
              <a:rPr lang="en-US" sz="2400" dirty="0" smtClean="0">
                <a:solidFill>
                  <a:srgbClr val="101957"/>
                </a:solidFill>
                <a:latin typeface="Arial" panose="020B0604020202020204" pitchFamily="34" charset="0"/>
                <a:cs typeface="Arial" panose="020B0604020202020204" pitchFamily="34" charset="0"/>
              </a:rPr>
              <a:t>Helpful to have perspectives from</a:t>
            </a:r>
          </a:p>
          <a:p>
            <a:pPr marL="0" indent="0" algn="ctr" eaLnBrk="1" fontAlgn="auto" hangingPunct="1">
              <a:spcAft>
                <a:spcPts val="0"/>
              </a:spcAft>
              <a:buNone/>
              <a:defRPr/>
            </a:pPr>
            <a:r>
              <a:rPr lang="en-US" sz="2400" dirty="0" smtClean="0">
                <a:solidFill>
                  <a:srgbClr val="101957"/>
                </a:solidFill>
                <a:latin typeface="Arial" panose="020B0604020202020204" pitchFamily="34" charset="0"/>
                <a:cs typeface="Arial" panose="020B0604020202020204" pitchFamily="34" charset="0"/>
              </a:rPr>
              <a:t> variety of jurisdictions and program </a:t>
            </a:r>
            <a:r>
              <a:rPr lang="en-US" sz="2400" dirty="0">
                <a:solidFill>
                  <a:srgbClr val="101957"/>
                </a:solidFill>
                <a:latin typeface="Arial" panose="020B0604020202020204" pitchFamily="34" charset="0"/>
                <a:cs typeface="Arial" panose="020B0604020202020204" pitchFamily="34" charset="0"/>
              </a:rPr>
              <a:t>areas </a:t>
            </a:r>
            <a:r>
              <a:rPr lang="en-US" sz="2400" i="1" dirty="0" smtClean="0">
                <a:solidFill>
                  <a:srgbClr val="101957"/>
                </a:solidFill>
                <a:latin typeface="Arial" panose="020B0604020202020204" pitchFamily="34" charset="0"/>
                <a:cs typeface="Arial" panose="020B0604020202020204" pitchFamily="34" charset="0"/>
              </a:rPr>
              <a:t>and</a:t>
            </a:r>
            <a:r>
              <a:rPr lang="en-US" sz="2400" dirty="0" smtClean="0">
                <a:solidFill>
                  <a:srgbClr val="101957"/>
                </a:solidFill>
                <a:latin typeface="Arial" panose="020B0604020202020204" pitchFamily="34" charset="0"/>
                <a:cs typeface="Arial" panose="020B0604020202020204" pitchFamily="34" charset="0"/>
              </a:rPr>
              <a:t> </a:t>
            </a:r>
          </a:p>
          <a:p>
            <a:pPr marL="0" indent="0" algn="ctr" eaLnBrk="1" fontAlgn="auto" hangingPunct="1">
              <a:spcAft>
                <a:spcPts val="0"/>
              </a:spcAft>
              <a:buNone/>
              <a:defRPr/>
            </a:pPr>
            <a:r>
              <a:rPr lang="en-US" sz="2400" dirty="0" smtClean="0">
                <a:solidFill>
                  <a:srgbClr val="101957"/>
                </a:solidFill>
                <a:latin typeface="Arial" panose="020B0604020202020204" pitchFamily="34" charset="0"/>
                <a:cs typeface="Arial" panose="020B0604020202020204" pitchFamily="34" charset="0"/>
              </a:rPr>
              <a:t>from informatics/surveillance </a:t>
            </a:r>
            <a:r>
              <a:rPr lang="en-US" sz="2400" dirty="0">
                <a:solidFill>
                  <a:srgbClr val="101957"/>
                </a:solidFill>
                <a:latin typeface="Arial" panose="020B0604020202020204" pitchFamily="34" charset="0"/>
                <a:cs typeface="Arial" panose="020B0604020202020204" pitchFamily="34" charset="0"/>
              </a:rPr>
              <a:t>side </a:t>
            </a:r>
            <a:r>
              <a:rPr lang="en-US" sz="2400" dirty="0" smtClean="0">
                <a:solidFill>
                  <a:srgbClr val="101957"/>
                </a:solidFill>
                <a:latin typeface="Arial" panose="020B0604020202020204" pitchFamily="34" charset="0"/>
                <a:cs typeface="Arial" panose="020B0604020202020204" pitchFamily="34" charset="0"/>
              </a:rPr>
              <a:t>and disease-specific areas.</a:t>
            </a:r>
            <a:endParaRPr lang="en-US" sz="2400" dirty="0">
              <a:solidFill>
                <a:srgbClr val="101957"/>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33519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4192</TotalTime>
  <Words>1162</Words>
  <Application>Microsoft Office PowerPoint</Application>
  <PresentationFormat>On-screen Show (4:3)</PresentationFormat>
  <Paragraphs>175</Paragraphs>
  <Slides>24</Slides>
  <Notes>8</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Data Standardization Workgroup</vt:lpstr>
      <vt:lpstr>Agenda</vt:lpstr>
      <vt:lpstr>PowerPoint Presentation</vt:lpstr>
      <vt:lpstr>Preparing a CSTE Brief</vt:lpstr>
      <vt:lpstr>Preparing a CSTE Brief</vt:lpstr>
      <vt:lpstr>Timeline</vt:lpstr>
      <vt:lpstr>Highlights</vt:lpstr>
      <vt:lpstr>PowerPoint Presentation</vt:lpstr>
      <vt:lpstr>Report dates</vt:lpstr>
      <vt:lpstr>Renaming</vt:lpstr>
      <vt:lpstr>Date First Received by PHD</vt:lpstr>
      <vt:lpstr>Date First Received by PHD</vt:lpstr>
      <vt:lpstr>Date First Received by PHD</vt:lpstr>
      <vt:lpstr>Date First Received by State and  Date First Received by LHD</vt:lpstr>
      <vt:lpstr>Date Reported</vt:lpstr>
      <vt:lpstr>PowerPoint Presentation</vt:lpstr>
      <vt:lpstr>Diagnosis Date</vt:lpstr>
      <vt:lpstr>Diagnosis Date</vt:lpstr>
      <vt:lpstr>Diagnosis Date</vt:lpstr>
      <vt:lpstr>Diagnosis Date</vt:lpstr>
      <vt:lpstr>Diagnosis Date - Concerns</vt:lpstr>
      <vt:lpstr>Diagnosis Date - Options</vt:lpstr>
      <vt:lpstr>Action Items</vt:lpstr>
      <vt:lpstr>How to Engage</vt:lpstr>
    </vt:vector>
  </TitlesOfParts>
  <Company>Arizona Department of Health Services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Laura Erhart</dc:creator>
  <cp:lastModifiedBy> </cp:lastModifiedBy>
  <cp:revision>63</cp:revision>
  <dcterms:created xsi:type="dcterms:W3CDTF">2019-02-01T13:23:40Z</dcterms:created>
  <dcterms:modified xsi:type="dcterms:W3CDTF">2019-04-26T15:18:32Z</dcterms:modified>
</cp:coreProperties>
</file>