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96" r:id="rId1"/>
  </p:sldMasterIdLst>
  <p:notesMasterIdLst>
    <p:notesMasterId r:id="rId19"/>
  </p:notesMasterIdLst>
  <p:sldIdLst>
    <p:sldId id="275" r:id="rId2"/>
    <p:sldId id="273" r:id="rId3"/>
    <p:sldId id="280" r:id="rId4"/>
    <p:sldId id="290" r:id="rId5"/>
    <p:sldId id="285" r:id="rId6"/>
    <p:sldId id="289" r:id="rId7"/>
    <p:sldId id="281" r:id="rId8"/>
    <p:sldId id="282" r:id="rId9"/>
    <p:sldId id="278" r:id="rId10"/>
    <p:sldId id="286" r:id="rId11"/>
    <p:sldId id="284" r:id="rId12"/>
    <p:sldId id="292" r:id="rId13"/>
    <p:sldId id="288" r:id="rId14"/>
    <p:sldId id="287" r:id="rId15"/>
    <p:sldId id="283" r:id="rId16"/>
    <p:sldId id="279" r:id="rId17"/>
    <p:sldId id="260" r:id="rId18"/>
  </p:sldIdLst>
  <p:sldSz cx="9144000" cy="6858000" type="screen4x3"/>
  <p:notesSz cx="6858000" cy="9144000"/>
  <p:embeddedFontLst>
    <p:embeddedFont>
      <p:font typeface="Avenir" panose="020B0604020202020204"/>
      <p:regular r:id="rId20"/>
      <p:bold r:id="rId21"/>
    </p:embeddedFont>
    <p:embeddedFont>
      <p:font typeface="Calibri" panose="020F0502020204030204" pitchFamily="34" charset="0"/>
      <p:regular r:id="rId22"/>
      <p:bold r:id="rId23"/>
      <p:italic r:id="rId24"/>
      <p:boldItalic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nnon Harney" initials="SH"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543"/>
    <a:srgbClr val="858C93"/>
    <a:srgbClr val="1B3473"/>
    <a:srgbClr val="152754"/>
    <a:srgbClr val="101957"/>
    <a:srgbClr val="E5E5E6"/>
    <a:srgbClr val="7DAED3"/>
    <a:srgbClr val="F5D23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6370" autoAdjust="0"/>
  </p:normalViewPr>
  <p:slideViewPr>
    <p:cSldViewPr snapToGrid="0" snapToObjects="1">
      <p:cViewPr varScale="1">
        <p:scale>
          <a:sx n="63" d="100"/>
          <a:sy n="63" d="100"/>
        </p:scale>
        <p:origin x="1716" y="6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17C8B2-0950-4B81-8A3B-D91366B24C04}" type="datetimeFigureOut">
              <a:rPr lang="en-US" smtClean="0"/>
              <a:t>3/13/2018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778E9F-4912-4F41-9FEC-FA613D626BE2}" type="slidenum">
              <a:rPr lang="en-US" smtClean="0"/>
              <a:t>‹#›</a:t>
            </a:fld>
            <a:endParaRPr lang="en-US"/>
          </a:p>
        </p:txBody>
      </p:sp>
    </p:spTree>
    <p:extLst>
      <p:ext uri="{BB962C8B-B14F-4D97-AF65-F5344CB8AC3E}">
        <p14:creationId xmlns:p14="http://schemas.microsoft.com/office/powerpoint/2010/main" val="7961845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a:t>
            </a:fld>
            <a:endParaRPr lang="en-US"/>
          </a:p>
        </p:txBody>
      </p:sp>
    </p:spTree>
    <p:extLst>
      <p:ext uri="{BB962C8B-B14F-4D97-AF65-F5344CB8AC3E}">
        <p14:creationId xmlns:p14="http://schemas.microsoft.com/office/powerpoint/2010/main" val="1917909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1:05-1:10: Welcome, Roll Call, Introductions</a:t>
            </a:r>
          </a:p>
          <a:p>
            <a:endParaRPr lang="en-US" dirty="0"/>
          </a:p>
          <a:p>
            <a:r>
              <a:rPr lang="en-US" dirty="0"/>
              <a:t>Please hold all questions until the discussion, or enter them into the chat box.</a:t>
            </a:r>
          </a:p>
        </p:txBody>
      </p:sp>
      <p:sp>
        <p:nvSpPr>
          <p:cNvPr id="4" name="Slide Number Placeholder 3"/>
          <p:cNvSpPr>
            <a:spLocks noGrp="1"/>
          </p:cNvSpPr>
          <p:nvPr>
            <p:ph type="sldNum" sz="quarter" idx="10"/>
          </p:nvPr>
        </p:nvSpPr>
        <p:spPr/>
        <p:txBody>
          <a:bodyPr/>
          <a:lstStyle/>
          <a:p>
            <a:fld id="{D9778E9F-4912-4F41-9FEC-FA613D626BE2}" type="slidenum">
              <a:rPr lang="en-US" smtClean="0"/>
              <a:t>2</a:t>
            </a:fld>
            <a:endParaRPr lang="en-US"/>
          </a:p>
        </p:txBody>
      </p:sp>
    </p:spTree>
    <p:extLst>
      <p:ext uri="{BB962C8B-B14F-4D97-AF65-F5344CB8AC3E}">
        <p14:creationId xmlns:p14="http://schemas.microsoft.com/office/powerpoint/2010/main" val="9419590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1:10-1:15:</a:t>
            </a:r>
            <a:r>
              <a:rPr lang="en-US" baseline="0" dirty="0"/>
              <a:t> </a:t>
            </a:r>
            <a:r>
              <a:rPr lang="en-US" dirty="0"/>
              <a:t>Agenda,</a:t>
            </a:r>
            <a:r>
              <a:rPr lang="en-US" baseline="0" dirty="0"/>
              <a:t> DSWG Mission, DSWG Objectives</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3</a:t>
            </a:fld>
            <a:endParaRPr lang="en-US"/>
          </a:p>
        </p:txBody>
      </p:sp>
    </p:spTree>
    <p:extLst>
      <p:ext uri="{BB962C8B-B14F-4D97-AF65-F5344CB8AC3E}">
        <p14:creationId xmlns:p14="http://schemas.microsoft.com/office/powerpoint/2010/main" val="1155837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1:10-1:15:</a:t>
            </a:r>
            <a:r>
              <a:rPr lang="en-US" baseline="0" dirty="0"/>
              <a:t> </a:t>
            </a:r>
            <a:r>
              <a:rPr lang="en-US" dirty="0"/>
              <a:t>Agenda,</a:t>
            </a:r>
            <a:r>
              <a:rPr lang="en-US" baseline="0" dirty="0"/>
              <a:t> DSWG Mission, DSWG Objectives</a:t>
            </a:r>
            <a:endParaRPr lang="en-US" dirty="0"/>
          </a:p>
          <a:p>
            <a:endParaRPr lang="en-US" baseline="0" dirty="0"/>
          </a:p>
          <a:p>
            <a:r>
              <a:rPr lang="en-US" baseline="0" dirty="0"/>
              <a:t>Significant progress has been made in harmonizing data elements as part of the NMI initiative for the message mapping guides. These efforts have helped us to ask the same questions when collecting surveillance information across diseases. We see continued challenges in how those questions might be applied and are seeking for this work group to help standardize the implementation.</a:t>
            </a:r>
          </a:p>
          <a:p>
            <a:endParaRPr lang="en-US" baseline="0" dirty="0"/>
          </a:p>
          <a:p>
            <a:r>
              <a:rPr lang="en-US" baseline="0" dirty="0"/>
              <a:t>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CSTE accomplishes this by supporting the use of effective health public health surveillance and good epidemiologic practice through training, capacity development, and peer consultation, developing standards for practice, and advocating for resources and scientifically based policy.</a:t>
            </a:r>
          </a:p>
          <a:p>
            <a:endParaRPr lang="en-US" baseline="0" dirty="0"/>
          </a:p>
        </p:txBody>
      </p:sp>
      <p:sp>
        <p:nvSpPr>
          <p:cNvPr id="4" name="Slide Number Placeholder 3"/>
          <p:cNvSpPr>
            <a:spLocks noGrp="1"/>
          </p:cNvSpPr>
          <p:nvPr>
            <p:ph type="sldNum" sz="quarter" idx="10"/>
          </p:nvPr>
        </p:nvSpPr>
        <p:spPr/>
        <p:txBody>
          <a:bodyPr/>
          <a:lstStyle/>
          <a:p>
            <a:fld id="{D9778E9F-4912-4F41-9FEC-FA613D626BE2}" type="slidenum">
              <a:rPr lang="en-US" smtClean="0"/>
              <a:t>5</a:t>
            </a:fld>
            <a:endParaRPr lang="en-US"/>
          </a:p>
        </p:txBody>
      </p:sp>
    </p:spTree>
    <p:extLst>
      <p:ext uri="{BB962C8B-B14F-4D97-AF65-F5344CB8AC3E}">
        <p14:creationId xmlns:p14="http://schemas.microsoft.com/office/powerpoint/2010/main" val="27514907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a:t>
            </a:r>
            <a:r>
              <a:rPr lang="en-US" dirty="0"/>
              <a:t>Agenda,</a:t>
            </a:r>
            <a:r>
              <a:rPr lang="en-US" baseline="0" dirty="0"/>
              <a:t> DSWG Mission, DSWG Objectives</a:t>
            </a:r>
            <a:endParaRPr lang="en-US" dirty="0"/>
          </a:p>
          <a:p>
            <a:endParaRPr lang="en-US" dirty="0"/>
          </a:p>
          <a:p>
            <a:r>
              <a:rPr lang="en-US" dirty="0"/>
              <a:t>Initially,</a:t>
            </a:r>
            <a:r>
              <a:rPr lang="en-US" baseline="0" dirty="0"/>
              <a:t> we will focusing on how to define and apply existing elements. We would not be reviewing existing data elements and making recommendations to include or exclude those data elements. We also would not be working to revise wording of data element questions or the answers (value sets). </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6</a:t>
            </a:fld>
            <a:endParaRPr lang="en-US"/>
          </a:p>
        </p:txBody>
      </p:sp>
    </p:spTree>
    <p:extLst>
      <p:ext uri="{BB962C8B-B14F-4D97-AF65-F5344CB8AC3E}">
        <p14:creationId xmlns:p14="http://schemas.microsoft.com/office/powerpoint/2010/main" val="2751490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1:10-1:15:</a:t>
            </a:r>
            <a:r>
              <a:rPr lang="en-US" baseline="0" dirty="0"/>
              <a:t> </a:t>
            </a:r>
            <a:r>
              <a:rPr lang="en-US" dirty="0"/>
              <a:t>Agenda,</a:t>
            </a:r>
            <a:r>
              <a:rPr lang="en-US" baseline="0" dirty="0"/>
              <a:t> DSWG Mission, DSWG Objectives</a:t>
            </a:r>
            <a:endParaRPr lang="en-US" dirty="0"/>
          </a:p>
          <a:p>
            <a:endParaRPr lang="en-US" dirty="0"/>
          </a:p>
          <a:p>
            <a:r>
              <a:rPr lang="en-US" dirty="0"/>
              <a:t>Core questions</a:t>
            </a:r>
            <a:r>
              <a:rPr lang="en-US" baseline="0" dirty="0"/>
              <a:t> we should ask with each data element:</a:t>
            </a:r>
          </a:p>
          <a:p>
            <a:pPr lvl="1"/>
            <a:r>
              <a:rPr lang="en-US" baseline="0" dirty="0"/>
              <a:t>Can this definition be implemented from an epidemiologic perspective and using normal surveillance methods?</a:t>
            </a:r>
          </a:p>
          <a:p>
            <a:pPr lvl="1"/>
            <a:r>
              <a:rPr lang="en-US" baseline="0" dirty="0"/>
              <a:t>Is this implementable from an system/informatics perspective?</a:t>
            </a:r>
          </a:p>
          <a:p>
            <a:pPr lvl="1"/>
            <a:r>
              <a:rPr lang="en-US" baseline="0" dirty="0"/>
              <a:t>What are the technical challenges/barriers?</a:t>
            </a:r>
          </a:p>
          <a:p>
            <a:endParaRPr lang="en-US" baseline="0" dirty="0"/>
          </a:p>
          <a:p>
            <a:r>
              <a:rPr lang="en-US" baseline="0" dirty="0"/>
              <a:t>We recognize the definitions currently utilized may vary across and within jurisdictions for different disease programs. We want to represent as much as possible all jurisdictions and disease programs, and therefore would encourage work group members to solicit feedback from their disease subject matter experts on how they define the data elements.</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7</a:t>
            </a:fld>
            <a:endParaRPr lang="en-US"/>
          </a:p>
        </p:txBody>
      </p:sp>
    </p:spTree>
    <p:extLst>
      <p:ext uri="{BB962C8B-B14F-4D97-AF65-F5344CB8AC3E}">
        <p14:creationId xmlns:p14="http://schemas.microsoft.com/office/powerpoint/2010/main" val="2751490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1:15-1:20: Data Elements, Meeting Structure 1 and 2</a:t>
            </a:r>
          </a:p>
          <a:p>
            <a:endParaRPr lang="en-US" dirty="0"/>
          </a:p>
          <a:p>
            <a:r>
              <a:rPr lang="en-US" dirty="0"/>
              <a:t>For</a:t>
            </a:r>
            <a:r>
              <a:rPr lang="en-US" baseline="0" dirty="0"/>
              <a:t> this first leg of the work group, we would like to tackle data elements we know all jurisdictions are collecting for all diseases, such as those in the Generic Version 2.0 Message Mapping Guide, for example.</a:t>
            </a:r>
          </a:p>
          <a:p>
            <a:endParaRPr lang="en-US" baseline="0" dirty="0"/>
          </a:p>
          <a:p>
            <a:r>
              <a:rPr lang="en-US" baseline="0" dirty="0"/>
              <a:t>We also want to start with data elements that are perhaps more objective or explicit, such as dates. We are proposing we start by defining the dates of importance in a public health event, such as the symptom/disease/illness onset date, the diagnosis date, and date of report to public health. </a:t>
            </a:r>
          </a:p>
        </p:txBody>
      </p:sp>
      <p:sp>
        <p:nvSpPr>
          <p:cNvPr id="4" name="Slide Number Placeholder 3"/>
          <p:cNvSpPr>
            <a:spLocks noGrp="1"/>
          </p:cNvSpPr>
          <p:nvPr>
            <p:ph type="sldNum" sz="quarter" idx="10"/>
          </p:nvPr>
        </p:nvSpPr>
        <p:spPr/>
        <p:txBody>
          <a:bodyPr/>
          <a:lstStyle/>
          <a:p>
            <a:fld id="{D9778E9F-4912-4F41-9FEC-FA613D626BE2}" type="slidenum">
              <a:rPr lang="en-US" smtClean="0"/>
              <a:t>8</a:t>
            </a:fld>
            <a:endParaRPr lang="en-US"/>
          </a:p>
        </p:txBody>
      </p:sp>
    </p:spTree>
    <p:extLst>
      <p:ext uri="{BB962C8B-B14F-4D97-AF65-F5344CB8AC3E}">
        <p14:creationId xmlns:p14="http://schemas.microsoft.com/office/powerpoint/2010/main" val="3975038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1:15-1:20: Data Elements, Meeting Structure 1 and 2</a:t>
            </a:r>
          </a:p>
          <a:p>
            <a:endParaRPr lang="en-US" dirty="0"/>
          </a:p>
          <a:p>
            <a:r>
              <a:rPr lang="en-US" dirty="0"/>
              <a:t>Our meeting</a:t>
            </a:r>
            <a:r>
              <a:rPr lang="en-US" baseline="0" dirty="0"/>
              <a:t> structure for a data element will be to:</a:t>
            </a:r>
          </a:p>
          <a:p>
            <a:r>
              <a:rPr lang="en-US" baseline="0" dirty="0"/>
              <a:t>1. Introduce the data element and any relevant history</a:t>
            </a:r>
          </a:p>
          <a:p>
            <a:r>
              <a:rPr lang="en-US" baseline="0" dirty="0"/>
              <a:t>2. Introduce existing consensus definitions, if available</a:t>
            </a:r>
          </a:p>
          <a:p>
            <a:r>
              <a:rPr lang="en-US" baseline="0" dirty="0"/>
              <a:t>3. Work group discussion around the data element (Homework for the group)</a:t>
            </a:r>
          </a:p>
          <a:p>
            <a:r>
              <a:rPr lang="en-US" baseline="0" dirty="0"/>
              <a:t>    a. How it this being implemented in your jurisdiction?</a:t>
            </a:r>
          </a:p>
          <a:p>
            <a:r>
              <a:rPr lang="en-US" baseline="0" dirty="0"/>
              <a:t>    b. Is the data element being implemented the same way across </a:t>
            </a:r>
          </a:p>
          <a:p>
            <a:r>
              <a:rPr lang="en-US" baseline="0" dirty="0"/>
              <a:t>        diseases?</a:t>
            </a:r>
          </a:p>
          <a:p>
            <a:r>
              <a:rPr lang="en-US" baseline="0" dirty="0"/>
              <a:t>    c. If not, what are those differences?</a:t>
            </a:r>
          </a:p>
          <a:p>
            <a:r>
              <a:rPr lang="en-US" baseline="0" dirty="0"/>
              <a:t>    d. What are the challenges with the differences? Or are these necessary for those different diseases?</a:t>
            </a:r>
          </a:p>
          <a:p>
            <a:r>
              <a:rPr lang="en-US" baseline="0" dirty="0"/>
              <a:t>4. The goal for these discussions will be to come to a consensus on the definition or application of each data element that best fulfills the mission, which also being something that meets the epi needs for surveillance and is practical to implement from the surveillance/informatics perspective.</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9</a:t>
            </a:fld>
            <a:endParaRPr lang="en-US"/>
          </a:p>
        </p:txBody>
      </p:sp>
    </p:spTree>
    <p:extLst>
      <p:ext uri="{BB962C8B-B14F-4D97-AF65-F5344CB8AC3E}">
        <p14:creationId xmlns:p14="http://schemas.microsoft.com/office/powerpoint/2010/main" val="20582659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1:15-1:20: Data Elements, Meeting Structure 1 and 2</a:t>
            </a:r>
          </a:p>
          <a:p>
            <a:endParaRPr lang="en-US" dirty="0"/>
          </a:p>
          <a:p>
            <a:r>
              <a:rPr lang="en-US" dirty="0"/>
              <a:t>This</a:t>
            </a:r>
            <a:r>
              <a:rPr lang="en-US" baseline="0" dirty="0"/>
              <a:t> work group started out of discussions about the challenges around more complex data elements, such as race, and therefore we expect going forward we will be tackling the implementation of those data elements. On a recent call, we heard about the need from some jurisdictions to collect homelessness during routine surveillance and a proposal to make that a new, standard data element. </a:t>
            </a:r>
          </a:p>
          <a:p>
            <a:endParaRPr lang="en-US" baseline="0" dirty="0"/>
          </a:p>
          <a:p>
            <a:r>
              <a:rPr lang="en-US" baseline="0" dirty="0"/>
              <a:t>We have great subject matter experts who will be able to facilitate that discussion, and see for that level of a topic we might have invited speakers. We also see the topic may be so novel and complex, this work group may need to break into a subgroup to research and discuss the data element.</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10</a:t>
            </a:fld>
            <a:endParaRPr lang="en-US"/>
          </a:p>
        </p:txBody>
      </p:sp>
    </p:spTree>
    <p:extLst>
      <p:ext uri="{BB962C8B-B14F-4D97-AF65-F5344CB8AC3E}">
        <p14:creationId xmlns:p14="http://schemas.microsoft.com/office/powerpoint/2010/main" val="2058265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1:20-1:25/1:30: Consensus Development, Deliverables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We had</a:t>
            </a:r>
            <a:r>
              <a:rPr lang="en-US" baseline="0" dirty="0"/>
              <a:t> an incredible response to the call for work group participants, and therefore anticipate very thoughtful and comprehensive discussions within our meetings. We are planning to introduce a topic on one call and then open the floor for discussion. The consensus or competing definitions from that discussion will be summarized and sent out as minutes.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We recognize not everyone will have the opportunity to join our calls or keep up with the process, and therefore we are going to need a more inclusive way of incorporating needs and feedback. We want communications and decisions to be as transparent as possible We have prepared a spreadsheet tool to allow for anyone in this work group, or other interested colleagues in your jurisdictions, to be able to provide feedback offline between calls. We will share that tool on the next call for use with the first data element.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On a second call then, we will revisit the discussion from the first call, review feedback from the spreadsheet, and then move toward a consensus definition. </a:t>
            </a:r>
          </a:p>
        </p:txBody>
      </p:sp>
      <p:sp>
        <p:nvSpPr>
          <p:cNvPr id="4" name="Slide Number Placeholder 3"/>
          <p:cNvSpPr>
            <a:spLocks noGrp="1"/>
          </p:cNvSpPr>
          <p:nvPr>
            <p:ph type="sldNum" sz="quarter" idx="10"/>
          </p:nvPr>
        </p:nvSpPr>
        <p:spPr/>
        <p:txBody>
          <a:bodyPr/>
          <a:lstStyle/>
          <a:p>
            <a:fld id="{D9778E9F-4912-4F41-9FEC-FA613D626BE2}" type="slidenum">
              <a:rPr lang="en-US" smtClean="0"/>
              <a:t>11</a:t>
            </a:fld>
            <a:endParaRPr lang="en-US"/>
          </a:p>
        </p:txBody>
      </p:sp>
    </p:spTree>
    <p:extLst>
      <p:ext uri="{BB962C8B-B14F-4D97-AF65-F5344CB8AC3E}">
        <p14:creationId xmlns:p14="http://schemas.microsoft.com/office/powerpoint/2010/main" val="2795662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1:20-1:25/1:30: Consensus Development, Deliverables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So then, what are the next steps after we reach consensus within the DSWG? We will need next steps for vetting and implementing our work group recommendations.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n-US" baseline="0" dirty="0"/>
              <a:t>The Data Standardization Work Group is a working group within the Surveillance Practice and Implementation Subcommittee. Therefore, once this group reaches consensus on a data element (or perhaps does not reach consensus, but has competing definitions), we will be taking those definitions and summaries of those discussions for presentation to the SPIS. The work will continue to travel up the CSTE hierarchy for review and approval by the Surveillance/Informatics Steering Committee and the CSTE Executive Board. </a:t>
            </a:r>
          </a:p>
          <a:p>
            <a:endParaRPr lang="en-US" baseline="0" dirty="0"/>
          </a:p>
          <a:p>
            <a:r>
              <a:rPr lang="en-US" baseline="0" dirty="0"/>
              <a:t>There will be a new process available through CSTE for this group to author and publish a brief, which will be a report summarizing our recommendations. If approved by the Executive Board, that brief will be made available for public comment by the CSTE community, and then depending on the reconciliation of those comments, published on the CSTE website for implementation. We expect this group will publish multiple briefs over time, with data elements being grouped together logically for each brief.</a:t>
            </a:r>
          </a:p>
          <a:p>
            <a:endParaRPr lang="en-US" baseline="0" dirty="0"/>
          </a:p>
          <a:p>
            <a:r>
              <a:rPr lang="en-US" baseline="0" dirty="0"/>
              <a:t>This process is new and we plan to pilot it with the first three data elements. We may need to reevaluate the process before tackling the next set of data elements or issues. Questions about this new process?</a:t>
            </a:r>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12</a:t>
            </a:fld>
            <a:endParaRPr lang="en-US"/>
          </a:p>
        </p:txBody>
      </p:sp>
    </p:spTree>
    <p:extLst>
      <p:ext uri="{BB962C8B-B14F-4D97-AF65-F5344CB8AC3E}">
        <p14:creationId xmlns:p14="http://schemas.microsoft.com/office/powerpoint/2010/main" val="2795662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1:20-1:25/1:30: Consensus Development, Deliverables</a:t>
            </a:r>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13</a:t>
            </a:fld>
            <a:endParaRPr lang="en-US"/>
          </a:p>
        </p:txBody>
      </p:sp>
    </p:spTree>
    <p:extLst>
      <p:ext uri="{BB962C8B-B14F-4D97-AF65-F5344CB8AC3E}">
        <p14:creationId xmlns:p14="http://schemas.microsoft.com/office/powerpoint/2010/main" val="4215372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1:25/1:30-1:55</a:t>
            </a:r>
            <a:r>
              <a:rPr lang="en-US" baseline="0" dirty="0"/>
              <a:t> Discussion</a:t>
            </a: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Shaily</a:t>
            </a:r>
            <a:r>
              <a:rPr lang="en-US" baseline="0" dirty="0"/>
              <a:t> sent out a flyer inviting participation in this work group, which had the workgroup charge, “</a:t>
            </a:r>
            <a:r>
              <a:rPr lang="en-US" dirty="0"/>
              <a:t>To convene epidemiologists and informaticians to develop consensus on common definitions for core surveillance data elements to address jurisdictional variation.”</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1" indent="0" algn="l" defTabSz="914400" rtl="0" eaLnBrk="1" fontAlgn="auto" latinLnBrk="0" hangingPunct="1">
              <a:lnSpc>
                <a:spcPct val="100000"/>
              </a:lnSpc>
              <a:spcBef>
                <a:spcPts val="0"/>
              </a:spcBef>
              <a:spcAft>
                <a:spcPts val="0"/>
              </a:spcAft>
              <a:buClrTx/>
              <a:buSzTx/>
              <a:buFontTx/>
              <a:buNone/>
              <a:tabLst/>
              <a:defRPr/>
            </a:pPr>
            <a:r>
              <a:rPr lang="en-US" dirty="0"/>
              <a:t>We expect that</a:t>
            </a:r>
            <a:r>
              <a:rPr lang="en-US" baseline="0" dirty="0"/>
              <a:t> charge may mean different things for different jurisdictions, and would like to hear from you about your needs and priorities.</a:t>
            </a:r>
            <a:endParaRPr lang="en-US" dirty="0"/>
          </a:p>
          <a:p>
            <a:endParaRPr lang="en-US" dirty="0"/>
          </a:p>
          <a:p>
            <a:r>
              <a:rPr lang="en-US" dirty="0"/>
              <a:t>Feel free</a:t>
            </a:r>
            <a:r>
              <a:rPr lang="en-US" baseline="0" dirty="0"/>
              <a:t> to share over the phone, or comment in the chat box if you are on mute today.</a:t>
            </a:r>
            <a:endParaRPr lang="en-US" dirty="0"/>
          </a:p>
          <a:p>
            <a:endParaRPr lang="en-US" dirty="0"/>
          </a:p>
          <a:p>
            <a:r>
              <a:rPr lang="en-US" dirty="0"/>
              <a:t>REFERENCE:</a:t>
            </a:r>
          </a:p>
          <a:p>
            <a:endParaRPr lang="en-US" dirty="0"/>
          </a:p>
          <a:p>
            <a:r>
              <a:rPr lang="en-US" b="0" dirty="0"/>
              <a:t>Select data elements in</a:t>
            </a:r>
            <a:r>
              <a:rPr lang="en-US" b="0" baseline="0" dirty="0"/>
              <a:t> Generic Version 2.0 MMG:</a:t>
            </a:r>
          </a:p>
          <a:p>
            <a:pPr lvl="1"/>
            <a:r>
              <a:rPr lang="en-US" baseline="0" dirty="0"/>
              <a:t>Subject’s Sex</a:t>
            </a:r>
          </a:p>
          <a:p>
            <a:pPr lvl="1"/>
            <a:r>
              <a:rPr lang="en-US" baseline="0" dirty="0"/>
              <a:t>Race Category and Other Race Text</a:t>
            </a:r>
          </a:p>
          <a:p>
            <a:pPr lvl="1"/>
            <a:r>
              <a:rPr lang="en-US" baseline="0" dirty="0"/>
              <a:t>Illness End Date (feasibility may be more of the issue than definition)</a:t>
            </a:r>
          </a:p>
          <a:p>
            <a:pPr lvl="1"/>
            <a:r>
              <a:rPr lang="en-US" baseline="0" dirty="0"/>
              <a:t>Pregnancy Status (feasibility may be more of the issue than definition; also varying need across diseases)</a:t>
            </a:r>
          </a:p>
          <a:p>
            <a:pPr lvl="1"/>
            <a:r>
              <a:rPr lang="en-US" baseline="0" dirty="0"/>
              <a:t>Hospitalized, Admission Date, Discharge Date</a:t>
            </a:r>
          </a:p>
          <a:p>
            <a:pPr lvl="1"/>
            <a:r>
              <a:rPr lang="en-US" baseline="0" dirty="0"/>
              <a:t>Subject Died (as a result of this illness)</a:t>
            </a:r>
          </a:p>
          <a:p>
            <a:pPr lvl="1"/>
            <a:r>
              <a:rPr lang="en-US" baseline="0" dirty="0"/>
              <a:t>Imported Country, City, County</a:t>
            </a:r>
          </a:p>
          <a:p>
            <a:pPr lvl="1"/>
            <a:r>
              <a:rPr lang="en-US" baseline="0" dirty="0"/>
              <a:t>Binational Reporting Criteria (CDC has released and presented guidance)</a:t>
            </a:r>
          </a:p>
          <a:p>
            <a:pPr lvl="0"/>
            <a:endParaRPr lang="en-US" baseline="0" dirty="0"/>
          </a:p>
          <a:p>
            <a:pPr lvl="0"/>
            <a:r>
              <a:rPr lang="en-US" baseline="0" dirty="0"/>
              <a:t>Other potential issues:</a:t>
            </a:r>
          </a:p>
          <a:p>
            <a:pPr lvl="1"/>
            <a:r>
              <a:rPr lang="en-US" baseline="0" dirty="0"/>
              <a:t>Application of case definitions when there are changes</a:t>
            </a:r>
          </a:p>
          <a:p>
            <a:pPr lvl="1"/>
            <a:r>
              <a:rPr lang="en-US" baseline="0" dirty="0"/>
              <a:t>When to open a new investigation within a condition category</a:t>
            </a:r>
          </a:p>
          <a:p>
            <a:pPr lvl="1"/>
            <a:r>
              <a:rPr lang="en-US" baseline="0" dirty="0"/>
              <a:t>When to report to CDC (upon P/C case status or when the investigation is closed)</a:t>
            </a:r>
          </a:p>
          <a:p>
            <a:pPr lvl="1"/>
            <a:r>
              <a:rPr lang="en-US" baseline="0" dirty="0"/>
              <a:t>How to determine jurisdiction around patient residence</a:t>
            </a:r>
          </a:p>
          <a:p>
            <a:endParaRPr lang="en-US" dirty="0"/>
          </a:p>
        </p:txBody>
      </p:sp>
      <p:sp>
        <p:nvSpPr>
          <p:cNvPr id="4" name="Slide Number Placeholder 3"/>
          <p:cNvSpPr>
            <a:spLocks noGrp="1"/>
          </p:cNvSpPr>
          <p:nvPr>
            <p:ph type="sldNum" sz="quarter" idx="10"/>
          </p:nvPr>
        </p:nvSpPr>
        <p:spPr/>
        <p:txBody>
          <a:bodyPr/>
          <a:lstStyle/>
          <a:p>
            <a:fld id="{D9778E9F-4912-4F41-9FEC-FA613D626BE2}" type="slidenum">
              <a:rPr lang="en-US" smtClean="0"/>
              <a:t>14</a:t>
            </a:fld>
            <a:endParaRPr lang="en-US"/>
          </a:p>
        </p:txBody>
      </p:sp>
    </p:spTree>
    <p:extLst>
      <p:ext uri="{BB962C8B-B14F-4D97-AF65-F5344CB8AC3E}">
        <p14:creationId xmlns:p14="http://schemas.microsoft.com/office/powerpoint/2010/main" val="17768884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1:55-1:58 Wrap Up and Thanks!</a:t>
            </a:r>
          </a:p>
        </p:txBody>
      </p:sp>
      <p:sp>
        <p:nvSpPr>
          <p:cNvPr id="4" name="Slide Number Placeholder 3"/>
          <p:cNvSpPr>
            <a:spLocks noGrp="1"/>
          </p:cNvSpPr>
          <p:nvPr>
            <p:ph type="sldNum" sz="quarter" idx="10"/>
          </p:nvPr>
        </p:nvSpPr>
        <p:spPr/>
        <p:txBody>
          <a:bodyPr/>
          <a:lstStyle/>
          <a:p>
            <a:fld id="{D9778E9F-4912-4F41-9FEC-FA613D626BE2}" type="slidenum">
              <a:rPr lang="en-US" smtClean="0"/>
              <a:t>15</a:t>
            </a:fld>
            <a:endParaRPr lang="en-US"/>
          </a:p>
        </p:txBody>
      </p:sp>
    </p:spTree>
    <p:extLst>
      <p:ext uri="{BB962C8B-B14F-4D97-AF65-F5344CB8AC3E}">
        <p14:creationId xmlns:p14="http://schemas.microsoft.com/office/powerpoint/2010/main" val="1258598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1:58 Future Meetings and Close</a:t>
            </a:r>
          </a:p>
        </p:txBody>
      </p:sp>
      <p:sp>
        <p:nvSpPr>
          <p:cNvPr id="4" name="Slide Number Placeholder 3"/>
          <p:cNvSpPr>
            <a:spLocks noGrp="1"/>
          </p:cNvSpPr>
          <p:nvPr>
            <p:ph type="sldNum" sz="quarter" idx="10"/>
          </p:nvPr>
        </p:nvSpPr>
        <p:spPr/>
        <p:txBody>
          <a:bodyPr/>
          <a:lstStyle/>
          <a:p>
            <a:fld id="{D9778E9F-4912-4F41-9FEC-FA613D626BE2}" type="slidenum">
              <a:rPr lang="en-US" smtClean="0"/>
              <a:t>16</a:t>
            </a:fld>
            <a:endParaRPr lang="en-US"/>
          </a:p>
        </p:txBody>
      </p:sp>
    </p:spTree>
    <p:extLst>
      <p:ext uri="{BB962C8B-B14F-4D97-AF65-F5344CB8AC3E}">
        <p14:creationId xmlns:p14="http://schemas.microsoft.com/office/powerpoint/2010/main" val="1182789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title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Subtitle 2"/>
          <p:cNvSpPr>
            <a:spLocks noGrp="1"/>
          </p:cNvSpPr>
          <p:nvPr>
            <p:ph type="subTitle" idx="1" hasCustomPrompt="1"/>
          </p:nvPr>
        </p:nvSpPr>
        <p:spPr>
          <a:xfrm>
            <a:off x="457200" y="1558549"/>
            <a:ext cx="6400800" cy="1752600"/>
          </a:xfrm>
        </p:spPr>
        <p:txBody>
          <a:bodyPr/>
          <a:lstStyle>
            <a:lvl1pPr marL="0" indent="0" algn="l">
              <a:buNone/>
              <a:defRPr sz="3200">
                <a:solidFill>
                  <a:schemeClr val="tx1">
                    <a:tint val="75000"/>
                  </a:schemeClr>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800" dirty="0">
                <a:solidFill>
                  <a:schemeClr val="tx1">
                    <a:lumMod val="65000"/>
                    <a:lumOff val="35000"/>
                  </a:schemeClr>
                </a:solidFill>
                <a:latin typeface="+mj-lt"/>
                <a:cs typeface="Arial-Mdm-FC"/>
              </a:rPr>
              <a:t>Subtitle</a:t>
            </a:r>
            <a:endParaRPr lang="en-US" sz="2800" dirty="0">
              <a:solidFill>
                <a:schemeClr val="tx1">
                  <a:lumMod val="65000"/>
                  <a:lumOff val="35000"/>
                </a:schemeClr>
              </a:solidFill>
              <a:latin typeface="Avenir" panose="02000503040000020003" pitchFamily="2" charset="0"/>
              <a:cs typeface="Arial-Mdm-FC"/>
            </a:endParaRPr>
          </a:p>
        </p:txBody>
      </p:sp>
      <p:sp>
        <p:nvSpPr>
          <p:cNvPr id="4" name="Title 3"/>
          <p:cNvSpPr>
            <a:spLocks noGrp="1"/>
          </p:cNvSpPr>
          <p:nvPr>
            <p:ph type="title"/>
          </p:nvPr>
        </p:nvSpPr>
        <p:spPr/>
        <p:txBody>
          <a:bodyPr/>
          <a:lstStyle>
            <a:lvl1pPr>
              <a:defRPr>
                <a:latin typeface="+mj-lt"/>
              </a:defRPr>
            </a:lvl1pPr>
          </a:lstStyle>
          <a:p>
            <a:r>
              <a:rPr lang="en-US" dirty="0"/>
              <a:t>Click to edit Master title style</a:t>
            </a:r>
          </a:p>
        </p:txBody>
      </p:sp>
    </p:spTree>
    <p:extLst>
      <p:ext uri="{BB962C8B-B14F-4D97-AF65-F5344CB8AC3E}">
        <p14:creationId xmlns:p14="http://schemas.microsoft.com/office/powerpoint/2010/main" val="26280332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descr="header-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1"/>
          <p:cNvSpPr>
            <a:spLocks noGrp="1"/>
          </p:cNvSpPr>
          <p:nvPr>
            <p:ph type="title" hasCustomPrompt="1"/>
          </p:nvPr>
        </p:nvSpPr>
        <p:spPr>
          <a:xfrm>
            <a:off x="457200" y="170482"/>
            <a:ext cx="8229600" cy="1030638"/>
          </a:xfrm>
        </p:spPr>
        <p:txBody>
          <a:bodyPr/>
          <a:lstStyle>
            <a:lvl1pPr algn="l">
              <a:defRPr sz="4400" baseline="0">
                <a:latin typeface="+mn-lt"/>
              </a:defRPr>
            </a:lvl1pPr>
          </a:lstStyle>
          <a:p>
            <a:r>
              <a:rPr lang="en-US" dirty="0"/>
              <a:t>Section Header</a:t>
            </a:r>
          </a:p>
        </p:txBody>
      </p:sp>
      <p:sp>
        <p:nvSpPr>
          <p:cNvPr id="6" name="Text Placeholder 5"/>
          <p:cNvSpPr>
            <a:spLocks noGrp="1"/>
          </p:cNvSpPr>
          <p:nvPr>
            <p:ph type="body" sz="quarter" idx="10"/>
          </p:nvPr>
        </p:nvSpPr>
        <p:spPr>
          <a:xfrm>
            <a:off x="170482" y="1336977"/>
            <a:ext cx="8849694" cy="474632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82153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descr="SectionSlide1-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 Placeholder 2"/>
          <p:cNvSpPr>
            <a:spLocks noGrp="1"/>
          </p:cNvSpPr>
          <p:nvPr>
            <p:ph type="body" sz="quarter" idx="10" hasCustomPrompt="1"/>
          </p:nvPr>
        </p:nvSpPr>
        <p:spPr>
          <a:xfrm>
            <a:off x="2851150" y="2592279"/>
            <a:ext cx="6115050" cy="906463"/>
          </a:xfrm>
        </p:spPr>
        <p:txBody>
          <a:bodyPr anchor="ctr">
            <a:normAutofit/>
          </a:bodyPr>
          <a:lstStyle>
            <a:lvl1pPr marL="0" indent="0" algn="ctr">
              <a:buNone/>
              <a:defRPr sz="3600" baseline="0">
                <a:solidFill>
                  <a:schemeClr val="bg1"/>
                </a:solidFill>
              </a:defRPr>
            </a:lvl1pPr>
          </a:lstStyle>
          <a:p>
            <a:pPr lvl="0"/>
            <a:r>
              <a:rPr lang="en-US" dirty="0"/>
              <a:t>Insert Title Here</a:t>
            </a:r>
          </a:p>
        </p:txBody>
      </p:sp>
    </p:spTree>
    <p:extLst>
      <p:ext uri="{BB962C8B-B14F-4D97-AF65-F5344CB8AC3E}">
        <p14:creationId xmlns:p14="http://schemas.microsoft.com/office/powerpoint/2010/main" val="333105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600200"/>
            <a:ext cx="4038600" cy="4525963"/>
          </a:xfrm>
        </p:spPr>
        <p:txBody>
          <a:bodyPr/>
          <a:lstStyle>
            <a:lvl1pPr>
              <a:defRPr sz="2800">
                <a:solidFill>
                  <a:srgbClr val="101957"/>
                </a:solidFill>
                <a:latin typeface="Avenir" panose="02000503040000020003"/>
              </a:defRPr>
            </a:lvl1pPr>
            <a:lvl2pPr>
              <a:defRPr sz="2400">
                <a:solidFill>
                  <a:srgbClr val="101957"/>
                </a:solidFill>
                <a:latin typeface="Avenir" panose="02000503040000020003"/>
              </a:defRPr>
            </a:lvl2pPr>
            <a:lvl3pPr>
              <a:defRPr sz="2000">
                <a:solidFill>
                  <a:srgbClr val="101957"/>
                </a:solidFill>
                <a:latin typeface="Avenir" panose="02000503040000020003"/>
              </a:defRPr>
            </a:lvl3pPr>
            <a:lvl4pPr>
              <a:defRPr sz="1800">
                <a:solidFill>
                  <a:srgbClr val="101957"/>
                </a:solidFill>
                <a:latin typeface="Avenir" panose="02000503040000020003"/>
              </a:defRPr>
            </a:lvl4pPr>
            <a:lvl5pPr>
              <a:defRPr sz="1800">
                <a:solidFill>
                  <a:srgbClr val="101957"/>
                </a:solidFill>
                <a:latin typeface="Avenir" panose="02000503040000020003"/>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1570266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101957"/>
                </a:solidFill>
                <a:latin typeface="Avenir" panose="02000503040000020003"/>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solidFill>
                  <a:srgbClr val="101957"/>
                </a:solidFill>
                <a:latin typeface="Avenir" panose="02000503040000020003"/>
              </a:defRPr>
            </a:lvl1pPr>
            <a:lvl2pPr>
              <a:defRPr sz="2000">
                <a:solidFill>
                  <a:srgbClr val="101957"/>
                </a:solidFill>
                <a:latin typeface="Avenir" panose="02000503040000020003"/>
              </a:defRPr>
            </a:lvl2pPr>
            <a:lvl3pPr>
              <a:defRPr sz="1800">
                <a:solidFill>
                  <a:srgbClr val="101957"/>
                </a:solidFill>
                <a:latin typeface="Avenir" panose="02000503040000020003"/>
              </a:defRPr>
            </a:lvl3pPr>
            <a:lvl4pPr>
              <a:defRPr sz="1600">
                <a:solidFill>
                  <a:srgbClr val="101957"/>
                </a:solidFill>
                <a:latin typeface="Avenir" panose="02000503040000020003"/>
              </a:defRPr>
            </a:lvl4pPr>
            <a:lvl5pPr>
              <a:defRPr sz="1600">
                <a:solidFill>
                  <a:srgbClr val="101957"/>
                </a:solidFill>
                <a:latin typeface="Avenir" panose="02000503040000020003"/>
              </a:defRPr>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2593538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extBox 1"/>
          <p:cNvSpPr txBox="1"/>
          <p:nvPr userDrawn="1"/>
        </p:nvSpPr>
        <p:spPr>
          <a:xfrm>
            <a:off x="304800" y="304800"/>
            <a:ext cx="5695950" cy="707886"/>
          </a:xfrm>
          <a:prstGeom prst="rect">
            <a:avLst/>
          </a:prstGeom>
          <a:noFill/>
        </p:spPr>
        <p:txBody>
          <a:bodyPr wrap="square" rtlCol="0">
            <a:spAutoFit/>
          </a:bodyPr>
          <a:lstStyle/>
          <a:p>
            <a:r>
              <a:rPr lang="en-US" sz="4000" dirty="0"/>
              <a:t>Title</a:t>
            </a:r>
          </a:p>
        </p:txBody>
      </p:sp>
    </p:spTree>
    <p:extLst>
      <p:ext uri="{BB962C8B-B14F-4D97-AF65-F5344CB8AC3E}">
        <p14:creationId xmlns:p14="http://schemas.microsoft.com/office/powerpoint/2010/main" val="153967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7" name="Picture 6" descr="ConcludingSlide-01.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TextBox 7"/>
          <p:cNvSpPr txBox="1"/>
          <p:nvPr userDrawn="1"/>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spTree>
    <p:extLst>
      <p:ext uri="{BB962C8B-B14F-4D97-AF65-F5344CB8AC3E}">
        <p14:creationId xmlns:p14="http://schemas.microsoft.com/office/powerpoint/2010/main" val="33695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5928102" cy="742089"/>
          </a:xfrm>
        </p:spPr>
        <p:txBody>
          <a:bodyPr anchor="b">
            <a:normAutofit/>
          </a:bodyPr>
          <a:lstStyle>
            <a:lvl1pPr algn="l">
              <a:defRPr sz="2400" b="0">
                <a:latin typeface="Avenir LT 45 Book" panose="02000503020000020003" pitchFamily="2" charset="0"/>
              </a:defRPr>
            </a:lvl1pPr>
          </a:lstStyle>
          <a:p>
            <a:r>
              <a:rPr lang="en-US" sz="4000" dirty="0">
                <a:solidFill>
                  <a:srgbClr val="101957"/>
                </a:solidFill>
                <a:latin typeface="Avenir" panose="02000503040000020003" pitchFamily="2" charset="0"/>
                <a:cs typeface="Arial-Mdm-FC"/>
              </a:rPr>
              <a:t>Header</a:t>
            </a:r>
            <a:endParaRPr lang="en-US" dirty="0"/>
          </a:p>
        </p:txBody>
      </p:sp>
      <p:sp>
        <p:nvSpPr>
          <p:cNvPr id="3" name="Content Placeholder 2"/>
          <p:cNvSpPr>
            <a:spLocks noGrp="1"/>
          </p:cNvSpPr>
          <p:nvPr>
            <p:ph idx="1" hasCustomPrompt="1"/>
          </p:nvPr>
        </p:nvSpPr>
        <p:spPr>
          <a:xfrm>
            <a:off x="3575050" y="1435100"/>
            <a:ext cx="5111750" cy="4691063"/>
          </a:xfrm>
        </p:spPr>
        <p:txBody>
          <a:bodyPr/>
          <a:lstStyle>
            <a:lvl1pPr algn="l">
              <a:defRPr sz="3200">
                <a:latin typeface="Avenir LT 45 Book" panose="02000503020000020003" pitchFamily="2" charset="0"/>
              </a:defRPr>
            </a:lvl1pPr>
            <a:lvl2pPr marL="800100" indent="-342900" algn="l">
              <a:lnSpc>
                <a:spcPct val="130000"/>
              </a:lnSpc>
              <a:buFont typeface="Arial"/>
              <a:buChar char="•"/>
              <a:defRPr sz="1600"/>
            </a:lvl2pPr>
            <a:lvl3pPr marL="800100" indent="0">
              <a:buNone/>
              <a:defRPr sz="1200"/>
            </a:lvl3pPr>
            <a:lvl4pPr>
              <a:defRPr sz="2000"/>
            </a:lvl4pPr>
            <a:lvl5pPr>
              <a:defRPr sz="2000"/>
            </a:lvl5pPr>
            <a:lvl6pPr>
              <a:defRPr sz="2000"/>
            </a:lvl6pPr>
            <a:lvl7pPr>
              <a:defRPr sz="2000"/>
            </a:lvl7pPr>
            <a:lvl8pPr>
              <a:defRPr sz="2000"/>
            </a:lvl8pPr>
            <a:lvl9pPr>
              <a:defRPr sz="2000"/>
            </a:lvl9pPr>
          </a:lstStyle>
          <a:p>
            <a:pPr algn="l"/>
            <a:r>
              <a:rPr lang="en-US" dirty="0" err="1">
                <a:solidFill>
                  <a:srgbClr val="585543"/>
                </a:solidFill>
                <a:latin typeface="Avenir" panose="02000503040000020003" pitchFamily="2" charset="0"/>
                <a:cs typeface="Arial-Mdm-FC"/>
              </a:rPr>
              <a:t>Subheader</a:t>
            </a:r>
            <a:endParaRPr lang="en-US" dirty="0">
              <a:solidFill>
                <a:srgbClr val="585543"/>
              </a:solidFill>
              <a:latin typeface="Avenir" panose="02000503040000020003" pitchFamily="2" charset="0"/>
              <a:cs typeface="Arial-Lgt-FC"/>
            </a:endParaRPr>
          </a:p>
          <a:p>
            <a:pPr algn="l"/>
            <a:r>
              <a:rPr lang="en-US" sz="2000" dirty="0">
                <a:solidFill>
                  <a:schemeClr val="tx1">
                    <a:lumMod val="65000"/>
                    <a:lumOff val="35000"/>
                  </a:schemeClr>
                </a:solidFill>
                <a:latin typeface="Avenir" panose="02000503040000020003" pitchFamily="2" charset="0"/>
                <a:cs typeface="Arial-Lgt-FC"/>
              </a:rPr>
              <a:t>Lorem ipsum dolor sit </a:t>
            </a:r>
            <a:r>
              <a:rPr lang="en-US" sz="2000" dirty="0" err="1">
                <a:solidFill>
                  <a:schemeClr val="tx1">
                    <a:lumMod val="65000"/>
                    <a:lumOff val="35000"/>
                  </a:schemeClr>
                </a:solidFill>
                <a:latin typeface="Avenir" panose="02000503040000020003" pitchFamily="2" charset="0"/>
                <a:cs typeface="Arial-Lgt-FC"/>
              </a:rPr>
              <a:t>amet</a:t>
            </a:r>
            <a:r>
              <a:rPr lang="en-US" sz="2000" dirty="0">
                <a:solidFill>
                  <a:schemeClr val="tx1">
                    <a:lumMod val="65000"/>
                    <a:lumOff val="35000"/>
                  </a:schemeClr>
                </a:solidFill>
                <a:latin typeface="Avenir" panose="02000503040000020003" pitchFamily="2" charset="0"/>
                <a:cs typeface="Arial-Lgt-FC"/>
              </a:rPr>
              <a:t>, id </a:t>
            </a:r>
            <a:r>
              <a:rPr lang="en-US" sz="2000" dirty="0" err="1">
                <a:solidFill>
                  <a:schemeClr val="tx1">
                    <a:lumMod val="65000"/>
                    <a:lumOff val="35000"/>
                  </a:schemeClr>
                </a:solidFill>
                <a:latin typeface="Avenir" panose="02000503040000020003" pitchFamily="2" charset="0"/>
                <a:cs typeface="Arial-Lgt-FC"/>
              </a:rPr>
              <a:t>reque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appareat</a:t>
            </a:r>
            <a:r>
              <a:rPr lang="en-US" sz="2000" dirty="0">
                <a:solidFill>
                  <a:schemeClr val="tx1">
                    <a:lumMod val="65000"/>
                    <a:lumOff val="35000"/>
                  </a:schemeClr>
                </a:solidFill>
                <a:latin typeface="Avenir" panose="02000503040000020003" pitchFamily="2" charset="0"/>
                <a:cs typeface="Arial-Lgt-FC"/>
              </a:rPr>
              <a:t> per. </a:t>
            </a:r>
            <a:r>
              <a:rPr lang="en-US" sz="2000" dirty="0" err="1">
                <a:solidFill>
                  <a:schemeClr val="tx1">
                    <a:lumMod val="65000"/>
                    <a:lumOff val="35000"/>
                  </a:schemeClr>
                </a:solidFill>
                <a:latin typeface="Avenir" panose="02000503040000020003" pitchFamily="2" charset="0"/>
                <a:cs typeface="Arial-Lgt-FC"/>
              </a:rPr>
              <a:t>Te</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neglegentur</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comprehens</a:t>
            </a:r>
            <a:r>
              <a:rPr lang="en-US" sz="2000" dirty="0">
                <a:solidFill>
                  <a:schemeClr val="tx1">
                    <a:lumMod val="65000"/>
                    <a:lumOff val="35000"/>
                  </a:schemeClr>
                </a:solidFill>
                <a:latin typeface="Avenir" panose="02000503040000020003" pitchFamily="2" charset="0"/>
                <a:cs typeface="Arial-Lgt-FC"/>
              </a:rPr>
              <a:t> qui. Ne qui </a:t>
            </a:r>
            <a:r>
              <a:rPr lang="en-US" sz="2000" dirty="0" err="1">
                <a:solidFill>
                  <a:schemeClr val="tx1">
                    <a:lumMod val="65000"/>
                    <a:lumOff val="35000"/>
                  </a:schemeClr>
                </a:solidFill>
                <a:latin typeface="Avenir" panose="02000503040000020003" pitchFamily="2" charset="0"/>
                <a:cs typeface="Arial-Lgt-FC"/>
              </a:rPr>
              <a:t>eirmod</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mediocrem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Mentitum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maluisset</a:t>
            </a:r>
            <a:r>
              <a:rPr lang="en-US" sz="2000" dirty="0">
                <a:solidFill>
                  <a:schemeClr val="tx1">
                    <a:lumMod val="65000"/>
                    <a:lumOff val="35000"/>
                  </a:schemeClr>
                </a:solidFill>
                <a:latin typeface="Avenir" panose="02000503040000020003" pitchFamily="2" charset="0"/>
                <a:cs typeface="Arial-Lgt-FC"/>
              </a:rPr>
              <a:t> et sea, </a:t>
            </a:r>
            <a:r>
              <a:rPr lang="en-US" sz="2000" dirty="0" err="1">
                <a:solidFill>
                  <a:schemeClr val="tx1">
                    <a:lumMod val="65000"/>
                    <a:lumOff val="35000"/>
                  </a:schemeClr>
                </a:solidFill>
                <a:latin typeface="Avenir" panose="02000503040000020003" pitchFamily="2" charset="0"/>
                <a:cs typeface="Arial-Lgt-FC"/>
              </a:rPr>
              <a:t>harum</a:t>
            </a:r>
            <a:r>
              <a:rPr lang="en-US" sz="2000" dirty="0">
                <a:solidFill>
                  <a:schemeClr val="tx1">
                    <a:lumMod val="65000"/>
                    <a:lumOff val="35000"/>
                  </a:schemeClr>
                </a:solidFill>
                <a:latin typeface="Avenir" panose="02000503040000020003" pitchFamily="2" charset="0"/>
                <a:cs typeface="Arial-Lgt-FC"/>
              </a:rPr>
              <a:t> </a:t>
            </a:r>
            <a:r>
              <a:rPr lang="en-US" sz="2000" dirty="0" err="1">
                <a:solidFill>
                  <a:schemeClr val="tx1">
                    <a:lumMod val="65000"/>
                    <a:lumOff val="35000"/>
                  </a:schemeClr>
                </a:solidFill>
                <a:latin typeface="Avenir" panose="02000503040000020003" pitchFamily="2" charset="0"/>
                <a:cs typeface="Arial-Lgt-FC"/>
              </a:rPr>
              <a:t>solet</a:t>
            </a:r>
            <a:r>
              <a:rPr lang="en-US" sz="2000" dirty="0">
                <a:solidFill>
                  <a:schemeClr val="tx1">
                    <a:lumMod val="65000"/>
                    <a:lumOff val="35000"/>
                  </a:schemeClr>
                </a:solidFill>
                <a:latin typeface="Avenir" panose="02000503040000020003" pitchFamily="2" charset="0"/>
                <a:cs typeface="Arial-Lgt-FC"/>
              </a:rPr>
              <a:t> id mea. 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a:p>
            <a:pPr marL="800100" lvl="1" indent="-342900" algn="l">
              <a:lnSpc>
                <a:spcPct val="130000"/>
              </a:lnSpc>
              <a:buFont typeface="Arial"/>
              <a:buChar char="•"/>
            </a:pPr>
            <a:r>
              <a:rPr lang="en-US" sz="2000" dirty="0">
                <a:solidFill>
                  <a:schemeClr val="tx1">
                    <a:lumMod val="65000"/>
                    <a:lumOff val="35000"/>
                  </a:schemeClr>
                </a:solidFill>
                <a:latin typeface="Avenir" panose="02000503040000020003" pitchFamily="2" charset="0"/>
                <a:cs typeface="Arial-Lgt-FC"/>
              </a:rPr>
              <a:t>Lorem ipsum</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101957"/>
                </a:solidFill>
                <a:latin typeface="Avenir" panose="02000503040000020003"/>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577621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rgbClr val="101957"/>
                </a:solidFill>
                <a:latin typeface="Avenir LT 45 Book" panose="02000503020000020003" pitchFamily="2" charset="0"/>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solidFill>
                  <a:srgbClr val="101957"/>
                </a:solidFill>
                <a:latin typeface="Avenir" panose="02000503040000020003"/>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rgbClr val="101957"/>
                </a:solidFill>
                <a:latin typeface="Avenir LT 45 Book" panose="02000503020000020003" pitchFamily="2"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2367917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ctrTitle"/>
          </p:nvPr>
        </p:nvSpPr>
        <p:spPr>
          <a:xfrm>
            <a:off x="381000" y="328083"/>
            <a:ext cx="6064250" cy="698500"/>
          </a:xfrm>
        </p:spPr>
        <p:txBody>
          <a:bodyPr>
            <a:normAutofit/>
          </a:bodyPr>
          <a:lstStyle>
            <a:lvl1pPr>
              <a:defRPr>
                <a:latin typeface="Avenir LT 45 Book" panose="02000503020000020003" pitchFamily="2" charset="0"/>
              </a:defRPr>
            </a:lvl1pPr>
          </a:lstStyle>
          <a:p>
            <a:pPr algn="l">
              <a:lnSpc>
                <a:spcPct val="80000"/>
              </a:lnSpc>
            </a:pPr>
            <a:r>
              <a:rPr lang="en-US" sz="4000" dirty="0">
                <a:solidFill>
                  <a:srgbClr val="101957"/>
                </a:solidFill>
                <a:latin typeface="Avenir" panose="02000503040000020003" pitchFamily="2" charset="0"/>
              </a:rPr>
              <a:t>Click to edit Master title style</a:t>
            </a:r>
            <a:endParaRPr lang="en-US" sz="4000" dirty="0">
              <a:solidFill>
                <a:srgbClr val="101957"/>
              </a:solidFill>
              <a:latin typeface="Avenir" panose="02000503040000020003" pitchFamily="2" charset="0"/>
              <a:cs typeface="Arial-Mdm-FC"/>
            </a:endParaRPr>
          </a:p>
        </p:txBody>
      </p:sp>
    </p:spTree>
    <p:extLst>
      <p:ext uri="{BB962C8B-B14F-4D97-AF65-F5344CB8AC3E}">
        <p14:creationId xmlns:p14="http://schemas.microsoft.com/office/powerpoint/2010/main" val="369117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lvl1pPr>
              <a:defRPr>
                <a:solidFill>
                  <a:srgbClr val="101957"/>
                </a:solidFill>
                <a:latin typeface="Avenir LT 45 Book" panose="02000503020000020003" pitchFamily="2" charset="0"/>
              </a:defRPr>
            </a:lvl1pPr>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lvl1pPr>
              <a:defRPr>
                <a:solidFill>
                  <a:srgbClr val="101957"/>
                </a:solidFill>
                <a:latin typeface="Avenir LT 45 Book" panose="02000503020000020003" pitchFamily="2" charset="0"/>
              </a:defRPr>
            </a:lvl1pPr>
            <a:lvl2pPr>
              <a:defRPr>
                <a:solidFill>
                  <a:srgbClr val="101957"/>
                </a:solidFill>
                <a:latin typeface="Avenir LT 45 Book" panose="02000503020000020003" pitchFamily="2" charset="0"/>
              </a:defRPr>
            </a:lvl2pPr>
            <a:lvl3pPr>
              <a:defRPr>
                <a:solidFill>
                  <a:srgbClr val="101957"/>
                </a:solidFill>
                <a:latin typeface="Avenir LT 45 Book" panose="02000503020000020003" pitchFamily="2" charset="0"/>
              </a:defRPr>
            </a:lvl3pPr>
            <a:lvl4pPr>
              <a:defRPr>
                <a:solidFill>
                  <a:srgbClr val="101957"/>
                </a:solidFill>
                <a:latin typeface="Avenir LT 45 Book" panose="02000503020000020003" pitchFamily="2" charset="0"/>
              </a:defRPr>
            </a:lvl4pPr>
            <a:lvl5pPr>
              <a:defRPr>
                <a:solidFill>
                  <a:srgbClr val="101957"/>
                </a:solidFill>
                <a:latin typeface="Avenir LT 45 Book" panose="02000503020000020003" pitchFamily="2"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32179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footer2-01.jpg"/>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7" name="Picture 6" descr="header-01.jp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2" name="Title Placeholder 1"/>
          <p:cNvSpPr>
            <a:spLocks noGrp="1"/>
          </p:cNvSpPr>
          <p:nvPr>
            <p:ph type="title"/>
          </p:nvPr>
        </p:nvSpPr>
        <p:spPr>
          <a:xfrm>
            <a:off x="457200" y="193977"/>
            <a:ext cx="8229600" cy="983894"/>
          </a:xfrm>
          <a:prstGeom prst="rect">
            <a:avLst/>
          </a:prstGeom>
        </p:spPr>
        <p:txBody>
          <a:bodyPr vert="horz" lIns="91440" tIns="45720" rIns="91440" bIns="45720" rtlCol="0" anchor="ctr">
            <a:normAutofit/>
          </a:bodyPr>
          <a:lstStyle/>
          <a:p>
            <a:r>
              <a:rPr lang="en-US" dirty="0"/>
              <a:t>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8522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400" kern="1200">
          <a:solidFill>
            <a:srgbClr val="152754"/>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1pPr>
      <a:lvl2pPr marL="800100" indent="-342900" algn="l" defTabSz="914400" rtl="0" eaLnBrk="1" latinLnBrk="0" hangingPunct="1">
        <a:spcBef>
          <a:spcPct val="20000"/>
        </a:spcBef>
        <a:buFont typeface="Courier New" panose="02070309020205020404" pitchFamily="49" charset="0"/>
        <a:buChar char="o"/>
        <a:defRPr lang="en-US" sz="2400" kern="1200" dirty="0" smtClean="0">
          <a:solidFill>
            <a:srgbClr val="101957"/>
          </a:solidFill>
          <a:latin typeface="+mj-lt"/>
          <a:ea typeface="+mn-ea"/>
          <a:cs typeface="+mn-cs"/>
        </a:defRPr>
      </a:lvl2pPr>
      <a:lvl3pPr marL="1143000" indent="-228600" algn="l" defTabSz="914400" rtl="0" eaLnBrk="1" latinLnBrk="0" hangingPunct="1">
        <a:spcBef>
          <a:spcPct val="20000"/>
        </a:spcBef>
        <a:buFont typeface="Wingdings" panose="05000000000000000000" pitchFamily="2" charset="2"/>
        <a:buChar char="§"/>
        <a:defRPr lang="en-US" sz="2400" kern="1200" dirty="0" smtClean="0">
          <a:solidFill>
            <a:srgbClr val="101957"/>
          </a:solidFill>
          <a:latin typeface="+mj-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400" kern="1200" dirty="0" smtClean="0">
          <a:solidFill>
            <a:srgbClr val="101957"/>
          </a:solidFill>
          <a:latin typeface="+mj-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400" kern="1200" dirty="0">
          <a:solidFill>
            <a:srgbClr val="101957"/>
          </a:solidFill>
          <a:latin typeface="+mj-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cste.webex.com/cste/k2/j.php?MTID=t4dea93549404d3f14c39229a245d297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mailto:Molly.Crockett@MassMail.State.MA.U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shannon.harney@tn.gov"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cste.webex.com/cste/k2/j.php?MTID=t4dea93549404d3f14c39229a245d297d"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457199" y="1558549"/>
            <a:ext cx="6899945" cy="1752600"/>
          </a:xfrm>
        </p:spPr>
        <p:txBody>
          <a:bodyPr>
            <a:normAutofit fontScale="92500"/>
          </a:bodyPr>
          <a:lstStyle/>
          <a:p>
            <a:r>
              <a:rPr lang="en-US" dirty="0"/>
              <a:t>Surveillance Practice and Implementation Subcommittee (SPIS)</a:t>
            </a:r>
          </a:p>
          <a:p>
            <a:r>
              <a:rPr lang="en-US" dirty="0"/>
              <a:t>March 9, 2018</a:t>
            </a:r>
          </a:p>
        </p:txBody>
      </p:sp>
      <p:sp>
        <p:nvSpPr>
          <p:cNvPr id="3" name="Title 2"/>
          <p:cNvSpPr>
            <a:spLocks noGrp="1"/>
          </p:cNvSpPr>
          <p:nvPr>
            <p:ph type="title"/>
          </p:nvPr>
        </p:nvSpPr>
        <p:spPr/>
        <p:txBody>
          <a:bodyPr>
            <a:normAutofit fontScale="90000"/>
          </a:bodyPr>
          <a:lstStyle/>
          <a:p>
            <a:r>
              <a:rPr lang="en-US" dirty="0"/>
              <a:t>Data Standardization Work Group</a:t>
            </a:r>
          </a:p>
        </p:txBody>
      </p:sp>
    </p:spTree>
    <p:extLst>
      <p:ext uri="{BB962C8B-B14F-4D97-AF65-F5344CB8AC3E}">
        <p14:creationId xmlns:p14="http://schemas.microsoft.com/office/powerpoint/2010/main" val="2100191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Text Placeholder 2"/>
          <p:cNvSpPr>
            <a:spLocks noGrp="1"/>
          </p:cNvSpPr>
          <p:nvPr>
            <p:ph type="body" sz="quarter" idx="10"/>
          </p:nvPr>
        </p:nvSpPr>
        <p:spPr/>
        <p:txBody>
          <a:bodyPr>
            <a:normAutofit/>
          </a:bodyPr>
          <a:lstStyle/>
          <a:p>
            <a:r>
              <a:rPr lang="en-US" dirty="0"/>
              <a:t>Shaily Krishan, CSTE Lead and Program Analyst</a:t>
            </a:r>
          </a:p>
          <a:p>
            <a:pPr lvl="1"/>
            <a:r>
              <a:rPr lang="en-US" sz="1800" dirty="0"/>
              <a:t>Call-In/Webinar Information:</a:t>
            </a:r>
          </a:p>
          <a:p>
            <a:pPr marL="742950" lvl="2" indent="0">
              <a:buNone/>
            </a:pPr>
            <a:r>
              <a:rPr lang="en-US" sz="1800" u="sng" dirty="0">
                <a:hlinkClick r:id="rId3"/>
              </a:rPr>
              <a:t>https://cste.webex.com/cste/k2/j.php?MTID=t4dea93549404d3f14c39229a245d297d</a:t>
            </a:r>
            <a:r>
              <a:rPr lang="en-US" sz="1800" dirty="0"/>
              <a:t> </a:t>
            </a:r>
            <a:br>
              <a:rPr lang="en-US" sz="1800" dirty="0"/>
            </a:br>
            <a:r>
              <a:rPr lang="en-US" sz="1800" dirty="0"/>
              <a:t>Password: </a:t>
            </a:r>
            <a:r>
              <a:rPr lang="en-US" sz="1800" b="1" dirty="0"/>
              <a:t>dswg123</a:t>
            </a:r>
            <a:endParaRPr lang="en-US" sz="1800" dirty="0"/>
          </a:p>
          <a:p>
            <a:pPr marL="742950" lvl="2" indent="0">
              <a:buNone/>
            </a:pPr>
            <a:r>
              <a:rPr lang="en-US" sz="1800" dirty="0"/>
              <a:t>Call in: </a:t>
            </a:r>
            <a:r>
              <a:rPr lang="en-US" sz="1800" b="1" dirty="0"/>
              <a:t>1-877-668-4490</a:t>
            </a:r>
            <a:endParaRPr lang="en-US" sz="1800" dirty="0"/>
          </a:p>
          <a:p>
            <a:pPr marL="400050" lvl="1" indent="0">
              <a:buNone/>
            </a:pPr>
            <a:r>
              <a:rPr lang="en-US" sz="1800" dirty="0"/>
              <a:t>      Access code: </a:t>
            </a:r>
            <a:r>
              <a:rPr lang="en-US" sz="1800" b="1" dirty="0"/>
              <a:t>795 572 806</a:t>
            </a:r>
          </a:p>
          <a:p>
            <a:pPr marL="285750"/>
            <a:r>
              <a:rPr lang="en-US" dirty="0"/>
              <a:t>Elizabeth Sprouse, JMC and Project Coordinator</a:t>
            </a:r>
          </a:p>
          <a:p>
            <a:pPr marL="285750"/>
            <a:r>
              <a:rPr lang="en-US" dirty="0"/>
              <a:t>Emily </a:t>
            </a:r>
            <a:r>
              <a:rPr lang="en-US" dirty="0" err="1"/>
              <a:t>Augustini</a:t>
            </a:r>
            <a:r>
              <a:rPr lang="en-US" dirty="0"/>
              <a:t>, JMC and Project Facilitator</a:t>
            </a:r>
          </a:p>
          <a:p>
            <a:pPr marL="285750"/>
            <a:r>
              <a:rPr lang="en-US" dirty="0"/>
              <a:t>Molly Crockett (MA) and Shannon Harney (TN), Co-Chairs</a:t>
            </a:r>
          </a:p>
          <a:p>
            <a:r>
              <a:rPr lang="en-US" dirty="0"/>
              <a:t>Planning Committee: Gillian Haney, Meredith Lichtenstein, Annie Fine, Laura </a:t>
            </a:r>
            <a:r>
              <a:rPr lang="en-US" dirty="0" err="1"/>
              <a:t>Erhart</a:t>
            </a:r>
            <a:r>
              <a:rPr lang="en-US" dirty="0"/>
              <a:t>, Kathy Turner, Janet Hamilton</a:t>
            </a:r>
          </a:p>
          <a:p>
            <a:pPr marL="285750"/>
            <a:endParaRPr lang="en-US" dirty="0"/>
          </a:p>
          <a:p>
            <a:pPr marL="0" indent="0">
              <a:buNone/>
            </a:pPr>
            <a:endParaRPr lang="en-US" dirty="0"/>
          </a:p>
        </p:txBody>
      </p:sp>
    </p:spTree>
    <p:extLst>
      <p:ext uri="{BB962C8B-B14F-4D97-AF65-F5344CB8AC3E}">
        <p14:creationId xmlns:p14="http://schemas.microsoft.com/office/powerpoint/2010/main" val="572823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p:txBody>
          <a:bodyPr/>
          <a:lstStyle/>
          <a:p>
            <a:r>
              <a:rPr lang="en-US" dirty="0"/>
              <a:t>Welcome, roll call, and introductions</a:t>
            </a:r>
          </a:p>
          <a:p>
            <a:r>
              <a:rPr lang="en-US" dirty="0"/>
              <a:t>DSWG mission and objectives</a:t>
            </a:r>
          </a:p>
          <a:p>
            <a:r>
              <a:rPr lang="en-US" dirty="0"/>
              <a:t>Starting data elements</a:t>
            </a:r>
          </a:p>
          <a:p>
            <a:r>
              <a:rPr lang="en-US" dirty="0"/>
              <a:t>Meeting structure and consensus</a:t>
            </a:r>
          </a:p>
          <a:p>
            <a:r>
              <a:rPr lang="en-US" dirty="0"/>
              <a:t>Deliverables</a:t>
            </a:r>
          </a:p>
          <a:p>
            <a:r>
              <a:rPr lang="en-US" dirty="0"/>
              <a:t>Discussion: Workgroup member goals and objectives</a:t>
            </a:r>
          </a:p>
          <a:p>
            <a:r>
              <a:rPr lang="en-US" dirty="0"/>
              <a:t>Wrap up</a:t>
            </a:r>
          </a:p>
          <a:p>
            <a:endParaRPr lang="en-US" dirty="0"/>
          </a:p>
        </p:txBody>
      </p:sp>
    </p:spTree>
    <p:extLst>
      <p:ext uri="{BB962C8B-B14F-4D97-AF65-F5344CB8AC3E}">
        <p14:creationId xmlns:p14="http://schemas.microsoft.com/office/powerpoint/2010/main" val="3066909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Keeping</a:t>
            </a:r>
          </a:p>
        </p:txBody>
      </p:sp>
      <p:graphicFrame>
        <p:nvGraphicFramePr>
          <p:cNvPr id="4" name="Table 3"/>
          <p:cNvGraphicFramePr>
            <a:graphicFrameLocks noGrp="1"/>
          </p:cNvGraphicFramePr>
          <p:nvPr>
            <p:extLst>
              <p:ext uri="{D42A27DB-BD31-4B8C-83A1-F6EECF244321}">
                <p14:modId xmlns:p14="http://schemas.microsoft.com/office/powerpoint/2010/main" val="2380196797"/>
              </p:ext>
            </p:extLst>
          </p:nvPr>
        </p:nvGraphicFramePr>
        <p:xfrm>
          <a:off x="457200" y="1416051"/>
          <a:ext cx="4533900" cy="4635465"/>
        </p:xfrm>
        <a:graphic>
          <a:graphicData uri="http://schemas.openxmlformats.org/drawingml/2006/table">
            <a:tbl>
              <a:tblPr firstRow="1" bandRow="1">
                <a:tableStyleId>{10A1B5D5-9B99-4C35-A422-299274C87663}</a:tableStyleId>
              </a:tblPr>
              <a:tblGrid>
                <a:gridCol w="1657350">
                  <a:extLst>
                    <a:ext uri="{9D8B030D-6E8A-4147-A177-3AD203B41FA5}">
                      <a16:colId xmlns:a16="http://schemas.microsoft.com/office/drawing/2014/main" val="20000"/>
                    </a:ext>
                  </a:extLst>
                </a:gridCol>
                <a:gridCol w="2876550">
                  <a:extLst>
                    <a:ext uri="{9D8B030D-6E8A-4147-A177-3AD203B41FA5}">
                      <a16:colId xmlns:a16="http://schemas.microsoft.com/office/drawing/2014/main" val="20001"/>
                    </a:ext>
                  </a:extLst>
                </a:gridCol>
              </a:tblGrid>
              <a:tr h="488181">
                <a:tc>
                  <a:txBody>
                    <a:bodyPr/>
                    <a:lstStyle/>
                    <a:p>
                      <a:r>
                        <a:rPr lang="en-US" dirty="0"/>
                        <a:t>Time</a:t>
                      </a:r>
                    </a:p>
                  </a:txBody>
                  <a:tcPr/>
                </a:tc>
                <a:tc>
                  <a:txBody>
                    <a:bodyPr/>
                    <a:lstStyle/>
                    <a:p>
                      <a:r>
                        <a:rPr lang="en-US" dirty="0"/>
                        <a:t>Slide</a:t>
                      </a:r>
                    </a:p>
                  </a:txBody>
                  <a:tcPr/>
                </a:tc>
                <a:extLst>
                  <a:ext uri="{0D108BD9-81ED-4DB2-BD59-A6C34878D82A}">
                    <a16:rowId xmlns:a16="http://schemas.microsoft.com/office/drawing/2014/main" val="10000"/>
                  </a:ext>
                </a:extLst>
              </a:tr>
              <a:tr h="488181">
                <a:tc>
                  <a:txBody>
                    <a:bodyPr/>
                    <a:lstStyle/>
                    <a:p>
                      <a:r>
                        <a:rPr lang="en-US" dirty="0"/>
                        <a:t>1:05</a:t>
                      </a:r>
                    </a:p>
                  </a:txBody>
                  <a:tcPr/>
                </a:tc>
                <a:tc>
                  <a:txBody>
                    <a:bodyPr/>
                    <a:lstStyle/>
                    <a:p>
                      <a:r>
                        <a:rPr lang="en-US" dirty="0"/>
                        <a:t>Welcome</a:t>
                      </a:r>
                    </a:p>
                  </a:txBody>
                  <a:tcPr/>
                </a:tc>
                <a:extLst>
                  <a:ext uri="{0D108BD9-81ED-4DB2-BD59-A6C34878D82A}">
                    <a16:rowId xmlns:a16="http://schemas.microsoft.com/office/drawing/2014/main" val="10001"/>
                  </a:ext>
                </a:extLst>
              </a:tr>
              <a:tr h="845622">
                <a:tc>
                  <a:txBody>
                    <a:bodyPr/>
                    <a:lstStyle/>
                    <a:p>
                      <a:r>
                        <a:rPr lang="en-US" dirty="0"/>
                        <a:t>1:10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Agenda</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DSWG Mission 1-2</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DSWG</a:t>
                      </a:r>
                      <a:r>
                        <a:rPr lang="en-US" baseline="0" dirty="0"/>
                        <a:t> Objectives</a:t>
                      </a:r>
                      <a:endParaRPr lang="en-US" dirty="0"/>
                    </a:p>
                  </a:txBody>
                  <a:tcPr/>
                </a:tc>
                <a:extLst>
                  <a:ext uri="{0D108BD9-81ED-4DB2-BD59-A6C34878D82A}">
                    <a16:rowId xmlns:a16="http://schemas.microsoft.com/office/drawing/2014/main" val="10002"/>
                  </a:ext>
                </a:extLst>
              </a:tr>
              <a:tr h="591936">
                <a:tc>
                  <a:txBody>
                    <a:bodyPr/>
                    <a:lstStyle/>
                    <a:p>
                      <a:r>
                        <a:rPr lang="en-US" dirty="0"/>
                        <a:t>1:15</a:t>
                      </a:r>
                    </a:p>
                  </a:txBody>
                  <a:tcPr/>
                </a:tc>
                <a:tc>
                  <a:txBody>
                    <a:bodyPr/>
                    <a:lstStyle/>
                    <a:p>
                      <a:r>
                        <a:rPr lang="en-US" dirty="0"/>
                        <a:t>Data Elements</a:t>
                      </a:r>
                    </a:p>
                    <a:p>
                      <a:r>
                        <a:rPr lang="en-US" dirty="0"/>
                        <a:t>Meeting</a:t>
                      </a:r>
                      <a:r>
                        <a:rPr lang="en-US" baseline="0" dirty="0"/>
                        <a:t> Structure 1-2</a:t>
                      </a:r>
                      <a:endParaRPr lang="en-US" dirty="0"/>
                    </a:p>
                  </a:txBody>
                  <a:tcPr/>
                </a:tc>
                <a:extLst>
                  <a:ext uri="{0D108BD9-81ED-4DB2-BD59-A6C34878D82A}">
                    <a16:rowId xmlns:a16="http://schemas.microsoft.com/office/drawing/2014/main" val="10003"/>
                  </a:ext>
                </a:extLst>
              </a:tr>
              <a:tr h="591936">
                <a:tc>
                  <a:txBody>
                    <a:bodyPr/>
                    <a:lstStyle/>
                    <a:p>
                      <a:r>
                        <a:rPr lang="en-US" dirty="0"/>
                        <a:t>1:20</a:t>
                      </a:r>
                    </a:p>
                  </a:txBody>
                  <a:tcPr/>
                </a:tc>
                <a:tc>
                  <a:txBody>
                    <a:bodyPr/>
                    <a:lstStyle/>
                    <a:p>
                      <a:r>
                        <a:rPr lang="en-US" dirty="0"/>
                        <a:t>Consensus Development</a:t>
                      </a:r>
                    </a:p>
                    <a:p>
                      <a:r>
                        <a:rPr lang="en-US" dirty="0"/>
                        <a:t>Deliverables</a:t>
                      </a:r>
                    </a:p>
                  </a:txBody>
                  <a:tcPr/>
                </a:tc>
                <a:extLst>
                  <a:ext uri="{0D108BD9-81ED-4DB2-BD59-A6C34878D82A}">
                    <a16:rowId xmlns:a16="http://schemas.microsoft.com/office/drawing/2014/main" val="10004"/>
                  </a:ext>
                </a:extLst>
              </a:tr>
              <a:tr h="488181">
                <a:tc>
                  <a:txBody>
                    <a:bodyPr/>
                    <a:lstStyle/>
                    <a:p>
                      <a:r>
                        <a:rPr lang="en-US" dirty="0"/>
                        <a:t>1:25-1:30</a:t>
                      </a:r>
                    </a:p>
                  </a:txBody>
                  <a:tcPr/>
                </a:tc>
                <a:tc>
                  <a:txBody>
                    <a:bodyPr/>
                    <a:lstStyle/>
                    <a:p>
                      <a:r>
                        <a:rPr lang="en-US" dirty="0"/>
                        <a:t>Discussion</a:t>
                      </a:r>
                    </a:p>
                  </a:txBody>
                  <a:tcPr/>
                </a:tc>
                <a:extLst>
                  <a:ext uri="{0D108BD9-81ED-4DB2-BD59-A6C34878D82A}">
                    <a16:rowId xmlns:a16="http://schemas.microsoft.com/office/drawing/2014/main" val="10005"/>
                  </a:ext>
                </a:extLst>
              </a:tr>
              <a:tr h="488181">
                <a:tc>
                  <a:txBody>
                    <a:bodyPr/>
                    <a:lstStyle/>
                    <a:p>
                      <a:r>
                        <a:rPr lang="en-US" dirty="0"/>
                        <a:t>1:55</a:t>
                      </a:r>
                    </a:p>
                  </a:txBody>
                  <a:tcPr/>
                </a:tc>
                <a:tc>
                  <a:txBody>
                    <a:bodyPr/>
                    <a:lstStyle/>
                    <a:p>
                      <a:r>
                        <a:rPr lang="en-US" dirty="0"/>
                        <a:t>Wrap</a:t>
                      </a:r>
                      <a:r>
                        <a:rPr lang="en-US" baseline="0" dirty="0"/>
                        <a:t> Up</a:t>
                      </a:r>
                      <a:endParaRPr lang="en-US" dirty="0"/>
                    </a:p>
                  </a:txBody>
                  <a:tcPr/>
                </a:tc>
                <a:extLst>
                  <a:ext uri="{0D108BD9-81ED-4DB2-BD59-A6C34878D82A}">
                    <a16:rowId xmlns:a16="http://schemas.microsoft.com/office/drawing/2014/main" val="10006"/>
                  </a:ext>
                </a:extLst>
              </a:tr>
              <a:tr h="488181">
                <a:tc>
                  <a:txBody>
                    <a:bodyPr/>
                    <a:lstStyle/>
                    <a:p>
                      <a:r>
                        <a:rPr lang="en-US" dirty="0"/>
                        <a:t>1:58</a:t>
                      </a:r>
                    </a:p>
                  </a:txBody>
                  <a:tcPr/>
                </a:tc>
                <a:tc>
                  <a:txBody>
                    <a:bodyPr/>
                    <a:lstStyle/>
                    <a:p>
                      <a:r>
                        <a:rPr lang="en-US" dirty="0"/>
                        <a:t>Future Meetings</a:t>
                      </a:r>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563994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DSWG Mission</a:t>
            </a:r>
          </a:p>
        </p:txBody>
      </p:sp>
      <p:sp>
        <p:nvSpPr>
          <p:cNvPr id="3" name="Text Placeholder 2"/>
          <p:cNvSpPr>
            <a:spLocks noGrp="1"/>
          </p:cNvSpPr>
          <p:nvPr>
            <p:ph type="body" sz="quarter" idx="10"/>
          </p:nvPr>
        </p:nvSpPr>
        <p:spPr/>
        <p:txBody>
          <a:bodyPr/>
          <a:lstStyle/>
          <a:p>
            <a:r>
              <a:rPr lang="en-US" dirty="0"/>
              <a:t>Mission: Improve data quality through the development and application of consensus definitions for the core data elements for general communicable disease surveillance</a:t>
            </a:r>
          </a:p>
          <a:p>
            <a:pPr marL="0" indent="0">
              <a:buNone/>
            </a:pPr>
            <a:endParaRPr lang="en-US" dirty="0"/>
          </a:p>
        </p:txBody>
      </p:sp>
    </p:spTree>
    <p:extLst>
      <p:ext uri="{BB962C8B-B14F-4D97-AF65-F5344CB8AC3E}">
        <p14:creationId xmlns:p14="http://schemas.microsoft.com/office/powerpoint/2010/main" val="655331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DSWG Mission</a:t>
            </a:r>
          </a:p>
        </p:txBody>
      </p:sp>
      <p:sp>
        <p:nvSpPr>
          <p:cNvPr id="3" name="Text Placeholder 2"/>
          <p:cNvSpPr>
            <a:spLocks noGrp="1"/>
          </p:cNvSpPr>
          <p:nvPr>
            <p:ph type="body" sz="quarter" idx="10"/>
          </p:nvPr>
        </p:nvSpPr>
        <p:spPr/>
        <p:txBody>
          <a:bodyPr/>
          <a:lstStyle/>
          <a:p>
            <a:r>
              <a:rPr lang="en-US" dirty="0"/>
              <a:t>Mission: Improve data quality through the development and application of consensus definitions for the core data elements for general communicable disease surveillance</a:t>
            </a:r>
          </a:p>
          <a:p>
            <a:r>
              <a:rPr lang="en-US" dirty="0"/>
              <a:t>Outside of the scope of this group (at this time)</a:t>
            </a:r>
          </a:p>
          <a:p>
            <a:pPr lvl="1"/>
            <a:r>
              <a:rPr lang="en-US" dirty="0"/>
              <a:t>Inclusion of existing data elements </a:t>
            </a:r>
          </a:p>
          <a:p>
            <a:pPr lvl="1"/>
            <a:r>
              <a:rPr lang="en-US" dirty="0"/>
              <a:t>Wording of existing data elements</a:t>
            </a:r>
          </a:p>
          <a:p>
            <a:pPr lvl="1"/>
            <a:r>
              <a:rPr lang="en-US" dirty="0"/>
              <a:t>Changes to value sets</a:t>
            </a:r>
          </a:p>
        </p:txBody>
      </p:sp>
    </p:spTree>
    <p:extLst>
      <p:ext uri="{BB962C8B-B14F-4D97-AF65-F5344CB8AC3E}">
        <p14:creationId xmlns:p14="http://schemas.microsoft.com/office/powerpoint/2010/main" val="3537335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DSWG Objectives</a:t>
            </a:r>
          </a:p>
        </p:txBody>
      </p:sp>
      <p:sp>
        <p:nvSpPr>
          <p:cNvPr id="3" name="Text Placeholder 2"/>
          <p:cNvSpPr>
            <a:spLocks noGrp="1"/>
          </p:cNvSpPr>
          <p:nvPr>
            <p:ph type="body" sz="quarter" idx="10"/>
          </p:nvPr>
        </p:nvSpPr>
        <p:spPr/>
        <p:txBody>
          <a:bodyPr/>
          <a:lstStyle/>
          <a:p>
            <a:r>
              <a:rPr lang="en-US" dirty="0"/>
              <a:t>Objectives</a:t>
            </a:r>
          </a:p>
          <a:p>
            <a:pPr lvl="1"/>
            <a:r>
              <a:rPr lang="en-US" dirty="0"/>
              <a:t>Represent all needs: epidemiologist, surveillance, systems, informatics</a:t>
            </a:r>
          </a:p>
          <a:p>
            <a:pPr lvl="1"/>
            <a:r>
              <a:rPr lang="en-US" dirty="0"/>
              <a:t>Standardize across all jurisdictions and disease programs (and within jurisdictions)</a:t>
            </a:r>
          </a:p>
        </p:txBody>
      </p:sp>
    </p:spTree>
    <p:extLst>
      <p:ext uri="{BB962C8B-B14F-4D97-AF65-F5344CB8AC3E}">
        <p14:creationId xmlns:p14="http://schemas.microsoft.com/office/powerpoint/2010/main" val="1363986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Elements</a:t>
            </a:r>
          </a:p>
        </p:txBody>
      </p:sp>
      <p:sp>
        <p:nvSpPr>
          <p:cNvPr id="3" name="Text Placeholder 2"/>
          <p:cNvSpPr>
            <a:spLocks noGrp="1"/>
          </p:cNvSpPr>
          <p:nvPr>
            <p:ph type="body" sz="quarter" idx="10"/>
          </p:nvPr>
        </p:nvSpPr>
        <p:spPr/>
        <p:txBody>
          <a:bodyPr/>
          <a:lstStyle/>
          <a:p>
            <a:r>
              <a:rPr lang="en-US" dirty="0"/>
              <a:t>Important Public Health Event Dates</a:t>
            </a:r>
          </a:p>
          <a:p>
            <a:pPr lvl="1"/>
            <a:r>
              <a:rPr lang="en-US" dirty="0"/>
              <a:t>Symptom/disease/illness onset date</a:t>
            </a:r>
          </a:p>
          <a:p>
            <a:pPr lvl="1"/>
            <a:r>
              <a:rPr lang="en-US" dirty="0"/>
              <a:t>Diagnosis date</a:t>
            </a:r>
          </a:p>
          <a:p>
            <a:pPr lvl="1"/>
            <a:r>
              <a:rPr lang="en-US" dirty="0"/>
              <a:t>Date of report to public health</a:t>
            </a:r>
          </a:p>
        </p:txBody>
      </p:sp>
    </p:spTree>
    <p:extLst>
      <p:ext uri="{BB962C8B-B14F-4D97-AF65-F5344CB8AC3E}">
        <p14:creationId xmlns:p14="http://schemas.microsoft.com/office/powerpoint/2010/main" val="8985147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Structure</a:t>
            </a:r>
          </a:p>
        </p:txBody>
      </p:sp>
      <p:sp>
        <p:nvSpPr>
          <p:cNvPr id="3" name="Text Placeholder 2"/>
          <p:cNvSpPr>
            <a:spLocks noGrp="1"/>
          </p:cNvSpPr>
          <p:nvPr>
            <p:ph type="body" sz="quarter" idx="10"/>
          </p:nvPr>
        </p:nvSpPr>
        <p:spPr/>
        <p:txBody>
          <a:bodyPr/>
          <a:lstStyle/>
          <a:p>
            <a:r>
              <a:rPr lang="en-US" dirty="0"/>
              <a:t>Introduce the data element </a:t>
            </a:r>
          </a:p>
          <a:p>
            <a:pPr lvl="1"/>
            <a:r>
              <a:rPr lang="en-US" dirty="0"/>
              <a:t>Existing definitions</a:t>
            </a:r>
          </a:p>
          <a:p>
            <a:pPr lvl="1"/>
            <a:r>
              <a:rPr lang="en-US" dirty="0"/>
              <a:t>Discussion</a:t>
            </a:r>
          </a:p>
          <a:p>
            <a:pPr lvl="1"/>
            <a:r>
              <a:rPr lang="en-US" dirty="0"/>
              <a:t>Initiate the consensus development process</a:t>
            </a:r>
          </a:p>
          <a:p>
            <a:pPr lvl="1"/>
            <a:endParaRPr lang="en-US" dirty="0"/>
          </a:p>
        </p:txBody>
      </p:sp>
    </p:spTree>
    <p:extLst>
      <p:ext uri="{BB962C8B-B14F-4D97-AF65-F5344CB8AC3E}">
        <p14:creationId xmlns:p14="http://schemas.microsoft.com/office/powerpoint/2010/main" val="1319123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Meeting Structure</a:t>
            </a:r>
          </a:p>
        </p:txBody>
      </p:sp>
      <p:sp>
        <p:nvSpPr>
          <p:cNvPr id="3" name="Text Placeholder 2"/>
          <p:cNvSpPr>
            <a:spLocks noGrp="1"/>
          </p:cNvSpPr>
          <p:nvPr>
            <p:ph type="body" sz="quarter" idx="10"/>
          </p:nvPr>
        </p:nvSpPr>
        <p:spPr/>
        <p:txBody>
          <a:bodyPr/>
          <a:lstStyle/>
          <a:p>
            <a:r>
              <a:rPr lang="en-US" dirty="0"/>
              <a:t>Complex data elements and issues</a:t>
            </a:r>
          </a:p>
          <a:p>
            <a:pPr lvl="1"/>
            <a:r>
              <a:rPr lang="en-US" dirty="0"/>
              <a:t>Race, Homelessness</a:t>
            </a:r>
          </a:p>
          <a:p>
            <a:pPr lvl="1"/>
            <a:r>
              <a:rPr lang="en-US" dirty="0"/>
              <a:t>Speakers </a:t>
            </a:r>
          </a:p>
          <a:p>
            <a:pPr lvl="1"/>
            <a:r>
              <a:rPr lang="en-US" dirty="0"/>
              <a:t>Subgroups</a:t>
            </a:r>
          </a:p>
          <a:p>
            <a:pPr lvl="1"/>
            <a:endParaRPr lang="en-US" dirty="0"/>
          </a:p>
        </p:txBody>
      </p:sp>
    </p:spTree>
    <p:extLst>
      <p:ext uri="{BB962C8B-B14F-4D97-AF65-F5344CB8AC3E}">
        <p14:creationId xmlns:p14="http://schemas.microsoft.com/office/powerpoint/2010/main" val="25849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Development</a:t>
            </a:r>
          </a:p>
        </p:txBody>
      </p:sp>
      <p:sp>
        <p:nvSpPr>
          <p:cNvPr id="5" name="TextBox 4"/>
          <p:cNvSpPr txBox="1"/>
          <p:nvPr/>
        </p:nvSpPr>
        <p:spPr>
          <a:xfrm>
            <a:off x="707148" y="2307104"/>
            <a:ext cx="2359902" cy="2677656"/>
          </a:xfrm>
          <a:prstGeom prst="rect">
            <a:avLst/>
          </a:prstGeom>
          <a:noFill/>
        </p:spPr>
        <p:txBody>
          <a:bodyPr wrap="square" rtlCol="0">
            <a:spAutoFit/>
          </a:bodyPr>
          <a:lstStyle/>
          <a:p>
            <a:r>
              <a:rPr lang="en-US" sz="2400" b="1" dirty="0">
                <a:solidFill>
                  <a:srgbClr val="1B3473"/>
                </a:solidFill>
              </a:rPr>
              <a:t>Call 1</a:t>
            </a:r>
          </a:p>
          <a:p>
            <a:pPr marL="342900" indent="-342900">
              <a:buFont typeface="Arial" panose="020B0604020202020204" pitchFamily="34" charset="0"/>
              <a:buChar char="•"/>
            </a:pPr>
            <a:r>
              <a:rPr lang="en-US" sz="2400" dirty="0">
                <a:solidFill>
                  <a:srgbClr val="858C93"/>
                </a:solidFill>
              </a:rPr>
              <a:t>Introduce</a:t>
            </a:r>
          </a:p>
          <a:p>
            <a:pPr marL="342900" indent="-342900">
              <a:buFont typeface="Arial" panose="020B0604020202020204" pitchFamily="34" charset="0"/>
              <a:buChar char="•"/>
            </a:pPr>
            <a:r>
              <a:rPr lang="en-US" sz="2400" dirty="0">
                <a:solidFill>
                  <a:srgbClr val="858C93"/>
                </a:solidFill>
              </a:rPr>
              <a:t>Definitions</a:t>
            </a:r>
          </a:p>
          <a:p>
            <a:pPr marL="342900" indent="-342900">
              <a:buFont typeface="Arial" panose="020B0604020202020204" pitchFamily="34" charset="0"/>
              <a:buChar char="•"/>
            </a:pPr>
            <a:r>
              <a:rPr lang="en-US" sz="2400" dirty="0">
                <a:solidFill>
                  <a:srgbClr val="858C93"/>
                </a:solidFill>
              </a:rPr>
              <a:t>Discussion</a:t>
            </a:r>
          </a:p>
          <a:p>
            <a:pPr marL="342900" indent="-342900">
              <a:buFont typeface="Arial" panose="020B0604020202020204" pitchFamily="34" charset="0"/>
              <a:buChar char="•"/>
            </a:pPr>
            <a:r>
              <a:rPr lang="en-US" sz="2400" dirty="0">
                <a:solidFill>
                  <a:srgbClr val="858C93"/>
                </a:solidFill>
              </a:rPr>
              <a:t>Consensus/ Competing</a:t>
            </a:r>
          </a:p>
          <a:p>
            <a:endParaRPr lang="en-US" sz="2400" dirty="0">
              <a:solidFill>
                <a:srgbClr val="1B3473"/>
              </a:solidFill>
            </a:endParaRPr>
          </a:p>
        </p:txBody>
      </p:sp>
      <p:sp>
        <p:nvSpPr>
          <p:cNvPr id="3" name="Right Arrow 2"/>
          <p:cNvSpPr/>
          <p:nvPr/>
        </p:nvSpPr>
        <p:spPr>
          <a:xfrm>
            <a:off x="2857501" y="3067050"/>
            <a:ext cx="419099" cy="419100"/>
          </a:xfrm>
          <a:prstGeom prst="rightArrow">
            <a:avLst/>
          </a:prstGeom>
          <a:solidFill>
            <a:srgbClr val="585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p:cNvSpPr txBox="1"/>
          <p:nvPr/>
        </p:nvSpPr>
        <p:spPr>
          <a:xfrm>
            <a:off x="3488448" y="2307104"/>
            <a:ext cx="2378952" cy="2677656"/>
          </a:xfrm>
          <a:prstGeom prst="rect">
            <a:avLst/>
          </a:prstGeom>
          <a:noFill/>
        </p:spPr>
        <p:txBody>
          <a:bodyPr wrap="square" rtlCol="0">
            <a:spAutoFit/>
          </a:bodyPr>
          <a:lstStyle/>
          <a:p>
            <a:r>
              <a:rPr lang="en-US" sz="2400" b="1" dirty="0">
                <a:solidFill>
                  <a:srgbClr val="1B3473"/>
                </a:solidFill>
              </a:rPr>
              <a:t>Between Calls</a:t>
            </a:r>
          </a:p>
          <a:p>
            <a:pPr marL="342900" indent="-342900">
              <a:buFont typeface="Arial" panose="020B0604020202020204" pitchFamily="34" charset="0"/>
              <a:buChar char="•"/>
            </a:pPr>
            <a:r>
              <a:rPr lang="en-US" sz="2400" dirty="0">
                <a:solidFill>
                  <a:srgbClr val="858C93"/>
                </a:solidFill>
              </a:rPr>
              <a:t>Call Summary</a:t>
            </a:r>
          </a:p>
          <a:p>
            <a:pPr marL="342900" indent="-342900">
              <a:buFont typeface="Arial" panose="020B0604020202020204" pitchFamily="34" charset="0"/>
              <a:buChar char="•"/>
            </a:pPr>
            <a:r>
              <a:rPr lang="en-US" sz="2400" dirty="0">
                <a:solidFill>
                  <a:srgbClr val="858C93"/>
                </a:solidFill>
              </a:rPr>
              <a:t>Spreadsheet</a:t>
            </a:r>
          </a:p>
          <a:p>
            <a:pPr marL="342900" indent="-342900">
              <a:buFont typeface="Arial" panose="020B0604020202020204" pitchFamily="34" charset="0"/>
              <a:buChar char="•"/>
            </a:pPr>
            <a:r>
              <a:rPr lang="en-US" sz="2400" dirty="0">
                <a:solidFill>
                  <a:srgbClr val="858C93"/>
                </a:solidFill>
              </a:rPr>
              <a:t>Spreadsheet Summary</a:t>
            </a:r>
          </a:p>
          <a:p>
            <a:endParaRPr lang="en-US" sz="2400" dirty="0">
              <a:solidFill>
                <a:srgbClr val="1B3473"/>
              </a:solidFill>
            </a:endParaRPr>
          </a:p>
        </p:txBody>
      </p:sp>
      <p:sp>
        <p:nvSpPr>
          <p:cNvPr id="17" name="TextBox 16"/>
          <p:cNvSpPr txBox="1"/>
          <p:nvPr/>
        </p:nvSpPr>
        <p:spPr>
          <a:xfrm>
            <a:off x="6441198" y="2328208"/>
            <a:ext cx="2455152" cy="1938992"/>
          </a:xfrm>
          <a:prstGeom prst="rect">
            <a:avLst/>
          </a:prstGeom>
          <a:noFill/>
        </p:spPr>
        <p:txBody>
          <a:bodyPr wrap="square" rtlCol="0">
            <a:spAutoFit/>
          </a:bodyPr>
          <a:lstStyle/>
          <a:p>
            <a:r>
              <a:rPr lang="en-US" sz="2400" b="1" dirty="0">
                <a:solidFill>
                  <a:srgbClr val="1B3473"/>
                </a:solidFill>
              </a:rPr>
              <a:t>Call 2</a:t>
            </a:r>
          </a:p>
          <a:p>
            <a:pPr marL="342900" indent="-342900">
              <a:buFont typeface="Arial" panose="020B0604020202020204" pitchFamily="34" charset="0"/>
              <a:buChar char="•"/>
            </a:pPr>
            <a:r>
              <a:rPr lang="en-US" sz="2400" dirty="0">
                <a:solidFill>
                  <a:srgbClr val="858C93"/>
                </a:solidFill>
              </a:rPr>
              <a:t>Review Call</a:t>
            </a:r>
          </a:p>
          <a:p>
            <a:pPr marL="342900" indent="-342900">
              <a:buFont typeface="Arial" panose="020B0604020202020204" pitchFamily="34" charset="0"/>
              <a:buChar char="•"/>
            </a:pPr>
            <a:r>
              <a:rPr lang="en-US" sz="2400" dirty="0">
                <a:solidFill>
                  <a:srgbClr val="858C93"/>
                </a:solidFill>
              </a:rPr>
              <a:t>Spreadsheet</a:t>
            </a:r>
          </a:p>
          <a:p>
            <a:pPr marL="342900" indent="-342900">
              <a:buFont typeface="Arial" panose="020B0604020202020204" pitchFamily="34" charset="0"/>
              <a:buChar char="•"/>
            </a:pPr>
            <a:r>
              <a:rPr lang="en-US" sz="2400" dirty="0">
                <a:solidFill>
                  <a:srgbClr val="858C93"/>
                </a:solidFill>
              </a:rPr>
              <a:t>Consensus</a:t>
            </a:r>
          </a:p>
          <a:p>
            <a:endParaRPr lang="en-US" sz="2400" dirty="0">
              <a:solidFill>
                <a:srgbClr val="1B3473"/>
              </a:solidFill>
            </a:endParaRPr>
          </a:p>
        </p:txBody>
      </p:sp>
      <p:sp>
        <p:nvSpPr>
          <p:cNvPr id="18" name="Right Arrow 17"/>
          <p:cNvSpPr/>
          <p:nvPr/>
        </p:nvSpPr>
        <p:spPr>
          <a:xfrm>
            <a:off x="5867401" y="3067050"/>
            <a:ext cx="419099" cy="419100"/>
          </a:xfrm>
          <a:prstGeom prst="rightArrow">
            <a:avLst/>
          </a:prstGeom>
          <a:solidFill>
            <a:srgbClr val="5855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4350" y="1428750"/>
            <a:ext cx="5486401" cy="646331"/>
          </a:xfrm>
          <a:prstGeom prst="rect">
            <a:avLst/>
          </a:prstGeom>
          <a:noFill/>
        </p:spPr>
        <p:txBody>
          <a:bodyPr wrap="square" rtlCol="0">
            <a:spAutoFit/>
          </a:bodyPr>
          <a:lstStyle/>
          <a:p>
            <a:r>
              <a:rPr lang="en-US" sz="3600" dirty="0"/>
              <a:t>DSWG Calls   </a:t>
            </a:r>
          </a:p>
        </p:txBody>
      </p:sp>
    </p:spTree>
    <p:extLst>
      <p:ext uri="{BB962C8B-B14F-4D97-AF65-F5344CB8AC3E}">
        <p14:creationId xmlns:p14="http://schemas.microsoft.com/office/powerpoint/2010/main" val="1361596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Consensus Development</a:t>
            </a:r>
          </a:p>
        </p:txBody>
      </p:sp>
      <p:sp>
        <p:nvSpPr>
          <p:cNvPr id="5" name="TextBox 4"/>
          <p:cNvSpPr txBox="1"/>
          <p:nvPr/>
        </p:nvSpPr>
        <p:spPr>
          <a:xfrm>
            <a:off x="693683" y="1587896"/>
            <a:ext cx="2079262" cy="3901068"/>
          </a:xfrm>
          <a:prstGeom prst="rect">
            <a:avLst/>
          </a:prstGeom>
          <a:noFill/>
        </p:spPr>
        <p:txBody>
          <a:bodyPr wrap="square" rtlCol="0">
            <a:spAutoFit/>
          </a:bodyPr>
          <a:lstStyle/>
          <a:p>
            <a:r>
              <a:rPr lang="en-US" sz="2400" dirty="0">
                <a:solidFill>
                  <a:srgbClr val="1B3473"/>
                </a:solidFill>
              </a:rPr>
              <a:t>  DSWG</a:t>
            </a:r>
          </a:p>
          <a:p>
            <a:endParaRPr lang="en-US" sz="2400" dirty="0">
              <a:solidFill>
                <a:srgbClr val="1B3473"/>
              </a:solidFill>
            </a:endParaRPr>
          </a:p>
          <a:p>
            <a:endParaRPr lang="en-US" sz="1050" dirty="0">
              <a:solidFill>
                <a:srgbClr val="1B3473"/>
              </a:solidFill>
            </a:endParaRPr>
          </a:p>
          <a:p>
            <a:r>
              <a:rPr lang="en-US" sz="2400" dirty="0">
                <a:solidFill>
                  <a:srgbClr val="1B3473"/>
                </a:solidFill>
              </a:rPr>
              <a:t>    SPIS</a:t>
            </a:r>
          </a:p>
          <a:p>
            <a:endParaRPr lang="en-US" sz="2400" dirty="0">
              <a:solidFill>
                <a:srgbClr val="1B3473"/>
              </a:solidFill>
            </a:endParaRPr>
          </a:p>
          <a:p>
            <a:endParaRPr lang="en-US" sz="1000" dirty="0">
              <a:solidFill>
                <a:srgbClr val="1B3473"/>
              </a:solidFill>
            </a:endParaRPr>
          </a:p>
          <a:p>
            <a:endParaRPr lang="en-US" sz="100" dirty="0">
              <a:solidFill>
                <a:srgbClr val="1B3473"/>
              </a:solidFill>
            </a:endParaRPr>
          </a:p>
          <a:p>
            <a:r>
              <a:rPr lang="en-US" sz="2400" dirty="0">
                <a:solidFill>
                  <a:srgbClr val="1B3473"/>
                </a:solidFill>
              </a:rPr>
              <a:t>S/I Steering </a:t>
            </a:r>
          </a:p>
          <a:p>
            <a:r>
              <a:rPr lang="en-US" sz="2400" dirty="0">
                <a:solidFill>
                  <a:srgbClr val="1B3473"/>
                </a:solidFill>
              </a:rPr>
              <a:t>Committee</a:t>
            </a:r>
          </a:p>
          <a:p>
            <a:endParaRPr lang="en-US" sz="2400" dirty="0">
              <a:solidFill>
                <a:srgbClr val="1B3473"/>
              </a:solidFill>
            </a:endParaRPr>
          </a:p>
          <a:p>
            <a:endParaRPr lang="en-US" sz="1000" dirty="0">
              <a:solidFill>
                <a:srgbClr val="1B3473"/>
              </a:solidFill>
            </a:endParaRPr>
          </a:p>
          <a:p>
            <a:r>
              <a:rPr lang="en-US" sz="2400" dirty="0">
                <a:solidFill>
                  <a:srgbClr val="1B3473"/>
                </a:solidFill>
              </a:rPr>
              <a:t>Executive</a:t>
            </a:r>
          </a:p>
          <a:p>
            <a:r>
              <a:rPr lang="en-US" sz="2400" dirty="0">
                <a:solidFill>
                  <a:srgbClr val="1B3473"/>
                </a:solidFill>
              </a:rPr>
              <a:t>   Board</a:t>
            </a:r>
          </a:p>
        </p:txBody>
      </p:sp>
      <p:sp>
        <p:nvSpPr>
          <p:cNvPr id="8" name="TextBox 7"/>
          <p:cNvSpPr txBox="1"/>
          <p:nvPr/>
        </p:nvSpPr>
        <p:spPr>
          <a:xfrm>
            <a:off x="3205705" y="4546997"/>
            <a:ext cx="1940943" cy="830997"/>
          </a:xfrm>
          <a:prstGeom prst="rect">
            <a:avLst/>
          </a:prstGeom>
          <a:noFill/>
        </p:spPr>
        <p:txBody>
          <a:bodyPr wrap="square" rtlCol="0">
            <a:spAutoFit/>
          </a:bodyPr>
          <a:lstStyle/>
          <a:p>
            <a:r>
              <a:rPr lang="en-US" sz="2400" dirty="0">
                <a:solidFill>
                  <a:srgbClr val="1B3473"/>
                </a:solidFill>
              </a:rPr>
              <a:t>CSTE Community</a:t>
            </a:r>
          </a:p>
        </p:txBody>
      </p:sp>
      <p:sp>
        <p:nvSpPr>
          <p:cNvPr id="9" name="TextBox 8"/>
          <p:cNvSpPr txBox="1"/>
          <p:nvPr/>
        </p:nvSpPr>
        <p:spPr>
          <a:xfrm>
            <a:off x="5695861" y="4380533"/>
            <a:ext cx="2270186" cy="1200329"/>
          </a:xfrm>
          <a:prstGeom prst="rect">
            <a:avLst/>
          </a:prstGeom>
          <a:noFill/>
        </p:spPr>
        <p:txBody>
          <a:bodyPr wrap="square" rtlCol="0">
            <a:spAutoFit/>
          </a:bodyPr>
          <a:lstStyle/>
          <a:p>
            <a:pPr algn="ctr"/>
            <a:r>
              <a:rPr lang="en-US" sz="2400" dirty="0">
                <a:solidFill>
                  <a:srgbClr val="1B3473"/>
                </a:solidFill>
              </a:rPr>
              <a:t>CSTE Website &amp; Implementation</a:t>
            </a:r>
          </a:p>
        </p:txBody>
      </p:sp>
      <p:sp>
        <p:nvSpPr>
          <p:cNvPr id="10" name="Down Arrow 9"/>
          <p:cNvSpPr/>
          <p:nvPr/>
        </p:nvSpPr>
        <p:spPr>
          <a:xfrm>
            <a:off x="1306455" y="207033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1320832" y="2999102"/>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own Arrow 11"/>
          <p:cNvSpPr/>
          <p:nvPr/>
        </p:nvSpPr>
        <p:spPr>
          <a:xfrm>
            <a:off x="1340961" y="428624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6200000">
            <a:off x="2522774" y="4828795"/>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16200000">
            <a:off x="5142329" y="4838318"/>
            <a:ext cx="345057" cy="379562"/>
          </a:xfrm>
          <a:prstGeom prst="down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881" y="2070335"/>
            <a:ext cx="2286000" cy="2286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p:nvSpPr>
        <p:spPr>
          <a:xfrm>
            <a:off x="4215311" y="1475117"/>
            <a:ext cx="2406770" cy="584775"/>
          </a:xfrm>
          <a:prstGeom prst="rect">
            <a:avLst/>
          </a:prstGeom>
          <a:noFill/>
        </p:spPr>
        <p:txBody>
          <a:bodyPr wrap="square" rtlCol="0">
            <a:spAutoFit/>
          </a:bodyPr>
          <a:lstStyle/>
          <a:p>
            <a:pPr algn="ctr"/>
            <a:r>
              <a:rPr lang="en-US" sz="3200" b="1" dirty="0">
                <a:solidFill>
                  <a:srgbClr val="1B3473"/>
                </a:solidFill>
              </a:rPr>
              <a:t>BRIEF</a:t>
            </a:r>
          </a:p>
        </p:txBody>
      </p:sp>
    </p:spTree>
    <p:extLst>
      <p:ext uri="{BB962C8B-B14F-4D97-AF65-F5344CB8AC3E}">
        <p14:creationId xmlns:p14="http://schemas.microsoft.com/office/powerpoint/2010/main" val="3699203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Deliverables</a:t>
            </a:r>
          </a:p>
        </p:txBody>
      </p:sp>
      <p:sp>
        <p:nvSpPr>
          <p:cNvPr id="3" name="Text Placeholder 2"/>
          <p:cNvSpPr>
            <a:spLocks noGrp="1"/>
          </p:cNvSpPr>
          <p:nvPr>
            <p:ph type="body" sz="quarter" idx="10"/>
          </p:nvPr>
        </p:nvSpPr>
        <p:spPr/>
        <p:txBody>
          <a:bodyPr/>
          <a:lstStyle/>
          <a:p>
            <a:r>
              <a:rPr lang="en-US" dirty="0"/>
              <a:t>Kick-Off to CSTE</a:t>
            </a:r>
          </a:p>
          <a:p>
            <a:pPr lvl="1"/>
            <a:r>
              <a:rPr lang="en-US" dirty="0"/>
              <a:t>Data element consensus framework</a:t>
            </a:r>
          </a:p>
          <a:p>
            <a:pPr lvl="1"/>
            <a:r>
              <a:rPr lang="en-US" dirty="0"/>
              <a:t>Discussion of 1-3 important public health event dates</a:t>
            </a:r>
          </a:p>
          <a:p>
            <a:pPr lvl="1"/>
            <a:r>
              <a:rPr lang="en-US" dirty="0"/>
              <a:t>Survey of the group for needs, goals, and next steps</a:t>
            </a:r>
          </a:p>
          <a:p>
            <a:pPr lvl="1"/>
            <a:r>
              <a:rPr lang="en-US" dirty="0"/>
              <a:t>Presentation at the CSTE S/I pre-conference workshop</a:t>
            </a:r>
          </a:p>
          <a:p>
            <a:r>
              <a:rPr lang="en-US" dirty="0"/>
              <a:t>After CSTE</a:t>
            </a:r>
          </a:p>
          <a:p>
            <a:pPr lvl="1"/>
            <a:r>
              <a:rPr lang="en-US" dirty="0"/>
              <a:t>Evaluate the consensus framework</a:t>
            </a:r>
          </a:p>
          <a:p>
            <a:pPr lvl="1"/>
            <a:r>
              <a:rPr lang="en-US" dirty="0"/>
              <a:t>Review the survey feedback and develop a long-term project plan for this group</a:t>
            </a:r>
          </a:p>
          <a:p>
            <a:pPr lvl="1"/>
            <a:r>
              <a:rPr lang="en-US" dirty="0"/>
              <a:t>Continue our great work!</a:t>
            </a:r>
          </a:p>
        </p:txBody>
      </p:sp>
    </p:spTree>
    <p:extLst>
      <p:ext uri="{BB962C8B-B14F-4D97-AF65-F5344CB8AC3E}">
        <p14:creationId xmlns:p14="http://schemas.microsoft.com/office/powerpoint/2010/main" val="2997544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a:t>
            </a:r>
          </a:p>
        </p:txBody>
      </p:sp>
      <p:sp>
        <p:nvSpPr>
          <p:cNvPr id="3" name="Text Placeholder 2"/>
          <p:cNvSpPr>
            <a:spLocks noGrp="1"/>
          </p:cNvSpPr>
          <p:nvPr>
            <p:ph type="body" sz="quarter" idx="10"/>
          </p:nvPr>
        </p:nvSpPr>
        <p:spPr/>
        <p:txBody>
          <a:bodyPr/>
          <a:lstStyle/>
          <a:p>
            <a:r>
              <a:rPr lang="en-US" dirty="0"/>
              <a:t>Workgroup charge</a:t>
            </a:r>
          </a:p>
          <a:p>
            <a:pPr lvl="1"/>
            <a:r>
              <a:rPr lang="en-US" dirty="0"/>
              <a:t>To convene epidemiologists and informaticians to develop consensus on common definitions for core surveillance data elements to address jurisdictional variation. </a:t>
            </a:r>
          </a:p>
          <a:p>
            <a:r>
              <a:rPr lang="en-US" dirty="0"/>
              <a:t>Where do you see the most need for standardization?</a:t>
            </a:r>
          </a:p>
          <a:p>
            <a:pPr lvl="1"/>
            <a:r>
              <a:rPr lang="en-US" dirty="0"/>
              <a:t>Which data elements and why?</a:t>
            </a:r>
          </a:p>
          <a:p>
            <a:pPr lvl="1"/>
            <a:r>
              <a:rPr lang="en-US" dirty="0"/>
              <a:t>Are there are other standardization issues?</a:t>
            </a:r>
          </a:p>
          <a:p>
            <a:r>
              <a:rPr lang="en-US" dirty="0"/>
              <a:t>What do you need to be able to implement changes in your jurisdiction?</a:t>
            </a:r>
          </a:p>
        </p:txBody>
      </p:sp>
    </p:spTree>
    <p:extLst>
      <p:ext uri="{BB962C8B-B14F-4D97-AF65-F5344CB8AC3E}">
        <p14:creationId xmlns:p14="http://schemas.microsoft.com/office/powerpoint/2010/main" val="16574669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Wrap Up</a:t>
            </a:r>
          </a:p>
        </p:txBody>
      </p:sp>
      <p:sp>
        <p:nvSpPr>
          <p:cNvPr id="3" name="Text Placeholder 2"/>
          <p:cNvSpPr>
            <a:spLocks noGrp="1"/>
          </p:cNvSpPr>
          <p:nvPr>
            <p:ph type="body" sz="quarter" idx="10"/>
          </p:nvPr>
        </p:nvSpPr>
        <p:spPr/>
        <p:txBody>
          <a:bodyPr>
            <a:normAutofit fontScale="92500" lnSpcReduction="10000"/>
          </a:bodyPr>
          <a:lstStyle/>
          <a:p>
            <a:r>
              <a:rPr lang="en-US" dirty="0"/>
              <a:t>Call for data elements, topics/issues, and speakers</a:t>
            </a:r>
          </a:p>
          <a:p>
            <a:pPr lvl="1"/>
            <a:r>
              <a:rPr lang="en-US" dirty="0"/>
              <a:t>Email: Molly Crockett (MA) </a:t>
            </a:r>
            <a:r>
              <a:rPr lang="en-US" dirty="0">
                <a:hlinkClick r:id="rId3"/>
              </a:rPr>
              <a:t>Molly.Crockett@MassMail.State.MA.US</a:t>
            </a:r>
            <a:r>
              <a:rPr lang="en-US" dirty="0"/>
              <a:t> </a:t>
            </a:r>
          </a:p>
          <a:p>
            <a:pPr lvl="1"/>
            <a:r>
              <a:rPr lang="en-US" dirty="0"/>
              <a:t>Email: Shannon Harney (TN) </a:t>
            </a:r>
            <a:r>
              <a:rPr lang="en-US" dirty="0">
                <a:hlinkClick r:id="rId4"/>
              </a:rPr>
              <a:t>shannon.harney@tn.gov</a:t>
            </a:r>
            <a:r>
              <a:rPr lang="en-US" dirty="0"/>
              <a:t> </a:t>
            </a:r>
          </a:p>
          <a:p>
            <a:r>
              <a:rPr lang="en-US" dirty="0"/>
              <a:t>Meeting slides and notes from this meeting will be provided over email to the work group members on the Tuesday following each Friday call</a:t>
            </a:r>
          </a:p>
          <a:p>
            <a:r>
              <a:rPr lang="en-US" dirty="0"/>
              <a:t>Next Call: Friday, March 23</a:t>
            </a:r>
            <a:r>
              <a:rPr lang="en-US" baseline="30000" dirty="0"/>
              <a:t>rd</a:t>
            </a:r>
            <a:r>
              <a:rPr lang="en-US" dirty="0"/>
              <a:t> at 1-2:00pmET/12-1:00pmCT</a:t>
            </a:r>
          </a:p>
          <a:p>
            <a:pPr lvl="1"/>
            <a:r>
              <a:rPr lang="en-US" dirty="0"/>
              <a:t>Review the discussion from March 9</a:t>
            </a:r>
            <a:r>
              <a:rPr lang="en-US" baseline="30000" dirty="0"/>
              <a:t>th</a:t>
            </a:r>
            <a:r>
              <a:rPr lang="en-US" dirty="0"/>
              <a:t> </a:t>
            </a:r>
          </a:p>
          <a:p>
            <a:pPr lvl="1"/>
            <a:r>
              <a:rPr lang="en-US" dirty="0"/>
              <a:t>Introduce the first data element: Symptom/disease/illness onset date</a:t>
            </a:r>
          </a:p>
          <a:p>
            <a:r>
              <a:rPr lang="en-US" dirty="0"/>
              <a:t>Agendas will be sent out the Wednesday before the call</a:t>
            </a:r>
          </a:p>
          <a:p>
            <a:r>
              <a:rPr lang="en-US" dirty="0"/>
              <a:t>THANK YOU for volunteering your time!</a:t>
            </a:r>
          </a:p>
        </p:txBody>
      </p:sp>
    </p:spTree>
    <p:extLst>
      <p:ext uri="{BB962C8B-B14F-4D97-AF65-F5344CB8AC3E}">
        <p14:creationId xmlns:p14="http://schemas.microsoft.com/office/powerpoint/2010/main" val="2150827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Meetings</a:t>
            </a:r>
          </a:p>
        </p:txBody>
      </p:sp>
      <p:sp>
        <p:nvSpPr>
          <p:cNvPr id="3" name="Text Placeholder 2"/>
          <p:cNvSpPr>
            <a:spLocks noGrp="1"/>
          </p:cNvSpPr>
          <p:nvPr>
            <p:ph type="body" sz="quarter" idx="10"/>
          </p:nvPr>
        </p:nvSpPr>
        <p:spPr/>
        <p:txBody>
          <a:bodyPr>
            <a:normAutofit/>
          </a:bodyPr>
          <a:lstStyle/>
          <a:p>
            <a:r>
              <a:rPr lang="en-US" sz="2000" dirty="0"/>
              <a:t>Call-In/Webinar Information:</a:t>
            </a:r>
          </a:p>
          <a:p>
            <a:pPr marL="400050" lvl="1" indent="0">
              <a:buNone/>
            </a:pPr>
            <a:r>
              <a:rPr lang="en-US" sz="1800" u="sng" dirty="0">
                <a:hlinkClick r:id="rId3"/>
              </a:rPr>
              <a:t>https://cste.webex.com/cste/k2/j.php?MTID=t4dea93549404d3f14c39229a245d297d</a:t>
            </a:r>
            <a:r>
              <a:rPr lang="en-US" sz="1800" dirty="0"/>
              <a:t> </a:t>
            </a:r>
            <a:br>
              <a:rPr lang="en-US" sz="1800" dirty="0"/>
            </a:br>
            <a:r>
              <a:rPr lang="en-US" sz="1800" dirty="0"/>
              <a:t>Password: </a:t>
            </a:r>
            <a:r>
              <a:rPr lang="en-US" sz="1800" b="1" dirty="0"/>
              <a:t>dswg123</a:t>
            </a:r>
            <a:endParaRPr lang="en-US" sz="1800" dirty="0"/>
          </a:p>
          <a:p>
            <a:pPr marL="400050" lvl="1" indent="0">
              <a:buNone/>
            </a:pPr>
            <a:r>
              <a:rPr lang="en-US" sz="1800" dirty="0"/>
              <a:t>Call in: </a:t>
            </a:r>
            <a:r>
              <a:rPr lang="en-US" sz="1800" b="1" dirty="0"/>
              <a:t>1-877-668-4490</a:t>
            </a:r>
            <a:endParaRPr lang="en-US" sz="1800" dirty="0"/>
          </a:p>
          <a:p>
            <a:pPr marL="400050" lvl="1" indent="0">
              <a:buNone/>
            </a:pPr>
            <a:r>
              <a:rPr lang="en-US" sz="1800" dirty="0"/>
              <a:t>Access code: </a:t>
            </a:r>
            <a:r>
              <a:rPr lang="en-US" sz="1800" b="1" dirty="0"/>
              <a:t>795 572 806</a:t>
            </a:r>
          </a:p>
          <a:p>
            <a:r>
              <a:rPr lang="en-US" sz="2000" dirty="0"/>
              <a:t>Meeting Schedule:</a:t>
            </a:r>
          </a:p>
          <a:p>
            <a:pPr lvl="1"/>
            <a:r>
              <a:rPr lang="en-US" sz="1800" dirty="0"/>
              <a:t>Friday, March 9</a:t>
            </a:r>
            <a:r>
              <a:rPr lang="en-US" sz="1800" baseline="30000" dirty="0"/>
              <a:t>th</a:t>
            </a:r>
            <a:r>
              <a:rPr lang="en-US" sz="1800" dirty="0"/>
              <a:t>, 1-2pm ET</a:t>
            </a:r>
          </a:p>
          <a:p>
            <a:pPr lvl="1"/>
            <a:r>
              <a:rPr lang="en-US" sz="1800" dirty="0"/>
              <a:t>Friday, March 23</a:t>
            </a:r>
            <a:r>
              <a:rPr lang="en-US" sz="1800" baseline="30000" dirty="0"/>
              <a:t>rd</a:t>
            </a:r>
            <a:r>
              <a:rPr lang="en-US" sz="1800" dirty="0"/>
              <a:t>, 1-2pm ET</a:t>
            </a:r>
          </a:p>
          <a:p>
            <a:pPr lvl="1"/>
            <a:r>
              <a:rPr lang="en-US" sz="1800" dirty="0"/>
              <a:t>Friday, April 13</a:t>
            </a:r>
            <a:r>
              <a:rPr lang="en-US" sz="1800" baseline="30000" dirty="0"/>
              <a:t>th</a:t>
            </a:r>
            <a:r>
              <a:rPr lang="en-US" sz="1800" dirty="0"/>
              <a:t>, 1-2pm ET</a:t>
            </a:r>
          </a:p>
          <a:p>
            <a:pPr lvl="1"/>
            <a:r>
              <a:rPr lang="en-US" sz="1800" dirty="0"/>
              <a:t>Friday, April 27</a:t>
            </a:r>
            <a:r>
              <a:rPr lang="en-US" sz="1800" baseline="30000" dirty="0"/>
              <a:t>th</a:t>
            </a:r>
            <a:r>
              <a:rPr lang="en-US" sz="1800" dirty="0"/>
              <a:t>, 1-2pm ET</a:t>
            </a:r>
          </a:p>
          <a:p>
            <a:pPr lvl="1"/>
            <a:r>
              <a:rPr lang="en-US" sz="1800" dirty="0"/>
              <a:t>Friday, May 11</a:t>
            </a:r>
            <a:r>
              <a:rPr lang="en-US" sz="1800" baseline="30000" dirty="0"/>
              <a:t>th</a:t>
            </a:r>
            <a:r>
              <a:rPr lang="en-US" sz="1800" dirty="0"/>
              <a:t>, 1-2pm ET</a:t>
            </a:r>
          </a:p>
          <a:p>
            <a:pPr lvl="1"/>
            <a:r>
              <a:rPr lang="en-US" sz="1800" dirty="0"/>
              <a:t>Friday, May 25</a:t>
            </a:r>
            <a:r>
              <a:rPr lang="en-US" sz="1800" baseline="30000" dirty="0"/>
              <a:t>th</a:t>
            </a:r>
            <a:r>
              <a:rPr lang="en-US" sz="1800" dirty="0"/>
              <a:t>, 1-2pm ET</a:t>
            </a:r>
          </a:p>
          <a:p>
            <a:endParaRPr lang="en-US" dirty="0"/>
          </a:p>
        </p:txBody>
      </p:sp>
    </p:spTree>
    <p:extLst>
      <p:ext uri="{BB962C8B-B14F-4D97-AF65-F5344CB8AC3E}">
        <p14:creationId xmlns:p14="http://schemas.microsoft.com/office/powerpoint/2010/main" val="3134323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Concluding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5609166" y="4808341"/>
            <a:ext cx="3280833" cy="1815882"/>
          </a:xfrm>
          <a:prstGeom prst="rect">
            <a:avLst/>
          </a:prstGeom>
          <a:noFill/>
        </p:spPr>
        <p:txBody>
          <a:bodyPr wrap="square" rtlCol="0">
            <a:spAutoFit/>
          </a:bodyPr>
          <a:lstStyle/>
          <a:p>
            <a:pPr algn="r"/>
            <a:r>
              <a:rPr lang="en-US" sz="1600" dirty="0">
                <a:solidFill>
                  <a:srgbClr val="152754"/>
                </a:solidFill>
                <a:latin typeface="Avenir" panose="02000503040000020003" pitchFamily="2" charset="0"/>
                <a:cs typeface="Arial-Mdm-FC"/>
              </a:rPr>
              <a:t>CSTE National Office</a:t>
            </a:r>
          </a:p>
          <a:p>
            <a:pPr algn="r"/>
            <a:r>
              <a:rPr lang="en-US" sz="1300" dirty="0">
                <a:solidFill>
                  <a:schemeClr val="tx1">
                    <a:lumMod val="65000"/>
                    <a:lumOff val="35000"/>
                  </a:schemeClr>
                </a:solidFill>
                <a:latin typeface="Avenir" panose="02000503040000020003" pitchFamily="2" charset="0"/>
                <a:cs typeface="Arial-Lgt-FC"/>
              </a:rPr>
              <a:t>2872 Woodcock Boulevard, Suite 250</a:t>
            </a:r>
          </a:p>
          <a:p>
            <a:pPr algn="r"/>
            <a:r>
              <a:rPr lang="en-US" sz="1300" dirty="0">
                <a:solidFill>
                  <a:schemeClr val="tx1">
                    <a:lumMod val="65000"/>
                    <a:lumOff val="35000"/>
                  </a:schemeClr>
                </a:solidFill>
                <a:latin typeface="Avenir" panose="02000503040000020003" pitchFamily="2" charset="0"/>
                <a:cs typeface="Arial-Lgt-FC"/>
              </a:rPr>
              <a:t>Atlanta, Georgia 30341</a:t>
            </a:r>
          </a:p>
          <a:p>
            <a:pPr algn="r"/>
            <a:endParaRPr lang="en-US" sz="1300" dirty="0">
              <a:solidFill>
                <a:schemeClr val="tx1">
                  <a:lumMod val="65000"/>
                  <a:lumOff val="35000"/>
                </a:schemeClr>
              </a:solidFill>
              <a:latin typeface="Avenir" panose="02000503040000020003" pitchFamily="2" charset="0"/>
              <a:cs typeface="Arial-Lgt-FC"/>
            </a:endParaRPr>
          </a:p>
          <a:p>
            <a:pPr algn="r"/>
            <a:r>
              <a:rPr lang="en-US" sz="1300" dirty="0">
                <a:solidFill>
                  <a:schemeClr val="tx1">
                    <a:lumMod val="65000"/>
                    <a:lumOff val="35000"/>
                  </a:schemeClr>
                </a:solidFill>
                <a:latin typeface="Avenir" panose="02000503040000020003" pitchFamily="2" charset="0"/>
                <a:cs typeface="Arial-Lgt-FC"/>
              </a:rPr>
              <a:t>770.458.3811</a:t>
            </a:r>
          </a:p>
          <a:p>
            <a:pPr algn="r"/>
            <a:r>
              <a:rPr lang="en-US" sz="1100" b="1" dirty="0">
                <a:solidFill>
                  <a:schemeClr val="tx1">
                    <a:lumMod val="65000"/>
                    <a:lumOff val="35000"/>
                  </a:schemeClr>
                </a:solidFill>
                <a:latin typeface="Avenir" panose="02000503040000020003" pitchFamily="2" charset="0"/>
                <a:cs typeface="Arial-Lgt-FC"/>
              </a:rPr>
              <a:t> </a:t>
            </a:r>
            <a:r>
              <a:rPr lang="en-US" sz="1300" dirty="0">
                <a:solidFill>
                  <a:schemeClr val="tx1">
                    <a:lumMod val="65000"/>
                    <a:lumOff val="35000"/>
                  </a:schemeClr>
                </a:solidFill>
                <a:latin typeface="Avenir" panose="02000503040000020003" pitchFamily="2" charset="0"/>
                <a:cs typeface="Arial-Lgt-FC"/>
              </a:rPr>
              <a:t>770.458.8516</a:t>
            </a:r>
          </a:p>
          <a:p>
            <a:pPr algn="r"/>
            <a:r>
              <a:rPr lang="en-US" sz="1300" dirty="0" err="1">
                <a:solidFill>
                  <a:schemeClr val="tx1">
                    <a:lumMod val="65000"/>
                    <a:lumOff val="35000"/>
                  </a:schemeClr>
                </a:solidFill>
                <a:latin typeface="Avenir" panose="02000503040000020003" pitchFamily="2" charset="0"/>
                <a:cs typeface="Arial-Lgt-FC"/>
              </a:rPr>
              <a:t>cmccoull@cste.org</a:t>
            </a:r>
            <a:endParaRPr lang="en-US" sz="1300" dirty="0">
              <a:solidFill>
                <a:schemeClr val="tx1">
                  <a:lumMod val="65000"/>
                  <a:lumOff val="35000"/>
                </a:schemeClr>
              </a:solidFill>
              <a:latin typeface="Avenir" panose="02000503040000020003" pitchFamily="2" charset="0"/>
              <a:cs typeface="Arial-Lgt-FC"/>
            </a:endParaRPr>
          </a:p>
          <a:p>
            <a:pPr algn="r"/>
            <a:endParaRPr lang="en-US" sz="1600" dirty="0">
              <a:latin typeface="Avenir" panose="02000503040000020003" pitchFamily="2"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228" y="5898188"/>
            <a:ext cx="165100" cy="190500"/>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228" y="5707688"/>
            <a:ext cx="165100" cy="190500"/>
          </a:xfrm>
          <a:prstGeom prst="rect">
            <a:avLst/>
          </a:prstGeom>
        </p:spPr>
      </p:pic>
    </p:spTree>
    <p:extLst>
      <p:ext uri="{BB962C8B-B14F-4D97-AF65-F5344CB8AC3E}">
        <p14:creationId xmlns:p14="http://schemas.microsoft.com/office/powerpoint/2010/main" val="2424695383"/>
      </p:ext>
    </p:extLst>
  </p:cSld>
  <p:clrMapOvr>
    <a:masterClrMapping/>
  </p:clrMapOvr>
</p:sld>
</file>

<file path=ppt/theme/theme1.xml><?xml version="1.0" encoding="utf-8"?>
<a:theme xmlns:a="http://schemas.openxmlformats.org/drawingml/2006/main" name="CSTE_Powerpoint_Template_final">
  <a:themeElements>
    <a:clrScheme name="CSTE">
      <a:dk1>
        <a:srgbClr val="585543"/>
      </a:dk1>
      <a:lt1>
        <a:sysClr val="window" lastClr="FFFFFF"/>
      </a:lt1>
      <a:dk2>
        <a:srgbClr val="1B3473"/>
      </a:dk2>
      <a:lt2>
        <a:srgbClr val="EEECE1"/>
      </a:lt2>
      <a:accent1>
        <a:srgbClr val="7DAED3"/>
      </a:accent1>
      <a:accent2>
        <a:srgbClr val="F5D232"/>
      </a:accent2>
      <a:accent3>
        <a:srgbClr val="C4C7C8"/>
      </a:accent3>
      <a:accent4>
        <a:srgbClr val="9D986D"/>
      </a:accent4>
      <a:accent5>
        <a:srgbClr val="858C93"/>
      </a:accent5>
      <a:accent6>
        <a:srgbClr val="639EC8"/>
      </a:accent6>
      <a:hlink>
        <a:srgbClr val="0000FF"/>
      </a:hlink>
      <a:folHlink>
        <a:srgbClr val="800080"/>
      </a:folHlink>
    </a:clrScheme>
    <a:fontScheme name="CSTE3">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296</TotalTime>
  <Words>2019</Words>
  <Application>Microsoft Office PowerPoint</Application>
  <PresentationFormat>On-screen Show (4:3)</PresentationFormat>
  <Paragraphs>249</Paragraphs>
  <Slides>17</Slides>
  <Notes>15</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Wingdings</vt:lpstr>
      <vt:lpstr>Avenir LT 45 Book</vt:lpstr>
      <vt:lpstr>Avenir</vt:lpstr>
      <vt:lpstr>Arial-Lgt-FC</vt:lpstr>
      <vt:lpstr>Courier New</vt:lpstr>
      <vt:lpstr>Arial</vt:lpstr>
      <vt:lpstr>Calibri</vt:lpstr>
      <vt:lpstr>Arial-Mdm-FC</vt:lpstr>
      <vt:lpstr>CSTE_Powerpoint_Template_final</vt:lpstr>
      <vt:lpstr>Data Standardization Work Group</vt:lpstr>
      <vt:lpstr>Welcome</vt:lpstr>
      <vt:lpstr>Agenda</vt:lpstr>
      <vt:lpstr>Time Keeping</vt:lpstr>
      <vt:lpstr>DSWG Mission</vt:lpstr>
      <vt:lpstr>DSWG Mission</vt:lpstr>
      <vt:lpstr>DSWG Objectives</vt:lpstr>
      <vt:lpstr>Data Elements</vt:lpstr>
      <vt:lpstr>Meeting Structure</vt:lpstr>
      <vt:lpstr>Meeting Structure</vt:lpstr>
      <vt:lpstr>Consensus Development</vt:lpstr>
      <vt:lpstr>Consensus Development</vt:lpstr>
      <vt:lpstr>Deliverables</vt:lpstr>
      <vt:lpstr>Discussion</vt:lpstr>
      <vt:lpstr>Wrap Up</vt:lpstr>
      <vt:lpstr>Future Meetings</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JPittman</dc:creator>
  <cp:lastModifiedBy>Elizabeth Sprouse</cp:lastModifiedBy>
  <cp:revision>37</cp:revision>
  <dcterms:created xsi:type="dcterms:W3CDTF">2015-07-30T19:14:16Z</dcterms:created>
  <dcterms:modified xsi:type="dcterms:W3CDTF">2018-03-13T14:56:22Z</dcterms:modified>
</cp:coreProperties>
</file>