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4"/>
    <p:sldMasterId id="2147483648" r:id="rId5"/>
  </p:sldMasterIdLst>
  <p:notesMasterIdLst>
    <p:notesMasterId r:id="rId44"/>
  </p:notesMasterIdLst>
  <p:sldIdLst>
    <p:sldId id="266" r:id="rId6"/>
    <p:sldId id="267" r:id="rId7"/>
    <p:sldId id="473" r:id="rId8"/>
    <p:sldId id="560" r:id="rId9"/>
    <p:sldId id="552" r:id="rId10"/>
    <p:sldId id="422" r:id="rId11"/>
    <p:sldId id="559" r:id="rId12"/>
    <p:sldId id="558" r:id="rId13"/>
    <p:sldId id="557" r:id="rId14"/>
    <p:sldId id="556" r:id="rId15"/>
    <p:sldId id="555" r:id="rId16"/>
    <p:sldId id="554" r:id="rId17"/>
    <p:sldId id="553" r:id="rId18"/>
    <p:sldId id="533" r:id="rId19"/>
    <p:sldId id="551" r:id="rId20"/>
    <p:sldId id="475" r:id="rId21"/>
    <p:sldId id="525" r:id="rId22"/>
    <p:sldId id="534" r:id="rId23"/>
    <p:sldId id="535" r:id="rId24"/>
    <p:sldId id="549" r:id="rId25"/>
    <p:sldId id="420" r:id="rId26"/>
    <p:sldId id="412" r:id="rId27"/>
    <p:sldId id="442" r:id="rId28"/>
    <p:sldId id="437" r:id="rId29"/>
    <p:sldId id="439" r:id="rId30"/>
    <p:sldId id="444" r:id="rId31"/>
    <p:sldId id="446" r:id="rId32"/>
    <p:sldId id="547" r:id="rId33"/>
    <p:sldId id="550" r:id="rId34"/>
    <p:sldId id="561" r:id="rId35"/>
    <p:sldId id="418" r:id="rId36"/>
    <p:sldId id="407" r:id="rId37"/>
    <p:sldId id="548" r:id="rId38"/>
    <p:sldId id="474" r:id="rId39"/>
    <p:sldId id="479" r:id="rId40"/>
    <p:sldId id="493" r:id="rId41"/>
    <p:sldId id="492" r:id="rId42"/>
    <p:sldId id="441" r:id="rId43"/>
  </p:sldIdLst>
  <p:sldSz cx="9144000" cy="6858000" type="screen4x3"/>
  <p:notesSz cx="6858000" cy="9144000"/>
  <p:defaultText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B45E510-9B19-B7C2-CE75-E1F160DDCEE5}" name="Laura Lane" initials="LL" userId="S::llane@jmichael-consulting.com::3d557159-65ea-4679-b2f1-bae210c20ee1" providerId="AD"/>
  <p188:author id="{7C40342B-CCAD-EEFA-3C30-D78F275B44B1}" name="Guest User" initials="GU" userId="S::urn:spo:anon#7365ecd4b1518acf3d1ad8abb96d321c7d6fd3828d97b4aa882961a8a520a2b9::" providerId="AD"/>
  <p188:author id="{41363D30-4CC9-82F4-E3F0-6F490F4BB872}" name="Guest User" initials="GU" userId="S::urn:spo:anon#de96c4b80b5e163193d5ccc4c6fdfa20ed0e21e154af6a0015bc2545ce1dcd22::" providerId="AD"/>
  <p188:author id="{BBE3C2AF-6C0D-3EC2-70FD-01360BCAC5DF}" name="Laura Lane" initials="LL" userId="S::llane@apic.org::fe66fa75-245c-4da1-bbb4-b6e093857593" providerId="AD"/>
  <p188:author id="{AED927E2-7761-9FD6-53E6-3A218422688C}" name="Guest User" initials="GU" userId="S::urn:spo:anon#f354dab964c7e86bbc3abbdac7ce71eff5b01aa5d646da6c37bf5d141a367b98::"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5345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8AD62EF-05E1-8D49-99C9-C50C6F25BB4A}" v="6" dt="2023-04-26T21:19:19.978"/>
    <p1510:client id="{3F895195-1824-E49E-5747-30C6717E0DEF}" v="271" dt="2023-04-28T16:50:00.077"/>
    <p1510:client id="{6298D894-DC20-17DA-1857-F2DA39E124F3}" v="1081" dt="2023-04-28T01:34:50.435"/>
    <p1510:client id="{A5329D2F-20DF-53B9-44F4-75F9A36DAD05}" v="7" dt="2023-04-26T21:18:45.741"/>
    <p1510:client id="{C18D905B-EF60-8CAC-AFC6-A0F90D388FD5}" v="1" dt="2023-04-26T21:23:13.20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p:restoredTop sz="94737"/>
  </p:normalViewPr>
  <p:slideViewPr>
    <p:cSldViewPr snapToGrid="0">
      <p:cViewPr varScale="1">
        <p:scale>
          <a:sx n="89" d="100"/>
          <a:sy n="89" d="100"/>
        </p:scale>
        <p:origin x="1616" y="1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theme" Target="theme/theme1.xml"/><Relationship Id="rId50" Type="http://schemas.microsoft.com/office/2018/10/relationships/authors" Target="author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microsoft.com/office/2015/10/relationships/revisionInfo" Target="revisionInfo.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tableStyles" Target="tableStyles.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viewProps" Target="viewProps.xml"/><Relationship Id="rId20" Type="http://schemas.openxmlformats.org/officeDocument/2006/relationships/slide" Target="slides/slide15.xml"/><Relationship Id="rId41" Type="http://schemas.openxmlformats.org/officeDocument/2006/relationships/slide" Target="slides/slide36.xml"/><Relationship Id="rId1" Type="http://schemas.openxmlformats.org/officeDocument/2006/relationships/customXml" Target="../customXml/item1.xml"/><Relationship Id="rId6"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3108892-75A1-4BDE-87AC-D3B13C83E7A0}" type="datetimeFigureOut">
              <a:rPr lang="en-US" smtClean="0"/>
              <a:t>5/1/23</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FB72C8C-B45C-4F9B-AD10-6928A928884F}" type="slidenum">
              <a:rPr lang="en-US" smtClean="0"/>
              <a:t>‹#›</a:t>
            </a:fld>
            <a:endParaRPr lang="en-US"/>
          </a:p>
        </p:txBody>
      </p:sp>
    </p:spTree>
    <p:extLst>
      <p:ext uri="{BB962C8B-B14F-4D97-AF65-F5344CB8AC3E}">
        <p14:creationId xmlns:p14="http://schemas.microsoft.com/office/powerpoint/2010/main" val="41523749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www.healthit.gov/isa/taxonomy/term/4371/comment" TargetMode="External"/><Relationship Id="rId2" Type="http://schemas.openxmlformats.org/officeDocument/2006/relationships/slide" Target="../slides/slide23.xml"/><Relationship Id="rId1" Type="http://schemas.openxmlformats.org/officeDocument/2006/relationships/notesMaster" Target="../notesMasters/notesMaster1.xml"/><Relationship Id="rId4" Type="http://schemas.openxmlformats.org/officeDocument/2006/relationships/hyperlink" Target="https://www.healthit.gov/isa/taxonomy/term/4366/comment" TargetMode="Externa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hl7.org/fhir/us/ecr/STU2.1/StructureDefinition-us-ph-travel-history.html" TargetMode="External"/><Relationship Id="rId2" Type="http://schemas.openxmlformats.org/officeDocument/2006/relationships/slide" Target="../slides/slide24.xml"/><Relationship Id="rId1" Type="http://schemas.openxmlformats.org/officeDocument/2006/relationships/notesMaster" Target="../notesMasters/notesMaster1.xml"/><Relationship Id="rId4" Type="http://schemas.openxmlformats.org/officeDocument/2006/relationships/hyperlink" Target="http://hl7.org/fhir/us/ecr/STU2.1/StructureDefinition-us-ph-travel-history-examples.html" TargetMode="Externa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www.hl7.org/implement/standards/product_brief.cfm?product_id=436" TargetMode="External"/><Relationship Id="rId7" Type="http://schemas.openxmlformats.org/officeDocument/2006/relationships/hyperlink" Target="http://hl7.org/fhir/" TargetMode="External"/><Relationship Id="rId2" Type="http://schemas.openxmlformats.org/officeDocument/2006/relationships/slide" Target="../slides/slide25.xml"/><Relationship Id="rId1" Type="http://schemas.openxmlformats.org/officeDocument/2006/relationships/notesMaster" Target="../notesMasters/notesMaster1.xml"/><Relationship Id="rId6" Type="http://schemas.openxmlformats.org/officeDocument/2006/relationships/hyperlink" Target="https://hl7.org/fhir/us/ecr/toc.html" TargetMode="External"/><Relationship Id="rId5" Type="http://schemas.openxmlformats.org/officeDocument/2006/relationships/hyperlink" Target="http://hl7.org/fhir/us/ecr/STU2.1/StructureDefinition-us-ph-travel-history-examples.html" TargetMode="External"/><Relationship Id="rId4" Type="http://schemas.openxmlformats.org/officeDocument/2006/relationships/hyperlink" Target="http://hl7.org/fhir/us/ecr/STU2.1/StructureDefinition-us-ph-travel-history.html" TargetMode="Externa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a:p>
            <a:endParaRPr lang="en-US"/>
          </a:p>
        </p:txBody>
      </p:sp>
      <p:sp>
        <p:nvSpPr>
          <p:cNvPr id="4" name="Slide Number Placeholder 3"/>
          <p:cNvSpPr>
            <a:spLocks noGrp="1"/>
          </p:cNvSpPr>
          <p:nvPr>
            <p:ph type="sldNum" sz="quarter" idx="5"/>
          </p:nvPr>
        </p:nvSpPr>
        <p:spPr/>
        <p:txBody>
          <a:bodyPr/>
          <a:lstStyle/>
          <a:p>
            <a:fld id="{3FB72C8C-B45C-4F9B-AD10-6928A928884F}" type="slidenum">
              <a:rPr lang="en-US" smtClean="0"/>
              <a:t>10</a:t>
            </a:fld>
            <a:endParaRPr lang="en-US"/>
          </a:p>
        </p:txBody>
      </p:sp>
    </p:spTree>
    <p:extLst>
      <p:ext uri="{BB962C8B-B14F-4D97-AF65-F5344CB8AC3E}">
        <p14:creationId xmlns:p14="http://schemas.microsoft.com/office/powerpoint/2010/main" val="5018127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a:p>
            <a:endParaRPr lang="en-US"/>
          </a:p>
        </p:txBody>
      </p:sp>
      <p:sp>
        <p:nvSpPr>
          <p:cNvPr id="4" name="Slide Number Placeholder 3"/>
          <p:cNvSpPr>
            <a:spLocks noGrp="1"/>
          </p:cNvSpPr>
          <p:nvPr>
            <p:ph type="sldNum" sz="quarter" idx="5"/>
          </p:nvPr>
        </p:nvSpPr>
        <p:spPr/>
        <p:txBody>
          <a:bodyPr/>
          <a:lstStyle/>
          <a:p>
            <a:fld id="{3FB72C8C-B45C-4F9B-AD10-6928A928884F}" type="slidenum">
              <a:rPr lang="en-US" smtClean="0"/>
              <a:t>11</a:t>
            </a:fld>
            <a:endParaRPr lang="en-US"/>
          </a:p>
        </p:txBody>
      </p:sp>
    </p:spTree>
    <p:extLst>
      <p:ext uri="{BB962C8B-B14F-4D97-AF65-F5344CB8AC3E}">
        <p14:creationId xmlns:p14="http://schemas.microsoft.com/office/powerpoint/2010/main" val="32537324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a:p>
            <a:endParaRPr lang="en-US"/>
          </a:p>
        </p:txBody>
      </p:sp>
      <p:sp>
        <p:nvSpPr>
          <p:cNvPr id="4" name="Slide Number Placeholder 3"/>
          <p:cNvSpPr>
            <a:spLocks noGrp="1"/>
          </p:cNvSpPr>
          <p:nvPr>
            <p:ph type="sldNum" sz="quarter" idx="5"/>
          </p:nvPr>
        </p:nvSpPr>
        <p:spPr/>
        <p:txBody>
          <a:bodyPr/>
          <a:lstStyle/>
          <a:p>
            <a:fld id="{3FB72C8C-B45C-4F9B-AD10-6928A928884F}" type="slidenum">
              <a:rPr lang="en-US" smtClean="0"/>
              <a:t>12</a:t>
            </a:fld>
            <a:endParaRPr lang="en-US"/>
          </a:p>
        </p:txBody>
      </p:sp>
    </p:spTree>
    <p:extLst>
      <p:ext uri="{BB962C8B-B14F-4D97-AF65-F5344CB8AC3E}">
        <p14:creationId xmlns:p14="http://schemas.microsoft.com/office/powerpoint/2010/main" val="30489992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a:p>
            <a:endParaRPr lang="en-US"/>
          </a:p>
        </p:txBody>
      </p:sp>
      <p:sp>
        <p:nvSpPr>
          <p:cNvPr id="4" name="Slide Number Placeholder 3"/>
          <p:cNvSpPr>
            <a:spLocks noGrp="1"/>
          </p:cNvSpPr>
          <p:nvPr>
            <p:ph type="sldNum" sz="quarter" idx="5"/>
          </p:nvPr>
        </p:nvSpPr>
        <p:spPr/>
        <p:txBody>
          <a:bodyPr/>
          <a:lstStyle/>
          <a:p>
            <a:fld id="{3FB72C8C-B45C-4F9B-AD10-6928A928884F}" type="slidenum">
              <a:rPr lang="en-US" smtClean="0"/>
              <a:t>18</a:t>
            </a:fld>
            <a:endParaRPr lang="en-US"/>
          </a:p>
        </p:txBody>
      </p:sp>
    </p:spTree>
    <p:extLst>
      <p:ext uri="{BB962C8B-B14F-4D97-AF65-F5344CB8AC3E}">
        <p14:creationId xmlns:p14="http://schemas.microsoft.com/office/powerpoint/2010/main" val="32436616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a:p>
            <a:endParaRPr lang="en-US"/>
          </a:p>
        </p:txBody>
      </p:sp>
      <p:sp>
        <p:nvSpPr>
          <p:cNvPr id="4" name="Slide Number Placeholder 3"/>
          <p:cNvSpPr>
            <a:spLocks noGrp="1"/>
          </p:cNvSpPr>
          <p:nvPr>
            <p:ph type="sldNum" sz="quarter" idx="5"/>
          </p:nvPr>
        </p:nvSpPr>
        <p:spPr/>
        <p:txBody>
          <a:bodyPr/>
          <a:lstStyle/>
          <a:p>
            <a:fld id="{3FB72C8C-B45C-4F9B-AD10-6928A928884F}" type="slidenum">
              <a:rPr lang="en-US" smtClean="0"/>
              <a:t>19</a:t>
            </a:fld>
            <a:endParaRPr lang="en-US"/>
          </a:p>
        </p:txBody>
      </p:sp>
    </p:spTree>
    <p:extLst>
      <p:ext uri="{BB962C8B-B14F-4D97-AF65-F5344CB8AC3E}">
        <p14:creationId xmlns:p14="http://schemas.microsoft.com/office/powerpoint/2010/main" val="17378754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Data Element &amp; Definitions</a:t>
            </a:r>
            <a:endParaRPr lang="en-US"/>
          </a:p>
          <a:p>
            <a:r>
              <a:rPr lang="en-US"/>
              <a:t>International Destination(s) of Recent Travel (82764-2)</a:t>
            </a:r>
            <a:endParaRPr lang="en-US">
              <a:cs typeface="Calibri"/>
            </a:endParaRPr>
          </a:p>
          <a:p>
            <a:r>
              <a:rPr lang="en-US"/>
              <a:t>International destination or countries the patient traveled to</a:t>
            </a:r>
            <a:endParaRPr lang="en-US">
              <a:cs typeface="Calibri"/>
            </a:endParaRPr>
          </a:p>
          <a:p>
            <a:r>
              <a:rPr lang="en-US"/>
              <a:t>Travel State (82754-3)</a:t>
            </a:r>
            <a:endParaRPr lang="en-US">
              <a:cs typeface="Calibri"/>
            </a:endParaRPr>
          </a:p>
          <a:p>
            <a:r>
              <a:rPr lang="en-US"/>
              <a:t>Domestic destination, state(s) traveled to</a:t>
            </a:r>
            <a:endParaRPr lang="en-US">
              <a:cs typeface="Calibri"/>
            </a:endParaRPr>
          </a:p>
          <a:p>
            <a:r>
              <a:rPr lang="en-US"/>
              <a:t>Reason(s) for Travel (66415-1)</a:t>
            </a:r>
            <a:endParaRPr lang="en-US">
              <a:cs typeface="Calibri"/>
            </a:endParaRPr>
          </a:p>
          <a:p>
            <a:r>
              <a:rPr lang="en-US"/>
              <a:t>Reason for travel related to current illness </a:t>
            </a:r>
            <a:endParaRPr lang="en-US">
              <a:cs typeface="Calibri"/>
            </a:endParaRPr>
          </a:p>
          <a:p>
            <a:r>
              <a:rPr lang="en-US"/>
              <a:t>Date Of Arrival to Travel Destination (TRAVEL06)</a:t>
            </a:r>
            <a:endParaRPr lang="en-US">
              <a:cs typeface="Calibri"/>
            </a:endParaRPr>
          </a:p>
          <a:p>
            <a:r>
              <a:rPr lang="en-US"/>
              <a:t>Date of arrival to travel destination</a:t>
            </a:r>
            <a:endParaRPr lang="en-US">
              <a:cs typeface="Calibri"/>
            </a:endParaRPr>
          </a:p>
          <a:p>
            <a:r>
              <a:rPr lang="en-US"/>
              <a:t>Date of Departure from Travel Destination (TRAVEL07)</a:t>
            </a:r>
            <a:endParaRPr lang="en-US">
              <a:cs typeface="Calibri"/>
            </a:endParaRPr>
          </a:p>
          <a:p>
            <a:r>
              <a:rPr lang="en-US"/>
              <a:t>Date of departure from travel destination</a:t>
            </a:r>
            <a:endParaRPr lang="en-US">
              <a:cs typeface="Calibri"/>
            </a:endParaRPr>
          </a:p>
          <a:p>
            <a:r>
              <a:rPr lang="en-US"/>
              <a:t>Travel (SCT 420008001)</a:t>
            </a:r>
            <a:endParaRPr lang="en-US">
              <a:cs typeface="Calibri"/>
            </a:endParaRPr>
          </a:p>
          <a:p>
            <a:r>
              <a:rPr lang="en-US"/>
              <a:t>In the (x) weeks before symptom onset or diagnosis (use earlier date), did the subject travel out of their county, state, or country of residence?</a:t>
            </a:r>
            <a:endParaRPr lang="en-US">
              <a:cs typeface="Calibri"/>
            </a:endParaRPr>
          </a:p>
          <a:p>
            <a:r>
              <a:rPr lang="en-US"/>
              <a:t>Date of Return to the US from Travel (55209-1)</a:t>
            </a:r>
            <a:endParaRPr lang="en-US">
              <a:cs typeface="Calibri"/>
            </a:endParaRPr>
          </a:p>
          <a:p>
            <a:r>
              <a:rPr lang="en-US"/>
              <a:t>Date returned to/arrived in US</a:t>
            </a:r>
            <a:endParaRPr lang="en-US">
              <a:cs typeface="Calibri"/>
            </a:endParaRPr>
          </a:p>
          <a:p>
            <a:r>
              <a:rPr lang="en-US"/>
              <a:t>Date of Return from Travel (TRAVEL08)</a:t>
            </a:r>
            <a:endParaRPr lang="en-US">
              <a:cs typeface="Calibri"/>
            </a:endParaRPr>
          </a:p>
          <a:p>
            <a:r>
              <a:rPr lang="en-US"/>
              <a:t>Date of return from most recent travel</a:t>
            </a:r>
            <a:endParaRPr lang="en-US">
              <a:cs typeface="Calibri"/>
            </a:endParaRPr>
          </a:p>
          <a:p>
            <a:r>
              <a:rPr lang="en-US"/>
              <a:t>Travel Outside USA Prior To Illness Onset Within Program Specific Timeframe (TRAVEL38)</a:t>
            </a:r>
            <a:endParaRPr lang="en-US">
              <a:cs typeface="Calibri"/>
            </a:endParaRPr>
          </a:p>
          <a:p>
            <a:r>
              <a:rPr lang="en-US"/>
              <a:t>Did the subject travel internationally in the (x) days prior to illness onset?</a:t>
            </a:r>
            <a:endParaRPr lang="en-US">
              <a:cs typeface="Calibri"/>
            </a:endParaRPr>
          </a:p>
          <a:p>
            <a:r>
              <a:rPr lang="en-US"/>
              <a:t>Did The Case Travel Domestically Prior To Illness Onset? (INV664)</a:t>
            </a:r>
            <a:endParaRPr lang="en-US">
              <a:cs typeface="Calibri"/>
            </a:endParaRPr>
          </a:p>
          <a:p>
            <a:r>
              <a:rPr lang="en-US"/>
              <a:t>Did the subject travel domestically in the (x) days prior to illness onset?</a:t>
            </a:r>
            <a:endParaRPr lang="en-US">
              <a:cs typeface="Calibri"/>
            </a:endParaRPr>
          </a:p>
          <a:p>
            <a:r>
              <a:rPr lang="en-US"/>
              <a:t>Specify Different Travel Exposure Window (INV663)</a:t>
            </a:r>
            <a:endParaRPr lang="en-US">
              <a:cs typeface="Calibri"/>
            </a:endParaRPr>
          </a:p>
          <a:p>
            <a:r>
              <a:rPr lang="en-US"/>
              <a:t>If the travel exposure window used by the jurisdiction is different from that stated in the travel exposure questions, specify the time interval in days here. Otherwise, leave blank.</a:t>
            </a:r>
            <a:endParaRPr lang="en-US">
              <a:cs typeface="Calibri"/>
            </a:endParaRPr>
          </a:p>
          <a:p>
            <a:r>
              <a:rPr lang="en-US"/>
              <a:t>Import Status (INV293)</a:t>
            </a:r>
            <a:endParaRPr lang="en-US">
              <a:cs typeface="Calibri"/>
            </a:endParaRPr>
          </a:p>
          <a:p>
            <a:r>
              <a:rPr lang="en-US"/>
              <a:t>Did symptom onset occur within 7-21 days of entering the US, following any travel or living outside the US?</a:t>
            </a:r>
            <a:endParaRPr lang="en-US">
              <a:cs typeface="Calibri"/>
            </a:endParaRPr>
          </a:p>
          <a:p>
            <a:r>
              <a:rPr lang="en-US"/>
              <a:t>Length of Time in the US (DEM225)</a:t>
            </a:r>
            <a:endParaRPr lang="en-US">
              <a:cs typeface="Calibri"/>
            </a:endParaRPr>
          </a:p>
          <a:p>
            <a:r>
              <a:rPr lang="en-US"/>
              <a:t>Length of time in the US since the last travel</a:t>
            </a:r>
            <a:endParaRPr lang="en-US">
              <a:cs typeface="Calibri"/>
            </a:endParaRPr>
          </a:p>
          <a:p>
            <a:r>
              <a:rPr lang="en-US"/>
              <a:t>Length of Time in the US Units</a:t>
            </a:r>
            <a:endParaRPr lang="en-US">
              <a:cs typeface="Calibri"/>
            </a:endParaRPr>
          </a:p>
          <a:p>
            <a:r>
              <a:rPr lang="en-US"/>
              <a:t>Length of time in the US, Units</a:t>
            </a:r>
            <a:endParaRPr lang="en-US">
              <a:cs typeface="Calibri"/>
            </a:endParaRPr>
          </a:p>
          <a:p>
            <a:endParaRPr lang="en-US">
              <a:cs typeface="Calibri"/>
            </a:endParaRPr>
          </a:p>
        </p:txBody>
      </p:sp>
      <p:sp>
        <p:nvSpPr>
          <p:cNvPr id="4" name="Slide Number Placeholder 3"/>
          <p:cNvSpPr>
            <a:spLocks noGrp="1"/>
          </p:cNvSpPr>
          <p:nvPr>
            <p:ph type="sldNum" sz="quarter" idx="5"/>
          </p:nvPr>
        </p:nvSpPr>
        <p:spPr/>
        <p:txBody>
          <a:bodyPr/>
          <a:lstStyle/>
          <a:p>
            <a:fld id="{3FB72C8C-B45C-4F9B-AD10-6928A928884F}" type="slidenum">
              <a:rPr lang="en-US" smtClean="0"/>
              <a:t>21</a:t>
            </a:fld>
            <a:endParaRPr lang="en-US"/>
          </a:p>
        </p:txBody>
      </p:sp>
    </p:spTree>
    <p:extLst>
      <p:ext uri="{BB962C8B-B14F-4D97-AF65-F5344CB8AC3E}">
        <p14:creationId xmlns:p14="http://schemas.microsoft.com/office/powerpoint/2010/main" val="7590871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a:p>
            <a:pPr marL="171450" indent="-171450">
              <a:buFont typeface="Calibri"/>
              <a:buChar char="-"/>
            </a:pPr>
            <a:r>
              <a:rPr lang="en-US">
                <a:cs typeface="Calibri" panose="020F0502020204030204"/>
              </a:rPr>
              <a:t>No value set within USCDI for encounter location, this may be address or location type such as hospital, ICU; similarly for encounter type which is linked to a HL7 FHIR encounter type, value set is mapped to CPT codes</a:t>
            </a:r>
          </a:p>
          <a:p>
            <a:pPr marL="171450" indent="-171450">
              <a:buFont typeface="Calibri"/>
              <a:buChar char="-"/>
            </a:pPr>
            <a:endParaRPr lang="en-US">
              <a:cs typeface="Calibri" panose="020F0502020204030204"/>
            </a:endParaRPr>
          </a:p>
          <a:p>
            <a:pPr marL="171450" indent="-171450">
              <a:buFont typeface="Calibri"/>
              <a:buChar char="-"/>
            </a:pPr>
            <a:r>
              <a:rPr lang="en-US">
                <a:cs typeface="Calibri" panose="020F0502020204030204"/>
              </a:rPr>
              <a:t>NOTE: Explanation of Benefit is a data class at the comment level of USCDI. Not included in slide. However, </a:t>
            </a:r>
            <a:r>
              <a:rPr lang="en-US">
                <a:cs typeface="Calibri" panose="020F0502020204030204"/>
                <a:hlinkClick r:id="rId3"/>
              </a:rPr>
              <a:t>Member Admission Date</a:t>
            </a:r>
            <a:r>
              <a:rPr lang="en-US">
                <a:cs typeface="Calibri" panose="020F0502020204030204"/>
              </a:rPr>
              <a:t>  and  </a:t>
            </a:r>
            <a:r>
              <a:rPr lang="en-US">
                <a:cs typeface="Calibri" panose="020F0502020204030204"/>
                <a:hlinkClick r:id="rId4"/>
              </a:rPr>
              <a:t>Member Discharge Date</a:t>
            </a:r>
            <a:r>
              <a:rPr lang="en-US">
                <a:cs typeface="Calibri" panose="020F0502020204030204"/>
              </a:rPr>
              <a:t>  are listed</a:t>
            </a:r>
          </a:p>
        </p:txBody>
      </p:sp>
      <p:sp>
        <p:nvSpPr>
          <p:cNvPr id="4" name="Slide Number Placeholder 3"/>
          <p:cNvSpPr>
            <a:spLocks noGrp="1"/>
          </p:cNvSpPr>
          <p:nvPr>
            <p:ph type="sldNum" sz="quarter" idx="5"/>
          </p:nvPr>
        </p:nvSpPr>
        <p:spPr/>
        <p:txBody>
          <a:bodyPr/>
          <a:lstStyle/>
          <a:p>
            <a:fld id="{3FB72C8C-B45C-4F9B-AD10-6928A928884F}" type="slidenum">
              <a:rPr lang="en-US" smtClean="0"/>
              <a:t>23</a:t>
            </a:fld>
            <a:endParaRPr lang="en-US"/>
          </a:p>
        </p:txBody>
      </p:sp>
    </p:spTree>
    <p:extLst>
      <p:ext uri="{BB962C8B-B14F-4D97-AF65-F5344CB8AC3E}">
        <p14:creationId xmlns:p14="http://schemas.microsoft.com/office/powerpoint/2010/main" val="37628210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FHIR Observation resource can be utilized to capture structured data related to Travel.  Where the </a:t>
            </a:r>
            <a:r>
              <a:rPr lang="en-US" err="1"/>
              <a:t>Observation.code</a:t>
            </a:r>
            <a:r>
              <a:rPr lang="en-US"/>
              <a:t> equals a value indicating travel, </a:t>
            </a:r>
            <a:r>
              <a:rPr lang="en-US" err="1"/>
              <a:t>Observation.effective</a:t>
            </a:r>
            <a:r>
              <a:rPr lang="en-US"/>
              <a:t>[x]  the </a:t>
            </a:r>
            <a:r>
              <a:rPr lang="en-US" err="1"/>
              <a:t>dateTime</a:t>
            </a:r>
            <a:r>
              <a:rPr lang="en-US"/>
              <a:t> or Period when the travel event took place, and the </a:t>
            </a:r>
            <a:r>
              <a:rPr lang="en-US" err="1"/>
              <a:t>Observation.value</a:t>
            </a:r>
            <a:r>
              <a:rPr lang="en-US"/>
              <a:t> in which travel information can be provided.  Travel History address is also offered as an extension further in the profile, but it not a </a:t>
            </a:r>
            <a:r>
              <a:rPr lang="en-US" err="1"/>
              <a:t>a</a:t>
            </a:r>
            <a:r>
              <a:rPr lang="en-US"/>
              <a:t> big part of the profile </a:t>
            </a:r>
            <a:endParaRPr lang="en-US">
              <a:cs typeface="Calibri"/>
            </a:endParaRPr>
          </a:p>
          <a:p>
            <a:r>
              <a:rPr lang="en-US"/>
              <a:t> </a:t>
            </a:r>
            <a:endParaRPr lang="en-US">
              <a:cs typeface="Calibri"/>
            </a:endParaRPr>
          </a:p>
          <a:p>
            <a:r>
              <a:rPr lang="en-US"/>
              <a:t>In the </a:t>
            </a:r>
            <a:r>
              <a:rPr lang="en-US" b="1" u="sng"/>
              <a:t>US Public Health Travel History the</a:t>
            </a:r>
            <a:r>
              <a:rPr lang="en-US" b="1"/>
              <a:t> </a:t>
            </a:r>
            <a:r>
              <a:rPr lang="en-US" err="1"/>
              <a:t>the</a:t>
            </a:r>
            <a:r>
              <a:rPr lang="en-US"/>
              <a:t> </a:t>
            </a:r>
            <a:r>
              <a:rPr lang="en-US" err="1"/>
              <a:t>Observation.value</a:t>
            </a:r>
            <a:r>
              <a:rPr lang="en-US"/>
              <a:t> is replaced with components for travel location which must be provided and an optional travel purpose. </a:t>
            </a:r>
          </a:p>
          <a:p>
            <a:r>
              <a:rPr lang="en-US"/>
              <a:t> </a:t>
            </a:r>
            <a:endParaRPr lang="en-US">
              <a:cs typeface="Calibri"/>
            </a:endParaRPr>
          </a:p>
          <a:p>
            <a:pPr marL="0" marR="0">
              <a:spcBef>
                <a:spcPts val="0"/>
              </a:spcBef>
              <a:spcAft>
                <a:spcPts val="0"/>
              </a:spcAft>
            </a:pPr>
            <a:r>
              <a:rPr lang="en-US" sz="1200">
                <a:effectLst/>
                <a:latin typeface="Calibri" panose="020F0502020204030204" pitchFamily="34" charset="0"/>
                <a:ea typeface="Calibri" panose="020F0502020204030204" pitchFamily="34" charset="0"/>
              </a:rPr>
              <a:t>The has member sections refers to profiles for transportation details and exposure contact information that are captured in separate Observation instances, but can be linked as a group to US PH Travel History profile. </a:t>
            </a:r>
          </a:p>
          <a:p>
            <a:pPr marL="0" marR="0">
              <a:spcBef>
                <a:spcPts val="0"/>
              </a:spcBef>
              <a:spcAft>
                <a:spcPts val="0"/>
              </a:spcAft>
            </a:pPr>
            <a:r>
              <a:rPr lang="en-US" sz="1200">
                <a:effectLst/>
                <a:latin typeface="Calibri" panose="020F0502020204030204" pitchFamily="34" charset="0"/>
                <a:ea typeface="Calibri" panose="020F0502020204030204" pitchFamily="34" charset="0"/>
              </a:rPr>
              <a:t> </a:t>
            </a:r>
          </a:p>
          <a:p>
            <a:r>
              <a:rPr lang="en-US" b="1" u="sng">
                <a:cs typeface="Calibri"/>
              </a:rPr>
              <a:t>--------------other info----------------------</a:t>
            </a:r>
          </a:p>
          <a:p>
            <a:r>
              <a:rPr lang="en-US" b="1" u="sng">
                <a:cs typeface="Calibri"/>
              </a:rPr>
              <a:t>FHIR Observation resource can be utilized to capture structured data related to Travel.</a:t>
            </a:r>
          </a:p>
          <a:p>
            <a:pPr marL="171450" indent="-171450">
              <a:buFont typeface="Arial"/>
              <a:buChar char="•"/>
            </a:pPr>
            <a:r>
              <a:rPr lang="en-US">
                <a:cs typeface="Calibri" panose="020F0502020204030204"/>
              </a:rPr>
              <a:t>Where the </a:t>
            </a:r>
            <a:r>
              <a:rPr lang="en-US" err="1">
                <a:cs typeface="Calibri" panose="020F0502020204030204"/>
              </a:rPr>
              <a:t>Observation.code</a:t>
            </a:r>
            <a:r>
              <a:rPr lang="en-US">
                <a:cs typeface="Calibri" panose="020F0502020204030204"/>
              </a:rPr>
              <a:t> equals a value indicating travel, </a:t>
            </a:r>
            <a:r>
              <a:rPr lang="en-US" err="1">
                <a:cs typeface="Calibri" panose="020F0502020204030204"/>
              </a:rPr>
              <a:t>Observation.code</a:t>
            </a:r>
            <a:r>
              <a:rPr lang="en-US">
                <a:cs typeface="Calibri" panose="020F0502020204030204"/>
              </a:rPr>
              <a:t> = "</a:t>
            </a:r>
            <a:r>
              <a:rPr lang="en-US"/>
              <a:t>420008001</a:t>
            </a:r>
            <a:r>
              <a:rPr lang="en-US">
                <a:cs typeface="Calibri" panose="020F0502020204030204"/>
              </a:rPr>
              <a:t>" </a:t>
            </a:r>
          </a:p>
          <a:p>
            <a:pPr marL="171450" indent="-171450">
              <a:buFont typeface="Arial"/>
              <a:buChar char="•"/>
            </a:pPr>
            <a:r>
              <a:rPr lang="en-US" err="1">
                <a:cs typeface="Calibri" panose="020F0502020204030204"/>
              </a:rPr>
              <a:t>Observation.effective</a:t>
            </a:r>
            <a:r>
              <a:rPr lang="en-US">
                <a:cs typeface="Calibri" panose="020F0502020204030204"/>
              </a:rPr>
              <a:t>[x] = </a:t>
            </a:r>
            <a:r>
              <a:rPr lang="en-US" err="1">
                <a:cs typeface="Calibri" panose="020F0502020204030204"/>
              </a:rPr>
              <a:t>dateTime</a:t>
            </a:r>
            <a:r>
              <a:rPr lang="en-US">
                <a:cs typeface="Calibri" panose="020F0502020204030204"/>
              </a:rPr>
              <a:t> or Period (when the travel event tool place)</a:t>
            </a:r>
          </a:p>
          <a:p>
            <a:pPr marL="171450" indent="-171450">
              <a:buFont typeface="Arial"/>
              <a:buChar char="•"/>
            </a:pPr>
            <a:r>
              <a:rPr lang="en-US" err="1">
                <a:cs typeface="Calibri" panose="020F0502020204030204"/>
              </a:rPr>
              <a:t>Observation.valueCodeableConcept.coding</a:t>
            </a:r>
            <a:r>
              <a:rPr lang="en-US">
                <a:cs typeface="Calibri" panose="020F0502020204030204"/>
              </a:rPr>
              <a:t> = "Travel Information" </a:t>
            </a:r>
          </a:p>
          <a:p>
            <a:pPr marL="171450" indent="-171450">
              <a:buFont typeface="Arial"/>
              <a:buChar char="•"/>
            </a:pPr>
            <a:endParaRPr lang="en-US">
              <a:cs typeface="Calibri" panose="020F0502020204030204"/>
            </a:endParaRPr>
          </a:p>
          <a:p>
            <a:r>
              <a:rPr lang="en-US" b="1" u="sng">
                <a:cs typeface="Calibri" panose="020F0502020204030204"/>
              </a:rPr>
              <a:t>Likewise (US Public Health Travel History)</a:t>
            </a:r>
            <a:r>
              <a:rPr lang="en-US" b="1">
                <a:cs typeface="Calibri" panose="020F0502020204030204"/>
              </a:rPr>
              <a:t> </a:t>
            </a:r>
            <a:r>
              <a:rPr lang="en-US">
                <a:cs typeface="Calibri" panose="020F0502020204030204"/>
              </a:rPr>
              <a:t>extends the Observation resource to allow specification of both Travel Location and Travel Purpose (via slicing) to record travel history.</a:t>
            </a:r>
          </a:p>
          <a:p>
            <a:pPr marL="171450" indent="-171450">
              <a:buFont typeface="Arial"/>
              <a:buChar char="•"/>
            </a:pPr>
            <a:r>
              <a:rPr lang="en-US" err="1">
                <a:cs typeface="Calibri"/>
              </a:rPr>
              <a:t>Observation.component:travelLocation</a:t>
            </a:r>
            <a:r>
              <a:rPr lang="en-US">
                <a:cs typeface="Calibri"/>
              </a:rPr>
              <a:t> (code and value, </a:t>
            </a:r>
            <a:r>
              <a:rPr lang="en-US" err="1">
                <a:cs typeface="Calibri"/>
              </a:rPr>
              <a:t>travelLocation</a:t>
            </a:r>
            <a:r>
              <a:rPr lang="en-US">
                <a:cs typeface="Calibri"/>
              </a:rPr>
              <a:t> must be provided)</a:t>
            </a:r>
          </a:p>
          <a:p>
            <a:pPr marL="171450" indent="-171450">
              <a:buFont typeface="Arial"/>
              <a:buChar char="•"/>
            </a:pPr>
            <a:r>
              <a:rPr lang="en-US" err="1">
                <a:cs typeface="Calibri"/>
              </a:rPr>
              <a:t>Observation.component:travelPurpose</a:t>
            </a:r>
            <a:r>
              <a:rPr lang="en-US">
                <a:cs typeface="Calibri"/>
              </a:rPr>
              <a:t> (code and value, </a:t>
            </a:r>
            <a:r>
              <a:rPr lang="en-US" err="1">
                <a:cs typeface="Calibri"/>
              </a:rPr>
              <a:t>travelPurpose</a:t>
            </a:r>
            <a:r>
              <a:rPr lang="en-US">
                <a:cs typeface="Calibri"/>
              </a:rPr>
              <a:t> is optional)</a:t>
            </a:r>
          </a:p>
          <a:p>
            <a:endParaRPr lang="en-US">
              <a:cs typeface="Calibri"/>
            </a:endParaRPr>
          </a:p>
          <a:p>
            <a:r>
              <a:rPr lang="en-US" b="1">
                <a:cs typeface="Calibri"/>
              </a:rPr>
              <a:t>Note:</a:t>
            </a:r>
            <a:r>
              <a:rPr lang="en-US">
                <a:cs typeface="Calibri"/>
              </a:rPr>
              <a:t> This creates a grouped list, location of travel and reason for travel. </a:t>
            </a:r>
          </a:p>
          <a:p>
            <a:endParaRPr lang="en-US"/>
          </a:p>
          <a:p>
            <a:r>
              <a:rPr lang="en-US" b="1"/>
              <a:t>Usage:</a:t>
            </a:r>
            <a:endParaRPr lang="en-US"/>
          </a:p>
          <a:p>
            <a:pPr marL="171450" indent="-171450">
              <a:buFont typeface="Arial"/>
              <a:buChar char="•"/>
            </a:pPr>
            <a:r>
              <a:rPr lang="en-US"/>
              <a:t>Refer to Resource Profile: </a:t>
            </a:r>
            <a:r>
              <a:rPr lang="en-US">
                <a:hlinkClick r:id="rId3"/>
              </a:rPr>
              <a:t>http://hl7.org/fhir/us/ecr/STU2.1/StructureDefinition-us-ph-travel-history.html</a:t>
            </a:r>
            <a:endParaRPr lang="en-US"/>
          </a:p>
          <a:p>
            <a:pPr marL="171450" indent="-171450">
              <a:buFont typeface="Arial"/>
              <a:buChar char="•"/>
            </a:pPr>
            <a:r>
              <a:rPr lang="en-US"/>
              <a:t>Examples for this Resource Profile: </a:t>
            </a:r>
            <a:r>
              <a:rPr lang="en-US">
                <a:hlinkClick r:id="rId4"/>
              </a:rPr>
              <a:t>http://hl7.org/fhir/us/ecr/STU2.1/StructureDefinition-us-ph-travel-history-examples.html</a:t>
            </a:r>
            <a:endParaRPr lang="en-US"/>
          </a:p>
          <a:p>
            <a:endParaRPr lang="en-US"/>
          </a:p>
          <a:p>
            <a:endParaRPr lang="en-US">
              <a:cs typeface="Calibri" panose="020F0502020204030204"/>
            </a:endParaRPr>
          </a:p>
          <a:p>
            <a:r>
              <a:rPr lang="en-US">
                <a:cs typeface="Calibri" panose="020F0502020204030204"/>
              </a:rPr>
              <a:t>-----NOTES----</a:t>
            </a:r>
          </a:p>
          <a:p>
            <a:endParaRPr lang="en-US">
              <a:cs typeface="Calibri" panose="020F0502020204030204"/>
            </a:endParaRPr>
          </a:p>
          <a:p>
            <a:r>
              <a:rPr lang="en-US"/>
              <a:t>The third bullet in the top three is equivalent to the component that is sliced / extended in the PH profile... the PH profile creates two instances of the "Results Component" allowing both Location and Purpose to be grouped together in one resources... as well as repeat... </a:t>
            </a:r>
            <a:endParaRPr lang="en-US">
              <a:cs typeface="Calibri"/>
            </a:endParaRPr>
          </a:p>
          <a:p>
            <a:br>
              <a:rPr lang="en-US">
                <a:cs typeface="+mn-lt"/>
              </a:rPr>
            </a:br>
            <a:endParaRPr lang="en-US">
              <a:cs typeface="Calibri" panose="020F0502020204030204"/>
            </a:endParaRPr>
          </a:p>
          <a:p>
            <a:r>
              <a:rPr lang="en-US"/>
              <a:t>More compact and useful from a data structuring purpose. </a:t>
            </a:r>
            <a:endParaRPr lang="en-US">
              <a:cs typeface="Calibri" panose="020F0502020204030204"/>
            </a:endParaRPr>
          </a:p>
          <a:p>
            <a:endParaRPr lang="en-US">
              <a:cs typeface="Calibri" panose="020F0502020204030204"/>
            </a:endParaRPr>
          </a:p>
          <a:p>
            <a:endParaRPr lang="en-US">
              <a:cs typeface="Calibri" panose="020F0502020204030204"/>
            </a:endParaRPr>
          </a:p>
        </p:txBody>
      </p:sp>
      <p:sp>
        <p:nvSpPr>
          <p:cNvPr id="4" name="Slide Number Placeholder 3"/>
          <p:cNvSpPr>
            <a:spLocks noGrp="1"/>
          </p:cNvSpPr>
          <p:nvPr>
            <p:ph type="sldNum" sz="quarter" idx="5"/>
          </p:nvPr>
        </p:nvSpPr>
        <p:spPr/>
        <p:txBody>
          <a:bodyPr/>
          <a:lstStyle/>
          <a:p>
            <a:fld id="{3FB72C8C-B45C-4F9B-AD10-6928A928884F}" type="slidenum">
              <a:rPr lang="en-US" smtClean="0"/>
              <a:t>24</a:t>
            </a:fld>
            <a:endParaRPr lang="en-US"/>
          </a:p>
        </p:txBody>
      </p:sp>
    </p:spTree>
    <p:extLst>
      <p:ext uri="{BB962C8B-B14F-4D97-AF65-F5344CB8AC3E}">
        <p14:creationId xmlns:p14="http://schemas.microsoft.com/office/powerpoint/2010/main" val="3446326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Travel History template captures travel information, location, time, purpose and transportation information.</a:t>
            </a:r>
            <a:endParaRPr lang="en-US">
              <a:cs typeface="Calibri"/>
            </a:endParaRPr>
          </a:p>
          <a:p>
            <a:endParaRPr lang="en-US">
              <a:cs typeface="Calibri"/>
            </a:endParaRPr>
          </a:p>
          <a:p>
            <a:r>
              <a:rPr lang="en-US"/>
              <a:t>The layout is similar to how the implementation guide outlines.</a:t>
            </a:r>
            <a:endParaRPr lang="en-US">
              <a:cs typeface="Calibri" panose="020F0502020204030204"/>
            </a:endParaRPr>
          </a:p>
          <a:p>
            <a:endParaRPr lang="en-US"/>
          </a:p>
          <a:p>
            <a:r>
              <a:rPr lang="en-US"/>
              <a:t>The </a:t>
            </a:r>
            <a:r>
              <a:rPr lang="en-US" err="1"/>
              <a:t>effectiveTime</a:t>
            </a:r>
            <a:r>
              <a:rPr lang="en-US"/>
              <a:t> contains the date(s) spent at a location that can be captured as free text or with coded values. When an address is known the (e.g., city, street), it is appropriate to use address rather than the coded location that is usually at the country or state level. </a:t>
            </a:r>
            <a:endParaRPr lang="en-US">
              <a:cs typeface="Calibri"/>
            </a:endParaRPr>
          </a:p>
          <a:p>
            <a:endParaRPr lang="en-US"/>
          </a:p>
          <a:p>
            <a:r>
              <a:rPr lang="en-US"/>
              <a:t>Free text describing the travel history details and location can be entered using the text element.</a:t>
            </a:r>
            <a:endParaRPr lang="en-US">
              <a:cs typeface="Calibri"/>
            </a:endParaRPr>
          </a:p>
          <a:p>
            <a:endParaRPr lang="en-US">
              <a:cs typeface="Calibri"/>
            </a:endParaRPr>
          </a:p>
          <a:p>
            <a:r>
              <a:rPr lang="en-US" b="1">
                <a:cs typeface="Calibri" panose="020F0502020204030204"/>
              </a:rPr>
              <a:t>FHIR </a:t>
            </a:r>
            <a:r>
              <a:rPr lang="en-US" b="1" err="1">
                <a:cs typeface="Calibri" panose="020F0502020204030204"/>
              </a:rPr>
              <a:t>eiCR</a:t>
            </a:r>
            <a:r>
              <a:rPr lang="en-US" b="1">
                <a:cs typeface="Calibri" panose="020F0502020204030204"/>
              </a:rPr>
              <a:t> profile in the </a:t>
            </a:r>
            <a:r>
              <a:rPr lang="en-US" b="1" err="1">
                <a:cs typeface="Calibri" panose="020F0502020204030204"/>
              </a:rPr>
              <a:t>eCR</a:t>
            </a:r>
            <a:r>
              <a:rPr lang="en-US" b="1">
                <a:cs typeface="Calibri" panose="020F0502020204030204"/>
              </a:rPr>
              <a:t> IG </a:t>
            </a:r>
            <a:r>
              <a:rPr lang="en-US">
                <a:cs typeface="Calibri" panose="020F0502020204030204"/>
              </a:rPr>
              <a:t>Utilizes the US Public Health Travel Profile and the link is provided here</a:t>
            </a:r>
          </a:p>
          <a:p>
            <a:endParaRPr lang="en-US"/>
          </a:p>
          <a:p>
            <a:endParaRPr lang="en-US">
              <a:cs typeface="Calibri"/>
            </a:endParaRPr>
          </a:p>
          <a:p>
            <a:endParaRPr lang="en-US">
              <a:cs typeface="Calibri"/>
            </a:endParaRPr>
          </a:p>
          <a:p>
            <a:r>
              <a:rPr lang="en-US" u="sng" err="1">
                <a:cs typeface="Calibri"/>
              </a:rPr>
              <a:t>Backpocket</a:t>
            </a:r>
            <a:r>
              <a:rPr lang="en-US" u="sng">
                <a:cs typeface="Calibri"/>
              </a:rPr>
              <a:t> info </a:t>
            </a:r>
          </a:p>
          <a:p>
            <a:r>
              <a:rPr lang="en-US">
                <a:cs typeface="Calibri"/>
              </a:rPr>
              <a:t>Travel purpose and transportation details added in </a:t>
            </a:r>
            <a:r>
              <a:rPr lang="en-US" err="1">
                <a:cs typeface="Calibri"/>
              </a:rPr>
              <a:t>iICR</a:t>
            </a:r>
            <a:r>
              <a:rPr lang="en-US">
                <a:cs typeface="Calibri"/>
              </a:rPr>
              <a:t> R3.1</a:t>
            </a:r>
          </a:p>
          <a:p>
            <a:endParaRPr lang="en-US"/>
          </a:p>
          <a:p>
            <a:r>
              <a:rPr lang="en-US"/>
              <a:t>There is an Exposure/Contact Information Observation... which represents potential patient exposure and contact information. It also contains a Location code and address of exposure and maybe included with Social or Travel History</a:t>
            </a:r>
            <a:endParaRPr lang="en-US">
              <a:cs typeface="Calibri"/>
            </a:endParaRPr>
          </a:p>
          <a:p>
            <a:endParaRPr lang="en-US">
              <a:cs typeface="+mn-lt"/>
            </a:endParaRPr>
          </a:p>
          <a:p>
            <a:r>
              <a:rPr lang="en-US">
                <a:cs typeface="Calibri"/>
              </a:rPr>
              <a:t>Full CDA -</a:t>
            </a:r>
          </a:p>
          <a:p>
            <a:r>
              <a:rPr lang="en-US" b="1" err="1"/>
              <a:t>ClinicalDocument</a:t>
            </a:r>
            <a:r>
              <a:rPr lang="en-US" b="1"/>
              <a:t>/component/Social History Section V3/:</a:t>
            </a:r>
            <a:endParaRPr lang="en-US" b="1">
              <a:cs typeface="Calibri"/>
            </a:endParaRPr>
          </a:p>
          <a:p>
            <a:r>
              <a:rPr lang="en-US"/>
              <a:t>Travel History/</a:t>
            </a:r>
            <a:r>
              <a:rPr lang="en-US" err="1"/>
              <a:t>effectiveTime</a:t>
            </a:r>
            <a:r>
              <a:rPr lang="en-US"/>
              <a:t>                                                                                                              - Travel History Dates               </a:t>
            </a:r>
            <a:endParaRPr lang="en-US" err="1">
              <a:cs typeface="Calibri"/>
            </a:endParaRPr>
          </a:p>
          <a:p>
            <a:r>
              <a:rPr lang="en-US"/>
              <a:t>Travel History/text                                                                                                                               - Travel History Location - Free Text</a:t>
            </a:r>
            <a:endParaRPr lang="en-US">
              <a:cs typeface="Calibri"/>
            </a:endParaRPr>
          </a:p>
          <a:p>
            <a:r>
              <a:rPr lang="en-US"/>
              <a:t>Travel History/ participant/</a:t>
            </a:r>
            <a:r>
              <a:rPr lang="en-US" err="1"/>
              <a:t>participantRole</a:t>
            </a:r>
            <a:r>
              <a:rPr lang="en-US"/>
              <a:t>/code                                                                          - Travel History Location – Coded</a:t>
            </a:r>
            <a:endParaRPr lang="en-US">
              <a:cs typeface="Calibri"/>
            </a:endParaRPr>
          </a:p>
          <a:p>
            <a:r>
              <a:rPr lang="en-US"/>
              <a:t>Travel History/participant/</a:t>
            </a:r>
            <a:r>
              <a:rPr lang="en-US" err="1"/>
              <a:t>participantRole</a:t>
            </a:r>
            <a:r>
              <a:rPr lang="en-US"/>
              <a:t>/</a:t>
            </a:r>
            <a:r>
              <a:rPr lang="en-US" err="1"/>
              <a:t>addr</a:t>
            </a:r>
            <a:r>
              <a:rPr lang="en-US"/>
              <a:t>                                                                           - Travel History Location – Address</a:t>
            </a:r>
            <a:endParaRPr lang="en-US">
              <a:cs typeface="Calibri"/>
            </a:endParaRPr>
          </a:p>
          <a:p>
            <a:r>
              <a:rPr lang="en-US"/>
              <a:t>Travel History (V2)/Purpose of Travel Observation/value                                                            - Purpose of Travel </a:t>
            </a:r>
            <a:endParaRPr lang="en-US">
              <a:cs typeface="Calibri"/>
            </a:endParaRPr>
          </a:p>
          <a:p>
            <a:r>
              <a:rPr lang="en-US"/>
              <a:t>Travel History (V2)/Transportation Details Organizer/</a:t>
            </a:r>
            <a:r>
              <a:rPr lang="en-US" err="1"/>
              <a:t>Tranportation</a:t>
            </a:r>
            <a:r>
              <a:rPr lang="en-US"/>
              <a:t> Details Observation     - Transportation Details</a:t>
            </a:r>
            <a:endParaRPr lang="en-US">
              <a:cs typeface="Calibri"/>
            </a:endParaRPr>
          </a:p>
          <a:p>
            <a:endParaRPr lang="en-US">
              <a:cs typeface="Calibri"/>
            </a:endParaRPr>
          </a:p>
          <a:p>
            <a:r>
              <a:rPr lang="en-US" u="sng" err="1">
                <a:cs typeface="Calibri"/>
              </a:rPr>
              <a:t>eCR</a:t>
            </a:r>
            <a:r>
              <a:rPr lang="en-US" u="sng">
                <a:cs typeface="Calibri"/>
              </a:rPr>
              <a:t> / </a:t>
            </a:r>
            <a:r>
              <a:rPr lang="en-US" u="sng" err="1">
                <a:cs typeface="Calibri"/>
              </a:rPr>
              <a:t>eICR</a:t>
            </a:r>
            <a:r>
              <a:rPr lang="en-US" u="sng">
                <a:cs typeface="Calibri"/>
              </a:rPr>
              <a:t> Specification: </a:t>
            </a:r>
          </a:p>
          <a:p>
            <a:r>
              <a:rPr lang="en-US">
                <a:hlinkClick r:id="rId3"/>
              </a:rPr>
              <a:t>http://www.hl7.org/implement/standards/product_brief.cfm?product_id=436</a:t>
            </a:r>
            <a:endParaRPr lang="en-US"/>
          </a:p>
          <a:p>
            <a:endParaRPr lang="en-US"/>
          </a:p>
          <a:p>
            <a:r>
              <a:rPr lang="en-US" b="1"/>
              <a:t>Usage:</a:t>
            </a:r>
            <a:endParaRPr lang="en-US"/>
          </a:p>
          <a:p>
            <a:pPr marL="171450" indent="-171450">
              <a:buFont typeface="Arial"/>
              <a:buChar char="•"/>
            </a:pPr>
            <a:r>
              <a:rPr lang="en-US"/>
              <a:t>Refer to Resource Profile: </a:t>
            </a:r>
            <a:r>
              <a:rPr lang="en-US">
                <a:hlinkClick r:id="rId4"/>
              </a:rPr>
              <a:t>http://hl7.org/fhir/us/ecr/STU2.1/StructureDefinition-us-ph-travel-history.html</a:t>
            </a:r>
            <a:endParaRPr lang="en-US"/>
          </a:p>
          <a:p>
            <a:pPr marL="171450" indent="-171450">
              <a:buFont typeface="Arial"/>
              <a:buChar char="•"/>
            </a:pPr>
            <a:r>
              <a:rPr lang="en-US"/>
              <a:t>Examples for this Resource Profile: </a:t>
            </a:r>
            <a:r>
              <a:rPr lang="en-US">
                <a:hlinkClick r:id="rId5"/>
              </a:rPr>
              <a:t>http://hl7.org/fhir/us/ecr/STU2.1/StructureDefinition-us-ph-travel-history-examples.html</a:t>
            </a:r>
            <a:endParaRPr lang="en-US"/>
          </a:p>
          <a:p>
            <a:endParaRPr lang="en-US">
              <a:cs typeface="Calibri" panose="020F0502020204030204"/>
            </a:endParaRPr>
          </a:p>
          <a:p>
            <a:r>
              <a:rPr lang="en-US">
                <a:cs typeface="Calibri" panose="020F0502020204030204"/>
              </a:rPr>
              <a:t>For access to all FHIR artifacts for the </a:t>
            </a:r>
            <a:r>
              <a:rPr lang="en-US" err="1">
                <a:cs typeface="Calibri" panose="020F0502020204030204"/>
              </a:rPr>
              <a:t>eCR</a:t>
            </a:r>
            <a:r>
              <a:rPr lang="en-US">
                <a:cs typeface="Calibri" panose="020F0502020204030204"/>
              </a:rPr>
              <a:t> profile: </a:t>
            </a:r>
            <a:r>
              <a:rPr lang="en-US">
                <a:hlinkClick r:id="rId6"/>
              </a:rPr>
              <a:t>https://hl7.org/fhir/us/ecr/toc.html</a:t>
            </a:r>
            <a:endParaRPr lang="en-US">
              <a:cs typeface="Calibri" panose="020F0502020204030204"/>
            </a:endParaRPr>
          </a:p>
          <a:p>
            <a:r>
              <a:rPr lang="en-US">
                <a:cs typeface="Calibri" panose="020F0502020204030204"/>
              </a:rPr>
              <a:t>For access to all FHIR artifacts for FHIR's current release (5.0.0): </a:t>
            </a:r>
            <a:r>
              <a:rPr lang="en-US">
                <a:hlinkClick r:id="rId7"/>
              </a:rPr>
              <a:t>http://hl7.org/fhir/</a:t>
            </a:r>
            <a:endParaRPr lang="en-US">
              <a:cs typeface="Calibri"/>
              <a:hlinkClick r:id="rId7"/>
            </a:endParaRPr>
          </a:p>
          <a:p>
            <a:r>
              <a:rPr lang="en-US">
                <a:cs typeface="Calibri"/>
              </a:rPr>
              <a:t>FHIR version 5 was released in March. </a:t>
            </a:r>
          </a:p>
          <a:p>
            <a:endParaRPr lang="en-US"/>
          </a:p>
        </p:txBody>
      </p:sp>
      <p:sp>
        <p:nvSpPr>
          <p:cNvPr id="4" name="Slide Number Placeholder 3"/>
          <p:cNvSpPr>
            <a:spLocks noGrp="1"/>
          </p:cNvSpPr>
          <p:nvPr>
            <p:ph type="sldNum" sz="quarter" idx="5"/>
          </p:nvPr>
        </p:nvSpPr>
        <p:spPr/>
        <p:txBody>
          <a:bodyPr/>
          <a:lstStyle/>
          <a:p>
            <a:fld id="{3FB72C8C-B45C-4F9B-AD10-6928A928884F}" type="slidenum">
              <a:rPr lang="en-US" smtClean="0"/>
              <a:t>25</a:t>
            </a:fld>
            <a:endParaRPr lang="en-US"/>
          </a:p>
        </p:txBody>
      </p:sp>
    </p:spTree>
    <p:extLst>
      <p:ext uri="{BB962C8B-B14F-4D97-AF65-F5344CB8AC3E}">
        <p14:creationId xmlns:p14="http://schemas.microsoft.com/office/powerpoint/2010/main" val="11677188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a:p>
            <a:r>
              <a:rPr lang="en-US">
                <a:cs typeface="Calibri" panose="020F0502020204030204"/>
              </a:rPr>
              <a:t>Talking point... some </a:t>
            </a:r>
            <a:r>
              <a:rPr lang="en-US" err="1">
                <a:cs typeface="Calibri" panose="020F0502020204030204"/>
              </a:rPr>
              <a:t>dont</a:t>
            </a:r>
            <a:r>
              <a:rPr lang="en-US">
                <a:cs typeface="Calibri" panose="020F0502020204030204"/>
              </a:rPr>
              <a:t>' have a repeating block, but a 2nd hospitalization admit and discharge date to capture readmissions </a:t>
            </a:r>
            <a:br>
              <a:rPr lang="en-US">
                <a:cs typeface="+mn-lt"/>
              </a:rPr>
            </a:br>
            <a:br>
              <a:rPr lang="en-US">
                <a:cs typeface="+mn-lt"/>
              </a:rPr>
            </a:br>
            <a:r>
              <a:rPr lang="en-US"/>
              <a:t>Other wording for ICU: During any part of the hospitalization, did the subject stay in an Intensive Care Unit (ICU) or a Critical Care Unit (CCU)?</a:t>
            </a:r>
          </a:p>
        </p:txBody>
      </p:sp>
      <p:sp>
        <p:nvSpPr>
          <p:cNvPr id="4" name="Slide Number Placeholder 3"/>
          <p:cNvSpPr>
            <a:spLocks noGrp="1"/>
          </p:cNvSpPr>
          <p:nvPr>
            <p:ph type="sldNum" sz="quarter" idx="5"/>
          </p:nvPr>
        </p:nvSpPr>
        <p:spPr/>
        <p:txBody>
          <a:bodyPr/>
          <a:lstStyle/>
          <a:p>
            <a:fld id="{3FB72C8C-B45C-4F9B-AD10-6928A928884F}" type="slidenum">
              <a:rPr lang="en-US" smtClean="0"/>
              <a:t>26</a:t>
            </a:fld>
            <a:endParaRPr lang="en-US"/>
          </a:p>
        </p:txBody>
      </p:sp>
    </p:spTree>
    <p:extLst>
      <p:ext uri="{BB962C8B-B14F-4D97-AF65-F5344CB8AC3E}">
        <p14:creationId xmlns:p14="http://schemas.microsoft.com/office/powerpoint/2010/main" val="35158251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a:p>
            <a:r>
              <a:rPr lang="en-US">
                <a:cs typeface="Calibri" panose="020F0502020204030204"/>
              </a:rPr>
              <a:t>Talking point... some </a:t>
            </a:r>
            <a:r>
              <a:rPr lang="en-US" err="1">
                <a:cs typeface="Calibri" panose="020F0502020204030204"/>
              </a:rPr>
              <a:t>dont</a:t>
            </a:r>
            <a:r>
              <a:rPr lang="en-US">
                <a:cs typeface="Calibri" panose="020F0502020204030204"/>
              </a:rPr>
              <a:t>' have a repeating block, but a 2nd hospitalization admit and discharge date to capture readmissions </a:t>
            </a:r>
            <a:br>
              <a:rPr lang="en-US">
                <a:cs typeface="+mn-lt"/>
              </a:rPr>
            </a:br>
            <a:br>
              <a:rPr lang="en-US">
                <a:cs typeface="+mn-lt"/>
              </a:rPr>
            </a:br>
            <a:r>
              <a:rPr lang="en-US"/>
              <a:t>Other wording for ICU: During any part of the hospitalization, did the subject stay in an Intensive Care Unit (ICU) or a Critical Care Unit (CCU)?</a:t>
            </a:r>
          </a:p>
        </p:txBody>
      </p:sp>
      <p:sp>
        <p:nvSpPr>
          <p:cNvPr id="4" name="Slide Number Placeholder 3"/>
          <p:cNvSpPr>
            <a:spLocks noGrp="1"/>
          </p:cNvSpPr>
          <p:nvPr>
            <p:ph type="sldNum" sz="quarter" idx="5"/>
          </p:nvPr>
        </p:nvSpPr>
        <p:spPr/>
        <p:txBody>
          <a:bodyPr/>
          <a:lstStyle/>
          <a:p>
            <a:fld id="{3FB72C8C-B45C-4F9B-AD10-6928A928884F}" type="slidenum">
              <a:rPr lang="en-US" smtClean="0"/>
              <a:t>27</a:t>
            </a:fld>
            <a:endParaRPr lang="en-US"/>
          </a:p>
        </p:txBody>
      </p:sp>
    </p:spTree>
    <p:extLst>
      <p:ext uri="{BB962C8B-B14F-4D97-AF65-F5344CB8AC3E}">
        <p14:creationId xmlns:p14="http://schemas.microsoft.com/office/powerpoint/2010/main" val="37183669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a:p>
            <a:endParaRPr lang="en-US"/>
          </a:p>
        </p:txBody>
      </p:sp>
      <p:sp>
        <p:nvSpPr>
          <p:cNvPr id="4" name="Slide Number Placeholder 3"/>
          <p:cNvSpPr>
            <a:spLocks noGrp="1"/>
          </p:cNvSpPr>
          <p:nvPr>
            <p:ph type="sldNum" sz="quarter" idx="5"/>
          </p:nvPr>
        </p:nvSpPr>
        <p:spPr/>
        <p:txBody>
          <a:bodyPr/>
          <a:lstStyle/>
          <a:p>
            <a:fld id="{3FB72C8C-B45C-4F9B-AD10-6928A928884F}" type="slidenum">
              <a:rPr lang="en-US" smtClean="0"/>
              <a:t>32</a:t>
            </a:fld>
            <a:endParaRPr lang="en-US"/>
          </a:p>
        </p:txBody>
      </p:sp>
    </p:spTree>
    <p:extLst>
      <p:ext uri="{BB962C8B-B14F-4D97-AF65-F5344CB8AC3E}">
        <p14:creationId xmlns:p14="http://schemas.microsoft.com/office/powerpoint/2010/main" val="50181271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76464" y="362075"/>
            <a:ext cx="8191072" cy="809179"/>
          </a:xfrm>
          <a:prstGeom prst="rect">
            <a:avLst/>
          </a:prstGeom>
        </p:spPr>
        <p:txBody>
          <a:bodyPr anchor="ctr">
            <a:normAutofit/>
          </a:bodyPr>
          <a:lstStyle>
            <a:lvl1pPr algn="l">
              <a:defRPr sz="4400">
                <a:solidFill>
                  <a:srgbClr val="15345A"/>
                </a:solidFill>
                <a:latin typeface="Arial" panose="020B0604020202020204" pitchFamily="34" charset="0"/>
                <a:cs typeface="Arial" panose="020B0604020202020204" pitchFamily="34" charset="0"/>
              </a:defRPr>
            </a:lvl1pPr>
          </a:lstStyle>
          <a:p>
            <a:r>
              <a:rPr lang="en-US"/>
              <a:t>Click to edit Master title style</a:t>
            </a:r>
          </a:p>
        </p:txBody>
      </p:sp>
      <p:sp>
        <p:nvSpPr>
          <p:cNvPr id="3" name="Subtitle 2"/>
          <p:cNvSpPr>
            <a:spLocks noGrp="1"/>
          </p:cNvSpPr>
          <p:nvPr>
            <p:ph type="subTitle" idx="1"/>
          </p:nvPr>
        </p:nvSpPr>
        <p:spPr>
          <a:xfrm>
            <a:off x="476464" y="1310901"/>
            <a:ext cx="8191072" cy="538447"/>
          </a:xfrm>
          <a:prstGeom prst="rect">
            <a:avLst/>
          </a:prstGeom>
        </p:spPr>
        <p:txBody>
          <a:bodyPr anchor="ctr">
            <a:normAutofit/>
          </a:bodyPr>
          <a:lstStyle>
            <a:lvl1pPr marL="0" indent="0" algn="l">
              <a:buNone/>
              <a:defRPr sz="3200">
                <a:solidFill>
                  <a:schemeClr val="tx1">
                    <a:lumMod val="50000"/>
                    <a:lumOff val="50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39559746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Section Divi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 Placeholder 2"/>
          <p:cNvSpPr>
            <a:spLocks noGrp="1"/>
          </p:cNvSpPr>
          <p:nvPr>
            <p:ph type="body" sz="quarter" idx="10" hasCustomPrompt="1"/>
          </p:nvPr>
        </p:nvSpPr>
        <p:spPr>
          <a:xfrm>
            <a:off x="2866490" y="2594157"/>
            <a:ext cx="6109650" cy="906463"/>
          </a:xfrm>
          <a:prstGeom prst="rect">
            <a:avLst/>
          </a:prstGeom>
        </p:spPr>
        <p:txBody>
          <a:bodyPr anchor="ctr">
            <a:normAutofit/>
          </a:bodyPr>
          <a:lstStyle>
            <a:lvl1pPr marL="0" indent="0" algn="ctr">
              <a:buNone/>
              <a:defRPr sz="3600" baseline="0">
                <a:solidFill>
                  <a:schemeClr val="bg1"/>
                </a:solidFill>
                <a:latin typeface="Arial" panose="020B0604020202020204" pitchFamily="34" charset="0"/>
                <a:cs typeface="Arial" panose="020B0604020202020204" pitchFamily="34" charset="0"/>
              </a:defRPr>
            </a:lvl1pPr>
          </a:lstStyle>
          <a:p>
            <a:pPr lvl="0"/>
            <a:r>
              <a:rPr lang="en-US"/>
              <a:t>Insert Title Here</a:t>
            </a:r>
          </a:p>
        </p:txBody>
      </p:sp>
    </p:spTree>
    <p:extLst>
      <p:ext uri="{BB962C8B-B14F-4D97-AF65-F5344CB8AC3E}">
        <p14:creationId xmlns:p14="http://schemas.microsoft.com/office/powerpoint/2010/main" val="20908096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Generic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7FBF7-2FB9-4FB8-8F76-B165A6F979F6}"/>
              </a:ext>
            </a:extLst>
          </p:cNvPr>
          <p:cNvSpPr>
            <a:spLocks noGrp="1"/>
          </p:cNvSpPr>
          <p:nvPr>
            <p:ph type="title"/>
          </p:nvPr>
        </p:nvSpPr>
        <p:spPr>
          <a:xfrm>
            <a:off x="243658" y="255082"/>
            <a:ext cx="6208513" cy="871355"/>
          </a:xfrm>
          <a:prstGeom prst="rect">
            <a:avLst/>
          </a:prstGeom>
        </p:spPr>
        <p:txBody>
          <a:bodyPr anchor="ctr"/>
          <a:lstStyle>
            <a:lvl1pPr>
              <a:defRPr sz="3700">
                <a:solidFill>
                  <a:srgbClr val="15345A"/>
                </a:solidFill>
                <a:latin typeface="Arial" panose="020B0604020202020204" pitchFamily="34" charset="0"/>
                <a:cs typeface="Arial" panose="020B0604020202020204" pitchFamily="34" charset="0"/>
              </a:defRPr>
            </a:lvl1pPr>
          </a:lstStyle>
          <a:p>
            <a:r>
              <a:rPr lang="en-US"/>
              <a:t>Click to edit Master title style</a:t>
            </a:r>
          </a:p>
        </p:txBody>
      </p:sp>
      <p:sp>
        <p:nvSpPr>
          <p:cNvPr id="4" name="Text Placeholder 2">
            <a:extLst>
              <a:ext uri="{FF2B5EF4-FFF2-40B4-BE49-F238E27FC236}">
                <a16:creationId xmlns:a16="http://schemas.microsoft.com/office/drawing/2014/main" id="{42C74989-0ACC-E34D-9C96-CCEE213DE438}"/>
              </a:ext>
            </a:extLst>
          </p:cNvPr>
          <p:cNvSpPr>
            <a:spLocks noGrp="1"/>
          </p:cNvSpPr>
          <p:nvPr>
            <p:ph idx="1"/>
          </p:nvPr>
        </p:nvSpPr>
        <p:spPr>
          <a:xfrm>
            <a:off x="243659" y="1547310"/>
            <a:ext cx="8643488" cy="4270687"/>
          </a:xfrm>
          <a:prstGeom prst="rect">
            <a:avLst/>
          </a:prstGeom>
        </p:spPr>
        <p:txBody>
          <a:bodyPr vert="horz" lIns="91440" tIns="45720" rIns="91440" bIns="45720" rtlCol="0">
            <a:normAutofit/>
          </a:bodyPr>
          <a:lstStyle>
            <a:lvl1pPr>
              <a:defRPr sz="2400">
                <a:solidFill>
                  <a:schemeClr val="tx1">
                    <a:lumMod val="75000"/>
                    <a:lumOff val="25000"/>
                  </a:schemeClr>
                </a:solidFill>
              </a:defRPr>
            </a:lvl1pPr>
            <a:lvl2pPr>
              <a:defRPr sz="2000" b="0">
                <a:solidFill>
                  <a:schemeClr val="tx1">
                    <a:lumMod val="75000"/>
                    <a:lumOff val="25000"/>
                  </a:schemeClr>
                </a:solidFill>
              </a:defRPr>
            </a:lvl2pPr>
            <a:lvl3pPr>
              <a:defRPr sz="1800">
                <a:solidFill>
                  <a:schemeClr val="tx1">
                    <a:lumMod val="75000"/>
                    <a:lumOff val="25000"/>
                  </a:schemeClr>
                </a:solidFill>
              </a:defRPr>
            </a:lvl3pPr>
            <a:lvl4pPr>
              <a:defRPr sz="1600">
                <a:solidFill>
                  <a:schemeClr val="tx1">
                    <a:lumMod val="75000"/>
                    <a:lumOff val="25000"/>
                  </a:schemeClr>
                </a:solidFill>
              </a:defRPr>
            </a:lvl4pPr>
            <a:lvl5pPr>
              <a:defRPr sz="14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116588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idebar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7FBF7-2FB9-4FB8-8F76-B165A6F979F6}"/>
              </a:ext>
            </a:extLst>
          </p:cNvPr>
          <p:cNvSpPr>
            <a:spLocks noGrp="1"/>
          </p:cNvSpPr>
          <p:nvPr>
            <p:ph type="title"/>
          </p:nvPr>
        </p:nvSpPr>
        <p:spPr>
          <a:xfrm>
            <a:off x="243658" y="255082"/>
            <a:ext cx="6208513" cy="871355"/>
          </a:xfrm>
          <a:prstGeom prst="rect">
            <a:avLst/>
          </a:prstGeom>
        </p:spPr>
        <p:txBody>
          <a:bodyPr anchor="ctr"/>
          <a:lstStyle>
            <a:lvl1pPr>
              <a:defRPr sz="3700">
                <a:solidFill>
                  <a:srgbClr val="15345A"/>
                </a:solidFill>
                <a:latin typeface="Arial" panose="020B0604020202020204" pitchFamily="34" charset="0"/>
                <a:cs typeface="Arial" panose="020B0604020202020204" pitchFamily="34" charset="0"/>
              </a:defRPr>
            </a:lvl1pPr>
          </a:lstStyle>
          <a:p>
            <a:r>
              <a:rPr lang="en-US"/>
              <a:t>Click to edit Master title style</a:t>
            </a:r>
          </a:p>
        </p:txBody>
      </p:sp>
      <p:sp>
        <p:nvSpPr>
          <p:cNvPr id="4" name="Text Placeholder 2">
            <a:extLst>
              <a:ext uri="{FF2B5EF4-FFF2-40B4-BE49-F238E27FC236}">
                <a16:creationId xmlns:a16="http://schemas.microsoft.com/office/drawing/2014/main" id="{42C74989-0ACC-E34D-9C96-CCEE213DE438}"/>
              </a:ext>
            </a:extLst>
          </p:cNvPr>
          <p:cNvSpPr>
            <a:spLocks noGrp="1"/>
          </p:cNvSpPr>
          <p:nvPr>
            <p:ph idx="1"/>
          </p:nvPr>
        </p:nvSpPr>
        <p:spPr>
          <a:xfrm>
            <a:off x="243659" y="1547310"/>
            <a:ext cx="5283838" cy="4270687"/>
          </a:xfrm>
          <a:prstGeom prst="rect">
            <a:avLst/>
          </a:prstGeom>
        </p:spPr>
        <p:txBody>
          <a:bodyPr vert="horz" lIns="91440" tIns="45720" rIns="91440" bIns="45720" rtlCol="0">
            <a:normAutofit/>
          </a:bodyPr>
          <a:lstStyle>
            <a:lvl1pPr>
              <a:defRPr sz="2400">
                <a:solidFill>
                  <a:schemeClr val="tx1">
                    <a:lumMod val="75000"/>
                    <a:lumOff val="25000"/>
                  </a:schemeClr>
                </a:solidFill>
              </a:defRPr>
            </a:lvl1pPr>
            <a:lvl2pPr>
              <a:defRPr sz="2000" b="0">
                <a:solidFill>
                  <a:schemeClr val="tx1">
                    <a:lumMod val="75000"/>
                    <a:lumOff val="25000"/>
                  </a:schemeClr>
                </a:solidFill>
              </a:defRPr>
            </a:lvl2pPr>
            <a:lvl3pPr>
              <a:defRPr sz="1800">
                <a:solidFill>
                  <a:schemeClr val="tx1">
                    <a:lumMod val="75000"/>
                    <a:lumOff val="25000"/>
                  </a:schemeClr>
                </a:solidFill>
              </a:defRPr>
            </a:lvl3pPr>
            <a:lvl4pPr>
              <a:defRPr sz="1600">
                <a:solidFill>
                  <a:schemeClr val="tx1">
                    <a:lumMod val="75000"/>
                    <a:lumOff val="25000"/>
                  </a:schemeClr>
                </a:solidFill>
              </a:defRPr>
            </a:lvl4pPr>
            <a:lvl5pPr>
              <a:defRPr sz="14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Picture Placeholder 4">
            <a:extLst>
              <a:ext uri="{FF2B5EF4-FFF2-40B4-BE49-F238E27FC236}">
                <a16:creationId xmlns:a16="http://schemas.microsoft.com/office/drawing/2014/main" id="{8721BDB5-4C90-4F4C-86A3-DF0414374DF6}"/>
              </a:ext>
            </a:extLst>
          </p:cNvPr>
          <p:cNvSpPr>
            <a:spLocks noGrp="1"/>
          </p:cNvSpPr>
          <p:nvPr>
            <p:ph type="pic" sz="quarter" idx="10"/>
          </p:nvPr>
        </p:nvSpPr>
        <p:spPr>
          <a:xfrm>
            <a:off x="5794375" y="1547310"/>
            <a:ext cx="3124200" cy="4267703"/>
          </a:xfrm>
          <a:solidFill>
            <a:schemeClr val="bg2"/>
          </a:solidFill>
        </p:spPr>
        <p:txBody>
          <a:bodyPr/>
          <a:lstStyle/>
          <a:p>
            <a:r>
              <a:rPr lang="en-US"/>
              <a:t>Click icon to add picture</a:t>
            </a:r>
          </a:p>
        </p:txBody>
      </p:sp>
    </p:spTree>
    <p:extLst>
      <p:ext uri="{BB962C8B-B14F-4D97-AF65-F5344CB8AC3E}">
        <p14:creationId xmlns:p14="http://schemas.microsoft.com/office/powerpoint/2010/main" val="29737224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otally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7716393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pic>
        <p:nvPicPr>
          <p:cNvPr id="7" name="Picture 6" descr="header-0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1336977"/>
          </a:xfrm>
          <a:prstGeom prst="rect">
            <a:avLst/>
          </a:prstGeom>
        </p:spPr>
      </p:pic>
      <p:sp>
        <p:nvSpPr>
          <p:cNvPr id="2" name="Title 1"/>
          <p:cNvSpPr>
            <a:spLocks noGrp="1"/>
          </p:cNvSpPr>
          <p:nvPr>
            <p:ph type="title" hasCustomPrompt="1"/>
          </p:nvPr>
        </p:nvSpPr>
        <p:spPr>
          <a:xfrm>
            <a:off x="457200" y="170482"/>
            <a:ext cx="8229600" cy="1030638"/>
          </a:xfrm>
        </p:spPr>
        <p:txBody>
          <a:bodyPr/>
          <a:lstStyle>
            <a:lvl1pPr algn="l">
              <a:defRPr sz="4400" baseline="0">
                <a:latin typeface="+mn-lt"/>
              </a:defRPr>
            </a:lvl1pPr>
          </a:lstStyle>
          <a:p>
            <a:r>
              <a:rPr lang="en-US"/>
              <a:t>Section Header</a:t>
            </a:r>
          </a:p>
        </p:txBody>
      </p:sp>
      <p:sp>
        <p:nvSpPr>
          <p:cNvPr id="6" name="Text Placeholder 5"/>
          <p:cNvSpPr>
            <a:spLocks noGrp="1"/>
          </p:cNvSpPr>
          <p:nvPr>
            <p:ph type="body" sz="quarter" idx="10"/>
          </p:nvPr>
        </p:nvSpPr>
        <p:spPr>
          <a:xfrm>
            <a:off x="170482" y="1336977"/>
            <a:ext cx="8849694" cy="47463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186884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chemeClr val="bg1"/>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EBFC025E-A984-463D-AC54-2320B6BE7BD6}"/>
              </a:ext>
            </a:extLst>
          </p:cNvPr>
          <p:cNvSpPr>
            <a:spLocks noChangeArrowheads="1"/>
          </p:cNvSpPr>
          <p:nvPr userDrawn="1"/>
        </p:nvSpPr>
        <p:spPr bwMode="auto">
          <a:xfrm>
            <a:off x="0" y="158191"/>
            <a:ext cx="9144000" cy="945505"/>
          </a:xfrm>
          <a:prstGeom prst="rect">
            <a:avLst/>
          </a:prstGeom>
          <a:solidFill>
            <a:srgbClr val="17468F"/>
          </a:solidFill>
          <a:ln>
            <a:noFill/>
          </a:ln>
        </p:spPr>
        <p:txBody>
          <a:bodyPr vert="horz" wrap="square" lIns="45720" tIns="22860" rIns="45720" bIns="22860" numCol="1" anchor="t" anchorCtr="0" compatLnSpc="1">
            <a:prstTxWarp prst="textNoShape">
              <a:avLst/>
            </a:prstTxWarp>
          </a:bodyPr>
          <a:lstStyle/>
          <a:p>
            <a:endParaRPr lang="en-US" sz="1250"/>
          </a:p>
        </p:txBody>
      </p:sp>
      <p:grpSp>
        <p:nvGrpSpPr>
          <p:cNvPr id="40" name="Group 39">
            <a:extLst>
              <a:ext uri="{FF2B5EF4-FFF2-40B4-BE49-F238E27FC236}">
                <a16:creationId xmlns:a16="http://schemas.microsoft.com/office/drawing/2014/main" id="{590D8C45-BBE3-4722-BE9E-CEFAC1F135B3}"/>
              </a:ext>
            </a:extLst>
          </p:cNvPr>
          <p:cNvGrpSpPr/>
          <p:nvPr userDrawn="1"/>
        </p:nvGrpSpPr>
        <p:grpSpPr>
          <a:xfrm>
            <a:off x="0" y="-11828"/>
            <a:ext cx="9159852" cy="190343"/>
            <a:chOff x="0" y="-11828"/>
            <a:chExt cx="12213136" cy="369332"/>
          </a:xfrm>
        </p:grpSpPr>
        <p:sp>
          <p:nvSpPr>
            <p:cNvPr id="23" name="bk object 25">
              <a:extLst>
                <a:ext uri="{FF2B5EF4-FFF2-40B4-BE49-F238E27FC236}">
                  <a16:creationId xmlns:a16="http://schemas.microsoft.com/office/drawing/2014/main" id="{0479014B-D9FA-41D1-A261-573CC480F4E4}"/>
                </a:ext>
              </a:extLst>
            </p:cNvPr>
            <p:cNvSpPr/>
            <p:nvPr userDrawn="1"/>
          </p:nvSpPr>
          <p:spPr>
            <a:xfrm>
              <a:off x="0" y="-11828"/>
              <a:ext cx="790507" cy="369332"/>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1350"/>
            </a:p>
          </p:txBody>
        </p:sp>
        <p:sp>
          <p:nvSpPr>
            <p:cNvPr id="24" name="bk object 26">
              <a:extLst>
                <a:ext uri="{FF2B5EF4-FFF2-40B4-BE49-F238E27FC236}">
                  <a16:creationId xmlns:a16="http://schemas.microsoft.com/office/drawing/2014/main" id="{937A1180-277E-4546-A510-B04E9AF42343}"/>
                </a:ext>
              </a:extLst>
            </p:cNvPr>
            <p:cNvSpPr/>
            <p:nvPr userDrawn="1"/>
          </p:nvSpPr>
          <p:spPr>
            <a:xfrm>
              <a:off x="390701" y="-11828"/>
              <a:ext cx="1306808" cy="369332"/>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1350"/>
            </a:p>
          </p:txBody>
        </p:sp>
        <p:sp>
          <p:nvSpPr>
            <p:cNvPr id="25" name="bk object 27">
              <a:extLst>
                <a:ext uri="{FF2B5EF4-FFF2-40B4-BE49-F238E27FC236}">
                  <a16:creationId xmlns:a16="http://schemas.microsoft.com/office/drawing/2014/main" id="{65781020-7583-45A2-B0DE-1E25E0F1ACCA}"/>
                </a:ext>
              </a:extLst>
            </p:cNvPr>
            <p:cNvSpPr/>
            <p:nvPr userDrawn="1"/>
          </p:nvSpPr>
          <p:spPr>
            <a:xfrm>
              <a:off x="1009093" y="-11828"/>
              <a:ext cx="2033078" cy="369332"/>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1350"/>
            </a:p>
          </p:txBody>
        </p:sp>
        <p:sp>
          <p:nvSpPr>
            <p:cNvPr id="26" name="bk object 28">
              <a:extLst>
                <a:ext uri="{FF2B5EF4-FFF2-40B4-BE49-F238E27FC236}">
                  <a16:creationId xmlns:a16="http://schemas.microsoft.com/office/drawing/2014/main" id="{C7E5D72F-F12D-41E4-B628-780DFDFE5A1D}"/>
                </a:ext>
              </a:extLst>
            </p:cNvPr>
            <p:cNvSpPr/>
            <p:nvPr userDrawn="1"/>
          </p:nvSpPr>
          <p:spPr>
            <a:xfrm>
              <a:off x="1901050" y="-11828"/>
              <a:ext cx="2061841" cy="369332"/>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1350"/>
            </a:p>
          </p:txBody>
        </p:sp>
        <p:sp>
          <p:nvSpPr>
            <p:cNvPr id="27" name="bk object 29">
              <a:extLst>
                <a:ext uri="{FF2B5EF4-FFF2-40B4-BE49-F238E27FC236}">
                  <a16:creationId xmlns:a16="http://schemas.microsoft.com/office/drawing/2014/main" id="{AD0F09A1-E084-4C54-82B8-DA58421B1792}"/>
                </a:ext>
              </a:extLst>
            </p:cNvPr>
            <p:cNvSpPr/>
            <p:nvPr userDrawn="1"/>
          </p:nvSpPr>
          <p:spPr>
            <a:xfrm>
              <a:off x="2648105" y="-11828"/>
              <a:ext cx="1418981" cy="369332"/>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1350"/>
            </a:p>
          </p:txBody>
        </p:sp>
        <p:sp>
          <p:nvSpPr>
            <p:cNvPr id="28" name="bk object 30">
              <a:extLst>
                <a:ext uri="{FF2B5EF4-FFF2-40B4-BE49-F238E27FC236}">
                  <a16:creationId xmlns:a16="http://schemas.microsoft.com/office/drawing/2014/main" id="{6CC980B4-E7C4-4BB4-910D-2CCDAEC41F4D}"/>
                </a:ext>
              </a:extLst>
            </p:cNvPr>
            <p:cNvSpPr/>
            <p:nvPr userDrawn="1"/>
          </p:nvSpPr>
          <p:spPr>
            <a:xfrm>
              <a:off x="2935347" y="-11828"/>
              <a:ext cx="3758868" cy="369332"/>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1350"/>
            </a:p>
          </p:txBody>
        </p:sp>
        <p:sp>
          <p:nvSpPr>
            <p:cNvPr id="29" name="bk object 31">
              <a:extLst>
                <a:ext uri="{FF2B5EF4-FFF2-40B4-BE49-F238E27FC236}">
                  <a16:creationId xmlns:a16="http://schemas.microsoft.com/office/drawing/2014/main" id="{C30CD1A4-65E7-4E5D-835E-574CA475E807}"/>
                </a:ext>
              </a:extLst>
            </p:cNvPr>
            <p:cNvSpPr/>
            <p:nvPr userDrawn="1"/>
          </p:nvSpPr>
          <p:spPr>
            <a:xfrm>
              <a:off x="4407193" y="-11828"/>
              <a:ext cx="2898370" cy="369332"/>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1350"/>
            </a:p>
          </p:txBody>
        </p:sp>
        <p:sp>
          <p:nvSpPr>
            <p:cNvPr id="30" name="bk object 32">
              <a:extLst>
                <a:ext uri="{FF2B5EF4-FFF2-40B4-BE49-F238E27FC236}">
                  <a16:creationId xmlns:a16="http://schemas.microsoft.com/office/drawing/2014/main" id="{25872DC6-D455-4CFF-99BD-B4444761ADB2}"/>
                </a:ext>
              </a:extLst>
            </p:cNvPr>
            <p:cNvSpPr/>
            <p:nvPr userDrawn="1"/>
          </p:nvSpPr>
          <p:spPr>
            <a:xfrm>
              <a:off x="5123013" y="-11828"/>
              <a:ext cx="7090123" cy="369332"/>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1350"/>
            </a:p>
          </p:txBody>
        </p:sp>
        <p:cxnSp>
          <p:nvCxnSpPr>
            <p:cNvPr id="31" name="Straight Connector 30">
              <a:extLst>
                <a:ext uri="{FF2B5EF4-FFF2-40B4-BE49-F238E27FC236}">
                  <a16:creationId xmlns:a16="http://schemas.microsoft.com/office/drawing/2014/main" id="{59578D96-7E9E-4856-8FFA-4F2E167ECD79}"/>
                </a:ext>
              </a:extLst>
            </p:cNvPr>
            <p:cNvCxnSpPr>
              <a:cxnSpLocks/>
            </p:cNvCxnSpPr>
            <p:nvPr userDrawn="1"/>
          </p:nvCxnSpPr>
          <p:spPr>
            <a:xfrm>
              <a:off x="0" y="338919"/>
              <a:ext cx="12213136" cy="0"/>
            </a:xfrm>
            <a:prstGeom prst="line">
              <a:avLst/>
            </a:prstGeom>
            <a:ln w="9525">
              <a:solidFill>
                <a:srgbClr val="536DB3"/>
              </a:solidFill>
            </a:ln>
          </p:spPr>
          <p:style>
            <a:lnRef idx="1">
              <a:schemeClr val="accent1"/>
            </a:lnRef>
            <a:fillRef idx="0">
              <a:schemeClr val="accent1"/>
            </a:fillRef>
            <a:effectRef idx="0">
              <a:schemeClr val="accent1"/>
            </a:effectRef>
            <a:fontRef idx="minor">
              <a:schemeClr val="tx1"/>
            </a:fontRef>
          </p:style>
        </p:cxnSp>
      </p:grpSp>
      <p:sp>
        <p:nvSpPr>
          <p:cNvPr id="32" name="Title 1">
            <a:extLst>
              <a:ext uri="{FF2B5EF4-FFF2-40B4-BE49-F238E27FC236}">
                <a16:creationId xmlns:a16="http://schemas.microsoft.com/office/drawing/2014/main" id="{E03FE6B5-6022-4CFE-85B6-0AD1DA5E059F}"/>
              </a:ext>
            </a:extLst>
          </p:cNvPr>
          <p:cNvSpPr>
            <a:spLocks noGrp="1"/>
          </p:cNvSpPr>
          <p:nvPr userDrawn="1">
            <p:ph type="title" hasCustomPrompt="1"/>
          </p:nvPr>
        </p:nvSpPr>
        <p:spPr>
          <a:xfrm>
            <a:off x="342900" y="956741"/>
            <a:ext cx="8129618" cy="1141737"/>
          </a:xfrm>
          <a:prstGeom prst="rect">
            <a:avLst/>
          </a:prstGeom>
        </p:spPr>
        <p:txBody>
          <a:bodyPr/>
          <a:lstStyle>
            <a:lvl1pPr algn="l">
              <a:lnSpc>
                <a:spcPts val="2250"/>
              </a:lnSpc>
              <a:defRPr sz="2100" b="1" baseline="0">
                <a:solidFill>
                  <a:srgbClr val="3F395F"/>
                </a:solidFill>
                <a:effectLst/>
                <a:latin typeface="Calibri" pitchFamily="34" charset="0"/>
              </a:defRPr>
            </a:lvl1pPr>
          </a:lstStyle>
          <a:p>
            <a:r>
              <a:rPr lang="en-US"/>
              <a:t>Sample title of your presentation</a:t>
            </a:r>
          </a:p>
        </p:txBody>
      </p:sp>
      <p:sp>
        <p:nvSpPr>
          <p:cNvPr id="33" name="Subtitle 2">
            <a:extLst>
              <a:ext uri="{FF2B5EF4-FFF2-40B4-BE49-F238E27FC236}">
                <a16:creationId xmlns:a16="http://schemas.microsoft.com/office/drawing/2014/main" id="{FA82A376-37D6-4385-9A8E-5954F8ED847A}"/>
              </a:ext>
            </a:extLst>
          </p:cNvPr>
          <p:cNvSpPr>
            <a:spLocks noGrp="1"/>
          </p:cNvSpPr>
          <p:nvPr userDrawn="1">
            <p:ph type="subTitle" idx="1" hasCustomPrompt="1"/>
          </p:nvPr>
        </p:nvSpPr>
        <p:spPr>
          <a:xfrm>
            <a:off x="342900" y="2738308"/>
            <a:ext cx="6323030" cy="945505"/>
          </a:xfrm>
          <a:prstGeom prst="rect">
            <a:avLst/>
          </a:prstGeom>
        </p:spPr>
        <p:txBody>
          <a:bodyPr/>
          <a:lstStyle>
            <a:lvl1pPr marL="0" indent="0" algn="l">
              <a:buNone/>
              <a:defRPr sz="1500" b="1" baseline="0">
                <a:solidFill>
                  <a:srgbClr val="81BC00"/>
                </a:solidFill>
                <a:effectLst/>
                <a:latin typeface="Calibri" pitchFamily="34" charset="0"/>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Presenter’s Name</a:t>
            </a:r>
          </a:p>
          <a:p>
            <a:r>
              <a:rPr lang="en-US"/>
              <a:t>Presenter’s Title</a:t>
            </a:r>
          </a:p>
        </p:txBody>
      </p:sp>
      <p:sp>
        <p:nvSpPr>
          <p:cNvPr id="34" name="Text Placeholder 8">
            <a:extLst>
              <a:ext uri="{FF2B5EF4-FFF2-40B4-BE49-F238E27FC236}">
                <a16:creationId xmlns:a16="http://schemas.microsoft.com/office/drawing/2014/main" id="{87440A12-BBFE-427B-9125-F1A28159BEC7}"/>
              </a:ext>
            </a:extLst>
          </p:cNvPr>
          <p:cNvSpPr>
            <a:spLocks noGrp="1"/>
          </p:cNvSpPr>
          <p:nvPr userDrawn="1">
            <p:ph type="body" sz="quarter" idx="10" hasCustomPrompt="1"/>
          </p:nvPr>
        </p:nvSpPr>
        <p:spPr>
          <a:xfrm>
            <a:off x="342900" y="4119693"/>
            <a:ext cx="6323036" cy="1279662"/>
          </a:xfrm>
          <a:prstGeom prst="rect">
            <a:avLst/>
          </a:prstGeom>
        </p:spPr>
        <p:txBody>
          <a:bodyPr/>
          <a:lstStyle>
            <a:lvl1pPr marL="0" indent="0" algn="l">
              <a:lnSpc>
                <a:spcPts val="1500"/>
              </a:lnSpc>
              <a:buNone/>
              <a:defRPr sz="1350" baseline="0">
                <a:solidFill>
                  <a:schemeClr val="tx1"/>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a:t>Event Title</a:t>
            </a:r>
          </a:p>
          <a:p>
            <a:pPr lvl="0"/>
            <a:r>
              <a:rPr lang="en-US"/>
              <a:t>Date</a:t>
            </a:r>
          </a:p>
        </p:txBody>
      </p:sp>
      <p:sp>
        <p:nvSpPr>
          <p:cNvPr id="35" name="TextBox 34">
            <a:extLst>
              <a:ext uri="{FF2B5EF4-FFF2-40B4-BE49-F238E27FC236}">
                <a16:creationId xmlns:a16="http://schemas.microsoft.com/office/drawing/2014/main" id="{714E68ED-886E-4B01-98C7-3B06D6433E80}"/>
              </a:ext>
            </a:extLst>
          </p:cNvPr>
          <p:cNvSpPr txBox="1"/>
          <p:nvPr userDrawn="1"/>
        </p:nvSpPr>
        <p:spPr>
          <a:xfrm>
            <a:off x="342900" y="190593"/>
            <a:ext cx="6819211" cy="369332"/>
          </a:xfrm>
          <a:prstGeom prst="rect">
            <a:avLst/>
          </a:prstGeom>
          <a:noFill/>
        </p:spPr>
        <p:txBody>
          <a:bodyPr wrap="square" rtlCol="0">
            <a:spAutoFit/>
          </a:bodyPr>
          <a:lstStyle/>
          <a:p>
            <a:r>
              <a:rPr lang="en-US" sz="1800" b="1">
                <a:solidFill>
                  <a:schemeClr val="bg1"/>
                </a:solidFill>
                <a:latin typeface="Calibri" panose="020F0502020204030204" pitchFamily="34" charset="0"/>
              </a:rPr>
              <a:t>Centers for Disease Control and Prevention</a:t>
            </a:r>
          </a:p>
        </p:txBody>
      </p:sp>
      <p:pic>
        <p:nvPicPr>
          <p:cNvPr id="36" name="Picture 35" descr="Logos of the U.S. Department of Health and Human Services and Centers for Disease Control and Prevention" title="LOGOS">
            <a:extLst>
              <a:ext uri="{FF2B5EF4-FFF2-40B4-BE49-F238E27FC236}">
                <a16:creationId xmlns:a16="http://schemas.microsoft.com/office/drawing/2014/main" id="{229C74C4-5ED8-4DF0-8819-21F31B9D396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698976" y="85079"/>
            <a:ext cx="1239341" cy="947350"/>
          </a:xfrm>
          <a:prstGeom prst="rect">
            <a:avLst/>
          </a:prstGeom>
        </p:spPr>
      </p:pic>
    </p:spTree>
    <p:extLst>
      <p:ext uri="{BB962C8B-B14F-4D97-AF65-F5344CB8AC3E}">
        <p14:creationId xmlns:p14="http://schemas.microsoft.com/office/powerpoint/2010/main" val="26993705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Section Header">
    <p:bg>
      <p:bgPr>
        <a:solidFill>
          <a:srgbClr val="3F395F"/>
        </a:solidFill>
        <a:effectLst/>
      </p:bgPr>
    </p:bg>
    <p:spTree>
      <p:nvGrpSpPr>
        <p:cNvPr id="1" name=""/>
        <p:cNvGrpSpPr/>
        <p:nvPr/>
      </p:nvGrpSpPr>
      <p:grpSpPr>
        <a:xfrm>
          <a:off x="0" y="0"/>
          <a:ext cx="0" cy="0"/>
          <a:chOff x="0" y="0"/>
          <a:chExt cx="0" cy="0"/>
        </a:xfrm>
      </p:grpSpPr>
      <p:sp>
        <p:nvSpPr>
          <p:cNvPr id="19" name="Content Placeholder 18">
            <a:extLst>
              <a:ext uri="{FF2B5EF4-FFF2-40B4-BE49-F238E27FC236}">
                <a16:creationId xmlns:a16="http://schemas.microsoft.com/office/drawing/2014/main" id="{585120FC-1B2F-4132-95D7-ED8340727F60}"/>
              </a:ext>
            </a:extLst>
          </p:cNvPr>
          <p:cNvSpPr>
            <a:spLocks noGrp="1"/>
          </p:cNvSpPr>
          <p:nvPr userDrawn="1">
            <p:ph sz="quarter" idx="10"/>
          </p:nvPr>
        </p:nvSpPr>
        <p:spPr>
          <a:xfrm>
            <a:off x="432197" y="4097048"/>
            <a:ext cx="8254603" cy="765238"/>
          </a:xfrm>
        </p:spPr>
        <p:txBody>
          <a:bodyPr>
            <a:normAutofit/>
          </a:bodyPr>
          <a:lstStyle>
            <a:lvl1pPr>
              <a:spcAft>
                <a:spcPts val="900"/>
              </a:spcAft>
              <a:buNone/>
              <a:defRPr sz="3600" b="1">
                <a:solidFill>
                  <a:schemeClr val="bg1"/>
                </a:solidFill>
              </a:defRPr>
            </a:lvl1pPr>
            <a:lvl2pPr marL="217885" indent="-217885">
              <a:spcBef>
                <a:spcPts val="450"/>
              </a:spcBef>
              <a:spcAft>
                <a:spcPts val="450"/>
              </a:spcAft>
              <a:buClr>
                <a:srgbClr val="007D57"/>
              </a:buClr>
              <a:buFont typeface="Wingdings" panose="05000000000000000000" pitchFamily="2" charset="2"/>
              <a:buChar char="§"/>
              <a:defRPr sz="2100"/>
            </a:lvl2pPr>
            <a:lvl3pPr marL="467916" indent="-250031">
              <a:spcBef>
                <a:spcPts val="450"/>
              </a:spcBef>
              <a:spcAft>
                <a:spcPts val="450"/>
              </a:spcAft>
              <a:defRPr sz="1800"/>
            </a:lvl3pPr>
            <a:lvl4pPr marL="685800" indent="-173831">
              <a:spcBef>
                <a:spcPts val="450"/>
              </a:spcBef>
              <a:spcAft>
                <a:spcPts val="450"/>
              </a:spcAft>
              <a:defRPr/>
            </a:lvl4pPr>
          </a:lstStyle>
          <a:p>
            <a:pPr lvl="0"/>
            <a:r>
              <a:rPr lang="en-US"/>
              <a:t>Click to edit Master text styles</a:t>
            </a:r>
          </a:p>
        </p:txBody>
      </p:sp>
      <p:sp>
        <p:nvSpPr>
          <p:cNvPr id="14" name="Text Placeholder 2">
            <a:extLst>
              <a:ext uri="{FF2B5EF4-FFF2-40B4-BE49-F238E27FC236}">
                <a16:creationId xmlns:a16="http://schemas.microsoft.com/office/drawing/2014/main" id="{0B2C569F-847A-440C-95B4-42E6DB2B0E1A}"/>
              </a:ext>
            </a:extLst>
          </p:cNvPr>
          <p:cNvSpPr>
            <a:spLocks noGrp="1"/>
          </p:cNvSpPr>
          <p:nvPr>
            <p:ph type="body" idx="1"/>
          </p:nvPr>
        </p:nvSpPr>
        <p:spPr>
          <a:xfrm>
            <a:off x="432197" y="5161212"/>
            <a:ext cx="5829300" cy="426244"/>
          </a:xfrm>
          <a:prstGeom prst="rect">
            <a:avLst/>
          </a:prstGeom>
        </p:spPr>
        <p:txBody>
          <a:bodyPr anchor="b"/>
          <a:lstStyle>
            <a:lvl1pPr marL="0" indent="0" algn="l">
              <a:lnSpc>
                <a:spcPts val="1650"/>
              </a:lnSpc>
              <a:buNone/>
              <a:defRPr sz="1500" baseline="0">
                <a:solidFill>
                  <a:schemeClr val="bg2"/>
                </a:solidFill>
                <a:latin typeface="Calibri" pitchFamily="34" charset="0"/>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endParaRPr lang="en-US"/>
          </a:p>
        </p:txBody>
      </p:sp>
      <p:grpSp>
        <p:nvGrpSpPr>
          <p:cNvPr id="27" name="Group 26">
            <a:extLst>
              <a:ext uri="{FF2B5EF4-FFF2-40B4-BE49-F238E27FC236}">
                <a16:creationId xmlns:a16="http://schemas.microsoft.com/office/drawing/2014/main" id="{C53344B6-9FDC-4F9B-9D85-E25B0383E348}"/>
              </a:ext>
            </a:extLst>
          </p:cNvPr>
          <p:cNvGrpSpPr/>
          <p:nvPr userDrawn="1"/>
        </p:nvGrpSpPr>
        <p:grpSpPr>
          <a:xfrm>
            <a:off x="0" y="6739363"/>
            <a:ext cx="9144000" cy="147710"/>
            <a:chOff x="0" y="6739363"/>
            <a:chExt cx="12192000" cy="147710"/>
          </a:xfrm>
        </p:grpSpPr>
        <p:sp>
          <p:nvSpPr>
            <p:cNvPr id="28" name="Rectangle 27">
              <a:extLst>
                <a:ext uri="{FF2B5EF4-FFF2-40B4-BE49-F238E27FC236}">
                  <a16:creationId xmlns:a16="http://schemas.microsoft.com/office/drawing/2014/main" id="{9185D118-92E5-446E-9669-F90175742BB5}"/>
                </a:ext>
              </a:extLst>
            </p:cNvPr>
            <p:cNvSpPr>
              <a:spLocks noChangeArrowheads="1"/>
            </p:cNvSpPr>
            <p:nvPr userDrawn="1"/>
          </p:nvSpPr>
          <p:spPr bwMode="auto">
            <a:xfrm>
              <a:off x="11364967" y="6739363"/>
              <a:ext cx="827033" cy="147710"/>
            </a:xfrm>
            <a:prstGeom prst="rect">
              <a:avLst/>
            </a:prstGeom>
            <a:solidFill>
              <a:srgbClr val="0033A1"/>
            </a:solidFill>
            <a:ln>
              <a:noFill/>
            </a:ln>
          </p:spPr>
          <p:txBody>
            <a:bodyPr vert="horz" wrap="square" lIns="60960" tIns="30480" rIns="60960" bIns="30480" numCol="1" anchor="t" anchorCtr="0" compatLnSpc="1">
              <a:prstTxWarp prst="textNoShape">
                <a:avLst/>
              </a:prstTxWarp>
            </a:bodyPr>
            <a:lstStyle/>
            <a:p>
              <a:endParaRPr lang="en-US" sz="1250"/>
            </a:p>
          </p:txBody>
        </p:sp>
        <p:sp>
          <p:nvSpPr>
            <p:cNvPr id="29" name="Rectangle 20">
              <a:extLst>
                <a:ext uri="{FF2B5EF4-FFF2-40B4-BE49-F238E27FC236}">
                  <a16:creationId xmlns:a16="http://schemas.microsoft.com/office/drawing/2014/main" id="{709BC1B2-0C87-4A18-9875-5B2C4A807198}"/>
                </a:ext>
              </a:extLst>
            </p:cNvPr>
            <p:cNvSpPr>
              <a:spLocks noChangeArrowheads="1"/>
            </p:cNvSpPr>
            <p:nvPr userDrawn="1"/>
          </p:nvSpPr>
          <p:spPr bwMode="auto">
            <a:xfrm>
              <a:off x="0" y="6739363"/>
              <a:ext cx="8181933" cy="147710"/>
            </a:xfrm>
            <a:prstGeom prst="rect">
              <a:avLst/>
            </a:prstGeom>
            <a:solidFill>
              <a:srgbClr val="0197D6"/>
            </a:solidFill>
            <a:ln>
              <a:noFill/>
            </a:ln>
          </p:spPr>
          <p:txBody>
            <a:bodyPr vert="horz" wrap="square" lIns="60960" tIns="30480" rIns="60960" bIns="30480" numCol="1" anchor="t" anchorCtr="0" compatLnSpc="1">
              <a:prstTxWarp prst="textNoShape">
                <a:avLst/>
              </a:prstTxWarp>
            </a:bodyPr>
            <a:lstStyle/>
            <a:p>
              <a:endParaRPr lang="en-US" sz="1250"/>
            </a:p>
          </p:txBody>
        </p:sp>
        <p:sp>
          <p:nvSpPr>
            <p:cNvPr id="30" name="Rectangle 29">
              <a:extLst>
                <a:ext uri="{FF2B5EF4-FFF2-40B4-BE49-F238E27FC236}">
                  <a16:creationId xmlns:a16="http://schemas.microsoft.com/office/drawing/2014/main" id="{355A8F4B-0B55-486E-A6F3-52A7F5CF7CCD}"/>
                </a:ext>
              </a:extLst>
            </p:cNvPr>
            <p:cNvSpPr>
              <a:spLocks noChangeArrowheads="1"/>
            </p:cNvSpPr>
            <p:nvPr userDrawn="1"/>
          </p:nvSpPr>
          <p:spPr bwMode="auto">
            <a:xfrm>
              <a:off x="9773710" y="6739363"/>
              <a:ext cx="804110" cy="147710"/>
            </a:xfrm>
            <a:prstGeom prst="rect">
              <a:avLst/>
            </a:prstGeom>
            <a:solidFill>
              <a:srgbClr val="3F395F"/>
            </a:solidFill>
            <a:ln>
              <a:noFill/>
            </a:ln>
          </p:spPr>
          <p:txBody>
            <a:bodyPr vert="horz" wrap="square" lIns="60960" tIns="30480" rIns="60960" bIns="30480" numCol="1" anchor="t" anchorCtr="0" compatLnSpc="1">
              <a:prstTxWarp prst="textNoShape">
                <a:avLst/>
              </a:prstTxWarp>
            </a:bodyPr>
            <a:lstStyle/>
            <a:p>
              <a:endParaRPr lang="en-US" sz="1250"/>
            </a:p>
          </p:txBody>
        </p:sp>
        <p:sp>
          <p:nvSpPr>
            <p:cNvPr id="31" name="Rectangle 30">
              <a:extLst>
                <a:ext uri="{FF2B5EF4-FFF2-40B4-BE49-F238E27FC236}">
                  <a16:creationId xmlns:a16="http://schemas.microsoft.com/office/drawing/2014/main" id="{3D1AAB8B-8FF9-44A0-BD97-F796BBAE2F6E}"/>
                </a:ext>
              </a:extLst>
            </p:cNvPr>
            <p:cNvSpPr>
              <a:spLocks noChangeArrowheads="1"/>
            </p:cNvSpPr>
            <p:nvPr userDrawn="1"/>
          </p:nvSpPr>
          <p:spPr bwMode="auto">
            <a:xfrm>
              <a:off x="10567333" y="6739363"/>
              <a:ext cx="804110" cy="147710"/>
            </a:xfrm>
            <a:prstGeom prst="rect">
              <a:avLst/>
            </a:prstGeom>
            <a:solidFill>
              <a:srgbClr val="B07C57"/>
            </a:solidFill>
            <a:ln>
              <a:noFill/>
            </a:ln>
          </p:spPr>
          <p:txBody>
            <a:bodyPr vert="horz" wrap="square" lIns="60960" tIns="30480" rIns="60960" bIns="30480" numCol="1" anchor="t" anchorCtr="0" compatLnSpc="1">
              <a:prstTxWarp prst="textNoShape">
                <a:avLst/>
              </a:prstTxWarp>
            </a:bodyPr>
            <a:lstStyle/>
            <a:p>
              <a:endParaRPr lang="en-US" sz="1250"/>
            </a:p>
          </p:txBody>
        </p:sp>
        <p:sp>
          <p:nvSpPr>
            <p:cNvPr id="32" name="Rectangle 31">
              <a:extLst>
                <a:ext uri="{FF2B5EF4-FFF2-40B4-BE49-F238E27FC236}">
                  <a16:creationId xmlns:a16="http://schemas.microsoft.com/office/drawing/2014/main" id="{8DE91F99-774C-467F-BFDE-FC2715B4B72F}"/>
                </a:ext>
              </a:extLst>
            </p:cNvPr>
            <p:cNvSpPr>
              <a:spLocks noChangeArrowheads="1"/>
            </p:cNvSpPr>
            <p:nvPr userDrawn="1"/>
          </p:nvSpPr>
          <p:spPr bwMode="auto">
            <a:xfrm>
              <a:off x="8969600" y="6739363"/>
              <a:ext cx="804110" cy="147710"/>
            </a:xfrm>
            <a:prstGeom prst="rect">
              <a:avLst/>
            </a:prstGeom>
            <a:solidFill>
              <a:srgbClr val="0099A7"/>
            </a:solidFill>
            <a:ln>
              <a:noFill/>
            </a:ln>
          </p:spPr>
          <p:txBody>
            <a:bodyPr vert="horz" wrap="square" lIns="60960" tIns="30480" rIns="60960" bIns="30480" numCol="1" anchor="t" anchorCtr="0" compatLnSpc="1">
              <a:prstTxWarp prst="textNoShape">
                <a:avLst/>
              </a:prstTxWarp>
            </a:bodyPr>
            <a:lstStyle/>
            <a:p>
              <a:endParaRPr lang="en-US" sz="1250"/>
            </a:p>
          </p:txBody>
        </p:sp>
        <p:sp>
          <p:nvSpPr>
            <p:cNvPr id="33" name="Rectangle 32">
              <a:extLst>
                <a:ext uri="{FF2B5EF4-FFF2-40B4-BE49-F238E27FC236}">
                  <a16:creationId xmlns:a16="http://schemas.microsoft.com/office/drawing/2014/main" id="{A68C175C-7FDD-4897-946D-0F23D0D5FB61}"/>
                </a:ext>
              </a:extLst>
            </p:cNvPr>
            <p:cNvSpPr>
              <a:spLocks noChangeArrowheads="1"/>
            </p:cNvSpPr>
            <p:nvPr userDrawn="1"/>
          </p:nvSpPr>
          <p:spPr bwMode="auto">
            <a:xfrm>
              <a:off x="8154363" y="6739363"/>
              <a:ext cx="825725" cy="147710"/>
            </a:xfrm>
            <a:prstGeom prst="rect">
              <a:avLst/>
            </a:prstGeom>
            <a:solidFill>
              <a:srgbClr val="81BC00"/>
            </a:solidFill>
            <a:ln>
              <a:noFill/>
            </a:ln>
          </p:spPr>
          <p:txBody>
            <a:bodyPr vert="horz" wrap="square" lIns="60960" tIns="30480" rIns="60960" bIns="30480" numCol="1" anchor="t" anchorCtr="0" compatLnSpc="1">
              <a:prstTxWarp prst="textNoShape">
                <a:avLst/>
              </a:prstTxWarp>
            </a:bodyPr>
            <a:lstStyle/>
            <a:p>
              <a:endParaRPr lang="en-US" sz="1250"/>
            </a:p>
          </p:txBody>
        </p:sp>
      </p:grpSp>
    </p:spTree>
    <p:extLst>
      <p:ext uri="{BB962C8B-B14F-4D97-AF65-F5344CB8AC3E}">
        <p14:creationId xmlns:p14="http://schemas.microsoft.com/office/powerpoint/2010/main" val="13790471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ection Header">
    <p:bg>
      <p:bgPr>
        <a:solidFill>
          <a:schemeClr val="bg1"/>
        </a:solidFill>
        <a:effectLst/>
      </p:bgPr>
    </p:bg>
    <p:spTree>
      <p:nvGrpSpPr>
        <p:cNvPr id="1" name=""/>
        <p:cNvGrpSpPr/>
        <p:nvPr/>
      </p:nvGrpSpPr>
      <p:grpSpPr>
        <a:xfrm>
          <a:off x="0" y="0"/>
          <a:ext cx="0" cy="0"/>
          <a:chOff x="0" y="0"/>
          <a:chExt cx="0" cy="0"/>
        </a:xfrm>
      </p:grpSpPr>
      <p:sp>
        <p:nvSpPr>
          <p:cNvPr id="19" name="Content Placeholder 18">
            <a:extLst>
              <a:ext uri="{FF2B5EF4-FFF2-40B4-BE49-F238E27FC236}">
                <a16:creationId xmlns:a16="http://schemas.microsoft.com/office/drawing/2014/main" id="{585120FC-1B2F-4132-95D7-ED8340727F60}"/>
              </a:ext>
            </a:extLst>
          </p:cNvPr>
          <p:cNvSpPr>
            <a:spLocks noGrp="1"/>
          </p:cNvSpPr>
          <p:nvPr userDrawn="1">
            <p:ph sz="quarter" idx="10"/>
          </p:nvPr>
        </p:nvSpPr>
        <p:spPr>
          <a:xfrm>
            <a:off x="432197" y="787791"/>
            <a:ext cx="8254603" cy="4529796"/>
          </a:xfrm>
        </p:spPr>
        <p:txBody>
          <a:bodyPr/>
          <a:lstStyle>
            <a:lvl1pPr>
              <a:spcAft>
                <a:spcPts val="900"/>
              </a:spcAft>
              <a:buNone/>
              <a:defRPr sz="2700" b="1">
                <a:solidFill>
                  <a:srgbClr val="3F395F"/>
                </a:solidFill>
              </a:defRPr>
            </a:lvl1pPr>
            <a:lvl2pPr marL="217885" indent="-217885">
              <a:spcBef>
                <a:spcPts val="450"/>
              </a:spcBef>
              <a:spcAft>
                <a:spcPts val="450"/>
              </a:spcAft>
              <a:buClr>
                <a:srgbClr val="81BC00"/>
              </a:buClr>
              <a:buFont typeface="Wingdings" panose="05000000000000000000" pitchFamily="2" charset="2"/>
              <a:buChar char="§"/>
              <a:defRPr sz="2100"/>
            </a:lvl2pPr>
            <a:lvl3pPr marL="467916" indent="-250031">
              <a:spcBef>
                <a:spcPts val="450"/>
              </a:spcBef>
              <a:spcAft>
                <a:spcPts val="450"/>
              </a:spcAft>
              <a:buClr>
                <a:srgbClr val="692145"/>
              </a:buClr>
              <a:defRPr sz="1800"/>
            </a:lvl3pPr>
            <a:lvl4pPr marL="685800" indent="-173831">
              <a:spcBef>
                <a:spcPts val="450"/>
              </a:spcBef>
              <a:spcAft>
                <a:spcPts val="450"/>
              </a:spcAft>
              <a:defRPr/>
            </a:lvl4pPr>
          </a:lstStyle>
          <a:p>
            <a:pPr lvl="0"/>
            <a:r>
              <a:rPr lang="en-US"/>
              <a:t>Click to edit Master text styles</a:t>
            </a:r>
          </a:p>
          <a:p>
            <a:pPr lvl="1"/>
            <a:r>
              <a:rPr lang="en-US"/>
              <a:t>Second level</a:t>
            </a:r>
          </a:p>
          <a:p>
            <a:pPr lvl="2"/>
            <a:r>
              <a:rPr lang="en-US"/>
              <a:t>Third level</a:t>
            </a:r>
          </a:p>
          <a:p>
            <a:pPr lvl="3"/>
            <a:r>
              <a:rPr lang="en-US"/>
              <a:t>Fourth level</a:t>
            </a:r>
          </a:p>
        </p:txBody>
      </p:sp>
      <p:grpSp>
        <p:nvGrpSpPr>
          <p:cNvPr id="4" name="Group 3">
            <a:extLst>
              <a:ext uri="{FF2B5EF4-FFF2-40B4-BE49-F238E27FC236}">
                <a16:creationId xmlns:a16="http://schemas.microsoft.com/office/drawing/2014/main" id="{1C5E5EDB-FC8D-4CB6-8904-B0AE8623FC3D}"/>
              </a:ext>
            </a:extLst>
          </p:cNvPr>
          <p:cNvGrpSpPr/>
          <p:nvPr userDrawn="1"/>
        </p:nvGrpSpPr>
        <p:grpSpPr>
          <a:xfrm>
            <a:off x="0" y="6739363"/>
            <a:ext cx="9144000" cy="147710"/>
            <a:chOff x="0" y="6739363"/>
            <a:chExt cx="12192000" cy="147710"/>
          </a:xfrm>
        </p:grpSpPr>
        <p:sp>
          <p:nvSpPr>
            <p:cNvPr id="18" name="Rectangle 17">
              <a:extLst>
                <a:ext uri="{FF2B5EF4-FFF2-40B4-BE49-F238E27FC236}">
                  <a16:creationId xmlns:a16="http://schemas.microsoft.com/office/drawing/2014/main" id="{CE2D0173-5DAB-4F29-8214-7ABA7E310C90}"/>
                </a:ext>
              </a:extLst>
            </p:cNvPr>
            <p:cNvSpPr>
              <a:spLocks noChangeArrowheads="1"/>
            </p:cNvSpPr>
            <p:nvPr userDrawn="1"/>
          </p:nvSpPr>
          <p:spPr bwMode="auto">
            <a:xfrm>
              <a:off x="11364967" y="6739363"/>
              <a:ext cx="827033" cy="147710"/>
            </a:xfrm>
            <a:prstGeom prst="rect">
              <a:avLst/>
            </a:prstGeom>
            <a:solidFill>
              <a:srgbClr val="0033A1"/>
            </a:solidFill>
            <a:ln>
              <a:noFill/>
            </a:ln>
          </p:spPr>
          <p:txBody>
            <a:bodyPr vert="horz" wrap="square" lIns="60960" tIns="30480" rIns="60960" bIns="30480" numCol="1" anchor="t" anchorCtr="0" compatLnSpc="1">
              <a:prstTxWarp prst="textNoShape">
                <a:avLst/>
              </a:prstTxWarp>
            </a:bodyPr>
            <a:lstStyle/>
            <a:p>
              <a:endParaRPr lang="en-US" sz="1250"/>
            </a:p>
          </p:txBody>
        </p:sp>
        <p:sp>
          <p:nvSpPr>
            <p:cNvPr id="20" name="Rectangle 20">
              <a:extLst>
                <a:ext uri="{FF2B5EF4-FFF2-40B4-BE49-F238E27FC236}">
                  <a16:creationId xmlns:a16="http://schemas.microsoft.com/office/drawing/2014/main" id="{0F9F6881-002F-4D9B-BDDE-68A60407EE9F}"/>
                </a:ext>
              </a:extLst>
            </p:cNvPr>
            <p:cNvSpPr>
              <a:spLocks noChangeArrowheads="1"/>
            </p:cNvSpPr>
            <p:nvPr userDrawn="1"/>
          </p:nvSpPr>
          <p:spPr bwMode="auto">
            <a:xfrm>
              <a:off x="0" y="6739363"/>
              <a:ext cx="8181933" cy="147710"/>
            </a:xfrm>
            <a:prstGeom prst="rect">
              <a:avLst/>
            </a:prstGeom>
            <a:solidFill>
              <a:srgbClr val="0197D6"/>
            </a:solidFill>
            <a:ln>
              <a:noFill/>
            </a:ln>
          </p:spPr>
          <p:txBody>
            <a:bodyPr vert="horz" wrap="square" lIns="60960" tIns="30480" rIns="60960" bIns="30480" numCol="1" anchor="t" anchorCtr="0" compatLnSpc="1">
              <a:prstTxWarp prst="textNoShape">
                <a:avLst/>
              </a:prstTxWarp>
            </a:bodyPr>
            <a:lstStyle/>
            <a:p>
              <a:endParaRPr lang="en-US" sz="1250"/>
            </a:p>
          </p:txBody>
        </p:sp>
        <p:sp>
          <p:nvSpPr>
            <p:cNvPr id="15" name="Rectangle 14">
              <a:extLst>
                <a:ext uri="{FF2B5EF4-FFF2-40B4-BE49-F238E27FC236}">
                  <a16:creationId xmlns:a16="http://schemas.microsoft.com/office/drawing/2014/main" id="{D6A1C827-72DA-4E51-B9AB-7DD1ED374FFF}"/>
                </a:ext>
              </a:extLst>
            </p:cNvPr>
            <p:cNvSpPr>
              <a:spLocks noChangeArrowheads="1"/>
            </p:cNvSpPr>
            <p:nvPr userDrawn="1"/>
          </p:nvSpPr>
          <p:spPr bwMode="auto">
            <a:xfrm>
              <a:off x="9773710" y="6739363"/>
              <a:ext cx="804110" cy="147710"/>
            </a:xfrm>
            <a:prstGeom prst="rect">
              <a:avLst/>
            </a:prstGeom>
            <a:solidFill>
              <a:srgbClr val="3F395F"/>
            </a:solidFill>
            <a:ln>
              <a:noFill/>
            </a:ln>
          </p:spPr>
          <p:txBody>
            <a:bodyPr vert="horz" wrap="square" lIns="60960" tIns="30480" rIns="60960" bIns="30480" numCol="1" anchor="t" anchorCtr="0" compatLnSpc="1">
              <a:prstTxWarp prst="textNoShape">
                <a:avLst/>
              </a:prstTxWarp>
            </a:bodyPr>
            <a:lstStyle/>
            <a:p>
              <a:endParaRPr lang="en-US" sz="1250"/>
            </a:p>
          </p:txBody>
        </p:sp>
        <p:sp>
          <p:nvSpPr>
            <p:cNvPr id="16" name="Rectangle 15">
              <a:extLst>
                <a:ext uri="{FF2B5EF4-FFF2-40B4-BE49-F238E27FC236}">
                  <a16:creationId xmlns:a16="http://schemas.microsoft.com/office/drawing/2014/main" id="{FC601DCB-CD5B-462C-838D-E7D36C4F9A43}"/>
                </a:ext>
              </a:extLst>
            </p:cNvPr>
            <p:cNvSpPr>
              <a:spLocks noChangeArrowheads="1"/>
            </p:cNvSpPr>
            <p:nvPr userDrawn="1"/>
          </p:nvSpPr>
          <p:spPr bwMode="auto">
            <a:xfrm>
              <a:off x="10567333" y="6739363"/>
              <a:ext cx="804110" cy="147710"/>
            </a:xfrm>
            <a:prstGeom prst="rect">
              <a:avLst/>
            </a:prstGeom>
            <a:solidFill>
              <a:srgbClr val="B07C57"/>
            </a:solidFill>
            <a:ln>
              <a:noFill/>
            </a:ln>
          </p:spPr>
          <p:txBody>
            <a:bodyPr vert="horz" wrap="square" lIns="60960" tIns="30480" rIns="60960" bIns="30480" numCol="1" anchor="t" anchorCtr="0" compatLnSpc="1">
              <a:prstTxWarp prst="textNoShape">
                <a:avLst/>
              </a:prstTxWarp>
            </a:bodyPr>
            <a:lstStyle/>
            <a:p>
              <a:endParaRPr lang="en-US" sz="1250"/>
            </a:p>
          </p:txBody>
        </p:sp>
        <p:sp>
          <p:nvSpPr>
            <p:cNvPr id="22" name="Rectangle 21">
              <a:extLst>
                <a:ext uri="{FF2B5EF4-FFF2-40B4-BE49-F238E27FC236}">
                  <a16:creationId xmlns:a16="http://schemas.microsoft.com/office/drawing/2014/main" id="{1C280158-F561-436A-AEE4-AB005BD66BD3}"/>
                </a:ext>
              </a:extLst>
            </p:cNvPr>
            <p:cNvSpPr>
              <a:spLocks noChangeArrowheads="1"/>
            </p:cNvSpPr>
            <p:nvPr userDrawn="1"/>
          </p:nvSpPr>
          <p:spPr bwMode="auto">
            <a:xfrm>
              <a:off x="8969600" y="6739363"/>
              <a:ext cx="804110" cy="147710"/>
            </a:xfrm>
            <a:prstGeom prst="rect">
              <a:avLst/>
            </a:prstGeom>
            <a:solidFill>
              <a:srgbClr val="0099A7"/>
            </a:solidFill>
            <a:ln>
              <a:noFill/>
            </a:ln>
          </p:spPr>
          <p:txBody>
            <a:bodyPr vert="horz" wrap="square" lIns="60960" tIns="30480" rIns="60960" bIns="30480" numCol="1" anchor="t" anchorCtr="0" compatLnSpc="1">
              <a:prstTxWarp prst="textNoShape">
                <a:avLst/>
              </a:prstTxWarp>
            </a:bodyPr>
            <a:lstStyle/>
            <a:p>
              <a:endParaRPr lang="en-US" sz="1250"/>
            </a:p>
          </p:txBody>
        </p:sp>
        <p:sp>
          <p:nvSpPr>
            <p:cNvPr id="23" name="Rectangle 22">
              <a:extLst>
                <a:ext uri="{FF2B5EF4-FFF2-40B4-BE49-F238E27FC236}">
                  <a16:creationId xmlns:a16="http://schemas.microsoft.com/office/drawing/2014/main" id="{D10360B4-9F7C-4DDC-915A-1D8082C6B33A}"/>
                </a:ext>
              </a:extLst>
            </p:cNvPr>
            <p:cNvSpPr>
              <a:spLocks noChangeArrowheads="1"/>
            </p:cNvSpPr>
            <p:nvPr userDrawn="1"/>
          </p:nvSpPr>
          <p:spPr bwMode="auto">
            <a:xfrm>
              <a:off x="8154363" y="6739363"/>
              <a:ext cx="825725" cy="147710"/>
            </a:xfrm>
            <a:prstGeom prst="rect">
              <a:avLst/>
            </a:prstGeom>
            <a:solidFill>
              <a:srgbClr val="81BC00"/>
            </a:solidFill>
            <a:ln>
              <a:noFill/>
            </a:ln>
          </p:spPr>
          <p:txBody>
            <a:bodyPr vert="horz" wrap="square" lIns="60960" tIns="30480" rIns="60960" bIns="30480" numCol="1" anchor="t" anchorCtr="0" compatLnSpc="1">
              <a:prstTxWarp prst="textNoShape">
                <a:avLst/>
              </a:prstTxWarp>
            </a:bodyPr>
            <a:lstStyle/>
            <a:p>
              <a:endParaRPr lang="en-US" sz="1250"/>
            </a:p>
          </p:txBody>
        </p:sp>
      </p:grpSp>
    </p:spTree>
    <p:extLst>
      <p:ext uri="{BB962C8B-B14F-4D97-AF65-F5344CB8AC3E}">
        <p14:creationId xmlns:p14="http://schemas.microsoft.com/office/powerpoint/2010/main" val="38442611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CA7CFD-A434-4DE3-9098-E7F40C5266B2}"/>
              </a:ext>
            </a:extLst>
          </p:cNvPr>
          <p:cNvSpPr>
            <a:spLocks noGrp="1"/>
          </p:cNvSpPr>
          <p:nvPr>
            <p:ph type="title"/>
          </p:nvPr>
        </p:nvSpPr>
        <p:spPr>
          <a:xfrm>
            <a:off x="629841" y="365126"/>
            <a:ext cx="7886700" cy="1325563"/>
          </a:xfrm>
        </p:spPr>
        <p:txBody>
          <a:bodyPr>
            <a:normAutofit/>
          </a:bodyPr>
          <a:lstStyle>
            <a:lvl1pPr>
              <a:defRPr sz="2700" b="1">
                <a:solidFill>
                  <a:srgbClr val="007889"/>
                </a:solidFill>
                <a:latin typeface="+mn-lt"/>
              </a:defRPr>
            </a:lvl1pPr>
          </a:lstStyle>
          <a:p>
            <a:r>
              <a:rPr lang="en-US"/>
              <a:t>Click to edit Master title style</a:t>
            </a:r>
          </a:p>
        </p:txBody>
      </p:sp>
      <p:sp>
        <p:nvSpPr>
          <p:cNvPr id="4" name="Content Placeholder 3">
            <a:extLst>
              <a:ext uri="{FF2B5EF4-FFF2-40B4-BE49-F238E27FC236}">
                <a16:creationId xmlns:a16="http://schemas.microsoft.com/office/drawing/2014/main" id="{9A7B0660-1DD0-4FD3-B390-5C412A35217E}"/>
              </a:ext>
            </a:extLst>
          </p:cNvPr>
          <p:cNvSpPr>
            <a:spLocks noGrp="1"/>
          </p:cNvSpPr>
          <p:nvPr>
            <p:ph sz="half" idx="2"/>
          </p:nvPr>
        </p:nvSpPr>
        <p:spPr>
          <a:xfrm>
            <a:off x="629842" y="1828801"/>
            <a:ext cx="3868340" cy="4360863"/>
          </a:xfrm>
        </p:spPr>
        <p:txBody>
          <a:bodyPr/>
          <a:lstStyle>
            <a:lvl1pPr>
              <a:defRPr sz="1800" b="1">
                <a:solidFill>
                  <a:srgbClr val="7BA255"/>
                </a:solidFill>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a:extLst>
              <a:ext uri="{FF2B5EF4-FFF2-40B4-BE49-F238E27FC236}">
                <a16:creationId xmlns:a16="http://schemas.microsoft.com/office/drawing/2014/main" id="{FD77F812-FA35-4DD0-9B9C-FACAAC6261FE}"/>
              </a:ext>
            </a:extLst>
          </p:cNvPr>
          <p:cNvSpPr>
            <a:spLocks noGrp="1"/>
          </p:cNvSpPr>
          <p:nvPr>
            <p:ph sz="quarter" idx="4"/>
          </p:nvPr>
        </p:nvSpPr>
        <p:spPr>
          <a:xfrm>
            <a:off x="4629150" y="1828801"/>
            <a:ext cx="3887391" cy="4360863"/>
          </a:xfrm>
        </p:spPr>
        <p:txBody>
          <a:bodyPr/>
          <a:lstStyle>
            <a:lvl1pPr>
              <a:defRPr sz="1800" b="1">
                <a:solidFill>
                  <a:srgbClr val="7BA255"/>
                </a:solidFill>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33" name="Group 32">
            <a:extLst>
              <a:ext uri="{FF2B5EF4-FFF2-40B4-BE49-F238E27FC236}">
                <a16:creationId xmlns:a16="http://schemas.microsoft.com/office/drawing/2014/main" id="{6F72A2E2-6AF6-457E-A77B-6D0ADEBF2287}"/>
              </a:ext>
            </a:extLst>
          </p:cNvPr>
          <p:cNvGrpSpPr/>
          <p:nvPr userDrawn="1"/>
        </p:nvGrpSpPr>
        <p:grpSpPr>
          <a:xfrm>
            <a:off x="0" y="6739363"/>
            <a:ext cx="9144000" cy="147710"/>
            <a:chOff x="0" y="6739363"/>
            <a:chExt cx="12192000" cy="147710"/>
          </a:xfrm>
        </p:grpSpPr>
        <p:sp>
          <p:nvSpPr>
            <p:cNvPr id="34" name="Rectangle 33">
              <a:extLst>
                <a:ext uri="{FF2B5EF4-FFF2-40B4-BE49-F238E27FC236}">
                  <a16:creationId xmlns:a16="http://schemas.microsoft.com/office/drawing/2014/main" id="{744C733B-5D5B-4D9B-8F6D-C0CEB4A589C5}"/>
                </a:ext>
              </a:extLst>
            </p:cNvPr>
            <p:cNvSpPr>
              <a:spLocks noChangeArrowheads="1"/>
            </p:cNvSpPr>
            <p:nvPr userDrawn="1"/>
          </p:nvSpPr>
          <p:spPr bwMode="auto">
            <a:xfrm>
              <a:off x="11364967" y="6739363"/>
              <a:ext cx="827033" cy="147710"/>
            </a:xfrm>
            <a:prstGeom prst="rect">
              <a:avLst/>
            </a:prstGeom>
            <a:solidFill>
              <a:srgbClr val="0033A1"/>
            </a:solidFill>
            <a:ln>
              <a:noFill/>
            </a:ln>
          </p:spPr>
          <p:txBody>
            <a:bodyPr vert="horz" wrap="square" lIns="60960" tIns="30480" rIns="60960" bIns="30480" numCol="1" anchor="t" anchorCtr="0" compatLnSpc="1">
              <a:prstTxWarp prst="textNoShape">
                <a:avLst/>
              </a:prstTxWarp>
            </a:bodyPr>
            <a:lstStyle/>
            <a:p>
              <a:endParaRPr lang="en-US" sz="1250"/>
            </a:p>
          </p:txBody>
        </p:sp>
        <p:sp>
          <p:nvSpPr>
            <p:cNvPr id="35" name="Rectangle 20">
              <a:extLst>
                <a:ext uri="{FF2B5EF4-FFF2-40B4-BE49-F238E27FC236}">
                  <a16:creationId xmlns:a16="http://schemas.microsoft.com/office/drawing/2014/main" id="{F6B35C3F-F87A-45B0-81AD-F44450A63CBC}"/>
                </a:ext>
              </a:extLst>
            </p:cNvPr>
            <p:cNvSpPr>
              <a:spLocks noChangeArrowheads="1"/>
            </p:cNvSpPr>
            <p:nvPr userDrawn="1"/>
          </p:nvSpPr>
          <p:spPr bwMode="auto">
            <a:xfrm>
              <a:off x="0" y="6739363"/>
              <a:ext cx="8181933" cy="147710"/>
            </a:xfrm>
            <a:prstGeom prst="rect">
              <a:avLst/>
            </a:prstGeom>
            <a:solidFill>
              <a:srgbClr val="0197D6"/>
            </a:solidFill>
            <a:ln>
              <a:noFill/>
            </a:ln>
          </p:spPr>
          <p:txBody>
            <a:bodyPr vert="horz" wrap="square" lIns="60960" tIns="30480" rIns="60960" bIns="30480" numCol="1" anchor="t" anchorCtr="0" compatLnSpc="1">
              <a:prstTxWarp prst="textNoShape">
                <a:avLst/>
              </a:prstTxWarp>
            </a:bodyPr>
            <a:lstStyle/>
            <a:p>
              <a:endParaRPr lang="en-US" sz="1250"/>
            </a:p>
          </p:txBody>
        </p:sp>
        <p:sp>
          <p:nvSpPr>
            <p:cNvPr id="36" name="Rectangle 35">
              <a:extLst>
                <a:ext uri="{FF2B5EF4-FFF2-40B4-BE49-F238E27FC236}">
                  <a16:creationId xmlns:a16="http://schemas.microsoft.com/office/drawing/2014/main" id="{02C5C2A3-21DF-4BDC-817A-7918C5F8174E}"/>
                </a:ext>
              </a:extLst>
            </p:cNvPr>
            <p:cNvSpPr>
              <a:spLocks noChangeArrowheads="1"/>
            </p:cNvSpPr>
            <p:nvPr userDrawn="1"/>
          </p:nvSpPr>
          <p:spPr bwMode="auto">
            <a:xfrm>
              <a:off x="9773710" y="6739363"/>
              <a:ext cx="804110" cy="147710"/>
            </a:xfrm>
            <a:prstGeom prst="rect">
              <a:avLst/>
            </a:prstGeom>
            <a:solidFill>
              <a:srgbClr val="3F395F"/>
            </a:solidFill>
            <a:ln>
              <a:noFill/>
            </a:ln>
          </p:spPr>
          <p:txBody>
            <a:bodyPr vert="horz" wrap="square" lIns="60960" tIns="30480" rIns="60960" bIns="30480" numCol="1" anchor="t" anchorCtr="0" compatLnSpc="1">
              <a:prstTxWarp prst="textNoShape">
                <a:avLst/>
              </a:prstTxWarp>
            </a:bodyPr>
            <a:lstStyle/>
            <a:p>
              <a:endParaRPr lang="en-US" sz="1250"/>
            </a:p>
          </p:txBody>
        </p:sp>
        <p:sp>
          <p:nvSpPr>
            <p:cNvPr id="37" name="Rectangle 36">
              <a:extLst>
                <a:ext uri="{FF2B5EF4-FFF2-40B4-BE49-F238E27FC236}">
                  <a16:creationId xmlns:a16="http://schemas.microsoft.com/office/drawing/2014/main" id="{B282F15E-C678-4B4E-8F45-5B4F512D2F1B}"/>
                </a:ext>
              </a:extLst>
            </p:cNvPr>
            <p:cNvSpPr>
              <a:spLocks noChangeArrowheads="1"/>
            </p:cNvSpPr>
            <p:nvPr userDrawn="1"/>
          </p:nvSpPr>
          <p:spPr bwMode="auto">
            <a:xfrm>
              <a:off x="10567333" y="6739363"/>
              <a:ext cx="804110" cy="147710"/>
            </a:xfrm>
            <a:prstGeom prst="rect">
              <a:avLst/>
            </a:prstGeom>
            <a:solidFill>
              <a:srgbClr val="B07C57"/>
            </a:solidFill>
            <a:ln>
              <a:noFill/>
            </a:ln>
          </p:spPr>
          <p:txBody>
            <a:bodyPr vert="horz" wrap="square" lIns="60960" tIns="30480" rIns="60960" bIns="30480" numCol="1" anchor="t" anchorCtr="0" compatLnSpc="1">
              <a:prstTxWarp prst="textNoShape">
                <a:avLst/>
              </a:prstTxWarp>
            </a:bodyPr>
            <a:lstStyle/>
            <a:p>
              <a:endParaRPr lang="en-US" sz="1250"/>
            </a:p>
          </p:txBody>
        </p:sp>
        <p:sp>
          <p:nvSpPr>
            <p:cNvPr id="38" name="Rectangle 37">
              <a:extLst>
                <a:ext uri="{FF2B5EF4-FFF2-40B4-BE49-F238E27FC236}">
                  <a16:creationId xmlns:a16="http://schemas.microsoft.com/office/drawing/2014/main" id="{92771B69-B994-4A7E-BFB2-49DB9A55E21D}"/>
                </a:ext>
              </a:extLst>
            </p:cNvPr>
            <p:cNvSpPr>
              <a:spLocks noChangeArrowheads="1"/>
            </p:cNvSpPr>
            <p:nvPr userDrawn="1"/>
          </p:nvSpPr>
          <p:spPr bwMode="auto">
            <a:xfrm>
              <a:off x="8969600" y="6739363"/>
              <a:ext cx="804110" cy="147710"/>
            </a:xfrm>
            <a:prstGeom prst="rect">
              <a:avLst/>
            </a:prstGeom>
            <a:solidFill>
              <a:srgbClr val="0099A7"/>
            </a:solidFill>
            <a:ln>
              <a:noFill/>
            </a:ln>
          </p:spPr>
          <p:txBody>
            <a:bodyPr vert="horz" wrap="square" lIns="60960" tIns="30480" rIns="60960" bIns="30480" numCol="1" anchor="t" anchorCtr="0" compatLnSpc="1">
              <a:prstTxWarp prst="textNoShape">
                <a:avLst/>
              </a:prstTxWarp>
            </a:bodyPr>
            <a:lstStyle/>
            <a:p>
              <a:endParaRPr lang="en-US" sz="1250"/>
            </a:p>
          </p:txBody>
        </p:sp>
        <p:sp>
          <p:nvSpPr>
            <p:cNvPr id="39" name="Rectangle 38">
              <a:extLst>
                <a:ext uri="{FF2B5EF4-FFF2-40B4-BE49-F238E27FC236}">
                  <a16:creationId xmlns:a16="http://schemas.microsoft.com/office/drawing/2014/main" id="{8E770738-F13C-4D7E-8847-00FB4E3E4B6C}"/>
                </a:ext>
              </a:extLst>
            </p:cNvPr>
            <p:cNvSpPr>
              <a:spLocks noChangeArrowheads="1"/>
            </p:cNvSpPr>
            <p:nvPr userDrawn="1"/>
          </p:nvSpPr>
          <p:spPr bwMode="auto">
            <a:xfrm>
              <a:off x="8154363" y="6739363"/>
              <a:ext cx="825725" cy="147710"/>
            </a:xfrm>
            <a:prstGeom prst="rect">
              <a:avLst/>
            </a:prstGeom>
            <a:solidFill>
              <a:srgbClr val="81BC00"/>
            </a:solidFill>
            <a:ln>
              <a:noFill/>
            </a:ln>
          </p:spPr>
          <p:txBody>
            <a:bodyPr vert="horz" wrap="square" lIns="60960" tIns="30480" rIns="60960" bIns="30480" numCol="1" anchor="t" anchorCtr="0" compatLnSpc="1">
              <a:prstTxWarp prst="textNoShape">
                <a:avLst/>
              </a:prstTxWarp>
            </a:bodyPr>
            <a:lstStyle/>
            <a:p>
              <a:endParaRPr lang="en-US" sz="1250"/>
            </a:p>
          </p:txBody>
        </p:sp>
      </p:grpSp>
    </p:spTree>
    <p:extLst>
      <p:ext uri="{BB962C8B-B14F-4D97-AF65-F5344CB8AC3E}">
        <p14:creationId xmlns:p14="http://schemas.microsoft.com/office/powerpoint/2010/main" val="9460908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8534426-4588-40A8-AB16-C2AF7D010CE5}"/>
              </a:ext>
            </a:extLst>
          </p:cNvPr>
          <p:cNvSpPr txBox="1"/>
          <p:nvPr userDrawn="1"/>
        </p:nvSpPr>
        <p:spPr>
          <a:xfrm>
            <a:off x="95414" y="4049188"/>
            <a:ext cx="4979506" cy="1061829"/>
          </a:xfrm>
          <a:prstGeom prst="rect">
            <a:avLst/>
          </a:prstGeom>
          <a:noFill/>
        </p:spPr>
        <p:txBody>
          <a:bodyPr wrap="square" rtlCol="0">
            <a:spAutoFit/>
          </a:bodyPr>
          <a:lstStyle/>
          <a:p>
            <a:r>
              <a:rPr lang="en-US" sz="900">
                <a:solidFill>
                  <a:srgbClr val="695E4A"/>
                </a:solidFill>
                <a:latin typeface="Calibri" panose="020F0502020204030204" pitchFamily="34" charset="0"/>
              </a:rPr>
              <a:t>For more information, contact CDC</a:t>
            </a:r>
            <a:br>
              <a:rPr lang="en-US" sz="900">
                <a:solidFill>
                  <a:srgbClr val="695E4A"/>
                </a:solidFill>
                <a:latin typeface="Calibri" panose="020F0502020204030204" pitchFamily="34" charset="0"/>
              </a:rPr>
            </a:br>
            <a:r>
              <a:rPr lang="en-US" sz="900">
                <a:solidFill>
                  <a:srgbClr val="695E4A"/>
                </a:solidFill>
                <a:latin typeface="Calibri" panose="020F0502020204030204" pitchFamily="34" charset="0"/>
              </a:rPr>
              <a:t>1-800-CDC-INFO (232-4636)</a:t>
            </a:r>
            <a:br>
              <a:rPr lang="en-US" sz="900">
                <a:solidFill>
                  <a:srgbClr val="695E4A"/>
                </a:solidFill>
                <a:latin typeface="Calibri" panose="020F0502020204030204" pitchFamily="34" charset="0"/>
              </a:rPr>
            </a:br>
            <a:r>
              <a:rPr lang="en-US" sz="900">
                <a:solidFill>
                  <a:srgbClr val="695E4A"/>
                </a:solidFill>
                <a:latin typeface="Calibri" panose="020F0502020204030204" pitchFamily="34" charset="0"/>
              </a:rPr>
              <a:t>TTY:  1-888-232-6348    www.cdc.gov</a:t>
            </a:r>
            <a:br>
              <a:rPr lang="en-US" sz="900">
                <a:solidFill>
                  <a:srgbClr val="695E4A"/>
                </a:solidFill>
                <a:latin typeface="Calibri" panose="020F0502020204030204" pitchFamily="34" charset="0"/>
              </a:rPr>
            </a:br>
            <a:br>
              <a:rPr lang="en-US" sz="900">
                <a:solidFill>
                  <a:srgbClr val="695E4A"/>
                </a:solidFill>
                <a:latin typeface="Calibri" panose="020F0502020204030204" pitchFamily="34" charset="0"/>
              </a:rPr>
            </a:br>
            <a:br>
              <a:rPr lang="en-US" sz="900">
                <a:solidFill>
                  <a:srgbClr val="695E4A"/>
                </a:solidFill>
                <a:latin typeface="Calibri" panose="020F0502020204030204" pitchFamily="34" charset="0"/>
              </a:rPr>
            </a:br>
            <a:r>
              <a:rPr lang="en-US" sz="900">
                <a:solidFill>
                  <a:srgbClr val="695E4A"/>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grpSp>
        <p:nvGrpSpPr>
          <p:cNvPr id="6" name="Group 5">
            <a:extLst>
              <a:ext uri="{FF2B5EF4-FFF2-40B4-BE49-F238E27FC236}">
                <a16:creationId xmlns:a16="http://schemas.microsoft.com/office/drawing/2014/main" id="{86526D09-8127-4A81-B770-A8FC6245C774}"/>
              </a:ext>
            </a:extLst>
          </p:cNvPr>
          <p:cNvGrpSpPr/>
          <p:nvPr userDrawn="1"/>
        </p:nvGrpSpPr>
        <p:grpSpPr>
          <a:xfrm>
            <a:off x="0" y="5675086"/>
            <a:ext cx="9144000" cy="1182914"/>
            <a:chOff x="0" y="-11827"/>
            <a:chExt cx="9144000" cy="170018"/>
          </a:xfrm>
        </p:grpSpPr>
        <p:sp>
          <p:nvSpPr>
            <p:cNvPr id="7" name="bk object 25">
              <a:extLst>
                <a:ext uri="{FF2B5EF4-FFF2-40B4-BE49-F238E27FC236}">
                  <a16:creationId xmlns:a16="http://schemas.microsoft.com/office/drawing/2014/main" id="{D2B650CA-A85E-4F14-B69A-114F1AC71E52}"/>
                </a:ext>
              </a:extLst>
            </p:cNvPr>
            <p:cNvSpPr/>
            <p:nvPr userDrawn="1"/>
          </p:nvSpPr>
          <p:spPr>
            <a:xfrm>
              <a:off x="0"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1350"/>
            </a:p>
          </p:txBody>
        </p:sp>
        <p:sp>
          <p:nvSpPr>
            <p:cNvPr id="8" name="bk object 26">
              <a:extLst>
                <a:ext uri="{FF2B5EF4-FFF2-40B4-BE49-F238E27FC236}">
                  <a16:creationId xmlns:a16="http://schemas.microsoft.com/office/drawing/2014/main" id="{C645D4BD-0C9B-4E33-9FAD-69F09CDBABB5}"/>
                </a:ext>
              </a:extLst>
            </p:cNvPr>
            <p:cNvSpPr/>
            <p:nvPr userDrawn="1"/>
          </p:nvSpPr>
          <p:spPr>
            <a:xfrm>
              <a:off x="340051"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1350"/>
            </a:p>
          </p:txBody>
        </p:sp>
        <p:sp>
          <p:nvSpPr>
            <p:cNvPr id="9" name="bk object 27">
              <a:extLst>
                <a:ext uri="{FF2B5EF4-FFF2-40B4-BE49-F238E27FC236}">
                  <a16:creationId xmlns:a16="http://schemas.microsoft.com/office/drawing/2014/main" id="{53F5EAF7-44AE-4DA0-A66F-7457F8E97247}"/>
                </a:ext>
              </a:extLst>
            </p:cNvPr>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1350"/>
            </a:p>
          </p:txBody>
        </p:sp>
        <p:sp>
          <p:nvSpPr>
            <p:cNvPr id="10" name="bk object 28">
              <a:extLst>
                <a:ext uri="{FF2B5EF4-FFF2-40B4-BE49-F238E27FC236}">
                  <a16:creationId xmlns:a16="http://schemas.microsoft.com/office/drawing/2014/main" id="{6E72D0F0-942E-439C-B474-A2ED6D1D1896}"/>
                </a:ext>
              </a:extLst>
            </p:cNvPr>
            <p:cNvSpPr/>
            <p:nvPr userDrawn="1"/>
          </p:nvSpPr>
          <p:spPr>
            <a:xfrm>
              <a:off x="1654598"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1350"/>
            </a:p>
          </p:txBody>
        </p:sp>
        <p:sp>
          <p:nvSpPr>
            <p:cNvPr id="11" name="bk object 29">
              <a:extLst>
                <a:ext uri="{FF2B5EF4-FFF2-40B4-BE49-F238E27FC236}">
                  <a16:creationId xmlns:a16="http://schemas.microsoft.com/office/drawing/2014/main" id="{E926208D-BD33-4667-B501-F0C54FE47583}"/>
                </a:ext>
              </a:extLst>
            </p:cNvPr>
            <p:cNvSpPr/>
            <p:nvPr userDrawn="1"/>
          </p:nvSpPr>
          <p:spPr>
            <a:xfrm>
              <a:off x="2304805"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1350"/>
            </a:p>
          </p:txBody>
        </p:sp>
        <p:sp>
          <p:nvSpPr>
            <p:cNvPr id="12" name="bk object 30">
              <a:extLst>
                <a:ext uri="{FF2B5EF4-FFF2-40B4-BE49-F238E27FC236}">
                  <a16:creationId xmlns:a16="http://schemas.microsoft.com/office/drawing/2014/main" id="{674CBAFF-F854-4B57-9205-98C19A1D26EC}"/>
                </a:ext>
              </a:extLst>
            </p:cNvPr>
            <p:cNvSpPr/>
            <p:nvPr userDrawn="1"/>
          </p:nvSpPr>
          <p:spPr>
            <a:xfrm>
              <a:off x="2554809"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1350"/>
            </a:p>
          </p:txBody>
        </p:sp>
        <p:sp>
          <p:nvSpPr>
            <p:cNvPr id="13" name="bk object 31">
              <a:extLst>
                <a:ext uri="{FF2B5EF4-FFF2-40B4-BE49-F238E27FC236}">
                  <a16:creationId xmlns:a16="http://schemas.microsoft.com/office/drawing/2014/main" id="{E8E051EE-6DB1-421F-A774-48B9DAF2ADFF}"/>
                </a:ext>
              </a:extLst>
            </p:cNvPr>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1350"/>
            </a:p>
          </p:txBody>
        </p:sp>
        <p:sp>
          <p:nvSpPr>
            <p:cNvPr id="14" name="bk object 32">
              <a:extLst>
                <a:ext uri="{FF2B5EF4-FFF2-40B4-BE49-F238E27FC236}">
                  <a16:creationId xmlns:a16="http://schemas.microsoft.com/office/drawing/2014/main" id="{1713FC97-638B-42A2-AAB4-9FBCBB80E5DD}"/>
                </a:ext>
              </a:extLst>
            </p:cNvPr>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1350"/>
            </a:p>
          </p:txBody>
        </p:sp>
      </p:grpSp>
    </p:spTree>
    <p:extLst>
      <p:ext uri="{BB962C8B-B14F-4D97-AF65-F5344CB8AC3E}">
        <p14:creationId xmlns:p14="http://schemas.microsoft.com/office/powerpoint/2010/main" val="87629441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Section Divi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 Placeholder 2"/>
          <p:cNvSpPr>
            <a:spLocks noGrp="1"/>
          </p:cNvSpPr>
          <p:nvPr>
            <p:ph type="body" sz="quarter" idx="10" hasCustomPrompt="1"/>
          </p:nvPr>
        </p:nvSpPr>
        <p:spPr>
          <a:xfrm>
            <a:off x="2866490" y="2594157"/>
            <a:ext cx="6109650" cy="906463"/>
          </a:xfrm>
          <a:prstGeom prst="rect">
            <a:avLst/>
          </a:prstGeom>
        </p:spPr>
        <p:txBody>
          <a:bodyPr anchor="ctr">
            <a:normAutofit/>
          </a:bodyPr>
          <a:lstStyle>
            <a:lvl1pPr marL="0" indent="0" algn="ctr">
              <a:buNone/>
              <a:defRPr sz="3600" baseline="0">
                <a:solidFill>
                  <a:schemeClr val="bg1"/>
                </a:solidFill>
                <a:latin typeface="Arial" panose="020B0604020202020204" pitchFamily="34" charset="0"/>
                <a:cs typeface="Arial" panose="020B0604020202020204" pitchFamily="34" charset="0"/>
              </a:defRPr>
            </a:lvl1pPr>
          </a:lstStyle>
          <a:p>
            <a:pPr lvl="0"/>
            <a:r>
              <a:rPr lang="en-US"/>
              <a:t>Insert Title Here</a:t>
            </a:r>
          </a:p>
        </p:txBody>
      </p:sp>
    </p:spTree>
    <p:extLst>
      <p:ext uri="{BB962C8B-B14F-4D97-AF65-F5344CB8AC3E}">
        <p14:creationId xmlns:p14="http://schemas.microsoft.com/office/powerpoint/2010/main" val="147435906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Generic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7FBF7-2FB9-4FB8-8F76-B165A6F979F6}"/>
              </a:ext>
            </a:extLst>
          </p:cNvPr>
          <p:cNvSpPr>
            <a:spLocks noGrp="1"/>
          </p:cNvSpPr>
          <p:nvPr>
            <p:ph type="title"/>
          </p:nvPr>
        </p:nvSpPr>
        <p:spPr>
          <a:xfrm>
            <a:off x="243658" y="255082"/>
            <a:ext cx="6208513" cy="871355"/>
          </a:xfrm>
          <a:prstGeom prst="rect">
            <a:avLst/>
          </a:prstGeom>
        </p:spPr>
        <p:txBody>
          <a:bodyPr anchor="ctr"/>
          <a:lstStyle>
            <a:lvl1pPr>
              <a:defRPr sz="3700">
                <a:solidFill>
                  <a:srgbClr val="15345A"/>
                </a:solidFill>
                <a:latin typeface="Arial" panose="020B0604020202020204" pitchFamily="34" charset="0"/>
                <a:cs typeface="Arial" panose="020B0604020202020204" pitchFamily="34" charset="0"/>
              </a:defRPr>
            </a:lvl1pPr>
          </a:lstStyle>
          <a:p>
            <a:r>
              <a:rPr lang="en-US"/>
              <a:t>Click to edit Master title style</a:t>
            </a:r>
          </a:p>
        </p:txBody>
      </p:sp>
      <p:sp>
        <p:nvSpPr>
          <p:cNvPr id="4" name="Text Placeholder 2">
            <a:extLst>
              <a:ext uri="{FF2B5EF4-FFF2-40B4-BE49-F238E27FC236}">
                <a16:creationId xmlns:a16="http://schemas.microsoft.com/office/drawing/2014/main" id="{42C74989-0ACC-E34D-9C96-CCEE213DE438}"/>
              </a:ext>
            </a:extLst>
          </p:cNvPr>
          <p:cNvSpPr>
            <a:spLocks noGrp="1"/>
          </p:cNvSpPr>
          <p:nvPr>
            <p:ph idx="1"/>
          </p:nvPr>
        </p:nvSpPr>
        <p:spPr>
          <a:xfrm>
            <a:off x="243659" y="1547310"/>
            <a:ext cx="8643488" cy="4270687"/>
          </a:xfrm>
          <a:prstGeom prst="rect">
            <a:avLst/>
          </a:prstGeom>
        </p:spPr>
        <p:txBody>
          <a:bodyPr vert="horz" lIns="91440" tIns="45720" rIns="91440" bIns="45720" rtlCol="0">
            <a:normAutofit/>
          </a:bodyPr>
          <a:lstStyle>
            <a:lvl1pPr>
              <a:defRPr sz="2400">
                <a:solidFill>
                  <a:schemeClr val="tx1">
                    <a:lumMod val="75000"/>
                    <a:lumOff val="25000"/>
                  </a:schemeClr>
                </a:solidFill>
              </a:defRPr>
            </a:lvl1pPr>
            <a:lvl2pPr>
              <a:defRPr sz="2000" b="0">
                <a:solidFill>
                  <a:schemeClr val="tx1">
                    <a:lumMod val="75000"/>
                    <a:lumOff val="25000"/>
                  </a:schemeClr>
                </a:solidFill>
              </a:defRPr>
            </a:lvl2pPr>
            <a:lvl3pPr>
              <a:defRPr sz="1800">
                <a:solidFill>
                  <a:schemeClr val="tx1">
                    <a:lumMod val="75000"/>
                    <a:lumOff val="25000"/>
                  </a:schemeClr>
                </a:solidFill>
              </a:defRPr>
            </a:lvl3pPr>
            <a:lvl4pPr>
              <a:defRPr sz="1600">
                <a:solidFill>
                  <a:schemeClr val="tx1">
                    <a:lumMod val="75000"/>
                    <a:lumOff val="25000"/>
                  </a:schemeClr>
                </a:solidFill>
              </a:defRPr>
            </a:lvl4pPr>
            <a:lvl5pPr>
              <a:defRPr sz="14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9959934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9.xml"/><Relationship Id="rId7" Type="http://schemas.openxmlformats.org/officeDocument/2006/relationships/slideLayout" Target="../slideLayouts/slideLayout13.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5" Type="http://schemas.openxmlformats.org/officeDocument/2006/relationships/slideLayout" Target="../slideLayouts/slideLayout11.xml"/><Relationship Id="rId4"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28042178"/>
      </p:ext>
    </p:extLst>
  </p:cSld>
  <p:clrMap bg1="lt1" tx1="dk1" bg2="lt2" tx2="dk2" accent1="accent1" accent2="accent2" accent3="accent3" accent4="accent4" accent5="accent5" accent6="accent6" hlink="hlink" folHlink="folHlink"/>
  <p:sldLayoutIdLst>
    <p:sldLayoutId id="2147483662" r:id="rId1"/>
    <p:sldLayoutId id="2147483673" r:id="rId2"/>
    <p:sldLayoutId id="2147483674" r:id="rId3"/>
    <p:sldLayoutId id="2147483677" r:id="rId4"/>
    <p:sldLayoutId id="2147483676" r:id="rId5"/>
    <p:sldLayoutId id="2147483678" r:id="rId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3A4C07E-5164-4D00-86DD-F73FD4EB4A65}"/>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F306DF7-4E36-47C5-869B-B94280266276}"/>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E06764E-2D17-4B26-AF07-457DF8390BBF}"/>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6C62D435-8EB2-4B14-83D0-85CE5CE5CD37}" type="datetimeFigureOut">
              <a:rPr lang="en-US" smtClean="0"/>
              <a:t>5/1/23</a:t>
            </a:fld>
            <a:endParaRPr lang="en-US"/>
          </a:p>
        </p:txBody>
      </p:sp>
      <p:sp>
        <p:nvSpPr>
          <p:cNvPr id="5" name="Footer Placeholder 4">
            <a:extLst>
              <a:ext uri="{FF2B5EF4-FFF2-40B4-BE49-F238E27FC236}">
                <a16:creationId xmlns:a16="http://schemas.microsoft.com/office/drawing/2014/main" id="{3B49B2CC-8BA1-4006-B724-FC7BDC85805F}"/>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15576BB-67DE-4593-9C97-FAF1C16F7A1F}"/>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9ABF8E7D-0782-4402-876D-ACDA350B323A}" type="slidenum">
              <a:rPr lang="en-US" smtClean="0"/>
              <a:t>‹#›</a:t>
            </a:fld>
            <a:endParaRPr lang="en-US"/>
          </a:p>
        </p:txBody>
      </p:sp>
    </p:spTree>
    <p:extLst>
      <p:ext uri="{BB962C8B-B14F-4D97-AF65-F5344CB8AC3E}">
        <p14:creationId xmlns:p14="http://schemas.microsoft.com/office/powerpoint/2010/main" val="4127444834"/>
      </p:ext>
    </p:extLst>
  </p:cSld>
  <p:clrMap bg1="lt1" tx1="dk1" bg2="lt2" tx2="dk2" accent1="accent1" accent2="accent2" accent3="accent3" accent4="accent4" accent5="accent5" accent6="accent6" hlink="hlink" folHlink="folHlink"/>
  <p:sldLayoutIdLst>
    <p:sldLayoutId id="2147483650" r:id="rId1"/>
    <p:sldLayoutId id="2147483656" r:id="rId2"/>
    <p:sldLayoutId id="2147483651" r:id="rId3"/>
    <p:sldLayoutId id="2147483653" r:id="rId4"/>
    <p:sldLayoutId id="2147483655" r:id="rId5"/>
    <p:sldLayoutId id="2147483679" r:id="rId6"/>
    <p:sldLayoutId id="2147483680" r:id="rId7"/>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hyperlink" Target="https://app.smartsheet.com/b/form/de1963ca422640dfba2dbba96e79da43" TargetMode="Externa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3.xml"/><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3" Type="http://schemas.openxmlformats.org/officeDocument/2006/relationships/hyperlink" Target="https://build.fhir.org/ig/HL7/fhir-us-ph-library/branches/master/StructureDefinition-us-ph-travel-history.html" TargetMode="External"/><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a:extLst>
              <a:ext uri="{FF2B5EF4-FFF2-40B4-BE49-F238E27FC236}">
                <a16:creationId xmlns:a16="http://schemas.microsoft.com/office/drawing/2014/main" id="{354C266B-3711-1F4A-8E0C-7AD33B7B9D62}"/>
              </a:ext>
            </a:extLst>
          </p:cNvPr>
          <p:cNvSpPr>
            <a:spLocks noGrp="1"/>
          </p:cNvSpPr>
          <p:nvPr>
            <p:ph type="subTitle" idx="1"/>
          </p:nvPr>
        </p:nvSpPr>
        <p:spPr>
          <a:xfrm>
            <a:off x="628650" y="2158361"/>
            <a:ext cx="8191072" cy="538447"/>
          </a:xfrm>
        </p:spPr>
        <p:txBody>
          <a:bodyPr/>
          <a:lstStyle/>
          <a:p>
            <a:r>
              <a:rPr lang="en-US">
                <a:latin typeface="+mj-lt"/>
              </a:rPr>
              <a:t>April 28, 2023</a:t>
            </a:r>
          </a:p>
        </p:txBody>
      </p:sp>
      <p:sp>
        <p:nvSpPr>
          <p:cNvPr id="6" name="Title 2">
            <a:extLst>
              <a:ext uri="{FF2B5EF4-FFF2-40B4-BE49-F238E27FC236}">
                <a16:creationId xmlns:a16="http://schemas.microsoft.com/office/drawing/2014/main" id="{3B0A1483-033F-48C5-80E7-9FEB4C0245BE}"/>
              </a:ext>
            </a:extLst>
          </p:cNvPr>
          <p:cNvSpPr txBox="1">
            <a:spLocks/>
          </p:cNvSpPr>
          <p:nvPr/>
        </p:nvSpPr>
        <p:spPr>
          <a:xfrm>
            <a:off x="628650" y="164600"/>
            <a:ext cx="7886700" cy="1993761"/>
          </a:xfrm>
          <a:prstGeom prst="rect">
            <a:avLst/>
          </a:prstGeom>
        </p:spPr>
        <p:txBody>
          <a:bodyPr anchor="ctr">
            <a:noAutofit/>
          </a:bodyPr>
          <a:lstStyle>
            <a:lvl1pPr algn="l" defTabSz="914400" rtl="0" eaLnBrk="1" latinLnBrk="0" hangingPunct="1">
              <a:lnSpc>
                <a:spcPct val="90000"/>
              </a:lnSpc>
              <a:spcBef>
                <a:spcPct val="0"/>
              </a:spcBef>
              <a:buNone/>
              <a:defRPr sz="4400" kern="1200">
                <a:solidFill>
                  <a:srgbClr val="15345A"/>
                </a:solidFill>
                <a:latin typeface="Arial" panose="020B0604020202020204" pitchFamily="34" charset="0"/>
                <a:ea typeface="+mj-ea"/>
                <a:cs typeface="Arial" panose="020B0604020202020204" pitchFamily="34" charset="0"/>
              </a:defRPr>
            </a:lvl1pPr>
          </a:lstStyle>
          <a:p>
            <a:r>
              <a:rPr lang="en-US" altLang="en-US" sz="3600"/>
              <a:t>Data Standardization Work Group (DSWG)</a:t>
            </a:r>
            <a:endParaRPr lang="en-US" sz="3600"/>
          </a:p>
        </p:txBody>
      </p:sp>
    </p:spTree>
    <p:extLst>
      <p:ext uri="{BB962C8B-B14F-4D97-AF65-F5344CB8AC3E}">
        <p14:creationId xmlns:p14="http://schemas.microsoft.com/office/powerpoint/2010/main" val="20901522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2">
            <a:extLst>
              <a:ext uri="{FF2B5EF4-FFF2-40B4-BE49-F238E27FC236}">
                <a16:creationId xmlns:a16="http://schemas.microsoft.com/office/drawing/2014/main" id="{305EDA40-20B1-4056-B641-60B718FD5ED3}"/>
              </a:ext>
            </a:extLst>
          </p:cNvPr>
          <p:cNvSpPr>
            <a:spLocks noGrp="1"/>
          </p:cNvSpPr>
          <p:nvPr>
            <p:ph idx="1"/>
          </p:nvPr>
        </p:nvSpPr>
        <p:spPr bwMode="auto">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a:bodyPr>
          <a:lstStyle>
            <a:lvl1pPr marL="228600" indent="-228600" algn="l" rtl="0" fontAlgn="base">
              <a:lnSpc>
                <a:spcPct val="90000"/>
              </a:lnSpc>
              <a:spcBef>
                <a:spcPts val="1000"/>
              </a:spcBef>
              <a:spcAft>
                <a:spcPct val="0"/>
              </a:spcAft>
              <a:buFont typeface="Arial" charset="0"/>
              <a:buChar char="•"/>
              <a:defRPr sz="2800" kern="1200">
                <a:solidFill>
                  <a:schemeClr val="tx1">
                    <a:lumMod val="75000"/>
                    <a:lumOff val="25000"/>
                  </a:schemeClr>
                </a:solidFill>
                <a:latin typeface="+mn-lt"/>
                <a:ea typeface="+mn-ea"/>
                <a:cs typeface="+mn-cs"/>
              </a:defRPr>
            </a:lvl1pPr>
            <a:lvl2pPr marL="685800" indent="-228600" algn="l" rtl="0" fontAlgn="base">
              <a:lnSpc>
                <a:spcPct val="90000"/>
              </a:lnSpc>
              <a:spcBef>
                <a:spcPts val="500"/>
              </a:spcBef>
              <a:spcAft>
                <a:spcPct val="0"/>
              </a:spcAft>
              <a:buFont typeface="Arial" charset="0"/>
              <a:buChar char="•"/>
              <a:defRPr sz="2400" kern="1200">
                <a:solidFill>
                  <a:schemeClr val="tx1">
                    <a:lumMod val="75000"/>
                    <a:lumOff val="25000"/>
                  </a:schemeClr>
                </a:solidFill>
                <a:latin typeface="+mn-lt"/>
                <a:ea typeface="+mn-ea"/>
                <a:cs typeface="+mn-cs"/>
              </a:defRPr>
            </a:lvl2pPr>
            <a:lvl3pPr marL="1143000" indent="-228600" algn="l" rtl="0" fontAlgn="base">
              <a:lnSpc>
                <a:spcPct val="90000"/>
              </a:lnSpc>
              <a:spcBef>
                <a:spcPts val="500"/>
              </a:spcBef>
              <a:spcAft>
                <a:spcPct val="0"/>
              </a:spcAft>
              <a:buFont typeface="Arial" charset="0"/>
              <a:buChar char="•"/>
              <a:defRPr sz="2000" kern="1200">
                <a:solidFill>
                  <a:schemeClr val="tx1">
                    <a:lumMod val="75000"/>
                    <a:lumOff val="25000"/>
                  </a:schemeClr>
                </a:solidFill>
                <a:latin typeface="+mn-lt"/>
                <a:ea typeface="+mn-ea"/>
                <a:cs typeface="+mn-cs"/>
              </a:defRPr>
            </a:lvl3pPr>
            <a:lvl4pPr marL="1600200" indent="-228600" algn="l" rtl="0" fontAlgn="base">
              <a:lnSpc>
                <a:spcPct val="90000"/>
              </a:lnSpc>
              <a:spcBef>
                <a:spcPts val="500"/>
              </a:spcBef>
              <a:spcAft>
                <a:spcPct val="0"/>
              </a:spcAft>
              <a:buFont typeface="Arial" charset="0"/>
              <a:buChar char="•"/>
              <a:defRPr kern="1200">
                <a:solidFill>
                  <a:schemeClr val="tx1">
                    <a:lumMod val="75000"/>
                    <a:lumOff val="25000"/>
                  </a:schemeClr>
                </a:solidFill>
                <a:latin typeface="+mn-lt"/>
                <a:ea typeface="+mn-ea"/>
                <a:cs typeface="+mn-cs"/>
              </a:defRPr>
            </a:lvl4pPr>
            <a:lvl5pPr marL="2057400" indent="-228600" algn="l" rtl="0" fontAlgn="base">
              <a:lnSpc>
                <a:spcPct val="90000"/>
              </a:lnSpc>
              <a:spcBef>
                <a:spcPts val="500"/>
              </a:spcBef>
              <a:spcAft>
                <a:spcPct val="0"/>
              </a:spcAft>
              <a:buFont typeface="Arial" charset="0"/>
              <a:buChar char="•"/>
              <a:defRPr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400" b="1" i="1">
                <a:solidFill>
                  <a:srgbClr val="C00000"/>
                </a:solidFill>
              </a:rPr>
              <a:t>Please mute phone/ headset/ computer audio!​</a:t>
            </a:r>
          </a:p>
          <a:p>
            <a:pPr marL="0" indent="0" algn="ctr">
              <a:buNone/>
            </a:pPr>
            <a:r>
              <a:rPr lang="en-US" sz="2400" b="1" u="sng"/>
              <a:t>Agenda</a:t>
            </a:r>
            <a:endParaRPr lang="en-US" sz="2400" b="1" u="sng">
              <a:cs typeface="Calibri"/>
            </a:endParaRPr>
          </a:p>
          <a:p>
            <a:pPr marL="342900" indent="-342900">
              <a:lnSpc>
                <a:spcPct val="100000"/>
              </a:lnSpc>
              <a:spcBef>
                <a:spcPts val="0"/>
              </a:spcBef>
              <a:spcAft>
                <a:spcPts val="0"/>
              </a:spcAft>
              <a:buFont typeface="Symbol" panose="05050102010706020507" pitchFamily="18" charset="2"/>
              <a:buChar char=""/>
            </a:pPr>
            <a:r>
              <a:rPr lang="en-US" sz="2400"/>
              <a:t>Welcome &amp; overview</a:t>
            </a:r>
            <a:endParaRPr lang="en-US" sz="2400">
              <a:cs typeface="Calibri"/>
            </a:endParaRPr>
          </a:p>
          <a:p>
            <a:pPr marL="342900" indent="-342900">
              <a:lnSpc>
                <a:spcPct val="100000"/>
              </a:lnSpc>
              <a:spcBef>
                <a:spcPts val="0"/>
              </a:spcBef>
              <a:spcAft>
                <a:spcPts val="0"/>
              </a:spcAft>
              <a:buFont typeface="Symbol" panose="05050102010706020507" pitchFamily="18" charset="2"/>
              <a:buChar char=""/>
            </a:pPr>
            <a:r>
              <a:rPr lang="en-US" sz="2400">
                <a:cs typeface="Calibri"/>
              </a:rPr>
              <a:t>What is "core surveillance"? </a:t>
            </a:r>
          </a:p>
          <a:p>
            <a:pPr marL="342900" indent="-342900">
              <a:lnSpc>
                <a:spcPct val="100000"/>
              </a:lnSpc>
              <a:spcBef>
                <a:spcPts val="0"/>
              </a:spcBef>
              <a:spcAft>
                <a:spcPts val="0"/>
              </a:spcAft>
              <a:buFont typeface="Symbol" panose="05050102010706020507" pitchFamily="18" charset="2"/>
              <a:buChar char=""/>
            </a:pPr>
            <a:r>
              <a:rPr lang="en-US" sz="2400">
                <a:cs typeface="Calibri"/>
              </a:rPr>
              <a:t>Travel History data elements kick-off</a:t>
            </a:r>
          </a:p>
          <a:p>
            <a:pPr marL="800100" lvl="1">
              <a:lnSpc>
                <a:spcPct val="100000"/>
              </a:lnSpc>
              <a:spcBef>
                <a:spcPts val="0"/>
              </a:spcBef>
              <a:spcAft>
                <a:spcPts val="0"/>
              </a:spcAft>
              <a:buFont typeface="Symbol" panose="05050102010706020507" pitchFamily="18" charset="2"/>
              <a:buChar char=""/>
            </a:pPr>
            <a:r>
              <a:rPr lang="en-US" sz="1800">
                <a:cs typeface="Calibri"/>
              </a:rPr>
              <a:t>Introduction to travel history data class</a:t>
            </a:r>
          </a:p>
          <a:p>
            <a:pPr marL="800100" lvl="1">
              <a:lnSpc>
                <a:spcPct val="100000"/>
              </a:lnSpc>
              <a:spcBef>
                <a:spcPts val="0"/>
              </a:spcBef>
              <a:spcAft>
                <a:spcPts val="0"/>
              </a:spcAft>
              <a:buFont typeface="Symbol" panose="05050102010706020507" pitchFamily="18" charset="2"/>
              <a:buChar char=""/>
            </a:pPr>
            <a:r>
              <a:rPr lang="en-US" sz="1800">
                <a:cs typeface="Calibri"/>
              </a:rPr>
              <a:t>Existing questions, data sources and background – Danielle Tack, CDC</a:t>
            </a:r>
          </a:p>
          <a:p>
            <a:pPr marL="800100" lvl="1">
              <a:lnSpc>
                <a:spcPct val="100000"/>
              </a:lnSpc>
              <a:spcBef>
                <a:spcPts val="0"/>
              </a:spcBef>
              <a:spcAft>
                <a:spcPts val="0"/>
              </a:spcAft>
              <a:buFont typeface="Symbol" panose="05050102010706020507" pitchFamily="18" charset="2"/>
              <a:buChar char=""/>
            </a:pPr>
            <a:r>
              <a:rPr lang="en-US" sz="1800">
                <a:cs typeface="Calibri"/>
              </a:rPr>
              <a:t>Travel history core open forum </a:t>
            </a:r>
            <a:endParaRPr lang="en-US"/>
          </a:p>
          <a:p>
            <a:pPr marL="342900" indent="-342900">
              <a:lnSpc>
                <a:spcPct val="100000"/>
              </a:lnSpc>
              <a:spcBef>
                <a:spcPts val="0"/>
              </a:spcBef>
              <a:spcAft>
                <a:spcPts val="0"/>
              </a:spcAft>
              <a:buFont typeface="Symbol" panose="05050102010706020507" pitchFamily="18" charset="2"/>
              <a:buChar char=""/>
            </a:pPr>
            <a:r>
              <a:rPr lang="en-US" sz="2400">
                <a:cs typeface="Calibri"/>
              </a:rPr>
              <a:t>Hospitalization data elements - continued</a:t>
            </a:r>
          </a:p>
          <a:p>
            <a:pPr marL="342900" indent="-342900">
              <a:lnSpc>
                <a:spcPct val="100000"/>
              </a:lnSpc>
              <a:spcBef>
                <a:spcPts val="0"/>
              </a:spcBef>
              <a:spcAft>
                <a:spcPts val="0"/>
              </a:spcAft>
              <a:buFont typeface="Symbol" panose="05050102010706020507" pitchFamily="18" charset="2"/>
              <a:buChar char=""/>
            </a:pPr>
            <a:r>
              <a:rPr lang="en-US" sz="2400">
                <a:solidFill>
                  <a:srgbClr val="404040"/>
                </a:solidFill>
                <a:cs typeface="Calibri"/>
              </a:rPr>
              <a:t>Request for information</a:t>
            </a:r>
            <a:endParaRPr lang="en-US" sz="2400">
              <a:cs typeface="Calibri"/>
            </a:endParaRPr>
          </a:p>
          <a:p>
            <a:pPr marL="342900" indent="-342900">
              <a:lnSpc>
                <a:spcPct val="100000"/>
              </a:lnSpc>
              <a:spcBef>
                <a:spcPts val="0"/>
              </a:spcBef>
              <a:spcAft>
                <a:spcPts val="0"/>
              </a:spcAft>
              <a:buFont typeface="Symbol" panose="05050102010706020507" pitchFamily="18" charset="2"/>
              <a:buChar char=""/>
            </a:pPr>
            <a:r>
              <a:rPr lang="en-US" sz="2400">
                <a:cs typeface="Calibri"/>
              </a:rPr>
              <a:t>Wrap-Up</a:t>
            </a:r>
            <a:r>
              <a:rPr lang="en-US" sz="2400"/>
              <a:t> &amp; Adjourn</a:t>
            </a:r>
            <a:endParaRPr lang="en-US" sz="2400">
              <a:cs typeface="Calibri"/>
            </a:endParaRPr>
          </a:p>
        </p:txBody>
      </p:sp>
      <p:sp>
        <p:nvSpPr>
          <p:cNvPr id="9" name="Title 1">
            <a:extLst>
              <a:ext uri="{FF2B5EF4-FFF2-40B4-BE49-F238E27FC236}">
                <a16:creationId xmlns:a16="http://schemas.microsoft.com/office/drawing/2014/main" id="{B026D48B-0715-4A5E-9B7D-803AD4BD99CF}"/>
              </a:ext>
            </a:extLst>
          </p:cNvPr>
          <p:cNvSpPr txBox="1">
            <a:spLocks/>
          </p:cNvSpPr>
          <p:nvPr/>
        </p:nvSpPr>
        <p:spPr>
          <a:xfrm>
            <a:off x="212836" y="343814"/>
            <a:ext cx="6881648" cy="782621"/>
          </a:xfrm>
          <a:prstGeom prst="rect">
            <a:avLst/>
          </a:prstGeom>
        </p:spPr>
        <p:txBody>
          <a:bodyPr anchor="ctr"/>
          <a:lstStyle>
            <a:lvl1pPr algn="l" defTabSz="914400" rtl="0" eaLnBrk="1" latinLnBrk="0" hangingPunct="1">
              <a:lnSpc>
                <a:spcPct val="90000"/>
              </a:lnSpc>
              <a:spcBef>
                <a:spcPct val="0"/>
              </a:spcBef>
              <a:buNone/>
              <a:defRPr sz="3700" kern="1200">
                <a:solidFill>
                  <a:srgbClr val="15345A"/>
                </a:solidFill>
                <a:latin typeface="Arial" panose="020B0604020202020204" pitchFamily="34" charset="0"/>
                <a:ea typeface="+mj-ea"/>
                <a:cs typeface="Arial" panose="020B0604020202020204" pitchFamily="34" charset="0"/>
              </a:defRPr>
            </a:lvl1pPr>
          </a:lstStyle>
          <a:p>
            <a:r>
              <a:rPr lang="en-US" sz="2100" b="1"/>
              <a:t>CSTE Data Standardization Workgroup Meeting</a:t>
            </a:r>
            <a:r>
              <a:rPr lang="en-US" sz="2100">
                <a:solidFill>
                  <a:srgbClr val="000000"/>
                </a:solidFill>
              </a:rPr>
              <a:t>​</a:t>
            </a:r>
            <a:endParaRPr lang="en-US" sz="2100"/>
          </a:p>
        </p:txBody>
      </p:sp>
      <p:sp>
        <p:nvSpPr>
          <p:cNvPr id="3" name="Rectangle 2">
            <a:extLst>
              <a:ext uri="{FF2B5EF4-FFF2-40B4-BE49-F238E27FC236}">
                <a16:creationId xmlns:a16="http://schemas.microsoft.com/office/drawing/2014/main" id="{B0C69A24-B1B6-4FBA-9506-2B562F6DE2E3}"/>
              </a:ext>
            </a:extLst>
          </p:cNvPr>
          <p:cNvSpPr>
            <a:spLocks noChangeArrowheads="1"/>
          </p:cNvSpPr>
          <p:nvPr/>
        </p:nvSpPr>
        <p:spPr bwMode="auto">
          <a:xfrm>
            <a:off x="0" y="-184666"/>
            <a:ext cx="184731" cy="369332"/>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5492808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E518A35-BD52-081F-98AF-920F1967D026}"/>
              </a:ext>
            </a:extLst>
          </p:cNvPr>
          <p:cNvSpPr>
            <a:spLocks noGrp="1"/>
          </p:cNvSpPr>
          <p:nvPr>
            <p:ph type="body" sz="quarter" idx="10"/>
          </p:nvPr>
        </p:nvSpPr>
        <p:spPr/>
        <p:txBody>
          <a:bodyPr/>
          <a:lstStyle/>
          <a:p>
            <a:r>
              <a:rPr lang="en-US">
                <a:latin typeface="Arial"/>
                <a:cs typeface="Arial"/>
              </a:rPr>
              <a:t>Welcome, new members!</a:t>
            </a:r>
            <a:endParaRPr lang="en-US"/>
          </a:p>
        </p:txBody>
      </p:sp>
    </p:spTree>
    <p:extLst>
      <p:ext uri="{BB962C8B-B14F-4D97-AF65-F5344CB8AC3E}">
        <p14:creationId xmlns:p14="http://schemas.microsoft.com/office/powerpoint/2010/main" val="20277462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E45982-05E9-4F65-8740-F8A2B2C00792}"/>
              </a:ext>
            </a:extLst>
          </p:cNvPr>
          <p:cNvSpPr>
            <a:spLocks noGrp="1"/>
          </p:cNvSpPr>
          <p:nvPr>
            <p:ph type="title"/>
          </p:nvPr>
        </p:nvSpPr>
        <p:spPr>
          <a:xfrm>
            <a:off x="4975600" y="1811123"/>
            <a:ext cx="3754752" cy="1325563"/>
          </a:xfrm>
        </p:spPr>
        <p:txBody>
          <a:bodyPr vert="horz" lIns="91440" tIns="45720" rIns="91440" bIns="45720" rtlCol="0" anchor="ctr">
            <a:normAutofit/>
          </a:bodyPr>
          <a:lstStyle/>
          <a:p>
            <a:r>
              <a:rPr lang="en-US" sz="3100" b="1">
                <a:solidFill>
                  <a:schemeClr val="tx1"/>
                </a:solidFill>
                <a:latin typeface="+mj-lt"/>
                <a:cs typeface="+mj-cs"/>
              </a:rPr>
              <a:t>Data Standardization  </a:t>
            </a:r>
            <a:br>
              <a:rPr lang="en-US" sz="3100" b="1">
                <a:solidFill>
                  <a:schemeClr val="tx1"/>
                </a:solidFill>
                <a:latin typeface="+mj-lt"/>
                <a:cs typeface="+mj-cs"/>
              </a:rPr>
            </a:br>
            <a:r>
              <a:rPr lang="en-US" sz="3100" b="1">
                <a:solidFill>
                  <a:schemeClr val="tx1"/>
                </a:solidFill>
                <a:latin typeface="+mj-lt"/>
                <a:cs typeface="+mj-cs"/>
              </a:rPr>
              <a:t>   is the Key</a:t>
            </a:r>
            <a:endParaRPr lang="en-US" sz="3100">
              <a:solidFill>
                <a:schemeClr val="tx1"/>
              </a:solidFill>
              <a:latin typeface="+mj-lt"/>
              <a:cs typeface="+mj-cs"/>
            </a:endParaRPr>
          </a:p>
        </p:txBody>
      </p:sp>
      <p:sp>
        <p:nvSpPr>
          <p:cNvPr id="11" name="Freeform: Shape 10">
            <a:extLst>
              <a:ext uri="{FF2B5EF4-FFF2-40B4-BE49-F238E27FC236}">
                <a16:creationId xmlns:a16="http://schemas.microsoft.com/office/drawing/2014/main" id="{4F74D28C-3268-4E35-8EE1-D92CB4A85A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4629586" cy="6858000"/>
          </a:xfrm>
          <a:custGeom>
            <a:avLst/>
            <a:gdLst>
              <a:gd name="connsiteX0" fmla="*/ 6172782 w 6172782"/>
              <a:gd name="connsiteY0" fmla="*/ 0 h 6858000"/>
              <a:gd name="connsiteX1" fmla="*/ 69075 w 6172782"/>
              <a:gd name="connsiteY1" fmla="*/ 0 h 6858000"/>
              <a:gd name="connsiteX2" fmla="*/ 35131 w 6172782"/>
              <a:gd name="connsiteY2" fmla="*/ 267128 h 6858000"/>
              <a:gd name="connsiteX3" fmla="*/ 0 w 6172782"/>
              <a:gd name="connsiteY3" fmla="*/ 962845 h 6858000"/>
              <a:gd name="connsiteX4" fmla="*/ 3276103 w 6172782"/>
              <a:gd name="connsiteY4" fmla="*/ 6782205 h 6858000"/>
              <a:gd name="connsiteX5" fmla="*/ 3407923 w 6172782"/>
              <a:gd name="connsiteY5" fmla="*/ 6858000 h 6858000"/>
              <a:gd name="connsiteX6" fmla="*/ 6172782 w 617278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72782" h="685800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Picture 6" descr="A picture containing text&#10;&#10;Description automatically generated">
            <a:extLst>
              <a:ext uri="{FF2B5EF4-FFF2-40B4-BE49-F238E27FC236}">
                <a16:creationId xmlns:a16="http://schemas.microsoft.com/office/drawing/2014/main" id="{6A4471F8-BB48-70E8-B53D-1DF7C1A00440}"/>
              </a:ext>
            </a:extLst>
          </p:cNvPr>
          <p:cNvPicPr>
            <a:picLocks noChangeAspect="1"/>
          </p:cNvPicPr>
          <p:nvPr/>
        </p:nvPicPr>
        <p:blipFill rotWithShape="1">
          <a:blip r:embed="rId2"/>
          <a:srcRect l="9373" r="22180"/>
          <a:stretch/>
        </p:blipFill>
        <p:spPr>
          <a:xfrm>
            <a:off x="20" y="10"/>
            <a:ext cx="4518095"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
        <p:nvSpPr>
          <p:cNvPr id="3" name="Content Placeholder 2">
            <a:extLst>
              <a:ext uri="{FF2B5EF4-FFF2-40B4-BE49-F238E27FC236}">
                <a16:creationId xmlns:a16="http://schemas.microsoft.com/office/drawing/2014/main" id="{2A2C76AE-DDCF-4CEB-B14C-993816B5E858}"/>
              </a:ext>
            </a:extLst>
          </p:cNvPr>
          <p:cNvSpPr>
            <a:spLocks noGrp="1"/>
          </p:cNvSpPr>
          <p:nvPr>
            <p:ph idx="1"/>
          </p:nvPr>
        </p:nvSpPr>
        <p:spPr>
          <a:xfrm>
            <a:off x="5429071" y="3189727"/>
            <a:ext cx="3302917" cy="2863939"/>
          </a:xfrm>
        </p:spPr>
        <p:txBody>
          <a:bodyPr vert="horz" lIns="91440" tIns="45720" rIns="91440" bIns="45720" rtlCol="0" anchor="t">
            <a:normAutofit/>
          </a:bodyPr>
          <a:lstStyle/>
          <a:p>
            <a:pPr marL="0" indent="0">
              <a:buNone/>
            </a:pPr>
            <a:r>
              <a:rPr lang="en-US" sz="1600">
                <a:solidFill>
                  <a:schemeClr val="tx1"/>
                </a:solidFill>
                <a:latin typeface="+mn-lt"/>
                <a:cs typeface="+mn-cs"/>
              </a:rPr>
              <a:t>For systems to talk to each other </a:t>
            </a:r>
            <a:endParaRPr lang="en-US">
              <a:cs typeface="+mn-cs"/>
            </a:endParaRPr>
          </a:p>
          <a:p>
            <a:pPr marL="0" indent="0">
              <a:buNone/>
            </a:pPr>
            <a:r>
              <a:rPr lang="en-US" sz="1600">
                <a:solidFill>
                  <a:schemeClr val="tx1"/>
                </a:solidFill>
                <a:latin typeface="+mn-lt"/>
                <a:cs typeface="+mn-cs"/>
              </a:rPr>
              <a:t>and share automated services, </a:t>
            </a:r>
            <a:endParaRPr lang="en-US" sz="1600">
              <a:solidFill>
                <a:schemeClr val="tx1"/>
              </a:solidFill>
              <a:latin typeface="+mn-lt"/>
              <a:cs typeface="Calibri" panose="020F0502020204030204"/>
            </a:endParaRPr>
          </a:p>
          <a:p>
            <a:pPr marL="0" indent="0">
              <a:buNone/>
            </a:pPr>
            <a:r>
              <a:rPr lang="en-US" sz="1600">
                <a:solidFill>
                  <a:schemeClr val="tx1"/>
                </a:solidFill>
                <a:latin typeface="+mn-lt"/>
                <a:cs typeface="+mn-cs"/>
              </a:rPr>
              <a:t>they must speak the same language.</a:t>
            </a:r>
            <a:endParaRPr lang="en-US" sz="1600">
              <a:solidFill>
                <a:schemeClr val="tx1"/>
              </a:solidFill>
              <a:latin typeface="+mn-lt"/>
              <a:cs typeface="Calibri" panose="020F0502020204030204"/>
            </a:endParaRPr>
          </a:p>
        </p:txBody>
      </p:sp>
      <p:sp>
        <p:nvSpPr>
          <p:cNvPr id="4" name="Rectangle 1">
            <a:extLst>
              <a:ext uri="{FF2B5EF4-FFF2-40B4-BE49-F238E27FC236}">
                <a16:creationId xmlns:a16="http://schemas.microsoft.com/office/drawing/2014/main" id="{0E62CC83-205C-B9E7-4FF9-B28CF4087302}"/>
              </a:ext>
            </a:extLst>
          </p:cNvPr>
          <p:cNvSpPr>
            <a:spLocks noChangeArrowheads="1"/>
          </p:cNvSpPr>
          <p:nvPr/>
        </p:nvSpPr>
        <p:spPr bwMode="auto">
          <a:xfrm>
            <a:off x="0" y="-330859"/>
            <a:ext cx="65" cy="66172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spcBef>
                <a:spcPct val="0"/>
              </a:spcBef>
              <a:spcAft>
                <a:spcPts val="600"/>
              </a:spcAft>
              <a:buClrTx/>
              <a:buSzTx/>
              <a:buFontTx/>
              <a:buNone/>
              <a:tabLst/>
            </a:pPr>
            <a:br>
              <a:rPr kumimoji="0" lang="en-US" altLang="en-US" sz="1000" b="0" i="0" u="none" strike="noStrike" cap="none" normalizeH="0" baseline="0">
                <a:ln>
                  <a:noFill/>
                </a:ln>
                <a:solidFill>
                  <a:srgbClr val="000000"/>
                </a:solidFill>
                <a:effectLst/>
                <a:latin typeface="Roboto" panose="02000000000000000000" pitchFamily="2" charset="0"/>
              </a:rPr>
            </a:br>
            <a:endParaRPr kumimoji="0" lang="en-US" altLang="en-US" sz="1000" b="0" i="0" u="none" strike="noStrike" cap="none" normalizeH="0" baseline="0">
              <a:ln>
                <a:noFill/>
              </a:ln>
              <a:solidFill>
                <a:srgbClr val="000000"/>
              </a:solidFill>
              <a:effectLst/>
              <a:latin typeface="Roboto" panose="02000000000000000000" pitchFamily="2" charset="0"/>
            </a:endParaRPr>
          </a:p>
          <a:p>
            <a:pPr marL="0" marR="0" lvl="0" indent="0" algn="l" defTabSz="914400" rtl="0" eaLnBrk="0" fontAlgn="base" latinLnBrk="0" hangingPunct="0">
              <a:spcBef>
                <a:spcPct val="0"/>
              </a:spcBef>
              <a:spcAft>
                <a:spcPts val="60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962344527"/>
      </p:ext>
    </p:extLst>
  </p:cSld>
  <p:clrMapOvr>
    <a:overrideClrMapping bg1="dk1" tx1="lt1" bg2="dk2" tx2="lt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B9DE86-5CAF-E923-24AE-4A07B34C5A43}"/>
              </a:ext>
            </a:extLst>
          </p:cNvPr>
          <p:cNvSpPr>
            <a:spLocks noGrp="1"/>
          </p:cNvSpPr>
          <p:nvPr>
            <p:ph type="title"/>
          </p:nvPr>
        </p:nvSpPr>
        <p:spPr/>
        <p:txBody>
          <a:bodyPr lIns="91440" tIns="45720" rIns="91440" bIns="45720" anchor="ctr"/>
          <a:lstStyle/>
          <a:p>
            <a:r>
              <a:rPr lang="en-US">
                <a:latin typeface="Arial"/>
                <a:cs typeface="Arial"/>
              </a:rPr>
              <a:t>Process overview</a:t>
            </a:r>
            <a:endParaRPr lang="en-US"/>
          </a:p>
        </p:txBody>
      </p:sp>
      <p:sp>
        <p:nvSpPr>
          <p:cNvPr id="3" name="Content Placeholder 2">
            <a:extLst>
              <a:ext uri="{FF2B5EF4-FFF2-40B4-BE49-F238E27FC236}">
                <a16:creationId xmlns:a16="http://schemas.microsoft.com/office/drawing/2014/main" id="{4D6219E4-53AE-A301-4712-F625B8C1923E}"/>
              </a:ext>
            </a:extLst>
          </p:cNvPr>
          <p:cNvSpPr>
            <a:spLocks noGrp="1"/>
          </p:cNvSpPr>
          <p:nvPr>
            <p:ph idx="1"/>
          </p:nvPr>
        </p:nvSpPr>
        <p:spPr>
          <a:xfrm>
            <a:off x="243659" y="1360095"/>
            <a:ext cx="8643488" cy="4763358"/>
          </a:xfrm>
        </p:spPr>
        <p:txBody>
          <a:bodyPr vert="horz" lIns="91440" tIns="45720" rIns="91440" bIns="45720" rtlCol="0" anchor="t">
            <a:normAutofit fontScale="92500" lnSpcReduction="10000"/>
          </a:bodyPr>
          <a:lstStyle/>
          <a:p>
            <a:pPr>
              <a:lnSpc>
                <a:spcPct val="110000"/>
              </a:lnSpc>
            </a:pPr>
            <a:r>
              <a:rPr lang="en-US" sz="1800" b="1">
                <a:latin typeface="Arial"/>
                <a:cs typeface="Arial"/>
              </a:rPr>
              <a:t>Pre-meeting:</a:t>
            </a:r>
            <a:endParaRPr lang="en-US" sz="1800"/>
          </a:p>
          <a:p>
            <a:pPr lvl="1">
              <a:lnSpc>
                <a:spcPct val="110000"/>
              </a:lnSpc>
            </a:pPr>
            <a:r>
              <a:rPr lang="en-US" sz="1600">
                <a:latin typeface="Arial"/>
                <a:cs typeface="Arial"/>
              </a:rPr>
              <a:t>Gather background on what exists</a:t>
            </a:r>
          </a:p>
          <a:p>
            <a:pPr lvl="1">
              <a:lnSpc>
                <a:spcPct val="110000"/>
              </a:lnSpc>
            </a:pPr>
            <a:r>
              <a:rPr lang="en-US" sz="1600">
                <a:latin typeface="Arial"/>
                <a:cs typeface="Arial"/>
              </a:rPr>
              <a:t>Advertise topic among CDC programs &amp; CSTE to recruit participation</a:t>
            </a:r>
          </a:p>
          <a:p>
            <a:pPr>
              <a:lnSpc>
                <a:spcPct val="110000"/>
              </a:lnSpc>
            </a:pPr>
            <a:r>
              <a:rPr lang="en-US" sz="1800" b="1">
                <a:latin typeface="Arial"/>
                <a:cs typeface="Arial"/>
              </a:rPr>
              <a:t>Meeting:</a:t>
            </a:r>
            <a:endParaRPr lang="en-US" sz="1800" b="1"/>
          </a:p>
          <a:p>
            <a:pPr lvl="1">
              <a:lnSpc>
                <a:spcPct val="110000"/>
              </a:lnSpc>
            </a:pPr>
            <a:r>
              <a:rPr lang="en-US" sz="1600">
                <a:latin typeface="Arial"/>
                <a:cs typeface="Arial"/>
              </a:rPr>
              <a:t>Introduce topic, What is in/out of scope</a:t>
            </a:r>
            <a:endParaRPr lang="en-US" sz="1600"/>
          </a:p>
          <a:p>
            <a:pPr lvl="1">
              <a:lnSpc>
                <a:spcPct val="110000"/>
              </a:lnSpc>
            </a:pPr>
            <a:r>
              <a:rPr lang="en-US" sz="1600">
                <a:latin typeface="Arial"/>
                <a:cs typeface="Arial"/>
              </a:rPr>
              <a:t>Background: Existing standards?</a:t>
            </a:r>
            <a:endParaRPr lang="en-US" sz="1400"/>
          </a:p>
          <a:p>
            <a:pPr lvl="1">
              <a:lnSpc>
                <a:spcPct val="110000"/>
              </a:lnSpc>
            </a:pPr>
            <a:r>
              <a:rPr lang="en-US" sz="1600">
                <a:latin typeface="Arial"/>
                <a:cs typeface="Arial"/>
              </a:rPr>
              <a:t>What is part of core surveillance?</a:t>
            </a:r>
          </a:p>
          <a:p>
            <a:pPr lvl="1">
              <a:lnSpc>
                <a:spcPct val="110000"/>
              </a:lnSpc>
            </a:pPr>
            <a:r>
              <a:rPr lang="en-US" sz="1600">
                <a:latin typeface="Arial"/>
                <a:cs typeface="Arial"/>
              </a:rPr>
              <a:t>Polling as needed throughout </a:t>
            </a:r>
          </a:p>
          <a:p>
            <a:pPr lvl="1">
              <a:lnSpc>
                <a:spcPct val="110000"/>
              </a:lnSpc>
            </a:pPr>
            <a:r>
              <a:rPr lang="en-US" sz="1600">
                <a:latin typeface="Arial"/>
                <a:cs typeface="Arial"/>
              </a:rPr>
              <a:t>Identify what we still need to define/discussion/work out</a:t>
            </a:r>
            <a:endParaRPr lang="en-US" sz="1600"/>
          </a:p>
          <a:p>
            <a:pPr>
              <a:lnSpc>
                <a:spcPct val="110000"/>
              </a:lnSpc>
            </a:pPr>
            <a:r>
              <a:rPr lang="en-US" sz="1800" b="1">
                <a:latin typeface="Arial"/>
                <a:cs typeface="Arial"/>
              </a:rPr>
              <a:t>Post-meeting:</a:t>
            </a:r>
            <a:endParaRPr lang="en-US" sz="1800" b="1"/>
          </a:p>
          <a:p>
            <a:pPr lvl="1">
              <a:lnSpc>
                <a:spcPct val="110000"/>
              </a:lnSpc>
            </a:pPr>
            <a:r>
              <a:rPr lang="en-US" sz="1600">
                <a:latin typeface="Arial"/>
                <a:cs typeface="Arial"/>
              </a:rPr>
              <a:t>Open survey to group to:</a:t>
            </a:r>
            <a:endParaRPr lang="en-US" sz="1600"/>
          </a:p>
          <a:p>
            <a:pPr lvl="2">
              <a:lnSpc>
                <a:spcPct val="110000"/>
              </a:lnSpc>
            </a:pPr>
            <a:r>
              <a:rPr lang="en-US" sz="1400">
                <a:latin typeface="Arial"/>
                <a:cs typeface="Arial"/>
              </a:rPr>
              <a:t>Solicit additional feedback for follow-up items </a:t>
            </a:r>
            <a:endParaRPr lang="en-US" sz="1400"/>
          </a:p>
          <a:p>
            <a:pPr lvl="2">
              <a:lnSpc>
                <a:spcPct val="110000"/>
              </a:lnSpc>
            </a:pPr>
            <a:r>
              <a:rPr lang="en-US" sz="1400">
                <a:latin typeface="Arial"/>
                <a:cs typeface="Arial"/>
              </a:rPr>
              <a:t>Opportunity for participants to provide more info on any areas of concern from meeting</a:t>
            </a:r>
            <a:endParaRPr lang="en-US" sz="1400"/>
          </a:p>
          <a:p>
            <a:pPr lvl="1">
              <a:lnSpc>
                <a:spcPct val="110000"/>
              </a:lnSpc>
            </a:pPr>
            <a:r>
              <a:rPr lang="en-US" sz="1600">
                <a:latin typeface="Arial"/>
                <a:cs typeface="Arial"/>
              </a:rPr>
              <a:t>Compile and document agreed-upon items</a:t>
            </a:r>
            <a:endParaRPr lang="en-US" sz="1600"/>
          </a:p>
          <a:p>
            <a:pPr lvl="1">
              <a:lnSpc>
                <a:spcPct val="110000"/>
              </a:lnSpc>
            </a:pPr>
            <a:r>
              <a:rPr lang="en-US" sz="1600">
                <a:latin typeface="Arial"/>
                <a:cs typeface="Arial"/>
              </a:rPr>
              <a:t>Iterate in subsequent meetings</a:t>
            </a:r>
            <a:endParaRPr lang="en-US" sz="1600"/>
          </a:p>
          <a:p>
            <a:pPr lvl="1">
              <a:lnSpc>
                <a:spcPct val="110000"/>
              </a:lnSpc>
            </a:pPr>
            <a:endParaRPr lang="en-US" sz="1600"/>
          </a:p>
        </p:txBody>
      </p:sp>
    </p:spTree>
    <p:extLst>
      <p:ext uri="{BB962C8B-B14F-4D97-AF65-F5344CB8AC3E}">
        <p14:creationId xmlns:p14="http://schemas.microsoft.com/office/powerpoint/2010/main" val="30982900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6794E9-EA4F-B3D6-7AA7-0F4B7348AA1D}"/>
              </a:ext>
            </a:extLst>
          </p:cNvPr>
          <p:cNvSpPr>
            <a:spLocks noGrp="1"/>
          </p:cNvSpPr>
          <p:nvPr>
            <p:ph type="title"/>
          </p:nvPr>
        </p:nvSpPr>
        <p:spPr/>
        <p:txBody>
          <a:bodyPr lIns="91440" tIns="45720" rIns="91440" bIns="45720" anchor="ctr"/>
          <a:lstStyle/>
          <a:p>
            <a:r>
              <a:rPr lang="en-US">
                <a:latin typeface="Arial"/>
                <a:cs typeface="Arial"/>
              </a:rPr>
              <a:t>Meeting ground rules</a:t>
            </a:r>
            <a:endParaRPr lang="en-US"/>
          </a:p>
        </p:txBody>
      </p:sp>
      <p:sp>
        <p:nvSpPr>
          <p:cNvPr id="3" name="Content Placeholder 2">
            <a:extLst>
              <a:ext uri="{FF2B5EF4-FFF2-40B4-BE49-F238E27FC236}">
                <a16:creationId xmlns:a16="http://schemas.microsoft.com/office/drawing/2014/main" id="{FA2C0316-4D54-4B79-F764-EABB9A70FCDB}"/>
              </a:ext>
            </a:extLst>
          </p:cNvPr>
          <p:cNvSpPr>
            <a:spLocks noGrp="1"/>
          </p:cNvSpPr>
          <p:nvPr>
            <p:ph idx="1"/>
          </p:nvPr>
        </p:nvSpPr>
        <p:spPr/>
        <p:txBody>
          <a:bodyPr vert="horz" lIns="91440" tIns="45720" rIns="91440" bIns="45720" rtlCol="0" anchor="t">
            <a:normAutofit/>
          </a:bodyPr>
          <a:lstStyle/>
          <a:p>
            <a:r>
              <a:rPr lang="en-US" sz="2000">
                <a:latin typeface="Arial"/>
                <a:cs typeface="Arial"/>
              </a:rPr>
              <a:t>Discussion Guidelines</a:t>
            </a:r>
            <a:endParaRPr lang="en-US" sz="2000"/>
          </a:p>
          <a:p>
            <a:pPr lvl="1"/>
            <a:r>
              <a:rPr lang="en-US" sz="1800">
                <a:latin typeface="Arial"/>
                <a:cs typeface="Arial"/>
              </a:rPr>
              <a:t>"Raise" your hand</a:t>
            </a:r>
          </a:p>
          <a:p>
            <a:pPr lvl="1"/>
            <a:r>
              <a:rPr lang="en-US" sz="1800">
                <a:latin typeface="Arial"/>
                <a:cs typeface="Arial"/>
              </a:rPr>
              <a:t>Use the chat to provide feedback and ask questions</a:t>
            </a:r>
          </a:p>
          <a:p>
            <a:pPr lvl="1"/>
            <a:r>
              <a:rPr lang="en-US" sz="1800">
                <a:latin typeface="Arial"/>
                <a:cs typeface="Arial"/>
              </a:rPr>
              <a:t>When called, state your name and affiliation</a:t>
            </a:r>
          </a:p>
          <a:p>
            <a:pPr lvl="1"/>
            <a:r>
              <a:rPr lang="en-US" sz="1800">
                <a:latin typeface="Arial"/>
                <a:cs typeface="Arial"/>
              </a:rPr>
              <a:t>Stay on point, be brief, and within the context of the discussion in progress</a:t>
            </a:r>
          </a:p>
          <a:p>
            <a:pPr lvl="1"/>
            <a:r>
              <a:rPr lang="en-US" sz="1800">
                <a:latin typeface="Arial"/>
                <a:cs typeface="Arial"/>
              </a:rPr>
              <a:t>80/20 consensus</a:t>
            </a:r>
            <a:endParaRPr lang="en-US" sz="1800"/>
          </a:p>
          <a:p>
            <a:pPr lvl="1"/>
            <a:r>
              <a:rPr lang="en-US" sz="1800">
                <a:latin typeface="Arial"/>
                <a:cs typeface="Arial"/>
              </a:rPr>
              <a:t>Co-Chairs/moderators' prerogative to move the discussion forward as needed</a:t>
            </a:r>
            <a:endParaRPr lang="en-US" sz="1800"/>
          </a:p>
          <a:p>
            <a:pPr lvl="2"/>
            <a:r>
              <a:rPr lang="en-US" sz="1600">
                <a:latin typeface="Arial"/>
                <a:cs typeface="Arial"/>
                <a:hlinkClick r:id="rId2"/>
              </a:rPr>
              <a:t>Post-meeting survey</a:t>
            </a:r>
            <a:r>
              <a:rPr lang="en-US" sz="1600">
                <a:latin typeface="Arial"/>
                <a:cs typeface="Arial"/>
              </a:rPr>
              <a:t> provided for additional input</a:t>
            </a:r>
          </a:p>
          <a:p>
            <a:pPr lvl="1"/>
            <a:r>
              <a:rPr lang="en-US" sz="1800">
                <a:latin typeface="Arial"/>
                <a:cs typeface="Arial"/>
              </a:rPr>
              <a:t>Be courteous and be open to new ideas</a:t>
            </a:r>
            <a:endParaRPr lang="en-US" sz="1800"/>
          </a:p>
        </p:txBody>
      </p:sp>
      <p:sp>
        <p:nvSpPr>
          <p:cNvPr id="4" name="TextBox 3">
            <a:extLst>
              <a:ext uri="{FF2B5EF4-FFF2-40B4-BE49-F238E27FC236}">
                <a16:creationId xmlns:a16="http://schemas.microsoft.com/office/drawing/2014/main" id="{6004BCDC-EE82-8506-9B27-53CC28F5DFBF}"/>
              </a:ext>
            </a:extLst>
          </p:cNvPr>
          <p:cNvSpPr txBox="1"/>
          <p:nvPr/>
        </p:nvSpPr>
        <p:spPr>
          <a:xfrm>
            <a:off x="717331" y="4914900"/>
            <a:ext cx="7453148"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solidFill>
                  <a:srgbClr val="FF0000"/>
                </a:solidFill>
                <a:cs typeface="Arial"/>
              </a:rPr>
              <a:t>Active participation encouraged for all!  </a:t>
            </a:r>
            <a:endParaRPr lang="en-US" b="1">
              <a:solidFill>
                <a:srgbClr val="000000"/>
              </a:solidFill>
              <a:cs typeface="Calibri" panose="020F0502020204030204"/>
            </a:endParaRPr>
          </a:p>
          <a:p>
            <a:pPr marL="285750" indent="-285750">
              <a:buFont typeface="Arial"/>
              <a:buChar char="•"/>
            </a:pPr>
            <a:r>
              <a:rPr lang="en-US">
                <a:solidFill>
                  <a:srgbClr val="FF0000"/>
                </a:solidFill>
                <a:cs typeface="Arial"/>
              </a:rPr>
              <a:t>   Chats, voting, comments, etc.  </a:t>
            </a:r>
            <a:endParaRPr lang="en-US">
              <a:solidFill>
                <a:srgbClr val="000000"/>
              </a:solidFill>
              <a:cs typeface="Calibri" panose="020F0502020204030204"/>
            </a:endParaRPr>
          </a:p>
          <a:p>
            <a:pPr marL="285750" indent="-285750">
              <a:buFont typeface="Arial"/>
              <a:buChar char="•"/>
            </a:pPr>
            <a:r>
              <a:rPr lang="en-US">
                <a:solidFill>
                  <a:srgbClr val="FF0000"/>
                </a:solidFill>
                <a:cs typeface="Arial"/>
              </a:rPr>
              <a:t>   Includes STLT jurisdictions + CDC Programs + CSTE, etc.  </a:t>
            </a:r>
            <a:endParaRPr lang="en-US">
              <a:cs typeface="Arial"/>
            </a:endParaRPr>
          </a:p>
        </p:txBody>
      </p:sp>
    </p:spTree>
    <p:extLst>
      <p:ext uri="{BB962C8B-B14F-4D97-AF65-F5344CB8AC3E}">
        <p14:creationId xmlns:p14="http://schemas.microsoft.com/office/powerpoint/2010/main" val="5813814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3D22B6F-B08E-B15E-1F9D-8BAD7D0BF764}"/>
              </a:ext>
            </a:extLst>
          </p:cNvPr>
          <p:cNvSpPr>
            <a:spLocks noGrp="1"/>
          </p:cNvSpPr>
          <p:nvPr>
            <p:ph type="body" sz="quarter" idx="10"/>
          </p:nvPr>
        </p:nvSpPr>
        <p:spPr/>
        <p:txBody>
          <a:bodyPr/>
          <a:lstStyle/>
          <a:p>
            <a:r>
              <a:rPr lang="en-US">
                <a:latin typeface="Arial"/>
                <a:cs typeface="Arial"/>
              </a:rPr>
              <a:t>Core Surveillance</a:t>
            </a:r>
            <a:endParaRPr lang="en-US"/>
          </a:p>
        </p:txBody>
      </p:sp>
    </p:spTree>
    <p:extLst>
      <p:ext uri="{BB962C8B-B14F-4D97-AF65-F5344CB8AC3E}">
        <p14:creationId xmlns:p14="http://schemas.microsoft.com/office/powerpoint/2010/main" val="1524331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61D126-B539-9F48-473D-501BE8B0221E}"/>
              </a:ext>
            </a:extLst>
          </p:cNvPr>
          <p:cNvSpPr>
            <a:spLocks noGrp="1"/>
          </p:cNvSpPr>
          <p:nvPr>
            <p:ph type="title"/>
          </p:nvPr>
        </p:nvSpPr>
        <p:spPr/>
        <p:txBody>
          <a:bodyPr lIns="91440" tIns="45720" rIns="91440" bIns="45720" anchor="ctr"/>
          <a:lstStyle/>
          <a:p>
            <a:r>
              <a:rPr lang="en-US">
                <a:latin typeface="Arial"/>
                <a:cs typeface="Arial"/>
              </a:rPr>
              <a:t>What is "core surveillance"?</a:t>
            </a:r>
            <a:endParaRPr lang="en-US"/>
          </a:p>
        </p:txBody>
      </p:sp>
      <p:sp>
        <p:nvSpPr>
          <p:cNvPr id="3" name="Content Placeholder 2">
            <a:extLst>
              <a:ext uri="{FF2B5EF4-FFF2-40B4-BE49-F238E27FC236}">
                <a16:creationId xmlns:a16="http://schemas.microsoft.com/office/drawing/2014/main" id="{EB399FD8-5CF5-2F2E-2C01-D7F739A1040D}"/>
              </a:ext>
            </a:extLst>
          </p:cNvPr>
          <p:cNvSpPr>
            <a:spLocks noGrp="1"/>
          </p:cNvSpPr>
          <p:nvPr>
            <p:ph idx="1"/>
          </p:nvPr>
        </p:nvSpPr>
        <p:spPr/>
        <p:txBody>
          <a:bodyPr vert="horz" lIns="91440" tIns="45720" rIns="91440" bIns="45720" rtlCol="0" anchor="t">
            <a:normAutofit/>
          </a:bodyPr>
          <a:lstStyle/>
          <a:p>
            <a:pPr marL="0" indent="0">
              <a:lnSpc>
                <a:spcPct val="100000"/>
              </a:lnSpc>
              <a:buNone/>
            </a:pPr>
            <a:r>
              <a:rPr lang="en-US" sz="1600" b="1">
                <a:latin typeface="Arial"/>
                <a:cs typeface="Arial"/>
              </a:rPr>
              <a:t>Data elements/data classes that we identify as part of "core surveillance" are those that we want to collect and to define similarly across many conditions and across jurisdictions.</a:t>
            </a:r>
            <a:endParaRPr lang="en-US" sz="1600"/>
          </a:p>
          <a:p>
            <a:pPr marL="0" indent="0">
              <a:lnSpc>
                <a:spcPct val="100000"/>
              </a:lnSpc>
              <a:buNone/>
            </a:pPr>
            <a:endParaRPr lang="en-US" sz="1600" b="1">
              <a:latin typeface="Arial"/>
              <a:cs typeface="Arial"/>
            </a:endParaRPr>
          </a:p>
          <a:p>
            <a:pPr lvl="1" indent="0">
              <a:buNone/>
            </a:pPr>
            <a:r>
              <a:rPr lang="en-US" sz="1600">
                <a:latin typeface="Arial"/>
                <a:cs typeface="Arial"/>
              </a:rPr>
              <a:t>Identify structure, value sets, common definitions for core elements.</a:t>
            </a:r>
            <a:br>
              <a:rPr lang="en-US" sz="1600">
                <a:latin typeface="Arial"/>
                <a:cs typeface="Arial"/>
              </a:rPr>
            </a:br>
            <a:endParaRPr lang="en-US" sz="1600">
              <a:latin typeface="Arial"/>
              <a:cs typeface="Arial"/>
            </a:endParaRPr>
          </a:p>
          <a:p>
            <a:pPr lvl="1" indent="0">
              <a:buNone/>
            </a:pPr>
            <a:r>
              <a:rPr lang="en-US" sz="1600">
                <a:latin typeface="Arial"/>
                <a:cs typeface="Arial"/>
              </a:rPr>
              <a:t>Facilitate data exchange, interjurisdictional transmission, addition of new conditions</a:t>
            </a:r>
            <a:br>
              <a:rPr lang="en-US" sz="1600">
                <a:latin typeface="Arial"/>
                <a:cs typeface="Arial"/>
              </a:rPr>
            </a:br>
            <a:endParaRPr lang="en-US" sz="1600">
              <a:latin typeface="Arial"/>
              <a:cs typeface="Arial"/>
            </a:endParaRPr>
          </a:p>
          <a:p>
            <a:pPr marL="0" indent="0">
              <a:lnSpc>
                <a:spcPct val="100000"/>
              </a:lnSpc>
              <a:buNone/>
            </a:pPr>
            <a:r>
              <a:rPr lang="en-US" sz="1600" b="1">
                <a:latin typeface="Arial"/>
                <a:cs typeface="Arial"/>
              </a:rPr>
              <a:t>=&gt; Standardization of these elements should provide value for data exchange or interoperability</a:t>
            </a:r>
            <a:br>
              <a:rPr lang="en-US" sz="1600" b="1">
                <a:latin typeface="Arial"/>
                <a:cs typeface="Arial"/>
              </a:rPr>
            </a:br>
            <a:endParaRPr lang="en-US" sz="1600"/>
          </a:p>
          <a:p>
            <a:pPr lvl="1">
              <a:lnSpc>
                <a:spcPct val="100000"/>
              </a:lnSpc>
            </a:pPr>
            <a:r>
              <a:rPr lang="en-US" sz="1400">
                <a:latin typeface="Arial"/>
                <a:cs typeface="Arial"/>
              </a:rPr>
              <a:t>Do you want to receive it as part of interjurisdictional exchange?</a:t>
            </a:r>
          </a:p>
          <a:p>
            <a:pPr lvl="1">
              <a:lnSpc>
                <a:spcPct val="100000"/>
              </a:lnSpc>
            </a:pPr>
            <a:r>
              <a:rPr lang="en-US" sz="1400">
                <a:latin typeface="Arial"/>
                <a:cs typeface="Arial"/>
              </a:rPr>
              <a:t>Do you want an efficient way to ingest?</a:t>
            </a:r>
            <a:endParaRPr lang="en-US" sz="1400"/>
          </a:p>
          <a:p>
            <a:pPr lvl="1">
              <a:lnSpc>
                <a:spcPct val="100000"/>
              </a:lnSpc>
            </a:pPr>
            <a:r>
              <a:rPr lang="en-US" sz="1400">
                <a:latin typeface="Arial"/>
                <a:cs typeface="Arial"/>
              </a:rPr>
              <a:t>Is there utility across multiple conditions -- would you want the elements available for many conditions or to add as a block?</a:t>
            </a:r>
          </a:p>
          <a:p>
            <a:pPr lvl="1">
              <a:lnSpc>
                <a:spcPct val="100000"/>
              </a:lnSpc>
            </a:pPr>
            <a:endParaRPr lang="en-US" sz="1400">
              <a:latin typeface="Arial"/>
              <a:cs typeface="Arial"/>
            </a:endParaRPr>
          </a:p>
          <a:p>
            <a:pPr lvl="1"/>
            <a:endParaRPr lang="en-US" sz="1400">
              <a:latin typeface="Calibri"/>
              <a:cs typeface="Calibri"/>
            </a:endParaRPr>
          </a:p>
          <a:p>
            <a:pPr lvl="1">
              <a:lnSpc>
                <a:spcPct val="100000"/>
              </a:lnSpc>
            </a:pPr>
            <a:endParaRPr lang="en-US" sz="1400">
              <a:latin typeface="Arial"/>
              <a:cs typeface="Arial"/>
            </a:endParaRPr>
          </a:p>
          <a:p>
            <a:pPr lvl="1">
              <a:lnSpc>
                <a:spcPct val="100000"/>
              </a:lnSpc>
            </a:pPr>
            <a:endParaRPr lang="en-US" sz="1400">
              <a:latin typeface="Arial"/>
              <a:cs typeface="Arial"/>
            </a:endParaRPr>
          </a:p>
        </p:txBody>
      </p:sp>
    </p:spTree>
    <p:extLst>
      <p:ext uri="{BB962C8B-B14F-4D97-AF65-F5344CB8AC3E}">
        <p14:creationId xmlns:p14="http://schemas.microsoft.com/office/powerpoint/2010/main" val="38898579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9489E0-3E81-485B-88A2-7A0D3FCE526F}"/>
              </a:ext>
            </a:extLst>
          </p:cNvPr>
          <p:cNvSpPr>
            <a:spLocks noGrp="1"/>
          </p:cNvSpPr>
          <p:nvPr>
            <p:ph type="title"/>
          </p:nvPr>
        </p:nvSpPr>
        <p:spPr>
          <a:xfrm>
            <a:off x="243657" y="255082"/>
            <a:ext cx="6570501" cy="871355"/>
          </a:xfrm>
        </p:spPr>
        <p:txBody>
          <a:bodyPr lIns="91440" tIns="45720" rIns="91440" bIns="45720" anchor="ctr"/>
          <a:lstStyle/>
          <a:p>
            <a:r>
              <a:rPr lang="en-US">
                <a:latin typeface="Arial"/>
                <a:cs typeface="Arial"/>
              </a:rPr>
              <a:t>Core surveillance</a:t>
            </a:r>
          </a:p>
        </p:txBody>
      </p:sp>
      <p:sp>
        <p:nvSpPr>
          <p:cNvPr id="3" name="Content Placeholder 2">
            <a:extLst>
              <a:ext uri="{FF2B5EF4-FFF2-40B4-BE49-F238E27FC236}">
                <a16:creationId xmlns:a16="http://schemas.microsoft.com/office/drawing/2014/main" id="{B07D4668-6A4E-4CC8-924C-76F76F3EE4D2}"/>
              </a:ext>
            </a:extLst>
          </p:cNvPr>
          <p:cNvSpPr>
            <a:spLocks noGrp="1"/>
          </p:cNvSpPr>
          <p:nvPr>
            <p:ph idx="1"/>
          </p:nvPr>
        </p:nvSpPr>
        <p:spPr/>
        <p:txBody>
          <a:bodyPr vert="horz" lIns="91440" tIns="45720" rIns="91440" bIns="45720" rtlCol="0" anchor="t">
            <a:normAutofit/>
          </a:bodyPr>
          <a:lstStyle/>
          <a:p>
            <a:pPr marL="457200" lvl="1" indent="0">
              <a:buNone/>
            </a:pPr>
            <a:endParaRPr lang="en-US" b="1"/>
          </a:p>
          <a:p>
            <a:pPr marL="0" indent="0">
              <a:buNone/>
            </a:pPr>
            <a:endParaRPr lang="en-US"/>
          </a:p>
          <a:p>
            <a:endParaRPr lang="en-US"/>
          </a:p>
        </p:txBody>
      </p:sp>
      <p:grpSp>
        <p:nvGrpSpPr>
          <p:cNvPr id="4" name="Group 3">
            <a:extLst>
              <a:ext uri="{FF2B5EF4-FFF2-40B4-BE49-F238E27FC236}">
                <a16:creationId xmlns:a16="http://schemas.microsoft.com/office/drawing/2014/main" id="{6C4B7334-33DD-8748-1C40-691A36DACBC7}"/>
              </a:ext>
            </a:extLst>
          </p:cNvPr>
          <p:cNvGrpSpPr/>
          <p:nvPr/>
        </p:nvGrpSpPr>
        <p:grpSpPr>
          <a:xfrm>
            <a:off x="216776" y="1389655"/>
            <a:ext cx="5212528" cy="4911835"/>
            <a:chOff x="216776" y="1547310"/>
            <a:chExt cx="4572054" cy="4754180"/>
          </a:xfrm>
        </p:grpSpPr>
        <p:pic>
          <p:nvPicPr>
            <p:cNvPr id="5" name="Picture 4" descr="Diagram&#10;&#10;Description automatically generated">
              <a:extLst>
                <a:ext uri="{FF2B5EF4-FFF2-40B4-BE49-F238E27FC236}">
                  <a16:creationId xmlns:a16="http://schemas.microsoft.com/office/drawing/2014/main" id="{1313A22D-523F-7943-4CA3-431B9F152253}"/>
                </a:ext>
              </a:extLst>
            </p:cNvPr>
            <p:cNvPicPr>
              <a:picLocks noChangeAspect="1"/>
            </p:cNvPicPr>
            <p:nvPr/>
          </p:nvPicPr>
          <p:blipFill rotWithShape="1">
            <a:blip r:embed="rId2">
              <a:extLst>
                <a:ext uri="{28A0092B-C50C-407E-A947-70E740481C1C}">
                  <a14:useLocalDpi xmlns:a14="http://schemas.microsoft.com/office/drawing/2010/main" val="0"/>
                </a:ext>
              </a:extLst>
            </a:blip>
            <a:srcRect l="1185" t="5950" r="48815"/>
            <a:stretch/>
          </p:blipFill>
          <p:spPr>
            <a:xfrm>
              <a:off x="216776" y="1547310"/>
              <a:ext cx="4572054" cy="4754180"/>
            </a:xfrm>
            <a:prstGeom prst="rect">
              <a:avLst/>
            </a:prstGeom>
          </p:spPr>
        </p:pic>
        <p:sp>
          <p:nvSpPr>
            <p:cNvPr id="6" name="Oval 5">
              <a:extLst>
                <a:ext uri="{FF2B5EF4-FFF2-40B4-BE49-F238E27FC236}">
                  <a16:creationId xmlns:a16="http://schemas.microsoft.com/office/drawing/2014/main" id="{8FA865EF-6355-119A-084B-DD1DF1A67860}"/>
                </a:ext>
              </a:extLst>
            </p:cNvPr>
            <p:cNvSpPr/>
            <p:nvPr/>
          </p:nvSpPr>
          <p:spPr>
            <a:xfrm>
              <a:off x="1083878" y="3399439"/>
              <a:ext cx="2670285" cy="2611164"/>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 name="TextBox 7">
            <a:extLst>
              <a:ext uri="{FF2B5EF4-FFF2-40B4-BE49-F238E27FC236}">
                <a16:creationId xmlns:a16="http://schemas.microsoft.com/office/drawing/2014/main" id="{957AC8DE-CA42-3343-5062-031642D0FF6B}"/>
              </a:ext>
            </a:extLst>
          </p:cNvPr>
          <p:cNvSpPr txBox="1"/>
          <p:nvPr/>
        </p:nvSpPr>
        <p:spPr>
          <a:xfrm>
            <a:off x="5117691" y="2923868"/>
            <a:ext cx="3738716" cy="203132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742315" lvl="1" indent="-285750">
              <a:buFont typeface="Arial" panose="020B0604020202020204" pitchFamily="34" charset="0"/>
              <a:buChar char="•"/>
            </a:pPr>
            <a:r>
              <a:rPr lang="en-US">
                <a:solidFill>
                  <a:srgbClr val="404040"/>
                </a:solidFill>
                <a:latin typeface="Arial"/>
                <a:cs typeface="Arial"/>
              </a:rPr>
              <a:t>Core surveillance is inside the red circle. </a:t>
            </a:r>
            <a:endParaRPr lang="en-US" sz="2800"/>
          </a:p>
          <a:p>
            <a:pPr marL="742315" lvl="1" indent="-285750">
              <a:buFont typeface="Arial" panose="020B0604020202020204" pitchFamily="34" charset="0"/>
              <a:buChar char="•"/>
            </a:pPr>
            <a:endParaRPr lang="en-US">
              <a:solidFill>
                <a:srgbClr val="404040"/>
              </a:solidFill>
              <a:latin typeface="Arial"/>
              <a:cs typeface="Arial"/>
            </a:endParaRPr>
          </a:p>
          <a:p>
            <a:pPr marL="742315" lvl="1" indent="-285750">
              <a:buFont typeface="Arial" panose="020B0604020202020204" pitchFamily="34" charset="0"/>
              <a:buChar char="•"/>
            </a:pPr>
            <a:r>
              <a:rPr lang="en-US">
                <a:solidFill>
                  <a:srgbClr val="404040"/>
                </a:solidFill>
                <a:latin typeface="Arial"/>
                <a:cs typeface="Arial"/>
              </a:rPr>
              <a:t>Focus on what is needed across public health agencies, NOT what we send to CDC.</a:t>
            </a:r>
          </a:p>
        </p:txBody>
      </p:sp>
    </p:spTree>
    <p:extLst>
      <p:ext uri="{BB962C8B-B14F-4D97-AF65-F5344CB8AC3E}">
        <p14:creationId xmlns:p14="http://schemas.microsoft.com/office/powerpoint/2010/main" val="35016764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2">
            <a:extLst>
              <a:ext uri="{FF2B5EF4-FFF2-40B4-BE49-F238E27FC236}">
                <a16:creationId xmlns:a16="http://schemas.microsoft.com/office/drawing/2014/main" id="{305EDA40-20B1-4056-B641-60B718FD5ED3}"/>
              </a:ext>
            </a:extLst>
          </p:cNvPr>
          <p:cNvSpPr>
            <a:spLocks noGrp="1"/>
          </p:cNvSpPr>
          <p:nvPr>
            <p:ph idx="1"/>
          </p:nvPr>
        </p:nvSpPr>
        <p:spPr bwMode="auto">
          <a:xfrm>
            <a:off x="243659" y="1547310"/>
            <a:ext cx="8643488" cy="46677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Autofit/>
          </a:bodyPr>
          <a:lstStyle>
            <a:lvl1pPr marL="228600" indent="-228600" algn="l" rtl="0" fontAlgn="base">
              <a:lnSpc>
                <a:spcPct val="90000"/>
              </a:lnSpc>
              <a:spcBef>
                <a:spcPts val="1000"/>
              </a:spcBef>
              <a:spcAft>
                <a:spcPct val="0"/>
              </a:spcAft>
              <a:buFont typeface="Arial" charset="0"/>
              <a:buChar char="•"/>
              <a:defRPr sz="2800" kern="1200">
                <a:solidFill>
                  <a:schemeClr val="tx1">
                    <a:lumMod val="75000"/>
                    <a:lumOff val="25000"/>
                  </a:schemeClr>
                </a:solidFill>
                <a:latin typeface="+mn-lt"/>
                <a:ea typeface="+mn-ea"/>
                <a:cs typeface="+mn-cs"/>
              </a:defRPr>
            </a:lvl1pPr>
            <a:lvl2pPr marL="685800" indent="-228600" algn="l" rtl="0" fontAlgn="base">
              <a:lnSpc>
                <a:spcPct val="90000"/>
              </a:lnSpc>
              <a:spcBef>
                <a:spcPts val="500"/>
              </a:spcBef>
              <a:spcAft>
                <a:spcPct val="0"/>
              </a:spcAft>
              <a:buFont typeface="Arial" charset="0"/>
              <a:buChar char="•"/>
              <a:defRPr sz="2400" kern="1200">
                <a:solidFill>
                  <a:schemeClr val="tx1">
                    <a:lumMod val="75000"/>
                    <a:lumOff val="25000"/>
                  </a:schemeClr>
                </a:solidFill>
                <a:latin typeface="+mn-lt"/>
                <a:ea typeface="+mn-ea"/>
                <a:cs typeface="+mn-cs"/>
              </a:defRPr>
            </a:lvl2pPr>
            <a:lvl3pPr marL="1143000" indent="-228600" algn="l" rtl="0" fontAlgn="base">
              <a:lnSpc>
                <a:spcPct val="90000"/>
              </a:lnSpc>
              <a:spcBef>
                <a:spcPts val="500"/>
              </a:spcBef>
              <a:spcAft>
                <a:spcPct val="0"/>
              </a:spcAft>
              <a:buFont typeface="Arial" charset="0"/>
              <a:buChar char="•"/>
              <a:defRPr sz="2000" kern="1200">
                <a:solidFill>
                  <a:schemeClr val="tx1">
                    <a:lumMod val="75000"/>
                    <a:lumOff val="25000"/>
                  </a:schemeClr>
                </a:solidFill>
                <a:latin typeface="+mn-lt"/>
                <a:ea typeface="+mn-ea"/>
                <a:cs typeface="+mn-cs"/>
              </a:defRPr>
            </a:lvl3pPr>
            <a:lvl4pPr marL="1600200" indent="-228600" algn="l" rtl="0" fontAlgn="base">
              <a:lnSpc>
                <a:spcPct val="90000"/>
              </a:lnSpc>
              <a:spcBef>
                <a:spcPts val="500"/>
              </a:spcBef>
              <a:spcAft>
                <a:spcPct val="0"/>
              </a:spcAft>
              <a:buFont typeface="Arial" charset="0"/>
              <a:buChar char="•"/>
              <a:defRPr kern="1200">
                <a:solidFill>
                  <a:schemeClr val="tx1">
                    <a:lumMod val="75000"/>
                    <a:lumOff val="25000"/>
                  </a:schemeClr>
                </a:solidFill>
                <a:latin typeface="+mn-lt"/>
                <a:ea typeface="+mn-ea"/>
                <a:cs typeface="+mn-cs"/>
              </a:defRPr>
            </a:lvl4pPr>
            <a:lvl5pPr marL="2057400" indent="-228600" algn="l" rtl="0" fontAlgn="base">
              <a:lnSpc>
                <a:spcPct val="90000"/>
              </a:lnSpc>
              <a:spcBef>
                <a:spcPts val="500"/>
              </a:spcBef>
              <a:spcAft>
                <a:spcPct val="0"/>
              </a:spcAft>
              <a:buFont typeface="Arial" charset="0"/>
              <a:buChar char="•"/>
              <a:defRPr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spcBef>
                <a:spcPts val="0"/>
              </a:spcBef>
              <a:spcAft>
                <a:spcPts val="0"/>
              </a:spcAft>
              <a:buFont typeface="Courier New" panose="02070309020205020404" pitchFamily="49" charset="0"/>
              <a:buChar char="o"/>
            </a:pPr>
            <a:r>
              <a:rPr lang="en-US" sz="2200">
                <a:latin typeface="Calibri"/>
                <a:ea typeface="Calibri" panose="020F0502020204030204" pitchFamily="34" charset="0"/>
                <a:cs typeface="Times New Roman"/>
              </a:rPr>
              <a:t>Identifying elements and structure for </a:t>
            </a:r>
            <a:r>
              <a:rPr lang="en-US" sz="2200" b="1">
                <a:latin typeface="Calibri"/>
                <a:ea typeface="Calibri" panose="020F0502020204030204" pitchFamily="34" charset="0"/>
                <a:cs typeface="Times New Roman"/>
              </a:rPr>
              <a:t>core surveillance</a:t>
            </a:r>
            <a:endParaRPr lang="en-US" sz="2200" b="1">
              <a:latin typeface="Calibri"/>
              <a:ea typeface="Calibri" panose="020F0502020204030204" pitchFamily="34" charset="0"/>
              <a:cs typeface="Times New Roman" panose="02020603050405020304" pitchFamily="18" charset="0"/>
            </a:endParaRPr>
          </a:p>
          <a:p>
            <a:pPr marL="742950" lvl="1" indent="-285750">
              <a:spcBef>
                <a:spcPts val="0"/>
              </a:spcBef>
              <a:spcAft>
                <a:spcPts val="0"/>
              </a:spcAft>
              <a:buFont typeface="Courier New" panose="02070309020205020404" pitchFamily="49" charset="0"/>
              <a:buChar char="o"/>
            </a:pPr>
            <a:r>
              <a:rPr lang="en-US" sz="1800">
                <a:latin typeface="Calibri"/>
                <a:cs typeface="Times New Roman"/>
              </a:rPr>
              <a:t>Data elements/data classes that are valuable for data exchange or interoperability</a:t>
            </a:r>
          </a:p>
          <a:p>
            <a:pPr marL="742950" lvl="1" indent="-285750">
              <a:spcBef>
                <a:spcPts val="0"/>
              </a:spcBef>
              <a:spcAft>
                <a:spcPts val="0"/>
              </a:spcAft>
              <a:buFont typeface="Courier New" panose="02070309020205020404" pitchFamily="49" charset="0"/>
              <a:buChar char="o"/>
            </a:pPr>
            <a:r>
              <a:rPr lang="en-US" sz="1800">
                <a:latin typeface="Calibri"/>
                <a:cs typeface="Times New Roman"/>
              </a:rPr>
              <a:t>For situational awareness or routine, condition-agnostic case surveillance</a:t>
            </a:r>
          </a:p>
          <a:p>
            <a:pPr marL="0" indent="0">
              <a:spcBef>
                <a:spcPts val="0"/>
              </a:spcBef>
              <a:spcAft>
                <a:spcPts val="0"/>
              </a:spcAft>
              <a:buNone/>
            </a:pPr>
            <a:endParaRPr lang="en-US" sz="2200" b="1">
              <a:latin typeface="Calibri"/>
              <a:ea typeface="Calibri" panose="020F0502020204030204" pitchFamily="34" charset="0"/>
              <a:cs typeface="Times New Roman"/>
            </a:endParaRPr>
          </a:p>
          <a:p>
            <a:pPr marL="285750" indent="-285750">
              <a:spcBef>
                <a:spcPts val="0"/>
              </a:spcBef>
              <a:spcAft>
                <a:spcPts val="0"/>
              </a:spcAft>
              <a:buFont typeface="Courier New,monospace" panose="02070309020205020404" pitchFamily="49" charset="0"/>
              <a:buChar char="o"/>
            </a:pPr>
            <a:r>
              <a:rPr lang="en-US" sz="2200">
                <a:latin typeface="Calibri"/>
                <a:ea typeface="Calibri" panose="020F0502020204030204" pitchFamily="34" charset="0"/>
                <a:cs typeface="Calibri"/>
              </a:rPr>
              <a:t>For case-based surveillance (not syndromic, not aggregate reporting)</a:t>
            </a:r>
            <a:br>
              <a:rPr lang="en-US" sz="2200">
                <a:latin typeface="Calibri"/>
                <a:ea typeface="Calibri" panose="020F0502020204030204" pitchFamily="34" charset="0"/>
                <a:cs typeface="Calibri"/>
              </a:rPr>
            </a:br>
            <a:endParaRPr lang="en-US" sz="2200">
              <a:latin typeface="Calibri"/>
              <a:ea typeface="Calibri" panose="020F0502020204030204" pitchFamily="34" charset="0"/>
              <a:cs typeface="Calibri"/>
            </a:endParaRPr>
          </a:p>
          <a:p>
            <a:pPr marL="285750" indent="-285750">
              <a:spcBef>
                <a:spcPts val="0"/>
              </a:spcBef>
              <a:spcAft>
                <a:spcPts val="0"/>
              </a:spcAft>
              <a:buFont typeface="Courier New" panose="02070309020205020404" pitchFamily="49" charset="0"/>
              <a:buChar char="o"/>
            </a:pPr>
            <a:r>
              <a:rPr lang="en-US" sz="2200">
                <a:latin typeface="Calibri"/>
                <a:ea typeface="Calibri" panose="020F0502020204030204" pitchFamily="34" charset="0"/>
                <a:cs typeface="Times New Roman"/>
              </a:rPr>
              <a:t>Identify common definitions and value sets/code sets for elements in core surveillance, interpretation notes</a:t>
            </a:r>
            <a:endParaRPr lang="en-US" sz="2200">
              <a:latin typeface="Calibri"/>
              <a:ea typeface="Calibri" panose="020F0502020204030204" pitchFamily="34" charset="0"/>
              <a:cs typeface="Times New Roman" panose="02020603050405020304" pitchFamily="18" charset="0"/>
            </a:endParaRPr>
          </a:p>
          <a:p>
            <a:pPr marL="0" indent="0">
              <a:spcBef>
                <a:spcPts val="0"/>
              </a:spcBef>
              <a:spcAft>
                <a:spcPts val="0"/>
              </a:spcAft>
              <a:buNone/>
            </a:pPr>
            <a:endParaRPr lang="en-US" sz="2200">
              <a:latin typeface="Calibri" panose="020F0502020204030204" pitchFamily="34" charset="0"/>
              <a:ea typeface="Calibri" panose="020F0502020204030204" pitchFamily="34" charset="0"/>
              <a:cs typeface="Times New Roman"/>
            </a:endParaRPr>
          </a:p>
          <a:p>
            <a:pPr marL="285750" indent="-285750">
              <a:spcBef>
                <a:spcPts val="0"/>
              </a:spcBef>
              <a:spcAft>
                <a:spcPts val="0"/>
              </a:spcAft>
              <a:buFont typeface="Courier New" panose="02070309020205020404" pitchFamily="49" charset="0"/>
              <a:buChar char="o"/>
            </a:pPr>
            <a:r>
              <a:rPr lang="en-US" sz="2200">
                <a:cs typeface="Calibri"/>
              </a:rPr>
              <a:t>Focus first on the CONCEPT of the data element/class – we can work on the exact questions or value sets as a second step</a:t>
            </a:r>
          </a:p>
          <a:p>
            <a:pPr marL="0" indent="0">
              <a:spcBef>
                <a:spcPts val="0"/>
              </a:spcBef>
              <a:spcAft>
                <a:spcPts val="0"/>
              </a:spcAft>
              <a:buNone/>
            </a:pPr>
            <a:br>
              <a:rPr lang="en-US" sz="2200">
                <a:effectLst/>
                <a:latin typeface="Calibri" panose="020F0502020204030204" pitchFamily="34" charset="0"/>
                <a:ea typeface="Calibri" panose="020F0502020204030204" pitchFamily="34" charset="0"/>
                <a:cs typeface="Times New Roman" panose="02020603050405020304" pitchFamily="18" charset="0"/>
              </a:rPr>
            </a:br>
            <a:endParaRPr lang="en-US" sz="22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Title 1">
            <a:extLst>
              <a:ext uri="{FF2B5EF4-FFF2-40B4-BE49-F238E27FC236}">
                <a16:creationId xmlns:a16="http://schemas.microsoft.com/office/drawing/2014/main" id="{B026D48B-0715-4A5E-9B7D-803AD4BD99CF}"/>
              </a:ext>
            </a:extLst>
          </p:cNvPr>
          <p:cNvSpPr txBox="1">
            <a:spLocks/>
          </p:cNvSpPr>
          <p:nvPr/>
        </p:nvSpPr>
        <p:spPr>
          <a:xfrm>
            <a:off x="212836" y="343814"/>
            <a:ext cx="6881648" cy="782621"/>
          </a:xfrm>
          <a:prstGeom prst="rect">
            <a:avLst/>
          </a:prstGeom>
        </p:spPr>
        <p:txBody>
          <a:bodyPr lIns="91440" tIns="45720" rIns="91440" bIns="45720" anchor="ctr"/>
          <a:lstStyle>
            <a:lvl1pPr algn="l" defTabSz="914400" rtl="0" eaLnBrk="1" latinLnBrk="0" hangingPunct="1">
              <a:lnSpc>
                <a:spcPct val="90000"/>
              </a:lnSpc>
              <a:spcBef>
                <a:spcPct val="0"/>
              </a:spcBef>
              <a:buNone/>
              <a:defRPr sz="3700" kern="1200">
                <a:solidFill>
                  <a:srgbClr val="15345A"/>
                </a:solidFill>
                <a:latin typeface="Arial" panose="020B0604020202020204" pitchFamily="34" charset="0"/>
                <a:ea typeface="+mj-ea"/>
                <a:cs typeface="Arial" panose="020B0604020202020204" pitchFamily="34" charset="0"/>
              </a:defRPr>
            </a:lvl1pPr>
          </a:lstStyle>
          <a:p>
            <a:r>
              <a:rPr lang="en-US" sz="3200">
                <a:latin typeface="Arial"/>
                <a:cs typeface="Arial"/>
              </a:rPr>
              <a:t>Core Surveillance: In Scope</a:t>
            </a:r>
          </a:p>
        </p:txBody>
      </p:sp>
      <p:sp>
        <p:nvSpPr>
          <p:cNvPr id="3" name="Rectangle 2">
            <a:extLst>
              <a:ext uri="{FF2B5EF4-FFF2-40B4-BE49-F238E27FC236}">
                <a16:creationId xmlns:a16="http://schemas.microsoft.com/office/drawing/2014/main" id="{B0C69A24-B1B6-4FBA-9506-2B562F6DE2E3}"/>
              </a:ext>
            </a:extLst>
          </p:cNvPr>
          <p:cNvSpPr>
            <a:spLocks noChangeArrowheads="1"/>
          </p:cNvSpPr>
          <p:nvPr/>
        </p:nvSpPr>
        <p:spPr bwMode="auto">
          <a:xfrm>
            <a:off x="0" y="-184666"/>
            <a:ext cx="184731" cy="369332"/>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9444070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2">
            <a:extLst>
              <a:ext uri="{FF2B5EF4-FFF2-40B4-BE49-F238E27FC236}">
                <a16:creationId xmlns:a16="http://schemas.microsoft.com/office/drawing/2014/main" id="{305EDA40-20B1-4056-B641-60B718FD5ED3}"/>
              </a:ext>
            </a:extLst>
          </p:cNvPr>
          <p:cNvSpPr>
            <a:spLocks noGrp="1"/>
          </p:cNvSpPr>
          <p:nvPr>
            <p:ph idx="1"/>
          </p:nvPr>
        </p:nvSpPr>
        <p:spPr bwMode="auto">
          <a:xfrm>
            <a:off x="243659" y="1547310"/>
            <a:ext cx="8643488" cy="46677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Autofit/>
          </a:bodyPr>
          <a:lstStyle>
            <a:lvl1pPr marL="228600" indent="-228600" algn="l" rtl="0" fontAlgn="base">
              <a:lnSpc>
                <a:spcPct val="90000"/>
              </a:lnSpc>
              <a:spcBef>
                <a:spcPts val="1000"/>
              </a:spcBef>
              <a:spcAft>
                <a:spcPct val="0"/>
              </a:spcAft>
              <a:buFont typeface="Arial" charset="0"/>
              <a:buChar char="•"/>
              <a:defRPr sz="2800" kern="1200">
                <a:solidFill>
                  <a:schemeClr val="tx1">
                    <a:lumMod val="75000"/>
                    <a:lumOff val="25000"/>
                  </a:schemeClr>
                </a:solidFill>
                <a:latin typeface="+mn-lt"/>
                <a:ea typeface="+mn-ea"/>
                <a:cs typeface="+mn-cs"/>
              </a:defRPr>
            </a:lvl1pPr>
            <a:lvl2pPr marL="685800" indent="-228600" algn="l" rtl="0" fontAlgn="base">
              <a:lnSpc>
                <a:spcPct val="90000"/>
              </a:lnSpc>
              <a:spcBef>
                <a:spcPts val="500"/>
              </a:spcBef>
              <a:spcAft>
                <a:spcPct val="0"/>
              </a:spcAft>
              <a:buFont typeface="Arial" charset="0"/>
              <a:buChar char="•"/>
              <a:defRPr sz="2400" kern="1200">
                <a:solidFill>
                  <a:schemeClr val="tx1">
                    <a:lumMod val="75000"/>
                    <a:lumOff val="25000"/>
                  </a:schemeClr>
                </a:solidFill>
                <a:latin typeface="+mn-lt"/>
                <a:ea typeface="+mn-ea"/>
                <a:cs typeface="+mn-cs"/>
              </a:defRPr>
            </a:lvl2pPr>
            <a:lvl3pPr marL="1143000" indent="-228600" algn="l" rtl="0" fontAlgn="base">
              <a:lnSpc>
                <a:spcPct val="90000"/>
              </a:lnSpc>
              <a:spcBef>
                <a:spcPts val="500"/>
              </a:spcBef>
              <a:spcAft>
                <a:spcPct val="0"/>
              </a:spcAft>
              <a:buFont typeface="Arial" charset="0"/>
              <a:buChar char="•"/>
              <a:defRPr sz="2000" kern="1200">
                <a:solidFill>
                  <a:schemeClr val="tx1">
                    <a:lumMod val="75000"/>
                    <a:lumOff val="25000"/>
                  </a:schemeClr>
                </a:solidFill>
                <a:latin typeface="+mn-lt"/>
                <a:ea typeface="+mn-ea"/>
                <a:cs typeface="+mn-cs"/>
              </a:defRPr>
            </a:lvl3pPr>
            <a:lvl4pPr marL="1600200" indent="-228600" algn="l" rtl="0" fontAlgn="base">
              <a:lnSpc>
                <a:spcPct val="90000"/>
              </a:lnSpc>
              <a:spcBef>
                <a:spcPts val="500"/>
              </a:spcBef>
              <a:spcAft>
                <a:spcPct val="0"/>
              </a:spcAft>
              <a:buFont typeface="Arial" charset="0"/>
              <a:buChar char="•"/>
              <a:defRPr kern="1200">
                <a:solidFill>
                  <a:schemeClr val="tx1">
                    <a:lumMod val="75000"/>
                    <a:lumOff val="25000"/>
                  </a:schemeClr>
                </a:solidFill>
                <a:latin typeface="+mn-lt"/>
                <a:ea typeface="+mn-ea"/>
                <a:cs typeface="+mn-cs"/>
              </a:defRPr>
            </a:lvl4pPr>
            <a:lvl5pPr marL="2057400" indent="-228600" algn="l" rtl="0" fontAlgn="base">
              <a:lnSpc>
                <a:spcPct val="90000"/>
              </a:lnSpc>
              <a:spcBef>
                <a:spcPts val="500"/>
              </a:spcBef>
              <a:spcAft>
                <a:spcPct val="0"/>
              </a:spcAft>
              <a:buFont typeface="Arial" charset="0"/>
              <a:buChar char="•"/>
              <a:defRPr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spcBef>
                <a:spcPts val="0"/>
              </a:spcBef>
              <a:spcAft>
                <a:spcPts val="0"/>
              </a:spcAft>
              <a:buFont typeface="Courier New" panose="02070309020205020404" pitchFamily="49" charset="0"/>
              <a:buChar char="o"/>
            </a:pPr>
            <a:r>
              <a:rPr lang="en-US" sz="2200">
                <a:solidFill>
                  <a:srgbClr val="000000"/>
                </a:solidFill>
                <a:cs typeface="Calibri"/>
              </a:rPr>
              <a:t>Standardizing of data elements that are mainly for research purposes or non-core elements that need significant discussion</a:t>
            </a:r>
            <a:endParaRPr lang="en-US"/>
          </a:p>
          <a:p>
            <a:pPr marL="285750" indent="-285750">
              <a:spcBef>
                <a:spcPts val="0"/>
              </a:spcBef>
              <a:spcAft>
                <a:spcPts val="0"/>
              </a:spcAft>
              <a:buFont typeface="Courier New" panose="02070309020205020404" pitchFamily="49" charset="0"/>
              <a:buChar char="o"/>
            </a:pPr>
            <a:endParaRPr lang="en-US" sz="2200">
              <a:solidFill>
                <a:srgbClr val="000000"/>
              </a:solidFill>
              <a:cs typeface="Calibri"/>
            </a:endParaRPr>
          </a:p>
          <a:p>
            <a:pPr marL="285750" indent="-285750">
              <a:spcBef>
                <a:spcPts val="0"/>
              </a:spcBef>
              <a:spcAft>
                <a:spcPts val="0"/>
              </a:spcAft>
              <a:buFont typeface="Courier New" panose="02070309020205020404" pitchFamily="49" charset="0"/>
              <a:buChar char="o"/>
            </a:pPr>
            <a:r>
              <a:rPr lang="en-US" sz="2200">
                <a:solidFill>
                  <a:srgbClr val="000000"/>
                </a:solidFill>
                <a:cs typeface="Calibri"/>
              </a:rPr>
              <a:t>Condition-specific guidelines (including for elements/classes defined as core)</a:t>
            </a:r>
          </a:p>
          <a:p>
            <a:pPr marL="0" indent="0">
              <a:spcBef>
                <a:spcPts val="0"/>
              </a:spcBef>
              <a:spcAft>
                <a:spcPts val="0"/>
              </a:spcAft>
              <a:buNone/>
            </a:pPr>
            <a:endParaRPr lang="en-US" sz="2200">
              <a:solidFill>
                <a:srgbClr val="000000"/>
              </a:solidFill>
              <a:cs typeface="Calibri"/>
            </a:endParaRPr>
          </a:p>
          <a:p>
            <a:pPr marL="285750" indent="-285750">
              <a:spcBef>
                <a:spcPts val="0"/>
              </a:spcBef>
              <a:spcAft>
                <a:spcPts val="0"/>
              </a:spcAft>
              <a:buFont typeface="Courier New" panose="02070309020205020404" pitchFamily="49" charset="0"/>
              <a:buChar char="o"/>
            </a:pPr>
            <a:r>
              <a:rPr lang="en-US" sz="2200">
                <a:solidFill>
                  <a:srgbClr val="000000"/>
                </a:solidFill>
                <a:cs typeface="Calibri"/>
              </a:rPr>
              <a:t>Data exchange mechanism for sending/sharing</a:t>
            </a:r>
          </a:p>
          <a:p>
            <a:pPr>
              <a:spcBef>
                <a:spcPts val="0"/>
              </a:spcBef>
              <a:spcAft>
                <a:spcPts val="0"/>
              </a:spcAft>
            </a:pPr>
            <a:endParaRPr lang="en-US" sz="2000">
              <a:cs typeface="Calibri" panose="020F0502020204030204"/>
            </a:endParaRPr>
          </a:p>
        </p:txBody>
      </p:sp>
      <p:sp>
        <p:nvSpPr>
          <p:cNvPr id="9" name="Title 1">
            <a:extLst>
              <a:ext uri="{FF2B5EF4-FFF2-40B4-BE49-F238E27FC236}">
                <a16:creationId xmlns:a16="http://schemas.microsoft.com/office/drawing/2014/main" id="{B026D48B-0715-4A5E-9B7D-803AD4BD99CF}"/>
              </a:ext>
            </a:extLst>
          </p:cNvPr>
          <p:cNvSpPr txBox="1">
            <a:spLocks/>
          </p:cNvSpPr>
          <p:nvPr/>
        </p:nvSpPr>
        <p:spPr>
          <a:xfrm>
            <a:off x="184731" y="184666"/>
            <a:ext cx="6945202" cy="941769"/>
          </a:xfrm>
          <a:prstGeom prst="rect">
            <a:avLst/>
          </a:prstGeom>
        </p:spPr>
        <p:txBody>
          <a:bodyPr lIns="91440" tIns="45720" rIns="91440" bIns="45720" anchor="ctr"/>
          <a:lstStyle>
            <a:lvl1pPr algn="l" defTabSz="914400" rtl="0" eaLnBrk="1" latinLnBrk="0" hangingPunct="1">
              <a:lnSpc>
                <a:spcPct val="90000"/>
              </a:lnSpc>
              <a:spcBef>
                <a:spcPct val="0"/>
              </a:spcBef>
              <a:buNone/>
              <a:defRPr sz="3700" kern="1200">
                <a:solidFill>
                  <a:srgbClr val="15345A"/>
                </a:solidFill>
                <a:latin typeface="Arial" panose="020B0604020202020204" pitchFamily="34" charset="0"/>
                <a:ea typeface="+mj-ea"/>
                <a:cs typeface="Arial" panose="020B0604020202020204" pitchFamily="34" charset="0"/>
              </a:defRPr>
            </a:lvl1pPr>
          </a:lstStyle>
          <a:p>
            <a:r>
              <a:rPr lang="en-US" sz="3200">
                <a:latin typeface="Arial"/>
                <a:cs typeface="Arial"/>
              </a:rPr>
              <a:t>Core Surveillance: Out of Scope</a:t>
            </a:r>
            <a:endParaRPr lang="en-US" sz="3200"/>
          </a:p>
        </p:txBody>
      </p:sp>
      <p:sp>
        <p:nvSpPr>
          <p:cNvPr id="3" name="Rectangle 2">
            <a:extLst>
              <a:ext uri="{FF2B5EF4-FFF2-40B4-BE49-F238E27FC236}">
                <a16:creationId xmlns:a16="http://schemas.microsoft.com/office/drawing/2014/main" id="{B0C69A24-B1B6-4FBA-9506-2B562F6DE2E3}"/>
              </a:ext>
            </a:extLst>
          </p:cNvPr>
          <p:cNvSpPr>
            <a:spLocks noChangeArrowheads="1"/>
          </p:cNvSpPr>
          <p:nvPr/>
        </p:nvSpPr>
        <p:spPr bwMode="auto">
          <a:xfrm>
            <a:off x="0" y="-184666"/>
            <a:ext cx="184731" cy="369332"/>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7577309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2">
            <a:extLst>
              <a:ext uri="{FF2B5EF4-FFF2-40B4-BE49-F238E27FC236}">
                <a16:creationId xmlns:a16="http://schemas.microsoft.com/office/drawing/2014/main" id="{305EDA40-20B1-4056-B641-60B718FD5ED3}"/>
              </a:ext>
            </a:extLst>
          </p:cNvPr>
          <p:cNvSpPr>
            <a:spLocks noGrp="1"/>
          </p:cNvSpPr>
          <p:nvPr>
            <p:ph idx="1"/>
          </p:nvPr>
        </p:nvSpPr>
        <p:spPr bwMode="auto">
          <a:xfrm>
            <a:off x="243659" y="1547310"/>
            <a:ext cx="8643488" cy="46677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Autofit/>
          </a:bodyPr>
          <a:lstStyle>
            <a:lvl1pPr marL="228600" indent="-228600" algn="l" rtl="0" fontAlgn="base">
              <a:lnSpc>
                <a:spcPct val="90000"/>
              </a:lnSpc>
              <a:spcBef>
                <a:spcPts val="1000"/>
              </a:spcBef>
              <a:spcAft>
                <a:spcPct val="0"/>
              </a:spcAft>
              <a:buFont typeface="Arial" charset="0"/>
              <a:buChar char="•"/>
              <a:defRPr sz="2800" kern="1200">
                <a:solidFill>
                  <a:schemeClr val="tx1">
                    <a:lumMod val="75000"/>
                    <a:lumOff val="25000"/>
                  </a:schemeClr>
                </a:solidFill>
                <a:latin typeface="+mn-lt"/>
                <a:ea typeface="+mn-ea"/>
                <a:cs typeface="+mn-cs"/>
              </a:defRPr>
            </a:lvl1pPr>
            <a:lvl2pPr marL="685800" indent="-228600" algn="l" rtl="0" fontAlgn="base">
              <a:lnSpc>
                <a:spcPct val="90000"/>
              </a:lnSpc>
              <a:spcBef>
                <a:spcPts val="500"/>
              </a:spcBef>
              <a:spcAft>
                <a:spcPct val="0"/>
              </a:spcAft>
              <a:buFont typeface="Arial" charset="0"/>
              <a:buChar char="•"/>
              <a:defRPr sz="2400" kern="1200">
                <a:solidFill>
                  <a:schemeClr val="tx1">
                    <a:lumMod val="75000"/>
                    <a:lumOff val="25000"/>
                  </a:schemeClr>
                </a:solidFill>
                <a:latin typeface="+mn-lt"/>
                <a:ea typeface="+mn-ea"/>
                <a:cs typeface="+mn-cs"/>
              </a:defRPr>
            </a:lvl2pPr>
            <a:lvl3pPr marL="1143000" indent="-228600" algn="l" rtl="0" fontAlgn="base">
              <a:lnSpc>
                <a:spcPct val="90000"/>
              </a:lnSpc>
              <a:spcBef>
                <a:spcPts val="500"/>
              </a:spcBef>
              <a:spcAft>
                <a:spcPct val="0"/>
              </a:spcAft>
              <a:buFont typeface="Arial" charset="0"/>
              <a:buChar char="•"/>
              <a:defRPr sz="2000" kern="1200">
                <a:solidFill>
                  <a:schemeClr val="tx1">
                    <a:lumMod val="75000"/>
                    <a:lumOff val="25000"/>
                  </a:schemeClr>
                </a:solidFill>
                <a:latin typeface="+mn-lt"/>
                <a:ea typeface="+mn-ea"/>
                <a:cs typeface="+mn-cs"/>
              </a:defRPr>
            </a:lvl3pPr>
            <a:lvl4pPr marL="1600200" indent="-228600" algn="l" rtl="0" fontAlgn="base">
              <a:lnSpc>
                <a:spcPct val="90000"/>
              </a:lnSpc>
              <a:spcBef>
                <a:spcPts val="500"/>
              </a:spcBef>
              <a:spcAft>
                <a:spcPct val="0"/>
              </a:spcAft>
              <a:buFont typeface="Arial" charset="0"/>
              <a:buChar char="•"/>
              <a:defRPr kern="1200">
                <a:solidFill>
                  <a:schemeClr val="tx1">
                    <a:lumMod val="75000"/>
                    <a:lumOff val="25000"/>
                  </a:schemeClr>
                </a:solidFill>
                <a:latin typeface="+mn-lt"/>
                <a:ea typeface="+mn-ea"/>
                <a:cs typeface="+mn-cs"/>
              </a:defRPr>
            </a:lvl4pPr>
            <a:lvl5pPr marL="2057400" indent="-228600" algn="l" rtl="0" fontAlgn="base">
              <a:lnSpc>
                <a:spcPct val="90000"/>
              </a:lnSpc>
              <a:spcBef>
                <a:spcPts val="500"/>
              </a:spcBef>
              <a:spcAft>
                <a:spcPct val="0"/>
              </a:spcAft>
              <a:buFont typeface="Arial" charset="0"/>
              <a:buChar char="•"/>
              <a:defRPr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Aft>
                <a:spcPts val="0"/>
              </a:spcAft>
              <a:buNone/>
            </a:pPr>
            <a:r>
              <a:rPr lang="en-US" sz="2400">
                <a:ea typeface="+mn-lt"/>
                <a:cs typeface="+mn-lt"/>
              </a:rPr>
              <a:t>Background research for each data class will include compilation of existing formats, standards and potential data sources </a:t>
            </a:r>
            <a:endParaRPr lang="en-US">
              <a:solidFill>
                <a:srgbClr val="404040"/>
              </a:solidFill>
              <a:latin typeface="Calibri"/>
              <a:cs typeface="Calibri"/>
            </a:endParaRPr>
          </a:p>
          <a:p>
            <a:pPr marL="800100" lvl="1" indent="-342900">
              <a:spcAft>
                <a:spcPts val="0"/>
              </a:spcAft>
            </a:pPr>
            <a:r>
              <a:rPr lang="en-US" sz="2000">
                <a:solidFill>
                  <a:srgbClr val="404040"/>
                </a:solidFill>
                <a:latin typeface="Calibri"/>
                <a:cs typeface="Calibri"/>
              </a:rPr>
              <a:t>USCDI; </a:t>
            </a:r>
            <a:r>
              <a:rPr lang="en-US" sz="2000" err="1">
                <a:solidFill>
                  <a:srgbClr val="404040"/>
                </a:solidFill>
                <a:latin typeface="Calibri"/>
                <a:cs typeface="Calibri"/>
              </a:rPr>
              <a:t>eCR</a:t>
            </a:r>
            <a:r>
              <a:rPr lang="en-US" sz="2000">
                <a:solidFill>
                  <a:srgbClr val="404040"/>
                </a:solidFill>
                <a:latin typeface="Calibri"/>
                <a:cs typeface="Calibri"/>
              </a:rPr>
              <a:t> (CDA, HL7 &amp; FHIR); ELR; MMGs</a:t>
            </a:r>
          </a:p>
          <a:p>
            <a:pPr marL="800100" lvl="1" indent="-342900">
              <a:spcAft>
                <a:spcPts val="0"/>
              </a:spcAft>
            </a:pPr>
            <a:endParaRPr lang="en-US" sz="2000">
              <a:ea typeface="+mn-lt"/>
              <a:cs typeface="+mn-lt"/>
            </a:endParaRPr>
          </a:p>
          <a:p>
            <a:pPr>
              <a:buNone/>
            </a:pPr>
            <a:r>
              <a:rPr lang="en-US" sz="2400" i="1">
                <a:ea typeface="+mn-lt"/>
                <a:cs typeface="+mn-lt"/>
              </a:rPr>
              <a:t>How well do the public health surveillance needs align with the standard vocab and fields defined with healthcare?  </a:t>
            </a:r>
            <a:endParaRPr lang="en-US" sz="2400">
              <a:ea typeface="+mn-lt"/>
              <a:cs typeface="+mn-lt"/>
            </a:endParaRPr>
          </a:p>
          <a:p>
            <a:pPr marL="0" indent="0">
              <a:spcAft>
                <a:spcPts val="0"/>
              </a:spcAft>
              <a:buNone/>
            </a:pPr>
            <a:r>
              <a:rPr lang="en-US" sz="2400" i="1">
                <a:ea typeface="+mn-lt"/>
                <a:cs typeface="+mn-lt"/>
              </a:rPr>
              <a:t>As part of standardization, can we map incoming data elements to our selected core elements? </a:t>
            </a:r>
            <a:endParaRPr lang="en-US"/>
          </a:p>
          <a:p>
            <a:pPr marL="0" indent="0">
              <a:spcAft>
                <a:spcPts val="0"/>
              </a:spcAft>
              <a:buNone/>
            </a:pPr>
            <a:r>
              <a:rPr lang="en-US" sz="2400" i="1">
                <a:ea typeface="+mn-lt"/>
                <a:cs typeface="+mn-lt"/>
              </a:rPr>
              <a:t>Can we make recommendations for how data from the electronic sources are integrated?</a:t>
            </a:r>
            <a:endParaRPr lang="en-US" i="1">
              <a:cs typeface="Calibri"/>
            </a:endParaRPr>
          </a:p>
          <a:p>
            <a:pPr marL="0" indent="0">
              <a:spcAft>
                <a:spcPts val="0"/>
              </a:spcAft>
              <a:buNone/>
            </a:pPr>
            <a:r>
              <a:rPr lang="en-US" sz="2400" i="1">
                <a:solidFill>
                  <a:srgbClr val="404040"/>
                </a:solidFill>
                <a:cs typeface="Calibri"/>
              </a:rPr>
              <a:t>Can we automate the population of these core elements? </a:t>
            </a:r>
          </a:p>
        </p:txBody>
      </p:sp>
      <p:sp>
        <p:nvSpPr>
          <p:cNvPr id="9" name="Title 1">
            <a:extLst>
              <a:ext uri="{FF2B5EF4-FFF2-40B4-BE49-F238E27FC236}">
                <a16:creationId xmlns:a16="http://schemas.microsoft.com/office/drawing/2014/main" id="{B026D48B-0715-4A5E-9B7D-803AD4BD99CF}"/>
              </a:ext>
            </a:extLst>
          </p:cNvPr>
          <p:cNvSpPr txBox="1">
            <a:spLocks/>
          </p:cNvSpPr>
          <p:nvPr/>
        </p:nvSpPr>
        <p:spPr>
          <a:xfrm>
            <a:off x="212836" y="343814"/>
            <a:ext cx="6881648" cy="782621"/>
          </a:xfrm>
          <a:prstGeom prst="rect">
            <a:avLst/>
          </a:prstGeom>
        </p:spPr>
        <p:txBody>
          <a:bodyPr lIns="91440" tIns="45720" rIns="91440" bIns="45720" anchor="ctr"/>
          <a:lstStyle>
            <a:lvl1pPr algn="l" defTabSz="914400" rtl="0" eaLnBrk="1" latinLnBrk="0" hangingPunct="1">
              <a:lnSpc>
                <a:spcPct val="90000"/>
              </a:lnSpc>
              <a:spcBef>
                <a:spcPct val="0"/>
              </a:spcBef>
              <a:buNone/>
              <a:defRPr sz="3700" kern="1200">
                <a:solidFill>
                  <a:srgbClr val="15345A"/>
                </a:solidFill>
                <a:latin typeface="Arial" panose="020B0604020202020204" pitchFamily="34" charset="0"/>
                <a:ea typeface="+mj-ea"/>
                <a:cs typeface="Arial" panose="020B0604020202020204" pitchFamily="34" charset="0"/>
              </a:defRPr>
            </a:lvl1pPr>
          </a:lstStyle>
          <a:p>
            <a:r>
              <a:rPr lang="en-US" sz="3200">
                <a:latin typeface="Arial"/>
                <a:cs typeface="Arial"/>
              </a:rPr>
              <a:t>Data sources</a:t>
            </a:r>
          </a:p>
        </p:txBody>
      </p:sp>
      <p:sp>
        <p:nvSpPr>
          <p:cNvPr id="3" name="Rectangle 2">
            <a:extLst>
              <a:ext uri="{FF2B5EF4-FFF2-40B4-BE49-F238E27FC236}">
                <a16:creationId xmlns:a16="http://schemas.microsoft.com/office/drawing/2014/main" id="{B0C69A24-B1B6-4FBA-9506-2B562F6DE2E3}"/>
              </a:ext>
            </a:extLst>
          </p:cNvPr>
          <p:cNvSpPr>
            <a:spLocks noChangeArrowheads="1"/>
          </p:cNvSpPr>
          <p:nvPr/>
        </p:nvSpPr>
        <p:spPr bwMode="auto">
          <a:xfrm>
            <a:off x="0" y="-184666"/>
            <a:ext cx="184731" cy="369332"/>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1946405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46DF3-D511-BFC2-648A-86DEDC294CEB}"/>
              </a:ext>
            </a:extLst>
          </p:cNvPr>
          <p:cNvSpPr>
            <a:spLocks noGrp="1"/>
          </p:cNvSpPr>
          <p:nvPr>
            <p:ph type="title"/>
          </p:nvPr>
        </p:nvSpPr>
        <p:spPr/>
        <p:txBody>
          <a:bodyPr lIns="91440" tIns="45720" rIns="91440" bIns="45720" anchor="ctr"/>
          <a:lstStyle/>
          <a:p>
            <a:r>
              <a:rPr lang="en-US" sz="3200">
                <a:latin typeface="Arial"/>
                <a:cs typeface="Arial"/>
              </a:rPr>
              <a:t>FAQs</a:t>
            </a:r>
          </a:p>
        </p:txBody>
      </p:sp>
      <p:sp>
        <p:nvSpPr>
          <p:cNvPr id="3" name="Content Placeholder 2">
            <a:extLst>
              <a:ext uri="{FF2B5EF4-FFF2-40B4-BE49-F238E27FC236}">
                <a16:creationId xmlns:a16="http://schemas.microsoft.com/office/drawing/2014/main" id="{751C174C-8814-4286-0152-474F0F5F4D43}"/>
              </a:ext>
            </a:extLst>
          </p:cNvPr>
          <p:cNvSpPr>
            <a:spLocks noGrp="1"/>
          </p:cNvSpPr>
          <p:nvPr>
            <p:ph idx="1"/>
          </p:nvPr>
        </p:nvSpPr>
        <p:spPr/>
        <p:txBody>
          <a:bodyPr vert="horz" lIns="91440" tIns="45720" rIns="91440" bIns="45720" rtlCol="0" anchor="t">
            <a:normAutofit fontScale="92500"/>
          </a:bodyPr>
          <a:lstStyle/>
          <a:p>
            <a:pPr>
              <a:buNone/>
            </a:pPr>
            <a:r>
              <a:rPr lang="en-US" sz="3700">
                <a:solidFill>
                  <a:srgbClr val="15345A"/>
                </a:solidFill>
                <a:latin typeface="Arial"/>
                <a:cs typeface="Arial"/>
              </a:rPr>
              <a:t>Core ≠ Required</a:t>
            </a:r>
          </a:p>
          <a:p>
            <a:pPr marL="0" indent="0">
              <a:buNone/>
            </a:pPr>
            <a:r>
              <a:rPr lang="en-US">
                <a:latin typeface="Calibri"/>
                <a:cs typeface="Calibri"/>
              </a:rPr>
              <a:t>Even if a data element or class is part of core surveillance, this does not mean we need to fill in an answer for every case! </a:t>
            </a:r>
            <a:br>
              <a:rPr lang="en-US">
                <a:latin typeface="Calibri"/>
                <a:cs typeface="Calibri"/>
              </a:rPr>
            </a:br>
            <a:endParaRPr lang="en-US"/>
          </a:p>
          <a:p>
            <a:pPr lvl="1"/>
            <a:r>
              <a:rPr lang="en-US">
                <a:latin typeface="Calibri"/>
                <a:cs typeface="Calibri"/>
              </a:rPr>
              <a:t>It is okay to leave the data field as blank or Unknown if the information is not available, not a priority, or not useful for particular conditions.</a:t>
            </a:r>
            <a:endParaRPr lang="en-US">
              <a:latin typeface="Arial"/>
              <a:cs typeface="Arial"/>
            </a:endParaRPr>
          </a:p>
          <a:p>
            <a:pPr marL="457200" lvl="1" indent="0">
              <a:buNone/>
            </a:pPr>
            <a:endParaRPr lang="en-US">
              <a:latin typeface="Calibri"/>
              <a:cs typeface="Calibri"/>
            </a:endParaRPr>
          </a:p>
          <a:p>
            <a:pPr marL="0" indent="0">
              <a:buNone/>
            </a:pPr>
            <a:r>
              <a:rPr lang="en-US" sz="3700">
                <a:solidFill>
                  <a:srgbClr val="15345A"/>
                </a:solidFill>
                <a:latin typeface="Arial"/>
                <a:cs typeface="Arial"/>
              </a:rPr>
              <a:t>Core ≠ Gen v2 MMG (or Gen v3, etc.)</a:t>
            </a:r>
          </a:p>
          <a:p>
            <a:pPr marL="0" indent="0">
              <a:buNone/>
            </a:pPr>
            <a:r>
              <a:rPr lang="en-US">
                <a:latin typeface="Calibri"/>
                <a:cs typeface="Calibri"/>
              </a:rPr>
              <a:t>We will define core for </a:t>
            </a:r>
            <a:r>
              <a:rPr lang="en-US" i="1">
                <a:latin typeface="Calibri"/>
                <a:cs typeface="Calibri"/>
              </a:rPr>
              <a:t>what we want in a jurisdiction's surveillance system</a:t>
            </a:r>
            <a:r>
              <a:rPr lang="en-US">
                <a:latin typeface="Calibri"/>
                <a:cs typeface="Calibri"/>
              </a:rPr>
              <a:t>.  </a:t>
            </a:r>
          </a:p>
          <a:p>
            <a:pPr marL="0" indent="0">
              <a:buNone/>
            </a:pPr>
            <a:r>
              <a:rPr lang="en-US">
                <a:latin typeface="Calibri"/>
                <a:cs typeface="Calibri"/>
              </a:rPr>
              <a:t>This does NOT mean that all core elements gets transmitted to CDC.  </a:t>
            </a:r>
            <a:endParaRPr lang="en-US"/>
          </a:p>
          <a:p>
            <a:endParaRPr lang="en-US">
              <a:latin typeface="Calibri"/>
              <a:cs typeface="Calibri"/>
            </a:endParaRPr>
          </a:p>
          <a:p>
            <a:endParaRPr lang="en-US"/>
          </a:p>
        </p:txBody>
      </p:sp>
    </p:spTree>
    <p:extLst>
      <p:ext uri="{BB962C8B-B14F-4D97-AF65-F5344CB8AC3E}">
        <p14:creationId xmlns:p14="http://schemas.microsoft.com/office/powerpoint/2010/main" val="12653463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163BF11A-DB50-4396-9577-6D51FAADBF79}"/>
              </a:ext>
            </a:extLst>
          </p:cNvPr>
          <p:cNvSpPr>
            <a:spLocks noGrp="1"/>
          </p:cNvSpPr>
          <p:nvPr>
            <p:ph type="body" sz="quarter" idx="10"/>
          </p:nvPr>
        </p:nvSpPr>
        <p:spPr/>
        <p:txBody>
          <a:bodyPr>
            <a:normAutofit/>
          </a:bodyPr>
          <a:lstStyle/>
          <a:p>
            <a:pPr>
              <a:spcBef>
                <a:spcPts val="0"/>
              </a:spcBef>
            </a:pPr>
            <a:r>
              <a:rPr lang="en-US" sz="3200">
                <a:latin typeface="Arial"/>
                <a:cs typeface="Arial"/>
              </a:rPr>
              <a:t>Travel</a:t>
            </a:r>
            <a:endParaRPr lang="en-US" sz="3200"/>
          </a:p>
        </p:txBody>
      </p:sp>
    </p:spTree>
    <p:extLst>
      <p:ext uri="{BB962C8B-B14F-4D97-AF65-F5344CB8AC3E}">
        <p14:creationId xmlns:p14="http://schemas.microsoft.com/office/powerpoint/2010/main" val="26947936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Table&#10;&#10;Description automatically generated">
            <a:extLst>
              <a:ext uri="{FF2B5EF4-FFF2-40B4-BE49-F238E27FC236}">
                <a16:creationId xmlns:a16="http://schemas.microsoft.com/office/drawing/2014/main" id="{AF08A5BB-FCAB-0B64-8240-4754FEF08ED8}"/>
              </a:ext>
            </a:extLst>
          </p:cNvPr>
          <p:cNvPicPr>
            <a:picLocks noGrp="1" noChangeAspect="1"/>
          </p:cNvPicPr>
          <p:nvPr>
            <p:ph idx="1"/>
          </p:nvPr>
        </p:nvPicPr>
        <p:blipFill>
          <a:blip r:embed="rId2"/>
          <a:stretch>
            <a:fillRect/>
          </a:stretch>
        </p:blipFill>
        <p:spPr>
          <a:xfrm>
            <a:off x="50860" y="2667165"/>
            <a:ext cx="9130480" cy="155165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Picture 5" descr="Graphical user interface, application&#10;&#10;Description automatically generated">
            <a:extLst>
              <a:ext uri="{FF2B5EF4-FFF2-40B4-BE49-F238E27FC236}">
                <a16:creationId xmlns:a16="http://schemas.microsoft.com/office/drawing/2014/main" id="{E927E9F9-F450-6E38-6B00-77BAF59C8989}"/>
              </a:ext>
            </a:extLst>
          </p:cNvPr>
          <p:cNvPicPr>
            <a:picLocks noChangeAspect="1"/>
          </p:cNvPicPr>
          <p:nvPr/>
        </p:nvPicPr>
        <p:blipFill>
          <a:blip r:embed="rId3"/>
          <a:stretch>
            <a:fillRect/>
          </a:stretch>
        </p:blipFill>
        <p:spPr>
          <a:xfrm>
            <a:off x="315248" y="4391472"/>
            <a:ext cx="8329150" cy="2342875"/>
          </a:xfrm>
          <a:prstGeom prst="rect">
            <a:avLst/>
          </a:prstGeom>
        </p:spPr>
      </p:pic>
      <p:pic>
        <p:nvPicPr>
          <p:cNvPr id="6" name="Picture 6">
            <a:extLst>
              <a:ext uri="{FF2B5EF4-FFF2-40B4-BE49-F238E27FC236}">
                <a16:creationId xmlns:a16="http://schemas.microsoft.com/office/drawing/2014/main" id="{2672C88B-8D36-93EC-D4CF-821181A0E9ED}"/>
              </a:ext>
            </a:extLst>
          </p:cNvPr>
          <p:cNvPicPr>
            <a:picLocks noChangeAspect="1"/>
          </p:cNvPicPr>
          <p:nvPr/>
        </p:nvPicPr>
        <p:blipFill>
          <a:blip r:embed="rId4"/>
          <a:stretch>
            <a:fillRect/>
          </a:stretch>
        </p:blipFill>
        <p:spPr>
          <a:xfrm>
            <a:off x="47932" y="1124019"/>
            <a:ext cx="9610417" cy="1291575"/>
          </a:xfrm>
          <a:prstGeom prst="rect">
            <a:avLst/>
          </a:prstGeom>
        </p:spPr>
      </p:pic>
      <p:sp>
        <p:nvSpPr>
          <p:cNvPr id="8" name="Title 1">
            <a:extLst>
              <a:ext uri="{FF2B5EF4-FFF2-40B4-BE49-F238E27FC236}">
                <a16:creationId xmlns:a16="http://schemas.microsoft.com/office/drawing/2014/main" id="{367820E8-B81A-D76C-F79E-D55F745C9019}"/>
              </a:ext>
            </a:extLst>
          </p:cNvPr>
          <p:cNvSpPr>
            <a:spLocks noGrp="1"/>
          </p:cNvSpPr>
          <p:nvPr>
            <p:ph type="title"/>
          </p:nvPr>
        </p:nvSpPr>
        <p:spPr>
          <a:xfrm>
            <a:off x="243658" y="255082"/>
            <a:ext cx="6208513" cy="871355"/>
          </a:xfrm>
        </p:spPr>
        <p:txBody>
          <a:bodyPr lIns="91440" tIns="45720" rIns="91440" bIns="45720" anchor="ctr"/>
          <a:lstStyle/>
          <a:p>
            <a:r>
              <a:rPr lang="en-US">
                <a:latin typeface="Arial"/>
                <a:cs typeface="Arial"/>
              </a:rPr>
              <a:t>Travel history data class</a:t>
            </a:r>
            <a:endParaRPr lang="en-US"/>
          </a:p>
        </p:txBody>
      </p:sp>
      <p:sp>
        <p:nvSpPr>
          <p:cNvPr id="9" name="TextBox 8">
            <a:extLst>
              <a:ext uri="{FF2B5EF4-FFF2-40B4-BE49-F238E27FC236}">
                <a16:creationId xmlns:a16="http://schemas.microsoft.com/office/drawing/2014/main" id="{504FF65B-2AAB-6337-30B7-EBF07DE915A1}"/>
              </a:ext>
            </a:extLst>
          </p:cNvPr>
          <p:cNvSpPr txBox="1"/>
          <p:nvPr/>
        </p:nvSpPr>
        <p:spPr>
          <a:xfrm>
            <a:off x="5318639" y="6415548"/>
            <a:ext cx="3825360" cy="369332"/>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i="1">
                <a:solidFill>
                  <a:srgbClr val="C00000"/>
                </a:solidFill>
                <a:cs typeface="Calibri"/>
              </a:rPr>
              <a:t>Shown: Malaria, viral hepatitis, cholera</a:t>
            </a:r>
          </a:p>
        </p:txBody>
      </p:sp>
    </p:spTree>
    <p:extLst>
      <p:ext uri="{BB962C8B-B14F-4D97-AF65-F5344CB8AC3E}">
        <p14:creationId xmlns:p14="http://schemas.microsoft.com/office/powerpoint/2010/main" val="7142118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3BDBD5-A6CD-21DC-5E06-22E9B56391FB}"/>
              </a:ext>
            </a:extLst>
          </p:cNvPr>
          <p:cNvSpPr>
            <a:spLocks noGrp="1"/>
          </p:cNvSpPr>
          <p:nvPr>
            <p:ph type="title"/>
          </p:nvPr>
        </p:nvSpPr>
        <p:spPr/>
        <p:txBody>
          <a:bodyPr lIns="91440" tIns="45720" rIns="91440" bIns="45720" anchor="ctr"/>
          <a:lstStyle/>
          <a:p>
            <a:r>
              <a:rPr lang="en-US">
                <a:latin typeface="Arial"/>
                <a:cs typeface="Arial"/>
              </a:rPr>
              <a:t>Travel history: the problem</a:t>
            </a:r>
            <a:endParaRPr lang="en-US"/>
          </a:p>
        </p:txBody>
      </p:sp>
      <p:sp>
        <p:nvSpPr>
          <p:cNvPr id="3" name="Content Placeholder 2">
            <a:extLst>
              <a:ext uri="{FF2B5EF4-FFF2-40B4-BE49-F238E27FC236}">
                <a16:creationId xmlns:a16="http://schemas.microsoft.com/office/drawing/2014/main" id="{0AD057D5-35C7-74AC-4A2B-1ED419D2B06A}"/>
              </a:ext>
            </a:extLst>
          </p:cNvPr>
          <p:cNvSpPr>
            <a:spLocks noGrp="1"/>
          </p:cNvSpPr>
          <p:nvPr>
            <p:ph idx="1"/>
          </p:nvPr>
        </p:nvSpPr>
        <p:spPr>
          <a:xfrm>
            <a:off x="243659" y="1547310"/>
            <a:ext cx="8643488" cy="4564601"/>
          </a:xfrm>
        </p:spPr>
        <p:txBody>
          <a:bodyPr vert="horz" lIns="91440" tIns="45720" rIns="91440" bIns="45720" rtlCol="0" anchor="t">
            <a:normAutofit fontScale="92500"/>
          </a:bodyPr>
          <a:lstStyle/>
          <a:p>
            <a:r>
              <a:rPr lang="en-US">
                <a:latin typeface="Arial"/>
                <a:cs typeface="Arial"/>
              </a:rPr>
              <a:t>Travel history is collected during case investigations for many conditions</a:t>
            </a:r>
            <a:endParaRPr lang="en-US"/>
          </a:p>
          <a:p>
            <a:pPr lvl="1"/>
            <a:r>
              <a:rPr lang="en-US">
                <a:latin typeface="Arial"/>
                <a:cs typeface="Arial"/>
              </a:rPr>
              <a:t>15 MMGs collect data related to travel, likely &gt;15 case report forms</a:t>
            </a:r>
            <a:endParaRPr lang="en-US"/>
          </a:p>
          <a:p>
            <a:endParaRPr lang="en-US">
              <a:latin typeface="Arial"/>
              <a:cs typeface="Arial"/>
            </a:endParaRPr>
          </a:p>
          <a:p>
            <a:r>
              <a:rPr lang="en-US">
                <a:latin typeface="Arial"/>
                <a:cs typeface="Arial"/>
              </a:rPr>
              <a:t>LOTS of variation across conditions in how travel is asked/stored</a:t>
            </a:r>
          </a:p>
          <a:p>
            <a:pPr lvl="1"/>
            <a:r>
              <a:rPr lang="en-US">
                <a:latin typeface="Arial"/>
                <a:cs typeface="Arial"/>
              </a:rPr>
              <a:t>International vs. Domestic?</a:t>
            </a:r>
            <a:endParaRPr lang="en-US"/>
          </a:p>
          <a:p>
            <a:pPr lvl="1"/>
            <a:r>
              <a:rPr lang="en-US">
                <a:latin typeface="Arial"/>
                <a:cs typeface="Arial"/>
              </a:rPr>
              <a:t>Locations? Dates? Mode of transport? Reason for travel? Etc.</a:t>
            </a:r>
            <a:endParaRPr lang="en-US"/>
          </a:p>
          <a:p>
            <a:pPr lvl="1"/>
            <a:r>
              <a:rPr lang="en-US">
                <a:latin typeface="Arial"/>
                <a:cs typeface="Arial"/>
              </a:rPr>
              <a:t>Interpretive vs. objective listing of itinerary </a:t>
            </a:r>
            <a:endParaRPr lang="en-US"/>
          </a:p>
          <a:p>
            <a:pPr lvl="1"/>
            <a:r>
              <a:rPr lang="en-US">
                <a:latin typeface="Arial"/>
                <a:cs typeface="Arial"/>
              </a:rPr>
              <a:t>Do we even agree on what is "travel"?</a:t>
            </a:r>
          </a:p>
          <a:p>
            <a:endParaRPr lang="en-US">
              <a:latin typeface="Arial"/>
              <a:cs typeface="Arial"/>
            </a:endParaRPr>
          </a:p>
          <a:p>
            <a:r>
              <a:rPr lang="en-US">
                <a:latin typeface="Arial"/>
                <a:cs typeface="Arial"/>
              </a:rPr>
              <a:t>Relevant time frame varies by condition</a:t>
            </a:r>
          </a:p>
          <a:p>
            <a:r>
              <a:rPr lang="en-US">
                <a:latin typeface="Arial"/>
                <a:cs typeface="Arial"/>
              </a:rPr>
              <a:t>Level of detail needed and/or collected varies by condition</a:t>
            </a:r>
          </a:p>
          <a:p>
            <a:endParaRPr lang="en-US">
              <a:latin typeface="Arial"/>
              <a:cs typeface="Arial"/>
            </a:endParaRPr>
          </a:p>
          <a:p>
            <a:pPr marL="0" indent="0">
              <a:buNone/>
            </a:pPr>
            <a:endParaRPr lang="en-US" i="1"/>
          </a:p>
        </p:txBody>
      </p:sp>
    </p:spTree>
    <p:extLst>
      <p:ext uri="{BB962C8B-B14F-4D97-AF65-F5344CB8AC3E}">
        <p14:creationId xmlns:p14="http://schemas.microsoft.com/office/powerpoint/2010/main" val="28443502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3BDBD5-A6CD-21DC-5E06-22E9B56391FB}"/>
              </a:ext>
            </a:extLst>
          </p:cNvPr>
          <p:cNvSpPr>
            <a:spLocks noGrp="1"/>
          </p:cNvSpPr>
          <p:nvPr>
            <p:ph type="title"/>
          </p:nvPr>
        </p:nvSpPr>
        <p:spPr/>
        <p:txBody>
          <a:bodyPr lIns="91440" tIns="45720" rIns="91440" bIns="45720" anchor="ctr"/>
          <a:lstStyle/>
          <a:p>
            <a:r>
              <a:rPr lang="en-US">
                <a:latin typeface="Arial"/>
                <a:cs typeface="Arial"/>
              </a:rPr>
              <a:t>Travel history: the challenge</a:t>
            </a:r>
            <a:endParaRPr lang="en-US"/>
          </a:p>
        </p:txBody>
      </p:sp>
      <p:sp>
        <p:nvSpPr>
          <p:cNvPr id="3" name="Content Placeholder 2">
            <a:extLst>
              <a:ext uri="{FF2B5EF4-FFF2-40B4-BE49-F238E27FC236}">
                <a16:creationId xmlns:a16="http://schemas.microsoft.com/office/drawing/2014/main" id="{0AD057D5-35C7-74AC-4A2B-1ED419D2B06A}"/>
              </a:ext>
            </a:extLst>
          </p:cNvPr>
          <p:cNvSpPr>
            <a:spLocks noGrp="1"/>
          </p:cNvSpPr>
          <p:nvPr>
            <p:ph idx="1"/>
          </p:nvPr>
        </p:nvSpPr>
        <p:spPr/>
        <p:txBody>
          <a:bodyPr vert="horz" lIns="91440" tIns="45720" rIns="91440" bIns="45720" rtlCol="0" anchor="t">
            <a:normAutofit/>
          </a:bodyPr>
          <a:lstStyle/>
          <a:p>
            <a:pPr marL="0" indent="0">
              <a:lnSpc>
                <a:spcPct val="120000"/>
              </a:lnSpc>
              <a:buNone/>
            </a:pPr>
            <a:r>
              <a:rPr lang="en-US" b="1" i="1">
                <a:latin typeface="Arial"/>
                <a:cs typeface="Arial"/>
              </a:rPr>
              <a:t>How do we standardize the structure and framework for travel elements (while retaining the important differences in need)? </a:t>
            </a:r>
            <a:endParaRPr lang="en-US" b="1" i="1"/>
          </a:p>
          <a:p>
            <a:pPr marL="0" indent="0">
              <a:buNone/>
            </a:pPr>
            <a:endParaRPr lang="en-US" i="1"/>
          </a:p>
          <a:p>
            <a:pPr>
              <a:buFont typeface="Arial"/>
              <a:buChar char="•"/>
            </a:pPr>
            <a:r>
              <a:rPr lang="en-US" sz="2000">
                <a:latin typeface="Arial"/>
                <a:cs typeface="Arial"/>
              </a:rPr>
              <a:t>Lots of previous standardization/harmonization work</a:t>
            </a:r>
          </a:p>
          <a:p>
            <a:pPr>
              <a:buFont typeface="Arial"/>
              <a:buChar char="•"/>
            </a:pPr>
            <a:r>
              <a:rPr lang="en-US" sz="2000">
                <a:latin typeface="Arial"/>
                <a:cs typeface="Arial"/>
              </a:rPr>
              <a:t>Opportunities to harmonize the elements across conditions</a:t>
            </a:r>
            <a:endParaRPr lang="en-US" sz="2000"/>
          </a:p>
          <a:p>
            <a:pPr>
              <a:buFont typeface="Arial"/>
              <a:buChar char="•"/>
            </a:pPr>
            <a:r>
              <a:rPr lang="en-US" sz="2000">
                <a:latin typeface="Arial"/>
                <a:cs typeface="Arial"/>
              </a:rPr>
              <a:t>Possible opportunities to align with vocabulary and data elements from </a:t>
            </a:r>
            <a:r>
              <a:rPr lang="en-US" sz="2000" err="1">
                <a:latin typeface="Arial"/>
                <a:cs typeface="Arial"/>
              </a:rPr>
              <a:t>eCR</a:t>
            </a:r>
            <a:r>
              <a:rPr lang="en-US" sz="2000">
                <a:latin typeface="Arial"/>
                <a:cs typeface="Arial"/>
              </a:rPr>
              <a:t> v1, USCDI Level 2 or others</a:t>
            </a:r>
            <a:endParaRPr lang="en-US" sz="2000"/>
          </a:p>
          <a:p>
            <a:pPr marL="0" indent="0">
              <a:buNone/>
            </a:pPr>
            <a:endParaRPr lang="en-US" sz="2600" i="1">
              <a:solidFill>
                <a:srgbClr val="C00000"/>
              </a:solidFill>
            </a:endParaRPr>
          </a:p>
        </p:txBody>
      </p:sp>
    </p:spTree>
    <p:extLst>
      <p:ext uri="{BB962C8B-B14F-4D97-AF65-F5344CB8AC3E}">
        <p14:creationId xmlns:p14="http://schemas.microsoft.com/office/powerpoint/2010/main" val="30061159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2">
            <a:extLst>
              <a:ext uri="{FF2B5EF4-FFF2-40B4-BE49-F238E27FC236}">
                <a16:creationId xmlns:a16="http://schemas.microsoft.com/office/drawing/2014/main" id="{305EDA40-20B1-4056-B641-60B718FD5ED3}"/>
              </a:ext>
            </a:extLst>
          </p:cNvPr>
          <p:cNvSpPr>
            <a:spLocks noGrp="1"/>
          </p:cNvSpPr>
          <p:nvPr>
            <p:ph idx="1"/>
          </p:nvPr>
        </p:nvSpPr>
        <p:spPr bwMode="auto">
          <a:xfrm>
            <a:off x="243659" y="1547310"/>
            <a:ext cx="8643488" cy="46677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Autofit/>
          </a:bodyPr>
          <a:lstStyle>
            <a:lvl1pPr marL="228600" indent="-228600" algn="l" rtl="0" fontAlgn="base">
              <a:lnSpc>
                <a:spcPct val="90000"/>
              </a:lnSpc>
              <a:spcBef>
                <a:spcPts val="1000"/>
              </a:spcBef>
              <a:spcAft>
                <a:spcPct val="0"/>
              </a:spcAft>
              <a:buFont typeface="Arial" charset="0"/>
              <a:buChar char="•"/>
              <a:defRPr sz="2800" kern="1200">
                <a:solidFill>
                  <a:schemeClr val="tx1">
                    <a:lumMod val="75000"/>
                    <a:lumOff val="25000"/>
                  </a:schemeClr>
                </a:solidFill>
                <a:latin typeface="+mn-lt"/>
                <a:ea typeface="+mn-ea"/>
                <a:cs typeface="+mn-cs"/>
              </a:defRPr>
            </a:lvl1pPr>
            <a:lvl2pPr marL="685800" indent="-228600" algn="l" rtl="0" fontAlgn="base">
              <a:lnSpc>
                <a:spcPct val="90000"/>
              </a:lnSpc>
              <a:spcBef>
                <a:spcPts val="500"/>
              </a:spcBef>
              <a:spcAft>
                <a:spcPct val="0"/>
              </a:spcAft>
              <a:buFont typeface="Arial" charset="0"/>
              <a:buChar char="•"/>
              <a:defRPr sz="2400" kern="1200">
                <a:solidFill>
                  <a:schemeClr val="tx1">
                    <a:lumMod val="75000"/>
                    <a:lumOff val="25000"/>
                  </a:schemeClr>
                </a:solidFill>
                <a:latin typeface="+mn-lt"/>
                <a:ea typeface="+mn-ea"/>
                <a:cs typeface="+mn-cs"/>
              </a:defRPr>
            </a:lvl2pPr>
            <a:lvl3pPr marL="1143000" indent="-228600" algn="l" rtl="0" fontAlgn="base">
              <a:lnSpc>
                <a:spcPct val="90000"/>
              </a:lnSpc>
              <a:spcBef>
                <a:spcPts val="500"/>
              </a:spcBef>
              <a:spcAft>
                <a:spcPct val="0"/>
              </a:spcAft>
              <a:buFont typeface="Arial" charset="0"/>
              <a:buChar char="•"/>
              <a:defRPr sz="2000" kern="1200">
                <a:solidFill>
                  <a:schemeClr val="tx1">
                    <a:lumMod val="75000"/>
                    <a:lumOff val="25000"/>
                  </a:schemeClr>
                </a:solidFill>
                <a:latin typeface="+mn-lt"/>
                <a:ea typeface="+mn-ea"/>
                <a:cs typeface="+mn-cs"/>
              </a:defRPr>
            </a:lvl3pPr>
            <a:lvl4pPr marL="1600200" indent="-228600" algn="l" rtl="0" fontAlgn="base">
              <a:lnSpc>
                <a:spcPct val="90000"/>
              </a:lnSpc>
              <a:spcBef>
                <a:spcPts val="500"/>
              </a:spcBef>
              <a:spcAft>
                <a:spcPct val="0"/>
              </a:spcAft>
              <a:buFont typeface="Arial" charset="0"/>
              <a:buChar char="•"/>
              <a:defRPr kern="1200">
                <a:solidFill>
                  <a:schemeClr val="tx1">
                    <a:lumMod val="75000"/>
                    <a:lumOff val="25000"/>
                  </a:schemeClr>
                </a:solidFill>
                <a:latin typeface="+mn-lt"/>
                <a:ea typeface="+mn-ea"/>
                <a:cs typeface="+mn-cs"/>
              </a:defRPr>
            </a:lvl4pPr>
            <a:lvl5pPr marL="2057400" indent="-228600" algn="l" rtl="0" fontAlgn="base">
              <a:lnSpc>
                <a:spcPct val="90000"/>
              </a:lnSpc>
              <a:spcBef>
                <a:spcPts val="500"/>
              </a:spcBef>
              <a:spcAft>
                <a:spcPct val="0"/>
              </a:spcAft>
              <a:buFont typeface="Arial" charset="0"/>
              <a:buChar char="•"/>
              <a:defRPr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spcAft>
                <a:spcPts val="0"/>
              </a:spcAft>
              <a:buNone/>
            </a:pPr>
            <a:r>
              <a:rPr lang="en-US" sz="2200" b="1">
                <a:effectLst/>
                <a:latin typeface="Calibri"/>
                <a:ea typeface="Calibri" panose="020F0502020204030204" pitchFamily="34" charset="0"/>
                <a:cs typeface="Times New Roman"/>
              </a:rPr>
              <a:t>In scope:</a:t>
            </a:r>
            <a:r>
              <a:rPr lang="en-US" sz="2200" b="1">
                <a:latin typeface="Calibri"/>
                <a:ea typeface="Calibri" panose="020F0502020204030204" pitchFamily="34" charset="0"/>
                <a:cs typeface="Times New Roman"/>
              </a:rPr>
              <a:t> </a:t>
            </a:r>
            <a:endParaRPr lang="en-US"/>
          </a:p>
          <a:p>
            <a:pPr marL="0" indent="0">
              <a:spcBef>
                <a:spcPts val="0"/>
              </a:spcBef>
              <a:spcAft>
                <a:spcPts val="0"/>
              </a:spcAft>
              <a:buNone/>
            </a:pPr>
            <a:endParaRPr lang="en-US" sz="2200" b="1">
              <a:latin typeface="Calibri"/>
              <a:ea typeface="Calibri" panose="020F0502020204030204" pitchFamily="34" charset="0"/>
              <a:cs typeface="Times New Roman"/>
            </a:endParaRPr>
          </a:p>
          <a:p>
            <a:pPr marL="285750" indent="-285750">
              <a:spcBef>
                <a:spcPts val="0"/>
              </a:spcBef>
              <a:spcAft>
                <a:spcPts val="0"/>
              </a:spcAft>
            </a:pPr>
            <a:r>
              <a:rPr lang="en-US" sz="2200">
                <a:solidFill>
                  <a:srgbClr val="404040"/>
                </a:solidFill>
                <a:cs typeface="Times New Roman"/>
              </a:rPr>
              <a:t>What should be part of core surveillance for jurisdictions?  Can we identify a common structure for those core elements across conditions?</a:t>
            </a:r>
          </a:p>
          <a:p>
            <a:pPr marL="285750" indent="-285750">
              <a:spcBef>
                <a:spcPts val="0"/>
              </a:spcBef>
              <a:spcAft>
                <a:spcPts val="0"/>
              </a:spcAft>
            </a:pPr>
            <a:endParaRPr lang="en-US" sz="2200">
              <a:solidFill>
                <a:srgbClr val="404040"/>
              </a:solidFill>
              <a:ea typeface="Calibri"/>
              <a:cs typeface="Times New Roman"/>
            </a:endParaRPr>
          </a:p>
          <a:p>
            <a:pPr marL="285750" indent="-285750">
              <a:spcBef>
                <a:spcPts val="0"/>
              </a:spcBef>
              <a:spcAft>
                <a:spcPts val="0"/>
              </a:spcAft>
            </a:pPr>
            <a:r>
              <a:rPr lang="en-US" sz="2200">
                <a:solidFill>
                  <a:srgbClr val="404040"/>
                </a:solidFill>
                <a:ea typeface="Calibri"/>
                <a:cs typeface="Times New Roman"/>
              </a:rPr>
              <a:t>Necessary level of specificity for </a:t>
            </a:r>
            <a:r>
              <a:rPr lang="en-US" sz="2200" i="1">
                <a:solidFill>
                  <a:srgbClr val="404040"/>
                </a:solidFill>
                <a:ea typeface="Calibri" panose="020F0502020204030204"/>
                <a:cs typeface="Times New Roman"/>
              </a:rPr>
              <a:t>surveillance </a:t>
            </a:r>
            <a:r>
              <a:rPr lang="en-US" sz="2200">
                <a:solidFill>
                  <a:srgbClr val="404040"/>
                </a:solidFill>
                <a:ea typeface="Calibri" panose="020F0502020204030204"/>
                <a:cs typeface="Times New Roman"/>
              </a:rPr>
              <a:t>purposes (for example -   geography, itinerary, mode of transport)</a:t>
            </a:r>
          </a:p>
          <a:p>
            <a:pPr marL="0" indent="0">
              <a:spcBef>
                <a:spcPts val="0"/>
              </a:spcBef>
              <a:spcAft>
                <a:spcPts val="0"/>
              </a:spcAft>
              <a:buNone/>
            </a:pPr>
            <a:endParaRPr lang="en-US" sz="2200">
              <a:solidFill>
                <a:srgbClr val="404040"/>
              </a:solidFill>
              <a:ea typeface="Calibri" panose="020F0502020204030204"/>
              <a:cs typeface="Times New Roman"/>
            </a:endParaRPr>
          </a:p>
          <a:p>
            <a:pPr marL="0" indent="0">
              <a:spcBef>
                <a:spcPts val="0"/>
              </a:spcBef>
              <a:spcAft>
                <a:spcPts val="0"/>
              </a:spcAft>
              <a:buNone/>
            </a:pPr>
            <a:endParaRPr lang="en-US" sz="2200">
              <a:solidFill>
                <a:srgbClr val="404040"/>
              </a:solidFill>
              <a:ea typeface="Calibri" panose="020F0502020204030204"/>
              <a:cs typeface="Times New Roman"/>
            </a:endParaRPr>
          </a:p>
        </p:txBody>
      </p:sp>
      <p:sp>
        <p:nvSpPr>
          <p:cNvPr id="9" name="Title 1">
            <a:extLst>
              <a:ext uri="{FF2B5EF4-FFF2-40B4-BE49-F238E27FC236}">
                <a16:creationId xmlns:a16="http://schemas.microsoft.com/office/drawing/2014/main" id="{B026D48B-0715-4A5E-9B7D-803AD4BD99CF}"/>
              </a:ext>
            </a:extLst>
          </p:cNvPr>
          <p:cNvSpPr txBox="1">
            <a:spLocks/>
          </p:cNvSpPr>
          <p:nvPr/>
        </p:nvSpPr>
        <p:spPr>
          <a:xfrm>
            <a:off x="212836" y="343814"/>
            <a:ext cx="6881648" cy="782621"/>
          </a:xfrm>
          <a:prstGeom prst="rect">
            <a:avLst/>
          </a:prstGeom>
        </p:spPr>
        <p:txBody>
          <a:bodyPr lIns="91440" tIns="45720" rIns="91440" bIns="45720" anchor="ctr"/>
          <a:lstStyle>
            <a:lvl1pPr algn="l" defTabSz="914400" rtl="0" eaLnBrk="1" latinLnBrk="0" hangingPunct="1">
              <a:lnSpc>
                <a:spcPct val="90000"/>
              </a:lnSpc>
              <a:spcBef>
                <a:spcPct val="0"/>
              </a:spcBef>
              <a:buNone/>
              <a:defRPr sz="3700" kern="1200">
                <a:solidFill>
                  <a:srgbClr val="15345A"/>
                </a:solidFill>
                <a:latin typeface="Arial" panose="020B0604020202020204" pitchFamily="34" charset="0"/>
                <a:ea typeface="+mj-ea"/>
                <a:cs typeface="Arial" panose="020B0604020202020204" pitchFamily="34" charset="0"/>
              </a:defRPr>
            </a:lvl1pPr>
          </a:lstStyle>
          <a:p>
            <a:r>
              <a:rPr lang="en-US">
                <a:latin typeface="Arial"/>
                <a:cs typeface="Arial"/>
              </a:rPr>
              <a:t>Travel: In Scope</a:t>
            </a:r>
          </a:p>
        </p:txBody>
      </p:sp>
      <p:sp>
        <p:nvSpPr>
          <p:cNvPr id="3" name="Rectangle 2">
            <a:extLst>
              <a:ext uri="{FF2B5EF4-FFF2-40B4-BE49-F238E27FC236}">
                <a16:creationId xmlns:a16="http://schemas.microsoft.com/office/drawing/2014/main" id="{B0C69A24-B1B6-4FBA-9506-2B562F6DE2E3}"/>
              </a:ext>
            </a:extLst>
          </p:cNvPr>
          <p:cNvSpPr>
            <a:spLocks noChangeArrowheads="1"/>
          </p:cNvSpPr>
          <p:nvPr/>
        </p:nvSpPr>
        <p:spPr bwMode="auto">
          <a:xfrm>
            <a:off x="0" y="-184666"/>
            <a:ext cx="184731" cy="369332"/>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9839035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2">
            <a:extLst>
              <a:ext uri="{FF2B5EF4-FFF2-40B4-BE49-F238E27FC236}">
                <a16:creationId xmlns:a16="http://schemas.microsoft.com/office/drawing/2014/main" id="{305EDA40-20B1-4056-B641-60B718FD5ED3}"/>
              </a:ext>
            </a:extLst>
          </p:cNvPr>
          <p:cNvSpPr>
            <a:spLocks noGrp="1"/>
          </p:cNvSpPr>
          <p:nvPr>
            <p:ph idx="1"/>
          </p:nvPr>
        </p:nvSpPr>
        <p:spPr bwMode="auto">
          <a:xfrm>
            <a:off x="243659" y="1547310"/>
            <a:ext cx="8643488" cy="46677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Autofit/>
          </a:bodyPr>
          <a:lstStyle>
            <a:lvl1pPr marL="228600" indent="-228600" algn="l" rtl="0" fontAlgn="base">
              <a:lnSpc>
                <a:spcPct val="90000"/>
              </a:lnSpc>
              <a:spcBef>
                <a:spcPts val="1000"/>
              </a:spcBef>
              <a:spcAft>
                <a:spcPct val="0"/>
              </a:spcAft>
              <a:buFont typeface="Arial" charset="0"/>
              <a:buChar char="•"/>
              <a:defRPr sz="2800" kern="1200">
                <a:solidFill>
                  <a:schemeClr val="tx1">
                    <a:lumMod val="75000"/>
                    <a:lumOff val="25000"/>
                  </a:schemeClr>
                </a:solidFill>
                <a:latin typeface="+mn-lt"/>
                <a:ea typeface="+mn-ea"/>
                <a:cs typeface="+mn-cs"/>
              </a:defRPr>
            </a:lvl1pPr>
            <a:lvl2pPr marL="685800" indent="-228600" algn="l" rtl="0" fontAlgn="base">
              <a:lnSpc>
                <a:spcPct val="90000"/>
              </a:lnSpc>
              <a:spcBef>
                <a:spcPts val="500"/>
              </a:spcBef>
              <a:spcAft>
                <a:spcPct val="0"/>
              </a:spcAft>
              <a:buFont typeface="Arial" charset="0"/>
              <a:buChar char="•"/>
              <a:defRPr sz="2400" kern="1200">
                <a:solidFill>
                  <a:schemeClr val="tx1">
                    <a:lumMod val="75000"/>
                    <a:lumOff val="25000"/>
                  </a:schemeClr>
                </a:solidFill>
                <a:latin typeface="+mn-lt"/>
                <a:ea typeface="+mn-ea"/>
                <a:cs typeface="+mn-cs"/>
              </a:defRPr>
            </a:lvl2pPr>
            <a:lvl3pPr marL="1143000" indent="-228600" algn="l" rtl="0" fontAlgn="base">
              <a:lnSpc>
                <a:spcPct val="90000"/>
              </a:lnSpc>
              <a:spcBef>
                <a:spcPts val="500"/>
              </a:spcBef>
              <a:spcAft>
                <a:spcPct val="0"/>
              </a:spcAft>
              <a:buFont typeface="Arial" charset="0"/>
              <a:buChar char="•"/>
              <a:defRPr sz="2000" kern="1200">
                <a:solidFill>
                  <a:schemeClr val="tx1">
                    <a:lumMod val="75000"/>
                    <a:lumOff val="25000"/>
                  </a:schemeClr>
                </a:solidFill>
                <a:latin typeface="+mn-lt"/>
                <a:ea typeface="+mn-ea"/>
                <a:cs typeface="+mn-cs"/>
              </a:defRPr>
            </a:lvl3pPr>
            <a:lvl4pPr marL="1600200" indent="-228600" algn="l" rtl="0" fontAlgn="base">
              <a:lnSpc>
                <a:spcPct val="90000"/>
              </a:lnSpc>
              <a:spcBef>
                <a:spcPts val="500"/>
              </a:spcBef>
              <a:spcAft>
                <a:spcPct val="0"/>
              </a:spcAft>
              <a:buFont typeface="Arial" charset="0"/>
              <a:buChar char="•"/>
              <a:defRPr kern="1200">
                <a:solidFill>
                  <a:schemeClr val="tx1">
                    <a:lumMod val="75000"/>
                    <a:lumOff val="25000"/>
                  </a:schemeClr>
                </a:solidFill>
                <a:latin typeface="+mn-lt"/>
                <a:ea typeface="+mn-ea"/>
                <a:cs typeface="+mn-cs"/>
              </a:defRPr>
            </a:lvl4pPr>
            <a:lvl5pPr marL="2057400" indent="-228600" algn="l" rtl="0" fontAlgn="base">
              <a:lnSpc>
                <a:spcPct val="90000"/>
              </a:lnSpc>
              <a:spcBef>
                <a:spcPts val="500"/>
              </a:spcBef>
              <a:spcAft>
                <a:spcPct val="0"/>
              </a:spcAft>
              <a:buFont typeface="Arial" charset="0"/>
              <a:buChar char="•"/>
              <a:defRPr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spcAft>
                <a:spcPts val="0"/>
              </a:spcAft>
              <a:buNone/>
            </a:pPr>
            <a:r>
              <a:rPr lang="en-US" sz="2200" b="1">
                <a:effectLst/>
                <a:latin typeface="Calibri"/>
                <a:ea typeface="Calibri" panose="020F0502020204030204" pitchFamily="34" charset="0"/>
                <a:cs typeface="Times New Roman"/>
              </a:rPr>
              <a:t>Out of Scope:</a:t>
            </a:r>
            <a:r>
              <a:rPr lang="en-US" sz="2200" b="1">
                <a:latin typeface="Calibri"/>
                <a:ea typeface="Calibri" panose="020F0502020204030204" pitchFamily="34" charset="0"/>
                <a:cs typeface="Times New Roman"/>
              </a:rPr>
              <a:t> </a:t>
            </a:r>
            <a:endParaRPr lang="en-US" sz="2200">
              <a:latin typeface="Calibri"/>
              <a:ea typeface="Calibri" panose="020F0502020204030204" pitchFamily="34" charset="0"/>
              <a:cs typeface="Times New Roman" panose="02020603050405020304" pitchFamily="18" charset="0"/>
            </a:endParaRPr>
          </a:p>
          <a:p>
            <a:pPr marL="0" indent="0">
              <a:spcBef>
                <a:spcPts val="0"/>
              </a:spcBef>
              <a:spcAft>
                <a:spcPts val="0"/>
              </a:spcAft>
              <a:buNone/>
            </a:pPr>
            <a:endParaRPr lang="en-US" sz="2200" b="1">
              <a:latin typeface="Calibri"/>
              <a:ea typeface="Calibri" panose="020F0502020204030204" pitchFamily="34" charset="0"/>
              <a:cs typeface="Times New Roman"/>
            </a:endParaRPr>
          </a:p>
          <a:p>
            <a:pPr marL="285750" indent="-285750">
              <a:spcBef>
                <a:spcPts val="0"/>
              </a:spcBef>
              <a:spcAft>
                <a:spcPts val="0"/>
              </a:spcAft>
            </a:pPr>
            <a:r>
              <a:rPr lang="en-US" sz="2200">
                <a:solidFill>
                  <a:srgbClr val="404040"/>
                </a:solidFill>
                <a:cs typeface="Times New Roman"/>
              </a:rPr>
              <a:t>Identification of the appropriate time frames for each condition</a:t>
            </a:r>
          </a:p>
          <a:p>
            <a:pPr marL="742950" lvl="1" indent="-285750">
              <a:spcBef>
                <a:spcPts val="0"/>
              </a:spcBef>
              <a:spcAft>
                <a:spcPts val="0"/>
              </a:spcAft>
              <a:buFont typeface="Courier New" panose="02070309020205020404" pitchFamily="49" charset="0"/>
              <a:buChar char="o"/>
            </a:pPr>
            <a:endParaRPr lang="en-US" sz="1800">
              <a:solidFill>
                <a:srgbClr val="000000"/>
              </a:solidFill>
              <a:cs typeface="Calibri"/>
            </a:endParaRPr>
          </a:p>
          <a:p>
            <a:pPr marL="742950" lvl="1" indent="-285750">
              <a:spcBef>
                <a:spcPts val="0"/>
              </a:spcBef>
              <a:spcAft>
                <a:spcPts val="0"/>
              </a:spcAft>
              <a:buFont typeface="Courier New" panose="02070309020205020404" pitchFamily="49" charset="0"/>
              <a:buChar char="o"/>
            </a:pPr>
            <a:r>
              <a:rPr lang="en-US" sz="1800">
                <a:solidFill>
                  <a:srgbClr val="000000"/>
                </a:solidFill>
                <a:cs typeface="Calibri"/>
              </a:rPr>
              <a:t>For example, if the following question is asked, we will not be defining x:  In the (x) weeks before symptom onset or diagnosis (use earlier date), did the subject travel out of their county, state, or country of residence?</a:t>
            </a:r>
            <a:endParaRPr lang="en-US" sz="1800">
              <a:solidFill>
                <a:srgbClr val="404040"/>
              </a:solidFill>
              <a:cs typeface="Times New Roman"/>
            </a:endParaRPr>
          </a:p>
          <a:p>
            <a:pPr marL="285750" indent="-285750">
              <a:spcBef>
                <a:spcPts val="0"/>
              </a:spcBef>
              <a:spcAft>
                <a:spcPts val="0"/>
              </a:spcAft>
              <a:buFont typeface="Courier New" panose="02070309020205020404" pitchFamily="49" charset="0"/>
              <a:buChar char="o"/>
            </a:pPr>
            <a:endParaRPr lang="en-US" sz="2200">
              <a:solidFill>
                <a:srgbClr val="404040"/>
              </a:solidFill>
              <a:cs typeface="Times New Roman"/>
            </a:endParaRPr>
          </a:p>
          <a:p>
            <a:pPr marL="285750" indent="-285750">
              <a:spcBef>
                <a:spcPts val="0"/>
              </a:spcBef>
              <a:spcAft>
                <a:spcPts val="0"/>
              </a:spcAft>
            </a:pPr>
            <a:r>
              <a:rPr lang="en-US" sz="2200">
                <a:solidFill>
                  <a:srgbClr val="404040"/>
                </a:solidFill>
                <a:cs typeface="Times New Roman"/>
              </a:rPr>
              <a:t>Inclusion of sufficient travel detail to serve needs of DGMQ or airline exposure notification</a:t>
            </a:r>
            <a:endParaRPr lang="en-US" sz="2200">
              <a:cs typeface="Times New Roman"/>
            </a:endParaRPr>
          </a:p>
        </p:txBody>
      </p:sp>
      <p:sp>
        <p:nvSpPr>
          <p:cNvPr id="9" name="Title 1">
            <a:extLst>
              <a:ext uri="{FF2B5EF4-FFF2-40B4-BE49-F238E27FC236}">
                <a16:creationId xmlns:a16="http://schemas.microsoft.com/office/drawing/2014/main" id="{B026D48B-0715-4A5E-9B7D-803AD4BD99CF}"/>
              </a:ext>
            </a:extLst>
          </p:cNvPr>
          <p:cNvSpPr txBox="1">
            <a:spLocks/>
          </p:cNvSpPr>
          <p:nvPr/>
        </p:nvSpPr>
        <p:spPr>
          <a:xfrm>
            <a:off x="212836" y="343814"/>
            <a:ext cx="6881648" cy="782621"/>
          </a:xfrm>
          <a:prstGeom prst="rect">
            <a:avLst/>
          </a:prstGeom>
        </p:spPr>
        <p:txBody>
          <a:bodyPr lIns="91440" tIns="45720" rIns="91440" bIns="45720" anchor="ctr"/>
          <a:lstStyle>
            <a:lvl1pPr algn="l" defTabSz="914400" rtl="0" eaLnBrk="1" latinLnBrk="0" hangingPunct="1">
              <a:lnSpc>
                <a:spcPct val="90000"/>
              </a:lnSpc>
              <a:spcBef>
                <a:spcPct val="0"/>
              </a:spcBef>
              <a:buNone/>
              <a:defRPr sz="3700" kern="1200">
                <a:solidFill>
                  <a:srgbClr val="15345A"/>
                </a:solidFill>
                <a:latin typeface="Arial" panose="020B0604020202020204" pitchFamily="34" charset="0"/>
                <a:ea typeface="+mj-ea"/>
                <a:cs typeface="Arial" panose="020B0604020202020204" pitchFamily="34" charset="0"/>
              </a:defRPr>
            </a:lvl1pPr>
          </a:lstStyle>
          <a:p>
            <a:r>
              <a:rPr lang="en-US">
                <a:latin typeface="Arial"/>
                <a:cs typeface="Arial"/>
              </a:rPr>
              <a:t>Travel: Out of Scope</a:t>
            </a:r>
            <a:endParaRPr lang="en-US"/>
          </a:p>
        </p:txBody>
      </p:sp>
      <p:sp>
        <p:nvSpPr>
          <p:cNvPr id="3" name="Rectangle 2">
            <a:extLst>
              <a:ext uri="{FF2B5EF4-FFF2-40B4-BE49-F238E27FC236}">
                <a16:creationId xmlns:a16="http://schemas.microsoft.com/office/drawing/2014/main" id="{B0C69A24-B1B6-4FBA-9506-2B562F6DE2E3}"/>
              </a:ext>
            </a:extLst>
          </p:cNvPr>
          <p:cNvSpPr>
            <a:spLocks noChangeArrowheads="1"/>
          </p:cNvSpPr>
          <p:nvPr/>
        </p:nvSpPr>
        <p:spPr bwMode="auto">
          <a:xfrm>
            <a:off x="0" y="-184666"/>
            <a:ext cx="184731" cy="369332"/>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1667486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163BF11A-DB50-4396-9577-6D51FAADBF79}"/>
              </a:ext>
            </a:extLst>
          </p:cNvPr>
          <p:cNvSpPr>
            <a:spLocks noGrp="1"/>
          </p:cNvSpPr>
          <p:nvPr>
            <p:ph type="body" sz="quarter" idx="10"/>
          </p:nvPr>
        </p:nvSpPr>
        <p:spPr/>
        <p:txBody>
          <a:bodyPr>
            <a:normAutofit/>
          </a:bodyPr>
          <a:lstStyle/>
          <a:p>
            <a:pPr>
              <a:spcBef>
                <a:spcPts val="0"/>
              </a:spcBef>
            </a:pPr>
            <a:r>
              <a:rPr lang="en-US" sz="3200">
                <a:latin typeface="Arial"/>
                <a:cs typeface="Arial"/>
              </a:rPr>
              <a:t> Travel</a:t>
            </a:r>
            <a:endParaRPr lang="en-US" sz="3200"/>
          </a:p>
        </p:txBody>
      </p:sp>
    </p:spTree>
    <p:extLst>
      <p:ext uri="{BB962C8B-B14F-4D97-AF65-F5344CB8AC3E}">
        <p14:creationId xmlns:p14="http://schemas.microsoft.com/office/powerpoint/2010/main" val="23868097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87F563-2426-D360-7A1B-4305F170D8CE}"/>
              </a:ext>
            </a:extLst>
          </p:cNvPr>
          <p:cNvSpPr>
            <a:spLocks noGrp="1"/>
          </p:cNvSpPr>
          <p:nvPr>
            <p:ph type="title"/>
          </p:nvPr>
        </p:nvSpPr>
        <p:spPr/>
        <p:txBody>
          <a:bodyPr lIns="91440" tIns="45720" rIns="91440" bIns="45720" anchor="ctr"/>
          <a:lstStyle/>
          <a:p>
            <a:r>
              <a:rPr lang="en-US" sz="2800">
                <a:latin typeface="Arial"/>
                <a:cs typeface="Arial"/>
              </a:rPr>
              <a:t>Potential data elements related to travel</a:t>
            </a:r>
            <a:endParaRPr lang="en-US" sz="2800"/>
          </a:p>
        </p:txBody>
      </p:sp>
      <p:sp>
        <p:nvSpPr>
          <p:cNvPr id="3" name="Content Placeholder 2">
            <a:extLst>
              <a:ext uri="{FF2B5EF4-FFF2-40B4-BE49-F238E27FC236}">
                <a16:creationId xmlns:a16="http://schemas.microsoft.com/office/drawing/2014/main" id="{E9AAEB09-4C54-B937-20A4-84B0DBC37581}"/>
              </a:ext>
            </a:extLst>
          </p:cNvPr>
          <p:cNvSpPr>
            <a:spLocks noGrp="1"/>
          </p:cNvSpPr>
          <p:nvPr>
            <p:ph idx="1"/>
          </p:nvPr>
        </p:nvSpPr>
        <p:spPr>
          <a:xfrm>
            <a:off x="243659" y="1254475"/>
            <a:ext cx="8643488" cy="4743001"/>
          </a:xfrm>
        </p:spPr>
        <p:txBody>
          <a:bodyPr vert="horz" lIns="91440" tIns="45720" rIns="91440" bIns="45720" rtlCol="0" anchor="t">
            <a:noAutofit/>
          </a:bodyPr>
          <a:lstStyle/>
          <a:p>
            <a:r>
              <a:rPr lang="en-US" sz="1800">
                <a:latin typeface="Calibri"/>
                <a:cs typeface="Arial"/>
              </a:rPr>
              <a:t>I</a:t>
            </a:r>
            <a:r>
              <a:rPr lang="en-US" sz="1700">
                <a:latin typeface="Calibri"/>
                <a:cs typeface="Arial"/>
              </a:rPr>
              <a:t>nternational Destination(s) of Recent Travel (82764-2)</a:t>
            </a:r>
          </a:p>
          <a:p>
            <a:r>
              <a:rPr lang="en-US" sz="1700">
                <a:latin typeface="Calibri"/>
                <a:cs typeface="Arial"/>
              </a:rPr>
              <a:t>Travel State (82754-3)</a:t>
            </a:r>
          </a:p>
          <a:p>
            <a:r>
              <a:rPr lang="en-US" sz="1700">
                <a:latin typeface="Calibri"/>
                <a:cs typeface="Arial"/>
              </a:rPr>
              <a:t>Reason(s) for Travel (66415-1)</a:t>
            </a:r>
          </a:p>
          <a:p>
            <a:r>
              <a:rPr lang="en-US" sz="1700">
                <a:latin typeface="Calibri"/>
                <a:cs typeface="Arial"/>
              </a:rPr>
              <a:t>Date Of Arrival to Travel Destination (TRAVEL06)</a:t>
            </a:r>
          </a:p>
          <a:p>
            <a:r>
              <a:rPr lang="en-US" sz="1700">
                <a:latin typeface="Calibri"/>
                <a:cs typeface="Arial"/>
              </a:rPr>
              <a:t>Date of Departure from Travel Destination (TRAVEL07)</a:t>
            </a:r>
          </a:p>
          <a:p>
            <a:r>
              <a:rPr lang="en-US" sz="1700">
                <a:latin typeface="Calibri"/>
                <a:cs typeface="Arial"/>
              </a:rPr>
              <a:t>Travel (SCT 420008001)</a:t>
            </a:r>
          </a:p>
          <a:p>
            <a:r>
              <a:rPr lang="en-US" sz="1700">
                <a:latin typeface="Calibri"/>
                <a:cs typeface="Arial"/>
              </a:rPr>
              <a:t>Date of Return to the US from Travel (55209-1)</a:t>
            </a:r>
          </a:p>
          <a:p>
            <a:r>
              <a:rPr lang="en-US" sz="1700">
                <a:latin typeface="Calibri"/>
                <a:cs typeface="Arial"/>
              </a:rPr>
              <a:t>Date of Return from Travel (TRAVEL08)</a:t>
            </a:r>
          </a:p>
          <a:p>
            <a:r>
              <a:rPr lang="en-US" sz="1700">
                <a:latin typeface="Calibri"/>
                <a:cs typeface="Arial"/>
              </a:rPr>
              <a:t>Travel Outside USA Prior To Illness Onset Within Program Specific Timeframe (TRAVEL38)</a:t>
            </a:r>
          </a:p>
          <a:p>
            <a:r>
              <a:rPr lang="en-US" sz="1700">
                <a:latin typeface="Calibri"/>
                <a:cs typeface="Arial"/>
              </a:rPr>
              <a:t>Did The Case Travel Domestically Prior To Illness Onset? (INV664)</a:t>
            </a:r>
          </a:p>
          <a:p>
            <a:r>
              <a:rPr lang="en-US" sz="1700">
                <a:latin typeface="Calibri"/>
                <a:cs typeface="Arial"/>
              </a:rPr>
              <a:t>Specify Different Travel Exposure Window (INV663)</a:t>
            </a:r>
          </a:p>
          <a:p>
            <a:r>
              <a:rPr lang="en-US" sz="1700">
                <a:latin typeface="Calibri"/>
                <a:cs typeface="Arial"/>
              </a:rPr>
              <a:t>Import Status (INV293)</a:t>
            </a:r>
          </a:p>
          <a:p>
            <a:r>
              <a:rPr lang="en-US" sz="1700">
                <a:latin typeface="Calibri"/>
                <a:cs typeface="Arial"/>
              </a:rPr>
              <a:t>Length of Time in the US (DEM225)</a:t>
            </a:r>
          </a:p>
          <a:p>
            <a:r>
              <a:rPr lang="en-US" sz="1700">
                <a:latin typeface="Calibri"/>
                <a:cs typeface="Arial"/>
              </a:rPr>
              <a:t>Length of Time in the US Units</a:t>
            </a:r>
          </a:p>
        </p:txBody>
      </p:sp>
    </p:spTree>
    <p:extLst>
      <p:ext uri="{BB962C8B-B14F-4D97-AF65-F5344CB8AC3E}">
        <p14:creationId xmlns:p14="http://schemas.microsoft.com/office/powerpoint/2010/main" val="20835145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163BF11A-DB50-4396-9577-6D51FAADBF79}"/>
              </a:ext>
            </a:extLst>
          </p:cNvPr>
          <p:cNvSpPr>
            <a:spLocks noGrp="1"/>
          </p:cNvSpPr>
          <p:nvPr>
            <p:ph type="body" sz="quarter" idx="10"/>
          </p:nvPr>
        </p:nvSpPr>
        <p:spPr/>
        <p:txBody>
          <a:bodyPr>
            <a:normAutofit lnSpcReduction="10000"/>
          </a:bodyPr>
          <a:lstStyle/>
          <a:p>
            <a:pPr>
              <a:spcBef>
                <a:spcPts val="0"/>
              </a:spcBef>
            </a:pPr>
            <a:r>
              <a:rPr lang="en-US" sz="3200">
                <a:latin typeface="Arial"/>
                <a:cs typeface="Arial"/>
              </a:rPr>
              <a:t>Background Information: Travel (CDC)</a:t>
            </a:r>
            <a:endParaRPr lang="en-US" sz="3200"/>
          </a:p>
        </p:txBody>
      </p:sp>
    </p:spTree>
    <p:extLst>
      <p:ext uri="{BB962C8B-B14F-4D97-AF65-F5344CB8AC3E}">
        <p14:creationId xmlns:p14="http://schemas.microsoft.com/office/powerpoint/2010/main" val="6860341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2">
            <a:extLst>
              <a:ext uri="{FF2B5EF4-FFF2-40B4-BE49-F238E27FC236}">
                <a16:creationId xmlns:a16="http://schemas.microsoft.com/office/drawing/2014/main" id="{305EDA40-20B1-4056-B641-60B718FD5ED3}"/>
              </a:ext>
            </a:extLst>
          </p:cNvPr>
          <p:cNvSpPr>
            <a:spLocks noGrp="1"/>
          </p:cNvSpPr>
          <p:nvPr>
            <p:ph idx="1"/>
          </p:nvPr>
        </p:nvSpPr>
        <p:spPr bwMode="auto">
          <a:xfrm>
            <a:off x="215320" y="1452846"/>
            <a:ext cx="8923635" cy="44788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Autofit/>
          </a:bodyPr>
          <a:lstStyle>
            <a:lvl1pPr marL="228600" indent="-228600" algn="l" rtl="0" fontAlgn="base">
              <a:lnSpc>
                <a:spcPct val="90000"/>
              </a:lnSpc>
              <a:spcBef>
                <a:spcPts val="1000"/>
              </a:spcBef>
              <a:spcAft>
                <a:spcPct val="0"/>
              </a:spcAft>
              <a:buFont typeface="Arial" charset="0"/>
              <a:buChar char="•"/>
              <a:defRPr sz="2800" kern="1200">
                <a:solidFill>
                  <a:schemeClr val="tx1">
                    <a:lumMod val="75000"/>
                    <a:lumOff val="25000"/>
                  </a:schemeClr>
                </a:solidFill>
                <a:latin typeface="+mn-lt"/>
                <a:ea typeface="+mn-ea"/>
                <a:cs typeface="+mn-cs"/>
              </a:defRPr>
            </a:lvl1pPr>
            <a:lvl2pPr marL="685800" indent="-228600" algn="l" rtl="0" fontAlgn="base">
              <a:lnSpc>
                <a:spcPct val="90000"/>
              </a:lnSpc>
              <a:spcBef>
                <a:spcPts val="500"/>
              </a:spcBef>
              <a:spcAft>
                <a:spcPct val="0"/>
              </a:spcAft>
              <a:buFont typeface="Arial" charset="0"/>
              <a:buChar char="•"/>
              <a:defRPr sz="2400" kern="1200">
                <a:solidFill>
                  <a:schemeClr val="tx1">
                    <a:lumMod val="75000"/>
                    <a:lumOff val="25000"/>
                  </a:schemeClr>
                </a:solidFill>
                <a:latin typeface="+mn-lt"/>
                <a:ea typeface="+mn-ea"/>
                <a:cs typeface="+mn-cs"/>
              </a:defRPr>
            </a:lvl2pPr>
            <a:lvl3pPr marL="1143000" indent="-228600" algn="l" rtl="0" fontAlgn="base">
              <a:lnSpc>
                <a:spcPct val="90000"/>
              </a:lnSpc>
              <a:spcBef>
                <a:spcPts val="500"/>
              </a:spcBef>
              <a:spcAft>
                <a:spcPct val="0"/>
              </a:spcAft>
              <a:buFont typeface="Arial" charset="0"/>
              <a:buChar char="•"/>
              <a:defRPr sz="2000" kern="1200">
                <a:solidFill>
                  <a:schemeClr val="tx1">
                    <a:lumMod val="75000"/>
                    <a:lumOff val="25000"/>
                  </a:schemeClr>
                </a:solidFill>
                <a:latin typeface="+mn-lt"/>
                <a:ea typeface="+mn-ea"/>
                <a:cs typeface="+mn-cs"/>
              </a:defRPr>
            </a:lvl3pPr>
            <a:lvl4pPr marL="1600200" indent="-228600" algn="l" rtl="0" fontAlgn="base">
              <a:lnSpc>
                <a:spcPct val="90000"/>
              </a:lnSpc>
              <a:spcBef>
                <a:spcPts val="500"/>
              </a:spcBef>
              <a:spcAft>
                <a:spcPct val="0"/>
              </a:spcAft>
              <a:buFont typeface="Arial" charset="0"/>
              <a:buChar char="•"/>
              <a:defRPr kern="1200">
                <a:solidFill>
                  <a:schemeClr val="tx1">
                    <a:lumMod val="75000"/>
                    <a:lumOff val="25000"/>
                  </a:schemeClr>
                </a:solidFill>
                <a:latin typeface="+mn-lt"/>
                <a:ea typeface="+mn-ea"/>
                <a:cs typeface="+mn-cs"/>
              </a:defRPr>
            </a:lvl4pPr>
            <a:lvl5pPr marL="2057400" indent="-228600" algn="l" rtl="0" fontAlgn="base">
              <a:lnSpc>
                <a:spcPct val="90000"/>
              </a:lnSpc>
              <a:spcBef>
                <a:spcPts val="500"/>
              </a:spcBef>
              <a:spcAft>
                <a:spcPct val="0"/>
              </a:spcAft>
              <a:buFont typeface="Arial" charset="0"/>
              <a:buChar char="•"/>
              <a:defRPr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spcAft>
                <a:spcPts val="0"/>
              </a:spcAft>
              <a:buNone/>
            </a:pPr>
            <a:r>
              <a:rPr lang="en-US" sz="1900" b="1">
                <a:cs typeface="Calibri"/>
              </a:rPr>
              <a:t>Travel History Location (level 1)</a:t>
            </a:r>
            <a:endParaRPr lang="en-US" sz="1900">
              <a:cs typeface="Calibri"/>
            </a:endParaRPr>
          </a:p>
          <a:p>
            <a:pPr marL="0" indent="0">
              <a:spcBef>
                <a:spcPts val="0"/>
              </a:spcBef>
              <a:spcAft>
                <a:spcPts val="0"/>
              </a:spcAft>
              <a:buNone/>
            </a:pPr>
            <a:r>
              <a:rPr lang="en-US" sz="1900" i="1">
                <a:ea typeface="+mn-lt"/>
                <a:cs typeface="+mn-lt"/>
              </a:rPr>
              <a:t>A location in a person’s travel history either as an address or as a coded location</a:t>
            </a:r>
            <a:endParaRPr lang="en-US" i="1">
              <a:cs typeface="Calibri" panose="020F0502020204030204"/>
            </a:endParaRPr>
          </a:p>
          <a:p>
            <a:pPr lvl="1">
              <a:spcBef>
                <a:spcPts val="0"/>
              </a:spcBef>
              <a:spcAft>
                <a:spcPts val="0"/>
              </a:spcAft>
            </a:pPr>
            <a:r>
              <a:rPr lang="en-US" sz="1900">
                <a:ea typeface="+mn-lt"/>
                <a:cs typeface="+mn-lt"/>
              </a:rPr>
              <a:t>Geographic Location History from CDC ISO-3166 Country Codes </a:t>
            </a:r>
            <a:endParaRPr lang="en-US" sz="1900">
              <a:cs typeface="Calibri"/>
            </a:endParaRPr>
          </a:p>
          <a:p>
            <a:pPr lvl="1">
              <a:spcBef>
                <a:spcPts val="0"/>
              </a:spcBef>
              <a:spcAft>
                <a:spcPts val="0"/>
              </a:spcAft>
            </a:pPr>
            <a:r>
              <a:rPr lang="en-US" sz="1900">
                <a:cs typeface="Calibri"/>
              </a:rPr>
              <a:t>DEs: </a:t>
            </a:r>
            <a:r>
              <a:rPr lang="en-US" sz="1900">
                <a:ea typeface="+mn-lt"/>
                <a:cs typeface="+mn-lt"/>
              </a:rPr>
              <a:t>International Destination(s) of Recent Travel (82764-2)/Travel State (82754-3)</a:t>
            </a:r>
            <a:endParaRPr lang="en-US"/>
          </a:p>
          <a:p>
            <a:pPr>
              <a:spcBef>
                <a:spcPts val="0"/>
              </a:spcBef>
              <a:spcAft>
                <a:spcPts val="0"/>
              </a:spcAft>
            </a:pPr>
            <a:endParaRPr lang="en-US" sz="1900">
              <a:cs typeface="Calibri"/>
            </a:endParaRPr>
          </a:p>
          <a:p>
            <a:pPr marL="0" indent="0">
              <a:spcBef>
                <a:spcPts val="0"/>
              </a:spcBef>
              <a:spcAft>
                <a:spcPts val="0"/>
              </a:spcAft>
              <a:buNone/>
            </a:pPr>
            <a:r>
              <a:rPr lang="en-US" sz="1900" b="1">
                <a:cs typeface="Calibri"/>
              </a:rPr>
              <a:t>Travel History Dates (level 1)</a:t>
            </a:r>
          </a:p>
          <a:p>
            <a:pPr marL="0" indent="0">
              <a:spcBef>
                <a:spcPts val="0"/>
              </a:spcBef>
              <a:spcAft>
                <a:spcPts val="0"/>
              </a:spcAft>
              <a:buNone/>
            </a:pPr>
            <a:r>
              <a:rPr lang="en-US" sz="1900" i="1">
                <a:ea typeface="+mn-lt"/>
                <a:cs typeface="+mn-lt"/>
              </a:rPr>
              <a:t>The dates spent in a location traveled to</a:t>
            </a:r>
            <a:endParaRPr lang="en-US" i="1">
              <a:ea typeface="+mn-lt"/>
              <a:cs typeface="+mn-lt"/>
            </a:endParaRPr>
          </a:p>
          <a:p>
            <a:pPr lvl="1">
              <a:spcBef>
                <a:spcPts val="0"/>
              </a:spcBef>
              <a:spcAft>
                <a:spcPts val="0"/>
              </a:spcAft>
            </a:pPr>
            <a:r>
              <a:rPr lang="en-US" sz="1900">
                <a:cs typeface="Calibri"/>
              </a:rPr>
              <a:t>LOINC v2.72 Date travel </a:t>
            </a:r>
            <a:r>
              <a:rPr lang="en-US" sz="1900" err="1">
                <a:cs typeface="Calibri"/>
              </a:rPr>
              <a:t>started:Date:Pt</a:t>
            </a:r>
            <a:r>
              <a:rPr lang="en-US" sz="1900">
                <a:cs typeface="Calibri"/>
              </a:rPr>
              <a:t>:^</a:t>
            </a:r>
            <a:r>
              <a:rPr lang="en-US" sz="1900" err="1">
                <a:cs typeface="Calibri"/>
              </a:rPr>
              <a:t>Patient:Qn</a:t>
            </a:r>
            <a:r>
              <a:rPr lang="en-US" sz="1900">
                <a:cs typeface="Calibri"/>
              </a:rPr>
              <a:t> (Code 82752-7)</a:t>
            </a:r>
          </a:p>
          <a:p>
            <a:pPr lvl="1">
              <a:spcBef>
                <a:spcPts val="0"/>
              </a:spcBef>
              <a:spcAft>
                <a:spcPts val="0"/>
              </a:spcAft>
            </a:pPr>
            <a:r>
              <a:rPr lang="en-US" sz="1900">
                <a:cs typeface="Calibri"/>
              </a:rPr>
              <a:t>DEs: </a:t>
            </a:r>
            <a:r>
              <a:rPr lang="en-US" sz="1900">
                <a:ea typeface="+mn-lt"/>
                <a:cs typeface="+mn-lt"/>
              </a:rPr>
              <a:t>Date Of Arrival to Travel Destination (TRAVEL06)/Date of Departure from Travel Destination (TRAVEL07)/Date of Return to the US from Travel (55209-)/</a:t>
            </a:r>
            <a:br>
              <a:rPr lang="en-US" sz="1900">
                <a:ea typeface="+mn-lt"/>
                <a:cs typeface="+mn-lt"/>
              </a:rPr>
            </a:br>
            <a:r>
              <a:rPr lang="en-US" sz="1900">
                <a:ea typeface="+mn-lt"/>
                <a:cs typeface="+mn-lt"/>
              </a:rPr>
              <a:t>Date of Return from Travel (TRAVEL08)</a:t>
            </a:r>
          </a:p>
          <a:p>
            <a:pPr marL="457200" lvl="1" indent="0">
              <a:spcBef>
                <a:spcPts val="0"/>
              </a:spcBef>
              <a:spcAft>
                <a:spcPts val="0"/>
              </a:spcAft>
              <a:buNone/>
            </a:pPr>
            <a:endParaRPr lang="en-US" sz="1900">
              <a:ea typeface="+mn-lt"/>
              <a:cs typeface="+mn-lt"/>
            </a:endParaRPr>
          </a:p>
          <a:p>
            <a:pPr marL="0" indent="0">
              <a:spcBef>
                <a:spcPts val="0"/>
              </a:spcBef>
              <a:spcAft>
                <a:spcPts val="0"/>
              </a:spcAft>
              <a:buNone/>
            </a:pPr>
            <a:r>
              <a:rPr lang="en-US" sz="1900" b="1">
                <a:ea typeface="+mn-lt"/>
                <a:cs typeface="+mn-lt"/>
              </a:rPr>
              <a:t>Purpose of Travel (comment)</a:t>
            </a:r>
            <a:endParaRPr lang="en-US" sz="1900">
              <a:ea typeface="+mn-lt"/>
              <a:cs typeface="+mn-lt"/>
            </a:endParaRPr>
          </a:p>
          <a:p>
            <a:pPr marL="0" indent="0">
              <a:spcBef>
                <a:spcPts val="0"/>
              </a:spcBef>
              <a:spcAft>
                <a:spcPts val="0"/>
              </a:spcAft>
              <a:buNone/>
            </a:pPr>
            <a:r>
              <a:rPr lang="en-US" sz="1900" i="1">
                <a:ea typeface="+mn-lt"/>
                <a:cs typeface="+mn-lt"/>
              </a:rPr>
              <a:t>Purpose of travel (business, tourism, etc.)</a:t>
            </a:r>
            <a:endParaRPr lang="en-US" sz="1900">
              <a:ea typeface="+mn-lt"/>
              <a:cs typeface="+mn-lt"/>
            </a:endParaRPr>
          </a:p>
          <a:p>
            <a:pPr lvl="1">
              <a:spcBef>
                <a:spcPts val="0"/>
              </a:spcBef>
              <a:spcAft>
                <a:spcPts val="0"/>
              </a:spcAft>
            </a:pPr>
            <a:r>
              <a:rPr lang="en-US" sz="1900">
                <a:ea typeface="+mn-lt"/>
                <a:cs typeface="+mn-lt"/>
              </a:rPr>
              <a:t>Travel Purpose (CDC) value set</a:t>
            </a:r>
          </a:p>
          <a:p>
            <a:pPr lvl="1">
              <a:spcBef>
                <a:spcPts val="0"/>
              </a:spcBef>
              <a:spcAft>
                <a:spcPts val="0"/>
              </a:spcAft>
            </a:pPr>
            <a:r>
              <a:rPr lang="en-US" sz="1900">
                <a:ea typeface="+mn-lt"/>
                <a:cs typeface="+mn-lt"/>
              </a:rPr>
              <a:t>DEs: Reason(s) for Travel (66415-1)</a:t>
            </a:r>
            <a:endParaRPr lang="en-US"/>
          </a:p>
        </p:txBody>
      </p:sp>
      <p:sp>
        <p:nvSpPr>
          <p:cNvPr id="9" name="Title 1">
            <a:extLst>
              <a:ext uri="{FF2B5EF4-FFF2-40B4-BE49-F238E27FC236}">
                <a16:creationId xmlns:a16="http://schemas.microsoft.com/office/drawing/2014/main" id="{B026D48B-0715-4A5E-9B7D-803AD4BD99CF}"/>
              </a:ext>
            </a:extLst>
          </p:cNvPr>
          <p:cNvSpPr txBox="1">
            <a:spLocks/>
          </p:cNvSpPr>
          <p:nvPr/>
        </p:nvSpPr>
        <p:spPr>
          <a:xfrm>
            <a:off x="212836" y="400492"/>
            <a:ext cx="6881648" cy="782621"/>
          </a:xfrm>
          <a:prstGeom prst="rect">
            <a:avLst/>
          </a:prstGeom>
        </p:spPr>
        <p:txBody>
          <a:bodyPr lIns="91440" tIns="45720" rIns="91440" bIns="45720" anchor="ctr"/>
          <a:lstStyle>
            <a:lvl1pPr algn="l" defTabSz="914400" rtl="0" eaLnBrk="1" latinLnBrk="0" hangingPunct="1">
              <a:lnSpc>
                <a:spcPct val="90000"/>
              </a:lnSpc>
              <a:spcBef>
                <a:spcPct val="0"/>
              </a:spcBef>
              <a:buNone/>
              <a:defRPr sz="3700" kern="1200">
                <a:solidFill>
                  <a:srgbClr val="15345A"/>
                </a:solidFill>
                <a:latin typeface="Arial" panose="020B0604020202020204" pitchFamily="34" charset="0"/>
                <a:ea typeface="+mj-ea"/>
                <a:cs typeface="Arial" panose="020B0604020202020204" pitchFamily="34" charset="0"/>
              </a:defRPr>
            </a:lvl1pPr>
          </a:lstStyle>
          <a:p>
            <a:r>
              <a:rPr lang="en-US" sz="2400" b="1">
                <a:latin typeface="Arial"/>
                <a:cs typeface="Arial"/>
              </a:rPr>
              <a:t>U.S. Core Data for Interoperability (USCDI)</a:t>
            </a:r>
            <a:endParaRPr lang="en-US" sz="2400"/>
          </a:p>
        </p:txBody>
      </p:sp>
      <p:sp>
        <p:nvSpPr>
          <p:cNvPr id="3" name="Rectangle 2">
            <a:extLst>
              <a:ext uri="{FF2B5EF4-FFF2-40B4-BE49-F238E27FC236}">
                <a16:creationId xmlns:a16="http://schemas.microsoft.com/office/drawing/2014/main" id="{B0C69A24-B1B6-4FBA-9506-2B562F6DE2E3}"/>
              </a:ext>
            </a:extLst>
          </p:cNvPr>
          <p:cNvSpPr>
            <a:spLocks noChangeArrowheads="1"/>
          </p:cNvSpPr>
          <p:nvPr/>
        </p:nvSpPr>
        <p:spPr bwMode="auto">
          <a:xfrm>
            <a:off x="0" y="-184666"/>
            <a:ext cx="184731" cy="369332"/>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6038118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F33414-83AA-08D9-6DFC-4C20B7F66C7B}"/>
              </a:ext>
            </a:extLst>
          </p:cNvPr>
          <p:cNvSpPr>
            <a:spLocks noGrp="1"/>
          </p:cNvSpPr>
          <p:nvPr>
            <p:ph type="title"/>
          </p:nvPr>
        </p:nvSpPr>
        <p:spPr/>
        <p:txBody>
          <a:bodyPr lIns="91440" tIns="45720" rIns="91440" bIns="45720" anchor="ctr"/>
          <a:lstStyle/>
          <a:p>
            <a:r>
              <a:rPr lang="en-US">
                <a:latin typeface="Arial"/>
                <a:cs typeface="Arial"/>
              </a:rPr>
              <a:t>Health Level 7 (HL7)</a:t>
            </a:r>
            <a:endParaRPr lang="en-US"/>
          </a:p>
        </p:txBody>
      </p:sp>
      <p:sp>
        <p:nvSpPr>
          <p:cNvPr id="3" name="Content Placeholder 2">
            <a:extLst>
              <a:ext uri="{FF2B5EF4-FFF2-40B4-BE49-F238E27FC236}">
                <a16:creationId xmlns:a16="http://schemas.microsoft.com/office/drawing/2014/main" id="{46B65FC7-FDD1-35C9-5AA8-62EC1A44DE06}"/>
              </a:ext>
            </a:extLst>
          </p:cNvPr>
          <p:cNvSpPr>
            <a:spLocks noGrp="1"/>
          </p:cNvSpPr>
          <p:nvPr>
            <p:ph idx="1"/>
          </p:nvPr>
        </p:nvSpPr>
        <p:spPr>
          <a:xfrm>
            <a:off x="243659" y="1547310"/>
            <a:ext cx="8643488" cy="4544300"/>
          </a:xfrm>
        </p:spPr>
        <p:txBody>
          <a:bodyPr vert="horz" lIns="91440" tIns="45720" rIns="91440" bIns="45720" rtlCol="0" anchor="t">
            <a:normAutofit/>
          </a:bodyPr>
          <a:lstStyle/>
          <a:p>
            <a:r>
              <a:rPr lang="en-US" sz="2200">
                <a:latin typeface="Arial"/>
                <a:cs typeface="Arial"/>
              </a:rPr>
              <a:t>HL7 v2</a:t>
            </a:r>
            <a:endParaRPr lang="en-US" sz="2200"/>
          </a:p>
          <a:p>
            <a:pPr lvl="1"/>
            <a:r>
              <a:rPr lang="en-US" sz="1800">
                <a:latin typeface="Arial"/>
                <a:cs typeface="Arial"/>
              </a:rPr>
              <a:t>Case Notification OBR (Observation Request) / OBX (Observation/Result)</a:t>
            </a:r>
          </a:p>
          <a:p>
            <a:pPr lvl="1"/>
            <a:r>
              <a:rPr lang="en-US" sz="1800">
                <a:latin typeface="Arial"/>
                <a:cs typeface="Arial"/>
              </a:rPr>
              <a:t>Syndromic Surveillance Admit, Discharge and Transfer (ADTs) / OBX</a:t>
            </a:r>
            <a:endParaRPr lang="en-US" sz="1800"/>
          </a:p>
          <a:p>
            <a:r>
              <a:rPr lang="en-US" sz="2200">
                <a:latin typeface="Arial"/>
                <a:cs typeface="Arial"/>
              </a:rPr>
              <a:t>FHIR (Fast Healthcare Interoperability Resources)</a:t>
            </a:r>
          </a:p>
          <a:p>
            <a:pPr lvl="1"/>
            <a:r>
              <a:rPr lang="en-US" sz="1800">
                <a:latin typeface="Arial"/>
                <a:cs typeface="Arial"/>
              </a:rPr>
              <a:t>Observation Resource</a:t>
            </a:r>
          </a:p>
          <a:p>
            <a:pPr lvl="2"/>
            <a:r>
              <a:rPr lang="en-US" sz="1400" err="1">
                <a:latin typeface="Arial"/>
                <a:cs typeface="Arial"/>
              </a:rPr>
              <a:t>Observation.code</a:t>
            </a:r>
            <a:r>
              <a:rPr lang="en-US" sz="1400">
                <a:latin typeface="Arial"/>
                <a:cs typeface="Arial"/>
              </a:rPr>
              <a:t> [Type of observation (code /type)]</a:t>
            </a:r>
          </a:p>
          <a:p>
            <a:pPr lvl="2"/>
            <a:r>
              <a:rPr lang="en-US" sz="1400" err="1">
                <a:latin typeface="Arial"/>
                <a:cs typeface="Arial"/>
              </a:rPr>
              <a:t>Observation.effective</a:t>
            </a:r>
            <a:r>
              <a:rPr lang="en-US" sz="1400">
                <a:latin typeface="Arial"/>
                <a:cs typeface="Arial"/>
              </a:rPr>
              <a:t>[x], element for (</a:t>
            </a:r>
            <a:r>
              <a:rPr lang="en-US" sz="1400" err="1">
                <a:latin typeface="Arial"/>
                <a:cs typeface="Arial"/>
              </a:rPr>
              <a:t>dateTime</a:t>
            </a:r>
            <a:r>
              <a:rPr lang="en-US" sz="1400">
                <a:latin typeface="Arial"/>
                <a:cs typeface="Arial"/>
              </a:rPr>
              <a:t> or period)</a:t>
            </a:r>
          </a:p>
          <a:p>
            <a:pPr lvl="2"/>
            <a:r>
              <a:rPr lang="en-US" sz="1400" err="1">
                <a:latin typeface="Arial"/>
                <a:cs typeface="Arial"/>
              </a:rPr>
              <a:t>Observation.value</a:t>
            </a:r>
            <a:r>
              <a:rPr lang="en-US" sz="1400">
                <a:latin typeface="Arial"/>
                <a:cs typeface="Arial"/>
              </a:rPr>
              <a:t>[x] [Actual result (code and/or free text)]</a:t>
            </a:r>
            <a:endParaRPr lang="en-US" sz="1400"/>
          </a:p>
          <a:p>
            <a:pPr marL="914400" lvl="2" indent="0">
              <a:buNone/>
            </a:pPr>
            <a:endParaRPr lang="en-US" sz="1400">
              <a:latin typeface="Arial"/>
              <a:cs typeface="Arial"/>
            </a:endParaRPr>
          </a:p>
          <a:p>
            <a:pPr lvl="1"/>
            <a:r>
              <a:rPr lang="en-US" sz="1800">
                <a:latin typeface="Arial"/>
                <a:cs typeface="Arial"/>
              </a:rPr>
              <a:t>US Public Health Travel History Profile </a:t>
            </a:r>
          </a:p>
          <a:p>
            <a:pPr lvl="2"/>
            <a:r>
              <a:rPr lang="en-US" sz="1400" err="1">
                <a:latin typeface="Arial"/>
                <a:cs typeface="Arial"/>
              </a:rPr>
              <a:t>Observation.effective</a:t>
            </a:r>
            <a:r>
              <a:rPr lang="en-US" sz="1400">
                <a:latin typeface="Arial"/>
                <a:cs typeface="Arial"/>
              </a:rPr>
              <a:t>[x] (Travel History Dates)</a:t>
            </a:r>
          </a:p>
          <a:p>
            <a:pPr lvl="2"/>
            <a:r>
              <a:rPr lang="en-US" sz="1400" err="1">
                <a:latin typeface="Arial"/>
                <a:cs typeface="Arial"/>
              </a:rPr>
              <a:t>Observation.component:travelLocation</a:t>
            </a:r>
            <a:r>
              <a:rPr lang="en-US" sz="1400">
                <a:latin typeface="Arial"/>
                <a:cs typeface="Arial"/>
              </a:rPr>
              <a:t> (could be state, country, other or exact address)</a:t>
            </a:r>
            <a:endParaRPr lang="en-US" sz="1400"/>
          </a:p>
          <a:p>
            <a:pPr lvl="2"/>
            <a:r>
              <a:rPr lang="en-US" sz="1400" err="1">
                <a:latin typeface="Arial"/>
                <a:cs typeface="Arial"/>
              </a:rPr>
              <a:t>Observation.component:travelPurpose</a:t>
            </a:r>
            <a:r>
              <a:rPr lang="en-US" sz="1400">
                <a:latin typeface="Arial"/>
                <a:cs typeface="Arial"/>
              </a:rPr>
              <a:t> (code value and/or free text)</a:t>
            </a:r>
          </a:p>
          <a:p>
            <a:pPr lvl="2"/>
            <a:r>
              <a:rPr lang="en-US" sz="1400" err="1">
                <a:latin typeface="Arial"/>
                <a:cs typeface="Arial"/>
              </a:rPr>
              <a:t>Observation.hasMember</a:t>
            </a:r>
            <a:r>
              <a:rPr lang="en-US" sz="1400">
                <a:latin typeface="Arial"/>
                <a:cs typeface="Arial"/>
              </a:rPr>
              <a:t> references US Public Health Transporation Details</a:t>
            </a:r>
          </a:p>
          <a:p>
            <a:pPr lvl="2"/>
            <a:r>
              <a:rPr lang="en-US" sz="1400" err="1">
                <a:latin typeface="Arial"/>
                <a:cs typeface="Arial"/>
              </a:rPr>
              <a:t>Observation.hasMember</a:t>
            </a:r>
            <a:r>
              <a:rPr lang="en-US" sz="1400">
                <a:latin typeface="Arial"/>
                <a:cs typeface="Arial"/>
              </a:rPr>
              <a:t> references US Public Exposure Contact Information</a:t>
            </a:r>
            <a:br>
              <a:rPr lang="en-US" sz="1400">
                <a:latin typeface="Arial"/>
                <a:cs typeface="Arial"/>
              </a:rPr>
            </a:br>
            <a:endParaRPr lang="en-US" sz="1400">
              <a:latin typeface="Arial"/>
              <a:cs typeface="Arial"/>
            </a:endParaRPr>
          </a:p>
          <a:p>
            <a:pPr lvl="1"/>
            <a:endParaRPr lang="en-US" sz="1400">
              <a:latin typeface="Arial"/>
              <a:cs typeface="Arial"/>
            </a:endParaRPr>
          </a:p>
          <a:p>
            <a:pPr lvl="2"/>
            <a:endParaRPr lang="en-US" sz="1400">
              <a:latin typeface="Arial"/>
              <a:cs typeface="Arial"/>
            </a:endParaRPr>
          </a:p>
          <a:p>
            <a:pPr lvl="2"/>
            <a:endParaRPr lang="en-US" sz="1400">
              <a:latin typeface="Arial"/>
              <a:cs typeface="Arial"/>
            </a:endParaRPr>
          </a:p>
        </p:txBody>
      </p:sp>
    </p:spTree>
    <p:extLst>
      <p:ext uri="{BB962C8B-B14F-4D97-AF65-F5344CB8AC3E}">
        <p14:creationId xmlns:p14="http://schemas.microsoft.com/office/powerpoint/2010/main" val="252207641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2">
            <a:extLst>
              <a:ext uri="{FF2B5EF4-FFF2-40B4-BE49-F238E27FC236}">
                <a16:creationId xmlns:a16="http://schemas.microsoft.com/office/drawing/2014/main" id="{305EDA40-20B1-4056-B641-60B718FD5ED3}"/>
              </a:ext>
            </a:extLst>
          </p:cNvPr>
          <p:cNvSpPr>
            <a:spLocks noGrp="1"/>
          </p:cNvSpPr>
          <p:nvPr>
            <p:ph idx="1"/>
          </p:nvPr>
        </p:nvSpPr>
        <p:spPr bwMode="auto">
          <a:xfrm>
            <a:off x="143375" y="1471738"/>
            <a:ext cx="8847016" cy="4724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Autofit/>
          </a:bodyPr>
          <a:lstStyle>
            <a:lvl1pPr marL="228600" indent="-228600" algn="l" rtl="0" fontAlgn="base">
              <a:lnSpc>
                <a:spcPct val="90000"/>
              </a:lnSpc>
              <a:spcBef>
                <a:spcPts val="1000"/>
              </a:spcBef>
              <a:spcAft>
                <a:spcPct val="0"/>
              </a:spcAft>
              <a:buFont typeface="Arial" charset="0"/>
              <a:buChar char="•"/>
              <a:defRPr sz="2800" kern="1200">
                <a:solidFill>
                  <a:schemeClr val="tx1">
                    <a:lumMod val="75000"/>
                    <a:lumOff val="25000"/>
                  </a:schemeClr>
                </a:solidFill>
                <a:latin typeface="+mn-lt"/>
                <a:ea typeface="+mn-ea"/>
                <a:cs typeface="+mn-cs"/>
              </a:defRPr>
            </a:lvl1pPr>
            <a:lvl2pPr marL="685800" indent="-228600" algn="l" rtl="0" fontAlgn="base">
              <a:lnSpc>
                <a:spcPct val="90000"/>
              </a:lnSpc>
              <a:spcBef>
                <a:spcPts val="500"/>
              </a:spcBef>
              <a:spcAft>
                <a:spcPct val="0"/>
              </a:spcAft>
              <a:buFont typeface="Arial" charset="0"/>
              <a:buChar char="•"/>
              <a:defRPr sz="2400" kern="1200">
                <a:solidFill>
                  <a:schemeClr val="tx1">
                    <a:lumMod val="75000"/>
                    <a:lumOff val="25000"/>
                  </a:schemeClr>
                </a:solidFill>
                <a:latin typeface="+mn-lt"/>
                <a:ea typeface="+mn-ea"/>
                <a:cs typeface="+mn-cs"/>
              </a:defRPr>
            </a:lvl2pPr>
            <a:lvl3pPr marL="1143000" indent="-228600" algn="l" rtl="0" fontAlgn="base">
              <a:lnSpc>
                <a:spcPct val="90000"/>
              </a:lnSpc>
              <a:spcBef>
                <a:spcPts val="500"/>
              </a:spcBef>
              <a:spcAft>
                <a:spcPct val="0"/>
              </a:spcAft>
              <a:buFont typeface="Arial" charset="0"/>
              <a:buChar char="•"/>
              <a:defRPr sz="2000" kern="1200">
                <a:solidFill>
                  <a:schemeClr val="tx1">
                    <a:lumMod val="75000"/>
                    <a:lumOff val="25000"/>
                  </a:schemeClr>
                </a:solidFill>
                <a:latin typeface="+mn-lt"/>
                <a:ea typeface="+mn-ea"/>
                <a:cs typeface="+mn-cs"/>
              </a:defRPr>
            </a:lvl3pPr>
            <a:lvl4pPr marL="1600200" indent="-228600" algn="l" rtl="0" fontAlgn="base">
              <a:lnSpc>
                <a:spcPct val="90000"/>
              </a:lnSpc>
              <a:spcBef>
                <a:spcPts val="500"/>
              </a:spcBef>
              <a:spcAft>
                <a:spcPct val="0"/>
              </a:spcAft>
              <a:buFont typeface="Arial" charset="0"/>
              <a:buChar char="•"/>
              <a:defRPr kern="1200">
                <a:solidFill>
                  <a:schemeClr val="tx1">
                    <a:lumMod val="75000"/>
                    <a:lumOff val="25000"/>
                  </a:schemeClr>
                </a:solidFill>
                <a:latin typeface="+mn-lt"/>
                <a:ea typeface="+mn-ea"/>
                <a:cs typeface="+mn-cs"/>
              </a:defRPr>
            </a:lvl4pPr>
            <a:lvl5pPr marL="2057400" indent="-228600" algn="l" rtl="0" fontAlgn="base">
              <a:lnSpc>
                <a:spcPct val="90000"/>
              </a:lnSpc>
              <a:spcBef>
                <a:spcPts val="500"/>
              </a:spcBef>
              <a:spcAft>
                <a:spcPct val="0"/>
              </a:spcAft>
              <a:buFont typeface="Arial" charset="0"/>
              <a:buChar char="•"/>
              <a:defRPr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200">
                <a:ea typeface="+mn-lt"/>
                <a:cs typeface="+mn-lt"/>
              </a:rPr>
              <a:t>The Travel History template captures travel information, location, time, purpose and transportation information.</a:t>
            </a:r>
            <a:endParaRPr lang="en-US">
              <a:ea typeface="+mn-lt"/>
              <a:cs typeface="+mn-lt"/>
            </a:endParaRPr>
          </a:p>
          <a:p>
            <a:pPr marL="0" indent="0">
              <a:spcBef>
                <a:spcPts val="0"/>
              </a:spcBef>
              <a:spcAft>
                <a:spcPts val="0"/>
              </a:spcAft>
              <a:buNone/>
            </a:pPr>
            <a:endParaRPr lang="en-US" sz="1000">
              <a:latin typeface="Arial"/>
              <a:cs typeface="Calibri"/>
            </a:endParaRPr>
          </a:p>
          <a:p>
            <a:pPr>
              <a:spcBef>
                <a:spcPts val="0"/>
              </a:spcBef>
              <a:spcAft>
                <a:spcPts val="0"/>
              </a:spcAft>
            </a:pPr>
            <a:r>
              <a:rPr lang="en-US" sz="2000">
                <a:latin typeface="Arial"/>
                <a:cs typeface="Calibri"/>
              </a:rPr>
              <a:t>CDA Mappings </a:t>
            </a:r>
            <a:endParaRPr lang="en-US" sz="2000">
              <a:cs typeface="Calibri"/>
            </a:endParaRPr>
          </a:p>
          <a:p>
            <a:pPr lvl="1">
              <a:lnSpc>
                <a:spcPct val="120000"/>
              </a:lnSpc>
              <a:spcBef>
                <a:spcPts val="0"/>
              </a:spcBef>
              <a:spcAft>
                <a:spcPts val="100"/>
              </a:spcAft>
            </a:pPr>
            <a:r>
              <a:rPr lang="en-US" sz="1600">
                <a:latin typeface="Arial"/>
                <a:ea typeface="+mn-lt"/>
                <a:cs typeface="+mn-lt"/>
              </a:rPr>
              <a:t>Travel History/</a:t>
            </a:r>
            <a:r>
              <a:rPr lang="en-US" sz="1600" err="1">
                <a:latin typeface="Arial"/>
                <a:ea typeface="+mn-lt"/>
                <a:cs typeface="+mn-lt"/>
              </a:rPr>
              <a:t>effectiveTime</a:t>
            </a:r>
            <a:r>
              <a:rPr lang="en-US" sz="1600">
                <a:latin typeface="Arial"/>
                <a:ea typeface="+mn-lt"/>
                <a:cs typeface="+mn-lt"/>
              </a:rPr>
              <a:t> (Travel History Dates)</a:t>
            </a:r>
          </a:p>
          <a:p>
            <a:pPr lvl="1">
              <a:lnSpc>
                <a:spcPct val="120000"/>
              </a:lnSpc>
              <a:spcBef>
                <a:spcPts val="0"/>
              </a:spcBef>
              <a:spcAft>
                <a:spcPts val="100"/>
              </a:spcAft>
            </a:pPr>
            <a:r>
              <a:rPr lang="en-US" sz="1600">
                <a:latin typeface="Arial"/>
                <a:ea typeface="+mn-lt"/>
                <a:cs typeface="+mn-lt"/>
              </a:rPr>
              <a:t>Travel History/text (Location - Free Text)</a:t>
            </a:r>
          </a:p>
          <a:p>
            <a:pPr lvl="1">
              <a:lnSpc>
                <a:spcPct val="120000"/>
              </a:lnSpc>
              <a:spcBef>
                <a:spcPts val="0"/>
              </a:spcBef>
              <a:spcAft>
                <a:spcPts val="100"/>
              </a:spcAft>
            </a:pPr>
            <a:r>
              <a:rPr lang="en-US" sz="1600">
                <a:latin typeface="Arial"/>
                <a:ea typeface="+mn-lt"/>
                <a:cs typeface="+mn-lt"/>
              </a:rPr>
              <a:t>Travel History/participant/</a:t>
            </a:r>
            <a:r>
              <a:rPr lang="en-US" sz="1600" err="1">
                <a:latin typeface="Arial"/>
                <a:ea typeface="+mn-lt"/>
                <a:cs typeface="+mn-lt"/>
              </a:rPr>
              <a:t>participantRole</a:t>
            </a:r>
            <a:r>
              <a:rPr lang="en-US" sz="1600">
                <a:latin typeface="Arial"/>
                <a:ea typeface="+mn-lt"/>
                <a:cs typeface="+mn-lt"/>
              </a:rPr>
              <a:t>/code (Location – Coded)</a:t>
            </a:r>
          </a:p>
          <a:p>
            <a:pPr lvl="1">
              <a:lnSpc>
                <a:spcPct val="120000"/>
              </a:lnSpc>
              <a:spcBef>
                <a:spcPts val="0"/>
              </a:spcBef>
              <a:spcAft>
                <a:spcPts val="100"/>
              </a:spcAft>
            </a:pPr>
            <a:r>
              <a:rPr lang="en-US" sz="1600">
                <a:latin typeface="Arial"/>
                <a:ea typeface="+mn-lt"/>
                <a:cs typeface="+mn-lt"/>
              </a:rPr>
              <a:t>Travel History/participant/</a:t>
            </a:r>
            <a:r>
              <a:rPr lang="en-US" sz="1600" err="1">
                <a:latin typeface="Arial"/>
                <a:ea typeface="+mn-lt"/>
                <a:cs typeface="+mn-lt"/>
              </a:rPr>
              <a:t>participantRole</a:t>
            </a:r>
            <a:r>
              <a:rPr lang="en-US" sz="1600">
                <a:latin typeface="Arial"/>
                <a:ea typeface="+mn-lt"/>
                <a:cs typeface="+mn-lt"/>
              </a:rPr>
              <a:t>/</a:t>
            </a:r>
            <a:r>
              <a:rPr lang="en-US" sz="1600" err="1">
                <a:latin typeface="Arial"/>
                <a:ea typeface="+mn-lt"/>
                <a:cs typeface="+mn-lt"/>
              </a:rPr>
              <a:t>addr</a:t>
            </a:r>
            <a:r>
              <a:rPr lang="en-US" sz="1600">
                <a:latin typeface="Arial"/>
                <a:ea typeface="+mn-lt"/>
                <a:cs typeface="+mn-lt"/>
              </a:rPr>
              <a:t> (Location – Address)</a:t>
            </a:r>
          </a:p>
          <a:p>
            <a:pPr lvl="1">
              <a:lnSpc>
                <a:spcPct val="120000"/>
              </a:lnSpc>
              <a:spcBef>
                <a:spcPts val="0"/>
              </a:spcBef>
              <a:spcAft>
                <a:spcPts val="100"/>
              </a:spcAft>
            </a:pPr>
            <a:r>
              <a:rPr lang="en-US" sz="1600">
                <a:latin typeface="Arial"/>
                <a:ea typeface="+mn-lt"/>
                <a:cs typeface="+mn-lt"/>
              </a:rPr>
              <a:t>Travel History/Purpose of Travel Observation/value (Purpose of Travel)</a:t>
            </a:r>
          </a:p>
          <a:p>
            <a:pPr lvl="1">
              <a:lnSpc>
                <a:spcPct val="120000"/>
              </a:lnSpc>
              <a:spcBef>
                <a:spcPts val="0"/>
              </a:spcBef>
              <a:spcAft>
                <a:spcPts val="100"/>
              </a:spcAft>
            </a:pPr>
            <a:r>
              <a:rPr lang="en-US" sz="1600">
                <a:latin typeface="Arial"/>
                <a:ea typeface="+mn-lt"/>
                <a:cs typeface="+mn-lt"/>
              </a:rPr>
              <a:t>Travel History/Transportation Details Organizer/Transportation Details Observation (Transportation Details)</a:t>
            </a:r>
            <a:endParaRPr lang="en-US" sz="1600">
              <a:latin typeface="Arial"/>
              <a:cs typeface="Calibri"/>
            </a:endParaRPr>
          </a:p>
          <a:p>
            <a:pPr>
              <a:spcAft>
                <a:spcPts val="0"/>
              </a:spcAft>
            </a:pPr>
            <a:r>
              <a:rPr lang="en-US" sz="2000">
                <a:ea typeface="+mn-lt"/>
                <a:cs typeface="+mn-lt"/>
              </a:rPr>
              <a:t>FHIR </a:t>
            </a:r>
            <a:r>
              <a:rPr lang="en-US" sz="2000" err="1">
                <a:ea typeface="+mn-lt"/>
                <a:cs typeface="+mn-lt"/>
              </a:rPr>
              <a:t>eiCR</a:t>
            </a:r>
            <a:r>
              <a:rPr lang="en-US" sz="2000">
                <a:ea typeface="+mn-lt"/>
                <a:cs typeface="+mn-lt"/>
              </a:rPr>
              <a:t> profile in the </a:t>
            </a:r>
            <a:r>
              <a:rPr lang="en-US" sz="2000" err="1">
                <a:ea typeface="+mn-lt"/>
                <a:cs typeface="+mn-lt"/>
              </a:rPr>
              <a:t>eCR</a:t>
            </a:r>
            <a:r>
              <a:rPr lang="en-US" sz="2000">
                <a:ea typeface="+mn-lt"/>
                <a:cs typeface="+mn-lt"/>
              </a:rPr>
              <a:t> IG  </a:t>
            </a:r>
            <a:endParaRPr lang="en-US" sz="2000">
              <a:latin typeface="Calibri" panose="020F0502020204030204"/>
              <a:cs typeface="Calibri" panose="020F0502020204030204"/>
            </a:endParaRPr>
          </a:p>
          <a:p>
            <a:pPr lvl="2">
              <a:spcAft>
                <a:spcPts val="0"/>
              </a:spcAft>
            </a:pPr>
            <a:r>
              <a:rPr lang="en-US" sz="1800">
                <a:ea typeface="+mn-lt"/>
                <a:cs typeface="+mn-lt"/>
              </a:rPr>
              <a:t>Uses the US Public Health Travel History: </a:t>
            </a:r>
            <a:r>
              <a:rPr lang="en-US" sz="1800">
                <a:latin typeface="Calibri"/>
                <a:cs typeface="Arial"/>
              </a:rPr>
              <a:t> </a:t>
            </a:r>
            <a:r>
              <a:rPr lang="en-US" sz="1800">
                <a:latin typeface="Calibri"/>
                <a:cs typeface="Arial"/>
                <a:hlinkClick r:id="rId3"/>
              </a:rPr>
              <a:t>HL7.FHIR.US.PH-LIBRARY\US Public Health Travel History - FHIR v4.0.1</a:t>
            </a:r>
            <a:endParaRPr lang="en-US">
              <a:latin typeface="Calibri"/>
            </a:endParaRPr>
          </a:p>
          <a:p>
            <a:pPr marL="457200" lvl="1" indent="0">
              <a:spcBef>
                <a:spcPts val="0"/>
              </a:spcBef>
              <a:spcAft>
                <a:spcPts val="0"/>
              </a:spcAft>
              <a:buNone/>
            </a:pPr>
            <a:endParaRPr lang="en-US" sz="1800">
              <a:cs typeface="Calibri"/>
            </a:endParaRPr>
          </a:p>
          <a:p>
            <a:pPr lvl="1">
              <a:spcBef>
                <a:spcPts val="0"/>
              </a:spcBef>
              <a:spcAft>
                <a:spcPts val="0"/>
              </a:spcAft>
            </a:pPr>
            <a:endParaRPr lang="en-US" sz="1800">
              <a:cs typeface="Calibri"/>
            </a:endParaRPr>
          </a:p>
          <a:p>
            <a:pPr lvl="2">
              <a:spcBef>
                <a:spcPts val="0"/>
              </a:spcBef>
              <a:spcAft>
                <a:spcPts val="0"/>
              </a:spcAft>
            </a:pPr>
            <a:endParaRPr lang="en-US" sz="1200">
              <a:cs typeface="Calibri"/>
            </a:endParaRPr>
          </a:p>
          <a:p>
            <a:pPr>
              <a:spcBef>
                <a:spcPts val="0"/>
              </a:spcBef>
              <a:spcAft>
                <a:spcPts val="0"/>
              </a:spcAft>
            </a:pPr>
            <a:endParaRPr lang="en-US" sz="2200">
              <a:cs typeface="Calibri"/>
            </a:endParaRPr>
          </a:p>
          <a:p>
            <a:pPr lvl="3">
              <a:spcBef>
                <a:spcPts val="0"/>
              </a:spcBef>
              <a:spcAft>
                <a:spcPts val="0"/>
              </a:spcAft>
            </a:pPr>
            <a:endParaRPr lang="en-US" sz="1200">
              <a:cs typeface="Calibri"/>
            </a:endParaRPr>
          </a:p>
          <a:p>
            <a:pPr lvl="2">
              <a:spcBef>
                <a:spcPts val="0"/>
              </a:spcBef>
              <a:spcAft>
                <a:spcPts val="0"/>
              </a:spcAft>
            </a:pPr>
            <a:endParaRPr lang="en-US" sz="1200">
              <a:cs typeface="Calibri"/>
            </a:endParaRPr>
          </a:p>
          <a:p>
            <a:pPr lvl="1">
              <a:spcBef>
                <a:spcPts val="0"/>
              </a:spcBef>
              <a:spcAft>
                <a:spcPts val="0"/>
              </a:spcAft>
            </a:pPr>
            <a:endParaRPr lang="en-US" sz="1200">
              <a:cs typeface="Calibri"/>
            </a:endParaRPr>
          </a:p>
        </p:txBody>
      </p:sp>
      <p:sp>
        <p:nvSpPr>
          <p:cNvPr id="9" name="Title 1">
            <a:extLst>
              <a:ext uri="{FF2B5EF4-FFF2-40B4-BE49-F238E27FC236}">
                <a16:creationId xmlns:a16="http://schemas.microsoft.com/office/drawing/2014/main" id="{B026D48B-0715-4A5E-9B7D-803AD4BD99CF}"/>
              </a:ext>
            </a:extLst>
          </p:cNvPr>
          <p:cNvSpPr txBox="1">
            <a:spLocks/>
          </p:cNvSpPr>
          <p:nvPr/>
        </p:nvSpPr>
        <p:spPr>
          <a:xfrm>
            <a:off x="212836" y="343814"/>
            <a:ext cx="6881648" cy="782621"/>
          </a:xfrm>
          <a:prstGeom prst="rect">
            <a:avLst/>
          </a:prstGeom>
        </p:spPr>
        <p:txBody>
          <a:bodyPr lIns="91440" tIns="45720" rIns="91440" bIns="45720" anchor="ctr"/>
          <a:lstStyle>
            <a:lvl1pPr algn="l" defTabSz="914400" rtl="0" eaLnBrk="1" latinLnBrk="0" hangingPunct="1">
              <a:lnSpc>
                <a:spcPct val="90000"/>
              </a:lnSpc>
              <a:spcBef>
                <a:spcPct val="0"/>
              </a:spcBef>
              <a:buNone/>
              <a:defRPr sz="3700" kern="1200">
                <a:solidFill>
                  <a:srgbClr val="15345A"/>
                </a:solidFill>
                <a:latin typeface="Arial" panose="020B0604020202020204" pitchFamily="34" charset="0"/>
                <a:ea typeface="+mj-ea"/>
                <a:cs typeface="Arial" panose="020B0604020202020204" pitchFamily="34" charset="0"/>
              </a:defRPr>
            </a:lvl1pPr>
          </a:lstStyle>
          <a:p>
            <a:r>
              <a:rPr lang="en-US" sz="2800" b="1">
                <a:latin typeface="Arial"/>
                <a:cs typeface="Arial"/>
              </a:rPr>
              <a:t>Electronic Case Reporting (</a:t>
            </a:r>
            <a:r>
              <a:rPr lang="en-US" sz="2800" b="1" err="1">
                <a:latin typeface="Arial"/>
                <a:cs typeface="Arial"/>
              </a:rPr>
              <a:t>eCR</a:t>
            </a:r>
            <a:r>
              <a:rPr lang="en-US" sz="2800" b="1">
                <a:latin typeface="Arial"/>
                <a:cs typeface="Arial"/>
              </a:rPr>
              <a:t>)</a:t>
            </a:r>
            <a:endParaRPr lang="en-US" sz="2800"/>
          </a:p>
        </p:txBody>
      </p:sp>
      <p:sp>
        <p:nvSpPr>
          <p:cNvPr id="3" name="Rectangle 2">
            <a:extLst>
              <a:ext uri="{FF2B5EF4-FFF2-40B4-BE49-F238E27FC236}">
                <a16:creationId xmlns:a16="http://schemas.microsoft.com/office/drawing/2014/main" id="{B0C69A24-B1B6-4FBA-9506-2B562F6DE2E3}"/>
              </a:ext>
            </a:extLst>
          </p:cNvPr>
          <p:cNvSpPr>
            <a:spLocks noChangeArrowheads="1"/>
          </p:cNvSpPr>
          <p:nvPr/>
        </p:nvSpPr>
        <p:spPr bwMode="auto">
          <a:xfrm>
            <a:off x="0" y="-184666"/>
            <a:ext cx="184731" cy="369332"/>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7305910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2">
            <a:extLst>
              <a:ext uri="{FF2B5EF4-FFF2-40B4-BE49-F238E27FC236}">
                <a16:creationId xmlns:a16="http://schemas.microsoft.com/office/drawing/2014/main" id="{305EDA40-20B1-4056-B641-60B718FD5ED3}"/>
              </a:ext>
            </a:extLst>
          </p:cNvPr>
          <p:cNvSpPr>
            <a:spLocks noGrp="1"/>
          </p:cNvSpPr>
          <p:nvPr>
            <p:ph idx="1"/>
          </p:nvPr>
        </p:nvSpPr>
        <p:spPr bwMode="auto">
          <a:xfrm>
            <a:off x="256016" y="1238391"/>
            <a:ext cx="8643488" cy="46677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Autofit/>
          </a:bodyPr>
          <a:lstStyle>
            <a:lvl1pPr marL="228600" indent="-228600" algn="l" rtl="0" fontAlgn="base">
              <a:lnSpc>
                <a:spcPct val="90000"/>
              </a:lnSpc>
              <a:spcBef>
                <a:spcPts val="1000"/>
              </a:spcBef>
              <a:spcAft>
                <a:spcPct val="0"/>
              </a:spcAft>
              <a:buFont typeface="Arial" charset="0"/>
              <a:buChar char="•"/>
              <a:defRPr sz="2800" kern="1200">
                <a:solidFill>
                  <a:schemeClr val="tx1">
                    <a:lumMod val="75000"/>
                    <a:lumOff val="25000"/>
                  </a:schemeClr>
                </a:solidFill>
                <a:latin typeface="+mn-lt"/>
                <a:ea typeface="+mn-ea"/>
                <a:cs typeface="+mn-cs"/>
              </a:defRPr>
            </a:lvl1pPr>
            <a:lvl2pPr marL="685800" indent="-228600" algn="l" rtl="0" fontAlgn="base">
              <a:lnSpc>
                <a:spcPct val="90000"/>
              </a:lnSpc>
              <a:spcBef>
                <a:spcPts val="500"/>
              </a:spcBef>
              <a:spcAft>
                <a:spcPct val="0"/>
              </a:spcAft>
              <a:buFont typeface="Arial" charset="0"/>
              <a:buChar char="•"/>
              <a:defRPr sz="2400" kern="1200">
                <a:solidFill>
                  <a:schemeClr val="tx1">
                    <a:lumMod val="75000"/>
                    <a:lumOff val="25000"/>
                  </a:schemeClr>
                </a:solidFill>
                <a:latin typeface="+mn-lt"/>
                <a:ea typeface="+mn-ea"/>
                <a:cs typeface="+mn-cs"/>
              </a:defRPr>
            </a:lvl2pPr>
            <a:lvl3pPr marL="1143000" indent="-228600" algn="l" rtl="0" fontAlgn="base">
              <a:lnSpc>
                <a:spcPct val="90000"/>
              </a:lnSpc>
              <a:spcBef>
                <a:spcPts val="500"/>
              </a:spcBef>
              <a:spcAft>
                <a:spcPct val="0"/>
              </a:spcAft>
              <a:buFont typeface="Arial" charset="0"/>
              <a:buChar char="•"/>
              <a:defRPr sz="2000" kern="1200">
                <a:solidFill>
                  <a:schemeClr val="tx1">
                    <a:lumMod val="75000"/>
                    <a:lumOff val="25000"/>
                  </a:schemeClr>
                </a:solidFill>
                <a:latin typeface="+mn-lt"/>
                <a:ea typeface="+mn-ea"/>
                <a:cs typeface="+mn-cs"/>
              </a:defRPr>
            </a:lvl3pPr>
            <a:lvl4pPr marL="1600200" indent="-228600" algn="l" rtl="0" fontAlgn="base">
              <a:lnSpc>
                <a:spcPct val="90000"/>
              </a:lnSpc>
              <a:spcBef>
                <a:spcPts val="500"/>
              </a:spcBef>
              <a:spcAft>
                <a:spcPct val="0"/>
              </a:spcAft>
              <a:buFont typeface="Arial" charset="0"/>
              <a:buChar char="•"/>
              <a:defRPr kern="1200">
                <a:solidFill>
                  <a:schemeClr val="tx1">
                    <a:lumMod val="75000"/>
                    <a:lumOff val="25000"/>
                  </a:schemeClr>
                </a:solidFill>
                <a:latin typeface="+mn-lt"/>
                <a:ea typeface="+mn-ea"/>
                <a:cs typeface="+mn-cs"/>
              </a:defRPr>
            </a:lvl4pPr>
            <a:lvl5pPr marL="2057400" indent="-228600" algn="l" rtl="0" fontAlgn="base">
              <a:lnSpc>
                <a:spcPct val="90000"/>
              </a:lnSpc>
              <a:spcBef>
                <a:spcPts val="500"/>
              </a:spcBef>
              <a:spcAft>
                <a:spcPct val="0"/>
              </a:spcAft>
              <a:buFont typeface="Arial" charset="0"/>
              <a:buChar char="•"/>
              <a:defRPr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spcAft>
                <a:spcPts val="0"/>
              </a:spcAft>
            </a:pPr>
            <a:endParaRPr lang="en-US" sz="2000">
              <a:ea typeface="+mn-lt"/>
              <a:cs typeface="+mn-lt"/>
            </a:endParaRPr>
          </a:p>
          <a:p>
            <a:pPr>
              <a:spcBef>
                <a:spcPts val="0"/>
              </a:spcBef>
              <a:spcAft>
                <a:spcPts val="0"/>
              </a:spcAft>
            </a:pPr>
            <a:r>
              <a:rPr lang="en-US" sz="2000">
                <a:ea typeface="+mn-lt"/>
                <a:cs typeface="+mn-lt"/>
              </a:rPr>
              <a:t>COVID, FDD, HAI MDRO, TBRD, Malaria, Measles, Mumps, Trich, Babesiosis, Rubella, CRS, Leptospirosis  and Hepatitis MMGs</a:t>
            </a:r>
            <a:endParaRPr lang="en-US" sz="2000">
              <a:cs typeface="Calibri"/>
            </a:endParaRPr>
          </a:p>
          <a:p>
            <a:pPr marL="457200" lvl="1" indent="0">
              <a:spcBef>
                <a:spcPts val="0"/>
              </a:spcBef>
              <a:spcAft>
                <a:spcPts val="0"/>
              </a:spcAft>
              <a:buNone/>
            </a:pPr>
            <a:endParaRPr lang="en-US" sz="1600">
              <a:cs typeface="Calibri"/>
            </a:endParaRPr>
          </a:p>
          <a:p>
            <a:pPr marL="457200" lvl="1" indent="0">
              <a:spcBef>
                <a:spcPts val="0"/>
              </a:spcBef>
              <a:spcAft>
                <a:spcPts val="0"/>
              </a:spcAft>
              <a:buNone/>
            </a:pPr>
            <a:endParaRPr lang="en-US" sz="1600">
              <a:cs typeface="Calibri"/>
            </a:endParaRPr>
          </a:p>
          <a:p>
            <a:pPr marL="457200" lvl="1" indent="0">
              <a:spcBef>
                <a:spcPts val="0"/>
              </a:spcBef>
              <a:spcAft>
                <a:spcPts val="0"/>
              </a:spcAft>
              <a:buNone/>
            </a:pPr>
            <a:endParaRPr lang="en-US" sz="1600">
              <a:cs typeface="Calibri"/>
            </a:endParaRPr>
          </a:p>
          <a:p>
            <a:pPr marL="457200" lvl="1" indent="0">
              <a:spcBef>
                <a:spcPts val="0"/>
              </a:spcBef>
              <a:spcAft>
                <a:spcPts val="0"/>
              </a:spcAft>
              <a:buNone/>
            </a:pPr>
            <a:endParaRPr lang="en-US" sz="1600">
              <a:cs typeface="Calibri"/>
            </a:endParaRPr>
          </a:p>
          <a:p>
            <a:pPr marL="457200" lvl="1" indent="0">
              <a:spcBef>
                <a:spcPts val="0"/>
              </a:spcBef>
              <a:spcAft>
                <a:spcPts val="0"/>
              </a:spcAft>
              <a:buNone/>
            </a:pPr>
            <a:endParaRPr lang="en-US" sz="1600">
              <a:cs typeface="Calibri"/>
            </a:endParaRPr>
          </a:p>
          <a:p>
            <a:pPr marL="457200" lvl="1" indent="0">
              <a:spcBef>
                <a:spcPts val="0"/>
              </a:spcBef>
              <a:spcAft>
                <a:spcPts val="0"/>
              </a:spcAft>
              <a:buNone/>
            </a:pPr>
            <a:endParaRPr lang="en-US" sz="1600">
              <a:cs typeface="Calibri"/>
            </a:endParaRPr>
          </a:p>
          <a:p>
            <a:pPr lvl="4">
              <a:spcBef>
                <a:spcPts val="0"/>
              </a:spcBef>
              <a:spcAft>
                <a:spcPts val="0"/>
              </a:spcAft>
            </a:pPr>
            <a:endParaRPr lang="en-US" sz="600">
              <a:cs typeface="Calibri"/>
            </a:endParaRPr>
          </a:p>
        </p:txBody>
      </p:sp>
      <p:sp>
        <p:nvSpPr>
          <p:cNvPr id="9" name="Title 1">
            <a:extLst>
              <a:ext uri="{FF2B5EF4-FFF2-40B4-BE49-F238E27FC236}">
                <a16:creationId xmlns:a16="http://schemas.microsoft.com/office/drawing/2014/main" id="{B026D48B-0715-4A5E-9B7D-803AD4BD99CF}"/>
              </a:ext>
            </a:extLst>
          </p:cNvPr>
          <p:cNvSpPr txBox="1">
            <a:spLocks/>
          </p:cNvSpPr>
          <p:nvPr/>
        </p:nvSpPr>
        <p:spPr>
          <a:xfrm>
            <a:off x="212836" y="343814"/>
            <a:ext cx="6881648" cy="782621"/>
          </a:xfrm>
          <a:prstGeom prst="rect">
            <a:avLst/>
          </a:prstGeom>
        </p:spPr>
        <p:txBody>
          <a:bodyPr lIns="91440" tIns="45720" rIns="91440" bIns="45720" anchor="ctr"/>
          <a:lstStyle>
            <a:lvl1pPr algn="l" defTabSz="914400" rtl="0" eaLnBrk="1" latinLnBrk="0" hangingPunct="1">
              <a:lnSpc>
                <a:spcPct val="90000"/>
              </a:lnSpc>
              <a:spcBef>
                <a:spcPct val="0"/>
              </a:spcBef>
              <a:buNone/>
              <a:defRPr sz="3700" kern="1200">
                <a:solidFill>
                  <a:srgbClr val="15345A"/>
                </a:solidFill>
                <a:latin typeface="Arial" panose="020B0604020202020204" pitchFamily="34" charset="0"/>
                <a:ea typeface="+mj-ea"/>
                <a:cs typeface="Arial" panose="020B0604020202020204" pitchFamily="34" charset="0"/>
              </a:defRPr>
            </a:lvl1pPr>
          </a:lstStyle>
          <a:p>
            <a:r>
              <a:rPr lang="en-US" sz="3200" b="1">
                <a:latin typeface="Arial"/>
                <a:cs typeface="Arial"/>
              </a:rPr>
              <a:t>Case Notifications to CDC </a:t>
            </a:r>
            <a:endParaRPr lang="en-US" sz="3200" b="1"/>
          </a:p>
          <a:p>
            <a:r>
              <a:rPr lang="en-US" sz="2100" b="1">
                <a:latin typeface="Arial"/>
                <a:cs typeface="Arial"/>
              </a:rPr>
              <a:t>Message Mapping Guides (MMGs)</a:t>
            </a:r>
            <a:endParaRPr lang="en-US" sz="2100" b="1"/>
          </a:p>
        </p:txBody>
      </p:sp>
      <p:sp>
        <p:nvSpPr>
          <p:cNvPr id="3" name="Rectangle 2">
            <a:extLst>
              <a:ext uri="{FF2B5EF4-FFF2-40B4-BE49-F238E27FC236}">
                <a16:creationId xmlns:a16="http://schemas.microsoft.com/office/drawing/2014/main" id="{B0C69A24-B1B6-4FBA-9506-2B562F6DE2E3}"/>
              </a:ext>
            </a:extLst>
          </p:cNvPr>
          <p:cNvSpPr>
            <a:spLocks noChangeArrowheads="1"/>
          </p:cNvSpPr>
          <p:nvPr/>
        </p:nvSpPr>
        <p:spPr bwMode="auto">
          <a:xfrm>
            <a:off x="0" y="-184666"/>
            <a:ext cx="184731" cy="369332"/>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graphicFrame>
        <p:nvGraphicFramePr>
          <p:cNvPr id="5" name="Table 4">
            <a:extLst>
              <a:ext uri="{FF2B5EF4-FFF2-40B4-BE49-F238E27FC236}">
                <a16:creationId xmlns:a16="http://schemas.microsoft.com/office/drawing/2014/main" id="{1CBFD05E-18D1-8339-21DF-4F1441D727C5}"/>
              </a:ext>
            </a:extLst>
          </p:cNvPr>
          <p:cNvGraphicFramePr>
            <a:graphicFrameLocks noGrp="1"/>
          </p:cNvGraphicFramePr>
          <p:nvPr/>
        </p:nvGraphicFramePr>
        <p:xfrm>
          <a:off x="358958" y="2200983"/>
          <a:ext cx="8487712" cy="3654573"/>
        </p:xfrm>
        <a:graphic>
          <a:graphicData uri="http://schemas.openxmlformats.org/drawingml/2006/table">
            <a:tbl>
              <a:tblPr firstRow="1" bandRow="1">
                <a:tableStyleId>{2D5ABB26-0587-4C30-8999-92F81FD0307C}</a:tableStyleId>
              </a:tblPr>
              <a:tblGrid>
                <a:gridCol w="3034617">
                  <a:extLst>
                    <a:ext uri="{9D8B030D-6E8A-4147-A177-3AD203B41FA5}">
                      <a16:colId xmlns:a16="http://schemas.microsoft.com/office/drawing/2014/main" val="1177423354"/>
                    </a:ext>
                  </a:extLst>
                </a:gridCol>
                <a:gridCol w="5453095">
                  <a:extLst>
                    <a:ext uri="{9D8B030D-6E8A-4147-A177-3AD203B41FA5}">
                      <a16:colId xmlns:a16="http://schemas.microsoft.com/office/drawing/2014/main" val="945805145"/>
                    </a:ext>
                  </a:extLst>
                </a:gridCol>
              </a:tblGrid>
              <a:tr h="404973">
                <a:tc>
                  <a:txBody>
                    <a:bodyPr/>
                    <a:lstStyle/>
                    <a:p>
                      <a:pPr lvl="0">
                        <a:buNone/>
                      </a:pPr>
                      <a:r>
                        <a:rPr lang="en-US" sz="1600">
                          <a:effectLst/>
                        </a:rPr>
                        <a:t>Travel (SCT 420008001)</a:t>
                      </a:r>
                      <a:endParaRPr lang="en-US" sz="1600">
                        <a:effectLst/>
                        <a:latin typeface="Calibri"/>
                      </a:endParaRP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tcPr>
                </a:tc>
                <a:tc>
                  <a:txBody>
                    <a:bodyPr/>
                    <a:lstStyle/>
                    <a:p>
                      <a:pPr lvl="0">
                        <a:buNone/>
                      </a:pPr>
                      <a:r>
                        <a:rPr lang="en-US" sz="1600">
                          <a:effectLst/>
                        </a:rPr>
                        <a:t>In the (x) weeks before symptom onset or diagnosis (use earlier date), did the subject travel out of their county, state, or country of residence?</a:t>
                      </a:r>
                      <a:endParaRPr lang="en-US" sz="1600">
                        <a:effectLst/>
                        <a:latin typeface="Calibri"/>
                      </a:endParaRP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tcPr>
                </a:tc>
                <a:extLst>
                  <a:ext uri="{0D108BD9-81ED-4DB2-BD59-A6C34878D82A}">
                    <a16:rowId xmlns:a16="http://schemas.microsoft.com/office/drawing/2014/main" val="1329520433"/>
                  </a:ext>
                </a:extLst>
              </a:tr>
              <a:tr h="607460">
                <a:tc>
                  <a:txBody>
                    <a:bodyPr/>
                    <a:lstStyle/>
                    <a:p>
                      <a:pPr lvl="0">
                        <a:buNone/>
                      </a:pPr>
                      <a:r>
                        <a:rPr lang="en-US" sz="1600">
                          <a:effectLst/>
                        </a:rPr>
                        <a:t>Specify Different Travel Exposure Window (INV663)</a:t>
                      </a:r>
                      <a:endParaRPr lang="en-US" sz="1600"/>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tcPr>
                </a:tc>
                <a:tc>
                  <a:txBody>
                    <a:bodyPr/>
                    <a:lstStyle/>
                    <a:p>
                      <a:pPr lvl="0">
                        <a:buNone/>
                      </a:pPr>
                      <a:r>
                        <a:rPr lang="en-US" sz="1600">
                          <a:effectLst/>
                        </a:rPr>
                        <a:t>If the travel exposure window used by the jurisdiction is different from that stated in the travel exposure questions, specify the time interval in days here. Otherwise, leave blank.</a:t>
                      </a:r>
                      <a:endParaRPr lang="en-US" sz="1600"/>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tcPr>
                </a:tc>
                <a:extLst>
                  <a:ext uri="{0D108BD9-81ED-4DB2-BD59-A6C34878D82A}">
                    <a16:rowId xmlns:a16="http://schemas.microsoft.com/office/drawing/2014/main" val="3241082900"/>
                  </a:ext>
                </a:extLst>
              </a:tr>
              <a:tr h="607460">
                <a:tc>
                  <a:txBody>
                    <a:bodyPr/>
                    <a:lstStyle/>
                    <a:p>
                      <a:pPr lvl="0">
                        <a:buNone/>
                      </a:pPr>
                      <a:r>
                        <a:rPr lang="en-US" sz="1600">
                          <a:effectLst/>
                        </a:rPr>
                        <a:t>Travel Outside USA Prior To Illness Onset Within Program Specific Timeframe (TRAVEL38)</a:t>
                      </a:r>
                      <a:endParaRPr lang="en-US" sz="1600"/>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tcPr>
                </a:tc>
                <a:tc>
                  <a:txBody>
                    <a:bodyPr/>
                    <a:lstStyle/>
                    <a:p>
                      <a:pPr lvl="0">
                        <a:buNone/>
                      </a:pPr>
                      <a:r>
                        <a:rPr lang="en-US" sz="1600">
                          <a:effectLst/>
                        </a:rPr>
                        <a:t>Did the subject travel internationally in the (x) days prior to illness onset?</a:t>
                      </a:r>
                      <a:endParaRPr lang="en-US" sz="1600"/>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tcPr>
                </a:tc>
                <a:extLst>
                  <a:ext uri="{0D108BD9-81ED-4DB2-BD59-A6C34878D82A}">
                    <a16:rowId xmlns:a16="http://schemas.microsoft.com/office/drawing/2014/main" val="1561751727"/>
                  </a:ext>
                </a:extLst>
              </a:tr>
              <a:tr h="517466">
                <a:tc>
                  <a:txBody>
                    <a:bodyPr/>
                    <a:lstStyle/>
                    <a:p>
                      <a:pPr lvl="0">
                        <a:buNone/>
                      </a:pPr>
                      <a:r>
                        <a:rPr lang="en-US" sz="1600">
                          <a:effectLst/>
                        </a:rPr>
                        <a:t>International Destination(s) of Recent Travel (82764-2)</a:t>
                      </a:r>
                      <a:endParaRPr lang="en-US" sz="1600">
                        <a:effectLst/>
                        <a:latin typeface="Calibri"/>
                      </a:endParaRPr>
                    </a:p>
                  </a:txBody>
                  <a:tcPr marL="0" marR="0" marT="0" marB="0" anchor="ctr">
                    <a:lnL w="12700">
                      <a:solidFill>
                        <a:schemeClr val="tx1"/>
                      </a:solid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buNone/>
                      </a:pPr>
                      <a:r>
                        <a:rPr lang="en-US" sz="1600">
                          <a:effectLst/>
                        </a:rPr>
                        <a:t>International destination or countries the patient traveled to</a:t>
                      </a:r>
                      <a:endParaRPr lang="en-US" sz="1600">
                        <a:effectLst/>
                        <a:latin typeface="Calibri"/>
                      </a:endParaRPr>
                    </a:p>
                  </a:txBody>
                  <a:tcPr marL="0" marR="0" marT="0" marB="0" anchor="ctr">
                    <a:lnL w="12700" cap="flat" cmpd="sng" algn="ctr">
                      <a:solidFill>
                        <a:schemeClr val="tx1"/>
                      </a:solidFill>
                      <a:prstDash val="solid"/>
                      <a:round/>
                      <a:headEnd type="none" w="med" len="med"/>
                      <a:tailEnd type="none" w="med" len="med"/>
                    </a:lnL>
                    <a:lnR w="12700">
                      <a:solidFill>
                        <a:schemeClr val="tx1"/>
                      </a:solid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46365133"/>
                  </a:ext>
                </a:extLst>
              </a:tr>
              <a:tr h="517465">
                <a:tc>
                  <a:txBody>
                    <a:bodyPr/>
                    <a:lstStyle/>
                    <a:p>
                      <a:pPr lvl="0">
                        <a:buNone/>
                      </a:pPr>
                      <a:r>
                        <a:rPr lang="en-US" sz="1600">
                          <a:effectLst/>
                        </a:rPr>
                        <a:t>Did The Case Travel Domestically Prior To Illness Onset? (INV664)</a:t>
                      </a:r>
                      <a:endParaRPr lang="en-US" sz="1600"/>
                    </a:p>
                  </a:txBody>
                  <a:tcPr marL="0" marR="0" marT="0" marB="0" anchor="ctr">
                    <a:lnL w="12700">
                      <a:solidFill>
                        <a:schemeClr val="tx1"/>
                      </a:solid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buNone/>
                      </a:pPr>
                      <a:r>
                        <a:rPr lang="en-US" sz="1600">
                          <a:effectLst/>
                        </a:rPr>
                        <a:t>Did the subject travel domestically in the (x) days prior to illness onset?</a:t>
                      </a:r>
                      <a:endParaRPr lang="en-US" sz="1600">
                        <a:effectLst/>
                        <a:latin typeface="Calibri"/>
                      </a:endParaRPr>
                    </a:p>
                  </a:txBody>
                  <a:tcPr marL="0" marR="0" marT="0" marB="0" anchor="ctr">
                    <a:lnL w="12700" cap="flat" cmpd="sng" algn="ctr">
                      <a:solidFill>
                        <a:schemeClr val="tx1"/>
                      </a:solidFill>
                      <a:prstDash val="solid"/>
                      <a:round/>
                      <a:headEnd type="none" w="med" len="med"/>
                      <a:tailEnd type="none" w="med" len="med"/>
                    </a:lnL>
                    <a:lnR w="12700">
                      <a:solidFill>
                        <a:schemeClr val="tx1"/>
                      </a:solid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47217998"/>
                  </a:ext>
                </a:extLst>
              </a:tr>
              <a:tr h="425082">
                <a:tc>
                  <a:txBody>
                    <a:bodyPr/>
                    <a:lstStyle/>
                    <a:p>
                      <a:pPr lvl="0">
                        <a:buNone/>
                      </a:pPr>
                      <a:r>
                        <a:rPr lang="en-US" sz="1600">
                          <a:effectLst/>
                        </a:rPr>
                        <a:t>Travel State (82754-3)</a:t>
                      </a:r>
                      <a:endParaRPr lang="en-US" sz="1600">
                        <a:effectLst/>
                        <a:latin typeface="Calibri"/>
                      </a:endParaRPr>
                    </a:p>
                  </a:txBody>
                  <a:tcPr marL="0" marR="0" marT="0" marB="0" anchor="ctr">
                    <a:lnL w="12700">
                      <a:solidFill>
                        <a:schemeClr val="tx1"/>
                      </a:solid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a:solidFill>
                        <a:schemeClr val="tx1"/>
                      </a:solidFill>
                    </a:lnB>
                  </a:tcPr>
                </a:tc>
                <a:tc>
                  <a:txBody>
                    <a:bodyPr/>
                    <a:lstStyle/>
                    <a:p>
                      <a:pPr lvl="0">
                        <a:buNone/>
                      </a:pPr>
                      <a:r>
                        <a:rPr lang="en-US" sz="1600">
                          <a:effectLst/>
                        </a:rPr>
                        <a:t>Domestic destination, state(s) traveled to</a:t>
                      </a:r>
                      <a:endParaRPr lang="en-US" sz="1600">
                        <a:effectLst/>
                        <a:latin typeface="Calibri"/>
                      </a:endParaRPr>
                    </a:p>
                  </a:txBody>
                  <a:tcPr marL="0" marR="0" marT="0" marB="0" anchor="ctr">
                    <a:lnL w="12700" cap="flat" cmpd="sng" algn="ctr">
                      <a:solidFill>
                        <a:schemeClr val="tx1"/>
                      </a:solidFill>
                      <a:prstDash val="solid"/>
                      <a:round/>
                      <a:headEnd type="none" w="med" len="med"/>
                      <a:tailEnd type="none" w="med" len="med"/>
                    </a:lnL>
                    <a:lnR w="12700">
                      <a:solidFill>
                        <a:schemeClr val="tx1"/>
                      </a:solidFill>
                    </a:lnR>
                    <a:lnT w="12700" cap="flat" cmpd="sng" algn="ctr">
                      <a:solidFill>
                        <a:schemeClr val="tx1"/>
                      </a:solidFill>
                      <a:prstDash val="solid"/>
                      <a:round/>
                      <a:headEnd type="none" w="med" len="med"/>
                      <a:tailEnd type="none" w="med" len="med"/>
                    </a:lnT>
                    <a:lnB w="12700">
                      <a:solidFill>
                        <a:schemeClr val="tx1"/>
                      </a:solidFill>
                    </a:lnB>
                  </a:tcPr>
                </a:tc>
                <a:extLst>
                  <a:ext uri="{0D108BD9-81ED-4DB2-BD59-A6C34878D82A}">
                    <a16:rowId xmlns:a16="http://schemas.microsoft.com/office/drawing/2014/main" val="3046162801"/>
                  </a:ext>
                </a:extLst>
              </a:tr>
            </a:tbl>
          </a:graphicData>
        </a:graphic>
      </p:graphicFrame>
    </p:spTree>
    <p:extLst>
      <p:ext uri="{BB962C8B-B14F-4D97-AF65-F5344CB8AC3E}">
        <p14:creationId xmlns:p14="http://schemas.microsoft.com/office/powerpoint/2010/main" val="420696687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2">
            <a:extLst>
              <a:ext uri="{FF2B5EF4-FFF2-40B4-BE49-F238E27FC236}">
                <a16:creationId xmlns:a16="http://schemas.microsoft.com/office/drawing/2014/main" id="{305EDA40-20B1-4056-B641-60B718FD5ED3}"/>
              </a:ext>
            </a:extLst>
          </p:cNvPr>
          <p:cNvSpPr>
            <a:spLocks noGrp="1"/>
          </p:cNvSpPr>
          <p:nvPr>
            <p:ph idx="1"/>
          </p:nvPr>
        </p:nvSpPr>
        <p:spPr bwMode="auto">
          <a:xfrm>
            <a:off x="256016" y="1238391"/>
            <a:ext cx="8643488" cy="46677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Autofit/>
          </a:bodyPr>
          <a:lstStyle>
            <a:lvl1pPr marL="228600" indent="-228600" algn="l" rtl="0" fontAlgn="base">
              <a:lnSpc>
                <a:spcPct val="90000"/>
              </a:lnSpc>
              <a:spcBef>
                <a:spcPts val="1000"/>
              </a:spcBef>
              <a:spcAft>
                <a:spcPct val="0"/>
              </a:spcAft>
              <a:buFont typeface="Arial" charset="0"/>
              <a:buChar char="•"/>
              <a:defRPr sz="2800" kern="1200">
                <a:solidFill>
                  <a:schemeClr val="tx1">
                    <a:lumMod val="75000"/>
                    <a:lumOff val="25000"/>
                  </a:schemeClr>
                </a:solidFill>
                <a:latin typeface="+mn-lt"/>
                <a:ea typeface="+mn-ea"/>
                <a:cs typeface="+mn-cs"/>
              </a:defRPr>
            </a:lvl1pPr>
            <a:lvl2pPr marL="685800" indent="-228600" algn="l" rtl="0" fontAlgn="base">
              <a:lnSpc>
                <a:spcPct val="90000"/>
              </a:lnSpc>
              <a:spcBef>
                <a:spcPts val="500"/>
              </a:spcBef>
              <a:spcAft>
                <a:spcPct val="0"/>
              </a:spcAft>
              <a:buFont typeface="Arial" charset="0"/>
              <a:buChar char="•"/>
              <a:defRPr sz="2400" kern="1200">
                <a:solidFill>
                  <a:schemeClr val="tx1">
                    <a:lumMod val="75000"/>
                    <a:lumOff val="25000"/>
                  </a:schemeClr>
                </a:solidFill>
                <a:latin typeface="+mn-lt"/>
                <a:ea typeface="+mn-ea"/>
                <a:cs typeface="+mn-cs"/>
              </a:defRPr>
            </a:lvl2pPr>
            <a:lvl3pPr marL="1143000" indent="-228600" algn="l" rtl="0" fontAlgn="base">
              <a:lnSpc>
                <a:spcPct val="90000"/>
              </a:lnSpc>
              <a:spcBef>
                <a:spcPts val="500"/>
              </a:spcBef>
              <a:spcAft>
                <a:spcPct val="0"/>
              </a:spcAft>
              <a:buFont typeface="Arial" charset="0"/>
              <a:buChar char="•"/>
              <a:defRPr sz="2000" kern="1200">
                <a:solidFill>
                  <a:schemeClr val="tx1">
                    <a:lumMod val="75000"/>
                    <a:lumOff val="25000"/>
                  </a:schemeClr>
                </a:solidFill>
                <a:latin typeface="+mn-lt"/>
                <a:ea typeface="+mn-ea"/>
                <a:cs typeface="+mn-cs"/>
              </a:defRPr>
            </a:lvl3pPr>
            <a:lvl4pPr marL="1600200" indent="-228600" algn="l" rtl="0" fontAlgn="base">
              <a:lnSpc>
                <a:spcPct val="90000"/>
              </a:lnSpc>
              <a:spcBef>
                <a:spcPts val="500"/>
              </a:spcBef>
              <a:spcAft>
                <a:spcPct val="0"/>
              </a:spcAft>
              <a:buFont typeface="Arial" charset="0"/>
              <a:buChar char="•"/>
              <a:defRPr kern="1200">
                <a:solidFill>
                  <a:schemeClr val="tx1">
                    <a:lumMod val="75000"/>
                    <a:lumOff val="25000"/>
                  </a:schemeClr>
                </a:solidFill>
                <a:latin typeface="+mn-lt"/>
                <a:ea typeface="+mn-ea"/>
                <a:cs typeface="+mn-cs"/>
              </a:defRPr>
            </a:lvl4pPr>
            <a:lvl5pPr marL="2057400" indent="-228600" algn="l" rtl="0" fontAlgn="base">
              <a:lnSpc>
                <a:spcPct val="90000"/>
              </a:lnSpc>
              <a:spcBef>
                <a:spcPts val="500"/>
              </a:spcBef>
              <a:spcAft>
                <a:spcPct val="0"/>
              </a:spcAft>
              <a:buFont typeface="Arial" charset="0"/>
              <a:buChar char="•"/>
              <a:defRPr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spcAft>
                <a:spcPts val="0"/>
              </a:spcAft>
            </a:pPr>
            <a:endParaRPr lang="en-US" sz="2000">
              <a:ea typeface="+mn-lt"/>
              <a:cs typeface="+mn-lt"/>
            </a:endParaRPr>
          </a:p>
          <a:p>
            <a:pPr>
              <a:spcBef>
                <a:spcPts val="0"/>
              </a:spcBef>
              <a:spcAft>
                <a:spcPts val="0"/>
              </a:spcAft>
            </a:pPr>
            <a:r>
              <a:rPr lang="en-US" sz="2000">
                <a:cs typeface="Calibri"/>
              </a:rPr>
              <a:t>Travel dates and reason for travel</a:t>
            </a:r>
          </a:p>
          <a:p>
            <a:pPr marL="457200" lvl="1" indent="0">
              <a:spcBef>
                <a:spcPts val="0"/>
              </a:spcBef>
              <a:spcAft>
                <a:spcPts val="0"/>
              </a:spcAft>
              <a:buNone/>
            </a:pPr>
            <a:endParaRPr lang="en-US" sz="1600">
              <a:cs typeface="Calibri"/>
            </a:endParaRPr>
          </a:p>
          <a:p>
            <a:pPr marL="457200" lvl="1" indent="0">
              <a:spcBef>
                <a:spcPts val="0"/>
              </a:spcBef>
              <a:spcAft>
                <a:spcPts val="0"/>
              </a:spcAft>
              <a:buNone/>
            </a:pPr>
            <a:endParaRPr lang="en-US" sz="1600">
              <a:cs typeface="Calibri"/>
            </a:endParaRPr>
          </a:p>
          <a:p>
            <a:pPr marL="457200" lvl="1" indent="0">
              <a:spcBef>
                <a:spcPts val="0"/>
              </a:spcBef>
              <a:spcAft>
                <a:spcPts val="0"/>
              </a:spcAft>
              <a:buNone/>
            </a:pPr>
            <a:endParaRPr lang="en-US" sz="1600">
              <a:cs typeface="Calibri"/>
            </a:endParaRPr>
          </a:p>
          <a:p>
            <a:pPr marL="457200" lvl="1" indent="0">
              <a:spcBef>
                <a:spcPts val="0"/>
              </a:spcBef>
              <a:spcAft>
                <a:spcPts val="0"/>
              </a:spcAft>
              <a:buNone/>
            </a:pPr>
            <a:endParaRPr lang="en-US" sz="1600">
              <a:cs typeface="Calibri"/>
            </a:endParaRPr>
          </a:p>
          <a:p>
            <a:pPr marL="457200" lvl="1" indent="0">
              <a:spcBef>
                <a:spcPts val="0"/>
              </a:spcBef>
              <a:spcAft>
                <a:spcPts val="0"/>
              </a:spcAft>
              <a:buNone/>
            </a:pPr>
            <a:endParaRPr lang="en-US" sz="1600">
              <a:cs typeface="Calibri"/>
            </a:endParaRPr>
          </a:p>
          <a:p>
            <a:pPr marL="457200" lvl="1" indent="0">
              <a:spcBef>
                <a:spcPts val="0"/>
              </a:spcBef>
              <a:spcAft>
                <a:spcPts val="0"/>
              </a:spcAft>
              <a:buNone/>
            </a:pPr>
            <a:endParaRPr lang="en-US" sz="1600">
              <a:cs typeface="Calibri"/>
            </a:endParaRPr>
          </a:p>
          <a:p>
            <a:pPr lvl="4">
              <a:spcBef>
                <a:spcPts val="0"/>
              </a:spcBef>
              <a:spcAft>
                <a:spcPts val="0"/>
              </a:spcAft>
            </a:pPr>
            <a:endParaRPr lang="en-US" sz="600">
              <a:cs typeface="Calibri"/>
            </a:endParaRPr>
          </a:p>
        </p:txBody>
      </p:sp>
      <p:sp>
        <p:nvSpPr>
          <p:cNvPr id="9" name="Title 1">
            <a:extLst>
              <a:ext uri="{FF2B5EF4-FFF2-40B4-BE49-F238E27FC236}">
                <a16:creationId xmlns:a16="http://schemas.microsoft.com/office/drawing/2014/main" id="{B026D48B-0715-4A5E-9B7D-803AD4BD99CF}"/>
              </a:ext>
            </a:extLst>
          </p:cNvPr>
          <p:cNvSpPr txBox="1">
            <a:spLocks/>
          </p:cNvSpPr>
          <p:nvPr/>
        </p:nvSpPr>
        <p:spPr>
          <a:xfrm>
            <a:off x="212836" y="343814"/>
            <a:ext cx="6881648" cy="782621"/>
          </a:xfrm>
          <a:prstGeom prst="rect">
            <a:avLst/>
          </a:prstGeom>
        </p:spPr>
        <p:txBody>
          <a:bodyPr lIns="91440" tIns="45720" rIns="91440" bIns="45720" anchor="ctr"/>
          <a:lstStyle>
            <a:lvl1pPr algn="l" defTabSz="914400" rtl="0" eaLnBrk="1" latinLnBrk="0" hangingPunct="1">
              <a:lnSpc>
                <a:spcPct val="90000"/>
              </a:lnSpc>
              <a:spcBef>
                <a:spcPct val="0"/>
              </a:spcBef>
              <a:buNone/>
              <a:defRPr sz="3700" kern="1200">
                <a:solidFill>
                  <a:srgbClr val="15345A"/>
                </a:solidFill>
                <a:latin typeface="Arial" panose="020B0604020202020204" pitchFamily="34" charset="0"/>
                <a:ea typeface="+mj-ea"/>
                <a:cs typeface="Arial" panose="020B0604020202020204" pitchFamily="34" charset="0"/>
              </a:defRPr>
            </a:lvl1pPr>
          </a:lstStyle>
          <a:p>
            <a:r>
              <a:rPr lang="en-US" sz="3200" b="1">
                <a:latin typeface="Arial"/>
                <a:cs typeface="Arial"/>
              </a:rPr>
              <a:t>Case Notifications to CDC </a:t>
            </a:r>
            <a:endParaRPr lang="en-US" sz="3200" b="1"/>
          </a:p>
          <a:p>
            <a:r>
              <a:rPr lang="en-US" sz="2100" b="1">
                <a:latin typeface="Arial"/>
                <a:cs typeface="Arial"/>
              </a:rPr>
              <a:t>Message Mapping Guides (MMGs)</a:t>
            </a:r>
            <a:endParaRPr lang="en-US" sz="2100" b="1"/>
          </a:p>
        </p:txBody>
      </p:sp>
      <p:sp>
        <p:nvSpPr>
          <p:cNvPr id="3" name="Rectangle 2">
            <a:extLst>
              <a:ext uri="{FF2B5EF4-FFF2-40B4-BE49-F238E27FC236}">
                <a16:creationId xmlns:a16="http://schemas.microsoft.com/office/drawing/2014/main" id="{B0C69A24-B1B6-4FBA-9506-2B562F6DE2E3}"/>
              </a:ext>
            </a:extLst>
          </p:cNvPr>
          <p:cNvSpPr>
            <a:spLocks noChangeArrowheads="1"/>
          </p:cNvSpPr>
          <p:nvPr/>
        </p:nvSpPr>
        <p:spPr bwMode="auto">
          <a:xfrm>
            <a:off x="0" y="-184666"/>
            <a:ext cx="184731" cy="369332"/>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graphicFrame>
        <p:nvGraphicFramePr>
          <p:cNvPr id="5" name="Table 4">
            <a:extLst>
              <a:ext uri="{FF2B5EF4-FFF2-40B4-BE49-F238E27FC236}">
                <a16:creationId xmlns:a16="http://schemas.microsoft.com/office/drawing/2014/main" id="{1CBFD05E-18D1-8339-21DF-4F1441D727C5}"/>
              </a:ext>
            </a:extLst>
          </p:cNvPr>
          <p:cNvGraphicFramePr>
            <a:graphicFrameLocks noGrp="1"/>
          </p:cNvGraphicFramePr>
          <p:nvPr/>
        </p:nvGraphicFramePr>
        <p:xfrm>
          <a:off x="358958" y="1955380"/>
          <a:ext cx="8487712" cy="3588491"/>
        </p:xfrm>
        <a:graphic>
          <a:graphicData uri="http://schemas.openxmlformats.org/drawingml/2006/table">
            <a:tbl>
              <a:tblPr firstRow="1" bandRow="1">
                <a:tableStyleId>{2D5ABB26-0587-4C30-8999-92F81FD0307C}</a:tableStyleId>
              </a:tblPr>
              <a:tblGrid>
                <a:gridCol w="3034617">
                  <a:extLst>
                    <a:ext uri="{9D8B030D-6E8A-4147-A177-3AD203B41FA5}">
                      <a16:colId xmlns:a16="http://schemas.microsoft.com/office/drawing/2014/main" val="1177423354"/>
                    </a:ext>
                  </a:extLst>
                </a:gridCol>
                <a:gridCol w="5453095">
                  <a:extLst>
                    <a:ext uri="{9D8B030D-6E8A-4147-A177-3AD203B41FA5}">
                      <a16:colId xmlns:a16="http://schemas.microsoft.com/office/drawing/2014/main" val="945805145"/>
                    </a:ext>
                  </a:extLst>
                </a:gridCol>
              </a:tblGrid>
              <a:tr h="663962">
                <a:tc>
                  <a:txBody>
                    <a:bodyPr/>
                    <a:lstStyle/>
                    <a:p>
                      <a:pPr lvl="0" algn="l">
                        <a:buNone/>
                      </a:pPr>
                      <a:r>
                        <a:rPr lang="en-US" sz="1600">
                          <a:effectLst/>
                        </a:rPr>
                        <a:t>Date Of Arrival to Travel Destination (TRAVEL06)​</a:t>
                      </a:r>
                      <a:endParaRPr lang="en-US" b="0" i="0">
                        <a:solidFill>
                          <a:srgbClr val="000000"/>
                        </a:solidFill>
                        <a:effectLst/>
                      </a:endParaRP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tcPr>
                </a:tc>
                <a:tc>
                  <a:txBody>
                    <a:bodyPr/>
                    <a:lstStyle/>
                    <a:p>
                      <a:pPr lvl="0" algn="l">
                        <a:buNone/>
                      </a:pPr>
                      <a:r>
                        <a:rPr lang="en-US" sz="1600">
                          <a:effectLst/>
                        </a:rPr>
                        <a:t>Date of arrival to travel destination​</a:t>
                      </a:r>
                      <a:endParaRPr lang="en-US" b="0" i="0">
                        <a:solidFill>
                          <a:srgbClr val="000000"/>
                        </a:solidFill>
                        <a:effectLst/>
                      </a:endParaRP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tcPr>
                </a:tc>
                <a:extLst>
                  <a:ext uri="{0D108BD9-81ED-4DB2-BD59-A6C34878D82A}">
                    <a16:rowId xmlns:a16="http://schemas.microsoft.com/office/drawing/2014/main" val="1329520433"/>
                  </a:ext>
                </a:extLst>
              </a:tr>
              <a:tr h="475839">
                <a:tc>
                  <a:txBody>
                    <a:bodyPr/>
                    <a:lstStyle/>
                    <a:p>
                      <a:pPr lvl="0" algn="l">
                        <a:buNone/>
                      </a:pPr>
                      <a:r>
                        <a:rPr lang="en-US" sz="1600">
                          <a:effectLst/>
                        </a:rPr>
                        <a:t>Date of Departure from Travel Destination (TRAVEL07)​</a:t>
                      </a:r>
                      <a:endParaRPr lang="en-US" b="0" i="0">
                        <a:solidFill>
                          <a:srgbClr val="000000"/>
                        </a:solidFill>
                        <a:effectLst/>
                      </a:endParaRP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tcPr>
                </a:tc>
                <a:tc>
                  <a:txBody>
                    <a:bodyPr/>
                    <a:lstStyle/>
                    <a:p>
                      <a:pPr lvl="0" algn="l">
                        <a:buNone/>
                      </a:pPr>
                      <a:r>
                        <a:rPr lang="en-US" sz="1600">
                          <a:effectLst/>
                        </a:rPr>
                        <a:t>Date of departure from travel destination​</a:t>
                      </a:r>
                      <a:endParaRPr lang="en-US" b="0" i="0">
                        <a:solidFill>
                          <a:srgbClr val="000000"/>
                        </a:solidFill>
                        <a:effectLst/>
                      </a:endParaRP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tcPr>
                </a:tc>
                <a:extLst>
                  <a:ext uri="{0D108BD9-81ED-4DB2-BD59-A6C34878D82A}">
                    <a16:rowId xmlns:a16="http://schemas.microsoft.com/office/drawing/2014/main" val="3241082900"/>
                  </a:ext>
                </a:extLst>
              </a:tr>
              <a:tr h="475839">
                <a:tc>
                  <a:txBody>
                    <a:bodyPr/>
                    <a:lstStyle/>
                    <a:p>
                      <a:pPr lvl="0" algn="l">
                        <a:buNone/>
                      </a:pPr>
                      <a:r>
                        <a:rPr lang="en-US" sz="1600">
                          <a:effectLst/>
                        </a:rPr>
                        <a:t>Date of Return from Travel (TRAVEL08)​</a:t>
                      </a:r>
                      <a:endParaRPr lang="en-US" b="0" i="0">
                        <a:solidFill>
                          <a:srgbClr val="000000"/>
                        </a:solidFill>
                        <a:effectLst/>
                      </a:endParaRP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tcPr>
                </a:tc>
                <a:tc>
                  <a:txBody>
                    <a:bodyPr/>
                    <a:lstStyle/>
                    <a:p>
                      <a:pPr lvl="0" algn="l">
                        <a:buNone/>
                      </a:pPr>
                      <a:r>
                        <a:rPr lang="en-US" sz="1600">
                          <a:effectLst/>
                        </a:rPr>
                        <a:t>Date of return from most recent travel​</a:t>
                      </a:r>
                      <a:endParaRPr lang="en-US" b="0" i="0">
                        <a:solidFill>
                          <a:srgbClr val="000000"/>
                        </a:solidFill>
                        <a:effectLst/>
                      </a:endParaRP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tcPr>
                </a:tc>
                <a:extLst>
                  <a:ext uri="{0D108BD9-81ED-4DB2-BD59-A6C34878D82A}">
                    <a16:rowId xmlns:a16="http://schemas.microsoft.com/office/drawing/2014/main" val="1561751727"/>
                  </a:ext>
                </a:extLst>
              </a:tr>
              <a:tr h="464773">
                <a:tc>
                  <a:txBody>
                    <a:bodyPr/>
                    <a:lstStyle/>
                    <a:p>
                      <a:pPr lvl="0" algn="l">
                        <a:buNone/>
                      </a:pPr>
                      <a:r>
                        <a:rPr lang="en-US" sz="1600">
                          <a:effectLst/>
                        </a:rPr>
                        <a:t>Date of Return to the US from Travel (55209-1)​</a:t>
                      </a:r>
                      <a:endParaRPr lang="en-US" b="0" i="0">
                        <a:solidFill>
                          <a:srgbClr val="000000"/>
                        </a:solidFill>
                        <a:effectLst/>
                      </a:endParaRPr>
                    </a:p>
                  </a:txBody>
                  <a:tcPr marL="0" marR="0" marT="0" marB="0" anchor="ctr">
                    <a:lnL w="12700">
                      <a:solidFill>
                        <a:schemeClr val="tx1"/>
                      </a:solid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a:buNone/>
                      </a:pPr>
                      <a:r>
                        <a:rPr lang="en-US" sz="1600">
                          <a:effectLst/>
                        </a:rPr>
                        <a:t>Date returned to/arrived in US​</a:t>
                      </a:r>
                      <a:endParaRPr lang="en-US" b="0" i="0">
                        <a:solidFill>
                          <a:srgbClr val="000000"/>
                        </a:solidFill>
                        <a:effectLst/>
                      </a:endParaRPr>
                    </a:p>
                  </a:txBody>
                  <a:tcPr marL="0" marR="0" marT="0" marB="0" anchor="ctr">
                    <a:lnL w="12700" cap="flat" cmpd="sng" algn="ctr">
                      <a:solidFill>
                        <a:schemeClr val="tx1"/>
                      </a:solidFill>
                      <a:prstDash val="solid"/>
                      <a:round/>
                      <a:headEnd type="none" w="med" len="med"/>
                      <a:tailEnd type="none" w="med" len="med"/>
                    </a:lnL>
                    <a:lnR w="12700">
                      <a:solidFill>
                        <a:schemeClr val="tx1"/>
                      </a:solid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46365133"/>
                  </a:ext>
                </a:extLst>
              </a:tr>
              <a:tr h="464773">
                <a:tc>
                  <a:txBody>
                    <a:bodyPr/>
                    <a:lstStyle/>
                    <a:p>
                      <a:pPr lvl="0" algn="l">
                        <a:buNone/>
                      </a:pPr>
                      <a:r>
                        <a:rPr lang="en-US" sz="1600">
                          <a:effectLst/>
                        </a:rPr>
                        <a:t>Import Status (INV293)​</a:t>
                      </a:r>
                      <a:endParaRPr lang="en-US" b="0" i="0">
                        <a:solidFill>
                          <a:srgbClr val="000000"/>
                        </a:solidFill>
                        <a:effectLst/>
                      </a:endParaRPr>
                    </a:p>
                  </a:txBody>
                  <a:tcPr marL="0" marR="0" marT="0" marB="0" anchor="ctr">
                    <a:lnL w="12700">
                      <a:solidFill>
                        <a:schemeClr val="tx1"/>
                      </a:solid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a:buNone/>
                      </a:pPr>
                      <a:r>
                        <a:rPr lang="en-US" sz="1600">
                          <a:effectLst/>
                        </a:rPr>
                        <a:t>Did symptom onset occur within 7-21 days of entering the US, following any travel or living outside the US?​</a:t>
                      </a:r>
                      <a:endParaRPr lang="en-US" b="0" i="0">
                        <a:solidFill>
                          <a:srgbClr val="000000"/>
                        </a:solidFill>
                        <a:effectLst/>
                      </a:endParaRPr>
                    </a:p>
                  </a:txBody>
                  <a:tcPr marL="0" marR="0" marT="0" marB="0" anchor="ctr">
                    <a:lnL w="12700" cap="flat" cmpd="sng" algn="ctr">
                      <a:solidFill>
                        <a:schemeClr val="tx1"/>
                      </a:solidFill>
                      <a:prstDash val="solid"/>
                      <a:round/>
                      <a:headEnd type="none" w="med" len="med"/>
                      <a:tailEnd type="none" w="med" len="med"/>
                    </a:lnL>
                    <a:lnR w="12700">
                      <a:solidFill>
                        <a:schemeClr val="tx1"/>
                      </a:solid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47217998"/>
                  </a:ext>
                </a:extLst>
              </a:tr>
              <a:tr h="343047">
                <a:tc>
                  <a:txBody>
                    <a:bodyPr/>
                    <a:lstStyle/>
                    <a:p>
                      <a:pPr lvl="0" algn="l">
                        <a:buNone/>
                      </a:pPr>
                      <a:r>
                        <a:rPr lang="en-US" sz="1600">
                          <a:effectLst/>
                        </a:rPr>
                        <a:t>Length of Time in the US (DEM225)​</a:t>
                      </a:r>
                      <a:endParaRPr lang="en-US" b="0" i="0">
                        <a:solidFill>
                          <a:srgbClr val="000000"/>
                        </a:solidFill>
                        <a:effectLst/>
                      </a:endParaRPr>
                    </a:p>
                  </a:txBody>
                  <a:tcPr marL="0" marR="0" marT="0" marB="0" anchor="ctr">
                    <a:lnL w="12700">
                      <a:solidFill>
                        <a:schemeClr val="tx1"/>
                      </a:solid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a:buNone/>
                      </a:pPr>
                      <a:r>
                        <a:rPr lang="en-US" sz="1600">
                          <a:effectLst/>
                        </a:rPr>
                        <a:t>Length of time in the US since the last travel​</a:t>
                      </a:r>
                      <a:endParaRPr lang="en-US" b="0" i="0">
                        <a:solidFill>
                          <a:srgbClr val="000000"/>
                        </a:solidFill>
                        <a:effectLst/>
                      </a:endParaRPr>
                    </a:p>
                  </a:txBody>
                  <a:tcPr marL="0" marR="0" marT="0" marB="0" anchor="ctr">
                    <a:lnL w="12700" cap="flat" cmpd="sng" algn="ctr">
                      <a:solidFill>
                        <a:schemeClr val="tx1"/>
                      </a:solidFill>
                      <a:prstDash val="solid"/>
                      <a:round/>
                      <a:headEnd type="none" w="med" len="med"/>
                      <a:tailEnd type="none" w="med" len="med"/>
                    </a:lnL>
                    <a:lnR w="12700">
                      <a:solidFill>
                        <a:schemeClr val="tx1"/>
                      </a:solid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46162801"/>
                  </a:ext>
                </a:extLst>
              </a:tr>
              <a:tr h="309848">
                <a:tc>
                  <a:txBody>
                    <a:bodyPr/>
                    <a:lstStyle/>
                    <a:p>
                      <a:pPr lvl="0" algn="l">
                        <a:buNone/>
                      </a:pPr>
                      <a:r>
                        <a:rPr lang="en-US" sz="1600">
                          <a:effectLst/>
                        </a:rPr>
                        <a:t>Length of Time in the US Units​</a:t>
                      </a:r>
                      <a:endParaRPr lang="en-US" b="0" i="0">
                        <a:solidFill>
                          <a:srgbClr val="000000"/>
                        </a:solidFill>
                        <a:effectLst/>
                      </a:endParaRPr>
                    </a:p>
                  </a:txBody>
                  <a:tcPr marL="0" marR="0" marT="0" marB="0" anchor="ctr">
                    <a:lnL w="12700">
                      <a:solidFill>
                        <a:schemeClr val="tx1"/>
                      </a:solidFill>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tcPr>
                </a:tc>
                <a:tc>
                  <a:txBody>
                    <a:bodyPr/>
                    <a:lstStyle/>
                    <a:p>
                      <a:pPr lvl="0" algn="l">
                        <a:buNone/>
                      </a:pPr>
                      <a:r>
                        <a:rPr lang="en-US" sz="1600">
                          <a:effectLst/>
                        </a:rPr>
                        <a:t>Length of time in the US, Units​</a:t>
                      </a:r>
                      <a:endParaRPr lang="en-US" b="0" i="0">
                        <a:solidFill>
                          <a:srgbClr val="000000"/>
                        </a:solidFill>
                        <a:effectLst/>
                      </a:endParaRPr>
                    </a:p>
                  </a:txBody>
                  <a:tcPr marL="0" marR="0" marT="0" marB="0" anchor="ctr">
                    <a:lnL w="12700" cap="flat" cmpd="sng" algn="ctr">
                      <a:solidFill>
                        <a:schemeClr val="tx1"/>
                      </a:solidFill>
                      <a:prstDash val="solid"/>
                      <a:round/>
                      <a:headEnd type="none" w="med" len="med"/>
                      <a:tailEnd type="none" w="med" len="med"/>
                    </a:lnL>
                    <a:lnR w="12700">
                      <a:solidFill>
                        <a:schemeClr val="tx1"/>
                      </a:solidFill>
                    </a:lnR>
                    <a:lnT w="12700">
                      <a:solidFill>
                        <a:schemeClr val="tx1"/>
                      </a:solidFill>
                    </a:lnT>
                    <a:lnB w="12700">
                      <a:solidFill>
                        <a:schemeClr val="tx1"/>
                      </a:solidFill>
                    </a:lnB>
                  </a:tcPr>
                </a:tc>
                <a:extLst>
                  <a:ext uri="{0D108BD9-81ED-4DB2-BD59-A6C34878D82A}">
                    <a16:rowId xmlns:a16="http://schemas.microsoft.com/office/drawing/2014/main" val="1526658560"/>
                  </a:ext>
                </a:extLst>
              </a:tr>
              <a:tr h="320914">
                <a:tc>
                  <a:txBody>
                    <a:bodyPr/>
                    <a:lstStyle/>
                    <a:p>
                      <a:pPr lvl="0" algn="l">
                        <a:buNone/>
                      </a:pPr>
                      <a:r>
                        <a:rPr lang="en-US" sz="1600">
                          <a:effectLst/>
                        </a:rPr>
                        <a:t>Reason(s) for Travel (66415-1)​</a:t>
                      </a:r>
                      <a:endParaRPr lang="en-US" b="0" i="0">
                        <a:solidFill>
                          <a:srgbClr val="000000"/>
                        </a:solidFill>
                        <a:effectLst/>
                      </a:endParaRPr>
                    </a:p>
                  </a:txBody>
                  <a:tcPr marL="0" marR="0" marT="0" marB="0" anchor="ctr">
                    <a:lnL w="12700">
                      <a:solidFill>
                        <a:schemeClr val="tx1"/>
                      </a:solidFill>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tcPr>
                </a:tc>
                <a:tc>
                  <a:txBody>
                    <a:bodyPr/>
                    <a:lstStyle/>
                    <a:p>
                      <a:pPr lvl="0" algn="l">
                        <a:buNone/>
                      </a:pPr>
                      <a:r>
                        <a:rPr lang="en-US" sz="1600">
                          <a:effectLst/>
                        </a:rPr>
                        <a:t>Reason for travel related to current illness ​</a:t>
                      </a:r>
                      <a:endParaRPr lang="en-US" b="0" i="0">
                        <a:solidFill>
                          <a:srgbClr val="000000"/>
                        </a:solidFill>
                        <a:effectLst/>
                      </a:endParaRPr>
                    </a:p>
                  </a:txBody>
                  <a:tcPr marL="0" marR="0" marT="0" marB="0" anchor="ctr">
                    <a:lnL w="12700" cap="flat" cmpd="sng" algn="ctr">
                      <a:solidFill>
                        <a:schemeClr val="tx1"/>
                      </a:solidFill>
                      <a:prstDash val="solid"/>
                      <a:round/>
                      <a:headEnd type="none" w="med" len="med"/>
                      <a:tailEnd type="none" w="med" len="med"/>
                    </a:lnL>
                    <a:lnR w="12700">
                      <a:solidFill>
                        <a:schemeClr val="tx1"/>
                      </a:solidFill>
                    </a:lnR>
                    <a:lnT w="12700">
                      <a:solidFill>
                        <a:schemeClr val="tx1"/>
                      </a:solidFill>
                    </a:lnT>
                    <a:lnB w="12700">
                      <a:solidFill>
                        <a:schemeClr val="tx1"/>
                      </a:solidFill>
                    </a:lnB>
                  </a:tcPr>
                </a:tc>
                <a:extLst>
                  <a:ext uri="{0D108BD9-81ED-4DB2-BD59-A6C34878D82A}">
                    <a16:rowId xmlns:a16="http://schemas.microsoft.com/office/drawing/2014/main" val="2230380263"/>
                  </a:ext>
                </a:extLst>
              </a:tr>
            </a:tbl>
          </a:graphicData>
        </a:graphic>
      </p:graphicFrame>
    </p:spTree>
    <p:extLst>
      <p:ext uri="{BB962C8B-B14F-4D97-AF65-F5344CB8AC3E}">
        <p14:creationId xmlns:p14="http://schemas.microsoft.com/office/powerpoint/2010/main" val="275356418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163BF11A-DB50-4396-9577-6D51FAADBF79}"/>
              </a:ext>
            </a:extLst>
          </p:cNvPr>
          <p:cNvSpPr>
            <a:spLocks noGrp="1"/>
          </p:cNvSpPr>
          <p:nvPr>
            <p:ph type="body" sz="quarter" idx="10"/>
          </p:nvPr>
        </p:nvSpPr>
        <p:spPr/>
        <p:txBody>
          <a:bodyPr>
            <a:normAutofit/>
          </a:bodyPr>
          <a:lstStyle/>
          <a:p>
            <a:pPr>
              <a:spcBef>
                <a:spcPts val="0"/>
              </a:spcBef>
            </a:pPr>
            <a:r>
              <a:rPr lang="en-US" sz="3200">
                <a:latin typeface="Arial"/>
                <a:cs typeface="Arial"/>
              </a:rPr>
              <a:t> Travel History core open forum</a:t>
            </a:r>
            <a:endParaRPr lang="en-US" sz="3200"/>
          </a:p>
        </p:txBody>
      </p:sp>
    </p:spTree>
    <p:extLst>
      <p:ext uri="{BB962C8B-B14F-4D97-AF65-F5344CB8AC3E}">
        <p14:creationId xmlns:p14="http://schemas.microsoft.com/office/powerpoint/2010/main" val="242645826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E528EA-D989-B143-AE27-3B601FA2076F}"/>
              </a:ext>
            </a:extLst>
          </p:cNvPr>
          <p:cNvSpPr>
            <a:spLocks noGrp="1"/>
          </p:cNvSpPr>
          <p:nvPr>
            <p:ph type="title"/>
          </p:nvPr>
        </p:nvSpPr>
        <p:spPr/>
        <p:txBody>
          <a:bodyPr lIns="91440" tIns="45720" rIns="91440" bIns="45720" anchor="ctr"/>
          <a:lstStyle/>
          <a:p>
            <a:r>
              <a:rPr lang="en-US" sz="3600">
                <a:latin typeface="Arial"/>
                <a:cs typeface="Arial"/>
              </a:rPr>
              <a:t>Sample Core – Travel History</a:t>
            </a:r>
          </a:p>
        </p:txBody>
      </p:sp>
      <p:sp>
        <p:nvSpPr>
          <p:cNvPr id="7" name="Content Placeholder 1">
            <a:extLst>
              <a:ext uri="{FF2B5EF4-FFF2-40B4-BE49-F238E27FC236}">
                <a16:creationId xmlns:a16="http://schemas.microsoft.com/office/drawing/2014/main" id="{C56CAA44-1BBD-E050-694A-BBD79A124A5F}"/>
              </a:ext>
            </a:extLst>
          </p:cNvPr>
          <p:cNvSpPr txBox="1">
            <a:spLocks/>
          </p:cNvSpPr>
          <p:nvPr/>
        </p:nvSpPr>
        <p:spPr>
          <a:xfrm>
            <a:off x="432197" y="1447650"/>
            <a:ext cx="4567755" cy="4580100"/>
          </a:xfrm>
          <a:prstGeom prst="rect">
            <a:avLst/>
          </a:prstGeom>
        </p:spPr>
        <p:txBody>
          <a:bodyPr vert="horz" lIns="68580" tIns="34290" rIns="68580" bIns="34290" rtlCol="0" anchor="t">
            <a:normAutofit lnSpcReduction="10000"/>
          </a:bodyPr>
          <a:lstStyle>
            <a:lvl1pPr marL="228600" indent="-228600" algn="l" defTabSz="914400" rtl="0" eaLnBrk="1" latinLnBrk="0" hangingPunct="1">
              <a:lnSpc>
                <a:spcPct val="90000"/>
              </a:lnSpc>
              <a:spcBef>
                <a:spcPts val="1000"/>
              </a:spcBef>
              <a:spcAft>
                <a:spcPts val="1200"/>
              </a:spcAft>
              <a:buFont typeface="Arial" panose="020B0604020202020204" pitchFamily="34" charset="0"/>
              <a:buNone/>
              <a:defRPr sz="3600" b="1" kern="1200">
                <a:solidFill>
                  <a:srgbClr val="3F395F"/>
                </a:solidFill>
                <a:latin typeface="+mn-lt"/>
                <a:ea typeface="+mn-ea"/>
                <a:cs typeface="+mn-cs"/>
              </a:defRPr>
            </a:lvl1pPr>
            <a:lvl2pPr marL="290513" indent="-290513" algn="l" defTabSz="914400" rtl="0" eaLnBrk="1" latinLnBrk="0" hangingPunct="1">
              <a:lnSpc>
                <a:spcPct val="90000"/>
              </a:lnSpc>
              <a:spcBef>
                <a:spcPts val="600"/>
              </a:spcBef>
              <a:spcAft>
                <a:spcPts val="600"/>
              </a:spcAft>
              <a:buClr>
                <a:srgbClr val="81BC00"/>
              </a:buClr>
              <a:buFont typeface="Wingdings" panose="05000000000000000000" pitchFamily="2" charset="2"/>
              <a:buChar char="§"/>
              <a:defRPr sz="2800" kern="1200">
                <a:solidFill>
                  <a:schemeClr val="tx1"/>
                </a:solidFill>
                <a:latin typeface="+mn-lt"/>
                <a:ea typeface="+mn-ea"/>
                <a:cs typeface="+mn-cs"/>
              </a:defRPr>
            </a:lvl2pPr>
            <a:lvl3pPr marL="623888" indent="-333375" algn="l" defTabSz="914400" rtl="0" eaLnBrk="1" latinLnBrk="0" hangingPunct="1">
              <a:lnSpc>
                <a:spcPct val="90000"/>
              </a:lnSpc>
              <a:spcBef>
                <a:spcPts val="600"/>
              </a:spcBef>
              <a:spcAft>
                <a:spcPts val="600"/>
              </a:spcAft>
              <a:buClr>
                <a:srgbClr val="692145"/>
              </a:buClr>
              <a:buFont typeface="Arial" panose="020B0604020202020204" pitchFamily="34" charset="0"/>
              <a:buChar char="•"/>
              <a:defRPr sz="2400" kern="1200">
                <a:solidFill>
                  <a:schemeClr val="tx1"/>
                </a:solidFill>
                <a:latin typeface="+mn-lt"/>
                <a:ea typeface="+mn-ea"/>
                <a:cs typeface="+mn-cs"/>
              </a:defRPr>
            </a:lvl3pPr>
            <a:lvl4pPr marL="914400" indent="-231775" algn="l" defTabSz="914400" rtl="0" eaLnBrk="1" latinLnBrk="0" hangingPunct="1">
              <a:lnSpc>
                <a:spcPct val="90000"/>
              </a:lnSpc>
              <a:spcBef>
                <a:spcPts val="600"/>
              </a:spcBef>
              <a:spcAft>
                <a:spcPts val="600"/>
              </a:spcAft>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Aft>
                <a:spcPts val="0"/>
              </a:spcAft>
            </a:pPr>
            <a:r>
              <a:rPr lang="en-US" sz="2000">
                <a:solidFill>
                  <a:srgbClr val="7BA255"/>
                </a:solidFill>
              </a:rPr>
              <a:t>Stand-alone Data Elements</a:t>
            </a:r>
            <a:endParaRPr lang="en-US" sz="4000"/>
          </a:p>
          <a:p>
            <a:pPr marL="342900" lvl="1" indent="-171450">
              <a:lnSpc>
                <a:spcPct val="100000"/>
              </a:lnSpc>
              <a:spcBef>
                <a:spcPts val="375"/>
              </a:spcBef>
              <a:spcAft>
                <a:spcPts val="0"/>
              </a:spcAft>
              <a:buClrTx/>
              <a:buFont typeface="Arial" panose="020B0604020202020204" pitchFamily="34" charset="0"/>
              <a:buChar char="•"/>
            </a:pPr>
            <a:r>
              <a:rPr lang="en-US" sz="2000">
                <a:latin typeface="Calibri" panose="020F0502020204030204"/>
              </a:rPr>
              <a:t>In the (x) weeks before symptom onset or diagnosis (use earlier date), did the subject travel out of their county, state, or country of residence?</a:t>
            </a:r>
            <a:r>
              <a:rPr lang="en-US" sz="1400">
                <a:ea typeface="+mn-lt"/>
                <a:cs typeface="+mn-lt"/>
              </a:rPr>
              <a:t> (SCT 420008001)</a:t>
            </a:r>
            <a:endParaRPr lang="en-US" sz="2000">
              <a:latin typeface="Calibri"/>
              <a:cs typeface="Calibri"/>
            </a:endParaRPr>
          </a:p>
          <a:p>
            <a:pPr marL="342900" lvl="1" indent="-171450">
              <a:lnSpc>
                <a:spcPct val="100000"/>
              </a:lnSpc>
              <a:spcBef>
                <a:spcPts val="375"/>
              </a:spcBef>
              <a:spcAft>
                <a:spcPts val="0"/>
              </a:spcAft>
              <a:buClrTx/>
              <a:buFont typeface="Arial" panose="020B0604020202020204" pitchFamily="34" charset="0"/>
              <a:buChar char="•"/>
            </a:pPr>
            <a:r>
              <a:rPr lang="en-US" sz="2000">
                <a:latin typeface="Calibri" panose="020F0502020204030204"/>
              </a:rPr>
              <a:t>Did the subject travel internationally in the (x) days prior to illness onset? </a:t>
            </a:r>
            <a:r>
              <a:rPr lang="en-US" sz="1400"/>
              <a:t> (TRAVEL38) </a:t>
            </a:r>
            <a:endParaRPr lang="en-US" sz="1400">
              <a:cs typeface="Calibri"/>
            </a:endParaRPr>
          </a:p>
          <a:p>
            <a:pPr marL="342900" lvl="1" indent="-171450">
              <a:lnSpc>
                <a:spcPct val="100000"/>
              </a:lnSpc>
              <a:spcBef>
                <a:spcPts val="375"/>
              </a:spcBef>
              <a:spcAft>
                <a:spcPts val="0"/>
              </a:spcAft>
              <a:buClrTx/>
              <a:buFont typeface="Arial" panose="020B0604020202020204" pitchFamily="34" charset="0"/>
              <a:buChar char="•"/>
            </a:pPr>
            <a:r>
              <a:rPr lang="en-US" sz="2000">
                <a:latin typeface="Calibri" panose="020F0502020204030204"/>
              </a:rPr>
              <a:t>Did the subject travel domestically in the (x) days prior to illness onset? </a:t>
            </a:r>
            <a:r>
              <a:rPr lang="en-US" sz="1400">
                <a:solidFill>
                  <a:srgbClr val="000000"/>
                </a:solidFill>
              </a:rPr>
              <a:t>(INV664)</a:t>
            </a:r>
            <a:endParaRPr lang="en-US" sz="1400">
              <a:cs typeface="Calibri"/>
            </a:endParaRPr>
          </a:p>
          <a:p>
            <a:pPr marL="342900" lvl="1" indent="-171450">
              <a:lnSpc>
                <a:spcPct val="100000"/>
              </a:lnSpc>
              <a:spcBef>
                <a:spcPts val="375"/>
              </a:spcBef>
              <a:spcAft>
                <a:spcPts val="0"/>
              </a:spcAft>
              <a:buClrTx/>
              <a:buFont typeface="Arial" panose="020B0604020202020204" pitchFamily="34" charset="0"/>
              <a:buChar char="•"/>
            </a:pPr>
            <a:r>
              <a:rPr lang="en-US" sz="2000"/>
              <a:t>Specify different travel exposure window </a:t>
            </a:r>
            <a:r>
              <a:rPr lang="en-US" sz="1200">
                <a:solidFill>
                  <a:srgbClr val="444444"/>
                </a:solidFill>
              </a:rPr>
              <a:t>If the travel exposure window used by the jurisdiction is different from that stated in the travel exposure questions, specify the time interval in days here. Otherwise, leave blank. </a:t>
            </a:r>
            <a:r>
              <a:rPr lang="en-US" sz="1400">
                <a:solidFill>
                  <a:srgbClr val="000000"/>
                </a:solidFill>
              </a:rPr>
              <a:t>(INV663) </a:t>
            </a:r>
            <a:endParaRPr lang="en-US" sz="1400">
              <a:cs typeface="Calibri"/>
            </a:endParaRPr>
          </a:p>
          <a:p>
            <a:pPr marL="171450" lvl="1" indent="0">
              <a:lnSpc>
                <a:spcPct val="100000"/>
              </a:lnSpc>
              <a:spcBef>
                <a:spcPts val="375"/>
              </a:spcBef>
              <a:spcAft>
                <a:spcPts val="0"/>
              </a:spcAft>
              <a:buClrTx/>
              <a:buNone/>
            </a:pPr>
            <a:endParaRPr lang="en-US" sz="2000">
              <a:solidFill>
                <a:prstClr val="black"/>
              </a:solidFill>
              <a:cs typeface="Calibri" panose="020F0502020204030204"/>
            </a:endParaRPr>
          </a:p>
          <a:p>
            <a:pPr marL="0" indent="0">
              <a:lnSpc>
                <a:spcPct val="100000"/>
              </a:lnSpc>
              <a:spcAft>
                <a:spcPts val="0"/>
              </a:spcAft>
            </a:pPr>
            <a:endParaRPr lang="en-US" sz="2000">
              <a:solidFill>
                <a:srgbClr val="7BA255"/>
              </a:solidFill>
              <a:cs typeface="Calibri" panose="020F0502020204030204"/>
            </a:endParaRPr>
          </a:p>
        </p:txBody>
      </p:sp>
      <p:sp>
        <p:nvSpPr>
          <p:cNvPr id="9" name="Content Placeholder 1">
            <a:extLst>
              <a:ext uri="{FF2B5EF4-FFF2-40B4-BE49-F238E27FC236}">
                <a16:creationId xmlns:a16="http://schemas.microsoft.com/office/drawing/2014/main" id="{BD46558A-49EC-B65A-3FC7-DA63ADB22029}"/>
              </a:ext>
            </a:extLst>
          </p:cNvPr>
          <p:cNvSpPr txBox="1">
            <a:spLocks/>
          </p:cNvSpPr>
          <p:nvPr/>
        </p:nvSpPr>
        <p:spPr>
          <a:xfrm>
            <a:off x="5071183" y="1447649"/>
            <a:ext cx="4035029" cy="4402889"/>
          </a:xfrm>
          <a:prstGeom prst="rect">
            <a:avLst/>
          </a:prstGeom>
        </p:spPr>
        <p:txBody>
          <a:bodyPr vert="horz" lIns="68580" tIns="34290" rIns="68580" bIns="34290" rtlCol="0" anchor="t">
            <a:normAutofit/>
          </a:bodyPr>
          <a:lstStyle>
            <a:lvl1pPr marL="228600" indent="-228600" algn="l" defTabSz="914400" rtl="0" eaLnBrk="1" latinLnBrk="0" hangingPunct="1">
              <a:lnSpc>
                <a:spcPct val="90000"/>
              </a:lnSpc>
              <a:spcBef>
                <a:spcPts val="1000"/>
              </a:spcBef>
              <a:spcAft>
                <a:spcPts val="1200"/>
              </a:spcAft>
              <a:buFont typeface="Arial" panose="020B0604020202020204" pitchFamily="34" charset="0"/>
              <a:buNone/>
              <a:defRPr sz="3600" b="1" kern="1200">
                <a:solidFill>
                  <a:srgbClr val="3F395F"/>
                </a:solidFill>
                <a:latin typeface="+mn-lt"/>
                <a:ea typeface="+mn-ea"/>
                <a:cs typeface="+mn-cs"/>
              </a:defRPr>
            </a:lvl1pPr>
            <a:lvl2pPr marL="290513" indent="-290513" algn="l" defTabSz="914400" rtl="0" eaLnBrk="1" latinLnBrk="0" hangingPunct="1">
              <a:lnSpc>
                <a:spcPct val="90000"/>
              </a:lnSpc>
              <a:spcBef>
                <a:spcPts val="600"/>
              </a:spcBef>
              <a:spcAft>
                <a:spcPts val="600"/>
              </a:spcAft>
              <a:buClr>
                <a:srgbClr val="81BC00"/>
              </a:buClr>
              <a:buFont typeface="Wingdings" panose="05000000000000000000" pitchFamily="2" charset="2"/>
              <a:buChar char="§"/>
              <a:defRPr sz="2800" kern="1200">
                <a:solidFill>
                  <a:schemeClr val="tx1"/>
                </a:solidFill>
                <a:latin typeface="+mn-lt"/>
                <a:ea typeface="+mn-ea"/>
                <a:cs typeface="+mn-cs"/>
              </a:defRPr>
            </a:lvl2pPr>
            <a:lvl3pPr marL="623888" indent="-333375" algn="l" defTabSz="914400" rtl="0" eaLnBrk="1" latinLnBrk="0" hangingPunct="1">
              <a:lnSpc>
                <a:spcPct val="90000"/>
              </a:lnSpc>
              <a:spcBef>
                <a:spcPts val="600"/>
              </a:spcBef>
              <a:spcAft>
                <a:spcPts val="600"/>
              </a:spcAft>
              <a:buClr>
                <a:srgbClr val="692145"/>
              </a:buClr>
              <a:buFont typeface="Arial" panose="020B0604020202020204" pitchFamily="34" charset="0"/>
              <a:buChar char="•"/>
              <a:defRPr sz="2400" kern="1200">
                <a:solidFill>
                  <a:schemeClr val="tx1"/>
                </a:solidFill>
                <a:latin typeface="+mn-lt"/>
                <a:ea typeface="+mn-ea"/>
                <a:cs typeface="+mn-cs"/>
              </a:defRPr>
            </a:lvl3pPr>
            <a:lvl4pPr marL="914400" indent="-231775" algn="l" defTabSz="914400" rtl="0" eaLnBrk="1" latinLnBrk="0" hangingPunct="1">
              <a:lnSpc>
                <a:spcPct val="90000"/>
              </a:lnSpc>
              <a:spcBef>
                <a:spcPts val="600"/>
              </a:spcBef>
              <a:spcAft>
                <a:spcPts val="600"/>
              </a:spcAft>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Aft>
                <a:spcPts val="0"/>
              </a:spcAft>
            </a:pPr>
            <a:r>
              <a:rPr lang="en-US" sz="2000">
                <a:solidFill>
                  <a:srgbClr val="7BA255"/>
                </a:solidFill>
              </a:rPr>
              <a:t>Repeating Group Data Elements</a:t>
            </a:r>
            <a:endParaRPr lang="en-US" sz="4000"/>
          </a:p>
          <a:p>
            <a:pPr marL="342900" lvl="1" indent="-171450">
              <a:lnSpc>
                <a:spcPct val="100000"/>
              </a:lnSpc>
              <a:spcBef>
                <a:spcPts val="375"/>
              </a:spcBef>
              <a:spcAft>
                <a:spcPts val="0"/>
              </a:spcAft>
              <a:buClrTx/>
              <a:buFont typeface="Arial" panose="020B0604020202020204" pitchFamily="34" charset="0"/>
              <a:buChar char="•"/>
            </a:pPr>
            <a:r>
              <a:rPr lang="en-US" sz="2000">
                <a:latin typeface="Calibri" panose="020F0502020204030204"/>
              </a:rPr>
              <a:t>International</a:t>
            </a:r>
            <a:r>
              <a:rPr lang="en-US" sz="1200">
                <a:solidFill>
                  <a:srgbClr val="444444"/>
                </a:solidFill>
              </a:rPr>
              <a:t> </a:t>
            </a:r>
            <a:r>
              <a:rPr lang="en-US" sz="2000">
                <a:latin typeface="Calibri" panose="020F0502020204030204"/>
              </a:rPr>
              <a:t>destination or countries the patient traveled to </a:t>
            </a:r>
            <a:r>
              <a:rPr lang="en-US" sz="1400">
                <a:solidFill>
                  <a:srgbClr val="000000"/>
                </a:solidFill>
              </a:rPr>
              <a:t>(82764-2)</a:t>
            </a:r>
            <a:endParaRPr lang="en-US" sz="1400">
              <a:cs typeface="Calibri"/>
            </a:endParaRPr>
          </a:p>
          <a:p>
            <a:pPr marL="342900" lvl="1" indent="-171450">
              <a:lnSpc>
                <a:spcPct val="100000"/>
              </a:lnSpc>
              <a:spcBef>
                <a:spcPts val="375"/>
              </a:spcBef>
              <a:spcAft>
                <a:spcPts val="0"/>
              </a:spcAft>
              <a:buClrTx/>
              <a:buFont typeface="Arial" panose="020B0604020202020204" pitchFamily="34" charset="0"/>
              <a:buChar char="•"/>
            </a:pPr>
            <a:r>
              <a:rPr lang="en-US" sz="2000">
                <a:latin typeface="Calibri" panose="020F0502020204030204"/>
              </a:rPr>
              <a:t>Domestic destination, state(s) traveled to </a:t>
            </a:r>
            <a:r>
              <a:rPr lang="en-US" sz="1400">
                <a:solidFill>
                  <a:srgbClr val="000000"/>
                </a:solidFill>
              </a:rPr>
              <a:t>(82754-3)</a:t>
            </a:r>
            <a:endParaRPr lang="en-US" sz="1400">
              <a:cs typeface="Calibri"/>
            </a:endParaRPr>
          </a:p>
          <a:p>
            <a:pPr marL="342900" lvl="1" indent="-171450">
              <a:lnSpc>
                <a:spcPct val="100000"/>
              </a:lnSpc>
              <a:spcBef>
                <a:spcPts val="375"/>
              </a:spcBef>
              <a:spcAft>
                <a:spcPts val="0"/>
              </a:spcAft>
              <a:buClrTx/>
              <a:buFont typeface="Arial" panose="020B0604020202020204" pitchFamily="34" charset="0"/>
              <a:buChar char="•"/>
            </a:pPr>
            <a:r>
              <a:rPr lang="en-US" sz="2000">
                <a:latin typeface="Calibri" panose="020F0502020204030204"/>
              </a:rPr>
              <a:t>Reason for travel related to current illness </a:t>
            </a:r>
            <a:r>
              <a:rPr lang="en-US" sz="1400">
                <a:solidFill>
                  <a:srgbClr val="000000"/>
                </a:solidFill>
              </a:rPr>
              <a:t>(66415-1)</a:t>
            </a:r>
            <a:endParaRPr lang="en-US" sz="1400">
              <a:cs typeface="Calibri"/>
            </a:endParaRPr>
          </a:p>
          <a:p>
            <a:pPr marL="342900" lvl="1" indent="-171450">
              <a:lnSpc>
                <a:spcPct val="100000"/>
              </a:lnSpc>
              <a:spcBef>
                <a:spcPts val="375"/>
              </a:spcBef>
              <a:spcAft>
                <a:spcPts val="0"/>
              </a:spcAft>
              <a:buClrTx/>
              <a:buFont typeface="Arial" panose="020B0604020202020204" pitchFamily="34" charset="0"/>
              <a:buChar char="•"/>
            </a:pPr>
            <a:r>
              <a:rPr lang="en-US" sz="2000">
                <a:latin typeface="Calibri" panose="020F0502020204030204"/>
              </a:rPr>
              <a:t>Date arrival at destination</a:t>
            </a:r>
            <a:r>
              <a:rPr lang="en-US" sz="1400">
                <a:latin typeface="Calibri" panose="020F0502020204030204"/>
              </a:rPr>
              <a:t> (TRAVEL06) </a:t>
            </a:r>
            <a:endParaRPr lang="en-US" sz="2000">
              <a:cs typeface="Calibri" panose="020F0502020204030204"/>
            </a:endParaRPr>
          </a:p>
          <a:p>
            <a:pPr marL="342900" lvl="1" indent="-171450">
              <a:lnSpc>
                <a:spcPct val="100000"/>
              </a:lnSpc>
              <a:spcBef>
                <a:spcPts val="375"/>
              </a:spcBef>
              <a:spcAft>
                <a:spcPts val="0"/>
              </a:spcAft>
              <a:buClrTx/>
              <a:buFont typeface="Arial" panose="020B0604020202020204" pitchFamily="34" charset="0"/>
              <a:buChar char="•"/>
            </a:pPr>
            <a:r>
              <a:rPr lang="en-US" sz="2000">
                <a:latin typeface="Calibri" panose="020F0502020204030204"/>
              </a:rPr>
              <a:t>Date of departure from </a:t>
            </a:r>
            <a:br>
              <a:rPr lang="en-US" sz="2000"/>
            </a:br>
            <a:r>
              <a:rPr lang="en-US" sz="2000">
                <a:latin typeface="Calibri" panose="020F0502020204030204"/>
              </a:rPr>
              <a:t>destination</a:t>
            </a:r>
            <a:r>
              <a:rPr lang="en-US" sz="1400">
                <a:latin typeface="Calibri" panose="020F0502020204030204"/>
              </a:rPr>
              <a:t> (TRAVEL07)</a:t>
            </a:r>
            <a:endParaRPr lang="en-US" sz="2000">
              <a:cs typeface="Calibri" panose="020F0502020204030204"/>
            </a:endParaRPr>
          </a:p>
          <a:p>
            <a:pPr marL="342900" lvl="1" indent="-171450">
              <a:lnSpc>
                <a:spcPct val="100000"/>
              </a:lnSpc>
              <a:spcBef>
                <a:spcPts val="375"/>
              </a:spcBef>
              <a:spcAft>
                <a:spcPts val="0"/>
              </a:spcAft>
              <a:buClrTx/>
              <a:buFont typeface="Arial" panose="020B0604020202020204" pitchFamily="34" charset="0"/>
              <a:buChar char="•"/>
            </a:pPr>
            <a:endParaRPr lang="en-US" sz="2000">
              <a:solidFill>
                <a:prstClr val="black"/>
              </a:solidFill>
              <a:cs typeface="Calibri" panose="020F0502020204030204"/>
            </a:endParaRPr>
          </a:p>
          <a:p>
            <a:pPr marL="0" indent="0">
              <a:lnSpc>
                <a:spcPct val="100000"/>
              </a:lnSpc>
              <a:spcAft>
                <a:spcPts val="0"/>
              </a:spcAft>
            </a:pPr>
            <a:endParaRPr lang="en-US" sz="2000">
              <a:solidFill>
                <a:srgbClr val="7BA255"/>
              </a:solidFill>
              <a:cs typeface="Calibri" panose="020F0502020204030204"/>
            </a:endParaRPr>
          </a:p>
        </p:txBody>
      </p:sp>
    </p:spTree>
    <p:extLst>
      <p:ext uri="{BB962C8B-B14F-4D97-AF65-F5344CB8AC3E}">
        <p14:creationId xmlns:p14="http://schemas.microsoft.com/office/powerpoint/2010/main" val="191750872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2A0956-6180-6B77-B34D-76CD38FC639A}"/>
              </a:ext>
            </a:extLst>
          </p:cNvPr>
          <p:cNvSpPr>
            <a:spLocks noGrp="1"/>
          </p:cNvSpPr>
          <p:nvPr>
            <p:ph type="title"/>
          </p:nvPr>
        </p:nvSpPr>
        <p:spPr/>
        <p:txBody>
          <a:bodyPr lIns="91440" tIns="45720" rIns="91440" bIns="45720" anchor="ctr"/>
          <a:lstStyle/>
          <a:p>
            <a:r>
              <a:rPr lang="en-US">
                <a:latin typeface="Arial"/>
                <a:cs typeface="Arial"/>
              </a:rPr>
              <a:t>Additional questions</a:t>
            </a:r>
            <a:endParaRPr lang="en-US"/>
          </a:p>
        </p:txBody>
      </p:sp>
      <p:sp>
        <p:nvSpPr>
          <p:cNvPr id="3" name="Content Placeholder 2">
            <a:extLst>
              <a:ext uri="{FF2B5EF4-FFF2-40B4-BE49-F238E27FC236}">
                <a16:creationId xmlns:a16="http://schemas.microsoft.com/office/drawing/2014/main" id="{A41E496E-2C37-0589-EF95-67E2D91EF086}"/>
              </a:ext>
            </a:extLst>
          </p:cNvPr>
          <p:cNvSpPr>
            <a:spLocks noGrp="1"/>
          </p:cNvSpPr>
          <p:nvPr>
            <p:ph idx="1"/>
          </p:nvPr>
        </p:nvSpPr>
        <p:spPr/>
        <p:txBody>
          <a:bodyPr vert="horz" lIns="91440" tIns="45720" rIns="91440" bIns="45720" rtlCol="0" anchor="t">
            <a:normAutofit/>
          </a:bodyPr>
          <a:lstStyle/>
          <a:p>
            <a:pPr marL="467360" lvl="2">
              <a:spcBef>
                <a:spcPts val="450"/>
              </a:spcBef>
              <a:spcAft>
                <a:spcPts val="450"/>
              </a:spcAft>
            </a:pPr>
            <a:r>
              <a:rPr lang="en-US" sz="2000">
                <a:solidFill>
                  <a:srgbClr val="000000"/>
                </a:solidFill>
                <a:latin typeface="Calibri"/>
                <a:cs typeface="Calibri"/>
              </a:rPr>
              <a:t>Initial travel question </a:t>
            </a:r>
            <a:endParaRPr lang="en-US"/>
          </a:p>
          <a:p>
            <a:pPr lvl="2">
              <a:spcBef>
                <a:spcPts val="450"/>
              </a:spcBef>
              <a:spcAft>
                <a:spcPts val="450"/>
              </a:spcAft>
            </a:pPr>
            <a:r>
              <a:rPr lang="en-US" sz="1900">
                <a:solidFill>
                  <a:srgbClr val="000000"/>
                </a:solidFill>
                <a:latin typeface="Calibri"/>
                <a:cs typeface="Calibri"/>
              </a:rPr>
              <a:t>One broad question vs. separation of domestic and international? </a:t>
            </a:r>
          </a:p>
          <a:p>
            <a:pPr lvl="2">
              <a:spcBef>
                <a:spcPts val="450"/>
              </a:spcBef>
              <a:spcAft>
                <a:spcPts val="450"/>
              </a:spcAft>
            </a:pPr>
            <a:r>
              <a:rPr lang="en-US" sz="1900">
                <a:solidFill>
                  <a:srgbClr val="000000"/>
                </a:solidFill>
                <a:latin typeface="Calibri"/>
                <a:cs typeface="Calibri"/>
              </a:rPr>
              <a:t>Use of "travel or lived" vs. just "travel"?</a:t>
            </a:r>
          </a:p>
          <a:p>
            <a:pPr lvl="2">
              <a:spcBef>
                <a:spcPts val="450"/>
              </a:spcBef>
              <a:spcAft>
                <a:spcPts val="450"/>
              </a:spcAft>
            </a:pPr>
            <a:endParaRPr lang="en-US" sz="1900">
              <a:solidFill>
                <a:srgbClr val="000000"/>
              </a:solidFill>
              <a:latin typeface="Calibri"/>
              <a:cs typeface="Calibri"/>
            </a:endParaRPr>
          </a:p>
          <a:p>
            <a:pPr marL="467360" lvl="2">
              <a:spcBef>
                <a:spcPts val="450"/>
              </a:spcBef>
              <a:spcAft>
                <a:spcPts val="450"/>
              </a:spcAft>
            </a:pPr>
            <a:r>
              <a:rPr lang="en-US" sz="2000">
                <a:solidFill>
                  <a:srgbClr val="000000"/>
                </a:solidFill>
                <a:latin typeface="Calibri"/>
                <a:cs typeface="Calibri"/>
              </a:rPr>
              <a:t>Repeating Group</a:t>
            </a:r>
          </a:p>
          <a:p>
            <a:pPr lvl="2">
              <a:spcBef>
                <a:spcPts val="450"/>
              </a:spcBef>
              <a:spcAft>
                <a:spcPts val="450"/>
              </a:spcAft>
            </a:pPr>
            <a:r>
              <a:rPr lang="en-US" sz="1900">
                <a:solidFill>
                  <a:srgbClr val="000000"/>
                </a:solidFill>
                <a:latin typeface="Calibri"/>
                <a:cs typeface="Calibri"/>
              </a:rPr>
              <a:t>Focus on exposure timeframe (destination arrival/departure) vs. time in U.S. (leave/return to residence)</a:t>
            </a:r>
          </a:p>
          <a:p>
            <a:pPr lvl="2">
              <a:spcBef>
                <a:spcPts val="450"/>
              </a:spcBef>
              <a:spcAft>
                <a:spcPts val="450"/>
              </a:spcAft>
            </a:pPr>
            <a:endParaRPr lang="en-US" sz="1900">
              <a:solidFill>
                <a:srgbClr val="000000"/>
              </a:solidFill>
              <a:latin typeface="Calibri"/>
              <a:cs typeface="Calibri"/>
            </a:endParaRPr>
          </a:p>
          <a:p>
            <a:pPr marL="467360" lvl="2">
              <a:spcBef>
                <a:spcPts val="450"/>
              </a:spcBef>
              <a:spcAft>
                <a:spcPts val="450"/>
              </a:spcAft>
            </a:pPr>
            <a:r>
              <a:rPr lang="en-US" sz="2000">
                <a:solidFill>
                  <a:srgbClr val="000000"/>
                </a:solidFill>
                <a:latin typeface="Calibri"/>
                <a:cs typeface="Calibri"/>
              </a:rPr>
              <a:t>Programmatic needs not captured by the core elements</a:t>
            </a:r>
          </a:p>
          <a:p>
            <a:pPr lvl="2">
              <a:spcBef>
                <a:spcPts val="450"/>
              </a:spcBef>
              <a:spcAft>
                <a:spcPts val="450"/>
              </a:spcAft>
            </a:pPr>
            <a:r>
              <a:rPr lang="en-US" sz="1900">
                <a:solidFill>
                  <a:srgbClr val="000000"/>
                </a:solidFill>
                <a:latin typeface="Calibri"/>
                <a:cs typeface="Calibri"/>
              </a:rPr>
              <a:t>Can these be met by a condition-specific data elements to augment proposed? </a:t>
            </a:r>
          </a:p>
          <a:p>
            <a:pPr marL="1600200">
              <a:spcBef>
                <a:spcPts val="750"/>
              </a:spcBef>
              <a:spcAft>
                <a:spcPts val="900"/>
              </a:spcAft>
            </a:pPr>
            <a:endParaRPr lang="en-US" sz="2100">
              <a:solidFill>
                <a:srgbClr val="3F395F"/>
              </a:solidFill>
              <a:latin typeface="Calibri"/>
              <a:cs typeface="Calibri"/>
            </a:endParaRPr>
          </a:p>
          <a:p>
            <a:endParaRPr lang="en-US"/>
          </a:p>
        </p:txBody>
      </p:sp>
    </p:spTree>
    <p:extLst>
      <p:ext uri="{BB962C8B-B14F-4D97-AF65-F5344CB8AC3E}">
        <p14:creationId xmlns:p14="http://schemas.microsoft.com/office/powerpoint/2010/main" val="298124046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163BF11A-DB50-4396-9577-6D51FAADBF79}"/>
              </a:ext>
            </a:extLst>
          </p:cNvPr>
          <p:cNvSpPr>
            <a:spLocks noGrp="1"/>
          </p:cNvSpPr>
          <p:nvPr>
            <p:ph type="body" sz="quarter" idx="10"/>
          </p:nvPr>
        </p:nvSpPr>
        <p:spPr/>
        <p:txBody>
          <a:bodyPr>
            <a:normAutofit/>
          </a:bodyPr>
          <a:lstStyle/>
          <a:p>
            <a:pPr>
              <a:spcBef>
                <a:spcPts val="0"/>
              </a:spcBef>
            </a:pPr>
            <a:r>
              <a:rPr lang="en-US" sz="3200">
                <a:latin typeface="Arial"/>
                <a:cs typeface="Arial"/>
              </a:rPr>
              <a:t> Hospitalization</a:t>
            </a:r>
            <a:endParaRPr lang="en-US" sz="3200"/>
          </a:p>
        </p:txBody>
      </p:sp>
    </p:spTree>
    <p:extLst>
      <p:ext uri="{BB962C8B-B14F-4D97-AF65-F5344CB8AC3E}">
        <p14:creationId xmlns:p14="http://schemas.microsoft.com/office/powerpoint/2010/main" val="60923962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2">
            <a:extLst>
              <a:ext uri="{FF2B5EF4-FFF2-40B4-BE49-F238E27FC236}">
                <a16:creationId xmlns:a16="http://schemas.microsoft.com/office/drawing/2014/main" id="{305EDA40-20B1-4056-B641-60B718FD5ED3}"/>
              </a:ext>
            </a:extLst>
          </p:cNvPr>
          <p:cNvSpPr>
            <a:spLocks noGrp="1"/>
          </p:cNvSpPr>
          <p:nvPr>
            <p:ph idx="1"/>
          </p:nvPr>
        </p:nvSpPr>
        <p:spPr bwMode="auto">
          <a:xfrm>
            <a:off x="243659" y="1547310"/>
            <a:ext cx="8643488" cy="46677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Autofit/>
          </a:bodyPr>
          <a:lstStyle>
            <a:lvl1pPr marL="228600" indent="-228600" algn="l" rtl="0" fontAlgn="base">
              <a:lnSpc>
                <a:spcPct val="90000"/>
              </a:lnSpc>
              <a:spcBef>
                <a:spcPts val="1000"/>
              </a:spcBef>
              <a:spcAft>
                <a:spcPct val="0"/>
              </a:spcAft>
              <a:buFont typeface="Arial" charset="0"/>
              <a:buChar char="•"/>
              <a:defRPr sz="2800" kern="1200">
                <a:solidFill>
                  <a:schemeClr val="tx1">
                    <a:lumMod val="75000"/>
                    <a:lumOff val="25000"/>
                  </a:schemeClr>
                </a:solidFill>
                <a:latin typeface="+mn-lt"/>
                <a:ea typeface="+mn-ea"/>
                <a:cs typeface="+mn-cs"/>
              </a:defRPr>
            </a:lvl1pPr>
            <a:lvl2pPr marL="685800" indent="-228600" algn="l" rtl="0" fontAlgn="base">
              <a:lnSpc>
                <a:spcPct val="90000"/>
              </a:lnSpc>
              <a:spcBef>
                <a:spcPts val="500"/>
              </a:spcBef>
              <a:spcAft>
                <a:spcPct val="0"/>
              </a:spcAft>
              <a:buFont typeface="Arial" charset="0"/>
              <a:buChar char="•"/>
              <a:defRPr sz="2400" kern="1200">
                <a:solidFill>
                  <a:schemeClr val="tx1">
                    <a:lumMod val="75000"/>
                    <a:lumOff val="25000"/>
                  </a:schemeClr>
                </a:solidFill>
                <a:latin typeface="+mn-lt"/>
                <a:ea typeface="+mn-ea"/>
                <a:cs typeface="+mn-cs"/>
              </a:defRPr>
            </a:lvl2pPr>
            <a:lvl3pPr marL="1143000" indent="-228600" algn="l" rtl="0" fontAlgn="base">
              <a:lnSpc>
                <a:spcPct val="90000"/>
              </a:lnSpc>
              <a:spcBef>
                <a:spcPts val="500"/>
              </a:spcBef>
              <a:spcAft>
                <a:spcPct val="0"/>
              </a:spcAft>
              <a:buFont typeface="Arial" charset="0"/>
              <a:buChar char="•"/>
              <a:defRPr sz="2000" kern="1200">
                <a:solidFill>
                  <a:schemeClr val="tx1">
                    <a:lumMod val="75000"/>
                    <a:lumOff val="25000"/>
                  </a:schemeClr>
                </a:solidFill>
                <a:latin typeface="+mn-lt"/>
                <a:ea typeface="+mn-ea"/>
                <a:cs typeface="+mn-cs"/>
              </a:defRPr>
            </a:lvl3pPr>
            <a:lvl4pPr marL="1600200" indent="-228600" algn="l" rtl="0" fontAlgn="base">
              <a:lnSpc>
                <a:spcPct val="90000"/>
              </a:lnSpc>
              <a:spcBef>
                <a:spcPts val="500"/>
              </a:spcBef>
              <a:spcAft>
                <a:spcPct val="0"/>
              </a:spcAft>
              <a:buFont typeface="Arial" charset="0"/>
              <a:buChar char="•"/>
              <a:defRPr kern="1200">
                <a:solidFill>
                  <a:schemeClr val="tx1">
                    <a:lumMod val="75000"/>
                    <a:lumOff val="25000"/>
                  </a:schemeClr>
                </a:solidFill>
                <a:latin typeface="+mn-lt"/>
                <a:ea typeface="+mn-ea"/>
                <a:cs typeface="+mn-cs"/>
              </a:defRPr>
            </a:lvl4pPr>
            <a:lvl5pPr marL="2057400" indent="-228600" algn="l" rtl="0" fontAlgn="base">
              <a:lnSpc>
                <a:spcPct val="90000"/>
              </a:lnSpc>
              <a:spcBef>
                <a:spcPts val="500"/>
              </a:spcBef>
              <a:spcAft>
                <a:spcPct val="0"/>
              </a:spcAft>
              <a:buFont typeface="Arial" charset="0"/>
              <a:buChar char="•"/>
              <a:defRPr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spcAft>
                <a:spcPts val="0"/>
              </a:spcAft>
              <a:buNone/>
            </a:pPr>
            <a:r>
              <a:rPr lang="en-US" sz="2200" b="1">
                <a:effectLst/>
                <a:latin typeface="Calibri"/>
                <a:ea typeface="Calibri" panose="020F0502020204030204" pitchFamily="34" charset="0"/>
                <a:cs typeface="Times New Roman"/>
              </a:rPr>
              <a:t>In scope:</a:t>
            </a:r>
            <a:r>
              <a:rPr lang="en-US" sz="2200" b="1">
                <a:latin typeface="Calibri"/>
                <a:ea typeface="Calibri" panose="020F0502020204030204" pitchFamily="34" charset="0"/>
                <a:cs typeface="Times New Roman"/>
              </a:rPr>
              <a:t> </a:t>
            </a:r>
            <a:endParaRPr lang="en-US"/>
          </a:p>
          <a:p>
            <a:pPr marL="0" indent="0">
              <a:spcBef>
                <a:spcPts val="0"/>
              </a:spcBef>
              <a:spcAft>
                <a:spcPts val="0"/>
              </a:spcAft>
              <a:buNone/>
            </a:pPr>
            <a:endParaRPr lang="en-US" sz="2200" b="1">
              <a:latin typeface="Calibri"/>
              <a:ea typeface="Calibri" panose="020F0502020204030204" pitchFamily="34" charset="0"/>
              <a:cs typeface="Times New Roman"/>
            </a:endParaRPr>
          </a:p>
          <a:p>
            <a:pPr marL="285750" indent="-285750">
              <a:spcBef>
                <a:spcPts val="0"/>
              </a:spcBef>
              <a:spcAft>
                <a:spcPts val="0"/>
              </a:spcAft>
              <a:buFont typeface="Courier New" panose="02070309020205020404" pitchFamily="49" charset="0"/>
              <a:buChar char="o"/>
            </a:pPr>
            <a:r>
              <a:rPr lang="en-US" sz="2200">
                <a:latin typeface="Calibri"/>
                <a:ea typeface="Calibri" panose="020F0502020204030204" pitchFamily="34" charset="0"/>
                <a:cs typeface="Times New Roman"/>
              </a:rPr>
              <a:t>Hospitalization as an indicator </a:t>
            </a:r>
            <a:r>
              <a:rPr lang="en-US" sz="2200">
                <a:effectLst/>
                <a:latin typeface="Calibri"/>
                <a:ea typeface="Calibri" panose="020F0502020204030204" pitchFamily="34" charset="0"/>
                <a:cs typeface="Times New Roman"/>
              </a:rPr>
              <a:t>of severity of disease.</a:t>
            </a:r>
            <a:r>
              <a:rPr lang="en-US" sz="2200">
                <a:latin typeface="Calibri"/>
                <a:ea typeface="Calibri" panose="020F0502020204030204" pitchFamily="34" charset="0"/>
                <a:cs typeface="Times New Roman"/>
              </a:rPr>
              <a:t> </a:t>
            </a:r>
          </a:p>
          <a:p>
            <a:pPr marL="742950" lvl="1" indent="-285750">
              <a:spcBef>
                <a:spcPts val="0"/>
              </a:spcBef>
              <a:spcAft>
                <a:spcPts val="0"/>
              </a:spcAft>
              <a:buFont typeface="Courier New" panose="02070309020205020404" pitchFamily="49" charset="0"/>
              <a:buChar char="o"/>
            </a:pPr>
            <a:r>
              <a:rPr lang="en-US" sz="1800">
                <a:effectLst/>
                <a:latin typeface="Calibri"/>
                <a:ea typeface="Calibri" panose="020F0502020204030204" pitchFamily="34" charset="0"/>
                <a:cs typeface="Times New Roman"/>
              </a:rPr>
              <a:t>Similar to what is used in GenV2</a:t>
            </a:r>
            <a:endParaRPr lang="en-US" sz="1800">
              <a:latin typeface="Calibri"/>
              <a:ea typeface="Calibri" panose="020F0502020204030204" pitchFamily="34" charset="0"/>
              <a:cs typeface="Times New Roman" panose="02020603050405020304" pitchFamily="18" charset="0"/>
            </a:endParaRPr>
          </a:p>
          <a:p>
            <a:pPr marL="457200" lvl="1" indent="0">
              <a:spcBef>
                <a:spcPts val="0"/>
              </a:spcBef>
              <a:spcAft>
                <a:spcPts val="0"/>
              </a:spcAft>
              <a:buNone/>
            </a:pPr>
            <a:endParaRPr lang="en-US" sz="1800">
              <a:latin typeface="Calibri" panose="020F0502020204030204" pitchFamily="34" charset="0"/>
              <a:ea typeface="Calibri" panose="020F0502020204030204" pitchFamily="34" charset="0"/>
              <a:cs typeface="Times New Roman"/>
            </a:endParaRPr>
          </a:p>
          <a:p>
            <a:pPr marL="285750" indent="-285750">
              <a:spcBef>
                <a:spcPts val="0"/>
              </a:spcBef>
              <a:spcAft>
                <a:spcPts val="0"/>
              </a:spcAft>
              <a:buFont typeface="Courier New" panose="02070309020205020404" pitchFamily="49" charset="0"/>
              <a:buChar char="o"/>
            </a:pPr>
            <a:r>
              <a:rPr lang="en-US" sz="2200">
                <a:latin typeface="Calibri"/>
                <a:ea typeface="Calibri" panose="020F0502020204030204" pitchFamily="34" charset="0"/>
                <a:cs typeface="Times New Roman"/>
              </a:rPr>
              <a:t>Identifying elements and structure for </a:t>
            </a:r>
            <a:r>
              <a:rPr lang="en-US" sz="2200" b="1">
                <a:latin typeface="Calibri"/>
                <a:ea typeface="Calibri" panose="020F0502020204030204" pitchFamily="34" charset="0"/>
                <a:cs typeface="Times New Roman"/>
              </a:rPr>
              <a:t>core surveillance</a:t>
            </a:r>
            <a:endParaRPr lang="en-US" sz="2200" b="1">
              <a:latin typeface="Calibri"/>
              <a:ea typeface="Calibri" panose="020F0502020204030204" pitchFamily="34" charset="0"/>
              <a:cs typeface="Times New Roman" panose="02020603050405020304" pitchFamily="18" charset="0"/>
            </a:endParaRPr>
          </a:p>
          <a:p>
            <a:pPr marL="742950" lvl="1" indent="-285750">
              <a:spcBef>
                <a:spcPts val="0"/>
              </a:spcBef>
              <a:spcAft>
                <a:spcPts val="0"/>
              </a:spcAft>
              <a:buFont typeface="Courier New" panose="02070309020205020404" pitchFamily="49" charset="0"/>
              <a:buChar char="o"/>
            </a:pPr>
            <a:r>
              <a:rPr lang="en-US" sz="1800">
                <a:latin typeface="Calibri"/>
                <a:cs typeface="Times New Roman"/>
              </a:rPr>
              <a:t>Data elements/data classes that are valuable for data exchange or interoperability</a:t>
            </a:r>
          </a:p>
          <a:p>
            <a:pPr marL="742950" lvl="1" indent="-285750">
              <a:spcBef>
                <a:spcPts val="0"/>
              </a:spcBef>
              <a:spcAft>
                <a:spcPts val="0"/>
              </a:spcAft>
              <a:buFont typeface="Courier New" panose="02070309020205020404" pitchFamily="49" charset="0"/>
              <a:buChar char="o"/>
            </a:pPr>
            <a:r>
              <a:rPr lang="en-US" sz="1800">
                <a:latin typeface="Calibri"/>
                <a:cs typeface="Times New Roman"/>
              </a:rPr>
              <a:t>For situational awareness or routine, condition-agnostic case surveillance</a:t>
            </a:r>
          </a:p>
          <a:p>
            <a:pPr marL="0" indent="0">
              <a:spcBef>
                <a:spcPts val="0"/>
              </a:spcBef>
              <a:spcAft>
                <a:spcPts val="0"/>
              </a:spcAft>
              <a:buNone/>
            </a:pPr>
            <a:endParaRPr lang="en-US" sz="2200">
              <a:latin typeface="Calibri" panose="020F0502020204030204" pitchFamily="34" charset="0"/>
              <a:ea typeface="Calibri" panose="020F0502020204030204" pitchFamily="34" charset="0"/>
              <a:cs typeface="Times New Roman"/>
            </a:endParaRPr>
          </a:p>
          <a:p>
            <a:pPr>
              <a:spcBef>
                <a:spcPts val="0"/>
              </a:spcBef>
              <a:spcAft>
                <a:spcPts val="0"/>
              </a:spcAft>
              <a:buFont typeface="Arial" panose="02070309020205020404" pitchFamily="49" charset="0"/>
              <a:buChar char="•"/>
            </a:pPr>
            <a:r>
              <a:rPr lang="en-US" sz="2200">
                <a:latin typeface="Calibri"/>
                <a:ea typeface="Calibri" panose="020F0502020204030204" pitchFamily="34" charset="0"/>
                <a:cs typeface="Times New Roman"/>
              </a:rPr>
              <a:t>For case-based surveillance (not syndromic, not aggregate reporting)</a:t>
            </a:r>
            <a:br>
              <a:rPr lang="en-US" sz="2200">
                <a:effectLst/>
                <a:latin typeface="Calibri" panose="020F0502020204030204" pitchFamily="34" charset="0"/>
                <a:ea typeface="Calibri" panose="020F0502020204030204" pitchFamily="34" charset="0"/>
                <a:cs typeface="Times New Roman" panose="02020603050405020304" pitchFamily="18" charset="0"/>
              </a:rPr>
            </a:br>
            <a:endParaRPr lang="en-US" sz="2200">
              <a:latin typeface="Calibri"/>
              <a:ea typeface="Calibri" panose="020F0502020204030204" pitchFamily="34" charset="0"/>
              <a:cs typeface="Times New Roman"/>
            </a:endParaRPr>
          </a:p>
          <a:p>
            <a:pPr>
              <a:spcBef>
                <a:spcPts val="0"/>
              </a:spcBef>
              <a:spcAft>
                <a:spcPts val="0"/>
              </a:spcAft>
              <a:buFont typeface="Arial" panose="02070309020205020404" pitchFamily="49" charset="0"/>
              <a:buChar char="•"/>
            </a:pPr>
            <a:endParaRPr lang="en-US" sz="2200">
              <a:latin typeface="Calibri"/>
              <a:ea typeface="Calibri" panose="020F0502020204030204" pitchFamily="34" charset="0"/>
              <a:cs typeface="Times New Roman"/>
            </a:endParaRPr>
          </a:p>
          <a:p>
            <a:pPr marL="0" indent="0">
              <a:spcBef>
                <a:spcPts val="0"/>
              </a:spcBef>
              <a:spcAft>
                <a:spcPts val="0"/>
              </a:spcAft>
              <a:buNone/>
            </a:pPr>
            <a:r>
              <a:rPr lang="en-US" sz="2200" b="1">
                <a:latin typeface="Calibri"/>
                <a:ea typeface="Calibri" panose="020F0502020204030204" pitchFamily="34" charset="0"/>
                <a:cs typeface="Calibri"/>
              </a:rPr>
              <a:t>Out of Scope: </a:t>
            </a:r>
            <a:endParaRPr lang="en-US" sz="2200">
              <a:latin typeface="Calibri"/>
              <a:ea typeface="Calibri" panose="020F0502020204030204" pitchFamily="34" charset="0"/>
              <a:cs typeface="Calibri"/>
            </a:endParaRPr>
          </a:p>
          <a:p>
            <a:pPr marL="285750" indent="-285750">
              <a:spcBef>
                <a:spcPts val="0"/>
              </a:spcBef>
              <a:spcAft>
                <a:spcPts val="0"/>
              </a:spcAft>
              <a:buFont typeface="Courier New,monospace" panose="02070309020205020404" pitchFamily="49" charset="0"/>
              <a:buChar char="o"/>
            </a:pPr>
            <a:r>
              <a:rPr lang="en-US" sz="2200">
                <a:latin typeface="Calibri"/>
                <a:ea typeface="Calibri" panose="020F0502020204030204" pitchFamily="34" charset="0"/>
                <a:cs typeface="Calibri"/>
              </a:rPr>
              <a:t>Hospital/healthcare information as an exposure or risk factor. </a:t>
            </a:r>
            <a:endParaRPr lang="en-US">
              <a:latin typeface="Calibri"/>
            </a:endParaRPr>
          </a:p>
        </p:txBody>
      </p:sp>
      <p:sp>
        <p:nvSpPr>
          <p:cNvPr id="9" name="Title 1">
            <a:extLst>
              <a:ext uri="{FF2B5EF4-FFF2-40B4-BE49-F238E27FC236}">
                <a16:creationId xmlns:a16="http://schemas.microsoft.com/office/drawing/2014/main" id="{B026D48B-0715-4A5E-9B7D-803AD4BD99CF}"/>
              </a:ext>
            </a:extLst>
          </p:cNvPr>
          <p:cNvSpPr txBox="1">
            <a:spLocks/>
          </p:cNvSpPr>
          <p:nvPr/>
        </p:nvSpPr>
        <p:spPr>
          <a:xfrm>
            <a:off x="212836" y="343814"/>
            <a:ext cx="6881648" cy="782621"/>
          </a:xfrm>
          <a:prstGeom prst="rect">
            <a:avLst/>
          </a:prstGeom>
        </p:spPr>
        <p:txBody>
          <a:bodyPr lIns="91440" tIns="45720" rIns="91440" bIns="45720" anchor="ctr"/>
          <a:lstStyle>
            <a:lvl1pPr algn="l" defTabSz="914400" rtl="0" eaLnBrk="1" latinLnBrk="0" hangingPunct="1">
              <a:lnSpc>
                <a:spcPct val="90000"/>
              </a:lnSpc>
              <a:spcBef>
                <a:spcPct val="0"/>
              </a:spcBef>
              <a:buNone/>
              <a:defRPr sz="3700" kern="1200">
                <a:solidFill>
                  <a:srgbClr val="15345A"/>
                </a:solidFill>
                <a:latin typeface="Arial" panose="020B0604020202020204" pitchFamily="34" charset="0"/>
                <a:ea typeface="+mj-ea"/>
                <a:cs typeface="Arial" panose="020B0604020202020204" pitchFamily="34" charset="0"/>
              </a:defRPr>
            </a:lvl1pPr>
          </a:lstStyle>
          <a:p>
            <a:r>
              <a:rPr lang="en-US">
                <a:latin typeface="Arial"/>
                <a:cs typeface="Arial"/>
              </a:rPr>
              <a:t>Hospitalization: Scope</a:t>
            </a:r>
          </a:p>
        </p:txBody>
      </p:sp>
      <p:sp>
        <p:nvSpPr>
          <p:cNvPr id="3" name="Rectangle 2">
            <a:extLst>
              <a:ext uri="{FF2B5EF4-FFF2-40B4-BE49-F238E27FC236}">
                <a16:creationId xmlns:a16="http://schemas.microsoft.com/office/drawing/2014/main" id="{B0C69A24-B1B6-4FBA-9506-2B562F6DE2E3}"/>
              </a:ext>
            </a:extLst>
          </p:cNvPr>
          <p:cNvSpPr>
            <a:spLocks noChangeArrowheads="1"/>
          </p:cNvSpPr>
          <p:nvPr/>
        </p:nvSpPr>
        <p:spPr bwMode="auto">
          <a:xfrm>
            <a:off x="0" y="-184666"/>
            <a:ext cx="184731" cy="369332"/>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8742092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163BF11A-DB50-4396-9577-6D51FAADBF79}"/>
              </a:ext>
            </a:extLst>
          </p:cNvPr>
          <p:cNvSpPr>
            <a:spLocks noGrp="1"/>
          </p:cNvSpPr>
          <p:nvPr>
            <p:ph type="body" sz="quarter" idx="10"/>
          </p:nvPr>
        </p:nvSpPr>
        <p:spPr/>
        <p:txBody>
          <a:bodyPr>
            <a:normAutofit/>
          </a:bodyPr>
          <a:lstStyle/>
          <a:p>
            <a:pPr>
              <a:spcBef>
                <a:spcPts val="0"/>
              </a:spcBef>
            </a:pPr>
            <a:r>
              <a:rPr lang="en-US" sz="3200">
                <a:latin typeface="Arial"/>
                <a:cs typeface="Arial"/>
              </a:rPr>
              <a:t> Hospitalization Polling</a:t>
            </a:r>
            <a:endParaRPr lang="en-US" sz="3200"/>
          </a:p>
        </p:txBody>
      </p:sp>
    </p:spTree>
    <p:extLst>
      <p:ext uri="{BB962C8B-B14F-4D97-AF65-F5344CB8AC3E}">
        <p14:creationId xmlns:p14="http://schemas.microsoft.com/office/powerpoint/2010/main" val="99765408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87BEE4-C631-5DB0-E22E-C891E82D87D8}"/>
              </a:ext>
            </a:extLst>
          </p:cNvPr>
          <p:cNvSpPr>
            <a:spLocks noGrp="1"/>
          </p:cNvSpPr>
          <p:nvPr>
            <p:ph type="title"/>
          </p:nvPr>
        </p:nvSpPr>
        <p:spPr/>
        <p:txBody>
          <a:bodyPr lIns="91440" tIns="45720" rIns="91440" bIns="45720" anchor="ctr"/>
          <a:lstStyle/>
          <a:p>
            <a:r>
              <a:rPr lang="en-US">
                <a:latin typeface="Arial"/>
                <a:cs typeface="Arial"/>
              </a:rPr>
              <a:t>Polling process</a:t>
            </a:r>
            <a:endParaRPr lang="en-US"/>
          </a:p>
        </p:txBody>
      </p:sp>
      <p:sp>
        <p:nvSpPr>
          <p:cNvPr id="3" name="Content Placeholder 2">
            <a:extLst>
              <a:ext uri="{FF2B5EF4-FFF2-40B4-BE49-F238E27FC236}">
                <a16:creationId xmlns:a16="http://schemas.microsoft.com/office/drawing/2014/main" id="{0702FE3A-3C0D-A14B-4A75-0CDEF5616FF8}"/>
              </a:ext>
            </a:extLst>
          </p:cNvPr>
          <p:cNvSpPr>
            <a:spLocks noGrp="1"/>
          </p:cNvSpPr>
          <p:nvPr>
            <p:ph idx="1"/>
          </p:nvPr>
        </p:nvSpPr>
        <p:spPr/>
        <p:txBody>
          <a:bodyPr vert="horz" lIns="91440" tIns="45720" rIns="91440" bIns="45720" rtlCol="0" anchor="t">
            <a:normAutofit/>
          </a:bodyPr>
          <a:lstStyle/>
          <a:p>
            <a:r>
              <a:rPr lang="en-US">
                <a:latin typeface="Arial"/>
                <a:cs typeface="Arial"/>
              </a:rPr>
              <a:t>Poll questions will be shown first on a slide before poll opens</a:t>
            </a:r>
            <a:endParaRPr lang="en-US"/>
          </a:p>
          <a:p>
            <a:pPr lvl="1"/>
            <a:r>
              <a:rPr lang="en-US">
                <a:latin typeface="Arial"/>
                <a:cs typeface="Arial"/>
              </a:rPr>
              <a:t>Opportunity for clarifications &amp; questions</a:t>
            </a:r>
          </a:p>
          <a:p>
            <a:pPr lvl="1"/>
            <a:endParaRPr lang="en-US">
              <a:latin typeface="Arial"/>
              <a:cs typeface="Arial"/>
            </a:endParaRPr>
          </a:p>
          <a:p>
            <a:r>
              <a:rPr lang="en-US">
                <a:latin typeface="Arial"/>
                <a:cs typeface="Arial"/>
              </a:rPr>
              <a:t>Questions will be mostly Yes/No</a:t>
            </a:r>
          </a:p>
          <a:p>
            <a:pPr lvl="1"/>
            <a:r>
              <a:rPr lang="en-US">
                <a:latin typeface="Arial"/>
                <a:cs typeface="Arial"/>
              </a:rPr>
              <a:t>"unsure" / "unknown" option removed</a:t>
            </a:r>
          </a:p>
          <a:p>
            <a:pPr lvl="1"/>
            <a:r>
              <a:rPr lang="en-US">
                <a:latin typeface="Arial"/>
                <a:cs typeface="Arial"/>
              </a:rPr>
              <a:t>Feel free to abstain if you don't have a preference or don't feel strongly</a:t>
            </a:r>
          </a:p>
          <a:p>
            <a:pPr lvl="1"/>
            <a:r>
              <a:rPr lang="en-US">
                <a:latin typeface="Arial"/>
                <a:cs typeface="Arial"/>
              </a:rPr>
              <a:t>We will try to gauge lack of clarity via N and reactions</a:t>
            </a:r>
          </a:p>
          <a:p>
            <a:endParaRPr lang="en-US"/>
          </a:p>
          <a:p>
            <a:r>
              <a:rPr lang="en-US">
                <a:latin typeface="Arial"/>
                <a:cs typeface="Arial"/>
              </a:rPr>
              <a:t>Opportunity for limited discussion on questions with a big split</a:t>
            </a:r>
            <a:endParaRPr lang="en-US"/>
          </a:p>
          <a:p>
            <a:pPr marL="0" indent="0">
              <a:buNone/>
            </a:pPr>
            <a:endParaRPr lang="en-US"/>
          </a:p>
        </p:txBody>
      </p:sp>
    </p:spTree>
    <p:extLst>
      <p:ext uri="{BB962C8B-B14F-4D97-AF65-F5344CB8AC3E}">
        <p14:creationId xmlns:p14="http://schemas.microsoft.com/office/powerpoint/2010/main" val="28677881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1571B3-920A-FE35-6B35-DD09000B60DE}"/>
              </a:ext>
            </a:extLst>
          </p:cNvPr>
          <p:cNvSpPr>
            <a:spLocks noGrp="1"/>
          </p:cNvSpPr>
          <p:nvPr>
            <p:ph type="title"/>
          </p:nvPr>
        </p:nvSpPr>
        <p:spPr/>
        <p:txBody>
          <a:bodyPr lIns="91440" tIns="45720" rIns="91440" bIns="45720" anchor="ctr"/>
          <a:lstStyle/>
          <a:p>
            <a:r>
              <a:rPr lang="en-US">
                <a:latin typeface="Arial"/>
                <a:cs typeface="Arial"/>
              </a:rPr>
              <a:t>Question 1</a:t>
            </a:r>
          </a:p>
        </p:txBody>
      </p:sp>
      <p:sp>
        <p:nvSpPr>
          <p:cNvPr id="3" name="Content Placeholder 2">
            <a:extLst>
              <a:ext uri="{FF2B5EF4-FFF2-40B4-BE49-F238E27FC236}">
                <a16:creationId xmlns:a16="http://schemas.microsoft.com/office/drawing/2014/main" id="{0C6715A1-8B50-76A0-6AFC-D748A54423A2}"/>
              </a:ext>
            </a:extLst>
          </p:cNvPr>
          <p:cNvSpPr>
            <a:spLocks noGrp="1"/>
          </p:cNvSpPr>
          <p:nvPr>
            <p:ph idx="1"/>
          </p:nvPr>
        </p:nvSpPr>
        <p:spPr/>
        <p:txBody>
          <a:bodyPr vert="horz" lIns="91440" tIns="45720" rIns="91440" bIns="45720" rtlCol="0" anchor="t">
            <a:normAutofit/>
          </a:bodyPr>
          <a:lstStyle/>
          <a:p>
            <a:pPr marL="0" indent="0">
              <a:buNone/>
            </a:pPr>
            <a:r>
              <a:rPr lang="en-US" sz="2800" b="1">
                <a:latin typeface="Calibri"/>
                <a:ea typeface="Calibri" panose="020F0502020204030204" pitchFamily="34" charset="0"/>
                <a:cs typeface="Times New Roman"/>
              </a:rPr>
              <a:t> </a:t>
            </a:r>
            <a:r>
              <a:rPr lang="en-US" sz="2800" b="1">
                <a:effectLst/>
                <a:latin typeface="Calibri"/>
                <a:ea typeface="Calibri" panose="020F0502020204030204" pitchFamily="34" charset="0"/>
                <a:cs typeface="Times New Roman"/>
              </a:rPr>
              <a:t> </a:t>
            </a:r>
            <a:br>
              <a:rPr lang="en-US" sz="2800" b="1">
                <a:latin typeface="Calibri" panose="020F0502020204030204" pitchFamily="34" charset="0"/>
                <a:ea typeface="Calibri" panose="020F0502020204030204" pitchFamily="34" charset="0"/>
                <a:cs typeface="Times New Roman" panose="02020603050405020304" pitchFamily="18" charset="0"/>
              </a:rPr>
            </a:br>
            <a:endParaRPr lang="en-US" sz="280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en-US" sz="2800">
                <a:effectLst/>
                <a:latin typeface="Arial"/>
                <a:ea typeface="Calibri" panose="020F0502020204030204" pitchFamily="34" charset="0"/>
                <a:cs typeface="Arial"/>
              </a:rPr>
              <a:t>Should </a:t>
            </a:r>
            <a:r>
              <a:rPr lang="en-US" sz="2800">
                <a:latin typeface="Arial"/>
                <a:ea typeface="Calibri" panose="020F0502020204030204" pitchFamily="34" charset="0"/>
                <a:cs typeface="Arial"/>
              </a:rPr>
              <a:t>the specific hospital </a:t>
            </a:r>
            <a:r>
              <a:rPr lang="en-US" sz="2800">
                <a:effectLst/>
                <a:latin typeface="Arial"/>
                <a:ea typeface="Calibri" panose="020F0502020204030204" pitchFamily="34" charset="0"/>
                <a:cs typeface="Arial"/>
              </a:rPr>
              <a:t>admission </a:t>
            </a:r>
            <a:r>
              <a:rPr lang="en-US" sz="2800">
                <a:latin typeface="Arial"/>
                <a:ea typeface="Calibri" panose="020F0502020204030204" pitchFamily="34" charset="0"/>
                <a:cs typeface="Arial"/>
              </a:rPr>
              <a:t>location (e.g., labor/delivery, </a:t>
            </a:r>
            <a:r>
              <a:rPr lang="en-US" sz="2800">
                <a:effectLst/>
                <a:latin typeface="Arial"/>
                <a:ea typeface="Calibri" panose="020F0502020204030204" pitchFamily="34" charset="0"/>
                <a:cs typeface="Arial"/>
              </a:rPr>
              <a:t>ICU</a:t>
            </a:r>
            <a:r>
              <a:rPr lang="en-US" sz="2800">
                <a:latin typeface="Arial"/>
                <a:ea typeface="Calibri" panose="020F0502020204030204" pitchFamily="34" charset="0"/>
                <a:cs typeface="Arial"/>
              </a:rPr>
              <a:t>, internal med) </a:t>
            </a:r>
            <a:r>
              <a:rPr lang="en-US" sz="2800">
                <a:effectLst/>
                <a:latin typeface="Arial"/>
                <a:ea typeface="Calibri" panose="020F0502020204030204" pitchFamily="34" charset="0"/>
                <a:cs typeface="Arial"/>
              </a:rPr>
              <a:t>be </a:t>
            </a:r>
            <a:r>
              <a:rPr lang="en-US" sz="2800">
                <a:latin typeface="Arial"/>
                <a:ea typeface="Calibri" panose="020F0502020204030204" pitchFamily="34" charset="0"/>
                <a:cs typeface="Arial"/>
              </a:rPr>
              <a:t>captured </a:t>
            </a:r>
            <a:r>
              <a:rPr lang="en-US" sz="2800">
                <a:effectLst/>
                <a:latin typeface="Arial"/>
                <a:ea typeface="Calibri" panose="020F0502020204030204" pitchFamily="34" charset="0"/>
                <a:cs typeface="Arial"/>
              </a:rPr>
              <a:t>as part of core surveillance</a:t>
            </a:r>
            <a:r>
              <a:rPr lang="en-US" sz="2800">
                <a:latin typeface="Arial"/>
                <a:ea typeface="Calibri" panose="020F0502020204030204" pitchFamily="34" charset="0"/>
                <a:cs typeface="Arial"/>
              </a:rPr>
              <a:t>?</a:t>
            </a:r>
            <a:r>
              <a:rPr lang="en-US" sz="2800">
                <a:solidFill>
                  <a:srgbClr val="000000"/>
                </a:solidFill>
                <a:latin typeface="Calibri"/>
                <a:ea typeface="Calibri" panose="020F0502020204030204" pitchFamily="34" charset="0"/>
                <a:cs typeface="Times New Roman"/>
              </a:rPr>
              <a:t> </a:t>
            </a:r>
            <a:endParaRPr lang="en-US" sz="2800">
              <a:solidFill>
                <a:srgbClr val="000000"/>
              </a:solidFill>
              <a:effectLst/>
              <a:latin typeface="Calibri"/>
              <a:ea typeface="Calibri" panose="020F0502020204030204" pitchFamily="34" charset="0"/>
              <a:cs typeface="Times New Roman" panose="02020603050405020304" pitchFamily="18" charset="0"/>
            </a:endParaRPr>
          </a:p>
          <a:p>
            <a:pPr marL="971550" lvl="1" indent="-514350">
              <a:buAutoNum type="alphaLcPeriod"/>
            </a:pPr>
            <a:r>
              <a:rPr lang="en-US" sz="2800">
                <a:solidFill>
                  <a:srgbClr val="000000"/>
                </a:solidFill>
                <a:latin typeface="Calibri"/>
                <a:ea typeface="Calibri" panose="020F0502020204030204" pitchFamily="34" charset="0"/>
                <a:cs typeface="Times New Roman"/>
              </a:rPr>
              <a:t>Yes</a:t>
            </a:r>
            <a:endParaRPr lang="en-US" sz="2800">
              <a:solidFill>
                <a:srgbClr val="404040"/>
              </a:solidFill>
              <a:latin typeface="Calibri"/>
              <a:ea typeface="Calibri" panose="020F0502020204030204" pitchFamily="34" charset="0"/>
              <a:cs typeface="Times New Roman"/>
            </a:endParaRPr>
          </a:p>
          <a:p>
            <a:pPr marL="971550" lvl="1" indent="-514350">
              <a:buAutoNum type="alphaLcPeriod"/>
            </a:pPr>
            <a:r>
              <a:rPr lang="en-US" sz="2800">
                <a:solidFill>
                  <a:srgbClr val="000000"/>
                </a:solidFill>
                <a:effectLst/>
                <a:latin typeface="Calibri"/>
                <a:ea typeface="Calibri" panose="020F0502020204030204" pitchFamily="34" charset="0"/>
                <a:cs typeface="Times New Roman"/>
              </a:rPr>
              <a:t>No</a:t>
            </a:r>
            <a:endParaRPr lang="en-US" sz="2800">
              <a:effectLst/>
              <a:latin typeface="Calibri"/>
              <a:ea typeface="Calibri" panose="020F0502020204030204" pitchFamily="34" charset="0"/>
              <a:cs typeface="Times New Roman"/>
            </a:endParaRPr>
          </a:p>
          <a:p>
            <a:pPr marL="0" indent="0">
              <a:buNone/>
            </a:pPr>
            <a:endParaRPr lang="en-US" sz="280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nSpc>
                <a:spcPct val="107000"/>
              </a:lnSpc>
              <a:spcBef>
                <a:spcPts val="0"/>
              </a:spcBef>
              <a:spcAft>
                <a:spcPts val="0"/>
              </a:spcAft>
              <a:buNone/>
            </a:pPr>
            <a:endParaRPr lang="en-US" sz="2800">
              <a:effectLst/>
              <a:latin typeface="Calibri" panose="020F0502020204030204" pitchFamily="34" charset="0"/>
              <a:ea typeface="Calibri" panose="020F0502020204030204" pitchFamily="34" charset="0"/>
              <a:cs typeface="Times New Roman" panose="02020603050405020304" pitchFamily="18" charset="0"/>
            </a:endParaRPr>
          </a:p>
          <a:p>
            <a:pPr marL="457200" indent="-457200">
              <a:buFont typeface="+mj-lt"/>
              <a:buAutoNum type="arabicPeriod"/>
            </a:pPr>
            <a:endParaRPr lang="en-US" sz="3600"/>
          </a:p>
          <a:p>
            <a:pPr marL="0" indent="0">
              <a:buNone/>
            </a:pPr>
            <a:endParaRPr lang="en-US" sz="3600"/>
          </a:p>
        </p:txBody>
      </p:sp>
    </p:spTree>
    <p:extLst>
      <p:ext uri="{BB962C8B-B14F-4D97-AF65-F5344CB8AC3E}">
        <p14:creationId xmlns:p14="http://schemas.microsoft.com/office/powerpoint/2010/main" val="375663542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1571B3-920A-FE35-6B35-DD09000B60DE}"/>
              </a:ext>
            </a:extLst>
          </p:cNvPr>
          <p:cNvSpPr>
            <a:spLocks noGrp="1"/>
          </p:cNvSpPr>
          <p:nvPr>
            <p:ph type="title"/>
          </p:nvPr>
        </p:nvSpPr>
        <p:spPr/>
        <p:txBody>
          <a:bodyPr lIns="91440" tIns="45720" rIns="91440" bIns="45720" anchor="ctr"/>
          <a:lstStyle/>
          <a:p>
            <a:r>
              <a:rPr lang="en-US">
                <a:latin typeface="Arial"/>
                <a:cs typeface="Arial"/>
              </a:rPr>
              <a:t>Question 2</a:t>
            </a:r>
          </a:p>
        </p:txBody>
      </p:sp>
      <p:sp>
        <p:nvSpPr>
          <p:cNvPr id="3" name="Content Placeholder 2">
            <a:extLst>
              <a:ext uri="{FF2B5EF4-FFF2-40B4-BE49-F238E27FC236}">
                <a16:creationId xmlns:a16="http://schemas.microsoft.com/office/drawing/2014/main" id="{0C6715A1-8B50-76A0-6AFC-D748A54423A2}"/>
              </a:ext>
            </a:extLst>
          </p:cNvPr>
          <p:cNvSpPr>
            <a:spLocks noGrp="1"/>
          </p:cNvSpPr>
          <p:nvPr>
            <p:ph idx="1"/>
          </p:nvPr>
        </p:nvSpPr>
        <p:spPr/>
        <p:txBody>
          <a:bodyPr vert="horz" lIns="91440" tIns="45720" rIns="91440" bIns="45720" rtlCol="0" anchor="t">
            <a:noAutofit/>
          </a:bodyPr>
          <a:lstStyle/>
          <a:p>
            <a:pPr marL="0" indent="0">
              <a:lnSpc>
                <a:spcPct val="100000"/>
              </a:lnSpc>
              <a:buNone/>
            </a:pPr>
            <a:r>
              <a:rPr lang="en-US" sz="2800">
                <a:latin typeface="Arial"/>
                <a:ea typeface="Calibri" panose="020F0502020204030204" pitchFamily="34" charset="0"/>
                <a:cs typeface="Arial"/>
              </a:rPr>
              <a:t>Do you think the identifying information </a:t>
            </a:r>
            <a:r>
              <a:rPr lang="en-US" sz="2800">
                <a:effectLst/>
                <a:latin typeface="Arial"/>
                <a:ea typeface="Calibri" panose="020F0502020204030204" pitchFamily="34" charset="0"/>
                <a:cs typeface="Arial"/>
              </a:rPr>
              <a:t>for </a:t>
            </a:r>
            <a:r>
              <a:rPr lang="en-US" sz="2800">
                <a:latin typeface="Arial"/>
                <a:ea typeface="Calibri" panose="020F0502020204030204" pitchFamily="34" charset="0"/>
                <a:cs typeface="Arial"/>
              </a:rPr>
              <a:t>the hospital facility is best documented as a core element </a:t>
            </a:r>
            <a:r>
              <a:rPr lang="en-US" sz="2800">
                <a:effectLst/>
                <a:latin typeface="Arial"/>
                <a:ea typeface="Calibri" panose="020F0502020204030204" pitchFamily="34" charset="0"/>
                <a:cs typeface="Arial"/>
              </a:rPr>
              <a:t>in </a:t>
            </a:r>
            <a:r>
              <a:rPr lang="en-US" sz="2800">
                <a:latin typeface="Arial"/>
                <a:ea typeface="Calibri" panose="020F0502020204030204" pitchFamily="34" charset="0"/>
                <a:cs typeface="Arial"/>
              </a:rPr>
              <a:t>the jurisdiction surveillance system using the facility name or facility identifier</a:t>
            </a:r>
            <a:r>
              <a:rPr lang="en-US" sz="2800">
                <a:effectLst/>
                <a:latin typeface="Arial"/>
                <a:ea typeface="Calibri" panose="020F0502020204030204" pitchFamily="34" charset="0"/>
                <a:cs typeface="Arial"/>
              </a:rPr>
              <a:t>?</a:t>
            </a:r>
            <a:r>
              <a:rPr lang="en-US" sz="2800">
                <a:latin typeface="Arial"/>
                <a:ea typeface="Calibri" panose="020F0502020204030204" pitchFamily="34" charset="0"/>
                <a:cs typeface="Arial"/>
              </a:rPr>
              <a:t> </a:t>
            </a:r>
            <a:endParaRPr lang="en-US"/>
          </a:p>
          <a:p>
            <a:pPr marL="514350" indent="-514350">
              <a:lnSpc>
                <a:spcPct val="100000"/>
              </a:lnSpc>
              <a:buAutoNum type="alphaLcPeriod"/>
            </a:pPr>
            <a:r>
              <a:rPr lang="en-US" sz="2000">
                <a:latin typeface="Arial"/>
                <a:ea typeface="Calibri" panose="020F0502020204030204" pitchFamily="34" charset="0"/>
                <a:cs typeface="Arial"/>
              </a:rPr>
              <a:t>Facility name should be a core </a:t>
            </a:r>
            <a:r>
              <a:rPr lang="en-US" sz="2000">
                <a:latin typeface="Arial"/>
                <a:cs typeface="Arial"/>
              </a:rPr>
              <a:t>element </a:t>
            </a:r>
            <a:endParaRPr lang="en-US" sz="2000"/>
          </a:p>
          <a:p>
            <a:pPr marL="514350" indent="-514350">
              <a:lnSpc>
                <a:spcPct val="100000"/>
              </a:lnSpc>
              <a:buAutoNum type="alphaLcPeriod"/>
            </a:pPr>
            <a:r>
              <a:rPr lang="en-US" sz="2000">
                <a:latin typeface="Arial"/>
                <a:cs typeface="Arial"/>
              </a:rPr>
              <a:t>Facility ID should be a core element </a:t>
            </a:r>
            <a:endParaRPr lang="en-US" sz="2000"/>
          </a:p>
          <a:p>
            <a:pPr marL="514350" indent="-514350">
              <a:lnSpc>
                <a:spcPct val="100000"/>
              </a:lnSpc>
              <a:buAutoNum type="alphaLcPeriod"/>
            </a:pPr>
            <a:r>
              <a:rPr lang="en-US" sz="2000">
                <a:latin typeface="Arial"/>
                <a:cs typeface="Arial"/>
              </a:rPr>
              <a:t>Both should be core elements </a:t>
            </a:r>
            <a:endParaRPr lang="en-US" sz="2000"/>
          </a:p>
          <a:p>
            <a:pPr marL="514350" indent="-514350">
              <a:lnSpc>
                <a:spcPct val="100000"/>
              </a:lnSpc>
              <a:buAutoNum type="alphaLcPeriod"/>
            </a:pPr>
            <a:r>
              <a:rPr lang="en-US" sz="2000">
                <a:latin typeface="Arial"/>
                <a:cs typeface="Arial"/>
              </a:rPr>
              <a:t>No preference or Unsure</a:t>
            </a:r>
            <a:endParaRPr lang="en-US" sz="2000"/>
          </a:p>
          <a:p>
            <a:pPr marL="0" indent="0">
              <a:lnSpc>
                <a:spcPct val="100000"/>
              </a:lnSpc>
              <a:buNone/>
            </a:pPr>
            <a:endParaRPr lang="en-US" sz="2800">
              <a:latin typeface="Calibri"/>
            </a:endParaRPr>
          </a:p>
        </p:txBody>
      </p:sp>
    </p:spTree>
    <p:extLst>
      <p:ext uri="{BB962C8B-B14F-4D97-AF65-F5344CB8AC3E}">
        <p14:creationId xmlns:p14="http://schemas.microsoft.com/office/powerpoint/2010/main" val="138649017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1571B3-920A-FE35-6B35-DD09000B60DE}"/>
              </a:ext>
            </a:extLst>
          </p:cNvPr>
          <p:cNvSpPr>
            <a:spLocks noGrp="1"/>
          </p:cNvSpPr>
          <p:nvPr>
            <p:ph type="title"/>
          </p:nvPr>
        </p:nvSpPr>
        <p:spPr/>
        <p:txBody>
          <a:bodyPr lIns="91440" tIns="45720" rIns="91440" bIns="45720" anchor="ctr"/>
          <a:lstStyle/>
          <a:p>
            <a:r>
              <a:rPr lang="en-US">
                <a:latin typeface="Arial"/>
                <a:cs typeface="Arial"/>
              </a:rPr>
              <a:t>Question 3</a:t>
            </a:r>
            <a:endParaRPr lang="en-US"/>
          </a:p>
        </p:txBody>
      </p:sp>
      <p:sp>
        <p:nvSpPr>
          <p:cNvPr id="3" name="Content Placeholder 2">
            <a:extLst>
              <a:ext uri="{FF2B5EF4-FFF2-40B4-BE49-F238E27FC236}">
                <a16:creationId xmlns:a16="http://schemas.microsoft.com/office/drawing/2014/main" id="{0C6715A1-8B50-76A0-6AFC-D748A54423A2}"/>
              </a:ext>
            </a:extLst>
          </p:cNvPr>
          <p:cNvSpPr>
            <a:spLocks noGrp="1"/>
          </p:cNvSpPr>
          <p:nvPr>
            <p:ph idx="1"/>
          </p:nvPr>
        </p:nvSpPr>
        <p:spPr/>
        <p:txBody>
          <a:bodyPr vert="horz" lIns="91440" tIns="45720" rIns="91440" bIns="45720" rtlCol="0" anchor="t">
            <a:normAutofit/>
          </a:bodyPr>
          <a:lstStyle/>
          <a:p>
            <a:pPr marL="0" indent="0">
              <a:buNone/>
            </a:pPr>
            <a:endParaRPr lang="en-US" sz="2800" b="1">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en-US" sz="2800">
                <a:latin typeface="Arial"/>
                <a:ea typeface="Calibri" panose="020F0502020204030204" pitchFamily="34" charset="0"/>
                <a:cs typeface="Arial"/>
              </a:rPr>
              <a:t>Is admission at an acute </a:t>
            </a:r>
            <a:r>
              <a:rPr lang="en-US" sz="2800">
                <a:effectLst/>
                <a:latin typeface="Arial"/>
                <a:ea typeface="Calibri" panose="020F0502020204030204" pitchFamily="34" charset="0"/>
                <a:cs typeface="Arial"/>
              </a:rPr>
              <a:t>care </a:t>
            </a:r>
            <a:r>
              <a:rPr lang="en-US" sz="2800">
                <a:latin typeface="Arial"/>
                <a:ea typeface="Calibri" panose="020F0502020204030204" pitchFamily="34" charset="0"/>
                <a:cs typeface="Arial"/>
              </a:rPr>
              <a:t>hospital for at least 24 hours enough to </a:t>
            </a:r>
            <a:r>
              <a:rPr lang="en-US" sz="2800">
                <a:effectLst/>
                <a:latin typeface="Arial"/>
                <a:ea typeface="Calibri" panose="020F0502020204030204" pitchFamily="34" charset="0"/>
                <a:cs typeface="Arial"/>
              </a:rPr>
              <a:t>be </a:t>
            </a:r>
            <a:r>
              <a:rPr lang="en-US" sz="2800">
                <a:latin typeface="Arial"/>
                <a:ea typeface="Calibri" panose="020F0502020204030204" pitchFamily="34" charset="0"/>
                <a:cs typeface="Arial"/>
              </a:rPr>
              <a:t>counted </a:t>
            </a:r>
            <a:r>
              <a:rPr lang="en-US" sz="2800">
                <a:effectLst/>
                <a:latin typeface="Arial"/>
                <a:ea typeface="Calibri" panose="020F0502020204030204" pitchFamily="34" charset="0"/>
                <a:cs typeface="Arial"/>
              </a:rPr>
              <a:t>as </a:t>
            </a:r>
            <a:r>
              <a:rPr lang="en-US" sz="2800">
                <a:latin typeface="Arial"/>
                <a:ea typeface="Calibri" panose="020F0502020204030204" pitchFamily="34" charset="0"/>
                <a:cs typeface="Arial"/>
              </a:rPr>
              <a:t>a hospitalization </a:t>
            </a:r>
            <a:r>
              <a:rPr lang="en-US">
                <a:latin typeface="Arial"/>
                <a:ea typeface="Calibri" panose="020F0502020204030204" pitchFamily="34" charset="0"/>
                <a:cs typeface="Arial"/>
              </a:rPr>
              <a:t>(so admission could be for observation only, for example, assuming it is for the condition in question)</a:t>
            </a:r>
            <a:r>
              <a:rPr lang="en-US" sz="2800">
                <a:latin typeface="Arial"/>
                <a:ea typeface="Calibri" panose="020F0502020204030204" pitchFamily="34" charset="0"/>
                <a:cs typeface="Arial"/>
              </a:rPr>
              <a:t>? </a:t>
            </a:r>
          </a:p>
          <a:p>
            <a:pPr marL="514350" indent="-514350">
              <a:buAutoNum type="alphaLcPeriod"/>
            </a:pPr>
            <a:r>
              <a:rPr lang="en-US" sz="2800">
                <a:latin typeface="Arial"/>
                <a:ea typeface="Calibri" panose="020F0502020204030204" pitchFamily="34" charset="0"/>
                <a:cs typeface="Arial"/>
              </a:rPr>
              <a:t>Yes </a:t>
            </a:r>
            <a:endParaRPr lang="en-US">
              <a:ea typeface="Calibri" panose="020F0502020204030204" pitchFamily="34" charset="0"/>
            </a:endParaRPr>
          </a:p>
          <a:p>
            <a:pPr marL="514350" indent="-514350">
              <a:buAutoNum type="alphaLcPeriod"/>
            </a:pPr>
            <a:r>
              <a:rPr lang="en-US" sz="2800">
                <a:effectLst/>
                <a:latin typeface="Arial"/>
                <a:ea typeface="Calibri" panose="020F0502020204030204" pitchFamily="34" charset="0"/>
                <a:cs typeface="Arial"/>
              </a:rPr>
              <a:t>No</a:t>
            </a:r>
            <a:endParaRPr lang="en-US"/>
          </a:p>
          <a:p>
            <a:pPr marL="0" indent="0">
              <a:buNone/>
            </a:pP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nSpc>
                <a:spcPct val="107000"/>
              </a:lnSpc>
              <a:spcBef>
                <a:spcPts val="0"/>
              </a:spcBef>
              <a:spcAft>
                <a:spcPts val="0"/>
              </a:spcAft>
              <a:buNone/>
            </a:pP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pPr marL="457200" indent="-457200">
              <a:buFont typeface="+mj-lt"/>
              <a:buAutoNum type="arabicPeriod"/>
            </a:pPr>
            <a:endParaRPr lang="en-US"/>
          </a:p>
          <a:p>
            <a:pPr marL="0" indent="0">
              <a:buNone/>
            </a:pPr>
            <a:endParaRPr lang="en-US"/>
          </a:p>
        </p:txBody>
      </p:sp>
    </p:spTree>
    <p:extLst>
      <p:ext uri="{BB962C8B-B14F-4D97-AF65-F5344CB8AC3E}">
        <p14:creationId xmlns:p14="http://schemas.microsoft.com/office/powerpoint/2010/main" val="330250579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9489E0-3E81-485B-88A2-7A0D3FCE526F}"/>
              </a:ext>
            </a:extLst>
          </p:cNvPr>
          <p:cNvSpPr>
            <a:spLocks noGrp="1"/>
          </p:cNvSpPr>
          <p:nvPr>
            <p:ph type="title"/>
          </p:nvPr>
        </p:nvSpPr>
        <p:spPr>
          <a:xfrm>
            <a:off x="243657" y="255082"/>
            <a:ext cx="6570501" cy="871355"/>
          </a:xfrm>
        </p:spPr>
        <p:txBody>
          <a:bodyPr/>
          <a:lstStyle/>
          <a:p>
            <a:r>
              <a:rPr lang="en-US"/>
              <a:t>What’s next?</a:t>
            </a:r>
          </a:p>
        </p:txBody>
      </p:sp>
      <p:sp>
        <p:nvSpPr>
          <p:cNvPr id="3" name="Content Placeholder 2">
            <a:extLst>
              <a:ext uri="{FF2B5EF4-FFF2-40B4-BE49-F238E27FC236}">
                <a16:creationId xmlns:a16="http://schemas.microsoft.com/office/drawing/2014/main" id="{B07D4668-6A4E-4CC8-924C-76F76F3EE4D2}"/>
              </a:ext>
            </a:extLst>
          </p:cNvPr>
          <p:cNvSpPr>
            <a:spLocks noGrp="1"/>
          </p:cNvSpPr>
          <p:nvPr>
            <p:ph idx="1"/>
          </p:nvPr>
        </p:nvSpPr>
        <p:spPr/>
        <p:txBody>
          <a:bodyPr vert="horz" lIns="91440" tIns="45720" rIns="91440" bIns="45720" rtlCol="0" anchor="t">
            <a:normAutofit/>
          </a:bodyPr>
          <a:lstStyle/>
          <a:p>
            <a:pPr>
              <a:buFont typeface="Arial"/>
            </a:pPr>
            <a:r>
              <a:rPr lang="en-US">
                <a:latin typeface="Arial"/>
                <a:cs typeface="Arial"/>
              </a:rPr>
              <a:t>May workgroup meeting: TRAVEL HISTORY continued</a:t>
            </a:r>
            <a:endParaRPr lang="en-US"/>
          </a:p>
          <a:p>
            <a:pPr>
              <a:buFont typeface="Arial"/>
            </a:pPr>
            <a:endParaRPr lang="en-US">
              <a:latin typeface="Arial"/>
              <a:cs typeface="Arial"/>
            </a:endParaRPr>
          </a:p>
          <a:p>
            <a:pPr>
              <a:buFont typeface="Arial"/>
            </a:pPr>
            <a:r>
              <a:rPr lang="en-US">
                <a:latin typeface="Arial"/>
                <a:cs typeface="Arial"/>
              </a:rPr>
              <a:t>We have started drafting the hospitalization elements write-up – for further review, questions &amp; feedback.</a:t>
            </a:r>
          </a:p>
          <a:p>
            <a:pPr>
              <a:buFont typeface="Arial"/>
            </a:pPr>
            <a:endParaRPr lang="en-US">
              <a:latin typeface="Arial"/>
              <a:cs typeface="Arial"/>
            </a:endParaRPr>
          </a:p>
          <a:p>
            <a:pPr>
              <a:buFont typeface="Arial"/>
            </a:pPr>
            <a:r>
              <a:rPr lang="en-US">
                <a:latin typeface="Arial"/>
                <a:cs typeface="Arial"/>
              </a:rPr>
              <a:t>Look for items to review before the next meeting</a:t>
            </a:r>
            <a:endParaRPr lang="en-US"/>
          </a:p>
          <a:p>
            <a:endParaRPr lang="en-US">
              <a:latin typeface="Arial"/>
              <a:cs typeface="Arial"/>
            </a:endParaRPr>
          </a:p>
          <a:p>
            <a:r>
              <a:rPr lang="en-US">
                <a:latin typeface="Arial"/>
                <a:cs typeface="Arial"/>
              </a:rPr>
              <a:t>Join our WG: last Friday of each month at 1pm EDT</a:t>
            </a:r>
            <a:endParaRPr lang="en-US"/>
          </a:p>
          <a:p>
            <a:pPr lvl="1"/>
            <a:r>
              <a:rPr lang="en-US">
                <a:latin typeface="Arial"/>
                <a:cs typeface="Arial"/>
              </a:rPr>
              <a:t>Next meeting May 26, 2023</a:t>
            </a:r>
          </a:p>
          <a:p>
            <a:endParaRPr lang="en-US"/>
          </a:p>
          <a:p>
            <a:endParaRPr lang="en-US"/>
          </a:p>
        </p:txBody>
      </p:sp>
    </p:spTree>
    <p:extLst>
      <p:ext uri="{BB962C8B-B14F-4D97-AF65-F5344CB8AC3E}">
        <p14:creationId xmlns:p14="http://schemas.microsoft.com/office/powerpoint/2010/main" val="193888105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3" id="{7BCDAEDB-BC45-F646-B9E3-A6564F8682FB}" vid="{3429A4A4-3800-274E-8E4B-7B20905EACA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dd880e59-59d1-4913-9e13-e5a3bb50f76a" xsi:nil="true"/>
    <lcf76f155ced4ddcb4097134ff3c332f xmlns="00d59416-304c-40f6-b640-d9cf62213f8e">
      <Terms xmlns="http://schemas.microsoft.com/office/infopath/2007/PartnerControls"/>
    </lcf76f155ced4ddcb4097134ff3c332f>
    <Date xmlns="00d59416-304c-40f6-b640-d9cf62213f8e" xsi:nil="true"/>
    <Topic xmlns="00d59416-304c-40f6-b640-d9cf62213f8e" xsi:nil="true"/>
    <Presenter xmlns="00d59416-304c-40f6-b640-d9cf62213f8e"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E6A93E05219D2A4080D2584D4BE012F6" ma:contentTypeVersion="19" ma:contentTypeDescription="Create a new document." ma:contentTypeScope="" ma:versionID="c9e0df6c2af6b296da37944e454ebb76">
  <xsd:schema xmlns:xsd="http://www.w3.org/2001/XMLSchema" xmlns:xs="http://www.w3.org/2001/XMLSchema" xmlns:p="http://schemas.microsoft.com/office/2006/metadata/properties" xmlns:ns2="00d59416-304c-40f6-b640-d9cf62213f8e" xmlns:ns3="dd880e59-59d1-4913-9e13-e5a3bb50f76a" targetNamespace="http://schemas.microsoft.com/office/2006/metadata/properties" ma:root="true" ma:fieldsID="44f05b8e1e1b31a46ce3cce8dc71f4fa" ns2:_="" ns3:_="">
    <xsd:import namespace="00d59416-304c-40f6-b640-d9cf62213f8e"/>
    <xsd:import namespace="dd880e59-59d1-4913-9e13-e5a3bb50f76a"/>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DateTaken" minOccurs="0"/>
                <xsd:element ref="ns2:MediaServiceLocation" minOccurs="0"/>
                <xsd:element ref="ns2:MediaServiceGenerationTime" minOccurs="0"/>
                <xsd:element ref="ns2:MediaServiceEventHashCode" minOccurs="0"/>
                <xsd:element ref="ns2:MediaServiceAutoTags" minOccurs="0"/>
                <xsd:element ref="ns2:MediaServiceOCR" minOccurs="0"/>
                <xsd:element ref="ns2:Presenter" minOccurs="0"/>
                <xsd:element ref="ns2:Topic" minOccurs="0"/>
                <xsd:element ref="ns2:Date" minOccurs="0"/>
                <xsd:element ref="ns2:MediaLengthInSecond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0d59416-304c-40f6-b640-d9cf62213f8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Tags" ma:index="18" nillable="true" ma:displayName="Tags" ma:internalName="MediaServiceAutoTags"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Presenter" ma:index="20" nillable="true" ma:displayName="Presenter" ma:format="Dropdown" ma:internalName="Presenter">
      <xsd:simpleType>
        <xsd:union memberTypes="dms:Text">
          <xsd:simpleType>
            <xsd:restriction base="dms:Choice">
              <xsd:enumeration value="Susan"/>
              <xsd:enumeration value="Natalie"/>
              <xsd:enumeration value="Emily"/>
              <xsd:enumeration value="Amanda"/>
              <xsd:enumeration value="Tina"/>
            </xsd:restriction>
          </xsd:simpleType>
        </xsd:union>
      </xsd:simpleType>
    </xsd:element>
    <xsd:element name="Topic" ma:index="21" nillable="true" ma:displayName="Topic" ma:format="Dropdown" ma:internalName="Topic">
      <xsd:simpleType>
        <xsd:restriction base="dms:Text">
          <xsd:maxLength value="255"/>
        </xsd:restriction>
      </xsd:simpleType>
    </xsd:element>
    <xsd:element name="Date" ma:index="22" nillable="true" ma:displayName="Meeting Date" ma:format="DateOnly" ma:internalName="Date">
      <xsd:simpleType>
        <xsd:restriction base="dms:DateTime"/>
      </xsd:simpleType>
    </xsd:element>
    <xsd:element name="MediaLengthInSeconds" ma:index="23" nillable="true" ma:displayName="Length (seconds)" ma:internalName="MediaLengthInSeconds" ma:readOnly="true">
      <xsd:simpleType>
        <xsd:restriction base="dms:Unknown"/>
      </xsd:simpleType>
    </xsd:element>
    <xsd:element name="lcf76f155ced4ddcb4097134ff3c332f" ma:index="25" nillable="true" ma:taxonomy="true" ma:internalName="lcf76f155ced4ddcb4097134ff3c332f" ma:taxonomyFieldName="MediaServiceImageTags" ma:displayName="Image Tags" ma:readOnly="false" ma:fieldId="{5cf76f15-5ced-4ddc-b409-7134ff3c332f}" ma:taxonomyMulti="true" ma:sspId="0ce8a42c-a872-458b-b432-a24cddaead60"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dd880e59-59d1-4913-9e13-e5a3bb50f76a"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26" nillable="true" ma:displayName="Taxonomy Catch All Column" ma:hidden="true" ma:list="{42c3549d-e9e7-428c-959e-d06cf186df15}" ma:internalName="TaxCatchAll" ma:showField="CatchAllData" ma:web="dd880e59-59d1-4913-9e13-e5a3bb50f76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C283C79-BDBB-4FCB-93B9-76814B178E6B}">
  <ds:schemaRefs>
    <ds:schemaRef ds:uri="00d59416-304c-40f6-b640-d9cf62213f8e"/>
    <ds:schemaRef ds:uri="dd880e59-59d1-4913-9e13-e5a3bb50f76a"/>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FFB20B72-7247-4F50-B82B-240DB0B47143}">
  <ds:schemaRefs>
    <ds:schemaRef ds:uri="00d59416-304c-40f6-b640-d9cf62213f8e"/>
    <ds:schemaRef ds:uri="dd880e59-59d1-4913-9e13-e5a3bb50f76a"/>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8AA34D04-9CBB-4149-898D-7A2624105AF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CSTE Standard</Template>
  <TotalTime>0</TotalTime>
  <Words>3923</Words>
  <Application>Microsoft Macintosh PowerPoint</Application>
  <PresentationFormat>On-screen Show (4:3)</PresentationFormat>
  <Paragraphs>436</Paragraphs>
  <Slides>38</Slides>
  <Notes>12</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38</vt:i4>
      </vt:variant>
    </vt:vector>
  </HeadingPairs>
  <TitlesOfParts>
    <vt:vector size="48" baseType="lpstr">
      <vt:lpstr>Arial</vt:lpstr>
      <vt:lpstr>Calibri</vt:lpstr>
      <vt:lpstr>Calibri Light</vt:lpstr>
      <vt:lpstr>Courier New</vt:lpstr>
      <vt:lpstr>Courier New,monospace</vt:lpstr>
      <vt:lpstr>Roboto</vt:lpstr>
      <vt:lpstr>Symbol</vt:lpstr>
      <vt:lpstr>Wingdings</vt:lpstr>
      <vt:lpstr>Office Theme</vt:lpstr>
      <vt:lpstr>Office Theme</vt:lpstr>
      <vt:lpstr>PowerPoint Presentation</vt:lpstr>
      <vt:lpstr>PowerPoint Presentation</vt:lpstr>
      <vt:lpstr>PowerPoint Presentation</vt:lpstr>
      <vt:lpstr>Data Standardization      is the Key</vt:lpstr>
      <vt:lpstr>Process overview</vt:lpstr>
      <vt:lpstr>Meeting ground rules</vt:lpstr>
      <vt:lpstr>PowerPoint Presentation</vt:lpstr>
      <vt:lpstr>What is "core surveillance"?</vt:lpstr>
      <vt:lpstr>Core surveillance</vt:lpstr>
      <vt:lpstr>PowerPoint Presentation</vt:lpstr>
      <vt:lpstr>PowerPoint Presentation</vt:lpstr>
      <vt:lpstr>PowerPoint Presentation</vt:lpstr>
      <vt:lpstr>FAQs</vt:lpstr>
      <vt:lpstr>PowerPoint Presentation</vt:lpstr>
      <vt:lpstr>Travel history data class</vt:lpstr>
      <vt:lpstr>Travel history: the problem</vt:lpstr>
      <vt:lpstr>Travel history: the challenge</vt:lpstr>
      <vt:lpstr>PowerPoint Presentation</vt:lpstr>
      <vt:lpstr>PowerPoint Presentation</vt:lpstr>
      <vt:lpstr>PowerPoint Presentation</vt:lpstr>
      <vt:lpstr>Potential data elements related to travel</vt:lpstr>
      <vt:lpstr>PowerPoint Presentation</vt:lpstr>
      <vt:lpstr>PowerPoint Presentation</vt:lpstr>
      <vt:lpstr>Health Level 7 (HL7)</vt:lpstr>
      <vt:lpstr>PowerPoint Presentation</vt:lpstr>
      <vt:lpstr>PowerPoint Presentation</vt:lpstr>
      <vt:lpstr>PowerPoint Presentation</vt:lpstr>
      <vt:lpstr>PowerPoint Presentation</vt:lpstr>
      <vt:lpstr>Sample Core – Travel History</vt:lpstr>
      <vt:lpstr>Additional questions</vt:lpstr>
      <vt:lpstr>PowerPoint Presentation</vt:lpstr>
      <vt:lpstr>PowerPoint Presentation</vt:lpstr>
      <vt:lpstr>PowerPoint Presentation</vt:lpstr>
      <vt:lpstr>Polling process</vt:lpstr>
      <vt:lpstr>Question 1</vt:lpstr>
      <vt:lpstr>Question 2</vt:lpstr>
      <vt:lpstr>Question 3</vt:lpstr>
      <vt:lpstr>What’s next?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Amita Worasilpchai</dc:creator>
  <cp:lastModifiedBy>Laura Lane</cp:lastModifiedBy>
  <cp:revision>3</cp:revision>
  <dcterms:created xsi:type="dcterms:W3CDTF">2021-12-02T17:27:06Z</dcterms:created>
  <dcterms:modified xsi:type="dcterms:W3CDTF">2023-05-01T23:52:58Z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0x010100E6A93E05219D2A4080D2584D4BE012F6</vt:lpwstr>
  </property>
</Properties>
</file>