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96" r:id="rId1"/>
  </p:sldMasterIdLst>
  <p:notesMasterIdLst>
    <p:notesMasterId r:id="rId24"/>
  </p:notesMasterIdLst>
  <p:sldIdLst>
    <p:sldId id="275" r:id="rId2"/>
    <p:sldId id="280" r:id="rId3"/>
    <p:sldId id="273" r:id="rId4"/>
    <p:sldId id="301" r:id="rId5"/>
    <p:sldId id="293" r:id="rId6"/>
    <p:sldId id="307" r:id="rId7"/>
    <p:sldId id="306" r:id="rId8"/>
    <p:sldId id="294" r:id="rId9"/>
    <p:sldId id="308" r:id="rId10"/>
    <p:sldId id="309" r:id="rId11"/>
    <p:sldId id="310" r:id="rId12"/>
    <p:sldId id="296" r:id="rId13"/>
    <p:sldId id="297" r:id="rId14"/>
    <p:sldId id="298" r:id="rId15"/>
    <p:sldId id="299" r:id="rId16"/>
    <p:sldId id="302" r:id="rId17"/>
    <p:sldId id="303" r:id="rId18"/>
    <p:sldId id="304" r:id="rId19"/>
    <p:sldId id="300" r:id="rId20"/>
    <p:sldId id="283" r:id="rId21"/>
    <p:sldId id="279" r:id="rId22"/>
    <p:sldId id="260" r:id="rId23"/>
  </p:sldIdLst>
  <p:sldSz cx="9144000" cy="6858000" type="screen4x3"/>
  <p:notesSz cx="6858000" cy="9144000"/>
  <p:embeddedFontLst>
    <p:embeddedFont>
      <p:font typeface="Calibri" panose="020F0502020204030204" pitchFamily="34" charset="0"/>
      <p:regular r:id="rId25"/>
      <p:bold r:id="rId26"/>
      <p:italic r:id="rId27"/>
      <p:boldItalic r:id="rId28"/>
    </p:embeddedFont>
    <p:embeddedFont>
      <p:font typeface="Avenir" panose="020B0604020202020204"/>
      <p:regular r:id="rId29"/>
      <p:bold r:id="rId30"/>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hannon Harney" initials="SH" lastIdx="5"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01957"/>
    <a:srgbClr val="585543"/>
    <a:srgbClr val="858C93"/>
    <a:srgbClr val="1B3473"/>
    <a:srgbClr val="152754"/>
    <a:srgbClr val="E5E5E6"/>
    <a:srgbClr val="7DAED3"/>
    <a:srgbClr val="F5D232"/>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57295" autoAdjust="0"/>
  </p:normalViewPr>
  <p:slideViewPr>
    <p:cSldViewPr snapToGrid="0" snapToObjects="1">
      <p:cViewPr varScale="1">
        <p:scale>
          <a:sx n="37" d="100"/>
          <a:sy n="37" d="100"/>
        </p:scale>
        <p:origin x="1660" y="36"/>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font" Target="fonts/font6.fntdata"/><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017C8B2-0950-4B81-8A3B-D91366B24C04}" type="datetimeFigureOut">
              <a:rPr lang="en-US" smtClean="0"/>
              <a:t>3/23/2018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9778E9F-4912-4F41-9FEC-FA613D626BE2}" type="slidenum">
              <a:rPr lang="en-US" smtClean="0"/>
              <a:t>‹#›</a:t>
            </a:fld>
            <a:endParaRPr lang="en-US"/>
          </a:p>
        </p:txBody>
      </p:sp>
    </p:spTree>
    <p:extLst>
      <p:ext uri="{BB962C8B-B14F-4D97-AF65-F5344CB8AC3E}">
        <p14:creationId xmlns:p14="http://schemas.microsoft.com/office/powerpoint/2010/main" val="7961845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9778E9F-4912-4F41-9FEC-FA613D626BE2}" type="slidenum">
              <a:rPr lang="en-US" smtClean="0"/>
              <a:t>1</a:t>
            </a:fld>
            <a:endParaRPr lang="en-US"/>
          </a:p>
        </p:txBody>
      </p:sp>
    </p:spTree>
    <p:extLst>
      <p:ext uri="{BB962C8B-B14F-4D97-AF65-F5344CB8AC3E}">
        <p14:creationId xmlns:p14="http://schemas.microsoft.com/office/powerpoint/2010/main" val="19179094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9778E9F-4912-4F41-9FEC-FA613D626BE2}" type="slidenum">
              <a:rPr lang="en-US" smtClean="0"/>
              <a:t>2</a:t>
            </a:fld>
            <a:endParaRPr lang="en-US"/>
          </a:p>
        </p:txBody>
      </p:sp>
    </p:spTree>
    <p:extLst>
      <p:ext uri="{BB962C8B-B14F-4D97-AF65-F5344CB8AC3E}">
        <p14:creationId xmlns:p14="http://schemas.microsoft.com/office/powerpoint/2010/main" val="11558373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1:02-1:10 Welcome and roll call; collaboration tools</a:t>
            </a:r>
          </a:p>
        </p:txBody>
      </p:sp>
      <p:sp>
        <p:nvSpPr>
          <p:cNvPr id="4" name="Slide Number Placeholder 3"/>
          <p:cNvSpPr>
            <a:spLocks noGrp="1"/>
          </p:cNvSpPr>
          <p:nvPr>
            <p:ph type="sldNum" sz="quarter" idx="10"/>
          </p:nvPr>
        </p:nvSpPr>
        <p:spPr/>
        <p:txBody>
          <a:bodyPr/>
          <a:lstStyle/>
          <a:p>
            <a:fld id="{D9778E9F-4912-4F41-9FEC-FA613D626BE2}" type="slidenum">
              <a:rPr lang="en-US" smtClean="0"/>
              <a:t>3</a:t>
            </a:fld>
            <a:endParaRPr lang="en-US"/>
          </a:p>
        </p:txBody>
      </p:sp>
    </p:spTree>
    <p:extLst>
      <p:ext uri="{BB962C8B-B14F-4D97-AF65-F5344CB8AC3E}">
        <p14:creationId xmlns:p14="http://schemas.microsoft.com/office/powerpoint/2010/main" val="9419590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9778E9F-4912-4F41-9FEC-FA613D626BE2}" type="slidenum">
              <a:rPr lang="en-US" smtClean="0"/>
              <a:t>4</a:t>
            </a:fld>
            <a:endParaRPr lang="en-US"/>
          </a:p>
        </p:txBody>
      </p:sp>
    </p:spTree>
    <p:extLst>
      <p:ext uri="{BB962C8B-B14F-4D97-AF65-F5344CB8AC3E}">
        <p14:creationId xmlns:p14="http://schemas.microsoft.com/office/powerpoint/2010/main" val="26902181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9778E9F-4912-4F41-9FEC-FA613D626BE2}" type="slidenum">
              <a:rPr lang="en-US" smtClean="0"/>
              <a:t>5</a:t>
            </a:fld>
            <a:endParaRPr lang="en-US"/>
          </a:p>
        </p:txBody>
      </p:sp>
    </p:spTree>
    <p:extLst>
      <p:ext uri="{BB962C8B-B14F-4D97-AF65-F5344CB8AC3E}">
        <p14:creationId xmlns:p14="http://schemas.microsoft.com/office/powerpoint/2010/main" val="26902181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9778E9F-4912-4F41-9FEC-FA613D626BE2}" type="slidenum">
              <a:rPr lang="en-US" smtClean="0"/>
              <a:t>6</a:t>
            </a:fld>
            <a:endParaRPr lang="en-US"/>
          </a:p>
        </p:txBody>
      </p:sp>
    </p:spTree>
    <p:extLst>
      <p:ext uri="{BB962C8B-B14F-4D97-AF65-F5344CB8AC3E}">
        <p14:creationId xmlns:p14="http://schemas.microsoft.com/office/powerpoint/2010/main" val="26902181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t>
            </a:r>
            <a:r>
              <a:rPr lang="en-US" dirty="0" err="1"/>
              <a:t>Smartsheet</a:t>
            </a:r>
            <a:r>
              <a:rPr lang="en-US" dirty="0"/>
              <a:t> Feedback Tool link</a:t>
            </a:r>
            <a:r>
              <a:rPr lang="en-US" baseline="0" dirty="0"/>
              <a:t> will also be available in Basecamp.</a:t>
            </a:r>
            <a:endParaRPr lang="en-US" dirty="0"/>
          </a:p>
        </p:txBody>
      </p:sp>
      <p:sp>
        <p:nvSpPr>
          <p:cNvPr id="4" name="Slide Number Placeholder 3"/>
          <p:cNvSpPr>
            <a:spLocks noGrp="1"/>
          </p:cNvSpPr>
          <p:nvPr>
            <p:ph type="sldNum" sz="quarter" idx="10"/>
          </p:nvPr>
        </p:nvSpPr>
        <p:spPr/>
        <p:txBody>
          <a:bodyPr/>
          <a:lstStyle/>
          <a:p>
            <a:fld id="{D9778E9F-4912-4F41-9FEC-FA613D626BE2}" type="slidenum">
              <a:rPr lang="en-US" smtClean="0"/>
              <a:t>7</a:t>
            </a:fld>
            <a:endParaRPr lang="en-US"/>
          </a:p>
        </p:txBody>
      </p:sp>
    </p:spTree>
    <p:extLst>
      <p:ext uri="{BB962C8B-B14F-4D97-AF65-F5344CB8AC3E}">
        <p14:creationId xmlns:p14="http://schemas.microsoft.com/office/powerpoint/2010/main" val="26902181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1:10-1:15:</a:t>
            </a:r>
            <a:r>
              <a:rPr lang="en-US" baseline="0" dirty="0"/>
              <a:t> Themes, scope, goals, charter and project plan</a:t>
            </a:r>
            <a:endParaRPr lang="en-US" dirty="0"/>
          </a:p>
        </p:txBody>
      </p:sp>
      <p:sp>
        <p:nvSpPr>
          <p:cNvPr id="4" name="Slide Number Placeholder 3"/>
          <p:cNvSpPr>
            <a:spLocks noGrp="1"/>
          </p:cNvSpPr>
          <p:nvPr>
            <p:ph type="sldNum" sz="quarter" idx="10"/>
          </p:nvPr>
        </p:nvSpPr>
        <p:spPr/>
        <p:txBody>
          <a:bodyPr/>
          <a:lstStyle/>
          <a:p>
            <a:fld id="{D9778E9F-4912-4F41-9FEC-FA613D626BE2}" type="slidenum">
              <a:rPr lang="en-US" smtClean="0"/>
              <a:t>8</a:t>
            </a:fld>
            <a:endParaRPr lang="en-US"/>
          </a:p>
        </p:txBody>
      </p:sp>
    </p:spTree>
    <p:extLst>
      <p:ext uri="{BB962C8B-B14F-4D97-AF65-F5344CB8AC3E}">
        <p14:creationId xmlns:p14="http://schemas.microsoft.com/office/powerpoint/2010/main" val="2649080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1:10-1:15:</a:t>
            </a:r>
            <a:r>
              <a:rPr lang="en-US" baseline="0" dirty="0"/>
              <a:t> Themes, scope, goals, charter and project plan</a:t>
            </a:r>
            <a:endParaRPr lang="en-US" dirty="0"/>
          </a:p>
          <a:p>
            <a:endParaRPr lang="en-US" dirty="0"/>
          </a:p>
          <a:p>
            <a:endParaRPr lang="en-US" dirty="0"/>
          </a:p>
          <a:p>
            <a:r>
              <a:rPr lang="en-US" dirty="0"/>
              <a:t>Outside of the scope of this group (at this time) (from 3/9 slide):</a:t>
            </a:r>
          </a:p>
          <a:p>
            <a:pPr lvl="1"/>
            <a:r>
              <a:rPr lang="en-US" dirty="0"/>
              <a:t>Inclusion of existing data elements </a:t>
            </a:r>
          </a:p>
          <a:p>
            <a:pPr lvl="1"/>
            <a:r>
              <a:rPr lang="en-US" dirty="0"/>
              <a:t>Wording of existing data elements</a:t>
            </a:r>
          </a:p>
          <a:p>
            <a:pPr lvl="1"/>
            <a:r>
              <a:rPr lang="en-US" dirty="0"/>
              <a:t>Changes to value sets</a:t>
            </a:r>
          </a:p>
        </p:txBody>
      </p:sp>
      <p:sp>
        <p:nvSpPr>
          <p:cNvPr id="4" name="Slide Number Placeholder 3"/>
          <p:cNvSpPr>
            <a:spLocks noGrp="1"/>
          </p:cNvSpPr>
          <p:nvPr>
            <p:ph type="sldNum" sz="quarter" idx="10"/>
          </p:nvPr>
        </p:nvSpPr>
        <p:spPr/>
        <p:txBody>
          <a:bodyPr/>
          <a:lstStyle/>
          <a:p>
            <a:fld id="{D9778E9F-4912-4F41-9FEC-FA613D626BE2}" type="slidenum">
              <a:rPr lang="en-US" smtClean="0"/>
              <a:t>9</a:t>
            </a:fld>
            <a:endParaRPr lang="en-US"/>
          </a:p>
        </p:txBody>
      </p:sp>
    </p:spTree>
    <p:extLst>
      <p:ext uri="{BB962C8B-B14F-4D97-AF65-F5344CB8AC3E}">
        <p14:creationId xmlns:p14="http://schemas.microsoft.com/office/powerpoint/2010/main" val="7036013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1:10-1:15:</a:t>
            </a:r>
            <a:r>
              <a:rPr lang="en-US" baseline="0" dirty="0"/>
              <a:t> Themes, scope, goals, charter and project plan</a:t>
            </a:r>
            <a:endParaRPr lang="en-US" dirty="0"/>
          </a:p>
          <a:p>
            <a:endParaRPr lang="en-US" dirty="0"/>
          </a:p>
        </p:txBody>
      </p:sp>
      <p:sp>
        <p:nvSpPr>
          <p:cNvPr id="4" name="Slide Number Placeholder 3"/>
          <p:cNvSpPr>
            <a:spLocks noGrp="1"/>
          </p:cNvSpPr>
          <p:nvPr>
            <p:ph type="sldNum" sz="quarter" idx="10"/>
          </p:nvPr>
        </p:nvSpPr>
        <p:spPr/>
        <p:txBody>
          <a:bodyPr/>
          <a:lstStyle/>
          <a:p>
            <a:fld id="{D9778E9F-4912-4F41-9FEC-FA613D626BE2}" type="slidenum">
              <a:rPr lang="en-US" smtClean="0"/>
              <a:t>10</a:t>
            </a:fld>
            <a:endParaRPr lang="en-US"/>
          </a:p>
        </p:txBody>
      </p:sp>
    </p:spTree>
    <p:extLst>
      <p:ext uri="{BB962C8B-B14F-4D97-AF65-F5344CB8AC3E}">
        <p14:creationId xmlns:p14="http://schemas.microsoft.com/office/powerpoint/2010/main" val="7036013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1:10-1:15:</a:t>
            </a:r>
            <a:r>
              <a:rPr lang="en-US" baseline="0" dirty="0"/>
              <a:t> Themes, scope, goals, charter and project plan</a:t>
            </a:r>
            <a:endParaRPr lang="en-US" dirty="0"/>
          </a:p>
          <a:p>
            <a:endParaRPr lang="en-US" dirty="0"/>
          </a:p>
        </p:txBody>
      </p:sp>
      <p:sp>
        <p:nvSpPr>
          <p:cNvPr id="4" name="Slide Number Placeholder 3"/>
          <p:cNvSpPr>
            <a:spLocks noGrp="1"/>
          </p:cNvSpPr>
          <p:nvPr>
            <p:ph type="sldNum" sz="quarter" idx="10"/>
          </p:nvPr>
        </p:nvSpPr>
        <p:spPr/>
        <p:txBody>
          <a:bodyPr/>
          <a:lstStyle/>
          <a:p>
            <a:fld id="{D9778E9F-4912-4F41-9FEC-FA613D626BE2}" type="slidenum">
              <a:rPr lang="en-US" smtClean="0"/>
              <a:t>11</a:t>
            </a:fld>
            <a:endParaRPr lang="en-US"/>
          </a:p>
        </p:txBody>
      </p:sp>
    </p:spTree>
    <p:extLst>
      <p:ext uri="{BB962C8B-B14F-4D97-AF65-F5344CB8AC3E}">
        <p14:creationId xmlns:p14="http://schemas.microsoft.com/office/powerpoint/2010/main" val="7036013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1:10-1:15:</a:t>
            </a:r>
            <a:r>
              <a:rPr lang="en-US" baseline="0" dirty="0"/>
              <a:t> Themes, scope, goals, charter and project plan</a:t>
            </a:r>
            <a:endParaRPr lang="en-US" dirty="0"/>
          </a:p>
          <a:p>
            <a:endParaRPr lang="en-US" dirty="0"/>
          </a:p>
        </p:txBody>
      </p:sp>
      <p:sp>
        <p:nvSpPr>
          <p:cNvPr id="4" name="Slide Number Placeholder 3"/>
          <p:cNvSpPr>
            <a:spLocks noGrp="1"/>
          </p:cNvSpPr>
          <p:nvPr>
            <p:ph type="sldNum" sz="quarter" idx="10"/>
          </p:nvPr>
        </p:nvSpPr>
        <p:spPr/>
        <p:txBody>
          <a:bodyPr/>
          <a:lstStyle/>
          <a:p>
            <a:fld id="{D9778E9F-4912-4F41-9FEC-FA613D626BE2}" type="slidenum">
              <a:rPr lang="en-US" smtClean="0"/>
              <a:t>12</a:t>
            </a:fld>
            <a:endParaRPr lang="en-US"/>
          </a:p>
        </p:txBody>
      </p:sp>
    </p:spTree>
    <p:extLst>
      <p:ext uri="{BB962C8B-B14F-4D97-AF65-F5344CB8AC3E}">
        <p14:creationId xmlns:p14="http://schemas.microsoft.com/office/powerpoint/2010/main" val="17086178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1:15-1:30:</a:t>
            </a:r>
            <a:r>
              <a:rPr lang="en-US" baseline="0" dirty="0"/>
              <a:t> Health even timeline graphic</a:t>
            </a:r>
            <a:endParaRPr lang="en-US" dirty="0"/>
          </a:p>
          <a:p>
            <a:endParaRPr lang="en-US" dirty="0"/>
          </a:p>
        </p:txBody>
      </p:sp>
      <p:sp>
        <p:nvSpPr>
          <p:cNvPr id="4" name="Slide Number Placeholder 3"/>
          <p:cNvSpPr>
            <a:spLocks noGrp="1"/>
          </p:cNvSpPr>
          <p:nvPr>
            <p:ph type="sldNum" sz="quarter" idx="10"/>
          </p:nvPr>
        </p:nvSpPr>
        <p:spPr/>
        <p:txBody>
          <a:bodyPr/>
          <a:lstStyle/>
          <a:p>
            <a:fld id="{D9778E9F-4912-4F41-9FEC-FA613D626BE2}" type="slidenum">
              <a:rPr lang="en-US" smtClean="0"/>
              <a:t>13</a:t>
            </a:fld>
            <a:endParaRPr lang="en-US"/>
          </a:p>
        </p:txBody>
      </p:sp>
    </p:spTree>
    <p:extLst>
      <p:ext uri="{BB962C8B-B14F-4D97-AF65-F5344CB8AC3E}">
        <p14:creationId xmlns:p14="http://schemas.microsoft.com/office/powerpoint/2010/main" val="26919908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1:30-1:32: Illness Onset Date</a:t>
            </a:r>
          </a:p>
          <a:p>
            <a:endParaRPr lang="en-US" dirty="0"/>
          </a:p>
          <a:p>
            <a:r>
              <a:rPr lang="en-US" dirty="0"/>
              <a:t>In the Public Health</a:t>
            </a:r>
            <a:r>
              <a:rPr lang="en-US" baseline="0" dirty="0"/>
              <a:t> Event Timeline, the first date we generally collect in all investigation is illness onset date. In the MMWR date algorithm, this is the first date in the investigations dates for assigning MMWR week and year. For the investigation, we use this date to help work backwards toward the date of exposure and to determine the incubation period. For some conditions, this can help with identifying exposures for contact tracing and containment, and implementing prophylaxis.</a:t>
            </a:r>
          </a:p>
          <a:p>
            <a:endParaRPr lang="en-US" baseline="0" dirty="0"/>
          </a:p>
          <a:p>
            <a:r>
              <a:rPr lang="en-US" baseline="0" dirty="0"/>
              <a:t>For the Generic Version 2.0 MMG, the definition is, “Date of beginning of the illness. Reported date of the onset of symptoms of the condition being reported to the public health system.”</a:t>
            </a:r>
            <a:endParaRPr lang="en-US" dirty="0"/>
          </a:p>
        </p:txBody>
      </p:sp>
      <p:sp>
        <p:nvSpPr>
          <p:cNvPr id="4" name="Slide Number Placeholder 3"/>
          <p:cNvSpPr>
            <a:spLocks noGrp="1"/>
          </p:cNvSpPr>
          <p:nvPr>
            <p:ph type="sldNum" sz="quarter" idx="10"/>
          </p:nvPr>
        </p:nvSpPr>
        <p:spPr/>
        <p:txBody>
          <a:bodyPr/>
          <a:lstStyle/>
          <a:p>
            <a:fld id="{D9778E9F-4912-4F41-9FEC-FA613D626BE2}" type="slidenum">
              <a:rPr lang="en-US" smtClean="0"/>
              <a:t>14</a:t>
            </a:fld>
            <a:endParaRPr lang="en-US"/>
          </a:p>
        </p:txBody>
      </p:sp>
    </p:spTree>
    <p:extLst>
      <p:ext uri="{BB962C8B-B14F-4D97-AF65-F5344CB8AC3E}">
        <p14:creationId xmlns:p14="http://schemas.microsoft.com/office/powerpoint/2010/main" val="15187012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1:32-1:38</a:t>
            </a:r>
          </a:p>
          <a:p>
            <a:endParaRPr lang="en-US" dirty="0"/>
          </a:p>
          <a:p>
            <a:r>
              <a:rPr lang="en-US" dirty="0"/>
              <a:t>Arizona Feedback:</a:t>
            </a:r>
          </a:p>
          <a:p>
            <a:pPr marL="228600" indent="-228600">
              <a:buAutoNum type="arabicPeriod"/>
            </a:pPr>
            <a:r>
              <a:rPr lang="en-US" dirty="0"/>
              <a:t>Patient (proxy) interview is preferred.</a:t>
            </a:r>
            <a:r>
              <a:rPr lang="en-US" baseline="0" dirty="0"/>
              <a:t> Otherwise, the medical record/chart review, with provider interview (less common).</a:t>
            </a:r>
          </a:p>
          <a:p>
            <a:endParaRPr lang="en-US" dirty="0"/>
          </a:p>
          <a:p>
            <a:r>
              <a:rPr lang="en-US" dirty="0"/>
              <a:t>Tennessee</a:t>
            </a:r>
            <a:r>
              <a:rPr lang="en-US" baseline="0" dirty="0"/>
              <a:t> Feedback:</a:t>
            </a:r>
          </a:p>
          <a:p>
            <a:pPr marL="228600" indent="-228600">
              <a:buAutoNum type="arabicPeriod"/>
            </a:pPr>
            <a:r>
              <a:rPr lang="en-US" baseline="0" dirty="0"/>
              <a:t>The TB program does not use Illness Onset Date. They focus on the Date of Report and then the Date the patient was counted as an official TB case. Some cases are asymptomatic and only have a lab result.</a:t>
            </a:r>
          </a:p>
          <a:p>
            <a:pPr marL="228600" indent="-228600">
              <a:buAutoNum type="arabicPeriod"/>
            </a:pPr>
            <a:r>
              <a:rPr lang="en-US" baseline="0" dirty="0"/>
              <a:t>The hepatitis program uses all of the information above.</a:t>
            </a:r>
          </a:p>
          <a:p>
            <a:pPr marL="228600" indent="-228600">
              <a:buAutoNum type="arabicPeriod"/>
            </a:pPr>
            <a:r>
              <a:rPr lang="en-US" baseline="0" dirty="0"/>
              <a:t>The foodborne program (also a FoodNet site) must have the illness onset date come from a patient (or proxy) interview, the provider, or a chart review.</a:t>
            </a:r>
          </a:p>
          <a:p>
            <a:pPr marL="0" indent="0">
              <a:buNone/>
            </a:pPr>
            <a:r>
              <a:rPr lang="en-US" baseline="0" dirty="0"/>
              <a:t>     - Recommendations: Capture a range of dates for onset instead of an exact date. Patients often do not recall exactly. Allow for a checkbox of Onset </a:t>
            </a:r>
          </a:p>
          <a:p>
            <a:pPr marL="0" indent="0">
              <a:buNone/>
            </a:pPr>
            <a:r>
              <a:rPr lang="en-US" baseline="0" dirty="0"/>
              <a:t>                                    Date Unknown, or Case unable to recall exact onset date.</a:t>
            </a:r>
          </a:p>
          <a:p>
            <a:pPr marL="228600" marR="0" indent="-228600" algn="l" defTabSz="914400" rtl="0" eaLnBrk="1" fontAlgn="auto" latinLnBrk="0" hangingPunct="1">
              <a:lnSpc>
                <a:spcPct val="100000"/>
              </a:lnSpc>
              <a:spcBef>
                <a:spcPts val="0"/>
              </a:spcBef>
              <a:spcAft>
                <a:spcPts val="0"/>
              </a:spcAft>
              <a:buClrTx/>
              <a:buSzTx/>
              <a:buFontTx/>
              <a:buAutoNum type="arabicPeriod" startAt="4"/>
              <a:tabLst/>
              <a:defRPr/>
            </a:pPr>
            <a:r>
              <a:rPr lang="en-US" baseline="0" dirty="0"/>
              <a:t>The waterborne/zoonotic program (Crypto, Legionellosis, and Zoonoses) uses</a:t>
            </a:r>
            <a:r>
              <a:rPr lang="en-US" sz="1200" kern="1200" dirty="0">
                <a:solidFill>
                  <a:schemeClr val="tx1"/>
                </a:solidFill>
                <a:effectLst/>
                <a:latin typeface="+mn-lt"/>
                <a:ea typeface="+mn-ea"/>
                <a:cs typeface="+mn-cs"/>
              </a:rPr>
              <a:t> patient’s self-reported date of illness onset, or the date of specimen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collection if that information isn’t available or the patient cannot pinpoint a date. </a:t>
            </a:r>
          </a:p>
          <a:p>
            <a:pPr marL="0" indent="0">
              <a:buNone/>
            </a:pPr>
            <a:endParaRPr lang="en-US" dirty="0"/>
          </a:p>
        </p:txBody>
      </p:sp>
      <p:sp>
        <p:nvSpPr>
          <p:cNvPr id="4" name="Slide Number Placeholder 3"/>
          <p:cNvSpPr>
            <a:spLocks noGrp="1"/>
          </p:cNvSpPr>
          <p:nvPr>
            <p:ph type="sldNum" sz="quarter" idx="10"/>
          </p:nvPr>
        </p:nvSpPr>
        <p:spPr/>
        <p:txBody>
          <a:bodyPr/>
          <a:lstStyle/>
          <a:p>
            <a:fld id="{D9778E9F-4912-4F41-9FEC-FA613D626BE2}" type="slidenum">
              <a:rPr lang="en-US" smtClean="0"/>
              <a:t>15</a:t>
            </a:fld>
            <a:endParaRPr lang="en-US"/>
          </a:p>
        </p:txBody>
      </p:sp>
    </p:spTree>
    <p:extLst>
      <p:ext uri="{BB962C8B-B14F-4D97-AF65-F5344CB8AC3E}">
        <p14:creationId xmlns:p14="http://schemas.microsoft.com/office/powerpoint/2010/main" val="19170449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1:38-1:44</a:t>
            </a:r>
          </a:p>
          <a:p>
            <a:endParaRPr lang="en-US" dirty="0"/>
          </a:p>
          <a:p>
            <a:r>
              <a:rPr lang="en-US" dirty="0"/>
              <a:t>Arizona Feedback:</a:t>
            </a:r>
          </a:p>
          <a:p>
            <a:pPr marL="228600" indent="-228600">
              <a:buAutoNum type="arabicPeriod"/>
            </a:pPr>
            <a:r>
              <a:rPr lang="en-US" baseline="0" dirty="0"/>
              <a:t>Include signs and symptoms, although symptoms can be generalized or common across illnesses.</a:t>
            </a:r>
          </a:p>
          <a:p>
            <a:pPr marL="228600" indent="-228600">
              <a:buAutoNum type="arabicPeriod"/>
            </a:pPr>
            <a:r>
              <a:rPr lang="en-US" baseline="0" dirty="0"/>
              <a:t>May be relevant to the disease and in addition to the case definition.</a:t>
            </a:r>
          </a:p>
          <a:p>
            <a:pPr marL="0" indent="0">
              <a:buNone/>
            </a:pPr>
            <a:endParaRPr lang="en-US" baseline="0" dirty="0"/>
          </a:p>
          <a:p>
            <a:pPr marL="0" indent="0">
              <a:buNone/>
            </a:pPr>
            <a:r>
              <a:rPr lang="en-US" baseline="0" dirty="0"/>
              <a:t>Tennessee Feedback:</a:t>
            </a:r>
          </a:p>
          <a:p>
            <a:pPr marL="228600" indent="-228600">
              <a:buAutoNum type="arabicPeriod"/>
            </a:pPr>
            <a:r>
              <a:rPr lang="en-US" baseline="0" dirty="0"/>
              <a:t>Vaccine-preventable diseases program: Many conditions have a </a:t>
            </a:r>
            <a:r>
              <a:rPr lang="en-US" baseline="0" dirty="0" err="1"/>
              <a:t>prodrome</a:t>
            </a:r>
            <a:r>
              <a:rPr lang="en-US" baseline="0" dirty="0"/>
              <a:t> with non-specific symptoms. Some patients may not remember those symptoms. If those symptoms can be reported, they will be included and contribute to the illness onset date. For pertussis, the onset is with cough.</a:t>
            </a:r>
          </a:p>
          <a:p>
            <a:pPr marL="228600" indent="-228600">
              <a:buAutoNum type="arabicPeriod"/>
            </a:pPr>
            <a:r>
              <a:rPr lang="en-US" baseline="0" dirty="0"/>
              <a:t>TB: As mentioned earlier, the dates used are Date of Report and Date Counted.</a:t>
            </a:r>
          </a:p>
          <a:p>
            <a:pPr marL="228600" indent="-228600">
              <a:buAutoNum type="arabicPeriod"/>
            </a:pPr>
            <a:r>
              <a:rPr lang="en-US" baseline="0" dirty="0"/>
              <a:t>Hepatitis: Only the signs/symptoms in the case definition are considered. Symptoms: fever, headache, malaise, anorexia, nausea/vomiting, diarrhea, abdominal pain. Sign: jaundice.</a:t>
            </a:r>
          </a:p>
          <a:p>
            <a:pPr marL="228600" indent="-228600">
              <a:buAutoNum type="arabicPeriod"/>
            </a:pPr>
            <a:r>
              <a:rPr lang="en-US" baseline="0" dirty="0"/>
              <a:t>Foodborne: Date of onset would be for the first of these signs/symptoms: vomiting, nausea, diarrhea, bloody diarrhea, constipation, weight loss, fatigue, chills, fever, headache, abdominal cramps, muscle aches; other.</a:t>
            </a:r>
          </a:p>
          <a:p>
            <a:pPr marL="0" indent="0">
              <a:buNone/>
            </a:pPr>
            <a:endParaRPr lang="en-US" baseline="0" dirty="0"/>
          </a:p>
          <a:p>
            <a:pPr marL="0" indent="0">
              <a:buNone/>
            </a:pPr>
            <a:r>
              <a:rPr lang="en-US" baseline="0" dirty="0"/>
              <a:t> </a:t>
            </a:r>
            <a:r>
              <a:rPr lang="en-US" dirty="0"/>
              <a:t> </a:t>
            </a:r>
          </a:p>
        </p:txBody>
      </p:sp>
      <p:sp>
        <p:nvSpPr>
          <p:cNvPr id="4" name="Slide Number Placeholder 3"/>
          <p:cNvSpPr>
            <a:spLocks noGrp="1"/>
          </p:cNvSpPr>
          <p:nvPr>
            <p:ph type="sldNum" sz="quarter" idx="10"/>
          </p:nvPr>
        </p:nvSpPr>
        <p:spPr/>
        <p:txBody>
          <a:bodyPr/>
          <a:lstStyle/>
          <a:p>
            <a:fld id="{D9778E9F-4912-4F41-9FEC-FA613D626BE2}" type="slidenum">
              <a:rPr lang="en-US" smtClean="0"/>
              <a:t>16</a:t>
            </a:fld>
            <a:endParaRPr lang="en-US"/>
          </a:p>
        </p:txBody>
      </p:sp>
    </p:spTree>
    <p:extLst>
      <p:ext uri="{BB962C8B-B14F-4D97-AF65-F5344CB8AC3E}">
        <p14:creationId xmlns:p14="http://schemas.microsoft.com/office/powerpoint/2010/main" val="19170449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1:44-1:50</a:t>
            </a:r>
          </a:p>
          <a:p>
            <a:r>
              <a:rPr lang="en-US" dirty="0"/>
              <a:t>Arizona Feedback:</a:t>
            </a:r>
          </a:p>
          <a:p>
            <a:pPr marL="228600" indent="-228600">
              <a:buAutoNum type="arabicPeriod"/>
            </a:pPr>
            <a:r>
              <a:rPr lang="en-US" dirty="0"/>
              <a:t>VPD: May have different onset dates from the provider or patient.</a:t>
            </a:r>
            <a:r>
              <a:rPr lang="en-US" baseline="0" dirty="0"/>
              <a:t> Generally, take the patient’s information, but this is per investigator judgment.</a:t>
            </a:r>
          </a:p>
        </p:txBody>
      </p:sp>
      <p:sp>
        <p:nvSpPr>
          <p:cNvPr id="4" name="Slide Number Placeholder 3"/>
          <p:cNvSpPr>
            <a:spLocks noGrp="1"/>
          </p:cNvSpPr>
          <p:nvPr>
            <p:ph type="sldNum" sz="quarter" idx="10"/>
          </p:nvPr>
        </p:nvSpPr>
        <p:spPr/>
        <p:txBody>
          <a:bodyPr/>
          <a:lstStyle/>
          <a:p>
            <a:fld id="{D9778E9F-4912-4F41-9FEC-FA613D626BE2}" type="slidenum">
              <a:rPr lang="en-US" smtClean="0"/>
              <a:t>17</a:t>
            </a:fld>
            <a:endParaRPr lang="en-US"/>
          </a:p>
        </p:txBody>
      </p:sp>
    </p:spTree>
    <p:extLst>
      <p:ext uri="{BB962C8B-B14F-4D97-AF65-F5344CB8AC3E}">
        <p14:creationId xmlns:p14="http://schemas.microsoft.com/office/powerpoint/2010/main" val="197787128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1:50-1:55</a:t>
            </a:r>
          </a:p>
          <a:p>
            <a:endParaRPr lang="en-US" dirty="0"/>
          </a:p>
          <a:p>
            <a:r>
              <a:rPr lang="en-US" dirty="0"/>
              <a:t>Arizona Feedback:</a:t>
            </a:r>
          </a:p>
          <a:p>
            <a:pPr marL="228600" indent="-228600">
              <a:buAutoNum type="arabicPeriod"/>
            </a:pPr>
            <a:r>
              <a:rPr lang="en-US" baseline="0" dirty="0"/>
              <a:t>HAI: Will use the specimen collection date if no other date is available.</a:t>
            </a:r>
          </a:p>
          <a:p>
            <a:pPr marL="228600" indent="-228600">
              <a:buAutoNum type="arabicPeriod"/>
            </a:pPr>
            <a:r>
              <a:rPr lang="en-US" baseline="0" dirty="0"/>
              <a:t>STD: Most patients are asymptomatic and identified via screening. Will use the specimen collection date for those patients. For congenital syphilis cases, the date of birth is used.</a:t>
            </a:r>
          </a:p>
          <a:p>
            <a:pPr marL="228600" indent="-228600">
              <a:buAutoNum type="arabicPeriod"/>
            </a:pPr>
            <a:r>
              <a:rPr lang="en-US" baseline="0" dirty="0"/>
              <a:t>VBD/Z: Date of report or the date of report may be used for illness onset date. If the patient is lost to follow-up or not investigated, the specimen collection date may be used. Will make the assumption the symptoms began on the date of collection.</a:t>
            </a:r>
            <a:endParaRPr lang="en-US" dirty="0"/>
          </a:p>
        </p:txBody>
      </p:sp>
      <p:sp>
        <p:nvSpPr>
          <p:cNvPr id="4" name="Slide Number Placeholder 3"/>
          <p:cNvSpPr>
            <a:spLocks noGrp="1"/>
          </p:cNvSpPr>
          <p:nvPr>
            <p:ph type="sldNum" sz="quarter" idx="10"/>
          </p:nvPr>
        </p:nvSpPr>
        <p:spPr/>
        <p:txBody>
          <a:bodyPr/>
          <a:lstStyle/>
          <a:p>
            <a:fld id="{D9778E9F-4912-4F41-9FEC-FA613D626BE2}" type="slidenum">
              <a:rPr lang="en-US" smtClean="0"/>
              <a:t>18</a:t>
            </a:fld>
            <a:endParaRPr lang="en-US"/>
          </a:p>
        </p:txBody>
      </p:sp>
    </p:spTree>
    <p:extLst>
      <p:ext uri="{BB962C8B-B14F-4D97-AF65-F5344CB8AC3E}">
        <p14:creationId xmlns:p14="http://schemas.microsoft.com/office/powerpoint/2010/main" val="197787128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1:55-1:58 Wrap Up and Thanks!</a:t>
            </a:r>
          </a:p>
        </p:txBody>
      </p:sp>
      <p:sp>
        <p:nvSpPr>
          <p:cNvPr id="4" name="Slide Number Placeholder 3"/>
          <p:cNvSpPr>
            <a:spLocks noGrp="1"/>
          </p:cNvSpPr>
          <p:nvPr>
            <p:ph type="sldNum" sz="quarter" idx="10"/>
          </p:nvPr>
        </p:nvSpPr>
        <p:spPr/>
        <p:txBody>
          <a:bodyPr/>
          <a:lstStyle/>
          <a:p>
            <a:fld id="{D9778E9F-4912-4F41-9FEC-FA613D626BE2}" type="slidenum">
              <a:rPr lang="en-US" smtClean="0"/>
              <a:t>19</a:t>
            </a:fld>
            <a:endParaRPr lang="en-US"/>
          </a:p>
        </p:txBody>
      </p:sp>
    </p:spTree>
    <p:extLst>
      <p:ext uri="{BB962C8B-B14F-4D97-AF65-F5344CB8AC3E}">
        <p14:creationId xmlns:p14="http://schemas.microsoft.com/office/powerpoint/2010/main" val="286475890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9778E9F-4912-4F41-9FEC-FA613D626BE2}" type="slidenum">
              <a:rPr lang="en-US" smtClean="0"/>
              <a:t>20</a:t>
            </a:fld>
            <a:endParaRPr lang="en-US"/>
          </a:p>
        </p:txBody>
      </p:sp>
    </p:spTree>
    <p:extLst>
      <p:ext uri="{BB962C8B-B14F-4D97-AF65-F5344CB8AC3E}">
        <p14:creationId xmlns:p14="http://schemas.microsoft.com/office/powerpoint/2010/main" val="125859849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1:58 Future Meetings and Close</a:t>
            </a:r>
          </a:p>
        </p:txBody>
      </p:sp>
      <p:sp>
        <p:nvSpPr>
          <p:cNvPr id="4" name="Slide Number Placeholder 3"/>
          <p:cNvSpPr>
            <a:spLocks noGrp="1"/>
          </p:cNvSpPr>
          <p:nvPr>
            <p:ph type="sldNum" sz="quarter" idx="10"/>
          </p:nvPr>
        </p:nvSpPr>
        <p:spPr/>
        <p:txBody>
          <a:bodyPr/>
          <a:lstStyle/>
          <a:p>
            <a:fld id="{D9778E9F-4912-4F41-9FEC-FA613D626BE2}" type="slidenum">
              <a:rPr lang="en-US" smtClean="0"/>
              <a:t>21</a:t>
            </a:fld>
            <a:endParaRPr lang="en-US"/>
          </a:p>
        </p:txBody>
      </p:sp>
    </p:spTree>
    <p:extLst>
      <p:ext uri="{BB962C8B-B14F-4D97-AF65-F5344CB8AC3E}">
        <p14:creationId xmlns:p14="http://schemas.microsoft.com/office/powerpoint/2010/main" val="11827891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7" name="Picture 6" descr="titleslide-0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Subtitle 2"/>
          <p:cNvSpPr>
            <a:spLocks noGrp="1"/>
          </p:cNvSpPr>
          <p:nvPr>
            <p:ph type="subTitle" idx="1" hasCustomPrompt="1"/>
          </p:nvPr>
        </p:nvSpPr>
        <p:spPr>
          <a:xfrm>
            <a:off x="457200" y="1558549"/>
            <a:ext cx="6400800" cy="1752600"/>
          </a:xfrm>
        </p:spPr>
        <p:txBody>
          <a:bodyPr/>
          <a:lstStyle>
            <a:lvl1pPr marL="0" indent="0" algn="l">
              <a:buNone/>
              <a:defRPr sz="3200">
                <a:solidFill>
                  <a:schemeClr val="tx1">
                    <a:tint val="75000"/>
                  </a:schemeClr>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z="2800" dirty="0">
                <a:solidFill>
                  <a:schemeClr val="tx1">
                    <a:lumMod val="65000"/>
                    <a:lumOff val="35000"/>
                  </a:schemeClr>
                </a:solidFill>
                <a:latin typeface="+mj-lt"/>
                <a:cs typeface="Arial-Mdm-FC"/>
              </a:rPr>
              <a:t>Subtitle</a:t>
            </a:r>
            <a:endParaRPr lang="en-US" sz="2800" dirty="0">
              <a:solidFill>
                <a:schemeClr val="tx1">
                  <a:lumMod val="65000"/>
                  <a:lumOff val="35000"/>
                </a:schemeClr>
              </a:solidFill>
              <a:latin typeface="Avenir" panose="02000503040000020003" pitchFamily="2" charset="0"/>
              <a:cs typeface="Arial-Mdm-FC"/>
            </a:endParaRPr>
          </a:p>
        </p:txBody>
      </p:sp>
      <p:sp>
        <p:nvSpPr>
          <p:cNvPr id="4" name="Title 3"/>
          <p:cNvSpPr>
            <a:spLocks noGrp="1"/>
          </p:cNvSpPr>
          <p:nvPr>
            <p:ph type="title"/>
          </p:nvPr>
        </p:nvSpPr>
        <p:spPr/>
        <p:txBody>
          <a:bodyPr/>
          <a:lstStyle>
            <a:lvl1pPr>
              <a:defRPr>
                <a:latin typeface="+mj-lt"/>
              </a:defRPr>
            </a:lvl1pPr>
          </a:lstStyle>
          <a:p>
            <a:r>
              <a:rPr lang="en-US" dirty="0"/>
              <a:t>Click to edit Master title style</a:t>
            </a:r>
          </a:p>
        </p:txBody>
      </p:sp>
    </p:spTree>
    <p:extLst>
      <p:ext uri="{BB962C8B-B14F-4D97-AF65-F5344CB8AC3E}">
        <p14:creationId xmlns:p14="http://schemas.microsoft.com/office/powerpoint/2010/main" val="26280332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7" name="Picture 6" descr="header-0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1336977"/>
          </a:xfrm>
          <a:prstGeom prst="rect">
            <a:avLst/>
          </a:prstGeom>
        </p:spPr>
      </p:pic>
      <p:sp>
        <p:nvSpPr>
          <p:cNvPr id="2" name="Title 1"/>
          <p:cNvSpPr>
            <a:spLocks noGrp="1"/>
          </p:cNvSpPr>
          <p:nvPr>
            <p:ph type="title" hasCustomPrompt="1"/>
          </p:nvPr>
        </p:nvSpPr>
        <p:spPr>
          <a:xfrm>
            <a:off x="457200" y="170482"/>
            <a:ext cx="8229600" cy="1030638"/>
          </a:xfrm>
        </p:spPr>
        <p:txBody>
          <a:bodyPr/>
          <a:lstStyle>
            <a:lvl1pPr algn="l">
              <a:defRPr sz="4400" baseline="0">
                <a:latin typeface="+mn-lt"/>
              </a:defRPr>
            </a:lvl1pPr>
          </a:lstStyle>
          <a:p>
            <a:r>
              <a:rPr lang="en-US" dirty="0"/>
              <a:t>Section Header</a:t>
            </a:r>
          </a:p>
        </p:txBody>
      </p:sp>
      <p:sp>
        <p:nvSpPr>
          <p:cNvPr id="6" name="Text Placeholder 5"/>
          <p:cNvSpPr>
            <a:spLocks noGrp="1"/>
          </p:cNvSpPr>
          <p:nvPr>
            <p:ph type="body" sz="quarter" idx="10"/>
          </p:nvPr>
        </p:nvSpPr>
        <p:spPr>
          <a:xfrm>
            <a:off x="170482" y="1336977"/>
            <a:ext cx="8849694" cy="474632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9821534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pic>
        <p:nvPicPr>
          <p:cNvPr id="7" name="Picture 6" descr="SectionSlide1-0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ext Placeholder 2"/>
          <p:cNvSpPr>
            <a:spLocks noGrp="1"/>
          </p:cNvSpPr>
          <p:nvPr>
            <p:ph type="body" sz="quarter" idx="10" hasCustomPrompt="1"/>
          </p:nvPr>
        </p:nvSpPr>
        <p:spPr>
          <a:xfrm>
            <a:off x="2851150" y="2592279"/>
            <a:ext cx="6115050" cy="906463"/>
          </a:xfrm>
        </p:spPr>
        <p:txBody>
          <a:bodyPr anchor="ctr">
            <a:normAutofit/>
          </a:bodyPr>
          <a:lstStyle>
            <a:lvl1pPr marL="0" indent="0" algn="ctr">
              <a:buNone/>
              <a:defRPr sz="3600" baseline="0">
                <a:solidFill>
                  <a:schemeClr val="bg1"/>
                </a:solidFill>
              </a:defRPr>
            </a:lvl1pPr>
          </a:lstStyle>
          <a:p>
            <a:pPr lvl="0"/>
            <a:r>
              <a:rPr lang="en-US" dirty="0"/>
              <a:t>Insert Title Here</a:t>
            </a:r>
          </a:p>
        </p:txBody>
      </p:sp>
    </p:spTree>
    <p:extLst>
      <p:ext uri="{BB962C8B-B14F-4D97-AF65-F5344CB8AC3E}">
        <p14:creationId xmlns:p14="http://schemas.microsoft.com/office/powerpoint/2010/main" val="33310595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600200"/>
            <a:ext cx="4038600" cy="4525963"/>
          </a:xfrm>
        </p:spPr>
        <p:txBody>
          <a:bodyPr/>
          <a:lstStyle>
            <a:lvl1pPr>
              <a:defRPr sz="2800">
                <a:solidFill>
                  <a:srgbClr val="101957"/>
                </a:solidFill>
                <a:latin typeface="Avenir" panose="02000503040000020003"/>
              </a:defRPr>
            </a:lvl1pPr>
            <a:lvl2pPr>
              <a:defRPr sz="2400">
                <a:solidFill>
                  <a:srgbClr val="101957"/>
                </a:solidFill>
                <a:latin typeface="Avenir" panose="02000503040000020003"/>
              </a:defRPr>
            </a:lvl2pPr>
            <a:lvl3pPr>
              <a:defRPr sz="2000">
                <a:solidFill>
                  <a:srgbClr val="101957"/>
                </a:solidFill>
                <a:latin typeface="Avenir" panose="02000503040000020003"/>
              </a:defRPr>
            </a:lvl3pPr>
            <a:lvl4pPr>
              <a:defRPr sz="1800">
                <a:solidFill>
                  <a:srgbClr val="101957"/>
                </a:solidFill>
                <a:latin typeface="Avenir" panose="02000503040000020003"/>
              </a:defRPr>
            </a:lvl4pPr>
            <a:lvl5pPr>
              <a:defRPr sz="1800">
                <a:solidFill>
                  <a:srgbClr val="101957"/>
                </a:solidFill>
                <a:latin typeface="Avenir" panose="02000503040000020003"/>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600200"/>
            <a:ext cx="4038600" cy="4525963"/>
          </a:xfrm>
        </p:spPr>
        <p:txBody>
          <a:bodyPr/>
          <a:lstStyle>
            <a:lvl1pPr>
              <a:defRPr sz="2800">
                <a:solidFill>
                  <a:srgbClr val="101957"/>
                </a:solidFill>
                <a:latin typeface="Avenir" panose="02000503040000020003"/>
              </a:defRPr>
            </a:lvl1pPr>
            <a:lvl2pPr>
              <a:defRPr sz="2400">
                <a:solidFill>
                  <a:srgbClr val="101957"/>
                </a:solidFill>
                <a:latin typeface="Avenir" panose="02000503040000020003"/>
              </a:defRPr>
            </a:lvl2pPr>
            <a:lvl3pPr>
              <a:defRPr sz="2000">
                <a:solidFill>
                  <a:srgbClr val="101957"/>
                </a:solidFill>
                <a:latin typeface="Avenir" panose="02000503040000020003"/>
              </a:defRPr>
            </a:lvl3pPr>
            <a:lvl4pPr>
              <a:defRPr sz="1800">
                <a:solidFill>
                  <a:srgbClr val="101957"/>
                </a:solidFill>
                <a:latin typeface="Avenir" panose="02000503040000020003"/>
              </a:defRPr>
            </a:lvl4pPr>
            <a:lvl5pPr>
              <a:defRPr sz="1800">
                <a:solidFill>
                  <a:srgbClr val="101957"/>
                </a:solidFill>
                <a:latin typeface="Avenir" panose="02000503040000020003"/>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itle 1"/>
          <p:cNvSpPr>
            <a:spLocks noGrp="1"/>
          </p:cNvSpPr>
          <p:nvPr>
            <p:ph type="ctrTitle"/>
          </p:nvPr>
        </p:nvSpPr>
        <p:spPr>
          <a:xfrm>
            <a:off x="381000" y="328083"/>
            <a:ext cx="6064250" cy="698500"/>
          </a:xfrm>
        </p:spPr>
        <p:txBody>
          <a:bodyPr>
            <a:normAutofit/>
          </a:bodyPr>
          <a:lstStyle/>
          <a:p>
            <a:pPr algn="l">
              <a:lnSpc>
                <a:spcPct val="80000"/>
              </a:lnSpc>
            </a:pPr>
            <a:r>
              <a:rPr lang="en-US" sz="4000">
                <a:solidFill>
                  <a:srgbClr val="101957"/>
                </a:solidFill>
                <a:latin typeface="Avenir" panose="02000503040000020003" pitchFamily="2" charset="0"/>
              </a:rPr>
              <a:t>Click to edit Master title style</a:t>
            </a:r>
            <a:endParaRPr lang="en-US" sz="4000" dirty="0">
              <a:solidFill>
                <a:srgbClr val="101957"/>
              </a:solidFill>
              <a:latin typeface="Avenir" panose="02000503040000020003" pitchFamily="2" charset="0"/>
              <a:cs typeface="Arial-Mdm-FC"/>
            </a:endParaRPr>
          </a:p>
        </p:txBody>
      </p:sp>
    </p:spTree>
    <p:extLst>
      <p:ext uri="{BB962C8B-B14F-4D97-AF65-F5344CB8AC3E}">
        <p14:creationId xmlns:p14="http://schemas.microsoft.com/office/powerpoint/2010/main" val="15702664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535113"/>
            <a:ext cx="4040188" cy="639762"/>
          </a:xfrm>
        </p:spPr>
        <p:txBody>
          <a:bodyPr anchor="b"/>
          <a:lstStyle>
            <a:lvl1pPr marL="0" indent="0">
              <a:buNone/>
              <a:defRPr sz="2400" b="1">
                <a:solidFill>
                  <a:srgbClr val="101957"/>
                </a:solidFill>
                <a:latin typeface="Avenir" panose="02000503040000020003"/>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solidFill>
                  <a:srgbClr val="101957"/>
                </a:solidFill>
                <a:latin typeface="Avenir" panose="02000503040000020003"/>
              </a:defRPr>
            </a:lvl1pPr>
            <a:lvl2pPr>
              <a:defRPr sz="2000">
                <a:solidFill>
                  <a:srgbClr val="101957"/>
                </a:solidFill>
                <a:latin typeface="Avenir" panose="02000503040000020003"/>
              </a:defRPr>
            </a:lvl2pPr>
            <a:lvl3pPr>
              <a:defRPr sz="1800">
                <a:solidFill>
                  <a:srgbClr val="101957"/>
                </a:solidFill>
                <a:latin typeface="Avenir" panose="02000503040000020003"/>
              </a:defRPr>
            </a:lvl3pPr>
            <a:lvl4pPr>
              <a:defRPr sz="1600">
                <a:solidFill>
                  <a:srgbClr val="101957"/>
                </a:solidFill>
                <a:latin typeface="Avenir" panose="02000503040000020003"/>
              </a:defRPr>
            </a:lvl4pPr>
            <a:lvl5pPr>
              <a:defRPr sz="1600">
                <a:solidFill>
                  <a:srgbClr val="101957"/>
                </a:solidFill>
                <a:latin typeface="Avenir" panose="02000503040000020003"/>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solidFill>
                  <a:srgbClr val="101957"/>
                </a:solidFill>
                <a:latin typeface="Avenir" panose="02000503040000020003"/>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solidFill>
                  <a:srgbClr val="101957"/>
                </a:solidFill>
                <a:latin typeface="Avenir" panose="02000503040000020003"/>
              </a:defRPr>
            </a:lvl1pPr>
            <a:lvl2pPr>
              <a:defRPr sz="2000">
                <a:solidFill>
                  <a:srgbClr val="101957"/>
                </a:solidFill>
                <a:latin typeface="Avenir" panose="02000503040000020003"/>
              </a:defRPr>
            </a:lvl2pPr>
            <a:lvl3pPr>
              <a:defRPr sz="1800">
                <a:solidFill>
                  <a:srgbClr val="101957"/>
                </a:solidFill>
                <a:latin typeface="Avenir" panose="02000503040000020003"/>
              </a:defRPr>
            </a:lvl3pPr>
            <a:lvl4pPr>
              <a:defRPr sz="1600">
                <a:solidFill>
                  <a:srgbClr val="101957"/>
                </a:solidFill>
                <a:latin typeface="Avenir" panose="02000503040000020003"/>
              </a:defRPr>
            </a:lvl4pPr>
            <a:lvl5pPr>
              <a:defRPr sz="1600">
                <a:solidFill>
                  <a:srgbClr val="101957"/>
                </a:solidFill>
                <a:latin typeface="Avenir" panose="02000503040000020003"/>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itle 1"/>
          <p:cNvSpPr>
            <a:spLocks noGrp="1"/>
          </p:cNvSpPr>
          <p:nvPr>
            <p:ph type="ctrTitle"/>
          </p:nvPr>
        </p:nvSpPr>
        <p:spPr>
          <a:xfrm>
            <a:off x="381000" y="328083"/>
            <a:ext cx="6064250" cy="698500"/>
          </a:xfrm>
        </p:spPr>
        <p:txBody>
          <a:bodyPr>
            <a:normAutofit/>
          </a:bodyPr>
          <a:lstStyle/>
          <a:p>
            <a:pPr algn="l">
              <a:lnSpc>
                <a:spcPct val="80000"/>
              </a:lnSpc>
            </a:pPr>
            <a:r>
              <a:rPr lang="en-US" sz="4000">
                <a:solidFill>
                  <a:srgbClr val="101957"/>
                </a:solidFill>
                <a:latin typeface="Avenir" panose="02000503040000020003" pitchFamily="2" charset="0"/>
              </a:rPr>
              <a:t>Click to edit Master title style</a:t>
            </a:r>
            <a:endParaRPr lang="en-US" sz="4000" dirty="0">
              <a:solidFill>
                <a:srgbClr val="101957"/>
              </a:solidFill>
              <a:latin typeface="Avenir" panose="02000503040000020003" pitchFamily="2" charset="0"/>
              <a:cs typeface="Arial-Mdm-FC"/>
            </a:endParaRPr>
          </a:p>
        </p:txBody>
      </p:sp>
    </p:spTree>
    <p:extLst>
      <p:ext uri="{BB962C8B-B14F-4D97-AF65-F5344CB8AC3E}">
        <p14:creationId xmlns:p14="http://schemas.microsoft.com/office/powerpoint/2010/main" val="25935387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extBox 1"/>
          <p:cNvSpPr txBox="1"/>
          <p:nvPr userDrawn="1"/>
        </p:nvSpPr>
        <p:spPr>
          <a:xfrm>
            <a:off x="304800" y="304800"/>
            <a:ext cx="5695950" cy="707886"/>
          </a:xfrm>
          <a:prstGeom prst="rect">
            <a:avLst/>
          </a:prstGeom>
          <a:noFill/>
        </p:spPr>
        <p:txBody>
          <a:bodyPr wrap="square" rtlCol="0">
            <a:spAutoFit/>
          </a:bodyPr>
          <a:lstStyle/>
          <a:p>
            <a:r>
              <a:rPr lang="en-US" sz="4000" dirty="0"/>
              <a:t>Title</a:t>
            </a:r>
          </a:p>
        </p:txBody>
      </p:sp>
    </p:spTree>
    <p:extLst>
      <p:ext uri="{BB962C8B-B14F-4D97-AF65-F5344CB8AC3E}">
        <p14:creationId xmlns:p14="http://schemas.microsoft.com/office/powerpoint/2010/main" val="15396720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7" name="Picture 6" descr="ConcludingSlide-0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8" name="TextBox 7"/>
          <p:cNvSpPr txBox="1"/>
          <p:nvPr userDrawn="1"/>
        </p:nvSpPr>
        <p:spPr>
          <a:xfrm>
            <a:off x="5609166" y="4808341"/>
            <a:ext cx="3280833" cy="1815882"/>
          </a:xfrm>
          <a:prstGeom prst="rect">
            <a:avLst/>
          </a:prstGeom>
          <a:noFill/>
        </p:spPr>
        <p:txBody>
          <a:bodyPr wrap="square" rtlCol="0">
            <a:spAutoFit/>
          </a:bodyPr>
          <a:lstStyle/>
          <a:p>
            <a:pPr algn="r"/>
            <a:r>
              <a:rPr lang="en-US" sz="1600" dirty="0">
                <a:solidFill>
                  <a:srgbClr val="152754"/>
                </a:solidFill>
                <a:latin typeface="Avenir" panose="02000503040000020003" pitchFamily="2" charset="0"/>
                <a:cs typeface="Arial-Mdm-FC"/>
              </a:rPr>
              <a:t>CSTE National Office</a:t>
            </a:r>
          </a:p>
          <a:p>
            <a:pPr algn="r"/>
            <a:r>
              <a:rPr lang="en-US" sz="1300" dirty="0">
                <a:solidFill>
                  <a:schemeClr val="tx1">
                    <a:lumMod val="65000"/>
                    <a:lumOff val="35000"/>
                  </a:schemeClr>
                </a:solidFill>
                <a:latin typeface="Avenir" panose="02000503040000020003" pitchFamily="2" charset="0"/>
                <a:cs typeface="Arial-Lgt-FC"/>
              </a:rPr>
              <a:t>2872 Woodcock Boulevard, Suite 250</a:t>
            </a:r>
          </a:p>
          <a:p>
            <a:pPr algn="r"/>
            <a:r>
              <a:rPr lang="en-US" sz="1300" dirty="0">
                <a:solidFill>
                  <a:schemeClr val="tx1">
                    <a:lumMod val="65000"/>
                    <a:lumOff val="35000"/>
                  </a:schemeClr>
                </a:solidFill>
                <a:latin typeface="Avenir" panose="02000503040000020003" pitchFamily="2" charset="0"/>
                <a:cs typeface="Arial-Lgt-FC"/>
              </a:rPr>
              <a:t>Atlanta, Georgia 30341</a:t>
            </a:r>
          </a:p>
          <a:p>
            <a:pPr algn="r"/>
            <a:endParaRPr lang="en-US" sz="1300" dirty="0">
              <a:solidFill>
                <a:schemeClr val="tx1">
                  <a:lumMod val="65000"/>
                  <a:lumOff val="35000"/>
                </a:schemeClr>
              </a:solidFill>
              <a:latin typeface="Avenir" panose="02000503040000020003" pitchFamily="2" charset="0"/>
              <a:cs typeface="Arial-Lgt-FC"/>
            </a:endParaRPr>
          </a:p>
          <a:p>
            <a:pPr algn="r"/>
            <a:r>
              <a:rPr lang="en-US" sz="1300" dirty="0">
                <a:solidFill>
                  <a:schemeClr val="tx1">
                    <a:lumMod val="65000"/>
                    <a:lumOff val="35000"/>
                  </a:schemeClr>
                </a:solidFill>
                <a:latin typeface="Avenir" panose="02000503040000020003" pitchFamily="2" charset="0"/>
                <a:cs typeface="Arial-Lgt-FC"/>
              </a:rPr>
              <a:t>770.458.3811</a:t>
            </a:r>
          </a:p>
          <a:p>
            <a:pPr algn="r"/>
            <a:r>
              <a:rPr lang="en-US" sz="1100" b="1" dirty="0">
                <a:solidFill>
                  <a:schemeClr val="tx1">
                    <a:lumMod val="65000"/>
                    <a:lumOff val="35000"/>
                  </a:schemeClr>
                </a:solidFill>
                <a:latin typeface="Avenir" panose="02000503040000020003" pitchFamily="2" charset="0"/>
                <a:cs typeface="Arial-Lgt-FC"/>
              </a:rPr>
              <a:t> </a:t>
            </a:r>
            <a:r>
              <a:rPr lang="en-US" sz="1300" dirty="0">
                <a:solidFill>
                  <a:schemeClr val="tx1">
                    <a:lumMod val="65000"/>
                    <a:lumOff val="35000"/>
                  </a:schemeClr>
                </a:solidFill>
                <a:latin typeface="Avenir" panose="02000503040000020003" pitchFamily="2" charset="0"/>
                <a:cs typeface="Arial-Lgt-FC"/>
              </a:rPr>
              <a:t>770.458.8516</a:t>
            </a:r>
          </a:p>
          <a:p>
            <a:pPr algn="r"/>
            <a:r>
              <a:rPr lang="en-US" sz="1300" dirty="0" err="1">
                <a:solidFill>
                  <a:schemeClr val="tx1">
                    <a:lumMod val="65000"/>
                    <a:lumOff val="35000"/>
                  </a:schemeClr>
                </a:solidFill>
                <a:latin typeface="Avenir" panose="02000503040000020003" pitchFamily="2" charset="0"/>
                <a:cs typeface="Arial-Lgt-FC"/>
              </a:rPr>
              <a:t>cmccoull@cste.org</a:t>
            </a:r>
            <a:endParaRPr lang="en-US" sz="1300" dirty="0">
              <a:solidFill>
                <a:schemeClr val="tx1">
                  <a:lumMod val="65000"/>
                  <a:lumOff val="35000"/>
                </a:schemeClr>
              </a:solidFill>
              <a:latin typeface="Avenir" panose="02000503040000020003" pitchFamily="2" charset="0"/>
              <a:cs typeface="Arial-Lgt-FC"/>
            </a:endParaRPr>
          </a:p>
          <a:p>
            <a:pPr algn="r"/>
            <a:endParaRPr lang="en-US" sz="1600" dirty="0">
              <a:latin typeface="Avenir" panose="02000503040000020003" pitchFamily="2" charset="0"/>
            </a:endParaRPr>
          </a:p>
        </p:txBody>
      </p:sp>
    </p:spTree>
    <p:extLst>
      <p:ext uri="{BB962C8B-B14F-4D97-AF65-F5344CB8AC3E}">
        <p14:creationId xmlns:p14="http://schemas.microsoft.com/office/powerpoint/2010/main" val="33695632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3050"/>
            <a:ext cx="5928102" cy="742089"/>
          </a:xfrm>
        </p:spPr>
        <p:txBody>
          <a:bodyPr anchor="b">
            <a:normAutofit/>
          </a:bodyPr>
          <a:lstStyle>
            <a:lvl1pPr algn="l">
              <a:defRPr sz="2400" b="0">
                <a:latin typeface="Avenir LT 45 Book" panose="02000503020000020003" pitchFamily="2" charset="0"/>
              </a:defRPr>
            </a:lvl1pPr>
          </a:lstStyle>
          <a:p>
            <a:r>
              <a:rPr lang="en-US" sz="4000" dirty="0">
                <a:solidFill>
                  <a:srgbClr val="101957"/>
                </a:solidFill>
                <a:latin typeface="Avenir" panose="02000503040000020003" pitchFamily="2" charset="0"/>
                <a:cs typeface="Arial-Mdm-FC"/>
              </a:rPr>
              <a:t>Header</a:t>
            </a:r>
            <a:endParaRPr lang="en-US" dirty="0"/>
          </a:p>
        </p:txBody>
      </p:sp>
      <p:sp>
        <p:nvSpPr>
          <p:cNvPr id="3" name="Content Placeholder 2"/>
          <p:cNvSpPr>
            <a:spLocks noGrp="1"/>
          </p:cNvSpPr>
          <p:nvPr>
            <p:ph idx="1" hasCustomPrompt="1"/>
          </p:nvPr>
        </p:nvSpPr>
        <p:spPr>
          <a:xfrm>
            <a:off x="3575050" y="1435100"/>
            <a:ext cx="5111750" cy="4691063"/>
          </a:xfrm>
        </p:spPr>
        <p:txBody>
          <a:bodyPr/>
          <a:lstStyle>
            <a:lvl1pPr algn="l">
              <a:defRPr sz="3200">
                <a:latin typeface="Avenir LT 45 Book" panose="02000503020000020003" pitchFamily="2" charset="0"/>
              </a:defRPr>
            </a:lvl1pPr>
            <a:lvl2pPr marL="800100" indent="-342900" algn="l">
              <a:lnSpc>
                <a:spcPct val="130000"/>
              </a:lnSpc>
              <a:buFont typeface="Arial"/>
              <a:buChar char="•"/>
              <a:defRPr sz="1600"/>
            </a:lvl2pPr>
            <a:lvl3pPr marL="800100" indent="0">
              <a:buNone/>
              <a:defRPr sz="1200"/>
            </a:lvl3pPr>
            <a:lvl4pPr>
              <a:defRPr sz="2000"/>
            </a:lvl4pPr>
            <a:lvl5pPr>
              <a:defRPr sz="2000"/>
            </a:lvl5pPr>
            <a:lvl6pPr>
              <a:defRPr sz="2000"/>
            </a:lvl6pPr>
            <a:lvl7pPr>
              <a:defRPr sz="2000"/>
            </a:lvl7pPr>
            <a:lvl8pPr>
              <a:defRPr sz="2000"/>
            </a:lvl8pPr>
            <a:lvl9pPr>
              <a:defRPr sz="2000"/>
            </a:lvl9pPr>
          </a:lstStyle>
          <a:p>
            <a:pPr algn="l"/>
            <a:r>
              <a:rPr lang="en-US" dirty="0" err="1">
                <a:solidFill>
                  <a:srgbClr val="585543"/>
                </a:solidFill>
                <a:latin typeface="Avenir" panose="02000503040000020003" pitchFamily="2" charset="0"/>
                <a:cs typeface="Arial-Mdm-FC"/>
              </a:rPr>
              <a:t>Subheader</a:t>
            </a:r>
            <a:endParaRPr lang="en-US" dirty="0">
              <a:solidFill>
                <a:srgbClr val="585543"/>
              </a:solidFill>
              <a:latin typeface="Avenir" panose="02000503040000020003" pitchFamily="2" charset="0"/>
              <a:cs typeface="Arial-Lgt-FC"/>
            </a:endParaRPr>
          </a:p>
          <a:p>
            <a:pPr algn="l"/>
            <a:r>
              <a:rPr lang="en-US" sz="2000" dirty="0">
                <a:solidFill>
                  <a:schemeClr val="tx1">
                    <a:lumMod val="65000"/>
                    <a:lumOff val="35000"/>
                  </a:schemeClr>
                </a:solidFill>
                <a:latin typeface="Avenir" panose="02000503040000020003" pitchFamily="2" charset="0"/>
                <a:cs typeface="Arial-Lgt-FC"/>
              </a:rPr>
              <a:t>Lorem ipsum dolor sit </a:t>
            </a:r>
            <a:r>
              <a:rPr lang="en-US" sz="2000" dirty="0" err="1">
                <a:solidFill>
                  <a:schemeClr val="tx1">
                    <a:lumMod val="65000"/>
                    <a:lumOff val="35000"/>
                  </a:schemeClr>
                </a:solidFill>
                <a:latin typeface="Avenir" panose="02000503040000020003" pitchFamily="2" charset="0"/>
                <a:cs typeface="Arial-Lgt-FC"/>
              </a:rPr>
              <a:t>amet</a:t>
            </a:r>
            <a:r>
              <a:rPr lang="en-US" sz="2000" dirty="0">
                <a:solidFill>
                  <a:schemeClr val="tx1">
                    <a:lumMod val="65000"/>
                    <a:lumOff val="35000"/>
                  </a:schemeClr>
                </a:solidFill>
                <a:latin typeface="Avenir" panose="02000503040000020003" pitchFamily="2" charset="0"/>
                <a:cs typeface="Arial-Lgt-FC"/>
              </a:rPr>
              <a:t>, id </a:t>
            </a:r>
            <a:r>
              <a:rPr lang="en-US" sz="2000" dirty="0" err="1">
                <a:solidFill>
                  <a:schemeClr val="tx1">
                    <a:lumMod val="65000"/>
                    <a:lumOff val="35000"/>
                  </a:schemeClr>
                </a:solidFill>
                <a:latin typeface="Avenir" panose="02000503040000020003" pitchFamily="2" charset="0"/>
                <a:cs typeface="Arial-Lgt-FC"/>
              </a:rPr>
              <a:t>reque</a:t>
            </a:r>
            <a:r>
              <a:rPr lang="en-US" sz="2000" dirty="0">
                <a:solidFill>
                  <a:schemeClr val="tx1">
                    <a:lumMod val="65000"/>
                    <a:lumOff val="35000"/>
                  </a:schemeClr>
                </a:solidFill>
                <a:latin typeface="Avenir" panose="02000503040000020003" pitchFamily="2" charset="0"/>
                <a:cs typeface="Arial-Lgt-FC"/>
              </a:rPr>
              <a:t> </a:t>
            </a:r>
            <a:r>
              <a:rPr lang="en-US" sz="2000" dirty="0" err="1">
                <a:solidFill>
                  <a:schemeClr val="tx1">
                    <a:lumMod val="65000"/>
                    <a:lumOff val="35000"/>
                  </a:schemeClr>
                </a:solidFill>
                <a:latin typeface="Avenir" panose="02000503040000020003" pitchFamily="2" charset="0"/>
                <a:cs typeface="Arial-Lgt-FC"/>
              </a:rPr>
              <a:t>appareat</a:t>
            </a:r>
            <a:r>
              <a:rPr lang="en-US" sz="2000" dirty="0">
                <a:solidFill>
                  <a:schemeClr val="tx1">
                    <a:lumMod val="65000"/>
                    <a:lumOff val="35000"/>
                  </a:schemeClr>
                </a:solidFill>
                <a:latin typeface="Avenir" panose="02000503040000020003" pitchFamily="2" charset="0"/>
                <a:cs typeface="Arial-Lgt-FC"/>
              </a:rPr>
              <a:t> per. </a:t>
            </a:r>
            <a:r>
              <a:rPr lang="en-US" sz="2000" dirty="0" err="1">
                <a:solidFill>
                  <a:schemeClr val="tx1">
                    <a:lumMod val="65000"/>
                    <a:lumOff val="35000"/>
                  </a:schemeClr>
                </a:solidFill>
                <a:latin typeface="Avenir" panose="02000503040000020003" pitchFamily="2" charset="0"/>
                <a:cs typeface="Arial-Lgt-FC"/>
              </a:rPr>
              <a:t>Te</a:t>
            </a:r>
            <a:r>
              <a:rPr lang="en-US" sz="2000" dirty="0">
                <a:solidFill>
                  <a:schemeClr val="tx1">
                    <a:lumMod val="65000"/>
                    <a:lumOff val="35000"/>
                  </a:schemeClr>
                </a:solidFill>
                <a:latin typeface="Avenir" panose="02000503040000020003" pitchFamily="2" charset="0"/>
                <a:cs typeface="Arial-Lgt-FC"/>
              </a:rPr>
              <a:t> </a:t>
            </a:r>
            <a:r>
              <a:rPr lang="en-US" sz="2000" dirty="0" err="1">
                <a:solidFill>
                  <a:schemeClr val="tx1">
                    <a:lumMod val="65000"/>
                    <a:lumOff val="35000"/>
                  </a:schemeClr>
                </a:solidFill>
                <a:latin typeface="Avenir" panose="02000503040000020003" pitchFamily="2" charset="0"/>
                <a:cs typeface="Arial-Lgt-FC"/>
              </a:rPr>
              <a:t>neglegentur</a:t>
            </a:r>
            <a:r>
              <a:rPr lang="en-US" sz="2000" dirty="0">
                <a:solidFill>
                  <a:schemeClr val="tx1">
                    <a:lumMod val="65000"/>
                    <a:lumOff val="35000"/>
                  </a:schemeClr>
                </a:solidFill>
                <a:latin typeface="Avenir" panose="02000503040000020003" pitchFamily="2" charset="0"/>
                <a:cs typeface="Arial-Lgt-FC"/>
              </a:rPr>
              <a:t> </a:t>
            </a:r>
            <a:r>
              <a:rPr lang="en-US" sz="2000" dirty="0" err="1">
                <a:solidFill>
                  <a:schemeClr val="tx1">
                    <a:lumMod val="65000"/>
                    <a:lumOff val="35000"/>
                  </a:schemeClr>
                </a:solidFill>
                <a:latin typeface="Avenir" panose="02000503040000020003" pitchFamily="2" charset="0"/>
                <a:cs typeface="Arial-Lgt-FC"/>
              </a:rPr>
              <a:t>comprehens</a:t>
            </a:r>
            <a:r>
              <a:rPr lang="en-US" sz="2000" dirty="0">
                <a:solidFill>
                  <a:schemeClr val="tx1">
                    <a:lumMod val="65000"/>
                    <a:lumOff val="35000"/>
                  </a:schemeClr>
                </a:solidFill>
                <a:latin typeface="Avenir" panose="02000503040000020003" pitchFamily="2" charset="0"/>
                <a:cs typeface="Arial-Lgt-FC"/>
              </a:rPr>
              <a:t> qui. Ne qui </a:t>
            </a:r>
            <a:r>
              <a:rPr lang="en-US" sz="2000" dirty="0" err="1">
                <a:solidFill>
                  <a:schemeClr val="tx1">
                    <a:lumMod val="65000"/>
                    <a:lumOff val="35000"/>
                  </a:schemeClr>
                </a:solidFill>
                <a:latin typeface="Avenir" panose="02000503040000020003" pitchFamily="2" charset="0"/>
                <a:cs typeface="Arial-Lgt-FC"/>
              </a:rPr>
              <a:t>eirmod</a:t>
            </a:r>
            <a:r>
              <a:rPr lang="en-US" sz="2000" dirty="0">
                <a:solidFill>
                  <a:schemeClr val="tx1">
                    <a:lumMod val="65000"/>
                    <a:lumOff val="35000"/>
                  </a:schemeClr>
                </a:solidFill>
                <a:latin typeface="Avenir" panose="02000503040000020003" pitchFamily="2" charset="0"/>
                <a:cs typeface="Arial-Lgt-FC"/>
              </a:rPr>
              <a:t> </a:t>
            </a:r>
            <a:r>
              <a:rPr lang="en-US" sz="2000" dirty="0" err="1">
                <a:solidFill>
                  <a:schemeClr val="tx1">
                    <a:lumMod val="65000"/>
                    <a:lumOff val="35000"/>
                  </a:schemeClr>
                </a:solidFill>
                <a:latin typeface="Avenir" panose="02000503040000020003" pitchFamily="2" charset="0"/>
                <a:cs typeface="Arial-Lgt-FC"/>
              </a:rPr>
              <a:t>mediocrem</a:t>
            </a:r>
            <a:r>
              <a:rPr lang="en-US" sz="2000" dirty="0">
                <a:solidFill>
                  <a:schemeClr val="tx1">
                    <a:lumMod val="65000"/>
                    <a:lumOff val="35000"/>
                  </a:schemeClr>
                </a:solidFill>
                <a:latin typeface="Avenir" panose="02000503040000020003" pitchFamily="2" charset="0"/>
                <a:cs typeface="Arial-Lgt-FC"/>
              </a:rPr>
              <a:t>. </a:t>
            </a:r>
            <a:r>
              <a:rPr lang="en-US" sz="2000" dirty="0" err="1">
                <a:solidFill>
                  <a:schemeClr val="tx1">
                    <a:lumMod val="65000"/>
                    <a:lumOff val="35000"/>
                  </a:schemeClr>
                </a:solidFill>
                <a:latin typeface="Avenir" panose="02000503040000020003" pitchFamily="2" charset="0"/>
                <a:cs typeface="Arial-Lgt-FC"/>
              </a:rPr>
              <a:t>Mentitum</a:t>
            </a:r>
            <a:r>
              <a:rPr lang="en-US" sz="2000" dirty="0">
                <a:solidFill>
                  <a:schemeClr val="tx1">
                    <a:lumMod val="65000"/>
                    <a:lumOff val="35000"/>
                  </a:schemeClr>
                </a:solidFill>
                <a:latin typeface="Avenir" panose="02000503040000020003" pitchFamily="2" charset="0"/>
                <a:cs typeface="Arial-Lgt-FC"/>
              </a:rPr>
              <a:t> </a:t>
            </a:r>
            <a:r>
              <a:rPr lang="en-US" sz="2000" dirty="0" err="1">
                <a:solidFill>
                  <a:schemeClr val="tx1">
                    <a:lumMod val="65000"/>
                    <a:lumOff val="35000"/>
                  </a:schemeClr>
                </a:solidFill>
                <a:latin typeface="Avenir" panose="02000503040000020003" pitchFamily="2" charset="0"/>
                <a:cs typeface="Arial-Lgt-FC"/>
              </a:rPr>
              <a:t>maluisset</a:t>
            </a:r>
            <a:r>
              <a:rPr lang="en-US" sz="2000" dirty="0">
                <a:solidFill>
                  <a:schemeClr val="tx1">
                    <a:lumMod val="65000"/>
                    <a:lumOff val="35000"/>
                  </a:schemeClr>
                </a:solidFill>
                <a:latin typeface="Avenir" panose="02000503040000020003" pitchFamily="2" charset="0"/>
                <a:cs typeface="Arial-Lgt-FC"/>
              </a:rPr>
              <a:t> et sea, </a:t>
            </a:r>
            <a:r>
              <a:rPr lang="en-US" sz="2000" dirty="0" err="1">
                <a:solidFill>
                  <a:schemeClr val="tx1">
                    <a:lumMod val="65000"/>
                    <a:lumOff val="35000"/>
                  </a:schemeClr>
                </a:solidFill>
                <a:latin typeface="Avenir" panose="02000503040000020003" pitchFamily="2" charset="0"/>
                <a:cs typeface="Arial-Lgt-FC"/>
              </a:rPr>
              <a:t>harum</a:t>
            </a:r>
            <a:r>
              <a:rPr lang="en-US" sz="2000" dirty="0">
                <a:solidFill>
                  <a:schemeClr val="tx1">
                    <a:lumMod val="65000"/>
                    <a:lumOff val="35000"/>
                  </a:schemeClr>
                </a:solidFill>
                <a:latin typeface="Avenir" panose="02000503040000020003" pitchFamily="2" charset="0"/>
                <a:cs typeface="Arial-Lgt-FC"/>
              </a:rPr>
              <a:t> </a:t>
            </a:r>
            <a:r>
              <a:rPr lang="en-US" sz="2000" dirty="0" err="1">
                <a:solidFill>
                  <a:schemeClr val="tx1">
                    <a:lumMod val="65000"/>
                    <a:lumOff val="35000"/>
                  </a:schemeClr>
                </a:solidFill>
                <a:latin typeface="Avenir" panose="02000503040000020003" pitchFamily="2" charset="0"/>
                <a:cs typeface="Arial-Lgt-FC"/>
              </a:rPr>
              <a:t>solet</a:t>
            </a:r>
            <a:r>
              <a:rPr lang="en-US" sz="2000" dirty="0">
                <a:solidFill>
                  <a:schemeClr val="tx1">
                    <a:lumMod val="65000"/>
                    <a:lumOff val="35000"/>
                  </a:schemeClr>
                </a:solidFill>
                <a:latin typeface="Avenir" panose="02000503040000020003" pitchFamily="2" charset="0"/>
                <a:cs typeface="Arial-Lgt-FC"/>
              </a:rPr>
              <a:t> id mea. Lorem ipsum</a:t>
            </a:r>
          </a:p>
          <a:p>
            <a:pPr marL="800100" lvl="1" indent="-342900" algn="l">
              <a:lnSpc>
                <a:spcPct val="130000"/>
              </a:lnSpc>
              <a:buFont typeface="Arial"/>
              <a:buChar char="•"/>
            </a:pPr>
            <a:r>
              <a:rPr lang="en-US" sz="2000" dirty="0">
                <a:solidFill>
                  <a:schemeClr val="tx1">
                    <a:lumMod val="65000"/>
                    <a:lumOff val="35000"/>
                  </a:schemeClr>
                </a:solidFill>
                <a:latin typeface="Avenir" panose="02000503040000020003" pitchFamily="2" charset="0"/>
                <a:cs typeface="Arial-Lgt-FC"/>
              </a:rPr>
              <a:t>Lorem ipsum</a:t>
            </a:r>
          </a:p>
          <a:p>
            <a:pPr marL="800100" lvl="1" indent="-342900" algn="l">
              <a:lnSpc>
                <a:spcPct val="130000"/>
              </a:lnSpc>
              <a:buFont typeface="Arial"/>
              <a:buChar char="•"/>
            </a:pPr>
            <a:r>
              <a:rPr lang="en-US" sz="2000" dirty="0">
                <a:solidFill>
                  <a:schemeClr val="tx1">
                    <a:lumMod val="65000"/>
                    <a:lumOff val="35000"/>
                  </a:schemeClr>
                </a:solidFill>
                <a:latin typeface="Avenir" panose="02000503040000020003" pitchFamily="2" charset="0"/>
                <a:cs typeface="Arial-Lgt-FC"/>
              </a:rPr>
              <a:t>Lorem ipsum</a:t>
            </a:r>
          </a:p>
          <a:p>
            <a:pPr marL="800100" lvl="1" indent="-342900" algn="l">
              <a:lnSpc>
                <a:spcPct val="130000"/>
              </a:lnSpc>
              <a:buFont typeface="Arial"/>
              <a:buChar char="•"/>
            </a:pPr>
            <a:r>
              <a:rPr lang="en-US" sz="2000" dirty="0">
                <a:solidFill>
                  <a:schemeClr val="tx1">
                    <a:lumMod val="65000"/>
                    <a:lumOff val="35000"/>
                  </a:schemeClr>
                </a:solidFill>
                <a:latin typeface="Avenir" panose="02000503040000020003" pitchFamily="2" charset="0"/>
                <a:cs typeface="Arial-Lgt-FC"/>
              </a:rPr>
              <a:t>Lorem ipsum</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solidFill>
                  <a:srgbClr val="101957"/>
                </a:solidFill>
                <a:latin typeface="Avenir" panose="02000503040000020003"/>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25776216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solidFill>
                  <a:srgbClr val="101957"/>
                </a:solidFill>
                <a:latin typeface="Avenir LT 45 Book" panose="02000503020000020003" pitchFamily="2" charset="0"/>
              </a:defRPr>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solidFill>
                  <a:srgbClr val="101957"/>
                </a:solidFill>
                <a:latin typeface="Avenir" panose="02000503040000020003"/>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solidFill>
                  <a:srgbClr val="101957"/>
                </a:solidFill>
                <a:latin typeface="Avenir LT 45 Book" panose="02000503020000020003" pitchFamily="2"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23679173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p:txBody>
          <a:bodyPr vert="eaVert"/>
          <a:lstStyle>
            <a:lvl1pPr>
              <a:defRPr>
                <a:solidFill>
                  <a:srgbClr val="101957"/>
                </a:solidFill>
                <a:latin typeface="Avenir LT 45 Book" panose="02000503020000020003" pitchFamily="2" charset="0"/>
              </a:defRPr>
            </a:lvl1pPr>
            <a:lvl2pPr>
              <a:defRPr>
                <a:solidFill>
                  <a:srgbClr val="101957"/>
                </a:solidFill>
                <a:latin typeface="Avenir LT 45 Book" panose="02000503020000020003" pitchFamily="2" charset="0"/>
              </a:defRPr>
            </a:lvl2pPr>
            <a:lvl3pPr>
              <a:defRPr>
                <a:solidFill>
                  <a:srgbClr val="101957"/>
                </a:solidFill>
                <a:latin typeface="Avenir LT 45 Book" panose="02000503020000020003" pitchFamily="2" charset="0"/>
              </a:defRPr>
            </a:lvl3pPr>
            <a:lvl4pPr>
              <a:defRPr>
                <a:solidFill>
                  <a:srgbClr val="101957"/>
                </a:solidFill>
                <a:latin typeface="Avenir LT 45 Book" panose="02000503020000020003" pitchFamily="2" charset="0"/>
              </a:defRPr>
            </a:lvl4pPr>
            <a:lvl5pPr>
              <a:defRPr>
                <a:solidFill>
                  <a:srgbClr val="101957"/>
                </a:solidFill>
                <a:latin typeface="Avenir LT 45 Book" panose="02000503020000020003"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itle 1"/>
          <p:cNvSpPr>
            <a:spLocks noGrp="1"/>
          </p:cNvSpPr>
          <p:nvPr>
            <p:ph type="ctrTitle"/>
          </p:nvPr>
        </p:nvSpPr>
        <p:spPr>
          <a:xfrm>
            <a:off x="381000" y="328083"/>
            <a:ext cx="6064250" cy="698500"/>
          </a:xfrm>
        </p:spPr>
        <p:txBody>
          <a:bodyPr>
            <a:normAutofit/>
          </a:bodyPr>
          <a:lstStyle>
            <a:lvl1pPr>
              <a:defRPr>
                <a:latin typeface="Avenir LT 45 Book" panose="02000503020000020003" pitchFamily="2" charset="0"/>
              </a:defRPr>
            </a:lvl1pPr>
          </a:lstStyle>
          <a:p>
            <a:pPr algn="l">
              <a:lnSpc>
                <a:spcPct val="80000"/>
              </a:lnSpc>
            </a:pPr>
            <a:r>
              <a:rPr lang="en-US" sz="4000" dirty="0">
                <a:solidFill>
                  <a:srgbClr val="101957"/>
                </a:solidFill>
                <a:latin typeface="Avenir" panose="02000503040000020003" pitchFamily="2" charset="0"/>
              </a:rPr>
              <a:t>Click to edit Master title style</a:t>
            </a:r>
            <a:endParaRPr lang="en-US" sz="4000" dirty="0">
              <a:solidFill>
                <a:srgbClr val="101957"/>
              </a:solidFill>
              <a:latin typeface="Avenir" panose="02000503040000020003" pitchFamily="2" charset="0"/>
              <a:cs typeface="Arial-Mdm-FC"/>
            </a:endParaRPr>
          </a:p>
        </p:txBody>
      </p:sp>
    </p:spTree>
    <p:extLst>
      <p:ext uri="{BB962C8B-B14F-4D97-AF65-F5344CB8AC3E}">
        <p14:creationId xmlns:p14="http://schemas.microsoft.com/office/powerpoint/2010/main" val="3691176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lvl1pPr>
              <a:defRPr>
                <a:solidFill>
                  <a:srgbClr val="101957"/>
                </a:solidFill>
                <a:latin typeface="Avenir LT 45 Book" panose="02000503020000020003" pitchFamily="2" charset="0"/>
              </a:defRPr>
            </a:lvl1pPr>
          </a:lstStyle>
          <a:p>
            <a:r>
              <a:rPr lang="en-US" dirty="0"/>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lvl1pPr>
              <a:defRPr>
                <a:solidFill>
                  <a:srgbClr val="101957"/>
                </a:solidFill>
                <a:latin typeface="Avenir LT 45 Book" panose="02000503020000020003" pitchFamily="2" charset="0"/>
              </a:defRPr>
            </a:lvl1pPr>
            <a:lvl2pPr>
              <a:defRPr>
                <a:solidFill>
                  <a:srgbClr val="101957"/>
                </a:solidFill>
                <a:latin typeface="Avenir LT 45 Book" panose="02000503020000020003" pitchFamily="2" charset="0"/>
              </a:defRPr>
            </a:lvl2pPr>
            <a:lvl3pPr>
              <a:defRPr>
                <a:solidFill>
                  <a:srgbClr val="101957"/>
                </a:solidFill>
                <a:latin typeface="Avenir LT 45 Book" panose="02000503020000020003" pitchFamily="2" charset="0"/>
              </a:defRPr>
            </a:lvl3pPr>
            <a:lvl4pPr>
              <a:defRPr>
                <a:solidFill>
                  <a:srgbClr val="101957"/>
                </a:solidFill>
                <a:latin typeface="Avenir LT 45 Book" panose="02000503020000020003" pitchFamily="2" charset="0"/>
              </a:defRPr>
            </a:lvl4pPr>
            <a:lvl5pPr>
              <a:defRPr>
                <a:solidFill>
                  <a:srgbClr val="101957"/>
                </a:solidFill>
                <a:latin typeface="Avenir LT 45 Book" panose="02000503020000020003"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3321794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descr="footer2-01.jpg"/>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0" y="6169093"/>
            <a:ext cx="9144000" cy="688907"/>
          </a:xfrm>
          <a:prstGeom prst="rect">
            <a:avLst/>
          </a:prstGeom>
        </p:spPr>
      </p:pic>
      <p:pic>
        <p:nvPicPr>
          <p:cNvPr id="7" name="Picture 6" descr="header-01.jpg"/>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0" y="0"/>
            <a:ext cx="9144000" cy="1336977"/>
          </a:xfrm>
          <a:prstGeom prst="rect">
            <a:avLst/>
          </a:prstGeom>
        </p:spPr>
      </p:pic>
      <p:sp>
        <p:nvSpPr>
          <p:cNvPr id="2" name="Title Placeholder 1"/>
          <p:cNvSpPr>
            <a:spLocks noGrp="1"/>
          </p:cNvSpPr>
          <p:nvPr>
            <p:ph type="title"/>
          </p:nvPr>
        </p:nvSpPr>
        <p:spPr>
          <a:xfrm>
            <a:off x="457200" y="193977"/>
            <a:ext cx="8229600" cy="983894"/>
          </a:xfrm>
          <a:prstGeom prst="rect">
            <a:avLst/>
          </a:prstGeom>
        </p:spPr>
        <p:txBody>
          <a:bodyPr vert="horz" lIns="91440" tIns="45720" rIns="91440" bIns="45720" rtlCol="0" anchor="ctr">
            <a:normAutofit/>
          </a:bodyPr>
          <a:lstStyle/>
          <a:p>
            <a:r>
              <a:rPr lang="en-US" dirty="0"/>
              <a:t>Header</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18685223"/>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spcBef>
          <a:spcPct val="0"/>
        </a:spcBef>
        <a:buNone/>
        <a:defRPr sz="4400" kern="1200">
          <a:solidFill>
            <a:srgbClr val="152754"/>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lang="en-US" sz="2400" kern="1200" dirty="0" smtClean="0">
          <a:solidFill>
            <a:srgbClr val="101957"/>
          </a:solidFill>
          <a:latin typeface="+mj-lt"/>
          <a:ea typeface="+mn-ea"/>
          <a:cs typeface="+mn-cs"/>
        </a:defRPr>
      </a:lvl1pPr>
      <a:lvl2pPr marL="800100" indent="-342900" algn="l" defTabSz="914400" rtl="0" eaLnBrk="1" latinLnBrk="0" hangingPunct="1">
        <a:spcBef>
          <a:spcPct val="20000"/>
        </a:spcBef>
        <a:buFont typeface="Courier New" panose="02070309020205020404" pitchFamily="49" charset="0"/>
        <a:buChar char="o"/>
        <a:defRPr lang="en-US" sz="2400" kern="1200" dirty="0" smtClean="0">
          <a:solidFill>
            <a:srgbClr val="101957"/>
          </a:solidFill>
          <a:latin typeface="+mj-lt"/>
          <a:ea typeface="+mn-ea"/>
          <a:cs typeface="+mn-cs"/>
        </a:defRPr>
      </a:lvl2pPr>
      <a:lvl3pPr marL="1143000" indent="-228600" algn="l" defTabSz="914400" rtl="0" eaLnBrk="1" latinLnBrk="0" hangingPunct="1">
        <a:spcBef>
          <a:spcPct val="20000"/>
        </a:spcBef>
        <a:buFont typeface="Wingdings" panose="05000000000000000000" pitchFamily="2" charset="2"/>
        <a:buChar char="§"/>
        <a:defRPr lang="en-US" sz="2400" kern="1200" dirty="0" smtClean="0">
          <a:solidFill>
            <a:srgbClr val="101957"/>
          </a:solidFill>
          <a:latin typeface="+mj-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400" kern="1200" dirty="0" smtClean="0">
          <a:solidFill>
            <a:srgbClr val="101957"/>
          </a:solidFill>
          <a:latin typeface="+mj-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400" kern="1200" dirty="0">
          <a:solidFill>
            <a:srgbClr val="101957"/>
          </a:solidFill>
          <a:latin typeface="+mj-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cste.webex.com/cste/k2/j.php?MTID=t4dea93549404d3f14c39229a245d297d"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3.basecamp.com/3164497/join/1guTDJpympSc"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hyperlink" Target="https://app.smartsheet.com/b/publish?EQBCT=dd684ebb0ff0430ba11f5b4fb360a3aa"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hyperlink" Target="https://3.basecamp.com/3164497/projects/6938668"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cste.webex.com/cste/k2/j.php?MTID=t4dea93549404d3f14c39229a245d297d"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5.jpg"/><Relationship Id="rId1" Type="http://schemas.openxmlformats.org/officeDocument/2006/relationships/slideLayout" Target="../slideLayouts/slideLayout7.xml"/><Relationship Id="rId4" Type="http://schemas.openxmlformats.org/officeDocument/2006/relationships/image" Target="../media/image14.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457199" y="1558549"/>
            <a:ext cx="6899945" cy="1752600"/>
          </a:xfrm>
        </p:spPr>
        <p:txBody>
          <a:bodyPr>
            <a:normAutofit fontScale="92500"/>
          </a:bodyPr>
          <a:lstStyle/>
          <a:p>
            <a:r>
              <a:rPr lang="en-US" dirty="0"/>
              <a:t>Surveillance Practice and Implementation Subcommittee (SPIS)</a:t>
            </a:r>
          </a:p>
          <a:p>
            <a:r>
              <a:rPr lang="en-US" dirty="0"/>
              <a:t>March 23 2018</a:t>
            </a:r>
          </a:p>
        </p:txBody>
      </p:sp>
      <p:sp>
        <p:nvSpPr>
          <p:cNvPr id="3" name="Title 2"/>
          <p:cNvSpPr>
            <a:spLocks noGrp="1"/>
          </p:cNvSpPr>
          <p:nvPr>
            <p:ph type="title"/>
          </p:nvPr>
        </p:nvSpPr>
        <p:spPr/>
        <p:txBody>
          <a:bodyPr>
            <a:normAutofit fontScale="90000"/>
          </a:bodyPr>
          <a:lstStyle/>
          <a:p>
            <a:r>
              <a:rPr lang="en-US" dirty="0"/>
              <a:t>Data Standardization Work Group</a:t>
            </a:r>
          </a:p>
        </p:txBody>
      </p:sp>
    </p:spTree>
    <p:extLst>
      <p:ext uri="{BB962C8B-B14F-4D97-AF65-F5344CB8AC3E}">
        <p14:creationId xmlns:p14="http://schemas.microsoft.com/office/powerpoint/2010/main" val="21001916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Agenda</a:t>
            </a:r>
          </a:p>
        </p:txBody>
      </p:sp>
      <p:sp>
        <p:nvSpPr>
          <p:cNvPr id="3" name="Text Placeholder 2"/>
          <p:cNvSpPr>
            <a:spLocks noGrp="1"/>
          </p:cNvSpPr>
          <p:nvPr>
            <p:ph type="body" sz="quarter" idx="10"/>
          </p:nvPr>
        </p:nvSpPr>
        <p:spPr/>
        <p:txBody>
          <a:bodyPr/>
          <a:lstStyle/>
          <a:p>
            <a:r>
              <a:rPr lang="en-US" dirty="0"/>
              <a:t>Welcome and roll call</a:t>
            </a:r>
          </a:p>
          <a:p>
            <a:r>
              <a:rPr lang="en-US" dirty="0"/>
              <a:t>Workgroup collaboration tools</a:t>
            </a:r>
          </a:p>
          <a:p>
            <a:r>
              <a:rPr lang="en-US" dirty="0"/>
              <a:t>Discussion from 3/9 and project update</a:t>
            </a:r>
          </a:p>
          <a:p>
            <a:r>
              <a:rPr lang="en-US" dirty="0"/>
              <a:t>Health event timeline graphic</a:t>
            </a:r>
          </a:p>
          <a:p>
            <a:r>
              <a:rPr lang="en-US" dirty="0"/>
              <a:t>Discussion: Illness Onset Date </a:t>
            </a:r>
          </a:p>
          <a:p>
            <a:r>
              <a:rPr lang="en-US" dirty="0"/>
              <a:t>Wrap up</a:t>
            </a:r>
          </a:p>
          <a:p>
            <a:endParaRPr lang="en-US" dirty="0"/>
          </a:p>
        </p:txBody>
      </p:sp>
    </p:spTree>
    <p:extLst>
      <p:ext uri="{BB962C8B-B14F-4D97-AF65-F5344CB8AC3E}">
        <p14:creationId xmlns:p14="http://schemas.microsoft.com/office/powerpoint/2010/main" val="30669090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Welcome</a:t>
            </a:r>
          </a:p>
        </p:txBody>
      </p:sp>
      <p:sp>
        <p:nvSpPr>
          <p:cNvPr id="3" name="Text Placeholder 2"/>
          <p:cNvSpPr>
            <a:spLocks noGrp="1"/>
          </p:cNvSpPr>
          <p:nvPr>
            <p:ph type="body" sz="quarter" idx="10"/>
          </p:nvPr>
        </p:nvSpPr>
        <p:spPr/>
        <p:txBody>
          <a:bodyPr>
            <a:normAutofit/>
          </a:bodyPr>
          <a:lstStyle/>
          <a:p>
            <a:r>
              <a:rPr lang="en-US" dirty="0"/>
              <a:t>Call-In/Webinar Information:</a:t>
            </a:r>
          </a:p>
          <a:p>
            <a:pPr marL="400050" lvl="1" indent="0">
              <a:buNone/>
            </a:pPr>
            <a:r>
              <a:rPr lang="en-US" u="sng" dirty="0">
                <a:hlinkClick r:id="rId3"/>
              </a:rPr>
              <a:t>https://cste.webex.com/cste/k2/j.php?MTID=t4dea93549404d3f14c39229a245d297d</a:t>
            </a:r>
            <a:r>
              <a:rPr lang="en-US" dirty="0"/>
              <a:t> </a:t>
            </a:r>
            <a:br>
              <a:rPr lang="en-US" dirty="0"/>
            </a:br>
            <a:r>
              <a:rPr lang="en-US" dirty="0"/>
              <a:t>Password: </a:t>
            </a:r>
            <a:r>
              <a:rPr lang="en-US" b="1" dirty="0"/>
              <a:t>dswg123</a:t>
            </a:r>
            <a:endParaRPr lang="en-US" dirty="0"/>
          </a:p>
          <a:p>
            <a:pPr marL="400050" lvl="1" indent="0">
              <a:buNone/>
            </a:pPr>
            <a:r>
              <a:rPr lang="en-US" dirty="0"/>
              <a:t>Call in: </a:t>
            </a:r>
            <a:r>
              <a:rPr lang="en-US" b="1" dirty="0"/>
              <a:t>1-877-668-4490</a:t>
            </a:r>
            <a:endParaRPr lang="en-US" dirty="0"/>
          </a:p>
          <a:p>
            <a:pPr marL="0" indent="-57150">
              <a:buNone/>
            </a:pPr>
            <a:r>
              <a:rPr lang="en-US" dirty="0"/>
              <a:t>     Access code: </a:t>
            </a:r>
            <a:r>
              <a:rPr lang="en-US" b="1" dirty="0"/>
              <a:t>795 572 806</a:t>
            </a:r>
            <a:endParaRPr lang="en-US" dirty="0"/>
          </a:p>
          <a:p>
            <a:pPr marL="285750"/>
            <a:endParaRPr lang="en-US" dirty="0"/>
          </a:p>
          <a:p>
            <a:pPr marL="285750"/>
            <a:r>
              <a:rPr lang="en-US" dirty="0"/>
              <a:t>Roll call for members who have joined via the phone only</a:t>
            </a:r>
          </a:p>
          <a:p>
            <a:pPr marL="285750"/>
            <a:endParaRPr lang="en-US" dirty="0"/>
          </a:p>
          <a:p>
            <a:pPr marL="0" indent="0">
              <a:buNone/>
            </a:pPr>
            <a:endParaRPr lang="en-US" dirty="0"/>
          </a:p>
        </p:txBody>
      </p:sp>
    </p:spTree>
    <p:extLst>
      <p:ext uri="{BB962C8B-B14F-4D97-AF65-F5344CB8AC3E}">
        <p14:creationId xmlns:p14="http://schemas.microsoft.com/office/powerpoint/2010/main" val="5728236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Collaboration Tools</a:t>
            </a:r>
          </a:p>
        </p:txBody>
      </p:sp>
      <p:sp>
        <p:nvSpPr>
          <p:cNvPr id="3" name="Text Placeholder 2"/>
          <p:cNvSpPr>
            <a:spLocks noGrp="1"/>
          </p:cNvSpPr>
          <p:nvPr>
            <p:ph type="body" sz="quarter" idx="10"/>
          </p:nvPr>
        </p:nvSpPr>
        <p:spPr>
          <a:xfrm>
            <a:off x="170482" y="1336977"/>
            <a:ext cx="8849694" cy="905739"/>
          </a:xfrm>
        </p:spPr>
        <p:txBody>
          <a:bodyPr>
            <a:normAutofit/>
          </a:bodyPr>
          <a:lstStyle/>
          <a:p>
            <a:r>
              <a:rPr lang="en-US" sz="2200" dirty="0">
                <a:latin typeface="+mn-lt"/>
              </a:rPr>
              <a:t>Basecamp: </a:t>
            </a:r>
            <a:r>
              <a:rPr lang="en-US" sz="2200" dirty="0">
                <a:latin typeface="+mn-lt"/>
                <a:hlinkClick r:id="rId3"/>
              </a:rPr>
              <a:t>https://3.basecamp.com/3164497/join/1guTDJpympSc</a:t>
            </a:r>
            <a:r>
              <a:rPr lang="en-US" sz="2200" dirty="0">
                <a:latin typeface="+mn-lt"/>
              </a:rPr>
              <a:t>   </a:t>
            </a:r>
          </a:p>
          <a:p>
            <a:endParaRPr lang="en-US" dirty="0"/>
          </a:p>
        </p:txBody>
      </p:sp>
      <p:pic>
        <p:nvPicPr>
          <p:cNvPr id="4" name="Picture 3">
            <a:extLst>
              <a:ext uri="{FF2B5EF4-FFF2-40B4-BE49-F238E27FC236}">
                <a16:creationId xmlns:a16="http://schemas.microsoft.com/office/drawing/2014/main" id="{761A0F69-E56C-47CE-9B8D-F19B29D0A9B5}"/>
              </a:ext>
            </a:extLst>
          </p:cNvPr>
          <p:cNvPicPr>
            <a:picLocks noChangeAspect="1"/>
          </p:cNvPicPr>
          <p:nvPr/>
        </p:nvPicPr>
        <p:blipFill>
          <a:blip r:embed="rId4"/>
          <a:stretch>
            <a:fillRect/>
          </a:stretch>
        </p:blipFill>
        <p:spPr>
          <a:xfrm>
            <a:off x="2112264" y="2055520"/>
            <a:ext cx="4937760" cy="3887909"/>
          </a:xfrm>
          <a:prstGeom prst="rect">
            <a:avLst/>
          </a:prstGeom>
          <a:ln w="25400">
            <a:solidFill>
              <a:schemeClr val="accent1"/>
            </a:solidFill>
          </a:ln>
        </p:spPr>
      </p:pic>
    </p:spTree>
    <p:extLst>
      <p:ext uri="{BB962C8B-B14F-4D97-AF65-F5344CB8AC3E}">
        <p14:creationId xmlns:p14="http://schemas.microsoft.com/office/powerpoint/2010/main" val="12964405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Collaboration Tools</a:t>
            </a:r>
          </a:p>
        </p:txBody>
      </p:sp>
      <p:sp>
        <p:nvSpPr>
          <p:cNvPr id="3" name="Text Placeholder 2"/>
          <p:cNvSpPr>
            <a:spLocks noGrp="1"/>
          </p:cNvSpPr>
          <p:nvPr>
            <p:ph type="body" sz="quarter" idx="10"/>
          </p:nvPr>
        </p:nvSpPr>
        <p:spPr>
          <a:xfrm>
            <a:off x="170482" y="1336977"/>
            <a:ext cx="8849694" cy="905739"/>
          </a:xfrm>
        </p:spPr>
        <p:txBody>
          <a:bodyPr>
            <a:normAutofit fontScale="92500" lnSpcReduction="10000"/>
          </a:bodyPr>
          <a:lstStyle/>
          <a:p>
            <a:r>
              <a:rPr lang="en-US" sz="2000" dirty="0" err="1">
                <a:latin typeface="+mn-lt"/>
              </a:rPr>
              <a:t>Smartsheet</a:t>
            </a:r>
            <a:r>
              <a:rPr lang="en-US" sz="2000" dirty="0">
                <a:latin typeface="+mn-lt"/>
              </a:rPr>
              <a:t> Feedback Tool:   </a:t>
            </a:r>
            <a:r>
              <a:rPr lang="en-US" sz="2000" u="sng" dirty="0">
                <a:hlinkClick r:id="rId3"/>
              </a:rPr>
              <a:t>https://app.smartsheet.com/b/publish?EQBCT=dd684ebb0ff0430ba11f5b4fb360a3aa</a:t>
            </a:r>
            <a:r>
              <a:rPr lang="en-US" sz="2000" dirty="0"/>
              <a:t> </a:t>
            </a:r>
            <a:endParaRPr lang="en-US" sz="2000" dirty="0">
              <a:latin typeface="+mn-lt"/>
            </a:endParaRPr>
          </a:p>
          <a:p>
            <a:endParaRPr lang="en-US" dirty="0"/>
          </a:p>
        </p:txBody>
      </p:sp>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08324" y="2355163"/>
            <a:ext cx="5288508" cy="18956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81025" y="4428471"/>
            <a:ext cx="5315807" cy="17232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549327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Collaboration Tools</a:t>
            </a: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1944099"/>
            <a:ext cx="9144000" cy="14362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Text Placeholder 2"/>
          <p:cNvSpPr>
            <a:spLocks noGrp="1"/>
          </p:cNvSpPr>
          <p:nvPr>
            <p:ph type="body" sz="quarter" idx="10"/>
          </p:nvPr>
        </p:nvSpPr>
        <p:spPr>
          <a:xfrm>
            <a:off x="170482" y="1336977"/>
            <a:ext cx="8849694" cy="905739"/>
          </a:xfrm>
        </p:spPr>
        <p:txBody>
          <a:bodyPr>
            <a:normAutofit fontScale="25000" lnSpcReduction="20000"/>
          </a:bodyPr>
          <a:lstStyle/>
          <a:p>
            <a:r>
              <a:rPr lang="en-US" sz="9600" dirty="0">
                <a:latin typeface="+mn-lt"/>
              </a:rPr>
              <a:t>Providing Feedback in the </a:t>
            </a:r>
            <a:r>
              <a:rPr lang="en-US" sz="9600" dirty="0" err="1">
                <a:latin typeface="+mn-lt"/>
              </a:rPr>
              <a:t>Smartsheet</a:t>
            </a:r>
            <a:r>
              <a:rPr lang="en-US" sz="9600" dirty="0">
                <a:latin typeface="+mn-lt"/>
              </a:rPr>
              <a:t> Feedback Tool</a:t>
            </a:r>
          </a:p>
          <a:p>
            <a:endParaRPr lang="en-US" sz="9600" dirty="0">
              <a:latin typeface="+mn-lt"/>
            </a:endParaRPr>
          </a:p>
          <a:p>
            <a:endParaRPr lang="en-US" sz="9600" dirty="0">
              <a:latin typeface="+mn-lt"/>
            </a:endParaRPr>
          </a:p>
          <a:p>
            <a:endParaRPr lang="en-US" sz="9600" dirty="0">
              <a:latin typeface="+mn-lt"/>
            </a:endParaRPr>
          </a:p>
          <a:p>
            <a:endParaRPr lang="en-US" sz="9600" dirty="0">
              <a:latin typeface="+mn-lt"/>
            </a:endParaRPr>
          </a:p>
          <a:p>
            <a:endParaRPr lang="en-US" sz="9600" dirty="0">
              <a:latin typeface="+mn-lt"/>
            </a:endParaRPr>
          </a:p>
          <a:p>
            <a:r>
              <a:rPr lang="en-US" sz="9600" dirty="0">
                <a:latin typeface="+mn-lt"/>
              </a:rPr>
              <a:t>Save the page before leaving (Ctrl +S or click the icon)</a:t>
            </a:r>
          </a:p>
          <a:p>
            <a:pPr marL="0" indent="0">
              <a:buNone/>
            </a:pPr>
            <a:endParaRPr lang="en-US" sz="9600" dirty="0">
              <a:latin typeface="+mn-lt"/>
            </a:endParaRPr>
          </a:p>
          <a:p>
            <a:pPr marL="0" indent="0">
              <a:buNone/>
            </a:pPr>
            <a:endParaRPr lang="en-US" sz="9600" dirty="0">
              <a:latin typeface="+mn-lt"/>
            </a:endParaRPr>
          </a:p>
          <a:p>
            <a:pPr marL="0" indent="0">
              <a:buNone/>
            </a:pPr>
            <a:endParaRPr lang="en-US" sz="9600" dirty="0">
              <a:latin typeface="+mn-lt"/>
            </a:endParaRPr>
          </a:p>
          <a:p>
            <a:pPr marL="0" indent="0">
              <a:buNone/>
            </a:pPr>
            <a:endParaRPr lang="en-US" sz="9600" dirty="0">
              <a:latin typeface="+mn-lt"/>
            </a:endParaRPr>
          </a:p>
          <a:p>
            <a:pPr marL="0" indent="0">
              <a:buNone/>
            </a:pPr>
            <a:endParaRPr lang="en-US" sz="9600" dirty="0">
              <a:latin typeface="+mn-lt"/>
            </a:endParaRPr>
          </a:p>
          <a:p>
            <a:endParaRPr lang="en-US" sz="2200" dirty="0">
              <a:latin typeface="+mn-lt"/>
            </a:endParaRPr>
          </a:p>
          <a:p>
            <a:endParaRPr lang="en-US" dirty="0"/>
          </a:p>
        </p:txBody>
      </p:sp>
      <p:pic>
        <p:nvPicPr>
          <p:cNvPr id="3077"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4887" y="3947330"/>
            <a:ext cx="3095625" cy="1638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Oval 2"/>
          <p:cNvSpPr/>
          <p:nvPr/>
        </p:nvSpPr>
        <p:spPr>
          <a:xfrm>
            <a:off x="1009934" y="4599296"/>
            <a:ext cx="382137" cy="382138"/>
          </a:xfrm>
          <a:prstGeom prst="ellipse">
            <a:avLst/>
          </a:prstGeom>
          <a:noFill/>
          <a:ln>
            <a:solidFill>
              <a:srgbClr val="10195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196164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Collaboration Tools</a:t>
            </a:r>
          </a:p>
        </p:txBody>
      </p:sp>
      <p:sp>
        <p:nvSpPr>
          <p:cNvPr id="9" name="Text Placeholder 2"/>
          <p:cNvSpPr>
            <a:spLocks noGrp="1"/>
          </p:cNvSpPr>
          <p:nvPr>
            <p:ph type="body" sz="quarter" idx="10"/>
          </p:nvPr>
        </p:nvSpPr>
        <p:spPr>
          <a:xfrm>
            <a:off x="170482" y="1336977"/>
            <a:ext cx="8849694" cy="905739"/>
          </a:xfrm>
        </p:spPr>
        <p:txBody>
          <a:bodyPr>
            <a:normAutofit fontScale="25000" lnSpcReduction="20000"/>
          </a:bodyPr>
          <a:lstStyle/>
          <a:p>
            <a:r>
              <a:rPr lang="en-US" sz="9600" dirty="0">
                <a:latin typeface="+mn-lt"/>
              </a:rPr>
              <a:t>Return to Basecamp via the link in the instructions</a:t>
            </a:r>
          </a:p>
          <a:p>
            <a:pPr marL="0" indent="0">
              <a:buNone/>
            </a:pPr>
            <a:endParaRPr lang="en-US" sz="9600" dirty="0">
              <a:latin typeface="+mn-lt"/>
            </a:endParaRPr>
          </a:p>
          <a:p>
            <a:pPr marL="0" indent="0">
              <a:buNone/>
            </a:pPr>
            <a:r>
              <a:rPr lang="en-US" sz="9600" dirty="0">
                <a:latin typeface="+mn-lt"/>
              </a:rPr>
              <a:t>    </a:t>
            </a:r>
            <a:r>
              <a:rPr lang="en-US" sz="9600" dirty="0">
                <a:latin typeface="+mn-lt"/>
                <a:hlinkClick r:id="rId3"/>
              </a:rPr>
              <a:t>https://3.basecamp.com/3164497/projects/6938668</a:t>
            </a:r>
            <a:endParaRPr lang="en-US" sz="9600" dirty="0">
              <a:latin typeface="+mn-lt"/>
            </a:endParaRPr>
          </a:p>
          <a:p>
            <a:pPr marL="0" indent="0">
              <a:buNone/>
            </a:pPr>
            <a:endParaRPr lang="en-US" sz="9600" dirty="0">
              <a:latin typeface="+mn-lt"/>
            </a:endParaRPr>
          </a:p>
          <a:p>
            <a:pPr marL="0" indent="0">
              <a:buNone/>
            </a:pPr>
            <a:endParaRPr lang="en-US" sz="9600" dirty="0">
              <a:latin typeface="+mn-lt"/>
            </a:endParaRPr>
          </a:p>
          <a:p>
            <a:r>
              <a:rPr lang="en-US" sz="9600" dirty="0">
                <a:latin typeface="+mn-lt"/>
              </a:rPr>
              <a:t>DSWG Planning Committee will review and comment back</a:t>
            </a:r>
          </a:p>
          <a:p>
            <a:endParaRPr lang="en-US" sz="9600" dirty="0">
              <a:latin typeface="+mn-lt"/>
            </a:endParaRPr>
          </a:p>
          <a:p>
            <a:endParaRPr lang="en-US" sz="9600" dirty="0">
              <a:latin typeface="+mn-lt"/>
            </a:endParaRPr>
          </a:p>
          <a:p>
            <a:endParaRPr lang="en-US" sz="9600" dirty="0">
              <a:latin typeface="+mn-lt"/>
            </a:endParaRPr>
          </a:p>
          <a:p>
            <a:endParaRPr lang="en-US" sz="9600" dirty="0">
              <a:latin typeface="+mn-lt"/>
            </a:endParaRPr>
          </a:p>
          <a:p>
            <a:endParaRPr lang="en-US" sz="9600" dirty="0">
              <a:latin typeface="+mn-lt"/>
            </a:endParaRPr>
          </a:p>
          <a:p>
            <a:r>
              <a:rPr lang="en-US" sz="9600" dirty="0">
                <a:latin typeface="+mn-lt"/>
              </a:rPr>
              <a:t>The feedback will be included in the next call for discussion</a:t>
            </a:r>
          </a:p>
          <a:p>
            <a:pPr marL="0" indent="0">
              <a:buNone/>
            </a:pPr>
            <a:endParaRPr lang="en-US" sz="9600" dirty="0">
              <a:latin typeface="+mn-lt"/>
            </a:endParaRPr>
          </a:p>
          <a:p>
            <a:endParaRPr lang="en-US" sz="2200" dirty="0">
              <a:latin typeface="+mn-lt"/>
            </a:endParaRPr>
          </a:p>
          <a:p>
            <a:endParaRPr lang="en-US" dirty="0"/>
          </a:p>
        </p:txBody>
      </p:sp>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1446" y="3766716"/>
            <a:ext cx="4057650" cy="152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995676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Themes From 3/9</a:t>
            </a:r>
          </a:p>
        </p:txBody>
      </p:sp>
      <p:sp>
        <p:nvSpPr>
          <p:cNvPr id="3" name="Text Placeholder 2"/>
          <p:cNvSpPr>
            <a:spLocks noGrp="1"/>
          </p:cNvSpPr>
          <p:nvPr>
            <p:ph type="body" sz="quarter" idx="10"/>
          </p:nvPr>
        </p:nvSpPr>
        <p:spPr>
          <a:xfrm>
            <a:off x="297560" y="1463840"/>
            <a:ext cx="8849694" cy="829487"/>
          </a:xfrm>
        </p:spPr>
        <p:txBody>
          <a:bodyPr>
            <a:normAutofit/>
          </a:bodyPr>
          <a:lstStyle/>
          <a:p>
            <a:pPr marL="0" indent="0">
              <a:buNone/>
            </a:pPr>
            <a:r>
              <a:rPr lang="en-US" sz="1800" dirty="0"/>
              <a:t>So many reasons why this is a great project … Starting to do great work in cluster definitions and trends. … would be great to visualize across jurisdictions.</a:t>
            </a:r>
          </a:p>
          <a:p>
            <a:pPr marL="0" indent="0">
              <a:buNone/>
            </a:pPr>
            <a:endParaRPr lang="en-US" sz="1800" dirty="0"/>
          </a:p>
        </p:txBody>
      </p:sp>
      <p:sp>
        <p:nvSpPr>
          <p:cNvPr id="4" name="Text Placeholder 2">
            <a:extLst>
              <a:ext uri="{FF2B5EF4-FFF2-40B4-BE49-F238E27FC236}">
                <a16:creationId xmlns:a16="http://schemas.microsoft.com/office/drawing/2014/main" id="{0B181C23-6941-46E5-9132-A496826CB496}"/>
              </a:ext>
            </a:extLst>
          </p:cNvPr>
          <p:cNvSpPr txBox="1">
            <a:spLocks/>
          </p:cNvSpPr>
          <p:nvPr/>
        </p:nvSpPr>
        <p:spPr>
          <a:xfrm>
            <a:off x="139851" y="4944448"/>
            <a:ext cx="8935335" cy="95195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lang="en-US" sz="2400" kern="1200" dirty="0" smtClean="0">
                <a:solidFill>
                  <a:srgbClr val="101957"/>
                </a:solidFill>
                <a:latin typeface="+mj-lt"/>
                <a:ea typeface="+mn-ea"/>
                <a:cs typeface="+mn-cs"/>
              </a:defRPr>
            </a:lvl1pPr>
            <a:lvl2pPr marL="800100" indent="-342900" algn="l" defTabSz="914400" rtl="0" eaLnBrk="1" latinLnBrk="0" hangingPunct="1">
              <a:spcBef>
                <a:spcPct val="20000"/>
              </a:spcBef>
              <a:buFont typeface="Courier New" panose="02070309020205020404" pitchFamily="49" charset="0"/>
              <a:buChar char="o"/>
              <a:defRPr lang="en-US" sz="2400" kern="1200" dirty="0" smtClean="0">
                <a:solidFill>
                  <a:srgbClr val="101957"/>
                </a:solidFill>
                <a:latin typeface="+mj-lt"/>
                <a:ea typeface="+mn-ea"/>
                <a:cs typeface="+mn-cs"/>
              </a:defRPr>
            </a:lvl2pPr>
            <a:lvl3pPr marL="1143000" indent="-228600" algn="l" defTabSz="914400" rtl="0" eaLnBrk="1" latinLnBrk="0" hangingPunct="1">
              <a:spcBef>
                <a:spcPct val="20000"/>
              </a:spcBef>
              <a:buFont typeface="Wingdings" panose="05000000000000000000" pitchFamily="2" charset="2"/>
              <a:buChar char="§"/>
              <a:defRPr lang="en-US" sz="2400" kern="1200" dirty="0" smtClean="0">
                <a:solidFill>
                  <a:srgbClr val="101957"/>
                </a:solidFill>
                <a:latin typeface="+mj-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400" kern="1200" dirty="0" smtClean="0">
                <a:solidFill>
                  <a:srgbClr val="101957"/>
                </a:solidFill>
                <a:latin typeface="+mj-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400" kern="1200" dirty="0">
                <a:solidFill>
                  <a:srgbClr val="101957"/>
                </a:solidFill>
                <a:latin typeface="+mj-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endParaRPr lang="en-US" sz="1800" dirty="0"/>
          </a:p>
          <a:p>
            <a:pPr marL="0" indent="0">
              <a:buFont typeface="Arial" panose="020B0604020202020204" pitchFamily="34" charset="0"/>
              <a:buNone/>
            </a:pPr>
            <a:r>
              <a:rPr lang="en-US" sz="1800" dirty="0"/>
              <a:t>Have seen units present differently when it comes to case counts. … Looking forward to taking Workgroup activities back to jurisdiction for confidence in numbers. </a:t>
            </a:r>
          </a:p>
          <a:p>
            <a:pPr marL="0" indent="0">
              <a:buFont typeface="Arial" panose="020B0604020202020204" pitchFamily="34" charset="0"/>
              <a:buNone/>
            </a:pPr>
            <a:endParaRPr lang="en-US" sz="1800" dirty="0"/>
          </a:p>
        </p:txBody>
      </p:sp>
      <p:sp>
        <p:nvSpPr>
          <p:cNvPr id="5" name="Text Placeholder 2">
            <a:extLst>
              <a:ext uri="{FF2B5EF4-FFF2-40B4-BE49-F238E27FC236}">
                <a16:creationId xmlns:a16="http://schemas.microsoft.com/office/drawing/2014/main" id="{78DFFE88-BB09-4267-8914-954C05D9246D}"/>
              </a:ext>
            </a:extLst>
          </p:cNvPr>
          <p:cNvSpPr txBox="1">
            <a:spLocks/>
          </p:cNvSpPr>
          <p:nvPr/>
        </p:nvSpPr>
        <p:spPr>
          <a:xfrm>
            <a:off x="297560" y="3075230"/>
            <a:ext cx="4522678" cy="155516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lang="en-US" sz="2400" kern="1200" dirty="0" smtClean="0">
                <a:solidFill>
                  <a:srgbClr val="101957"/>
                </a:solidFill>
                <a:latin typeface="+mj-lt"/>
                <a:ea typeface="+mn-ea"/>
                <a:cs typeface="+mn-cs"/>
              </a:defRPr>
            </a:lvl1pPr>
            <a:lvl2pPr marL="800100" indent="-342900" algn="l" defTabSz="914400" rtl="0" eaLnBrk="1" latinLnBrk="0" hangingPunct="1">
              <a:spcBef>
                <a:spcPct val="20000"/>
              </a:spcBef>
              <a:buFont typeface="Courier New" panose="02070309020205020404" pitchFamily="49" charset="0"/>
              <a:buChar char="o"/>
              <a:defRPr lang="en-US" sz="2400" kern="1200" dirty="0" smtClean="0">
                <a:solidFill>
                  <a:srgbClr val="101957"/>
                </a:solidFill>
                <a:latin typeface="+mj-lt"/>
                <a:ea typeface="+mn-ea"/>
                <a:cs typeface="+mn-cs"/>
              </a:defRPr>
            </a:lvl2pPr>
            <a:lvl3pPr marL="1143000" indent="-228600" algn="l" defTabSz="914400" rtl="0" eaLnBrk="1" latinLnBrk="0" hangingPunct="1">
              <a:spcBef>
                <a:spcPct val="20000"/>
              </a:spcBef>
              <a:buFont typeface="Wingdings" panose="05000000000000000000" pitchFamily="2" charset="2"/>
              <a:buChar char="§"/>
              <a:defRPr lang="en-US" sz="2400" kern="1200" dirty="0" smtClean="0">
                <a:solidFill>
                  <a:srgbClr val="101957"/>
                </a:solidFill>
                <a:latin typeface="+mj-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400" kern="1200" dirty="0" smtClean="0">
                <a:solidFill>
                  <a:srgbClr val="101957"/>
                </a:solidFill>
                <a:latin typeface="+mj-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400" kern="1200" dirty="0">
                <a:solidFill>
                  <a:srgbClr val="101957"/>
                </a:solidFill>
                <a:latin typeface="+mj-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en-US" sz="1800" dirty="0"/>
              <a:t>A big challenge will be navigating the differences in data element definitions and understanding the reason for differences in practice. Will be a balance and will need to consider how to reconcile this.</a:t>
            </a:r>
          </a:p>
        </p:txBody>
      </p:sp>
      <p:sp>
        <p:nvSpPr>
          <p:cNvPr id="6" name="Text Placeholder 2">
            <a:extLst>
              <a:ext uri="{FF2B5EF4-FFF2-40B4-BE49-F238E27FC236}">
                <a16:creationId xmlns:a16="http://schemas.microsoft.com/office/drawing/2014/main" id="{DF253638-F05E-46F1-81FD-996880558FF6}"/>
              </a:ext>
            </a:extLst>
          </p:cNvPr>
          <p:cNvSpPr txBox="1">
            <a:spLocks/>
          </p:cNvSpPr>
          <p:nvPr/>
        </p:nvSpPr>
        <p:spPr>
          <a:xfrm>
            <a:off x="5149645" y="3901546"/>
            <a:ext cx="3386078" cy="1178926"/>
          </a:xfrm>
          <a:prstGeom prst="rect">
            <a:avLst/>
          </a:prstGeom>
        </p:spPr>
        <p:txBody>
          <a:bodyPr vert="horz" lIns="91440" tIns="45720" rIns="91440" bIns="45720" rtlCol="0">
            <a:normAutofit fontScale="92500"/>
          </a:bodyPr>
          <a:lstStyle>
            <a:lvl1pPr marL="342900" indent="-342900" algn="l" defTabSz="914400" rtl="0" eaLnBrk="1" latinLnBrk="0" hangingPunct="1">
              <a:spcBef>
                <a:spcPct val="20000"/>
              </a:spcBef>
              <a:buFont typeface="Arial" panose="020B0604020202020204" pitchFamily="34" charset="0"/>
              <a:buChar char="•"/>
              <a:defRPr lang="en-US" sz="2400" kern="1200" dirty="0" smtClean="0">
                <a:solidFill>
                  <a:srgbClr val="101957"/>
                </a:solidFill>
                <a:latin typeface="+mj-lt"/>
                <a:ea typeface="+mn-ea"/>
                <a:cs typeface="+mn-cs"/>
              </a:defRPr>
            </a:lvl1pPr>
            <a:lvl2pPr marL="800100" indent="-342900" algn="l" defTabSz="914400" rtl="0" eaLnBrk="1" latinLnBrk="0" hangingPunct="1">
              <a:spcBef>
                <a:spcPct val="20000"/>
              </a:spcBef>
              <a:buFont typeface="Courier New" panose="02070309020205020404" pitchFamily="49" charset="0"/>
              <a:buChar char="o"/>
              <a:defRPr lang="en-US" sz="2400" kern="1200" dirty="0" smtClean="0">
                <a:solidFill>
                  <a:srgbClr val="101957"/>
                </a:solidFill>
                <a:latin typeface="+mj-lt"/>
                <a:ea typeface="+mn-ea"/>
                <a:cs typeface="+mn-cs"/>
              </a:defRPr>
            </a:lvl2pPr>
            <a:lvl3pPr marL="1143000" indent="-228600" algn="l" defTabSz="914400" rtl="0" eaLnBrk="1" latinLnBrk="0" hangingPunct="1">
              <a:spcBef>
                <a:spcPct val="20000"/>
              </a:spcBef>
              <a:buFont typeface="Wingdings" panose="05000000000000000000" pitchFamily="2" charset="2"/>
              <a:buChar char="§"/>
              <a:defRPr lang="en-US" sz="2400" kern="1200" dirty="0" smtClean="0">
                <a:solidFill>
                  <a:srgbClr val="101957"/>
                </a:solidFill>
                <a:latin typeface="+mj-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400" kern="1200" dirty="0" smtClean="0">
                <a:solidFill>
                  <a:srgbClr val="101957"/>
                </a:solidFill>
                <a:latin typeface="+mj-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400" kern="1200" dirty="0">
                <a:solidFill>
                  <a:srgbClr val="101957"/>
                </a:solidFill>
                <a:latin typeface="+mj-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sz="1800" dirty="0"/>
              <a:t>Travel, gender, sex, sites of exposure, time period of exposure for different pathogens, when we report to CDC.</a:t>
            </a:r>
          </a:p>
          <a:p>
            <a:pPr marL="0" indent="0">
              <a:buFont typeface="Arial" panose="020B0604020202020204" pitchFamily="34" charset="0"/>
              <a:buNone/>
            </a:pPr>
            <a:endParaRPr lang="en-US" sz="1800" dirty="0"/>
          </a:p>
        </p:txBody>
      </p:sp>
      <p:sp>
        <p:nvSpPr>
          <p:cNvPr id="7" name="Text Placeholder 2">
            <a:extLst>
              <a:ext uri="{FF2B5EF4-FFF2-40B4-BE49-F238E27FC236}">
                <a16:creationId xmlns:a16="http://schemas.microsoft.com/office/drawing/2014/main" id="{CBF9EBEF-86B6-4E22-81F3-438730733E62}"/>
              </a:ext>
            </a:extLst>
          </p:cNvPr>
          <p:cNvSpPr txBox="1">
            <a:spLocks/>
          </p:cNvSpPr>
          <p:nvPr/>
        </p:nvSpPr>
        <p:spPr>
          <a:xfrm>
            <a:off x="5126987" y="2635535"/>
            <a:ext cx="3719453" cy="1785686"/>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lang="en-US" sz="2400" kern="1200" dirty="0" smtClean="0">
                <a:solidFill>
                  <a:srgbClr val="101957"/>
                </a:solidFill>
                <a:latin typeface="+mj-lt"/>
                <a:ea typeface="+mn-ea"/>
                <a:cs typeface="+mn-cs"/>
              </a:defRPr>
            </a:lvl1pPr>
            <a:lvl2pPr marL="800100" indent="-342900" algn="l" defTabSz="914400" rtl="0" eaLnBrk="1" latinLnBrk="0" hangingPunct="1">
              <a:spcBef>
                <a:spcPct val="20000"/>
              </a:spcBef>
              <a:buFont typeface="Courier New" panose="02070309020205020404" pitchFamily="49" charset="0"/>
              <a:buChar char="o"/>
              <a:defRPr lang="en-US" sz="2400" kern="1200" dirty="0" smtClean="0">
                <a:solidFill>
                  <a:srgbClr val="101957"/>
                </a:solidFill>
                <a:latin typeface="+mj-lt"/>
                <a:ea typeface="+mn-ea"/>
                <a:cs typeface="+mn-cs"/>
              </a:defRPr>
            </a:lvl2pPr>
            <a:lvl3pPr marL="1143000" indent="-228600" algn="l" defTabSz="914400" rtl="0" eaLnBrk="1" latinLnBrk="0" hangingPunct="1">
              <a:spcBef>
                <a:spcPct val="20000"/>
              </a:spcBef>
              <a:buFont typeface="Wingdings" panose="05000000000000000000" pitchFamily="2" charset="2"/>
              <a:buChar char="§"/>
              <a:defRPr lang="en-US" sz="2400" kern="1200" dirty="0" smtClean="0">
                <a:solidFill>
                  <a:srgbClr val="101957"/>
                </a:solidFill>
                <a:latin typeface="+mj-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400" kern="1200" dirty="0" smtClean="0">
                <a:solidFill>
                  <a:srgbClr val="101957"/>
                </a:solidFill>
                <a:latin typeface="+mj-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400" kern="1200" dirty="0">
                <a:solidFill>
                  <a:srgbClr val="101957"/>
                </a:solidFill>
                <a:latin typeface="+mj-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sz="1800" dirty="0"/>
              <a:t>There is a need to have a group contribute feedback during MMG review to make implementation easier.</a:t>
            </a:r>
          </a:p>
        </p:txBody>
      </p:sp>
      <p:sp>
        <p:nvSpPr>
          <p:cNvPr id="9" name="Speech Bubble: Rectangle with Corners Rounded 8">
            <a:extLst>
              <a:ext uri="{FF2B5EF4-FFF2-40B4-BE49-F238E27FC236}">
                <a16:creationId xmlns:a16="http://schemas.microsoft.com/office/drawing/2014/main" id="{A32C0287-8094-47CA-ADCD-4B26C33AD9A7}"/>
              </a:ext>
            </a:extLst>
          </p:cNvPr>
          <p:cNvSpPr/>
          <p:nvPr/>
        </p:nvSpPr>
        <p:spPr>
          <a:xfrm>
            <a:off x="139851" y="1300310"/>
            <a:ext cx="8831606" cy="1079736"/>
          </a:xfrm>
          <a:prstGeom prst="wedgeRoundRectCallout">
            <a:avLst>
              <a:gd name="adj1" fmla="val -21687"/>
              <a:gd name="adj2" fmla="val 73230"/>
              <a:gd name="adj3" fmla="val 16667"/>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Speech Bubble: Oval 9">
            <a:extLst>
              <a:ext uri="{FF2B5EF4-FFF2-40B4-BE49-F238E27FC236}">
                <a16:creationId xmlns:a16="http://schemas.microsoft.com/office/drawing/2014/main" id="{B48B7E74-851E-4C51-97DE-0E6D493127B7}"/>
              </a:ext>
            </a:extLst>
          </p:cNvPr>
          <p:cNvSpPr/>
          <p:nvPr/>
        </p:nvSpPr>
        <p:spPr>
          <a:xfrm>
            <a:off x="68815" y="2688988"/>
            <a:ext cx="4929754" cy="2218400"/>
          </a:xfrm>
          <a:prstGeom prst="wedgeEllipseCallout">
            <a:avLst>
              <a:gd name="adj1" fmla="val -22122"/>
              <a:gd name="adj2" fmla="val 56972"/>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peech Bubble: Rectangle with Corners Rounded 10">
            <a:extLst>
              <a:ext uri="{FF2B5EF4-FFF2-40B4-BE49-F238E27FC236}">
                <a16:creationId xmlns:a16="http://schemas.microsoft.com/office/drawing/2014/main" id="{61E643CB-20CA-4F68-83CC-D39D05EFF696}"/>
              </a:ext>
            </a:extLst>
          </p:cNvPr>
          <p:cNvSpPr/>
          <p:nvPr/>
        </p:nvSpPr>
        <p:spPr>
          <a:xfrm>
            <a:off x="139851" y="5179662"/>
            <a:ext cx="8831606" cy="951957"/>
          </a:xfrm>
          <a:prstGeom prst="wedgeRoundRectCallout">
            <a:avLst>
              <a:gd name="adj1" fmla="val -21062"/>
              <a:gd name="adj2" fmla="val 65838"/>
              <a:gd name="adj3" fmla="val 16667"/>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Rounded Corners 11">
            <a:extLst>
              <a:ext uri="{FF2B5EF4-FFF2-40B4-BE49-F238E27FC236}">
                <a16:creationId xmlns:a16="http://schemas.microsoft.com/office/drawing/2014/main" id="{1E841614-266C-44D9-B662-3DAE51EFC8E6}"/>
              </a:ext>
            </a:extLst>
          </p:cNvPr>
          <p:cNvSpPr/>
          <p:nvPr/>
        </p:nvSpPr>
        <p:spPr>
          <a:xfrm>
            <a:off x="5078608" y="2515904"/>
            <a:ext cx="3608192" cy="2564568"/>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 name="Straight Connector 13">
            <a:extLst>
              <a:ext uri="{FF2B5EF4-FFF2-40B4-BE49-F238E27FC236}">
                <a16:creationId xmlns:a16="http://schemas.microsoft.com/office/drawing/2014/main" id="{A9E1CD86-1D30-4F78-9C75-0F6639B3C880}"/>
              </a:ext>
            </a:extLst>
          </p:cNvPr>
          <p:cNvCxnSpPr/>
          <p:nvPr/>
        </p:nvCxnSpPr>
        <p:spPr>
          <a:xfrm>
            <a:off x="5239512" y="3883258"/>
            <a:ext cx="3296211"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306964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Scope and Goals</a:t>
            </a:r>
          </a:p>
        </p:txBody>
      </p:sp>
      <p:sp>
        <p:nvSpPr>
          <p:cNvPr id="3" name="Text Placeholder 2"/>
          <p:cNvSpPr>
            <a:spLocks noGrp="1"/>
          </p:cNvSpPr>
          <p:nvPr>
            <p:ph type="body" sz="quarter" idx="10"/>
          </p:nvPr>
        </p:nvSpPr>
        <p:spPr/>
        <p:txBody>
          <a:bodyPr/>
          <a:lstStyle/>
          <a:p>
            <a:r>
              <a:rPr lang="en-US" b="1" dirty="0"/>
              <a:t>Objective: </a:t>
            </a:r>
            <a:r>
              <a:rPr lang="en-US" dirty="0"/>
              <a:t>Improve data quality through the development and application of consensus definitions for the core data elements for general communicable disease surveillance</a:t>
            </a:r>
          </a:p>
          <a:p>
            <a:r>
              <a:rPr lang="en-US" b="1" dirty="0"/>
              <a:t>Initial project phase through 6/30/2018:</a:t>
            </a:r>
          </a:p>
          <a:p>
            <a:pPr lvl="1"/>
            <a:r>
              <a:rPr lang="en-US" dirty="0"/>
              <a:t>Develop and plot a standardized repeatable WG consensus process</a:t>
            </a:r>
          </a:p>
          <a:p>
            <a:pPr lvl="1"/>
            <a:r>
              <a:rPr lang="en-US" dirty="0"/>
              <a:t>Pilot the process on three data elements – Illness Onset Date, Diagnosis Date and Report to Public Health Date</a:t>
            </a:r>
          </a:p>
          <a:p>
            <a:r>
              <a:rPr lang="en-US" dirty="0"/>
              <a:t>Survey to S/I members and analysis of results to assist in informing a long-term data standardization roadmap for WG and CSTE</a:t>
            </a:r>
          </a:p>
          <a:p>
            <a:endParaRPr lang="en-US" dirty="0"/>
          </a:p>
        </p:txBody>
      </p:sp>
    </p:spTree>
    <p:extLst>
      <p:ext uri="{BB962C8B-B14F-4D97-AF65-F5344CB8AC3E}">
        <p14:creationId xmlns:p14="http://schemas.microsoft.com/office/powerpoint/2010/main" val="1417152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Long-Term Roadmap</a:t>
            </a:r>
          </a:p>
        </p:txBody>
      </p:sp>
      <p:sp>
        <p:nvSpPr>
          <p:cNvPr id="3" name="Text Placeholder 2"/>
          <p:cNvSpPr>
            <a:spLocks noGrp="1"/>
          </p:cNvSpPr>
          <p:nvPr>
            <p:ph type="body" sz="quarter" idx="10"/>
          </p:nvPr>
        </p:nvSpPr>
        <p:spPr>
          <a:xfrm>
            <a:off x="170482" y="1336977"/>
            <a:ext cx="8849694" cy="5019218"/>
          </a:xfrm>
        </p:spPr>
        <p:txBody>
          <a:bodyPr>
            <a:normAutofit/>
          </a:bodyPr>
          <a:lstStyle/>
          <a:p>
            <a:r>
              <a:rPr lang="en-US" dirty="0"/>
              <a:t>Continue consensus work for simple and more complex data elements</a:t>
            </a:r>
          </a:p>
          <a:p>
            <a:pPr lvl="1"/>
            <a:r>
              <a:rPr lang="en-US" dirty="0"/>
              <a:t>Race, travel history</a:t>
            </a:r>
          </a:p>
          <a:p>
            <a:r>
              <a:rPr lang="en-US" dirty="0"/>
              <a:t>Consider expanding to include application and use of common data elements</a:t>
            </a:r>
          </a:p>
          <a:p>
            <a:pPr lvl="1"/>
            <a:r>
              <a:rPr lang="en-US" dirty="0"/>
              <a:t>Timing of report to CDC, applying case definitions</a:t>
            </a:r>
          </a:p>
          <a:p>
            <a:r>
              <a:rPr lang="en-US" dirty="0"/>
              <a:t>Explore role of DSWG in CDC’s internal harmonization activities</a:t>
            </a:r>
          </a:p>
          <a:p>
            <a:pPr lvl="1"/>
            <a:r>
              <a:rPr lang="en-US" dirty="0"/>
              <a:t>Begin conversations with groups at CDC to determine potential for collaboration</a:t>
            </a:r>
          </a:p>
          <a:p>
            <a:r>
              <a:rPr lang="en-US" dirty="0"/>
              <a:t>Determine appropriate involvement in MMG development/feedback</a:t>
            </a:r>
          </a:p>
        </p:txBody>
      </p:sp>
    </p:spTree>
    <p:extLst>
      <p:ext uri="{BB962C8B-B14F-4D97-AF65-F5344CB8AC3E}">
        <p14:creationId xmlns:p14="http://schemas.microsoft.com/office/powerpoint/2010/main" val="4173375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MMG Involvement</a:t>
            </a:r>
          </a:p>
        </p:txBody>
      </p:sp>
      <p:sp>
        <p:nvSpPr>
          <p:cNvPr id="3" name="Text Placeholder 2"/>
          <p:cNvSpPr>
            <a:spLocks noGrp="1"/>
          </p:cNvSpPr>
          <p:nvPr>
            <p:ph type="body" sz="quarter" idx="10"/>
          </p:nvPr>
        </p:nvSpPr>
        <p:spPr/>
        <p:txBody>
          <a:bodyPr/>
          <a:lstStyle/>
          <a:p>
            <a:r>
              <a:rPr lang="en-US" dirty="0"/>
              <a:t>Short term</a:t>
            </a:r>
          </a:p>
          <a:p>
            <a:pPr lvl="1"/>
            <a:r>
              <a:rPr lang="en-US" dirty="0"/>
              <a:t>Use definitions of data elements from GenV2 to help frame early discussions</a:t>
            </a:r>
          </a:p>
          <a:p>
            <a:pPr lvl="1"/>
            <a:r>
              <a:rPr lang="en-US" dirty="0"/>
              <a:t>Consider existing and upcoming MMGs when developing long-term workgroup plan</a:t>
            </a:r>
          </a:p>
          <a:p>
            <a:r>
              <a:rPr lang="en-US" dirty="0"/>
              <a:t>Long term</a:t>
            </a:r>
          </a:p>
          <a:p>
            <a:pPr lvl="1"/>
            <a:r>
              <a:rPr lang="en-US" dirty="0"/>
              <a:t>Potential to tackle specific, more challenging data elements from MMGs in development as proposed by workgroup members</a:t>
            </a:r>
          </a:p>
          <a:p>
            <a:pPr lvl="1"/>
            <a:r>
              <a:rPr lang="en-US" dirty="0"/>
              <a:t>Full MMG review and aggregated group feedback may be beyond scope for this group</a:t>
            </a:r>
          </a:p>
          <a:p>
            <a:pPr marL="457200" lvl="1" indent="0">
              <a:buNone/>
            </a:pPr>
            <a:endParaRPr lang="en-US" dirty="0"/>
          </a:p>
        </p:txBody>
      </p:sp>
    </p:spTree>
    <p:extLst>
      <p:ext uri="{BB962C8B-B14F-4D97-AF65-F5344CB8AC3E}">
        <p14:creationId xmlns:p14="http://schemas.microsoft.com/office/powerpoint/2010/main" val="21351396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Project Documents</a:t>
            </a:r>
          </a:p>
        </p:txBody>
      </p:sp>
      <p:sp>
        <p:nvSpPr>
          <p:cNvPr id="3" name="Text Placeholder 2"/>
          <p:cNvSpPr>
            <a:spLocks noGrp="1"/>
          </p:cNvSpPr>
          <p:nvPr>
            <p:ph type="body" sz="quarter" idx="10"/>
          </p:nvPr>
        </p:nvSpPr>
        <p:spPr/>
        <p:txBody>
          <a:bodyPr/>
          <a:lstStyle/>
          <a:p>
            <a:r>
              <a:rPr lang="en-US" dirty="0"/>
              <a:t>Charter and governance document</a:t>
            </a:r>
          </a:p>
          <a:p>
            <a:r>
              <a:rPr lang="en-US" dirty="0"/>
              <a:t>Project plan</a:t>
            </a:r>
          </a:p>
          <a:p>
            <a:endParaRPr lang="en-US" dirty="0"/>
          </a:p>
        </p:txBody>
      </p:sp>
      <p:pic>
        <p:nvPicPr>
          <p:cNvPr id="4" name="Picture 3">
            <a:extLst>
              <a:ext uri="{FF2B5EF4-FFF2-40B4-BE49-F238E27FC236}">
                <a16:creationId xmlns:a16="http://schemas.microsoft.com/office/drawing/2014/main" id="{CC4103C5-0557-4D8E-A743-06FEC8220F7F}"/>
              </a:ext>
            </a:extLst>
          </p:cNvPr>
          <p:cNvPicPr>
            <a:picLocks noChangeAspect="1"/>
          </p:cNvPicPr>
          <p:nvPr/>
        </p:nvPicPr>
        <p:blipFill>
          <a:blip r:embed="rId3"/>
          <a:stretch>
            <a:fillRect/>
          </a:stretch>
        </p:blipFill>
        <p:spPr>
          <a:xfrm>
            <a:off x="2340864" y="2055520"/>
            <a:ext cx="4937760" cy="3887909"/>
          </a:xfrm>
          <a:prstGeom prst="rect">
            <a:avLst/>
          </a:prstGeom>
          <a:ln w="25400">
            <a:solidFill>
              <a:schemeClr val="accent1"/>
            </a:solidFill>
          </a:ln>
        </p:spPr>
      </p:pic>
      <p:sp>
        <p:nvSpPr>
          <p:cNvPr id="5" name="Rectangle: Rounded Corners 4">
            <a:extLst>
              <a:ext uri="{FF2B5EF4-FFF2-40B4-BE49-F238E27FC236}">
                <a16:creationId xmlns:a16="http://schemas.microsoft.com/office/drawing/2014/main" id="{89562A0B-83E5-4586-9914-DCC7ACA9717E}"/>
              </a:ext>
            </a:extLst>
          </p:cNvPr>
          <p:cNvSpPr/>
          <p:nvPr/>
        </p:nvSpPr>
        <p:spPr>
          <a:xfrm>
            <a:off x="6126480" y="4617720"/>
            <a:ext cx="1042416" cy="749808"/>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354380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Health Event Timeline</a:t>
            </a:r>
          </a:p>
        </p:txBody>
      </p:sp>
      <p:pic>
        <p:nvPicPr>
          <p:cNvPr id="5" name="Picture 4">
            <a:extLst>
              <a:ext uri="{FF2B5EF4-FFF2-40B4-BE49-F238E27FC236}">
                <a16:creationId xmlns:a16="http://schemas.microsoft.com/office/drawing/2014/main" id="{2FF2F1B8-DA10-466B-835F-60E4CB68DDCE}"/>
              </a:ext>
            </a:extLst>
          </p:cNvPr>
          <p:cNvPicPr>
            <a:picLocks noChangeAspect="1"/>
          </p:cNvPicPr>
          <p:nvPr/>
        </p:nvPicPr>
        <p:blipFill>
          <a:blip r:embed="rId3"/>
          <a:stretch>
            <a:fillRect/>
          </a:stretch>
        </p:blipFill>
        <p:spPr>
          <a:xfrm>
            <a:off x="0" y="1215978"/>
            <a:ext cx="9144000" cy="4426043"/>
          </a:xfrm>
          <a:prstGeom prst="rect">
            <a:avLst/>
          </a:prstGeom>
        </p:spPr>
      </p:pic>
    </p:spTree>
    <p:extLst>
      <p:ext uri="{BB962C8B-B14F-4D97-AF65-F5344CB8AC3E}">
        <p14:creationId xmlns:p14="http://schemas.microsoft.com/office/powerpoint/2010/main" val="38781842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Illness Onset Date</a:t>
            </a:r>
          </a:p>
        </p:txBody>
      </p:sp>
      <p:sp>
        <p:nvSpPr>
          <p:cNvPr id="3" name="Text Placeholder 2"/>
          <p:cNvSpPr>
            <a:spLocks noGrp="1"/>
          </p:cNvSpPr>
          <p:nvPr>
            <p:ph type="body" sz="quarter" idx="10"/>
          </p:nvPr>
        </p:nvSpPr>
        <p:spPr/>
        <p:txBody>
          <a:bodyPr/>
          <a:lstStyle/>
          <a:p>
            <a:r>
              <a:rPr lang="en-US" b="1" dirty="0"/>
              <a:t>Significance</a:t>
            </a:r>
          </a:p>
          <a:p>
            <a:pPr lvl="1"/>
            <a:r>
              <a:rPr lang="en-US" dirty="0"/>
              <a:t>Identify exposures and incubation period</a:t>
            </a:r>
          </a:p>
          <a:p>
            <a:pPr lvl="1"/>
            <a:r>
              <a:rPr lang="en-US" dirty="0"/>
              <a:t>Contact tracing and containment</a:t>
            </a:r>
          </a:p>
          <a:p>
            <a:pPr lvl="1"/>
            <a:r>
              <a:rPr lang="en-US" dirty="0"/>
              <a:t>Prophylaxis</a:t>
            </a:r>
          </a:p>
          <a:p>
            <a:pPr marL="457200" lvl="1" indent="0">
              <a:buNone/>
            </a:pPr>
            <a:endParaRPr lang="en-US" dirty="0"/>
          </a:p>
          <a:p>
            <a:r>
              <a:rPr lang="en-US" b="1" dirty="0"/>
              <a:t>Gen v2.0 definition: </a:t>
            </a:r>
            <a:r>
              <a:rPr lang="en-US" dirty="0"/>
              <a:t>Date of the beginning of the illness. Reported date of the onset of symptoms of the condition being reported to the public health system</a:t>
            </a:r>
          </a:p>
          <a:p>
            <a:endParaRPr lang="en-US" dirty="0"/>
          </a:p>
        </p:txBody>
      </p:sp>
    </p:spTree>
    <p:extLst>
      <p:ext uri="{BB962C8B-B14F-4D97-AF65-F5344CB8AC3E}">
        <p14:creationId xmlns:p14="http://schemas.microsoft.com/office/powerpoint/2010/main" val="3963191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0482" y="170482"/>
            <a:ext cx="8229600" cy="1030638"/>
          </a:xfrm>
        </p:spPr>
        <p:txBody>
          <a:bodyPr>
            <a:normAutofit/>
          </a:bodyPr>
          <a:lstStyle/>
          <a:p>
            <a:r>
              <a:rPr lang="en-US" sz="3600" dirty="0"/>
              <a:t>Discussion: Illness Onset Date</a:t>
            </a:r>
          </a:p>
        </p:txBody>
      </p:sp>
      <p:sp>
        <p:nvSpPr>
          <p:cNvPr id="3" name="Text Placeholder 2"/>
          <p:cNvSpPr>
            <a:spLocks noGrp="1"/>
          </p:cNvSpPr>
          <p:nvPr>
            <p:ph type="body" sz="quarter" idx="10"/>
          </p:nvPr>
        </p:nvSpPr>
        <p:spPr/>
        <p:txBody>
          <a:bodyPr/>
          <a:lstStyle/>
          <a:p>
            <a:r>
              <a:rPr lang="en-US" dirty="0"/>
              <a:t>What source of information do you use for determining the date of symptom/illness/disease onset? </a:t>
            </a:r>
          </a:p>
          <a:p>
            <a:pPr lvl="1"/>
            <a:r>
              <a:rPr lang="en-US" dirty="0"/>
              <a:t>Patient (proxy) interview</a:t>
            </a:r>
          </a:p>
          <a:p>
            <a:pPr lvl="1"/>
            <a:r>
              <a:rPr lang="en-US" dirty="0"/>
              <a:t>Provider interview</a:t>
            </a:r>
          </a:p>
          <a:p>
            <a:pPr lvl="1"/>
            <a:r>
              <a:rPr lang="en-US" dirty="0"/>
              <a:t>Chart review</a:t>
            </a:r>
          </a:p>
        </p:txBody>
      </p:sp>
    </p:spTree>
    <p:extLst>
      <p:ext uri="{BB962C8B-B14F-4D97-AF65-F5344CB8AC3E}">
        <p14:creationId xmlns:p14="http://schemas.microsoft.com/office/powerpoint/2010/main" val="25327149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0482" y="170482"/>
            <a:ext cx="8229600" cy="1030638"/>
          </a:xfrm>
        </p:spPr>
        <p:txBody>
          <a:bodyPr>
            <a:normAutofit/>
          </a:bodyPr>
          <a:lstStyle/>
          <a:p>
            <a:r>
              <a:rPr lang="en-US" sz="3600" dirty="0"/>
              <a:t>Discussion: Illness Onset Date</a:t>
            </a:r>
          </a:p>
        </p:txBody>
      </p:sp>
      <p:sp>
        <p:nvSpPr>
          <p:cNvPr id="3" name="Text Placeholder 2"/>
          <p:cNvSpPr>
            <a:spLocks noGrp="1"/>
          </p:cNvSpPr>
          <p:nvPr>
            <p:ph type="body" sz="quarter" idx="10"/>
          </p:nvPr>
        </p:nvSpPr>
        <p:spPr/>
        <p:txBody>
          <a:bodyPr/>
          <a:lstStyle/>
          <a:p>
            <a:r>
              <a:rPr lang="en-US" dirty="0"/>
              <a:t>What signs or symptoms do you count as the start of illness?</a:t>
            </a:r>
          </a:p>
          <a:p>
            <a:pPr lvl="1"/>
            <a:r>
              <a:rPr lang="en-US" dirty="0"/>
              <a:t>Do you only include signs (objective) or symptoms (subjective), or both?</a:t>
            </a:r>
          </a:p>
          <a:p>
            <a:pPr lvl="1"/>
            <a:r>
              <a:rPr lang="en-US" dirty="0"/>
              <a:t>Do you only include what is in the case definition, or also any related signs/symptoms?</a:t>
            </a:r>
          </a:p>
          <a:p>
            <a:pPr lvl="1"/>
            <a:r>
              <a:rPr lang="en-US" dirty="0"/>
              <a:t>Do you only include signs/symptoms specific to that condition, or also those that are more vague (e.g., malaise)?</a:t>
            </a:r>
          </a:p>
        </p:txBody>
      </p:sp>
    </p:spTree>
    <p:extLst>
      <p:ext uri="{BB962C8B-B14F-4D97-AF65-F5344CB8AC3E}">
        <p14:creationId xmlns:p14="http://schemas.microsoft.com/office/powerpoint/2010/main" val="36407587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p:txBody>
          <a:bodyPr/>
          <a:lstStyle/>
          <a:p>
            <a:r>
              <a:rPr lang="en-US" dirty="0"/>
              <a:t>How do you reconcile different dates of onset from different sources?</a:t>
            </a:r>
          </a:p>
          <a:p>
            <a:pPr lvl="1"/>
            <a:r>
              <a:rPr lang="en-US" dirty="0"/>
              <a:t>Patient (proxy interview)</a:t>
            </a:r>
          </a:p>
          <a:p>
            <a:pPr lvl="1"/>
            <a:r>
              <a:rPr lang="en-US" dirty="0"/>
              <a:t>Chart review</a:t>
            </a:r>
          </a:p>
          <a:p>
            <a:pPr lvl="1"/>
            <a:r>
              <a:rPr lang="en-US" dirty="0"/>
              <a:t>Provider interview</a:t>
            </a:r>
          </a:p>
          <a:p>
            <a:pPr lvl="1"/>
            <a:r>
              <a:rPr lang="en-US" dirty="0"/>
              <a:t>Laboratory specimen collection date/result date </a:t>
            </a:r>
          </a:p>
        </p:txBody>
      </p:sp>
      <p:sp>
        <p:nvSpPr>
          <p:cNvPr id="5" name="Title 1"/>
          <p:cNvSpPr>
            <a:spLocks noGrp="1"/>
          </p:cNvSpPr>
          <p:nvPr>
            <p:ph type="title"/>
          </p:nvPr>
        </p:nvSpPr>
        <p:spPr>
          <a:xfrm>
            <a:off x="170482" y="170482"/>
            <a:ext cx="8229600" cy="1030638"/>
          </a:xfrm>
        </p:spPr>
        <p:txBody>
          <a:bodyPr>
            <a:normAutofit/>
          </a:bodyPr>
          <a:lstStyle/>
          <a:p>
            <a:r>
              <a:rPr lang="en-US" sz="3600" dirty="0"/>
              <a:t>Discussion: Illness Onset Date</a:t>
            </a:r>
          </a:p>
        </p:txBody>
      </p:sp>
    </p:spTree>
    <p:extLst>
      <p:ext uri="{BB962C8B-B14F-4D97-AF65-F5344CB8AC3E}">
        <p14:creationId xmlns:p14="http://schemas.microsoft.com/office/powerpoint/2010/main" val="822425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p:txBody>
          <a:bodyPr/>
          <a:lstStyle/>
          <a:p>
            <a:r>
              <a:rPr lang="en-US" dirty="0"/>
              <a:t>What do you do if you have none of this information?</a:t>
            </a:r>
          </a:p>
          <a:p>
            <a:pPr lvl="1"/>
            <a:r>
              <a:rPr lang="en-US" dirty="0"/>
              <a:t>Should we use a different date for illness onset date?</a:t>
            </a:r>
          </a:p>
        </p:txBody>
      </p:sp>
      <p:sp>
        <p:nvSpPr>
          <p:cNvPr id="5" name="Title 1"/>
          <p:cNvSpPr>
            <a:spLocks noGrp="1"/>
          </p:cNvSpPr>
          <p:nvPr>
            <p:ph type="title"/>
          </p:nvPr>
        </p:nvSpPr>
        <p:spPr>
          <a:xfrm>
            <a:off x="170482" y="170482"/>
            <a:ext cx="8229600" cy="1030638"/>
          </a:xfrm>
        </p:spPr>
        <p:txBody>
          <a:bodyPr>
            <a:normAutofit/>
          </a:bodyPr>
          <a:lstStyle/>
          <a:p>
            <a:r>
              <a:rPr lang="en-US" sz="3600" dirty="0"/>
              <a:t>Discussion: Illness Onset Date</a:t>
            </a:r>
          </a:p>
        </p:txBody>
      </p:sp>
    </p:spTree>
    <p:extLst>
      <p:ext uri="{BB962C8B-B14F-4D97-AF65-F5344CB8AC3E}">
        <p14:creationId xmlns:p14="http://schemas.microsoft.com/office/powerpoint/2010/main" val="6865497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Wrap Up: Action Items</a:t>
            </a:r>
          </a:p>
        </p:txBody>
      </p:sp>
      <p:sp>
        <p:nvSpPr>
          <p:cNvPr id="3" name="Text Placeholder 2"/>
          <p:cNvSpPr>
            <a:spLocks noGrp="1"/>
          </p:cNvSpPr>
          <p:nvPr>
            <p:ph type="body" sz="quarter" idx="10"/>
          </p:nvPr>
        </p:nvSpPr>
        <p:spPr/>
        <p:txBody>
          <a:bodyPr>
            <a:normAutofit fontScale="92500" lnSpcReduction="20000"/>
          </a:bodyPr>
          <a:lstStyle/>
          <a:p>
            <a:r>
              <a:rPr lang="en-US" b="1" dirty="0"/>
              <a:t>Provide input on Illness Onset Date definition via </a:t>
            </a:r>
            <a:r>
              <a:rPr lang="en-US" b="1" dirty="0" err="1"/>
              <a:t>Smartsheet</a:t>
            </a:r>
            <a:r>
              <a:rPr lang="en-US" b="1" dirty="0"/>
              <a:t> Feedback Tool: </a:t>
            </a:r>
            <a:r>
              <a:rPr lang="en-US" dirty="0"/>
              <a:t>Link will be sent out and posted on Basecamp message board </a:t>
            </a:r>
          </a:p>
          <a:p>
            <a:pPr marL="0" indent="0">
              <a:buNone/>
            </a:pPr>
            <a:endParaRPr lang="en-US" dirty="0"/>
          </a:p>
          <a:p>
            <a:r>
              <a:rPr lang="en-US" b="1" dirty="0"/>
              <a:t>Provide survey question input for survey out to WG members regarding priorities for long-term data standardization roadmap: </a:t>
            </a:r>
            <a:r>
              <a:rPr lang="en-US" dirty="0"/>
              <a:t>Message will be started on Basecamp this afternoon</a:t>
            </a:r>
          </a:p>
          <a:p>
            <a:pPr marL="0" indent="0">
              <a:buNone/>
            </a:pPr>
            <a:endParaRPr lang="en-US" dirty="0"/>
          </a:p>
          <a:p>
            <a:r>
              <a:rPr lang="en-US" b="1" dirty="0"/>
              <a:t>How do you define Diagnosis Date in your jurisdictions? </a:t>
            </a:r>
          </a:p>
          <a:p>
            <a:pPr lvl="1"/>
            <a:r>
              <a:rPr lang="en-US" dirty="0"/>
              <a:t>Is the data element being implemented the same way across diseases?</a:t>
            </a:r>
          </a:p>
          <a:p>
            <a:pPr lvl="1"/>
            <a:r>
              <a:rPr lang="en-US" dirty="0"/>
              <a:t>If not, what are those differences?</a:t>
            </a:r>
          </a:p>
          <a:p>
            <a:pPr lvl="1"/>
            <a:r>
              <a:rPr lang="en-US" dirty="0"/>
              <a:t>What are the challenges with the differences? Or are these necessary for those different diseases?</a:t>
            </a:r>
          </a:p>
          <a:p>
            <a:endParaRPr lang="en-US" dirty="0"/>
          </a:p>
        </p:txBody>
      </p:sp>
    </p:spTree>
    <p:extLst>
      <p:ext uri="{BB962C8B-B14F-4D97-AF65-F5344CB8AC3E}">
        <p14:creationId xmlns:p14="http://schemas.microsoft.com/office/powerpoint/2010/main" val="42817146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Wrap Up</a:t>
            </a:r>
          </a:p>
        </p:txBody>
      </p:sp>
      <p:sp>
        <p:nvSpPr>
          <p:cNvPr id="3" name="Text Placeholder 2"/>
          <p:cNvSpPr>
            <a:spLocks noGrp="1"/>
          </p:cNvSpPr>
          <p:nvPr>
            <p:ph type="body" sz="quarter" idx="10"/>
          </p:nvPr>
        </p:nvSpPr>
        <p:spPr/>
        <p:txBody>
          <a:bodyPr>
            <a:normAutofit/>
          </a:bodyPr>
          <a:lstStyle/>
          <a:p>
            <a:r>
              <a:rPr lang="en-US" dirty="0"/>
              <a:t>Meeting slides and notes from this meeting will be uploaded to Basecamp on Tuesday. An email will also go out to members on that day with the link to Basecamp.</a:t>
            </a:r>
          </a:p>
          <a:p>
            <a:r>
              <a:rPr lang="en-US" b="1" dirty="0"/>
              <a:t>Next Call: </a:t>
            </a:r>
            <a:r>
              <a:rPr lang="en-US" dirty="0"/>
              <a:t>Friday, April 13, at 1-2:00pmET/12-1:00pmCT</a:t>
            </a:r>
          </a:p>
          <a:p>
            <a:pPr lvl="1"/>
            <a:r>
              <a:rPr lang="en-US" dirty="0"/>
              <a:t>Review the discussion from March 23 </a:t>
            </a:r>
          </a:p>
          <a:p>
            <a:pPr lvl="1"/>
            <a:r>
              <a:rPr lang="en-US" dirty="0"/>
              <a:t>Introduce the second data element: Diagnosis Date</a:t>
            </a:r>
          </a:p>
          <a:p>
            <a:r>
              <a:rPr lang="en-US" dirty="0"/>
              <a:t>Agendas will be sent out the Wednesday before the call.</a:t>
            </a:r>
          </a:p>
          <a:p>
            <a:r>
              <a:rPr lang="en-US" dirty="0"/>
              <a:t>THANK YOU for volunteering your time!</a:t>
            </a:r>
          </a:p>
        </p:txBody>
      </p:sp>
    </p:spTree>
    <p:extLst>
      <p:ext uri="{BB962C8B-B14F-4D97-AF65-F5344CB8AC3E}">
        <p14:creationId xmlns:p14="http://schemas.microsoft.com/office/powerpoint/2010/main" val="2150827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Future Meetings</a:t>
            </a:r>
          </a:p>
        </p:txBody>
      </p:sp>
      <p:sp>
        <p:nvSpPr>
          <p:cNvPr id="3" name="Text Placeholder 2"/>
          <p:cNvSpPr>
            <a:spLocks noGrp="1"/>
          </p:cNvSpPr>
          <p:nvPr>
            <p:ph type="body" sz="quarter" idx="10"/>
          </p:nvPr>
        </p:nvSpPr>
        <p:spPr/>
        <p:txBody>
          <a:bodyPr>
            <a:normAutofit/>
          </a:bodyPr>
          <a:lstStyle/>
          <a:p>
            <a:r>
              <a:rPr lang="en-US" sz="2000" dirty="0"/>
              <a:t>Call-In/Webinar Information:</a:t>
            </a:r>
          </a:p>
          <a:p>
            <a:pPr marL="400050" lvl="1" indent="0">
              <a:buNone/>
            </a:pPr>
            <a:r>
              <a:rPr lang="en-US" sz="1800" u="sng" dirty="0">
                <a:hlinkClick r:id="rId3"/>
              </a:rPr>
              <a:t>https://cste.webex.com/cste/k2/j.php?MTID=t4dea93549404d3f14c39229a245d297d</a:t>
            </a:r>
            <a:r>
              <a:rPr lang="en-US" sz="1800" dirty="0"/>
              <a:t> </a:t>
            </a:r>
            <a:br>
              <a:rPr lang="en-US" sz="1800" dirty="0"/>
            </a:br>
            <a:r>
              <a:rPr lang="en-US" sz="1800" dirty="0"/>
              <a:t>Password: </a:t>
            </a:r>
            <a:r>
              <a:rPr lang="en-US" sz="1800" b="1" dirty="0"/>
              <a:t>dswg123</a:t>
            </a:r>
            <a:endParaRPr lang="en-US" sz="1800" dirty="0"/>
          </a:p>
          <a:p>
            <a:pPr marL="400050" lvl="1" indent="0">
              <a:buNone/>
            </a:pPr>
            <a:r>
              <a:rPr lang="en-US" sz="1800" dirty="0"/>
              <a:t>Call in: </a:t>
            </a:r>
            <a:r>
              <a:rPr lang="en-US" sz="1800" b="1" dirty="0"/>
              <a:t>1-877-668-4490</a:t>
            </a:r>
            <a:endParaRPr lang="en-US" sz="1800" dirty="0"/>
          </a:p>
          <a:p>
            <a:pPr marL="400050" lvl="1" indent="0">
              <a:buNone/>
            </a:pPr>
            <a:r>
              <a:rPr lang="en-US" sz="1800" dirty="0"/>
              <a:t>Access code: </a:t>
            </a:r>
            <a:r>
              <a:rPr lang="en-US" sz="1800" b="1" dirty="0"/>
              <a:t>795 572 806</a:t>
            </a:r>
          </a:p>
          <a:p>
            <a:r>
              <a:rPr lang="en-US" sz="2000" dirty="0"/>
              <a:t>Meeting Schedule:</a:t>
            </a:r>
          </a:p>
          <a:p>
            <a:pPr lvl="1"/>
            <a:r>
              <a:rPr lang="en-US" sz="1800" dirty="0"/>
              <a:t>Friday, April 13</a:t>
            </a:r>
            <a:r>
              <a:rPr lang="en-US" sz="1800" baseline="30000" dirty="0"/>
              <a:t>th</a:t>
            </a:r>
            <a:r>
              <a:rPr lang="en-US" sz="1800" dirty="0"/>
              <a:t>, 1-2pm ET</a:t>
            </a:r>
          </a:p>
          <a:p>
            <a:pPr lvl="1"/>
            <a:r>
              <a:rPr lang="en-US" sz="1800" dirty="0"/>
              <a:t>Friday, April 27</a:t>
            </a:r>
            <a:r>
              <a:rPr lang="en-US" sz="1800" baseline="30000" dirty="0"/>
              <a:t>th</a:t>
            </a:r>
            <a:r>
              <a:rPr lang="en-US" sz="1800" dirty="0"/>
              <a:t>, 1-2pm ET</a:t>
            </a:r>
          </a:p>
          <a:p>
            <a:pPr lvl="1"/>
            <a:r>
              <a:rPr lang="en-US" sz="1800" dirty="0"/>
              <a:t>Friday, May 11</a:t>
            </a:r>
            <a:r>
              <a:rPr lang="en-US" sz="1800" baseline="30000" dirty="0"/>
              <a:t>th</a:t>
            </a:r>
            <a:r>
              <a:rPr lang="en-US" sz="1800" dirty="0"/>
              <a:t>, 1-2pm ET</a:t>
            </a:r>
          </a:p>
          <a:p>
            <a:pPr lvl="1"/>
            <a:r>
              <a:rPr lang="en-US" sz="1800" dirty="0"/>
              <a:t>Friday, May 25</a:t>
            </a:r>
            <a:r>
              <a:rPr lang="en-US" sz="1800" baseline="30000" dirty="0"/>
              <a:t>th</a:t>
            </a:r>
            <a:r>
              <a:rPr lang="en-US" sz="1800" dirty="0"/>
              <a:t>, 1-2pm ET</a:t>
            </a:r>
          </a:p>
          <a:p>
            <a:endParaRPr lang="en-US" dirty="0"/>
          </a:p>
        </p:txBody>
      </p:sp>
    </p:spTree>
    <p:extLst>
      <p:ext uri="{BB962C8B-B14F-4D97-AF65-F5344CB8AC3E}">
        <p14:creationId xmlns:p14="http://schemas.microsoft.com/office/powerpoint/2010/main" val="31343231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Picture 1" descr="ConcludingSlid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extBox 2"/>
          <p:cNvSpPr txBox="1"/>
          <p:nvPr/>
        </p:nvSpPr>
        <p:spPr>
          <a:xfrm>
            <a:off x="5609166" y="4808341"/>
            <a:ext cx="3280833" cy="1815882"/>
          </a:xfrm>
          <a:prstGeom prst="rect">
            <a:avLst/>
          </a:prstGeom>
          <a:noFill/>
        </p:spPr>
        <p:txBody>
          <a:bodyPr wrap="square" rtlCol="0">
            <a:spAutoFit/>
          </a:bodyPr>
          <a:lstStyle/>
          <a:p>
            <a:pPr algn="r"/>
            <a:r>
              <a:rPr lang="en-US" sz="1600" dirty="0">
                <a:solidFill>
                  <a:srgbClr val="152754"/>
                </a:solidFill>
                <a:latin typeface="Avenir" panose="02000503040000020003" pitchFamily="2" charset="0"/>
                <a:cs typeface="Arial-Mdm-FC"/>
              </a:rPr>
              <a:t>CSTE National Office</a:t>
            </a:r>
          </a:p>
          <a:p>
            <a:pPr algn="r"/>
            <a:r>
              <a:rPr lang="en-US" sz="1300" dirty="0">
                <a:solidFill>
                  <a:schemeClr val="tx1">
                    <a:lumMod val="65000"/>
                    <a:lumOff val="35000"/>
                  </a:schemeClr>
                </a:solidFill>
                <a:latin typeface="Avenir" panose="02000503040000020003" pitchFamily="2" charset="0"/>
                <a:cs typeface="Arial-Lgt-FC"/>
              </a:rPr>
              <a:t>2872 Woodcock Boulevard, Suite 250</a:t>
            </a:r>
          </a:p>
          <a:p>
            <a:pPr algn="r"/>
            <a:r>
              <a:rPr lang="en-US" sz="1300" dirty="0">
                <a:solidFill>
                  <a:schemeClr val="tx1">
                    <a:lumMod val="65000"/>
                    <a:lumOff val="35000"/>
                  </a:schemeClr>
                </a:solidFill>
                <a:latin typeface="Avenir" panose="02000503040000020003" pitchFamily="2" charset="0"/>
                <a:cs typeface="Arial-Lgt-FC"/>
              </a:rPr>
              <a:t>Atlanta, Georgia 30341</a:t>
            </a:r>
          </a:p>
          <a:p>
            <a:pPr algn="r"/>
            <a:endParaRPr lang="en-US" sz="1300" dirty="0">
              <a:solidFill>
                <a:schemeClr val="tx1">
                  <a:lumMod val="65000"/>
                  <a:lumOff val="35000"/>
                </a:schemeClr>
              </a:solidFill>
              <a:latin typeface="Avenir" panose="02000503040000020003" pitchFamily="2" charset="0"/>
              <a:cs typeface="Arial-Lgt-FC"/>
            </a:endParaRPr>
          </a:p>
          <a:p>
            <a:pPr algn="r"/>
            <a:r>
              <a:rPr lang="en-US" sz="1300" dirty="0">
                <a:solidFill>
                  <a:schemeClr val="tx1">
                    <a:lumMod val="65000"/>
                    <a:lumOff val="35000"/>
                  </a:schemeClr>
                </a:solidFill>
                <a:latin typeface="Avenir" panose="02000503040000020003" pitchFamily="2" charset="0"/>
                <a:cs typeface="Arial-Lgt-FC"/>
              </a:rPr>
              <a:t>770.458.3811</a:t>
            </a:r>
          </a:p>
          <a:p>
            <a:pPr algn="r"/>
            <a:r>
              <a:rPr lang="en-US" sz="1100" b="1" dirty="0">
                <a:solidFill>
                  <a:schemeClr val="tx1">
                    <a:lumMod val="65000"/>
                    <a:lumOff val="35000"/>
                  </a:schemeClr>
                </a:solidFill>
                <a:latin typeface="Avenir" panose="02000503040000020003" pitchFamily="2" charset="0"/>
                <a:cs typeface="Arial-Lgt-FC"/>
              </a:rPr>
              <a:t> </a:t>
            </a:r>
            <a:r>
              <a:rPr lang="en-US" sz="1300" dirty="0">
                <a:solidFill>
                  <a:schemeClr val="tx1">
                    <a:lumMod val="65000"/>
                    <a:lumOff val="35000"/>
                  </a:schemeClr>
                </a:solidFill>
                <a:latin typeface="Avenir" panose="02000503040000020003" pitchFamily="2" charset="0"/>
                <a:cs typeface="Arial-Lgt-FC"/>
              </a:rPr>
              <a:t>770.458.8516</a:t>
            </a:r>
          </a:p>
          <a:p>
            <a:pPr algn="r"/>
            <a:r>
              <a:rPr lang="en-US" sz="1300" dirty="0" err="1">
                <a:solidFill>
                  <a:schemeClr val="tx1">
                    <a:lumMod val="65000"/>
                    <a:lumOff val="35000"/>
                  </a:schemeClr>
                </a:solidFill>
                <a:latin typeface="Avenir" panose="02000503040000020003" pitchFamily="2" charset="0"/>
                <a:cs typeface="Arial-Lgt-FC"/>
              </a:rPr>
              <a:t>cmccoull@cste.org</a:t>
            </a:r>
            <a:endParaRPr lang="en-US" sz="1300" dirty="0">
              <a:solidFill>
                <a:schemeClr val="tx1">
                  <a:lumMod val="65000"/>
                  <a:lumOff val="35000"/>
                </a:schemeClr>
              </a:solidFill>
              <a:latin typeface="Avenir" panose="02000503040000020003" pitchFamily="2" charset="0"/>
              <a:cs typeface="Arial-Lgt-FC"/>
            </a:endParaRPr>
          </a:p>
          <a:p>
            <a:pPr algn="r"/>
            <a:endParaRPr lang="en-US" sz="1600" dirty="0">
              <a:latin typeface="Avenir" panose="02000503040000020003" pitchFamily="2" charset="0"/>
            </a:endParaRPr>
          </a:p>
        </p:txBody>
      </p:sp>
      <p:pic>
        <p:nvPicPr>
          <p:cNvPr id="9" name="Picture 8" descr="F.ep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6228" y="5898188"/>
            <a:ext cx="165100" cy="190500"/>
          </a:xfrm>
          <a:prstGeom prst="rect">
            <a:avLst/>
          </a:prstGeom>
        </p:spPr>
      </p:pic>
      <p:pic>
        <p:nvPicPr>
          <p:cNvPr id="10" name="Picture 9" descr="T.ep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6228" y="5707688"/>
            <a:ext cx="165100" cy="190500"/>
          </a:xfrm>
          <a:prstGeom prst="rect">
            <a:avLst/>
          </a:prstGeom>
        </p:spPr>
      </p:pic>
    </p:spTree>
    <p:extLst>
      <p:ext uri="{BB962C8B-B14F-4D97-AF65-F5344CB8AC3E}">
        <p14:creationId xmlns:p14="http://schemas.microsoft.com/office/powerpoint/2010/main" val="2424695383"/>
      </p:ext>
    </p:extLst>
  </p:cSld>
  <p:clrMapOvr>
    <a:masterClrMapping/>
  </p:clrMapOvr>
</p:sld>
</file>

<file path=ppt/theme/theme1.xml><?xml version="1.0" encoding="utf-8"?>
<a:theme xmlns:a="http://schemas.openxmlformats.org/drawingml/2006/main" name="CSTE_Powerpoint_Template_final">
  <a:themeElements>
    <a:clrScheme name="CSTE">
      <a:dk1>
        <a:srgbClr val="585543"/>
      </a:dk1>
      <a:lt1>
        <a:sysClr val="window" lastClr="FFFFFF"/>
      </a:lt1>
      <a:dk2>
        <a:srgbClr val="1B3473"/>
      </a:dk2>
      <a:lt2>
        <a:srgbClr val="EEECE1"/>
      </a:lt2>
      <a:accent1>
        <a:srgbClr val="7DAED3"/>
      </a:accent1>
      <a:accent2>
        <a:srgbClr val="F5D232"/>
      </a:accent2>
      <a:accent3>
        <a:srgbClr val="C4C7C8"/>
      </a:accent3>
      <a:accent4>
        <a:srgbClr val="9D986D"/>
      </a:accent4>
      <a:accent5>
        <a:srgbClr val="858C93"/>
      </a:accent5>
      <a:accent6>
        <a:srgbClr val="639EC8"/>
      </a:accent6>
      <a:hlink>
        <a:srgbClr val="0000FF"/>
      </a:hlink>
      <a:folHlink>
        <a:srgbClr val="800080"/>
      </a:folHlink>
    </a:clrScheme>
    <a:fontScheme name="CSTE3">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473</TotalTime>
  <Words>1767</Words>
  <Application>Microsoft Office PowerPoint</Application>
  <PresentationFormat>On-screen Show (4:3)</PresentationFormat>
  <Paragraphs>216</Paragraphs>
  <Slides>22</Slides>
  <Notes>21</Notes>
  <HiddenSlides>1</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22</vt:i4>
      </vt:variant>
    </vt:vector>
  </HeadingPairs>
  <TitlesOfParts>
    <vt:vector size="31" baseType="lpstr">
      <vt:lpstr>Arial</vt:lpstr>
      <vt:lpstr>Courier New</vt:lpstr>
      <vt:lpstr>Arial-Lgt-FC</vt:lpstr>
      <vt:lpstr>Calibri</vt:lpstr>
      <vt:lpstr>Wingdings</vt:lpstr>
      <vt:lpstr>Arial-Mdm-FC</vt:lpstr>
      <vt:lpstr>Avenir</vt:lpstr>
      <vt:lpstr>Avenir LT 45 Book</vt:lpstr>
      <vt:lpstr>CSTE_Powerpoint_Template_final</vt:lpstr>
      <vt:lpstr>Data Standardization Work Group</vt:lpstr>
      <vt:lpstr>Agenda</vt:lpstr>
      <vt:lpstr>Welcome</vt:lpstr>
      <vt:lpstr>Collaboration Tools</vt:lpstr>
      <vt:lpstr>Collaboration Tools</vt:lpstr>
      <vt:lpstr>Collaboration Tools</vt:lpstr>
      <vt:lpstr>Collaboration Tools</vt:lpstr>
      <vt:lpstr>Themes From 3/9</vt:lpstr>
      <vt:lpstr>Scope and Goals</vt:lpstr>
      <vt:lpstr>Long-Term Roadmap</vt:lpstr>
      <vt:lpstr>MMG Involvement</vt:lpstr>
      <vt:lpstr>Project Documents</vt:lpstr>
      <vt:lpstr>Health Event Timeline</vt:lpstr>
      <vt:lpstr>Illness Onset Date</vt:lpstr>
      <vt:lpstr>Discussion: Illness Onset Date</vt:lpstr>
      <vt:lpstr>Discussion: Illness Onset Date</vt:lpstr>
      <vt:lpstr>Discussion: Illness Onset Date</vt:lpstr>
      <vt:lpstr>Discussion: Illness Onset Date</vt:lpstr>
      <vt:lpstr>Wrap Up: Action Items</vt:lpstr>
      <vt:lpstr>Wrap Up</vt:lpstr>
      <vt:lpstr>Future Meetings</vt:lpstr>
      <vt:lpstr>PowerPoint Presentation</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JPittman</dc:creator>
  <cp:lastModifiedBy>Elizabeth Sprouse</cp:lastModifiedBy>
  <cp:revision>59</cp:revision>
  <dcterms:created xsi:type="dcterms:W3CDTF">2015-07-30T19:14:16Z</dcterms:created>
  <dcterms:modified xsi:type="dcterms:W3CDTF">2018-03-23T15:18:21Z</dcterms:modified>
</cp:coreProperties>
</file>