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19"/>
  </p:notesMasterIdLst>
  <p:sldIdLst>
    <p:sldId id="284" r:id="rId2"/>
    <p:sldId id="351" r:id="rId3"/>
    <p:sldId id="315" r:id="rId4"/>
    <p:sldId id="280" r:id="rId5"/>
    <p:sldId id="358" r:id="rId6"/>
    <p:sldId id="359" r:id="rId7"/>
    <p:sldId id="354" r:id="rId8"/>
    <p:sldId id="355" r:id="rId9"/>
    <p:sldId id="356" r:id="rId10"/>
    <p:sldId id="357" r:id="rId11"/>
    <p:sldId id="360" r:id="rId12"/>
    <p:sldId id="364" r:id="rId13"/>
    <p:sldId id="363" r:id="rId14"/>
    <p:sldId id="366" r:id="rId15"/>
    <p:sldId id="365" r:id="rId16"/>
    <p:sldId id="352" r:id="rId17"/>
    <p:sldId id="353"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1957"/>
    <a:srgbClr val="FF3B3B"/>
    <a:srgbClr val="F3F6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6" autoAdjust="0"/>
    <p:restoredTop sz="91442" autoAdjust="0"/>
  </p:normalViewPr>
  <p:slideViewPr>
    <p:cSldViewPr snapToGrid="0">
      <p:cViewPr varScale="1">
        <p:scale>
          <a:sx n="79" d="100"/>
          <a:sy n="79" d="100"/>
        </p:scale>
        <p:origin x="1686" y="96"/>
      </p:cViewPr>
      <p:guideLst>
        <p:guide orient="horz" pos="2160"/>
        <p:guide pos="2880"/>
      </p:guideLst>
    </p:cSldViewPr>
  </p:slideViewPr>
  <p:outlineViewPr>
    <p:cViewPr>
      <p:scale>
        <a:sx n="33" d="100"/>
        <a:sy n="33" d="100"/>
      </p:scale>
      <p:origin x="0" y="17170"/>
    </p:cViewPr>
  </p:outlineViewPr>
  <p:notesTextViewPr>
    <p:cViewPr>
      <p:scale>
        <a:sx n="1" d="1"/>
        <a:sy n="1" d="1"/>
      </p:scale>
      <p:origin x="0" y="0"/>
    </p:cViewPr>
  </p:notesTextViewPr>
  <p:sorterViewPr>
    <p:cViewPr>
      <p:scale>
        <a:sx n="100" d="100"/>
        <a:sy n="100" d="100"/>
      </p:scale>
      <p:origin x="0" y="-5933"/>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7C1989-BBB8-426F-A0BF-1428DCB85AD6}" type="datetimeFigureOut">
              <a:rPr lang="en-US" smtClean="0"/>
              <a:t>6/28/2019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AEAC46-F682-44F2-BCA5-A75575E9D77F}" type="slidenum">
              <a:rPr lang="en-US" smtClean="0"/>
              <a:t>‹#›</a:t>
            </a:fld>
            <a:endParaRPr lang="en-US"/>
          </a:p>
        </p:txBody>
      </p:sp>
    </p:spTree>
    <p:extLst>
      <p:ext uri="{BB962C8B-B14F-4D97-AF65-F5344CB8AC3E}">
        <p14:creationId xmlns:p14="http://schemas.microsoft.com/office/powerpoint/2010/main" val="40985080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778E9F-4912-4F41-9FEC-FA613D626BE2}" type="slidenum">
              <a:rPr lang="en-US" smtClean="0"/>
              <a:t>2</a:t>
            </a:fld>
            <a:endParaRPr lang="en-US" dirty="0"/>
          </a:p>
        </p:txBody>
      </p:sp>
    </p:spTree>
    <p:extLst>
      <p:ext uri="{BB962C8B-B14F-4D97-AF65-F5344CB8AC3E}">
        <p14:creationId xmlns:p14="http://schemas.microsoft.com/office/powerpoint/2010/main" val="42180116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00113">
              <a:spcBef>
                <a:spcPct val="0"/>
              </a:spcBef>
            </a:pPr>
            <a:r>
              <a:rPr lang="en-US" altLang="en-US" smtClean="0"/>
              <a:t>1:30-1:55pm: 20-25 minutes</a:t>
            </a:r>
          </a:p>
          <a:p>
            <a:pPr defTabSz="900113">
              <a:spcBef>
                <a:spcPct val="0"/>
              </a:spcBef>
            </a:pPr>
            <a:endParaRPr lang="en-US" altLang="en-US" smtClean="0"/>
          </a:p>
        </p:txBody>
      </p:sp>
      <p:sp>
        <p:nvSpPr>
          <p:cNvPr id="143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F4A058BC-148E-48A8-97E0-E93F8A099CAC}" type="slidenum">
              <a:rPr lang="en-US" altLang="en-US">
                <a:latin typeface="Calibri" panose="020F0502020204030204" pitchFamily="34" charset="0"/>
              </a:rPr>
              <a:pPr fontAlgn="base">
                <a:spcBef>
                  <a:spcPct val="0"/>
                </a:spcBef>
                <a:spcAft>
                  <a:spcPct val="0"/>
                </a:spcAft>
              </a:pPr>
              <a:t>3</a:t>
            </a:fld>
            <a:endParaRPr lang="en-US" altLang="en-US">
              <a:latin typeface="Calibri" panose="020F0502020204030204" pitchFamily="34" charset="0"/>
            </a:endParaRPr>
          </a:p>
        </p:txBody>
      </p:sp>
    </p:spTree>
    <p:extLst>
      <p:ext uri="{BB962C8B-B14F-4D97-AF65-F5344CB8AC3E}">
        <p14:creationId xmlns:p14="http://schemas.microsoft.com/office/powerpoint/2010/main" val="39317531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00113">
              <a:spcBef>
                <a:spcPct val="0"/>
              </a:spcBef>
            </a:pPr>
            <a:r>
              <a:rPr lang="en-US" altLang="en-US" smtClean="0"/>
              <a:t>1:30-1:55pm: 20-25 minutes</a:t>
            </a:r>
          </a:p>
          <a:p>
            <a:pPr defTabSz="900113">
              <a:spcBef>
                <a:spcPct val="0"/>
              </a:spcBef>
            </a:pPr>
            <a:endParaRPr lang="en-US" altLang="en-US" smtClean="0"/>
          </a:p>
        </p:txBody>
      </p:sp>
      <p:sp>
        <p:nvSpPr>
          <p:cNvPr id="143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F4A058BC-148E-48A8-97E0-E93F8A099CAC}" type="slidenum">
              <a:rPr lang="en-US" altLang="en-US">
                <a:latin typeface="Calibri" panose="020F0502020204030204" pitchFamily="34" charset="0"/>
              </a:rPr>
              <a:pPr fontAlgn="base">
                <a:spcBef>
                  <a:spcPct val="0"/>
                </a:spcBef>
                <a:spcAft>
                  <a:spcPct val="0"/>
                </a:spcAft>
              </a:pPr>
              <a:t>6</a:t>
            </a:fld>
            <a:endParaRPr lang="en-US" altLang="en-US">
              <a:latin typeface="Calibri" panose="020F0502020204030204" pitchFamily="34" charset="0"/>
            </a:endParaRPr>
          </a:p>
        </p:txBody>
      </p:sp>
    </p:spTree>
    <p:extLst>
      <p:ext uri="{BB962C8B-B14F-4D97-AF65-F5344CB8AC3E}">
        <p14:creationId xmlns:p14="http://schemas.microsoft.com/office/powerpoint/2010/main" val="35456175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00113">
              <a:spcBef>
                <a:spcPct val="0"/>
              </a:spcBef>
            </a:pPr>
            <a:r>
              <a:rPr lang="en-US" altLang="en-US" smtClean="0"/>
              <a:t>1:30-1:55pm: 20-25 minutes</a:t>
            </a:r>
          </a:p>
          <a:p>
            <a:pPr defTabSz="900113">
              <a:spcBef>
                <a:spcPct val="0"/>
              </a:spcBef>
            </a:pPr>
            <a:endParaRPr lang="en-US" altLang="en-US" smtClean="0"/>
          </a:p>
        </p:txBody>
      </p:sp>
      <p:sp>
        <p:nvSpPr>
          <p:cNvPr id="143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F4A058BC-148E-48A8-97E0-E93F8A099CAC}" type="slidenum">
              <a:rPr lang="en-US" altLang="en-US">
                <a:latin typeface="Calibri" panose="020F0502020204030204" pitchFamily="34" charset="0"/>
              </a:rPr>
              <a:pPr fontAlgn="base">
                <a:spcBef>
                  <a:spcPct val="0"/>
                </a:spcBef>
                <a:spcAft>
                  <a:spcPct val="0"/>
                </a:spcAft>
              </a:pPr>
              <a:t>7</a:t>
            </a:fld>
            <a:endParaRPr lang="en-US" altLang="en-US">
              <a:latin typeface="Calibri" panose="020F0502020204030204" pitchFamily="34" charset="0"/>
            </a:endParaRPr>
          </a:p>
        </p:txBody>
      </p:sp>
    </p:spTree>
    <p:extLst>
      <p:ext uri="{BB962C8B-B14F-4D97-AF65-F5344CB8AC3E}">
        <p14:creationId xmlns:p14="http://schemas.microsoft.com/office/powerpoint/2010/main" val="39317531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00113">
              <a:spcBef>
                <a:spcPct val="0"/>
              </a:spcBef>
            </a:pPr>
            <a:r>
              <a:rPr lang="en-US" altLang="en-US" smtClean="0"/>
              <a:t>1:30-1:55pm: 20-25 minutes</a:t>
            </a:r>
          </a:p>
          <a:p>
            <a:pPr defTabSz="900113">
              <a:spcBef>
                <a:spcPct val="0"/>
              </a:spcBef>
            </a:pPr>
            <a:endParaRPr lang="en-US" altLang="en-US" smtClean="0"/>
          </a:p>
        </p:txBody>
      </p:sp>
      <p:sp>
        <p:nvSpPr>
          <p:cNvPr id="143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F4A058BC-148E-48A8-97E0-E93F8A099CAC}" type="slidenum">
              <a:rPr lang="en-US" altLang="en-US">
                <a:latin typeface="Calibri" panose="020F0502020204030204" pitchFamily="34" charset="0"/>
              </a:rPr>
              <a:pPr fontAlgn="base">
                <a:spcBef>
                  <a:spcPct val="0"/>
                </a:spcBef>
                <a:spcAft>
                  <a:spcPct val="0"/>
                </a:spcAft>
              </a:pPr>
              <a:t>11</a:t>
            </a:fld>
            <a:endParaRPr lang="en-US" altLang="en-US">
              <a:latin typeface="Calibri" panose="020F0502020204030204" pitchFamily="34" charset="0"/>
            </a:endParaRPr>
          </a:p>
        </p:txBody>
      </p:sp>
    </p:spTree>
    <p:extLst>
      <p:ext uri="{BB962C8B-B14F-4D97-AF65-F5344CB8AC3E}">
        <p14:creationId xmlns:p14="http://schemas.microsoft.com/office/powerpoint/2010/main" val="37076284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727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64957" indent="-293604">
              <a:spcBef>
                <a:spcPct val="30000"/>
              </a:spcBef>
              <a:defRPr sz="1200">
                <a:solidFill>
                  <a:schemeClr val="tx1"/>
                </a:solidFill>
                <a:latin typeface="Calibri" pitchFamily="34" charset="0"/>
              </a:defRPr>
            </a:lvl2pPr>
            <a:lvl3pPr marL="1176002" indent="-234883">
              <a:spcBef>
                <a:spcPct val="30000"/>
              </a:spcBef>
              <a:defRPr sz="1200">
                <a:solidFill>
                  <a:schemeClr val="tx1"/>
                </a:solidFill>
                <a:latin typeface="Calibri" pitchFamily="34" charset="0"/>
              </a:defRPr>
            </a:lvl3pPr>
            <a:lvl4pPr marL="1647354" indent="-234883">
              <a:spcBef>
                <a:spcPct val="30000"/>
              </a:spcBef>
              <a:defRPr sz="1200">
                <a:solidFill>
                  <a:schemeClr val="tx1"/>
                </a:solidFill>
                <a:latin typeface="Calibri" pitchFamily="34" charset="0"/>
              </a:defRPr>
            </a:lvl4pPr>
            <a:lvl5pPr marL="2118707" indent="-234883">
              <a:spcBef>
                <a:spcPct val="30000"/>
              </a:spcBef>
              <a:defRPr sz="1200">
                <a:solidFill>
                  <a:schemeClr val="tx1"/>
                </a:solidFill>
                <a:latin typeface="Calibri" pitchFamily="34" charset="0"/>
              </a:defRPr>
            </a:lvl5pPr>
            <a:lvl6pPr marL="2575778" indent="-234883" defTabSz="457069" eaLnBrk="0" fontAlgn="base" hangingPunct="0">
              <a:spcBef>
                <a:spcPct val="30000"/>
              </a:spcBef>
              <a:spcAft>
                <a:spcPct val="0"/>
              </a:spcAft>
              <a:defRPr sz="1200">
                <a:solidFill>
                  <a:schemeClr val="tx1"/>
                </a:solidFill>
                <a:latin typeface="Calibri" pitchFamily="34" charset="0"/>
              </a:defRPr>
            </a:lvl6pPr>
            <a:lvl7pPr marL="3032846" indent="-234883" defTabSz="457069" eaLnBrk="0" fontAlgn="base" hangingPunct="0">
              <a:spcBef>
                <a:spcPct val="30000"/>
              </a:spcBef>
              <a:spcAft>
                <a:spcPct val="0"/>
              </a:spcAft>
              <a:defRPr sz="1200">
                <a:solidFill>
                  <a:schemeClr val="tx1"/>
                </a:solidFill>
                <a:latin typeface="Calibri" pitchFamily="34" charset="0"/>
              </a:defRPr>
            </a:lvl7pPr>
            <a:lvl8pPr marL="3489917" indent="-234883" defTabSz="457069" eaLnBrk="0" fontAlgn="base" hangingPunct="0">
              <a:spcBef>
                <a:spcPct val="30000"/>
              </a:spcBef>
              <a:spcAft>
                <a:spcPct val="0"/>
              </a:spcAft>
              <a:defRPr sz="1200">
                <a:solidFill>
                  <a:schemeClr val="tx1"/>
                </a:solidFill>
                <a:latin typeface="Calibri" pitchFamily="34" charset="0"/>
              </a:defRPr>
            </a:lvl8pPr>
            <a:lvl9pPr marL="3946986" indent="-234883" defTabSz="457069" eaLnBrk="0" fontAlgn="base" hangingPunct="0">
              <a:spcBef>
                <a:spcPct val="30000"/>
              </a:spcBef>
              <a:spcAft>
                <a:spcPct val="0"/>
              </a:spcAft>
              <a:defRPr sz="1200">
                <a:solidFill>
                  <a:schemeClr val="tx1"/>
                </a:solidFill>
                <a:latin typeface="Calibri" pitchFamily="34" charset="0"/>
              </a:defRPr>
            </a:lvl9pPr>
          </a:lstStyle>
          <a:p>
            <a:pPr>
              <a:spcBef>
                <a:spcPct val="0"/>
              </a:spcBef>
            </a:pPr>
            <a:fld id="{C68FDE86-D03E-4C6A-AD1A-8D38FAEAD473}" type="slidenum">
              <a:rPr lang="en-US" altLang="en-US" smtClean="0"/>
              <a:pPr>
                <a:spcBef>
                  <a:spcPct val="0"/>
                </a:spcBef>
              </a:pPr>
              <a:t>17</a:t>
            </a:fld>
            <a:endParaRPr lang="en-US" altLang="en-US" dirty="0" smtClean="0"/>
          </a:p>
        </p:txBody>
      </p:sp>
    </p:spTree>
    <p:extLst>
      <p:ext uri="{BB962C8B-B14F-4D97-AF65-F5344CB8AC3E}">
        <p14:creationId xmlns:p14="http://schemas.microsoft.com/office/powerpoint/2010/main" val="23504438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7" name="Picture 6" descr="titleslide-01.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Subtitle 2"/>
          <p:cNvSpPr>
            <a:spLocks noGrp="1"/>
          </p:cNvSpPr>
          <p:nvPr>
            <p:ph type="subTitle" idx="1" hasCustomPrompt="1"/>
          </p:nvPr>
        </p:nvSpPr>
        <p:spPr>
          <a:xfrm>
            <a:off x="745524" y="1830397"/>
            <a:ext cx="6400800" cy="1752600"/>
          </a:xfrm>
        </p:spPr>
        <p:txBody>
          <a:bodyPr/>
          <a:lstStyle>
            <a:lvl1pPr marL="0" indent="0" algn="l">
              <a:buNone/>
              <a:defRPr sz="3200">
                <a:solidFill>
                  <a:schemeClr val="tx1">
                    <a:tint val="75000"/>
                  </a:schemeClr>
                </a:solidFill>
                <a:latin typeface="Avenir LT 45 Book" panose="02000503020000020003" pitchFamily="2"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z="2800" dirty="0">
                <a:solidFill>
                  <a:schemeClr val="tx1">
                    <a:lumMod val="65000"/>
                    <a:lumOff val="35000"/>
                  </a:schemeClr>
                </a:solidFill>
                <a:latin typeface="Avenir" panose="02000503040000020003" pitchFamily="2" charset="0"/>
                <a:cs typeface="Arial-Mdm-FC"/>
              </a:rPr>
              <a:t>Subtitle goes here. Note: please use </a:t>
            </a:r>
            <a:r>
              <a:rPr lang="en-US" sz="2800" dirty="0" err="1">
                <a:solidFill>
                  <a:schemeClr val="tx1">
                    <a:lumMod val="65000"/>
                    <a:lumOff val="35000"/>
                  </a:schemeClr>
                </a:solidFill>
                <a:latin typeface="Avenir" panose="02000503040000020003" pitchFamily="2" charset="0"/>
                <a:cs typeface="Arial-Mdm-FC"/>
              </a:rPr>
              <a:t>Avenir</a:t>
            </a:r>
            <a:r>
              <a:rPr lang="en-US" sz="2800" dirty="0">
                <a:solidFill>
                  <a:schemeClr val="tx1">
                    <a:lumMod val="65000"/>
                    <a:lumOff val="35000"/>
                  </a:schemeClr>
                </a:solidFill>
                <a:latin typeface="Avenir" panose="02000503040000020003" pitchFamily="2" charset="0"/>
                <a:cs typeface="Arial-Mdm-FC"/>
              </a:rPr>
              <a:t> book font</a:t>
            </a:r>
          </a:p>
        </p:txBody>
      </p:sp>
      <p:sp>
        <p:nvSpPr>
          <p:cNvPr id="4" name="Title 3"/>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9779872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8FE8206-1D98-4B88-9701-E22060F0F074}" type="datetimeFigureOut">
              <a:rPr lang="en-US" smtClean="0"/>
              <a:t>6/28/2019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85B5D5-EF7E-43DB-BCC7-C730FDDA2851}" type="slidenum">
              <a:rPr lang="en-US" smtClean="0"/>
              <a:t>‹#›</a:t>
            </a:fld>
            <a:endParaRPr lang="en-US"/>
          </a:p>
        </p:txBody>
      </p:sp>
    </p:spTree>
    <p:extLst>
      <p:ext uri="{BB962C8B-B14F-4D97-AF65-F5344CB8AC3E}">
        <p14:creationId xmlns:p14="http://schemas.microsoft.com/office/powerpoint/2010/main" val="49912897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8FE8206-1D98-4B88-9701-E22060F0F074}" type="datetimeFigureOut">
              <a:rPr lang="en-US" smtClean="0"/>
              <a:t>6/28/2019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85B5D5-EF7E-43DB-BCC7-C730FDDA2851}" type="slidenum">
              <a:rPr lang="en-US" smtClean="0"/>
              <a:t>‹#›</a:t>
            </a:fld>
            <a:endParaRPr lang="en-US"/>
          </a:p>
        </p:txBody>
      </p:sp>
    </p:spTree>
    <p:extLst>
      <p:ext uri="{BB962C8B-B14F-4D97-AF65-F5344CB8AC3E}">
        <p14:creationId xmlns:p14="http://schemas.microsoft.com/office/powerpoint/2010/main" val="3941131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8FE8206-1D98-4B88-9701-E22060F0F074}" type="datetimeFigureOut">
              <a:rPr lang="en-US" smtClean="0"/>
              <a:t>6/28/2019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85B5D5-EF7E-43DB-BCC7-C730FDDA2851}" type="slidenum">
              <a:rPr lang="en-US" smtClean="0"/>
              <a:t>‹#›</a:t>
            </a:fld>
            <a:endParaRPr lang="en-US"/>
          </a:p>
        </p:txBody>
      </p:sp>
    </p:spTree>
    <p:extLst>
      <p:ext uri="{BB962C8B-B14F-4D97-AF65-F5344CB8AC3E}">
        <p14:creationId xmlns:p14="http://schemas.microsoft.com/office/powerpoint/2010/main" val="3518638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8FE8206-1D98-4B88-9701-E22060F0F074}" type="datetimeFigureOut">
              <a:rPr lang="en-US" smtClean="0"/>
              <a:t>6/28/2019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B85B5D5-EF7E-43DB-BCC7-C730FDDA2851}" type="slidenum">
              <a:rPr lang="en-US" smtClean="0"/>
              <a:t>‹#›</a:t>
            </a:fld>
            <a:endParaRPr lang="en-US"/>
          </a:p>
        </p:txBody>
      </p:sp>
    </p:spTree>
    <p:extLst>
      <p:ext uri="{BB962C8B-B14F-4D97-AF65-F5344CB8AC3E}">
        <p14:creationId xmlns:p14="http://schemas.microsoft.com/office/powerpoint/2010/main" val="32582194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8FE8206-1D98-4B88-9701-E22060F0F074}" type="datetimeFigureOut">
              <a:rPr lang="en-US" smtClean="0"/>
              <a:t>6/28/2019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B85B5D5-EF7E-43DB-BCC7-C730FDDA2851}" type="slidenum">
              <a:rPr lang="en-US" smtClean="0"/>
              <a:t>‹#›</a:t>
            </a:fld>
            <a:endParaRPr lang="en-US"/>
          </a:p>
        </p:txBody>
      </p:sp>
    </p:spTree>
    <p:extLst>
      <p:ext uri="{BB962C8B-B14F-4D97-AF65-F5344CB8AC3E}">
        <p14:creationId xmlns:p14="http://schemas.microsoft.com/office/powerpoint/2010/main" val="26816933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FE8206-1D98-4B88-9701-E22060F0F074}" type="datetimeFigureOut">
              <a:rPr lang="en-US" smtClean="0"/>
              <a:t>6/28/2019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B85B5D5-EF7E-43DB-BCC7-C730FDDA2851}" type="slidenum">
              <a:rPr lang="en-US" smtClean="0"/>
              <a:t>‹#›</a:t>
            </a:fld>
            <a:endParaRPr lang="en-US"/>
          </a:p>
        </p:txBody>
      </p:sp>
    </p:spTree>
    <p:extLst>
      <p:ext uri="{BB962C8B-B14F-4D97-AF65-F5344CB8AC3E}">
        <p14:creationId xmlns:p14="http://schemas.microsoft.com/office/powerpoint/2010/main" val="28382402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8FE8206-1D98-4B88-9701-E22060F0F074}" type="datetimeFigureOut">
              <a:rPr lang="en-US" smtClean="0"/>
              <a:t>6/28/2019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85B5D5-EF7E-43DB-BCC7-C730FDDA2851}" type="slidenum">
              <a:rPr lang="en-US" smtClean="0"/>
              <a:t>‹#›</a:t>
            </a:fld>
            <a:endParaRPr lang="en-US"/>
          </a:p>
        </p:txBody>
      </p:sp>
    </p:spTree>
    <p:extLst>
      <p:ext uri="{BB962C8B-B14F-4D97-AF65-F5344CB8AC3E}">
        <p14:creationId xmlns:p14="http://schemas.microsoft.com/office/powerpoint/2010/main" val="31179295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8FE8206-1D98-4B88-9701-E22060F0F074}" type="datetimeFigureOut">
              <a:rPr lang="en-US" smtClean="0"/>
              <a:t>6/28/2019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85B5D5-EF7E-43DB-BCC7-C730FDDA2851}" type="slidenum">
              <a:rPr lang="en-US" smtClean="0"/>
              <a:t>‹#›</a:t>
            </a:fld>
            <a:endParaRPr lang="en-US"/>
          </a:p>
        </p:txBody>
      </p:sp>
    </p:spTree>
    <p:extLst>
      <p:ext uri="{BB962C8B-B14F-4D97-AF65-F5344CB8AC3E}">
        <p14:creationId xmlns:p14="http://schemas.microsoft.com/office/powerpoint/2010/main" val="20286781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8FE8206-1D98-4B88-9701-E22060F0F074}" type="datetimeFigureOut">
              <a:rPr lang="en-US" smtClean="0"/>
              <a:t>6/28/2019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85B5D5-EF7E-43DB-BCC7-C730FDDA2851}" type="slidenum">
              <a:rPr lang="en-US" smtClean="0"/>
              <a:t>‹#›</a:t>
            </a:fld>
            <a:endParaRPr lang="en-US"/>
          </a:p>
        </p:txBody>
      </p:sp>
    </p:spTree>
    <p:extLst>
      <p:ext uri="{BB962C8B-B14F-4D97-AF65-F5344CB8AC3E}">
        <p14:creationId xmlns:p14="http://schemas.microsoft.com/office/powerpoint/2010/main" val="27794540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8FE8206-1D98-4B88-9701-E22060F0F074}" type="datetimeFigureOut">
              <a:rPr lang="en-US" smtClean="0"/>
              <a:t>6/28/2019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85B5D5-EF7E-43DB-BCC7-C730FDDA2851}" type="slidenum">
              <a:rPr lang="en-US" smtClean="0"/>
              <a:t>‹#›</a:t>
            </a:fld>
            <a:endParaRPr lang="en-US"/>
          </a:p>
        </p:txBody>
      </p:sp>
    </p:spTree>
    <p:extLst>
      <p:ext uri="{BB962C8B-B14F-4D97-AF65-F5344CB8AC3E}">
        <p14:creationId xmlns:p14="http://schemas.microsoft.com/office/powerpoint/2010/main" val="22204155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7" name="Picture 6" descr="header-01.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
            <a:ext cx="9144000" cy="1336977"/>
          </a:xfrm>
          <a:prstGeom prst="rect">
            <a:avLst/>
          </a:prstGeom>
        </p:spPr>
      </p:pic>
      <p:sp>
        <p:nvSpPr>
          <p:cNvPr id="2" name="Title 1"/>
          <p:cNvSpPr>
            <a:spLocks noGrp="1"/>
          </p:cNvSpPr>
          <p:nvPr>
            <p:ph type="title" hasCustomPrompt="1"/>
          </p:nvPr>
        </p:nvSpPr>
        <p:spPr>
          <a:xfrm>
            <a:off x="457200" y="170482"/>
            <a:ext cx="8229600" cy="1030638"/>
          </a:xfrm>
        </p:spPr>
        <p:txBody>
          <a:bodyPr/>
          <a:lstStyle>
            <a:lvl1pPr algn="l">
              <a:defRPr sz="4400" baseline="0">
                <a:latin typeface="+mn-lt"/>
              </a:defRPr>
            </a:lvl1pPr>
          </a:lstStyle>
          <a:p>
            <a:r>
              <a:rPr lang="en-US" dirty="0" smtClean="0"/>
              <a:t>Section Header</a:t>
            </a:r>
            <a:endParaRPr lang="en-US" dirty="0"/>
          </a:p>
        </p:txBody>
      </p:sp>
      <p:sp>
        <p:nvSpPr>
          <p:cNvPr id="6" name="Text Placeholder 5"/>
          <p:cNvSpPr>
            <a:spLocks noGrp="1"/>
          </p:cNvSpPr>
          <p:nvPr>
            <p:ph type="body" sz="quarter" idx="10"/>
          </p:nvPr>
        </p:nvSpPr>
        <p:spPr>
          <a:xfrm>
            <a:off x="170482" y="1336979"/>
            <a:ext cx="8849694" cy="474632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54797055"/>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pic>
        <p:nvPicPr>
          <p:cNvPr id="4" name="Picture 5" descr="SectionSlide1-01.jp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sz="quarter" idx="10"/>
          </p:nvPr>
        </p:nvSpPr>
        <p:spPr>
          <a:xfrm>
            <a:off x="2851150" y="2592279"/>
            <a:ext cx="6115050" cy="906463"/>
          </a:xfrm>
        </p:spPr>
        <p:txBody>
          <a:bodyPr anchor="ctr">
            <a:normAutofit/>
          </a:bodyPr>
          <a:lstStyle>
            <a:lvl1pPr marL="0" indent="0" algn="ctr">
              <a:buNone/>
              <a:defRPr sz="3600" baseline="0">
                <a:solidFill>
                  <a:schemeClr val="bg1"/>
                </a:solidFill>
              </a:defRPr>
            </a:lvl1pPr>
          </a:lstStyle>
          <a:p>
            <a:pPr lvl="0"/>
            <a:r>
              <a:rPr lang="en-US" smtClean="0"/>
              <a:t>Edit Master text styles</a:t>
            </a:r>
          </a:p>
        </p:txBody>
      </p:sp>
    </p:spTree>
    <p:extLst>
      <p:ext uri="{BB962C8B-B14F-4D97-AF65-F5344CB8AC3E}">
        <p14:creationId xmlns:p14="http://schemas.microsoft.com/office/powerpoint/2010/main" val="214302819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FE8206-1D98-4B88-9701-E22060F0F074}" type="datetimeFigureOut">
              <a:rPr lang="en-US" smtClean="0"/>
              <a:t>6/28/2019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85B5D5-EF7E-43DB-BCC7-C730FDDA2851}" type="slidenum">
              <a:rPr lang="en-US" smtClean="0"/>
              <a:t>‹#›</a:t>
            </a:fld>
            <a:endParaRPr lang="en-US"/>
          </a:p>
        </p:txBody>
      </p:sp>
    </p:spTree>
    <p:extLst>
      <p:ext uri="{BB962C8B-B14F-4D97-AF65-F5344CB8AC3E}">
        <p14:creationId xmlns:p14="http://schemas.microsoft.com/office/powerpoint/2010/main" val="3955853206"/>
      </p:ext>
    </p:extLst>
  </p:cSld>
  <p:clrMap bg1="lt1" tx1="dk1" bg2="lt2" tx2="dk2" accent1="accent1" accent2="accent2" accent3="accent3" accent4="accent4" accent5="accent5" accent6="accent6" hlink="hlink" folHlink="folHlink"/>
  <p:sldLayoutIdLst>
    <p:sldLayoutId id="2147483675"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hyperlink" Target="mailto:Molly.Crockett@MassMail.State.MA.US" TargetMode="External"/><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hyperlink" Target="mailto:laura.erhart@azdhs.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745524" y="2928729"/>
            <a:ext cx="6400800" cy="654267"/>
          </a:xfrm>
        </p:spPr>
        <p:txBody>
          <a:bodyPr/>
          <a:lstStyle/>
          <a:p>
            <a:r>
              <a:rPr lang="en-US" dirty="0" smtClean="0"/>
              <a:t>June 28, 2019</a:t>
            </a:r>
            <a:endParaRPr lang="en-US" dirty="0"/>
          </a:p>
        </p:txBody>
      </p:sp>
      <p:sp>
        <p:nvSpPr>
          <p:cNvPr id="3" name="Title 2"/>
          <p:cNvSpPr>
            <a:spLocks noGrp="1"/>
          </p:cNvSpPr>
          <p:nvPr>
            <p:ph type="title"/>
          </p:nvPr>
        </p:nvSpPr>
        <p:spPr>
          <a:xfrm>
            <a:off x="628650" y="365126"/>
            <a:ext cx="7886700" cy="1993761"/>
          </a:xfrm>
        </p:spPr>
        <p:txBody>
          <a:bodyPr>
            <a:noAutofit/>
          </a:bodyPr>
          <a:lstStyle/>
          <a:p>
            <a:r>
              <a:rPr lang="en-US" altLang="en-US" sz="3600" dirty="0" smtClean="0"/>
              <a:t>Data </a:t>
            </a:r>
            <a:r>
              <a:rPr lang="en-US" altLang="en-US" sz="3600" dirty="0"/>
              <a:t>Standardization </a:t>
            </a:r>
            <a:r>
              <a:rPr lang="en-US" altLang="en-US" sz="3600" dirty="0" smtClean="0"/>
              <a:t>Work Group (DSWG)</a:t>
            </a:r>
            <a:endParaRPr lang="en-US" sz="3600" dirty="0"/>
          </a:p>
        </p:txBody>
      </p:sp>
    </p:spTree>
    <p:extLst>
      <p:ext uri="{BB962C8B-B14F-4D97-AF65-F5344CB8AC3E}">
        <p14:creationId xmlns:p14="http://schemas.microsoft.com/office/powerpoint/2010/main" val="22657703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Text Placeholder 2"/>
          <p:cNvSpPr>
            <a:spLocks noGrp="1"/>
          </p:cNvSpPr>
          <p:nvPr>
            <p:ph type="body" sz="quarter" idx="10"/>
          </p:nvPr>
        </p:nvSpPr>
        <p:spPr/>
        <p:txBody>
          <a:bodyPr/>
          <a:lstStyle/>
          <a:p>
            <a:r>
              <a:rPr lang="en-US" dirty="0" smtClean="0"/>
              <a:t>Update on the CSTE Brief</a:t>
            </a:r>
          </a:p>
          <a:p>
            <a:r>
              <a:rPr lang="en-US" dirty="0" smtClean="0"/>
              <a:t>Pregnancy </a:t>
            </a:r>
            <a:r>
              <a:rPr lang="en-US" dirty="0" smtClean="0"/>
              <a:t>question</a:t>
            </a:r>
            <a:r>
              <a:rPr lang="en-US" dirty="0" smtClean="0"/>
              <a:t> </a:t>
            </a:r>
            <a:r>
              <a:rPr lang="en-US" dirty="0" smtClean="0"/>
              <a:t>harmonization (CDC/MITRE group)</a:t>
            </a:r>
          </a:p>
          <a:p>
            <a:r>
              <a:rPr lang="en-US" dirty="0" smtClean="0"/>
              <a:t>DSWG topic </a:t>
            </a:r>
            <a:r>
              <a:rPr lang="en-US" dirty="0" smtClean="0"/>
              <a:t>prioritization survey results</a:t>
            </a:r>
          </a:p>
          <a:p>
            <a:r>
              <a:rPr lang="en-US" dirty="0" smtClean="0"/>
              <a:t>MMWR Week/Year Survey </a:t>
            </a:r>
            <a:r>
              <a:rPr lang="en-US" dirty="0" smtClean="0"/>
              <a:t>preview</a:t>
            </a:r>
            <a:endParaRPr lang="en-US" dirty="0" smtClean="0"/>
          </a:p>
          <a:p>
            <a:r>
              <a:rPr lang="en-US" dirty="0" smtClean="0"/>
              <a:t>Action </a:t>
            </a:r>
            <a:r>
              <a:rPr lang="en-US" dirty="0" smtClean="0"/>
              <a:t>items</a:t>
            </a:r>
            <a:endParaRPr lang="en-US" dirty="0" smtClean="0"/>
          </a:p>
          <a:p>
            <a:pPr marL="0" indent="0">
              <a:buNone/>
            </a:pPr>
            <a:endParaRPr lang="en-US" dirty="0" smtClean="0"/>
          </a:p>
        </p:txBody>
      </p:sp>
    </p:spTree>
    <p:extLst>
      <p:ext uri="{BB962C8B-B14F-4D97-AF65-F5344CB8AC3E}">
        <p14:creationId xmlns:p14="http://schemas.microsoft.com/office/powerpoint/2010/main" val="17614940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Placeholder 3"/>
          <p:cNvSpPr>
            <a:spLocks noGrp="1"/>
          </p:cNvSpPr>
          <p:nvPr>
            <p:ph type="body" sz="quarter" idx="10"/>
          </p:nvPr>
        </p:nvSpPr>
        <p:spPr>
          <a:xfrm>
            <a:off x="2411894" y="2565883"/>
            <a:ext cx="6732103" cy="906462"/>
          </a:xfrm>
        </p:spPr>
        <p:txBody>
          <a:bodyPr>
            <a:normAutofit/>
          </a:bodyPr>
          <a:lstStyle/>
          <a:p>
            <a:r>
              <a:rPr lang="en-US" altLang="en-US" dirty="0" smtClean="0"/>
              <a:t>CSTE Brief </a:t>
            </a:r>
            <a:r>
              <a:rPr lang="en-US" altLang="en-US" dirty="0" smtClean="0"/>
              <a:t>Status</a:t>
            </a:r>
            <a:endParaRPr lang="en-US" altLang="en-US" dirty="0" smtClean="0"/>
          </a:p>
        </p:txBody>
      </p:sp>
    </p:spTree>
    <p:extLst>
      <p:ext uri="{BB962C8B-B14F-4D97-AF65-F5344CB8AC3E}">
        <p14:creationId xmlns:p14="http://schemas.microsoft.com/office/powerpoint/2010/main" val="6366332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99546" y="170482"/>
            <a:ext cx="8024637" cy="1030638"/>
          </a:xfrm>
        </p:spPr>
        <p:txBody>
          <a:bodyPr>
            <a:noAutofit/>
          </a:bodyPr>
          <a:lstStyle/>
          <a:p>
            <a:r>
              <a:rPr lang="en-US" dirty="0" smtClean="0">
                <a:solidFill>
                  <a:schemeClr val="accent5">
                    <a:lumMod val="50000"/>
                  </a:schemeClr>
                </a:solidFill>
              </a:rPr>
              <a:t>CSTE Brief Review Process</a:t>
            </a:r>
            <a:endParaRPr lang="en-US" dirty="0">
              <a:solidFill>
                <a:schemeClr val="accent5">
                  <a:lumMod val="50000"/>
                </a:schemeClr>
              </a:solidFill>
            </a:endParaRPr>
          </a:p>
        </p:txBody>
      </p:sp>
      <p:sp>
        <p:nvSpPr>
          <p:cNvPr id="6" name="Content Placeholder 5"/>
          <p:cNvSpPr>
            <a:spLocks noGrp="1"/>
          </p:cNvSpPr>
          <p:nvPr>
            <p:ph type="body" sz="quarter" idx="10"/>
          </p:nvPr>
        </p:nvSpPr>
        <p:spPr>
          <a:xfrm>
            <a:off x="457200" y="1344706"/>
            <a:ext cx="8229600" cy="4822475"/>
          </a:xfrm>
          <a:prstGeom prst="rect">
            <a:avLst/>
          </a:prstGeom>
        </p:spPr>
        <p:txBody>
          <a:bodyPr>
            <a:noAutofit/>
          </a:bodyPr>
          <a:lstStyle/>
          <a:p>
            <a:endParaRPr lang="en-US" dirty="0" smtClean="0">
              <a:solidFill>
                <a:schemeClr val="accent5">
                  <a:lumMod val="50000"/>
                </a:schemeClr>
              </a:solidFill>
            </a:endParaRPr>
          </a:p>
          <a:p>
            <a:endParaRPr lang="en-US" dirty="0">
              <a:solidFill>
                <a:schemeClr val="accent5">
                  <a:lumMod val="50000"/>
                </a:schemeClr>
              </a:solidFill>
            </a:endParaRPr>
          </a:p>
          <a:p>
            <a:pPr marL="0" indent="0">
              <a:buNone/>
            </a:pPr>
            <a:r>
              <a:rPr lang="en-US" dirty="0" smtClean="0">
                <a:solidFill>
                  <a:schemeClr val="accent5">
                    <a:lumMod val="50000"/>
                  </a:schemeClr>
                </a:solidFill>
              </a:rPr>
              <a:t>Passed </a:t>
            </a:r>
            <a:r>
              <a:rPr lang="en-US" dirty="0">
                <a:solidFill>
                  <a:schemeClr val="accent5">
                    <a:lumMod val="50000"/>
                  </a:schemeClr>
                </a:solidFill>
              </a:rPr>
              <a:t>level 1 </a:t>
            </a:r>
            <a:r>
              <a:rPr lang="en-US" dirty="0" smtClean="0">
                <a:solidFill>
                  <a:schemeClr val="accent5">
                    <a:lumMod val="50000"/>
                  </a:schemeClr>
                </a:solidFill>
              </a:rPr>
              <a:t>review!</a:t>
            </a:r>
          </a:p>
          <a:p>
            <a:pPr marL="0" indent="0">
              <a:buNone/>
            </a:pPr>
            <a:endParaRPr lang="en-US" dirty="0" smtClean="0">
              <a:solidFill>
                <a:schemeClr val="accent5">
                  <a:lumMod val="50000"/>
                </a:schemeClr>
              </a:solidFill>
            </a:endParaRPr>
          </a:p>
          <a:p>
            <a:pPr marL="0" indent="0">
              <a:buNone/>
            </a:pPr>
            <a:r>
              <a:rPr lang="en-US" dirty="0" smtClean="0">
                <a:solidFill>
                  <a:schemeClr val="accent5">
                    <a:lumMod val="50000"/>
                  </a:schemeClr>
                </a:solidFill>
              </a:rPr>
              <a:t>Assigned </a:t>
            </a:r>
            <a:r>
              <a:rPr lang="en-US" dirty="0">
                <a:solidFill>
                  <a:schemeClr val="accent5">
                    <a:lumMod val="50000"/>
                  </a:schemeClr>
                </a:solidFill>
              </a:rPr>
              <a:t>the proposed number of </a:t>
            </a:r>
            <a:r>
              <a:rPr lang="en-US" dirty="0" smtClean="0">
                <a:solidFill>
                  <a:schemeClr val="accent5">
                    <a:lumMod val="50000"/>
                  </a:schemeClr>
                </a:solidFill>
              </a:rPr>
              <a:t>IB-SI-19-01</a:t>
            </a:r>
            <a:endParaRPr lang="en-US" dirty="0">
              <a:solidFill>
                <a:schemeClr val="accent5">
                  <a:lumMod val="50000"/>
                </a:schemeClr>
              </a:solidFill>
            </a:endParaRPr>
          </a:p>
        </p:txBody>
      </p:sp>
    </p:spTree>
    <p:extLst>
      <p:ext uri="{BB962C8B-B14F-4D97-AF65-F5344CB8AC3E}">
        <p14:creationId xmlns:p14="http://schemas.microsoft.com/office/powerpoint/2010/main" val="1551908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99546" y="170482"/>
            <a:ext cx="8024637" cy="1030638"/>
          </a:xfrm>
        </p:spPr>
        <p:txBody>
          <a:bodyPr>
            <a:noAutofit/>
          </a:bodyPr>
          <a:lstStyle/>
          <a:p>
            <a:r>
              <a:rPr lang="en-US" dirty="0" smtClean="0">
                <a:solidFill>
                  <a:schemeClr val="accent5">
                    <a:lumMod val="50000"/>
                  </a:schemeClr>
                </a:solidFill>
              </a:rPr>
              <a:t>CSTE Brief Review Process</a:t>
            </a:r>
            <a:endParaRPr lang="en-US" dirty="0">
              <a:solidFill>
                <a:schemeClr val="accent5">
                  <a:lumMod val="50000"/>
                </a:schemeClr>
              </a:solidFill>
            </a:endParaRPr>
          </a:p>
        </p:txBody>
      </p:sp>
      <p:sp>
        <p:nvSpPr>
          <p:cNvPr id="6" name="Content Placeholder 5"/>
          <p:cNvSpPr>
            <a:spLocks noGrp="1"/>
          </p:cNvSpPr>
          <p:nvPr>
            <p:ph type="body" sz="quarter" idx="10"/>
          </p:nvPr>
        </p:nvSpPr>
        <p:spPr>
          <a:xfrm>
            <a:off x="457200" y="1344706"/>
            <a:ext cx="8229600" cy="4822475"/>
          </a:xfrm>
          <a:prstGeom prst="rect">
            <a:avLst/>
          </a:prstGeom>
        </p:spPr>
        <p:txBody>
          <a:bodyPr>
            <a:noAutofit/>
          </a:bodyPr>
          <a:lstStyle/>
          <a:p>
            <a:r>
              <a:rPr lang="en-US" dirty="0" smtClean="0">
                <a:solidFill>
                  <a:schemeClr val="accent5">
                    <a:lumMod val="50000"/>
                  </a:schemeClr>
                </a:solidFill>
              </a:rPr>
              <a:t>Process </a:t>
            </a:r>
            <a:r>
              <a:rPr lang="en-US" dirty="0">
                <a:solidFill>
                  <a:schemeClr val="accent5">
                    <a:lumMod val="50000"/>
                  </a:schemeClr>
                </a:solidFill>
              </a:rPr>
              <a:t>of review &amp; approvals by: </a:t>
            </a:r>
          </a:p>
          <a:p>
            <a:pPr lvl="1">
              <a:buFont typeface="Wingdings" panose="05000000000000000000" pitchFamily="2" charset="2"/>
              <a:buChar char="ü"/>
            </a:pPr>
            <a:r>
              <a:rPr lang="en-US" dirty="0">
                <a:solidFill>
                  <a:schemeClr val="bg1">
                    <a:lumMod val="65000"/>
                  </a:schemeClr>
                </a:solidFill>
              </a:rPr>
              <a:t>DSWG</a:t>
            </a:r>
          </a:p>
          <a:p>
            <a:pPr lvl="1">
              <a:buFont typeface="Wingdings" panose="05000000000000000000" pitchFamily="2" charset="2"/>
              <a:buChar char="ü"/>
            </a:pPr>
            <a:r>
              <a:rPr lang="en-US" dirty="0">
                <a:solidFill>
                  <a:schemeClr val="bg1">
                    <a:lumMod val="65000"/>
                  </a:schemeClr>
                </a:solidFill>
              </a:rPr>
              <a:t>SPIS </a:t>
            </a:r>
            <a:r>
              <a:rPr lang="en-US" dirty="0" smtClean="0">
                <a:solidFill>
                  <a:schemeClr val="bg1">
                    <a:lumMod val="65000"/>
                  </a:schemeClr>
                </a:solidFill>
              </a:rPr>
              <a:t>(May 3 call, comment period complete)</a:t>
            </a:r>
          </a:p>
          <a:p>
            <a:pPr lvl="1">
              <a:buFont typeface="Wingdings" panose="05000000000000000000" pitchFamily="2" charset="2"/>
              <a:buChar char="ü"/>
            </a:pPr>
            <a:r>
              <a:rPr lang="en-US" dirty="0" smtClean="0">
                <a:solidFill>
                  <a:schemeClr val="bg1">
                    <a:lumMod val="65000"/>
                  </a:schemeClr>
                </a:solidFill>
              </a:rPr>
              <a:t>Subcommittee </a:t>
            </a:r>
            <a:r>
              <a:rPr lang="en-US" dirty="0">
                <a:solidFill>
                  <a:schemeClr val="bg1">
                    <a:lumMod val="65000"/>
                  </a:schemeClr>
                </a:solidFill>
              </a:rPr>
              <a:t>chair, CSTE </a:t>
            </a:r>
            <a:r>
              <a:rPr lang="en-US" dirty="0" smtClean="0">
                <a:solidFill>
                  <a:schemeClr val="bg1">
                    <a:lumMod val="65000"/>
                  </a:schemeClr>
                </a:solidFill>
              </a:rPr>
              <a:t>PM (Level 1)</a:t>
            </a:r>
          </a:p>
          <a:p>
            <a:pPr lvl="1"/>
            <a:r>
              <a:rPr lang="en-US" dirty="0" smtClean="0">
                <a:solidFill>
                  <a:schemeClr val="accent5">
                    <a:lumMod val="50000"/>
                  </a:schemeClr>
                </a:solidFill>
              </a:rPr>
              <a:t>Co-chairs to make minor edits based on comments</a:t>
            </a:r>
          </a:p>
          <a:p>
            <a:pPr lvl="1"/>
            <a:r>
              <a:rPr lang="en-US" dirty="0" smtClean="0">
                <a:solidFill>
                  <a:schemeClr val="accent5">
                    <a:lumMod val="50000"/>
                  </a:schemeClr>
                </a:solidFill>
              </a:rPr>
              <a:t>Steering </a:t>
            </a:r>
            <a:r>
              <a:rPr lang="en-US" dirty="0">
                <a:solidFill>
                  <a:schemeClr val="accent5">
                    <a:lumMod val="50000"/>
                  </a:schemeClr>
                </a:solidFill>
              </a:rPr>
              <a:t>Committee chair, CSTE President, and Executive Director in consultation with full </a:t>
            </a:r>
            <a:r>
              <a:rPr lang="en-US" dirty="0" smtClean="0">
                <a:solidFill>
                  <a:schemeClr val="accent5">
                    <a:lumMod val="50000"/>
                  </a:schemeClr>
                </a:solidFill>
              </a:rPr>
              <a:t>EB</a:t>
            </a:r>
          </a:p>
          <a:p>
            <a:pPr lvl="2"/>
            <a:r>
              <a:rPr lang="en-US" dirty="0">
                <a:solidFill>
                  <a:schemeClr val="accent5">
                    <a:lumMod val="50000"/>
                  </a:schemeClr>
                </a:solidFill>
              </a:rPr>
              <a:t>Kate </a:t>
            </a:r>
            <a:r>
              <a:rPr lang="en-US" dirty="0" err="1">
                <a:solidFill>
                  <a:schemeClr val="accent5">
                    <a:lumMod val="50000"/>
                  </a:schemeClr>
                </a:solidFill>
              </a:rPr>
              <a:t>Goodin</a:t>
            </a:r>
            <a:r>
              <a:rPr lang="en-US" dirty="0">
                <a:solidFill>
                  <a:schemeClr val="accent5">
                    <a:lumMod val="50000"/>
                  </a:schemeClr>
                </a:solidFill>
              </a:rPr>
              <a:t>, Sharon Watkins (or her designee), Jeff Engel (and/or </a:t>
            </a:r>
            <a:r>
              <a:rPr lang="en-US" dirty="0" smtClean="0">
                <a:solidFill>
                  <a:schemeClr val="accent5">
                    <a:lumMod val="50000"/>
                  </a:schemeClr>
                </a:solidFill>
              </a:rPr>
              <a:t>designee) </a:t>
            </a:r>
          </a:p>
          <a:p>
            <a:pPr lvl="2"/>
            <a:r>
              <a:rPr lang="en-US" dirty="0" smtClean="0">
                <a:solidFill>
                  <a:schemeClr val="accent5">
                    <a:lumMod val="50000"/>
                  </a:schemeClr>
                </a:solidFill>
              </a:rPr>
              <a:t>Senior Directors </a:t>
            </a:r>
            <a:r>
              <a:rPr lang="en-US" dirty="0">
                <a:solidFill>
                  <a:schemeClr val="accent5">
                    <a:lumMod val="50000"/>
                  </a:schemeClr>
                </a:solidFill>
              </a:rPr>
              <a:t>of Epi Programs and Science/Policy will </a:t>
            </a:r>
            <a:r>
              <a:rPr lang="en-US" dirty="0" smtClean="0">
                <a:solidFill>
                  <a:schemeClr val="accent5">
                    <a:lumMod val="50000"/>
                  </a:schemeClr>
                </a:solidFill>
              </a:rPr>
              <a:t>be </a:t>
            </a:r>
            <a:r>
              <a:rPr lang="en-US" dirty="0">
                <a:solidFill>
                  <a:schemeClr val="accent5">
                    <a:lumMod val="50000"/>
                  </a:schemeClr>
                </a:solidFill>
              </a:rPr>
              <a:t>invited to </a:t>
            </a:r>
            <a:r>
              <a:rPr lang="en-US" dirty="0" smtClean="0">
                <a:solidFill>
                  <a:schemeClr val="accent5">
                    <a:lumMod val="50000"/>
                  </a:schemeClr>
                </a:solidFill>
              </a:rPr>
              <a:t>review</a:t>
            </a:r>
            <a:endParaRPr lang="en-US" dirty="0">
              <a:solidFill>
                <a:schemeClr val="accent5">
                  <a:lumMod val="50000"/>
                </a:schemeClr>
              </a:solidFill>
            </a:endParaRPr>
          </a:p>
          <a:p>
            <a:pPr lvl="1"/>
            <a:r>
              <a:rPr lang="en-US" dirty="0">
                <a:solidFill>
                  <a:schemeClr val="accent5">
                    <a:lumMod val="50000"/>
                  </a:schemeClr>
                </a:solidFill>
              </a:rPr>
              <a:t>Membership comment period on website for 3 weeks</a:t>
            </a:r>
          </a:p>
          <a:p>
            <a:pPr lvl="1"/>
            <a:r>
              <a:rPr lang="en-US" dirty="0">
                <a:solidFill>
                  <a:schemeClr val="accent5">
                    <a:lumMod val="50000"/>
                  </a:schemeClr>
                </a:solidFill>
              </a:rPr>
              <a:t>Final review if changes made by Steering Committee Chair in consultation with Executive Director and </a:t>
            </a:r>
            <a:r>
              <a:rPr lang="en-US" dirty="0" smtClean="0">
                <a:solidFill>
                  <a:schemeClr val="accent5">
                    <a:lumMod val="50000"/>
                  </a:schemeClr>
                </a:solidFill>
              </a:rPr>
              <a:t>President</a:t>
            </a:r>
            <a:endParaRPr lang="en-US" dirty="0">
              <a:solidFill>
                <a:schemeClr val="accent5">
                  <a:lumMod val="50000"/>
                </a:schemeClr>
              </a:solidFill>
            </a:endParaRPr>
          </a:p>
        </p:txBody>
      </p:sp>
    </p:spTree>
    <p:extLst>
      <p:ext uri="{BB962C8B-B14F-4D97-AF65-F5344CB8AC3E}">
        <p14:creationId xmlns:p14="http://schemas.microsoft.com/office/powerpoint/2010/main" val="25685197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Placeholder 3"/>
          <p:cNvSpPr>
            <a:spLocks noGrp="1"/>
          </p:cNvSpPr>
          <p:nvPr>
            <p:ph type="body" sz="quarter" idx="10"/>
          </p:nvPr>
        </p:nvSpPr>
        <p:spPr>
          <a:xfrm>
            <a:off x="2411894" y="2565883"/>
            <a:ext cx="6732103" cy="906462"/>
          </a:xfrm>
        </p:spPr>
        <p:txBody>
          <a:bodyPr>
            <a:normAutofit fontScale="70000" lnSpcReduction="20000"/>
          </a:bodyPr>
          <a:lstStyle/>
          <a:p>
            <a:r>
              <a:rPr lang="en-US" dirty="0"/>
              <a:t>Harmonization of Pregnancy Status </a:t>
            </a:r>
            <a:r>
              <a:rPr lang="en-US" dirty="0" smtClean="0"/>
              <a:t>Questions</a:t>
            </a:r>
          </a:p>
          <a:p>
            <a:r>
              <a:rPr lang="en-US" dirty="0" smtClean="0"/>
              <a:t>CDC/MITRE </a:t>
            </a:r>
            <a:r>
              <a:rPr lang="en-US" dirty="0"/>
              <a:t>team</a:t>
            </a:r>
            <a:endParaRPr lang="en-US" altLang="en-US" dirty="0" smtClean="0"/>
          </a:p>
        </p:txBody>
      </p:sp>
    </p:spTree>
    <p:extLst>
      <p:ext uri="{BB962C8B-B14F-4D97-AF65-F5344CB8AC3E}">
        <p14:creationId xmlns:p14="http://schemas.microsoft.com/office/powerpoint/2010/main" val="389315801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Placeholder 3"/>
          <p:cNvSpPr>
            <a:spLocks noGrp="1"/>
          </p:cNvSpPr>
          <p:nvPr>
            <p:ph type="body" sz="quarter" idx="10"/>
          </p:nvPr>
        </p:nvSpPr>
        <p:spPr>
          <a:xfrm>
            <a:off x="2411894" y="2565883"/>
            <a:ext cx="6732103" cy="906462"/>
          </a:xfrm>
        </p:spPr>
        <p:txBody>
          <a:bodyPr>
            <a:normAutofit/>
          </a:bodyPr>
          <a:lstStyle/>
          <a:p>
            <a:r>
              <a:rPr lang="en-US" altLang="en-US" sz="3200" dirty="0" smtClean="0"/>
              <a:t>Topic Prioritization Survey Results</a:t>
            </a:r>
          </a:p>
        </p:txBody>
      </p:sp>
    </p:spTree>
    <p:extLst>
      <p:ext uri="{BB962C8B-B14F-4D97-AF65-F5344CB8AC3E}">
        <p14:creationId xmlns:p14="http://schemas.microsoft.com/office/powerpoint/2010/main" val="99312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99546" y="170482"/>
            <a:ext cx="8024637" cy="1030638"/>
          </a:xfrm>
        </p:spPr>
        <p:txBody>
          <a:bodyPr>
            <a:noAutofit/>
          </a:bodyPr>
          <a:lstStyle/>
          <a:p>
            <a:r>
              <a:rPr lang="en-US" dirty="0" smtClean="0">
                <a:solidFill>
                  <a:schemeClr val="accent5">
                    <a:lumMod val="50000"/>
                  </a:schemeClr>
                </a:solidFill>
              </a:rPr>
              <a:t>Topic Prioritization Survey</a:t>
            </a:r>
            <a:endParaRPr lang="en-US" dirty="0">
              <a:solidFill>
                <a:schemeClr val="accent5">
                  <a:lumMod val="50000"/>
                </a:schemeClr>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1612" y="1310374"/>
            <a:ext cx="7417974" cy="5388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560226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99546" y="170482"/>
            <a:ext cx="8024637" cy="1030638"/>
          </a:xfrm>
        </p:spPr>
        <p:txBody>
          <a:bodyPr>
            <a:noAutofit/>
          </a:bodyPr>
          <a:lstStyle/>
          <a:p>
            <a:r>
              <a:rPr lang="en-US" dirty="0" smtClean="0">
                <a:solidFill>
                  <a:schemeClr val="accent5">
                    <a:lumMod val="50000"/>
                  </a:schemeClr>
                </a:solidFill>
              </a:rPr>
              <a:t>Topic Prioritization Survey</a:t>
            </a:r>
            <a:endParaRPr lang="en-US" dirty="0">
              <a:solidFill>
                <a:schemeClr val="accent5">
                  <a:lumMod val="50000"/>
                </a:schemeClr>
              </a:solidFill>
            </a:endParaRPr>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78" y="106989"/>
            <a:ext cx="9144000" cy="66424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595956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suggested topics</a:t>
            </a:r>
            <a:endParaRPr lang="en-US" dirty="0"/>
          </a:p>
        </p:txBody>
      </p:sp>
      <p:sp>
        <p:nvSpPr>
          <p:cNvPr id="3" name="Text Placeholder 2"/>
          <p:cNvSpPr>
            <a:spLocks noGrp="1"/>
          </p:cNvSpPr>
          <p:nvPr>
            <p:ph type="body" sz="quarter" idx="10"/>
          </p:nvPr>
        </p:nvSpPr>
        <p:spPr/>
        <p:txBody>
          <a:bodyPr>
            <a:normAutofit/>
          </a:bodyPr>
          <a:lstStyle/>
          <a:p>
            <a:r>
              <a:rPr lang="en-US" sz="3200" dirty="0" smtClean="0"/>
              <a:t>Treatment </a:t>
            </a:r>
            <a:r>
              <a:rPr lang="en-US" sz="3200" dirty="0"/>
              <a:t>start and end dates</a:t>
            </a:r>
          </a:p>
          <a:p>
            <a:r>
              <a:rPr lang="en-US" sz="3200" dirty="0" smtClean="0"/>
              <a:t>Occupation</a:t>
            </a:r>
            <a:endParaRPr lang="en-US" sz="3200" dirty="0"/>
          </a:p>
          <a:p>
            <a:r>
              <a:rPr lang="en-US" sz="3200" dirty="0"/>
              <a:t>IDU</a:t>
            </a:r>
          </a:p>
          <a:p>
            <a:endParaRPr lang="en-US" sz="3200" dirty="0"/>
          </a:p>
        </p:txBody>
      </p:sp>
    </p:spTree>
    <p:extLst>
      <p:ext uri="{BB962C8B-B14F-4D97-AF65-F5344CB8AC3E}">
        <p14:creationId xmlns:p14="http://schemas.microsoft.com/office/powerpoint/2010/main" val="4465381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Placeholder 3"/>
          <p:cNvSpPr>
            <a:spLocks noGrp="1"/>
          </p:cNvSpPr>
          <p:nvPr>
            <p:ph type="body" sz="quarter" idx="10"/>
          </p:nvPr>
        </p:nvSpPr>
        <p:spPr>
          <a:xfrm>
            <a:off x="2411894" y="2565883"/>
            <a:ext cx="6732103" cy="906462"/>
          </a:xfrm>
        </p:spPr>
        <p:txBody>
          <a:bodyPr>
            <a:normAutofit/>
          </a:bodyPr>
          <a:lstStyle/>
          <a:p>
            <a:r>
              <a:rPr lang="en-US" sz="3200" dirty="0"/>
              <a:t>MMWR Week/Year Survey Preview</a:t>
            </a:r>
          </a:p>
        </p:txBody>
      </p:sp>
    </p:spTree>
    <p:extLst>
      <p:ext uri="{BB962C8B-B14F-4D97-AF65-F5344CB8AC3E}">
        <p14:creationId xmlns:p14="http://schemas.microsoft.com/office/powerpoint/2010/main" val="24909914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Text Placeholder 2"/>
          <p:cNvSpPr>
            <a:spLocks noGrp="1"/>
          </p:cNvSpPr>
          <p:nvPr>
            <p:ph type="body" sz="quarter" idx="10"/>
          </p:nvPr>
        </p:nvSpPr>
        <p:spPr>
          <a:xfrm>
            <a:off x="170482" y="1336979"/>
            <a:ext cx="8849694" cy="5282482"/>
          </a:xfrm>
        </p:spPr>
        <p:txBody>
          <a:bodyPr>
            <a:normAutofit fontScale="92500" lnSpcReduction="20000"/>
          </a:bodyPr>
          <a:lstStyle/>
          <a:p>
            <a:pPr marL="514338" indent="-514338" fontAlgn="base">
              <a:buFont typeface="+mj-lt"/>
              <a:buAutoNum type="arabicPeriod"/>
            </a:pPr>
            <a:r>
              <a:rPr lang="en-US" dirty="0" smtClean="0"/>
              <a:t>Which </a:t>
            </a:r>
            <a:r>
              <a:rPr lang="en-US" dirty="0"/>
              <a:t>statement best describes how you feel MMWR week (date used for case counting) should be determined from your surveillance data, if this were the single date that CDC uses for counting cases?</a:t>
            </a:r>
          </a:p>
          <a:p>
            <a:pPr marL="914400" lvl="2" indent="0">
              <a:buNone/>
            </a:pPr>
            <a:endParaRPr lang="en-US" sz="2400" dirty="0" smtClean="0"/>
          </a:p>
          <a:p>
            <a:pPr lvl="2" fontAlgn="base"/>
            <a:r>
              <a:rPr lang="en-US" sz="2400" dirty="0"/>
              <a:t>Beginning of the illness </a:t>
            </a:r>
            <a:endParaRPr lang="en-US" sz="2400" dirty="0" smtClean="0"/>
          </a:p>
          <a:p>
            <a:pPr lvl="2" fontAlgn="base"/>
            <a:r>
              <a:rPr lang="en-US" sz="2400" dirty="0" smtClean="0"/>
              <a:t>Diagnosis/healthcare contact</a:t>
            </a:r>
            <a:endParaRPr lang="en-US" sz="2400" dirty="0"/>
          </a:p>
          <a:p>
            <a:pPr lvl="2" fontAlgn="base"/>
            <a:r>
              <a:rPr lang="en-US" sz="2400" dirty="0"/>
              <a:t>Public health awareness </a:t>
            </a:r>
            <a:r>
              <a:rPr lang="en-US" sz="2400" dirty="0" smtClean="0"/>
              <a:t>date</a:t>
            </a:r>
            <a:endParaRPr lang="en-US" sz="2400" dirty="0"/>
          </a:p>
          <a:p>
            <a:pPr lvl="2"/>
            <a:r>
              <a:rPr lang="en-US" sz="2400" dirty="0"/>
              <a:t>CDC notification </a:t>
            </a:r>
            <a:r>
              <a:rPr lang="en-US" sz="2400" dirty="0" smtClean="0"/>
              <a:t>date</a:t>
            </a:r>
          </a:p>
          <a:p>
            <a:pPr lvl="2"/>
            <a:endParaRPr lang="en-US" sz="2400" dirty="0"/>
          </a:p>
          <a:p>
            <a:pPr marL="0" indent="0">
              <a:buNone/>
            </a:pPr>
            <a:r>
              <a:rPr lang="en-US" i="1" dirty="0"/>
              <a:t>When answering the </a:t>
            </a:r>
            <a:r>
              <a:rPr lang="en-US" i="1" dirty="0" smtClean="0"/>
              <a:t>questions</a:t>
            </a:r>
            <a:r>
              <a:rPr lang="en-US" i="1" dirty="0"/>
              <a:t>, please try to consider </a:t>
            </a:r>
            <a:r>
              <a:rPr lang="en-US" i="1" dirty="0" smtClean="0"/>
              <a:t>them </a:t>
            </a:r>
            <a:r>
              <a:rPr lang="en-US" i="1" dirty="0"/>
              <a:t>independently from </a:t>
            </a:r>
            <a:endParaRPr lang="en-US" i="1" dirty="0" smtClean="0"/>
          </a:p>
          <a:p>
            <a:pPr marL="0" indent="0">
              <a:buNone/>
            </a:pPr>
            <a:endParaRPr lang="en-US" i="1" dirty="0" smtClean="0"/>
          </a:p>
          <a:p>
            <a:pPr marL="914377" lvl="1" indent="-457189">
              <a:buAutoNum type="alphaLcParenR"/>
            </a:pPr>
            <a:r>
              <a:rPr lang="en-US" i="1" dirty="0" smtClean="0"/>
              <a:t>The </a:t>
            </a:r>
            <a:r>
              <a:rPr lang="en-US" i="1" dirty="0"/>
              <a:t>trigger of when cases are submitted to CDC, and</a:t>
            </a:r>
          </a:p>
          <a:p>
            <a:pPr marL="457189" lvl="1" indent="0">
              <a:buNone/>
            </a:pPr>
            <a:r>
              <a:rPr lang="en-US" i="1" dirty="0"/>
              <a:t> </a:t>
            </a:r>
          </a:p>
          <a:p>
            <a:pPr marL="457189" lvl="1" indent="0">
              <a:buNone/>
            </a:pPr>
            <a:r>
              <a:rPr lang="en-US" i="1" dirty="0"/>
              <a:t>b) 	Whether CDC updates the weekly numbers retrospectively. </a:t>
            </a:r>
          </a:p>
          <a:p>
            <a:pPr lvl="2"/>
            <a:endParaRPr lang="en-US" sz="2400" dirty="0"/>
          </a:p>
        </p:txBody>
      </p:sp>
    </p:spTree>
    <p:extLst>
      <p:ext uri="{BB962C8B-B14F-4D97-AF65-F5344CB8AC3E}">
        <p14:creationId xmlns:p14="http://schemas.microsoft.com/office/powerpoint/2010/main" val="27611555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Options defined</a:t>
            </a:r>
            <a:endParaRPr lang="en-US" dirty="0"/>
          </a:p>
        </p:txBody>
      </p:sp>
      <p:sp>
        <p:nvSpPr>
          <p:cNvPr id="3" name="Text Placeholder 2"/>
          <p:cNvSpPr>
            <a:spLocks noGrp="1"/>
          </p:cNvSpPr>
          <p:nvPr>
            <p:ph type="body" sz="quarter" idx="10"/>
          </p:nvPr>
        </p:nvSpPr>
        <p:spPr>
          <a:xfrm>
            <a:off x="170483" y="1336984"/>
            <a:ext cx="8849695" cy="5429579"/>
          </a:xfrm>
        </p:spPr>
        <p:txBody>
          <a:bodyPr>
            <a:normAutofit fontScale="77500" lnSpcReduction="20000"/>
          </a:bodyPr>
          <a:lstStyle/>
          <a:p>
            <a:pPr fontAlgn="base"/>
            <a:r>
              <a:rPr lang="en-US" b="1" dirty="0"/>
              <a:t>Beginning of the illness</a:t>
            </a:r>
            <a:r>
              <a:rPr lang="en-US" dirty="0"/>
              <a:t> - using a hierarchy of several data elements such as symptom onset, specimen collection, etc., that may have much variability between diseases and over the course of an investigation.   </a:t>
            </a:r>
          </a:p>
          <a:p>
            <a:pPr fontAlgn="base"/>
            <a:endParaRPr lang="en-US" b="1" dirty="0" smtClean="0"/>
          </a:p>
          <a:p>
            <a:pPr fontAlgn="base"/>
            <a:r>
              <a:rPr lang="en-US" b="1" dirty="0" smtClean="0"/>
              <a:t>Diagnosis/healthcare </a:t>
            </a:r>
            <a:r>
              <a:rPr lang="en-US" b="1" dirty="0"/>
              <a:t>contact</a:t>
            </a:r>
            <a:r>
              <a:rPr lang="en-US" dirty="0"/>
              <a:t> - using a hierarchy of several data elements such as clinical diagnosis date, specimen collection, laboratory result date, etc., that has less variability in meaning across diseases or cases</a:t>
            </a:r>
          </a:p>
          <a:p>
            <a:pPr fontAlgn="base"/>
            <a:endParaRPr lang="en-US" b="1" dirty="0" smtClean="0"/>
          </a:p>
          <a:p>
            <a:pPr fontAlgn="base"/>
            <a:r>
              <a:rPr lang="en-US" b="1" dirty="0" smtClean="0"/>
              <a:t>Public </a:t>
            </a:r>
            <a:r>
              <a:rPr lang="en-US" b="1" dirty="0"/>
              <a:t>health awareness date</a:t>
            </a:r>
            <a:r>
              <a:rPr lang="en-US" dirty="0"/>
              <a:t> - using a data element that should be fully populated and universally available, with less variability in meaning across the diseases and jurisdictions, though with less relevance to the disease process.  </a:t>
            </a:r>
          </a:p>
          <a:p>
            <a:endParaRPr lang="en-US" b="1" dirty="0" smtClean="0"/>
          </a:p>
          <a:p>
            <a:r>
              <a:rPr lang="en-US" b="1" dirty="0" smtClean="0"/>
              <a:t>CDC </a:t>
            </a:r>
            <a:r>
              <a:rPr lang="en-US" b="1" dirty="0"/>
              <a:t>notification date</a:t>
            </a:r>
            <a:r>
              <a:rPr lang="en-US" dirty="0"/>
              <a:t> - using a single fully populated data element representing a date concept that is universally available and represents an endpoint, though with potential variability across jurisdictions, and with less relevance to the disease process or state/local actions.</a:t>
            </a:r>
          </a:p>
        </p:txBody>
      </p:sp>
    </p:spTree>
    <p:extLst>
      <p:ext uri="{BB962C8B-B14F-4D97-AF65-F5344CB8AC3E}">
        <p14:creationId xmlns:p14="http://schemas.microsoft.com/office/powerpoint/2010/main" val="6763914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sz="quarter" idx="10"/>
          </p:nvPr>
        </p:nvSpPr>
        <p:spPr/>
        <p:txBody>
          <a:bodyPr>
            <a:normAutofit/>
          </a:bodyPr>
          <a:lstStyle/>
          <a:p>
            <a:pPr marL="514338" indent="-514338" fontAlgn="base">
              <a:buFont typeface="+mj-lt"/>
              <a:buAutoNum type="arabicPeriod" startAt="2"/>
            </a:pPr>
            <a:r>
              <a:rPr lang="en-US" dirty="0" smtClean="0"/>
              <a:t>Would </a:t>
            </a:r>
            <a:r>
              <a:rPr lang="en-US" dirty="0"/>
              <a:t>you like to see CDC display the NNDSS data by multiple dates</a:t>
            </a:r>
            <a:r>
              <a:rPr lang="en-US" dirty="0" smtClean="0"/>
              <a:t>?</a:t>
            </a:r>
          </a:p>
          <a:p>
            <a:pPr marL="514338" indent="-514338" fontAlgn="base">
              <a:buFont typeface="+mj-lt"/>
              <a:buAutoNum type="arabicPeriod" startAt="2"/>
            </a:pPr>
            <a:endParaRPr lang="en-US" dirty="0"/>
          </a:p>
          <a:p>
            <a:pPr marL="514338" indent="-514338" fontAlgn="base">
              <a:buFont typeface="+mj-lt"/>
              <a:buAutoNum type="arabicPeriod" startAt="2"/>
            </a:pPr>
            <a:r>
              <a:rPr lang="en-US" dirty="0"/>
              <a:t>If CDC were able to represent cases by multiple dates, which best describes how you think the PRIMARY date should be determined? </a:t>
            </a:r>
            <a:endParaRPr lang="en-US" dirty="0" smtClean="0"/>
          </a:p>
          <a:p>
            <a:pPr marL="514338" indent="-514338" fontAlgn="base">
              <a:buFont typeface="+mj-lt"/>
              <a:buAutoNum type="arabicPeriod" startAt="2"/>
            </a:pPr>
            <a:endParaRPr lang="en-US" dirty="0"/>
          </a:p>
          <a:p>
            <a:pPr marL="514338" indent="-514338" fontAlgn="base">
              <a:buFont typeface="+mj-lt"/>
              <a:buAutoNum type="arabicPeriod" startAt="2"/>
            </a:pPr>
            <a:r>
              <a:rPr lang="en-US" dirty="0"/>
              <a:t>Which best describes how you think a SECONDARY date should be determined?</a:t>
            </a:r>
          </a:p>
          <a:p>
            <a:pPr marL="0" indent="0">
              <a:buNone/>
            </a:pPr>
            <a:endParaRPr lang="en-US" dirty="0"/>
          </a:p>
        </p:txBody>
      </p:sp>
    </p:spTree>
    <p:extLst>
      <p:ext uri="{BB962C8B-B14F-4D97-AF65-F5344CB8AC3E}">
        <p14:creationId xmlns:p14="http://schemas.microsoft.com/office/powerpoint/2010/main" val="1249906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Implementation questions</a:t>
            </a:r>
            <a:endParaRPr lang="en-US" dirty="0"/>
          </a:p>
        </p:txBody>
      </p:sp>
      <p:sp>
        <p:nvSpPr>
          <p:cNvPr id="3" name="Text Placeholder 2"/>
          <p:cNvSpPr>
            <a:spLocks noGrp="1"/>
          </p:cNvSpPr>
          <p:nvPr>
            <p:ph type="body" sz="quarter" idx="10"/>
          </p:nvPr>
        </p:nvSpPr>
        <p:spPr/>
        <p:txBody>
          <a:bodyPr>
            <a:normAutofit/>
          </a:bodyPr>
          <a:lstStyle/>
          <a:p>
            <a:pPr marL="514350" indent="-514350" fontAlgn="base">
              <a:buFont typeface="+mj-lt"/>
              <a:buAutoNum type="arabicPeriod" startAt="5"/>
            </a:pPr>
            <a:r>
              <a:rPr lang="en-US" dirty="0"/>
              <a:t>How important is it that your jurisdiction count cases by the same criteria that CDC uses to count cases (either as the primary or the only counting date)?  </a:t>
            </a:r>
            <a:endParaRPr lang="en-US" dirty="0" smtClean="0"/>
          </a:p>
          <a:p>
            <a:pPr marL="457200" lvl="1" indent="0" fontAlgn="base">
              <a:buNone/>
            </a:pPr>
            <a:r>
              <a:rPr lang="en-US" dirty="0" smtClean="0"/>
              <a:t>In </a:t>
            </a:r>
            <a:r>
              <a:rPr lang="en-US" dirty="0"/>
              <a:t>other words, do the numbers </a:t>
            </a:r>
            <a:r>
              <a:rPr lang="en-US" i="1" dirty="0"/>
              <a:t>you</a:t>
            </a:r>
            <a:r>
              <a:rPr lang="en-US" dirty="0"/>
              <a:t> publish need to match what CDC publishes as the case counts for your jurisdiction</a:t>
            </a:r>
            <a:r>
              <a:rPr lang="en-US" dirty="0" smtClean="0"/>
              <a:t>?</a:t>
            </a:r>
            <a:endParaRPr lang="en-US" dirty="0"/>
          </a:p>
          <a:p>
            <a:pPr marL="914400" lvl="1" indent="-457200" fontAlgn="base">
              <a:buFont typeface="+mj-lt"/>
              <a:buAutoNum type="arabicPeriod" startAt="5"/>
            </a:pPr>
            <a:endParaRPr lang="en-US" dirty="0"/>
          </a:p>
          <a:p>
            <a:pPr marL="514350" indent="-514350">
              <a:buFont typeface="+mj-lt"/>
              <a:buAutoNum type="arabicPeriod" startAt="5"/>
            </a:pPr>
            <a:endParaRPr lang="en-US" dirty="0"/>
          </a:p>
          <a:p>
            <a:pPr marL="514350" indent="-514350" fontAlgn="base">
              <a:buFont typeface="+mj-lt"/>
              <a:buAutoNum type="arabicPeriod" startAt="5"/>
            </a:pPr>
            <a:r>
              <a:rPr lang="en-US" dirty="0"/>
              <a:t>If it’s important for CDC and jurisdiction case counts to match, how difficult would it be for you to change how YOU count cases?  </a:t>
            </a:r>
          </a:p>
        </p:txBody>
      </p:sp>
    </p:spTree>
    <p:extLst>
      <p:ext uri="{BB962C8B-B14F-4D97-AF65-F5344CB8AC3E}">
        <p14:creationId xmlns:p14="http://schemas.microsoft.com/office/powerpoint/2010/main" val="29333686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Action Items (DSWG)</a:t>
            </a:r>
            <a:endParaRPr lang="en-US" dirty="0"/>
          </a:p>
        </p:txBody>
      </p:sp>
      <p:sp>
        <p:nvSpPr>
          <p:cNvPr id="3" name="Text Placeholder 2"/>
          <p:cNvSpPr>
            <a:spLocks noGrp="1"/>
          </p:cNvSpPr>
          <p:nvPr>
            <p:ph type="body" sz="quarter" idx="10"/>
          </p:nvPr>
        </p:nvSpPr>
        <p:spPr>
          <a:xfrm>
            <a:off x="170482" y="1336979"/>
            <a:ext cx="8849694" cy="5249351"/>
          </a:xfrm>
        </p:spPr>
        <p:txBody>
          <a:bodyPr>
            <a:normAutofit/>
          </a:bodyPr>
          <a:lstStyle/>
          <a:p>
            <a:r>
              <a:rPr lang="en-US" dirty="0" smtClean="0"/>
              <a:t>Next meeting will be at 1pm on </a:t>
            </a:r>
            <a:r>
              <a:rPr lang="en-US" dirty="0" smtClean="0">
                <a:solidFill>
                  <a:srgbClr val="FF0000"/>
                </a:solidFill>
              </a:rPr>
              <a:t>Friday, July 26</a:t>
            </a:r>
          </a:p>
          <a:p>
            <a:pPr lvl="1"/>
            <a:r>
              <a:rPr lang="en-US" dirty="0" smtClean="0"/>
              <a:t>Focus on MMWR Week/CDC Reporting date(s)</a:t>
            </a:r>
          </a:p>
          <a:p>
            <a:endParaRPr lang="en-US" dirty="0"/>
          </a:p>
          <a:p>
            <a:r>
              <a:rPr lang="en-US" dirty="0" smtClean="0"/>
              <a:t>Watch for short survey to prepare for MWMR Week/CDC Reporting date(s) discussion</a:t>
            </a:r>
          </a:p>
          <a:p>
            <a:endParaRPr lang="en-US" dirty="0"/>
          </a:p>
        </p:txBody>
      </p:sp>
    </p:spTree>
    <p:extLst>
      <p:ext uri="{BB962C8B-B14F-4D97-AF65-F5344CB8AC3E}">
        <p14:creationId xmlns:p14="http://schemas.microsoft.com/office/powerpoint/2010/main" val="4395005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p:cNvPr>
          <p:cNvSpPr>
            <a:spLocks noGrp="1"/>
          </p:cNvSpPr>
          <p:nvPr>
            <p:ph type="title"/>
          </p:nvPr>
        </p:nvSpPr>
        <p:spPr>
          <a:xfrm>
            <a:off x="457200" y="169863"/>
            <a:ext cx="8229600" cy="1031875"/>
          </a:xfrm>
        </p:spPr>
        <p:txBody>
          <a:bodyPr rtlCol="0">
            <a:normAutofit/>
          </a:bodyPr>
          <a:lstStyle/>
          <a:p>
            <a:pPr fontAlgn="auto">
              <a:spcAft>
                <a:spcPts val="0"/>
              </a:spcAft>
              <a:defRPr/>
            </a:pPr>
            <a:r>
              <a:rPr lang="en-US" dirty="0">
                <a:solidFill>
                  <a:srgbClr val="152754"/>
                </a:solidFill>
              </a:rPr>
              <a:t>How to Engage</a:t>
            </a:r>
          </a:p>
        </p:txBody>
      </p:sp>
      <p:sp>
        <p:nvSpPr>
          <p:cNvPr id="3" name="Text Placeholder 2">
            <a:extLst/>
          </p:cNvPr>
          <p:cNvSpPr>
            <a:spLocks noGrp="1"/>
          </p:cNvSpPr>
          <p:nvPr>
            <p:ph type="body" sz="quarter" idx="10"/>
          </p:nvPr>
        </p:nvSpPr>
        <p:spPr>
          <a:xfrm>
            <a:off x="169863" y="1336675"/>
            <a:ext cx="8850312" cy="4746625"/>
          </a:xfrm>
        </p:spPr>
        <p:txBody>
          <a:bodyPr rtlCol="0">
            <a:normAutofit/>
          </a:bodyPr>
          <a:lstStyle/>
          <a:p>
            <a:pPr marL="114300" lvl="1" indent="0" eaLnBrk="1" fontAlgn="auto" hangingPunct="1">
              <a:spcAft>
                <a:spcPts val="0"/>
              </a:spcAft>
              <a:buNone/>
              <a:defRPr/>
            </a:pPr>
            <a:r>
              <a:rPr sz="2800" b="1" dirty="0" smtClean="0">
                <a:solidFill>
                  <a:srgbClr val="002060"/>
                </a:solidFill>
              </a:rPr>
              <a:t>Email:</a:t>
            </a:r>
          </a:p>
          <a:p>
            <a:pPr marL="685800" lvl="2">
              <a:buFont typeface="Arial" pitchFamily="34" charset="0"/>
              <a:buChar char="•"/>
              <a:defRPr/>
            </a:pPr>
            <a:r>
              <a:rPr lang="en-US" sz="2400" b="1" dirty="0" smtClean="0">
                <a:solidFill>
                  <a:srgbClr val="002060"/>
                </a:solidFill>
              </a:rPr>
              <a:t>Molly </a:t>
            </a:r>
            <a:r>
              <a:rPr lang="en-US" sz="2400" b="1" dirty="0">
                <a:solidFill>
                  <a:srgbClr val="002060"/>
                </a:solidFill>
              </a:rPr>
              <a:t>Crockett: </a:t>
            </a:r>
            <a:r>
              <a:rPr lang="en-US" sz="2400" dirty="0" smtClean="0">
                <a:solidFill>
                  <a:srgbClr val="002060"/>
                </a:solidFill>
                <a:hlinkClick r:id="rId3"/>
              </a:rPr>
              <a:t>Molly.Crockett@MassMail.State.MA.US</a:t>
            </a:r>
            <a:endParaRPr lang="en-US" sz="2400" dirty="0" smtClean="0">
              <a:solidFill>
                <a:srgbClr val="002060"/>
              </a:solidFill>
            </a:endParaRPr>
          </a:p>
          <a:p>
            <a:pPr marL="685800" lvl="2">
              <a:buFont typeface="Arial" pitchFamily="34" charset="0"/>
              <a:buChar char="•"/>
              <a:defRPr/>
            </a:pPr>
            <a:r>
              <a:rPr lang="en-US" sz="2400" b="1" dirty="0">
                <a:solidFill>
                  <a:srgbClr val="002060"/>
                </a:solidFill>
              </a:rPr>
              <a:t>Laura </a:t>
            </a:r>
            <a:r>
              <a:rPr lang="en-US" sz="2400" b="1" dirty="0" smtClean="0">
                <a:solidFill>
                  <a:srgbClr val="002060"/>
                </a:solidFill>
              </a:rPr>
              <a:t>Erhart: </a:t>
            </a:r>
            <a:r>
              <a:rPr lang="en-US" sz="2400" dirty="0" smtClean="0">
                <a:solidFill>
                  <a:srgbClr val="002060"/>
                </a:solidFill>
                <a:hlinkClick r:id="rId4"/>
              </a:rPr>
              <a:t>laura.erhart@azdhs.gov</a:t>
            </a:r>
            <a:r>
              <a:rPr lang="en-US" sz="2400" dirty="0" smtClean="0">
                <a:solidFill>
                  <a:srgbClr val="002060"/>
                </a:solidFill>
              </a:rPr>
              <a:t> </a:t>
            </a:r>
          </a:p>
          <a:p>
            <a:pPr marL="685800" lvl="2">
              <a:buFont typeface="Arial" pitchFamily="34" charset="0"/>
              <a:buChar char="•"/>
              <a:defRPr/>
            </a:pPr>
            <a:endParaRPr sz="2400" dirty="0" smtClean="0">
              <a:solidFill>
                <a:srgbClr val="002060"/>
              </a:solidFill>
            </a:endParaRPr>
          </a:p>
          <a:p>
            <a:pPr marL="0" indent="0" algn="ctr" eaLnBrk="1" fontAlgn="auto" hangingPunct="1">
              <a:spcAft>
                <a:spcPts val="0"/>
              </a:spcAft>
              <a:buNone/>
              <a:defRPr/>
            </a:pPr>
            <a:endParaRPr lang="en-US" dirty="0">
              <a:solidFill>
                <a:srgbClr val="101957"/>
              </a:solidFill>
              <a:latin typeface="Arial" panose="020B0604020202020204" pitchFamily="34" charset="0"/>
              <a:cs typeface="Arial" panose="020B0604020202020204" pitchFamily="34" charset="0"/>
            </a:endParaRPr>
          </a:p>
          <a:p>
            <a:pPr marL="0" indent="0" algn="ctr" eaLnBrk="1" fontAlgn="auto" hangingPunct="1">
              <a:spcAft>
                <a:spcPts val="0"/>
              </a:spcAft>
              <a:buNone/>
              <a:defRPr/>
            </a:pPr>
            <a:r>
              <a:rPr lang="en-US" sz="3200" dirty="0" smtClean="0">
                <a:solidFill>
                  <a:srgbClr val="101957"/>
                </a:solidFill>
                <a:latin typeface="Arial" panose="020B0604020202020204" pitchFamily="34" charset="0"/>
                <a:cs typeface="Arial" panose="020B0604020202020204" pitchFamily="34" charset="0"/>
              </a:rPr>
              <a:t>Join us!</a:t>
            </a:r>
          </a:p>
          <a:p>
            <a:pPr marL="0" indent="0" algn="ctr" eaLnBrk="1" fontAlgn="auto" hangingPunct="1">
              <a:spcAft>
                <a:spcPts val="0"/>
              </a:spcAft>
              <a:buNone/>
              <a:defRPr/>
            </a:pPr>
            <a:endParaRPr lang="en-US" sz="3200" dirty="0" smtClean="0">
              <a:solidFill>
                <a:srgbClr val="101957"/>
              </a:solidFill>
              <a:latin typeface="Arial" panose="020B0604020202020204" pitchFamily="34" charset="0"/>
              <a:cs typeface="Arial" panose="020B0604020202020204" pitchFamily="34" charset="0"/>
            </a:endParaRPr>
          </a:p>
          <a:p>
            <a:pPr marL="0" indent="0" algn="ctr" eaLnBrk="1" fontAlgn="auto" hangingPunct="1">
              <a:spcAft>
                <a:spcPts val="0"/>
              </a:spcAft>
              <a:buNone/>
              <a:defRPr/>
            </a:pPr>
            <a:r>
              <a:rPr lang="en-US" sz="2400" dirty="0" smtClean="0">
                <a:solidFill>
                  <a:srgbClr val="101957"/>
                </a:solidFill>
                <a:latin typeface="Arial" panose="020B0604020202020204" pitchFamily="34" charset="0"/>
                <a:cs typeface="Arial" panose="020B0604020202020204" pitchFamily="34" charset="0"/>
              </a:rPr>
              <a:t>Helpful to have perspectives from</a:t>
            </a:r>
          </a:p>
          <a:p>
            <a:pPr marL="0" indent="0" algn="ctr" eaLnBrk="1" fontAlgn="auto" hangingPunct="1">
              <a:spcAft>
                <a:spcPts val="0"/>
              </a:spcAft>
              <a:buNone/>
              <a:defRPr/>
            </a:pPr>
            <a:r>
              <a:rPr lang="en-US" sz="2400" dirty="0" smtClean="0">
                <a:solidFill>
                  <a:srgbClr val="101957"/>
                </a:solidFill>
                <a:latin typeface="Arial" panose="020B0604020202020204" pitchFamily="34" charset="0"/>
                <a:cs typeface="Arial" panose="020B0604020202020204" pitchFamily="34" charset="0"/>
              </a:rPr>
              <a:t> variety of jurisdictions and program </a:t>
            </a:r>
            <a:r>
              <a:rPr lang="en-US" sz="2400" dirty="0">
                <a:solidFill>
                  <a:srgbClr val="101957"/>
                </a:solidFill>
                <a:latin typeface="Arial" panose="020B0604020202020204" pitchFamily="34" charset="0"/>
                <a:cs typeface="Arial" panose="020B0604020202020204" pitchFamily="34" charset="0"/>
              </a:rPr>
              <a:t>areas </a:t>
            </a:r>
            <a:r>
              <a:rPr lang="en-US" sz="2400" i="1" dirty="0" smtClean="0">
                <a:solidFill>
                  <a:srgbClr val="101957"/>
                </a:solidFill>
                <a:latin typeface="Arial" panose="020B0604020202020204" pitchFamily="34" charset="0"/>
                <a:cs typeface="Arial" panose="020B0604020202020204" pitchFamily="34" charset="0"/>
              </a:rPr>
              <a:t>and</a:t>
            </a:r>
            <a:r>
              <a:rPr lang="en-US" sz="2400" dirty="0" smtClean="0">
                <a:solidFill>
                  <a:srgbClr val="101957"/>
                </a:solidFill>
                <a:latin typeface="Arial" panose="020B0604020202020204" pitchFamily="34" charset="0"/>
                <a:cs typeface="Arial" panose="020B0604020202020204" pitchFamily="34" charset="0"/>
              </a:rPr>
              <a:t> </a:t>
            </a:r>
          </a:p>
          <a:p>
            <a:pPr marL="0" indent="0" algn="ctr" eaLnBrk="1" fontAlgn="auto" hangingPunct="1">
              <a:spcAft>
                <a:spcPts val="0"/>
              </a:spcAft>
              <a:buNone/>
              <a:defRPr/>
            </a:pPr>
            <a:r>
              <a:rPr lang="en-US" sz="2400" dirty="0" smtClean="0">
                <a:solidFill>
                  <a:srgbClr val="101957"/>
                </a:solidFill>
                <a:latin typeface="Arial" panose="020B0604020202020204" pitchFamily="34" charset="0"/>
                <a:cs typeface="Arial" panose="020B0604020202020204" pitchFamily="34" charset="0"/>
              </a:rPr>
              <a:t>from informatics/surveillance </a:t>
            </a:r>
            <a:r>
              <a:rPr lang="en-US" sz="2400" dirty="0">
                <a:solidFill>
                  <a:srgbClr val="101957"/>
                </a:solidFill>
                <a:latin typeface="Arial" panose="020B0604020202020204" pitchFamily="34" charset="0"/>
                <a:cs typeface="Arial" panose="020B0604020202020204" pitchFamily="34" charset="0"/>
              </a:rPr>
              <a:t>side </a:t>
            </a:r>
            <a:r>
              <a:rPr lang="en-US" sz="2400" dirty="0" smtClean="0">
                <a:solidFill>
                  <a:srgbClr val="101957"/>
                </a:solidFill>
                <a:latin typeface="Arial" panose="020B0604020202020204" pitchFamily="34" charset="0"/>
                <a:cs typeface="Arial" panose="020B0604020202020204" pitchFamily="34" charset="0"/>
              </a:rPr>
              <a:t>and disease-specific areas.</a:t>
            </a:r>
            <a:endParaRPr lang="en-US" sz="2400" dirty="0">
              <a:solidFill>
                <a:srgbClr val="101957"/>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9691427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37050</TotalTime>
  <Words>464</Words>
  <Application>Microsoft Office PowerPoint</Application>
  <PresentationFormat>On-screen Show (4:3)</PresentationFormat>
  <Paragraphs>93</Paragraphs>
  <Slides>17</Slides>
  <Notes>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Arial</vt:lpstr>
      <vt:lpstr>Arial-Mdm-FC</vt:lpstr>
      <vt:lpstr>Avenir</vt:lpstr>
      <vt:lpstr>Avenir LT 45 Book</vt:lpstr>
      <vt:lpstr>Calibri</vt:lpstr>
      <vt:lpstr>Calibri Light</vt:lpstr>
      <vt:lpstr>Wingdings</vt:lpstr>
      <vt:lpstr>Office Theme</vt:lpstr>
      <vt:lpstr>Data Standardization Work Group (DSWG)</vt:lpstr>
      <vt:lpstr>Agenda</vt:lpstr>
      <vt:lpstr>PowerPoint Presentation</vt:lpstr>
      <vt:lpstr>CSTE Brief Review Process</vt:lpstr>
      <vt:lpstr>CSTE Brief Review Process</vt:lpstr>
      <vt:lpstr>PowerPoint Presentation</vt:lpstr>
      <vt:lpstr>PowerPoint Presentation</vt:lpstr>
      <vt:lpstr>Topic Prioritization Survey</vt:lpstr>
      <vt:lpstr>Topic Prioritization Survey</vt:lpstr>
      <vt:lpstr>Other suggested topics</vt:lpstr>
      <vt:lpstr>PowerPoint Presentation</vt:lpstr>
      <vt:lpstr>PowerPoint Presentation</vt:lpstr>
      <vt:lpstr>Options defined</vt:lpstr>
      <vt:lpstr>PowerPoint Presentation</vt:lpstr>
      <vt:lpstr>Implementation questions</vt:lpstr>
      <vt:lpstr>Action Items (DSWG)</vt:lpstr>
      <vt:lpstr>How to Engage</vt:lpstr>
    </vt:vector>
  </TitlesOfParts>
  <Company>Arizona Department of Health Services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Laura Erhart</dc:creator>
  <cp:lastModifiedBy>Laura Erhart</cp:lastModifiedBy>
  <cp:revision>134</cp:revision>
  <dcterms:created xsi:type="dcterms:W3CDTF">2019-02-01T13:23:40Z</dcterms:created>
  <dcterms:modified xsi:type="dcterms:W3CDTF">2019-06-28T14:56:10Z</dcterms:modified>
</cp:coreProperties>
</file>