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mp" ContentType="image/png"/>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6"/>
  </p:notesMasterIdLst>
  <p:sldIdLst>
    <p:sldId id="256" r:id="rId5"/>
    <p:sldId id="641" r:id="rId6"/>
    <p:sldId id="647" r:id="rId7"/>
    <p:sldId id="657" r:id="rId8"/>
    <p:sldId id="642" r:id="rId9"/>
    <p:sldId id="645" r:id="rId10"/>
    <p:sldId id="660" r:id="rId11"/>
    <p:sldId id="659" r:id="rId12"/>
    <p:sldId id="1590" r:id="rId13"/>
    <p:sldId id="398" r:id="rId14"/>
    <p:sldId id="783" r:id="rId15"/>
    <p:sldId id="658" r:id="rId16"/>
    <p:sldId id="650" r:id="rId17"/>
    <p:sldId id="1593" r:id="rId18"/>
    <p:sldId id="1591" r:id="rId19"/>
    <p:sldId id="639" r:id="rId20"/>
    <p:sldId id="646" r:id="rId21"/>
    <p:sldId id="637" r:id="rId22"/>
    <p:sldId id="416" r:id="rId23"/>
    <p:sldId id="635" r:id="rId24"/>
    <p:sldId id="1594" r:id="rId25"/>
  </p:sldIdLst>
  <p:sldSz cx="12192000" cy="6858000"/>
  <p:notesSz cx="7026275" cy="93122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48086"/>
    <a:srgbClr val="6A9A7F"/>
    <a:srgbClr val="CFC895"/>
    <a:srgbClr val="047086"/>
    <a:srgbClr val="035E87"/>
    <a:srgbClr val="3363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6" autoAdjust="0"/>
    <p:restoredTop sz="71705" autoAdjust="0"/>
  </p:normalViewPr>
  <p:slideViewPr>
    <p:cSldViewPr snapToGrid="0">
      <p:cViewPr varScale="1">
        <p:scale>
          <a:sx n="54" d="100"/>
          <a:sy n="54" d="100"/>
        </p:scale>
        <p:origin x="534" y="7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stacked"/>
        <c:varyColors val="0"/>
        <c:ser>
          <c:idx val="0"/>
          <c:order val="0"/>
          <c:tx>
            <c:strRef>
              <c:f>'DHaaS 2'!$B$1</c:f>
              <c:strCache>
                <c:ptCount val="1"/>
                <c:pt idx="0">
                  <c:v>Start Date</c:v>
                </c:pt>
              </c:strCache>
            </c:strRef>
          </c:tx>
          <c:spPr>
            <a:noFill/>
            <a:ln>
              <a:noFill/>
            </a:ln>
            <a:effectLst/>
            <a:sp3d/>
          </c:spPr>
          <c:invertIfNegative val="0"/>
          <c:cat>
            <c:strRef>
              <c:f>'DHaaS 2'!$A$2:$A$10</c:f>
              <c:strCache>
                <c:ptCount val="9"/>
                <c:pt idx="0">
                  <c:v>Landscape Analysis</c:v>
                </c:pt>
                <c:pt idx="1">
                  <c:v>Identify SMEs</c:v>
                </c:pt>
                <c:pt idx="2">
                  <c:v>Extract data elements</c:v>
                </c:pt>
                <c:pt idx="3">
                  <c:v>Refine scope (themes)</c:v>
                </c:pt>
                <c:pt idx="4">
                  <c:v>Mapping to themes</c:v>
                </c:pt>
                <c:pt idx="5">
                  <c:v>Cluster &amp; analyze</c:v>
                </c:pt>
                <c:pt idx="6">
                  <c:v>Identify set for EOC</c:v>
                </c:pt>
                <c:pt idx="7">
                  <c:v>Publish in SDP-V</c:v>
                </c:pt>
                <c:pt idx="8">
                  <c:v>Final Report</c:v>
                </c:pt>
              </c:strCache>
            </c:strRef>
          </c:cat>
          <c:val>
            <c:numRef>
              <c:f>'DHaaS 2'!$B$2:$B$10</c:f>
              <c:numCache>
                <c:formatCode>d\-mmm</c:formatCode>
                <c:ptCount val="9"/>
                <c:pt idx="0">
                  <c:v>43605</c:v>
                </c:pt>
                <c:pt idx="1">
                  <c:v>43627</c:v>
                </c:pt>
                <c:pt idx="2">
                  <c:v>43623</c:v>
                </c:pt>
                <c:pt idx="3">
                  <c:v>43626</c:v>
                </c:pt>
                <c:pt idx="4">
                  <c:v>43633</c:v>
                </c:pt>
                <c:pt idx="5">
                  <c:v>43661</c:v>
                </c:pt>
                <c:pt idx="6">
                  <c:v>43675</c:v>
                </c:pt>
                <c:pt idx="7">
                  <c:v>43689</c:v>
                </c:pt>
                <c:pt idx="8">
                  <c:v>43675</c:v>
                </c:pt>
              </c:numCache>
            </c:numRef>
          </c:val>
          <c:extLst>
            <c:ext xmlns:c16="http://schemas.microsoft.com/office/drawing/2014/chart" uri="{C3380CC4-5D6E-409C-BE32-E72D297353CC}">
              <c16:uniqueId val="{00000000-6402-4592-A621-E54B0B971B1C}"/>
            </c:ext>
          </c:extLst>
        </c:ser>
        <c:ser>
          <c:idx val="1"/>
          <c:order val="1"/>
          <c:tx>
            <c:strRef>
              <c:f>'DHaaS 2'!$D$1</c:f>
              <c:strCache>
                <c:ptCount val="1"/>
                <c:pt idx="0">
                  <c:v>Days to Complete</c:v>
                </c:pt>
              </c:strCache>
            </c:strRef>
          </c:tx>
          <c:spPr>
            <a:solidFill>
              <a:schemeClr val="accent5">
                <a:tint val="77000"/>
              </a:schemeClr>
            </a:solidFill>
            <a:ln>
              <a:noFill/>
            </a:ln>
            <a:effectLst/>
            <a:sp3d/>
          </c:spPr>
          <c:invertIfNegative val="0"/>
          <c:cat>
            <c:strRef>
              <c:f>'DHaaS 2'!$A$2:$A$10</c:f>
              <c:strCache>
                <c:ptCount val="9"/>
                <c:pt idx="0">
                  <c:v>Landscape Analysis</c:v>
                </c:pt>
                <c:pt idx="1">
                  <c:v>Identify SMEs</c:v>
                </c:pt>
                <c:pt idx="2">
                  <c:v>Extract data elements</c:v>
                </c:pt>
                <c:pt idx="3">
                  <c:v>Refine scope (themes)</c:v>
                </c:pt>
                <c:pt idx="4">
                  <c:v>Mapping to themes</c:v>
                </c:pt>
                <c:pt idx="5">
                  <c:v>Cluster &amp; analyze</c:v>
                </c:pt>
                <c:pt idx="6">
                  <c:v>Identify set for EOC</c:v>
                </c:pt>
                <c:pt idx="7">
                  <c:v>Publish in SDP-V</c:v>
                </c:pt>
                <c:pt idx="8">
                  <c:v>Final Report</c:v>
                </c:pt>
              </c:strCache>
            </c:strRef>
          </c:cat>
          <c:val>
            <c:numRef>
              <c:f>'DHaaS 2'!$D$2:$D$10</c:f>
              <c:numCache>
                <c:formatCode>General</c:formatCode>
                <c:ptCount val="9"/>
                <c:pt idx="0">
                  <c:v>19</c:v>
                </c:pt>
                <c:pt idx="1">
                  <c:v>10</c:v>
                </c:pt>
                <c:pt idx="2">
                  <c:v>14</c:v>
                </c:pt>
                <c:pt idx="3">
                  <c:v>19</c:v>
                </c:pt>
                <c:pt idx="4">
                  <c:v>26</c:v>
                </c:pt>
                <c:pt idx="5">
                  <c:v>11</c:v>
                </c:pt>
                <c:pt idx="6">
                  <c:v>5</c:v>
                </c:pt>
                <c:pt idx="7">
                  <c:v>14</c:v>
                </c:pt>
                <c:pt idx="8">
                  <c:v>30</c:v>
                </c:pt>
              </c:numCache>
            </c:numRef>
          </c:val>
          <c:extLst>
            <c:ext xmlns:c16="http://schemas.microsoft.com/office/drawing/2014/chart" uri="{C3380CC4-5D6E-409C-BE32-E72D297353CC}">
              <c16:uniqueId val="{00000001-6402-4592-A621-E54B0B971B1C}"/>
            </c:ext>
          </c:extLst>
        </c:ser>
        <c:dLbls>
          <c:showLegendKey val="0"/>
          <c:showVal val="0"/>
          <c:showCatName val="0"/>
          <c:showSerName val="0"/>
          <c:showPercent val="0"/>
          <c:showBubbleSize val="0"/>
        </c:dLbls>
        <c:gapWidth val="75"/>
        <c:gapDepth val="75"/>
        <c:shape val="box"/>
        <c:axId val="512703096"/>
        <c:axId val="512704080"/>
        <c:axId val="0"/>
      </c:bar3DChart>
      <c:catAx>
        <c:axId val="512703096"/>
        <c:scaling>
          <c:orientation val="maxMin"/>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dirty="0"/>
                  <a:t>Task</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12704080"/>
        <c:crosses val="autoZero"/>
        <c:auto val="1"/>
        <c:lblAlgn val="ctr"/>
        <c:lblOffset val="100"/>
        <c:noMultiLvlLbl val="0"/>
      </c:catAx>
      <c:valAx>
        <c:axId val="512704080"/>
        <c:scaling>
          <c:orientation val="minMax"/>
          <c:max val="43707"/>
          <c:min val="43605"/>
        </c:scaling>
        <c:delete val="0"/>
        <c:axPos val="t"/>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dirty="0"/>
                  <a:t>Timeline</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d\-mmm"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127030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withinLinear" id="18">
  <a:schemeClr val="accent5"/>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77C78A-F91D-4DF2-9721-B399935A71D3}" type="doc">
      <dgm:prSet loTypeId="urn:microsoft.com/office/officeart/2005/8/layout/chevron1" loCatId="process" qsTypeId="urn:microsoft.com/office/officeart/2005/8/quickstyle/simple1" qsCatId="simple" csTypeId="urn:microsoft.com/office/officeart/2005/8/colors/accent1_2" csCatId="accent1" phldr="1"/>
      <dgm:spPr/>
    </dgm:pt>
    <dgm:pt modelId="{D4384976-08C5-43AF-8079-B04032D125EE}">
      <dgm:prSet phldrT="[Text]"/>
      <dgm:spPr>
        <a:xfrm>
          <a:off x="4781" y="1288083"/>
          <a:ext cx="2178843" cy="871537"/>
        </a:xfrm>
        <a:prstGeom prst="chevron">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dirty="0">
              <a:solidFill>
                <a:sysClr val="window" lastClr="FFFFFF"/>
              </a:solidFill>
              <a:latin typeface="Calibri" panose="020F0502020204030204"/>
              <a:ea typeface="+mn-ea"/>
              <a:cs typeface="+mn-cs"/>
            </a:rPr>
            <a:t>Concept Agreement</a:t>
          </a:r>
        </a:p>
      </dgm:t>
    </dgm:pt>
    <dgm:pt modelId="{709AFDC1-C37F-43D6-8353-9A1F29128127}" type="parTrans" cxnId="{00793368-0B59-4548-A1A1-84C31A16354B}">
      <dgm:prSet/>
      <dgm:spPr/>
      <dgm:t>
        <a:bodyPr/>
        <a:lstStyle/>
        <a:p>
          <a:endParaRPr lang="en-US"/>
        </a:p>
      </dgm:t>
    </dgm:pt>
    <dgm:pt modelId="{EFE67FCF-FB2C-406A-B0F8-A1A64409DD7E}" type="sibTrans" cxnId="{00793368-0B59-4548-A1A1-84C31A16354B}">
      <dgm:prSet/>
      <dgm:spPr/>
      <dgm:t>
        <a:bodyPr/>
        <a:lstStyle/>
        <a:p>
          <a:endParaRPr lang="en-US"/>
        </a:p>
      </dgm:t>
    </dgm:pt>
    <dgm:pt modelId="{5685621D-619E-4126-8D5A-E2008EF12AB5}">
      <dgm:prSet phldrT="[Text]"/>
      <dgm:spPr>
        <a:xfrm>
          <a:off x="3983415" y="1288083"/>
          <a:ext cx="2178843" cy="871537"/>
        </a:xfrm>
        <a:prstGeom prst="chevron">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dirty="0">
              <a:solidFill>
                <a:sysClr val="window" lastClr="FFFFFF"/>
              </a:solidFill>
              <a:latin typeface="Calibri" panose="020F0502020204030204"/>
              <a:ea typeface="+mn-ea"/>
              <a:cs typeface="+mn-cs"/>
            </a:rPr>
            <a:t>Instrument Specification Agreement</a:t>
          </a:r>
        </a:p>
      </dgm:t>
    </dgm:pt>
    <dgm:pt modelId="{10A40243-79AC-4FF1-BA12-1C7F678BF428}" type="parTrans" cxnId="{2E345197-0D5F-4570-85EF-4ED77C7356D5}">
      <dgm:prSet/>
      <dgm:spPr/>
      <dgm:t>
        <a:bodyPr/>
        <a:lstStyle/>
        <a:p>
          <a:endParaRPr lang="en-US"/>
        </a:p>
      </dgm:t>
    </dgm:pt>
    <dgm:pt modelId="{B6E8F43D-7896-4C60-86C4-EE4C990A98C6}" type="sibTrans" cxnId="{2E345197-0D5F-4570-85EF-4ED77C7356D5}">
      <dgm:prSet/>
      <dgm:spPr/>
      <dgm:t>
        <a:bodyPr/>
        <a:lstStyle/>
        <a:p>
          <a:endParaRPr lang="en-US"/>
        </a:p>
      </dgm:t>
    </dgm:pt>
    <dgm:pt modelId="{F234E682-4CE5-4495-8A05-8831B40BDA3F}">
      <dgm:prSet phldrT="[Text]"/>
      <dgm:spPr>
        <a:xfrm>
          <a:off x="5944374" y="1288083"/>
          <a:ext cx="2178843" cy="871537"/>
        </a:xfrm>
        <a:prstGeom prst="chevron">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dirty="0">
              <a:solidFill>
                <a:sysClr val="window" lastClr="FFFFFF"/>
              </a:solidFill>
              <a:latin typeface="Calibri" panose="020F0502020204030204"/>
              <a:ea typeface="+mn-ea"/>
              <a:cs typeface="+mn-cs"/>
            </a:rPr>
            <a:t>Specification Deployment</a:t>
          </a:r>
        </a:p>
      </dgm:t>
    </dgm:pt>
    <dgm:pt modelId="{AF9E68FB-332C-4F06-9BB4-794E081D416C}" type="parTrans" cxnId="{31854EB3-88D3-4BD8-88EF-F397D915F0DA}">
      <dgm:prSet/>
      <dgm:spPr/>
      <dgm:t>
        <a:bodyPr/>
        <a:lstStyle/>
        <a:p>
          <a:endParaRPr lang="en-US"/>
        </a:p>
      </dgm:t>
    </dgm:pt>
    <dgm:pt modelId="{A0D4E824-E1DA-4B87-9AF3-545F3FDC24E4}" type="sibTrans" cxnId="{31854EB3-88D3-4BD8-88EF-F397D915F0DA}">
      <dgm:prSet/>
      <dgm:spPr/>
      <dgm:t>
        <a:bodyPr/>
        <a:lstStyle/>
        <a:p>
          <a:endParaRPr lang="en-US"/>
        </a:p>
      </dgm:t>
    </dgm:pt>
    <dgm:pt modelId="{AC650387-6892-485B-9161-93688C15DA72}">
      <dgm:prSet/>
      <dgm:spPr>
        <a:xfrm>
          <a:off x="1965740" y="1288083"/>
          <a:ext cx="2235559" cy="871537"/>
        </a:xfrm>
        <a:prstGeom prst="chevron">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dirty="0">
              <a:solidFill>
                <a:sysClr val="window" lastClr="FFFFFF"/>
              </a:solidFill>
              <a:latin typeface="Calibri" panose="020F0502020204030204"/>
              <a:ea typeface="+mn-ea"/>
              <a:cs typeface="+mn-cs"/>
            </a:rPr>
            <a:t>Data Description Agreement</a:t>
          </a:r>
        </a:p>
      </dgm:t>
    </dgm:pt>
    <dgm:pt modelId="{550BE166-58D1-4842-8237-A6F5A48E6408}" type="parTrans" cxnId="{BF9F2A7F-64E9-4AF9-82EC-F3824C1A243D}">
      <dgm:prSet/>
      <dgm:spPr/>
      <dgm:t>
        <a:bodyPr/>
        <a:lstStyle/>
        <a:p>
          <a:endParaRPr lang="en-US"/>
        </a:p>
      </dgm:t>
    </dgm:pt>
    <dgm:pt modelId="{AC0004A9-59A6-459A-B676-A19657FAF548}" type="sibTrans" cxnId="{BF9F2A7F-64E9-4AF9-82EC-F3824C1A243D}">
      <dgm:prSet/>
      <dgm:spPr/>
      <dgm:t>
        <a:bodyPr/>
        <a:lstStyle/>
        <a:p>
          <a:endParaRPr lang="en-US"/>
        </a:p>
      </dgm:t>
    </dgm:pt>
    <dgm:pt modelId="{D1B3F903-9C55-4CB9-BD5F-4C4AFF0747A2}" type="pres">
      <dgm:prSet presAssocID="{E977C78A-F91D-4DF2-9721-B399935A71D3}" presName="Name0" presStyleCnt="0">
        <dgm:presLayoutVars>
          <dgm:dir/>
          <dgm:animLvl val="lvl"/>
          <dgm:resizeHandles val="exact"/>
        </dgm:presLayoutVars>
      </dgm:prSet>
      <dgm:spPr/>
    </dgm:pt>
    <dgm:pt modelId="{CCDF2229-57D9-47C1-A42A-5281CF4B3A35}" type="pres">
      <dgm:prSet presAssocID="{D4384976-08C5-43AF-8079-B04032D125EE}" presName="parTxOnly" presStyleLbl="node1" presStyleIdx="0" presStyleCnt="4">
        <dgm:presLayoutVars>
          <dgm:chMax val="0"/>
          <dgm:chPref val="0"/>
          <dgm:bulletEnabled val="1"/>
        </dgm:presLayoutVars>
      </dgm:prSet>
      <dgm:spPr/>
    </dgm:pt>
    <dgm:pt modelId="{DF399DF3-5ABB-4CFD-9BDD-3F368BD18D18}" type="pres">
      <dgm:prSet presAssocID="{EFE67FCF-FB2C-406A-B0F8-A1A64409DD7E}" presName="parTxOnlySpace" presStyleCnt="0"/>
      <dgm:spPr/>
    </dgm:pt>
    <dgm:pt modelId="{A15357C6-C0D8-4412-8564-421BBD39B8E3}" type="pres">
      <dgm:prSet presAssocID="{AC650387-6892-485B-9161-93688C15DA72}" presName="parTxOnly" presStyleLbl="node1" presStyleIdx="1" presStyleCnt="4" custScaleX="102603">
        <dgm:presLayoutVars>
          <dgm:chMax val="0"/>
          <dgm:chPref val="0"/>
          <dgm:bulletEnabled val="1"/>
        </dgm:presLayoutVars>
      </dgm:prSet>
      <dgm:spPr/>
    </dgm:pt>
    <dgm:pt modelId="{1364DE02-52EA-4E2F-AB79-D665A479FFDB}" type="pres">
      <dgm:prSet presAssocID="{AC0004A9-59A6-459A-B676-A19657FAF548}" presName="parTxOnlySpace" presStyleCnt="0"/>
      <dgm:spPr/>
    </dgm:pt>
    <dgm:pt modelId="{DCF278F4-1A2B-4FBF-84F9-3DB01B7C61F8}" type="pres">
      <dgm:prSet presAssocID="{5685621D-619E-4126-8D5A-E2008EF12AB5}" presName="parTxOnly" presStyleLbl="node1" presStyleIdx="2" presStyleCnt="4">
        <dgm:presLayoutVars>
          <dgm:chMax val="0"/>
          <dgm:chPref val="0"/>
          <dgm:bulletEnabled val="1"/>
        </dgm:presLayoutVars>
      </dgm:prSet>
      <dgm:spPr/>
    </dgm:pt>
    <dgm:pt modelId="{4011ACBF-3FA8-4BAA-9898-A1C8507E5783}" type="pres">
      <dgm:prSet presAssocID="{B6E8F43D-7896-4C60-86C4-EE4C990A98C6}" presName="parTxOnlySpace" presStyleCnt="0"/>
      <dgm:spPr/>
    </dgm:pt>
    <dgm:pt modelId="{CEF11E67-E7A1-45D9-8D08-31982B9F7E67}" type="pres">
      <dgm:prSet presAssocID="{F234E682-4CE5-4495-8A05-8831B40BDA3F}" presName="parTxOnly" presStyleLbl="node1" presStyleIdx="3" presStyleCnt="4">
        <dgm:presLayoutVars>
          <dgm:chMax val="0"/>
          <dgm:chPref val="0"/>
          <dgm:bulletEnabled val="1"/>
        </dgm:presLayoutVars>
      </dgm:prSet>
      <dgm:spPr/>
    </dgm:pt>
  </dgm:ptLst>
  <dgm:cxnLst>
    <dgm:cxn modelId="{F409DE09-275F-4DA6-8497-06B6C16BA4B5}" type="presOf" srcId="{5685621D-619E-4126-8D5A-E2008EF12AB5}" destId="{DCF278F4-1A2B-4FBF-84F9-3DB01B7C61F8}" srcOrd="0" destOrd="0" presId="urn:microsoft.com/office/officeart/2005/8/layout/chevron1"/>
    <dgm:cxn modelId="{00793368-0B59-4548-A1A1-84C31A16354B}" srcId="{E977C78A-F91D-4DF2-9721-B399935A71D3}" destId="{D4384976-08C5-43AF-8079-B04032D125EE}" srcOrd="0" destOrd="0" parTransId="{709AFDC1-C37F-43D6-8353-9A1F29128127}" sibTransId="{EFE67FCF-FB2C-406A-B0F8-A1A64409DD7E}"/>
    <dgm:cxn modelId="{BF9F2A7F-64E9-4AF9-82EC-F3824C1A243D}" srcId="{E977C78A-F91D-4DF2-9721-B399935A71D3}" destId="{AC650387-6892-485B-9161-93688C15DA72}" srcOrd="1" destOrd="0" parTransId="{550BE166-58D1-4842-8237-A6F5A48E6408}" sibTransId="{AC0004A9-59A6-459A-B676-A19657FAF548}"/>
    <dgm:cxn modelId="{57F1D685-313C-4DA5-910D-1358C81FA168}" type="presOf" srcId="{E977C78A-F91D-4DF2-9721-B399935A71D3}" destId="{D1B3F903-9C55-4CB9-BD5F-4C4AFF0747A2}" srcOrd="0" destOrd="0" presId="urn:microsoft.com/office/officeart/2005/8/layout/chevron1"/>
    <dgm:cxn modelId="{2E345197-0D5F-4570-85EF-4ED77C7356D5}" srcId="{E977C78A-F91D-4DF2-9721-B399935A71D3}" destId="{5685621D-619E-4126-8D5A-E2008EF12AB5}" srcOrd="2" destOrd="0" parTransId="{10A40243-79AC-4FF1-BA12-1C7F678BF428}" sibTransId="{B6E8F43D-7896-4C60-86C4-EE4C990A98C6}"/>
    <dgm:cxn modelId="{5F5176A5-F107-4EB8-AEB9-7938962A2C97}" type="presOf" srcId="{AC650387-6892-485B-9161-93688C15DA72}" destId="{A15357C6-C0D8-4412-8564-421BBD39B8E3}" srcOrd="0" destOrd="0" presId="urn:microsoft.com/office/officeart/2005/8/layout/chevron1"/>
    <dgm:cxn modelId="{7EE490A9-A165-4C6D-9D13-1A9BF509E2F7}" type="presOf" srcId="{D4384976-08C5-43AF-8079-B04032D125EE}" destId="{CCDF2229-57D9-47C1-A42A-5281CF4B3A35}" srcOrd="0" destOrd="0" presId="urn:microsoft.com/office/officeart/2005/8/layout/chevron1"/>
    <dgm:cxn modelId="{FF4CA2AC-E635-46CC-A1BB-8FBD206B2DB4}" type="presOf" srcId="{F234E682-4CE5-4495-8A05-8831B40BDA3F}" destId="{CEF11E67-E7A1-45D9-8D08-31982B9F7E67}" srcOrd="0" destOrd="0" presId="urn:microsoft.com/office/officeart/2005/8/layout/chevron1"/>
    <dgm:cxn modelId="{31854EB3-88D3-4BD8-88EF-F397D915F0DA}" srcId="{E977C78A-F91D-4DF2-9721-B399935A71D3}" destId="{F234E682-4CE5-4495-8A05-8831B40BDA3F}" srcOrd="3" destOrd="0" parTransId="{AF9E68FB-332C-4F06-9BB4-794E081D416C}" sibTransId="{A0D4E824-E1DA-4B87-9AF3-545F3FDC24E4}"/>
    <dgm:cxn modelId="{CC52E6F3-A835-4FFB-8E61-AAB82841A983}" type="presParOf" srcId="{D1B3F903-9C55-4CB9-BD5F-4C4AFF0747A2}" destId="{CCDF2229-57D9-47C1-A42A-5281CF4B3A35}" srcOrd="0" destOrd="0" presId="urn:microsoft.com/office/officeart/2005/8/layout/chevron1"/>
    <dgm:cxn modelId="{7EFC9399-5914-4B7B-B2CC-A840A97A1A63}" type="presParOf" srcId="{D1B3F903-9C55-4CB9-BD5F-4C4AFF0747A2}" destId="{DF399DF3-5ABB-4CFD-9BDD-3F368BD18D18}" srcOrd="1" destOrd="0" presId="urn:microsoft.com/office/officeart/2005/8/layout/chevron1"/>
    <dgm:cxn modelId="{08F3F6DC-5549-4EC1-9A91-1CF4CC35D136}" type="presParOf" srcId="{D1B3F903-9C55-4CB9-BD5F-4C4AFF0747A2}" destId="{A15357C6-C0D8-4412-8564-421BBD39B8E3}" srcOrd="2" destOrd="0" presId="urn:microsoft.com/office/officeart/2005/8/layout/chevron1"/>
    <dgm:cxn modelId="{32D283D4-4928-44C5-8507-82DDEE35CD45}" type="presParOf" srcId="{D1B3F903-9C55-4CB9-BD5F-4C4AFF0747A2}" destId="{1364DE02-52EA-4E2F-AB79-D665A479FFDB}" srcOrd="3" destOrd="0" presId="urn:microsoft.com/office/officeart/2005/8/layout/chevron1"/>
    <dgm:cxn modelId="{F4608DFD-9B0F-4AF7-8D50-9547D148802D}" type="presParOf" srcId="{D1B3F903-9C55-4CB9-BD5F-4C4AFF0747A2}" destId="{DCF278F4-1A2B-4FBF-84F9-3DB01B7C61F8}" srcOrd="4" destOrd="0" presId="urn:microsoft.com/office/officeart/2005/8/layout/chevron1"/>
    <dgm:cxn modelId="{B88FB7C8-12FC-4225-A477-1C1AF9652C2D}" type="presParOf" srcId="{D1B3F903-9C55-4CB9-BD5F-4C4AFF0747A2}" destId="{4011ACBF-3FA8-4BAA-9898-A1C8507E5783}" srcOrd="5" destOrd="0" presId="urn:microsoft.com/office/officeart/2005/8/layout/chevron1"/>
    <dgm:cxn modelId="{F8655029-4EBA-4F86-AEF0-2EFE00E62A54}" type="presParOf" srcId="{D1B3F903-9C55-4CB9-BD5F-4C4AFF0747A2}" destId="{CEF11E67-E7A1-45D9-8D08-31982B9F7E67}"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DE10B35-C61C-4735-A0FF-D68FFFAFFE7D}" type="doc">
      <dgm:prSet loTypeId="urn:microsoft.com/office/officeart/2009/3/layout/StepUpProcess" loCatId="process" qsTypeId="urn:microsoft.com/office/officeart/2005/8/quickstyle/simple1" qsCatId="simple" csTypeId="urn:microsoft.com/office/officeart/2005/8/colors/accent1_2" csCatId="accent1" phldr="1"/>
      <dgm:spPr/>
    </dgm:pt>
    <dgm:pt modelId="{2F1172F1-9A59-47E3-86FC-5267B1B39C28}">
      <dgm:prSet phldrT="[Text]"/>
      <dgm:spPr/>
      <dgm:t>
        <a:bodyPr/>
        <a:lstStyle/>
        <a:p>
          <a:r>
            <a:rPr lang="en-US" dirty="0"/>
            <a:t>Landscape analysis </a:t>
          </a:r>
          <a:endParaRPr lang="en-US" dirty="0">
            <a:solidFill>
              <a:srgbClr val="FF0000"/>
            </a:solidFill>
          </a:endParaRPr>
        </a:p>
      </dgm:t>
    </dgm:pt>
    <dgm:pt modelId="{A67F3A6B-D813-4904-8DEE-26CA352457BA}" type="parTrans" cxnId="{6BCE9463-02C1-4897-8CBA-982D9C406401}">
      <dgm:prSet/>
      <dgm:spPr/>
      <dgm:t>
        <a:bodyPr/>
        <a:lstStyle/>
        <a:p>
          <a:endParaRPr lang="en-US"/>
        </a:p>
      </dgm:t>
    </dgm:pt>
    <dgm:pt modelId="{50B04923-C8D0-43B7-A0D0-70FA90787A24}" type="sibTrans" cxnId="{6BCE9463-02C1-4897-8CBA-982D9C406401}">
      <dgm:prSet/>
      <dgm:spPr/>
      <dgm:t>
        <a:bodyPr/>
        <a:lstStyle/>
        <a:p>
          <a:endParaRPr lang="en-US"/>
        </a:p>
      </dgm:t>
    </dgm:pt>
    <dgm:pt modelId="{93800EBE-DA7B-40BB-9813-1F19D47DF301}">
      <dgm:prSet phldrT="[Text]"/>
      <dgm:spPr/>
      <dgm:t>
        <a:bodyPr/>
        <a:lstStyle/>
        <a:p>
          <a:r>
            <a:rPr lang="en-US" dirty="0"/>
            <a:t>Extract data elements and refine scope </a:t>
          </a:r>
        </a:p>
      </dgm:t>
    </dgm:pt>
    <dgm:pt modelId="{FF3320D4-E610-4374-8275-BB44595FA668}" type="parTrans" cxnId="{48FBF040-904A-4830-AA26-89736CFCB175}">
      <dgm:prSet/>
      <dgm:spPr/>
      <dgm:t>
        <a:bodyPr/>
        <a:lstStyle/>
        <a:p>
          <a:endParaRPr lang="en-US"/>
        </a:p>
      </dgm:t>
    </dgm:pt>
    <dgm:pt modelId="{2970680E-470B-40C4-8EA7-8197D5B6A87B}" type="sibTrans" cxnId="{48FBF040-904A-4830-AA26-89736CFCB175}">
      <dgm:prSet/>
      <dgm:spPr/>
      <dgm:t>
        <a:bodyPr/>
        <a:lstStyle/>
        <a:p>
          <a:endParaRPr lang="en-US"/>
        </a:p>
      </dgm:t>
    </dgm:pt>
    <dgm:pt modelId="{C00B0974-6C1A-4F9B-A349-C4140261DC19}">
      <dgm:prSet phldrT="[Text]"/>
      <dgm:spPr/>
      <dgm:t>
        <a:bodyPr/>
        <a:lstStyle/>
        <a:p>
          <a:r>
            <a:rPr lang="en-US" dirty="0"/>
            <a:t>Map themes to data elements</a:t>
          </a:r>
        </a:p>
      </dgm:t>
    </dgm:pt>
    <dgm:pt modelId="{007C37FA-B958-4190-8C7B-4823F06AF1C2}" type="parTrans" cxnId="{C1D38ED5-1D87-4735-95F7-DF4FAE27433D}">
      <dgm:prSet/>
      <dgm:spPr/>
      <dgm:t>
        <a:bodyPr/>
        <a:lstStyle/>
        <a:p>
          <a:endParaRPr lang="en-US"/>
        </a:p>
      </dgm:t>
    </dgm:pt>
    <dgm:pt modelId="{47127552-408E-412B-B696-F88C350D001A}" type="sibTrans" cxnId="{C1D38ED5-1D87-4735-95F7-DF4FAE27433D}">
      <dgm:prSet/>
      <dgm:spPr/>
      <dgm:t>
        <a:bodyPr/>
        <a:lstStyle/>
        <a:p>
          <a:endParaRPr lang="en-US"/>
        </a:p>
      </dgm:t>
    </dgm:pt>
    <dgm:pt modelId="{AD85DB33-3363-4F9A-9B37-FE4BFC90FB0E}">
      <dgm:prSet phldrT="[Text]"/>
      <dgm:spPr/>
      <dgm:t>
        <a:bodyPr/>
        <a:lstStyle/>
        <a:p>
          <a:r>
            <a:rPr lang="en-US" dirty="0"/>
            <a:t>Cluster and analyze</a:t>
          </a:r>
        </a:p>
      </dgm:t>
    </dgm:pt>
    <dgm:pt modelId="{72E44E0C-55E4-4D0A-B42B-0FF9DB58B3C6}" type="parTrans" cxnId="{4F775FC2-2F4D-4766-A1AC-219146F9A8F0}">
      <dgm:prSet/>
      <dgm:spPr/>
      <dgm:t>
        <a:bodyPr/>
        <a:lstStyle/>
        <a:p>
          <a:endParaRPr lang="en-US"/>
        </a:p>
      </dgm:t>
    </dgm:pt>
    <dgm:pt modelId="{0964BAF9-CB61-423F-ADCA-5ACD3A058A8F}" type="sibTrans" cxnId="{4F775FC2-2F4D-4766-A1AC-219146F9A8F0}">
      <dgm:prSet/>
      <dgm:spPr/>
      <dgm:t>
        <a:bodyPr/>
        <a:lstStyle/>
        <a:p>
          <a:endParaRPr lang="en-US"/>
        </a:p>
      </dgm:t>
    </dgm:pt>
    <dgm:pt modelId="{D0B535F7-1EC4-499E-A87F-524E0160EEA8}">
      <dgm:prSet phldrT="[Text]"/>
      <dgm:spPr/>
      <dgm:t>
        <a:bodyPr/>
        <a:lstStyle/>
        <a:p>
          <a:r>
            <a:rPr lang="en-US" dirty="0"/>
            <a:t>Identify set of data elements for EOC</a:t>
          </a:r>
        </a:p>
      </dgm:t>
    </dgm:pt>
    <dgm:pt modelId="{F6CE6F87-DF33-440F-BF10-917B30A2EA63}" type="parTrans" cxnId="{C96EDC53-1F62-479A-9291-1BCD082A1679}">
      <dgm:prSet/>
      <dgm:spPr/>
      <dgm:t>
        <a:bodyPr/>
        <a:lstStyle/>
        <a:p>
          <a:endParaRPr lang="en-US"/>
        </a:p>
      </dgm:t>
    </dgm:pt>
    <dgm:pt modelId="{5247CD42-F651-4217-9998-648A65304A82}" type="sibTrans" cxnId="{C96EDC53-1F62-479A-9291-1BCD082A1679}">
      <dgm:prSet/>
      <dgm:spPr/>
      <dgm:t>
        <a:bodyPr/>
        <a:lstStyle/>
        <a:p>
          <a:endParaRPr lang="en-US"/>
        </a:p>
      </dgm:t>
    </dgm:pt>
    <dgm:pt modelId="{BE92512E-1058-4DC1-8D9A-1ED800117690}">
      <dgm:prSet phldrT="[Text]"/>
      <dgm:spPr/>
      <dgm:t>
        <a:bodyPr/>
        <a:lstStyle/>
        <a:p>
          <a:r>
            <a:rPr lang="en-US" dirty="0"/>
            <a:t>Write final report</a:t>
          </a:r>
        </a:p>
      </dgm:t>
    </dgm:pt>
    <dgm:pt modelId="{3B817EA6-598C-438A-B82D-FCE2CB87554B}" type="parTrans" cxnId="{0C5ECB88-54E7-401D-A1C2-26CB68A726B4}">
      <dgm:prSet/>
      <dgm:spPr/>
      <dgm:t>
        <a:bodyPr/>
        <a:lstStyle/>
        <a:p>
          <a:endParaRPr lang="en-US"/>
        </a:p>
      </dgm:t>
    </dgm:pt>
    <dgm:pt modelId="{84654F52-DD7C-4A52-9B2C-960295FA3646}" type="sibTrans" cxnId="{0C5ECB88-54E7-401D-A1C2-26CB68A726B4}">
      <dgm:prSet/>
      <dgm:spPr/>
      <dgm:t>
        <a:bodyPr/>
        <a:lstStyle/>
        <a:p>
          <a:endParaRPr lang="en-US"/>
        </a:p>
      </dgm:t>
    </dgm:pt>
    <dgm:pt modelId="{755784F5-1AF4-4C3A-AF19-8CD4130E5E33}">
      <dgm:prSet phldrT="[Text]"/>
      <dgm:spPr/>
      <dgm:t>
        <a:bodyPr/>
        <a:lstStyle/>
        <a:p>
          <a:r>
            <a:rPr lang="en-US" dirty="0"/>
            <a:t>Identify subject matter experts (SMEs)</a:t>
          </a:r>
          <a:endParaRPr lang="en-US" dirty="0">
            <a:solidFill>
              <a:srgbClr val="FF0000"/>
            </a:solidFill>
          </a:endParaRPr>
        </a:p>
      </dgm:t>
    </dgm:pt>
    <dgm:pt modelId="{1ACB60DA-050B-4D2E-AD51-E509B22B8118}" type="parTrans" cxnId="{94EC4C61-0056-484B-A59B-1BCA6CDA1987}">
      <dgm:prSet/>
      <dgm:spPr/>
      <dgm:t>
        <a:bodyPr/>
        <a:lstStyle/>
        <a:p>
          <a:endParaRPr lang="en-US"/>
        </a:p>
      </dgm:t>
    </dgm:pt>
    <dgm:pt modelId="{6D7C2FC4-9AD2-4C45-B400-1D94377B3E25}" type="sibTrans" cxnId="{94EC4C61-0056-484B-A59B-1BCA6CDA1987}">
      <dgm:prSet/>
      <dgm:spPr/>
      <dgm:t>
        <a:bodyPr/>
        <a:lstStyle/>
        <a:p>
          <a:endParaRPr lang="en-US"/>
        </a:p>
      </dgm:t>
    </dgm:pt>
    <dgm:pt modelId="{518619D3-ED7C-4FF7-B8B3-191AC0752E82}">
      <dgm:prSet phldrT="[Text]"/>
      <dgm:spPr/>
      <dgm:t>
        <a:bodyPr/>
        <a:lstStyle/>
        <a:p>
          <a:r>
            <a:rPr lang="en-US" dirty="0"/>
            <a:t>Publish in SDP-V</a:t>
          </a:r>
        </a:p>
      </dgm:t>
    </dgm:pt>
    <dgm:pt modelId="{78B2912F-3345-4B6D-ACCD-D6E0E5EC63EB}" type="parTrans" cxnId="{A03EF3BF-B04E-47B0-82FC-6F2DE523F157}">
      <dgm:prSet/>
      <dgm:spPr/>
      <dgm:t>
        <a:bodyPr/>
        <a:lstStyle/>
        <a:p>
          <a:endParaRPr lang="en-US"/>
        </a:p>
      </dgm:t>
    </dgm:pt>
    <dgm:pt modelId="{21B945D2-78D9-44E4-92C5-09E91AF55372}" type="sibTrans" cxnId="{A03EF3BF-B04E-47B0-82FC-6F2DE523F157}">
      <dgm:prSet/>
      <dgm:spPr/>
      <dgm:t>
        <a:bodyPr/>
        <a:lstStyle/>
        <a:p>
          <a:endParaRPr lang="en-US"/>
        </a:p>
      </dgm:t>
    </dgm:pt>
    <dgm:pt modelId="{C5A63517-3501-4388-B402-99FCF17D93A9}" type="pres">
      <dgm:prSet presAssocID="{3DE10B35-C61C-4735-A0FF-D68FFFAFFE7D}" presName="rootnode" presStyleCnt="0">
        <dgm:presLayoutVars>
          <dgm:chMax/>
          <dgm:chPref/>
          <dgm:dir/>
          <dgm:animLvl val="lvl"/>
        </dgm:presLayoutVars>
      </dgm:prSet>
      <dgm:spPr/>
    </dgm:pt>
    <dgm:pt modelId="{0FC94C94-75B5-4369-BF83-E5918AC1F512}" type="pres">
      <dgm:prSet presAssocID="{2F1172F1-9A59-47E3-86FC-5267B1B39C28}" presName="composite" presStyleCnt="0"/>
      <dgm:spPr/>
    </dgm:pt>
    <dgm:pt modelId="{7E560F8B-BB4F-4151-A26A-C84E43F1E174}" type="pres">
      <dgm:prSet presAssocID="{2F1172F1-9A59-47E3-86FC-5267B1B39C28}" presName="LShape" presStyleLbl="alignNode1" presStyleIdx="0" presStyleCnt="15"/>
      <dgm:spPr/>
    </dgm:pt>
    <dgm:pt modelId="{52564D9E-E9C9-40F2-BB68-534B964314CB}" type="pres">
      <dgm:prSet presAssocID="{2F1172F1-9A59-47E3-86FC-5267B1B39C28}" presName="ParentText" presStyleLbl="revTx" presStyleIdx="0" presStyleCnt="8">
        <dgm:presLayoutVars>
          <dgm:chMax val="0"/>
          <dgm:chPref val="0"/>
          <dgm:bulletEnabled val="1"/>
        </dgm:presLayoutVars>
      </dgm:prSet>
      <dgm:spPr/>
    </dgm:pt>
    <dgm:pt modelId="{DAECFD82-CAE9-4E1B-8022-2B782949E500}" type="pres">
      <dgm:prSet presAssocID="{2F1172F1-9A59-47E3-86FC-5267B1B39C28}" presName="Triangle" presStyleLbl="alignNode1" presStyleIdx="1" presStyleCnt="15"/>
      <dgm:spPr/>
    </dgm:pt>
    <dgm:pt modelId="{2A102E70-D3C2-444D-B6D4-4D518DE82476}" type="pres">
      <dgm:prSet presAssocID="{50B04923-C8D0-43B7-A0D0-70FA90787A24}" presName="sibTrans" presStyleCnt="0"/>
      <dgm:spPr/>
    </dgm:pt>
    <dgm:pt modelId="{2B1EB9BF-3820-4750-BB8A-8FC963056DB2}" type="pres">
      <dgm:prSet presAssocID="{50B04923-C8D0-43B7-A0D0-70FA90787A24}" presName="space" presStyleCnt="0"/>
      <dgm:spPr/>
    </dgm:pt>
    <dgm:pt modelId="{E0E3A940-5EA5-4EDA-97A4-C3A0D55322B8}" type="pres">
      <dgm:prSet presAssocID="{755784F5-1AF4-4C3A-AF19-8CD4130E5E33}" presName="composite" presStyleCnt="0"/>
      <dgm:spPr/>
    </dgm:pt>
    <dgm:pt modelId="{407B089B-D446-459D-8AD5-656C3DEC3D55}" type="pres">
      <dgm:prSet presAssocID="{755784F5-1AF4-4C3A-AF19-8CD4130E5E33}" presName="LShape" presStyleLbl="alignNode1" presStyleIdx="2" presStyleCnt="15"/>
      <dgm:spPr/>
    </dgm:pt>
    <dgm:pt modelId="{3F9A72A5-F880-4EA5-B080-2E56157CEBDF}" type="pres">
      <dgm:prSet presAssocID="{755784F5-1AF4-4C3A-AF19-8CD4130E5E33}" presName="ParentText" presStyleLbl="revTx" presStyleIdx="1" presStyleCnt="8">
        <dgm:presLayoutVars>
          <dgm:chMax val="0"/>
          <dgm:chPref val="0"/>
          <dgm:bulletEnabled val="1"/>
        </dgm:presLayoutVars>
      </dgm:prSet>
      <dgm:spPr/>
    </dgm:pt>
    <dgm:pt modelId="{C7D9E0DB-52C6-4DB8-A6D6-BAC4519BC7E2}" type="pres">
      <dgm:prSet presAssocID="{755784F5-1AF4-4C3A-AF19-8CD4130E5E33}" presName="Triangle" presStyleLbl="alignNode1" presStyleIdx="3" presStyleCnt="15"/>
      <dgm:spPr/>
    </dgm:pt>
    <dgm:pt modelId="{65D1EA08-9A1B-4816-915A-9B05141FF020}" type="pres">
      <dgm:prSet presAssocID="{6D7C2FC4-9AD2-4C45-B400-1D94377B3E25}" presName="sibTrans" presStyleCnt="0"/>
      <dgm:spPr/>
    </dgm:pt>
    <dgm:pt modelId="{4354682D-F3C0-4E60-BF95-ACE8FC078534}" type="pres">
      <dgm:prSet presAssocID="{6D7C2FC4-9AD2-4C45-B400-1D94377B3E25}" presName="space" presStyleCnt="0"/>
      <dgm:spPr/>
    </dgm:pt>
    <dgm:pt modelId="{FA612554-5E13-4FD8-969D-237F60C913DE}" type="pres">
      <dgm:prSet presAssocID="{93800EBE-DA7B-40BB-9813-1F19D47DF301}" presName="composite" presStyleCnt="0"/>
      <dgm:spPr/>
    </dgm:pt>
    <dgm:pt modelId="{3D9B711D-ADE0-49E0-89B2-14D7270B677E}" type="pres">
      <dgm:prSet presAssocID="{93800EBE-DA7B-40BB-9813-1F19D47DF301}" presName="LShape" presStyleLbl="alignNode1" presStyleIdx="4" presStyleCnt="15"/>
      <dgm:spPr/>
    </dgm:pt>
    <dgm:pt modelId="{22FEB7ED-AA82-449E-9F0C-353FC035019E}" type="pres">
      <dgm:prSet presAssocID="{93800EBE-DA7B-40BB-9813-1F19D47DF301}" presName="ParentText" presStyleLbl="revTx" presStyleIdx="2" presStyleCnt="8">
        <dgm:presLayoutVars>
          <dgm:chMax val="0"/>
          <dgm:chPref val="0"/>
          <dgm:bulletEnabled val="1"/>
        </dgm:presLayoutVars>
      </dgm:prSet>
      <dgm:spPr/>
    </dgm:pt>
    <dgm:pt modelId="{0A34BFC3-E82E-4AAB-A3A2-8ECBD077994C}" type="pres">
      <dgm:prSet presAssocID="{93800EBE-DA7B-40BB-9813-1F19D47DF301}" presName="Triangle" presStyleLbl="alignNode1" presStyleIdx="5" presStyleCnt="15"/>
      <dgm:spPr/>
    </dgm:pt>
    <dgm:pt modelId="{8DCBCF7A-8FE1-40BC-9F02-173EC14829DB}" type="pres">
      <dgm:prSet presAssocID="{2970680E-470B-40C4-8EA7-8197D5B6A87B}" presName="sibTrans" presStyleCnt="0"/>
      <dgm:spPr/>
    </dgm:pt>
    <dgm:pt modelId="{07C179B2-67D8-4D93-A849-D61579E15421}" type="pres">
      <dgm:prSet presAssocID="{2970680E-470B-40C4-8EA7-8197D5B6A87B}" presName="space" presStyleCnt="0"/>
      <dgm:spPr/>
    </dgm:pt>
    <dgm:pt modelId="{9C22D513-7CAB-40B0-911D-F5D6EC0C29B0}" type="pres">
      <dgm:prSet presAssocID="{C00B0974-6C1A-4F9B-A349-C4140261DC19}" presName="composite" presStyleCnt="0"/>
      <dgm:spPr/>
    </dgm:pt>
    <dgm:pt modelId="{8076D41D-1C5A-488C-AAF9-3E9F6CDFC18B}" type="pres">
      <dgm:prSet presAssocID="{C00B0974-6C1A-4F9B-A349-C4140261DC19}" presName="LShape" presStyleLbl="alignNode1" presStyleIdx="6" presStyleCnt="15"/>
      <dgm:spPr/>
    </dgm:pt>
    <dgm:pt modelId="{C6856889-3CF5-42E2-843A-F9E718A5D61A}" type="pres">
      <dgm:prSet presAssocID="{C00B0974-6C1A-4F9B-A349-C4140261DC19}" presName="ParentText" presStyleLbl="revTx" presStyleIdx="3" presStyleCnt="8">
        <dgm:presLayoutVars>
          <dgm:chMax val="0"/>
          <dgm:chPref val="0"/>
          <dgm:bulletEnabled val="1"/>
        </dgm:presLayoutVars>
      </dgm:prSet>
      <dgm:spPr/>
    </dgm:pt>
    <dgm:pt modelId="{C80F834B-9DA4-44BB-885F-EDB4C5A5AE37}" type="pres">
      <dgm:prSet presAssocID="{C00B0974-6C1A-4F9B-A349-C4140261DC19}" presName="Triangle" presStyleLbl="alignNode1" presStyleIdx="7" presStyleCnt="15"/>
      <dgm:spPr/>
    </dgm:pt>
    <dgm:pt modelId="{114E83CD-00EA-4DEF-B8FB-3C2D21B87B01}" type="pres">
      <dgm:prSet presAssocID="{47127552-408E-412B-B696-F88C350D001A}" presName="sibTrans" presStyleCnt="0"/>
      <dgm:spPr/>
    </dgm:pt>
    <dgm:pt modelId="{C124C66C-1D15-455B-834F-EC14D0EEA98E}" type="pres">
      <dgm:prSet presAssocID="{47127552-408E-412B-B696-F88C350D001A}" presName="space" presStyleCnt="0"/>
      <dgm:spPr/>
    </dgm:pt>
    <dgm:pt modelId="{C4DA1EC4-FCD9-4A81-B3CD-73D53DC4F089}" type="pres">
      <dgm:prSet presAssocID="{AD85DB33-3363-4F9A-9B37-FE4BFC90FB0E}" presName="composite" presStyleCnt="0"/>
      <dgm:spPr/>
    </dgm:pt>
    <dgm:pt modelId="{C9D9CA60-019C-4590-87F9-4D4AE40F444B}" type="pres">
      <dgm:prSet presAssocID="{AD85DB33-3363-4F9A-9B37-FE4BFC90FB0E}" presName="LShape" presStyleLbl="alignNode1" presStyleIdx="8" presStyleCnt="15"/>
      <dgm:spPr/>
    </dgm:pt>
    <dgm:pt modelId="{31B8AA6D-064D-4F0E-806B-7BB08F00394C}" type="pres">
      <dgm:prSet presAssocID="{AD85DB33-3363-4F9A-9B37-FE4BFC90FB0E}" presName="ParentText" presStyleLbl="revTx" presStyleIdx="4" presStyleCnt="8">
        <dgm:presLayoutVars>
          <dgm:chMax val="0"/>
          <dgm:chPref val="0"/>
          <dgm:bulletEnabled val="1"/>
        </dgm:presLayoutVars>
      </dgm:prSet>
      <dgm:spPr/>
    </dgm:pt>
    <dgm:pt modelId="{FCEB3858-773D-40CE-B3F4-D4D456069E08}" type="pres">
      <dgm:prSet presAssocID="{AD85DB33-3363-4F9A-9B37-FE4BFC90FB0E}" presName="Triangle" presStyleLbl="alignNode1" presStyleIdx="9" presStyleCnt="15"/>
      <dgm:spPr/>
    </dgm:pt>
    <dgm:pt modelId="{B5D2389A-9DA0-4246-BD3D-5C4088135907}" type="pres">
      <dgm:prSet presAssocID="{0964BAF9-CB61-423F-ADCA-5ACD3A058A8F}" presName="sibTrans" presStyleCnt="0"/>
      <dgm:spPr/>
    </dgm:pt>
    <dgm:pt modelId="{2E90F819-0BDA-4C55-83BE-C2B6492F0FEF}" type="pres">
      <dgm:prSet presAssocID="{0964BAF9-CB61-423F-ADCA-5ACD3A058A8F}" presName="space" presStyleCnt="0"/>
      <dgm:spPr/>
    </dgm:pt>
    <dgm:pt modelId="{E235772E-B9BE-4AFD-A884-9D72B5CA2D5C}" type="pres">
      <dgm:prSet presAssocID="{D0B535F7-1EC4-499E-A87F-524E0160EEA8}" presName="composite" presStyleCnt="0"/>
      <dgm:spPr/>
    </dgm:pt>
    <dgm:pt modelId="{33917D4E-A824-46CC-9552-46DEC00C43DE}" type="pres">
      <dgm:prSet presAssocID="{D0B535F7-1EC4-499E-A87F-524E0160EEA8}" presName="LShape" presStyleLbl="alignNode1" presStyleIdx="10" presStyleCnt="15"/>
      <dgm:spPr/>
    </dgm:pt>
    <dgm:pt modelId="{DE643A70-D5AB-4DE6-BAAB-EFA5303DC1C3}" type="pres">
      <dgm:prSet presAssocID="{D0B535F7-1EC4-499E-A87F-524E0160EEA8}" presName="ParentText" presStyleLbl="revTx" presStyleIdx="5" presStyleCnt="8">
        <dgm:presLayoutVars>
          <dgm:chMax val="0"/>
          <dgm:chPref val="0"/>
          <dgm:bulletEnabled val="1"/>
        </dgm:presLayoutVars>
      </dgm:prSet>
      <dgm:spPr/>
    </dgm:pt>
    <dgm:pt modelId="{0F77F865-7057-4214-9345-FF64C18850C4}" type="pres">
      <dgm:prSet presAssocID="{D0B535F7-1EC4-499E-A87F-524E0160EEA8}" presName="Triangle" presStyleLbl="alignNode1" presStyleIdx="11" presStyleCnt="15"/>
      <dgm:spPr/>
    </dgm:pt>
    <dgm:pt modelId="{E6740FF7-6000-4411-A4DA-FDBDA613B26D}" type="pres">
      <dgm:prSet presAssocID="{5247CD42-F651-4217-9998-648A65304A82}" presName="sibTrans" presStyleCnt="0"/>
      <dgm:spPr/>
    </dgm:pt>
    <dgm:pt modelId="{0918735C-CF65-4365-B465-A5A919C88B03}" type="pres">
      <dgm:prSet presAssocID="{5247CD42-F651-4217-9998-648A65304A82}" presName="space" presStyleCnt="0"/>
      <dgm:spPr/>
    </dgm:pt>
    <dgm:pt modelId="{735038CE-131B-49F1-AAE0-2DFFAEC66A4E}" type="pres">
      <dgm:prSet presAssocID="{518619D3-ED7C-4FF7-B8B3-191AC0752E82}" presName="composite" presStyleCnt="0"/>
      <dgm:spPr/>
    </dgm:pt>
    <dgm:pt modelId="{874225EC-4460-4E32-A62B-738B5F43C9AE}" type="pres">
      <dgm:prSet presAssocID="{518619D3-ED7C-4FF7-B8B3-191AC0752E82}" presName="LShape" presStyleLbl="alignNode1" presStyleIdx="12" presStyleCnt="15"/>
      <dgm:spPr/>
    </dgm:pt>
    <dgm:pt modelId="{FAC58400-A4EF-47B0-BAB7-DE0096685EA9}" type="pres">
      <dgm:prSet presAssocID="{518619D3-ED7C-4FF7-B8B3-191AC0752E82}" presName="ParentText" presStyleLbl="revTx" presStyleIdx="6" presStyleCnt="8">
        <dgm:presLayoutVars>
          <dgm:chMax val="0"/>
          <dgm:chPref val="0"/>
          <dgm:bulletEnabled val="1"/>
        </dgm:presLayoutVars>
      </dgm:prSet>
      <dgm:spPr/>
    </dgm:pt>
    <dgm:pt modelId="{33DF5954-5A46-4D5B-BE5C-9AD6F0A01E27}" type="pres">
      <dgm:prSet presAssocID="{518619D3-ED7C-4FF7-B8B3-191AC0752E82}" presName="Triangle" presStyleLbl="alignNode1" presStyleIdx="13" presStyleCnt="15"/>
      <dgm:spPr/>
    </dgm:pt>
    <dgm:pt modelId="{3E977EE3-B3F6-43D8-B2A2-E0DD0ACC8B5B}" type="pres">
      <dgm:prSet presAssocID="{21B945D2-78D9-44E4-92C5-09E91AF55372}" presName="sibTrans" presStyleCnt="0"/>
      <dgm:spPr/>
    </dgm:pt>
    <dgm:pt modelId="{9562D223-6DF3-4F5F-BF11-67A43BF5CB52}" type="pres">
      <dgm:prSet presAssocID="{21B945D2-78D9-44E4-92C5-09E91AF55372}" presName="space" presStyleCnt="0"/>
      <dgm:spPr/>
    </dgm:pt>
    <dgm:pt modelId="{3943F4DA-BD18-4FF7-9C83-D8439A3B3869}" type="pres">
      <dgm:prSet presAssocID="{BE92512E-1058-4DC1-8D9A-1ED800117690}" presName="composite" presStyleCnt="0"/>
      <dgm:spPr/>
    </dgm:pt>
    <dgm:pt modelId="{1F5F199D-8602-467F-BB15-A939BEAAF969}" type="pres">
      <dgm:prSet presAssocID="{BE92512E-1058-4DC1-8D9A-1ED800117690}" presName="LShape" presStyleLbl="alignNode1" presStyleIdx="14" presStyleCnt="15"/>
      <dgm:spPr/>
    </dgm:pt>
    <dgm:pt modelId="{BA94BCFB-8673-400A-B721-595D32021D9F}" type="pres">
      <dgm:prSet presAssocID="{BE92512E-1058-4DC1-8D9A-1ED800117690}" presName="ParentText" presStyleLbl="revTx" presStyleIdx="7" presStyleCnt="8">
        <dgm:presLayoutVars>
          <dgm:chMax val="0"/>
          <dgm:chPref val="0"/>
          <dgm:bulletEnabled val="1"/>
        </dgm:presLayoutVars>
      </dgm:prSet>
      <dgm:spPr/>
    </dgm:pt>
  </dgm:ptLst>
  <dgm:cxnLst>
    <dgm:cxn modelId="{28C57705-6152-44C6-BD9C-7F945CD9B415}" type="presOf" srcId="{D0B535F7-1EC4-499E-A87F-524E0160EEA8}" destId="{DE643A70-D5AB-4DE6-BAAB-EFA5303DC1C3}" srcOrd="0" destOrd="0" presId="urn:microsoft.com/office/officeart/2009/3/layout/StepUpProcess"/>
    <dgm:cxn modelId="{CA115F29-3CA9-4F73-9EC2-0D20B5E0FD34}" type="presOf" srcId="{2F1172F1-9A59-47E3-86FC-5267B1B39C28}" destId="{52564D9E-E9C9-40F2-BB68-534B964314CB}" srcOrd="0" destOrd="0" presId="urn:microsoft.com/office/officeart/2009/3/layout/StepUpProcess"/>
    <dgm:cxn modelId="{8B62C539-06A9-4824-9FCC-FF937159A80B}" type="presOf" srcId="{93800EBE-DA7B-40BB-9813-1F19D47DF301}" destId="{22FEB7ED-AA82-449E-9F0C-353FC035019E}" srcOrd="0" destOrd="0" presId="urn:microsoft.com/office/officeart/2009/3/layout/StepUpProcess"/>
    <dgm:cxn modelId="{48FBF040-904A-4830-AA26-89736CFCB175}" srcId="{3DE10B35-C61C-4735-A0FF-D68FFFAFFE7D}" destId="{93800EBE-DA7B-40BB-9813-1F19D47DF301}" srcOrd="2" destOrd="0" parTransId="{FF3320D4-E610-4374-8275-BB44595FA668}" sibTransId="{2970680E-470B-40C4-8EA7-8197D5B6A87B}"/>
    <dgm:cxn modelId="{94EC4C61-0056-484B-A59B-1BCA6CDA1987}" srcId="{3DE10B35-C61C-4735-A0FF-D68FFFAFFE7D}" destId="{755784F5-1AF4-4C3A-AF19-8CD4130E5E33}" srcOrd="1" destOrd="0" parTransId="{1ACB60DA-050B-4D2E-AD51-E509B22B8118}" sibTransId="{6D7C2FC4-9AD2-4C45-B400-1D94377B3E25}"/>
    <dgm:cxn modelId="{6BCE9463-02C1-4897-8CBA-982D9C406401}" srcId="{3DE10B35-C61C-4735-A0FF-D68FFFAFFE7D}" destId="{2F1172F1-9A59-47E3-86FC-5267B1B39C28}" srcOrd="0" destOrd="0" parTransId="{A67F3A6B-D813-4904-8DEE-26CA352457BA}" sibTransId="{50B04923-C8D0-43B7-A0D0-70FA90787A24}"/>
    <dgm:cxn modelId="{C96EDC53-1F62-479A-9291-1BCD082A1679}" srcId="{3DE10B35-C61C-4735-A0FF-D68FFFAFFE7D}" destId="{D0B535F7-1EC4-499E-A87F-524E0160EEA8}" srcOrd="5" destOrd="0" parTransId="{F6CE6F87-DF33-440F-BF10-917B30A2EA63}" sibTransId="{5247CD42-F651-4217-9998-648A65304A82}"/>
    <dgm:cxn modelId="{73456F77-305E-40B2-A96A-72826D5E6653}" type="presOf" srcId="{AD85DB33-3363-4F9A-9B37-FE4BFC90FB0E}" destId="{31B8AA6D-064D-4F0E-806B-7BB08F00394C}" srcOrd="0" destOrd="0" presId="urn:microsoft.com/office/officeart/2009/3/layout/StepUpProcess"/>
    <dgm:cxn modelId="{0C5ECB88-54E7-401D-A1C2-26CB68A726B4}" srcId="{3DE10B35-C61C-4735-A0FF-D68FFFAFFE7D}" destId="{BE92512E-1058-4DC1-8D9A-1ED800117690}" srcOrd="7" destOrd="0" parTransId="{3B817EA6-598C-438A-B82D-FCE2CB87554B}" sibTransId="{84654F52-DD7C-4A52-9B2C-960295FA3646}"/>
    <dgm:cxn modelId="{E8B48E89-CA0E-49C0-BC73-E5025D3AFBC1}" type="presOf" srcId="{3DE10B35-C61C-4735-A0FF-D68FFFAFFE7D}" destId="{C5A63517-3501-4388-B402-99FCF17D93A9}" srcOrd="0" destOrd="0" presId="urn:microsoft.com/office/officeart/2009/3/layout/StepUpProcess"/>
    <dgm:cxn modelId="{A03EF3BF-B04E-47B0-82FC-6F2DE523F157}" srcId="{3DE10B35-C61C-4735-A0FF-D68FFFAFFE7D}" destId="{518619D3-ED7C-4FF7-B8B3-191AC0752E82}" srcOrd="6" destOrd="0" parTransId="{78B2912F-3345-4B6D-ACCD-D6E0E5EC63EB}" sibTransId="{21B945D2-78D9-44E4-92C5-09E91AF55372}"/>
    <dgm:cxn modelId="{C7AAD8C0-314E-4BDF-B06B-CEF9D988A2B9}" type="presOf" srcId="{BE92512E-1058-4DC1-8D9A-1ED800117690}" destId="{BA94BCFB-8673-400A-B721-595D32021D9F}" srcOrd="0" destOrd="0" presId="urn:microsoft.com/office/officeart/2009/3/layout/StepUpProcess"/>
    <dgm:cxn modelId="{4F775FC2-2F4D-4766-A1AC-219146F9A8F0}" srcId="{3DE10B35-C61C-4735-A0FF-D68FFFAFFE7D}" destId="{AD85DB33-3363-4F9A-9B37-FE4BFC90FB0E}" srcOrd="4" destOrd="0" parTransId="{72E44E0C-55E4-4D0A-B42B-0FF9DB58B3C6}" sibTransId="{0964BAF9-CB61-423F-ADCA-5ACD3A058A8F}"/>
    <dgm:cxn modelId="{5C07BDC5-B258-47FD-B19C-8C9D816BC091}" type="presOf" srcId="{518619D3-ED7C-4FF7-B8B3-191AC0752E82}" destId="{FAC58400-A4EF-47B0-BAB7-DE0096685EA9}" srcOrd="0" destOrd="0" presId="urn:microsoft.com/office/officeart/2009/3/layout/StepUpProcess"/>
    <dgm:cxn modelId="{C1D38ED5-1D87-4735-95F7-DF4FAE27433D}" srcId="{3DE10B35-C61C-4735-A0FF-D68FFFAFFE7D}" destId="{C00B0974-6C1A-4F9B-A349-C4140261DC19}" srcOrd="3" destOrd="0" parTransId="{007C37FA-B958-4190-8C7B-4823F06AF1C2}" sibTransId="{47127552-408E-412B-B696-F88C350D001A}"/>
    <dgm:cxn modelId="{E645CCDC-22E8-49B3-A684-95A22E9E86C6}" type="presOf" srcId="{C00B0974-6C1A-4F9B-A349-C4140261DC19}" destId="{C6856889-3CF5-42E2-843A-F9E718A5D61A}" srcOrd="0" destOrd="0" presId="urn:microsoft.com/office/officeart/2009/3/layout/StepUpProcess"/>
    <dgm:cxn modelId="{A65988F5-4518-4C16-806B-8B724CF139A1}" type="presOf" srcId="{755784F5-1AF4-4C3A-AF19-8CD4130E5E33}" destId="{3F9A72A5-F880-4EA5-B080-2E56157CEBDF}" srcOrd="0" destOrd="0" presId="urn:microsoft.com/office/officeart/2009/3/layout/StepUpProcess"/>
    <dgm:cxn modelId="{87F7B2BE-5C8D-48F8-8B1D-B280CFBE8C9D}" type="presParOf" srcId="{C5A63517-3501-4388-B402-99FCF17D93A9}" destId="{0FC94C94-75B5-4369-BF83-E5918AC1F512}" srcOrd="0" destOrd="0" presId="urn:microsoft.com/office/officeart/2009/3/layout/StepUpProcess"/>
    <dgm:cxn modelId="{C625D0E1-66E7-4CBF-86B3-BE0E1591330E}" type="presParOf" srcId="{0FC94C94-75B5-4369-BF83-E5918AC1F512}" destId="{7E560F8B-BB4F-4151-A26A-C84E43F1E174}" srcOrd="0" destOrd="0" presId="urn:microsoft.com/office/officeart/2009/3/layout/StepUpProcess"/>
    <dgm:cxn modelId="{308A9CFC-F4AF-4FBD-8F27-C1122ABB2A6C}" type="presParOf" srcId="{0FC94C94-75B5-4369-BF83-E5918AC1F512}" destId="{52564D9E-E9C9-40F2-BB68-534B964314CB}" srcOrd="1" destOrd="0" presId="urn:microsoft.com/office/officeart/2009/3/layout/StepUpProcess"/>
    <dgm:cxn modelId="{F95E26A6-6DB4-4B39-A2EA-9C263750EE8D}" type="presParOf" srcId="{0FC94C94-75B5-4369-BF83-E5918AC1F512}" destId="{DAECFD82-CAE9-4E1B-8022-2B782949E500}" srcOrd="2" destOrd="0" presId="urn:microsoft.com/office/officeart/2009/3/layout/StepUpProcess"/>
    <dgm:cxn modelId="{1886A38A-077D-49B5-A45F-4FAF2691026A}" type="presParOf" srcId="{C5A63517-3501-4388-B402-99FCF17D93A9}" destId="{2A102E70-D3C2-444D-B6D4-4D518DE82476}" srcOrd="1" destOrd="0" presId="urn:microsoft.com/office/officeart/2009/3/layout/StepUpProcess"/>
    <dgm:cxn modelId="{7B615C11-CCC0-4D86-BCAF-D77EED48F502}" type="presParOf" srcId="{2A102E70-D3C2-444D-B6D4-4D518DE82476}" destId="{2B1EB9BF-3820-4750-BB8A-8FC963056DB2}" srcOrd="0" destOrd="0" presId="urn:microsoft.com/office/officeart/2009/3/layout/StepUpProcess"/>
    <dgm:cxn modelId="{9AB72C8A-7113-4495-AC84-95D1CE7CAF0E}" type="presParOf" srcId="{C5A63517-3501-4388-B402-99FCF17D93A9}" destId="{E0E3A940-5EA5-4EDA-97A4-C3A0D55322B8}" srcOrd="2" destOrd="0" presId="urn:microsoft.com/office/officeart/2009/3/layout/StepUpProcess"/>
    <dgm:cxn modelId="{AB95616D-8832-4524-90DE-22DACB9C6C96}" type="presParOf" srcId="{E0E3A940-5EA5-4EDA-97A4-C3A0D55322B8}" destId="{407B089B-D446-459D-8AD5-656C3DEC3D55}" srcOrd="0" destOrd="0" presId="urn:microsoft.com/office/officeart/2009/3/layout/StepUpProcess"/>
    <dgm:cxn modelId="{40D33E4A-6200-4738-8C6A-EC3F18540430}" type="presParOf" srcId="{E0E3A940-5EA5-4EDA-97A4-C3A0D55322B8}" destId="{3F9A72A5-F880-4EA5-B080-2E56157CEBDF}" srcOrd="1" destOrd="0" presId="urn:microsoft.com/office/officeart/2009/3/layout/StepUpProcess"/>
    <dgm:cxn modelId="{EBE1D960-FAAB-452D-B8E5-2EB2B25C2356}" type="presParOf" srcId="{E0E3A940-5EA5-4EDA-97A4-C3A0D55322B8}" destId="{C7D9E0DB-52C6-4DB8-A6D6-BAC4519BC7E2}" srcOrd="2" destOrd="0" presId="urn:microsoft.com/office/officeart/2009/3/layout/StepUpProcess"/>
    <dgm:cxn modelId="{1F757992-2F67-4366-AEEE-8E4092E09440}" type="presParOf" srcId="{C5A63517-3501-4388-B402-99FCF17D93A9}" destId="{65D1EA08-9A1B-4816-915A-9B05141FF020}" srcOrd="3" destOrd="0" presId="urn:microsoft.com/office/officeart/2009/3/layout/StepUpProcess"/>
    <dgm:cxn modelId="{CABA7011-DD4A-4A52-BF3D-E187D2C9F248}" type="presParOf" srcId="{65D1EA08-9A1B-4816-915A-9B05141FF020}" destId="{4354682D-F3C0-4E60-BF95-ACE8FC078534}" srcOrd="0" destOrd="0" presId="urn:microsoft.com/office/officeart/2009/3/layout/StepUpProcess"/>
    <dgm:cxn modelId="{CF5FB826-5CE3-47D2-BDB1-40A0FB242E5D}" type="presParOf" srcId="{C5A63517-3501-4388-B402-99FCF17D93A9}" destId="{FA612554-5E13-4FD8-969D-237F60C913DE}" srcOrd="4" destOrd="0" presId="urn:microsoft.com/office/officeart/2009/3/layout/StepUpProcess"/>
    <dgm:cxn modelId="{BFEE7E81-E638-4621-BAC1-B82E8796DCFB}" type="presParOf" srcId="{FA612554-5E13-4FD8-969D-237F60C913DE}" destId="{3D9B711D-ADE0-49E0-89B2-14D7270B677E}" srcOrd="0" destOrd="0" presId="urn:microsoft.com/office/officeart/2009/3/layout/StepUpProcess"/>
    <dgm:cxn modelId="{3345F823-82F7-43EC-90DF-8D83F2221441}" type="presParOf" srcId="{FA612554-5E13-4FD8-969D-237F60C913DE}" destId="{22FEB7ED-AA82-449E-9F0C-353FC035019E}" srcOrd="1" destOrd="0" presId="urn:microsoft.com/office/officeart/2009/3/layout/StepUpProcess"/>
    <dgm:cxn modelId="{57F0DDCF-25B9-4093-9258-FE29C8D3B7A6}" type="presParOf" srcId="{FA612554-5E13-4FD8-969D-237F60C913DE}" destId="{0A34BFC3-E82E-4AAB-A3A2-8ECBD077994C}" srcOrd="2" destOrd="0" presId="urn:microsoft.com/office/officeart/2009/3/layout/StepUpProcess"/>
    <dgm:cxn modelId="{1E10B08F-8F65-436E-B376-078C73DF16D6}" type="presParOf" srcId="{C5A63517-3501-4388-B402-99FCF17D93A9}" destId="{8DCBCF7A-8FE1-40BC-9F02-173EC14829DB}" srcOrd="5" destOrd="0" presId="urn:microsoft.com/office/officeart/2009/3/layout/StepUpProcess"/>
    <dgm:cxn modelId="{B011EDDE-E0A2-4B6E-8A44-0DA355E1FE99}" type="presParOf" srcId="{8DCBCF7A-8FE1-40BC-9F02-173EC14829DB}" destId="{07C179B2-67D8-4D93-A849-D61579E15421}" srcOrd="0" destOrd="0" presId="urn:microsoft.com/office/officeart/2009/3/layout/StepUpProcess"/>
    <dgm:cxn modelId="{D93E6D79-BD38-48EB-B9B4-6BE635F0E0A3}" type="presParOf" srcId="{C5A63517-3501-4388-B402-99FCF17D93A9}" destId="{9C22D513-7CAB-40B0-911D-F5D6EC0C29B0}" srcOrd="6" destOrd="0" presId="urn:microsoft.com/office/officeart/2009/3/layout/StepUpProcess"/>
    <dgm:cxn modelId="{BE94FEF2-E7EF-45D2-A667-AE61EE31F924}" type="presParOf" srcId="{9C22D513-7CAB-40B0-911D-F5D6EC0C29B0}" destId="{8076D41D-1C5A-488C-AAF9-3E9F6CDFC18B}" srcOrd="0" destOrd="0" presId="urn:microsoft.com/office/officeart/2009/3/layout/StepUpProcess"/>
    <dgm:cxn modelId="{BD9E69AD-D7F2-4BEA-A88B-B557711543B9}" type="presParOf" srcId="{9C22D513-7CAB-40B0-911D-F5D6EC0C29B0}" destId="{C6856889-3CF5-42E2-843A-F9E718A5D61A}" srcOrd="1" destOrd="0" presId="urn:microsoft.com/office/officeart/2009/3/layout/StepUpProcess"/>
    <dgm:cxn modelId="{B7E179B5-E05F-467A-8E3A-9A1CBE43FC49}" type="presParOf" srcId="{9C22D513-7CAB-40B0-911D-F5D6EC0C29B0}" destId="{C80F834B-9DA4-44BB-885F-EDB4C5A5AE37}" srcOrd="2" destOrd="0" presId="urn:microsoft.com/office/officeart/2009/3/layout/StepUpProcess"/>
    <dgm:cxn modelId="{8040801C-6FAF-475E-AD4D-428F889702DB}" type="presParOf" srcId="{C5A63517-3501-4388-B402-99FCF17D93A9}" destId="{114E83CD-00EA-4DEF-B8FB-3C2D21B87B01}" srcOrd="7" destOrd="0" presId="urn:microsoft.com/office/officeart/2009/3/layout/StepUpProcess"/>
    <dgm:cxn modelId="{0C92182C-EC77-4C9A-AA2D-5722589DB284}" type="presParOf" srcId="{114E83CD-00EA-4DEF-B8FB-3C2D21B87B01}" destId="{C124C66C-1D15-455B-834F-EC14D0EEA98E}" srcOrd="0" destOrd="0" presId="urn:microsoft.com/office/officeart/2009/3/layout/StepUpProcess"/>
    <dgm:cxn modelId="{51AA9DCC-333D-4FE0-9D91-A570A901E6D7}" type="presParOf" srcId="{C5A63517-3501-4388-B402-99FCF17D93A9}" destId="{C4DA1EC4-FCD9-4A81-B3CD-73D53DC4F089}" srcOrd="8" destOrd="0" presId="urn:microsoft.com/office/officeart/2009/3/layout/StepUpProcess"/>
    <dgm:cxn modelId="{058171A0-F450-4E8E-ACC0-9BEBE2A25600}" type="presParOf" srcId="{C4DA1EC4-FCD9-4A81-B3CD-73D53DC4F089}" destId="{C9D9CA60-019C-4590-87F9-4D4AE40F444B}" srcOrd="0" destOrd="0" presId="urn:microsoft.com/office/officeart/2009/3/layout/StepUpProcess"/>
    <dgm:cxn modelId="{9E991196-6DAD-48D6-8528-ED20FFBEAD1A}" type="presParOf" srcId="{C4DA1EC4-FCD9-4A81-B3CD-73D53DC4F089}" destId="{31B8AA6D-064D-4F0E-806B-7BB08F00394C}" srcOrd="1" destOrd="0" presId="urn:microsoft.com/office/officeart/2009/3/layout/StepUpProcess"/>
    <dgm:cxn modelId="{7367B684-6DD3-42EF-BE6D-77B2B30A369D}" type="presParOf" srcId="{C4DA1EC4-FCD9-4A81-B3CD-73D53DC4F089}" destId="{FCEB3858-773D-40CE-B3F4-D4D456069E08}" srcOrd="2" destOrd="0" presId="urn:microsoft.com/office/officeart/2009/3/layout/StepUpProcess"/>
    <dgm:cxn modelId="{B5CFC7C1-7697-48A8-80C1-D1DD38F81F6C}" type="presParOf" srcId="{C5A63517-3501-4388-B402-99FCF17D93A9}" destId="{B5D2389A-9DA0-4246-BD3D-5C4088135907}" srcOrd="9" destOrd="0" presId="urn:microsoft.com/office/officeart/2009/3/layout/StepUpProcess"/>
    <dgm:cxn modelId="{91BCD973-E130-4730-9FDD-F2FF8D77E1FC}" type="presParOf" srcId="{B5D2389A-9DA0-4246-BD3D-5C4088135907}" destId="{2E90F819-0BDA-4C55-83BE-C2B6492F0FEF}" srcOrd="0" destOrd="0" presId="urn:microsoft.com/office/officeart/2009/3/layout/StepUpProcess"/>
    <dgm:cxn modelId="{EFC50E52-D933-4092-872F-8E4761409CA1}" type="presParOf" srcId="{C5A63517-3501-4388-B402-99FCF17D93A9}" destId="{E235772E-B9BE-4AFD-A884-9D72B5CA2D5C}" srcOrd="10" destOrd="0" presId="urn:microsoft.com/office/officeart/2009/3/layout/StepUpProcess"/>
    <dgm:cxn modelId="{05E7A585-D21F-4A73-9FB1-9233E68B7B5A}" type="presParOf" srcId="{E235772E-B9BE-4AFD-A884-9D72B5CA2D5C}" destId="{33917D4E-A824-46CC-9552-46DEC00C43DE}" srcOrd="0" destOrd="0" presId="urn:microsoft.com/office/officeart/2009/3/layout/StepUpProcess"/>
    <dgm:cxn modelId="{813A3D8C-DA7A-4F47-BEE0-4C59B012A0B6}" type="presParOf" srcId="{E235772E-B9BE-4AFD-A884-9D72B5CA2D5C}" destId="{DE643A70-D5AB-4DE6-BAAB-EFA5303DC1C3}" srcOrd="1" destOrd="0" presId="urn:microsoft.com/office/officeart/2009/3/layout/StepUpProcess"/>
    <dgm:cxn modelId="{049CE505-8576-432C-96D2-D50F66B7D5F2}" type="presParOf" srcId="{E235772E-B9BE-4AFD-A884-9D72B5CA2D5C}" destId="{0F77F865-7057-4214-9345-FF64C18850C4}" srcOrd="2" destOrd="0" presId="urn:microsoft.com/office/officeart/2009/3/layout/StepUpProcess"/>
    <dgm:cxn modelId="{1FBE71D9-2AE2-41E5-B685-FF0C909FD6FA}" type="presParOf" srcId="{C5A63517-3501-4388-B402-99FCF17D93A9}" destId="{E6740FF7-6000-4411-A4DA-FDBDA613B26D}" srcOrd="11" destOrd="0" presId="urn:microsoft.com/office/officeart/2009/3/layout/StepUpProcess"/>
    <dgm:cxn modelId="{48CC38E5-1BE9-4B75-A5A3-C63E6E774660}" type="presParOf" srcId="{E6740FF7-6000-4411-A4DA-FDBDA613B26D}" destId="{0918735C-CF65-4365-B465-A5A919C88B03}" srcOrd="0" destOrd="0" presId="urn:microsoft.com/office/officeart/2009/3/layout/StepUpProcess"/>
    <dgm:cxn modelId="{1DF801FB-D0C5-4B30-B1B0-FFB1384622C7}" type="presParOf" srcId="{C5A63517-3501-4388-B402-99FCF17D93A9}" destId="{735038CE-131B-49F1-AAE0-2DFFAEC66A4E}" srcOrd="12" destOrd="0" presId="urn:microsoft.com/office/officeart/2009/3/layout/StepUpProcess"/>
    <dgm:cxn modelId="{00BC4516-E3E5-4FB5-B4F0-C79DDB2A4E0D}" type="presParOf" srcId="{735038CE-131B-49F1-AAE0-2DFFAEC66A4E}" destId="{874225EC-4460-4E32-A62B-738B5F43C9AE}" srcOrd="0" destOrd="0" presId="urn:microsoft.com/office/officeart/2009/3/layout/StepUpProcess"/>
    <dgm:cxn modelId="{C68EB206-C6BA-4615-ADFE-87D28FDE094C}" type="presParOf" srcId="{735038CE-131B-49F1-AAE0-2DFFAEC66A4E}" destId="{FAC58400-A4EF-47B0-BAB7-DE0096685EA9}" srcOrd="1" destOrd="0" presId="urn:microsoft.com/office/officeart/2009/3/layout/StepUpProcess"/>
    <dgm:cxn modelId="{4D8B8AB4-A10B-42E8-957B-DC63D2FF1BDC}" type="presParOf" srcId="{735038CE-131B-49F1-AAE0-2DFFAEC66A4E}" destId="{33DF5954-5A46-4D5B-BE5C-9AD6F0A01E27}" srcOrd="2" destOrd="0" presId="urn:microsoft.com/office/officeart/2009/3/layout/StepUpProcess"/>
    <dgm:cxn modelId="{E77948D2-22AB-4356-A255-B95C34536DC0}" type="presParOf" srcId="{C5A63517-3501-4388-B402-99FCF17D93A9}" destId="{3E977EE3-B3F6-43D8-B2A2-E0DD0ACC8B5B}" srcOrd="13" destOrd="0" presId="urn:microsoft.com/office/officeart/2009/3/layout/StepUpProcess"/>
    <dgm:cxn modelId="{12247847-CC85-4FDF-978D-A51D22CD2EE6}" type="presParOf" srcId="{3E977EE3-B3F6-43D8-B2A2-E0DD0ACC8B5B}" destId="{9562D223-6DF3-4F5F-BF11-67A43BF5CB52}" srcOrd="0" destOrd="0" presId="urn:microsoft.com/office/officeart/2009/3/layout/StepUpProcess"/>
    <dgm:cxn modelId="{9E5C1399-1655-4F22-A7B6-8E839664A624}" type="presParOf" srcId="{C5A63517-3501-4388-B402-99FCF17D93A9}" destId="{3943F4DA-BD18-4FF7-9C83-D8439A3B3869}" srcOrd="14" destOrd="0" presId="urn:microsoft.com/office/officeart/2009/3/layout/StepUpProcess"/>
    <dgm:cxn modelId="{0755A7E1-E594-49E6-A271-506E3F8CA722}" type="presParOf" srcId="{3943F4DA-BD18-4FF7-9C83-D8439A3B3869}" destId="{1F5F199D-8602-467F-BB15-A939BEAAF969}" srcOrd="0" destOrd="0" presId="urn:microsoft.com/office/officeart/2009/3/layout/StepUpProcess"/>
    <dgm:cxn modelId="{D7B21B3B-550C-4C06-9630-A1E3D0280068}" type="presParOf" srcId="{3943F4DA-BD18-4FF7-9C83-D8439A3B3869}" destId="{BA94BCFB-8673-400A-B721-595D32021D9F}"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7499EB5-04EC-4DA6-BB5C-AB29EA205464}" type="doc">
      <dgm:prSet loTypeId="urn:microsoft.com/office/officeart/2005/8/layout/venn1" loCatId="relationship" qsTypeId="urn:microsoft.com/office/officeart/2005/8/quickstyle/3d3" qsCatId="3D" csTypeId="urn:microsoft.com/office/officeart/2005/8/colors/colorful2" csCatId="colorful" phldr="1"/>
      <dgm:spPr/>
    </dgm:pt>
    <dgm:pt modelId="{046AD8EA-DFCC-484E-B147-91CBC8207AEF}">
      <dgm:prSet phldrT="[Text]" custT="1"/>
      <dgm:spPr/>
      <dgm:t>
        <a:bodyPr/>
        <a:lstStyle/>
        <a:p>
          <a:r>
            <a:rPr lang="en-US" sz="3200" dirty="0"/>
            <a:t>DHaaS Core Team</a:t>
          </a:r>
        </a:p>
      </dgm:t>
    </dgm:pt>
    <dgm:pt modelId="{E625D49B-C881-4532-97B5-E056AB62C116}" type="parTrans" cxnId="{D35B07CF-FC3E-4712-8AF6-7828FB1D18AE}">
      <dgm:prSet/>
      <dgm:spPr/>
      <dgm:t>
        <a:bodyPr/>
        <a:lstStyle/>
        <a:p>
          <a:endParaRPr lang="en-US"/>
        </a:p>
      </dgm:t>
    </dgm:pt>
    <dgm:pt modelId="{2F6716E7-673B-4D14-9041-9DCF6962CAFA}" type="sibTrans" cxnId="{D35B07CF-FC3E-4712-8AF6-7828FB1D18AE}">
      <dgm:prSet/>
      <dgm:spPr/>
      <dgm:t>
        <a:bodyPr/>
        <a:lstStyle/>
        <a:p>
          <a:endParaRPr lang="en-US"/>
        </a:p>
      </dgm:t>
    </dgm:pt>
    <dgm:pt modelId="{2B6349BB-B63B-48E3-B5ED-C3404D43DD24}">
      <dgm:prSet phldrT="[Text]" custT="1"/>
      <dgm:spPr/>
      <dgm:t>
        <a:bodyPr/>
        <a:lstStyle/>
        <a:p>
          <a:r>
            <a:rPr lang="en-US" sz="3200" dirty="0"/>
            <a:t>Subject Matter Experts</a:t>
          </a:r>
        </a:p>
      </dgm:t>
    </dgm:pt>
    <dgm:pt modelId="{15FFB1A7-D1DD-42F4-8520-03C284784619}" type="parTrans" cxnId="{337BC439-65C3-417C-89C7-B959DD6C0D36}">
      <dgm:prSet/>
      <dgm:spPr/>
      <dgm:t>
        <a:bodyPr/>
        <a:lstStyle/>
        <a:p>
          <a:endParaRPr lang="en-US"/>
        </a:p>
      </dgm:t>
    </dgm:pt>
    <dgm:pt modelId="{45A51E94-D697-45B7-86ED-F640E99F680D}" type="sibTrans" cxnId="{337BC439-65C3-417C-89C7-B959DD6C0D36}">
      <dgm:prSet/>
      <dgm:spPr/>
      <dgm:t>
        <a:bodyPr/>
        <a:lstStyle/>
        <a:p>
          <a:endParaRPr lang="en-US"/>
        </a:p>
      </dgm:t>
    </dgm:pt>
    <dgm:pt modelId="{D43B6457-5C93-4AD7-BEB7-97554DEF14D5}">
      <dgm:prSet phldrT="[Text]" custT="1"/>
      <dgm:spPr/>
      <dgm:t>
        <a:bodyPr/>
        <a:lstStyle/>
        <a:p>
          <a:r>
            <a:rPr lang="en-US" sz="3200" dirty="0"/>
            <a:t>CDC Centers</a:t>
          </a:r>
        </a:p>
      </dgm:t>
    </dgm:pt>
    <dgm:pt modelId="{B2E3E92E-98A3-4A22-8EB0-2BF96D993A93}" type="sibTrans" cxnId="{31DFFE43-2D54-4A46-94E1-94993EF5322C}">
      <dgm:prSet/>
      <dgm:spPr/>
      <dgm:t>
        <a:bodyPr/>
        <a:lstStyle/>
        <a:p>
          <a:endParaRPr lang="en-US"/>
        </a:p>
      </dgm:t>
    </dgm:pt>
    <dgm:pt modelId="{15AAB7C1-EABC-40A2-B9B4-27208239B98D}" type="parTrans" cxnId="{31DFFE43-2D54-4A46-94E1-94993EF5322C}">
      <dgm:prSet/>
      <dgm:spPr/>
      <dgm:t>
        <a:bodyPr/>
        <a:lstStyle/>
        <a:p>
          <a:endParaRPr lang="en-US"/>
        </a:p>
      </dgm:t>
    </dgm:pt>
    <dgm:pt modelId="{93BD32D5-7D41-47C3-8507-5E859FDF5E4B}" type="pres">
      <dgm:prSet presAssocID="{C7499EB5-04EC-4DA6-BB5C-AB29EA205464}" presName="compositeShape" presStyleCnt="0">
        <dgm:presLayoutVars>
          <dgm:chMax val="7"/>
          <dgm:dir/>
          <dgm:resizeHandles val="exact"/>
        </dgm:presLayoutVars>
      </dgm:prSet>
      <dgm:spPr/>
    </dgm:pt>
    <dgm:pt modelId="{1D82C089-44FA-48E8-B50E-2CFEEF4DF305}" type="pres">
      <dgm:prSet presAssocID="{046AD8EA-DFCC-484E-B147-91CBC8207AEF}" presName="circ1" presStyleLbl="vennNode1" presStyleIdx="0" presStyleCnt="3"/>
      <dgm:spPr/>
    </dgm:pt>
    <dgm:pt modelId="{1F4D7ED3-9C40-45EA-B5C7-ADF0186CF057}" type="pres">
      <dgm:prSet presAssocID="{046AD8EA-DFCC-484E-B147-91CBC8207AEF}" presName="circ1Tx" presStyleLbl="revTx" presStyleIdx="0" presStyleCnt="0">
        <dgm:presLayoutVars>
          <dgm:chMax val="0"/>
          <dgm:chPref val="0"/>
          <dgm:bulletEnabled val="1"/>
        </dgm:presLayoutVars>
      </dgm:prSet>
      <dgm:spPr/>
    </dgm:pt>
    <dgm:pt modelId="{D350EFD4-4404-456A-8C2D-5F1109111F5D}" type="pres">
      <dgm:prSet presAssocID="{2B6349BB-B63B-48E3-B5ED-C3404D43DD24}" presName="circ2" presStyleLbl="vennNode1" presStyleIdx="1" presStyleCnt="3" custLinFactNeighborX="-4818" custLinFactNeighborY="1491"/>
      <dgm:spPr/>
    </dgm:pt>
    <dgm:pt modelId="{39390932-BE9A-4FCF-9E39-B3135F210378}" type="pres">
      <dgm:prSet presAssocID="{2B6349BB-B63B-48E3-B5ED-C3404D43DD24}" presName="circ2Tx" presStyleLbl="revTx" presStyleIdx="0" presStyleCnt="0">
        <dgm:presLayoutVars>
          <dgm:chMax val="0"/>
          <dgm:chPref val="0"/>
          <dgm:bulletEnabled val="1"/>
        </dgm:presLayoutVars>
      </dgm:prSet>
      <dgm:spPr/>
    </dgm:pt>
    <dgm:pt modelId="{82F3D309-12D7-4587-B9D6-1939F959B1D1}" type="pres">
      <dgm:prSet presAssocID="{D43B6457-5C93-4AD7-BEB7-97554DEF14D5}" presName="circ3" presStyleLbl="vennNode1" presStyleIdx="2" presStyleCnt="3" custLinFactNeighborX="7140" custLinFactNeighborY="1491"/>
      <dgm:spPr/>
    </dgm:pt>
    <dgm:pt modelId="{B61F4EA1-DAC1-4456-AC59-41ABC216F05A}" type="pres">
      <dgm:prSet presAssocID="{D43B6457-5C93-4AD7-BEB7-97554DEF14D5}" presName="circ3Tx" presStyleLbl="revTx" presStyleIdx="0" presStyleCnt="0">
        <dgm:presLayoutVars>
          <dgm:chMax val="0"/>
          <dgm:chPref val="0"/>
          <dgm:bulletEnabled val="1"/>
        </dgm:presLayoutVars>
      </dgm:prSet>
      <dgm:spPr/>
    </dgm:pt>
  </dgm:ptLst>
  <dgm:cxnLst>
    <dgm:cxn modelId="{337BC439-65C3-417C-89C7-B959DD6C0D36}" srcId="{C7499EB5-04EC-4DA6-BB5C-AB29EA205464}" destId="{2B6349BB-B63B-48E3-B5ED-C3404D43DD24}" srcOrd="1" destOrd="0" parTransId="{15FFB1A7-D1DD-42F4-8520-03C284784619}" sibTransId="{45A51E94-D697-45B7-86ED-F640E99F680D}"/>
    <dgm:cxn modelId="{31DFFE43-2D54-4A46-94E1-94993EF5322C}" srcId="{C7499EB5-04EC-4DA6-BB5C-AB29EA205464}" destId="{D43B6457-5C93-4AD7-BEB7-97554DEF14D5}" srcOrd="2" destOrd="0" parTransId="{15AAB7C1-EABC-40A2-B9B4-27208239B98D}" sibTransId="{B2E3E92E-98A3-4A22-8EB0-2BF96D993A93}"/>
    <dgm:cxn modelId="{B8D67984-CF8E-4712-81D8-C8C71E1AF102}" type="presOf" srcId="{C7499EB5-04EC-4DA6-BB5C-AB29EA205464}" destId="{93BD32D5-7D41-47C3-8507-5E859FDF5E4B}" srcOrd="0" destOrd="0" presId="urn:microsoft.com/office/officeart/2005/8/layout/venn1"/>
    <dgm:cxn modelId="{DF259D8A-AC97-44C2-B648-3CB015A4ED1C}" type="presOf" srcId="{D43B6457-5C93-4AD7-BEB7-97554DEF14D5}" destId="{82F3D309-12D7-4587-B9D6-1939F959B1D1}" srcOrd="0" destOrd="0" presId="urn:microsoft.com/office/officeart/2005/8/layout/venn1"/>
    <dgm:cxn modelId="{24EA658E-C693-432F-9422-FAEC88C764D6}" type="presOf" srcId="{2B6349BB-B63B-48E3-B5ED-C3404D43DD24}" destId="{D350EFD4-4404-456A-8C2D-5F1109111F5D}" srcOrd="0" destOrd="0" presId="urn:microsoft.com/office/officeart/2005/8/layout/venn1"/>
    <dgm:cxn modelId="{07C3309B-F5BA-4D89-8E8D-343894E9F39D}" type="presOf" srcId="{046AD8EA-DFCC-484E-B147-91CBC8207AEF}" destId="{1F4D7ED3-9C40-45EA-B5C7-ADF0186CF057}" srcOrd="1" destOrd="0" presId="urn:microsoft.com/office/officeart/2005/8/layout/venn1"/>
    <dgm:cxn modelId="{2FCF0BC1-8C1B-4EF2-8C3F-E64E7C33B89D}" type="presOf" srcId="{2B6349BB-B63B-48E3-B5ED-C3404D43DD24}" destId="{39390932-BE9A-4FCF-9E39-B3135F210378}" srcOrd="1" destOrd="0" presId="urn:microsoft.com/office/officeart/2005/8/layout/venn1"/>
    <dgm:cxn modelId="{D35B07CF-FC3E-4712-8AF6-7828FB1D18AE}" srcId="{C7499EB5-04EC-4DA6-BB5C-AB29EA205464}" destId="{046AD8EA-DFCC-484E-B147-91CBC8207AEF}" srcOrd="0" destOrd="0" parTransId="{E625D49B-C881-4532-97B5-E056AB62C116}" sibTransId="{2F6716E7-673B-4D14-9041-9DCF6962CAFA}"/>
    <dgm:cxn modelId="{186D50E8-ABE2-41DA-A472-30853DD950F4}" type="presOf" srcId="{D43B6457-5C93-4AD7-BEB7-97554DEF14D5}" destId="{B61F4EA1-DAC1-4456-AC59-41ABC216F05A}" srcOrd="1" destOrd="0" presId="urn:microsoft.com/office/officeart/2005/8/layout/venn1"/>
    <dgm:cxn modelId="{028211EC-2BAE-4A78-889D-B4782A0EB66B}" type="presOf" srcId="{046AD8EA-DFCC-484E-B147-91CBC8207AEF}" destId="{1D82C089-44FA-48E8-B50E-2CFEEF4DF305}" srcOrd="0" destOrd="0" presId="urn:microsoft.com/office/officeart/2005/8/layout/venn1"/>
    <dgm:cxn modelId="{5F8371AF-8152-4BCC-89C5-E672337BCF81}" type="presParOf" srcId="{93BD32D5-7D41-47C3-8507-5E859FDF5E4B}" destId="{1D82C089-44FA-48E8-B50E-2CFEEF4DF305}" srcOrd="0" destOrd="0" presId="urn:microsoft.com/office/officeart/2005/8/layout/venn1"/>
    <dgm:cxn modelId="{04393C7C-A7DE-4BCC-91C0-8F5D79036CA2}" type="presParOf" srcId="{93BD32D5-7D41-47C3-8507-5E859FDF5E4B}" destId="{1F4D7ED3-9C40-45EA-B5C7-ADF0186CF057}" srcOrd="1" destOrd="0" presId="urn:microsoft.com/office/officeart/2005/8/layout/venn1"/>
    <dgm:cxn modelId="{B1DA99DD-4B41-4173-998D-D63BB953D78A}" type="presParOf" srcId="{93BD32D5-7D41-47C3-8507-5E859FDF5E4B}" destId="{D350EFD4-4404-456A-8C2D-5F1109111F5D}" srcOrd="2" destOrd="0" presId="urn:microsoft.com/office/officeart/2005/8/layout/venn1"/>
    <dgm:cxn modelId="{5530B6DA-4180-468F-B91A-9E831BA33FE5}" type="presParOf" srcId="{93BD32D5-7D41-47C3-8507-5E859FDF5E4B}" destId="{39390932-BE9A-4FCF-9E39-B3135F210378}" srcOrd="3" destOrd="0" presId="urn:microsoft.com/office/officeart/2005/8/layout/venn1"/>
    <dgm:cxn modelId="{88313682-D6BA-4A1D-B502-0E2204A0FF74}" type="presParOf" srcId="{93BD32D5-7D41-47C3-8507-5E859FDF5E4B}" destId="{82F3D309-12D7-4587-B9D6-1939F959B1D1}" srcOrd="4" destOrd="0" presId="urn:microsoft.com/office/officeart/2005/8/layout/venn1"/>
    <dgm:cxn modelId="{B46CFFD0-891F-4A30-8EB7-4CB4DF0FF5F5}" type="presParOf" srcId="{93BD32D5-7D41-47C3-8507-5E859FDF5E4B}" destId="{B61F4EA1-DAC1-4456-AC59-41ABC216F05A}"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DF2229-57D9-47C1-A42A-5281CF4B3A35}">
      <dsp:nvSpPr>
        <dsp:cNvPr id="0" name=""/>
        <dsp:cNvSpPr/>
      </dsp:nvSpPr>
      <dsp:spPr>
        <a:xfrm>
          <a:off x="5223" y="1449806"/>
          <a:ext cx="2380488" cy="952195"/>
        </a:xfrm>
        <a:prstGeom prst="chevron">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ysClr val="window" lastClr="FFFFFF"/>
              </a:solidFill>
              <a:latin typeface="Calibri" panose="020F0502020204030204"/>
              <a:ea typeface="+mn-ea"/>
              <a:cs typeface="+mn-cs"/>
            </a:rPr>
            <a:t>Concept Agreement</a:t>
          </a:r>
        </a:p>
      </dsp:txBody>
      <dsp:txXfrm>
        <a:off x="481321" y="1449806"/>
        <a:ext cx="1428293" cy="952195"/>
      </dsp:txXfrm>
    </dsp:sp>
    <dsp:sp modelId="{A15357C6-C0D8-4412-8564-421BBD39B8E3}">
      <dsp:nvSpPr>
        <dsp:cNvPr id="0" name=""/>
        <dsp:cNvSpPr/>
      </dsp:nvSpPr>
      <dsp:spPr>
        <a:xfrm>
          <a:off x="2147663" y="1449806"/>
          <a:ext cx="2442452" cy="952195"/>
        </a:xfrm>
        <a:prstGeom prst="chevron">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ysClr val="window" lastClr="FFFFFF"/>
              </a:solidFill>
              <a:latin typeface="Calibri" panose="020F0502020204030204"/>
              <a:ea typeface="+mn-ea"/>
              <a:cs typeface="+mn-cs"/>
            </a:rPr>
            <a:t>Data Description Agreement</a:t>
          </a:r>
        </a:p>
      </dsp:txBody>
      <dsp:txXfrm>
        <a:off x="2623761" y="1449806"/>
        <a:ext cx="1490257" cy="952195"/>
      </dsp:txXfrm>
    </dsp:sp>
    <dsp:sp modelId="{DCF278F4-1A2B-4FBF-84F9-3DB01B7C61F8}">
      <dsp:nvSpPr>
        <dsp:cNvPr id="0" name=""/>
        <dsp:cNvSpPr/>
      </dsp:nvSpPr>
      <dsp:spPr>
        <a:xfrm>
          <a:off x="4352067" y="1449806"/>
          <a:ext cx="2380488" cy="952195"/>
        </a:xfrm>
        <a:prstGeom prst="chevron">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ysClr val="window" lastClr="FFFFFF"/>
              </a:solidFill>
              <a:latin typeface="Calibri" panose="020F0502020204030204"/>
              <a:ea typeface="+mn-ea"/>
              <a:cs typeface="+mn-cs"/>
            </a:rPr>
            <a:t>Instrument Specification Agreement</a:t>
          </a:r>
        </a:p>
      </dsp:txBody>
      <dsp:txXfrm>
        <a:off x="4828165" y="1449806"/>
        <a:ext cx="1428293" cy="952195"/>
      </dsp:txXfrm>
    </dsp:sp>
    <dsp:sp modelId="{CEF11E67-E7A1-45D9-8D08-31982B9F7E67}">
      <dsp:nvSpPr>
        <dsp:cNvPr id="0" name=""/>
        <dsp:cNvSpPr/>
      </dsp:nvSpPr>
      <dsp:spPr>
        <a:xfrm>
          <a:off x="6494507" y="1449806"/>
          <a:ext cx="2380488" cy="952195"/>
        </a:xfrm>
        <a:prstGeom prst="chevron">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ysClr val="window" lastClr="FFFFFF"/>
              </a:solidFill>
              <a:latin typeface="Calibri" panose="020F0502020204030204"/>
              <a:ea typeface="+mn-ea"/>
              <a:cs typeface="+mn-cs"/>
            </a:rPr>
            <a:t>Specification Deployment</a:t>
          </a:r>
        </a:p>
      </dsp:txBody>
      <dsp:txXfrm>
        <a:off x="6970605" y="1449806"/>
        <a:ext cx="1428293" cy="9521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560F8B-BB4F-4151-A26A-C84E43F1E174}">
      <dsp:nvSpPr>
        <dsp:cNvPr id="0" name=""/>
        <dsp:cNvSpPr/>
      </dsp:nvSpPr>
      <dsp:spPr>
        <a:xfrm rot="5400000">
          <a:off x="259248" y="2327307"/>
          <a:ext cx="768932" cy="1279485"/>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564D9E-E9C9-40F2-BB68-534B964314CB}">
      <dsp:nvSpPr>
        <dsp:cNvPr id="0" name=""/>
        <dsp:cNvSpPr/>
      </dsp:nvSpPr>
      <dsp:spPr>
        <a:xfrm>
          <a:off x="130894" y="2709598"/>
          <a:ext cx="1155126" cy="1012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kern="1200" dirty="0"/>
            <a:t>Landscape analysis </a:t>
          </a:r>
          <a:endParaRPr lang="en-US" sz="1300" kern="1200" dirty="0">
            <a:solidFill>
              <a:srgbClr val="FF0000"/>
            </a:solidFill>
          </a:endParaRPr>
        </a:p>
      </dsp:txBody>
      <dsp:txXfrm>
        <a:off x="130894" y="2709598"/>
        <a:ext cx="1155126" cy="1012536"/>
      </dsp:txXfrm>
    </dsp:sp>
    <dsp:sp modelId="{DAECFD82-CAE9-4E1B-8022-2B782949E500}">
      <dsp:nvSpPr>
        <dsp:cNvPr id="0" name=""/>
        <dsp:cNvSpPr/>
      </dsp:nvSpPr>
      <dsp:spPr>
        <a:xfrm>
          <a:off x="1068072" y="2233110"/>
          <a:ext cx="217948" cy="217948"/>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07B089B-D446-459D-8AD5-656C3DEC3D55}">
      <dsp:nvSpPr>
        <dsp:cNvPr id="0" name=""/>
        <dsp:cNvSpPr/>
      </dsp:nvSpPr>
      <dsp:spPr>
        <a:xfrm rot="5400000">
          <a:off x="1673349" y="1977386"/>
          <a:ext cx="768932" cy="1279485"/>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F9A72A5-F880-4EA5-B080-2E56157CEBDF}">
      <dsp:nvSpPr>
        <dsp:cNvPr id="0" name=""/>
        <dsp:cNvSpPr/>
      </dsp:nvSpPr>
      <dsp:spPr>
        <a:xfrm>
          <a:off x="1544995" y="2359677"/>
          <a:ext cx="1155126" cy="1012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kern="1200" dirty="0"/>
            <a:t>Identify subject matter experts (SMEs)</a:t>
          </a:r>
          <a:endParaRPr lang="en-US" sz="1300" kern="1200" dirty="0">
            <a:solidFill>
              <a:srgbClr val="FF0000"/>
            </a:solidFill>
          </a:endParaRPr>
        </a:p>
      </dsp:txBody>
      <dsp:txXfrm>
        <a:off x="1544995" y="2359677"/>
        <a:ext cx="1155126" cy="1012536"/>
      </dsp:txXfrm>
    </dsp:sp>
    <dsp:sp modelId="{C7D9E0DB-52C6-4DB8-A6D6-BAC4519BC7E2}">
      <dsp:nvSpPr>
        <dsp:cNvPr id="0" name=""/>
        <dsp:cNvSpPr/>
      </dsp:nvSpPr>
      <dsp:spPr>
        <a:xfrm>
          <a:off x="2482173" y="1883189"/>
          <a:ext cx="217948" cy="217948"/>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9B711D-ADE0-49E0-89B2-14D7270B677E}">
      <dsp:nvSpPr>
        <dsp:cNvPr id="0" name=""/>
        <dsp:cNvSpPr/>
      </dsp:nvSpPr>
      <dsp:spPr>
        <a:xfrm rot="5400000">
          <a:off x="3087450" y="1627466"/>
          <a:ext cx="768932" cy="1279485"/>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FEB7ED-AA82-449E-9F0C-353FC035019E}">
      <dsp:nvSpPr>
        <dsp:cNvPr id="0" name=""/>
        <dsp:cNvSpPr/>
      </dsp:nvSpPr>
      <dsp:spPr>
        <a:xfrm>
          <a:off x="2959096" y="2009756"/>
          <a:ext cx="1155126" cy="1012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kern="1200" dirty="0"/>
            <a:t>Extract data elements and refine scope </a:t>
          </a:r>
        </a:p>
      </dsp:txBody>
      <dsp:txXfrm>
        <a:off x="2959096" y="2009756"/>
        <a:ext cx="1155126" cy="1012536"/>
      </dsp:txXfrm>
    </dsp:sp>
    <dsp:sp modelId="{0A34BFC3-E82E-4AAB-A3A2-8ECBD077994C}">
      <dsp:nvSpPr>
        <dsp:cNvPr id="0" name=""/>
        <dsp:cNvSpPr/>
      </dsp:nvSpPr>
      <dsp:spPr>
        <a:xfrm>
          <a:off x="3896274" y="1533268"/>
          <a:ext cx="217948" cy="217948"/>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076D41D-1C5A-488C-AAF9-3E9F6CDFC18B}">
      <dsp:nvSpPr>
        <dsp:cNvPr id="0" name=""/>
        <dsp:cNvSpPr/>
      </dsp:nvSpPr>
      <dsp:spPr>
        <a:xfrm rot="5400000">
          <a:off x="4501551" y="1277545"/>
          <a:ext cx="768932" cy="1279485"/>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6856889-3CF5-42E2-843A-F9E718A5D61A}">
      <dsp:nvSpPr>
        <dsp:cNvPr id="0" name=""/>
        <dsp:cNvSpPr/>
      </dsp:nvSpPr>
      <dsp:spPr>
        <a:xfrm>
          <a:off x="4373197" y="1659835"/>
          <a:ext cx="1155126" cy="1012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kern="1200" dirty="0"/>
            <a:t>Map themes to data elements</a:t>
          </a:r>
        </a:p>
      </dsp:txBody>
      <dsp:txXfrm>
        <a:off x="4373197" y="1659835"/>
        <a:ext cx="1155126" cy="1012536"/>
      </dsp:txXfrm>
    </dsp:sp>
    <dsp:sp modelId="{C80F834B-9DA4-44BB-885F-EDB4C5A5AE37}">
      <dsp:nvSpPr>
        <dsp:cNvPr id="0" name=""/>
        <dsp:cNvSpPr/>
      </dsp:nvSpPr>
      <dsp:spPr>
        <a:xfrm>
          <a:off x="5310375" y="1183348"/>
          <a:ext cx="217948" cy="217948"/>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9D9CA60-019C-4590-87F9-4D4AE40F444B}">
      <dsp:nvSpPr>
        <dsp:cNvPr id="0" name=""/>
        <dsp:cNvSpPr/>
      </dsp:nvSpPr>
      <dsp:spPr>
        <a:xfrm rot="5400000">
          <a:off x="5915652" y="927624"/>
          <a:ext cx="768932" cy="1279485"/>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1B8AA6D-064D-4F0E-806B-7BB08F00394C}">
      <dsp:nvSpPr>
        <dsp:cNvPr id="0" name=""/>
        <dsp:cNvSpPr/>
      </dsp:nvSpPr>
      <dsp:spPr>
        <a:xfrm>
          <a:off x="5787298" y="1309915"/>
          <a:ext cx="1155126" cy="1012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kern="1200" dirty="0"/>
            <a:t>Cluster and analyze</a:t>
          </a:r>
        </a:p>
      </dsp:txBody>
      <dsp:txXfrm>
        <a:off x="5787298" y="1309915"/>
        <a:ext cx="1155126" cy="1012536"/>
      </dsp:txXfrm>
    </dsp:sp>
    <dsp:sp modelId="{FCEB3858-773D-40CE-B3F4-D4D456069E08}">
      <dsp:nvSpPr>
        <dsp:cNvPr id="0" name=""/>
        <dsp:cNvSpPr/>
      </dsp:nvSpPr>
      <dsp:spPr>
        <a:xfrm>
          <a:off x="6724476" y="833427"/>
          <a:ext cx="217948" cy="217948"/>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3917D4E-A824-46CC-9552-46DEC00C43DE}">
      <dsp:nvSpPr>
        <dsp:cNvPr id="0" name=""/>
        <dsp:cNvSpPr/>
      </dsp:nvSpPr>
      <dsp:spPr>
        <a:xfrm rot="5400000">
          <a:off x="7329753" y="577703"/>
          <a:ext cx="768932" cy="1279485"/>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643A70-D5AB-4DE6-BAAB-EFA5303DC1C3}">
      <dsp:nvSpPr>
        <dsp:cNvPr id="0" name=""/>
        <dsp:cNvSpPr/>
      </dsp:nvSpPr>
      <dsp:spPr>
        <a:xfrm>
          <a:off x="7201399" y="959994"/>
          <a:ext cx="1155126" cy="1012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kern="1200" dirty="0"/>
            <a:t>Identify set of data elements for EOC</a:t>
          </a:r>
        </a:p>
      </dsp:txBody>
      <dsp:txXfrm>
        <a:off x="7201399" y="959994"/>
        <a:ext cx="1155126" cy="1012536"/>
      </dsp:txXfrm>
    </dsp:sp>
    <dsp:sp modelId="{0F77F865-7057-4214-9345-FF64C18850C4}">
      <dsp:nvSpPr>
        <dsp:cNvPr id="0" name=""/>
        <dsp:cNvSpPr/>
      </dsp:nvSpPr>
      <dsp:spPr>
        <a:xfrm>
          <a:off x="8138578" y="483506"/>
          <a:ext cx="217948" cy="217948"/>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4225EC-4460-4E32-A62B-738B5F43C9AE}">
      <dsp:nvSpPr>
        <dsp:cNvPr id="0" name=""/>
        <dsp:cNvSpPr/>
      </dsp:nvSpPr>
      <dsp:spPr>
        <a:xfrm rot="5400000">
          <a:off x="8743854" y="227783"/>
          <a:ext cx="768932" cy="1279485"/>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AC58400-A4EF-47B0-BAB7-DE0096685EA9}">
      <dsp:nvSpPr>
        <dsp:cNvPr id="0" name=""/>
        <dsp:cNvSpPr/>
      </dsp:nvSpPr>
      <dsp:spPr>
        <a:xfrm>
          <a:off x="8615500" y="610073"/>
          <a:ext cx="1155126" cy="1012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kern="1200" dirty="0"/>
            <a:t>Publish in SDP-V</a:t>
          </a:r>
        </a:p>
      </dsp:txBody>
      <dsp:txXfrm>
        <a:off x="8615500" y="610073"/>
        <a:ext cx="1155126" cy="1012536"/>
      </dsp:txXfrm>
    </dsp:sp>
    <dsp:sp modelId="{33DF5954-5A46-4D5B-BE5C-9AD6F0A01E27}">
      <dsp:nvSpPr>
        <dsp:cNvPr id="0" name=""/>
        <dsp:cNvSpPr/>
      </dsp:nvSpPr>
      <dsp:spPr>
        <a:xfrm>
          <a:off x="9552679" y="133586"/>
          <a:ext cx="217948" cy="217948"/>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F5F199D-8602-467F-BB15-A939BEAAF969}">
      <dsp:nvSpPr>
        <dsp:cNvPr id="0" name=""/>
        <dsp:cNvSpPr/>
      </dsp:nvSpPr>
      <dsp:spPr>
        <a:xfrm rot="5400000">
          <a:off x="10157955" y="-122137"/>
          <a:ext cx="768932" cy="1279485"/>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A94BCFB-8673-400A-B721-595D32021D9F}">
      <dsp:nvSpPr>
        <dsp:cNvPr id="0" name=""/>
        <dsp:cNvSpPr/>
      </dsp:nvSpPr>
      <dsp:spPr>
        <a:xfrm>
          <a:off x="10029601" y="260153"/>
          <a:ext cx="1155126" cy="1012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kern="1200" dirty="0"/>
            <a:t>Write final report</a:t>
          </a:r>
        </a:p>
      </dsp:txBody>
      <dsp:txXfrm>
        <a:off x="10029601" y="260153"/>
        <a:ext cx="1155126" cy="101253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82C089-44FA-48E8-B50E-2CFEEF4DF305}">
      <dsp:nvSpPr>
        <dsp:cNvPr id="0" name=""/>
        <dsp:cNvSpPr/>
      </dsp:nvSpPr>
      <dsp:spPr>
        <a:xfrm>
          <a:off x="1812417" y="61857"/>
          <a:ext cx="2969162" cy="2969162"/>
        </a:xfrm>
        <a:prstGeom prst="ellipse">
          <a:avLst/>
        </a:prstGeom>
        <a:solidFill>
          <a:schemeClr val="accent2">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r>
            <a:rPr lang="en-US" sz="3200" kern="1200" dirty="0"/>
            <a:t>DHaaS Core Team</a:t>
          </a:r>
        </a:p>
      </dsp:txBody>
      <dsp:txXfrm>
        <a:off x="2208306" y="581460"/>
        <a:ext cx="2177385" cy="1336123"/>
      </dsp:txXfrm>
    </dsp:sp>
    <dsp:sp modelId="{D350EFD4-4404-456A-8C2D-5F1109111F5D}">
      <dsp:nvSpPr>
        <dsp:cNvPr id="0" name=""/>
        <dsp:cNvSpPr/>
      </dsp:nvSpPr>
      <dsp:spPr>
        <a:xfrm>
          <a:off x="2740736" y="1961854"/>
          <a:ext cx="2969162" cy="2969162"/>
        </a:xfrm>
        <a:prstGeom prst="ellipse">
          <a:avLst/>
        </a:prstGeom>
        <a:solidFill>
          <a:schemeClr val="accent2">
            <a:alpha val="50000"/>
            <a:hueOff val="-4526862"/>
            <a:satOff val="-19791"/>
            <a:lumOff val="6568"/>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r>
            <a:rPr lang="en-US" sz="3200" kern="1200" dirty="0"/>
            <a:t>Subject Matter Experts</a:t>
          </a:r>
        </a:p>
      </dsp:txBody>
      <dsp:txXfrm>
        <a:off x="3648805" y="2728887"/>
        <a:ext cx="1781497" cy="1633039"/>
      </dsp:txXfrm>
    </dsp:sp>
    <dsp:sp modelId="{82F3D309-12D7-4587-B9D6-1939F959B1D1}">
      <dsp:nvSpPr>
        <dsp:cNvPr id="0" name=""/>
        <dsp:cNvSpPr/>
      </dsp:nvSpPr>
      <dsp:spPr>
        <a:xfrm>
          <a:off x="953043" y="1961854"/>
          <a:ext cx="2969162" cy="2969162"/>
        </a:xfrm>
        <a:prstGeom prst="ellipse">
          <a:avLst/>
        </a:prstGeom>
        <a:solidFill>
          <a:schemeClr val="accent2">
            <a:alpha val="50000"/>
            <a:hueOff val="-9053723"/>
            <a:satOff val="-39581"/>
            <a:lumOff val="13136"/>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r>
            <a:rPr lang="en-US" sz="3200" kern="1200" dirty="0"/>
            <a:t>CDC Centers</a:t>
          </a:r>
        </a:p>
      </dsp:txBody>
      <dsp:txXfrm>
        <a:off x="1232639" y="2728887"/>
        <a:ext cx="1781497" cy="1633039"/>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49F9B8-CBD0-436C-B890-73B89D779533}" type="datetimeFigureOut">
              <a:rPr lang="en-US" smtClean="0"/>
              <a:t>6/28/2019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383DDF-D3D3-4C73-AEAD-01B1F1EE3F65}" type="slidenum">
              <a:rPr lang="en-US" smtClean="0"/>
              <a:t>‹#›</a:t>
            </a:fld>
            <a:endParaRPr lang="en-US" dirty="0"/>
          </a:p>
        </p:txBody>
      </p:sp>
    </p:spTree>
    <p:extLst>
      <p:ext uri="{BB962C8B-B14F-4D97-AF65-F5344CB8AC3E}">
        <p14:creationId xmlns:p14="http://schemas.microsoft.com/office/powerpoint/2010/main" val="19497272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383DDF-D3D3-4C73-AEAD-01B1F1EE3F65}" type="slidenum">
              <a:rPr lang="en-US" smtClean="0"/>
              <a:t>1</a:t>
            </a:fld>
            <a:endParaRPr lang="en-US" dirty="0"/>
          </a:p>
        </p:txBody>
      </p:sp>
    </p:spTree>
    <p:extLst>
      <p:ext uri="{BB962C8B-B14F-4D97-AF65-F5344CB8AC3E}">
        <p14:creationId xmlns:p14="http://schemas.microsoft.com/office/powerpoint/2010/main" val="18572063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383DDF-D3D3-4C73-AEAD-01B1F1EE3F65}" type="slidenum">
              <a:rPr lang="en-US" smtClean="0"/>
              <a:t>2</a:t>
            </a:fld>
            <a:endParaRPr lang="en-US" dirty="0"/>
          </a:p>
        </p:txBody>
      </p:sp>
    </p:spTree>
    <p:extLst>
      <p:ext uri="{BB962C8B-B14F-4D97-AF65-F5344CB8AC3E}">
        <p14:creationId xmlns:p14="http://schemas.microsoft.com/office/powerpoint/2010/main" val="35763699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383DDF-D3D3-4C73-AEAD-01B1F1EE3F65}" type="slidenum">
              <a:rPr lang="en-US" smtClean="0"/>
              <a:t>3</a:t>
            </a:fld>
            <a:endParaRPr lang="en-US" dirty="0"/>
          </a:p>
        </p:txBody>
      </p:sp>
    </p:spTree>
    <p:extLst>
      <p:ext uri="{BB962C8B-B14F-4D97-AF65-F5344CB8AC3E}">
        <p14:creationId xmlns:p14="http://schemas.microsoft.com/office/powerpoint/2010/main" val="29141816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2338" y="298450"/>
            <a:ext cx="4614862" cy="2595563"/>
          </a:xfrm>
        </p:spPr>
      </p:sp>
      <p:sp>
        <p:nvSpPr>
          <p:cNvPr id="3" name="Notes Placeholder 2"/>
          <p:cNvSpPr>
            <a:spLocks noGrp="1"/>
          </p:cNvSpPr>
          <p:nvPr>
            <p:ph type="body" idx="1"/>
          </p:nvPr>
        </p:nvSpPr>
        <p:spPr>
          <a:xfrm>
            <a:off x="235022" y="3047506"/>
            <a:ext cx="6556232" cy="5693838"/>
          </a:xfrm>
        </p:spPr>
        <p:txBody>
          <a:bodyPr>
            <a:normAutofit/>
          </a:bodyPr>
          <a:lstStyle/>
          <a:p>
            <a:pPr marL="291751" indent="-291751">
              <a:buFont typeface="Arial" panose="020B0604020202020204" pitchFamily="34" charset="0"/>
              <a:buChar char="•"/>
            </a:pPr>
            <a:r>
              <a:rPr lang="en-US" sz="1400" dirty="0"/>
              <a:t>In 2016, CDC initiated surveillance modernization by designing and developing a cloud-based platform of shared services called the Surveillance Data Platform. </a:t>
            </a:r>
          </a:p>
          <a:p>
            <a:pPr marL="291751" indent="-291751">
              <a:buFont typeface="Arial" panose="020B0604020202020204" pitchFamily="34" charset="0"/>
              <a:buChar char="•"/>
            </a:pPr>
            <a:r>
              <a:rPr lang="en-US" sz="1400" dirty="0"/>
              <a:t>The Surveillance Data Platform is an opportunity to achieve essential outcomes by delivering shared services that will have direct, tangible value to public health programs and partners.</a:t>
            </a:r>
          </a:p>
          <a:p>
            <a:endParaRPr lang="en-US" sz="1400" dirty="0"/>
          </a:p>
          <a:p>
            <a:r>
              <a:rPr lang="en-US" sz="1400" dirty="0"/>
              <a:t>SDP is a secure, cloud-based platform that centralizes and shares common information technology services needed for disease surveillance.</a:t>
            </a:r>
          </a:p>
          <a:p>
            <a:r>
              <a:rPr lang="en-US" sz="1400" dirty="0"/>
              <a:t>As one of several CDC surveillance strategy initiatives, SDP seeks to improve public health outcomes by</a:t>
            </a:r>
          </a:p>
          <a:p>
            <a:pPr marL="175050" indent="-175050">
              <a:buFont typeface="Arial" panose="020B0604020202020204" pitchFamily="34" charset="0"/>
              <a:buChar char="•"/>
            </a:pPr>
            <a:r>
              <a:rPr lang="en-US" sz="1400" dirty="0"/>
              <a:t>Enhancing public health’s ability to manage, share, and analyze data as well as share and reuse technological capabilities,</a:t>
            </a:r>
          </a:p>
          <a:p>
            <a:pPr marL="175050" indent="-175050">
              <a:buFont typeface="Arial" panose="020B0604020202020204" pitchFamily="34" charset="0"/>
              <a:buChar char="•"/>
            </a:pPr>
            <a:r>
              <a:rPr lang="en-US" sz="1400" dirty="0"/>
              <a:t>Reducing unnecessary burden on internal and external data partners, and</a:t>
            </a:r>
          </a:p>
          <a:p>
            <a:pPr marL="175050" indent="-175050">
              <a:buFont typeface="Arial" panose="020B0604020202020204" pitchFamily="34" charset="0"/>
              <a:buChar char="•"/>
            </a:pPr>
            <a:r>
              <a:rPr lang="en-US" sz="1400" dirty="0"/>
              <a:t>Improving efficiency in public health data usage and tracking across CDC.</a:t>
            </a:r>
          </a:p>
          <a:p>
            <a:endParaRPr lang="en-US" sz="1400" dirty="0"/>
          </a:p>
          <a:p>
            <a:endParaRPr lang="en-US" sz="1100" dirty="0"/>
          </a:p>
        </p:txBody>
      </p:sp>
      <p:sp>
        <p:nvSpPr>
          <p:cNvPr id="4" name="Slide Number Placeholder 3"/>
          <p:cNvSpPr>
            <a:spLocks noGrp="1"/>
          </p:cNvSpPr>
          <p:nvPr>
            <p:ph type="sldNum" sz="quarter" idx="10"/>
          </p:nvPr>
        </p:nvSpPr>
        <p:spPr/>
        <p:txBody>
          <a:bodyPr/>
          <a:lstStyle/>
          <a:p>
            <a:pPr defTabSz="867423">
              <a:defRPr/>
            </a:pPr>
            <a:fld id="{EB38CAEC-4554-485B-9189-C45C7447A404}" type="slidenum">
              <a:rPr lang="en-US" sz="1600" kern="0">
                <a:solidFill>
                  <a:sysClr val="windowText" lastClr="000000"/>
                </a:solidFill>
                <a:latin typeface="Calibri" panose="020F0502020204030204"/>
                <a:ea typeface="ＭＳ Ｐゴシック" pitchFamily="9" charset="-128"/>
              </a:rPr>
              <a:pPr defTabSz="867423">
                <a:defRPr/>
              </a:pPr>
              <a:t>4</a:t>
            </a:fld>
            <a:endParaRPr lang="en-US" sz="1600" kern="0" dirty="0">
              <a:solidFill>
                <a:sysClr val="windowText" lastClr="000000"/>
              </a:solidFill>
              <a:latin typeface="Calibri" panose="020F0502020204030204"/>
              <a:ea typeface="ＭＳ Ｐゴシック" pitchFamily="9" charset="-128"/>
            </a:endParaRPr>
          </a:p>
        </p:txBody>
      </p:sp>
    </p:spTree>
    <p:extLst>
      <p:ext uri="{BB962C8B-B14F-4D97-AF65-F5344CB8AC3E}">
        <p14:creationId xmlns:p14="http://schemas.microsoft.com/office/powerpoint/2010/main" val="37891841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602">
              <a:defRPr/>
            </a:pPr>
            <a:r>
              <a:rPr lang="en-US" sz="1200" dirty="0"/>
              <a:t>People: SDP WG, Subgroups, and Tech Panels</a:t>
            </a:r>
          </a:p>
          <a:p>
            <a:pPr defTabSz="933602">
              <a:defRPr/>
            </a:pPr>
            <a:endParaRPr lang="en-US" sz="1200" dirty="0"/>
          </a:p>
          <a:p>
            <a:pPr defTabSz="933602">
              <a:defRPr/>
            </a:pPr>
            <a:r>
              <a:rPr lang="en-US" sz="1200" dirty="0"/>
              <a:t>Process: Development of Harmonization SOP (DHaaS and SMaHSC work discussed today), SDP-V Onboarding</a:t>
            </a:r>
          </a:p>
          <a:p>
            <a:pPr defTabSz="933602">
              <a:defRPr/>
            </a:pPr>
            <a:endParaRPr lang="en-US" sz="1200" dirty="0"/>
          </a:p>
          <a:p>
            <a:pPr defTabSz="933602">
              <a:defRPr/>
            </a:pPr>
            <a:r>
              <a:rPr lang="en-US" sz="1200" dirty="0"/>
              <a:t>The SDP program currently offers the following services– </a:t>
            </a:r>
          </a:p>
          <a:p>
            <a:pPr defTabSz="933602">
              <a:defRPr/>
            </a:pPr>
            <a:r>
              <a:rPr lang="en-US" sz="1200" dirty="0"/>
              <a:t>Vocabulary Service (SDP-V),</a:t>
            </a:r>
          </a:p>
          <a:p>
            <a:pPr defTabSz="933602">
              <a:defRPr/>
            </a:pPr>
            <a:r>
              <a:rPr lang="en-US" sz="1200" dirty="0"/>
              <a:t> Content-based Routing (CBR),  </a:t>
            </a:r>
          </a:p>
          <a:p>
            <a:pPr defTabSz="933602">
              <a:defRPr/>
            </a:pPr>
            <a:r>
              <a:rPr lang="en-US" sz="1200" dirty="0"/>
              <a:t>Enterprise Container Platform as a Service (ECPaaS) , </a:t>
            </a:r>
          </a:p>
          <a:p>
            <a:pPr defTabSz="933602">
              <a:defRPr/>
            </a:pPr>
            <a:r>
              <a:rPr lang="en-US" sz="1200" dirty="0"/>
              <a:t>Application Programming Interface (API) gateway, and</a:t>
            </a:r>
          </a:p>
          <a:p>
            <a:pPr defTabSz="933602">
              <a:defRPr/>
            </a:pPr>
            <a:r>
              <a:rPr lang="en-US" sz="1200" dirty="0"/>
              <a:t> Collaboration Tools Services. </a:t>
            </a:r>
          </a:p>
          <a:p>
            <a:pPr defTabSz="933602">
              <a:defRPr/>
            </a:pPr>
            <a:endParaRPr lang="en-US" sz="1200" dirty="0"/>
          </a:p>
          <a:p>
            <a:pPr defTabSz="933602">
              <a:defRPr/>
            </a:pPr>
            <a:r>
              <a:rPr lang="en-US" sz="1200" dirty="0"/>
              <a:t>Additional shared services will be released as they become available. </a:t>
            </a:r>
          </a:p>
          <a:p>
            <a:endParaRPr lang="en-US" dirty="0"/>
          </a:p>
        </p:txBody>
      </p:sp>
      <p:sp>
        <p:nvSpPr>
          <p:cNvPr id="4" name="Slide Number Placeholder 3"/>
          <p:cNvSpPr>
            <a:spLocks noGrp="1"/>
          </p:cNvSpPr>
          <p:nvPr>
            <p:ph type="sldNum" sz="quarter" idx="5"/>
          </p:nvPr>
        </p:nvSpPr>
        <p:spPr/>
        <p:txBody>
          <a:bodyPr/>
          <a:lstStyle/>
          <a:p>
            <a:fld id="{DD383DDF-D3D3-4C73-AEAD-01B1F1EE3F65}" type="slidenum">
              <a:rPr lang="en-US" smtClean="0"/>
              <a:t>5</a:t>
            </a:fld>
            <a:endParaRPr lang="en-US" dirty="0"/>
          </a:p>
        </p:txBody>
      </p:sp>
    </p:spTree>
    <p:extLst>
      <p:ext uri="{BB962C8B-B14F-4D97-AF65-F5344CB8AC3E}">
        <p14:creationId xmlns:p14="http://schemas.microsoft.com/office/powerpoint/2010/main" val="35503777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383DDF-D3D3-4C73-AEAD-01B1F1EE3F65}" type="slidenum">
              <a:rPr lang="en-US" smtClean="0"/>
              <a:t>6</a:t>
            </a:fld>
            <a:endParaRPr lang="en-US" dirty="0"/>
          </a:p>
        </p:txBody>
      </p:sp>
    </p:spTree>
    <p:extLst>
      <p:ext uri="{BB962C8B-B14F-4D97-AF65-F5344CB8AC3E}">
        <p14:creationId xmlns:p14="http://schemas.microsoft.com/office/powerpoint/2010/main" val="38391448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DHaaS uses people in provisional harmonization workgroups that apply processes and technologies to address strategically chosen topic areas for harmonization (e.g., opioid use). Data harmonization workgroups include epidemiologists and other subject matter experts (SMEs).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D383DDF-D3D3-4C73-AEAD-01B1F1EE3F65}" type="slidenum">
              <a:rPr lang="en-US" smtClean="0"/>
              <a:t>7</a:t>
            </a:fld>
            <a:endParaRPr lang="en-US" dirty="0"/>
          </a:p>
        </p:txBody>
      </p:sp>
    </p:spTree>
    <p:extLst>
      <p:ext uri="{BB962C8B-B14F-4D97-AF65-F5344CB8AC3E}">
        <p14:creationId xmlns:p14="http://schemas.microsoft.com/office/powerpoint/2010/main" val="26227511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400" dirty="0"/>
              <a:t>Effective standards management and harmonization will contribute to the overall improvement of surveillance activities:</a:t>
            </a:r>
          </a:p>
          <a:p>
            <a:pPr marL="758552" lvl="1" indent="-291751">
              <a:buFont typeface="Arial" panose="020B0604020202020204" pitchFamily="34" charset="0"/>
              <a:buChar char="•"/>
            </a:pPr>
            <a:r>
              <a:rPr lang="en-US" sz="1400" dirty="0"/>
              <a:t>Increasing data reuse across CDC </a:t>
            </a:r>
          </a:p>
          <a:p>
            <a:pPr marL="758552" lvl="1" indent="-291751">
              <a:buFont typeface="Arial" panose="020B0604020202020204" pitchFamily="34" charset="0"/>
              <a:buChar char="•"/>
            </a:pPr>
            <a:r>
              <a:rPr lang="en-US" sz="1400" dirty="0"/>
              <a:t>Lowering burden for external surveillance partners, by:</a:t>
            </a:r>
          </a:p>
          <a:p>
            <a:pPr marL="1225353" lvl="2" indent="-291751">
              <a:buFont typeface="Arial" panose="020B0604020202020204" pitchFamily="34" charset="0"/>
              <a:buChar char="•"/>
            </a:pPr>
            <a:r>
              <a:rPr lang="en-US" sz="1400" dirty="0"/>
              <a:t>Providing more well-defined and consistent reporting requirements</a:t>
            </a:r>
          </a:p>
          <a:p>
            <a:pPr marL="1225353" lvl="2" indent="-291751">
              <a:buFont typeface="Arial" panose="020B0604020202020204" pitchFamily="34" charset="0"/>
              <a:buChar char="•"/>
            </a:pPr>
            <a:r>
              <a:rPr lang="en-US" sz="1400" dirty="0"/>
              <a:t>Decreasing implementation effort and complexity for vendors of electronic disease surveillance systems and electronic health records</a:t>
            </a:r>
          </a:p>
          <a:p>
            <a:pPr marL="1225353" lvl="2" indent="-291751">
              <a:buFont typeface="Arial" panose="020B0604020202020204" pitchFamily="34" charset="0"/>
              <a:buChar char="•"/>
            </a:pPr>
            <a:r>
              <a:rPr lang="en-US" sz="1400" dirty="0"/>
              <a:t>Reducing redundant data reporting efforts of data providers, including individual hospitals, healthcare provider offices, laboratories, state and local health agencies, and other surveillance partners</a:t>
            </a:r>
          </a:p>
          <a:p>
            <a:pPr marL="758552" lvl="1" indent="-291751">
              <a:buFont typeface="Arial" panose="020B0604020202020204" pitchFamily="34" charset="0"/>
              <a:buChar char="•"/>
            </a:pPr>
            <a:r>
              <a:rPr lang="en-US" sz="1400" dirty="0"/>
              <a:t>Faster and easier development and deployment of new data collection efforts</a:t>
            </a:r>
          </a:p>
          <a:p>
            <a:pPr marL="758552" lvl="1" indent="-291751">
              <a:buFont typeface="Arial" panose="020B0604020202020204" pitchFamily="34" charset="0"/>
              <a:buChar char="•"/>
            </a:pPr>
            <a:r>
              <a:rPr lang="en-US" sz="1400" dirty="0"/>
              <a:t>Expedited parsing, preparation, and provisioning activities prior to data analysis</a:t>
            </a:r>
          </a:p>
          <a:p>
            <a:pPr marL="758552" lvl="1" indent="-291751">
              <a:buFont typeface="Arial" panose="020B0604020202020204" pitchFamily="34" charset="0"/>
              <a:buChar char="•"/>
            </a:pPr>
            <a:r>
              <a:rPr lang="en-US" sz="1400" dirty="0"/>
              <a:t>And Expanded analytical capability due to the increase in quality, comprehension, and consistency of collected data.</a:t>
            </a:r>
          </a:p>
          <a:p>
            <a:endParaRPr lang="en-US" sz="1400" dirty="0"/>
          </a:p>
          <a:p>
            <a:pPr defTabSz="933602">
              <a:defRPr/>
            </a:pPr>
            <a:r>
              <a:rPr lang="en-US" sz="1400" dirty="0"/>
              <a:t>These goals continue to be the drivers for this work. </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33602"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800" b="0" i="0" u="none" strike="noStrike" kern="0" cap="none" spc="0" normalizeH="0" baseline="0" noProof="0">
                <a:ln>
                  <a:noFill/>
                </a:ln>
                <a:solidFill>
                  <a:sysClr val="windowText" lastClr="000000"/>
                </a:solidFill>
                <a:effectLst/>
                <a:uLnTx/>
                <a:uFillTx/>
                <a:latin typeface="Calibri" panose="020F0502020204030204"/>
                <a:ea typeface="+mn-ea"/>
                <a:cs typeface="+mn-cs"/>
              </a:rPr>
              <a:pPr marL="0" marR="0" lvl="0" indent="0" algn="r" defTabSz="933602" rtl="0" eaLnBrk="1" fontAlgn="auto" latinLnBrk="0" hangingPunct="1">
                <a:lnSpc>
                  <a:spcPct val="100000"/>
                </a:lnSpc>
                <a:spcBef>
                  <a:spcPts val="0"/>
                </a:spcBef>
                <a:spcAft>
                  <a:spcPts val="0"/>
                </a:spcAft>
                <a:buClrTx/>
                <a:buSzTx/>
                <a:buFontTx/>
                <a:buNone/>
                <a:tabLst/>
                <a:defRPr/>
              </a:pPr>
              <a:t>8</a:t>
            </a:fld>
            <a:endParaRPr kumimoji="0" lang="en-US"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27281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Concept Agreement –  communities agree on the terminology and definitions for important concepts in a mission area.</a:t>
            </a:r>
          </a:p>
          <a:p>
            <a:endParaRPr lang="en-US" dirty="0"/>
          </a:p>
          <a:p>
            <a:r>
              <a:rPr lang="en-US" dirty="0"/>
              <a:t>Data Description Agreement – communities agree on important observation, calculation, and assessment data needed to measure aspects of population health. These are expressed using terminology agreed to in the concept agreement. They become the data elements, form fields, questions and value domains used in systems and collection instruments.</a:t>
            </a:r>
          </a:p>
          <a:p>
            <a:endParaRPr lang="en-US" dirty="0"/>
          </a:p>
          <a:p>
            <a:r>
              <a:rPr lang="en-US" dirty="0"/>
              <a:t>Instrument Specification Agreement – communities choose which data elements, form fields, questions and value domains from the data description agreement to use for a specific data collection, exchange, or repository effort</a:t>
            </a:r>
          </a:p>
          <a:p>
            <a:endParaRPr lang="en-US" dirty="0"/>
          </a:p>
          <a:p>
            <a:r>
              <a:rPr lang="en-US" dirty="0"/>
              <a:t>Specification Deployment - Communities deploy data collection, repository, and exchange instruments (and systems) that map to specification agreements</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3339DF-B142-4222-9902-FBC2BF27DE9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600662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383DDF-D3D3-4C73-AEAD-01B1F1EE3F65}" type="slidenum">
              <a:rPr lang="en-US" smtClean="0"/>
              <a:t>10</a:t>
            </a:fld>
            <a:endParaRPr lang="en-US" dirty="0"/>
          </a:p>
        </p:txBody>
      </p:sp>
    </p:spTree>
    <p:extLst>
      <p:ext uri="{BB962C8B-B14F-4D97-AF65-F5344CB8AC3E}">
        <p14:creationId xmlns:p14="http://schemas.microsoft.com/office/powerpoint/2010/main" val="26227511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383DDF-D3D3-4C73-AEAD-01B1F1EE3F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59500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383DDF-D3D3-4C73-AEAD-01B1F1EE3F65}" type="slidenum">
              <a:rPr lang="en-US" smtClean="0"/>
              <a:t>13</a:t>
            </a:fld>
            <a:endParaRPr lang="en-US" dirty="0"/>
          </a:p>
        </p:txBody>
      </p:sp>
    </p:spTree>
    <p:extLst>
      <p:ext uri="{BB962C8B-B14F-4D97-AF65-F5344CB8AC3E}">
        <p14:creationId xmlns:p14="http://schemas.microsoft.com/office/powerpoint/2010/main" val="36014980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are the roles and their relationships for executing the harmonization of pregnancy status. Our solicitation for subject matter experts has given us many points of contact. We desire CSTE member engagement in this harmonization activity</a:t>
            </a:r>
            <a:endParaRPr lang="en-US" sz="1100" dirty="0"/>
          </a:p>
          <a:p>
            <a:endParaRPr lang="en-US" dirty="0"/>
          </a:p>
        </p:txBody>
      </p:sp>
      <p:sp>
        <p:nvSpPr>
          <p:cNvPr id="4" name="Slide Number Placeholder 3"/>
          <p:cNvSpPr>
            <a:spLocks noGrp="1"/>
          </p:cNvSpPr>
          <p:nvPr>
            <p:ph type="sldNum" sz="quarter" idx="5"/>
          </p:nvPr>
        </p:nvSpPr>
        <p:spPr/>
        <p:txBody>
          <a:bodyPr/>
          <a:lstStyle/>
          <a:p>
            <a:fld id="{DD383DDF-D3D3-4C73-AEAD-01B1F1EE3F65}" type="slidenum">
              <a:rPr lang="en-US" smtClean="0"/>
              <a:t>16</a:t>
            </a:fld>
            <a:endParaRPr lang="en-US" dirty="0"/>
          </a:p>
        </p:txBody>
      </p:sp>
    </p:spTree>
    <p:extLst>
      <p:ext uri="{BB962C8B-B14F-4D97-AF65-F5344CB8AC3E}">
        <p14:creationId xmlns:p14="http://schemas.microsoft.com/office/powerpoint/2010/main" val="5366468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383DDF-D3D3-4C73-AEAD-01B1F1EE3F65}" type="slidenum">
              <a:rPr lang="en-US" smtClean="0"/>
              <a:t>17</a:t>
            </a:fld>
            <a:endParaRPr lang="en-US" dirty="0"/>
          </a:p>
        </p:txBody>
      </p:sp>
    </p:spTree>
    <p:extLst>
      <p:ext uri="{BB962C8B-B14F-4D97-AF65-F5344CB8AC3E}">
        <p14:creationId xmlns:p14="http://schemas.microsoft.com/office/powerpoint/2010/main" val="21864340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602">
              <a:defRPr/>
            </a:pPr>
            <a:r>
              <a:rPr lang="en-US" dirty="0"/>
              <a:t>Commitment from SMEs to actively engage with DHaaS team will be no more than 2 hours bi-weekly through August 30, 2019. The harmonization effort will be an iterative process and DHaaS would like to ask SMEs to review and discuss results as they are being generated.</a:t>
            </a:r>
          </a:p>
          <a:p>
            <a:endParaRPr lang="en-US" dirty="0"/>
          </a:p>
        </p:txBody>
      </p:sp>
      <p:sp>
        <p:nvSpPr>
          <p:cNvPr id="4" name="Slide Number Placeholder 3"/>
          <p:cNvSpPr>
            <a:spLocks noGrp="1"/>
          </p:cNvSpPr>
          <p:nvPr>
            <p:ph type="sldNum" sz="quarter" idx="5"/>
          </p:nvPr>
        </p:nvSpPr>
        <p:spPr/>
        <p:txBody>
          <a:bodyPr/>
          <a:lstStyle/>
          <a:p>
            <a:fld id="{DD383DDF-D3D3-4C73-AEAD-01B1F1EE3F65}" type="slidenum">
              <a:rPr lang="en-US" smtClean="0"/>
              <a:t>18</a:t>
            </a:fld>
            <a:endParaRPr lang="en-US" dirty="0"/>
          </a:p>
        </p:txBody>
      </p:sp>
    </p:spTree>
    <p:extLst>
      <p:ext uri="{BB962C8B-B14F-4D97-AF65-F5344CB8AC3E}">
        <p14:creationId xmlns:p14="http://schemas.microsoft.com/office/powerpoint/2010/main" val="42349013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DD383DDF-D3D3-4C73-AEAD-01B1F1EE3F65}" type="slidenum">
              <a:rPr lang="en-US" smtClean="0"/>
              <a:t>19</a:t>
            </a:fld>
            <a:endParaRPr lang="en-US" dirty="0"/>
          </a:p>
        </p:txBody>
      </p:sp>
    </p:spTree>
    <p:extLst>
      <p:ext uri="{BB962C8B-B14F-4D97-AF65-F5344CB8AC3E}">
        <p14:creationId xmlns:p14="http://schemas.microsoft.com/office/powerpoint/2010/main" val="13174698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383DDF-D3D3-4C73-AEAD-01B1F1EE3F65}" type="slidenum">
              <a:rPr lang="en-US" smtClean="0"/>
              <a:t>20</a:t>
            </a:fld>
            <a:endParaRPr lang="en-US" dirty="0"/>
          </a:p>
        </p:txBody>
      </p:sp>
    </p:spTree>
    <p:extLst>
      <p:ext uri="{BB962C8B-B14F-4D97-AF65-F5344CB8AC3E}">
        <p14:creationId xmlns:p14="http://schemas.microsoft.com/office/powerpoint/2010/main" val="2073924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our discussion with CDC SMEs the following pregnancy themes (concepts) have been identified as in-scope. These are the critical data points to collect up-front during an activation and for follow-up to assess the impact of the emergency. We welcome your feedback on this scope.</a:t>
            </a:r>
          </a:p>
        </p:txBody>
      </p:sp>
      <p:sp>
        <p:nvSpPr>
          <p:cNvPr id="4" name="Slide Number Placeholder 3"/>
          <p:cNvSpPr>
            <a:spLocks noGrp="1"/>
          </p:cNvSpPr>
          <p:nvPr>
            <p:ph type="sldNum" sz="quarter" idx="5"/>
          </p:nvPr>
        </p:nvSpPr>
        <p:spPr/>
        <p:txBody>
          <a:bodyPr/>
          <a:lstStyle/>
          <a:p>
            <a:fld id="{DD383DDF-D3D3-4C73-AEAD-01B1F1EE3F65}" type="slidenum">
              <a:rPr lang="en-US" smtClean="0"/>
              <a:t>21</a:t>
            </a:fld>
            <a:endParaRPr lang="en-US" dirty="0"/>
          </a:p>
        </p:txBody>
      </p:sp>
    </p:spTree>
    <p:extLst>
      <p:ext uri="{BB962C8B-B14F-4D97-AF65-F5344CB8AC3E}">
        <p14:creationId xmlns:p14="http://schemas.microsoft.com/office/powerpoint/2010/main" val="6434424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CSELS">
    <p:bg>
      <p:bgPr>
        <a:solidFill>
          <a:schemeClr val="bg2"/>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b="14462"/>
          <a:stretch/>
        </p:blipFill>
        <p:spPr>
          <a:xfrm>
            <a:off x="0" y="1"/>
            <a:ext cx="12192000" cy="1219200"/>
          </a:xfrm>
          <a:prstGeom prst="rect">
            <a:avLst/>
          </a:prstGeom>
        </p:spPr>
      </p:pic>
      <p:sp>
        <p:nvSpPr>
          <p:cNvPr id="7" name="Title 1"/>
          <p:cNvSpPr>
            <a:spLocks noGrp="1"/>
          </p:cNvSpPr>
          <p:nvPr>
            <p:ph type="title"/>
          </p:nvPr>
        </p:nvSpPr>
        <p:spPr>
          <a:xfrm>
            <a:off x="609600" y="1386071"/>
            <a:ext cx="10972800" cy="1155779"/>
          </a:xfrm>
          <a:prstGeom prst="rect">
            <a:avLst/>
          </a:prstGeom>
        </p:spPr>
        <p:txBody>
          <a:bodyPr/>
          <a:lstStyle>
            <a:lvl1pPr algn="l">
              <a:lnSpc>
                <a:spcPts val="4000"/>
              </a:lnSpc>
              <a:defRPr sz="3733" b="1" baseline="0">
                <a:solidFill>
                  <a:srgbClr val="0096D6"/>
                </a:solidFill>
                <a:effectLst/>
                <a:latin typeface="Calibri" pitchFamily="34" charset="0"/>
              </a:defRPr>
            </a:lvl1pPr>
          </a:lstStyle>
          <a:p>
            <a:r>
              <a:rPr lang="en-US"/>
              <a:t>Click to edit Master title style</a:t>
            </a:r>
            <a:endParaRPr lang="en-US" dirty="0"/>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0096D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en-US" dirty="0"/>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0096D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Edit Master text styles</a:t>
            </a:r>
          </a:p>
        </p:txBody>
      </p:sp>
      <p:sp>
        <p:nvSpPr>
          <p:cNvPr id="6" name="TextBox 5"/>
          <p:cNvSpPr txBox="1"/>
          <p:nvPr userDrawn="1"/>
        </p:nvSpPr>
        <p:spPr>
          <a:xfrm>
            <a:off x="609600" y="224573"/>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 for Surveillance, Epidemiology, and Laboratory Services</a:t>
            </a:r>
          </a:p>
        </p:txBody>
      </p:sp>
    </p:spTree>
    <p:extLst>
      <p:ext uri="{BB962C8B-B14F-4D97-AF65-F5344CB8AC3E}">
        <p14:creationId xmlns:p14="http://schemas.microsoft.com/office/powerpoint/2010/main" val="1568498692"/>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147639"/>
            <a:ext cx="10972800" cy="1143000"/>
          </a:xfrm>
          <a:prstGeom prst="rect">
            <a:avLst/>
          </a:prstGeom>
        </p:spPr>
        <p:txBody>
          <a:bodyPr anchor="b" anchorCtr="0"/>
          <a:lstStyle>
            <a:lvl1pPr algn="l">
              <a:lnSpc>
                <a:spcPts val="4000"/>
              </a:lnSpc>
              <a:defRPr sz="3733" b="1" baseline="0">
                <a:solidFill>
                  <a:srgbClr val="0096D6"/>
                </a:solidFill>
                <a:effectLst/>
                <a:latin typeface="Calibri" pitchFamily="34" charset="0"/>
              </a:defRPr>
            </a:lvl1pPr>
          </a:lstStyle>
          <a:p>
            <a:r>
              <a:rPr lang="en-US" dirty="0"/>
              <a:t>Click to add title</a:t>
            </a:r>
          </a:p>
        </p:txBody>
      </p:sp>
      <p:sp>
        <p:nvSpPr>
          <p:cNvPr id="6" name="Text Placeholder 7"/>
          <p:cNvSpPr>
            <a:spLocks noGrp="1"/>
          </p:cNvSpPr>
          <p:nvPr>
            <p:ph type="body" sz="quarter" idx="10" hasCustomPrompt="1"/>
          </p:nvPr>
        </p:nvSpPr>
        <p:spPr>
          <a:xfrm>
            <a:off x="609600" y="1418166"/>
            <a:ext cx="10972800" cy="5018303"/>
          </a:xfrm>
        </p:spPr>
        <p:txBody>
          <a:bodyPr/>
          <a:lstStyle>
            <a:lvl1pPr marL="457189" indent="-457189">
              <a:buClr>
                <a:srgbClr val="0096D6"/>
              </a:buClr>
              <a:buSzPct val="120000"/>
              <a:buFont typeface="Wingdings" panose="05000000000000000000" pitchFamily="2" charset="2"/>
              <a:buChar char="§"/>
              <a:defRPr sz="2667">
                <a:solidFill>
                  <a:schemeClr val="accent4">
                    <a:lumMod val="75000"/>
                  </a:schemeClr>
                </a:solidFill>
              </a:defRPr>
            </a:lvl1pPr>
            <a:lvl2pPr>
              <a:buClr>
                <a:srgbClr val="3D6C2A"/>
              </a:buClr>
              <a:defRPr sz="2667">
                <a:solidFill>
                  <a:schemeClr val="accent4">
                    <a:lumMod val="75000"/>
                  </a:schemeClr>
                </a:solidFill>
              </a:defRPr>
            </a:lvl2pPr>
            <a:lvl3pPr>
              <a:buClr>
                <a:srgbClr val="7A003C"/>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11627059" y="6436470"/>
            <a:ext cx="385042" cy="297454"/>
          </a:xfrm>
          <a:prstGeom prst="rect">
            <a:avLst/>
          </a:prstGeom>
        </p:spPr>
        <p:txBody>
          <a:bodyPr wrap="none">
            <a:spAutoFit/>
          </a:bodyPr>
          <a:lstStyle/>
          <a:p>
            <a:fld id="{42C328C1-A84F-4A39-A664-DBA00541A8C6}" type="slidenum">
              <a:rPr lang="en-US" altLang="ja-JP" sz="1333" kern="1200" baseline="0" noProof="0" smtClean="0">
                <a:solidFill>
                  <a:schemeClr val="tx2">
                    <a:lumMod val="50000"/>
                  </a:schemeClr>
                </a:solidFill>
                <a:latin typeface="Calibri" panose="020F0502020204030204" pitchFamily="34" charset="0"/>
                <a:ea typeface="+mn-ea"/>
                <a:cs typeface="+mn-cs"/>
              </a:rPr>
              <a:pPr/>
              <a:t>‹#›</a:t>
            </a:fld>
            <a:endParaRPr lang="en-US" sz="2400" dirty="0">
              <a:solidFill>
                <a:schemeClr val="tx2">
                  <a:lumMod val="50000"/>
                </a:schemeClr>
              </a:solidFill>
              <a:latin typeface="Calibri" panose="020F0502020204030204" pitchFamily="34" charset="0"/>
            </a:endParaRPr>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t="88326"/>
          <a:stretch/>
        </p:blipFill>
        <p:spPr>
          <a:xfrm>
            <a:off x="0" y="6691613"/>
            <a:ext cx="12192000" cy="166388"/>
          </a:xfrm>
          <a:prstGeom prst="rect">
            <a:avLst/>
          </a:prstGeom>
        </p:spPr>
      </p:pic>
    </p:spTree>
    <p:extLst>
      <p:ext uri="{BB962C8B-B14F-4D97-AF65-F5344CB8AC3E}">
        <p14:creationId xmlns:p14="http://schemas.microsoft.com/office/powerpoint/2010/main" val="2177058875"/>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de by Side">
    <p:spTree>
      <p:nvGrpSpPr>
        <p:cNvPr id="1" name=""/>
        <p:cNvGrpSpPr/>
        <p:nvPr/>
      </p:nvGrpSpPr>
      <p:grpSpPr>
        <a:xfrm>
          <a:off x="0" y="0"/>
          <a:ext cx="0" cy="0"/>
          <a:chOff x="0" y="0"/>
          <a:chExt cx="0" cy="0"/>
        </a:xfrm>
      </p:grpSpPr>
      <p:sp>
        <p:nvSpPr>
          <p:cNvPr id="2" name="Title 1"/>
          <p:cNvSpPr>
            <a:spLocks noGrp="1"/>
          </p:cNvSpPr>
          <p:nvPr>
            <p:ph type="title"/>
          </p:nvPr>
        </p:nvSpPr>
        <p:spPr>
          <a:xfrm>
            <a:off x="609600" y="147639"/>
            <a:ext cx="10972800" cy="1143000"/>
          </a:xfrm>
          <a:prstGeom prst="rect">
            <a:avLst/>
          </a:prstGeom>
        </p:spPr>
        <p:txBody>
          <a:bodyPr anchor="b" anchorCtr="0"/>
          <a:lstStyle>
            <a:lvl1pPr algn="l">
              <a:lnSpc>
                <a:spcPts val="4000"/>
              </a:lnSpc>
              <a:defRPr sz="3733" b="1" baseline="0">
                <a:solidFill>
                  <a:srgbClr val="0096D6"/>
                </a:solidFill>
                <a:effectLst/>
                <a:latin typeface="Calibri" pitchFamily="34" charset="0"/>
              </a:defRPr>
            </a:lvl1pPr>
          </a:lstStyle>
          <a:p>
            <a:r>
              <a:rPr lang="en-US"/>
              <a:t>Click to edit Master title style</a:t>
            </a:r>
            <a:endParaRPr lang="en-US" dirty="0"/>
          </a:p>
        </p:txBody>
      </p:sp>
      <p:sp>
        <p:nvSpPr>
          <p:cNvPr id="6" name="Rectangle 5"/>
          <p:cNvSpPr/>
          <p:nvPr userDrawn="1"/>
        </p:nvSpPr>
        <p:spPr>
          <a:xfrm>
            <a:off x="11627059" y="6436470"/>
            <a:ext cx="385042" cy="297454"/>
          </a:xfrm>
          <a:prstGeom prst="rect">
            <a:avLst/>
          </a:prstGeom>
        </p:spPr>
        <p:txBody>
          <a:bodyPr wrap="none">
            <a:spAutoFit/>
          </a:bodyPr>
          <a:lstStyle/>
          <a:p>
            <a:fld id="{42C328C1-A84F-4A39-A664-DBA00541A8C6}" type="slidenum">
              <a:rPr lang="en-US" altLang="ja-JP" sz="1333" kern="1200" baseline="0" noProof="0" smtClean="0">
                <a:solidFill>
                  <a:schemeClr val="tx2">
                    <a:lumMod val="50000"/>
                  </a:schemeClr>
                </a:solidFill>
                <a:latin typeface="Calibri" panose="020F0502020204030204" pitchFamily="34" charset="0"/>
                <a:ea typeface="+mn-ea"/>
                <a:cs typeface="+mn-cs"/>
              </a:rPr>
              <a:pPr/>
              <a:t>‹#›</a:t>
            </a:fld>
            <a:endParaRPr lang="en-US" sz="2400" dirty="0">
              <a:solidFill>
                <a:schemeClr val="tx2">
                  <a:lumMod val="50000"/>
                </a:schemeClr>
              </a:solidFill>
              <a:latin typeface="Calibri" panose="020F0502020204030204" pitchFamily="34" charset="0"/>
            </a:endParaRPr>
          </a:p>
        </p:txBody>
      </p:sp>
      <p:sp>
        <p:nvSpPr>
          <p:cNvPr id="5" name="Text Placeholder 4"/>
          <p:cNvSpPr>
            <a:spLocks noGrp="1"/>
          </p:cNvSpPr>
          <p:nvPr>
            <p:ph type="body" sz="quarter" idx="11" hasCustomPrompt="1"/>
          </p:nvPr>
        </p:nvSpPr>
        <p:spPr>
          <a:xfrm>
            <a:off x="609601" y="1432077"/>
            <a:ext cx="5700156" cy="5004392"/>
          </a:xfrm>
        </p:spPr>
        <p:txBody>
          <a:bodyPr/>
          <a:lstStyle>
            <a:lvl1pPr marL="457189" indent="-457189">
              <a:buClr>
                <a:srgbClr val="0096D6"/>
              </a:buClr>
              <a:buSzPct val="120000"/>
              <a:buFont typeface="Wingdings" panose="05000000000000000000" pitchFamily="2" charset="2"/>
              <a:buChar char="§"/>
              <a:defRPr sz="2667">
                <a:solidFill>
                  <a:srgbClr val="5F5F5F"/>
                </a:solidFill>
              </a:defRPr>
            </a:lvl1pPr>
            <a:lvl2pPr>
              <a:buClr>
                <a:srgbClr val="3D6C2A"/>
              </a:buClr>
              <a:defRPr sz="2667" baseline="0">
                <a:solidFill>
                  <a:srgbClr val="5F5F5F"/>
                </a:solidFill>
              </a:defRPr>
            </a:lvl2pPr>
            <a:lvl3pPr>
              <a:buClr>
                <a:srgbClr val="7A003C"/>
              </a:buClr>
              <a:defRPr sz="2667" baseline="0">
                <a:solidFill>
                  <a:srgbClr val="5F5F5F"/>
                </a:solidFill>
              </a:defRPr>
            </a:lvl3pPr>
            <a:lvl4pPr>
              <a:buClrTx/>
              <a:defRPr>
                <a:solidFill>
                  <a:srgbClr val="5F5F5F"/>
                </a:solidFill>
              </a:defRPr>
            </a:lvl4pPr>
            <a:lvl5pPr>
              <a:buClrTx/>
              <a:defRPr>
                <a:solidFill>
                  <a:srgbClr val="5F5F5F"/>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t="88326"/>
          <a:stretch/>
        </p:blipFill>
        <p:spPr>
          <a:xfrm>
            <a:off x="0" y="6691613"/>
            <a:ext cx="12192000" cy="166388"/>
          </a:xfrm>
          <a:prstGeom prst="rect">
            <a:avLst/>
          </a:prstGeom>
        </p:spPr>
      </p:pic>
      <p:sp>
        <p:nvSpPr>
          <p:cNvPr id="8" name="Content Placeholder 7"/>
          <p:cNvSpPr>
            <a:spLocks noGrp="1"/>
          </p:cNvSpPr>
          <p:nvPr>
            <p:ph sz="quarter" idx="13" hasCustomPrompt="1"/>
          </p:nvPr>
        </p:nvSpPr>
        <p:spPr>
          <a:xfrm>
            <a:off x="6563239" y="1468424"/>
            <a:ext cx="5027083" cy="4968045"/>
          </a:xfrm>
        </p:spPr>
        <p:txBody>
          <a:bodyPr/>
          <a:lstStyle>
            <a:lvl1pPr>
              <a:defRPr baseline="0"/>
            </a:lvl1pPr>
          </a:lstStyle>
          <a:p>
            <a:pPr lvl="0"/>
            <a:r>
              <a:rPr lang="en-US" dirty="0"/>
              <a:t>Click to add text or click on icon below to insert table, etc.</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30717325"/>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itle 1"/>
          <p:cNvSpPr>
            <a:spLocks noGrp="1"/>
          </p:cNvSpPr>
          <p:nvPr>
            <p:ph type="title"/>
          </p:nvPr>
        </p:nvSpPr>
        <p:spPr>
          <a:xfrm>
            <a:off x="609600" y="156105"/>
            <a:ext cx="10972800" cy="1143000"/>
          </a:xfrm>
          <a:prstGeom prst="rect">
            <a:avLst/>
          </a:prstGeom>
        </p:spPr>
        <p:txBody>
          <a:bodyPr anchor="b" anchorCtr="0"/>
          <a:lstStyle>
            <a:lvl1pPr algn="l">
              <a:lnSpc>
                <a:spcPts val="4000"/>
              </a:lnSpc>
              <a:defRPr sz="3733" b="1" baseline="0">
                <a:solidFill>
                  <a:srgbClr val="0096D6"/>
                </a:solidFill>
                <a:effectLst/>
                <a:latin typeface="Calibri" pitchFamily="34" charset="0"/>
              </a:defRPr>
            </a:lvl1pPr>
          </a:lstStyle>
          <a:p>
            <a:r>
              <a:rPr lang="en-US"/>
              <a:t>Click to edit Master title style</a:t>
            </a:r>
            <a:endParaRPr lang="en-US" dirty="0"/>
          </a:p>
        </p:txBody>
      </p:sp>
      <p:sp>
        <p:nvSpPr>
          <p:cNvPr id="5" name="Rectangle 4"/>
          <p:cNvSpPr/>
          <p:nvPr userDrawn="1"/>
        </p:nvSpPr>
        <p:spPr>
          <a:xfrm>
            <a:off x="11627059" y="6436470"/>
            <a:ext cx="385042" cy="297454"/>
          </a:xfrm>
          <a:prstGeom prst="rect">
            <a:avLst/>
          </a:prstGeom>
        </p:spPr>
        <p:txBody>
          <a:bodyPr wrap="none">
            <a:spAutoFit/>
          </a:bodyPr>
          <a:lstStyle/>
          <a:p>
            <a:fld id="{42C328C1-A84F-4A39-A664-DBA00541A8C6}" type="slidenum">
              <a:rPr lang="en-US" altLang="ja-JP" sz="1333" kern="1200" baseline="0" noProof="0" smtClean="0">
                <a:solidFill>
                  <a:schemeClr val="tx2">
                    <a:lumMod val="50000"/>
                  </a:schemeClr>
                </a:solidFill>
                <a:latin typeface="Calibri" panose="020F0502020204030204" pitchFamily="34" charset="0"/>
                <a:ea typeface="+mn-ea"/>
                <a:cs typeface="+mn-cs"/>
              </a:rPr>
              <a:pPr/>
              <a:t>‹#›</a:t>
            </a:fld>
            <a:endParaRPr lang="en-US" sz="2400" dirty="0">
              <a:solidFill>
                <a:schemeClr val="tx2">
                  <a:lumMod val="50000"/>
                </a:schemeClr>
              </a:solidFill>
              <a:latin typeface="Calibri" panose="020F0502020204030204" pitchFamily="34" charset="0"/>
            </a:endParaRPr>
          </a:p>
        </p:txBody>
      </p:sp>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t="88326"/>
          <a:stretch/>
        </p:blipFill>
        <p:spPr>
          <a:xfrm>
            <a:off x="0" y="6691613"/>
            <a:ext cx="12192000" cy="166388"/>
          </a:xfrm>
          <a:prstGeom prst="rect">
            <a:avLst/>
          </a:prstGeom>
        </p:spPr>
      </p:pic>
    </p:spTree>
    <p:extLst>
      <p:ext uri="{BB962C8B-B14F-4D97-AF65-F5344CB8AC3E}">
        <p14:creationId xmlns:p14="http://schemas.microsoft.com/office/powerpoint/2010/main" val="281242228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lor_background_section_header">
    <p:bg>
      <p:bgPr>
        <a:solidFill>
          <a:srgbClr val="0088B7"/>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dirty="0"/>
              <a:t>Click to add Section Title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Edit Master text styles</a:t>
            </a:r>
          </a:p>
        </p:txBody>
      </p:sp>
      <p:sp>
        <p:nvSpPr>
          <p:cNvPr id="4" name="Rectangle 3"/>
          <p:cNvSpPr/>
          <p:nvPr userDrawn="1"/>
        </p:nvSpPr>
        <p:spPr>
          <a:xfrm>
            <a:off x="11627059" y="6436470"/>
            <a:ext cx="385042" cy="297454"/>
          </a:xfrm>
          <a:prstGeom prst="rect">
            <a:avLst/>
          </a:prstGeom>
        </p:spPr>
        <p:txBody>
          <a:bodyPr wrap="none">
            <a:spAutoFit/>
          </a:bodyPr>
          <a:lstStyle/>
          <a:p>
            <a:fld id="{42C328C1-A84F-4A39-A664-DBA00541A8C6}" type="slidenum">
              <a:rPr lang="en-US" altLang="ja-JP" sz="1333" kern="1200" baseline="0" noProof="0" smtClean="0">
                <a:solidFill>
                  <a:schemeClr val="bg2"/>
                </a:solidFill>
                <a:latin typeface="Calibri" panose="020F0502020204030204" pitchFamily="34" charset="0"/>
                <a:ea typeface="+mn-ea"/>
                <a:cs typeface="+mn-cs"/>
              </a:rPr>
              <a:pPr/>
              <a:t>‹#›</a:t>
            </a:fld>
            <a:endParaRPr lang="en-US" sz="2400" dirty="0">
              <a:solidFill>
                <a:schemeClr val="bg2"/>
              </a:solidFill>
              <a:latin typeface="Calibri" panose="020F0502020204030204" pitchFamily="34" charset="0"/>
            </a:endParaRPr>
          </a:p>
        </p:txBody>
      </p:sp>
    </p:spTree>
    <p:extLst>
      <p:ext uri="{BB962C8B-B14F-4D97-AF65-F5344CB8AC3E}">
        <p14:creationId xmlns:p14="http://schemas.microsoft.com/office/powerpoint/2010/main" val="899099587"/>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TextBox 3"/>
          <p:cNvSpPr txBox="1"/>
          <p:nvPr userDrawn="1"/>
        </p:nvSpPr>
        <p:spPr>
          <a:xfrm>
            <a:off x="351714" y="3662433"/>
            <a:ext cx="8852455" cy="1815882"/>
          </a:xfrm>
          <a:prstGeom prst="rect">
            <a:avLst/>
          </a:prstGeom>
          <a:noFill/>
        </p:spPr>
        <p:txBody>
          <a:bodyPr wrap="square" rtlCol="0">
            <a:spAutoFit/>
          </a:bodyPr>
          <a:lstStyle/>
          <a:p>
            <a:r>
              <a:rPr lang="en-US" sz="1600" dirty="0">
                <a:solidFill>
                  <a:srgbClr val="5F5F5F"/>
                </a:solidFill>
                <a:latin typeface="Calibri" panose="020F0502020204030204" pitchFamily="34" charset="0"/>
              </a:rPr>
              <a:t>For more information, contact CDC</a:t>
            </a:r>
            <a:br>
              <a:rPr lang="en-US" sz="1600" dirty="0">
                <a:solidFill>
                  <a:srgbClr val="5F5F5F"/>
                </a:solidFill>
                <a:latin typeface="Calibri" panose="020F0502020204030204" pitchFamily="34" charset="0"/>
              </a:rPr>
            </a:br>
            <a:r>
              <a:rPr lang="en-US" sz="1600" dirty="0">
                <a:solidFill>
                  <a:srgbClr val="5F5F5F"/>
                </a:solidFill>
                <a:latin typeface="Calibri" panose="020F0502020204030204" pitchFamily="34" charset="0"/>
              </a:rPr>
              <a:t>1-800-CDC-INFO (232-4636)</a:t>
            </a:r>
            <a:br>
              <a:rPr lang="en-US" sz="1600" dirty="0">
                <a:solidFill>
                  <a:srgbClr val="5F5F5F"/>
                </a:solidFill>
                <a:latin typeface="Calibri" panose="020F0502020204030204" pitchFamily="34" charset="0"/>
              </a:rPr>
            </a:br>
            <a:r>
              <a:rPr lang="en-US" sz="1600" dirty="0">
                <a:solidFill>
                  <a:srgbClr val="5F5F5F"/>
                </a:solidFill>
                <a:latin typeface="Calibri" panose="020F0502020204030204" pitchFamily="34" charset="0"/>
              </a:rPr>
              <a:t>TTY:  1-888-232-6348    www.cdc.gov</a:t>
            </a:r>
            <a:br>
              <a:rPr lang="en-US" sz="1600" dirty="0">
                <a:solidFill>
                  <a:srgbClr val="5F5F5F"/>
                </a:solidFill>
                <a:latin typeface="Calibri" panose="020F0502020204030204" pitchFamily="34" charset="0"/>
              </a:rPr>
            </a:br>
            <a:br>
              <a:rPr lang="en-US" sz="1600" dirty="0">
                <a:solidFill>
                  <a:srgbClr val="5F5F5F"/>
                </a:solidFill>
                <a:latin typeface="Calibri" panose="020F0502020204030204" pitchFamily="34" charset="0"/>
              </a:rPr>
            </a:br>
            <a:br>
              <a:rPr lang="en-US" sz="1600" dirty="0">
                <a:solidFill>
                  <a:srgbClr val="5F5F5F"/>
                </a:solidFill>
                <a:latin typeface="Calibri" panose="020F0502020204030204" pitchFamily="34" charset="0"/>
              </a:rPr>
            </a:br>
            <a:r>
              <a:rPr lang="en-US" sz="1600" dirty="0">
                <a:solidFill>
                  <a:srgbClr val="5F5F5F"/>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4462"/>
          <a:stretch/>
        </p:blipFill>
        <p:spPr>
          <a:xfrm>
            <a:off x="0" y="5689603"/>
            <a:ext cx="12192000" cy="1219200"/>
          </a:xfrm>
          <a:prstGeom prst="rect">
            <a:avLst/>
          </a:prstGeom>
        </p:spPr>
      </p:pic>
    </p:spTree>
    <p:extLst>
      <p:ext uri="{BB962C8B-B14F-4D97-AF65-F5344CB8AC3E}">
        <p14:creationId xmlns:p14="http://schemas.microsoft.com/office/powerpoint/2010/main" val="2667798141"/>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420283"/>
            <a:ext cx="10515600" cy="5048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a:p>
            <a:pPr lvl="6"/>
            <a:endParaRPr lang="en-US" altLang="en-US" dirty="0"/>
          </a:p>
        </p:txBody>
      </p:sp>
    </p:spTree>
    <p:extLst>
      <p:ext uri="{BB962C8B-B14F-4D97-AF65-F5344CB8AC3E}">
        <p14:creationId xmlns:p14="http://schemas.microsoft.com/office/powerpoint/2010/main" val="25117386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Clr>
          <a:srgbClr val="0096D6"/>
        </a:buClr>
        <a:buSzPct val="120000"/>
        <a:buFont typeface="Wingdings" panose="05000000000000000000" pitchFamily="2" charset="2"/>
        <a:buChar char="§"/>
        <a:defRPr sz="2667" kern="1200">
          <a:solidFill>
            <a:srgbClr val="5F5F5F"/>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3D6C2A"/>
        </a:buClr>
        <a:buFont typeface="Arial" panose="020B0604020202020204" pitchFamily="34" charset="0"/>
        <a:buChar char="–"/>
        <a:defRPr sz="2667" kern="1200">
          <a:solidFill>
            <a:srgbClr val="5F5F5F"/>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Clr>
          <a:srgbClr val="7A003C"/>
        </a:buClr>
        <a:buFont typeface="Wingdings" panose="05000000000000000000" pitchFamily="2" charset="2"/>
        <a:buChar char="§"/>
        <a:defRPr sz="2667" kern="1200">
          <a:solidFill>
            <a:srgbClr val="5F5F5F"/>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5F5F5F"/>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5F5F5F"/>
          </a:solidFill>
          <a:latin typeface="Calibri" panose="020F0502020204030204" pitchFamily="34" charset="0"/>
          <a:ea typeface="+mn-ea"/>
          <a:cs typeface="+mn-cs"/>
        </a:defRPr>
      </a:lvl5pPr>
      <a:lvl6pPr marL="3047924" indent="0" algn="l" defTabSz="1219170" rtl="0" eaLnBrk="1" latinLnBrk="0" hangingPunct="1">
        <a:spcBef>
          <a:spcPct val="20000"/>
        </a:spcBef>
        <a:buClr>
          <a:schemeClr val="bg2">
            <a:lumMod val="50000"/>
          </a:schemeClr>
        </a:buClr>
        <a:buFont typeface="Arial" pitchFamily="34" charset="0"/>
        <a:buNone/>
        <a:defRPr sz="2400" kern="1200">
          <a:solidFill>
            <a:srgbClr val="5F5F5F"/>
          </a:solidFill>
          <a:latin typeface="+mn-lt"/>
          <a:ea typeface="+mn-ea"/>
          <a:cs typeface="+mn-cs"/>
        </a:defRPr>
      </a:lvl6pPr>
      <a:lvl7pPr marL="3657509" indent="0" algn="l" defTabSz="1219170" rtl="0" eaLnBrk="1" latinLnBrk="0" hangingPunct="1">
        <a:spcBef>
          <a:spcPct val="20000"/>
        </a:spcBef>
        <a:buClr>
          <a:srgbClr val="5F5F5F"/>
        </a:buClr>
        <a:buFont typeface="Arial" pitchFamily="34" charset="0"/>
        <a:buNone/>
        <a:defRPr sz="2400" kern="1200">
          <a:solidFill>
            <a:srgbClr val="5F5F5F"/>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tmp"/><Relationship Id="rId4" Type="http://schemas.openxmlformats.org/officeDocument/2006/relationships/image" Target="../media/image4.tm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wmf"/><Relationship Id="rId1" Type="http://schemas.openxmlformats.org/officeDocument/2006/relationships/slideLayout" Target="../slideLayouts/slideLayout4.xml"/><Relationship Id="rId4" Type="http://schemas.openxmlformats.org/officeDocument/2006/relationships/image" Target="../media/image9.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8" Type="http://schemas.openxmlformats.org/officeDocument/2006/relationships/hyperlink" Target="http://commons.wikimedia.org/wiki/category:green_check_marks" TargetMode="External"/><Relationship Id="rId3" Type="http://schemas.openxmlformats.org/officeDocument/2006/relationships/diagramLayout" Target="../diagrams/layout2.xml"/><Relationship Id="rId7" Type="http://schemas.openxmlformats.org/officeDocument/2006/relationships/image" Target="../media/image10.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A386E2F-3C13-4722-9243-EE0187B5AE73}"/>
              </a:ext>
            </a:extLst>
          </p:cNvPr>
          <p:cNvSpPr>
            <a:spLocks noGrp="1"/>
          </p:cNvSpPr>
          <p:nvPr>
            <p:ph type="title"/>
          </p:nvPr>
        </p:nvSpPr>
        <p:spPr/>
        <p:txBody>
          <a:bodyPr/>
          <a:lstStyle/>
          <a:p>
            <a:r>
              <a:rPr lang="en-US" dirty="0"/>
              <a:t>Data Harmonization as a Service (DHaaS) Overview</a:t>
            </a:r>
          </a:p>
        </p:txBody>
      </p:sp>
      <p:sp>
        <p:nvSpPr>
          <p:cNvPr id="7" name="Subtitle 6">
            <a:extLst>
              <a:ext uri="{FF2B5EF4-FFF2-40B4-BE49-F238E27FC236}">
                <a16:creationId xmlns:a16="http://schemas.microsoft.com/office/drawing/2014/main" id="{D8A8668C-C746-4021-9FEB-9B3935941AEA}"/>
              </a:ext>
            </a:extLst>
          </p:cNvPr>
          <p:cNvSpPr>
            <a:spLocks noGrp="1"/>
          </p:cNvSpPr>
          <p:nvPr>
            <p:ph type="subTitle" idx="1"/>
          </p:nvPr>
        </p:nvSpPr>
        <p:spPr>
          <a:xfrm>
            <a:off x="609600" y="2859348"/>
            <a:ext cx="10972800" cy="963351"/>
          </a:xfrm>
        </p:spPr>
        <p:txBody>
          <a:bodyPr/>
          <a:lstStyle/>
          <a:p>
            <a:r>
              <a:rPr lang="en-US" i="1" dirty="0"/>
              <a:t>Introduction for CSTE</a:t>
            </a:r>
          </a:p>
          <a:p>
            <a:r>
              <a:rPr lang="en-US" i="1" dirty="0"/>
              <a:t>June 28, 2019 </a:t>
            </a:r>
          </a:p>
        </p:txBody>
      </p:sp>
      <p:sp>
        <p:nvSpPr>
          <p:cNvPr id="8" name="Text Placeholder 7">
            <a:extLst>
              <a:ext uri="{FF2B5EF4-FFF2-40B4-BE49-F238E27FC236}">
                <a16:creationId xmlns:a16="http://schemas.microsoft.com/office/drawing/2014/main" id="{BE9587C5-5D55-4C70-9634-B2CC6D2C8A3B}"/>
              </a:ext>
            </a:extLst>
          </p:cNvPr>
          <p:cNvSpPr>
            <a:spLocks noGrp="1"/>
          </p:cNvSpPr>
          <p:nvPr>
            <p:ph type="body" sz="quarter" idx="10"/>
          </p:nvPr>
        </p:nvSpPr>
        <p:spPr>
          <a:xfrm>
            <a:off x="609600" y="3946019"/>
            <a:ext cx="10464800" cy="1295400"/>
          </a:xfrm>
        </p:spPr>
        <p:txBody>
          <a:bodyPr/>
          <a:lstStyle/>
          <a:p>
            <a:r>
              <a:rPr lang="en-US" dirty="0"/>
              <a:t>Surveillance Data Platform (SDP)</a:t>
            </a:r>
          </a:p>
          <a:p>
            <a:r>
              <a:rPr lang="en-US" dirty="0"/>
              <a:t>DHaaS Task Team</a:t>
            </a:r>
          </a:p>
        </p:txBody>
      </p:sp>
    </p:spTree>
    <p:extLst>
      <p:ext uri="{BB962C8B-B14F-4D97-AF65-F5344CB8AC3E}">
        <p14:creationId xmlns:p14="http://schemas.microsoft.com/office/powerpoint/2010/main" val="316955463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A20F3-93E5-484A-A0EC-E061177C57F2}"/>
              </a:ext>
            </a:extLst>
          </p:cNvPr>
          <p:cNvSpPr>
            <a:spLocks noGrp="1"/>
          </p:cNvSpPr>
          <p:nvPr>
            <p:ph type="title"/>
          </p:nvPr>
        </p:nvSpPr>
        <p:spPr/>
        <p:txBody>
          <a:bodyPr/>
          <a:lstStyle/>
          <a:p>
            <a:r>
              <a:rPr lang="en-US" dirty="0"/>
              <a:t>Agenda</a:t>
            </a:r>
          </a:p>
        </p:txBody>
      </p:sp>
      <p:sp>
        <p:nvSpPr>
          <p:cNvPr id="3" name="Text Placeholder 2">
            <a:extLst>
              <a:ext uri="{FF2B5EF4-FFF2-40B4-BE49-F238E27FC236}">
                <a16:creationId xmlns:a16="http://schemas.microsoft.com/office/drawing/2014/main" id="{356CD73D-7581-4968-A413-8C14A4E66869}"/>
              </a:ext>
            </a:extLst>
          </p:cNvPr>
          <p:cNvSpPr>
            <a:spLocks noGrp="1"/>
          </p:cNvSpPr>
          <p:nvPr>
            <p:ph type="body" sz="quarter" idx="10"/>
          </p:nvPr>
        </p:nvSpPr>
        <p:spPr/>
        <p:txBody>
          <a:bodyPr/>
          <a:lstStyle/>
          <a:p>
            <a:r>
              <a:rPr lang="en-US" dirty="0"/>
              <a:t>Welcome and Introductions</a:t>
            </a:r>
          </a:p>
          <a:p>
            <a:r>
              <a:rPr lang="en-US" dirty="0"/>
              <a:t>Surveillance Data Platform</a:t>
            </a:r>
          </a:p>
          <a:p>
            <a:r>
              <a:rPr lang="en-US" dirty="0"/>
              <a:t>Data Harmonization as a Service (DHaaS)</a:t>
            </a:r>
          </a:p>
          <a:p>
            <a:pPr lvl="1"/>
            <a:r>
              <a:rPr lang="en-US" dirty="0"/>
              <a:t>Overview</a:t>
            </a:r>
          </a:p>
          <a:p>
            <a:pPr lvl="1"/>
            <a:r>
              <a:rPr lang="en-US" dirty="0"/>
              <a:t>Task Plan</a:t>
            </a:r>
          </a:p>
          <a:p>
            <a:pPr lvl="1"/>
            <a:r>
              <a:rPr lang="en-US" dirty="0"/>
              <a:t>Where DHaaS is Today</a:t>
            </a:r>
          </a:p>
          <a:p>
            <a:pPr lvl="1"/>
            <a:r>
              <a:rPr lang="en-US" dirty="0"/>
              <a:t>SME Participation</a:t>
            </a:r>
          </a:p>
          <a:p>
            <a:r>
              <a:rPr lang="en-US" dirty="0"/>
              <a:t>Pregnancy Status Harmonization Scope</a:t>
            </a:r>
          </a:p>
        </p:txBody>
      </p:sp>
    </p:spTree>
    <p:extLst>
      <p:ext uri="{BB962C8B-B14F-4D97-AF65-F5344CB8AC3E}">
        <p14:creationId xmlns:p14="http://schemas.microsoft.com/office/powerpoint/2010/main" val="4143439306"/>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687A9-31F3-40CC-A9D4-D2E772480EF8}"/>
              </a:ext>
            </a:extLst>
          </p:cNvPr>
          <p:cNvSpPr>
            <a:spLocks noGrp="1"/>
          </p:cNvSpPr>
          <p:nvPr>
            <p:ph type="title"/>
          </p:nvPr>
        </p:nvSpPr>
        <p:spPr/>
        <p:txBody>
          <a:bodyPr/>
          <a:lstStyle/>
          <a:p>
            <a:r>
              <a:rPr lang="en-US" dirty="0"/>
              <a:t>Surveillance Data Platform</a:t>
            </a:r>
          </a:p>
        </p:txBody>
      </p:sp>
      <p:sp>
        <p:nvSpPr>
          <p:cNvPr id="3" name="Text Placeholder 2">
            <a:extLst>
              <a:ext uri="{FF2B5EF4-FFF2-40B4-BE49-F238E27FC236}">
                <a16:creationId xmlns:a16="http://schemas.microsoft.com/office/drawing/2014/main" id="{23D534AC-09AA-4D89-8695-AE9DE903ECDC}"/>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6722486"/>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defTabSz="571107" eaLnBrk="1" hangingPunct="1">
              <a:tabLst>
                <a:tab pos="227836" algn="l"/>
              </a:tabLst>
            </a:pPr>
            <a:r>
              <a:rPr lang="en-US" sz="3200" dirty="0"/>
              <a:t>The Surveillance Data Platform (SDP) Program Represents an Opportunity to Achieve Essential Outcomes</a:t>
            </a:r>
          </a:p>
        </p:txBody>
      </p:sp>
      <p:sp>
        <p:nvSpPr>
          <p:cNvPr id="11" name="Rectangle 10">
            <a:extLst>
              <a:ext uri="{FF2B5EF4-FFF2-40B4-BE49-F238E27FC236}">
                <a16:creationId xmlns:a16="http://schemas.microsoft.com/office/drawing/2014/main" id="{089F88F9-F7C7-4324-9B55-06FC86BFA94A}"/>
              </a:ext>
            </a:extLst>
          </p:cNvPr>
          <p:cNvSpPr/>
          <p:nvPr/>
        </p:nvSpPr>
        <p:spPr>
          <a:xfrm>
            <a:off x="1809345" y="1417639"/>
            <a:ext cx="5455052" cy="3447032"/>
          </a:xfrm>
          <a:prstGeom prst="rect">
            <a:avLst/>
          </a:prstGeom>
          <a:gradFill flip="none" rotWithShape="1">
            <a:gsLst>
              <a:gs pos="0">
                <a:srgbClr val="4983F2">
                  <a:shade val="30000"/>
                  <a:satMod val="115000"/>
                </a:srgbClr>
              </a:gs>
              <a:gs pos="50000">
                <a:srgbClr val="4983F2">
                  <a:shade val="67500"/>
                  <a:satMod val="115000"/>
                </a:srgbClr>
              </a:gs>
              <a:gs pos="100000">
                <a:srgbClr val="4983F2">
                  <a:shade val="100000"/>
                  <a:satMod val="115000"/>
                </a:srgbClr>
              </a:gs>
            </a:gsLst>
            <a:lin ang="0" scaled="1"/>
            <a:tileRect/>
          </a:gradFill>
          <a:ln w="25400" cap="flat" cmpd="sng" algn="ctr">
            <a:solidFill>
              <a:srgbClr val="4983F2">
                <a:shade val="50000"/>
              </a:srgbClr>
            </a:solidFill>
            <a:prstDash val="solid"/>
          </a:ln>
          <a:effectLst/>
        </p:spPr>
        <p:txBody>
          <a:bodyPr rtlCol="0" anchor="ctr"/>
          <a:lstStyle/>
          <a:p>
            <a:pPr algn="ctr">
              <a:defRPr/>
            </a:pPr>
            <a:r>
              <a:rPr lang="en-US" sz="2000" i="1" kern="0" dirty="0">
                <a:solidFill>
                  <a:srgbClr val="FFFFFF"/>
                </a:solidFill>
                <a:latin typeface="Myriad Web Pro"/>
                <a:ea typeface="ＭＳ Ｐゴシック" pitchFamily="9" charset="-128"/>
              </a:rPr>
              <a:t>The Surveillance Data Platform program will empower public health decision making by providing unified, systems-level informatics solutions and to improve reporting efficiencies throughout the U.S. public health system.</a:t>
            </a:r>
          </a:p>
          <a:p>
            <a:pPr algn="ctr">
              <a:defRPr/>
            </a:pPr>
            <a:endParaRPr lang="en-US" sz="2400" i="1" kern="0" dirty="0">
              <a:solidFill>
                <a:srgbClr val="FFFFFF"/>
              </a:solidFill>
              <a:latin typeface="Myriad Web Pro"/>
              <a:ea typeface="ＭＳ Ｐゴシック" pitchFamily="9" charset="-128"/>
            </a:endParaRPr>
          </a:p>
          <a:p>
            <a:pPr algn="ctr">
              <a:defRPr/>
            </a:pPr>
            <a:endParaRPr lang="en-US" sz="2667" i="1" kern="0" dirty="0">
              <a:solidFill>
                <a:srgbClr val="FFFFFF"/>
              </a:solidFill>
              <a:latin typeface="Myriad Web Pro"/>
              <a:ea typeface="ＭＳ Ｐゴシック" pitchFamily="9" charset="-128"/>
            </a:endParaRPr>
          </a:p>
          <a:p>
            <a:pPr algn="ctr">
              <a:defRPr/>
            </a:pPr>
            <a:endParaRPr lang="en-US" sz="2667" i="1" kern="0" dirty="0">
              <a:solidFill>
                <a:srgbClr val="FFFFFF"/>
              </a:solidFill>
              <a:latin typeface="Myriad Web Pro"/>
              <a:ea typeface="ＭＳ Ｐゴシック" pitchFamily="9" charset="-128"/>
            </a:endParaRPr>
          </a:p>
          <a:p>
            <a:pPr algn="ctr">
              <a:defRPr/>
            </a:pPr>
            <a:endParaRPr lang="en-US" sz="2667" i="1" kern="0" dirty="0">
              <a:solidFill>
                <a:srgbClr val="FFFFFF"/>
              </a:solidFill>
              <a:latin typeface="Myriad Web Pro"/>
              <a:ea typeface="ＭＳ Ｐゴシック" pitchFamily="9" charset="-128"/>
            </a:endParaRPr>
          </a:p>
          <a:p>
            <a:pPr algn="ctr">
              <a:defRPr/>
            </a:pPr>
            <a:endParaRPr lang="en-US" sz="2667" i="1" kern="0" dirty="0">
              <a:solidFill>
                <a:srgbClr val="FFFFFF"/>
              </a:solidFill>
              <a:latin typeface="Myriad Web Pro"/>
              <a:ea typeface="ＭＳ Ｐゴシック" pitchFamily="9" charset="-128"/>
            </a:endParaRPr>
          </a:p>
        </p:txBody>
      </p:sp>
      <p:sp>
        <p:nvSpPr>
          <p:cNvPr id="12" name="Rectangle 11">
            <a:extLst>
              <a:ext uri="{FF2B5EF4-FFF2-40B4-BE49-F238E27FC236}">
                <a16:creationId xmlns:a16="http://schemas.microsoft.com/office/drawing/2014/main" id="{0529CBCB-A73A-4427-BC99-E8F425375258}"/>
              </a:ext>
            </a:extLst>
          </p:cNvPr>
          <p:cNvSpPr/>
          <p:nvPr/>
        </p:nvSpPr>
        <p:spPr>
          <a:xfrm>
            <a:off x="7355674" y="1439369"/>
            <a:ext cx="3026979" cy="509021"/>
          </a:xfrm>
          <a:prstGeom prst="rect">
            <a:avLst/>
          </a:prstGeom>
          <a:solidFill>
            <a:srgbClr val="335FB2"/>
          </a:solidFill>
          <a:ln w="3175" cap="flat" cmpd="sng" algn="ctr">
            <a:solidFill>
              <a:srgbClr val="000000"/>
            </a:solidFill>
            <a:prstDash val="solid"/>
          </a:ln>
          <a:effectLst/>
        </p:spPr>
        <p:txBody>
          <a:bodyPr rtlCol="0" anchor="ctr"/>
          <a:lstStyle/>
          <a:p>
            <a:pPr algn="ctr">
              <a:defRPr/>
            </a:pPr>
            <a:r>
              <a:rPr lang="en-US" kern="0" dirty="0">
                <a:solidFill>
                  <a:srgbClr val="FFFFFF"/>
                </a:solidFill>
                <a:latin typeface="Myriad Web Pro"/>
                <a:ea typeface="ＭＳ Ｐゴシック" pitchFamily="9" charset="-128"/>
              </a:rPr>
              <a:t>Outcomes</a:t>
            </a:r>
          </a:p>
        </p:txBody>
      </p:sp>
      <p:sp>
        <p:nvSpPr>
          <p:cNvPr id="13" name="Rectangle 12">
            <a:extLst>
              <a:ext uri="{FF2B5EF4-FFF2-40B4-BE49-F238E27FC236}">
                <a16:creationId xmlns:a16="http://schemas.microsoft.com/office/drawing/2014/main" id="{08451E0A-14E9-458B-B966-BB7E70A5B6A5}"/>
              </a:ext>
            </a:extLst>
          </p:cNvPr>
          <p:cNvSpPr/>
          <p:nvPr/>
        </p:nvSpPr>
        <p:spPr>
          <a:xfrm>
            <a:off x="7355674" y="1948389"/>
            <a:ext cx="3026981" cy="2943056"/>
          </a:xfrm>
          <a:prstGeom prst="rect">
            <a:avLst/>
          </a:prstGeom>
          <a:solidFill>
            <a:srgbClr val="99CC00"/>
          </a:solidFill>
          <a:ln w="3175" cap="flat" cmpd="sng" algn="ctr">
            <a:solidFill>
              <a:srgbClr val="000000"/>
            </a:solidFill>
            <a:prstDash val="solid"/>
          </a:ln>
          <a:effectLst/>
        </p:spPr>
        <p:txBody>
          <a:bodyPr rtlCol="0" anchor="ctr"/>
          <a:lstStyle/>
          <a:p>
            <a:pPr marL="380990" indent="-380990">
              <a:spcAft>
                <a:spcPts val="800"/>
              </a:spcAft>
              <a:buFont typeface="Arial" panose="020B0604020202020204" pitchFamily="34" charset="0"/>
              <a:buChar char="•"/>
              <a:defRPr/>
            </a:pPr>
            <a:r>
              <a:rPr lang="en-US" sz="1600" dirty="0"/>
              <a:t>Enhance public health’s ability to manage, share, and analyze data</a:t>
            </a:r>
          </a:p>
          <a:p>
            <a:pPr marL="380990" indent="-380990">
              <a:spcAft>
                <a:spcPts val="800"/>
              </a:spcAft>
              <a:buFont typeface="Arial" panose="020B0604020202020204" pitchFamily="34" charset="0"/>
              <a:buChar char="•"/>
              <a:defRPr/>
            </a:pPr>
            <a:r>
              <a:rPr lang="en-US" sz="1600" dirty="0"/>
              <a:t>Reduce unnecessary burden on internal and external data partners</a:t>
            </a:r>
          </a:p>
          <a:p>
            <a:pPr marL="380990" indent="-380990">
              <a:spcAft>
                <a:spcPts val="800"/>
              </a:spcAft>
              <a:buFont typeface="Arial" panose="020B0604020202020204" pitchFamily="34" charset="0"/>
              <a:buChar char="•"/>
              <a:defRPr/>
            </a:pPr>
            <a:r>
              <a:rPr lang="en-US" sz="1600" dirty="0"/>
              <a:t>Improve efficiency in public health data usage and tracking across CDC</a:t>
            </a:r>
            <a:endParaRPr lang="en-US" sz="1600" kern="0" dirty="0">
              <a:solidFill>
                <a:srgbClr val="002060"/>
              </a:solidFill>
              <a:latin typeface="Myriad Web Pro"/>
              <a:ea typeface="ＭＳ Ｐゴシック" pitchFamily="9" charset="-128"/>
            </a:endParaRPr>
          </a:p>
        </p:txBody>
      </p:sp>
      <p:pic>
        <p:nvPicPr>
          <p:cNvPr id="14" name="Picture 13">
            <a:extLst>
              <a:ext uri="{FF2B5EF4-FFF2-40B4-BE49-F238E27FC236}">
                <a16:creationId xmlns:a16="http://schemas.microsoft.com/office/drawing/2014/main" id="{F92B1579-B786-46B1-8509-F43D590F6332}"/>
              </a:ext>
            </a:extLst>
          </p:cNvPr>
          <p:cNvPicPr>
            <a:picLocks noChangeAspect="1"/>
          </p:cNvPicPr>
          <p:nvPr/>
        </p:nvPicPr>
        <p:blipFill>
          <a:blip r:embed="rId3"/>
          <a:stretch>
            <a:fillRect/>
          </a:stretch>
        </p:blipFill>
        <p:spPr>
          <a:xfrm>
            <a:off x="1982948" y="3001772"/>
            <a:ext cx="5085509" cy="3033106"/>
          </a:xfrm>
          <a:prstGeom prst="rect">
            <a:avLst/>
          </a:prstGeom>
          <a:ln>
            <a:solidFill>
              <a:srgbClr val="002060"/>
            </a:solidFill>
          </a:ln>
        </p:spPr>
      </p:pic>
    </p:spTree>
    <p:extLst>
      <p:ext uri="{BB962C8B-B14F-4D97-AF65-F5344CB8AC3E}">
        <p14:creationId xmlns:p14="http://schemas.microsoft.com/office/powerpoint/2010/main" val="3709932356"/>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E9574-42DF-48BF-887D-7646EA254C41}"/>
              </a:ext>
            </a:extLst>
          </p:cNvPr>
          <p:cNvSpPr>
            <a:spLocks noGrp="1"/>
          </p:cNvSpPr>
          <p:nvPr>
            <p:ph type="title"/>
          </p:nvPr>
        </p:nvSpPr>
        <p:spPr/>
        <p:txBody>
          <a:bodyPr/>
          <a:lstStyle/>
          <a:p>
            <a:r>
              <a:rPr lang="en-US" dirty="0"/>
              <a:t>SDP Overview</a:t>
            </a:r>
          </a:p>
        </p:txBody>
      </p:sp>
      <p:sp>
        <p:nvSpPr>
          <p:cNvPr id="3" name="Text Placeholder 2">
            <a:extLst>
              <a:ext uri="{FF2B5EF4-FFF2-40B4-BE49-F238E27FC236}">
                <a16:creationId xmlns:a16="http://schemas.microsoft.com/office/drawing/2014/main" id="{0F14C951-4D2D-4517-B316-FD60CA10760E}"/>
              </a:ext>
            </a:extLst>
          </p:cNvPr>
          <p:cNvSpPr>
            <a:spLocks noGrp="1"/>
          </p:cNvSpPr>
          <p:nvPr>
            <p:ph type="body" sz="quarter" idx="10"/>
          </p:nvPr>
        </p:nvSpPr>
        <p:spPr/>
        <p:txBody>
          <a:bodyPr/>
          <a:lstStyle/>
          <a:p>
            <a:pPr marL="0" indent="0">
              <a:buNone/>
            </a:pPr>
            <a:r>
              <a:rPr lang="en-US" dirty="0"/>
              <a:t>SDP benefits the people, processes, and technology that inform and support our nation’s public health system</a:t>
            </a:r>
          </a:p>
        </p:txBody>
      </p:sp>
      <p:pic>
        <p:nvPicPr>
          <p:cNvPr id="5" name="Picture 4" descr="A close up of a logo&#10;&#10;Description automatically generated">
            <a:extLst>
              <a:ext uri="{FF2B5EF4-FFF2-40B4-BE49-F238E27FC236}">
                <a16:creationId xmlns:a16="http://schemas.microsoft.com/office/drawing/2014/main" id="{53E66DF3-7895-4373-A456-1488427917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604" y="2513735"/>
            <a:ext cx="4356050" cy="1602361"/>
          </a:xfrm>
          <a:prstGeom prst="rect">
            <a:avLst/>
          </a:prstGeom>
        </p:spPr>
      </p:pic>
      <p:pic>
        <p:nvPicPr>
          <p:cNvPr id="7" name="Picture 6" descr="A close up of a logo&#10;&#10;Description automatically generated">
            <a:extLst>
              <a:ext uri="{FF2B5EF4-FFF2-40B4-BE49-F238E27FC236}">
                <a16:creationId xmlns:a16="http://schemas.microsoft.com/office/drawing/2014/main" id="{533AA400-5597-4E16-9238-A99E1675C4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21776" y="4247569"/>
            <a:ext cx="4159068" cy="1602361"/>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5A24C84C-B363-4BFB-8C53-BDBDD426A7AC}"/>
              </a:ext>
            </a:extLst>
          </p:cNvPr>
          <p:cNvPicPr>
            <a:picLocks noChangeAspect="1"/>
          </p:cNvPicPr>
          <p:nvPr/>
        </p:nvPicPr>
        <p:blipFill rotWithShape="1">
          <a:blip r:embed="rId5">
            <a:extLst>
              <a:ext uri="{28A0092B-C50C-407E-A947-70E740481C1C}">
                <a14:useLocalDpi xmlns:a14="http://schemas.microsoft.com/office/drawing/2010/main" val="0"/>
              </a:ext>
            </a:extLst>
          </a:blip>
          <a:srcRect l="3193"/>
          <a:stretch/>
        </p:blipFill>
        <p:spPr>
          <a:xfrm>
            <a:off x="7649028" y="2513735"/>
            <a:ext cx="3933371" cy="1602360"/>
          </a:xfrm>
          <a:prstGeom prst="rect">
            <a:avLst/>
          </a:prstGeom>
        </p:spPr>
      </p:pic>
    </p:spTree>
    <p:extLst>
      <p:ext uri="{BB962C8B-B14F-4D97-AF65-F5344CB8AC3E}">
        <p14:creationId xmlns:p14="http://schemas.microsoft.com/office/powerpoint/2010/main" val="37605113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3E84B-8406-4043-9830-DCF0B321BD1E}"/>
              </a:ext>
            </a:extLst>
          </p:cNvPr>
          <p:cNvSpPr>
            <a:spLocks noGrp="1"/>
          </p:cNvSpPr>
          <p:nvPr>
            <p:ph type="title"/>
          </p:nvPr>
        </p:nvSpPr>
        <p:spPr/>
        <p:txBody>
          <a:bodyPr/>
          <a:lstStyle/>
          <a:p>
            <a:r>
              <a:rPr lang="en-US" dirty="0"/>
              <a:t>DHaaS</a:t>
            </a:r>
          </a:p>
        </p:txBody>
      </p:sp>
      <p:sp>
        <p:nvSpPr>
          <p:cNvPr id="3" name="Text Placeholder 2">
            <a:extLst>
              <a:ext uri="{FF2B5EF4-FFF2-40B4-BE49-F238E27FC236}">
                <a16:creationId xmlns:a16="http://schemas.microsoft.com/office/drawing/2014/main" id="{D61B1AB5-2D9B-4D63-A176-A933571EF79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744999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21AFF-8F7A-4C03-91D0-BFFBBBB70A7A}"/>
              </a:ext>
            </a:extLst>
          </p:cNvPr>
          <p:cNvSpPr>
            <a:spLocks noGrp="1"/>
          </p:cNvSpPr>
          <p:nvPr>
            <p:ph type="title"/>
          </p:nvPr>
        </p:nvSpPr>
        <p:spPr/>
        <p:txBody>
          <a:bodyPr/>
          <a:lstStyle/>
          <a:p>
            <a:r>
              <a:rPr lang="en-US" dirty="0"/>
              <a:t>Data Harmonization as a Service (DHaaS)</a:t>
            </a:r>
          </a:p>
        </p:txBody>
      </p:sp>
      <p:sp>
        <p:nvSpPr>
          <p:cNvPr id="3" name="Text Placeholder 2">
            <a:extLst>
              <a:ext uri="{FF2B5EF4-FFF2-40B4-BE49-F238E27FC236}">
                <a16:creationId xmlns:a16="http://schemas.microsoft.com/office/drawing/2014/main" id="{7858AEDA-ACB6-479C-A407-D0FF1B272B9A}"/>
              </a:ext>
            </a:extLst>
          </p:cNvPr>
          <p:cNvSpPr>
            <a:spLocks noGrp="1"/>
          </p:cNvSpPr>
          <p:nvPr>
            <p:ph type="body" sz="quarter" idx="10"/>
          </p:nvPr>
        </p:nvSpPr>
        <p:spPr/>
        <p:txBody>
          <a:bodyPr/>
          <a:lstStyle/>
          <a:p>
            <a:r>
              <a:rPr lang="en-US" sz="2400" b="1" dirty="0"/>
              <a:t>Harmonization: </a:t>
            </a:r>
            <a:r>
              <a:rPr lang="en-US" sz="2400" dirty="0"/>
              <a:t>Addressing differences in data that are an impediment to comparing, reusing, and sharing otherwise similar information</a:t>
            </a:r>
          </a:p>
          <a:p>
            <a:pPr lvl="1"/>
            <a:r>
              <a:rPr lang="en-US" sz="2400" dirty="0"/>
              <a:t>Identifies common concepts that are expressed using different terms, definitions and representations</a:t>
            </a:r>
          </a:p>
          <a:p>
            <a:pPr lvl="1"/>
            <a:r>
              <a:rPr lang="en-US" sz="2400" dirty="0"/>
              <a:t>Improves data utility and reduces effort to collect and disseminate that data</a:t>
            </a:r>
          </a:p>
          <a:p>
            <a:pPr lvl="1"/>
            <a:r>
              <a:rPr lang="en-US" sz="2400" dirty="0"/>
              <a:t>Enables CDC programs to drive public health action efficiently and consistently</a:t>
            </a:r>
          </a:p>
          <a:p>
            <a:r>
              <a:rPr lang="en-US" sz="2400" b="1" dirty="0"/>
              <a:t>DHaaS: </a:t>
            </a:r>
            <a:r>
              <a:rPr lang="en-US" sz="2400" dirty="0"/>
              <a:t>A shared service designed to be executed on demand using a standard approach for a short duration to consolidate and align disparate data specifications to improve data harmony</a:t>
            </a:r>
          </a:p>
          <a:p>
            <a:endParaRPr lang="en-US" dirty="0"/>
          </a:p>
        </p:txBody>
      </p:sp>
    </p:spTree>
    <p:extLst>
      <p:ext uri="{BB962C8B-B14F-4D97-AF65-F5344CB8AC3E}">
        <p14:creationId xmlns:p14="http://schemas.microsoft.com/office/powerpoint/2010/main" val="3166255066"/>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his figure shows the public health surveillance lifecycle and the impact of good standards management practices of this lifecycle. Full description available in slide notes. " title="Impact to Public Health Surveillance Lifecycle"/>
          <p:cNvPicPr/>
          <p:nvPr/>
        </p:nvPicPr>
        <p:blipFill>
          <a:blip r:embed="rId3" cstate="print">
            <a:extLst>
              <a:ext uri="{28A0092B-C50C-407E-A947-70E740481C1C}">
                <a14:useLocalDpi xmlns:a14="http://schemas.microsoft.com/office/drawing/2010/main" val="0"/>
              </a:ext>
            </a:extLst>
          </a:blip>
          <a:stretch>
            <a:fillRect/>
          </a:stretch>
        </p:blipFill>
        <p:spPr>
          <a:xfrm>
            <a:off x="2235952" y="1048527"/>
            <a:ext cx="6682492" cy="5462360"/>
          </a:xfrm>
          <a:prstGeom prst="rect">
            <a:avLst/>
          </a:prstGeom>
          <a:ln>
            <a:solidFill>
              <a:srgbClr val="3F3F3F"/>
            </a:solidFill>
          </a:ln>
          <a:effectLst>
            <a:glow rad="63500">
              <a:schemeClr val="accent4">
                <a:satMod val="175000"/>
                <a:alpha val="40000"/>
              </a:schemeClr>
            </a:glow>
            <a:outerShdw blurRad="50800" dist="38100" dir="2700000" algn="tl" rotWithShape="0">
              <a:prstClr val="black">
                <a:alpha val="40000"/>
              </a:prstClr>
            </a:outerShdw>
          </a:effectLst>
        </p:spPr>
      </p:pic>
      <p:sp>
        <p:nvSpPr>
          <p:cNvPr id="2" name="Title 1"/>
          <p:cNvSpPr>
            <a:spLocks noGrp="1"/>
          </p:cNvSpPr>
          <p:nvPr>
            <p:ph type="title"/>
          </p:nvPr>
        </p:nvSpPr>
        <p:spPr>
          <a:xfrm>
            <a:off x="195683" y="64655"/>
            <a:ext cx="10810168" cy="602248"/>
          </a:xfrm>
        </p:spPr>
        <p:txBody>
          <a:bodyPr/>
          <a:lstStyle/>
          <a:p>
            <a:pPr>
              <a:lnSpc>
                <a:spcPts val="2667"/>
              </a:lnSpc>
            </a:pPr>
            <a:r>
              <a:rPr lang="en-US" sz="2667" dirty="0"/>
              <a:t>Harmonize to Improve the Public Health Surveillance Lifecycle</a:t>
            </a:r>
          </a:p>
        </p:txBody>
      </p:sp>
      <p:sp>
        <p:nvSpPr>
          <p:cNvPr id="6" name="TextBox 5">
            <a:extLst>
              <a:ext uri="{FF2B5EF4-FFF2-40B4-BE49-F238E27FC236}">
                <a16:creationId xmlns:a16="http://schemas.microsoft.com/office/drawing/2014/main" id="{27A1E3DF-F4B6-4BF5-86F5-18930547BFB3}"/>
              </a:ext>
            </a:extLst>
          </p:cNvPr>
          <p:cNvSpPr txBox="1"/>
          <p:nvPr/>
        </p:nvSpPr>
        <p:spPr>
          <a:xfrm>
            <a:off x="195683" y="5944043"/>
            <a:ext cx="3218213" cy="553998"/>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lumMod val="50000"/>
                  </a:srgbClr>
                </a:solidFill>
                <a:effectLst/>
                <a:uLnTx/>
                <a:uFillTx/>
                <a:latin typeface="Myriad Web Pro"/>
                <a:ea typeface="+mn-ea"/>
                <a:cs typeface="+mn-cs"/>
              </a:rPr>
              <a:t>Diagram based on “CDC’s Vision for Public Health Surveillance in the 21st Century”. MMWR 2012; 61 (Suppl; July 27, 2012). </a:t>
            </a:r>
            <a:endParaRPr kumimoji="0" lang="en-US" sz="10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mn-cs"/>
            </a:endParaRPr>
          </a:p>
        </p:txBody>
      </p:sp>
      <p:sp>
        <p:nvSpPr>
          <p:cNvPr id="12" name="Rectangle 11">
            <a:extLst>
              <a:ext uri="{FF2B5EF4-FFF2-40B4-BE49-F238E27FC236}">
                <a16:creationId xmlns:a16="http://schemas.microsoft.com/office/drawing/2014/main" id="{6245994A-281B-4E06-99A2-4D6DAD2B8654}"/>
              </a:ext>
            </a:extLst>
          </p:cNvPr>
          <p:cNvSpPr/>
          <p:nvPr/>
        </p:nvSpPr>
        <p:spPr>
          <a:xfrm>
            <a:off x="410278" y="787965"/>
            <a:ext cx="4040536" cy="1031051"/>
          </a:xfrm>
          <a:prstGeom prst="rect">
            <a:avLst/>
          </a:prstGeom>
          <a:solidFill>
            <a:schemeClr val="accent1">
              <a:lumMod val="20000"/>
              <a:lumOff val="80000"/>
            </a:schemeClr>
          </a:solidFill>
          <a:effectLst>
            <a:outerShdw blurRad="50800" dist="38100" dir="2700000" algn="tl" rotWithShape="0">
              <a:prstClr val="black">
                <a:alpha val="40000"/>
              </a:prstClr>
            </a:outerShdw>
          </a:effectLst>
        </p:spPr>
        <p:txBody>
          <a:bodyPr wrap="square"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7F7F7F">
                    <a:lumMod val="50000"/>
                  </a:srgbClr>
                </a:solidFill>
                <a:effectLst/>
                <a:uLnTx/>
                <a:uFillTx/>
                <a:latin typeface="Myriad Web Pro"/>
                <a:ea typeface="+mn-ea"/>
                <a:cs typeface="+mn-cs"/>
              </a:rPr>
              <a:t>Value Proposition: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7F7F7F">
                    <a:lumMod val="50000"/>
                  </a:srgbClr>
                </a:solidFill>
                <a:effectLst/>
                <a:uLnTx/>
                <a:uFillTx/>
                <a:latin typeface="Myriad Web Pro"/>
                <a:ea typeface="+mn-ea"/>
                <a:cs typeface="+mn-cs"/>
              </a:rPr>
              <a:t>Reduce burdensome data wrangling and missed data analysis opportunities caused by unnecessarily incompatible data.</a:t>
            </a:r>
          </a:p>
        </p:txBody>
      </p:sp>
      <p:sp>
        <p:nvSpPr>
          <p:cNvPr id="14" name="Callout: Left Arrow 13">
            <a:extLst>
              <a:ext uri="{FF2B5EF4-FFF2-40B4-BE49-F238E27FC236}">
                <a16:creationId xmlns:a16="http://schemas.microsoft.com/office/drawing/2014/main" id="{CD3B8BFA-5C9D-4A70-B640-9BF991BABBB9}"/>
              </a:ext>
            </a:extLst>
          </p:cNvPr>
          <p:cNvSpPr/>
          <p:nvPr/>
        </p:nvSpPr>
        <p:spPr>
          <a:xfrm>
            <a:off x="6317028" y="787965"/>
            <a:ext cx="4120310" cy="1031051"/>
          </a:xfrm>
          <a:prstGeom prst="leftArrowCallout">
            <a:avLst>
              <a:gd name="adj1" fmla="val 18269"/>
              <a:gd name="adj2" fmla="val 21634"/>
              <a:gd name="adj3" fmla="val 26683"/>
              <a:gd name="adj4" fmla="val 76553"/>
            </a:avLst>
          </a:prstGeom>
          <a:solidFill>
            <a:schemeClr val="tx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7F7F7F">
                    <a:lumMod val="50000"/>
                  </a:srgbClr>
                </a:solidFill>
                <a:effectLst/>
                <a:uLnTx/>
                <a:uFillTx/>
                <a:latin typeface="Calibri" panose="020F0502020204030204" pitchFamily="34" charset="0"/>
                <a:ea typeface="+mn-ea"/>
                <a:cs typeface="Calibri" panose="020F0502020204030204" pitchFamily="34" charset="0"/>
              </a:rPr>
              <a:t>Approved questions or data elements to pick and choose from when designing surveys and data exchange(message) specifications.</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7F7F7F">
                    <a:lumMod val="50000"/>
                  </a:srgbClr>
                </a:solidFill>
                <a:effectLst/>
                <a:uLnTx/>
                <a:uFillTx/>
                <a:latin typeface="Calibri" panose="020F0502020204030204" pitchFamily="34" charset="0"/>
                <a:ea typeface="+mn-ea"/>
                <a:cs typeface="Calibri" panose="020F0502020204030204" pitchFamily="34" charset="0"/>
              </a:rPr>
              <a:t>Predesigned sections of surveys or message specifications</a:t>
            </a:r>
          </a:p>
        </p:txBody>
      </p:sp>
      <p:sp>
        <p:nvSpPr>
          <p:cNvPr id="15" name="Callout: Left Arrow 14">
            <a:extLst>
              <a:ext uri="{FF2B5EF4-FFF2-40B4-BE49-F238E27FC236}">
                <a16:creationId xmlns:a16="http://schemas.microsoft.com/office/drawing/2014/main" id="{5467FBA5-50DA-4F45-97E9-83CAD09654E4}"/>
              </a:ext>
            </a:extLst>
          </p:cNvPr>
          <p:cNvSpPr/>
          <p:nvPr/>
        </p:nvSpPr>
        <p:spPr>
          <a:xfrm>
            <a:off x="8067279" y="2490785"/>
            <a:ext cx="3930091" cy="830997"/>
          </a:xfrm>
          <a:prstGeom prst="leftArrowCallout">
            <a:avLst>
              <a:gd name="adj1" fmla="val 18269"/>
              <a:gd name="adj2" fmla="val 21634"/>
              <a:gd name="adj3" fmla="val 26683"/>
              <a:gd name="adj4" fmla="val 86179"/>
            </a:avLst>
          </a:prstGeom>
          <a:solidFill>
            <a:schemeClr val="tx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Data Dictionary or Standard Data Elements and Value Sets mapped to the instrument questions and answer sets. Needed for computer data storage and data exchange.</a:t>
            </a:r>
          </a:p>
        </p:txBody>
      </p:sp>
      <p:sp>
        <p:nvSpPr>
          <p:cNvPr id="16" name="Callout: Left Arrow 15">
            <a:extLst>
              <a:ext uri="{FF2B5EF4-FFF2-40B4-BE49-F238E27FC236}">
                <a16:creationId xmlns:a16="http://schemas.microsoft.com/office/drawing/2014/main" id="{9FEA6B77-BA6E-4947-B347-68C96210C6E6}"/>
              </a:ext>
            </a:extLst>
          </p:cNvPr>
          <p:cNvSpPr/>
          <p:nvPr/>
        </p:nvSpPr>
        <p:spPr>
          <a:xfrm>
            <a:off x="8073077" y="3661296"/>
            <a:ext cx="3733572" cy="1450592"/>
          </a:xfrm>
          <a:prstGeom prst="leftArrowCallout">
            <a:avLst>
              <a:gd name="adj1" fmla="val 18269"/>
              <a:gd name="adj2" fmla="val 21634"/>
              <a:gd name="adj3" fmla="val 26683"/>
              <a:gd name="adj4" fmla="val 83772"/>
            </a:avLst>
          </a:prstGeom>
          <a:solidFill>
            <a:schemeClr val="tx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Data sets from multiple sources adhering to common data elements and value sets for the same kind of data.</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Surveillance systems and databases able to process multi-sourced data sets that adhere to common data elements and value sets.</a:t>
            </a:r>
          </a:p>
        </p:txBody>
      </p:sp>
      <p:sp>
        <p:nvSpPr>
          <p:cNvPr id="17" name="Callout: Left Arrow 16">
            <a:extLst>
              <a:ext uri="{FF2B5EF4-FFF2-40B4-BE49-F238E27FC236}">
                <a16:creationId xmlns:a16="http://schemas.microsoft.com/office/drawing/2014/main" id="{B712261A-CCCC-4651-883C-82C89D064A49}"/>
              </a:ext>
            </a:extLst>
          </p:cNvPr>
          <p:cNvSpPr/>
          <p:nvPr/>
        </p:nvSpPr>
        <p:spPr>
          <a:xfrm>
            <a:off x="6096000" y="5511994"/>
            <a:ext cx="4120310" cy="709048"/>
          </a:xfrm>
          <a:prstGeom prst="leftArrowCallout">
            <a:avLst>
              <a:gd name="adj1" fmla="val 18269"/>
              <a:gd name="adj2" fmla="val 21634"/>
              <a:gd name="adj3" fmla="val 26683"/>
              <a:gd name="adj4" fmla="val 88852"/>
            </a:avLst>
          </a:prstGeom>
          <a:solidFill>
            <a:schemeClr val="tx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Multi-sourced data that can be easily  combined and transformed to meet planned and subsequent analysis needs.</a:t>
            </a:r>
          </a:p>
        </p:txBody>
      </p:sp>
    </p:spTree>
    <p:extLst>
      <p:ext uri="{BB962C8B-B14F-4D97-AF65-F5344CB8AC3E}">
        <p14:creationId xmlns:p14="http://schemas.microsoft.com/office/powerpoint/2010/main" val="31795533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1000"/>
                                        <p:tgtEl>
                                          <p:spTgt spid="16"/>
                                        </p:tgtEl>
                                      </p:cBhvr>
                                    </p:animEffect>
                                    <p:anim calcmode="lin" valueType="num">
                                      <p:cBhvr>
                                        <p:cTn id="25" dur="1000" fill="hold"/>
                                        <p:tgtEl>
                                          <p:spTgt spid="16"/>
                                        </p:tgtEl>
                                        <p:attrNameLst>
                                          <p:attrName>ppt_x</p:attrName>
                                        </p:attrNameLst>
                                      </p:cBhvr>
                                      <p:tavLst>
                                        <p:tav tm="0">
                                          <p:val>
                                            <p:strVal val="#ppt_x"/>
                                          </p:val>
                                        </p:tav>
                                        <p:tav tm="100000">
                                          <p:val>
                                            <p:strVal val="#ppt_x"/>
                                          </p:val>
                                        </p:tav>
                                      </p:tavLst>
                                    </p:anim>
                                    <p:anim calcmode="lin" valueType="num">
                                      <p:cBhvr>
                                        <p:cTn id="26" dur="1000" fill="hold"/>
                                        <p:tgtEl>
                                          <p:spTgt spid="16"/>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1000"/>
                                        <p:tgtEl>
                                          <p:spTgt spid="17"/>
                                        </p:tgtEl>
                                      </p:cBhvr>
                                    </p:animEffect>
                                    <p:anim calcmode="lin" valueType="num">
                                      <p:cBhvr>
                                        <p:cTn id="30" dur="1000" fill="hold"/>
                                        <p:tgtEl>
                                          <p:spTgt spid="17"/>
                                        </p:tgtEl>
                                        <p:attrNameLst>
                                          <p:attrName>ppt_x</p:attrName>
                                        </p:attrNameLst>
                                      </p:cBhvr>
                                      <p:tavLst>
                                        <p:tav tm="0">
                                          <p:val>
                                            <p:strVal val="#ppt_x"/>
                                          </p:val>
                                        </p:tav>
                                        <p:tav tm="100000">
                                          <p:val>
                                            <p:strVal val="#ppt_x"/>
                                          </p:val>
                                        </p:tav>
                                      </p:tavLst>
                                    </p:anim>
                                    <p:anim calcmode="lin" valueType="num">
                                      <p:cBhvr>
                                        <p:cTn id="3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5" grpId="0" animBg="1"/>
      <p:bldP spid="16" grpId="0" animBg="1"/>
      <p:bldP spid="1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72245-24E4-4BDC-A514-E03318A707A6}"/>
              </a:ext>
            </a:extLst>
          </p:cNvPr>
          <p:cNvSpPr>
            <a:spLocks noGrp="1"/>
          </p:cNvSpPr>
          <p:nvPr>
            <p:ph type="title"/>
          </p:nvPr>
        </p:nvSpPr>
        <p:spPr/>
        <p:txBody>
          <a:bodyPr/>
          <a:lstStyle/>
          <a:p>
            <a:r>
              <a:rPr lang="en-US" dirty="0"/>
              <a:t>Levels of Harmony</a:t>
            </a:r>
          </a:p>
        </p:txBody>
      </p:sp>
      <p:grpSp>
        <p:nvGrpSpPr>
          <p:cNvPr id="3" name="Group 2">
            <a:extLst>
              <a:ext uri="{FF2B5EF4-FFF2-40B4-BE49-F238E27FC236}">
                <a16:creationId xmlns:a16="http://schemas.microsoft.com/office/drawing/2014/main" id="{472A4AD1-0614-47B3-87FD-B46EC72984A2}"/>
              </a:ext>
            </a:extLst>
          </p:cNvPr>
          <p:cNvGrpSpPr/>
          <p:nvPr/>
        </p:nvGrpSpPr>
        <p:grpSpPr>
          <a:xfrm>
            <a:off x="609600" y="1503095"/>
            <a:ext cx="11388727" cy="3851809"/>
            <a:chOff x="712291" y="1402687"/>
            <a:chExt cx="11388727" cy="3851809"/>
          </a:xfrm>
        </p:grpSpPr>
        <p:graphicFrame>
          <p:nvGraphicFramePr>
            <p:cNvPr id="10" name="Diagram 9">
              <a:extLst>
                <a:ext uri="{FF2B5EF4-FFF2-40B4-BE49-F238E27FC236}">
                  <a16:creationId xmlns:a16="http://schemas.microsoft.com/office/drawing/2014/main" id="{DDC0BC75-85BF-480D-9E2B-9F14AA3296B4}"/>
                </a:ext>
              </a:extLst>
            </p:cNvPr>
            <p:cNvGraphicFramePr/>
            <p:nvPr/>
          </p:nvGraphicFramePr>
          <p:xfrm>
            <a:off x="712291" y="1402687"/>
            <a:ext cx="8880220" cy="38518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Box 10">
              <a:extLst>
                <a:ext uri="{FF2B5EF4-FFF2-40B4-BE49-F238E27FC236}">
                  <a16:creationId xmlns:a16="http://schemas.microsoft.com/office/drawing/2014/main" id="{5B5999DB-5AD5-4EB1-BE54-D1D0286B936B}"/>
                </a:ext>
              </a:extLst>
            </p:cNvPr>
            <p:cNvSpPr txBox="1"/>
            <p:nvPr/>
          </p:nvSpPr>
          <p:spPr>
            <a:xfrm>
              <a:off x="784784" y="4146499"/>
              <a:ext cx="2089611" cy="1077218"/>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Provide common foundation to discuss mission information objectives</a:t>
              </a:r>
            </a:p>
          </p:txBody>
        </p:sp>
        <p:sp>
          <p:nvSpPr>
            <p:cNvPr id="12" name="TextBox 11">
              <a:extLst>
                <a:ext uri="{FF2B5EF4-FFF2-40B4-BE49-F238E27FC236}">
                  <a16:creationId xmlns:a16="http://schemas.microsoft.com/office/drawing/2014/main" id="{4AEE3191-ED66-4D85-9D4C-A6B0E7CC1C1A}"/>
                </a:ext>
              </a:extLst>
            </p:cNvPr>
            <p:cNvSpPr txBox="1"/>
            <p:nvPr/>
          </p:nvSpPr>
          <p:spPr>
            <a:xfrm>
              <a:off x="2769843" y="4172267"/>
              <a:ext cx="2624048"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Provide qualifier and quantifiers for mission relevant phenomena</a:t>
              </a:r>
            </a:p>
          </p:txBody>
        </p:sp>
        <p:sp>
          <p:nvSpPr>
            <p:cNvPr id="13" name="TextBox 12">
              <a:extLst>
                <a:ext uri="{FF2B5EF4-FFF2-40B4-BE49-F238E27FC236}">
                  <a16:creationId xmlns:a16="http://schemas.microsoft.com/office/drawing/2014/main" id="{7D1B64A5-48F9-4966-A706-3F348BB0DEC1}"/>
                </a:ext>
              </a:extLst>
            </p:cNvPr>
            <p:cNvSpPr txBox="1"/>
            <p:nvPr/>
          </p:nvSpPr>
          <p:spPr>
            <a:xfrm>
              <a:off x="4966557" y="4162930"/>
              <a:ext cx="2624048"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Provide mission useful instrument and system specifications for data</a:t>
              </a:r>
            </a:p>
          </p:txBody>
        </p:sp>
        <p:sp>
          <p:nvSpPr>
            <p:cNvPr id="14" name="TextBox 13">
              <a:extLst>
                <a:ext uri="{FF2B5EF4-FFF2-40B4-BE49-F238E27FC236}">
                  <a16:creationId xmlns:a16="http://schemas.microsoft.com/office/drawing/2014/main" id="{D4B7E96B-458F-4F8E-8186-48329FBC23F7}"/>
                </a:ext>
              </a:extLst>
            </p:cNvPr>
            <p:cNvSpPr txBox="1"/>
            <p:nvPr/>
          </p:nvSpPr>
          <p:spPr>
            <a:xfrm>
              <a:off x="7163272" y="4162929"/>
              <a:ext cx="2624048" cy="1077218"/>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Produce predictable data from data collection, data repository, and data exchange instruments</a:t>
              </a:r>
            </a:p>
          </p:txBody>
        </p:sp>
        <p:sp>
          <p:nvSpPr>
            <p:cNvPr id="15" name="Explosion: 8 Points 14">
              <a:extLst>
                <a:ext uri="{FF2B5EF4-FFF2-40B4-BE49-F238E27FC236}">
                  <a16:creationId xmlns:a16="http://schemas.microsoft.com/office/drawing/2014/main" id="{8AED40DC-57DF-44C9-90A2-3DE80EAD88E2}"/>
                </a:ext>
              </a:extLst>
            </p:cNvPr>
            <p:cNvSpPr/>
            <p:nvPr/>
          </p:nvSpPr>
          <p:spPr>
            <a:xfrm>
              <a:off x="9695201" y="1982761"/>
              <a:ext cx="2405817" cy="2717736"/>
            </a:xfrm>
            <a:prstGeom prst="irregularSeal1">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white"/>
                  </a:solidFill>
                  <a:effectLst/>
                  <a:uLnTx/>
                  <a:uFillTx/>
                  <a:latin typeface="Calibri" panose="020F0502020204030204"/>
                  <a:ea typeface="+mn-ea"/>
                  <a:cs typeface="+mn-cs"/>
                </a:rPr>
                <a:t>Data Harmony</a:t>
              </a:r>
            </a:p>
          </p:txBody>
        </p:sp>
      </p:grpSp>
      <p:sp>
        <p:nvSpPr>
          <p:cNvPr id="16" name="Title 1">
            <a:extLst>
              <a:ext uri="{FF2B5EF4-FFF2-40B4-BE49-F238E27FC236}">
                <a16:creationId xmlns:a16="http://schemas.microsoft.com/office/drawing/2014/main" id="{D091010D-ABF4-440F-8033-A33C2B97CE5B}"/>
              </a:ext>
            </a:extLst>
          </p:cNvPr>
          <p:cNvSpPr txBox="1">
            <a:spLocks/>
          </p:cNvSpPr>
          <p:nvPr/>
        </p:nvSpPr>
        <p:spPr>
          <a:xfrm>
            <a:off x="609601" y="5939405"/>
            <a:ext cx="1974209" cy="605600"/>
          </a:xfrm>
          <a:prstGeom prst="rect">
            <a:avLst/>
          </a:prstGeom>
        </p:spPr>
        <p:txBody>
          <a:bodyPr anchor="b" anchorCtr="0">
            <a:normAutofit fontScale="77500" lnSpcReduction="20000"/>
          </a:bodyPr>
          <a:lstStyle>
            <a:lvl1pPr algn="l" rtl="0" eaLnBrk="0" fontAlgn="base" hangingPunct="0">
              <a:lnSpc>
                <a:spcPts val="3000"/>
              </a:lnSpc>
              <a:spcBef>
                <a:spcPct val="0"/>
              </a:spcBef>
              <a:spcAft>
                <a:spcPct val="0"/>
              </a:spcAft>
              <a:defRPr sz="2800" b="1" kern="1200" baseline="0">
                <a:solidFill>
                  <a:srgbClr val="0096D6"/>
                </a:solidFill>
                <a:effectLst/>
                <a:latin typeface="Calibri" pitchFamily="34" charset="0"/>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eaLnBrk="1" fontAlgn="base" hangingPunct="1">
              <a:spcBef>
                <a:spcPct val="0"/>
              </a:spcBef>
              <a:spcAft>
                <a:spcPct val="0"/>
              </a:spcAft>
              <a:defRPr sz="4400">
                <a:solidFill>
                  <a:schemeClr val="tx1"/>
                </a:solidFill>
                <a:latin typeface="Myriad Web Pro" panose="020B0503030403020204" pitchFamily="34" charset="0"/>
              </a:defRPr>
            </a:lvl6pPr>
            <a:lvl7pPr marL="914400" algn="ctr" rtl="0" eaLnBrk="1" fontAlgn="base" hangingPunct="1">
              <a:spcBef>
                <a:spcPct val="0"/>
              </a:spcBef>
              <a:spcAft>
                <a:spcPct val="0"/>
              </a:spcAft>
              <a:defRPr sz="4400">
                <a:solidFill>
                  <a:schemeClr val="tx1"/>
                </a:solidFill>
                <a:latin typeface="Myriad Web Pro" panose="020B0503030403020204" pitchFamily="34" charset="0"/>
              </a:defRPr>
            </a:lvl7pPr>
            <a:lvl8pPr marL="1371600" algn="ctr" rtl="0" eaLnBrk="1" fontAlgn="base" hangingPunct="1">
              <a:spcBef>
                <a:spcPct val="0"/>
              </a:spcBef>
              <a:spcAft>
                <a:spcPct val="0"/>
              </a:spcAft>
              <a:defRPr sz="4400">
                <a:solidFill>
                  <a:schemeClr val="tx1"/>
                </a:solidFill>
                <a:latin typeface="Myriad Web Pro" panose="020B0503030403020204" pitchFamily="34" charset="0"/>
              </a:defRPr>
            </a:lvl8pPr>
            <a:lvl9pPr marL="1828800" algn="ctr" rtl="0" eaLnBrk="1" fontAlgn="base" hangingPunct="1">
              <a:spcBef>
                <a:spcPct val="0"/>
              </a:spcBef>
              <a:spcAft>
                <a:spcPct val="0"/>
              </a:spcAft>
              <a:defRPr sz="4400">
                <a:solidFill>
                  <a:schemeClr val="tx1"/>
                </a:solidFill>
                <a:latin typeface="Myriad Web Pro" panose="020B0503030403020204" pitchFamily="34" charset="0"/>
              </a:defRPr>
            </a:lvl9pPr>
          </a:lstStyle>
          <a:p>
            <a:pPr marL="0" marR="0" lvl="0" indent="0" algn="l" defTabSz="1219170" rtl="0" eaLnBrk="0" fontAlgn="base" latinLnBrk="0" hangingPunct="0">
              <a:lnSpc>
                <a:spcPts val="4000"/>
              </a:lnSpc>
              <a:spcBef>
                <a:spcPct val="0"/>
              </a:spcBef>
              <a:spcAft>
                <a:spcPct val="0"/>
              </a:spcAft>
              <a:buClrTx/>
              <a:buSzTx/>
              <a:buFontTx/>
              <a:buNone/>
              <a:tabLst/>
              <a:defRPr/>
            </a:pPr>
            <a:r>
              <a:rPr kumimoji="0" lang="en-US" sz="1600" b="1" i="0" u="none" strike="noStrike" kern="1200" cap="none" spc="0" normalizeH="0" baseline="0" noProof="0" dirty="0">
                <a:ln>
                  <a:noFill/>
                </a:ln>
                <a:solidFill>
                  <a:schemeClr val="tx2">
                    <a:lumMod val="65000"/>
                  </a:schemeClr>
                </a:solidFill>
                <a:effectLst/>
                <a:uLnTx/>
                <a:uFillTx/>
                <a:latin typeface="Calibri" pitchFamily="34" charset="0"/>
                <a:ea typeface="+mj-ea"/>
                <a:cs typeface="+mj-cs"/>
              </a:rPr>
              <a:t>Draft as of May 13, 2019</a:t>
            </a:r>
          </a:p>
        </p:txBody>
      </p:sp>
    </p:spTree>
    <p:extLst>
      <p:ext uri="{BB962C8B-B14F-4D97-AF65-F5344CB8AC3E}">
        <p14:creationId xmlns:p14="http://schemas.microsoft.com/office/powerpoint/2010/main" val="4070908635"/>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21AFF-8F7A-4C03-91D0-BFFBBBB70A7A}"/>
              </a:ext>
            </a:extLst>
          </p:cNvPr>
          <p:cNvSpPr>
            <a:spLocks noGrp="1"/>
          </p:cNvSpPr>
          <p:nvPr>
            <p:ph type="title"/>
          </p:nvPr>
        </p:nvSpPr>
        <p:spPr/>
        <p:txBody>
          <a:bodyPr/>
          <a:lstStyle/>
          <a:p>
            <a:r>
              <a:rPr lang="en-US" dirty="0"/>
              <a:t>DHaaS Pregnancy for Emergency Response</a:t>
            </a:r>
          </a:p>
        </p:txBody>
      </p:sp>
      <p:sp>
        <p:nvSpPr>
          <p:cNvPr id="3" name="Text Placeholder 2">
            <a:extLst>
              <a:ext uri="{FF2B5EF4-FFF2-40B4-BE49-F238E27FC236}">
                <a16:creationId xmlns:a16="http://schemas.microsoft.com/office/drawing/2014/main" id="{7858AEDA-ACB6-479C-A407-D0FF1B272B9A}"/>
              </a:ext>
            </a:extLst>
          </p:cNvPr>
          <p:cNvSpPr>
            <a:spLocks noGrp="1"/>
          </p:cNvSpPr>
          <p:nvPr>
            <p:ph type="body" sz="quarter" idx="10"/>
          </p:nvPr>
        </p:nvSpPr>
        <p:spPr/>
        <p:txBody>
          <a:bodyPr/>
          <a:lstStyle/>
          <a:p>
            <a:r>
              <a:rPr lang="en-US" sz="2400" dirty="0"/>
              <a:t>Goal: Improve the consistency, integration and exchange of pregnancy related data during a public health emergency response</a:t>
            </a:r>
          </a:p>
          <a:p>
            <a:r>
              <a:rPr lang="en-US" sz="2400" dirty="0"/>
              <a:t>Task: </a:t>
            </a:r>
          </a:p>
          <a:p>
            <a:pPr lvl="1"/>
            <a:r>
              <a:rPr lang="en-US" sz="2400" dirty="0"/>
              <a:t>Harmonize public health surveillance data elements for pregnancy</a:t>
            </a:r>
          </a:p>
          <a:p>
            <a:pPr lvl="1"/>
            <a:r>
              <a:rPr lang="en-US" sz="2400" dirty="0"/>
              <a:t>Identify and propose a set of pregnancy data elements for possible inclusion in the Emergency Operations Center (EOC) minimal data set</a:t>
            </a:r>
          </a:p>
          <a:p>
            <a:pPr lvl="1"/>
            <a:r>
              <a:rPr lang="en-US" sz="2400" dirty="0"/>
              <a:t>Publish harmonized pregnancy data elements in the Surveillance Data Platform Vocabulary Service (SDP-V)</a:t>
            </a:r>
          </a:p>
          <a:p>
            <a:r>
              <a:rPr lang="en-US" sz="2400" dirty="0"/>
              <a:t>Scope: Assessing pregnancy in terms of “being pregnant” during an emergency response</a:t>
            </a:r>
          </a:p>
          <a:p>
            <a:pPr lvl="1"/>
            <a:endParaRPr lang="en-US" dirty="0"/>
          </a:p>
          <a:p>
            <a:endParaRPr lang="en-US" dirty="0"/>
          </a:p>
        </p:txBody>
      </p:sp>
    </p:spTree>
    <p:extLst>
      <p:ext uri="{BB962C8B-B14F-4D97-AF65-F5344CB8AC3E}">
        <p14:creationId xmlns:p14="http://schemas.microsoft.com/office/powerpoint/2010/main" val="34005916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64D7A-12D8-4474-AE2F-1ACA7CBA6219}"/>
              </a:ext>
            </a:extLst>
          </p:cNvPr>
          <p:cNvSpPr>
            <a:spLocks noGrp="1"/>
          </p:cNvSpPr>
          <p:nvPr>
            <p:ph type="title"/>
          </p:nvPr>
        </p:nvSpPr>
        <p:spPr/>
        <p:txBody>
          <a:bodyPr/>
          <a:lstStyle/>
          <a:p>
            <a:r>
              <a:rPr lang="en-US" dirty="0"/>
              <a:t>Specification Harmonization Workflow</a:t>
            </a:r>
          </a:p>
        </p:txBody>
      </p:sp>
      <p:grpSp>
        <p:nvGrpSpPr>
          <p:cNvPr id="11" name="Group 10">
            <a:extLst>
              <a:ext uri="{FF2B5EF4-FFF2-40B4-BE49-F238E27FC236}">
                <a16:creationId xmlns:a16="http://schemas.microsoft.com/office/drawing/2014/main" id="{7BE57045-B103-4DFD-8AF8-7BB629B98811}"/>
              </a:ext>
            </a:extLst>
          </p:cNvPr>
          <p:cNvGrpSpPr/>
          <p:nvPr/>
        </p:nvGrpSpPr>
        <p:grpSpPr>
          <a:xfrm>
            <a:off x="380138" y="1920154"/>
            <a:ext cx="11431724" cy="4231366"/>
            <a:chOff x="380138" y="1920154"/>
            <a:chExt cx="11431724" cy="4231366"/>
          </a:xfrm>
        </p:grpSpPr>
        <p:pic>
          <p:nvPicPr>
            <p:cNvPr id="5" name="Picture 4">
              <a:extLst>
                <a:ext uri="{FF2B5EF4-FFF2-40B4-BE49-F238E27FC236}">
                  <a16:creationId xmlns:a16="http://schemas.microsoft.com/office/drawing/2014/main" id="{5547B4EB-C99C-4314-8D36-C980163A7CF3}"/>
                </a:ext>
              </a:extLst>
            </p:cNvPr>
            <p:cNvPicPr>
              <a:picLocks noChangeAspect="1"/>
            </p:cNvPicPr>
            <p:nvPr/>
          </p:nvPicPr>
          <p:blipFill>
            <a:blip r:embed="rId2"/>
            <a:stretch>
              <a:fillRect/>
            </a:stretch>
          </p:blipFill>
          <p:spPr>
            <a:xfrm>
              <a:off x="380138" y="1920154"/>
              <a:ext cx="11431724" cy="3709697"/>
            </a:xfrm>
            <a:prstGeom prst="rect">
              <a:avLst/>
            </a:prstGeom>
          </p:spPr>
        </p:pic>
        <p:pic>
          <p:nvPicPr>
            <p:cNvPr id="6" name="Graphic 5" descr="Repeat">
              <a:extLst>
                <a:ext uri="{FF2B5EF4-FFF2-40B4-BE49-F238E27FC236}">
                  <a16:creationId xmlns:a16="http://schemas.microsoft.com/office/drawing/2014/main" id="{1FAAA6D4-8DD6-4EBD-B6EE-5CD0D423B3A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36218" y="2490148"/>
              <a:ext cx="956832" cy="1043338"/>
            </a:xfrm>
            <a:prstGeom prst="rect">
              <a:avLst/>
            </a:prstGeom>
          </p:spPr>
        </p:pic>
        <p:pic>
          <p:nvPicPr>
            <p:cNvPr id="7" name="Graphic 6" descr="Repeat">
              <a:extLst>
                <a:ext uri="{FF2B5EF4-FFF2-40B4-BE49-F238E27FC236}">
                  <a16:creationId xmlns:a16="http://schemas.microsoft.com/office/drawing/2014/main" id="{C65C7626-F90F-4629-8615-3A6D6CAD472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46551" y="2470830"/>
              <a:ext cx="956832" cy="1043338"/>
            </a:xfrm>
            <a:prstGeom prst="rect">
              <a:avLst/>
            </a:prstGeom>
          </p:spPr>
        </p:pic>
        <p:pic>
          <p:nvPicPr>
            <p:cNvPr id="8" name="Graphic 7" descr="Repeat">
              <a:extLst>
                <a:ext uri="{FF2B5EF4-FFF2-40B4-BE49-F238E27FC236}">
                  <a16:creationId xmlns:a16="http://schemas.microsoft.com/office/drawing/2014/main" id="{06BA7CE0-BBD9-4238-AEBA-DF85EDEEFA2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921320" y="2470830"/>
              <a:ext cx="956832" cy="1043338"/>
            </a:xfrm>
            <a:prstGeom prst="rect">
              <a:avLst/>
            </a:prstGeom>
          </p:spPr>
        </p:pic>
        <p:pic>
          <p:nvPicPr>
            <p:cNvPr id="9" name="Graphic 8" descr="Repeat">
              <a:extLst>
                <a:ext uri="{FF2B5EF4-FFF2-40B4-BE49-F238E27FC236}">
                  <a16:creationId xmlns:a16="http://schemas.microsoft.com/office/drawing/2014/main" id="{230C9396-4DFF-48DF-A99F-0640E50B92D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87665" y="5108182"/>
              <a:ext cx="956832" cy="1043338"/>
            </a:xfrm>
            <a:prstGeom prst="rect">
              <a:avLst/>
            </a:prstGeom>
          </p:spPr>
        </p:pic>
      </p:grpSp>
      <p:sp>
        <p:nvSpPr>
          <p:cNvPr id="10" name="TextBox 9">
            <a:extLst>
              <a:ext uri="{FF2B5EF4-FFF2-40B4-BE49-F238E27FC236}">
                <a16:creationId xmlns:a16="http://schemas.microsoft.com/office/drawing/2014/main" id="{D8AAD6EF-6EA8-43D5-BB88-B7DC6619EA47}"/>
              </a:ext>
            </a:extLst>
          </p:cNvPr>
          <p:cNvSpPr txBox="1"/>
          <p:nvPr/>
        </p:nvSpPr>
        <p:spPr>
          <a:xfrm>
            <a:off x="4708030" y="6377419"/>
            <a:ext cx="1803955"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chemeClr val="tx2">
                    <a:lumMod val="65000"/>
                  </a:schemeClr>
                </a:solidFill>
                <a:effectLst/>
                <a:uLnTx/>
                <a:uFillTx/>
                <a:latin typeface="Calibri" panose="020F0502020204030204" pitchFamily="34" charset="0"/>
                <a:ea typeface="+mn-ea"/>
                <a:cs typeface="+mn-cs"/>
              </a:rPr>
              <a:t>Version: April 11, 2019</a:t>
            </a:r>
          </a:p>
        </p:txBody>
      </p:sp>
    </p:spTree>
    <p:extLst>
      <p:ext uri="{BB962C8B-B14F-4D97-AF65-F5344CB8AC3E}">
        <p14:creationId xmlns:p14="http://schemas.microsoft.com/office/powerpoint/2010/main" val="3244823126"/>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526CD9E-FEA7-45D9-A2B1-F218ADDFAFED}"/>
              </a:ext>
            </a:extLst>
          </p:cNvPr>
          <p:cNvSpPr>
            <a:spLocks noGrp="1"/>
          </p:cNvSpPr>
          <p:nvPr>
            <p:ph type="title"/>
          </p:nvPr>
        </p:nvSpPr>
        <p:spPr/>
        <p:txBody>
          <a:bodyPr/>
          <a:lstStyle/>
          <a:p>
            <a:r>
              <a:rPr lang="en-US" dirty="0"/>
              <a:t>DHaaS Process Steps</a:t>
            </a:r>
          </a:p>
        </p:txBody>
      </p:sp>
      <p:grpSp>
        <p:nvGrpSpPr>
          <p:cNvPr id="3" name="Group 2">
            <a:extLst>
              <a:ext uri="{FF2B5EF4-FFF2-40B4-BE49-F238E27FC236}">
                <a16:creationId xmlns:a16="http://schemas.microsoft.com/office/drawing/2014/main" id="{2FBD9089-3F21-43ED-AF33-C933EBAB785C}"/>
              </a:ext>
            </a:extLst>
          </p:cNvPr>
          <p:cNvGrpSpPr/>
          <p:nvPr/>
        </p:nvGrpSpPr>
        <p:grpSpPr>
          <a:xfrm>
            <a:off x="2150299" y="1299105"/>
            <a:ext cx="8118764" cy="5219682"/>
            <a:chOff x="2150299" y="1299105"/>
            <a:chExt cx="8118764" cy="5219682"/>
          </a:xfrm>
        </p:grpSpPr>
        <p:sp>
          <p:nvSpPr>
            <p:cNvPr id="5" name="Rectangle 4">
              <a:extLst>
                <a:ext uri="{FF2B5EF4-FFF2-40B4-BE49-F238E27FC236}">
                  <a16:creationId xmlns:a16="http://schemas.microsoft.com/office/drawing/2014/main" id="{96AEEBAC-3993-4AEC-8EEB-2F5B6377B114}"/>
                </a:ext>
              </a:extLst>
            </p:cNvPr>
            <p:cNvSpPr/>
            <p:nvPr/>
          </p:nvSpPr>
          <p:spPr>
            <a:xfrm>
              <a:off x="2150299" y="1299105"/>
              <a:ext cx="8118764" cy="5219682"/>
            </a:xfrm>
            <a:prstGeom prst="rect">
              <a:avLst/>
            </a:prstGeom>
            <a:solidFill>
              <a:srgbClr val="CFC895"/>
            </a:solidFill>
          </p:spPr>
        </p:sp>
        <p:sp>
          <p:nvSpPr>
            <p:cNvPr id="7" name="Freeform: Shape 6">
              <a:extLst>
                <a:ext uri="{FF2B5EF4-FFF2-40B4-BE49-F238E27FC236}">
                  <a16:creationId xmlns:a16="http://schemas.microsoft.com/office/drawing/2014/main" id="{C5C09878-8F39-424E-9B12-9C325FFB0CDD}"/>
                </a:ext>
              </a:extLst>
            </p:cNvPr>
            <p:cNvSpPr/>
            <p:nvPr/>
          </p:nvSpPr>
          <p:spPr>
            <a:xfrm>
              <a:off x="5476297" y="1518069"/>
              <a:ext cx="1466768" cy="1466768"/>
            </a:xfrm>
            <a:custGeom>
              <a:avLst/>
              <a:gdLst>
                <a:gd name="connsiteX0" fmla="*/ 0 w 1466768"/>
                <a:gd name="connsiteY0" fmla="*/ 733384 h 1466768"/>
                <a:gd name="connsiteX1" fmla="*/ 733384 w 1466768"/>
                <a:gd name="connsiteY1" fmla="*/ 0 h 1466768"/>
                <a:gd name="connsiteX2" fmla="*/ 1466768 w 1466768"/>
                <a:gd name="connsiteY2" fmla="*/ 733384 h 1466768"/>
                <a:gd name="connsiteX3" fmla="*/ 733384 w 1466768"/>
                <a:gd name="connsiteY3" fmla="*/ 1466768 h 1466768"/>
                <a:gd name="connsiteX4" fmla="*/ 0 w 1466768"/>
                <a:gd name="connsiteY4" fmla="*/ 733384 h 14667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6768" h="1466768">
                  <a:moveTo>
                    <a:pt x="0" y="733384"/>
                  </a:moveTo>
                  <a:cubicBezTo>
                    <a:pt x="0" y="328347"/>
                    <a:pt x="328347" y="0"/>
                    <a:pt x="733384" y="0"/>
                  </a:cubicBezTo>
                  <a:cubicBezTo>
                    <a:pt x="1138421" y="0"/>
                    <a:pt x="1466768" y="328347"/>
                    <a:pt x="1466768" y="733384"/>
                  </a:cubicBezTo>
                  <a:cubicBezTo>
                    <a:pt x="1466768" y="1138421"/>
                    <a:pt x="1138421" y="1466768"/>
                    <a:pt x="733384" y="1466768"/>
                  </a:cubicBezTo>
                  <a:cubicBezTo>
                    <a:pt x="328347" y="1466768"/>
                    <a:pt x="0" y="1138421"/>
                    <a:pt x="0" y="733384"/>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30043" tIns="230043" rIns="230043" bIns="230043"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Myriad Web Pro"/>
                  <a:ea typeface="+mn-ea"/>
                  <a:cs typeface="+mn-cs"/>
                </a:rPr>
                <a:t>1.Identify content that needs to be harmonized</a:t>
              </a:r>
            </a:p>
          </p:txBody>
        </p:sp>
        <p:sp>
          <p:nvSpPr>
            <p:cNvPr id="8" name="Freeform: Shape 7">
              <a:extLst>
                <a:ext uri="{FF2B5EF4-FFF2-40B4-BE49-F238E27FC236}">
                  <a16:creationId xmlns:a16="http://schemas.microsoft.com/office/drawing/2014/main" id="{C504261E-1CAC-4B53-8AB9-2EA39B3D8DD2}"/>
                </a:ext>
              </a:extLst>
            </p:cNvPr>
            <p:cNvSpPr/>
            <p:nvPr/>
          </p:nvSpPr>
          <p:spPr>
            <a:xfrm rot="2160000">
              <a:off x="6896545" y="2644369"/>
              <a:ext cx="389233" cy="495034"/>
            </a:xfrm>
            <a:custGeom>
              <a:avLst/>
              <a:gdLst>
                <a:gd name="connsiteX0" fmla="*/ 0 w 389233"/>
                <a:gd name="connsiteY0" fmla="*/ 99007 h 495034"/>
                <a:gd name="connsiteX1" fmla="*/ 194617 w 389233"/>
                <a:gd name="connsiteY1" fmla="*/ 99007 h 495034"/>
                <a:gd name="connsiteX2" fmla="*/ 194617 w 389233"/>
                <a:gd name="connsiteY2" fmla="*/ 0 h 495034"/>
                <a:gd name="connsiteX3" fmla="*/ 389233 w 389233"/>
                <a:gd name="connsiteY3" fmla="*/ 247517 h 495034"/>
                <a:gd name="connsiteX4" fmla="*/ 194617 w 389233"/>
                <a:gd name="connsiteY4" fmla="*/ 495034 h 495034"/>
                <a:gd name="connsiteX5" fmla="*/ 194617 w 389233"/>
                <a:gd name="connsiteY5" fmla="*/ 396027 h 495034"/>
                <a:gd name="connsiteX6" fmla="*/ 0 w 389233"/>
                <a:gd name="connsiteY6" fmla="*/ 396027 h 495034"/>
                <a:gd name="connsiteX7" fmla="*/ 0 w 389233"/>
                <a:gd name="connsiteY7" fmla="*/ 99007 h 495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9233" h="495034">
                  <a:moveTo>
                    <a:pt x="0" y="99007"/>
                  </a:moveTo>
                  <a:lnTo>
                    <a:pt x="194617" y="99007"/>
                  </a:lnTo>
                  <a:lnTo>
                    <a:pt x="194617" y="0"/>
                  </a:lnTo>
                  <a:lnTo>
                    <a:pt x="389233" y="247517"/>
                  </a:lnTo>
                  <a:lnTo>
                    <a:pt x="194617" y="495034"/>
                  </a:lnTo>
                  <a:lnTo>
                    <a:pt x="194617" y="396027"/>
                  </a:lnTo>
                  <a:lnTo>
                    <a:pt x="0" y="396027"/>
                  </a:lnTo>
                  <a:lnTo>
                    <a:pt x="0" y="99007"/>
                  </a:lnTo>
                  <a:close/>
                </a:path>
              </a:pathLst>
            </a:custGeom>
            <a:solidFill>
              <a:schemeClr val="bg1"/>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spcFirstLastPara="0" vert="horz" wrap="square" lIns="0" tIns="99006" rIns="116769" bIns="99007"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Myriad Web Pro"/>
                <a:ea typeface="+mn-ea"/>
                <a:cs typeface="+mn-cs"/>
              </a:endParaRPr>
            </a:p>
          </p:txBody>
        </p:sp>
        <p:sp>
          <p:nvSpPr>
            <p:cNvPr id="9" name="Freeform: Shape 8">
              <a:extLst>
                <a:ext uri="{FF2B5EF4-FFF2-40B4-BE49-F238E27FC236}">
                  <a16:creationId xmlns:a16="http://schemas.microsoft.com/office/drawing/2014/main" id="{1F5DB529-90E4-4EEB-B930-36DE2F3B3D3F}"/>
                </a:ext>
              </a:extLst>
            </p:cNvPr>
            <p:cNvSpPr/>
            <p:nvPr/>
          </p:nvSpPr>
          <p:spPr>
            <a:xfrm>
              <a:off x="7257082" y="2811885"/>
              <a:ext cx="1466768" cy="1466768"/>
            </a:xfrm>
            <a:custGeom>
              <a:avLst/>
              <a:gdLst>
                <a:gd name="connsiteX0" fmla="*/ 0 w 1466768"/>
                <a:gd name="connsiteY0" fmla="*/ 733384 h 1466768"/>
                <a:gd name="connsiteX1" fmla="*/ 733384 w 1466768"/>
                <a:gd name="connsiteY1" fmla="*/ 0 h 1466768"/>
                <a:gd name="connsiteX2" fmla="*/ 1466768 w 1466768"/>
                <a:gd name="connsiteY2" fmla="*/ 733384 h 1466768"/>
                <a:gd name="connsiteX3" fmla="*/ 733384 w 1466768"/>
                <a:gd name="connsiteY3" fmla="*/ 1466768 h 1466768"/>
                <a:gd name="connsiteX4" fmla="*/ 0 w 1466768"/>
                <a:gd name="connsiteY4" fmla="*/ 733384 h 14667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6768" h="1466768">
                  <a:moveTo>
                    <a:pt x="0" y="733384"/>
                  </a:moveTo>
                  <a:cubicBezTo>
                    <a:pt x="0" y="328347"/>
                    <a:pt x="328347" y="0"/>
                    <a:pt x="733384" y="0"/>
                  </a:cubicBezTo>
                  <a:cubicBezTo>
                    <a:pt x="1138421" y="0"/>
                    <a:pt x="1466768" y="328347"/>
                    <a:pt x="1466768" y="733384"/>
                  </a:cubicBezTo>
                  <a:cubicBezTo>
                    <a:pt x="1466768" y="1138421"/>
                    <a:pt x="1138421" y="1466768"/>
                    <a:pt x="733384" y="1466768"/>
                  </a:cubicBezTo>
                  <a:cubicBezTo>
                    <a:pt x="328347" y="1466768"/>
                    <a:pt x="0" y="1138421"/>
                    <a:pt x="0" y="733384"/>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30043" tIns="230043" rIns="230043" bIns="230043"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Myriad Web Pro"/>
                  <a:ea typeface="+mn-ea"/>
                  <a:cs typeface="+mn-cs"/>
                </a:rPr>
                <a:t>2. Refine scope based on themes</a:t>
              </a:r>
            </a:p>
          </p:txBody>
        </p:sp>
        <p:sp>
          <p:nvSpPr>
            <p:cNvPr id="10" name="Freeform: Shape 9">
              <a:extLst>
                <a:ext uri="{FF2B5EF4-FFF2-40B4-BE49-F238E27FC236}">
                  <a16:creationId xmlns:a16="http://schemas.microsoft.com/office/drawing/2014/main" id="{7CB11518-6466-4AB6-8E2F-A59DC5A244B6}"/>
                </a:ext>
              </a:extLst>
            </p:cNvPr>
            <p:cNvSpPr/>
            <p:nvPr/>
          </p:nvSpPr>
          <p:spPr>
            <a:xfrm rot="17280000">
              <a:off x="7459154" y="4333994"/>
              <a:ext cx="389233" cy="495035"/>
            </a:xfrm>
            <a:custGeom>
              <a:avLst/>
              <a:gdLst>
                <a:gd name="connsiteX0" fmla="*/ 0 w 389233"/>
                <a:gd name="connsiteY0" fmla="*/ 99007 h 495034"/>
                <a:gd name="connsiteX1" fmla="*/ 194617 w 389233"/>
                <a:gd name="connsiteY1" fmla="*/ 99007 h 495034"/>
                <a:gd name="connsiteX2" fmla="*/ 194617 w 389233"/>
                <a:gd name="connsiteY2" fmla="*/ 0 h 495034"/>
                <a:gd name="connsiteX3" fmla="*/ 389233 w 389233"/>
                <a:gd name="connsiteY3" fmla="*/ 247517 h 495034"/>
                <a:gd name="connsiteX4" fmla="*/ 194617 w 389233"/>
                <a:gd name="connsiteY4" fmla="*/ 495034 h 495034"/>
                <a:gd name="connsiteX5" fmla="*/ 194617 w 389233"/>
                <a:gd name="connsiteY5" fmla="*/ 396027 h 495034"/>
                <a:gd name="connsiteX6" fmla="*/ 0 w 389233"/>
                <a:gd name="connsiteY6" fmla="*/ 396027 h 495034"/>
                <a:gd name="connsiteX7" fmla="*/ 0 w 389233"/>
                <a:gd name="connsiteY7" fmla="*/ 99007 h 495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9233" h="495034">
                  <a:moveTo>
                    <a:pt x="389233" y="396027"/>
                  </a:moveTo>
                  <a:lnTo>
                    <a:pt x="194616" y="396027"/>
                  </a:lnTo>
                  <a:lnTo>
                    <a:pt x="194616" y="495034"/>
                  </a:lnTo>
                  <a:lnTo>
                    <a:pt x="0" y="247517"/>
                  </a:lnTo>
                  <a:lnTo>
                    <a:pt x="194616" y="0"/>
                  </a:lnTo>
                  <a:lnTo>
                    <a:pt x="194616" y="99007"/>
                  </a:lnTo>
                  <a:lnTo>
                    <a:pt x="389233" y="99007"/>
                  </a:lnTo>
                  <a:lnTo>
                    <a:pt x="389233" y="396027"/>
                  </a:lnTo>
                  <a:close/>
                </a:path>
              </a:pathLst>
            </a:custGeom>
            <a:solidFill>
              <a:schemeClr val="bg1"/>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spcFirstLastPara="0" vert="horz" wrap="square" lIns="116768" tIns="99007" rIns="1" bIns="99007"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Myriad Web Pro"/>
                <a:ea typeface="+mn-ea"/>
                <a:cs typeface="+mn-cs"/>
              </a:endParaRPr>
            </a:p>
          </p:txBody>
        </p:sp>
        <p:sp>
          <p:nvSpPr>
            <p:cNvPr id="11" name="Freeform: Shape 10">
              <a:extLst>
                <a:ext uri="{FF2B5EF4-FFF2-40B4-BE49-F238E27FC236}">
                  <a16:creationId xmlns:a16="http://schemas.microsoft.com/office/drawing/2014/main" id="{705CF06F-94CE-4D23-B889-5AB57340A2AC}"/>
                </a:ext>
              </a:extLst>
            </p:cNvPr>
            <p:cNvSpPr/>
            <p:nvPr/>
          </p:nvSpPr>
          <p:spPr>
            <a:xfrm>
              <a:off x="6576883" y="4905324"/>
              <a:ext cx="1466768" cy="1466768"/>
            </a:xfrm>
            <a:custGeom>
              <a:avLst/>
              <a:gdLst>
                <a:gd name="connsiteX0" fmla="*/ 0 w 1466768"/>
                <a:gd name="connsiteY0" fmla="*/ 733384 h 1466768"/>
                <a:gd name="connsiteX1" fmla="*/ 733384 w 1466768"/>
                <a:gd name="connsiteY1" fmla="*/ 0 h 1466768"/>
                <a:gd name="connsiteX2" fmla="*/ 1466768 w 1466768"/>
                <a:gd name="connsiteY2" fmla="*/ 733384 h 1466768"/>
                <a:gd name="connsiteX3" fmla="*/ 733384 w 1466768"/>
                <a:gd name="connsiteY3" fmla="*/ 1466768 h 1466768"/>
                <a:gd name="connsiteX4" fmla="*/ 0 w 1466768"/>
                <a:gd name="connsiteY4" fmla="*/ 733384 h 14667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6768" h="1466768">
                  <a:moveTo>
                    <a:pt x="0" y="733384"/>
                  </a:moveTo>
                  <a:cubicBezTo>
                    <a:pt x="0" y="328347"/>
                    <a:pt x="328347" y="0"/>
                    <a:pt x="733384" y="0"/>
                  </a:cubicBezTo>
                  <a:cubicBezTo>
                    <a:pt x="1138421" y="0"/>
                    <a:pt x="1466768" y="328347"/>
                    <a:pt x="1466768" y="733384"/>
                  </a:cubicBezTo>
                  <a:cubicBezTo>
                    <a:pt x="1466768" y="1138421"/>
                    <a:pt x="1138421" y="1466768"/>
                    <a:pt x="733384" y="1466768"/>
                  </a:cubicBezTo>
                  <a:cubicBezTo>
                    <a:pt x="328347" y="1466768"/>
                    <a:pt x="0" y="1138421"/>
                    <a:pt x="0" y="733384"/>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30043" tIns="230043" rIns="230043" bIns="230043"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Myriad Web Pro"/>
                  <a:ea typeface="+mn-ea"/>
                  <a:cs typeface="+mn-cs"/>
                </a:rPr>
                <a:t>3. Map themes to data elements and response sets</a:t>
              </a:r>
            </a:p>
          </p:txBody>
        </p:sp>
        <p:sp>
          <p:nvSpPr>
            <p:cNvPr id="12" name="Freeform: Shape 11">
              <a:extLst>
                <a:ext uri="{FF2B5EF4-FFF2-40B4-BE49-F238E27FC236}">
                  <a16:creationId xmlns:a16="http://schemas.microsoft.com/office/drawing/2014/main" id="{C8994E2B-E9B2-4806-B33A-41873D447513}"/>
                </a:ext>
              </a:extLst>
            </p:cNvPr>
            <p:cNvSpPr/>
            <p:nvPr/>
          </p:nvSpPr>
          <p:spPr>
            <a:xfrm rot="21600000">
              <a:off x="6026081" y="5391190"/>
              <a:ext cx="389233" cy="495035"/>
            </a:xfrm>
            <a:custGeom>
              <a:avLst/>
              <a:gdLst>
                <a:gd name="connsiteX0" fmla="*/ 0 w 389233"/>
                <a:gd name="connsiteY0" fmla="*/ 99007 h 495034"/>
                <a:gd name="connsiteX1" fmla="*/ 194617 w 389233"/>
                <a:gd name="connsiteY1" fmla="*/ 99007 h 495034"/>
                <a:gd name="connsiteX2" fmla="*/ 194617 w 389233"/>
                <a:gd name="connsiteY2" fmla="*/ 0 h 495034"/>
                <a:gd name="connsiteX3" fmla="*/ 389233 w 389233"/>
                <a:gd name="connsiteY3" fmla="*/ 247517 h 495034"/>
                <a:gd name="connsiteX4" fmla="*/ 194617 w 389233"/>
                <a:gd name="connsiteY4" fmla="*/ 495034 h 495034"/>
                <a:gd name="connsiteX5" fmla="*/ 194617 w 389233"/>
                <a:gd name="connsiteY5" fmla="*/ 396027 h 495034"/>
                <a:gd name="connsiteX6" fmla="*/ 0 w 389233"/>
                <a:gd name="connsiteY6" fmla="*/ 396027 h 495034"/>
                <a:gd name="connsiteX7" fmla="*/ 0 w 389233"/>
                <a:gd name="connsiteY7" fmla="*/ 99007 h 495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9233" h="495034">
                  <a:moveTo>
                    <a:pt x="389233" y="396027"/>
                  </a:moveTo>
                  <a:lnTo>
                    <a:pt x="194616" y="396027"/>
                  </a:lnTo>
                  <a:lnTo>
                    <a:pt x="194616" y="495034"/>
                  </a:lnTo>
                  <a:lnTo>
                    <a:pt x="0" y="247517"/>
                  </a:lnTo>
                  <a:lnTo>
                    <a:pt x="194616" y="0"/>
                  </a:lnTo>
                  <a:lnTo>
                    <a:pt x="194616" y="99007"/>
                  </a:lnTo>
                  <a:lnTo>
                    <a:pt x="389233" y="99007"/>
                  </a:lnTo>
                  <a:lnTo>
                    <a:pt x="389233" y="396027"/>
                  </a:lnTo>
                  <a:close/>
                </a:path>
              </a:pathLst>
            </a:custGeom>
            <a:solidFill>
              <a:schemeClr val="bg1"/>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spcFirstLastPara="0" vert="horz" wrap="square" lIns="116770" tIns="99008" rIns="0" bIns="99007"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Myriad Web Pro"/>
                <a:ea typeface="+mn-ea"/>
                <a:cs typeface="+mn-cs"/>
              </a:endParaRPr>
            </a:p>
          </p:txBody>
        </p:sp>
        <p:sp>
          <p:nvSpPr>
            <p:cNvPr id="13" name="Freeform: Shape 12">
              <a:extLst>
                <a:ext uri="{FF2B5EF4-FFF2-40B4-BE49-F238E27FC236}">
                  <a16:creationId xmlns:a16="http://schemas.microsoft.com/office/drawing/2014/main" id="{FB9F93DF-1302-404A-A7A5-B60D6AEF533C}"/>
                </a:ext>
              </a:extLst>
            </p:cNvPr>
            <p:cNvSpPr/>
            <p:nvPr/>
          </p:nvSpPr>
          <p:spPr>
            <a:xfrm>
              <a:off x="4375711" y="4905324"/>
              <a:ext cx="1466768" cy="1466768"/>
            </a:xfrm>
            <a:custGeom>
              <a:avLst/>
              <a:gdLst>
                <a:gd name="connsiteX0" fmla="*/ 0 w 1466768"/>
                <a:gd name="connsiteY0" fmla="*/ 733384 h 1466768"/>
                <a:gd name="connsiteX1" fmla="*/ 733384 w 1466768"/>
                <a:gd name="connsiteY1" fmla="*/ 0 h 1466768"/>
                <a:gd name="connsiteX2" fmla="*/ 1466768 w 1466768"/>
                <a:gd name="connsiteY2" fmla="*/ 733384 h 1466768"/>
                <a:gd name="connsiteX3" fmla="*/ 733384 w 1466768"/>
                <a:gd name="connsiteY3" fmla="*/ 1466768 h 1466768"/>
                <a:gd name="connsiteX4" fmla="*/ 0 w 1466768"/>
                <a:gd name="connsiteY4" fmla="*/ 733384 h 14667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6768" h="1466768">
                  <a:moveTo>
                    <a:pt x="0" y="733384"/>
                  </a:moveTo>
                  <a:cubicBezTo>
                    <a:pt x="0" y="328347"/>
                    <a:pt x="328347" y="0"/>
                    <a:pt x="733384" y="0"/>
                  </a:cubicBezTo>
                  <a:cubicBezTo>
                    <a:pt x="1138421" y="0"/>
                    <a:pt x="1466768" y="328347"/>
                    <a:pt x="1466768" y="733384"/>
                  </a:cubicBezTo>
                  <a:cubicBezTo>
                    <a:pt x="1466768" y="1138421"/>
                    <a:pt x="1138421" y="1466768"/>
                    <a:pt x="733384" y="1466768"/>
                  </a:cubicBezTo>
                  <a:cubicBezTo>
                    <a:pt x="328347" y="1466768"/>
                    <a:pt x="0" y="1138421"/>
                    <a:pt x="0" y="733384"/>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30043" tIns="230043" rIns="230043" bIns="230043"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Myriad Web Pro"/>
                  <a:ea typeface="+mn-ea"/>
                  <a:cs typeface="+mn-cs"/>
                </a:rPr>
                <a:t>4. Propose a unified  conceptual model</a:t>
              </a:r>
            </a:p>
          </p:txBody>
        </p:sp>
        <p:sp>
          <p:nvSpPr>
            <p:cNvPr id="14" name="Freeform: Shape 13">
              <a:extLst>
                <a:ext uri="{FF2B5EF4-FFF2-40B4-BE49-F238E27FC236}">
                  <a16:creationId xmlns:a16="http://schemas.microsoft.com/office/drawing/2014/main" id="{C604CA4C-D1DB-4762-BEE0-43CDC805F11E}"/>
                </a:ext>
              </a:extLst>
            </p:cNvPr>
            <p:cNvSpPr/>
            <p:nvPr/>
          </p:nvSpPr>
          <p:spPr>
            <a:xfrm rot="25920000">
              <a:off x="4577783" y="4354948"/>
              <a:ext cx="389234" cy="495035"/>
            </a:xfrm>
            <a:custGeom>
              <a:avLst/>
              <a:gdLst>
                <a:gd name="connsiteX0" fmla="*/ 0 w 389233"/>
                <a:gd name="connsiteY0" fmla="*/ 99007 h 495034"/>
                <a:gd name="connsiteX1" fmla="*/ 194617 w 389233"/>
                <a:gd name="connsiteY1" fmla="*/ 99007 h 495034"/>
                <a:gd name="connsiteX2" fmla="*/ 194617 w 389233"/>
                <a:gd name="connsiteY2" fmla="*/ 0 h 495034"/>
                <a:gd name="connsiteX3" fmla="*/ 389233 w 389233"/>
                <a:gd name="connsiteY3" fmla="*/ 247517 h 495034"/>
                <a:gd name="connsiteX4" fmla="*/ 194617 w 389233"/>
                <a:gd name="connsiteY4" fmla="*/ 495034 h 495034"/>
                <a:gd name="connsiteX5" fmla="*/ 194617 w 389233"/>
                <a:gd name="connsiteY5" fmla="*/ 396027 h 495034"/>
                <a:gd name="connsiteX6" fmla="*/ 0 w 389233"/>
                <a:gd name="connsiteY6" fmla="*/ 396027 h 495034"/>
                <a:gd name="connsiteX7" fmla="*/ 0 w 389233"/>
                <a:gd name="connsiteY7" fmla="*/ 99007 h 495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9233" h="495034">
                  <a:moveTo>
                    <a:pt x="389233" y="396027"/>
                  </a:moveTo>
                  <a:lnTo>
                    <a:pt x="194616" y="396027"/>
                  </a:lnTo>
                  <a:lnTo>
                    <a:pt x="194616" y="495034"/>
                  </a:lnTo>
                  <a:lnTo>
                    <a:pt x="0" y="247517"/>
                  </a:lnTo>
                  <a:lnTo>
                    <a:pt x="194616" y="0"/>
                  </a:lnTo>
                  <a:lnTo>
                    <a:pt x="194616" y="99007"/>
                  </a:lnTo>
                  <a:lnTo>
                    <a:pt x="389233" y="99007"/>
                  </a:lnTo>
                  <a:lnTo>
                    <a:pt x="389233" y="396027"/>
                  </a:lnTo>
                  <a:close/>
                </a:path>
              </a:pathLst>
            </a:custGeom>
            <a:solidFill>
              <a:schemeClr val="bg1"/>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spcFirstLastPara="0" vert="horz" wrap="square" lIns="116770" tIns="99007" rIns="0" bIns="99007"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Myriad Web Pro"/>
                <a:ea typeface="+mn-ea"/>
                <a:cs typeface="+mn-cs"/>
              </a:endParaRPr>
            </a:p>
          </p:txBody>
        </p:sp>
        <p:sp>
          <p:nvSpPr>
            <p:cNvPr id="15" name="Freeform: Shape 14">
              <a:extLst>
                <a:ext uri="{FF2B5EF4-FFF2-40B4-BE49-F238E27FC236}">
                  <a16:creationId xmlns:a16="http://schemas.microsoft.com/office/drawing/2014/main" id="{4409E02A-B0E4-4992-91DE-045C3B5ECF70}"/>
                </a:ext>
              </a:extLst>
            </p:cNvPr>
            <p:cNvSpPr/>
            <p:nvPr/>
          </p:nvSpPr>
          <p:spPr>
            <a:xfrm>
              <a:off x="3695512" y="2811885"/>
              <a:ext cx="1466768" cy="1466768"/>
            </a:xfrm>
            <a:custGeom>
              <a:avLst/>
              <a:gdLst>
                <a:gd name="connsiteX0" fmla="*/ 0 w 1466768"/>
                <a:gd name="connsiteY0" fmla="*/ 733384 h 1466768"/>
                <a:gd name="connsiteX1" fmla="*/ 733384 w 1466768"/>
                <a:gd name="connsiteY1" fmla="*/ 0 h 1466768"/>
                <a:gd name="connsiteX2" fmla="*/ 1466768 w 1466768"/>
                <a:gd name="connsiteY2" fmla="*/ 733384 h 1466768"/>
                <a:gd name="connsiteX3" fmla="*/ 733384 w 1466768"/>
                <a:gd name="connsiteY3" fmla="*/ 1466768 h 1466768"/>
                <a:gd name="connsiteX4" fmla="*/ 0 w 1466768"/>
                <a:gd name="connsiteY4" fmla="*/ 733384 h 14667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6768" h="1466768">
                  <a:moveTo>
                    <a:pt x="0" y="733384"/>
                  </a:moveTo>
                  <a:cubicBezTo>
                    <a:pt x="0" y="328347"/>
                    <a:pt x="328347" y="0"/>
                    <a:pt x="733384" y="0"/>
                  </a:cubicBezTo>
                  <a:cubicBezTo>
                    <a:pt x="1138421" y="0"/>
                    <a:pt x="1466768" y="328347"/>
                    <a:pt x="1466768" y="733384"/>
                  </a:cubicBezTo>
                  <a:cubicBezTo>
                    <a:pt x="1466768" y="1138421"/>
                    <a:pt x="1138421" y="1466768"/>
                    <a:pt x="733384" y="1466768"/>
                  </a:cubicBezTo>
                  <a:cubicBezTo>
                    <a:pt x="328347" y="1466768"/>
                    <a:pt x="0" y="1138421"/>
                    <a:pt x="0" y="733384"/>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30043" tIns="230043" rIns="230043" bIns="230043"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Myriad Web Pro"/>
                  <a:ea typeface="+mn-ea"/>
                  <a:cs typeface="+mn-cs"/>
                </a:rPr>
                <a:t>5. Link concepts to standard vocabulary</a:t>
              </a:r>
            </a:p>
          </p:txBody>
        </p:sp>
        <p:sp>
          <p:nvSpPr>
            <p:cNvPr id="16" name="Freeform: Shape 15">
              <a:extLst>
                <a:ext uri="{FF2B5EF4-FFF2-40B4-BE49-F238E27FC236}">
                  <a16:creationId xmlns:a16="http://schemas.microsoft.com/office/drawing/2014/main" id="{BE2C7D71-1C1E-4DBB-B0F0-BB451C3DEE54}"/>
                </a:ext>
              </a:extLst>
            </p:cNvPr>
            <p:cNvSpPr/>
            <p:nvPr/>
          </p:nvSpPr>
          <p:spPr>
            <a:xfrm rot="19440000">
              <a:off x="5115760" y="2657319"/>
              <a:ext cx="389233" cy="495034"/>
            </a:xfrm>
            <a:custGeom>
              <a:avLst/>
              <a:gdLst>
                <a:gd name="connsiteX0" fmla="*/ 0 w 389233"/>
                <a:gd name="connsiteY0" fmla="*/ 99007 h 495034"/>
                <a:gd name="connsiteX1" fmla="*/ 194617 w 389233"/>
                <a:gd name="connsiteY1" fmla="*/ 99007 h 495034"/>
                <a:gd name="connsiteX2" fmla="*/ 194617 w 389233"/>
                <a:gd name="connsiteY2" fmla="*/ 0 h 495034"/>
                <a:gd name="connsiteX3" fmla="*/ 389233 w 389233"/>
                <a:gd name="connsiteY3" fmla="*/ 247517 h 495034"/>
                <a:gd name="connsiteX4" fmla="*/ 194617 w 389233"/>
                <a:gd name="connsiteY4" fmla="*/ 495034 h 495034"/>
                <a:gd name="connsiteX5" fmla="*/ 194617 w 389233"/>
                <a:gd name="connsiteY5" fmla="*/ 396027 h 495034"/>
                <a:gd name="connsiteX6" fmla="*/ 0 w 389233"/>
                <a:gd name="connsiteY6" fmla="*/ 396027 h 495034"/>
                <a:gd name="connsiteX7" fmla="*/ 0 w 389233"/>
                <a:gd name="connsiteY7" fmla="*/ 99007 h 495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9233" h="495034">
                  <a:moveTo>
                    <a:pt x="0" y="99007"/>
                  </a:moveTo>
                  <a:lnTo>
                    <a:pt x="194617" y="99007"/>
                  </a:lnTo>
                  <a:lnTo>
                    <a:pt x="194617" y="0"/>
                  </a:lnTo>
                  <a:lnTo>
                    <a:pt x="389233" y="247517"/>
                  </a:lnTo>
                  <a:lnTo>
                    <a:pt x="194617" y="495034"/>
                  </a:lnTo>
                  <a:lnTo>
                    <a:pt x="194617" y="396027"/>
                  </a:lnTo>
                  <a:lnTo>
                    <a:pt x="0" y="396027"/>
                  </a:lnTo>
                  <a:lnTo>
                    <a:pt x="0" y="99007"/>
                  </a:lnTo>
                  <a:close/>
                </a:path>
              </a:pathLst>
            </a:custGeom>
            <a:solidFill>
              <a:schemeClr val="bg1"/>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spcFirstLastPara="0" vert="horz" wrap="square" lIns="0" tIns="99007" rIns="116769" bIns="99006"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Myriad Web Pro"/>
                <a:ea typeface="+mn-ea"/>
                <a:cs typeface="+mn-cs"/>
              </a:endParaRPr>
            </a:p>
          </p:txBody>
        </p:sp>
      </p:grpSp>
      <p:sp>
        <p:nvSpPr>
          <p:cNvPr id="17" name="TextBox 16">
            <a:extLst>
              <a:ext uri="{FF2B5EF4-FFF2-40B4-BE49-F238E27FC236}">
                <a16:creationId xmlns:a16="http://schemas.microsoft.com/office/drawing/2014/main" id="{B8C014A3-1B59-4B6A-9746-CA11620E9A38}"/>
              </a:ext>
            </a:extLst>
          </p:cNvPr>
          <p:cNvSpPr txBox="1"/>
          <p:nvPr/>
        </p:nvSpPr>
        <p:spPr>
          <a:xfrm>
            <a:off x="7226439" y="1771236"/>
            <a:ext cx="266833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SMEs help identify and down select input sources and scope</a:t>
            </a:r>
          </a:p>
        </p:txBody>
      </p:sp>
      <p:sp>
        <p:nvSpPr>
          <p:cNvPr id="18" name="TextBox 17">
            <a:extLst>
              <a:ext uri="{FF2B5EF4-FFF2-40B4-BE49-F238E27FC236}">
                <a16:creationId xmlns:a16="http://schemas.microsoft.com/office/drawing/2014/main" id="{2A4F74A7-A654-4DB6-9B40-C754E463D77E}"/>
              </a:ext>
            </a:extLst>
          </p:cNvPr>
          <p:cNvSpPr txBox="1"/>
          <p:nvPr/>
        </p:nvSpPr>
        <p:spPr>
          <a:xfrm>
            <a:off x="2431239" y="4319933"/>
            <a:ext cx="1917293"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SMEs review the mapping template and provide feedback</a:t>
            </a:r>
          </a:p>
        </p:txBody>
      </p:sp>
      <p:sp>
        <p:nvSpPr>
          <p:cNvPr id="6" name="TextBox 5">
            <a:extLst>
              <a:ext uri="{FF2B5EF4-FFF2-40B4-BE49-F238E27FC236}">
                <a16:creationId xmlns:a16="http://schemas.microsoft.com/office/drawing/2014/main" id="{2E3C3168-D91C-4C93-BF23-91963853E4C3}"/>
              </a:ext>
            </a:extLst>
          </p:cNvPr>
          <p:cNvSpPr txBox="1"/>
          <p:nvPr/>
        </p:nvSpPr>
        <p:spPr>
          <a:xfrm>
            <a:off x="5219405" y="3582350"/>
            <a:ext cx="2010498"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Continuous collaboration with SMEs</a:t>
            </a:r>
          </a:p>
        </p:txBody>
      </p:sp>
    </p:spTree>
    <p:extLst>
      <p:ext uri="{BB962C8B-B14F-4D97-AF65-F5344CB8AC3E}">
        <p14:creationId xmlns:p14="http://schemas.microsoft.com/office/powerpoint/2010/main" val="834629865"/>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42CB4-D8F9-471E-B0ED-C06357DAB575}"/>
              </a:ext>
            </a:extLst>
          </p:cNvPr>
          <p:cNvSpPr>
            <a:spLocks noGrp="1"/>
          </p:cNvSpPr>
          <p:nvPr>
            <p:ph type="title"/>
          </p:nvPr>
        </p:nvSpPr>
        <p:spPr/>
        <p:txBody>
          <a:bodyPr/>
          <a:lstStyle/>
          <a:p>
            <a:r>
              <a:rPr lang="en-US" dirty="0"/>
              <a:t>Where DHaaS is Today</a:t>
            </a:r>
          </a:p>
        </p:txBody>
      </p:sp>
      <p:sp>
        <p:nvSpPr>
          <p:cNvPr id="3" name="Text Placeholder 2">
            <a:extLst>
              <a:ext uri="{FF2B5EF4-FFF2-40B4-BE49-F238E27FC236}">
                <a16:creationId xmlns:a16="http://schemas.microsoft.com/office/drawing/2014/main" id="{8BD2653C-AF63-4281-AE41-E982C670F89E}"/>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48515438"/>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58097-3667-4EAC-B771-EE5BBDBDD5B0}"/>
              </a:ext>
            </a:extLst>
          </p:cNvPr>
          <p:cNvSpPr>
            <a:spLocks noGrp="1"/>
          </p:cNvSpPr>
          <p:nvPr>
            <p:ph type="title"/>
          </p:nvPr>
        </p:nvSpPr>
        <p:spPr/>
        <p:txBody>
          <a:bodyPr/>
          <a:lstStyle/>
          <a:p>
            <a:r>
              <a:rPr lang="en-US" dirty="0"/>
              <a:t>DHaaS Schedule</a:t>
            </a:r>
          </a:p>
        </p:txBody>
      </p:sp>
      <p:graphicFrame>
        <p:nvGraphicFramePr>
          <p:cNvPr id="3" name="Chart 2">
            <a:extLst>
              <a:ext uri="{FF2B5EF4-FFF2-40B4-BE49-F238E27FC236}">
                <a16:creationId xmlns:a16="http://schemas.microsoft.com/office/drawing/2014/main" id="{7F387CAA-78A9-4A1E-B48C-1622A994F811}"/>
              </a:ext>
            </a:extLst>
          </p:cNvPr>
          <p:cNvGraphicFramePr>
            <a:graphicFrameLocks/>
          </p:cNvGraphicFramePr>
          <p:nvPr>
            <p:extLst>
              <p:ext uri="{D42A27DB-BD31-4B8C-83A1-F6EECF244321}">
                <p14:modId xmlns:p14="http://schemas.microsoft.com/office/powerpoint/2010/main" val="1220216600"/>
              </p:ext>
            </p:extLst>
          </p:nvPr>
        </p:nvGraphicFramePr>
        <p:xfrm>
          <a:off x="1294008" y="1621082"/>
          <a:ext cx="9080916" cy="465662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18568147"/>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 10">
            <a:extLst>
              <a:ext uri="{FF2B5EF4-FFF2-40B4-BE49-F238E27FC236}">
                <a16:creationId xmlns:a16="http://schemas.microsoft.com/office/drawing/2014/main" id="{88647920-9A84-4484-9831-565E753F0183}"/>
              </a:ext>
            </a:extLst>
          </p:cNvPr>
          <p:cNvGraphicFramePr/>
          <p:nvPr>
            <p:extLst>
              <p:ext uri="{D42A27DB-BD31-4B8C-83A1-F6EECF244321}">
                <p14:modId xmlns:p14="http://schemas.microsoft.com/office/powerpoint/2010/main" val="4077184777"/>
              </p:ext>
            </p:extLst>
          </p:nvPr>
        </p:nvGraphicFramePr>
        <p:xfrm>
          <a:off x="456232" y="1017860"/>
          <a:ext cx="11188700" cy="38552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a:extLst>
              <a:ext uri="{FF2B5EF4-FFF2-40B4-BE49-F238E27FC236}">
                <a16:creationId xmlns:a16="http://schemas.microsoft.com/office/drawing/2014/main" id="{380A9AB1-EA57-4B33-84FC-6E9882E3FE7D}"/>
              </a:ext>
            </a:extLst>
          </p:cNvPr>
          <p:cNvSpPr>
            <a:spLocks noGrp="1"/>
          </p:cNvSpPr>
          <p:nvPr>
            <p:ph type="title"/>
          </p:nvPr>
        </p:nvSpPr>
        <p:spPr>
          <a:xfrm>
            <a:off x="609600" y="418900"/>
            <a:ext cx="10972800" cy="1143000"/>
          </a:xfrm>
        </p:spPr>
        <p:txBody>
          <a:bodyPr/>
          <a:lstStyle/>
          <a:p>
            <a:r>
              <a:rPr lang="en-US" dirty="0"/>
              <a:t>DHaaS Progress</a:t>
            </a:r>
            <a:br>
              <a:rPr lang="en-US" dirty="0"/>
            </a:br>
            <a:endParaRPr lang="en-US" dirty="0"/>
          </a:p>
        </p:txBody>
      </p:sp>
      <p:pic>
        <p:nvPicPr>
          <p:cNvPr id="7" name="Picture 6">
            <a:extLst>
              <a:ext uri="{FF2B5EF4-FFF2-40B4-BE49-F238E27FC236}">
                <a16:creationId xmlns:a16="http://schemas.microsoft.com/office/drawing/2014/main" id="{DAF1D96E-87FB-4C05-B304-9FE62603C2F8}"/>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564182" y="2429091"/>
            <a:ext cx="1006991" cy="1032812"/>
          </a:xfrm>
          <a:prstGeom prst="rect">
            <a:avLst/>
          </a:prstGeom>
        </p:spPr>
      </p:pic>
      <p:sp>
        <p:nvSpPr>
          <p:cNvPr id="9" name="TextBox 8">
            <a:extLst>
              <a:ext uri="{FF2B5EF4-FFF2-40B4-BE49-F238E27FC236}">
                <a16:creationId xmlns:a16="http://schemas.microsoft.com/office/drawing/2014/main" id="{18C5EA4B-F560-4A3C-B232-4F48B4FBC119}"/>
              </a:ext>
            </a:extLst>
          </p:cNvPr>
          <p:cNvSpPr txBox="1"/>
          <p:nvPr/>
        </p:nvSpPr>
        <p:spPr>
          <a:xfrm>
            <a:off x="3274401" y="2167481"/>
            <a:ext cx="1269899" cy="523220"/>
          </a:xfrm>
          <a:prstGeom prst="rect">
            <a:avLst/>
          </a:prstGeom>
          <a:noFill/>
        </p:spPr>
        <p:txBody>
          <a:bodyPr wrap="none" rtlCol="0">
            <a:spAutoFit/>
          </a:bodyPr>
          <a:lstStyle/>
          <a:p>
            <a:r>
              <a:rPr lang="en-US" sz="2800" dirty="0">
                <a:solidFill>
                  <a:srgbClr val="00B050"/>
                </a:solidFill>
                <a:latin typeface="Britannic Bold" panose="020B0903060703020204" pitchFamily="34" charset="0"/>
              </a:rPr>
              <a:t>Ending</a:t>
            </a:r>
          </a:p>
        </p:txBody>
      </p:sp>
      <p:pic>
        <p:nvPicPr>
          <p:cNvPr id="14" name="Picture 13">
            <a:extLst>
              <a:ext uri="{FF2B5EF4-FFF2-40B4-BE49-F238E27FC236}">
                <a16:creationId xmlns:a16="http://schemas.microsoft.com/office/drawing/2014/main" id="{802086FF-7F43-45AE-A8CA-6C1B69381877}"/>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2040288" y="2138194"/>
            <a:ext cx="1010827" cy="1036746"/>
          </a:xfrm>
          <a:prstGeom prst="rect">
            <a:avLst/>
          </a:prstGeom>
        </p:spPr>
      </p:pic>
      <p:sp>
        <p:nvSpPr>
          <p:cNvPr id="3" name="TextBox 2">
            <a:extLst>
              <a:ext uri="{FF2B5EF4-FFF2-40B4-BE49-F238E27FC236}">
                <a16:creationId xmlns:a16="http://schemas.microsoft.com/office/drawing/2014/main" id="{C195150E-73B5-415F-99E4-5B38AA93EF43}"/>
              </a:ext>
            </a:extLst>
          </p:cNvPr>
          <p:cNvSpPr txBox="1"/>
          <p:nvPr/>
        </p:nvSpPr>
        <p:spPr>
          <a:xfrm>
            <a:off x="389052" y="4457635"/>
            <a:ext cx="1398204" cy="1384995"/>
          </a:xfrm>
          <a:prstGeom prst="rect">
            <a:avLst/>
          </a:prstGeom>
          <a:noFill/>
        </p:spPr>
        <p:txBody>
          <a:bodyPr wrap="square" rtlCol="0">
            <a:spAutoFit/>
          </a:bodyPr>
          <a:lstStyle/>
          <a:p>
            <a:r>
              <a:rPr lang="en-US" sz="1200" dirty="0">
                <a:solidFill>
                  <a:srgbClr val="000000"/>
                </a:solidFill>
                <a:latin typeface="Calibri" panose="020F0502020204030204" pitchFamily="34" charset="0"/>
              </a:rPr>
              <a:t>May 20 – Jun 7</a:t>
            </a:r>
          </a:p>
          <a:p>
            <a:pPr marL="171450" indent="-171450">
              <a:buFont typeface="Arial" panose="020B0604020202020204" pitchFamily="34" charset="0"/>
              <a:buChar char="•"/>
            </a:pPr>
            <a:r>
              <a:rPr lang="en-US" sz="1200" dirty="0">
                <a:solidFill>
                  <a:srgbClr val="000000"/>
                </a:solidFill>
                <a:latin typeface="Calibri" panose="020F0502020204030204" pitchFamily="34" charset="0"/>
              </a:rPr>
              <a:t>Identify surveillance systems</a:t>
            </a:r>
          </a:p>
          <a:p>
            <a:pPr marL="171450" indent="-171450">
              <a:buFont typeface="Arial" panose="020B0604020202020204" pitchFamily="34" charset="0"/>
              <a:buChar char="•"/>
            </a:pPr>
            <a:r>
              <a:rPr lang="en-US" sz="1200" dirty="0">
                <a:solidFill>
                  <a:srgbClr val="000000"/>
                </a:solidFill>
                <a:latin typeface="Calibri" panose="020F0502020204030204" pitchFamily="34" charset="0"/>
              </a:rPr>
              <a:t>Identify input sources and references</a:t>
            </a:r>
          </a:p>
        </p:txBody>
      </p:sp>
      <p:sp>
        <p:nvSpPr>
          <p:cNvPr id="15" name="TextBox 14">
            <a:extLst>
              <a:ext uri="{FF2B5EF4-FFF2-40B4-BE49-F238E27FC236}">
                <a16:creationId xmlns:a16="http://schemas.microsoft.com/office/drawing/2014/main" id="{CEA84D05-4D94-498C-848A-D7CFCE3B7CC7}"/>
              </a:ext>
            </a:extLst>
          </p:cNvPr>
          <p:cNvSpPr txBox="1"/>
          <p:nvPr/>
        </p:nvSpPr>
        <p:spPr>
          <a:xfrm>
            <a:off x="1854435" y="4138236"/>
            <a:ext cx="1330814" cy="830997"/>
          </a:xfrm>
          <a:prstGeom prst="rect">
            <a:avLst/>
          </a:prstGeom>
          <a:noFill/>
        </p:spPr>
        <p:txBody>
          <a:bodyPr wrap="square" rtlCol="0">
            <a:spAutoFit/>
          </a:bodyPr>
          <a:lstStyle/>
          <a:p>
            <a:r>
              <a:rPr lang="en-US" sz="1200" dirty="0">
                <a:solidFill>
                  <a:srgbClr val="000000"/>
                </a:solidFill>
                <a:latin typeface="Calibri" panose="020F0502020204030204" pitchFamily="34" charset="0"/>
              </a:rPr>
              <a:t>Jun 11 – Jun 21</a:t>
            </a:r>
          </a:p>
          <a:p>
            <a:pPr marL="171450" indent="-171450">
              <a:buFont typeface="Arial" panose="020B0604020202020204" pitchFamily="34" charset="0"/>
              <a:buChar char="•"/>
            </a:pPr>
            <a:r>
              <a:rPr lang="en-US" sz="1200" dirty="0">
                <a:solidFill>
                  <a:srgbClr val="000000"/>
                </a:solidFill>
                <a:latin typeface="Calibri" panose="020F0502020204030204" pitchFamily="34" charset="0"/>
              </a:rPr>
              <a:t>Recruit SMEs</a:t>
            </a:r>
          </a:p>
          <a:p>
            <a:pPr marL="171450" indent="-171450">
              <a:buFont typeface="Arial" panose="020B0604020202020204" pitchFamily="34" charset="0"/>
              <a:buChar char="•"/>
            </a:pPr>
            <a:r>
              <a:rPr lang="en-US" sz="1200" dirty="0">
                <a:solidFill>
                  <a:srgbClr val="000000"/>
                </a:solidFill>
                <a:latin typeface="Calibri" panose="020F0502020204030204" pitchFamily="34" charset="0"/>
              </a:rPr>
              <a:t>Schedule first meeting</a:t>
            </a:r>
          </a:p>
        </p:txBody>
      </p:sp>
      <p:sp>
        <p:nvSpPr>
          <p:cNvPr id="16" name="TextBox 15">
            <a:extLst>
              <a:ext uri="{FF2B5EF4-FFF2-40B4-BE49-F238E27FC236}">
                <a16:creationId xmlns:a16="http://schemas.microsoft.com/office/drawing/2014/main" id="{C08DCF09-86AF-4EB1-B271-3ADDA64A427C}"/>
              </a:ext>
            </a:extLst>
          </p:cNvPr>
          <p:cNvSpPr txBox="1"/>
          <p:nvPr/>
        </p:nvSpPr>
        <p:spPr>
          <a:xfrm>
            <a:off x="4717812" y="3429000"/>
            <a:ext cx="1373526" cy="1938992"/>
          </a:xfrm>
          <a:prstGeom prst="rect">
            <a:avLst/>
          </a:prstGeom>
          <a:noFill/>
        </p:spPr>
        <p:txBody>
          <a:bodyPr wrap="square" rtlCol="0">
            <a:spAutoFit/>
          </a:bodyPr>
          <a:lstStyle/>
          <a:p>
            <a:r>
              <a:rPr lang="en-US" sz="1200" dirty="0">
                <a:solidFill>
                  <a:srgbClr val="000000"/>
                </a:solidFill>
                <a:latin typeface="Calibri" panose="020F0502020204030204" pitchFamily="34" charset="0"/>
              </a:rPr>
              <a:t>Jun 17 – Jul 12</a:t>
            </a:r>
          </a:p>
          <a:p>
            <a:pPr marL="171450" indent="-171450">
              <a:buFont typeface="Arial" panose="020B0604020202020204" pitchFamily="34" charset="0"/>
              <a:buChar char="•"/>
            </a:pPr>
            <a:r>
              <a:rPr lang="en-US" sz="1200" dirty="0">
                <a:solidFill>
                  <a:srgbClr val="000000"/>
                </a:solidFill>
                <a:latin typeface="Calibri" panose="020F0502020204030204" pitchFamily="34" charset="0"/>
              </a:rPr>
              <a:t>Map data elements to themes</a:t>
            </a:r>
          </a:p>
          <a:p>
            <a:pPr marL="171450" indent="-171450">
              <a:buFont typeface="Arial" panose="020B0604020202020204" pitchFamily="34" charset="0"/>
              <a:buChar char="•"/>
            </a:pPr>
            <a:r>
              <a:rPr lang="en-US" sz="1200" dirty="0">
                <a:solidFill>
                  <a:srgbClr val="000000"/>
                </a:solidFill>
                <a:latin typeface="Calibri" panose="020F0502020204030204" pitchFamily="34" charset="0"/>
              </a:rPr>
              <a:t>Share initial mapping with SMEs</a:t>
            </a:r>
          </a:p>
          <a:p>
            <a:pPr marL="171450" indent="-171450">
              <a:buFont typeface="Arial" panose="020B0604020202020204" pitchFamily="34" charset="0"/>
              <a:buChar char="•"/>
            </a:pPr>
            <a:r>
              <a:rPr lang="en-US" sz="1200" dirty="0">
                <a:solidFill>
                  <a:srgbClr val="000000"/>
                </a:solidFill>
                <a:latin typeface="Calibri" panose="020F0502020204030204" pitchFamily="34" charset="0"/>
              </a:rPr>
              <a:t>Prioritize themes and data elements</a:t>
            </a:r>
          </a:p>
        </p:txBody>
      </p:sp>
      <p:sp>
        <p:nvSpPr>
          <p:cNvPr id="17" name="TextBox 16">
            <a:extLst>
              <a:ext uri="{FF2B5EF4-FFF2-40B4-BE49-F238E27FC236}">
                <a16:creationId xmlns:a16="http://schemas.microsoft.com/office/drawing/2014/main" id="{1E8D3564-47C3-4CC5-8CA1-23BC14A21A61}"/>
              </a:ext>
            </a:extLst>
          </p:cNvPr>
          <p:cNvSpPr txBox="1"/>
          <p:nvPr/>
        </p:nvSpPr>
        <p:spPr>
          <a:xfrm>
            <a:off x="3252428" y="3840692"/>
            <a:ext cx="1465383" cy="1938992"/>
          </a:xfrm>
          <a:prstGeom prst="rect">
            <a:avLst/>
          </a:prstGeom>
          <a:noFill/>
        </p:spPr>
        <p:txBody>
          <a:bodyPr wrap="square" rtlCol="0">
            <a:spAutoFit/>
          </a:bodyPr>
          <a:lstStyle/>
          <a:p>
            <a:r>
              <a:rPr lang="en-US" sz="1200" dirty="0">
                <a:solidFill>
                  <a:srgbClr val="000000"/>
                </a:solidFill>
                <a:latin typeface="Calibri" panose="020F0502020204030204" pitchFamily="34" charset="0"/>
              </a:rPr>
              <a:t>Jun 7 – Jun 28</a:t>
            </a:r>
          </a:p>
          <a:p>
            <a:pPr marL="171450" indent="-171450">
              <a:buFont typeface="Arial" panose="020B0604020202020204" pitchFamily="34" charset="0"/>
              <a:buChar char="•"/>
            </a:pPr>
            <a:r>
              <a:rPr lang="en-US" sz="1200" dirty="0">
                <a:solidFill>
                  <a:srgbClr val="000000"/>
                </a:solidFill>
                <a:latin typeface="Calibri" panose="020F0502020204030204" pitchFamily="34" charset="0"/>
              </a:rPr>
              <a:t>Extract pregnancy related data elements</a:t>
            </a:r>
          </a:p>
          <a:p>
            <a:pPr marL="171450" indent="-171450">
              <a:buFont typeface="Arial" panose="020B0604020202020204" pitchFamily="34" charset="0"/>
              <a:buChar char="•"/>
            </a:pPr>
            <a:r>
              <a:rPr lang="en-US" sz="1200" dirty="0">
                <a:solidFill>
                  <a:srgbClr val="000000"/>
                </a:solidFill>
                <a:latin typeface="Calibri" panose="020F0502020204030204" pitchFamily="34" charset="0"/>
              </a:rPr>
              <a:t>Select themes and define inclusion and exclusion criteria</a:t>
            </a:r>
          </a:p>
          <a:p>
            <a:pPr marL="171450" indent="-171450">
              <a:buFont typeface="Arial" panose="020B0604020202020204" pitchFamily="34" charset="0"/>
              <a:buChar char="•"/>
            </a:pPr>
            <a:r>
              <a:rPr lang="en-US" sz="1200" dirty="0">
                <a:solidFill>
                  <a:srgbClr val="000000"/>
                </a:solidFill>
                <a:latin typeface="Calibri" panose="020F0502020204030204" pitchFamily="34" charset="0"/>
              </a:rPr>
              <a:t>Validate with SMEs</a:t>
            </a:r>
          </a:p>
        </p:txBody>
      </p:sp>
      <p:sp>
        <p:nvSpPr>
          <p:cNvPr id="18" name="TextBox 17">
            <a:extLst>
              <a:ext uri="{FF2B5EF4-FFF2-40B4-BE49-F238E27FC236}">
                <a16:creationId xmlns:a16="http://schemas.microsoft.com/office/drawing/2014/main" id="{FE8A1971-6B92-42DA-BD0F-FE7450291208}"/>
              </a:ext>
            </a:extLst>
          </p:cNvPr>
          <p:cNvSpPr txBox="1"/>
          <p:nvPr/>
        </p:nvSpPr>
        <p:spPr>
          <a:xfrm>
            <a:off x="6091337" y="3089238"/>
            <a:ext cx="1422669" cy="1384995"/>
          </a:xfrm>
          <a:prstGeom prst="rect">
            <a:avLst/>
          </a:prstGeom>
          <a:noFill/>
        </p:spPr>
        <p:txBody>
          <a:bodyPr wrap="square" rtlCol="0">
            <a:spAutoFit/>
          </a:bodyPr>
          <a:lstStyle/>
          <a:p>
            <a:r>
              <a:rPr lang="en-US" sz="1200" dirty="0">
                <a:solidFill>
                  <a:srgbClr val="000000"/>
                </a:solidFill>
                <a:latin typeface="Calibri" panose="020F0502020204030204" pitchFamily="34" charset="0"/>
              </a:rPr>
              <a:t>Jul 15 – Jul 26</a:t>
            </a:r>
          </a:p>
          <a:p>
            <a:pPr marL="171450" indent="-171450">
              <a:buFont typeface="Arial" panose="020B0604020202020204" pitchFamily="34" charset="0"/>
              <a:buChar char="•"/>
            </a:pPr>
            <a:r>
              <a:rPr lang="en-US" sz="1200" dirty="0">
                <a:solidFill>
                  <a:srgbClr val="000000"/>
                </a:solidFill>
                <a:latin typeface="Calibri" panose="020F0502020204030204" pitchFamily="34" charset="0"/>
              </a:rPr>
              <a:t>Cluster data elements based on themes</a:t>
            </a:r>
          </a:p>
          <a:p>
            <a:pPr marL="171450" indent="-171450">
              <a:buFont typeface="Arial" panose="020B0604020202020204" pitchFamily="34" charset="0"/>
              <a:buChar char="•"/>
            </a:pPr>
            <a:r>
              <a:rPr lang="en-US" sz="1200" dirty="0">
                <a:solidFill>
                  <a:srgbClr val="000000"/>
                </a:solidFill>
                <a:latin typeface="Calibri" panose="020F0502020204030204" pitchFamily="34" charset="0"/>
              </a:rPr>
              <a:t>Determine harmonization opportunities</a:t>
            </a:r>
          </a:p>
        </p:txBody>
      </p:sp>
      <p:sp>
        <p:nvSpPr>
          <p:cNvPr id="19" name="TextBox 18">
            <a:extLst>
              <a:ext uri="{FF2B5EF4-FFF2-40B4-BE49-F238E27FC236}">
                <a16:creationId xmlns:a16="http://schemas.microsoft.com/office/drawing/2014/main" id="{824950E8-3A38-44A3-87AB-027A1A6980DD}"/>
              </a:ext>
            </a:extLst>
          </p:cNvPr>
          <p:cNvSpPr txBox="1"/>
          <p:nvPr/>
        </p:nvSpPr>
        <p:spPr>
          <a:xfrm>
            <a:off x="7515964" y="2725628"/>
            <a:ext cx="1422669" cy="1569660"/>
          </a:xfrm>
          <a:prstGeom prst="rect">
            <a:avLst/>
          </a:prstGeom>
          <a:noFill/>
        </p:spPr>
        <p:txBody>
          <a:bodyPr wrap="square" rtlCol="0">
            <a:spAutoFit/>
          </a:bodyPr>
          <a:lstStyle/>
          <a:p>
            <a:r>
              <a:rPr lang="en-US" sz="1200" dirty="0">
                <a:solidFill>
                  <a:srgbClr val="000000"/>
                </a:solidFill>
                <a:latin typeface="Calibri" panose="020F0502020204030204" pitchFamily="34" charset="0"/>
              </a:rPr>
              <a:t>Jul 29 – Aug 2</a:t>
            </a:r>
          </a:p>
          <a:p>
            <a:pPr marL="171450" indent="-171450">
              <a:buFont typeface="Arial" panose="020B0604020202020204" pitchFamily="34" charset="0"/>
              <a:buChar char="•"/>
            </a:pPr>
            <a:r>
              <a:rPr lang="en-US" sz="1200" dirty="0">
                <a:solidFill>
                  <a:srgbClr val="000000"/>
                </a:solidFill>
                <a:latin typeface="Calibri" panose="020F0502020204030204" pitchFamily="34" charset="0"/>
              </a:rPr>
              <a:t>Discuss harmonization results with SMEs</a:t>
            </a:r>
          </a:p>
          <a:p>
            <a:pPr marL="171450" indent="-171450">
              <a:buFont typeface="Arial" panose="020B0604020202020204" pitchFamily="34" charset="0"/>
              <a:buChar char="•"/>
            </a:pPr>
            <a:r>
              <a:rPr lang="en-US" sz="1200" dirty="0">
                <a:solidFill>
                  <a:srgbClr val="000000"/>
                </a:solidFill>
                <a:latin typeface="Calibri" panose="020F0502020204030204" pitchFamily="34" charset="0"/>
              </a:rPr>
              <a:t>Select data elements to propose for EOC</a:t>
            </a:r>
          </a:p>
        </p:txBody>
      </p:sp>
      <p:sp>
        <p:nvSpPr>
          <p:cNvPr id="20" name="TextBox 19">
            <a:extLst>
              <a:ext uri="{FF2B5EF4-FFF2-40B4-BE49-F238E27FC236}">
                <a16:creationId xmlns:a16="http://schemas.microsoft.com/office/drawing/2014/main" id="{3C37779D-0155-4DA2-8D5B-72052D3EA84E}"/>
              </a:ext>
            </a:extLst>
          </p:cNvPr>
          <p:cNvSpPr txBox="1"/>
          <p:nvPr/>
        </p:nvSpPr>
        <p:spPr>
          <a:xfrm>
            <a:off x="8940592" y="2337743"/>
            <a:ext cx="1330814" cy="276999"/>
          </a:xfrm>
          <a:prstGeom prst="rect">
            <a:avLst/>
          </a:prstGeom>
          <a:noFill/>
        </p:spPr>
        <p:txBody>
          <a:bodyPr wrap="square" rtlCol="0">
            <a:spAutoFit/>
          </a:bodyPr>
          <a:lstStyle/>
          <a:p>
            <a:r>
              <a:rPr lang="en-US" sz="1200" dirty="0">
                <a:solidFill>
                  <a:srgbClr val="000000"/>
                </a:solidFill>
                <a:latin typeface="Calibri" panose="020F0502020204030204" pitchFamily="34" charset="0"/>
              </a:rPr>
              <a:t>Aug 12-26</a:t>
            </a:r>
          </a:p>
        </p:txBody>
      </p:sp>
      <p:sp>
        <p:nvSpPr>
          <p:cNvPr id="21" name="TextBox 20">
            <a:extLst>
              <a:ext uri="{FF2B5EF4-FFF2-40B4-BE49-F238E27FC236}">
                <a16:creationId xmlns:a16="http://schemas.microsoft.com/office/drawing/2014/main" id="{02F14847-C9BC-4238-A64D-B57DCFC2590A}"/>
              </a:ext>
            </a:extLst>
          </p:cNvPr>
          <p:cNvSpPr txBox="1"/>
          <p:nvPr/>
        </p:nvSpPr>
        <p:spPr>
          <a:xfrm>
            <a:off x="10364718" y="2028981"/>
            <a:ext cx="1503500" cy="276999"/>
          </a:xfrm>
          <a:prstGeom prst="rect">
            <a:avLst/>
          </a:prstGeom>
          <a:noFill/>
        </p:spPr>
        <p:txBody>
          <a:bodyPr wrap="square" rtlCol="0">
            <a:spAutoFit/>
          </a:bodyPr>
          <a:lstStyle/>
          <a:p>
            <a:r>
              <a:rPr lang="en-US" sz="1200" dirty="0">
                <a:solidFill>
                  <a:srgbClr val="000000"/>
                </a:solidFill>
                <a:latin typeface="Calibri" panose="020F0502020204030204" pitchFamily="34" charset="0"/>
              </a:rPr>
              <a:t>July 29 – Aug 30</a:t>
            </a:r>
          </a:p>
        </p:txBody>
      </p:sp>
      <p:sp>
        <p:nvSpPr>
          <p:cNvPr id="22" name="TextBox 21">
            <a:extLst>
              <a:ext uri="{FF2B5EF4-FFF2-40B4-BE49-F238E27FC236}">
                <a16:creationId xmlns:a16="http://schemas.microsoft.com/office/drawing/2014/main" id="{821BED5D-5A5D-40B8-8675-7221443671D9}"/>
              </a:ext>
            </a:extLst>
          </p:cNvPr>
          <p:cNvSpPr txBox="1"/>
          <p:nvPr/>
        </p:nvSpPr>
        <p:spPr>
          <a:xfrm>
            <a:off x="4503941" y="1882154"/>
            <a:ext cx="1454244" cy="523220"/>
          </a:xfrm>
          <a:prstGeom prst="rect">
            <a:avLst/>
          </a:prstGeom>
          <a:noFill/>
        </p:spPr>
        <p:txBody>
          <a:bodyPr wrap="none" rtlCol="0">
            <a:spAutoFit/>
          </a:bodyPr>
          <a:lstStyle/>
          <a:p>
            <a:r>
              <a:rPr lang="en-US" sz="2800" dirty="0">
                <a:solidFill>
                  <a:srgbClr val="00B050"/>
                </a:solidFill>
                <a:latin typeface="Britannic Bold" panose="020B0903060703020204" pitchFamily="34" charset="0"/>
              </a:rPr>
              <a:t>Starting</a:t>
            </a:r>
          </a:p>
        </p:txBody>
      </p:sp>
    </p:spTree>
    <p:extLst>
      <p:ext uri="{BB962C8B-B14F-4D97-AF65-F5344CB8AC3E}">
        <p14:creationId xmlns:p14="http://schemas.microsoft.com/office/powerpoint/2010/main" val="230389628"/>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E6DC1-C506-404E-81A8-EED722CE3082}"/>
              </a:ext>
            </a:extLst>
          </p:cNvPr>
          <p:cNvSpPr>
            <a:spLocks noGrp="1"/>
          </p:cNvSpPr>
          <p:nvPr>
            <p:ph type="title"/>
          </p:nvPr>
        </p:nvSpPr>
        <p:spPr>
          <a:xfrm>
            <a:off x="282223" y="119893"/>
            <a:ext cx="7162800" cy="538836"/>
          </a:xfrm>
        </p:spPr>
        <p:txBody>
          <a:bodyPr/>
          <a:lstStyle/>
          <a:p>
            <a:r>
              <a:rPr lang="en-US" dirty="0"/>
              <a:t>DHaaS Roles and Relationships</a:t>
            </a:r>
          </a:p>
        </p:txBody>
      </p:sp>
      <p:grpSp>
        <p:nvGrpSpPr>
          <p:cNvPr id="3" name="Group 2">
            <a:extLst>
              <a:ext uri="{FF2B5EF4-FFF2-40B4-BE49-F238E27FC236}">
                <a16:creationId xmlns:a16="http://schemas.microsoft.com/office/drawing/2014/main" id="{9EE1D637-FE24-4448-B77B-2181AE02D563}"/>
              </a:ext>
            </a:extLst>
          </p:cNvPr>
          <p:cNvGrpSpPr/>
          <p:nvPr/>
        </p:nvGrpSpPr>
        <p:grpSpPr>
          <a:xfrm>
            <a:off x="-210041" y="1642334"/>
            <a:ext cx="8147327" cy="4948604"/>
            <a:chOff x="591961" y="1651819"/>
            <a:chExt cx="8147327" cy="4948604"/>
          </a:xfrm>
        </p:grpSpPr>
        <p:graphicFrame>
          <p:nvGraphicFramePr>
            <p:cNvPr id="7" name="Diagram 6">
              <a:extLst>
                <a:ext uri="{FF2B5EF4-FFF2-40B4-BE49-F238E27FC236}">
                  <a16:creationId xmlns:a16="http://schemas.microsoft.com/office/drawing/2014/main" id="{8E2644A5-F054-45F8-955A-5F05FA39576E}"/>
                </a:ext>
              </a:extLst>
            </p:cNvPr>
            <p:cNvGraphicFramePr/>
            <p:nvPr>
              <p:extLst>
                <p:ext uri="{D42A27DB-BD31-4B8C-83A1-F6EECF244321}">
                  <p14:modId xmlns:p14="http://schemas.microsoft.com/office/powerpoint/2010/main" val="2384744177"/>
                </p:ext>
              </p:extLst>
            </p:nvPr>
          </p:nvGraphicFramePr>
          <p:xfrm>
            <a:off x="2145290" y="1651819"/>
            <a:ext cx="6593998" cy="49486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a:extLst>
                <a:ext uri="{FF2B5EF4-FFF2-40B4-BE49-F238E27FC236}">
                  <a16:creationId xmlns:a16="http://schemas.microsoft.com/office/drawing/2014/main" id="{C7C3FFB0-DC97-4489-A342-820A33B12F89}"/>
                </a:ext>
              </a:extLst>
            </p:cNvPr>
            <p:cNvSpPr txBox="1"/>
            <p:nvPr/>
          </p:nvSpPr>
          <p:spPr>
            <a:xfrm>
              <a:off x="4346029" y="3244334"/>
              <a:ext cx="2507161" cy="369332"/>
            </a:xfrm>
            <a:prstGeom prst="rect">
              <a:avLst/>
            </a:prstGeom>
            <a:noFill/>
          </p:spPr>
          <p:txBody>
            <a:bodyPr wrap="none" rtlCol="0">
              <a:spAutoFit/>
            </a:bodyPr>
            <a:lstStyle/>
            <a:p>
              <a:r>
                <a:rPr lang="en-US" b="1" dirty="0">
                  <a:solidFill>
                    <a:srgbClr val="000000"/>
                  </a:solidFill>
                  <a:latin typeface="Calibri" panose="020F0502020204030204" pitchFamily="34" charset="0"/>
                </a:rPr>
                <a:t>Harmonization activities</a:t>
              </a:r>
            </a:p>
          </p:txBody>
        </p:sp>
        <p:sp>
          <p:nvSpPr>
            <p:cNvPr id="10" name="TextBox 9">
              <a:extLst>
                <a:ext uri="{FF2B5EF4-FFF2-40B4-BE49-F238E27FC236}">
                  <a16:creationId xmlns:a16="http://schemas.microsoft.com/office/drawing/2014/main" id="{DBFD283A-35D7-4E39-A9E5-D29B0F5E4D4C}"/>
                </a:ext>
              </a:extLst>
            </p:cNvPr>
            <p:cNvSpPr txBox="1"/>
            <p:nvPr/>
          </p:nvSpPr>
          <p:spPr>
            <a:xfrm>
              <a:off x="4593927" y="5651453"/>
              <a:ext cx="1696723" cy="646331"/>
            </a:xfrm>
            <a:prstGeom prst="rect">
              <a:avLst/>
            </a:prstGeom>
            <a:noFill/>
          </p:spPr>
          <p:txBody>
            <a:bodyPr wrap="square" rtlCol="0">
              <a:spAutoFit/>
            </a:bodyPr>
            <a:lstStyle/>
            <a:p>
              <a:pPr algn="ctr"/>
              <a:r>
                <a:rPr lang="en-US" b="1" dirty="0">
                  <a:solidFill>
                    <a:srgbClr val="000000"/>
                  </a:solidFill>
                  <a:latin typeface="Calibri" panose="020F0502020204030204" pitchFamily="34" charset="0"/>
                </a:rPr>
                <a:t>Identify topic and sources</a:t>
              </a:r>
            </a:p>
          </p:txBody>
        </p:sp>
        <p:sp>
          <p:nvSpPr>
            <p:cNvPr id="11" name="TextBox 10">
              <a:extLst>
                <a:ext uri="{FF2B5EF4-FFF2-40B4-BE49-F238E27FC236}">
                  <a16:creationId xmlns:a16="http://schemas.microsoft.com/office/drawing/2014/main" id="{989D9E4E-51EE-44A6-97B1-FBD7DD10FAEB}"/>
                </a:ext>
              </a:extLst>
            </p:cNvPr>
            <p:cNvSpPr txBox="1"/>
            <p:nvPr/>
          </p:nvSpPr>
          <p:spPr>
            <a:xfrm>
              <a:off x="5747400" y="3711543"/>
              <a:ext cx="1336877" cy="646331"/>
            </a:xfrm>
            <a:prstGeom prst="rect">
              <a:avLst/>
            </a:prstGeom>
            <a:noFill/>
          </p:spPr>
          <p:txBody>
            <a:bodyPr wrap="square" rtlCol="0">
              <a:spAutoFit/>
            </a:bodyPr>
            <a:lstStyle/>
            <a:p>
              <a:pPr algn="ctr"/>
              <a:r>
                <a:rPr lang="en-US" b="1" dirty="0">
                  <a:solidFill>
                    <a:srgbClr val="000000"/>
                  </a:solidFill>
                  <a:latin typeface="Calibri" panose="020F0502020204030204" pitchFamily="34" charset="0"/>
                </a:rPr>
                <a:t>Review and feedback</a:t>
              </a:r>
            </a:p>
          </p:txBody>
        </p:sp>
        <p:sp>
          <p:nvSpPr>
            <p:cNvPr id="12" name="TextBox 11">
              <a:extLst>
                <a:ext uri="{FF2B5EF4-FFF2-40B4-BE49-F238E27FC236}">
                  <a16:creationId xmlns:a16="http://schemas.microsoft.com/office/drawing/2014/main" id="{B687A6AB-0810-43FF-AD1C-0443DEBBFFC6}"/>
                </a:ext>
              </a:extLst>
            </p:cNvPr>
            <p:cNvSpPr txBox="1"/>
            <p:nvPr/>
          </p:nvSpPr>
          <p:spPr>
            <a:xfrm>
              <a:off x="4203551" y="3759501"/>
              <a:ext cx="1106248" cy="369332"/>
            </a:xfrm>
            <a:prstGeom prst="rect">
              <a:avLst/>
            </a:prstGeom>
            <a:noFill/>
          </p:spPr>
          <p:txBody>
            <a:bodyPr wrap="square" rtlCol="0">
              <a:spAutoFit/>
            </a:bodyPr>
            <a:lstStyle/>
            <a:p>
              <a:pPr algn="ctr"/>
              <a:r>
                <a:rPr lang="en-US" b="1" dirty="0">
                  <a:solidFill>
                    <a:srgbClr val="000000"/>
                  </a:solidFill>
                  <a:latin typeface="Calibri" panose="020F0502020204030204" pitchFamily="34" charset="0"/>
                </a:rPr>
                <a:t>Establish</a:t>
              </a:r>
            </a:p>
          </p:txBody>
        </p:sp>
        <p:sp>
          <p:nvSpPr>
            <p:cNvPr id="16" name="TextBox 15">
              <a:extLst>
                <a:ext uri="{FF2B5EF4-FFF2-40B4-BE49-F238E27FC236}">
                  <a16:creationId xmlns:a16="http://schemas.microsoft.com/office/drawing/2014/main" id="{39B044C1-C2AF-4ACB-B610-1951EC21FEAF}"/>
                </a:ext>
              </a:extLst>
            </p:cNvPr>
            <p:cNvSpPr txBox="1"/>
            <p:nvPr/>
          </p:nvSpPr>
          <p:spPr>
            <a:xfrm>
              <a:off x="591961" y="4126527"/>
              <a:ext cx="1696723" cy="646331"/>
            </a:xfrm>
            <a:prstGeom prst="rect">
              <a:avLst/>
            </a:prstGeom>
            <a:noFill/>
          </p:spPr>
          <p:txBody>
            <a:bodyPr wrap="square" rtlCol="0">
              <a:spAutoFit/>
            </a:bodyPr>
            <a:lstStyle/>
            <a:p>
              <a:endParaRPr lang="en-US" dirty="0">
                <a:solidFill>
                  <a:srgbClr val="000000"/>
                </a:solidFill>
                <a:latin typeface="Calibri" panose="020F0502020204030204" pitchFamily="34" charset="0"/>
              </a:endParaRPr>
            </a:p>
            <a:p>
              <a:endParaRPr lang="en-US" dirty="0">
                <a:solidFill>
                  <a:srgbClr val="000000"/>
                </a:solidFill>
                <a:latin typeface="Calibri" panose="020F0502020204030204" pitchFamily="34" charset="0"/>
              </a:endParaRPr>
            </a:p>
          </p:txBody>
        </p:sp>
      </p:grpSp>
      <p:sp>
        <p:nvSpPr>
          <p:cNvPr id="18" name="TextBox 17">
            <a:extLst>
              <a:ext uri="{FF2B5EF4-FFF2-40B4-BE49-F238E27FC236}">
                <a16:creationId xmlns:a16="http://schemas.microsoft.com/office/drawing/2014/main" id="{2FE385F3-E5C4-4FF4-9D15-FF61A7BE99C9}"/>
              </a:ext>
            </a:extLst>
          </p:cNvPr>
          <p:cNvSpPr txBox="1"/>
          <p:nvPr/>
        </p:nvSpPr>
        <p:spPr>
          <a:xfrm>
            <a:off x="463405" y="735033"/>
            <a:ext cx="2060500" cy="830997"/>
          </a:xfrm>
          <a:prstGeom prst="rect">
            <a:avLst/>
          </a:prstGeom>
          <a:noFill/>
        </p:spPr>
        <p:txBody>
          <a:bodyPr wrap="none" rtlCol="0">
            <a:spAutoFit/>
          </a:bodyPr>
          <a:lstStyle/>
          <a:p>
            <a:r>
              <a:rPr lang="en-US" sz="1600" u="sng" dirty="0">
                <a:solidFill>
                  <a:srgbClr val="000000"/>
                </a:solidFill>
                <a:latin typeface="Calibri" panose="020F0502020204030204" pitchFamily="34" charset="0"/>
              </a:rPr>
              <a:t>SDP Program Manager</a:t>
            </a:r>
          </a:p>
          <a:p>
            <a:pPr marL="285750" indent="-285750">
              <a:buFont typeface="Arial" panose="020B0604020202020204" pitchFamily="34" charset="0"/>
              <a:buChar char="•"/>
            </a:pPr>
            <a:r>
              <a:rPr lang="en-US" sz="1600" dirty="0">
                <a:solidFill>
                  <a:srgbClr val="000000"/>
                </a:solidFill>
                <a:latin typeface="Calibri" panose="020F0502020204030204" pitchFamily="34" charset="0"/>
              </a:rPr>
              <a:t>CSELS</a:t>
            </a:r>
          </a:p>
          <a:p>
            <a:pPr marL="742950" lvl="1" indent="-285750">
              <a:buFont typeface="Arial" panose="020B0604020202020204" pitchFamily="34" charset="0"/>
              <a:buChar char="•"/>
            </a:pPr>
            <a:r>
              <a:rPr lang="en-US" sz="1600" dirty="0">
                <a:solidFill>
                  <a:srgbClr val="000000"/>
                </a:solidFill>
                <a:latin typeface="Calibri" panose="020F0502020204030204" pitchFamily="34" charset="0"/>
              </a:rPr>
              <a:t>Teresa Kinley</a:t>
            </a:r>
          </a:p>
        </p:txBody>
      </p:sp>
      <p:sp>
        <p:nvSpPr>
          <p:cNvPr id="19" name="TextBox 18">
            <a:extLst>
              <a:ext uri="{FF2B5EF4-FFF2-40B4-BE49-F238E27FC236}">
                <a16:creationId xmlns:a16="http://schemas.microsoft.com/office/drawing/2014/main" id="{A0036151-98A7-44B4-AD2A-8C14F2FAB579}"/>
              </a:ext>
            </a:extLst>
          </p:cNvPr>
          <p:cNvSpPr txBox="1"/>
          <p:nvPr/>
        </p:nvSpPr>
        <p:spPr>
          <a:xfrm>
            <a:off x="6662472" y="735033"/>
            <a:ext cx="3017429" cy="4062651"/>
          </a:xfrm>
          <a:prstGeom prst="rect">
            <a:avLst/>
          </a:prstGeom>
          <a:noFill/>
        </p:spPr>
        <p:txBody>
          <a:bodyPr wrap="none" rtlCol="0">
            <a:spAutoFit/>
          </a:bodyPr>
          <a:lstStyle/>
          <a:p>
            <a:pPr marL="285750" indent="-285750">
              <a:buFont typeface="Arial" panose="020B0604020202020204" pitchFamily="34" charset="0"/>
              <a:buChar char="•"/>
            </a:pPr>
            <a:r>
              <a:rPr lang="en-US" sz="1600" dirty="0">
                <a:solidFill>
                  <a:srgbClr val="000000"/>
                </a:solidFill>
                <a:latin typeface="Calibri" panose="020F0502020204030204" pitchFamily="34" charset="0"/>
              </a:rPr>
              <a:t>CPR</a:t>
            </a:r>
          </a:p>
          <a:p>
            <a:pPr marL="742950" lvl="1" indent="-285750">
              <a:buFont typeface="Arial" panose="020B0604020202020204" pitchFamily="34" charset="0"/>
              <a:buChar char="•"/>
            </a:pPr>
            <a:r>
              <a:rPr lang="en-US" sz="1600" dirty="0">
                <a:solidFill>
                  <a:srgbClr val="000000"/>
                </a:solidFill>
                <a:latin typeface="Calibri" panose="020F0502020204030204" pitchFamily="34" charset="0"/>
              </a:rPr>
              <a:t>Nikolay Lipskiy</a:t>
            </a:r>
          </a:p>
          <a:p>
            <a:pPr marL="742950" lvl="1" indent="-285750">
              <a:buFont typeface="Arial" panose="020B0604020202020204" pitchFamily="34" charset="0"/>
              <a:buChar char="•"/>
            </a:pPr>
            <a:r>
              <a:rPr lang="en-US" sz="1600" dirty="0">
                <a:solidFill>
                  <a:srgbClr val="000000"/>
                </a:solidFill>
                <a:latin typeface="Calibri" panose="020F0502020204030204" pitchFamily="34" charset="0"/>
              </a:rPr>
              <a:t>Shauna Mettee Zarecki</a:t>
            </a:r>
          </a:p>
          <a:p>
            <a:pPr marL="742950" lvl="1" indent="-285750">
              <a:buFont typeface="Arial" panose="020B0604020202020204" pitchFamily="34" charset="0"/>
              <a:buChar char="•"/>
            </a:pPr>
            <a:r>
              <a:rPr lang="en-US" sz="1600" dirty="0">
                <a:solidFill>
                  <a:srgbClr val="000000"/>
                </a:solidFill>
                <a:latin typeface="Calibri" panose="020F0502020204030204" pitchFamily="34" charset="0"/>
              </a:rPr>
              <a:t>Sara Vagi</a:t>
            </a:r>
          </a:p>
          <a:p>
            <a:pPr marL="285750" indent="-285750">
              <a:buFont typeface="Arial" panose="020B0604020202020204" pitchFamily="34" charset="0"/>
              <a:buChar char="•"/>
            </a:pPr>
            <a:r>
              <a:rPr lang="en-US" sz="1600" dirty="0">
                <a:solidFill>
                  <a:srgbClr val="000000"/>
                </a:solidFill>
                <a:latin typeface="Calibri" panose="020F0502020204030204" pitchFamily="34" charset="0"/>
              </a:rPr>
              <a:t>CSELS</a:t>
            </a:r>
          </a:p>
          <a:p>
            <a:pPr marL="742950" lvl="1" indent="-285750">
              <a:buFont typeface="Arial" panose="020B0604020202020204" pitchFamily="34" charset="0"/>
              <a:buChar char="•"/>
            </a:pPr>
            <a:r>
              <a:rPr lang="en-US" sz="1600" dirty="0">
                <a:solidFill>
                  <a:srgbClr val="000000"/>
                </a:solidFill>
                <a:latin typeface="Calibri" panose="020F0502020204030204" pitchFamily="34" charset="0"/>
              </a:rPr>
              <a:t>Laura Conn</a:t>
            </a:r>
          </a:p>
          <a:p>
            <a:pPr marL="742950" lvl="1" indent="-285750">
              <a:buFont typeface="Arial" panose="020B0604020202020204" pitchFamily="34" charset="0"/>
              <a:buChar char="•"/>
            </a:pPr>
            <a:r>
              <a:rPr lang="en-US" sz="1600" dirty="0">
                <a:solidFill>
                  <a:srgbClr val="000000"/>
                </a:solidFill>
                <a:latin typeface="Calibri" panose="020F0502020204030204" pitchFamily="34" charset="0"/>
              </a:rPr>
              <a:t>Lorretta Foster</a:t>
            </a:r>
          </a:p>
          <a:p>
            <a:pPr marL="742950" lvl="1" indent="-285750">
              <a:buFont typeface="Arial" panose="020B0604020202020204" pitchFamily="34" charset="0"/>
              <a:buChar char="•"/>
            </a:pPr>
            <a:r>
              <a:rPr lang="en-US" sz="1600" dirty="0">
                <a:solidFill>
                  <a:srgbClr val="000000"/>
                </a:solidFill>
                <a:latin typeface="Calibri" panose="020F0502020204030204" pitchFamily="34" charset="0"/>
              </a:rPr>
              <a:t>Manjula Gama Ralalage</a:t>
            </a:r>
          </a:p>
          <a:p>
            <a:pPr marL="742950" lvl="1" indent="-285750">
              <a:buFont typeface="Arial" panose="020B0604020202020204" pitchFamily="34" charset="0"/>
              <a:buChar char="•"/>
            </a:pPr>
            <a:r>
              <a:rPr lang="en-US" sz="1600" dirty="0">
                <a:solidFill>
                  <a:srgbClr val="000000"/>
                </a:solidFill>
                <a:latin typeface="Calibri" panose="020F0502020204030204" pitchFamily="34" charset="0"/>
              </a:rPr>
              <a:t>Eric Morrisey</a:t>
            </a:r>
          </a:p>
          <a:p>
            <a:pPr marL="742950" lvl="1" indent="-285750">
              <a:buFont typeface="Arial" panose="020B0604020202020204" pitchFamily="34" charset="0"/>
              <a:buChar char="•"/>
            </a:pPr>
            <a:r>
              <a:rPr lang="en-US" sz="1600" dirty="0">
                <a:solidFill>
                  <a:srgbClr val="000000"/>
                </a:solidFill>
                <a:latin typeface="Calibri" panose="020F0502020204030204" pitchFamily="34" charset="0"/>
              </a:rPr>
              <a:t>Lesliann Helmus</a:t>
            </a:r>
          </a:p>
          <a:p>
            <a:pPr marL="742950" lvl="1" indent="-285750">
              <a:buFont typeface="Arial" panose="020B0604020202020204" pitchFamily="34" charset="0"/>
              <a:buChar char="•"/>
            </a:pPr>
            <a:r>
              <a:rPr lang="en-US" sz="1600" dirty="0">
                <a:solidFill>
                  <a:srgbClr val="000000"/>
                </a:solidFill>
                <a:latin typeface="Calibri" panose="020F0502020204030204" pitchFamily="34" charset="0"/>
              </a:rPr>
              <a:t>Nina Mitchell</a:t>
            </a:r>
          </a:p>
          <a:p>
            <a:pPr marL="742950" lvl="1" indent="-285750">
              <a:buFont typeface="Arial" panose="020B0604020202020204" pitchFamily="34" charset="0"/>
              <a:buChar char="•"/>
            </a:pPr>
            <a:r>
              <a:rPr lang="en-US" sz="1600" dirty="0">
                <a:solidFill>
                  <a:srgbClr val="000000"/>
                </a:solidFill>
                <a:latin typeface="Calibri" panose="020F0502020204030204" pitchFamily="34" charset="0"/>
              </a:rPr>
              <a:t>Sanjeev Tandon </a:t>
            </a:r>
          </a:p>
          <a:p>
            <a:pPr marL="285750" indent="-285750">
              <a:buFont typeface="Arial" panose="020B0604020202020204" pitchFamily="34" charset="0"/>
              <a:buChar char="•"/>
            </a:pPr>
            <a:r>
              <a:rPr lang="en-US" dirty="0">
                <a:solidFill>
                  <a:srgbClr val="000000"/>
                </a:solidFill>
                <a:latin typeface="Calibri" panose="020F0502020204030204" pitchFamily="34" charset="0"/>
              </a:rPr>
              <a:t>NCBDDD</a:t>
            </a:r>
          </a:p>
          <a:p>
            <a:pPr marL="742950" lvl="1" indent="-285750">
              <a:buFont typeface="Arial" panose="020B0604020202020204" pitchFamily="34" charset="0"/>
              <a:buChar char="•"/>
            </a:pPr>
            <a:r>
              <a:rPr lang="en-US" sz="1600" dirty="0">
                <a:solidFill>
                  <a:srgbClr val="000000"/>
                </a:solidFill>
                <a:latin typeface="Calibri" panose="020F0502020204030204" pitchFamily="34" charset="0"/>
              </a:rPr>
              <a:t>Cheryl Broussard</a:t>
            </a:r>
          </a:p>
          <a:p>
            <a:pPr marL="742950" lvl="1" indent="-285750">
              <a:buFont typeface="Arial" panose="020B0604020202020204" pitchFamily="34" charset="0"/>
              <a:buChar char="•"/>
            </a:pPr>
            <a:r>
              <a:rPr lang="en-US" sz="1600" dirty="0">
                <a:solidFill>
                  <a:srgbClr val="000000"/>
                </a:solidFill>
                <a:latin typeface="Calibri" panose="020F0502020204030204" pitchFamily="34" charset="0"/>
              </a:rPr>
              <a:t>Margaret (Peggy) Honein</a:t>
            </a:r>
          </a:p>
          <a:p>
            <a:pPr marL="742950" lvl="1" indent="-285750">
              <a:buFont typeface="Arial" panose="020B0604020202020204" pitchFamily="34" charset="0"/>
              <a:buChar char="•"/>
            </a:pPr>
            <a:r>
              <a:rPr lang="en-US" sz="1600" dirty="0">
                <a:solidFill>
                  <a:srgbClr val="000000"/>
                </a:solidFill>
                <a:latin typeface="Calibri" panose="020F0502020204030204" pitchFamily="34" charset="0"/>
              </a:rPr>
              <a:t>Rebecca Leeb</a:t>
            </a:r>
          </a:p>
        </p:txBody>
      </p:sp>
      <p:sp>
        <p:nvSpPr>
          <p:cNvPr id="4" name="TextBox 3">
            <a:extLst>
              <a:ext uri="{FF2B5EF4-FFF2-40B4-BE49-F238E27FC236}">
                <a16:creationId xmlns:a16="http://schemas.microsoft.com/office/drawing/2014/main" id="{C9A1CC4E-24D7-4F96-8F44-5BD60DAFA9BF}"/>
              </a:ext>
            </a:extLst>
          </p:cNvPr>
          <p:cNvSpPr txBox="1"/>
          <p:nvPr/>
        </p:nvSpPr>
        <p:spPr>
          <a:xfrm>
            <a:off x="7445023" y="269204"/>
            <a:ext cx="3525132" cy="338554"/>
          </a:xfrm>
          <a:prstGeom prst="rect">
            <a:avLst/>
          </a:prstGeom>
          <a:noFill/>
        </p:spPr>
        <p:txBody>
          <a:bodyPr wrap="none" rtlCol="0">
            <a:spAutoFit/>
          </a:bodyPr>
          <a:lstStyle/>
          <a:p>
            <a:r>
              <a:rPr lang="en-US" sz="1600" u="sng" dirty="0">
                <a:solidFill>
                  <a:srgbClr val="000000"/>
                </a:solidFill>
                <a:latin typeface="Calibri" panose="020F0502020204030204" pitchFamily="34" charset="0"/>
              </a:rPr>
              <a:t>CDC Centers and Subject Matter Experts</a:t>
            </a:r>
          </a:p>
        </p:txBody>
      </p:sp>
      <p:sp>
        <p:nvSpPr>
          <p:cNvPr id="5" name="TextBox 4">
            <a:extLst>
              <a:ext uri="{FF2B5EF4-FFF2-40B4-BE49-F238E27FC236}">
                <a16:creationId xmlns:a16="http://schemas.microsoft.com/office/drawing/2014/main" id="{158C5086-A7C5-488F-A9E6-0914AB9813AE}"/>
              </a:ext>
            </a:extLst>
          </p:cNvPr>
          <p:cNvSpPr txBox="1"/>
          <p:nvPr/>
        </p:nvSpPr>
        <p:spPr>
          <a:xfrm>
            <a:off x="492789" y="1658857"/>
            <a:ext cx="2710967" cy="2585323"/>
          </a:xfrm>
          <a:prstGeom prst="rect">
            <a:avLst/>
          </a:prstGeom>
          <a:noFill/>
        </p:spPr>
        <p:txBody>
          <a:bodyPr wrap="square" rtlCol="0">
            <a:spAutoFit/>
          </a:bodyPr>
          <a:lstStyle/>
          <a:p>
            <a:r>
              <a:rPr lang="en-US" sz="1600" u="sng" dirty="0">
                <a:solidFill>
                  <a:srgbClr val="000000"/>
                </a:solidFill>
                <a:latin typeface="Calibri" panose="020F0502020204030204" pitchFamily="34" charset="0"/>
              </a:rPr>
              <a:t>DHaaS Core Team</a:t>
            </a:r>
            <a:endParaRPr lang="en-US" sz="1600" dirty="0">
              <a:solidFill>
                <a:srgbClr val="000000"/>
              </a:solidFill>
              <a:latin typeface="Calibri" panose="020F0502020204030204" pitchFamily="34" charset="0"/>
            </a:endParaRPr>
          </a:p>
          <a:p>
            <a:pPr marL="285750" indent="-285750">
              <a:buFont typeface="Arial" panose="020B0604020202020204" pitchFamily="34" charset="0"/>
              <a:buChar char="•"/>
            </a:pPr>
            <a:r>
              <a:rPr lang="en-US" sz="1600" dirty="0">
                <a:solidFill>
                  <a:srgbClr val="000000"/>
                </a:solidFill>
                <a:latin typeface="Calibri" panose="020F0502020204030204" pitchFamily="34" charset="0"/>
              </a:rPr>
              <a:t>DPWG/CSELS</a:t>
            </a:r>
          </a:p>
          <a:p>
            <a:pPr marL="742950" lvl="1" indent="-285750">
              <a:buFont typeface="Arial" panose="020B0604020202020204" pitchFamily="34" charset="0"/>
              <a:buChar char="•"/>
            </a:pPr>
            <a:r>
              <a:rPr lang="en-US" sz="1600" dirty="0">
                <a:solidFill>
                  <a:srgbClr val="000000"/>
                </a:solidFill>
                <a:latin typeface="Calibri" panose="020F0502020204030204" pitchFamily="34" charset="0"/>
              </a:rPr>
              <a:t>Nedra Garrett</a:t>
            </a:r>
          </a:p>
          <a:p>
            <a:pPr marL="285750" indent="-285750">
              <a:buFont typeface="Arial" panose="020B0604020202020204" pitchFamily="34" charset="0"/>
              <a:buChar char="•"/>
            </a:pPr>
            <a:r>
              <a:rPr lang="en-US" sz="1600" dirty="0">
                <a:solidFill>
                  <a:srgbClr val="000000"/>
                </a:solidFill>
                <a:latin typeface="Calibri" panose="020F0502020204030204" pitchFamily="34" charset="0"/>
              </a:rPr>
              <a:t>SDP/CSELS</a:t>
            </a:r>
          </a:p>
          <a:p>
            <a:pPr marL="742950" lvl="1" indent="-285750">
              <a:buFont typeface="Arial" panose="020B0604020202020204" pitchFamily="34" charset="0"/>
              <a:buChar char="•"/>
            </a:pPr>
            <a:r>
              <a:rPr lang="en-US" sz="1600" dirty="0">
                <a:solidFill>
                  <a:srgbClr val="000000"/>
                </a:solidFill>
                <a:latin typeface="Calibri" panose="020F0502020204030204" pitchFamily="34" charset="0"/>
              </a:rPr>
              <a:t>William Duck</a:t>
            </a:r>
          </a:p>
          <a:p>
            <a:pPr marL="285750" indent="-285750">
              <a:buFont typeface="Arial" panose="020B0604020202020204" pitchFamily="34" charset="0"/>
              <a:buChar char="•"/>
            </a:pPr>
            <a:r>
              <a:rPr lang="en-US" sz="1600" dirty="0">
                <a:solidFill>
                  <a:srgbClr val="000000"/>
                </a:solidFill>
                <a:latin typeface="Calibri" panose="020F0502020204030204" pitchFamily="34" charset="0"/>
              </a:rPr>
              <a:t>SDP/MITRE</a:t>
            </a:r>
          </a:p>
          <a:p>
            <a:pPr marL="742950" lvl="1" indent="-285750">
              <a:buFont typeface="Arial" panose="020B0604020202020204" pitchFamily="34" charset="0"/>
              <a:buChar char="•"/>
            </a:pPr>
            <a:r>
              <a:rPr lang="en-US" sz="1600" dirty="0">
                <a:solidFill>
                  <a:srgbClr val="000000"/>
                </a:solidFill>
                <a:latin typeface="Calibri" panose="020F0502020204030204" pitchFamily="34" charset="0"/>
              </a:rPr>
              <a:t>Michelle Casagni</a:t>
            </a:r>
          </a:p>
          <a:p>
            <a:pPr marL="742950" lvl="1" indent="-285750">
              <a:buFont typeface="Arial" panose="020B0604020202020204" pitchFamily="34" charset="0"/>
              <a:buChar char="•"/>
            </a:pPr>
            <a:r>
              <a:rPr lang="en-US" sz="1600" dirty="0">
                <a:solidFill>
                  <a:srgbClr val="000000"/>
                </a:solidFill>
                <a:latin typeface="Calibri" panose="020F0502020204030204" pitchFamily="34" charset="0"/>
              </a:rPr>
              <a:t>Beth Linas</a:t>
            </a:r>
          </a:p>
          <a:p>
            <a:pPr marL="742950" lvl="1" indent="-285750">
              <a:buFont typeface="Arial" panose="020B0604020202020204" pitchFamily="34" charset="0"/>
              <a:buChar char="•"/>
            </a:pPr>
            <a:r>
              <a:rPr lang="en-US" sz="1600" dirty="0">
                <a:solidFill>
                  <a:srgbClr val="000000"/>
                </a:solidFill>
                <a:latin typeface="Calibri" panose="020F0502020204030204" pitchFamily="34" charset="0"/>
              </a:rPr>
              <a:t>Sridevi Polavaram</a:t>
            </a:r>
          </a:p>
          <a:p>
            <a:endParaRPr lang="en-US" dirty="0">
              <a:solidFill>
                <a:srgbClr val="000000"/>
              </a:solidFill>
              <a:latin typeface="Calibri" panose="020F0502020204030204" pitchFamily="34" charset="0"/>
            </a:endParaRPr>
          </a:p>
        </p:txBody>
      </p:sp>
      <p:sp>
        <p:nvSpPr>
          <p:cNvPr id="9" name="TextBox 8">
            <a:extLst>
              <a:ext uri="{FF2B5EF4-FFF2-40B4-BE49-F238E27FC236}">
                <a16:creationId xmlns:a16="http://schemas.microsoft.com/office/drawing/2014/main" id="{CC8C96DA-3065-45B9-AFED-5DA8F8A9481E}"/>
              </a:ext>
            </a:extLst>
          </p:cNvPr>
          <p:cNvSpPr txBox="1"/>
          <p:nvPr/>
        </p:nvSpPr>
        <p:spPr>
          <a:xfrm>
            <a:off x="9669406" y="735033"/>
            <a:ext cx="2595775" cy="4031873"/>
          </a:xfrm>
          <a:prstGeom prst="rect">
            <a:avLst/>
          </a:prstGeom>
          <a:noFill/>
        </p:spPr>
        <p:txBody>
          <a:bodyPr wrap="none" rtlCol="0">
            <a:spAutoFit/>
          </a:bodyPr>
          <a:lstStyle/>
          <a:p>
            <a:pPr marL="285750" indent="-285750">
              <a:buFont typeface="Arial" panose="020B0604020202020204" pitchFamily="34" charset="0"/>
              <a:buChar char="•"/>
            </a:pPr>
            <a:r>
              <a:rPr lang="en-US" sz="1600" dirty="0">
                <a:solidFill>
                  <a:srgbClr val="000000"/>
                </a:solidFill>
                <a:latin typeface="Calibri" panose="020F0502020204030204" pitchFamily="34" charset="0"/>
              </a:rPr>
              <a:t>NCCDPHP</a:t>
            </a:r>
          </a:p>
          <a:p>
            <a:pPr marL="742950" lvl="1" indent="-285750">
              <a:buFont typeface="Arial" panose="020B0604020202020204" pitchFamily="34" charset="0"/>
              <a:buChar char="•"/>
            </a:pPr>
            <a:r>
              <a:rPr lang="en-US" sz="1600" dirty="0">
                <a:solidFill>
                  <a:srgbClr val="000000"/>
                </a:solidFill>
                <a:latin typeface="Calibri" panose="020F0502020204030204" pitchFamily="34" charset="0"/>
              </a:rPr>
              <a:t>Shauna Cox</a:t>
            </a:r>
          </a:p>
          <a:p>
            <a:pPr marL="742950" lvl="1" indent="-285750">
              <a:buFont typeface="Arial" panose="020B0604020202020204" pitchFamily="34" charset="0"/>
              <a:buChar char="•"/>
            </a:pPr>
            <a:r>
              <a:rPr lang="en-US" sz="1600" dirty="0">
                <a:solidFill>
                  <a:srgbClr val="000000"/>
                </a:solidFill>
                <a:latin typeface="Calibri" panose="020F0502020204030204" pitchFamily="34" charset="0"/>
              </a:rPr>
              <a:t>Sascha Ellington</a:t>
            </a:r>
          </a:p>
          <a:p>
            <a:pPr marL="742950" lvl="1" indent="-285750">
              <a:buFont typeface="Arial" panose="020B0604020202020204" pitchFamily="34" charset="0"/>
              <a:buChar char="•"/>
            </a:pPr>
            <a:r>
              <a:rPr lang="en-US" sz="1600" dirty="0">
                <a:solidFill>
                  <a:srgbClr val="000000"/>
                </a:solidFill>
                <a:latin typeface="Calibri" panose="020F0502020204030204" pitchFamily="34" charset="0"/>
              </a:rPr>
              <a:t>Romeo Regi Galang </a:t>
            </a:r>
          </a:p>
          <a:p>
            <a:pPr marL="742950" lvl="1" indent="-285750">
              <a:buFont typeface="Arial" panose="020B0604020202020204" pitchFamily="34" charset="0"/>
              <a:buChar char="•"/>
            </a:pPr>
            <a:r>
              <a:rPr lang="en-US" sz="1600" dirty="0">
                <a:solidFill>
                  <a:srgbClr val="000000"/>
                </a:solidFill>
                <a:latin typeface="Calibri" panose="020F0502020204030204" pitchFamily="34" charset="0"/>
              </a:rPr>
              <a:t>Aniket Kulkarni</a:t>
            </a:r>
          </a:p>
          <a:p>
            <a:pPr marL="285750" indent="-285750">
              <a:buFont typeface="Arial" panose="020B0604020202020204" pitchFamily="34" charset="0"/>
              <a:buChar char="•"/>
            </a:pPr>
            <a:r>
              <a:rPr lang="en-US" sz="1600" dirty="0">
                <a:solidFill>
                  <a:srgbClr val="000000"/>
                </a:solidFill>
                <a:latin typeface="Calibri" panose="020F0502020204030204" pitchFamily="34" charset="0"/>
              </a:rPr>
              <a:t>NCEH</a:t>
            </a:r>
          </a:p>
          <a:p>
            <a:pPr marL="742950" lvl="1" indent="-285750">
              <a:buFont typeface="Arial" panose="020B0604020202020204" pitchFamily="34" charset="0"/>
              <a:buChar char="•"/>
            </a:pPr>
            <a:r>
              <a:rPr lang="en-US" sz="1600" dirty="0">
                <a:solidFill>
                  <a:srgbClr val="000000"/>
                </a:solidFill>
                <a:latin typeface="Calibri" panose="020F0502020204030204" pitchFamily="34" charset="0"/>
              </a:rPr>
              <a:t>Tesfaye Bayleyegn</a:t>
            </a:r>
          </a:p>
          <a:p>
            <a:pPr marL="285750" indent="-285750">
              <a:buFont typeface="Arial" panose="020B0604020202020204" pitchFamily="34" charset="0"/>
              <a:buChar char="•"/>
            </a:pPr>
            <a:r>
              <a:rPr lang="en-US" sz="1600" dirty="0">
                <a:solidFill>
                  <a:srgbClr val="000000"/>
                </a:solidFill>
                <a:latin typeface="Calibri" panose="020F0502020204030204" pitchFamily="34" charset="0"/>
              </a:rPr>
              <a:t>NCEZID</a:t>
            </a:r>
          </a:p>
          <a:p>
            <a:pPr marL="742950" lvl="1" indent="-285750">
              <a:buFont typeface="Arial" panose="020B0604020202020204" pitchFamily="34" charset="0"/>
              <a:buChar char="•"/>
            </a:pPr>
            <a:r>
              <a:rPr lang="en-US" sz="1600" dirty="0">
                <a:solidFill>
                  <a:srgbClr val="000000"/>
                </a:solidFill>
                <a:latin typeface="Calibri" panose="020F0502020204030204" pitchFamily="34" charset="0"/>
              </a:rPr>
              <a:t>Virginia Bowen</a:t>
            </a:r>
          </a:p>
          <a:p>
            <a:pPr marL="742950" lvl="1" indent="-285750">
              <a:buFont typeface="Arial" panose="020B0604020202020204" pitchFamily="34" charset="0"/>
              <a:buChar char="•"/>
            </a:pPr>
            <a:r>
              <a:rPr lang="en-US" sz="1600" dirty="0">
                <a:solidFill>
                  <a:srgbClr val="000000"/>
                </a:solidFill>
                <a:latin typeface="Calibri" panose="020F0502020204030204" pitchFamily="34" charset="0"/>
              </a:rPr>
              <a:t>Alaya Koneru</a:t>
            </a:r>
          </a:p>
          <a:p>
            <a:pPr marL="742950" lvl="1" indent="-285750">
              <a:buFont typeface="Arial" panose="020B0604020202020204" pitchFamily="34" charset="0"/>
              <a:buChar char="•"/>
            </a:pPr>
            <a:r>
              <a:rPr lang="en-US" sz="1600" dirty="0">
                <a:solidFill>
                  <a:srgbClr val="000000"/>
                </a:solidFill>
                <a:latin typeface="Calibri" panose="020F0502020204030204" pitchFamily="34" charset="0"/>
              </a:rPr>
              <a:t>Margaret Lampe</a:t>
            </a:r>
          </a:p>
          <a:p>
            <a:pPr marL="742950" lvl="1" indent="-285750">
              <a:buFont typeface="Arial" panose="020B0604020202020204" pitchFamily="34" charset="0"/>
              <a:buChar char="•"/>
            </a:pPr>
            <a:r>
              <a:rPr lang="en-US" sz="1600" dirty="0">
                <a:solidFill>
                  <a:srgbClr val="000000"/>
                </a:solidFill>
                <a:latin typeface="Calibri" panose="020F0502020204030204" pitchFamily="34" charset="0"/>
              </a:rPr>
              <a:t>Stephen Soroka</a:t>
            </a:r>
          </a:p>
          <a:p>
            <a:pPr marL="742950" lvl="1" indent="-285750">
              <a:buFont typeface="Arial" panose="020B0604020202020204" pitchFamily="34" charset="0"/>
              <a:buChar char="•"/>
            </a:pPr>
            <a:r>
              <a:rPr lang="en-US" sz="1600" dirty="0">
                <a:solidFill>
                  <a:srgbClr val="000000"/>
                </a:solidFill>
                <a:latin typeface="Calibri" panose="020F0502020204030204" pitchFamily="34" charset="0"/>
              </a:rPr>
              <a:t>Abigail Viall</a:t>
            </a:r>
          </a:p>
          <a:p>
            <a:pPr marL="285750" indent="-285750">
              <a:buFont typeface="Arial" panose="020B0604020202020204" pitchFamily="34" charset="0"/>
              <a:buChar char="•"/>
            </a:pPr>
            <a:r>
              <a:rPr lang="en-US" sz="1600" dirty="0">
                <a:solidFill>
                  <a:srgbClr val="000000"/>
                </a:solidFill>
                <a:latin typeface="Calibri" panose="020F0502020204030204" pitchFamily="34" charset="0"/>
              </a:rPr>
              <a:t>NCIRD</a:t>
            </a:r>
          </a:p>
          <a:p>
            <a:pPr marL="742950" lvl="1" indent="-285750">
              <a:buFont typeface="Arial" panose="020B0604020202020204" pitchFamily="34" charset="0"/>
              <a:buChar char="•"/>
            </a:pPr>
            <a:r>
              <a:rPr lang="en-US" sz="1600" dirty="0">
                <a:solidFill>
                  <a:srgbClr val="000000"/>
                </a:solidFill>
                <a:latin typeface="Calibri" panose="020F0502020204030204" pitchFamily="34" charset="0"/>
              </a:rPr>
              <a:t>Lynn Gibbs-Scharf</a:t>
            </a:r>
          </a:p>
          <a:p>
            <a:pPr marL="742950" lvl="1" indent="-285750">
              <a:buFont typeface="Arial" panose="020B0604020202020204" pitchFamily="34" charset="0"/>
              <a:buChar char="•"/>
            </a:pPr>
            <a:r>
              <a:rPr lang="en-US" sz="1600" dirty="0">
                <a:solidFill>
                  <a:srgbClr val="000000"/>
                </a:solidFill>
                <a:latin typeface="Calibri" panose="020F0502020204030204" pitchFamily="34" charset="0"/>
              </a:rPr>
              <a:t>LaTreace Harris</a:t>
            </a:r>
          </a:p>
        </p:txBody>
      </p:sp>
      <p:sp>
        <p:nvSpPr>
          <p:cNvPr id="13" name="TextBox 12">
            <a:extLst>
              <a:ext uri="{FF2B5EF4-FFF2-40B4-BE49-F238E27FC236}">
                <a16:creationId xmlns:a16="http://schemas.microsoft.com/office/drawing/2014/main" id="{B4270BBE-75FB-40DD-86AD-582F9E8DCB65}"/>
              </a:ext>
            </a:extLst>
          </p:cNvPr>
          <p:cNvSpPr txBox="1"/>
          <p:nvPr/>
        </p:nvSpPr>
        <p:spPr>
          <a:xfrm>
            <a:off x="8171186" y="5063369"/>
            <a:ext cx="3406253" cy="338554"/>
          </a:xfrm>
          <a:prstGeom prst="rect">
            <a:avLst/>
          </a:prstGeom>
          <a:noFill/>
        </p:spPr>
        <p:txBody>
          <a:bodyPr wrap="none" rtlCol="0">
            <a:spAutoFit/>
          </a:bodyPr>
          <a:lstStyle/>
          <a:p>
            <a:r>
              <a:rPr lang="en-US" sz="1600" dirty="0">
                <a:solidFill>
                  <a:srgbClr val="000000"/>
                </a:solidFill>
                <a:latin typeface="Calibri" panose="020F0502020204030204" pitchFamily="34" charset="0"/>
              </a:rPr>
              <a:t>CSTE member engagement in-progress</a:t>
            </a:r>
          </a:p>
        </p:txBody>
      </p:sp>
    </p:spTree>
    <p:extLst>
      <p:ext uri="{BB962C8B-B14F-4D97-AF65-F5344CB8AC3E}">
        <p14:creationId xmlns:p14="http://schemas.microsoft.com/office/powerpoint/2010/main" val="1109340006"/>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99EA0-680E-4B44-9E11-E0F8B1FFB440}"/>
              </a:ext>
            </a:extLst>
          </p:cNvPr>
          <p:cNvSpPr>
            <a:spLocks noGrp="1"/>
          </p:cNvSpPr>
          <p:nvPr>
            <p:ph type="title"/>
          </p:nvPr>
        </p:nvSpPr>
        <p:spPr/>
        <p:txBody>
          <a:bodyPr/>
          <a:lstStyle/>
          <a:p>
            <a:r>
              <a:rPr lang="en-US" dirty="0"/>
              <a:t>SME Participation</a:t>
            </a:r>
          </a:p>
        </p:txBody>
      </p:sp>
      <p:sp>
        <p:nvSpPr>
          <p:cNvPr id="3" name="Text Placeholder 2">
            <a:extLst>
              <a:ext uri="{FF2B5EF4-FFF2-40B4-BE49-F238E27FC236}">
                <a16:creationId xmlns:a16="http://schemas.microsoft.com/office/drawing/2014/main" id="{88BCA5E5-6E8F-4C9A-BF01-D389FB360A2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15001830"/>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D2FA3-32C3-421C-A404-820196D933B5}"/>
              </a:ext>
            </a:extLst>
          </p:cNvPr>
          <p:cNvSpPr>
            <a:spLocks noGrp="1"/>
          </p:cNvSpPr>
          <p:nvPr>
            <p:ph type="title"/>
          </p:nvPr>
        </p:nvSpPr>
        <p:spPr/>
        <p:txBody>
          <a:bodyPr/>
          <a:lstStyle/>
          <a:p>
            <a:r>
              <a:rPr lang="en-US" dirty="0"/>
              <a:t>Subject Matter Expert Support for DHaaS</a:t>
            </a:r>
          </a:p>
        </p:txBody>
      </p:sp>
      <p:sp>
        <p:nvSpPr>
          <p:cNvPr id="3" name="Text Placeholder 2">
            <a:extLst>
              <a:ext uri="{FF2B5EF4-FFF2-40B4-BE49-F238E27FC236}">
                <a16:creationId xmlns:a16="http://schemas.microsoft.com/office/drawing/2014/main" id="{12884928-3531-4917-8D86-7DB814DB768B}"/>
              </a:ext>
            </a:extLst>
          </p:cNvPr>
          <p:cNvSpPr>
            <a:spLocks noGrp="1"/>
          </p:cNvSpPr>
          <p:nvPr>
            <p:ph type="body" sz="quarter" idx="11"/>
          </p:nvPr>
        </p:nvSpPr>
        <p:spPr>
          <a:xfrm>
            <a:off x="609601" y="1432077"/>
            <a:ext cx="4921044" cy="4732749"/>
          </a:xfrm>
          <a:solidFill>
            <a:schemeClr val="tx1">
              <a:lumMod val="20000"/>
              <a:lumOff val="80000"/>
            </a:schemeClr>
          </a:solidFill>
        </p:spPr>
        <p:txBody>
          <a:bodyPr/>
          <a:lstStyle/>
          <a:p>
            <a:pPr lvl="0"/>
            <a:r>
              <a:rPr lang="en-US" sz="2800" dirty="0"/>
              <a:t>Identify relevant sources for harmonization</a:t>
            </a:r>
          </a:p>
          <a:p>
            <a:pPr lvl="0"/>
            <a:r>
              <a:rPr lang="en-US" sz="2800" dirty="0"/>
              <a:t>Assist with defining pregnancy status scope</a:t>
            </a:r>
          </a:p>
          <a:p>
            <a:pPr lvl="0"/>
            <a:r>
              <a:rPr lang="en-US" sz="2800" dirty="0"/>
              <a:t>Provide insight to CDC use cases related to emergency response</a:t>
            </a:r>
          </a:p>
          <a:p>
            <a:pPr lvl="0"/>
            <a:r>
              <a:rPr lang="en-US" sz="2800" dirty="0"/>
              <a:t>Provide feedback and guidance on harmonization outputs and results</a:t>
            </a:r>
          </a:p>
        </p:txBody>
      </p:sp>
      <p:sp>
        <p:nvSpPr>
          <p:cNvPr id="4" name="Content Placeholder 3">
            <a:extLst>
              <a:ext uri="{FF2B5EF4-FFF2-40B4-BE49-F238E27FC236}">
                <a16:creationId xmlns:a16="http://schemas.microsoft.com/office/drawing/2014/main" id="{F8428D1B-4FD9-49D8-BB7E-A17710BFF9F3}"/>
              </a:ext>
            </a:extLst>
          </p:cNvPr>
          <p:cNvSpPr>
            <a:spLocks noGrp="1"/>
          </p:cNvSpPr>
          <p:nvPr>
            <p:ph sz="quarter" idx="13"/>
          </p:nvPr>
        </p:nvSpPr>
        <p:spPr>
          <a:xfrm>
            <a:off x="5684954" y="1822386"/>
            <a:ext cx="5897445" cy="4342440"/>
          </a:xfrm>
          <a:solidFill>
            <a:schemeClr val="tx1">
              <a:lumMod val="20000"/>
              <a:lumOff val="80000"/>
            </a:schemeClr>
          </a:solidFill>
        </p:spPr>
        <p:txBody>
          <a:bodyPr/>
          <a:lstStyle/>
          <a:p>
            <a:r>
              <a:rPr lang="en-US" sz="2800" dirty="0"/>
              <a:t>SME introduction to harmonization activity, virtual meeting (1 hour)</a:t>
            </a:r>
          </a:p>
          <a:p>
            <a:r>
              <a:rPr lang="en-US" sz="2800" dirty="0"/>
              <a:t>Two working sessions to discuss harmonization outputs and gain agreement (3-4 hours)</a:t>
            </a:r>
          </a:p>
          <a:p>
            <a:r>
              <a:rPr lang="en-US" sz="2800" dirty="0"/>
              <a:t>Additional virtual meetings as needed (1/2- 1 hour)</a:t>
            </a:r>
          </a:p>
          <a:p>
            <a:r>
              <a:rPr lang="en-US" sz="2800" dirty="0"/>
              <a:t>Email for on-going communication</a:t>
            </a:r>
          </a:p>
          <a:p>
            <a:endParaRPr lang="en-US" dirty="0"/>
          </a:p>
        </p:txBody>
      </p:sp>
      <p:sp>
        <p:nvSpPr>
          <p:cNvPr id="5" name="TextBox 4">
            <a:extLst>
              <a:ext uri="{FF2B5EF4-FFF2-40B4-BE49-F238E27FC236}">
                <a16:creationId xmlns:a16="http://schemas.microsoft.com/office/drawing/2014/main" id="{8A1386A0-7638-410B-B04A-549B10373089}"/>
              </a:ext>
            </a:extLst>
          </p:cNvPr>
          <p:cNvSpPr txBox="1"/>
          <p:nvPr/>
        </p:nvSpPr>
        <p:spPr>
          <a:xfrm>
            <a:off x="5779882" y="1290639"/>
            <a:ext cx="5707588" cy="523220"/>
          </a:xfrm>
          <a:prstGeom prst="rect">
            <a:avLst/>
          </a:prstGeom>
          <a:noFill/>
        </p:spPr>
        <p:txBody>
          <a:bodyPr wrap="none" rtlCol="0">
            <a:spAutoFit/>
          </a:bodyPr>
          <a:lstStyle/>
          <a:p>
            <a:r>
              <a:rPr lang="en-US" sz="2800" b="1" dirty="0">
                <a:solidFill>
                  <a:srgbClr val="000000"/>
                </a:solidFill>
                <a:latin typeface="Calibri" panose="020F0502020204030204" pitchFamily="34" charset="0"/>
              </a:rPr>
              <a:t>Commitment: Max 2 hours bi-weekly</a:t>
            </a:r>
          </a:p>
        </p:txBody>
      </p:sp>
    </p:spTree>
    <p:extLst>
      <p:ext uri="{BB962C8B-B14F-4D97-AF65-F5344CB8AC3E}">
        <p14:creationId xmlns:p14="http://schemas.microsoft.com/office/powerpoint/2010/main" val="321609090"/>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81F1A-50D1-4409-B735-B6A550755866}"/>
              </a:ext>
            </a:extLst>
          </p:cNvPr>
          <p:cNvSpPr>
            <a:spLocks noGrp="1"/>
          </p:cNvSpPr>
          <p:nvPr>
            <p:ph type="title"/>
          </p:nvPr>
        </p:nvSpPr>
        <p:spPr/>
        <p:txBody>
          <a:bodyPr/>
          <a:lstStyle/>
          <a:p>
            <a:r>
              <a:rPr lang="en-US" dirty="0"/>
              <a:t>Why Participate in DHaaS</a:t>
            </a:r>
          </a:p>
        </p:txBody>
      </p:sp>
      <p:sp>
        <p:nvSpPr>
          <p:cNvPr id="3" name="Text Placeholder 2">
            <a:extLst>
              <a:ext uri="{FF2B5EF4-FFF2-40B4-BE49-F238E27FC236}">
                <a16:creationId xmlns:a16="http://schemas.microsoft.com/office/drawing/2014/main" id="{632E9CF5-9459-4B2C-B1AF-969E39D3F11D}"/>
              </a:ext>
            </a:extLst>
          </p:cNvPr>
          <p:cNvSpPr>
            <a:spLocks noGrp="1"/>
          </p:cNvSpPr>
          <p:nvPr>
            <p:ph type="body" sz="quarter" idx="10"/>
          </p:nvPr>
        </p:nvSpPr>
        <p:spPr/>
        <p:txBody>
          <a:bodyPr/>
          <a:lstStyle/>
          <a:p>
            <a:r>
              <a:rPr lang="en-US" dirty="0"/>
              <a:t>Develop and improve public health emergency response for pregnancy related surveillance using SDP-V</a:t>
            </a:r>
          </a:p>
          <a:p>
            <a:r>
              <a:rPr lang="en-US" dirty="0"/>
              <a:t>Guide pregnancy status data specifications for the Agency that will have direct and immediate impact</a:t>
            </a:r>
          </a:p>
          <a:p>
            <a:r>
              <a:rPr lang="en-US" dirty="0"/>
              <a:t>Ensure consistent data is collected across all emergency response efforts and there is a shared understanding of that data</a:t>
            </a:r>
          </a:p>
          <a:p>
            <a:r>
              <a:rPr lang="en-US" dirty="0"/>
              <a:t>Assist in establishing a repeatable process that improves efficiency for future DHaaS activities</a:t>
            </a:r>
          </a:p>
          <a:p>
            <a:r>
              <a:rPr lang="en-US" dirty="0"/>
              <a:t>Improve public health outcomes for a vulnerable population</a:t>
            </a:r>
          </a:p>
          <a:p>
            <a:endParaRPr lang="en-US" dirty="0"/>
          </a:p>
        </p:txBody>
      </p:sp>
    </p:spTree>
    <p:extLst>
      <p:ext uri="{BB962C8B-B14F-4D97-AF65-F5344CB8AC3E}">
        <p14:creationId xmlns:p14="http://schemas.microsoft.com/office/powerpoint/2010/main" val="1911430304"/>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129AD-E1BA-464B-A160-B8ADB131C8E2}"/>
              </a:ext>
            </a:extLst>
          </p:cNvPr>
          <p:cNvSpPr>
            <a:spLocks noGrp="1"/>
          </p:cNvSpPr>
          <p:nvPr>
            <p:ph type="title"/>
          </p:nvPr>
        </p:nvSpPr>
        <p:spPr/>
        <p:txBody>
          <a:bodyPr/>
          <a:lstStyle/>
          <a:p>
            <a:r>
              <a:rPr lang="en-US" dirty="0"/>
              <a:t>Key Harmonization Meetings</a:t>
            </a:r>
          </a:p>
        </p:txBody>
      </p:sp>
      <p:sp>
        <p:nvSpPr>
          <p:cNvPr id="3" name="Text Placeholder 2">
            <a:extLst>
              <a:ext uri="{FF2B5EF4-FFF2-40B4-BE49-F238E27FC236}">
                <a16:creationId xmlns:a16="http://schemas.microsoft.com/office/drawing/2014/main" id="{12ADE2EA-3D74-4A23-80CB-3A3FC900AF94}"/>
              </a:ext>
            </a:extLst>
          </p:cNvPr>
          <p:cNvSpPr>
            <a:spLocks noGrp="1"/>
          </p:cNvSpPr>
          <p:nvPr>
            <p:ph type="body" sz="quarter" idx="10"/>
          </p:nvPr>
        </p:nvSpPr>
        <p:spPr/>
        <p:txBody>
          <a:bodyPr/>
          <a:lstStyle/>
          <a:p>
            <a:pPr lvl="0"/>
            <a:r>
              <a:rPr lang="en-US" sz="2000" dirty="0"/>
              <a:t>Week of July 8, working session (virtual or in-person?), 3-4 hours</a:t>
            </a:r>
          </a:p>
          <a:p>
            <a:pPr lvl="1"/>
            <a:r>
              <a:rPr lang="en-US" sz="2000" dirty="0"/>
              <a:t>Present initial mapping of data elements and themes; gain agreement and prioritize</a:t>
            </a:r>
          </a:p>
          <a:p>
            <a:pPr lvl="1"/>
            <a:r>
              <a:rPr lang="en-US" sz="2000" dirty="0"/>
              <a:t>Discuss key factors to consider for identifying data elements for EOC</a:t>
            </a:r>
          </a:p>
          <a:p>
            <a:pPr lvl="0"/>
            <a:r>
              <a:rPr lang="en-US" sz="2000" dirty="0"/>
              <a:t>Week of July 29, working session (in-person with virtual option), 3-4 hours</a:t>
            </a:r>
          </a:p>
          <a:p>
            <a:pPr lvl="1"/>
            <a:r>
              <a:rPr lang="en-US" sz="2000" dirty="0"/>
              <a:t>Review clustering and analysis output</a:t>
            </a:r>
          </a:p>
          <a:p>
            <a:pPr lvl="1"/>
            <a:r>
              <a:rPr lang="en-US" sz="2000" dirty="0"/>
              <a:t>Gain agreement on proposed set of data elements for EOC </a:t>
            </a:r>
          </a:p>
          <a:p>
            <a:pPr lvl="0"/>
            <a:r>
              <a:rPr lang="en-US" sz="2000" dirty="0"/>
              <a:t>Week of Aug 19, virtual meeting, 1 hour</a:t>
            </a:r>
          </a:p>
          <a:p>
            <a:pPr lvl="1"/>
            <a:r>
              <a:rPr lang="en-US" sz="2000" dirty="0"/>
              <a:t>Present harmonization findings and recommendations</a:t>
            </a:r>
          </a:p>
          <a:p>
            <a:pPr lvl="1"/>
            <a:r>
              <a:rPr lang="en-US" sz="2000" dirty="0"/>
              <a:t>Solicit feedback for final report</a:t>
            </a:r>
          </a:p>
        </p:txBody>
      </p:sp>
    </p:spTree>
    <p:extLst>
      <p:ext uri="{BB962C8B-B14F-4D97-AF65-F5344CB8AC3E}">
        <p14:creationId xmlns:p14="http://schemas.microsoft.com/office/powerpoint/2010/main" val="3396387769"/>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762D5-4752-4A19-839D-B8C194C1AEC8}"/>
              </a:ext>
            </a:extLst>
          </p:cNvPr>
          <p:cNvSpPr>
            <a:spLocks noGrp="1"/>
          </p:cNvSpPr>
          <p:nvPr>
            <p:ph type="title"/>
          </p:nvPr>
        </p:nvSpPr>
        <p:spPr/>
        <p:txBody>
          <a:bodyPr/>
          <a:lstStyle/>
          <a:p>
            <a:r>
              <a:rPr lang="en-US" dirty="0"/>
              <a:t>Pregnancy Status Harmonization Scope</a:t>
            </a:r>
          </a:p>
        </p:txBody>
      </p:sp>
      <p:sp>
        <p:nvSpPr>
          <p:cNvPr id="3" name="Text Placeholder 2">
            <a:extLst>
              <a:ext uri="{FF2B5EF4-FFF2-40B4-BE49-F238E27FC236}">
                <a16:creationId xmlns:a16="http://schemas.microsoft.com/office/drawing/2014/main" id="{25DD0986-58D0-43B9-AC0F-43E88A8944EC}"/>
              </a:ext>
            </a:extLst>
          </p:cNvPr>
          <p:cNvSpPr>
            <a:spLocks noGrp="1"/>
          </p:cNvSpPr>
          <p:nvPr>
            <p:ph type="body" sz="quarter" idx="10"/>
          </p:nvPr>
        </p:nvSpPr>
        <p:spPr/>
        <p:txBody>
          <a:bodyPr/>
          <a:lstStyle/>
          <a:p>
            <a:pPr lvl="0"/>
            <a:r>
              <a:rPr lang="en-US" sz="2800" dirty="0"/>
              <a:t>Pregnancy Status: Are you pregnant, how far along are you and how many babies expected (i.e., twins); (e.g., trimester, estimated delivery date, number of fetuses)</a:t>
            </a:r>
          </a:p>
          <a:p>
            <a:r>
              <a:rPr lang="en-US" sz="2800" dirty="0"/>
              <a:t>Obstetric history: For example, date last menstrual period, gravidity, parity, recent pregnancy (tailor to women who just delivered opposed to currently pregnant (e.g., within last 30 days, last 60 days, etc.))</a:t>
            </a:r>
          </a:p>
          <a:p>
            <a:endParaRPr lang="en-US" sz="2800" dirty="0"/>
          </a:p>
          <a:p>
            <a:r>
              <a:rPr lang="en-US" sz="2800" dirty="0"/>
              <a:t>Follow-up Themes</a:t>
            </a:r>
          </a:p>
          <a:p>
            <a:pPr lvl="1"/>
            <a:r>
              <a:rPr lang="en-US" sz="2800" dirty="0"/>
              <a:t>Pregnancy Outcome (e.g., live, stillborn) </a:t>
            </a:r>
          </a:p>
          <a:p>
            <a:pPr lvl="1"/>
            <a:r>
              <a:rPr lang="en-US" sz="2800" dirty="0"/>
              <a:t>Gestation (e.g., gestational age at birth, birthweight)</a:t>
            </a:r>
          </a:p>
          <a:p>
            <a:endParaRPr lang="en-US" dirty="0"/>
          </a:p>
        </p:txBody>
      </p:sp>
    </p:spTree>
    <p:extLst>
      <p:ext uri="{BB962C8B-B14F-4D97-AF65-F5344CB8AC3E}">
        <p14:creationId xmlns:p14="http://schemas.microsoft.com/office/powerpoint/2010/main" val="917966739"/>
      </p:ext>
    </p:extLst>
  </p:cSld>
  <p:clrMapOvr>
    <a:masterClrMapping/>
  </p:clrMapOvr>
  <p:transition>
    <p:fade/>
  </p:transition>
</p:sld>
</file>

<file path=ppt/theme/theme1.xml><?xml version="1.0" encoding="utf-8"?>
<a:theme xmlns:a="http://schemas.openxmlformats.org/drawingml/2006/main" name="Master">
  <a:themeElements>
    <a:clrScheme name="Custom 4">
      <a:dk1>
        <a:srgbClr val="0F56DC"/>
      </a:dk1>
      <a:lt1>
        <a:srgbClr val="FFFFFF"/>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CSELS PPT Template 06_14_16_Updated.pptx" id="{904D9CED-AF30-44D3-854E-AEE4CCDB4D99}" vid="{F4AD5F0A-483F-49AB-90F0-58D5744B149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MITRE Work" ma:contentTypeID="0x010100823A99C636F7423283FB0D200866C61300E5374EAB11C8F04FA60241DD118179EB" ma:contentTypeVersion="3" ma:contentTypeDescription="Materials and documents that contain MITRE authored content and other content directly attributable to MITRE and its work" ma:contentTypeScope="" ma:versionID="223c9fb5bb0f1420a1e23cc71ca1672a">
  <xsd:schema xmlns:xsd="http://www.w3.org/2001/XMLSchema" xmlns:xs="http://www.w3.org/2001/XMLSchema" xmlns:p="http://schemas.microsoft.com/office/2006/metadata/properties" xmlns:ns1="http://schemas.microsoft.com/sharepoint/v3" xmlns:ns2="http://schemas.microsoft.com/sharepoint/v3/fields" xmlns:ns3="1a884d17-c4e0-480f-ad63-f93a9e894bce" xmlns:ns4="http://schemas.microsoft.com/sharepoint/v4" targetNamespace="http://schemas.microsoft.com/office/2006/metadata/properties" ma:root="true" ma:fieldsID="7ed1c7855f19cff4298dd77daedcff68" ns1:_="" ns2:_="" ns3:_="" ns4:_="">
    <xsd:import namespace="http://schemas.microsoft.com/sharepoint/v3"/>
    <xsd:import namespace="http://schemas.microsoft.com/sharepoint/v3/fields"/>
    <xsd:import namespace="1a884d17-c4e0-480f-ad63-f93a9e894bce"/>
    <xsd:import namespace="http://schemas.microsoft.com/sharepoint/v4"/>
    <xsd:element name="properties">
      <xsd:complexType>
        <xsd:sequence>
          <xsd:element name="documentManagement">
            <xsd:complexType>
              <xsd:all>
                <xsd:element ref="ns2:_Contributor" minOccurs="0"/>
                <xsd:element ref="ns1:MITRE_x0020_Sensitivity"/>
                <xsd:element ref="ns1:Release_x0020_Statement"/>
                <xsd:element ref="ns3:SharedWithUsers" minOccurs="0"/>
                <xsd:element ref="ns4: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MITRE_x0020_Sensitivity" ma:index="10" ma:displayName="Sensitivity" ma:default="Internal MITRE Information" ma:internalName="MITRE_x0020_Sensitivity">
      <xsd:simpleType>
        <xsd:restriction base="dms:Choice">
          <xsd:enumeration value="Public Information"/>
          <xsd:enumeration value="Internal MITRE Information"/>
          <xsd:enumeration value="Sensitive Information"/>
          <xsd:enumeration value="Highly Sensitive Information"/>
        </xsd:restriction>
      </xsd:simpleType>
    </xsd:element>
    <xsd:element name="Release_x0020_Statement" ma:index="11" ma:displayName="Release Statement" ma:default="For Internal MITRE Use" ma:internalName="Release_x0020_Statement">
      <xsd:simpleType>
        <xsd:union memberTypes="dms:Text">
          <xsd:simpleType>
            <xsd:restriction base="dms:Choice">
              <xsd:enumeration value="Approved for Public Release"/>
              <xsd:enumeration value="For Internal MITRE Use"/>
              <xsd:enumeration value="For Release to All Sponsors"/>
              <xsd:enumeration value="For Limited Internal MITRE Use"/>
              <xsd:enumeration value="For Limited External Release"/>
              <xsd:enumeration value="Privileged: Sensitive Personal Information"/>
              <xsd:enumeration value="MITRE Proprietary"/>
              <xsd:enumeration value="Source Selection Sensitive"/>
              <xsd:enumeration value="Restricted: Highly Sensitive Personal Information"/>
            </xsd:restriction>
          </xsd:simpleType>
        </xsd:un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Contributor" ma:index="9" nillable="true" ma:displayName="Contributor" ma:description="One or more people or organizations that contributed to this resource" ma:internalName="_Contributor">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a884d17-c4e0-480f-ad63-f93a9e894bce" elementFormDefault="qualified">
    <xsd:import namespace="http://schemas.microsoft.com/office/2006/documentManagement/types"/>
    <xsd:import namespace="http://schemas.microsoft.com/office/infopath/2007/PartnerControls"/>
    <xsd:element name="SharedWithUsers" ma:index="1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3"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8"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ITRE_x0020_Sensitivity xmlns="http://schemas.microsoft.com/sharepoint/v3">Internal MITRE Information</MITRE_x0020_Sensitivity>
    <_Contributor xmlns="http://schemas.microsoft.com/sharepoint/v3/fields" xsi:nil="true"/>
    <Release_x0020_Statement xmlns="http://schemas.microsoft.com/sharepoint/v3">For Internal MITRE Use</Release_x0020_Statement>
    <IconOverlay xmlns="http://schemas.microsoft.com/sharepoint/v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9128509-281C-4CC5-BC40-FE1D2F4E16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sharepoint/v3/fields"/>
    <ds:schemaRef ds:uri="1a884d17-c4e0-480f-ad63-f93a9e894bc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0DF31A6-FFCB-43C1-8B02-DC9251F0FEDD}">
  <ds:schemaRefs>
    <ds:schemaRef ds:uri="http://purl.org/dc/elements/1.1/"/>
    <ds:schemaRef ds:uri="http://schemas.microsoft.com/office/2006/metadata/properties"/>
    <ds:schemaRef ds:uri="http://schemas.microsoft.com/sharepoint/v3"/>
    <ds:schemaRef ds:uri="http://schemas.microsoft.com/sharepoint/v4"/>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1a884d17-c4e0-480f-ad63-f93a9e894bce"/>
    <ds:schemaRef ds:uri="http://schemas.microsoft.com/sharepoint/v3/fields"/>
    <ds:schemaRef ds:uri="http://www.w3.org/XML/1998/namespace"/>
    <ds:schemaRef ds:uri="http://purl.org/dc/dcmitype/"/>
  </ds:schemaRefs>
</ds:datastoreItem>
</file>

<file path=customXml/itemProps3.xml><?xml version="1.0" encoding="utf-8"?>
<ds:datastoreItem xmlns:ds="http://schemas.openxmlformats.org/officeDocument/2006/customXml" ds:itemID="{1EFD5216-720D-460E-BC87-8D32E53CA47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7247</TotalTime>
  <Words>1948</Words>
  <Application>Microsoft Office PowerPoint</Application>
  <PresentationFormat>Widescreen</PresentationFormat>
  <Paragraphs>259</Paragraphs>
  <Slides>21</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Britannic Bold</vt:lpstr>
      <vt:lpstr>Calibri</vt:lpstr>
      <vt:lpstr>Myriad Web Pro</vt:lpstr>
      <vt:lpstr>Wingdings</vt:lpstr>
      <vt:lpstr>Master</vt:lpstr>
      <vt:lpstr>Data Harmonization as a Service (DHaaS) Overview</vt:lpstr>
      <vt:lpstr>Agenda</vt:lpstr>
      <vt:lpstr>Surveillance Data Platform</vt:lpstr>
      <vt:lpstr>The Surveillance Data Platform (SDP) Program Represents an Opportunity to Achieve Essential Outcomes</vt:lpstr>
      <vt:lpstr>SDP Overview</vt:lpstr>
      <vt:lpstr>DHaaS</vt:lpstr>
      <vt:lpstr>Data Harmonization as a Service (DHaaS)</vt:lpstr>
      <vt:lpstr>Harmonize to Improve the Public Health Surveillance Lifecycle</vt:lpstr>
      <vt:lpstr>Levels of Harmony</vt:lpstr>
      <vt:lpstr>DHaaS Pregnancy for Emergency Response</vt:lpstr>
      <vt:lpstr>Specification Harmonization Workflow</vt:lpstr>
      <vt:lpstr>DHaaS Process Steps</vt:lpstr>
      <vt:lpstr>Where DHaaS is Today</vt:lpstr>
      <vt:lpstr>DHaaS Schedule</vt:lpstr>
      <vt:lpstr>DHaaS Progress </vt:lpstr>
      <vt:lpstr>DHaaS Roles and Relationships</vt:lpstr>
      <vt:lpstr>SME Participation</vt:lpstr>
      <vt:lpstr>Subject Matter Expert Support for DHaaS</vt:lpstr>
      <vt:lpstr>Why Participate in DHaaS</vt:lpstr>
      <vt:lpstr>Key Harmonization Meetings</vt:lpstr>
      <vt:lpstr>Pregnancy Status Harmonization Scope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Chan, Miranda Y.</dc:creator>
  <cp:lastModifiedBy>Casagni, Michelle</cp:lastModifiedBy>
  <cp:revision>340</cp:revision>
  <dcterms:created xsi:type="dcterms:W3CDTF">2018-11-19T17:13:01Z</dcterms:created>
  <dcterms:modified xsi:type="dcterms:W3CDTF">2019-06-28T14:06:08Z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0x010100823A99C636F7423283FB0D200866C61300E5374EAB11C8F04FA60241DD118179EB</vt:lpwstr>
  </property>
</Properties>
</file>