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6" r:id="rId1"/>
  </p:sldMasterIdLst>
  <p:notesMasterIdLst>
    <p:notesMasterId r:id="rId56"/>
  </p:notesMasterIdLst>
  <p:handoutMasterIdLst>
    <p:handoutMasterId r:id="rId57"/>
  </p:handoutMasterIdLst>
  <p:sldIdLst>
    <p:sldId id="275" r:id="rId2"/>
    <p:sldId id="359" r:id="rId3"/>
    <p:sldId id="358" r:id="rId4"/>
    <p:sldId id="363" r:id="rId5"/>
    <p:sldId id="360" r:id="rId6"/>
    <p:sldId id="400" r:id="rId7"/>
    <p:sldId id="401" r:id="rId8"/>
    <p:sldId id="364" r:id="rId9"/>
    <p:sldId id="365" r:id="rId10"/>
    <p:sldId id="344" r:id="rId11"/>
    <p:sldId id="345" r:id="rId12"/>
    <p:sldId id="347" r:id="rId13"/>
    <p:sldId id="348" r:id="rId14"/>
    <p:sldId id="353" r:id="rId15"/>
    <p:sldId id="349" r:id="rId16"/>
    <p:sldId id="354" r:id="rId17"/>
    <p:sldId id="355" r:id="rId18"/>
    <p:sldId id="356" r:id="rId19"/>
    <p:sldId id="357" r:id="rId20"/>
    <p:sldId id="380" r:id="rId21"/>
    <p:sldId id="388" r:id="rId22"/>
    <p:sldId id="389" r:id="rId23"/>
    <p:sldId id="390" r:id="rId24"/>
    <p:sldId id="391" r:id="rId25"/>
    <p:sldId id="393" r:id="rId26"/>
    <p:sldId id="396" r:id="rId27"/>
    <p:sldId id="395" r:id="rId28"/>
    <p:sldId id="382" r:id="rId29"/>
    <p:sldId id="383" r:id="rId30"/>
    <p:sldId id="384" r:id="rId31"/>
    <p:sldId id="385" r:id="rId32"/>
    <p:sldId id="397" r:id="rId33"/>
    <p:sldId id="404" r:id="rId34"/>
    <p:sldId id="405" r:id="rId35"/>
    <p:sldId id="406" r:id="rId36"/>
    <p:sldId id="403" r:id="rId37"/>
    <p:sldId id="402" r:id="rId38"/>
    <p:sldId id="321" r:id="rId39"/>
    <p:sldId id="322" r:id="rId40"/>
    <p:sldId id="341" r:id="rId41"/>
    <p:sldId id="329" r:id="rId42"/>
    <p:sldId id="326" r:id="rId43"/>
    <p:sldId id="366" r:id="rId44"/>
    <p:sldId id="367" r:id="rId45"/>
    <p:sldId id="368" r:id="rId46"/>
    <p:sldId id="369" r:id="rId47"/>
    <p:sldId id="370" r:id="rId48"/>
    <p:sldId id="371" r:id="rId49"/>
    <p:sldId id="372" r:id="rId50"/>
    <p:sldId id="373" r:id="rId51"/>
    <p:sldId id="374" r:id="rId52"/>
    <p:sldId id="375" r:id="rId53"/>
    <p:sldId id="376" r:id="rId54"/>
    <p:sldId id="377" r:id="rId55"/>
  </p:sldIdLst>
  <p:sldSz cx="9144000" cy="6858000" type="screen4x3"/>
  <p:notesSz cx="7059613" cy="9344025"/>
  <p:embeddedFontLst>
    <p:embeddedFont>
      <p:font typeface="Avenir" panose="020B0604020202020204"/>
      <p:regular r:id="rId58"/>
      <p:bold r:id="rId59"/>
    </p:embeddedFont>
    <p:embeddedFont>
      <p:font typeface="Calibri" panose="020F0502020204030204" pitchFamily="34" charset="0"/>
      <p:regular r:id="rId60"/>
      <p:bold r:id="rId61"/>
      <p:italic r:id="rId62"/>
      <p:boldItalic r:id="rId6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nnon Harney" initials="SH" lastIdx="2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3473"/>
    <a:srgbClr val="585543"/>
    <a:srgbClr val="858C93"/>
    <a:srgbClr val="152754"/>
    <a:srgbClr val="101957"/>
    <a:srgbClr val="E5E5E6"/>
    <a:srgbClr val="7DAED3"/>
    <a:srgbClr val="F5D2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325" autoAdjust="0"/>
  </p:normalViewPr>
  <p:slideViewPr>
    <p:cSldViewPr snapToGrid="0" snapToObjects="1">
      <p:cViewPr varScale="1">
        <p:scale>
          <a:sx n="45" d="100"/>
          <a:sy n="45" d="100"/>
        </p:scale>
        <p:origin x="2010"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6.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532378-36B9-4262-A925-4EF871329066}"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B4065DF6-FD9A-41DC-B3E0-A4B1629A3690}">
      <dgm:prSet phldrT="[Text]" custT="1"/>
      <dgm:spPr>
        <a:solidFill>
          <a:srgbClr val="1B3473"/>
        </a:solidFill>
      </dgm:spPr>
      <dgm:t>
        <a:bodyPr/>
        <a:lstStyle/>
        <a:p>
          <a:r>
            <a:rPr lang="en-US" sz="1800" b="1" dirty="0"/>
            <a:t>Guided discussion</a:t>
          </a:r>
        </a:p>
      </dgm:t>
    </dgm:pt>
    <dgm:pt modelId="{3AEE8B21-8085-4271-85BA-4B1B2F6AD71C}" type="parTrans" cxnId="{630181AB-5F90-4828-914A-63348F67DEB4}">
      <dgm:prSet/>
      <dgm:spPr/>
      <dgm:t>
        <a:bodyPr/>
        <a:lstStyle/>
        <a:p>
          <a:endParaRPr lang="en-US" sz="1600"/>
        </a:p>
      </dgm:t>
    </dgm:pt>
    <dgm:pt modelId="{0B244A48-3DF3-4861-A9C1-89EC8E242116}" type="sibTrans" cxnId="{630181AB-5F90-4828-914A-63348F67DEB4}">
      <dgm:prSet/>
      <dgm:spPr>
        <a:ln w="44450">
          <a:solidFill>
            <a:srgbClr val="1B3473"/>
          </a:solidFill>
        </a:ln>
      </dgm:spPr>
      <dgm:t>
        <a:bodyPr/>
        <a:lstStyle/>
        <a:p>
          <a:endParaRPr lang="en-US" sz="1600"/>
        </a:p>
      </dgm:t>
    </dgm:pt>
    <dgm:pt modelId="{42D7F412-38E1-4E44-8418-20001B868FCA}">
      <dgm:prSet phldrT="[Text]" custT="1"/>
      <dgm:spPr>
        <a:solidFill>
          <a:srgbClr val="1B3473"/>
        </a:solidFill>
      </dgm:spPr>
      <dgm:t>
        <a:bodyPr/>
        <a:lstStyle/>
        <a:p>
          <a:r>
            <a:rPr lang="en-US" sz="1800" b="1" dirty="0"/>
            <a:t>Workgroup feedback</a:t>
          </a:r>
        </a:p>
      </dgm:t>
    </dgm:pt>
    <dgm:pt modelId="{03C7E24E-3F58-4155-9C94-0C9AB3A4AEB6}" type="parTrans" cxnId="{E56D3A89-62B9-46B0-AFA1-6B49E807C4DD}">
      <dgm:prSet/>
      <dgm:spPr/>
      <dgm:t>
        <a:bodyPr/>
        <a:lstStyle/>
        <a:p>
          <a:endParaRPr lang="en-US" sz="1600"/>
        </a:p>
      </dgm:t>
    </dgm:pt>
    <dgm:pt modelId="{EF295A5C-AC23-4DEA-86EB-02B929CDF197}" type="sibTrans" cxnId="{E56D3A89-62B9-46B0-AFA1-6B49E807C4DD}">
      <dgm:prSet/>
      <dgm:spPr>
        <a:ln w="44450">
          <a:solidFill>
            <a:srgbClr val="1B3473"/>
          </a:solidFill>
        </a:ln>
      </dgm:spPr>
      <dgm:t>
        <a:bodyPr/>
        <a:lstStyle/>
        <a:p>
          <a:endParaRPr lang="en-US" sz="1600"/>
        </a:p>
      </dgm:t>
    </dgm:pt>
    <dgm:pt modelId="{9CD77B2A-C828-4672-A5B2-9E6684C1902C}">
      <dgm:prSet phldrT="[Text]" custT="1"/>
      <dgm:spPr>
        <a:solidFill>
          <a:srgbClr val="1B3473"/>
        </a:solidFill>
      </dgm:spPr>
      <dgm:t>
        <a:bodyPr/>
        <a:lstStyle/>
        <a:p>
          <a:r>
            <a:rPr lang="en-US" sz="1800" b="1" dirty="0"/>
            <a:t>Compile and summarize</a:t>
          </a:r>
        </a:p>
      </dgm:t>
    </dgm:pt>
    <dgm:pt modelId="{15ED8693-EF6F-400C-BD14-49FADAB90049}" type="parTrans" cxnId="{DF16604F-CCB5-4F14-AA01-6AB363CF32EB}">
      <dgm:prSet/>
      <dgm:spPr/>
      <dgm:t>
        <a:bodyPr/>
        <a:lstStyle/>
        <a:p>
          <a:endParaRPr lang="en-US" sz="1600"/>
        </a:p>
      </dgm:t>
    </dgm:pt>
    <dgm:pt modelId="{62EC0C48-F4AC-41B5-93E3-1894ACCD55AD}" type="sibTrans" cxnId="{DF16604F-CCB5-4F14-AA01-6AB363CF32EB}">
      <dgm:prSet/>
      <dgm:spPr>
        <a:solidFill>
          <a:srgbClr val="1B3473"/>
        </a:solidFill>
        <a:ln w="44450">
          <a:solidFill>
            <a:srgbClr val="1B3473"/>
          </a:solidFill>
        </a:ln>
      </dgm:spPr>
      <dgm:t>
        <a:bodyPr/>
        <a:lstStyle/>
        <a:p>
          <a:endParaRPr lang="en-US" sz="1600"/>
        </a:p>
      </dgm:t>
    </dgm:pt>
    <dgm:pt modelId="{C66B4E43-B2E4-4DDC-9BC7-CB072A28EDC4}">
      <dgm:prSet phldrT="[Text]" custT="1"/>
      <dgm:spPr>
        <a:solidFill>
          <a:srgbClr val="1B3473"/>
        </a:solidFill>
      </dgm:spPr>
      <dgm:t>
        <a:bodyPr/>
        <a:lstStyle/>
        <a:p>
          <a:r>
            <a:rPr lang="en-US" sz="1800" b="1" dirty="0"/>
            <a:t>Update discussion questions</a:t>
          </a:r>
        </a:p>
      </dgm:t>
    </dgm:pt>
    <dgm:pt modelId="{CBA2D5BC-F730-49A3-9D79-1A3253C96E6B}" type="parTrans" cxnId="{321D0E73-DFBE-4B0D-BAA4-C9DB48B79522}">
      <dgm:prSet/>
      <dgm:spPr/>
      <dgm:t>
        <a:bodyPr/>
        <a:lstStyle/>
        <a:p>
          <a:endParaRPr lang="en-US" sz="1600"/>
        </a:p>
      </dgm:t>
    </dgm:pt>
    <dgm:pt modelId="{3E600238-14C1-476F-9FA7-4059BA94CD6C}" type="sibTrans" cxnId="{321D0E73-DFBE-4B0D-BAA4-C9DB48B79522}">
      <dgm:prSet/>
      <dgm:spPr>
        <a:solidFill>
          <a:srgbClr val="1B3473"/>
        </a:solidFill>
        <a:ln w="44450">
          <a:solidFill>
            <a:srgbClr val="1B3473"/>
          </a:solidFill>
        </a:ln>
      </dgm:spPr>
      <dgm:t>
        <a:bodyPr/>
        <a:lstStyle/>
        <a:p>
          <a:endParaRPr lang="en-US" sz="1600"/>
        </a:p>
      </dgm:t>
    </dgm:pt>
    <dgm:pt modelId="{7780F23A-5C67-49EC-B824-916ADC1A7F00}" type="pres">
      <dgm:prSet presAssocID="{51532378-36B9-4262-A925-4EF871329066}" presName="cycle" presStyleCnt="0">
        <dgm:presLayoutVars>
          <dgm:dir/>
          <dgm:resizeHandles val="exact"/>
        </dgm:presLayoutVars>
      </dgm:prSet>
      <dgm:spPr/>
    </dgm:pt>
    <dgm:pt modelId="{33B5A503-E578-4C91-B3E7-824B2CF6288D}" type="pres">
      <dgm:prSet presAssocID="{B4065DF6-FD9A-41DC-B3E0-A4B1629A3690}" presName="node" presStyleLbl="node1" presStyleIdx="0" presStyleCnt="4">
        <dgm:presLayoutVars>
          <dgm:bulletEnabled val="1"/>
        </dgm:presLayoutVars>
      </dgm:prSet>
      <dgm:spPr/>
    </dgm:pt>
    <dgm:pt modelId="{C54BA4D2-DA4E-411F-BDAA-5875EACF5DFE}" type="pres">
      <dgm:prSet presAssocID="{B4065DF6-FD9A-41DC-B3E0-A4B1629A3690}" presName="spNode" presStyleCnt="0"/>
      <dgm:spPr/>
    </dgm:pt>
    <dgm:pt modelId="{931ECCC3-8BA8-4FDF-A8CF-DA7319F98568}" type="pres">
      <dgm:prSet presAssocID="{0B244A48-3DF3-4861-A9C1-89EC8E242116}" presName="sibTrans" presStyleLbl="sibTrans1D1" presStyleIdx="0" presStyleCnt="4"/>
      <dgm:spPr/>
    </dgm:pt>
    <dgm:pt modelId="{A9AA4343-F5DF-4769-B0CD-36B321FF6050}" type="pres">
      <dgm:prSet presAssocID="{42D7F412-38E1-4E44-8418-20001B868FCA}" presName="node" presStyleLbl="node1" presStyleIdx="1" presStyleCnt="4">
        <dgm:presLayoutVars>
          <dgm:bulletEnabled val="1"/>
        </dgm:presLayoutVars>
      </dgm:prSet>
      <dgm:spPr/>
    </dgm:pt>
    <dgm:pt modelId="{4B8BAAD7-D473-412C-9F8C-2E56A5D7B745}" type="pres">
      <dgm:prSet presAssocID="{42D7F412-38E1-4E44-8418-20001B868FCA}" presName="spNode" presStyleCnt="0"/>
      <dgm:spPr/>
    </dgm:pt>
    <dgm:pt modelId="{FF61CE0C-EE80-49B9-8000-102CC650599D}" type="pres">
      <dgm:prSet presAssocID="{EF295A5C-AC23-4DEA-86EB-02B929CDF197}" presName="sibTrans" presStyleLbl="sibTrans1D1" presStyleIdx="1" presStyleCnt="4"/>
      <dgm:spPr/>
    </dgm:pt>
    <dgm:pt modelId="{3E62B1D3-1BF8-401F-BBC3-315C9813B3AD}" type="pres">
      <dgm:prSet presAssocID="{9CD77B2A-C828-4672-A5B2-9E6684C1902C}" presName="node" presStyleLbl="node1" presStyleIdx="2" presStyleCnt="4">
        <dgm:presLayoutVars>
          <dgm:bulletEnabled val="1"/>
        </dgm:presLayoutVars>
      </dgm:prSet>
      <dgm:spPr/>
    </dgm:pt>
    <dgm:pt modelId="{4AF1025D-2DE9-4F9E-B7EB-FDBCDE0A782A}" type="pres">
      <dgm:prSet presAssocID="{9CD77B2A-C828-4672-A5B2-9E6684C1902C}" presName="spNode" presStyleCnt="0"/>
      <dgm:spPr/>
    </dgm:pt>
    <dgm:pt modelId="{7EB8A1DC-A7A4-4D79-B44C-B493D28B376A}" type="pres">
      <dgm:prSet presAssocID="{62EC0C48-F4AC-41B5-93E3-1894ACCD55AD}" presName="sibTrans" presStyleLbl="sibTrans1D1" presStyleIdx="2" presStyleCnt="4"/>
      <dgm:spPr/>
    </dgm:pt>
    <dgm:pt modelId="{B3162AEB-B620-492A-8DA3-AAFDA204B0B8}" type="pres">
      <dgm:prSet presAssocID="{C66B4E43-B2E4-4DDC-9BC7-CB072A28EDC4}" presName="node" presStyleLbl="node1" presStyleIdx="3" presStyleCnt="4">
        <dgm:presLayoutVars>
          <dgm:bulletEnabled val="1"/>
        </dgm:presLayoutVars>
      </dgm:prSet>
      <dgm:spPr/>
    </dgm:pt>
    <dgm:pt modelId="{328C7352-0531-4C4B-9638-E0D9801B0E7F}" type="pres">
      <dgm:prSet presAssocID="{C66B4E43-B2E4-4DDC-9BC7-CB072A28EDC4}" presName="spNode" presStyleCnt="0"/>
      <dgm:spPr/>
    </dgm:pt>
    <dgm:pt modelId="{0CD29C3C-D4FD-40DA-8CE6-1D4B0CEE5373}" type="pres">
      <dgm:prSet presAssocID="{3E600238-14C1-476F-9FA7-4059BA94CD6C}" presName="sibTrans" presStyleLbl="sibTrans1D1" presStyleIdx="3" presStyleCnt="4"/>
      <dgm:spPr/>
    </dgm:pt>
  </dgm:ptLst>
  <dgm:cxnLst>
    <dgm:cxn modelId="{01E23013-A440-4A8D-B0EC-957FE1B5769C}" type="presOf" srcId="{EF295A5C-AC23-4DEA-86EB-02B929CDF197}" destId="{FF61CE0C-EE80-49B9-8000-102CC650599D}" srcOrd="0" destOrd="0" presId="urn:microsoft.com/office/officeart/2005/8/layout/cycle5"/>
    <dgm:cxn modelId="{E9EE042F-D84B-45BF-A45E-6B2E4294F701}" type="presOf" srcId="{3E600238-14C1-476F-9FA7-4059BA94CD6C}" destId="{0CD29C3C-D4FD-40DA-8CE6-1D4B0CEE5373}" srcOrd="0" destOrd="0" presId="urn:microsoft.com/office/officeart/2005/8/layout/cycle5"/>
    <dgm:cxn modelId="{FB967830-A9E0-4D0D-8980-5C161C6071CC}" type="presOf" srcId="{0B244A48-3DF3-4861-A9C1-89EC8E242116}" destId="{931ECCC3-8BA8-4FDF-A8CF-DA7319F98568}" srcOrd="0" destOrd="0" presId="urn:microsoft.com/office/officeart/2005/8/layout/cycle5"/>
    <dgm:cxn modelId="{327D0E3D-0581-4FB7-B1E1-915630DE1464}" type="presOf" srcId="{9CD77B2A-C828-4672-A5B2-9E6684C1902C}" destId="{3E62B1D3-1BF8-401F-BBC3-315C9813B3AD}" srcOrd="0" destOrd="0" presId="urn:microsoft.com/office/officeart/2005/8/layout/cycle5"/>
    <dgm:cxn modelId="{15596961-103C-40BA-A2D5-D1104E0DDAC7}" type="presOf" srcId="{C66B4E43-B2E4-4DDC-9BC7-CB072A28EDC4}" destId="{B3162AEB-B620-492A-8DA3-AAFDA204B0B8}" srcOrd="0" destOrd="0" presId="urn:microsoft.com/office/officeart/2005/8/layout/cycle5"/>
    <dgm:cxn modelId="{DF16604F-CCB5-4F14-AA01-6AB363CF32EB}" srcId="{51532378-36B9-4262-A925-4EF871329066}" destId="{9CD77B2A-C828-4672-A5B2-9E6684C1902C}" srcOrd="2" destOrd="0" parTransId="{15ED8693-EF6F-400C-BD14-49FADAB90049}" sibTransId="{62EC0C48-F4AC-41B5-93E3-1894ACCD55AD}"/>
    <dgm:cxn modelId="{321D0E73-DFBE-4B0D-BAA4-C9DB48B79522}" srcId="{51532378-36B9-4262-A925-4EF871329066}" destId="{C66B4E43-B2E4-4DDC-9BC7-CB072A28EDC4}" srcOrd="3" destOrd="0" parTransId="{CBA2D5BC-F730-49A3-9D79-1A3253C96E6B}" sibTransId="{3E600238-14C1-476F-9FA7-4059BA94CD6C}"/>
    <dgm:cxn modelId="{E56D3A89-62B9-46B0-AFA1-6B49E807C4DD}" srcId="{51532378-36B9-4262-A925-4EF871329066}" destId="{42D7F412-38E1-4E44-8418-20001B868FCA}" srcOrd="1" destOrd="0" parTransId="{03C7E24E-3F58-4155-9C94-0C9AB3A4AEB6}" sibTransId="{EF295A5C-AC23-4DEA-86EB-02B929CDF197}"/>
    <dgm:cxn modelId="{7448A9A6-9DF9-458B-AC7B-2516A1454069}" type="presOf" srcId="{62EC0C48-F4AC-41B5-93E3-1894ACCD55AD}" destId="{7EB8A1DC-A7A4-4D79-B44C-B493D28B376A}" srcOrd="0" destOrd="0" presId="urn:microsoft.com/office/officeart/2005/8/layout/cycle5"/>
    <dgm:cxn modelId="{630181AB-5F90-4828-914A-63348F67DEB4}" srcId="{51532378-36B9-4262-A925-4EF871329066}" destId="{B4065DF6-FD9A-41DC-B3E0-A4B1629A3690}" srcOrd="0" destOrd="0" parTransId="{3AEE8B21-8085-4271-85BA-4B1B2F6AD71C}" sibTransId="{0B244A48-3DF3-4861-A9C1-89EC8E242116}"/>
    <dgm:cxn modelId="{A01C07B1-9401-4405-8BF8-D44DFE3709D6}" type="presOf" srcId="{42D7F412-38E1-4E44-8418-20001B868FCA}" destId="{A9AA4343-F5DF-4769-B0CD-36B321FF6050}" srcOrd="0" destOrd="0" presId="urn:microsoft.com/office/officeart/2005/8/layout/cycle5"/>
    <dgm:cxn modelId="{0442B5C3-F999-41C9-8977-1736DA80AC78}" type="presOf" srcId="{51532378-36B9-4262-A925-4EF871329066}" destId="{7780F23A-5C67-49EC-B824-916ADC1A7F00}" srcOrd="0" destOrd="0" presId="urn:microsoft.com/office/officeart/2005/8/layout/cycle5"/>
    <dgm:cxn modelId="{E19150D4-8DC2-4B15-9888-F28C398D8C0D}" type="presOf" srcId="{B4065DF6-FD9A-41DC-B3E0-A4B1629A3690}" destId="{33B5A503-E578-4C91-B3E7-824B2CF6288D}" srcOrd="0" destOrd="0" presId="urn:microsoft.com/office/officeart/2005/8/layout/cycle5"/>
    <dgm:cxn modelId="{A1706C2A-CFFA-40F7-8832-6E53C127BA25}" type="presParOf" srcId="{7780F23A-5C67-49EC-B824-916ADC1A7F00}" destId="{33B5A503-E578-4C91-B3E7-824B2CF6288D}" srcOrd="0" destOrd="0" presId="urn:microsoft.com/office/officeart/2005/8/layout/cycle5"/>
    <dgm:cxn modelId="{8238453B-2DFA-4114-90BC-2D76D0F3DBE8}" type="presParOf" srcId="{7780F23A-5C67-49EC-B824-916ADC1A7F00}" destId="{C54BA4D2-DA4E-411F-BDAA-5875EACF5DFE}" srcOrd="1" destOrd="0" presId="urn:microsoft.com/office/officeart/2005/8/layout/cycle5"/>
    <dgm:cxn modelId="{762DB1D6-B53E-4B8D-843A-E47FC81A44BE}" type="presParOf" srcId="{7780F23A-5C67-49EC-B824-916ADC1A7F00}" destId="{931ECCC3-8BA8-4FDF-A8CF-DA7319F98568}" srcOrd="2" destOrd="0" presId="urn:microsoft.com/office/officeart/2005/8/layout/cycle5"/>
    <dgm:cxn modelId="{B60FD6C6-2BA4-435B-9363-B38849FE24A2}" type="presParOf" srcId="{7780F23A-5C67-49EC-B824-916ADC1A7F00}" destId="{A9AA4343-F5DF-4769-B0CD-36B321FF6050}" srcOrd="3" destOrd="0" presId="urn:microsoft.com/office/officeart/2005/8/layout/cycle5"/>
    <dgm:cxn modelId="{86CC6838-AE74-409A-818B-72E85EA496F9}" type="presParOf" srcId="{7780F23A-5C67-49EC-B824-916ADC1A7F00}" destId="{4B8BAAD7-D473-412C-9F8C-2E56A5D7B745}" srcOrd="4" destOrd="0" presId="urn:microsoft.com/office/officeart/2005/8/layout/cycle5"/>
    <dgm:cxn modelId="{8FA4F70A-61BC-4AC9-9E59-6B3A35574618}" type="presParOf" srcId="{7780F23A-5C67-49EC-B824-916ADC1A7F00}" destId="{FF61CE0C-EE80-49B9-8000-102CC650599D}" srcOrd="5" destOrd="0" presId="urn:microsoft.com/office/officeart/2005/8/layout/cycle5"/>
    <dgm:cxn modelId="{D08F0497-D28D-468E-BA7A-0A6633B721F3}" type="presParOf" srcId="{7780F23A-5C67-49EC-B824-916ADC1A7F00}" destId="{3E62B1D3-1BF8-401F-BBC3-315C9813B3AD}" srcOrd="6" destOrd="0" presId="urn:microsoft.com/office/officeart/2005/8/layout/cycle5"/>
    <dgm:cxn modelId="{A9C94B6B-D339-4324-B481-D921CABD1FDE}" type="presParOf" srcId="{7780F23A-5C67-49EC-B824-916ADC1A7F00}" destId="{4AF1025D-2DE9-4F9E-B7EB-FDBCDE0A782A}" srcOrd="7" destOrd="0" presId="urn:microsoft.com/office/officeart/2005/8/layout/cycle5"/>
    <dgm:cxn modelId="{05B0CC4E-25B3-4D87-B23E-F0F5D908087C}" type="presParOf" srcId="{7780F23A-5C67-49EC-B824-916ADC1A7F00}" destId="{7EB8A1DC-A7A4-4D79-B44C-B493D28B376A}" srcOrd="8" destOrd="0" presId="urn:microsoft.com/office/officeart/2005/8/layout/cycle5"/>
    <dgm:cxn modelId="{D6E70F8D-AE2C-432D-838B-4ABA337C71D8}" type="presParOf" srcId="{7780F23A-5C67-49EC-B824-916ADC1A7F00}" destId="{B3162AEB-B620-492A-8DA3-AAFDA204B0B8}" srcOrd="9" destOrd="0" presId="urn:microsoft.com/office/officeart/2005/8/layout/cycle5"/>
    <dgm:cxn modelId="{DC4D5183-D2D4-41E2-B544-6F332F2236C0}" type="presParOf" srcId="{7780F23A-5C67-49EC-B824-916ADC1A7F00}" destId="{328C7352-0531-4C4B-9638-E0D9801B0E7F}" srcOrd="10" destOrd="0" presId="urn:microsoft.com/office/officeart/2005/8/layout/cycle5"/>
    <dgm:cxn modelId="{FC2D1A74-BF27-4E8D-8DFC-B9AB808BED30}" type="presParOf" srcId="{7780F23A-5C67-49EC-B824-916ADC1A7F00}" destId="{0CD29C3C-D4FD-40DA-8CE6-1D4B0CEE5373}"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532378-36B9-4262-A925-4EF871329066}"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B4065DF6-FD9A-41DC-B3E0-A4B1629A3690}">
      <dgm:prSet phldrT="[Text]" custT="1"/>
      <dgm:spPr>
        <a:solidFill>
          <a:srgbClr val="1B3473"/>
        </a:solidFill>
      </dgm:spPr>
      <dgm:t>
        <a:bodyPr/>
        <a:lstStyle/>
        <a:p>
          <a:r>
            <a:rPr lang="en-US" sz="1800" b="1" dirty="0"/>
            <a:t>Guided discussion</a:t>
          </a:r>
        </a:p>
      </dgm:t>
    </dgm:pt>
    <dgm:pt modelId="{3AEE8B21-8085-4271-85BA-4B1B2F6AD71C}" type="parTrans" cxnId="{630181AB-5F90-4828-914A-63348F67DEB4}">
      <dgm:prSet/>
      <dgm:spPr/>
      <dgm:t>
        <a:bodyPr/>
        <a:lstStyle/>
        <a:p>
          <a:endParaRPr lang="en-US" sz="1600"/>
        </a:p>
      </dgm:t>
    </dgm:pt>
    <dgm:pt modelId="{0B244A48-3DF3-4861-A9C1-89EC8E242116}" type="sibTrans" cxnId="{630181AB-5F90-4828-914A-63348F67DEB4}">
      <dgm:prSet/>
      <dgm:spPr>
        <a:ln w="44450">
          <a:solidFill>
            <a:srgbClr val="1B3473"/>
          </a:solidFill>
        </a:ln>
      </dgm:spPr>
      <dgm:t>
        <a:bodyPr/>
        <a:lstStyle/>
        <a:p>
          <a:endParaRPr lang="en-US" sz="1600"/>
        </a:p>
      </dgm:t>
    </dgm:pt>
    <dgm:pt modelId="{42D7F412-38E1-4E44-8418-20001B868FCA}">
      <dgm:prSet phldrT="[Text]" custT="1"/>
      <dgm:spPr>
        <a:solidFill>
          <a:srgbClr val="1B3473"/>
        </a:solidFill>
      </dgm:spPr>
      <dgm:t>
        <a:bodyPr/>
        <a:lstStyle/>
        <a:p>
          <a:r>
            <a:rPr lang="en-US" sz="1800" b="1" dirty="0"/>
            <a:t>Workgroup feedback</a:t>
          </a:r>
        </a:p>
      </dgm:t>
    </dgm:pt>
    <dgm:pt modelId="{03C7E24E-3F58-4155-9C94-0C9AB3A4AEB6}" type="parTrans" cxnId="{E56D3A89-62B9-46B0-AFA1-6B49E807C4DD}">
      <dgm:prSet/>
      <dgm:spPr/>
      <dgm:t>
        <a:bodyPr/>
        <a:lstStyle/>
        <a:p>
          <a:endParaRPr lang="en-US" sz="1600"/>
        </a:p>
      </dgm:t>
    </dgm:pt>
    <dgm:pt modelId="{EF295A5C-AC23-4DEA-86EB-02B929CDF197}" type="sibTrans" cxnId="{E56D3A89-62B9-46B0-AFA1-6B49E807C4DD}">
      <dgm:prSet/>
      <dgm:spPr>
        <a:ln w="44450">
          <a:solidFill>
            <a:srgbClr val="1B3473"/>
          </a:solidFill>
        </a:ln>
      </dgm:spPr>
      <dgm:t>
        <a:bodyPr/>
        <a:lstStyle/>
        <a:p>
          <a:endParaRPr lang="en-US" sz="1600"/>
        </a:p>
      </dgm:t>
    </dgm:pt>
    <dgm:pt modelId="{9CD77B2A-C828-4672-A5B2-9E6684C1902C}">
      <dgm:prSet phldrT="[Text]" custT="1"/>
      <dgm:spPr>
        <a:solidFill>
          <a:srgbClr val="1B3473"/>
        </a:solidFill>
      </dgm:spPr>
      <dgm:t>
        <a:bodyPr/>
        <a:lstStyle/>
        <a:p>
          <a:r>
            <a:rPr lang="en-US" sz="1800" b="1" dirty="0"/>
            <a:t>Compile and summarize</a:t>
          </a:r>
        </a:p>
      </dgm:t>
    </dgm:pt>
    <dgm:pt modelId="{15ED8693-EF6F-400C-BD14-49FADAB90049}" type="parTrans" cxnId="{DF16604F-CCB5-4F14-AA01-6AB363CF32EB}">
      <dgm:prSet/>
      <dgm:spPr/>
      <dgm:t>
        <a:bodyPr/>
        <a:lstStyle/>
        <a:p>
          <a:endParaRPr lang="en-US" sz="1600"/>
        </a:p>
      </dgm:t>
    </dgm:pt>
    <dgm:pt modelId="{62EC0C48-F4AC-41B5-93E3-1894ACCD55AD}" type="sibTrans" cxnId="{DF16604F-CCB5-4F14-AA01-6AB363CF32EB}">
      <dgm:prSet/>
      <dgm:spPr>
        <a:solidFill>
          <a:srgbClr val="1B3473"/>
        </a:solidFill>
        <a:ln w="44450">
          <a:solidFill>
            <a:srgbClr val="1B3473"/>
          </a:solidFill>
        </a:ln>
      </dgm:spPr>
      <dgm:t>
        <a:bodyPr/>
        <a:lstStyle/>
        <a:p>
          <a:endParaRPr lang="en-US" sz="1600"/>
        </a:p>
      </dgm:t>
    </dgm:pt>
    <dgm:pt modelId="{C66B4E43-B2E4-4DDC-9BC7-CB072A28EDC4}">
      <dgm:prSet phldrT="[Text]" custT="1"/>
      <dgm:spPr>
        <a:solidFill>
          <a:srgbClr val="1B3473"/>
        </a:solidFill>
      </dgm:spPr>
      <dgm:t>
        <a:bodyPr/>
        <a:lstStyle/>
        <a:p>
          <a:r>
            <a:rPr lang="en-US" sz="1800" b="1" dirty="0"/>
            <a:t>Update discussion questions</a:t>
          </a:r>
        </a:p>
      </dgm:t>
    </dgm:pt>
    <dgm:pt modelId="{CBA2D5BC-F730-49A3-9D79-1A3253C96E6B}" type="parTrans" cxnId="{321D0E73-DFBE-4B0D-BAA4-C9DB48B79522}">
      <dgm:prSet/>
      <dgm:spPr/>
      <dgm:t>
        <a:bodyPr/>
        <a:lstStyle/>
        <a:p>
          <a:endParaRPr lang="en-US" sz="1600"/>
        </a:p>
      </dgm:t>
    </dgm:pt>
    <dgm:pt modelId="{3E600238-14C1-476F-9FA7-4059BA94CD6C}" type="sibTrans" cxnId="{321D0E73-DFBE-4B0D-BAA4-C9DB48B79522}">
      <dgm:prSet/>
      <dgm:spPr>
        <a:solidFill>
          <a:srgbClr val="1B3473"/>
        </a:solidFill>
        <a:ln w="44450">
          <a:solidFill>
            <a:srgbClr val="1B3473"/>
          </a:solidFill>
        </a:ln>
      </dgm:spPr>
      <dgm:t>
        <a:bodyPr/>
        <a:lstStyle/>
        <a:p>
          <a:endParaRPr lang="en-US" sz="1600"/>
        </a:p>
      </dgm:t>
    </dgm:pt>
    <dgm:pt modelId="{7780F23A-5C67-49EC-B824-916ADC1A7F00}" type="pres">
      <dgm:prSet presAssocID="{51532378-36B9-4262-A925-4EF871329066}" presName="cycle" presStyleCnt="0">
        <dgm:presLayoutVars>
          <dgm:dir/>
          <dgm:resizeHandles val="exact"/>
        </dgm:presLayoutVars>
      </dgm:prSet>
      <dgm:spPr/>
    </dgm:pt>
    <dgm:pt modelId="{33B5A503-E578-4C91-B3E7-824B2CF6288D}" type="pres">
      <dgm:prSet presAssocID="{B4065DF6-FD9A-41DC-B3E0-A4B1629A3690}" presName="node" presStyleLbl="node1" presStyleIdx="0" presStyleCnt="4">
        <dgm:presLayoutVars>
          <dgm:bulletEnabled val="1"/>
        </dgm:presLayoutVars>
      </dgm:prSet>
      <dgm:spPr/>
    </dgm:pt>
    <dgm:pt modelId="{C54BA4D2-DA4E-411F-BDAA-5875EACF5DFE}" type="pres">
      <dgm:prSet presAssocID="{B4065DF6-FD9A-41DC-B3E0-A4B1629A3690}" presName="spNode" presStyleCnt="0"/>
      <dgm:spPr/>
    </dgm:pt>
    <dgm:pt modelId="{931ECCC3-8BA8-4FDF-A8CF-DA7319F98568}" type="pres">
      <dgm:prSet presAssocID="{0B244A48-3DF3-4861-A9C1-89EC8E242116}" presName="sibTrans" presStyleLbl="sibTrans1D1" presStyleIdx="0" presStyleCnt="4"/>
      <dgm:spPr/>
    </dgm:pt>
    <dgm:pt modelId="{A9AA4343-F5DF-4769-B0CD-36B321FF6050}" type="pres">
      <dgm:prSet presAssocID="{42D7F412-38E1-4E44-8418-20001B868FCA}" presName="node" presStyleLbl="node1" presStyleIdx="1" presStyleCnt="4">
        <dgm:presLayoutVars>
          <dgm:bulletEnabled val="1"/>
        </dgm:presLayoutVars>
      </dgm:prSet>
      <dgm:spPr/>
    </dgm:pt>
    <dgm:pt modelId="{4B8BAAD7-D473-412C-9F8C-2E56A5D7B745}" type="pres">
      <dgm:prSet presAssocID="{42D7F412-38E1-4E44-8418-20001B868FCA}" presName="spNode" presStyleCnt="0"/>
      <dgm:spPr/>
    </dgm:pt>
    <dgm:pt modelId="{FF61CE0C-EE80-49B9-8000-102CC650599D}" type="pres">
      <dgm:prSet presAssocID="{EF295A5C-AC23-4DEA-86EB-02B929CDF197}" presName="sibTrans" presStyleLbl="sibTrans1D1" presStyleIdx="1" presStyleCnt="4"/>
      <dgm:spPr/>
    </dgm:pt>
    <dgm:pt modelId="{3E62B1D3-1BF8-401F-BBC3-315C9813B3AD}" type="pres">
      <dgm:prSet presAssocID="{9CD77B2A-C828-4672-A5B2-9E6684C1902C}" presName="node" presStyleLbl="node1" presStyleIdx="2" presStyleCnt="4">
        <dgm:presLayoutVars>
          <dgm:bulletEnabled val="1"/>
        </dgm:presLayoutVars>
      </dgm:prSet>
      <dgm:spPr/>
    </dgm:pt>
    <dgm:pt modelId="{4AF1025D-2DE9-4F9E-B7EB-FDBCDE0A782A}" type="pres">
      <dgm:prSet presAssocID="{9CD77B2A-C828-4672-A5B2-9E6684C1902C}" presName="spNode" presStyleCnt="0"/>
      <dgm:spPr/>
    </dgm:pt>
    <dgm:pt modelId="{7EB8A1DC-A7A4-4D79-B44C-B493D28B376A}" type="pres">
      <dgm:prSet presAssocID="{62EC0C48-F4AC-41B5-93E3-1894ACCD55AD}" presName="sibTrans" presStyleLbl="sibTrans1D1" presStyleIdx="2" presStyleCnt="4"/>
      <dgm:spPr/>
    </dgm:pt>
    <dgm:pt modelId="{B3162AEB-B620-492A-8DA3-AAFDA204B0B8}" type="pres">
      <dgm:prSet presAssocID="{C66B4E43-B2E4-4DDC-9BC7-CB072A28EDC4}" presName="node" presStyleLbl="node1" presStyleIdx="3" presStyleCnt="4">
        <dgm:presLayoutVars>
          <dgm:bulletEnabled val="1"/>
        </dgm:presLayoutVars>
      </dgm:prSet>
      <dgm:spPr/>
    </dgm:pt>
    <dgm:pt modelId="{328C7352-0531-4C4B-9638-E0D9801B0E7F}" type="pres">
      <dgm:prSet presAssocID="{C66B4E43-B2E4-4DDC-9BC7-CB072A28EDC4}" presName="spNode" presStyleCnt="0"/>
      <dgm:spPr/>
    </dgm:pt>
    <dgm:pt modelId="{0CD29C3C-D4FD-40DA-8CE6-1D4B0CEE5373}" type="pres">
      <dgm:prSet presAssocID="{3E600238-14C1-476F-9FA7-4059BA94CD6C}" presName="sibTrans" presStyleLbl="sibTrans1D1" presStyleIdx="3" presStyleCnt="4"/>
      <dgm:spPr/>
    </dgm:pt>
  </dgm:ptLst>
  <dgm:cxnLst>
    <dgm:cxn modelId="{CD20C440-2445-4264-9386-5812E20435AC}" type="presOf" srcId="{42D7F412-38E1-4E44-8418-20001B868FCA}" destId="{A9AA4343-F5DF-4769-B0CD-36B321FF6050}" srcOrd="0" destOrd="0" presId="urn:microsoft.com/office/officeart/2005/8/layout/cycle5"/>
    <dgm:cxn modelId="{77175B60-09DF-4878-92DF-BC7430325161}" type="presOf" srcId="{0B244A48-3DF3-4861-A9C1-89EC8E242116}" destId="{931ECCC3-8BA8-4FDF-A8CF-DA7319F98568}" srcOrd="0" destOrd="0" presId="urn:microsoft.com/office/officeart/2005/8/layout/cycle5"/>
    <dgm:cxn modelId="{422F8141-3F26-47E7-89FD-70AFC17094B2}" type="presOf" srcId="{C66B4E43-B2E4-4DDC-9BC7-CB072A28EDC4}" destId="{B3162AEB-B620-492A-8DA3-AAFDA204B0B8}" srcOrd="0" destOrd="0" presId="urn:microsoft.com/office/officeart/2005/8/layout/cycle5"/>
    <dgm:cxn modelId="{FD716D43-5288-47F0-B9A8-FA08B448B8BF}" type="presOf" srcId="{9CD77B2A-C828-4672-A5B2-9E6684C1902C}" destId="{3E62B1D3-1BF8-401F-BBC3-315C9813B3AD}" srcOrd="0" destOrd="0" presId="urn:microsoft.com/office/officeart/2005/8/layout/cycle5"/>
    <dgm:cxn modelId="{03F1A24C-D8D2-449B-8725-F4AA7610AD27}" type="presOf" srcId="{62EC0C48-F4AC-41B5-93E3-1894ACCD55AD}" destId="{7EB8A1DC-A7A4-4D79-B44C-B493D28B376A}" srcOrd="0" destOrd="0" presId="urn:microsoft.com/office/officeart/2005/8/layout/cycle5"/>
    <dgm:cxn modelId="{DF16604F-CCB5-4F14-AA01-6AB363CF32EB}" srcId="{51532378-36B9-4262-A925-4EF871329066}" destId="{9CD77B2A-C828-4672-A5B2-9E6684C1902C}" srcOrd="2" destOrd="0" parTransId="{15ED8693-EF6F-400C-BD14-49FADAB90049}" sibTransId="{62EC0C48-F4AC-41B5-93E3-1894ACCD55AD}"/>
    <dgm:cxn modelId="{321D0E73-DFBE-4B0D-BAA4-C9DB48B79522}" srcId="{51532378-36B9-4262-A925-4EF871329066}" destId="{C66B4E43-B2E4-4DDC-9BC7-CB072A28EDC4}" srcOrd="3" destOrd="0" parTransId="{CBA2D5BC-F730-49A3-9D79-1A3253C96E6B}" sibTransId="{3E600238-14C1-476F-9FA7-4059BA94CD6C}"/>
    <dgm:cxn modelId="{E56D3A89-62B9-46B0-AFA1-6B49E807C4DD}" srcId="{51532378-36B9-4262-A925-4EF871329066}" destId="{42D7F412-38E1-4E44-8418-20001B868FCA}" srcOrd="1" destOrd="0" parTransId="{03C7E24E-3F58-4155-9C94-0C9AB3A4AEB6}" sibTransId="{EF295A5C-AC23-4DEA-86EB-02B929CDF197}"/>
    <dgm:cxn modelId="{950DAAA2-24E0-4788-B90B-582E98050396}" type="presOf" srcId="{EF295A5C-AC23-4DEA-86EB-02B929CDF197}" destId="{FF61CE0C-EE80-49B9-8000-102CC650599D}" srcOrd="0" destOrd="0" presId="urn:microsoft.com/office/officeart/2005/8/layout/cycle5"/>
    <dgm:cxn modelId="{630181AB-5F90-4828-914A-63348F67DEB4}" srcId="{51532378-36B9-4262-A925-4EF871329066}" destId="{B4065DF6-FD9A-41DC-B3E0-A4B1629A3690}" srcOrd="0" destOrd="0" parTransId="{3AEE8B21-8085-4271-85BA-4B1B2F6AD71C}" sibTransId="{0B244A48-3DF3-4861-A9C1-89EC8E242116}"/>
    <dgm:cxn modelId="{9FCDACB9-5AF3-4DD5-AB04-7525B8160140}" type="presOf" srcId="{B4065DF6-FD9A-41DC-B3E0-A4B1629A3690}" destId="{33B5A503-E578-4C91-B3E7-824B2CF6288D}" srcOrd="0" destOrd="0" presId="urn:microsoft.com/office/officeart/2005/8/layout/cycle5"/>
    <dgm:cxn modelId="{70A868C4-2322-4EEA-BB98-CC00FDD4C88A}" type="presOf" srcId="{3E600238-14C1-476F-9FA7-4059BA94CD6C}" destId="{0CD29C3C-D4FD-40DA-8CE6-1D4B0CEE5373}" srcOrd="0" destOrd="0" presId="urn:microsoft.com/office/officeart/2005/8/layout/cycle5"/>
    <dgm:cxn modelId="{13BAC3DD-A741-4CF5-A09A-58756E75D967}" type="presOf" srcId="{51532378-36B9-4262-A925-4EF871329066}" destId="{7780F23A-5C67-49EC-B824-916ADC1A7F00}" srcOrd="0" destOrd="0" presId="urn:microsoft.com/office/officeart/2005/8/layout/cycle5"/>
    <dgm:cxn modelId="{4C69CCF2-FA33-46FD-8353-786824E155E2}" type="presParOf" srcId="{7780F23A-5C67-49EC-B824-916ADC1A7F00}" destId="{33B5A503-E578-4C91-B3E7-824B2CF6288D}" srcOrd="0" destOrd="0" presId="urn:microsoft.com/office/officeart/2005/8/layout/cycle5"/>
    <dgm:cxn modelId="{C78528B4-9E9D-4290-8BBE-45238A7E56F4}" type="presParOf" srcId="{7780F23A-5C67-49EC-B824-916ADC1A7F00}" destId="{C54BA4D2-DA4E-411F-BDAA-5875EACF5DFE}" srcOrd="1" destOrd="0" presId="urn:microsoft.com/office/officeart/2005/8/layout/cycle5"/>
    <dgm:cxn modelId="{48ABFD30-900C-4BB3-B3D6-A02184D60B89}" type="presParOf" srcId="{7780F23A-5C67-49EC-B824-916ADC1A7F00}" destId="{931ECCC3-8BA8-4FDF-A8CF-DA7319F98568}" srcOrd="2" destOrd="0" presId="urn:microsoft.com/office/officeart/2005/8/layout/cycle5"/>
    <dgm:cxn modelId="{9A749A35-1CE4-4FA6-B64D-C3E294C8C6CF}" type="presParOf" srcId="{7780F23A-5C67-49EC-B824-916ADC1A7F00}" destId="{A9AA4343-F5DF-4769-B0CD-36B321FF6050}" srcOrd="3" destOrd="0" presId="urn:microsoft.com/office/officeart/2005/8/layout/cycle5"/>
    <dgm:cxn modelId="{8263FF90-5D00-4666-8171-978422590207}" type="presParOf" srcId="{7780F23A-5C67-49EC-B824-916ADC1A7F00}" destId="{4B8BAAD7-D473-412C-9F8C-2E56A5D7B745}" srcOrd="4" destOrd="0" presId="urn:microsoft.com/office/officeart/2005/8/layout/cycle5"/>
    <dgm:cxn modelId="{396FBDFD-61D3-42A9-9204-18865BFEB7A9}" type="presParOf" srcId="{7780F23A-5C67-49EC-B824-916ADC1A7F00}" destId="{FF61CE0C-EE80-49B9-8000-102CC650599D}" srcOrd="5" destOrd="0" presId="urn:microsoft.com/office/officeart/2005/8/layout/cycle5"/>
    <dgm:cxn modelId="{A2E68C3E-4883-46E8-A4B2-ED6586D214A6}" type="presParOf" srcId="{7780F23A-5C67-49EC-B824-916ADC1A7F00}" destId="{3E62B1D3-1BF8-401F-BBC3-315C9813B3AD}" srcOrd="6" destOrd="0" presId="urn:microsoft.com/office/officeart/2005/8/layout/cycle5"/>
    <dgm:cxn modelId="{796F7734-E95A-4E36-986F-87735C5D762E}" type="presParOf" srcId="{7780F23A-5C67-49EC-B824-916ADC1A7F00}" destId="{4AF1025D-2DE9-4F9E-B7EB-FDBCDE0A782A}" srcOrd="7" destOrd="0" presId="urn:microsoft.com/office/officeart/2005/8/layout/cycle5"/>
    <dgm:cxn modelId="{54A5CE46-75F1-4E43-B7C6-7425216FD8D7}" type="presParOf" srcId="{7780F23A-5C67-49EC-B824-916ADC1A7F00}" destId="{7EB8A1DC-A7A4-4D79-B44C-B493D28B376A}" srcOrd="8" destOrd="0" presId="urn:microsoft.com/office/officeart/2005/8/layout/cycle5"/>
    <dgm:cxn modelId="{DF932A17-F123-4AAA-9286-B71A83965B08}" type="presParOf" srcId="{7780F23A-5C67-49EC-B824-916ADC1A7F00}" destId="{B3162AEB-B620-492A-8DA3-AAFDA204B0B8}" srcOrd="9" destOrd="0" presId="urn:microsoft.com/office/officeart/2005/8/layout/cycle5"/>
    <dgm:cxn modelId="{AEA443F4-386B-4BE1-BEC0-1760A1AAB087}" type="presParOf" srcId="{7780F23A-5C67-49EC-B824-916ADC1A7F00}" destId="{328C7352-0531-4C4B-9638-E0D9801B0E7F}" srcOrd="10" destOrd="0" presId="urn:microsoft.com/office/officeart/2005/8/layout/cycle5"/>
    <dgm:cxn modelId="{64189306-6783-4A0F-82B0-1B340D18E618}" type="presParOf" srcId="{7780F23A-5C67-49EC-B824-916ADC1A7F00}" destId="{0CD29C3C-D4FD-40DA-8CE6-1D4B0CEE5373}"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42B397-D21C-4F51-9098-B44E6F21A84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8089A09E-0A5E-4ACC-9022-B3A1B059BC39}">
      <dgm:prSet phldrT="[Text]" custT="1"/>
      <dgm:spPr/>
      <dgm:t>
        <a:bodyPr/>
        <a:lstStyle/>
        <a:p>
          <a:r>
            <a:rPr lang="en-US" sz="1800" b="1" dirty="0"/>
            <a:t>Provider visit</a:t>
          </a:r>
        </a:p>
      </dgm:t>
    </dgm:pt>
    <dgm:pt modelId="{C6AF3D77-8566-4FF4-A119-C50167E70C65}" type="parTrans" cxnId="{7593058C-7169-4084-8621-5292A87C26FB}">
      <dgm:prSet/>
      <dgm:spPr/>
      <dgm:t>
        <a:bodyPr/>
        <a:lstStyle/>
        <a:p>
          <a:endParaRPr lang="en-US"/>
        </a:p>
      </dgm:t>
    </dgm:pt>
    <dgm:pt modelId="{AF1B25B7-08A0-4919-A797-57A4A7C820DF}" type="sibTrans" cxnId="{7593058C-7169-4084-8621-5292A87C26FB}">
      <dgm:prSet/>
      <dgm:spPr/>
      <dgm:t>
        <a:bodyPr/>
        <a:lstStyle/>
        <a:p>
          <a:endParaRPr lang="en-US"/>
        </a:p>
      </dgm:t>
    </dgm:pt>
    <dgm:pt modelId="{E26B29F3-27ED-403B-96FD-11FD45ABC5C8}">
      <dgm:prSet phldrT="[Text]" custT="1"/>
      <dgm:spPr/>
      <dgm:t>
        <a:bodyPr/>
        <a:lstStyle/>
        <a:p>
          <a:r>
            <a:rPr lang="en-US" sz="2400" dirty="0"/>
            <a:t>Clinical or suspected diagnosis</a:t>
          </a:r>
        </a:p>
      </dgm:t>
    </dgm:pt>
    <dgm:pt modelId="{3ABB6189-26DC-404A-BC6D-09861327226A}" type="parTrans" cxnId="{B9ED189F-6C49-4F9F-B06A-DA1DC5C89534}">
      <dgm:prSet/>
      <dgm:spPr/>
      <dgm:t>
        <a:bodyPr/>
        <a:lstStyle/>
        <a:p>
          <a:endParaRPr lang="en-US"/>
        </a:p>
      </dgm:t>
    </dgm:pt>
    <dgm:pt modelId="{4C2F852F-331E-4957-99B6-885DA7A1ED77}" type="sibTrans" cxnId="{B9ED189F-6C49-4F9F-B06A-DA1DC5C89534}">
      <dgm:prSet/>
      <dgm:spPr/>
      <dgm:t>
        <a:bodyPr/>
        <a:lstStyle/>
        <a:p>
          <a:endParaRPr lang="en-US"/>
        </a:p>
      </dgm:t>
    </dgm:pt>
    <dgm:pt modelId="{BE9D77A4-C643-4FE9-888F-A6527819BDC4}">
      <dgm:prSet phldrT="[Text]" custT="1"/>
      <dgm:spPr/>
      <dgm:t>
        <a:bodyPr/>
        <a:lstStyle/>
        <a:p>
          <a:r>
            <a:rPr lang="en-US" sz="1800" b="1" dirty="0"/>
            <a:t>Specimen collection</a:t>
          </a:r>
        </a:p>
      </dgm:t>
    </dgm:pt>
    <dgm:pt modelId="{04AB933F-8835-4772-9640-79D9AC099789}" type="parTrans" cxnId="{3FFE34B5-6B9B-4512-9BC9-94975A59236D}">
      <dgm:prSet/>
      <dgm:spPr/>
      <dgm:t>
        <a:bodyPr/>
        <a:lstStyle/>
        <a:p>
          <a:endParaRPr lang="en-US"/>
        </a:p>
      </dgm:t>
    </dgm:pt>
    <dgm:pt modelId="{9F5A1AC6-B8EB-4E8B-B288-DC460F63BDC7}" type="sibTrans" cxnId="{3FFE34B5-6B9B-4512-9BC9-94975A59236D}">
      <dgm:prSet/>
      <dgm:spPr/>
      <dgm:t>
        <a:bodyPr/>
        <a:lstStyle/>
        <a:p>
          <a:endParaRPr lang="en-US"/>
        </a:p>
      </dgm:t>
    </dgm:pt>
    <dgm:pt modelId="{D3DDA1BD-72DF-456E-B382-BD2727018346}">
      <dgm:prSet phldrT="[Text]" custT="1"/>
      <dgm:spPr/>
      <dgm:t>
        <a:bodyPr/>
        <a:lstStyle/>
        <a:p>
          <a:r>
            <a:rPr lang="en-US" sz="2400" dirty="0"/>
            <a:t>Diagnosis pending laboratory confirmation</a:t>
          </a:r>
        </a:p>
      </dgm:t>
    </dgm:pt>
    <dgm:pt modelId="{D83EAA39-B27E-42D9-BD79-8DCB5E0735C1}" type="parTrans" cxnId="{D374B1C0-91F5-4B99-AF23-D574D3D0E53D}">
      <dgm:prSet/>
      <dgm:spPr/>
      <dgm:t>
        <a:bodyPr/>
        <a:lstStyle/>
        <a:p>
          <a:endParaRPr lang="en-US"/>
        </a:p>
      </dgm:t>
    </dgm:pt>
    <dgm:pt modelId="{CAF3EDB2-5233-4EA8-A931-2E207140804F}" type="sibTrans" cxnId="{D374B1C0-91F5-4B99-AF23-D574D3D0E53D}">
      <dgm:prSet/>
      <dgm:spPr/>
      <dgm:t>
        <a:bodyPr/>
        <a:lstStyle/>
        <a:p>
          <a:endParaRPr lang="en-US"/>
        </a:p>
      </dgm:t>
    </dgm:pt>
    <dgm:pt modelId="{11E3D63A-A55B-4626-A5DD-D081442548E5}">
      <dgm:prSet phldrT="[Text]" custT="1"/>
      <dgm:spPr/>
      <dgm:t>
        <a:bodyPr/>
        <a:lstStyle/>
        <a:p>
          <a:r>
            <a:rPr lang="en-US" sz="1800" b="1" dirty="0"/>
            <a:t>Lab Result</a:t>
          </a:r>
        </a:p>
      </dgm:t>
    </dgm:pt>
    <dgm:pt modelId="{F5EBD5B4-47F7-444E-85B1-E4F1CD8886A5}" type="parTrans" cxnId="{E673209A-B878-49C2-A54B-70B481CBB90F}">
      <dgm:prSet/>
      <dgm:spPr/>
      <dgm:t>
        <a:bodyPr/>
        <a:lstStyle/>
        <a:p>
          <a:endParaRPr lang="en-US"/>
        </a:p>
      </dgm:t>
    </dgm:pt>
    <dgm:pt modelId="{FEFA47B3-E7CC-43AD-A584-DC5CFF60E7DB}" type="sibTrans" cxnId="{E673209A-B878-49C2-A54B-70B481CBB90F}">
      <dgm:prSet/>
      <dgm:spPr/>
      <dgm:t>
        <a:bodyPr/>
        <a:lstStyle/>
        <a:p>
          <a:endParaRPr lang="en-US"/>
        </a:p>
      </dgm:t>
    </dgm:pt>
    <dgm:pt modelId="{45E9AA30-C03D-4F27-A7BB-16FA6C604D5E}">
      <dgm:prSet phldrT="[Text]" custT="1"/>
      <dgm:spPr/>
      <dgm:t>
        <a:bodyPr/>
        <a:lstStyle/>
        <a:p>
          <a:r>
            <a:rPr lang="en-US" sz="2400" dirty="0"/>
            <a:t>Laboratory confirmed</a:t>
          </a:r>
        </a:p>
      </dgm:t>
    </dgm:pt>
    <dgm:pt modelId="{10697DB1-F333-480E-A197-F8969C6E9CAB}" type="parTrans" cxnId="{2F5A44CA-8A20-4844-9F86-731424595E5E}">
      <dgm:prSet/>
      <dgm:spPr/>
      <dgm:t>
        <a:bodyPr/>
        <a:lstStyle/>
        <a:p>
          <a:endParaRPr lang="en-US"/>
        </a:p>
      </dgm:t>
    </dgm:pt>
    <dgm:pt modelId="{7960473B-2791-4321-B05F-9B95630781F3}" type="sibTrans" cxnId="{2F5A44CA-8A20-4844-9F86-731424595E5E}">
      <dgm:prSet/>
      <dgm:spPr/>
      <dgm:t>
        <a:bodyPr/>
        <a:lstStyle/>
        <a:p>
          <a:endParaRPr lang="en-US"/>
        </a:p>
      </dgm:t>
    </dgm:pt>
    <dgm:pt modelId="{052D337F-CE44-4424-A238-4C70079BDCE3}" type="pres">
      <dgm:prSet presAssocID="{C642B397-D21C-4F51-9098-B44E6F21A84F}" presName="linearFlow" presStyleCnt="0">
        <dgm:presLayoutVars>
          <dgm:dir/>
          <dgm:animLvl val="lvl"/>
          <dgm:resizeHandles val="exact"/>
        </dgm:presLayoutVars>
      </dgm:prSet>
      <dgm:spPr/>
    </dgm:pt>
    <dgm:pt modelId="{5E6EFE1F-E4AA-4651-ACFA-660DDD3A0299}" type="pres">
      <dgm:prSet presAssocID="{8089A09E-0A5E-4ACC-9022-B3A1B059BC39}" presName="composite" presStyleCnt="0"/>
      <dgm:spPr/>
    </dgm:pt>
    <dgm:pt modelId="{52FDB388-F398-469E-A034-AE854950F8FD}" type="pres">
      <dgm:prSet presAssocID="{8089A09E-0A5E-4ACC-9022-B3A1B059BC39}" presName="parentText" presStyleLbl="alignNode1" presStyleIdx="0" presStyleCnt="3">
        <dgm:presLayoutVars>
          <dgm:chMax val="1"/>
          <dgm:bulletEnabled val="1"/>
        </dgm:presLayoutVars>
      </dgm:prSet>
      <dgm:spPr/>
    </dgm:pt>
    <dgm:pt modelId="{BF6026DB-9873-429E-89F9-915D8F1F2042}" type="pres">
      <dgm:prSet presAssocID="{8089A09E-0A5E-4ACC-9022-B3A1B059BC39}" presName="descendantText" presStyleLbl="alignAcc1" presStyleIdx="0" presStyleCnt="3">
        <dgm:presLayoutVars>
          <dgm:bulletEnabled val="1"/>
        </dgm:presLayoutVars>
      </dgm:prSet>
      <dgm:spPr/>
    </dgm:pt>
    <dgm:pt modelId="{8E204B75-4F42-4766-BEE2-7DB9DBBEC2DD}" type="pres">
      <dgm:prSet presAssocID="{AF1B25B7-08A0-4919-A797-57A4A7C820DF}" presName="sp" presStyleCnt="0"/>
      <dgm:spPr/>
    </dgm:pt>
    <dgm:pt modelId="{AC0D1724-141C-4D30-92A6-1F6694E808D1}" type="pres">
      <dgm:prSet presAssocID="{BE9D77A4-C643-4FE9-888F-A6527819BDC4}" presName="composite" presStyleCnt="0"/>
      <dgm:spPr/>
    </dgm:pt>
    <dgm:pt modelId="{E65E3C94-583A-4258-B2C2-716ED8C19981}" type="pres">
      <dgm:prSet presAssocID="{BE9D77A4-C643-4FE9-888F-A6527819BDC4}" presName="parentText" presStyleLbl="alignNode1" presStyleIdx="1" presStyleCnt="3">
        <dgm:presLayoutVars>
          <dgm:chMax val="1"/>
          <dgm:bulletEnabled val="1"/>
        </dgm:presLayoutVars>
      </dgm:prSet>
      <dgm:spPr/>
    </dgm:pt>
    <dgm:pt modelId="{07FD0115-AF66-4936-86B9-027BDC8CE47E}" type="pres">
      <dgm:prSet presAssocID="{BE9D77A4-C643-4FE9-888F-A6527819BDC4}" presName="descendantText" presStyleLbl="alignAcc1" presStyleIdx="1" presStyleCnt="3">
        <dgm:presLayoutVars>
          <dgm:bulletEnabled val="1"/>
        </dgm:presLayoutVars>
      </dgm:prSet>
      <dgm:spPr/>
    </dgm:pt>
    <dgm:pt modelId="{2950CFF3-31E6-4B06-A4D9-FBDB26382D2C}" type="pres">
      <dgm:prSet presAssocID="{9F5A1AC6-B8EB-4E8B-B288-DC460F63BDC7}" presName="sp" presStyleCnt="0"/>
      <dgm:spPr/>
    </dgm:pt>
    <dgm:pt modelId="{1EFD45EA-CA5B-46EE-BA1A-E29B47C55009}" type="pres">
      <dgm:prSet presAssocID="{11E3D63A-A55B-4626-A5DD-D081442548E5}" presName="composite" presStyleCnt="0"/>
      <dgm:spPr/>
    </dgm:pt>
    <dgm:pt modelId="{62F7FC55-0D7D-4FD8-B54D-42C1120B141E}" type="pres">
      <dgm:prSet presAssocID="{11E3D63A-A55B-4626-A5DD-D081442548E5}" presName="parentText" presStyleLbl="alignNode1" presStyleIdx="2" presStyleCnt="3">
        <dgm:presLayoutVars>
          <dgm:chMax val="1"/>
          <dgm:bulletEnabled val="1"/>
        </dgm:presLayoutVars>
      </dgm:prSet>
      <dgm:spPr/>
    </dgm:pt>
    <dgm:pt modelId="{1331858D-6D44-40D1-98B2-C58A1F3DB066}" type="pres">
      <dgm:prSet presAssocID="{11E3D63A-A55B-4626-A5DD-D081442548E5}" presName="descendantText" presStyleLbl="alignAcc1" presStyleIdx="2" presStyleCnt="3">
        <dgm:presLayoutVars>
          <dgm:bulletEnabled val="1"/>
        </dgm:presLayoutVars>
      </dgm:prSet>
      <dgm:spPr/>
    </dgm:pt>
  </dgm:ptLst>
  <dgm:cxnLst>
    <dgm:cxn modelId="{34EF1E13-4BC3-4E45-B194-DE208D0034F6}" type="presOf" srcId="{BE9D77A4-C643-4FE9-888F-A6527819BDC4}" destId="{E65E3C94-583A-4258-B2C2-716ED8C19981}" srcOrd="0" destOrd="0" presId="urn:microsoft.com/office/officeart/2005/8/layout/chevron2"/>
    <dgm:cxn modelId="{6332BC39-080C-4742-9273-F79A75A223C4}" type="presOf" srcId="{8089A09E-0A5E-4ACC-9022-B3A1B059BC39}" destId="{52FDB388-F398-469E-A034-AE854950F8FD}" srcOrd="0" destOrd="0" presId="urn:microsoft.com/office/officeart/2005/8/layout/chevron2"/>
    <dgm:cxn modelId="{F334B679-6271-45B5-93A2-EADAE690D1C8}" type="presOf" srcId="{45E9AA30-C03D-4F27-A7BB-16FA6C604D5E}" destId="{1331858D-6D44-40D1-98B2-C58A1F3DB066}" srcOrd="0" destOrd="0" presId="urn:microsoft.com/office/officeart/2005/8/layout/chevron2"/>
    <dgm:cxn modelId="{D2733282-587F-4C1F-87D1-FCC5A6F36F7E}" type="presOf" srcId="{11E3D63A-A55B-4626-A5DD-D081442548E5}" destId="{62F7FC55-0D7D-4FD8-B54D-42C1120B141E}" srcOrd="0" destOrd="0" presId="urn:microsoft.com/office/officeart/2005/8/layout/chevron2"/>
    <dgm:cxn modelId="{7593058C-7169-4084-8621-5292A87C26FB}" srcId="{C642B397-D21C-4F51-9098-B44E6F21A84F}" destId="{8089A09E-0A5E-4ACC-9022-B3A1B059BC39}" srcOrd="0" destOrd="0" parTransId="{C6AF3D77-8566-4FF4-A119-C50167E70C65}" sibTransId="{AF1B25B7-08A0-4919-A797-57A4A7C820DF}"/>
    <dgm:cxn modelId="{E673209A-B878-49C2-A54B-70B481CBB90F}" srcId="{C642B397-D21C-4F51-9098-B44E6F21A84F}" destId="{11E3D63A-A55B-4626-A5DD-D081442548E5}" srcOrd="2" destOrd="0" parTransId="{F5EBD5B4-47F7-444E-85B1-E4F1CD8886A5}" sibTransId="{FEFA47B3-E7CC-43AD-A584-DC5CFF60E7DB}"/>
    <dgm:cxn modelId="{B9ED189F-6C49-4F9F-B06A-DA1DC5C89534}" srcId="{8089A09E-0A5E-4ACC-9022-B3A1B059BC39}" destId="{E26B29F3-27ED-403B-96FD-11FD45ABC5C8}" srcOrd="0" destOrd="0" parTransId="{3ABB6189-26DC-404A-BC6D-09861327226A}" sibTransId="{4C2F852F-331E-4957-99B6-885DA7A1ED77}"/>
    <dgm:cxn modelId="{3FFE34B5-6B9B-4512-9BC9-94975A59236D}" srcId="{C642B397-D21C-4F51-9098-B44E6F21A84F}" destId="{BE9D77A4-C643-4FE9-888F-A6527819BDC4}" srcOrd="1" destOrd="0" parTransId="{04AB933F-8835-4772-9640-79D9AC099789}" sibTransId="{9F5A1AC6-B8EB-4E8B-B288-DC460F63BDC7}"/>
    <dgm:cxn modelId="{D374B1C0-91F5-4B99-AF23-D574D3D0E53D}" srcId="{BE9D77A4-C643-4FE9-888F-A6527819BDC4}" destId="{D3DDA1BD-72DF-456E-B382-BD2727018346}" srcOrd="0" destOrd="0" parTransId="{D83EAA39-B27E-42D9-BD79-8DCB5E0735C1}" sibTransId="{CAF3EDB2-5233-4EA8-A931-2E207140804F}"/>
    <dgm:cxn modelId="{2F5A44CA-8A20-4844-9F86-731424595E5E}" srcId="{11E3D63A-A55B-4626-A5DD-D081442548E5}" destId="{45E9AA30-C03D-4F27-A7BB-16FA6C604D5E}" srcOrd="0" destOrd="0" parTransId="{10697DB1-F333-480E-A197-F8969C6E9CAB}" sibTransId="{7960473B-2791-4321-B05F-9B95630781F3}"/>
    <dgm:cxn modelId="{A10372F7-23E1-4946-9E5D-0CCA233544D4}" type="presOf" srcId="{C642B397-D21C-4F51-9098-B44E6F21A84F}" destId="{052D337F-CE44-4424-A238-4C70079BDCE3}" srcOrd="0" destOrd="0" presId="urn:microsoft.com/office/officeart/2005/8/layout/chevron2"/>
    <dgm:cxn modelId="{32A44AF8-54C2-46EB-AA73-B750435E0EE6}" type="presOf" srcId="{E26B29F3-27ED-403B-96FD-11FD45ABC5C8}" destId="{BF6026DB-9873-429E-89F9-915D8F1F2042}" srcOrd="0" destOrd="0" presId="urn:microsoft.com/office/officeart/2005/8/layout/chevron2"/>
    <dgm:cxn modelId="{9AE57BF8-1B65-4D87-96A2-EFE0DB0B4FF0}" type="presOf" srcId="{D3DDA1BD-72DF-456E-B382-BD2727018346}" destId="{07FD0115-AF66-4936-86B9-027BDC8CE47E}" srcOrd="0" destOrd="0" presId="urn:microsoft.com/office/officeart/2005/8/layout/chevron2"/>
    <dgm:cxn modelId="{5D2EB2AA-3433-4203-B272-3E06C03EF376}" type="presParOf" srcId="{052D337F-CE44-4424-A238-4C70079BDCE3}" destId="{5E6EFE1F-E4AA-4651-ACFA-660DDD3A0299}" srcOrd="0" destOrd="0" presId="urn:microsoft.com/office/officeart/2005/8/layout/chevron2"/>
    <dgm:cxn modelId="{233EC6BB-658C-4976-835C-1787F2996F71}" type="presParOf" srcId="{5E6EFE1F-E4AA-4651-ACFA-660DDD3A0299}" destId="{52FDB388-F398-469E-A034-AE854950F8FD}" srcOrd="0" destOrd="0" presId="urn:microsoft.com/office/officeart/2005/8/layout/chevron2"/>
    <dgm:cxn modelId="{CE93798C-E84E-4934-A8D8-1FADC3E67451}" type="presParOf" srcId="{5E6EFE1F-E4AA-4651-ACFA-660DDD3A0299}" destId="{BF6026DB-9873-429E-89F9-915D8F1F2042}" srcOrd="1" destOrd="0" presId="urn:microsoft.com/office/officeart/2005/8/layout/chevron2"/>
    <dgm:cxn modelId="{2DFCF74B-9770-48DC-AD71-1A8B6C408C6F}" type="presParOf" srcId="{052D337F-CE44-4424-A238-4C70079BDCE3}" destId="{8E204B75-4F42-4766-BEE2-7DB9DBBEC2DD}" srcOrd="1" destOrd="0" presId="urn:microsoft.com/office/officeart/2005/8/layout/chevron2"/>
    <dgm:cxn modelId="{C08E3066-D9FB-4290-A870-B3423FA9BC07}" type="presParOf" srcId="{052D337F-CE44-4424-A238-4C70079BDCE3}" destId="{AC0D1724-141C-4D30-92A6-1F6694E808D1}" srcOrd="2" destOrd="0" presId="urn:microsoft.com/office/officeart/2005/8/layout/chevron2"/>
    <dgm:cxn modelId="{FF4B57C0-86B8-45F8-8858-828B942AE21B}" type="presParOf" srcId="{AC0D1724-141C-4D30-92A6-1F6694E808D1}" destId="{E65E3C94-583A-4258-B2C2-716ED8C19981}" srcOrd="0" destOrd="0" presId="urn:microsoft.com/office/officeart/2005/8/layout/chevron2"/>
    <dgm:cxn modelId="{876C4F4F-572C-4B6E-8636-B2E5238DEC70}" type="presParOf" srcId="{AC0D1724-141C-4D30-92A6-1F6694E808D1}" destId="{07FD0115-AF66-4936-86B9-027BDC8CE47E}" srcOrd="1" destOrd="0" presId="urn:microsoft.com/office/officeart/2005/8/layout/chevron2"/>
    <dgm:cxn modelId="{95C13E63-6CE8-45D3-9986-B03369D82213}" type="presParOf" srcId="{052D337F-CE44-4424-A238-4C70079BDCE3}" destId="{2950CFF3-31E6-4B06-A4D9-FBDB26382D2C}" srcOrd="3" destOrd="0" presId="urn:microsoft.com/office/officeart/2005/8/layout/chevron2"/>
    <dgm:cxn modelId="{AD514182-0683-42A2-8C74-F63FCADB882E}" type="presParOf" srcId="{052D337F-CE44-4424-A238-4C70079BDCE3}" destId="{1EFD45EA-CA5B-46EE-BA1A-E29B47C55009}" srcOrd="4" destOrd="0" presId="urn:microsoft.com/office/officeart/2005/8/layout/chevron2"/>
    <dgm:cxn modelId="{9027303B-4FF5-44EE-8C53-370F8F1CE95E}" type="presParOf" srcId="{1EFD45EA-CA5B-46EE-BA1A-E29B47C55009}" destId="{62F7FC55-0D7D-4FD8-B54D-42C1120B141E}" srcOrd="0" destOrd="0" presId="urn:microsoft.com/office/officeart/2005/8/layout/chevron2"/>
    <dgm:cxn modelId="{1A18C0DF-78A1-4086-A20A-4045F8C4D58E}" type="presParOf" srcId="{1EFD45EA-CA5B-46EE-BA1A-E29B47C55009}" destId="{1331858D-6D44-40D1-98B2-C58A1F3DB06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5A503-E578-4C91-B3E7-824B2CF6288D}">
      <dsp:nvSpPr>
        <dsp:cNvPr id="0" name=""/>
        <dsp:cNvSpPr/>
      </dsp:nvSpPr>
      <dsp:spPr>
        <a:xfrm>
          <a:off x="1638486" y="49574"/>
          <a:ext cx="1523627" cy="990358"/>
        </a:xfrm>
        <a:prstGeom prst="roundRect">
          <a:avLst/>
        </a:prstGeom>
        <a:solidFill>
          <a:srgbClr val="1B347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Guided discussion</a:t>
          </a:r>
        </a:p>
      </dsp:txBody>
      <dsp:txXfrm>
        <a:off x="1686831" y="97919"/>
        <a:ext cx="1426937" cy="893668"/>
      </dsp:txXfrm>
    </dsp:sp>
    <dsp:sp modelId="{931ECCC3-8BA8-4FDF-A8CF-DA7319F98568}">
      <dsp:nvSpPr>
        <dsp:cNvPr id="0" name=""/>
        <dsp:cNvSpPr/>
      </dsp:nvSpPr>
      <dsp:spPr>
        <a:xfrm>
          <a:off x="763193" y="544753"/>
          <a:ext cx="3274213" cy="3274213"/>
        </a:xfrm>
        <a:custGeom>
          <a:avLst/>
          <a:gdLst/>
          <a:ahLst/>
          <a:cxnLst/>
          <a:rect l="0" t="0" r="0" b="0"/>
          <a:pathLst>
            <a:path>
              <a:moveTo>
                <a:pt x="2609521" y="320091"/>
              </a:moveTo>
              <a:arcTo wR="1637106" hR="1637106" stAng="18386413" swAng="1634746"/>
            </a:path>
          </a:pathLst>
        </a:custGeom>
        <a:noFill/>
        <a:ln w="44450" cap="flat" cmpd="sng" algn="ctr">
          <a:solidFill>
            <a:srgbClr val="1B3473"/>
          </a:solidFill>
          <a:prstDash val="solid"/>
          <a:tailEnd type="arrow"/>
        </a:ln>
        <a:effectLst/>
      </dsp:spPr>
      <dsp:style>
        <a:lnRef idx="1">
          <a:scrgbClr r="0" g="0" b="0"/>
        </a:lnRef>
        <a:fillRef idx="0">
          <a:scrgbClr r="0" g="0" b="0"/>
        </a:fillRef>
        <a:effectRef idx="0">
          <a:scrgbClr r="0" g="0" b="0"/>
        </a:effectRef>
        <a:fontRef idx="minor"/>
      </dsp:style>
    </dsp:sp>
    <dsp:sp modelId="{A9AA4343-F5DF-4769-B0CD-36B321FF6050}">
      <dsp:nvSpPr>
        <dsp:cNvPr id="0" name=""/>
        <dsp:cNvSpPr/>
      </dsp:nvSpPr>
      <dsp:spPr>
        <a:xfrm>
          <a:off x="3275592" y="1686680"/>
          <a:ext cx="1523627" cy="990358"/>
        </a:xfrm>
        <a:prstGeom prst="roundRect">
          <a:avLst/>
        </a:prstGeom>
        <a:solidFill>
          <a:srgbClr val="1B347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Workgroup feedback</a:t>
          </a:r>
        </a:p>
      </dsp:txBody>
      <dsp:txXfrm>
        <a:off x="3323937" y="1735025"/>
        <a:ext cx="1426937" cy="893668"/>
      </dsp:txXfrm>
    </dsp:sp>
    <dsp:sp modelId="{FF61CE0C-EE80-49B9-8000-102CC650599D}">
      <dsp:nvSpPr>
        <dsp:cNvPr id="0" name=""/>
        <dsp:cNvSpPr/>
      </dsp:nvSpPr>
      <dsp:spPr>
        <a:xfrm>
          <a:off x="763193" y="544753"/>
          <a:ext cx="3274213" cy="3274213"/>
        </a:xfrm>
        <a:custGeom>
          <a:avLst/>
          <a:gdLst/>
          <a:ahLst/>
          <a:cxnLst/>
          <a:rect l="0" t="0" r="0" b="0"/>
          <a:pathLst>
            <a:path>
              <a:moveTo>
                <a:pt x="3104573" y="2362820"/>
              </a:moveTo>
              <a:arcTo wR="1637106" hR="1637106" stAng="1578841" swAng="1634746"/>
            </a:path>
          </a:pathLst>
        </a:custGeom>
        <a:noFill/>
        <a:ln w="44450" cap="flat" cmpd="sng" algn="ctr">
          <a:solidFill>
            <a:srgbClr val="1B3473"/>
          </a:solidFill>
          <a:prstDash val="solid"/>
          <a:tailEnd type="arrow"/>
        </a:ln>
        <a:effectLst/>
      </dsp:spPr>
      <dsp:style>
        <a:lnRef idx="1">
          <a:scrgbClr r="0" g="0" b="0"/>
        </a:lnRef>
        <a:fillRef idx="0">
          <a:scrgbClr r="0" g="0" b="0"/>
        </a:fillRef>
        <a:effectRef idx="0">
          <a:scrgbClr r="0" g="0" b="0"/>
        </a:effectRef>
        <a:fontRef idx="minor"/>
      </dsp:style>
    </dsp:sp>
    <dsp:sp modelId="{3E62B1D3-1BF8-401F-BBC3-315C9813B3AD}">
      <dsp:nvSpPr>
        <dsp:cNvPr id="0" name=""/>
        <dsp:cNvSpPr/>
      </dsp:nvSpPr>
      <dsp:spPr>
        <a:xfrm>
          <a:off x="1638486" y="3323787"/>
          <a:ext cx="1523627" cy="990358"/>
        </a:xfrm>
        <a:prstGeom prst="roundRect">
          <a:avLst/>
        </a:prstGeom>
        <a:solidFill>
          <a:srgbClr val="1B347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Compile and summarize</a:t>
          </a:r>
        </a:p>
      </dsp:txBody>
      <dsp:txXfrm>
        <a:off x="1686831" y="3372132"/>
        <a:ext cx="1426937" cy="893668"/>
      </dsp:txXfrm>
    </dsp:sp>
    <dsp:sp modelId="{7EB8A1DC-A7A4-4D79-B44C-B493D28B376A}">
      <dsp:nvSpPr>
        <dsp:cNvPr id="0" name=""/>
        <dsp:cNvSpPr/>
      </dsp:nvSpPr>
      <dsp:spPr>
        <a:xfrm>
          <a:off x="763193" y="544753"/>
          <a:ext cx="3274213" cy="3274213"/>
        </a:xfrm>
        <a:custGeom>
          <a:avLst/>
          <a:gdLst/>
          <a:ahLst/>
          <a:cxnLst/>
          <a:rect l="0" t="0" r="0" b="0"/>
          <a:pathLst>
            <a:path>
              <a:moveTo>
                <a:pt x="664692" y="2954121"/>
              </a:moveTo>
              <a:arcTo wR="1637106" hR="1637106" stAng="7586413" swAng="1634746"/>
            </a:path>
          </a:pathLst>
        </a:custGeom>
        <a:noFill/>
        <a:ln w="44450" cap="flat" cmpd="sng" algn="ctr">
          <a:solidFill>
            <a:srgbClr val="1B3473"/>
          </a:solidFill>
          <a:prstDash val="solid"/>
          <a:tailEnd type="arrow"/>
        </a:ln>
        <a:effectLst/>
      </dsp:spPr>
      <dsp:style>
        <a:lnRef idx="1">
          <a:scrgbClr r="0" g="0" b="0"/>
        </a:lnRef>
        <a:fillRef idx="0">
          <a:scrgbClr r="0" g="0" b="0"/>
        </a:fillRef>
        <a:effectRef idx="0">
          <a:scrgbClr r="0" g="0" b="0"/>
        </a:effectRef>
        <a:fontRef idx="minor"/>
      </dsp:style>
    </dsp:sp>
    <dsp:sp modelId="{B3162AEB-B620-492A-8DA3-AAFDA204B0B8}">
      <dsp:nvSpPr>
        <dsp:cNvPr id="0" name=""/>
        <dsp:cNvSpPr/>
      </dsp:nvSpPr>
      <dsp:spPr>
        <a:xfrm>
          <a:off x="1379" y="1686680"/>
          <a:ext cx="1523627" cy="990358"/>
        </a:xfrm>
        <a:prstGeom prst="roundRect">
          <a:avLst/>
        </a:prstGeom>
        <a:solidFill>
          <a:srgbClr val="1B347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Update discussion questions</a:t>
          </a:r>
        </a:p>
      </dsp:txBody>
      <dsp:txXfrm>
        <a:off x="49724" y="1735025"/>
        <a:ext cx="1426937" cy="893668"/>
      </dsp:txXfrm>
    </dsp:sp>
    <dsp:sp modelId="{0CD29C3C-D4FD-40DA-8CE6-1D4B0CEE5373}">
      <dsp:nvSpPr>
        <dsp:cNvPr id="0" name=""/>
        <dsp:cNvSpPr/>
      </dsp:nvSpPr>
      <dsp:spPr>
        <a:xfrm>
          <a:off x="763193" y="544753"/>
          <a:ext cx="3274213" cy="3274213"/>
        </a:xfrm>
        <a:custGeom>
          <a:avLst/>
          <a:gdLst/>
          <a:ahLst/>
          <a:cxnLst/>
          <a:rect l="0" t="0" r="0" b="0"/>
          <a:pathLst>
            <a:path>
              <a:moveTo>
                <a:pt x="169640" y="911392"/>
              </a:moveTo>
              <a:arcTo wR="1637106" hR="1637106" stAng="12378841" swAng="1634746"/>
            </a:path>
          </a:pathLst>
        </a:custGeom>
        <a:noFill/>
        <a:ln w="44450" cap="flat" cmpd="sng" algn="ctr">
          <a:solidFill>
            <a:srgbClr val="1B3473"/>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5A503-E578-4C91-B3E7-824B2CF6288D}">
      <dsp:nvSpPr>
        <dsp:cNvPr id="0" name=""/>
        <dsp:cNvSpPr/>
      </dsp:nvSpPr>
      <dsp:spPr>
        <a:xfrm>
          <a:off x="1638486" y="49574"/>
          <a:ext cx="1523627" cy="990358"/>
        </a:xfrm>
        <a:prstGeom prst="roundRect">
          <a:avLst/>
        </a:prstGeom>
        <a:solidFill>
          <a:srgbClr val="1B347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Guided discussion</a:t>
          </a:r>
        </a:p>
      </dsp:txBody>
      <dsp:txXfrm>
        <a:off x="1686831" y="97919"/>
        <a:ext cx="1426937" cy="893668"/>
      </dsp:txXfrm>
    </dsp:sp>
    <dsp:sp modelId="{931ECCC3-8BA8-4FDF-A8CF-DA7319F98568}">
      <dsp:nvSpPr>
        <dsp:cNvPr id="0" name=""/>
        <dsp:cNvSpPr/>
      </dsp:nvSpPr>
      <dsp:spPr>
        <a:xfrm>
          <a:off x="763193" y="544753"/>
          <a:ext cx="3274213" cy="3274213"/>
        </a:xfrm>
        <a:custGeom>
          <a:avLst/>
          <a:gdLst/>
          <a:ahLst/>
          <a:cxnLst/>
          <a:rect l="0" t="0" r="0" b="0"/>
          <a:pathLst>
            <a:path>
              <a:moveTo>
                <a:pt x="2609521" y="320091"/>
              </a:moveTo>
              <a:arcTo wR="1637106" hR="1637106" stAng="18386413" swAng="1634746"/>
            </a:path>
          </a:pathLst>
        </a:custGeom>
        <a:noFill/>
        <a:ln w="44450" cap="flat" cmpd="sng" algn="ctr">
          <a:solidFill>
            <a:srgbClr val="1B3473"/>
          </a:solidFill>
          <a:prstDash val="solid"/>
          <a:tailEnd type="arrow"/>
        </a:ln>
        <a:effectLst/>
      </dsp:spPr>
      <dsp:style>
        <a:lnRef idx="1">
          <a:scrgbClr r="0" g="0" b="0"/>
        </a:lnRef>
        <a:fillRef idx="0">
          <a:scrgbClr r="0" g="0" b="0"/>
        </a:fillRef>
        <a:effectRef idx="0">
          <a:scrgbClr r="0" g="0" b="0"/>
        </a:effectRef>
        <a:fontRef idx="minor"/>
      </dsp:style>
    </dsp:sp>
    <dsp:sp modelId="{A9AA4343-F5DF-4769-B0CD-36B321FF6050}">
      <dsp:nvSpPr>
        <dsp:cNvPr id="0" name=""/>
        <dsp:cNvSpPr/>
      </dsp:nvSpPr>
      <dsp:spPr>
        <a:xfrm>
          <a:off x="3275592" y="1686680"/>
          <a:ext cx="1523627" cy="990358"/>
        </a:xfrm>
        <a:prstGeom prst="roundRect">
          <a:avLst/>
        </a:prstGeom>
        <a:solidFill>
          <a:srgbClr val="1B347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Workgroup feedback</a:t>
          </a:r>
        </a:p>
      </dsp:txBody>
      <dsp:txXfrm>
        <a:off x="3323937" y="1735025"/>
        <a:ext cx="1426937" cy="893668"/>
      </dsp:txXfrm>
    </dsp:sp>
    <dsp:sp modelId="{FF61CE0C-EE80-49B9-8000-102CC650599D}">
      <dsp:nvSpPr>
        <dsp:cNvPr id="0" name=""/>
        <dsp:cNvSpPr/>
      </dsp:nvSpPr>
      <dsp:spPr>
        <a:xfrm>
          <a:off x="763193" y="544753"/>
          <a:ext cx="3274213" cy="3274213"/>
        </a:xfrm>
        <a:custGeom>
          <a:avLst/>
          <a:gdLst/>
          <a:ahLst/>
          <a:cxnLst/>
          <a:rect l="0" t="0" r="0" b="0"/>
          <a:pathLst>
            <a:path>
              <a:moveTo>
                <a:pt x="3104573" y="2362820"/>
              </a:moveTo>
              <a:arcTo wR="1637106" hR="1637106" stAng="1578841" swAng="1634746"/>
            </a:path>
          </a:pathLst>
        </a:custGeom>
        <a:noFill/>
        <a:ln w="44450" cap="flat" cmpd="sng" algn="ctr">
          <a:solidFill>
            <a:srgbClr val="1B3473"/>
          </a:solidFill>
          <a:prstDash val="solid"/>
          <a:tailEnd type="arrow"/>
        </a:ln>
        <a:effectLst/>
      </dsp:spPr>
      <dsp:style>
        <a:lnRef idx="1">
          <a:scrgbClr r="0" g="0" b="0"/>
        </a:lnRef>
        <a:fillRef idx="0">
          <a:scrgbClr r="0" g="0" b="0"/>
        </a:fillRef>
        <a:effectRef idx="0">
          <a:scrgbClr r="0" g="0" b="0"/>
        </a:effectRef>
        <a:fontRef idx="minor"/>
      </dsp:style>
    </dsp:sp>
    <dsp:sp modelId="{3E62B1D3-1BF8-401F-BBC3-315C9813B3AD}">
      <dsp:nvSpPr>
        <dsp:cNvPr id="0" name=""/>
        <dsp:cNvSpPr/>
      </dsp:nvSpPr>
      <dsp:spPr>
        <a:xfrm>
          <a:off x="1638486" y="3323787"/>
          <a:ext cx="1523627" cy="990358"/>
        </a:xfrm>
        <a:prstGeom prst="roundRect">
          <a:avLst/>
        </a:prstGeom>
        <a:solidFill>
          <a:srgbClr val="1B347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Compile and summarize</a:t>
          </a:r>
        </a:p>
      </dsp:txBody>
      <dsp:txXfrm>
        <a:off x="1686831" y="3372132"/>
        <a:ext cx="1426937" cy="893668"/>
      </dsp:txXfrm>
    </dsp:sp>
    <dsp:sp modelId="{7EB8A1DC-A7A4-4D79-B44C-B493D28B376A}">
      <dsp:nvSpPr>
        <dsp:cNvPr id="0" name=""/>
        <dsp:cNvSpPr/>
      </dsp:nvSpPr>
      <dsp:spPr>
        <a:xfrm>
          <a:off x="763193" y="544753"/>
          <a:ext cx="3274213" cy="3274213"/>
        </a:xfrm>
        <a:custGeom>
          <a:avLst/>
          <a:gdLst/>
          <a:ahLst/>
          <a:cxnLst/>
          <a:rect l="0" t="0" r="0" b="0"/>
          <a:pathLst>
            <a:path>
              <a:moveTo>
                <a:pt x="664692" y="2954121"/>
              </a:moveTo>
              <a:arcTo wR="1637106" hR="1637106" stAng="7586413" swAng="1634746"/>
            </a:path>
          </a:pathLst>
        </a:custGeom>
        <a:noFill/>
        <a:ln w="44450" cap="flat" cmpd="sng" algn="ctr">
          <a:solidFill>
            <a:srgbClr val="1B3473"/>
          </a:solidFill>
          <a:prstDash val="solid"/>
          <a:tailEnd type="arrow"/>
        </a:ln>
        <a:effectLst/>
      </dsp:spPr>
      <dsp:style>
        <a:lnRef idx="1">
          <a:scrgbClr r="0" g="0" b="0"/>
        </a:lnRef>
        <a:fillRef idx="0">
          <a:scrgbClr r="0" g="0" b="0"/>
        </a:fillRef>
        <a:effectRef idx="0">
          <a:scrgbClr r="0" g="0" b="0"/>
        </a:effectRef>
        <a:fontRef idx="minor"/>
      </dsp:style>
    </dsp:sp>
    <dsp:sp modelId="{B3162AEB-B620-492A-8DA3-AAFDA204B0B8}">
      <dsp:nvSpPr>
        <dsp:cNvPr id="0" name=""/>
        <dsp:cNvSpPr/>
      </dsp:nvSpPr>
      <dsp:spPr>
        <a:xfrm>
          <a:off x="1379" y="1686680"/>
          <a:ext cx="1523627" cy="990358"/>
        </a:xfrm>
        <a:prstGeom prst="roundRect">
          <a:avLst/>
        </a:prstGeom>
        <a:solidFill>
          <a:srgbClr val="1B347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Update discussion questions</a:t>
          </a:r>
        </a:p>
      </dsp:txBody>
      <dsp:txXfrm>
        <a:off x="49724" y="1735025"/>
        <a:ext cx="1426937" cy="893668"/>
      </dsp:txXfrm>
    </dsp:sp>
    <dsp:sp modelId="{0CD29C3C-D4FD-40DA-8CE6-1D4B0CEE5373}">
      <dsp:nvSpPr>
        <dsp:cNvPr id="0" name=""/>
        <dsp:cNvSpPr/>
      </dsp:nvSpPr>
      <dsp:spPr>
        <a:xfrm>
          <a:off x="763193" y="544753"/>
          <a:ext cx="3274213" cy="3274213"/>
        </a:xfrm>
        <a:custGeom>
          <a:avLst/>
          <a:gdLst/>
          <a:ahLst/>
          <a:cxnLst/>
          <a:rect l="0" t="0" r="0" b="0"/>
          <a:pathLst>
            <a:path>
              <a:moveTo>
                <a:pt x="169640" y="911392"/>
              </a:moveTo>
              <a:arcTo wR="1637106" hR="1637106" stAng="12378841" swAng="1634746"/>
            </a:path>
          </a:pathLst>
        </a:custGeom>
        <a:noFill/>
        <a:ln w="44450" cap="flat" cmpd="sng" algn="ctr">
          <a:solidFill>
            <a:srgbClr val="1B3473"/>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FDB388-F398-469E-A034-AE854950F8FD}">
      <dsp:nvSpPr>
        <dsp:cNvPr id="0" name=""/>
        <dsp:cNvSpPr/>
      </dsp:nvSpPr>
      <dsp:spPr>
        <a:xfrm rot="5400000">
          <a:off x="-239311" y="243990"/>
          <a:ext cx="1595409" cy="111678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Provider visit</a:t>
          </a:r>
        </a:p>
      </dsp:txBody>
      <dsp:txXfrm rot="-5400000">
        <a:off x="1" y="563071"/>
        <a:ext cx="1116786" cy="478623"/>
      </dsp:txXfrm>
    </dsp:sp>
    <dsp:sp modelId="{BF6026DB-9873-429E-89F9-915D8F1F2042}">
      <dsp:nvSpPr>
        <dsp:cNvPr id="0" name=""/>
        <dsp:cNvSpPr/>
      </dsp:nvSpPr>
      <dsp:spPr>
        <a:xfrm rot="5400000">
          <a:off x="4154412" y="-3032946"/>
          <a:ext cx="1037561" cy="711281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Clinical or suspected diagnosis</a:t>
          </a:r>
        </a:p>
      </dsp:txBody>
      <dsp:txXfrm rot="-5400000">
        <a:off x="1116786" y="55330"/>
        <a:ext cx="7062163" cy="936261"/>
      </dsp:txXfrm>
    </dsp:sp>
    <dsp:sp modelId="{E65E3C94-583A-4258-B2C2-716ED8C19981}">
      <dsp:nvSpPr>
        <dsp:cNvPr id="0" name=""/>
        <dsp:cNvSpPr/>
      </dsp:nvSpPr>
      <dsp:spPr>
        <a:xfrm rot="5400000">
          <a:off x="-239311" y="1645510"/>
          <a:ext cx="1595409" cy="111678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Specimen collection</a:t>
          </a:r>
        </a:p>
      </dsp:txBody>
      <dsp:txXfrm rot="-5400000">
        <a:off x="1" y="1964591"/>
        <a:ext cx="1116786" cy="478623"/>
      </dsp:txXfrm>
    </dsp:sp>
    <dsp:sp modelId="{07FD0115-AF66-4936-86B9-027BDC8CE47E}">
      <dsp:nvSpPr>
        <dsp:cNvPr id="0" name=""/>
        <dsp:cNvSpPr/>
      </dsp:nvSpPr>
      <dsp:spPr>
        <a:xfrm rot="5400000">
          <a:off x="4154685" y="-1631699"/>
          <a:ext cx="1037016" cy="711281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Diagnosis pending laboratory confirmation</a:t>
          </a:r>
        </a:p>
      </dsp:txBody>
      <dsp:txXfrm rot="-5400000">
        <a:off x="1116787" y="1456822"/>
        <a:ext cx="7062190" cy="935770"/>
      </dsp:txXfrm>
    </dsp:sp>
    <dsp:sp modelId="{62F7FC55-0D7D-4FD8-B54D-42C1120B141E}">
      <dsp:nvSpPr>
        <dsp:cNvPr id="0" name=""/>
        <dsp:cNvSpPr/>
      </dsp:nvSpPr>
      <dsp:spPr>
        <a:xfrm rot="5400000">
          <a:off x="-239311" y="3047029"/>
          <a:ext cx="1595409" cy="111678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Lab Result</a:t>
          </a:r>
        </a:p>
      </dsp:txBody>
      <dsp:txXfrm rot="-5400000">
        <a:off x="1" y="3366110"/>
        <a:ext cx="1116786" cy="478623"/>
      </dsp:txXfrm>
    </dsp:sp>
    <dsp:sp modelId="{1331858D-6D44-40D1-98B2-C58A1F3DB066}">
      <dsp:nvSpPr>
        <dsp:cNvPr id="0" name=""/>
        <dsp:cNvSpPr/>
      </dsp:nvSpPr>
      <dsp:spPr>
        <a:xfrm rot="5400000">
          <a:off x="4154685" y="-230180"/>
          <a:ext cx="1037016" cy="711281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Laboratory confirmed</a:t>
          </a:r>
        </a:p>
      </dsp:txBody>
      <dsp:txXfrm rot="-5400000">
        <a:off x="1116787" y="2858341"/>
        <a:ext cx="7062190" cy="935770"/>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59165" cy="467201"/>
          </a:xfrm>
          <a:prstGeom prst="rect">
            <a:avLst/>
          </a:prstGeom>
        </p:spPr>
        <p:txBody>
          <a:bodyPr vert="horz" lIns="93728" tIns="46862" rIns="93728" bIns="46862" rtlCol="0"/>
          <a:lstStyle>
            <a:lvl1pPr algn="l">
              <a:defRPr sz="1200"/>
            </a:lvl1pPr>
          </a:lstStyle>
          <a:p>
            <a:endParaRPr lang="en-US"/>
          </a:p>
        </p:txBody>
      </p:sp>
      <p:sp>
        <p:nvSpPr>
          <p:cNvPr id="3" name="Date Placeholder 2"/>
          <p:cNvSpPr>
            <a:spLocks noGrp="1"/>
          </p:cNvSpPr>
          <p:nvPr>
            <p:ph type="dt" sz="quarter" idx="1"/>
          </p:nvPr>
        </p:nvSpPr>
        <p:spPr>
          <a:xfrm>
            <a:off x="3998815" y="1"/>
            <a:ext cx="3059165" cy="467201"/>
          </a:xfrm>
          <a:prstGeom prst="rect">
            <a:avLst/>
          </a:prstGeom>
        </p:spPr>
        <p:txBody>
          <a:bodyPr vert="horz" lIns="93728" tIns="46862" rIns="93728" bIns="46862" rtlCol="0"/>
          <a:lstStyle>
            <a:lvl1pPr algn="r">
              <a:defRPr sz="1200"/>
            </a:lvl1pPr>
          </a:lstStyle>
          <a:p>
            <a:fld id="{3C87F11C-A0DC-4AD3-8EB6-9C8B29C03DA0}" type="datetimeFigureOut">
              <a:rPr lang="en-US" smtClean="0"/>
              <a:t>6/22/2018</a:t>
            </a:fld>
            <a:endParaRPr lang="en-US"/>
          </a:p>
        </p:txBody>
      </p:sp>
      <p:sp>
        <p:nvSpPr>
          <p:cNvPr id="4" name="Footer Placeholder 3"/>
          <p:cNvSpPr>
            <a:spLocks noGrp="1"/>
          </p:cNvSpPr>
          <p:nvPr>
            <p:ph type="ftr" sz="quarter" idx="2"/>
          </p:nvPr>
        </p:nvSpPr>
        <p:spPr>
          <a:xfrm>
            <a:off x="2" y="8875203"/>
            <a:ext cx="3059165" cy="467201"/>
          </a:xfrm>
          <a:prstGeom prst="rect">
            <a:avLst/>
          </a:prstGeom>
        </p:spPr>
        <p:txBody>
          <a:bodyPr vert="horz" lIns="93728" tIns="46862" rIns="93728" bIns="46862" rtlCol="0" anchor="b"/>
          <a:lstStyle>
            <a:lvl1pPr algn="l">
              <a:defRPr sz="1200"/>
            </a:lvl1pPr>
          </a:lstStyle>
          <a:p>
            <a:endParaRPr lang="en-US"/>
          </a:p>
        </p:txBody>
      </p:sp>
      <p:sp>
        <p:nvSpPr>
          <p:cNvPr id="5" name="Slide Number Placeholder 4"/>
          <p:cNvSpPr>
            <a:spLocks noGrp="1"/>
          </p:cNvSpPr>
          <p:nvPr>
            <p:ph type="sldNum" sz="quarter" idx="3"/>
          </p:nvPr>
        </p:nvSpPr>
        <p:spPr>
          <a:xfrm>
            <a:off x="3998815" y="8875203"/>
            <a:ext cx="3059165" cy="467201"/>
          </a:xfrm>
          <a:prstGeom prst="rect">
            <a:avLst/>
          </a:prstGeom>
        </p:spPr>
        <p:txBody>
          <a:bodyPr vert="horz" lIns="93728" tIns="46862" rIns="93728" bIns="46862" rtlCol="0" anchor="b"/>
          <a:lstStyle>
            <a:lvl1pPr algn="r">
              <a:defRPr sz="1200"/>
            </a:lvl1pPr>
          </a:lstStyle>
          <a:p>
            <a:fld id="{29C7E2EE-C9A2-4E57-BD9E-8736E259A18D}" type="slidenum">
              <a:rPr lang="en-US" smtClean="0"/>
              <a:t>‹#›</a:t>
            </a:fld>
            <a:endParaRPr lang="en-US"/>
          </a:p>
        </p:txBody>
      </p:sp>
    </p:spTree>
    <p:extLst>
      <p:ext uri="{BB962C8B-B14F-4D97-AF65-F5344CB8AC3E}">
        <p14:creationId xmlns:p14="http://schemas.microsoft.com/office/powerpoint/2010/main" val="1801742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59165" cy="467201"/>
          </a:xfrm>
          <a:prstGeom prst="rect">
            <a:avLst/>
          </a:prstGeom>
        </p:spPr>
        <p:txBody>
          <a:bodyPr vert="horz" lIns="93728" tIns="46862" rIns="93728" bIns="46862" rtlCol="0"/>
          <a:lstStyle>
            <a:lvl1pPr algn="l">
              <a:defRPr sz="1200"/>
            </a:lvl1pPr>
          </a:lstStyle>
          <a:p>
            <a:endParaRPr lang="en-US"/>
          </a:p>
        </p:txBody>
      </p:sp>
      <p:sp>
        <p:nvSpPr>
          <p:cNvPr id="3" name="Date Placeholder 2"/>
          <p:cNvSpPr>
            <a:spLocks noGrp="1"/>
          </p:cNvSpPr>
          <p:nvPr>
            <p:ph type="dt" idx="1"/>
          </p:nvPr>
        </p:nvSpPr>
        <p:spPr>
          <a:xfrm>
            <a:off x="3998815" y="1"/>
            <a:ext cx="3059165" cy="467201"/>
          </a:xfrm>
          <a:prstGeom prst="rect">
            <a:avLst/>
          </a:prstGeom>
        </p:spPr>
        <p:txBody>
          <a:bodyPr vert="horz" lIns="93728" tIns="46862" rIns="93728" bIns="46862" rtlCol="0"/>
          <a:lstStyle>
            <a:lvl1pPr algn="r">
              <a:defRPr sz="1200"/>
            </a:lvl1pPr>
          </a:lstStyle>
          <a:p>
            <a:fld id="{A017C8B2-0950-4B81-8A3B-D91366B24C04}" type="datetimeFigureOut">
              <a:rPr lang="en-US" smtClean="0"/>
              <a:t>6/22/2018</a:t>
            </a:fld>
            <a:endParaRPr lang="en-US"/>
          </a:p>
        </p:txBody>
      </p:sp>
      <p:sp>
        <p:nvSpPr>
          <p:cNvPr id="4" name="Slide Image Placeholder 3"/>
          <p:cNvSpPr>
            <a:spLocks noGrp="1" noRot="1" noChangeAspect="1"/>
          </p:cNvSpPr>
          <p:nvPr>
            <p:ph type="sldImg" idx="2"/>
          </p:nvPr>
        </p:nvSpPr>
        <p:spPr>
          <a:xfrm>
            <a:off x="1195388" y="701675"/>
            <a:ext cx="4668837" cy="3502025"/>
          </a:xfrm>
          <a:prstGeom prst="rect">
            <a:avLst/>
          </a:prstGeom>
          <a:noFill/>
          <a:ln w="12700">
            <a:solidFill>
              <a:prstClr val="black"/>
            </a:solidFill>
          </a:ln>
        </p:spPr>
        <p:txBody>
          <a:bodyPr vert="horz" lIns="93728" tIns="46862" rIns="93728" bIns="46862" rtlCol="0" anchor="ctr"/>
          <a:lstStyle/>
          <a:p>
            <a:endParaRPr lang="en-US"/>
          </a:p>
        </p:txBody>
      </p:sp>
      <p:sp>
        <p:nvSpPr>
          <p:cNvPr id="5" name="Notes Placeholder 4"/>
          <p:cNvSpPr>
            <a:spLocks noGrp="1"/>
          </p:cNvSpPr>
          <p:nvPr>
            <p:ph type="body" sz="quarter" idx="3"/>
          </p:nvPr>
        </p:nvSpPr>
        <p:spPr>
          <a:xfrm>
            <a:off x="705962" y="4438413"/>
            <a:ext cx="5647690" cy="4204811"/>
          </a:xfrm>
          <a:prstGeom prst="rect">
            <a:avLst/>
          </a:prstGeom>
        </p:spPr>
        <p:txBody>
          <a:bodyPr vert="horz" lIns="93728" tIns="46862" rIns="93728" bIns="468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75203"/>
            <a:ext cx="3059165" cy="467201"/>
          </a:xfrm>
          <a:prstGeom prst="rect">
            <a:avLst/>
          </a:prstGeom>
        </p:spPr>
        <p:txBody>
          <a:bodyPr vert="horz" lIns="93728" tIns="46862" rIns="93728" bIns="46862" rtlCol="0" anchor="b"/>
          <a:lstStyle>
            <a:lvl1pPr algn="l">
              <a:defRPr sz="1200"/>
            </a:lvl1pPr>
          </a:lstStyle>
          <a:p>
            <a:endParaRPr lang="en-US"/>
          </a:p>
        </p:txBody>
      </p:sp>
      <p:sp>
        <p:nvSpPr>
          <p:cNvPr id="7" name="Slide Number Placeholder 6"/>
          <p:cNvSpPr>
            <a:spLocks noGrp="1"/>
          </p:cNvSpPr>
          <p:nvPr>
            <p:ph type="sldNum" sz="quarter" idx="5"/>
          </p:nvPr>
        </p:nvSpPr>
        <p:spPr>
          <a:xfrm>
            <a:off x="3998815" y="8875203"/>
            <a:ext cx="3059165" cy="467201"/>
          </a:xfrm>
          <a:prstGeom prst="rect">
            <a:avLst/>
          </a:prstGeom>
        </p:spPr>
        <p:txBody>
          <a:bodyPr vert="horz" lIns="93728" tIns="46862" rIns="93728" bIns="46862" rtlCol="0" anchor="b"/>
          <a:lstStyle>
            <a:lvl1pPr algn="r">
              <a:defRPr sz="1200"/>
            </a:lvl1pPr>
          </a:lstStyle>
          <a:p>
            <a:fld id="{D9778E9F-4912-4F41-9FEC-FA613D626BE2}" type="slidenum">
              <a:rPr lang="en-US" smtClean="0"/>
              <a:t>‹#›</a:t>
            </a:fld>
            <a:endParaRPr lang="en-US"/>
          </a:p>
        </p:txBody>
      </p:sp>
    </p:spTree>
    <p:extLst>
      <p:ext uri="{BB962C8B-B14F-4D97-AF65-F5344CB8AC3E}">
        <p14:creationId xmlns:p14="http://schemas.microsoft.com/office/powerpoint/2010/main" val="796184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a:t>
            </a:fld>
            <a:endParaRPr lang="en-US" dirty="0"/>
          </a:p>
        </p:txBody>
      </p:sp>
    </p:spTree>
    <p:extLst>
      <p:ext uri="{BB962C8B-B14F-4D97-AF65-F5344CB8AC3E}">
        <p14:creationId xmlns:p14="http://schemas.microsoft.com/office/powerpoint/2010/main" val="1917909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a:t>
            </a:fld>
            <a:endParaRPr lang="en-US"/>
          </a:p>
        </p:txBody>
      </p:sp>
    </p:spTree>
    <p:extLst>
      <p:ext uri="{BB962C8B-B14F-4D97-AF65-F5344CB8AC3E}">
        <p14:creationId xmlns:p14="http://schemas.microsoft.com/office/powerpoint/2010/main" val="3248949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including the slides from the meeting</a:t>
            </a:r>
            <a:r>
              <a:rPr lang="en-US" baseline="0" dirty="0"/>
              <a:t> at the end of the slide deck to be sent out after the call. For the call today, we wanted to talk through the discussion questions and share the feedback we received.</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3</a:t>
            </a:fld>
            <a:endParaRPr lang="en-US"/>
          </a:p>
        </p:txBody>
      </p:sp>
    </p:spTree>
    <p:extLst>
      <p:ext uri="{BB962C8B-B14F-4D97-AF65-F5344CB8AC3E}">
        <p14:creationId xmlns:p14="http://schemas.microsoft.com/office/powerpoint/2010/main" val="2088993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4</a:t>
            </a:fld>
            <a:endParaRPr lang="en-US" dirty="0"/>
          </a:p>
        </p:txBody>
      </p:sp>
    </p:spTree>
    <p:extLst>
      <p:ext uri="{BB962C8B-B14F-4D97-AF65-F5344CB8AC3E}">
        <p14:creationId xmlns:p14="http://schemas.microsoft.com/office/powerpoint/2010/main" val="954097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resources were recommended during the discussion:</a:t>
            </a:r>
          </a:p>
          <a:p>
            <a:pPr lvl="1"/>
            <a:r>
              <a:rPr lang="en-US" dirty="0"/>
              <a:t>Review standards in other industries</a:t>
            </a:r>
          </a:p>
          <a:p>
            <a:pPr lvl="1"/>
            <a:r>
              <a:rPr lang="en-US" dirty="0"/>
              <a:t>RCKMS work reviewed position statements and can provide an overview</a:t>
            </a:r>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5</a:t>
            </a:fld>
            <a:endParaRPr lang="en-US"/>
          </a:p>
        </p:txBody>
      </p:sp>
    </p:spTree>
    <p:extLst>
      <p:ext uri="{BB962C8B-B14F-4D97-AF65-F5344CB8AC3E}">
        <p14:creationId xmlns:p14="http://schemas.microsoft.com/office/powerpoint/2010/main" val="286848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9778E9F-4912-4F41-9FEC-FA613D626BE2}" type="slidenum">
              <a:rPr lang="en-US" smtClean="0"/>
              <a:t>6</a:t>
            </a:fld>
            <a:endParaRPr lang="en-US" dirty="0"/>
          </a:p>
        </p:txBody>
      </p:sp>
    </p:spTree>
    <p:extLst>
      <p:ext uri="{BB962C8B-B14F-4D97-AF65-F5344CB8AC3E}">
        <p14:creationId xmlns:p14="http://schemas.microsoft.com/office/powerpoint/2010/main" val="2795662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7</a:t>
            </a:fld>
            <a:endParaRPr lang="en-US" dirty="0"/>
          </a:p>
        </p:txBody>
      </p:sp>
    </p:spTree>
    <p:extLst>
      <p:ext uri="{BB962C8B-B14F-4D97-AF65-F5344CB8AC3E}">
        <p14:creationId xmlns:p14="http://schemas.microsoft.com/office/powerpoint/2010/main" val="2795662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Is this path to consensus complete and effective?</a:t>
            </a:r>
          </a:p>
          <a:p>
            <a:pPr lvl="0"/>
            <a:endParaRPr lang="en-US" dirty="0"/>
          </a:p>
          <a:p>
            <a:pPr lvl="0"/>
            <a:r>
              <a:rPr lang="en-US" dirty="0"/>
              <a:t>What level of representation is sufficient? </a:t>
            </a:r>
          </a:p>
          <a:p>
            <a:pPr marL="187186" indent="-175738">
              <a:buFont typeface="Arial" charset="0"/>
              <a:buChar char="•"/>
            </a:pPr>
            <a:r>
              <a:rPr lang="en-US" dirty="0"/>
              <a:t>Half of the</a:t>
            </a:r>
            <a:r>
              <a:rPr lang="en-US" baseline="0" dirty="0"/>
              <a:t> jurisdictions</a:t>
            </a:r>
            <a:r>
              <a:rPr lang="en-US" dirty="0"/>
              <a:t>? </a:t>
            </a:r>
          </a:p>
          <a:p>
            <a:pPr marL="187186" indent="-175738">
              <a:buFont typeface="Arial" charset="0"/>
              <a:buChar char="•"/>
            </a:pPr>
            <a:r>
              <a:rPr lang="en-US" dirty="0"/>
              <a:t>All</a:t>
            </a:r>
            <a:r>
              <a:rPr lang="en-US" baseline="0" dirty="0"/>
              <a:t> disease programs in the jurisdictions?</a:t>
            </a:r>
            <a:endParaRPr lang="en-US" dirty="0"/>
          </a:p>
          <a:p>
            <a:pPr marL="187186" indent="-175738">
              <a:buFont typeface="Arial" charset="0"/>
              <a:buChar char="•"/>
            </a:pPr>
            <a:r>
              <a:rPr lang="en-US" dirty="0"/>
              <a:t>What about the</a:t>
            </a:r>
            <a:r>
              <a:rPr lang="en-US" baseline="0" dirty="0"/>
              <a:t> CDC disease programs? </a:t>
            </a:r>
          </a:p>
          <a:p>
            <a:pPr marL="187186" indent="-175738">
              <a:buFont typeface="Arial" charset="0"/>
              <a:buChar char="•"/>
            </a:pPr>
            <a:r>
              <a:rPr lang="en-US" baseline="0" dirty="0"/>
              <a:t>And different surveillance systems?</a:t>
            </a:r>
          </a:p>
          <a:p>
            <a:pPr marL="187186" indent="-175738">
              <a:buFont typeface="Arial" charset="0"/>
              <a:buChar char="•"/>
            </a:pPr>
            <a:r>
              <a:rPr lang="en-US" baseline="0" dirty="0"/>
              <a:t>Epi, surveillance, informatics</a:t>
            </a:r>
          </a:p>
          <a:p>
            <a:pPr marL="11448"/>
            <a:endParaRPr lang="en-US" baseline="0" dirty="0"/>
          </a:p>
          <a:p>
            <a:pPr marL="11448"/>
            <a:r>
              <a:rPr lang="en-US" baseline="0" dirty="0"/>
              <a:t>Where else can we share this for feedback?</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8</a:t>
            </a:fld>
            <a:endParaRPr lang="en-US" dirty="0"/>
          </a:p>
        </p:txBody>
      </p:sp>
    </p:spTree>
    <p:extLst>
      <p:ext uri="{BB962C8B-B14F-4D97-AF65-F5344CB8AC3E}">
        <p14:creationId xmlns:p14="http://schemas.microsoft.com/office/powerpoint/2010/main" val="1535252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9</a:t>
            </a:fld>
            <a:endParaRPr lang="en-US" dirty="0"/>
          </a:p>
        </p:txBody>
      </p:sp>
    </p:spTree>
    <p:extLst>
      <p:ext uri="{BB962C8B-B14F-4D97-AF65-F5344CB8AC3E}">
        <p14:creationId xmlns:p14="http://schemas.microsoft.com/office/powerpoint/2010/main" val="1535252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778E9F-4912-4F41-9FEC-FA613D626BE2}" type="slidenum">
              <a:rPr lang="en-US" smtClean="0"/>
              <a:t>10</a:t>
            </a:fld>
            <a:endParaRPr lang="en-US"/>
          </a:p>
        </p:txBody>
      </p:sp>
    </p:spTree>
    <p:extLst>
      <p:ext uri="{BB962C8B-B14F-4D97-AF65-F5344CB8AC3E}">
        <p14:creationId xmlns:p14="http://schemas.microsoft.com/office/powerpoint/2010/main" val="1713535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11</a:t>
            </a:fld>
            <a:endParaRPr lang="en-US" dirty="0"/>
          </a:p>
        </p:txBody>
      </p:sp>
    </p:spTree>
    <p:extLst>
      <p:ext uri="{BB962C8B-B14F-4D97-AF65-F5344CB8AC3E}">
        <p14:creationId xmlns:p14="http://schemas.microsoft.com/office/powerpoint/2010/main" val="409109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Strengths</a:t>
            </a:r>
          </a:p>
          <a:p>
            <a:pPr lvl="1"/>
            <a:r>
              <a:rPr lang="en-US" dirty="0"/>
              <a:t>Collaborative and centralized</a:t>
            </a:r>
          </a:p>
          <a:p>
            <a:pPr lvl="1"/>
            <a:r>
              <a:rPr lang="en-US" dirty="0"/>
              <a:t>Repository and Document sharing</a:t>
            </a:r>
          </a:p>
          <a:p>
            <a:pPr lvl="1"/>
            <a:r>
              <a:rPr lang="en-US" dirty="0"/>
              <a:t>Everything is in one place</a:t>
            </a:r>
          </a:p>
          <a:p>
            <a:pPr lvl="1"/>
            <a:r>
              <a:rPr lang="en-US" dirty="0"/>
              <a:t>Can replace/reduce emails</a:t>
            </a:r>
          </a:p>
          <a:p>
            <a:r>
              <a:rPr lang="en-US" dirty="0"/>
              <a:t>Considerations</a:t>
            </a:r>
          </a:p>
          <a:p>
            <a:pPr lvl="1"/>
            <a:r>
              <a:rPr lang="en-US" dirty="0"/>
              <a:t>Links in email rather than attachments</a:t>
            </a:r>
          </a:p>
          <a:p>
            <a:pPr lvl="1"/>
            <a:r>
              <a:rPr lang="en-US" dirty="0"/>
              <a:t>Need to link to Basecamp from Smartsheet</a:t>
            </a:r>
          </a:p>
          <a:p>
            <a:pPr lvl="1"/>
            <a:r>
              <a:rPr lang="en-US" dirty="0"/>
              <a:t>Already</a:t>
            </a:r>
            <a:r>
              <a:rPr lang="en-US" baseline="0" dirty="0"/>
              <a:t> receive the information via email</a:t>
            </a:r>
          </a:p>
          <a:p>
            <a:pPr lvl="1"/>
            <a:r>
              <a:rPr lang="en-US" baseline="0" dirty="0"/>
              <a:t>Basecamp sends a lot of email notifications</a:t>
            </a:r>
          </a:p>
          <a:p>
            <a:pPr lvl="1"/>
            <a:r>
              <a:rPr lang="en-US" baseline="0" dirty="0"/>
              <a:t>Seems cluttered and unclear</a:t>
            </a:r>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12</a:t>
            </a:fld>
            <a:endParaRPr lang="en-US" dirty="0"/>
          </a:p>
        </p:txBody>
      </p:sp>
    </p:spTree>
    <p:extLst>
      <p:ext uri="{BB962C8B-B14F-4D97-AF65-F5344CB8AC3E}">
        <p14:creationId xmlns:p14="http://schemas.microsoft.com/office/powerpoint/2010/main" val="1451415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Strengths</a:t>
            </a:r>
          </a:p>
          <a:p>
            <a:pPr marL="171445" indent="-171445">
              <a:buFont typeface="Arial" panose="020B0604020202020204" pitchFamily="34" charset="0"/>
              <a:buChar char="•"/>
            </a:pPr>
            <a:r>
              <a:rPr lang="en-US" dirty="0"/>
              <a:t>Helpful to collect feedback in one place</a:t>
            </a:r>
          </a:p>
          <a:p>
            <a:pPr marL="171445" indent="-171445">
              <a:buFont typeface="Arial" panose="020B0604020202020204" pitchFamily="34" charset="0"/>
              <a:buChar char="•"/>
            </a:pPr>
            <a:r>
              <a:rPr lang="en-US" dirty="0"/>
              <a:t>Considerations</a:t>
            </a:r>
          </a:p>
          <a:p>
            <a:pPr marL="171445" indent="-171445">
              <a:buFont typeface="Arial" panose="020B0604020202020204" pitchFamily="34" charset="0"/>
              <a:buChar char="•"/>
            </a:pPr>
            <a:r>
              <a:rPr lang="en-US" dirty="0"/>
              <a:t>One method for providing and viewing feedback</a:t>
            </a:r>
          </a:p>
          <a:p>
            <a:pPr marL="171445" indent="-171445">
              <a:buFont typeface="Arial" panose="020B0604020202020204" pitchFamily="34" charset="0"/>
              <a:buChar char="•"/>
            </a:pPr>
            <a:r>
              <a:rPr lang="en-US" dirty="0"/>
              <a:t>One place for documents</a:t>
            </a:r>
          </a:p>
          <a:p>
            <a:r>
              <a:rPr lang="en-US" dirty="0"/>
              <a:t>Considerations</a:t>
            </a:r>
          </a:p>
          <a:p>
            <a:pPr marL="171445" indent="-171445">
              <a:buFont typeface="Arial" panose="020B0604020202020204" pitchFamily="34" charset="0"/>
              <a:buChar char="•"/>
            </a:pPr>
            <a:r>
              <a:rPr lang="en-US" dirty="0"/>
              <a:t>Prefer the spreadsheet window to the form, but see benefits of both</a:t>
            </a:r>
          </a:p>
          <a:p>
            <a:endParaRPr lang="en-US" dirty="0"/>
          </a:p>
          <a:p>
            <a:r>
              <a:rPr lang="en-US" dirty="0"/>
              <a:t>How can we provide feedback all can view?</a:t>
            </a:r>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13</a:t>
            </a:fld>
            <a:endParaRPr lang="en-US" dirty="0"/>
          </a:p>
        </p:txBody>
      </p:sp>
    </p:spTree>
    <p:extLst>
      <p:ext uri="{BB962C8B-B14F-4D97-AF65-F5344CB8AC3E}">
        <p14:creationId xmlns:p14="http://schemas.microsoft.com/office/powerpoint/2010/main" val="2034105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worked well?</a:t>
            </a:r>
          </a:p>
          <a:p>
            <a:pPr marL="292885" indent="-292885">
              <a:buFont typeface="Arial" panose="020B0604020202020204" pitchFamily="34" charset="0"/>
              <a:buChar char="•"/>
            </a:pPr>
            <a:r>
              <a:rPr lang="en-US" dirty="0"/>
              <a:t>Active conversations on the calls</a:t>
            </a:r>
          </a:p>
          <a:p>
            <a:pPr marL="292885" indent="-292885">
              <a:buFont typeface="Arial" panose="020B0604020202020204" pitchFamily="34" charset="0"/>
              <a:buChar char="•"/>
            </a:pPr>
            <a:r>
              <a:rPr lang="en-US" dirty="0"/>
              <a:t>Learning about differences</a:t>
            </a:r>
          </a:p>
          <a:p>
            <a:pPr marL="292885" indent="-292885">
              <a:buFont typeface="Arial" panose="020B0604020202020204" pitchFamily="34" charset="0"/>
              <a:buChar char="•"/>
            </a:pPr>
            <a:r>
              <a:rPr lang="en-US" dirty="0"/>
              <a:t>Feedback tools allow comments to be accessible to everyone</a:t>
            </a:r>
          </a:p>
          <a:p>
            <a:pPr marL="292885" indent="-292885">
              <a:buFont typeface="Arial" panose="020B0604020202020204" pitchFamily="34" charset="0"/>
              <a:buChar char="•"/>
            </a:pPr>
            <a:r>
              <a:rPr lang="en-US" dirty="0"/>
              <a:t>Collected information on processes and barriers</a:t>
            </a:r>
          </a:p>
          <a:p>
            <a:pPr marL="292885" indent="-292885">
              <a:buFont typeface="Arial" panose="020B0604020202020204" pitchFamily="34" charset="0"/>
              <a:buChar char="•"/>
            </a:pPr>
            <a:r>
              <a:rPr lang="en-US" dirty="0"/>
              <a:t>Multiple opportunities for feedback</a:t>
            </a:r>
          </a:p>
          <a:p>
            <a:pPr marL="292885" indent="-292885">
              <a:buFont typeface="Arial" panose="020B0604020202020204" pitchFamily="34" charset="0"/>
              <a:buChar char="•"/>
            </a:pPr>
            <a:r>
              <a:rPr lang="en-US" dirty="0"/>
              <a:t>Discussion summarizes salient points</a:t>
            </a:r>
          </a:p>
          <a:p>
            <a:pPr marL="292885" indent="-292885">
              <a:buFont typeface="Arial" panose="020B0604020202020204" pitchFamily="34" charset="0"/>
              <a:buChar char="•"/>
            </a:pPr>
            <a:r>
              <a:rPr lang="en-US" dirty="0"/>
              <a:t>Working toward a common denominator</a:t>
            </a:r>
          </a:p>
          <a:p>
            <a:pPr marL="292885" indent="-292885">
              <a:buFont typeface="Arial" panose="020B0604020202020204" pitchFamily="34" charset="0"/>
              <a:buChar char="•"/>
            </a:pPr>
            <a:r>
              <a:rPr lang="en-US" dirty="0"/>
              <a:t>Slides summarize the offline content and previous conversation</a:t>
            </a:r>
          </a:p>
          <a:p>
            <a:pPr marL="292885" indent="-292885">
              <a:buFont typeface="Arial" panose="020B0604020202020204" pitchFamily="34" charset="0"/>
              <a:buChar char="•"/>
            </a:pPr>
            <a:r>
              <a:rPr lang="en-US" dirty="0"/>
              <a:t>Smartsheet for feedback-</a:t>
            </a:r>
            <a:r>
              <a:rPr lang="en-US" baseline="0" dirty="0"/>
              <a:t> in case you forgot something/didn’t cover</a:t>
            </a:r>
          </a:p>
          <a:p>
            <a:pPr marL="292885" indent="-292885">
              <a:buFont typeface="Arial" panose="020B0604020202020204" pitchFamily="34" charset="0"/>
              <a:buChar char="•"/>
            </a:pPr>
            <a:r>
              <a:rPr lang="en-US" baseline="0" dirty="0"/>
              <a:t>Allowing the discussion to evolve; no agenda</a:t>
            </a:r>
          </a:p>
          <a:p>
            <a:pPr marL="292885" indent="-292885">
              <a:buFont typeface="Arial" panose="020B0604020202020204" pitchFamily="34" charset="0"/>
              <a:buChar char="•"/>
            </a:pPr>
            <a:r>
              <a:rPr lang="en-US" baseline="0" dirty="0"/>
              <a:t>Collect information ahead of time from each jurisdiction in the surveillance systems, find similarities and differences, move toward consensus</a:t>
            </a:r>
            <a:endParaRPr lang="en-US" dirty="0"/>
          </a:p>
          <a:p>
            <a:endParaRPr lang="en-US" dirty="0"/>
          </a:p>
          <a:p>
            <a:r>
              <a:rPr lang="en-US" b="1" dirty="0"/>
              <a:t>What could be improved?</a:t>
            </a:r>
          </a:p>
          <a:p>
            <a:pPr marL="292885" indent="-292885">
              <a:buFont typeface="Arial" panose="020B0604020202020204" pitchFamily="34" charset="0"/>
              <a:buChar char="•"/>
            </a:pPr>
            <a:r>
              <a:rPr lang="en-US" dirty="0"/>
              <a:t>Streamline online feedback and discussions on the calls</a:t>
            </a:r>
          </a:p>
          <a:p>
            <a:pPr marL="761503" lvl="1" indent="-292885">
              <a:buFont typeface="Arial" panose="020B0604020202020204" pitchFamily="34" charset="0"/>
              <a:buChar char="•"/>
            </a:pPr>
            <a:r>
              <a:rPr lang="en-US" dirty="0"/>
              <a:t>Kick-off with questions on call</a:t>
            </a:r>
          </a:p>
          <a:p>
            <a:pPr marL="761503" lvl="1" indent="-292885">
              <a:buFont typeface="Arial" panose="020B0604020202020204" pitchFamily="34" charset="0"/>
              <a:buChar char="•"/>
            </a:pPr>
            <a:r>
              <a:rPr lang="en-US" dirty="0"/>
              <a:t>Online information gathering</a:t>
            </a:r>
          </a:p>
          <a:p>
            <a:pPr marL="761503" lvl="1" indent="-292885">
              <a:buFont typeface="Arial" panose="020B0604020202020204" pitchFamily="34" charset="0"/>
              <a:buChar char="•"/>
            </a:pPr>
            <a:r>
              <a:rPr lang="en-US" dirty="0"/>
              <a:t>Summarize on the next call</a:t>
            </a:r>
          </a:p>
          <a:p>
            <a:pPr marL="292885" indent="-292885">
              <a:buFont typeface="Arial" panose="020B0604020202020204" pitchFamily="34" charset="0"/>
              <a:buChar char="•"/>
            </a:pPr>
            <a:r>
              <a:rPr lang="en-US" dirty="0"/>
              <a:t>Have an alternate attend the call if you are absent</a:t>
            </a:r>
          </a:p>
          <a:p>
            <a:pPr marL="292885" indent="-292885">
              <a:buFont typeface="Arial" panose="020B0604020202020204" pitchFamily="34" charset="0"/>
              <a:buChar char="•"/>
            </a:pPr>
            <a:r>
              <a:rPr lang="en-US" dirty="0"/>
              <a:t>One data element at a time</a:t>
            </a:r>
          </a:p>
          <a:p>
            <a:pPr marL="292885" indent="-292885">
              <a:buFont typeface="Arial" panose="020B0604020202020204" pitchFamily="34" charset="0"/>
              <a:buChar char="•"/>
            </a:pPr>
            <a:r>
              <a:rPr lang="en-US" dirty="0"/>
              <a:t>Need more jurisdictions</a:t>
            </a:r>
          </a:p>
          <a:p>
            <a:pPr marL="292885" indent="-292885">
              <a:buFont typeface="Arial" panose="020B0604020202020204" pitchFamily="34" charset="0"/>
              <a:buChar char="•"/>
            </a:pPr>
            <a:r>
              <a:rPr lang="en-US" dirty="0"/>
              <a:t>Need more disease areas</a:t>
            </a:r>
          </a:p>
          <a:p>
            <a:pPr marL="292885" indent="-292885">
              <a:buFont typeface="Arial" panose="020B0604020202020204" pitchFamily="34" charset="0"/>
              <a:buChar char="•"/>
            </a:pPr>
            <a:r>
              <a:rPr lang="en-US" dirty="0"/>
              <a:t>Encourage new participants</a:t>
            </a:r>
          </a:p>
          <a:p>
            <a:pPr marL="292885" indent="-292885">
              <a:buFont typeface="Arial" panose="020B0604020202020204" pitchFamily="34" charset="0"/>
              <a:buChar char="•"/>
            </a:pPr>
            <a:r>
              <a:rPr lang="en-US" dirty="0"/>
              <a:t>Encourage new voices</a:t>
            </a:r>
          </a:p>
          <a:p>
            <a:pPr marL="292885" indent="-292885">
              <a:buFont typeface="Arial" panose="020B0604020202020204" pitchFamily="34" charset="0"/>
              <a:buChar char="•"/>
            </a:pPr>
            <a:r>
              <a:rPr lang="en-US" dirty="0"/>
              <a:t>Need to set timeline for summaries are returned to participants</a:t>
            </a:r>
          </a:p>
          <a:p>
            <a:pPr marL="292885" indent="-292885">
              <a:buFont typeface="Arial" panose="020B0604020202020204" pitchFamily="34" charset="0"/>
              <a:buChar char="•"/>
            </a:pPr>
            <a:r>
              <a:rPr lang="en-US" dirty="0"/>
              <a:t>Sometimes discussion out of scope- set parameters</a:t>
            </a:r>
          </a:p>
          <a:p>
            <a:endParaRPr lang="en-US" dirty="0"/>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14</a:t>
            </a:fld>
            <a:endParaRPr lang="en-US" dirty="0"/>
          </a:p>
        </p:txBody>
      </p:sp>
    </p:spTree>
    <p:extLst>
      <p:ext uri="{BB962C8B-B14F-4D97-AF65-F5344CB8AC3E}">
        <p14:creationId xmlns:p14="http://schemas.microsoft.com/office/powerpoint/2010/main" val="113644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778E9F-4912-4F41-9FEC-FA613D626BE2}" type="slidenum">
              <a:rPr lang="en-US" smtClean="0"/>
              <a:t>15</a:t>
            </a:fld>
            <a:endParaRPr lang="en-US"/>
          </a:p>
        </p:txBody>
      </p:sp>
    </p:spTree>
    <p:extLst>
      <p:ext uri="{BB962C8B-B14F-4D97-AF65-F5344CB8AC3E}">
        <p14:creationId xmlns:p14="http://schemas.microsoft.com/office/powerpoint/2010/main" val="316156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74"/>
            <a:r>
              <a:rPr lang="en-US" dirty="0"/>
              <a:t>Shared later in the survey, but in reference to “Need to improve harmonization across the MMGs”:</a:t>
            </a:r>
          </a:p>
          <a:p>
            <a:pPr marL="171445" indent="-171445">
              <a:buFont typeface="Arial" panose="020B0604020202020204" pitchFamily="34" charset="0"/>
              <a:buChar char="•"/>
            </a:pPr>
            <a:r>
              <a:rPr lang="en-US" dirty="0"/>
              <a:t>Is there anyone involved in the review of all of the MMGs to first look for similar questions already asked in a different MMG?</a:t>
            </a:r>
          </a:p>
          <a:p>
            <a:pPr marL="171445" indent="-171445">
              <a:buFont typeface="Arial" panose="020B0604020202020204" pitchFamily="34" charset="0"/>
              <a:buChar char="•"/>
            </a:pPr>
            <a:r>
              <a:rPr lang="en-US" dirty="0"/>
              <a:t>During</a:t>
            </a:r>
            <a:r>
              <a:rPr lang="en-US" baseline="0" dirty="0"/>
              <a:t> the NMI sessions, a new tool was discussed. The tool will provide CDC programs developing new MMGs with a prepopulated template with previous MMG questions. </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16</a:t>
            </a:fld>
            <a:endParaRPr lang="en-US" dirty="0"/>
          </a:p>
        </p:txBody>
      </p:sp>
    </p:spTree>
    <p:extLst>
      <p:ext uri="{BB962C8B-B14F-4D97-AF65-F5344CB8AC3E}">
        <p14:creationId xmlns:p14="http://schemas.microsoft.com/office/powerpoint/2010/main" val="1003893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17</a:t>
            </a:fld>
            <a:endParaRPr lang="en-US"/>
          </a:p>
        </p:txBody>
      </p:sp>
    </p:spTree>
    <p:extLst>
      <p:ext uri="{BB962C8B-B14F-4D97-AF65-F5344CB8AC3E}">
        <p14:creationId xmlns:p14="http://schemas.microsoft.com/office/powerpoint/2010/main" val="3489260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778E9F-4912-4F41-9FEC-FA613D626BE2}" type="slidenum">
              <a:rPr lang="en-US" smtClean="0"/>
              <a:t>18</a:t>
            </a:fld>
            <a:endParaRPr lang="en-US"/>
          </a:p>
        </p:txBody>
      </p:sp>
    </p:spTree>
    <p:extLst>
      <p:ext uri="{BB962C8B-B14F-4D97-AF65-F5344CB8AC3E}">
        <p14:creationId xmlns:p14="http://schemas.microsoft.com/office/powerpoint/2010/main" val="3671307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have a process established for the group, we want</a:t>
            </a:r>
            <a:r>
              <a:rPr lang="en-US" baseline="0" dirty="0"/>
              <a:t> to be able to move </a:t>
            </a:r>
            <a:r>
              <a:rPr lang="en-US" dirty="0"/>
              <a:t>more quickly through the data elements and needs. We are planning to leverage interest in specific data elements</a:t>
            </a:r>
            <a:r>
              <a:rPr lang="en-US" baseline="0" dirty="0"/>
              <a:t> and topics for the subgroups during the off-weeks. We’ll also be looking to use that time for increased outreach offline to the missed jurisdictions and program areas, and CDC programs.</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19</a:t>
            </a:fld>
            <a:endParaRPr lang="en-US" dirty="0"/>
          </a:p>
        </p:txBody>
      </p:sp>
    </p:spTree>
    <p:extLst>
      <p:ext uri="{BB962C8B-B14F-4D97-AF65-F5344CB8AC3E}">
        <p14:creationId xmlns:p14="http://schemas.microsoft.com/office/powerpoint/2010/main" val="3159490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778E9F-4912-4F41-9FEC-FA613D626BE2}" type="slidenum">
              <a:rPr lang="en-US" smtClean="0"/>
              <a:t>20</a:t>
            </a:fld>
            <a:endParaRPr lang="en-US"/>
          </a:p>
        </p:txBody>
      </p:sp>
    </p:spTree>
    <p:extLst>
      <p:ext uri="{BB962C8B-B14F-4D97-AF65-F5344CB8AC3E}">
        <p14:creationId xmlns:p14="http://schemas.microsoft.com/office/powerpoint/2010/main" val="212961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t>Review from 04/13/2018:</a:t>
            </a:r>
          </a:p>
          <a:p>
            <a:pPr eaLnBrk="1" hangingPunct="1">
              <a:spcBef>
                <a:spcPct val="0"/>
              </a:spcBef>
            </a:pPr>
            <a:r>
              <a:rPr lang="en-US" altLang="en-US" dirty="0"/>
              <a:t>In order to identify the Date of Illness Onset, you need to select the earliest date of the appropriate signs and symptoms. The signs and symptoms vary by condition, but also vary in specificity. There seem to be some conditions where any relevant sign or symptom would be appropriate, and influenza may be an example. Right now, that could be our Category 1. </a:t>
            </a:r>
          </a:p>
          <a:p>
            <a:pPr eaLnBrk="1" hangingPunct="1">
              <a:spcBef>
                <a:spcPct val="0"/>
              </a:spcBef>
            </a:pPr>
            <a:endParaRPr lang="en-US" altLang="en-US" dirty="0"/>
          </a:p>
          <a:p>
            <a:pPr eaLnBrk="1" hangingPunct="1">
              <a:spcBef>
                <a:spcPct val="0"/>
              </a:spcBef>
            </a:pPr>
            <a:r>
              <a:rPr lang="en-US" altLang="en-US" dirty="0"/>
              <a:t>Category 2 could be those conditions where the case definition signs and symptoms are the only signs and symptoms to be considered. There was some feedback the hepatitides could fit into this category, and perhaps enterics. </a:t>
            </a:r>
          </a:p>
          <a:p>
            <a:pPr eaLnBrk="1" hangingPunct="1">
              <a:spcBef>
                <a:spcPct val="0"/>
              </a:spcBef>
            </a:pPr>
            <a:endParaRPr lang="en-US" altLang="en-US" dirty="0"/>
          </a:p>
          <a:p>
            <a:pPr eaLnBrk="1" hangingPunct="1">
              <a:spcBef>
                <a:spcPct val="0"/>
              </a:spcBef>
            </a:pPr>
            <a:r>
              <a:rPr lang="en-US" altLang="en-US" dirty="0"/>
              <a:t>Category 3 could be those conditions where there really is a defining sign or symptom, and that’s the only one we really want to account for in the earliest onset.</a:t>
            </a:r>
          </a:p>
          <a:p>
            <a:pPr eaLnBrk="1" hangingPunct="1">
              <a:spcBef>
                <a:spcPct val="0"/>
              </a:spcBef>
            </a:pPr>
            <a:endParaRPr lang="en-US" altLang="en-US" dirty="0"/>
          </a:p>
          <a:p>
            <a:pPr eaLnBrk="1" hangingPunct="1">
              <a:spcBef>
                <a:spcPct val="0"/>
              </a:spcBef>
            </a:pPr>
            <a:r>
              <a:rPr lang="en-US" altLang="en-US" dirty="0"/>
              <a:t>Questions:</a:t>
            </a:r>
          </a:p>
          <a:p>
            <a:pPr eaLnBrk="1" hangingPunct="1">
              <a:spcBef>
                <a:spcPct val="0"/>
              </a:spcBef>
            </a:pPr>
            <a:r>
              <a:rPr lang="en-US" altLang="en-US" dirty="0"/>
              <a:t>Would this specificity be sufficient to guide your investigators to selecting the most accurate date?</a:t>
            </a:r>
          </a:p>
          <a:p>
            <a:pPr eaLnBrk="1" hangingPunct="1">
              <a:spcBef>
                <a:spcPct val="0"/>
              </a:spcBef>
            </a:pPr>
            <a:r>
              <a:rPr lang="en-US" altLang="en-US" dirty="0"/>
              <a:t>Is this too granular?</a:t>
            </a:r>
          </a:p>
          <a:p>
            <a:pPr eaLnBrk="1" hangingPunct="1">
              <a:spcBef>
                <a:spcPct val="0"/>
              </a:spcBef>
            </a:pPr>
            <a:r>
              <a:rPr lang="en-US" altLang="en-US" dirty="0"/>
              <a:t>Could you help us fill out this table if we post it in a Smartsheet form?</a:t>
            </a:r>
          </a:p>
        </p:txBody>
      </p:sp>
      <p:sp>
        <p:nvSpPr>
          <p:cNvPr id="4" name="Slide Number Placeholder 3"/>
          <p:cNvSpPr>
            <a:spLocks noGrp="1"/>
          </p:cNvSpPr>
          <p:nvPr>
            <p:ph type="sldNum" sz="quarter" idx="10"/>
          </p:nvPr>
        </p:nvSpPr>
        <p:spPr/>
        <p:txBody>
          <a:bodyPr/>
          <a:lstStyle/>
          <a:p>
            <a:fld id="{D9778E9F-4912-4F41-9FEC-FA613D626BE2}" type="slidenum">
              <a:rPr lang="en-US" smtClean="0"/>
              <a:t>21</a:t>
            </a:fld>
            <a:endParaRPr lang="en-US" dirty="0"/>
          </a:p>
        </p:txBody>
      </p:sp>
    </p:spTree>
    <p:extLst>
      <p:ext uri="{BB962C8B-B14F-4D97-AF65-F5344CB8AC3E}">
        <p14:creationId xmlns:p14="http://schemas.microsoft.com/office/powerpoint/2010/main" val="1535252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778E9F-4912-4F41-9FEC-FA613D626BE2}" type="slidenum">
              <a:rPr lang="en-US" smtClean="0"/>
              <a:t>22</a:t>
            </a:fld>
            <a:endParaRPr lang="en-US"/>
          </a:p>
        </p:txBody>
      </p:sp>
    </p:spTree>
    <p:extLst>
      <p:ext uri="{BB962C8B-B14F-4D97-AF65-F5344CB8AC3E}">
        <p14:creationId xmlns:p14="http://schemas.microsoft.com/office/powerpoint/2010/main" val="2649819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778E9F-4912-4F41-9FEC-FA613D626BE2}" type="slidenum">
              <a:rPr lang="en-US" smtClean="0"/>
              <a:t>23</a:t>
            </a:fld>
            <a:endParaRPr lang="en-US"/>
          </a:p>
        </p:txBody>
      </p:sp>
    </p:spTree>
    <p:extLst>
      <p:ext uri="{BB962C8B-B14F-4D97-AF65-F5344CB8AC3E}">
        <p14:creationId xmlns:p14="http://schemas.microsoft.com/office/powerpoint/2010/main" val="1736733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format offers a Background section, but then it’s clear on this slide for the clinical criteria and case classification.</a:t>
            </a:r>
          </a:p>
          <a:p>
            <a:endParaRPr lang="en-US" dirty="0"/>
          </a:p>
          <a:p>
            <a:r>
              <a:rPr lang="en-US" dirty="0" err="1"/>
              <a:t>H.Flu</a:t>
            </a:r>
            <a:r>
              <a:rPr lang="en-US" baseline="0" dirty="0"/>
              <a:t> (2015) fits the same headers</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24</a:t>
            </a:fld>
            <a:endParaRPr lang="en-US"/>
          </a:p>
        </p:txBody>
      </p:sp>
    </p:spTree>
    <p:extLst>
      <p:ext uri="{BB962C8B-B14F-4D97-AF65-F5344CB8AC3E}">
        <p14:creationId xmlns:p14="http://schemas.microsoft.com/office/powerpoint/2010/main" val="839866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74"/>
            <a:r>
              <a:rPr lang="en-US" dirty="0"/>
              <a:t>Older format uses the Clinical Description section for criteria. Would need to verify this is consistent, but maybe for</a:t>
            </a:r>
            <a:r>
              <a:rPr lang="en-US" baseline="0" dirty="0"/>
              <a:t> a certain set of years we reference the Clinical Description and after 2015, we reference the Clinical Criteria.</a:t>
            </a:r>
            <a:endParaRPr lang="en-US" dirty="0"/>
          </a:p>
          <a:p>
            <a:pPr defTabSz="914374"/>
            <a:endParaRPr lang="en-US" dirty="0"/>
          </a:p>
          <a:p>
            <a:pPr defTabSz="914374"/>
            <a:r>
              <a:rPr lang="en-US" dirty="0"/>
              <a:t>Measles</a:t>
            </a:r>
            <a:r>
              <a:rPr lang="en-US" baseline="0" dirty="0"/>
              <a:t> (2013) fits the same headers</a:t>
            </a:r>
            <a:endParaRPr lang="en-US" dirty="0"/>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25</a:t>
            </a:fld>
            <a:endParaRPr lang="en-US"/>
          </a:p>
        </p:txBody>
      </p:sp>
    </p:spTree>
    <p:extLst>
      <p:ext uri="{BB962C8B-B14F-4D97-AF65-F5344CB8AC3E}">
        <p14:creationId xmlns:p14="http://schemas.microsoft.com/office/powerpoint/2010/main" val="887438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Follows the same format as Hepatitis</a:t>
            </a:r>
            <a:r>
              <a:rPr lang="en-US" baseline="0" dirty="0"/>
              <a:t> A. </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26</a:t>
            </a:fld>
            <a:endParaRPr lang="en-US"/>
          </a:p>
        </p:txBody>
      </p:sp>
    </p:spTree>
    <p:extLst>
      <p:ext uri="{BB962C8B-B14F-4D97-AF65-F5344CB8AC3E}">
        <p14:creationId xmlns:p14="http://schemas.microsoft.com/office/powerpoint/2010/main" val="39538335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highlights</a:t>
            </a:r>
            <a:r>
              <a:rPr lang="en-US" baseline="0" dirty="0"/>
              <a:t> a gap in our group, but the Dengue position statement has no clinical criteria. We’ll need to note some conditions do not have clinical criteria.</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27</a:t>
            </a:fld>
            <a:endParaRPr lang="en-US"/>
          </a:p>
        </p:txBody>
      </p:sp>
    </p:spTree>
    <p:extLst>
      <p:ext uri="{BB962C8B-B14F-4D97-AF65-F5344CB8AC3E}">
        <p14:creationId xmlns:p14="http://schemas.microsoft.com/office/powerpoint/2010/main" val="20969317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6373"/>
            <a:endParaRPr lang="en-US" altLang="en-US" dirty="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38991" indent="-284228">
              <a:defRPr>
                <a:solidFill>
                  <a:schemeClr val="tx1"/>
                </a:solidFill>
                <a:latin typeface="Arial" charset="0"/>
                <a:cs typeface="Arial" charset="0"/>
              </a:defRPr>
            </a:lvl2pPr>
            <a:lvl3pPr marL="1136910" indent="-227381">
              <a:defRPr>
                <a:solidFill>
                  <a:schemeClr val="tx1"/>
                </a:solidFill>
                <a:latin typeface="Arial" charset="0"/>
                <a:cs typeface="Arial" charset="0"/>
              </a:defRPr>
            </a:lvl3pPr>
            <a:lvl4pPr marL="1591674" indent="-227381">
              <a:defRPr>
                <a:solidFill>
                  <a:schemeClr val="tx1"/>
                </a:solidFill>
                <a:latin typeface="Arial" charset="0"/>
                <a:cs typeface="Arial" charset="0"/>
              </a:defRPr>
            </a:lvl4pPr>
            <a:lvl5pPr marL="2046438" indent="-227381">
              <a:defRPr>
                <a:solidFill>
                  <a:schemeClr val="tx1"/>
                </a:solidFill>
                <a:latin typeface="Arial" charset="0"/>
                <a:cs typeface="Arial" charset="0"/>
              </a:defRPr>
            </a:lvl5pPr>
            <a:lvl6pPr marL="2501203" indent="-227381" defTabSz="454764" eaLnBrk="0" fontAlgn="base" hangingPunct="0">
              <a:spcBef>
                <a:spcPct val="0"/>
              </a:spcBef>
              <a:spcAft>
                <a:spcPct val="0"/>
              </a:spcAft>
              <a:defRPr>
                <a:solidFill>
                  <a:schemeClr val="tx1"/>
                </a:solidFill>
                <a:latin typeface="Arial" charset="0"/>
                <a:cs typeface="Arial" charset="0"/>
              </a:defRPr>
            </a:lvl6pPr>
            <a:lvl7pPr marL="2955966" indent="-227381" defTabSz="454764" eaLnBrk="0" fontAlgn="base" hangingPunct="0">
              <a:spcBef>
                <a:spcPct val="0"/>
              </a:spcBef>
              <a:spcAft>
                <a:spcPct val="0"/>
              </a:spcAft>
              <a:defRPr>
                <a:solidFill>
                  <a:schemeClr val="tx1"/>
                </a:solidFill>
                <a:latin typeface="Arial" charset="0"/>
                <a:cs typeface="Arial" charset="0"/>
              </a:defRPr>
            </a:lvl7pPr>
            <a:lvl8pPr marL="3410730" indent="-227381" defTabSz="454764" eaLnBrk="0" fontAlgn="base" hangingPunct="0">
              <a:spcBef>
                <a:spcPct val="0"/>
              </a:spcBef>
              <a:spcAft>
                <a:spcPct val="0"/>
              </a:spcAft>
              <a:defRPr>
                <a:solidFill>
                  <a:schemeClr val="tx1"/>
                </a:solidFill>
                <a:latin typeface="Arial" charset="0"/>
                <a:cs typeface="Arial" charset="0"/>
              </a:defRPr>
            </a:lvl8pPr>
            <a:lvl9pPr marL="3865495" indent="-227381" defTabSz="454764" eaLnBrk="0" fontAlgn="base" hangingPunct="0">
              <a:spcBef>
                <a:spcPct val="0"/>
              </a:spcBef>
              <a:spcAft>
                <a:spcPct val="0"/>
              </a:spcAft>
              <a:defRPr>
                <a:solidFill>
                  <a:schemeClr val="tx1"/>
                </a:solidFill>
                <a:latin typeface="Arial" charset="0"/>
                <a:cs typeface="Arial" charset="0"/>
              </a:defRPr>
            </a:lvl9pPr>
          </a:lstStyle>
          <a:p>
            <a:fld id="{31B64622-F19B-4F8E-9624-9438E36C6A19}" type="slidenum">
              <a:rPr lang="en-US" altLang="en-US" smtClean="0">
                <a:latin typeface="Calibri" pitchFamily="34" charset="0"/>
              </a:rPr>
              <a:pPr/>
              <a:t>28</a:t>
            </a:fld>
            <a:endParaRPr lang="en-US" altLang="en-US">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6373"/>
            <a:endParaRPr lang="en-US" altLang="en-US" dirty="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38991" indent="-284228">
              <a:defRPr>
                <a:solidFill>
                  <a:schemeClr val="tx1"/>
                </a:solidFill>
                <a:latin typeface="Arial" charset="0"/>
                <a:cs typeface="Arial" charset="0"/>
              </a:defRPr>
            </a:lvl2pPr>
            <a:lvl3pPr marL="1136910" indent="-227381">
              <a:defRPr>
                <a:solidFill>
                  <a:schemeClr val="tx1"/>
                </a:solidFill>
                <a:latin typeface="Arial" charset="0"/>
                <a:cs typeface="Arial" charset="0"/>
              </a:defRPr>
            </a:lvl3pPr>
            <a:lvl4pPr marL="1591674" indent="-227381">
              <a:defRPr>
                <a:solidFill>
                  <a:schemeClr val="tx1"/>
                </a:solidFill>
                <a:latin typeface="Arial" charset="0"/>
                <a:cs typeface="Arial" charset="0"/>
              </a:defRPr>
            </a:lvl4pPr>
            <a:lvl5pPr marL="2046438" indent="-227381">
              <a:defRPr>
                <a:solidFill>
                  <a:schemeClr val="tx1"/>
                </a:solidFill>
                <a:latin typeface="Arial" charset="0"/>
                <a:cs typeface="Arial" charset="0"/>
              </a:defRPr>
            </a:lvl5pPr>
            <a:lvl6pPr marL="2501203" indent="-227381" defTabSz="454764" eaLnBrk="0" fontAlgn="base" hangingPunct="0">
              <a:spcBef>
                <a:spcPct val="0"/>
              </a:spcBef>
              <a:spcAft>
                <a:spcPct val="0"/>
              </a:spcAft>
              <a:defRPr>
                <a:solidFill>
                  <a:schemeClr val="tx1"/>
                </a:solidFill>
                <a:latin typeface="Arial" charset="0"/>
                <a:cs typeface="Arial" charset="0"/>
              </a:defRPr>
            </a:lvl6pPr>
            <a:lvl7pPr marL="2955966" indent="-227381" defTabSz="454764" eaLnBrk="0" fontAlgn="base" hangingPunct="0">
              <a:spcBef>
                <a:spcPct val="0"/>
              </a:spcBef>
              <a:spcAft>
                <a:spcPct val="0"/>
              </a:spcAft>
              <a:defRPr>
                <a:solidFill>
                  <a:schemeClr val="tx1"/>
                </a:solidFill>
                <a:latin typeface="Arial" charset="0"/>
                <a:cs typeface="Arial" charset="0"/>
              </a:defRPr>
            </a:lvl7pPr>
            <a:lvl8pPr marL="3410730" indent="-227381" defTabSz="454764" eaLnBrk="0" fontAlgn="base" hangingPunct="0">
              <a:spcBef>
                <a:spcPct val="0"/>
              </a:spcBef>
              <a:spcAft>
                <a:spcPct val="0"/>
              </a:spcAft>
              <a:defRPr>
                <a:solidFill>
                  <a:schemeClr val="tx1"/>
                </a:solidFill>
                <a:latin typeface="Arial" charset="0"/>
                <a:cs typeface="Arial" charset="0"/>
              </a:defRPr>
            </a:lvl8pPr>
            <a:lvl9pPr marL="3865495" indent="-227381" defTabSz="454764" eaLnBrk="0" fontAlgn="base" hangingPunct="0">
              <a:spcBef>
                <a:spcPct val="0"/>
              </a:spcBef>
              <a:spcAft>
                <a:spcPct val="0"/>
              </a:spcAft>
              <a:defRPr>
                <a:solidFill>
                  <a:schemeClr val="tx1"/>
                </a:solidFill>
                <a:latin typeface="Arial" charset="0"/>
                <a:cs typeface="Arial" charset="0"/>
              </a:defRPr>
            </a:lvl9pPr>
          </a:lstStyle>
          <a:p>
            <a:fld id="{82F6F200-A061-4A87-A4AA-BA26151EF961}" type="slidenum">
              <a:rPr lang="en-US" altLang="en-US" smtClean="0">
                <a:latin typeface="Calibri" pitchFamily="34" charset="0"/>
              </a:rPr>
              <a:pPr/>
              <a:t>29</a:t>
            </a:fld>
            <a:endParaRPr lang="en-US" altLang="en-US">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6373"/>
            <a:endParaRPr lang="en-US" altLang="en-US" dirty="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38991" indent="-284228">
              <a:defRPr>
                <a:solidFill>
                  <a:schemeClr val="tx1"/>
                </a:solidFill>
                <a:latin typeface="Arial" charset="0"/>
                <a:cs typeface="Arial" charset="0"/>
              </a:defRPr>
            </a:lvl2pPr>
            <a:lvl3pPr marL="1136910" indent="-227381">
              <a:defRPr>
                <a:solidFill>
                  <a:schemeClr val="tx1"/>
                </a:solidFill>
                <a:latin typeface="Arial" charset="0"/>
                <a:cs typeface="Arial" charset="0"/>
              </a:defRPr>
            </a:lvl3pPr>
            <a:lvl4pPr marL="1591674" indent="-227381">
              <a:defRPr>
                <a:solidFill>
                  <a:schemeClr val="tx1"/>
                </a:solidFill>
                <a:latin typeface="Arial" charset="0"/>
                <a:cs typeface="Arial" charset="0"/>
              </a:defRPr>
            </a:lvl4pPr>
            <a:lvl5pPr marL="2046438" indent="-227381">
              <a:defRPr>
                <a:solidFill>
                  <a:schemeClr val="tx1"/>
                </a:solidFill>
                <a:latin typeface="Arial" charset="0"/>
                <a:cs typeface="Arial" charset="0"/>
              </a:defRPr>
            </a:lvl5pPr>
            <a:lvl6pPr marL="2501203" indent="-227381" defTabSz="454764" eaLnBrk="0" fontAlgn="base" hangingPunct="0">
              <a:spcBef>
                <a:spcPct val="0"/>
              </a:spcBef>
              <a:spcAft>
                <a:spcPct val="0"/>
              </a:spcAft>
              <a:defRPr>
                <a:solidFill>
                  <a:schemeClr val="tx1"/>
                </a:solidFill>
                <a:latin typeface="Arial" charset="0"/>
                <a:cs typeface="Arial" charset="0"/>
              </a:defRPr>
            </a:lvl6pPr>
            <a:lvl7pPr marL="2955966" indent="-227381" defTabSz="454764" eaLnBrk="0" fontAlgn="base" hangingPunct="0">
              <a:spcBef>
                <a:spcPct val="0"/>
              </a:spcBef>
              <a:spcAft>
                <a:spcPct val="0"/>
              </a:spcAft>
              <a:defRPr>
                <a:solidFill>
                  <a:schemeClr val="tx1"/>
                </a:solidFill>
                <a:latin typeface="Arial" charset="0"/>
                <a:cs typeface="Arial" charset="0"/>
              </a:defRPr>
            </a:lvl7pPr>
            <a:lvl8pPr marL="3410730" indent="-227381" defTabSz="454764" eaLnBrk="0" fontAlgn="base" hangingPunct="0">
              <a:spcBef>
                <a:spcPct val="0"/>
              </a:spcBef>
              <a:spcAft>
                <a:spcPct val="0"/>
              </a:spcAft>
              <a:defRPr>
                <a:solidFill>
                  <a:schemeClr val="tx1"/>
                </a:solidFill>
                <a:latin typeface="Arial" charset="0"/>
                <a:cs typeface="Arial" charset="0"/>
              </a:defRPr>
            </a:lvl8pPr>
            <a:lvl9pPr marL="3865495" indent="-227381" defTabSz="454764" eaLnBrk="0" fontAlgn="base" hangingPunct="0">
              <a:spcBef>
                <a:spcPct val="0"/>
              </a:spcBef>
              <a:spcAft>
                <a:spcPct val="0"/>
              </a:spcAft>
              <a:defRPr>
                <a:solidFill>
                  <a:schemeClr val="tx1"/>
                </a:solidFill>
                <a:latin typeface="Arial" charset="0"/>
                <a:cs typeface="Arial" charset="0"/>
              </a:defRPr>
            </a:lvl9pPr>
          </a:lstStyle>
          <a:p>
            <a:fld id="{A0D4E835-6359-4FCD-A2BE-39F7AA0FA957}" type="slidenum">
              <a:rPr lang="en-US" altLang="en-US" smtClean="0">
                <a:latin typeface="Calibri" pitchFamily="34" charset="0"/>
              </a:rPr>
              <a:pPr/>
              <a:t>30</a:t>
            </a:fld>
            <a:endParaRPr lang="en-US" altLang="en-US">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6373"/>
            <a:endParaRPr lang="en-US" altLang="en-US" dirty="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38991" indent="-284228">
              <a:defRPr>
                <a:solidFill>
                  <a:schemeClr val="tx1"/>
                </a:solidFill>
                <a:latin typeface="Arial" charset="0"/>
                <a:cs typeface="Arial" charset="0"/>
              </a:defRPr>
            </a:lvl2pPr>
            <a:lvl3pPr marL="1136910" indent="-227381">
              <a:defRPr>
                <a:solidFill>
                  <a:schemeClr val="tx1"/>
                </a:solidFill>
                <a:latin typeface="Arial" charset="0"/>
                <a:cs typeface="Arial" charset="0"/>
              </a:defRPr>
            </a:lvl3pPr>
            <a:lvl4pPr marL="1591674" indent="-227381">
              <a:defRPr>
                <a:solidFill>
                  <a:schemeClr val="tx1"/>
                </a:solidFill>
                <a:latin typeface="Arial" charset="0"/>
                <a:cs typeface="Arial" charset="0"/>
              </a:defRPr>
            </a:lvl4pPr>
            <a:lvl5pPr marL="2046438" indent="-227381">
              <a:defRPr>
                <a:solidFill>
                  <a:schemeClr val="tx1"/>
                </a:solidFill>
                <a:latin typeface="Arial" charset="0"/>
                <a:cs typeface="Arial" charset="0"/>
              </a:defRPr>
            </a:lvl5pPr>
            <a:lvl6pPr marL="2501203" indent="-227381" defTabSz="454764" eaLnBrk="0" fontAlgn="base" hangingPunct="0">
              <a:spcBef>
                <a:spcPct val="0"/>
              </a:spcBef>
              <a:spcAft>
                <a:spcPct val="0"/>
              </a:spcAft>
              <a:defRPr>
                <a:solidFill>
                  <a:schemeClr val="tx1"/>
                </a:solidFill>
                <a:latin typeface="Arial" charset="0"/>
                <a:cs typeface="Arial" charset="0"/>
              </a:defRPr>
            </a:lvl6pPr>
            <a:lvl7pPr marL="2955966" indent="-227381" defTabSz="454764" eaLnBrk="0" fontAlgn="base" hangingPunct="0">
              <a:spcBef>
                <a:spcPct val="0"/>
              </a:spcBef>
              <a:spcAft>
                <a:spcPct val="0"/>
              </a:spcAft>
              <a:defRPr>
                <a:solidFill>
                  <a:schemeClr val="tx1"/>
                </a:solidFill>
                <a:latin typeface="Arial" charset="0"/>
                <a:cs typeface="Arial" charset="0"/>
              </a:defRPr>
            </a:lvl7pPr>
            <a:lvl8pPr marL="3410730" indent="-227381" defTabSz="454764" eaLnBrk="0" fontAlgn="base" hangingPunct="0">
              <a:spcBef>
                <a:spcPct val="0"/>
              </a:spcBef>
              <a:spcAft>
                <a:spcPct val="0"/>
              </a:spcAft>
              <a:defRPr>
                <a:solidFill>
                  <a:schemeClr val="tx1"/>
                </a:solidFill>
                <a:latin typeface="Arial" charset="0"/>
                <a:cs typeface="Arial" charset="0"/>
              </a:defRPr>
            </a:lvl8pPr>
            <a:lvl9pPr marL="3865495" indent="-227381" defTabSz="454764" eaLnBrk="0" fontAlgn="base" hangingPunct="0">
              <a:spcBef>
                <a:spcPct val="0"/>
              </a:spcBef>
              <a:spcAft>
                <a:spcPct val="0"/>
              </a:spcAft>
              <a:defRPr>
                <a:solidFill>
                  <a:schemeClr val="tx1"/>
                </a:solidFill>
                <a:latin typeface="Arial" charset="0"/>
                <a:cs typeface="Arial" charset="0"/>
              </a:defRPr>
            </a:lvl9pPr>
          </a:lstStyle>
          <a:p>
            <a:fld id="{475293C2-F0FD-4F65-9D7E-DC3A4A58E29E}" type="slidenum">
              <a:rPr lang="en-US" altLang="en-US" smtClean="0">
                <a:latin typeface="Calibri" pitchFamily="34" charset="0"/>
              </a:rPr>
              <a:pPr/>
              <a:t>31</a:t>
            </a:fld>
            <a:endParaRPr lang="en-US" altLang="en-US">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778E9F-4912-4F41-9FEC-FA613D626BE2}" type="slidenum">
              <a:rPr lang="en-US" smtClean="0"/>
              <a:t>32</a:t>
            </a:fld>
            <a:endParaRPr lang="en-US"/>
          </a:p>
        </p:txBody>
      </p:sp>
    </p:spTree>
    <p:extLst>
      <p:ext uri="{BB962C8B-B14F-4D97-AF65-F5344CB8AC3E}">
        <p14:creationId xmlns:p14="http://schemas.microsoft.com/office/powerpoint/2010/main" val="3437237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33</a:t>
            </a:fld>
            <a:endParaRPr lang="en-US"/>
          </a:p>
        </p:txBody>
      </p:sp>
    </p:spTree>
    <p:extLst>
      <p:ext uri="{BB962C8B-B14F-4D97-AF65-F5344CB8AC3E}">
        <p14:creationId xmlns:p14="http://schemas.microsoft.com/office/powerpoint/2010/main" val="2595904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34</a:t>
            </a:fld>
            <a:endParaRPr lang="en-US"/>
          </a:p>
        </p:txBody>
      </p:sp>
    </p:spTree>
    <p:extLst>
      <p:ext uri="{BB962C8B-B14F-4D97-AF65-F5344CB8AC3E}">
        <p14:creationId xmlns:p14="http://schemas.microsoft.com/office/powerpoint/2010/main" val="25959049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35</a:t>
            </a:fld>
            <a:endParaRPr lang="en-US"/>
          </a:p>
        </p:txBody>
      </p:sp>
    </p:spTree>
    <p:extLst>
      <p:ext uri="{BB962C8B-B14F-4D97-AF65-F5344CB8AC3E}">
        <p14:creationId xmlns:p14="http://schemas.microsoft.com/office/powerpoint/2010/main" val="25959049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778E9F-4912-4F41-9FEC-FA613D626BE2}" type="slidenum">
              <a:rPr lang="en-US" smtClean="0"/>
              <a:t>36</a:t>
            </a:fld>
            <a:endParaRPr lang="en-US"/>
          </a:p>
        </p:txBody>
      </p:sp>
    </p:spTree>
    <p:extLst>
      <p:ext uri="{BB962C8B-B14F-4D97-AF65-F5344CB8AC3E}">
        <p14:creationId xmlns:p14="http://schemas.microsoft.com/office/powerpoint/2010/main" val="22885716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37</a:t>
            </a:fld>
            <a:endParaRPr lang="en-US"/>
          </a:p>
        </p:txBody>
      </p:sp>
    </p:spTree>
    <p:extLst>
      <p:ext uri="{BB962C8B-B14F-4D97-AF65-F5344CB8AC3E}">
        <p14:creationId xmlns:p14="http://schemas.microsoft.com/office/powerpoint/2010/main" val="29848792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61018" indent="-292092">
              <a:spcBef>
                <a:spcPct val="30000"/>
              </a:spcBef>
              <a:defRPr sz="1200">
                <a:solidFill>
                  <a:schemeClr val="tx1"/>
                </a:solidFill>
                <a:latin typeface="Calibri" pitchFamily="34" charset="0"/>
              </a:defRPr>
            </a:lvl2pPr>
            <a:lvl3pPr marL="1169947" indent="-233674">
              <a:spcBef>
                <a:spcPct val="30000"/>
              </a:spcBef>
              <a:defRPr sz="1200">
                <a:solidFill>
                  <a:schemeClr val="tx1"/>
                </a:solidFill>
                <a:latin typeface="Calibri" pitchFamily="34" charset="0"/>
              </a:defRPr>
            </a:lvl3pPr>
            <a:lvl4pPr marL="1638872" indent="-233674">
              <a:spcBef>
                <a:spcPct val="30000"/>
              </a:spcBef>
              <a:defRPr sz="1200">
                <a:solidFill>
                  <a:schemeClr val="tx1"/>
                </a:solidFill>
                <a:latin typeface="Calibri" pitchFamily="34" charset="0"/>
              </a:defRPr>
            </a:lvl4pPr>
            <a:lvl5pPr marL="2107798" indent="-233674">
              <a:spcBef>
                <a:spcPct val="30000"/>
              </a:spcBef>
              <a:defRPr sz="1200">
                <a:solidFill>
                  <a:schemeClr val="tx1"/>
                </a:solidFill>
                <a:latin typeface="Calibri" pitchFamily="34" charset="0"/>
              </a:defRPr>
            </a:lvl5pPr>
            <a:lvl6pPr marL="2562515" indent="-233674" defTabSz="454715" eaLnBrk="0" fontAlgn="base" hangingPunct="0">
              <a:spcBef>
                <a:spcPct val="30000"/>
              </a:spcBef>
              <a:spcAft>
                <a:spcPct val="0"/>
              </a:spcAft>
              <a:defRPr sz="1200">
                <a:solidFill>
                  <a:schemeClr val="tx1"/>
                </a:solidFill>
                <a:latin typeface="Calibri" pitchFamily="34" charset="0"/>
              </a:defRPr>
            </a:lvl6pPr>
            <a:lvl7pPr marL="3017230" indent="-233674" defTabSz="454715" eaLnBrk="0" fontAlgn="base" hangingPunct="0">
              <a:spcBef>
                <a:spcPct val="30000"/>
              </a:spcBef>
              <a:spcAft>
                <a:spcPct val="0"/>
              </a:spcAft>
              <a:defRPr sz="1200">
                <a:solidFill>
                  <a:schemeClr val="tx1"/>
                </a:solidFill>
                <a:latin typeface="Calibri" pitchFamily="34" charset="0"/>
              </a:defRPr>
            </a:lvl7pPr>
            <a:lvl8pPr marL="3471947" indent="-233674" defTabSz="454715" eaLnBrk="0" fontAlgn="base" hangingPunct="0">
              <a:spcBef>
                <a:spcPct val="30000"/>
              </a:spcBef>
              <a:spcAft>
                <a:spcPct val="0"/>
              </a:spcAft>
              <a:defRPr sz="1200">
                <a:solidFill>
                  <a:schemeClr val="tx1"/>
                </a:solidFill>
                <a:latin typeface="Calibri" pitchFamily="34" charset="0"/>
              </a:defRPr>
            </a:lvl8pPr>
            <a:lvl9pPr marL="3926662" indent="-233674" defTabSz="454715" eaLnBrk="0" fontAlgn="base" hangingPunct="0">
              <a:spcBef>
                <a:spcPct val="30000"/>
              </a:spcBef>
              <a:spcAft>
                <a:spcPct val="0"/>
              </a:spcAft>
              <a:defRPr sz="1200">
                <a:solidFill>
                  <a:schemeClr val="tx1"/>
                </a:solidFill>
                <a:latin typeface="Calibri" pitchFamily="34" charset="0"/>
              </a:defRPr>
            </a:lvl9pPr>
          </a:lstStyle>
          <a:p>
            <a:pPr>
              <a:spcBef>
                <a:spcPct val="0"/>
              </a:spcBef>
            </a:pPr>
            <a:fld id="{C68FDE86-D03E-4C6A-AD1A-8D38FAEAD473}" type="slidenum">
              <a:rPr lang="en-US" altLang="en-US" smtClean="0"/>
              <a:pPr>
                <a:spcBef>
                  <a:spcPct val="0"/>
                </a:spcBef>
              </a:pPr>
              <a:t>38</a:t>
            </a:fld>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Include Emily and Elizabeth for future?</a:t>
            </a: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61018" indent="-292092">
              <a:spcBef>
                <a:spcPct val="30000"/>
              </a:spcBef>
              <a:defRPr sz="1200">
                <a:solidFill>
                  <a:schemeClr val="tx1"/>
                </a:solidFill>
                <a:latin typeface="Calibri" pitchFamily="34" charset="0"/>
              </a:defRPr>
            </a:lvl2pPr>
            <a:lvl3pPr marL="1169947" indent="-233674">
              <a:spcBef>
                <a:spcPct val="30000"/>
              </a:spcBef>
              <a:defRPr sz="1200">
                <a:solidFill>
                  <a:schemeClr val="tx1"/>
                </a:solidFill>
                <a:latin typeface="Calibri" pitchFamily="34" charset="0"/>
              </a:defRPr>
            </a:lvl3pPr>
            <a:lvl4pPr marL="1638872" indent="-233674">
              <a:spcBef>
                <a:spcPct val="30000"/>
              </a:spcBef>
              <a:defRPr sz="1200">
                <a:solidFill>
                  <a:schemeClr val="tx1"/>
                </a:solidFill>
                <a:latin typeface="Calibri" pitchFamily="34" charset="0"/>
              </a:defRPr>
            </a:lvl4pPr>
            <a:lvl5pPr marL="2107798" indent="-233674">
              <a:spcBef>
                <a:spcPct val="30000"/>
              </a:spcBef>
              <a:defRPr sz="1200">
                <a:solidFill>
                  <a:schemeClr val="tx1"/>
                </a:solidFill>
                <a:latin typeface="Calibri" pitchFamily="34" charset="0"/>
              </a:defRPr>
            </a:lvl5pPr>
            <a:lvl6pPr marL="2562515" indent="-233674" defTabSz="454715" eaLnBrk="0" fontAlgn="base" hangingPunct="0">
              <a:spcBef>
                <a:spcPct val="30000"/>
              </a:spcBef>
              <a:spcAft>
                <a:spcPct val="0"/>
              </a:spcAft>
              <a:defRPr sz="1200">
                <a:solidFill>
                  <a:schemeClr val="tx1"/>
                </a:solidFill>
                <a:latin typeface="Calibri" pitchFamily="34" charset="0"/>
              </a:defRPr>
            </a:lvl6pPr>
            <a:lvl7pPr marL="3017230" indent="-233674" defTabSz="454715" eaLnBrk="0" fontAlgn="base" hangingPunct="0">
              <a:spcBef>
                <a:spcPct val="30000"/>
              </a:spcBef>
              <a:spcAft>
                <a:spcPct val="0"/>
              </a:spcAft>
              <a:defRPr sz="1200">
                <a:solidFill>
                  <a:schemeClr val="tx1"/>
                </a:solidFill>
                <a:latin typeface="Calibri" pitchFamily="34" charset="0"/>
              </a:defRPr>
            </a:lvl7pPr>
            <a:lvl8pPr marL="3471947" indent="-233674" defTabSz="454715" eaLnBrk="0" fontAlgn="base" hangingPunct="0">
              <a:spcBef>
                <a:spcPct val="30000"/>
              </a:spcBef>
              <a:spcAft>
                <a:spcPct val="0"/>
              </a:spcAft>
              <a:defRPr sz="1200">
                <a:solidFill>
                  <a:schemeClr val="tx1"/>
                </a:solidFill>
                <a:latin typeface="Calibri" pitchFamily="34" charset="0"/>
              </a:defRPr>
            </a:lvl8pPr>
            <a:lvl9pPr marL="3926662" indent="-233674" defTabSz="454715" eaLnBrk="0" fontAlgn="base" hangingPunct="0">
              <a:spcBef>
                <a:spcPct val="30000"/>
              </a:spcBef>
              <a:spcAft>
                <a:spcPct val="0"/>
              </a:spcAft>
              <a:defRPr sz="1200">
                <a:solidFill>
                  <a:schemeClr val="tx1"/>
                </a:solidFill>
                <a:latin typeface="Calibri" pitchFamily="34" charset="0"/>
              </a:defRPr>
            </a:lvl9pPr>
          </a:lstStyle>
          <a:p>
            <a:pPr>
              <a:spcBef>
                <a:spcPct val="0"/>
              </a:spcBef>
            </a:pPr>
            <a:fld id="{C68FDE86-D03E-4C6A-AD1A-8D38FAEAD473}" type="slidenum">
              <a:rPr lang="en-US" altLang="en-US" smtClean="0"/>
              <a:pPr>
                <a:spcBef>
                  <a:spcPct val="0"/>
                </a:spcBef>
              </a:pPr>
              <a:t>39</a:t>
            </a:fld>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778E9F-4912-4F41-9FEC-FA613D626BE2}" type="slidenum">
              <a:rPr lang="en-US" smtClean="0"/>
              <a:t>40</a:t>
            </a:fld>
            <a:endParaRPr lang="en-US"/>
          </a:p>
        </p:txBody>
      </p:sp>
    </p:spTree>
    <p:extLst>
      <p:ext uri="{BB962C8B-B14F-4D97-AF65-F5344CB8AC3E}">
        <p14:creationId xmlns:p14="http://schemas.microsoft.com/office/powerpoint/2010/main" val="20129691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1:05-1:40 (tentative; can continue if there is discussion)</a:t>
            </a:r>
          </a:p>
          <a:p>
            <a:pPr eaLnBrk="1" hangingPunct="1">
              <a:spcBef>
                <a:spcPct val="0"/>
              </a:spcBef>
            </a:pPr>
            <a:endParaRPr lang="en-US" altLang="en-US"/>
          </a:p>
          <a:p>
            <a:pPr eaLnBrk="1" hangingPunct="1">
              <a:spcBef>
                <a:spcPct val="0"/>
              </a:spcBef>
            </a:pPr>
            <a:endParaRPr lang="en-US" altLang="en-US"/>
          </a:p>
          <a:p>
            <a:pPr eaLnBrk="1" hangingPunct="1">
              <a:spcBef>
                <a:spcPct val="0"/>
              </a:spcBef>
            </a:pPr>
            <a:r>
              <a:rPr lang="en-US" altLang="en-US"/>
              <a:t>According to the Generic Version 2.0 Message Mapping Guide Data Element Description, the purpose of the Date of Illness Onset is to identify the beginning of the illness. This date is approximated by the date when signs or symptoms pertinent to the condition begin. Therefore, this data element could be considered synonymous with Symptom Onset Date, which is not a data element in the MMG.</a:t>
            </a: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61530" indent="-292895">
              <a:spcBef>
                <a:spcPct val="30000"/>
              </a:spcBef>
              <a:defRPr sz="1200">
                <a:solidFill>
                  <a:schemeClr val="tx1"/>
                </a:solidFill>
                <a:latin typeface="Calibri" pitchFamily="34" charset="0"/>
              </a:defRPr>
            </a:lvl2pPr>
            <a:lvl3pPr marL="1171587" indent="-234317">
              <a:spcBef>
                <a:spcPct val="30000"/>
              </a:spcBef>
              <a:defRPr sz="1200">
                <a:solidFill>
                  <a:schemeClr val="tx1"/>
                </a:solidFill>
                <a:latin typeface="Calibri" pitchFamily="34" charset="0"/>
              </a:defRPr>
            </a:lvl3pPr>
            <a:lvl4pPr marL="1640220" indent="-234317">
              <a:spcBef>
                <a:spcPct val="30000"/>
              </a:spcBef>
              <a:defRPr sz="1200">
                <a:solidFill>
                  <a:schemeClr val="tx1"/>
                </a:solidFill>
                <a:latin typeface="Calibri" pitchFamily="34" charset="0"/>
              </a:defRPr>
            </a:lvl4pPr>
            <a:lvl5pPr marL="2108855" indent="-234317">
              <a:spcBef>
                <a:spcPct val="30000"/>
              </a:spcBef>
              <a:defRPr sz="1200">
                <a:solidFill>
                  <a:schemeClr val="tx1"/>
                </a:solidFill>
                <a:latin typeface="Calibri" pitchFamily="34" charset="0"/>
              </a:defRPr>
            </a:lvl5pPr>
            <a:lvl6pPr marL="2577489" indent="-234317" defTabSz="468635" eaLnBrk="0" fontAlgn="base" hangingPunct="0">
              <a:spcBef>
                <a:spcPct val="30000"/>
              </a:spcBef>
              <a:spcAft>
                <a:spcPct val="0"/>
              </a:spcAft>
              <a:defRPr sz="1200">
                <a:solidFill>
                  <a:schemeClr val="tx1"/>
                </a:solidFill>
                <a:latin typeface="Calibri" pitchFamily="34" charset="0"/>
              </a:defRPr>
            </a:lvl6pPr>
            <a:lvl7pPr marL="3046124" indent="-234317" defTabSz="468635" eaLnBrk="0" fontAlgn="base" hangingPunct="0">
              <a:spcBef>
                <a:spcPct val="30000"/>
              </a:spcBef>
              <a:spcAft>
                <a:spcPct val="0"/>
              </a:spcAft>
              <a:defRPr sz="1200">
                <a:solidFill>
                  <a:schemeClr val="tx1"/>
                </a:solidFill>
                <a:latin typeface="Calibri" pitchFamily="34" charset="0"/>
              </a:defRPr>
            </a:lvl7pPr>
            <a:lvl8pPr marL="3514759" indent="-234317" defTabSz="468635" eaLnBrk="0" fontAlgn="base" hangingPunct="0">
              <a:spcBef>
                <a:spcPct val="30000"/>
              </a:spcBef>
              <a:spcAft>
                <a:spcPct val="0"/>
              </a:spcAft>
              <a:defRPr sz="1200">
                <a:solidFill>
                  <a:schemeClr val="tx1"/>
                </a:solidFill>
                <a:latin typeface="Calibri" pitchFamily="34" charset="0"/>
              </a:defRPr>
            </a:lvl8pPr>
            <a:lvl9pPr marL="3983393" indent="-234317" defTabSz="468635" eaLnBrk="0" fontAlgn="base" hangingPunct="0">
              <a:spcBef>
                <a:spcPct val="30000"/>
              </a:spcBef>
              <a:spcAft>
                <a:spcPct val="0"/>
              </a:spcAft>
              <a:defRPr sz="1200">
                <a:solidFill>
                  <a:schemeClr val="tx1"/>
                </a:solidFill>
                <a:latin typeface="Calibri" pitchFamily="34" charset="0"/>
              </a:defRPr>
            </a:lvl9pPr>
          </a:lstStyle>
          <a:p>
            <a:pPr>
              <a:spcBef>
                <a:spcPct val="0"/>
              </a:spcBef>
            </a:pPr>
            <a:fld id="{92B7357F-5C79-4CC2-A735-093E0EA6ACAD}" type="slidenum">
              <a:rPr lang="en-US" altLang="en-US"/>
              <a:pPr>
                <a:spcBef>
                  <a:spcPct val="0"/>
                </a:spcBef>
              </a:pPr>
              <a:t>41</a:t>
            </a:fld>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946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61530" indent="-292895">
              <a:spcBef>
                <a:spcPct val="30000"/>
              </a:spcBef>
              <a:defRPr sz="1200">
                <a:solidFill>
                  <a:schemeClr val="tx1"/>
                </a:solidFill>
                <a:latin typeface="Calibri" pitchFamily="34" charset="0"/>
              </a:defRPr>
            </a:lvl2pPr>
            <a:lvl3pPr marL="1171587" indent="-234317">
              <a:spcBef>
                <a:spcPct val="30000"/>
              </a:spcBef>
              <a:defRPr sz="1200">
                <a:solidFill>
                  <a:schemeClr val="tx1"/>
                </a:solidFill>
                <a:latin typeface="Calibri" pitchFamily="34" charset="0"/>
              </a:defRPr>
            </a:lvl3pPr>
            <a:lvl4pPr marL="1640220" indent="-234317">
              <a:spcBef>
                <a:spcPct val="30000"/>
              </a:spcBef>
              <a:defRPr sz="1200">
                <a:solidFill>
                  <a:schemeClr val="tx1"/>
                </a:solidFill>
                <a:latin typeface="Calibri" pitchFamily="34" charset="0"/>
              </a:defRPr>
            </a:lvl4pPr>
            <a:lvl5pPr marL="2108855" indent="-234317">
              <a:spcBef>
                <a:spcPct val="30000"/>
              </a:spcBef>
              <a:defRPr sz="1200">
                <a:solidFill>
                  <a:schemeClr val="tx1"/>
                </a:solidFill>
                <a:latin typeface="Calibri" pitchFamily="34" charset="0"/>
              </a:defRPr>
            </a:lvl5pPr>
            <a:lvl6pPr marL="2577489" indent="-234317" defTabSz="468635" eaLnBrk="0" fontAlgn="base" hangingPunct="0">
              <a:spcBef>
                <a:spcPct val="30000"/>
              </a:spcBef>
              <a:spcAft>
                <a:spcPct val="0"/>
              </a:spcAft>
              <a:defRPr sz="1200">
                <a:solidFill>
                  <a:schemeClr val="tx1"/>
                </a:solidFill>
                <a:latin typeface="Calibri" pitchFamily="34" charset="0"/>
              </a:defRPr>
            </a:lvl6pPr>
            <a:lvl7pPr marL="3046124" indent="-234317" defTabSz="468635" eaLnBrk="0" fontAlgn="base" hangingPunct="0">
              <a:spcBef>
                <a:spcPct val="30000"/>
              </a:spcBef>
              <a:spcAft>
                <a:spcPct val="0"/>
              </a:spcAft>
              <a:defRPr sz="1200">
                <a:solidFill>
                  <a:schemeClr val="tx1"/>
                </a:solidFill>
                <a:latin typeface="Calibri" pitchFamily="34" charset="0"/>
              </a:defRPr>
            </a:lvl7pPr>
            <a:lvl8pPr marL="3514759" indent="-234317" defTabSz="468635" eaLnBrk="0" fontAlgn="base" hangingPunct="0">
              <a:spcBef>
                <a:spcPct val="30000"/>
              </a:spcBef>
              <a:spcAft>
                <a:spcPct val="0"/>
              </a:spcAft>
              <a:defRPr sz="1200">
                <a:solidFill>
                  <a:schemeClr val="tx1"/>
                </a:solidFill>
                <a:latin typeface="Calibri" pitchFamily="34" charset="0"/>
              </a:defRPr>
            </a:lvl8pPr>
            <a:lvl9pPr marL="3983393" indent="-234317" defTabSz="468635" eaLnBrk="0" fontAlgn="base" hangingPunct="0">
              <a:spcBef>
                <a:spcPct val="30000"/>
              </a:spcBef>
              <a:spcAft>
                <a:spcPct val="0"/>
              </a:spcAft>
              <a:defRPr sz="1200">
                <a:solidFill>
                  <a:schemeClr val="tx1"/>
                </a:solidFill>
                <a:latin typeface="Calibri" pitchFamily="34" charset="0"/>
              </a:defRPr>
            </a:lvl9pPr>
          </a:lstStyle>
          <a:p>
            <a:pPr>
              <a:spcBef>
                <a:spcPct val="0"/>
              </a:spcBef>
            </a:pPr>
            <a:fld id="{A6131994-2C00-482C-BFE9-7D9B5A52AE7D}" type="slidenum">
              <a:rPr lang="en-US" altLang="en-US"/>
              <a:pPr>
                <a:spcBef>
                  <a:spcPct val="0"/>
                </a:spcBef>
              </a:pPr>
              <a:t>42</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778E9F-4912-4F41-9FEC-FA613D626BE2}" type="slidenum">
              <a:rPr lang="en-US" smtClean="0"/>
              <a:t>43</a:t>
            </a:fld>
            <a:endParaRPr lang="en-US"/>
          </a:p>
        </p:txBody>
      </p:sp>
    </p:spTree>
    <p:extLst>
      <p:ext uri="{BB962C8B-B14F-4D97-AF65-F5344CB8AC3E}">
        <p14:creationId xmlns:p14="http://schemas.microsoft.com/office/powerpoint/2010/main" val="12256828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44</a:t>
            </a:fld>
            <a:endParaRPr lang="en-US" dirty="0"/>
          </a:p>
        </p:txBody>
      </p:sp>
    </p:spTree>
    <p:extLst>
      <p:ext uri="{BB962C8B-B14F-4D97-AF65-F5344CB8AC3E}">
        <p14:creationId xmlns:p14="http://schemas.microsoft.com/office/powerpoint/2010/main" val="17768884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45</a:t>
            </a:fld>
            <a:endParaRPr lang="en-US" dirty="0"/>
          </a:p>
        </p:txBody>
      </p:sp>
    </p:spTree>
    <p:extLst>
      <p:ext uri="{BB962C8B-B14F-4D97-AF65-F5344CB8AC3E}">
        <p14:creationId xmlns:p14="http://schemas.microsoft.com/office/powerpoint/2010/main" val="7036013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9778E9F-4912-4F41-9FEC-FA613D626BE2}" type="slidenum">
              <a:rPr lang="en-US" smtClean="0"/>
              <a:t>46</a:t>
            </a:fld>
            <a:endParaRPr lang="en-US" dirty="0"/>
          </a:p>
        </p:txBody>
      </p:sp>
    </p:spTree>
    <p:extLst>
      <p:ext uri="{BB962C8B-B14F-4D97-AF65-F5344CB8AC3E}">
        <p14:creationId xmlns:p14="http://schemas.microsoft.com/office/powerpoint/2010/main" val="27956625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47</a:t>
            </a:fld>
            <a:endParaRPr lang="en-US" dirty="0"/>
          </a:p>
        </p:txBody>
      </p:sp>
    </p:spTree>
    <p:extLst>
      <p:ext uri="{BB962C8B-B14F-4D97-AF65-F5344CB8AC3E}">
        <p14:creationId xmlns:p14="http://schemas.microsoft.com/office/powerpoint/2010/main" val="27956625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269">
              <a:defRPr/>
            </a:pP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48</a:t>
            </a:fld>
            <a:endParaRPr lang="en-US" dirty="0"/>
          </a:p>
        </p:txBody>
      </p:sp>
    </p:spTree>
    <p:extLst>
      <p:ext uri="{BB962C8B-B14F-4D97-AF65-F5344CB8AC3E}">
        <p14:creationId xmlns:p14="http://schemas.microsoft.com/office/powerpoint/2010/main" val="22221128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9778E9F-4912-4F41-9FEC-FA613D626BE2}" type="slidenum">
              <a:rPr lang="en-US" smtClean="0"/>
              <a:t>49</a:t>
            </a:fld>
            <a:endParaRPr lang="en-US" dirty="0"/>
          </a:p>
        </p:txBody>
      </p:sp>
    </p:spTree>
    <p:extLst>
      <p:ext uri="{BB962C8B-B14F-4D97-AF65-F5344CB8AC3E}">
        <p14:creationId xmlns:p14="http://schemas.microsoft.com/office/powerpoint/2010/main" val="17400515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738" indent="-175738">
              <a:buFont typeface="Arial" charset="0"/>
              <a:buChar char="•"/>
            </a:pPr>
            <a:endParaRPr lang="en-US" baseline="0" dirty="0"/>
          </a:p>
          <a:p>
            <a:pPr marL="175738" indent="-175738">
              <a:buFont typeface="Arial" charset="0"/>
              <a:buChar char="•"/>
            </a:pP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50</a:t>
            </a:fld>
            <a:endParaRPr lang="en-US" dirty="0"/>
          </a:p>
        </p:txBody>
      </p:sp>
    </p:spTree>
    <p:extLst>
      <p:ext uri="{BB962C8B-B14F-4D97-AF65-F5344CB8AC3E}">
        <p14:creationId xmlns:p14="http://schemas.microsoft.com/office/powerpoint/2010/main" val="25061425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51</a:t>
            </a:fld>
            <a:endParaRPr lang="en-US" dirty="0"/>
          </a:p>
        </p:txBody>
      </p:sp>
    </p:spTree>
    <p:extLst>
      <p:ext uri="{BB962C8B-B14F-4D97-AF65-F5344CB8AC3E}">
        <p14:creationId xmlns:p14="http://schemas.microsoft.com/office/powerpoint/2010/main" val="40833415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6349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61018" indent="-292092">
              <a:spcBef>
                <a:spcPct val="30000"/>
              </a:spcBef>
              <a:defRPr sz="1200">
                <a:solidFill>
                  <a:schemeClr val="tx1"/>
                </a:solidFill>
                <a:latin typeface="Calibri" pitchFamily="34" charset="0"/>
              </a:defRPr>
            </a:lvl2pPr>
            <a:lvl3pPr marL="1169947" indent="-233674">
              <a:spcBef>
                <a:spcPct val="30000"/>
              </a:spcBef>
              <a:defRPr sz="1200">
                <a:solidFill>
                  <a:schemeClr val="tx1"/>
                </a:solidFill>
                <a:latin typeface="Calibri" pitchFamily="34" charset="0"/>
              </a:defRPr>
            </a:lvl3pPr>
            <a:lvl4pPr marL="1638872" indent="-233674">
              <a:spcBef>
                <a:spcPct val="30000"/>
              </a:spcBef>
              <a:defRPr sz="1200">
                <a:solidFill>
                  <a:schemeClr val="tx1"/>
                </a:solidFill>
                <a:latin typeface="Calibri" pitchFamily="34" charset="0"/>
              </a:defRPr>
            </a:lvl4pPr>
            <a:lvl5pPr marL="2107798" indent="-233674">
              <a:spcBef>
                <a:spcPct val="30000"/>
              </a:spcBef>
              <a:defRPr sz="1200">
                <a:solidFill>
                  <a:schemeClr val="tx1"/>
                </a:solidFill>
                <a:latin typeface="Calibri" pitchFamily="34" charset="0"/>
              </a:defRPr>
            </a:lvl5pPr>
            <a:lvl6pPr marL="2562515" indent="-233674" defTabSz="454715" eaLnBrk="0" fontAlgn="base" hangingPunct="0">
              <a:spcBef>
                <a:spcPct val="30000"/>
              </a:spcBef>
              <a:spcAft>
                <a:spcPct val="0"/>
              </a:spcAft>
              <a:defRPr sz="1200">
                <a:solidFill>
                  <a:schemeClr val="tx1"/>
                </a:solidFill>
                <a:latin typeface="Calibri" pitchFamily="34" charset="0"/>
              </a:defRPr>
            </a:lvl6pPr>
            <a:lvl7pPr marL="3017230" indent="-233674" defTabSz="454715" eaLnBrk="0" fontAlgn="base" hangingPunct="0">
              <a:spcBef>
                <a:spcPct val="30000"/>
              </a:spcBef>
              <a:spcAft>
                <a:spcPct val="0"/>
              </a:spcAft>
              <a:defRPr sz="1200">
                <a:solidFill>
                  <a:schemeClr val="tx1"/>
                </a:solidFill>
                <a:latin typeface="Calibri" pitchFamily="34" charset="0"/>
              </a:defRPr>
            </a:lvl7pPr>
            <a:lvl8pPr marL="3471947" indent="-233674" defTabSz="454715" eaLnBrk="0" fontAlgn="base" hangingPunct="0">
              <a:spcBef>
                <a:spcPct val="30000"/>
              </a:spcBef>
              <a:spcAft>
                <a:spcPct val="0"/>
              </a:spcAft>
              <a:defRPr sz="1200">
                <a:solidFill>
                  <a:schemeClr val="tx1"/>
                </a:solidFill>
                <a:latin typeface="Calibri" pitchFamily="34" charset="0"/>
              </a:defRPr>
            </a:lvl8pPr>
            <a:lvl9pPr marL="3926662" indent="-233674" defTabSz="454715" eaLnBrk="0" fontAlgn="base" hangingPunct="0">
              <a:spcBef>
                <a:spcPct val="30000"/>
              </a:spcBef>
              <a:spcAft>
                <a:spcPct val="0"/>
              </a:spcAft>
              <a:defRPr sz="1200">
                <a:solidFill>
                  <a:schemeClr val="tx1"/>
                </a:solidFill>
                <a:latin typeface="Calibri" pitchFamily="34" charset="0"/>
              </a:defRPr>
            </a:lvl9pPr>
          </a:lstStyle>
          <a:p>
            <a:pPr>
              <a:spcBef>
                <a:spcPct val="0"/>
              </a:spcBef>
            </a:pPr>
            <a:fld id="{96C7715D-834F-455A-ACE7-CFEAC3BC4062}" type="slidenum">
              <a:rPr lang="en-US" altLang="en-US" smtClean="0"/>
              <a:pPr>
                <a:spcBef>
                  <a:spcPct val="0"/>
                </a:spcBef>
              </a:pPr>
              <a:t>52</a:t>
            </a:fld>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38913" indent="-284198">
              <a:defRPr>
                <a:solidFill>
                  <a:schemeClr val="tx1"/>
                </a:solidFill>
                <a:latin typeface="Arial" pitchFamily="34" charset="0"/>
                <a:cs typeface="Arial" pitchFamily="34" charset="0"/>
              </a:defRPr>
            </a:lvl2pPr>
            <a:lvl3pPr marL="1136790" indent="-227359">
              <a:defRPr>
                <a:solidFill>
                  <a:schemeClr val="tx1"/>
                </a:solidFill>
                <a:latin typeface="Arial" pitchFamily="34" charset="0"/>
                <a:cs typeface="Arial" pitchFamily="34" charset="0"/>
              </a:defRPr>
            </a:lvl3pPr>
            <a:lvl4pPr marL="1591506" indent="-227359">
              <a:defRPr>
                <a:solidFill>
                  <a:schemeClr val="tx1"/>
                </a:solidFill>
                <a:latin typeface="Arial" pitchFamily="34" charset="0"/>
                <a:cs typeface="Arial" pitchFamily="34" charset="0"/>
              </a:defRPr>
            </a:lvl4pPr>
            <a:lvl5pPr marL="2046221" indent="-227359">
              <a:defRPr>
                <a:solidFill>
                  <a:schemeClr val="tx1"/>
                </a:solidFill>
                <a:latin typeface="Arial" pitchFamily="34" charset="0"/>
                <a:cs typeface="Arial" pitchFamily="34" charset="0"/>
              </a:defRPr>
            </a:lvl5pPr>
            <a:lvl6pPr marL="2500936" indent="-227359" defTabSz="454715" eaLnBrk="0" fontAlgn="base" hangingPunct="0">
              <a:spcBef>
                <a:spcPct val="0"/>
              </a:spcBef>
              <a:spcAft>
                <a:spcPct val="0"/>
              </a:spcAft>
              <a:defRPr>
                <a:solidFill>
                  <a:schemeClr val="tx1"/>
                </a:solidFill>
                <a:latin typeface="Arial" pitchFamily="34" charset="0"/>
                <a:cs typeface="Arial" pitchFamily="34" charset="0"/>
              </a:defRPr>
            </a:lvl6pPr>
            <a:lvl7pPr marL="2955654" indent="-227359" defTabSz="454715" eaLnBrk="0" fontAlgn="base" hangingPunct="0">
              <a:spcBef>
                <a:spcPct val="0"/>
              </a:spcBef>
              <a:spcAft>
                <a:spcPct val="0"/>
              </a:spcAft>
              <a:defRPr>
                <a:solidFill>
                  <a:schemeClr val="tx1"/>
                </a:solidFill>
                <a:latin typeface="Arial" pitchFamily="34" charset="0"/>
                <a:cs typeface="Arial" pitchFamily="34" charset="0"/>
              </a:defRPr>
            </a:lvl7pPr>
            <a:lvl8pPr marL="3410369" indent="-227359" defTabSz="454715" eaLnBrk="0" fontAlgn="base" hangingPunct="0">
              <a:spcBef>
                <a:spcPct val="0"/>
              </a:spcBef>
              <a:spcAft>
                <a:spcPct val="0"/>
              </a:spcAft>
              <a:defRPr>
                <a:solidFill>
                  <a:schemeClr val="tx1"/>
                </a:solidFill>
                <a:latin typeface="Arial" pitchFamily="34" charset="0"/>
                <a:cs typeface="Arial" pitchFamily="34" charset="0"/>
              </a:defRPr>
            </a:lvl8pPr>
            <a:lvl9pPr marL="3865086" indent="-227359" defTabSz="454715" eaLnBrk="0" fontAlgn="base" hangingPunct="0">
              <a:spcBef>
                <a:spcPct val="0"/>
              </a:spcBef>
              <a:spcAft>
                <a:spcPct val="0"/>
              </a:spcAft>
              <a:defRPr>
                <a:solidFill>
                  <a:schemeClr val="tx1"/>
                </a:solidFill>
                <a:latin typeface="Arial" pitchFamily="34" charset="0"/>
                <a:cs typeface="Arial" pitchFamily="34" charset="0"/>
              </a:defRPr>
            </a:lvl9pPr>
          </a:lstStyle>
          <a:p>
            <a:fld id="{8019C421-7F9C-457A-93DB-8BA7B04F6CF8}" type="slidenum">
              <a:rPr lang="en-US" altLang="en-US" smtClean="0">
                <a:latin typeface="Calibri" pitchFamily="34" charset="0"/>
              </a:rPr>
              <a:pPr/>
              <a:t>53</a:t>
            </a:fld>
            <a:endParaRPr lang="en-US" altLang="en-US" dirty="0">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54</a:t>
            </a:fld>
            <a:endParaRPr lang="en-US" dirty="0"/>
          </a:p>
        </p:txBody>
      </p:sp>
    </p:spTree>
    <p:extLst>
      <p:ext uri="{BB962C8B-B14F-4D97-AF65-F5344CB8AC3E}">
        <p14:creationId xmlns:p14="http://schemas.microsoft.com/office/powerpoint/2010/main" val="13181867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457200" y="1558549"/>
            <a:ext cx="6400800" cy="1752600"/>
          </a:xfrm>
        </p:spPr>
        <p:txBody>
          <a:bodyPr/>
          <a:lstStyle>
            <a:lvl1pPr marL="0" indent="0" algn="l">
              <a:buNone/>
              <a:defRPr sz="3200">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dirty="0">
                <a:solidFill>
                  <a:schemeClr val="tx1">
                    <a:lumMod val="65000"/>
                    <a:lumOff val="35000"/>
                  </a:schemeClr>
                </a:solidFill>
                <a:latin typeface="+mj-lt"/>
                <a:cs typeface="Arial-Mdm-FC"/>
              </a:rPr>
              <a:t>Subtitle</a:t>
            </a:r>
            <a:endParaRPr lang="en-US" sz="2800" dirty="0">
              <a:solidFill>
                <a:schemeClr val="tx1">
                  <a:lumMod val="65000"/>
                  <a:lumOff val="35000"/>
                </a:schemeClr>
              </a:solidFill>
              <a:latin typeface="Avenir" panose="02000503040000020003" pitchFamily="2" charset="0"/>
              <a:cs typeface="Arial-Mdm-FC"/>
            </a:endParaRPr>
          </a:p>
        </p:txBody>
      </p:sp>
      <p:sp>
        <p:nvSpPr>
          <p:cNvPr id="4" name="Title 3"/>
          <p:cNvSpPr>
            <a:spLocks noGrp="1"/>
          </p:cNvSpPr>
          <p:nvPr>
            <p:ph type="title"/>
          </p:nvPr>
        </p:nvSpPr>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2628033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dirty="0"/>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82153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dirty="0"/>
              <a:t>Insert Title Here</a:t>
            </a:r>
          </a:p>
        </p:txBody>
      </p:sp>
    </p:spTree>
    <p:extLst>
      <p:ext uri="{BB962C8B-B14F-4D97-AF65-F5344CB8AC3E}">
        <p14:creationId xmlns:p14="http://schemas.microsoft.com/office/powerpoint/2010/main" val="333105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7026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2593538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extBox 1"/>
          <p:cNvSpPr txBox="1"/>
          <p:nvPr userDrawn="1"/>
        </p:nvSpPr>
        <p:spPr>
          <a:xfrm>
            <a:off x="304800" y="304800"/>
            <a:ext cx="5695950" cy="707886"/>
          </a:xfrm>
          <a:prstGeom prst="rect">
            <a:avLst/>
          </a:prstGeom>
          <a:noFill/>
        </p:spPr>
        <p:txBody>
          <a:bodyPr wrap="square" rtlCol="0">
            <a:spAutoFit/>
          </a:bodyPr>
          <a:lstStyle/>
          <a:p>
            <a:r>
              <a:rPr lang="en-US" sz="4000" dirty="0"/>
              <a:t>Title</a:t>
            </a:r>
          </a:p>
        </p:txBody>
      </p:sp>
    </p:spTree>
    <p:extLst>
      <p:ext uri="{BB962C8B-B14F-4D97-AF65-F5344CB8AC3E}">
        <p14:creationId xmlns:p14="http://schemas.microsoft.com/office/powerpoint/2010/main" val="153967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err="1">
                <a:solidFill>
                  <a:schemeClr val="tx1">
                    <a:lumMod val="65000"/>
                    <a:lumOff val="35000"/>
                  </a:schemeClr>
                </a:solidFill>
                <a:latin typeface="Avenir" panose="02000503040000020003" pitchFamily="2" charset="0"/>
                <a:cs typeface="Arial-Lgt-FC"/>
              </a:rPr>
              <a:t>cmccoull@cste.org</a:t>
            </a:r>
            <a:endParaRPr lang="en-US" sz="1300" dirty="0">
              <a:solidFill>
                <a:schemeClr val="tx1">
                  <a:lumMod val="65000"/>
                  <a:lumOff val="35000"/>
                </a:schemeClr>
              </a:solidFill>
              <a:latin typeface="Avenir" panose="02000503040000020003" pitchFamily="2" charset="0"/>
              <a:cs typeface="Arial-Lgt-FC"/>
            </a:endParaRPr>
          </a:p>
          <a:p>
            <a:pPr algn="r"/>
            <a:endParaRPr lang="en-US" sz="1600" dirty="0">
              <a:latin typeface="Avenir" panose="02000503040000020003" pitchFamily="2" charset="0"/>
            </a:endParaRPr>
          </a:p>
        </p:txBody>
      </p:sp>
    </p:spTree>
    <p:extLst>
      <p:ext uri="{BB962C8B-B14F-4D97-AF65-F5344CB8AC3E}">
        <p14:creationId xmlns:p14="http://schemas.microsoft.com/office/powerpoint/2010/main" val="33695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5928102" cy="742089"/>
          </a:xfrm>
        </p:spPr>
        <p:txBody>
          <a:bodyPr anchor="b">
            <a:normAutofit/>
          </a:bodyPr>
          <a:lstStyle>
            <a:lvl1pPr algn="l">
              <a:defRPr sz="2400" b="0">
                <a:latin typeface="Avenir LT 45 Book" panose="02000503020000020003" pitchFamily="2" charset="0"/>
              </a:defRPr>
            </a:lvl1pPr>
          </a:lstStyle>
          <a:p>
            <a:r>
              <a:rPr lang="en-US" sz="4000" dirty="0">
                <a:solidFill>
                  <a:srgbClr val="101957"/>
                </a:solidFill>
                <a:latin typeface="Avenir" panose="02000503040000020003" pitchFamily="2" charset="0"/>
                <a:cs typeface="Arial-Mdm-FC"/>
              </a:rPr>
              <a:t>Header</a:t>
            </a:r>
            <a:endParaRPr lang="en-US" dirty="0"/>
          </a:p>
        </p:txBody>
      </p:sp>
      <p:sp>
        <p:nvSpPr>
          <p:cNvPr id="3" name="Content Placeholder 2"/>
          <p:cNvSpPr>
            <a:spLocks noGrp="1"/>
          </p:cNvSpPr>
          <p:nvPr>
            <p:ph idx="1" hasCustomPrompt="1"/>
          </p:nvPr>
        </p:nvSpPr>
        <p:spPr>
          <a:xfrm>
            <a:off x="3575050" y="1435100"/>
            <a:ext cx="5111750" cy="4691063"/>
          </a:xfrm>
        </p:spPr>
        <p:txBody>
          <a:bodyPr/>
          <a:lstStyle>
            <a:lvl1pPr algn="l">
              <a:defRPr sz="3200">
                <a:latin typeface="Avenir LT 45 Book" panose="02000503020000020003" pitchFamily="2" charset="0"/>
              </a:defRPr>
            </a:lvl1pPr>
            <a:lvl2pPr marL="800100" indent="-342900" algn="l">
              <a:lnSpc>
                <a:spcPct val="130000"/>
              </a:lnSpc>
              <a:buFont typeface="Arial"/>
              <a:buChar char="•"/>
              <a:defRPr sz="1600"/>
            </a:lvl2pPr>
            <a:lvl3pPr marL="800100" indent="0">
              <a:buNone/>
              <a:defRPr sz="1200"/>
            </a:lvl3pPr>
            <a:lvl4pPr>
              <a:defRPr sz="2000"/>
            </a:lvl4pPr>
            <a:lvl5pPr>
              <a:defRPr sz="2000"/>
            </a:lvl5pPr>
            <a:lvl6pPr>
              <a:defRPr sz="2000"/>
            </a:lvl6pPr>
            <a:lvl7pPr>
              <a:defRPr sz="2000"/>
            </a:lvl7pPr>
            <a:lvl8pPr>
              <a:defRPr sz="2000"/>
            </a:lvl8pPr>
            <a:lvl9pPr>
              <a:defRPr sz="2000"/>
            </a:lvl9pPr>
          </a:lstStyle>
          <a:p>
            <a:pPr algn="l"/>
            <a:r>
              <a:rPr lang="en-US" dirty="0" err="1">
                <a:solidFill>
                  <a:srgbClr val="585543"/>
                </a:solidFill>
                <a:latin typeface="Avenir" panose="02000503040000020003" pitchFamily="2" charset="0"/>
                <a:cs typeface="Arial-Mdm-FC"/>
              </a:rPr>
              <a:t>Subheader</a:t>
            </a:r>
            <a:endParaRPr lang="en-US" dirty="0">
              <a:solidFill>
                <a:srgbClr val="585543"/>
              </a:solidFill>
              <a:latin typeface="Avenir" panose="02000503040000020003" pitchFamily="2" charset="0"/>
              <a:cs typeface="Arial-Lgt-FC"/>
            </a:endParaRPr>
          </a:p>
          <a:p>
            <a:pPr algn="l"/>
            <a:r>
              <a:rPr lang="en-US" sz="2000" dirty="0">
                <a:solidFill>
                  <a:schemeClr val="tx1">
                    <a:lumMod val="65000"/>
                    <a:lumOff val="35000"/>
                  </a:schemeClr>
                </a:solidFill>
                <a:latin typeface="Avenir" panose="02000503040000020003" pitchFamily="2" charset="0"/>
                <a:cs typeface="Arial-Lgt-FC"/>
              </a:rPr>
              <a:t>Lorem ipsum dolor sit </a:t>
            </a:r>
            <a:r>
              <a:rPr lang="en-US" sz="2000" dirty="0" err="1">
                <a:solidFill>
                  <a:schemeClr val="tx1">
                    <a:lumMod val="65000"/>
                    <a:lumOff val="35000"/>
                  </a:schemeClr>
                </a:solidFill>
                <a:latin typeface="Avenir" panose="02000503040000020003" pitchFamily="2" charset="0"/>
                <a:cs typeface="Arial-Lgt-FC"/>
              </a:rPr>
              <a:t>amet</a:t>
            </a:r>
            <a:r>
              <a:rPr lang="en-US" sz="2000" dirty="0">
                <a:solidFill>
                  <a:schemeClr val="tx1">
                    <a:lumMod val="65000"/>
                    <a:lumOff val="35000"/>
                  </a:schemeClr>
                </a:solidFill>
                <a:latin typeface="Avenir" panose="02000503040000020003" pitchFamily="2" charset="0"/>
                <a:cs typeface="Arial-Lgt-FC"/>
              </a:rPr>
              <a:t>, id </a:t>
            </a:r>
            <a:r>
              <a:rPr lang="en-US" sz="2000" dirty="0" err="1">
                <a:solidFill>
                  <a:schemeClr val="tx1">
                    <a:lumMod val="65000"/>
                    <a:lumOff val="35000"/>
                  </a:schemeClr>
                </a:solidFill>
                <a:latin typeface="Avenir" panose="02000503040000020003" pitchFamily="2" charset="0"/>
                <a:cs typeface="Arial-Lgt-FC"/>
              </a:rPr>
              <a:t>reque</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appareat</a:t>
            </a:r>
            <a:r>
              <a:rPr lang="en-US" sz="2000" dirty="0">
                <a:solidFill>
                  <a:schemeClr val="tx1">
                    <a:lumMod val="65000"/>
                    <a:lumOff val="35000"/>
                  </a:schemeClr>
                </a:solidFill>
                <a:latin typeface="Avenir" panose="02000503040000020003" pitchFamily="2" charset="0"/>
                <a:cs typeface="Arial-Lgt-FC"/>
              </a:rPr>
              <a:t> per. </a:t>
            </a:r>
            <a:r>
              <a:rPr lang="en-US" sz="2000" dirty="0" err="1">
                <a:solidFill>
                  <a:schemeClr val="tx1">
                    <a:lumMod val="65000"/>
                    <a:lumOff val="35000"/>
                  </a:schemeClr>
                </a:solidFill>
                <a:latin typeface="Avenir" panose="02000503040000020003" pitchFamily="2" charset="0"/>
                <a:cs typeface="Arial-Lgt-FC"/>
              </a:rPr>
              <a:t>Te</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neglegentur</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comprehens</a:t>
            </a:r>
            <a:r>
              <a:rPr lang="en-US" sz="2000" dirty="0">
                <a:solidFill>
                  <a:schemeClr val="tx1">
                    <a:lumMod val="65000"/>
                    <a:lumOff val="35000"/>
                  </a:schemeClr>
                </a:solidFill>
                <a:latin typeface="Avenir" panose="02000503040000020003" pitchFamily="2" charset="0"/>
                <a:cs typeface="Arial-Lgt-FC"/>
              </a:rPr>
              <a:t> qui. Ne qui </a:t>
            </a:r>
            <a:r>
              <a:rPr lang="en-US" sz="2000" dirty="0" err="1">
                <a:solidFill>
                  <a:schemeClr val="tx1">
                    <a:lumMod val="65000"/>
                    <a:lumOff val="35000"/>
                  </a:schemeClr>
                </a:solidFill>
                <a:latin typeface="Avenir" panose="02000503040000020003" pitchFamily="2" charset="0"/>
                <a:cs typeface="Arial-Lgt-FC"/>
              </a:rPr>
              <a:t>eirmod</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mediocrem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Mentitum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maluisset</a:t>
            </a:r>
            <a:r>
              <a:rPr lang="en-US" sz="2000" dirty="0">
                <a:solidFill>
                  <a:schemeClr val="tx1">
                    <a:lumMod val="65000"/>
                    <a:lumOff val="35000"/>
                  </a:schemeClr>
                </a:solidFill>
                <a:latin typeface="Avenir" panose="02000503040000020003" pitchFamily="2" charset="0"/>
                <a:cs typeface="Arial-Lgt-FC"/>
              </a:rPr>
              <a:t> et sea, </a:t>
            </a:r>
            <a:r>
              <a:rPr lang="en-US" sz="2000" dirty="0" err="1">
                <a:solidFill>
                  <a:schemeClr val="tx1">
                    <a:lumMod val="65000"/>
                    <a:lumOff val="35000"/>
                  </a:schemeClr>
                </a:solidFill>
                <a:latin typeface="Avenir" panose="02000503040000020003" pitchFamily="2" charset="0"/>
                <a:cs typeface="Arial-Lgt-FC"/>
              </a:rPr>
              <a:t>harum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solet</a:t>
            </a:r>
            <a:r>
              <a:rPr lang="en-US" sz="2000" dirty="0">
                <a:solidFill>
                  <a:schemeClr val="tx1">
                    <a:lumMod val="65000"/>
                    <a:lumOff val="35000"/>
                  </a:schemeClr>
                </a:solidFill>
                <a:latin typeface="Avenir" panose="02000503040000020003" pitchFamily="2" charset="0"/>
                <a:cs typeface="Arial-Lgt-FC"/>
              </a:rPr>
              <a:t> id mea. 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101957"/>
                </a:solidFill>
                <a:latin typeface="Avenir" panose="02000503040000020003"/>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57762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01957"/>
                </a:solidFill>
                <a:latin typeface="Avenir LT 45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rgbClr val="101957"/>
                </a:solidFill>
                <a:latin typeface="Avenir" panose="02000503040000020003"/>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101957"/>
                </a:solidFill>
                <a:latin typeface="Avenir LT 45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367917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ctrTitle"/>
          </p:nvPr>
        </p:nvSpPr>
        <p:spPr>
          <a:xfrm>
            <a:off x="381000" y="328083"/>
            <a:ext cx="6064250" cy="698500"/>
          </a:xfrm>
        </p:spPr>
        <p:txBody>
          <a:bodyPr>
            <a:normAutofit/>
          </a:bodyPr>
          <a:lstStyle>
            <a:lvl1pPr>
              <a:defRPr>
                <a:latin typeface="Avenir LT 45 Book" panose="02000503020000020003" pitchFamily="2" charset="0"/>
              </a:defRPr>
            </a:lvl1pPr>
          </a:lstStyle>
          <a:p>
            <a:pPr algn="l">
              <a:lnSpc>
                <a:spcPct val="80000"/>
              </a:lnSpc>
            </a:pPr>
            <a:r>
              <a:rPr lang="en-US" sz="4000" dirty="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69117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101957"/>
                </a:solidFill>
                <a:latin typeface="Avenir LT 45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2179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7" name="Picture 6" descr="header-01.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Placeholder 1"/>
          <p:cNvSpPr>
            <a:spLocks noGrp="1"/>
          </p:cNvSpPr>
          <p:nvPr>
            <p:ph type="title"/>
          </p:nvPr>
        </p:nvSpPr>
        <p:spPr>
          <a:xfrm>
            <a:off x="457200" y="193977"/>
            <a:ext cx="8229600" cy="983894"/>
          </a:xfrm>
          <a:prstGeom prst="rect">
            <a:avLst/>
          </a:prstGeom>
        </p:spPr>
        <p:txBody>
          <a:bodyPr vert="horz" lIns="91440" tIns="45720" rIns="91440" bIns="45720" rtlCol="0" anchor="ctr">
            <a:normAutofit/>
          </a:bodyPr>
          <a:lstStyle/>
          <a:p>
            <a:r>
              <a:rPr lang="en-US" dirty="0"/>
              <a:t>Header</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852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400" kern="1200">
          <a:solidFill>
            <a:srgbClr val="15275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mj-lt"/>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s://3.basecamp.com/3164497/join/1guTDJpympSc"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199" y="1558549"/>
            <a:ext cx="7702953" cy="1752600"/>
          </a:xfrm>
        </p:spPr>
        <p:txBody>
          <a:bodyPr>
            <a:normAutofit/>
          </a:bodyPr>
          <a:lstStyle/>
          <a:p>
            <a:r>
              <a:rPr lang="en-US" dirty="0"/>
              <a:t>Surveillance Practice and </a:t>
            </a:r>
          </a:p>
          <a:p>
            <a:r>
              <a:rPr lang="en-US" dirty="0"/>
              <a:t>Implementation Subcommittee (SPIS)</a:t>
            </a:r>
          </a:p>
          <a:p>
            <a:r>
              <a:rPr lang="en-US" dirty="0"/>
              <a:t>June 22 2018</a:t>
            </a:r>
          </a:p>
        </p:txBody>
      </p:sp>
      <p:sp>
        <p:nvSpPr>
          <p:cNvPr id="3" name="Title 2"/>
          <p:cNvSpPr>
            <a:spLocks noGrp="1"/>
          </p:cNvSpPr>
          <p:nvPr>
            <p:ph type="title"/>
          </p:nvPr>
        </p:nvSpPr>
        <p:spPr/>
        <p:txBody>
          <a:bodyPr>
            <a:normAutofit fontScale="90000"/>
          </a:bodyPr>
          <a:lstStyle/>
          <a:p>
            <a:r>
              <a:rPr lang="en-US" dirty="0"/>
              <a:t>Data Standardization Work Group</a:t>
            </a:r>
          </a:p>
        </p:txBody>
      </p:sp>
    </p:spTree>
    <p:extLst>
      <p:ext uri="{BB962C8B-B14F-4D97-AF65-F5344CB8AC3E}">
        <p14:creationId xmlns:p14="http://schemas.microsoft.com/office/powerpoint/2010/main" val="2100191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Text Placeholder 2"/>
          <p:cNvSpPr>
            <a:spLocks noGrp="1"/>
          </p:cNvSpPr>
          <p:nvPr>
            <p:ph type="body" sz="quarter" idx="10"/>
          </p:nvPr>
        </p:nvSpPr>
        <p:spPr/>
        <p:txBody>
          <a:bodyPr/>
          <a:lstStyle/>
          <a:p>
            <a:r>
              <a:rPr lang="en-US" dirty="0"/>
              <a:t>Welcome and Roll Call</a:t>
            </a:r>
          </a:p>
          <a:p>
            <a:r>
              <a:rPr lang="en-US" dirty="0"/>
              <a:t>CSTE Conference Recap</a:t>
            </a:r>
          </a:p>
          <a:p>
            <a:r>
              <a:rPr lang="en-US" dirty="0"/>
              <a:t>Workgroup Survey Highlights</a:t>
            </a:r>
          </a:p>
          <a:p>
            <a:r>
              <a:rPr lang="en-US" dirty="0"/>
              <a:t>Date of Illness Onset</a:t>
            </a:r>
          </a:p>
          <a:p>
            <a:pPr lvl="1"/>
            <a:r>
              <a:rPr lang="en-US" dirty="0"/>
              <a:t>Signs and symptoms</a:t>
            </a:r>
          </a:p>
          <a:p>
            <a:pPr lvl="1"/>
            <a:r>
              <a:rPr lang="en-US" dirty="0"/>
              <a:t>Implementation actions</a:t>
            </a:r>
          </a:p>
          <a:p>
            <a:r>
              <a:rPr lang="en-US" dirty="0"/>
              <a:t>Diagnosis Date</a:t>
            </a:r>
          </a:p>
          <a:p>
            <a:r>
              <a:rPr lang="en-US" dirty="0"/>
              <a:t>New meeting schedule</a:t>
            </a:r>
          </a:p>
          <a:p>
            <a:r>
              <a:rPr lang="en-US" dirty="0"/>
              <a:t>Wrap up</a:t>
            </a:r>
          </a:p>
        </p:txBody>
      </p:sp>
    </p:spTree>
    <p:extLst>
      <p:ext uri="{BB962C8B-B14F-4D97-AF65-F5344CB8AC3E}">
        <p14:creationId xmlns:p14="http://schemas.microsoft.com/office/powerpoint/2010/main" val="700972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CSTE Conference Recap</a:t>
            </a:r>
          </a:p>
        </p:txBody>
      </p:sp>
    </p:spTree>
    <p:extLst>
      <p:ext uri="{BB962C8B-B14F-4D97-AF65-F5344CB8AC3E}">
        <p14:creationId xmlns:p14="http://schemas.microsoft.com/office/powerpoint/2010/main" val="1400760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Conference Recap</a:t>
            </a:r>
          </a:p>
        </p:txBody>
      </p:sp>
      <p:sp>
        <p:nvSpPr>
          <p:cNvPr id="4" name="Text Placeholder 3"/>
          <p:cNvSpPr>
            <a:spLocks noGrp="1"/>
          </p:cNvSpPr>
          <p:nvPr>
            <p:ph type="body" sz="quarter" idx="10"/>
          </p:nvPr>
        </p:nvSpPr>
        <p:spPr>
          <a:xfrm>
            <a:off x="1055848" y="3390302"/>
            <a:ext cx="7072147" cy="861152"/>
          </a:xfrm>
          <a:ln w="38100">
            <a:solidFill>
              <a:schemeClr val="accent1"/>
            </a:solidFill>
          </a:ln>
        </p:spPr>
        <p:txBody>
          <a:bodyPr anchor="ctr" anchorCtr="0">
            <a:normAutofit/>
          </a:bodyPr>
          <a:lstStyle/>
          <a:p>
            <a:pPr marL="0" indent="0" algn="ctr">
              <a:buNone/>
            </a:pPr>
            <a:r>
              <a:rPr lang="en-US" sz="3200" dirty="0"/>
              <a:t>What is the scope of this workgroup?</a:t>
            </a:r>
          </a:p>
        </p:txBody>
      </p:sp>
      <p:sp>
        <p:nvSpPr>
          <p:cNvPr id="5" name="TextBox 4"/>
          <p:cNvSpPr txBox="1"/>
          <p:nvPr/>
        </p:nvSpPr>
        <p:spPr>
          <a:xfrm>
            <a:off x="1102055" y="1259176"/>
            <a:ext cx="1397062" cy="830997"/>
          </a:xfrm>
          <a:prstGeom prst="rect">
            <a:avLst/>
          </a:prstGeom>
          <a:noFill/>
          <a:ln>
            <a:solidFill>
              <a:schemeClr val="accent1"/>
            </a:solidFill>
            <a:prstDash val="dash"/>
          </a:ln>
        </p:spPr>
        <p:txBody>
          <a:bodyPr wrap="square" rtlCol="0">
            <a:spAutoFit/>
          </a:bodyPr>
          <a:lstStyle/>
          <a:p>
            <a:pPr algn="ctr"/>
            <a:r>
              <a:rPr lang="en-US" sz="2400" dirty="0"/>
              <a:t>Gender identity</a:t>
            </a:r>
          </a:p>
        </p:txBody>
      </p:sp>
      <p:sp>
        <p:nvSpPr>
          <p:cNvPr id="6" name="TextBox 5"/>
          <p:cNvSpPr txBox="1"/>
          <p:nvPr/>
        </p:nvSpPr>
        <p:spPr>
          <a:xfrm>
            <a:off x="6894207" y="5536641"/>
            <a:ext cx="959788" cy="461665"/>
          </a:xfrm>
          <a:prstGeom prst="rect">
            <a:avLst/>
          </a:prstGeom>
          <a:noFill/>
          <a:ln>
            <a:solidFill>
              <a:schemeClr val="accent1"/>
            </a:solidFill>
            <a:prstDash val="dash"/>
          </a:ln>
        </p:spPr>
        <p:txBody>
          <a:bodyPr wrap="square" rtlCol="0">
            <a:spAutoFit/>
          </a:bodyPr>
          <a:lstStyle/>
          <a:p>
            <a:r>
              <a:rPr lang="en-US" sz="2400" dirty="0"/>
              <a:t>Race</a:t>
            </a:r>
          </a:p>
        </p:txBody>
      </p:sp>
      <p:sp>
        <p:nvSpPr>
          <p:cNvPr id="7" name="TextBox 6"/>
          <p:cNvSpPr txBox="1"/>
          <p:nvPr/>
        </p:nvSpPr>
        <p:spPr>
          <a:xfrm>
            <a:off x="672098" y="5536641"/>
            <a:ext cx="2256976" cy="461665"/>
          </a:xfrm>
          <a:prstGeom prst="rect">
            <a:avLst/>
          </a:prstGeom>
          <a:noFill/>
          <a:ln>
            <a:solidFill>
              <a:schemeClr val="accent1"/>
            </a:solidFill>
            <a:prstDash val="dash"/>
          </a:ln>
        </p:spPr>
        <p:txBody>
          <a:bodyPr wrap="square" rtlCol="0">
            <a:spAutoFit/>
          </a:bodyPr>
          <a:lstStyle/>
          <a:p>
            <a:r>
              <a:rPr lang="en-US" sz="2400" dirty="0"/>
              <a:t>Homelessness</a:t>
            </a:r>
          </a:p>
        </p:txBody>
      </p:sp>
      <p:sp>
        <p:nvSpPr>
          <p:cNvPr id="8" name="TextBox 7"/>
          <p:cNvSpPr txBox="1"/>
          <p:nvPr/>
        </p:nvSpPr>
        <p:spPr>
          <a:xfrm>
            <a:off x="6599370" y="1329143"/>
            <a:ext cx="1549462" cy="830997"/>
          </a:xfrm>
          <a:prstGeom prst="rect">
            <a:avLst/>
          </a:prstGeom>
          <a:noFill/>
          <a:ln>
            <a:solidFill>
              <a:schemeClr val="accent1"/>
            </a:solidFill>
            <a:prstDash val="dash"/>
          </a:ln>
        </p:spPr>
        <p:txBody>
          <a:bodyPr wrap="square" rtlCol="0">
            <a:spAutoFit/>
          </a:bodyPr>
          <a:lstStyle/>
          <a:p>
            <a:pPr algn="ctr"/>
            <a:r>
              <a:rPr lang="en-US" sz="2400" dirty="0"/>
              <a:t>Event Date</a:t>
            </a:r>
          </a:p>
        </p:txBody>
      </p:sp>
      <p:sp>
        <p:nvSpPr>
          <p:cNvPr id="9" name="TextBox 8"/>
          <p:cNvSpPr txBox="1"/>
          <p:nvPr/>
        </p:nvSpPr>
        <p:spPr>
          <a:xfrm>
            <a:off x="3483662" y="5085244"/>
            <a:ext cx="2462017" cy="1200329"/>
          </a:xfrm>
          <a:prstGeom prst="rect">
            <a:avLst/>
          </a:prstGeom>
          <a:noFill/>
          <a:ln>
            <a:solidFill>
              <a:schemeClr val="accent1"/>
            </a:solidFill>
            <a:prstDash val="dash"/>
          </a:ln>
        </p:spPr>
        <p:txBody>
          <a:bodyPr wrap="square" rtlCol="0">
            <a:spAutoFit/>
          </a:bodyPr>
          <a:lstStyle/>
          <a:p>
            <a:pPr algn="ctr"/>
            <a:r>
              <a:rPr lang="en-US" sz="2400" dirty="0"/>
              <a:t>How/when to apply new case definitions</a:t>
            </a:r>
          </a:p>
        </p:txBody>
      </p:sp>
      <p:sp>
        <p:nvSpPr>
          <p:cNvPr id="10" name="TextBox 9"/>
          <p:cNvSpPr txBox="1"/>
          <p:nvPr/>
        </p:nvSpPr>
        <p:spPr>
          <a:xfrm>
            <a:off x="3867306" y="1372834"/>
            <a:ext cx="1694728" cy="461665"/>
          </a:xfrm>
          <a:prstGeom prst="rect">
            <a:avLst/>
          </a:prstGeom>
          <a:noFill/>
          <a:ln>
            <a:solidFill>
              <a:schemeClr val="accent1"/>
            </a:solidFill>
            <a:prstDash val="dash"/>
          </a:ln>
        </p:spPr>
        <p:txBody>
          <a:bodyPr wrap="square" rtlCol="0">
            <a:spAutoFit/>
          </a:bodyPr>
          <a:lstStyle/>
          <a:p>
            <a:r>
              <a:rPr lang="en-US" sz="2400" dirty="0"/>
              <a:t>Residency</a:t>
            </a:r>
          </a:p>
        </p:txBody>
      </p:sp>
      <p:sp>
        <p:nvSpPr>
          <p:cNvPr id="11" name="TextBox 10"/>
          <p:cNvSpPr txBox="1"/>
          <p:nvPr/>
        </p:nvSpPr>
        <p:spPr>
          <a:xfrm>
            <a:off x="6245548" y="2327623"/>
            <a:ext cx="2257106" cy="830997"/>
          </a:xfrm>
          <a:prstGeom prst="rect">
            <a:avLst/>
          </a:prstGeom>
          <a:noFill/>
          <a:ln>
            <a:solidFill>
              <a:schemeClr val="accent1"/>
            </a:solidFill>
            <a:prstDash val="dash"/>
          </a:ln>
        </p:spPr>
        <p:txBody>
          <a:bodyPr wrap="square" rtlCol="0" anchor="ctr" anchorCtr="1">
            <a:spAutoFit/>
          </a:bodyPr>
          <a:lstStyle/>
          <a:p>
            <a:pPr algn="ctr"/>
            <a:r>
              <a:rPr lang="en-US" sz="2400" dirty="0"/>
              <a:t>New versus existing events</a:t>
            </a:r>
          </a:p>
        </p:txBody>
      </p:sp>
      <p:sp>
        <p:nvSpPr>
          <p:cNvPr id="12" name="TextBox 11"/>
          <p:cNvSpPr txBox="1"/>
          <p:nvPr/>
        </p:nvSpPr>
        <p:spPr>
          <a:xfrm>
            <a:off x="706479" y="2325969"/>
            <a:ext cx="2188215" cy="830997"/>
          </a:xfrm>
          <a:prstGeom prst="rect">
            <a:avLst/>
          </a:prstGeom>
          <a:noFill/>
          <a:ln>
            <a:solidFill>
              <a:schemeClr val="accent1"/>
            </a:solidFill>
            <a:prstDash val="dash"/>
          </a:ln>
        </p:spPr>
        <p:txBody>
          <a:bodyPr wrap="square" rtlCol="0">
            <a:spAutoFit/>
          </a:bodyPr>
          <a:lstStyle/>
          <a:p>
            <a:pPr algn="ctr"/>
            <a:r>
              <a:rPr lang="en-US" sz="2400" dirty="0"/>
              <a:t>When to report to CDC</a:t>
            </a:r>
          </a:p>
        </p:txBody>
      </p:sp>
      <p:sp>
        <p:nvSpPr>
          <p:cNvPr id="13" name="TextBox 12"/>
          <p:cNvSpPr txBox="1"/>
          <p:nvPr/>
        </p:nvSpPr>
        <p:spPr>
          <a:xfrm>
            <a:off x="4189302" y="4427218"/>
            <a:ext cx="1050737" cy="461665"/>
          </a:xfrm>
          <a:prstGeom prst="rect">
            <a:avLst/>
          </a:prstGeom>
          <a:noFill/>
          <a:ln>
            <a:solidFill>
              <a:schemeClr val="accent1"/>
            </a:solidFill>
            <a:prstDash val="dash"/>
          </a:ln>
        </p:spPr>
        <p:txBody>
          <a:bodyPr wrap="square" rtlCol="0">
            <a:spAutoFit/>
          </a:bodyPr>
          <a:lstStyle/>
          <a:p>
            <a:r>
              <a:rPr lang="en-US" sz="2400" dirty="0"/>
              <a:t>Travel</a:t>
            </a:r>
          </a:p>
        </p:txBody>
      </p:sp>
      <p:sp>
        <p:nvSpPr>
          <p:cNvPr id="14" name="TextBox 13"/>
          <p:cNvSpPr txBox="1"/>
          <p:nvPr/>
        </p:nvSpPr>
        <p:spPr>
          <a:xfrm>
            <a:off x="6472370" y="4370068"/>
            <a:ext cx="1803462" cy="830997"/>
          </a:xfrm>
          <a:prstGeom prst="rect">
            <a:avLst/>
          </a:prstGeom>
          <a:noFill/>
          <a:ln>
            <a:solidFill>
              <a:schemeClr val="accent1"/>
            </a:solidFill>
            <a:prstDash val="dash"/>
          </a:ln>
        </p:spPr>
        <p:txBody>
          <a:bodyPr wrap="square" rtlCol="0">
            <a:spAutoFit/>
          </a:bodyPr>
          <a:lstStyle/>
          <a:p>
            <a:pPr algn="ctr"/>
            <a:r>
              <a:rPr lang="en-US" sz="2400" dirty="0"/>
              <a:t>Pregnancy Status</a:t>
            </a:r>
          </a:p>
        </p:txBody>
      </p:sp>
      <p:sp>
        <p:nvSpPr>
          <p:cNvPr id="17" name="TextBox 16"/>
          <p:cNvSpPr txBox="1"/>
          <p:nvPr/>
        </p:nvSpPr>
        <p:spPr>
          <a:xfrm>
            <a:off x="916998" y="4370068"/>
            <a:ext cx="1767176" cy="830997"/>
          </a:xfrm>
          <a:prstGeom prst="rect">
            <a:avLst/>
          </a:prstGeom>
          <a:noFill/>
          <a:ln>
            <a:solidFill>
              <a:schemeClr val="accent1"/>
            </a:solidFill>
            <a:prstDash val="dash"/>
          </a:ln>
        </p:spPr>
        <p:txBody>
          <a:bodyPr wrap="square" rtlCol="0">
            <a:spAutoFit/>
          </a:bodyPr>
          <a:lstStyle/>
          <a:p>
            <a:pPr algn="ctr"/>
            <a:r>
              <a:rPr lang="en-US" sz="2400" dirty="0"/>
              <a:t>Importation status</a:t>
            </a:r>
          </a:p>
        </p:txBody>
      </p:sp>
      <p:sp>
        <p:nvSpPr>
          <p:cNvPr id="18" name="TextBox 17"/>
          <p:cNvSpPr txBox="1"/>
          <p:nvPr/>
        </p:nvSpPr>
        <p:spPr>
          <a:xfrm>
            <a:off x="3645193" y="2032117"/>
            <a:ext cx="2138954" cy="1200329"/>
          </a:xfrm>
          <a:prstGeom prst="rect">
            <a:avLst/>
          </a:prstGeom>
          <a:noFill/>
          <a:ln>
            <a:solidFill>
              <a:schemeClr val="accent1"/>
            </a:solidFill>
            <a:prstDash val="dash"/>
          </a:ln>
        </p:spPr>
        <p:txBody>
          <a:bodyPr wrap="square" rtlCol="0" anchor="ctr" anchorCtr="1">
            <a:spAutoFit/>
          </a:bodyPr>
          <a:lstStyle/>
          <a:p>
            <a:pPr algn="ctr"/>
            <a:r>
              <a:rPr lang="en-US" sz="2400" dirty="0"/>
              <a:t>MMG Development/ Feedback</a:t>
            </a:r>
          </a:p>
        </p:txBody>
      </p:sp>
    </p:spTree>
    <p:extLst>
      <p:ext uri="{BB962C8B-B14F-4D97-AF65-F5344CB8AC3E}">
        <p14:creationId xmlns:p14="http://schemas.microsoft.com/office/powerpoint/2010/main" val="666731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Conference Recap</a:t>
            </a:r>
          </a:p>
        </p:txBody>
      </p:sp>
      <p:sp>
        <p:nvSpPr>
          <p:cNvPr id="4" name="Text Placeholder 3"/>
          <p:cNvSpPr>
            <a:spLocks noGrp="1"/>
          </p:cNvSpPr>
          <p:nvPr>
            <p:ph type="body" sz="quarter" idx="10"/>
          </p:nvPr>
        </p:nvSpPr>
        <p:spPr/>
        <p:txBody>
          <a:bodyPr/>
          <a:lstStyle/>
          <a:p>
            <a:r>
              <a:rPr lang="en-US" dirty="0"/>
              <a:t>Scope of the workgroup</a:t>
            </a:r>
          </a:p>
          <a:p>
            <a:pPr lvl="1"/>
            <a:r>
              <a:rPr lang="en-US" dirty="0"/>
              <a:t>Travel harmonization: incubation and infectious periods</a:t>
            </a:r>
          </a:p>
          <a:p>
            <a:pPr lvl="1"/>
            <a:r>
              <a:rPr lang="en-US" dirty="0"/>
              <a:t>When to report to CDC and how to count</a:t>
            </a:r>
          </a:p>
          <a:p>
            <a:pPr lvl="1"/>
            <a:r>
              <a:rPr lang="en-US" dirty="0"/>
              <a:t>Residency and who counts</a:t>
            </a:r>
          </a:p>
          <a:p>
            <a:pPr lvl="1"/>
            <a:r>
              <a:rPr lang="en-US" dirty="0"/>
              <a:t>Data elements</a:t>
            </a:r>
          </a:p>
          <a:p>
            <a:pPr lvl="2"/>
            <a:r>
              <a:rPr lang="en-US" dirty="0"/>
              <a:t>Homelessness</a:t>
            </a:r>
          </a:p>
          <a:p>
            <a:pPr lvl="2"/>
            <a:r>
              <a:rPr lang="en-US" dirty="0"/>
              <a:t>Gender identity</a:t>
            </a:r>
          </a:p>
          <a:p>
            <a:pPr lvl="2"/>
            <a:r>
              <a:rPr lang="en-US" dirty="0"/>
              <a:t>Importation status</a:t>
            </a:r>
          </a:p>
          <a:p>
            <a:pPr lvl="2"/>
            <a:r>
              <a:rPr lang="en-US" dirty="0"/>
              <a:t>Pregnancy (preexisting workgroup)</a:t>
            </a:r>
          </a:p>
          <a:p>
            <a:pPr lvl="1"/>
            <a:r>
              <a:rPr lang="en-US" dirty="0"/>
              <a:t>YNU questions in the MMG; only collect if Yes</a:t>
            </a:r>
          </a:p>
        </p:txBody>
      </p:sp>
    </p:spTree>
    <p:extLst>
      <p:ext uri="{BB962C8B-B14F-4D97-AF65-F5344CB8AC3E}">
        <p14:creationId xmlns:p14="http://schemas.microsoft.com/office/powerpoint/2010/main" val="1868312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Consensus Framework</a:t>
            </a:r>
          </a:p>
        </p:txBody>
      </p:sp>
      <p:graphicFrame>
        <p:nvGraphicFramePr>
          <p:cNvPr id="4" name="Diagram 3"/>
          <p:cNvGraphicFramePr/>
          <p:nvPr>
            <p:extLst>
              <p:ext uri="{D42A27DB-BD31-4B8C-83A1-F6EECF244321}">
                <p14:modId xmlns:p14="http://schemas.microsoft.com/office/powerpoint/2010/main" val="111596395"/>
              </p:ext>
            </p:extLst>
          </p:nvPr>
        </p:nvGraphicFramePr>
        <p:xfrm>
          <a:off x="944881" y="1397000"/>
          <a:ext cx="4800600" cy="4363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ounded Rectangle 4"/>
          <p:cNvSpPr/>
          <p:nvPr/>
        </p:nvSpPr>
        <p:spPr>
          <a:xfrm>
            <a:off x="456906" y="1439360"/>
            <a:ext cx="1250268" cy="783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600" b="1" kern="1200" dirty="0"/>
              <a:t>Introduce data element</a:t>
            </a:r>
          </a:p>
        </p:txBody>
      </p:sp>
      <p:cxnSp>
        <p:nvCxnSpPr>
          <p:cNvPr id="6" name="Straight Arrow Connector 5"/>
          <p:cNvCxnSpPr/>
          <p:nvPr/>
        </p:nvCxnSpPr>
        <p:spPr>
          <a:xfrm flipV="1">
            <a:off x="1707174" y="1923471"/>
            <a:ext cx="761706" cy="348"/>
          </a:xfrm>
          <a:prstGeom prst="straightConnector1">
            <a:avLst/>
          </a:prstGeom>
          <a:ln w="44450">
            <a:solidFill>
              <a:srgbClr val="1B3473"/>
            </a:solidFill>
            <a:tailEnd type="arrow"/>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61146" y="1428640"/>
            <a:ext cx="1523627" cy="990358"/>
            <a:chOff x="1638486" y="49574"/>
            <a:chExt cx="1523627" cy="990358"/>
          </a:xfrm>
          <a:solidFill>
            <a:srgbClr val="1B3473"/>
          </a:solidFill>
        </p:grpSpPr>
        <p:sp>
          <p:nvSpPr>
            <p:cNvPr id="21" name="Rounded Rectangle 20"/>
            <p:cNvSpPr/>
            <p:nvPr/>
          </p:nvSpPr>
          <p:spPr>
            <a:xfrm>
              <a:off x="1638486" y="49574"/>
              <a:ext cx="1523627" cy="990358"/>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Rounded Rectangle 4"/>
            <p:cNvSpPr/>
            <p:nvPr/>
          </p:nvSpPr>
          <p:spPr>
            <a:xfrm>
              <a:off x="1686831" y="97919"/>
              <a:ext cx="1426937" cy="8936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Introduce data element</a:t>
              </a:r>
            </a:p>
          </p:txBody>
        </p:sp>
      </p:grpSp>
      <p:grpSp>
        <p:nvGrpSpPr>
          <p:cNvPr id="26" name="Group 25"/>
          <p:cNvGrpSpPr/>
          <p:nvPr/>
        </p:nvGrpSpPr>
        <p:grpSpPr>
          <a:xfrm>
            <a:off x="5087720" y="4761872"/>
            <a:ext cx="1523627" cy="990358"/>
            <a:chOff x="2507166" y="5396427"/>
            <a:chExt cx="1523627" cy="990358"/>
          </a:xfrm>
          <a:solidFill>
            <a:srgbClr val="7030A0"/>
          </a:solidFill>
        </p:grpSpPr>
        <p:sp>
          <p:nvSpPr>
            <p:cNvPr id="27" name="Rounded Rectangle 26"/>
            <p:cNvSpPr/>
            <p:nvPr/>
          </p:nvSpPr>
          <p:spPr>
            <a:xfrm>
              <a:off x="2507166" y="5396427"/>
              <a:ext cx="1523627" cy="990358"/>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Rounded Rectangle 4"/>
            <p:cNvSpPr/>
            <p:nvPr/>
          </p:nvSpPr>
          <p:spPr>
            <a:xfrm>
              <a:off x="2555510" y="5444772"/>
              <a:ext cx="1426937" cy="8936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b="1" dirty="0"/>
                <a:t>Draft CSTE Brief</a:t>
              </a:r>
              <a:endParaRPr lang="en-US" sz="1800" b="1" kern="1200" dirty="0"/>
            </a:p>
          </p:txBody>
        </p:sp>
      </p:grpSp>
      <p:cxnSp>
        <p:nvCxnSpPr>
          <p:cNvPr id="33" name="Straight Arrow Connector 32"/>
          <p:cNvCxnSpPr/>
          <p:nvPr/>
        </p:nvCxnSpPr>
        <p:spPr>
          <a:xfrm flipH="1" flipV="1">
            <a:off x="5257986" y="4221480"/>
            <a:ext cx="487495" cy="411480"/>
          </a:xfrm>
          <a:prstGeom prst="straightConnector1">
            <a:avLst/>
          </a:prstGeom>
          <a:ln w="444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236332" y="5257051"/>
            <a:ext cx="758788" cy="0"/>
          </a:xfrm>
          <a:prstGeom prst="straightConnector1">
            <a:avLst/>
          </a:prstGeom>
          <a:ln w="4445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6" name="Group 35"/>
          <p:cNvGrpSpPr/>
          <p:nvPr/>
        </p:nvGrpSpPr>
        <p:grpSpPr>
          <a:xfrm>
            <a:off x="7612091" y="4748252"/>
            <a:ext cx="1325880" cy="990358"/>
            <a:chOff x="2281006" y="5396427"/>
            <a:chExt cx="1749787" cy="990358"/>
          </a:xfrm>
          <a:solidFill>
            <a:srgbClr val="00B050"/>
          </a:solidFill>
        </p:grpSpPr>
        <p:sp>
          <p:nvSpPr>
            <p:cNvPr id="37" name="Rounded Rectangle 36"/>
            <p:cNvSpPr/>
            <p:nvPr/>
          </p:nvSpPr>
          <p:spPr>
            <a:xfrm>
              <a:off x="2281006" y="5396427"/>
              <a:ext cx="1749787" cy="990358"/>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Rounded Rectangle 4"/>
            <p:cNvSpPr/>
            <p:nvPr/>
          </p:nvSpPr>
          <p:spPr>
            <a:xfrm>
              <a:off x="2393277" y="5444772"/>
              <a:ext cx="1481706" cy="8936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b="1" dirty="0"/>
                <a:t>SPIS</a:t>
              </a:r>
              <a:endParaRPr lang="en-US" sz="1800" b="1" kern="1200" dirty="0"/>
            </a:p>
          </p:txBody>
        </p:sp>
      </p:grpSp>
      <p:cxnSp>
        <p:nvCxnSpPr>
          <p:cNvPr id="39" name="Straight Arrow Connector 38"/>
          <p:cNvCxnSpPr/>
          <p:nvPr/>
        </p:nvCxnSpPr>
        <p:spPr>
          <a:xfrm>
            <a:off x="6728170" y="5245476"/>
            <a:ext cx="777240" cy="0"/>
          </a:xfrm>
          <a:prstGeom prst="straightConnector1">
            <a:avLst/>
          </a:prstGeom>
          <a:ln w="444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0" name="Freeform 49"/>
          <p:cNvSpPr/>
          <p:nvPr/>
        </p:nvSpPr>
        <p:spPr>
          <a:xfrm>
            <a:off x="4516482" y="4408350"/>
            <a:ext cx="472440" cy="594360"/>
          </a:xfrm>
          <a:custGeom>
            <a:avLst/>
            <a:gdLst>
              <a:gd name="connsiteX0" fmla="*/ 472440 w 472440"/>
              <a:gd name="connsiteY0" fmla="*/ 0 h 594360"/>
              <a:gd name="connsiteX1" fmla="*/ 396240 w 472440"/>
              <a:gd name="connsiteY1" fmla="*/ 167640 h 594360"/>
              <a:gd name="connsiteX2" fmla="*/ 320040 w 472440"/>
              <a:gd name="connsiteY2" fmla="*/ 281940 h 594360"/>
              <a:gd name="connsiteX3" fmla="*/ 220980 w 472440"/>
              <a:gd name="connsiteY3" fmla="*/ 403860 h 594360"/>
              <a:gd name="connsiteX4" fmla="*/ 137160 w 472440"/>
              <a:gd name="connsiteY4" fmla="*/ 487680 h 594360"/>
              <a:gd name="connsiteX5" fmla="*/ 45720 w 472440"/>
              <a:gd name="connsiteY5" fmla="*/ 556260 h 594360"/>
              <a:gd name="connsiteX6" fmla="*/ 0 w 472440"/>
              <a:gd name="connsiteY6" fmla="*/ 594360 h 59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440" h="594360">
                <a:moveTo>
                  <a:pt x="472440" y="0"/>
                </a:moveTo>
                <a:cubicBezTo>
                  <a:pt x="447040" y="60325"/>
                  <a:pt x="421640" y="120650"/>
                  <a:pt x="396240" y="167640"/>
                </a:cubicBezTo>
                <a:cubicBezTo>
                  <a:pt x="370840" y="214630"/>
                  <a:pt x="349250" y="242570"/>
                  <a:pt x="320040" y="281940"/>
                </a:cubicBezTo>
                <a:cubicBezTo>
                  <a:pt x="290830" y="321310"/>
                  <a:pt x="251460" y="369570"/>
                  <a:pt x="220980" y="403860"/>
                </a:cubicBezTo>
                <a:cubicBezTo>
                  <a:pt x="190500" y="438150"/>
                  <a:pt x="166370" y="462280"/>
                  <a:pt x="137160" y="487680"/>
                </a:cubicBezTo>
                <a:cubicBezTo>
                  <a:pt x="107950" y="513080"/>
                  <a:pt x="68580" y="538480"/>
                  <a:pt x="45720" y="556260"/>
                </a:cubicBezTo>
                <a:cubicBezTo>
                  <a:pt x="22860" y="574040"/>
                  <a:pt x="11430" y="584200"/>
                  <a:pt x="0" y="594360"/>
                </a:cubicBezTo>
              </a:path>
            </a:pathLst>
          </a:custGeom>
          <a:noFill/>
          <a:ln w="44450">
            <a:solidFill>
              <a:srgbClr val="7030A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62" name="TextBox 61"/>
          <p:cNvSpPr txBox="1"/>
          <p:nvPr/>
        </p:nvSpPr>
        <p:spPr>
          <a:xfrm>
            <a:off x="5930558" y="3127622"/>
            <a:ext cx="1655878" cy="830997"/>
          </a:xfrm>
          <a:prstGeom prst="rect">
            <a:avLst/>
          </a:prstGeom>
          <a:noFill/>
        </p:spPr>
        <p:txBody>
          <a:bodyPr wrap="square" rtlCol="0">
            <a:spAutoFit/>
          </a:bodyPr>
          <a:lstStyle/>
          <a:p>
            <a:r>
              <a:rPr lang="en-US" sz="1600" b="1" dirty="0">
                <a:solidFill>
                  <a:srgbClr val="1B3473"/>
                </a:solidFill>
              </a:rPr>
              <a:t>Email</a:t>
            </a:r>
          </a:p>
          <a:p>
            <a:r>
              <a:rPr lang="en-US" sz="1600" b="1" dirty="0">
                <a:solidFill>
                  <a:srgbClr val="1B3473"/>
                </a:solidFill>
              </a:rPr>
              <a:t>Smartsheet</a:t>
            </a:r>
          </a:p>
          <a:p>
            <a:r>
              <a:rPr lang="en-US" sz="1600" b="1" dirty="0">
                <a:solidFill>
                  <a:srgbClr val="1B3473"/>
                </a:solidFill>
              </a:rPr>
              <a:t>Basecamp</a:t>
            </a:r>
          </a:p>
        </p:txBody>
      </p:sp>
      <p:sp>
        <p:nvSpPr>
          <p:cNvPr id="80" name="Left Brace 79"/>
          <p:cNvSpPr/>
          <p:nvPr/>
        </p:nvSpPr>
        <p:spPr>
          <a:xfrm>
            <a:off x="5803232" y="3173922"/>
            <a:ext cx="180878" cy="726746"/>
          </a:xfrm>
          <a:prstGeom prst="leftBrace">
            <a:avLst/>
          </a:prstGeom>
          <a:ln w="38100">
            <a:solidFill>
              <a:srgbClr val="1B347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Tree>
    <p:extLst>
      <p:ext uri="{BB962C8B-B14F-4D97-AF65-F5344CB8AC3E}">
        <p14:creationId xmlns:p14="http://schemas.microsoft.com/office/powerpoint/2010/main" val="214250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Consensus Framework</a:t>
            </a:r>
          </a:p>
        </p:txBody>
      </p:sp>
      <p:sp>
        <p:nvSpPr>
          <p:cNvPr id="5" name="TextBox 4"/>
          <p:cNvSpPr txBox="1"/>
          <p:nvPr/>
        </p:nvSpPr>
        <p:spPr>
          <a:xfrm>
            <a:off x="693683" y="1587896"/>
            <a:ext cx="2079262" cy="4031873"/>
          </a:xfrm>
          <a:prstGeom prst="rect">
            <a:avLst/>
          </a:prstGeom>
          <a:noFill/>
        </p:spPr>
        <p:txBody>
          <a:bodyPr wrap="square" rtlCol="0">
            <a:spAutoFit/>
          </a:bodyPr>
          <a:lstStyle/>
          <a:p>
            <a:r>
              <a:rPr lang="en-US" sz="2400" dirty="0">
                <a:solidFill>
                  <a:srgbClr val="1B3473"/>
                </a:solidFill>
              </a:rPr>
              <a:t>  </a:t>
            </a:r>
            <a:r>
              <a:rPr lang="en-US" sz="2400" b="1" dirty="0">
                <a:solidFill>
                  <a:srgbClr val="1B3473"/>
                </a:solidFill>
              </a:rPr>
              <a:t>DSWG</a:t>
            </a:r>
          </a:p>
          <a:p>
            <a:endParaRPr lang="en-US" sz="2400" b="1" dirty="0">
              <a:solidFill>
                <a:srgbClr val="1B3473"/>
              </a:solidFill>
            </a:endParaRPr>
          </a:p>
          <a:p>
            <a:endParaRPr lang="en-US" sz="1050" b="1" dirty="0">
              <a:solidFill>
                <a:srgbClr val="1B3473"/>
              </a:solidFill>
            </a:endParaRPr>
          </a:p>
          <a:p>
            <a:r>
              <a:rPr lang="en-US" sz="2400" b="1" dirty="0">
                <a:solidFill>
                  <a:srgbClr val="1B3473"/>
                </a:solidFill>
              </a:rPr>
              <a:t>    SPIS</a:t>
            </a:r>
          </a:p>
          <a:p>
            <a:endParaRPr lang="en-US" sz="2400" b="1" dirty="0">
              <a:solidFill>
                <a:srgbClr val="1B3473"/>
              </a:solidFill>
            </a:endParaRPr>
          </a:p>
          <a:p>
            <a:endParaRPr lang="en-US" sz="1000" b="1" dirty="0">
              <a:solidFill>
                <a:srgbClr val="1B3473"/>
              </a:solidFill>
            </a:endParaRPr>
          </a:p>
          <a:p>
            <a:endParaRPr lang="en-US" sz="100" b="1" dirty="0">
              <a:solidFill>
                <a:srgbClr val="1B3473"/>
              </a:solidFill>
            </a:endParaRPr>
          </a:p>
          <a:p>
            <a:r>
              <a:rPr lang="en-US" sz="2400" b="1" dirty="0">
                <a:solidFill>
                  <a:srgbClr val="1B3473"/>
                </a:solidFill>
              </a:rPr>
              <a:t>S/I Steering </a:t>
            </a:r>
          </a:p>
          <a:p>
            <a:r>
              <a:rPr lang="en-US" sz="2400" b="1" dirty="0">
                <a:solidFill>
                  <a:srgbClr val="1B3473"/>
                </a:solidFill>
              </a:rPr>
              <a:t>Committee</a:t>
            </a:r>
          </a:p>
          <a:p>
            <a:endParaRPr lang="en-US" sz="2400" b="1" dirty="0">
              <a:solidFill>
                <a:srgbClr val="1B3473"/>
              </a:solidFill>
            </a:endParaRPr>
          </a:p>
          <a:p>
            <a:endParaRPr lang="en-US" sz="1000" b="1" dirty="0">
              <a:solidFill>
                <a:srgbClr val="1B3473"/>
              </a:solidFill>
            </a:endParaRPr>
          </a:p>
          <a:p>
            <a:r>
              <a:rPr lang="en-US" sz="2400" b="1" dirty="0">
                <a:solidFill>
                  <a:srgbClr val="1B3473"/>
                </a:solidFill>
              </a:rPr>
              <a:t>Executive</a:t>
            </a:r>
          </a:p>
          <a:p>
            <a:r>
              <a:rPr lang="en-US" sz="2400" b="1" dirty="0">
                <a:solidFill>
                  <a:srgbClr val="1B3473"/>
                </a:solidFill>
              </a:rPr>
              <a:t>   Board</a:t>
            </a:r>
          </a:p>
        </p:txBody>
      </p:sp>
      <p:sp>
        <p:nvSpPr>
          <p:cNvPr id="8" name="TextBox 7"/>
          <p:cNvSpPr txBox="1"/>
          <p:nvPr/>
        </p:nvSpPr>
        <p:spPr>
          <a:xfrm>
            <a:off x="3205705" y="4546997"/>
            <a:ext cx="1940943" cy="830997"/>
          </a:xfrm>
          <a:prstGeom prst="rect">
            <a:avLst/>
          </a:prstGeom>
          <a:noFill/>
        </p:spPr>
        <p:txBody>
          <a:bodyPr wrap="square" rtlCol="0">
            <a:spAutoFit/>
          </a:bodyPr>
          <a:lstStyle/>
          <a:p>
            <a:r>
              <a:rPr lang="en-US" sz="2400" b="1" dirty="0">
                <a:solidFill>
                  <a:srgbClr val="1B3473"/>
                </a:solidFill>
              </a:rPr>
              <a:t>CSTE Community</a:t>
            </a:r>
          </a:p>
        </p:txBody>
      </p:sp>
      <p:sp>
        <p:nvSpPr>
          <p:cNvPr id="9" name="TextBox 8"/>
          <p:cNvSpPr txBox="1"/>
          <p:nvPr/>
        </p:nvSpPr>
        <p:spPr>
          <a:xfrm>
            <a:off x="5899057" y="4763129"/>
            <a:ext cx="2678882" cy="461665"/>
          </a:xfrm>
          <a:prstGeom prst="rect">
            <a:avLst/>
          </a:prstGeom>
          <a:noFill/>
        </p:spPr>
        <p:txBody>
          <a:bodyPr wrap="square" rtlCol="0">
            <a:spAutoFit/>
          </a:bodyPr>
          <a:lstStyle/>
          <a:p>
            <a:r>
              <a:rPr lang="en-US" sz="2400" b="1" dirty="0">
                <a:solidFill>
                  <a:srgbClr val="1B3473"/>
                </a:solidFill>
              </a:rPr>
              <a:t>Implementation                                       </a:t>
            </a:r>
          </a:p>
        </p:txBody>
      </p:sp>
      <p:sp>
        <p:nvSpPr>
          <p:cNvPr id="10" name="Down Arrow 9"/>
          <p:cNvSpPr/>
          <p:nvPr/>
        </p:nvSpPr>
        <p:spPr>
          <a:xfrm>
            <a:off x="1306455" y="2070335"/>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own Arrow 10"/>
          <p:cNvSpPr/>
          <p:nvPr/>
        </p:nvSpPr>
        <p:spPr>
          <a:xfrm>
            <a:off x="1320832" y="2999102"/>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own Arrow 11"/>
          <p:cNvSpPr/>
          <p:nvPr/>
        </p:nvSpPr>
        <p:spPr>
          <a:xfrm>
            <a:off x="1340961" y="4286245"/>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own Arrow 12"/>
          <p:cNvSpPr/>
          <p:nvPr/>
        </p:nvSpPr>
        <p:spPr>
          <a:xfrm rot="16200000">
            <a:off x="2522774" y="4828795"/>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own Arrow 13"/>
          <p:cNvSpPr/>
          <p:nvPr/>
        </p:nvSpPr>
        <p:spPr>
          <a:xfrm rot="16200000">
            <a:off x="5272955" y="4838318"/>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881" y="2070335"/>
            <a:ext cx="2286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4173509" y="1475117"/>
            <a:ext cx="2406770" cy="584775"/>
          </a:xfrm>
          <a:prstGeom prst="rect">
            <a:avLst/>
          </a:prstGeom>
          <a:noFill/>
        </p:spPr>
        <p:txBody>
          <a:bodyPr wrap="square" rtlCol="0">
            <a:spAutoFit/>
          </a:bodyPr>
          <a:lstStyle/>
          <a:p>
            <a:pPr algn="ctr"/>
            <a:r>
              <a:rPr lang="en-US" sz="3200" b="1" dirty="0">
                <a:solidFill>
                  <a:srgbClr val="1B3473"/>
                </a:solidFill>
              </a:rPr>
              <a:t>BRIEF</a:t>
            </a:r>
          </a:p>
        </p:txBody>
      </p:sp>
    </p:spTree>
    <p:extLst>
      <p:ext uri="{BB962C8B-B14F-4D97-AF65-F5344CB8AC3E}">
        <p14:creationId xmlns:p14="http://schemas.microsoft.com/office/powerpoint/2010/main" val="643617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Conference Recap</a:t>
            </a:r>
          </a:p>
        </p:txBody>
      </p:sp>
      <p:sp>
        <p:nvSpPr>
          <p:cNvPr id="3" name="Text Placeholder 2"/>
          <p:cNvSpPr>
            <a:spLocks noGrp="1"/>
          </p:cNvSpPr>
          <p:nvPr>
            <p:ph type="body" sz="quarter" idx="10"/>
          </p:nvPr>
        </p:nvSpPr>
        <p:spPr/>
        <p:txBody>
          <a:bodyPr/>
          <a:lstStyle/>
          <a:p>
            <a:r>
              <a:rPr lang="en-US" dirty="0"/>
              <a:t>Consensus Framework</a:t>
            </a:r>
          </a:p>
          <a:p>
            <a:pPr lvl="1"/>
            <a:r>
              <a:rPr lang="en-US" dirty="0"/>
              <a:t>What defines consensus?</a:t>
            </a:r>
          </a:p>
          <a:p>
            <a:pPr lvl="1"/>
            <a:r>
              <a:rPr lang="en-US" dirty="0"/>
              <a:t>Who needs to be at the table?</a:t>
            </a:r>
          </a:p>
          <a:p>
            <a:pPr lvl="1"/>
            <a:r>
              <a:rPr lang="en-US" dirty="0"/>
              <a:t>What level of representation is sufficient?</a:t>
            </a:r>
          </a:p>
          <a:p>
            <a:pPr lvl="1"/>
            <a:r>
              <a:rPr lang="en-US" dirty="0"/>
              <a:t>What other forums should we be considering?</a:t>
            </a:r>
          </a:p>
          <a:p>
            <a:pPr lvl="1"/>
            <a:endParaRPr lang="en-US" dirty="0"/>
          </a:p>
          <a:p>
            <a:endParaRPr lang="en-US" dirty="0"/>
          </a:p>
        </p:txBody>
      </p:sp>
    </p:spTree>
    <p:extLst>
      <p:ext uri="{BB962C8B-B14F-4D97-AF65-F5344CB8AC3E}">
        <p14:creationId xmlns:p14="http://schemas.microsoft.com/office/powerpoint/2010/main" val="867654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Conference Recap</a:t>
            </a:r>
          </a:p>
        </p:txBody>
      </p:sp>
      <p:sp>
        <p:nvSpPr>
          <p:cNvPr id="3" name="Text Placeholder 2"/>
          <p:cNvSpPr>
            <a:spLocks noGrp="1"/>
          </p:cNvSpPr>
          <p:nvPr>
            <p:ph type="body" sz="quarter" idx="10"/>
          </p:nvPr>
        </p:nvSpPr>
        <p:spPr/>
        <p:txBody>
          <a:bodyPr/>
          <a:lstStyle/>
          <a:p>
            <a:r>
              <a:rPr lang="en-US" dirty="0"/>
              <a:t>Consensus Framework</a:t>
            </a:r>
          </a:p>
          <a:p>
            <a:pPr lvl="1"/>
            <a:r>
              <a:rPr lang="en-US" dirty="0"/>
              <a:t>Infectious diseases vs. non-infectious diseases; focus is on ID and MMG now</a:t>
            </a:r>
          </a:p>
          <a:p>
            <a:pPr lvl="1"/>
            <a:r>
              <a:rPr lang="en-US" dirty="0"/>
              <a:t>Need to invite more of the epidemiologists and diseases subject matter experts to the table</a:t>
            </a:r>
          </a:p>
          <a:p>
            <a:pPr lvl="2"/>
            <a:r>
              <a:rPr lang="en-US" dirty="0"/>
              <a:t>Ideas? Goal= every jurisdiction and every disease program</a:t>
            </a:r>
          </a:p>
          <a:p>
            <a:pPr lvl="1"/>
            <a:r>
              <a:rPr lang="en-US" dirty="0"/>
              <a:t>Need to incorporate this guidance into the MMG for surveillance changes</a:t>
            </a:r>
          </a:p>
          <a:p>
            <a:pPr lvl="1"/>
            <a:r>
              <a:rPr lang="en-US" dirty="0"/>
              <a:t>Consensus= everyone can live with it </a:t>
            </a:r>
          </a:p>
          <a:p>
            <a:endParaRPr lang="en-US" dirty="0"/>
          </a:p>
        </p:txBody>
      </p:sp>
    </p:spTree>
    <p:extLst>
      <p:ext uri="{BB962C8B-B14F-4D97-AF65-F5344CB8AC3E}">
        <p14:creationId xmlns:p14="http://schemas.microsoft.com/office/powerpoint/2010/main" val="2350360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Survey Results</a:t>
            </a:r>
          </a:p>
        </p:txBody>
      </p:sp>
    </p:spTree>
    <p:extLst>
      <p:ext uri="{BB962C8B-B14F-4D97-AF65-F5344CB8AC3E}">
        <p14:creationId xmlns:p14="http://schemas.microsoft.com/office/powerpoint/2010/main" val="525551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THANK YOU!</a:t>
            </a:r>
          </a:p>
        </p:txBody>
      </p:sp>
      <p:graphicFrame>
        <p:nvGraphicFramePr>
          <p:cNvPr id="5" name="Table 4"/>
          <p:cNvGraphicFramePr>
            <a:graphicFrameLocks noGrp="1"/>
          </p:cNvGraphicFramePr>
          <p:nvPr>
            <p:extLst>
              <p:ext uri="{D42A27DB-BD31-4B8C-83A1-F6EECF244321}">
                <p14:modId xmlns:p14="http://schemas.microsoft.com/office/powerpoint/2010/main" val="3123585854"/>
              </p:ext>
            </p:extLst>
          </p:nvPr>
        </p:nvGraphicFramePr>
        <p:xfrm>
          <a:off x="895350" y="1771650"/>
          <a:ext cx="8305800" cy="3810002"/>
        </p:xfrm>
        <a:graphic>
          <a:graphicData uri="http://schemas.openxmlformats.org/drawingml/2006/table">
            <a:tbl>
              <a:tblPr firstRow="1" bandRow="1">
                <a:tableStyleId>{2D5ABB26-0587-4C30-8999-92F81FD0307C}</a:tableStyleId>
              </a:tblPr>
              <a:tblGrid>
                <a:gridCol w="3371850">
                  <a:extLst>
                    <a:ext uri="{9D8B030D-6E8A-4147-A177-3AD203B41FA5}">
                      <a16:colId xmlns:a16="http://schemas.microsoft.com/office/drawing/2014/main" val="20000"/>
                    </a:ext>
                  </a:extLst>
                </a:gridCol>
                <a:gridCol w="4933950">
                  <a:extLst>
                    <a:ext uri="{9D8B030D-6E8A-4147-A177-3AD203B41FA5}">
                      <a16:colId xmlns:a16="http://schemas.microsoft.com/office/drawing/2014/main" val="20001"/>
                    </a:ext>
                  </a:extLst>
                </a:gridCol>
              </a:tblGrid>
              <a:tr h="5442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June Bancroft (OR)</a:t>
                      </a:r>
                      <a:endParaRPr lang="en-US" sz="2400" b="0" dirty="0"/>
                    </a:p>
                  </a:txBody>
                  <a:tcPr/>
                </a:tc>
                <a:tc>
                  <a:txBody>
                    <a:bodyPr/>
                    <a:lstStyle/>
                    <a:p>
                      <a:r>
                        <a:rPr lang="en-US" sz="2400" dirty="0"/>
                        <a:t>Alicia </a:t>
                      </a:r>
                      <a:r>
                        <a:rPr lang="en-US" sz="2400" dirty="0" err="1"/>
                        <a:t>Lepp</a:t>
                      </a:r>
                      <a:r>
                        <a:rPr lang="en-US" sz="2400" dirty="0"/>
                        <a:t> (ND)</a:t>
                      </a:r>
                      <a:endParaRPr lang="en-US" sz="2400" b="0" dirty="0"/>
                    </a:p>
                  </a:txBody>
                  <a:tcPr/>
                </a:tc>
                <a:extLst>
                  <a:ext uri="{0D108BD9-81ED-4DB2-BD59-A6C34878D82A}">
                    <a16:rowId xmlns:a16="http://schemas.microsoft.com/office/drawing/2014/main" val="10000"/>
                  </a:ext>
                </a:extLst>
              </a:tr>
              <a:tr h="5442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Rachel </a:t>
                      </a:r>
                      <a:r>
                        <a:rPr lang="en-US" sz="2400" dirty="0" err="1"/>
                        <a:t>Corrado</a:t>
                      </a:r>
                      <a:r>
                        <a:rPr lang="en-US" sz="2400" dirty="0"/>
                        <a:t> (NYC)</a:t>
                      </a:r>
                      <a:endParaRPr lang="en-US" sz="24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Marijoyce Naguit (CA)</a:t>
                      </a:r>
                      <a:endParaRPr lang="en-US" sz="2400" b="0" dirty="0"/>
                    </a:p>
                  </a:txBody>
                  <a:tcPr/>
                </a:tc>
                <a:extLst>
                  <a:ext uri="{0D108BD9-81ED-4DB2-BD59-A6C34878D82A}">
                    <a16:rowId xmlns:a16="http://schemas.microsoft.com/office/drawing/2014/main" val="10001"/>
                  </a:ext>
                </a:extLst>
              </a:tr>
              <a:tr h="5442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Sherri Davidson (AL)</a:t>
                      </a:r>
                      <a:endParaRPr lang="en-US" sz="24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Grace </a:t>
                      </a:r>
                      <a:r>
                        <a:rPr lang="en-US" sz="2400" dirty="0" err="1"/>
                        <a:t>Oguntebi</a:t>
                      </a:r>
                      <a:r>
                        <a:rPr lang="en-US" sz="2400" dirty="0"/>
                        <a:t> (NC)</a:t>
                      </a:r>
                      <a:endParaRPr lang="en-US" sz="2400" b="0" dirty="0"/>
                    </a:p>
                  </a:txBody>
                  <a:tcPr/>
                </a:tc>
                <a:extLst>
                  <a:ext uri="{0D108BD9-81ED-4DB2-BD59-A6C34878D82A}">
                    <a16:rowId xmlns:a16="http://schemas.microsoft.com/office/drawing/2014/main" val="10002"/>
                  </a:ext>
                </a:extLst>
              </a:tr>
              <a:tr h="5442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Laura Erhart (AZ)</a:t>
                      </a:r>
                      <a:endParaRPr lang="en-US" sz="24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Jyotsna Ramachandran (NYC)</a:t>
                      </a:r>
                      <a:endParaRPr lang="en-US" sz="2400" b="0" dirty="0"/>
                    </a:p>
                  </a:txBody>
                  <a:tcPr/>
                </a:tc>
                <a:extLst>
                  <a:ext uri="{0D108BD9-81ED-4DB2-BD59-A6C34878D82A}">
                    <a16:rowId xmlns:a16="http://schemas.microsoft.com/office/drawing/2014/main" val="10003"/>
                  </a:ext>
                </a:extLst>
              </a:tr>
              <a:tr h="5442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Annie Fine (NYC)</a:t>
                      </a:r>
                      <a:endParaRPr lang="en-US" sz="24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Corinne Thompson (NYC)</a:t>
                      </a:r>
                      <a:endParaRPr lang="en-US" sz="2400" b="0" dirty="0"/>
                    </a:p>
                  </a:txBody>
                  <a:tcPr/>
                </a:tc>
                <a:extLst>
                  <a:ext uri="{0D108BD9-81ED-4DB2-BD59-A6C34878D82A}">
                    <a16:rowId xmlns:a16="http://schemas.microsoft.com/office/drawing/2014/main" val="10004"/>
                  </a:ext>
                </a:extLst>
              </a:tr>
              <a:tr h="5442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Judie Hyun (MD)</a:t>
                      </a:r>
                      <a:endParaRPr lang="en-US" sz="24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Kathy Turner (ID)</a:t>
                      </a:r>
                      <a:endParaRPr lang="en-US" sz="2400" b="0" dirty="0"/>
                    </a:p>
                  </a:txBody>
                  <a:tcPr/>
                </a:tc>
                <a:extLst>
                  <a:ext uri="{0D108BD9-81ED-4DB2-BD59-A6C34878D82A}">
                    <a16:rowId xmlns:a16="http://schemas.microsoft.com/office/drawing/2014/main" val="10005"/>
                  </a:ext>
                </a:extLst>
              </a:tr>
              <a:tr h="5442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Caitlin Law (TN)</a:t>
                      </a:r>
                      <a:endParaRPr lang="en-US" sz="24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Lei Zhang (SNHD)</a:t>
                      </a:r>
                      <a:endParaRPr lang="en-US" sz="2400" b="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719192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Collaboration Tools</a:t>
            </a:r>
          </a:p>
        </p:txBody>
      </p:sp>
      <p:sp>
        <p:nvSpPr>
          <p:cNvPr id="5" name="Text Placeholder 4"/>
          <p:cNvSpPr>
            <a:spLocks noGrp="1"/>
          </p:cNvSpPr>
          <p:nvPr>
            <p:ph type="body" sz="quarter" idx="10"/>
          </p:nvPr>
        </p:nvSpPr>
        <p:spPr/>
        <p:txBody>
          <a:bodyPr/>
          <a:lstStyle/>
          <a:p>
            <a:r>
              <a:rPr lang="en-US" dirty="0"/>
              <a:t>Basecamp: document repository and forum</a:t>
            </a:r>
          </a:p>
          <a:p>
            <a:endParaRPr lang="en-US" dirty="0"/>
          </a:p>
        </p:txBody>
      </p:sp>
      <p:pic>
        <p:nvPicPr>
          <p:cNvPr id="6" name="Picture 5" descr="Picture 0"/>
          <p:cNvPicPr/>
          <p:nvPr/>
        </p:nvPicPr>
        <p:blipFill>
          <a:blip r:embed="rId3" cstate="print"/>
          <a:stretch>
            <a:fillRect/>
          </a:stretch>
        </p:blipFill>
        <p:spPr>
          <a:xfrm>
            <a:off x="609600" y="1969452"/>
            <a:ext cx="7905750" cy="4221798"/>
          </a:xfrm>
          <a:prstGeom prst="rect">
            <a:avLst/>
          </a:prstGeom>
        </p:spPr>
      </p:pic>
    </p:spTree>
    <p:extLst>
      <p:ext uri="{BB962C8B-B14F-4D97-AF65-F5344CB8AC3E}">
        <p14:creationId xmlns:p14="http://schemas.microsoft.com/office/powerpoint/2010/main" val="1134264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sz="quarter" idx="10"/>
          </p:nvPr>
        </p:nvSpPr>
        <p:spPr/>
        <p:txBody>
          <a:bodyPr/>
          <a:lstStyle/>
          <a:p>
            <a:r>
              <a:rPr lang="en-US" dirty="0"/>
              <a:t>Smartsheet: Offline and structured feedback</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42" y="1919288"/>
            <a:ext cx="9117440" cy="3814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0175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Consensus Process</a:t>
            </a:r>
          </a:p>
        </p:txBody>
      </p:sp>
      <p:pic>
        <p:nvPicPr>
          <p:cNvPr id="4" name="Picture 3" descr="Picture 2"/>
          <p:cNvPicPr/>
          <p:nvPr/>
        </p:nvPicPr>
        <p:blipFill>
          <a:blip r:embed="rId3" cstate="print"/>
          <a:stretch>
            <a:fillRect/>
          </a:stretch>
        </p:blipFill>
        <p:spPr>
          <a:xfrm>
            <a:off x="762000" y="1201120"/>
            <a:ext cx="7696200" cy="5047280"/>
          </a:xfrm>
          <a:prstGeom prst="rect">
            <a:avLst/>
          </a:prstGeom>
        </p:spPr>
      </p:pic>
    </p:spTree>
    <p:extLst>
      <p:ext uri="{BB962C8B-B14F-4D97-AF65-F5344CB8AC3E}">
        <p14:creationId xmlns:p14="http://schemas.microsoft.com/office/powerpoint/2010/main" val="127545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Collaboration Tools</a:t>
            </a:r>
          </a:p>
        </p:txBody>
      </p:sp>
      <p:sp>
        <p:nvSpPr>
          <p:cNvPr id="3" name="Text Placeholder 2"/>
          <p:cNvSpPr>
            <a:spLocks noGrp="1"/>
          </p:cNvSpPr>
          <p:nvPr>
            <p:ph type="body" sz="quarter" idx="10"/>
          </p:nvPr>
        </p:nvSpPr>
        <p:spPr/>
        <p:txBody>
          <a:bodyPr/>
          <a:lstStyle/>
          <a:p>
            <a:r>
              <a:rPr lang="en-US" dirty="0"/>
              <a:t>Discussion</a:t>
            </a:r>
          </a:p>
          <a:p>
            <a:pPr lvl="1"/>
            <a:r>
              <a:rPr lang="en-US" dirty="0"/>
              <a:t>Basecamp and Smartsheet offer transparency</a:t>
            </a:r>
          </a:p>
          <a:p>
            <a:pPr lvl="2"/>
            <a:r>
              <a:rPr lang="en-US" dirty="0">
                <a:solidFill>
                  <a:srgbClr val="0070C0"/>
                </a:solidFill>
              </a:rPr>
              <a:t>Additional ideas?</a:t>
            </a:r>
          </a:p>
          <a:p>
            <a:pPr lvl="1"/>
            <a:r>
              <a:rPr lang="en-US" dirty="0">
                <a:solidFill>
                  <a:srgbClr val="0070C0"/>
                </a:solidFill>
              </a:rPr>
              <a:t>Links in emails to these sites or documents vs. attachments?</a:t>
            </a:r>
          </a:p>
        </p:txBody>
      </p:sp>
    </p:spTree>
    <p:extLst>
      <p:ext uri="{BB962C8B-B14F-4D97-AF65-F5344CB8AC3E}">
        <p14:creationId xmlns:p14="http://schemas.microsoft.com/office/powerpoint/2010/main" val="3987749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MMG Participation</a:t>
            </a:r>
          </a:p>
        </p:txBody>
      </p:sp>
      <p:sp>
        <p:nvSpPr>
          <p:cNvPr id="3" name="Text Placeholder 2"/>
          <p:cNvSpPr>
            <a:spLocks noGrp="1"/>
          </p:cNvSpPr>
          <p:nvPr>
            <p:ph type="body" sz="quarter" idx="10"/>
          </p:nvPr>
        </p:nvSpPr>
        <p:spPr/>
        <p:txBody>
          <a:bodyPr/>
          <a:lstStyle/>
          <a:p>
            <a:r>
              <a:rPr lang="en-US" dirty="0"/>
              <a:t>Online collaboration tool</a:t>
            </a:r>
          </a:p>
          <a:p>
            <a:r>
              <a:rPr lang="en-US" dirty="0"/>
              <a:t>Core team committed to development with 3-5 for each MMG</a:t>
            </a:r>
          </a:p>
          <a:p>
            <a:r>
              <a:rPr lang="en-US" dirty="0"/>
              <a:t>Model how to reach consensus</a:t>
            </a:r>
          </a:p>
          <a:p>
            <a:r>
              <a:rPr lang="en-US" dirty="0"/>
              <a:t>Need to improve harmonization across the MMGs</a:t>
            </a:r>
          </a:p>
          <a:p>
            <a:r>
              <a:rPr lang="en-US" dirty="0"/>
              <a:t>Facilitate the inter-jurisdiction discussion with CDC</a:t>
            </a:r>
          </a:p>
          <a:p>
            <a:pPr lvl="1"/>
            <a:r>
              <a:rPr lang="en-US" dirty="0"/>
              <a:t>Reason for certain questions, clarify meaning, address feasibility of collection</a:t>
            </a:r>
          </a:p>
          <a:p>
            <a:r>
              <a:rPr lang="en-US" dirty="0"/>
              <a:t>Data definitions for the data elements</a:t>
            </a:r>
          </a:p>
          <a:p>
            <a:pPr lvl="1"/>
            <a:r>
              <a:rPr lang="en-US" dirty="0"/>
              <a:t>Document across programs and jurisdictions how the data elements are used</a:t>
            </a:r>
          </a:p>
          <a:p>
            <a:pPr lvl="1"/>
            <a:r>
              <a:rPr lang="en-US" dirty="0"/>
              <a:t>Already ongoing discussions for the MMG pilot sites</a:t>
            </a:r>
          </a:p>
        </p:txBody>
      </p:sp>
    </p:spTree>
    <p:extLst>
      <p:ext uri="{BB962C8B-B14F-4D97-AF65-F5344CB8AC3E}">
        <p14:creationId xmlns:p14="http://schemas.microsoft.com/office/powerpoint/2010/main" val="1070254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Goals</a:t>
            </a:r>
          </a:p>
        </p:txBody>
      </p:sp>
      <p:sp>
        <p:nvSpPr>
          <p:cNvPr id="3" name="Text Placeholder 2"/>
          <p:cNvSpPr>
            <a:spLocks noGrp="1"/>
          </p:cNvSpPr>
          <p:nvPr>
            <p:ph type="body" sz="quarter" idx="10"/>
          </p:nvPr>
        </p:nvSpPr>
        <p:spPr/>
        <p:txBody>
          <a:bodyPr/>
          <a:lstStyle/>
          <a:p>
            <a:r>
              <a:rPr lang="en-US" dirty="0"/>
              <a:t>Consensus definitions for the apples-to-apples comparison</a:t>
            </a:r>
          </a:p>
          <a:p>
            <a:pPr lvl="1"/>
            <a:r>
              <a:rPr lang="en-US" dirty="0"/>
              <a:t>Standardize to maintain data integrity and encompass biology of disease</a:t>
            </a:r>
          </a:p>
          <a:p>
            <a:pPr lvl="1"/>
            <a:r>
              <a:rPr lang="en-US" b="1" dirty="0"/>
              <a:t>Common language </a:t>
            </a:r>
            <a:r>
              <a:rPr lang="en-US" dirty="0"/>
              <a:t>to represent all findings in the investigation</a:t>
            </a:r>
          </a:p>
          <a:p>
            <a:pPr lvl="1"/>
            <a:r>
              <a:rPr lang="en-US" dirty="0"/>
              <a:t>Identify current interpretations and practices</a:t>
            </a:r>
          </a:p>
          <a:p>
            <a:pPr lvl="1"/>
            <a:r>
              <a:rPr lang="en-US" dirty="0"/>
              <a:t>Opinions on what they data elements should mean</a:t>
            </a:r>
          </a:p>
          <a:p>
            <a:pPr lvl="1"/>
            <a:r>
              <a:rPr lang="en-US" dirty="0"/>
              <a:t>Develop and disseminate recommendations</a:t>
            </a:r>
          </a:p>
          <a:p>
            <a:pPr lvl="1"/>
            <a:r>
              <a:rPr lang="en-US" dirty="0"/>
              <a:t>Collaborate with CDC</a:t>
            </a:r>
          </a:p>
          <a:p>
            <a:r>
              <a:rPr lang="en-US" dirty="0"/>
              <a:t>Collaborative environment to move beyond dates</a:t>
            </a:r>
          </a:p>
          <a:p>
            <a:r>
              <a:rPr lang="en-US" dirty="0"/>
              <a:t>Member engagement and enthusiasm/momentum</a:t>
            </a:r>
          </a:p>
        </p:txBody>
      </p:sp>
    </p:spTree>
    <p:extLst>
      <p:ext uri="{BB962C8B-B14F-4D97-AF65-F5344CB8AC3E}">
        <p14:creationId xmlns:p14="http://schemas.microsoft.com/office/powerpoint/2010/main" val="2532066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Topics</a:t>
            </a:r>
          </a:p>
        </p:txBody>
      </p:sp>
      <p:sp>
        <p:nvSpPr>
          <p:cNvPr id="3" name="Text Placeholder 2"/>
          <p:cNvSpPr>
            <a:spLocks noGrp="1"/>
          </p:cNvSpPr>
          <p:nvPr>
            <p:ph type="body" sz="quarter" idx="10"/>
          </p:nvPr>
        </p:nvSpPr>
        <p:spPr/>
        <p:txBody>
          <a:bodyPr/>
          <a:lstStyle/>
          <a:p>
            <a:r>
              <a:rPr lang="en-US" dirty="0"/>
              <a:t>Address all of the dates in the surveillance system</a:t>
            </a:r>
          </a:p>
          <a:p>
            <a:pPr lvl="1"/>
            <a:r>
              <a:rPr lang="en-US" dirty="0"/>
              <a:t>Date reported to public health, specimen collection date, lab result date</a:t>
            </a:r>
          </a:p>
          <a:p>
            <a:pPr lvl="1"/>
            <a:r>
              <a:rPr lang="en-US" dirty="0"/>
              <a:t>Event date counting and supporting dates</a:t>
            </a:r>
          </a:p>
          <a:p>
            <a:r>
              <a:rPr lang="en-US" dirty="0"/>
              <a:t>Additional fields</a:t>
            </a:r>
          </a:p>
          <a:p>
            <a:pPr lvl="1"/>
            <a:r>
              <a:rPr lang="en-US" dirty="0"/>
              <a:t>Race and ethnicity</a:t>
            </a:r>
          </a:p>
          <a:p>
            <a:pPr lvl="1"/>
            <a:r>
              <a:rPr lang="en-US" dirty="0"/>
              <a:t>Sexual orientation and gender identification</a:t>
            </a:r>
          </a:p>
          <a:p>
            <a:pPr lvl="1"/>
            <a:r>
              <a:rPr lang="en-US" dirty="0"/>
              <a:t>Exposure period</a:t>
            </a:r>
          </a:p>
        </p:txBody>
      </p:sp>
    </p:spTree>
    <p:extLst>
      <p:ext uri="{BB962C8B-B14F-4D97-AF65-F5344CB8AC3E}">
        <p14:creationId xmlns:p14="http://schemas.microsoft.com/office/powerpoint/2010/main" val="141407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Subgroup Participation</a:t>
            </a:r>
          </a:p>
        </p:txBody>
      </p:sp>
      <p:pic>
        <p:nvPicPr>
          <p:cNvPr id="4" name="Picture 3" descr="Picture 3"/>
          <p:cNvPicPr/>
          <p:nvPr/>
        </p:nvPicPr>
        <p:blipFill>
          <a:blip r:embed="rId3" cstate="print"/>
          <a:stretch>
            <a:fillRect/>
          </a:stretch>
        </p:blipFill>
        <p:spPr>
          <a:xfrm>
            <a:off x="0" y="1466850"/>
            <a:ext cx="9144000" cy="4419600"/>
          </a:xfrm>
          <a:prstGeom prst="rect">
            <a:avLst/>
          </a:prstGeom>
        </p:spPr>
      </p:pic>
    </p:spTree>
    <p:extLst>
      <p:ext uri="{BB962C8B-B14F-4D97-AF65-F5344CB8AC3E}">
        <p14:creationId xmlns:p14="http://schemas.microsoft.com/office/powerpoint/2010/main" val="46494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Date of Illness Onset</a:t>
            </a:r>
          </a:p>
        </p:txBody>
      </p:sp>
    </p:spTree>
    <p:extLst>
      <p:ext uri="{BB962C8B-B14F-4D97-AF65-F5344CB8AC3E}">
        <p14:creationId xmlns:p14="http://schemas.microsoft.com/office/powerpoint/2010/main" val="799860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Conference Recap</a:t>
            </a:r>
          </a:p>
        </p:txBody>
      </p:sp>
      <p:sp>
        <p:nvSpPr>
          <p:cNvPr id="3" name="Text Placeholder 2"/>
          <p:cNvSpPr>
            <a:spLocks noGrp="1"/>
          </p:cNvSpPr>
          <p:nvPr>
            <p:ph type="body" sz="quarter" idx="10"/>
          </p:nvPr>
        </p:nvSpPr>
        <p:spPr/>
        <p:txBody>
          <a:bodyPr/>
          <a:lstStyle/>
          <a:p>
            <a:r>
              <a:rPr lang="en-US" dirty="0"/>
              <a:t>What level of granularity is valuable?</a:t>
            </a:r>
          </a:p>
          <a:p>
            <a:pPr lvl="2"/>
            <a:r>
              <a:rPr lang="en-US" dirty="0"/>
              <a:t>Date of Illness Onset: which signs/symptoms?</a:t>
            </a: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335" y="2437492"/>
            <a:ext cx="8271683" cy="3087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0707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Conference Recap</a:t>
            </a:r>
          </a:p>
        </p:txBody>
      </p:sp>
      <p:sp>
        <p:nvSpPr>
          <p:cNvPr id="3" name="Text Placeholder 2"/>
          <p:cNvSpPr>
            <a:spLocks noGrp="1"/>
          </p:cNvSpPr>
          <p:nvPr>
            <p:ph type="body" sz="quarter" idx="10"/>
          </p:nvPr>
        </p:nvSpPr>
        <p:spPr/>
        <p:txBody>
          <a:bodyPr/>
          <a:lstStyle/>
          <a:p>
            <a:r>
              <a:rPr lang="en-US" dirty="0"/>
              <a:t>Beyond the scope of the workgroup to specify certain signs/symptoms</a:t>
            </a:r>
          </a:p>
          <a:p>
            <a:pPr lvl="1"/>
            <a:r>
              <a:rPr lang="en-US" dirty="0"/>
              <a:t>Wording is challenging and need input into case definitions</a:t>
            </a:r>
          </a:p>
          <a:p>
            <a:pPr lvl="1"/>
            <a:r>
              <a:rPr lang="en-US" dirty="0"/>
              <a:t>For example: malaise vs. fatigue (differences in the case definition, MMG, and then our surveillance systems)</a:t>
            </a:r>
          </a:p>
          <a:p>
            <a:pPr lvl="1"/>
            <a:endParaRPr lang="en-US" dirty="0"/>
          </a:p>
          <a:p>
            <a:pPr lvl="1"/>
            <a:endParaRPr lang="en-US" dirty="0"/>
          </a:p>
        </p:txBody>
      </p:sp>
    </p:spTree>
    <p:extLst>
      <p:ext uri="{BB962C8B-B14F-4D97-AF65-F5344CB8AC3E}">
        <p14:creationId xmlns:p14="http://schemas.microsoft.com/office/powerpoint/2010/main" val="2528104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Definitions</a:t>
            </a:r>
          </a:p>
        </p:txBody>
      </p:sp>
      <p:sp>
        <p:nvSpPr>
          <p:cNvPr id="3" name="Text Placeholder 2"/>
          <p:cNvSpPr>
            <a:spLocks noGrp="1"/>
          </p:cNvSpPr>
          <p:nvPr>
            <p:ph type="body" sz="quarter" idx="10"/>
          </p:nvPr>
        </p:nvSpPr>
        <p:spPr/>
        <p:txBody>
          <a:bodyPr/>
          <a:lstStyle/>
          <a:p>
            <a:r>
              <a:rPr lang="en-US" dirty="0"/>
              <a:t>Consensus was to reference the case definitions/position statements</a:t>
            </a:r>
          </a:p>
          <a:p>
            <a:pPr lvl="1"/>
            <a:r>
              <a:rPr lang="en-US" dirty="0"/>
              <a:t>Inconsistent format with different headers and sections</a:t>
            </a:r>
          </a:p>
          <a:p>
            <a:pPr lvl="1"/>
            <a:r>
              <a:rPr lang="en-US" dirty="0"/>
              <a:t>Clinical background vs. inclusionary criteria</a:t>
            </a:r>
          </a:p>
        </p:txBody>
      </p:sp>
    </p:spTree>
    <p:extLst>
      <p:ext uri="{BB962C8B-B14F-4D97-AF65-F5344CB8AC3E}">
        <p14:creationId xmlns:p14="http://schemas.microsoft.com/office/powerpoint/2010/main" val="2941905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 y="170482"/>
            <a:ext cx="8229600" cy="1030638"/>
          </a:xfrm>
        </p:spPr>
        <p:txBody>
          <a:bodyPr/>
          <a:lstStyle/>
          <a:p>
            <a:r>
              <a:rPr lang="en-US" dirty="0"/>
              <a:t>Campylobacteriosis </a:t>
            </a:r>
            <a:r>
              <a:rPr lang="en-US" sz="3600" dirty="0"/>
              <a:t>(2015)</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 y="1429720"/>
            <a:ext cx="8492828" cy="1523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4" y="3138488"/>
            <a:ext cx="8486775" cy="2878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7489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Hepatitis A (2012)</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4" y="1357313"/>
            <a:ext cx="8543925" cy="5025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1786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70482"/>
            <a:ext cx="8229600" cy="1030638"/>
          </a:xfrm>
        </p:spPr>
        <p:txBody>
          <a:bodyPr>
            <a:normAutofit/>
          </a:bodyPr>
          <a:lstStyle/>
          <a:p>
            <a:r>
              <a:rPr lang="en-US" sz="4000" dirty="0"/>
              <a:t>No explicit signs/symptoms</a:t>
            </a:r>
          </a:p>
        </p:txBody>
      </p:sp>
      <p:sp>
        <p:nvSpPr>
          <p:cNvPr id="3" name="Text Placeholder 2"/>
          <p:cNvSpPr>
            <a:spLocks noGrp="1"/>
          </p:cNvSpPr>
          <p:nvPr>
            <p:ph type="body" sz="quarter" idx="10"/>
          </p:nvPr>
        </p:nvSpPr>
        <p:spPr/>
        <p:txBody>
          <a:bodyPr/>
          <a:lstStyle/>
          <a:p>
            <a:r>
              <a:rPr lang="en-US" dirty="0"/>
              <a:t>Ehrlichiosis (2010)</a:t>
            </a:r>
          </a:p>
          <a:p>
            <a:pPr marL="0" indent="0">
              <a:buNone/>
            </a:pP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482" y="1838324"/>
            <a:ext cx="8849694" cy="2008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82" y="3846574"/>
            <a:ext cx="8849694" cy="2860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1186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170482"/>
            <a:ext cx="8229600" cy="1030638"/>
          </a:xfrm>
        </p:spPr>
        <p:txBody>
          <a:bodyPr/>
          <a:lstStyle/>
          <a:p>
            <a:r>
              <a:rPr lang="en-US" dirty="0"/>
              <a:t>No signs/symptoms</a:t>
            </a:r>
          </a:p>
        </p:txBody>
      </p:sp>
      <p:sp>
        <p:nvSpPr>
          <p:cNvPr id="3" name="Text Placeholder 2"/>
          <p:cNvSpPr>
            <a:spLocks noGrp="1"/>
          </p:cNvSpPr>
          <p:nvPr>
            <p:ph type="body" sz="quarter" idx="10"/>
          </p:nvPr>
        </p:nvSpPr>
        <p:spPr/>
        <p:txBody>
          <a:bodyPr/>
          <a:lstStyle/>
          <a:p>
            <a:r>
              <a:rPr lang="en-US" dirty="0"/>
              <a:t>Dengue (2015)</a:t>
            </a:r>
          </a:p>
          <a:p>
            <a:pPr lvl="1"/>
            <a:r>
              <a:rPr lang="en-US" dirty="0"/>
              <a:t>Background</a:t>
            </a:r>
          </a:p>
          <a:p>
            <a:pPr lvl="1"/>
            <a:r>
              <a:rPr lang="en-US" dirty="0"/>
              <a:t>Laboratory Criteria for Diagnosis</a:t>
            </a:r>
          </a:p>
          <a:p>
            <a:pPr lvl="1"/>
            <a:r>
              <a:rPr lang="en-US" dirty="0"/>
              <a:t>Epidemiologic Linkage</a:t>
            </a:r>
          </a:p>
        </p:txBody>
      </p:sp>
    </p:spTree>
    <p:extLst>
      <p:ext uri="{BB962C8B-B14F-4D97-AF65-F5344CB8AC3E}">
        <p14:creationId xmlns:p14="http://schemas.microsoft.com/office/powerpoint/2010/main" val="2124772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9863"/>
            <a:ext cx="8229600" cy="1031875"/>
          </a:xfrm>
        </p:spPr>
        <p:txBody>
          <a:bodyPr/>
          <a:lstStyle/>
          <a:p>
            <a:pPr>
              <a:defRPr/>
            </a:pPr>
            <a:r>
              <a:rPr lang="en-US"/>
              <a:t>Implementation Actions</a:t>
            </a:r>
          </a:p>
        </p:txBody>
      </p:sp>
      <p:sp>
        <p:nvSpPr>
          <p:cNvPr id="28675" name="Content Placeholder 2"/>
          <p:cNvSpPr>
            <a:spLocks noGrp="1"/>
          </p:cNvSpPr>
          <p:nvPr>
            <p:ph idx="4294967295"/>
          </p:nvPr>
        </p:nvSpPr>
        <p:spPr/>
        <p:txBody>
          <a:bodyPr/>
          <a:lstStyle/>
          <a:p>
            <a:r>
              <a:rPr altLang="en-US"/>
              <a:t>CSTE</a:t>
            </a:r>
          </a:p>
          <a:p>
            <a:pPr lvl="1"/>
            <a:r>
              <a:rPr altLang="en-US"/>
              <a:t>Brief process</a:t>
            </a:r>
            <a:r>
              <a:rPr altLang="en-US">
                <a:sym typeface="Wingdings" pitchFamily="2" charset="2"/>
              </a:rPr>
              <a:t> Publish Distribute</a:t>
            </a:r>
          </a:p>
          <a:p>
            <a:r>
              <a:rPr altLang="en-US">
                <a:sym typeface="Wingdings" pitchFamily="2" charset="2"/>
              </a:rPr>
              <a:t>DSWG/SPIS</a:t>
            </a:r>
          </a:p>
          <a:p>
            <a:pPr lvl="1"/>
            <a:r>
              <a:rPr altLang="en-US">
                <a:sym typeface="Wingdings" pitchFamily="2" charset="2"/>
              </a:rPr>
              <a:t>Promote brief</a:t>
            </a:r>
          </a:p>
          <a:p>
            <a:pPr lvl="1"/>
            <a:r>
              <a:rPr altLang="en-US">
                <a:sym typeface="Wingdings" pitchFamily="2" charset="2"/>
              </a:rPr>
              <a:t>Review and update?</a:t>
            </a:r>
          </a:p>
          <a:p>
            <a:pPr lvl="1"/>
            <a:endParaRPr altLang="en-US"/>
          </a:p>
        </p:txBody>
      </p:sp>
    </p:spTree>
    <p:extLst>
      <p:ext uri="{BB962C8B-B14F-4D97-AF65-F5344CB8AC3E}">
        <p14:creationId xmlns:p14="http://schemas.microsoft.com/office/powerpoint/2010/main" val="1720115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9863"/>
            <a:ext cx="8229600" cy="1031875"/>
          </a:xfrm>
        </p:spPr>
        <p:txBody>
          <a:bodyPr/>
          <a:lstStyle/>
          <a:p>
            <a:pPr>
              <a:defRPr/>
            </a:pPr>
            <a:r>
              <a:rPr lang="en-US"/>
              <a:t>Implementation Actions</a:t>
            </a:r>
          </a:p>
        </p:txBody>
      </p:sp>
      <p:sp>
        <p:nvSpPr>
          <p:cNvPr id="29699" name="Content Placeholder 2"/>
          <p:cNvSpPr>
            <a:spLocks noGrp="1"/>
          </p:cNvSpPr>
          <p:nvPr>
            <p:ph idx="4294967295"/>
          </p:nvPr>
        </p:nvSpPr>
        <p:spPr/>
        <p:txBody>
          <a:bodyPr/>
          <a:lstStyle/>
          <a:p>
            <a:r>
              <a:rPr altLang="en-US" dirty="0">
                <a:sym typeface="Wingdings" pitchFamily="2" charset="2"/>
              </a:rPr>
              <a:t>STLT Health Departments</a:t>
            </a:r>
          </a:p>
          <a:p>
            <a:pPr lvl="1"/>
            <a:r>
              <a:rPr altLang="en-US" dirty="0">
                <a:sym typeface="Wingdings" pitchFamily="2" charset="2"/>
              </a:rPr>
              <a:t>Gap analysis for the surveillance system and procedures</a:t>
            </a:r>
            <a:endParaRPr altLang="en-US" dirty="0"/>
          </a:p>
          <a:p>
            <a:pPr lvl="1"/>
            <a:r>
              <a:rPr altLang="en-US" dirty="0"/>
              <a:t>Surveillance system revisions</a:t>
            </a:r>
          </a:p>
          <a:p>
            <a:pPr lvl="2"/>
            <a:r>
              <a:rPr altLang="en-US" dirty="0"/>
              <a:t>Do not require</a:t>
            </a:r>
          </a:p>
          <a:p>
            <a:pPr lvl="2"/>
            <a:r>
              <a:rPr altLang="en-US" dirty="0"/>
              <a:t>Do not use substitution/calculation</a:t>
            </a:r>
          </a:p>
          <a:p>
            <a:pPr lvl="2"/>
            <a:r>
              <a:rPr altLang="en-US" dirty="0"/>
              <a:t>Create a discrete data elements for:</a:t>
            </a:r>
          </a:p>
          <a:p>
            <a:pPr lvl="3"/>
            <a:r>
              <a:rPr lang="en-US" altLang="en-US" dirty="0">
                <a:solidFill>
                  <a:srgbClr val="0070C0"/>
                </a:solidFill>
              </a:rPr>
              <a:t>Onset of signs/symptoms</a:t>
            </a:r>
          </a:p>
          <a:p>
            <a:pPr lvl="3"/>
            <a:r>
              <a:rPr lang="en-US" altLang="en-US" dirty="0">
                <a:solidFill>
                  <a:srgbClr val="0070C0"/>
                </a:solidFill>
              </a:rPr>
              <a:t>Onset of illness (if needed)</a:t>
            </a:r>
          </a:p>
          <a:p>
            <a:pPr lvl="3"/>
            <a:r>
              <a:rPr lang="en-US" altLang="en-US" dirty="0">
                <a:solidFill>
                  <a:srgbClr val="0070C0"/>
                </a:solidFill>
              </a:rPr>
              <a:t>Event date</a:t>
            </a:r>
            <a:endParaRPr altLang="en-US" dirty="0">
              <a:solidFill>
                <a:srgbClr val="0070C0"/>
              </a:solidFill>
            </a:endParaRPr>
          </a:p>
        </p:txBody>
      </p:sp>
    </p:spTree>
    <p:extLst>
      <p:ext uri="{BB962C8B-B14F-4D97-AF65-F5344CB8AC3E}">
        <p14:creationId xmlns:p14="http://schemas.microsoft.com/office/powerpoint/2010/main" val="2715060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9863"/>
            <a:ext cx="8229600" cy="1031875"/>
          </a:xfrm>
        </p:spPr>
        <p:txBody>
          <a:bodyPr/>
          <a:lstStyle/>
          <a:p>
            <a:pPr>
              <a:defRPr/>
            </a:pPr>
            <a:r>
              <a:rPr lang="en-US"/>
              <a:t>Implementation Actions</a:t>
            </a:r>
          </a:p>
        </p:txBody>
      </p:sp>
      <p:sp>
        <p:nvSpPr>
          <p:cNvPr id="30723" name="Content Placeholder 2"/>
          <p:cNvSpPr>
            <a:spLocks noGrp="1"/>
          </p:cNvSpPr>
          <p:nvPr>
            <p:ph idx="4294967295"/>
          </p:nvPr>
        </p:nvSpPr>
        <p:spPr/>
        <p:txBody>
          <a:bodyPr/>
          <a:lstStyle/>
          <a:p>
            <a:r>
              <a:rPr altLang="en-US" dirty="0">
                <a:sym typeface="Wingdings" pitchFamily="2" charset="2"/>
              </a:rPr>
              <a:t>CDC</a:t>
            </a:r>
          </a:p>
          <a:p>
            <a:pPr lvl="1"/>
            <a:r>
              <a:rPr altLang="en-US" dirty="0">
                <a:solidFill>
                  <a:srgbClr val="0070C0"/>
                </a:solidFill>
                <a:sym typeface="Wingdings" pitchFamily="2" charset="2"/>
              </a:rPr>
              <a:t>Revise the Data Element Name to Symptom Onset Date with the description:</a:t>
            </a:r>
          </a:p>
          <a:p>
            <a:pPr lvl="2"/>
            <a:r>
              <a:rPr altLang="en-US" dirty="0"/>
              <a:t>Reported date of the onset of symptoms of the condition being reported to the public health system.</a:t>
            </a:r>
            <a:endParaRPr altLang="en-US" dirty="0">
              <a:solidFill>
                <a:srgbClr val="0070C0"/>
              </a:solidFill>
              <a:sym typeface="Wingdings" pitchFamily="2" charset="2"/>
            </a:endParaRPr>
          </a:p>
          <a:p>
            <a:pPr lvl="1"/>
            <a:r>
              <a:rPr altLang="en-US" dirty="0">
                <a:solidFill>
                  <a:srgbClr val="0070C0"/>
                </a:solidFill>
                <a:sym typeface="Wingdings" pitchFamily="2" charset="2"/>
              </a:rPr>
              <a:t>Create a new data element with the name Date of Illness Onset with the description:</a:t>
            </a:r>
          </a:p>
          <a:p>
            <a:pPr lvl="2"/>
            <a:r>
              <a:rPr altLang="en-US" dirty="0"/>
              <a:t>Date of the beginning of the illness. </a:t>
            </a:r>
            <a:endParaRPr altLang="en-US" dirty="0">
              <a:solidFill>
                <a:srgbClr val="0070C0"/>
              </a:solidFill>
              <a:sym typeface="Wingdings" pitchFamily="2" charset="2"/>
            </a:endParaRPr>
          </a:p>
          <a:p>
            <a:pPr lvl="1"/>
            <a:endParaRPr altLang="en-US" dirty="0">
              <a:solidFill>
                <a:srgbClr val="0070C0"/>
              </a:solidFill>
            </a:endParaRPr>
          </a:p>
        </p:txBody>
      </p:sp>
    </p:spTree>
    <p:extLst>
      <p:ext uri="{BB962C8B-B14F-4D97-AF65-F5344CB8AC3E}">
        <p14:creationId xmlns:p14="http://schemas.microsoft.com/office/powerpoint/2010/main" val="1983755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9863"/>
            <a:ext cx="8229600" cy="1031875"/>
          </a:xfrm>
        </p:spPr>
        <p:txBody>
          <a:bodyPr/>
          <a:lstStyle/>
          <a:p>
            <a:pPr>
              <a:defRPr/>
            </a:pPr>
            <a:r>
              <a:rPr lang="en-US"/>
              <a:t>Implementation Actions</a:t>
            </a:r>
          </a:p>
        </p:txBody>
      </p:sp>
      <p:sp>
        <p:nvSpPr>
          <p:cNvPr id="31747" name="Content Placeholder 2"/>
          <p:cNvSpPr>
            <a:spLocks noGrp="1"/>
          </p:cNvSpPr>
          <p:nvPr>
            <p:ph idx="4294967295"/>
          </p:nvPr>
        </p:nvSpPr>
        <p:spPr/>
        <p:txBody>
          <a:bodyPr/>
          <a:lstStyle/>
          <a:p>
            <a:r>
              <a:rPr altLang="en-US">
                <a:sym typeface="Wingdings" pitchFamily="2" charset="2"/>
              </a:rPr>
              <a:t>CDC</a:t>
            </a:r>
          </a:p>
          <a:p>
            <a:pPr lvl="1"/>
            <a:r>
              <a:rPr altLang="en-US">
                <a:solidFill>
                  <a:srgbClr val="0070C0"/>
                </a:solidFill>
                <a:sym typeface="Wingdings" pitchFamily="2" charset="2"/>
              </a:rPr>
              <a:t>Revise the HL7 Implementation Notes:</a:t>
            </a:r>
          </a:p>
          <a:p>
            <a:pPr lvl="2"/>
            <a:r>
              <a:rPr altLang="en-US"/>
              <a:t>“For unknown date, OBX-5 </a:t>
            </a:r>
            <a:r>
              <a:rPr altLang="en-US" b="1"/>
              <a:t>MAY</a:t>
            </a:r>
            <a:r>
              <a:rPr altLang="en-US"/>
              <a:t> be populated with ‘99999999’”.</a:t>
            </a:r>
          </a:p>
          <a:p>
            <a:pPr lvl="2"/>
            <a:r>
              <a:rPr altLang="en-US"/>
              <a:t>Replace with directions to leave NULL</a:t>
            </a:r>
          </a:p>
          <a:p>
            <a:pPr lvl="2"/>
            <a:r>
              <a:rPr altLang="en-US">
                <a:solidFill>
                  <a:srgbClr val="0070C0"/>
                </a:solidFill>
              </a:rPr>
              <a:t>Would need updated in the Arboviral MMG also </a:t>
            </a:r>
            <a:endParaRPr altLang="en-US">
              <a:solidFill>
                <a:srgbClr val="0070C0"/>
              </a:solidFill>
              <a:sym typeface="Wingdings" pitchFamily="2" charset="2"/>
            </a:endParaRPr>
          </a:p>
          <a:p>
            <a:pPr lvl="1"/>
            <a:r>
              <a:rPr altLang="en-US">
                <a:solidFill>
                  <a:srgbClr val="002060"/>
                </a:solidFill>
              </a:rPr>
              <a:t>Reference this document in the MMG Data Element Description</a:t>
            </a:r>
          </a:p>
        </p:txBody>
      </p:sp>
    </p:spTree>
    <p:extLst>
      <p:ext uri="{BB962C8B-B14F-4D97-AF65-F5344CB8AC3E}">
        <p14:creationId xmlns:p14="http://schemas.microsoft.com/office/powerpoint/2010/main" val="24446548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Diagnosis Date</a:t>
            </a:r>
          </a:p>
        </p:txBody>
      </p:sp>
    </p:spTree>
    <p:extLst>
      <p:ext uri="{BB962C8B-B14F-4D97-AF65-F5344CB8AC3E}">
        <p14:creationId xmlns:p14="http://schemas.microsoft.com/office/powerpoint/2010/main" val="5328609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Date</a:t>
            </a:r>
          </a:p>
        </p:txBody>
      </p:sp>
      <p:sp>
        <p:nvSpPr>
          <p:cNvPr id="3" name="Text Placeholder 2"/>
          <p:cNvSpPr>
            <a:spLocks noGrp="1"/>
          </p:cNvSpPr>
          <p:nvPr>
            <p:ph type="body" sz="quarter" idx="10"/>
          </p:nvPr>
        </p:nvSpPr>
        <p:spPr/>
        <p:txBody>
          <a:bodyPr>
            <a:normAutofit/>
          </a:bodyPr>
          <a:lstStyle/>
          <a:p>
            <a:r>
              <a:rPr lang="en-US" sz="2800" dirty="0"/>
              <a:t>What are we trying to achieve?</a:t>
            </a:r>
          </a:p>
          <a:p>
            <a:pPr lvl="1"/>
            <a:r>
              <a:rPr lang="en-US" sz="2800" dirty="0"/>
              <a:t>Standardized, comparable meaning </a:t>
            </a:r>
            <a:r>
              <a:rPr lang="en-US" sz="2800"/>
              <a:t>(true apples </a:t>
            </a:r>
            <a:r>
              <a:rPr lang="en-US" sz="2800" dirty="0"/>
              <a:t>to apples)	</a:t>
            </a:r>
          </a:p>
          <a:p>
            <a:pPr lvl="1"/>
            <a:r>
              <a:rPr lang="en-US" sz="2800" dirty="0"/>
              <a:t>Standardized definition or algorithm?</a:t>
            </a:r>
          </a:p>
        </p:txBody>
      </p:sp>
    </p:spTree>
    <p:extLst>
      <p:ext uri="{BB962C8B-B14F-4D97-AF65-F5344CB8AC3E}">
        <p14:creationId xmlns:p14="http://schemas.microsoft.com/office/powerpoint/2010/main" val="387048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Date</a:t>
            </a:r>
          </a:p>
        </p:txBody>
      </p:sp>
      <p:sp>
        <p:nvSpPr>
          <p:cNvPr id="3" name="Text Placeholder 2"/>
          <p:cNvSpPr>
            <a:spLocks noGrp="1"/>
          </p:cNvSpPr>
          <p:nvPr>
            <p:ph type="body" sz="quarter" idx="10"/>
          </p:nvPr>
        </p:nvSpPr>
        <p:spPr/>
        <p:txBody>
          <a:bodyPr/>
          <a:lstStyle/>
          <a:p>
            <a:r>
              <a:rPr lang="en-US" dirty="0"/>
              <a:t>Standardized approach:</a:t>
            </a:r>
          </a:p>
          <a:p>
            <a:pPr lvl="1"/>
            <a:r>
              <a:rPr lang="en-US" dirty="0"/>
              <a:t>Earliest of clinical diagnosis or specimen collection date for all cases.</a:t>
            </a:r>
          </a:p>
          <a:p>
            <a:r>
              <a:rPr lang="en-US" dirty="0"/>
              <a:t>Discrete data elements:</a:t>
            </a:r>
          </a:p>
          <a:p>
            <a:pPr lvl="1"/>
            <a:r>
              <a:rPr lang="en-US" dirty="0"/>
              <a:t>Use diagnosis date for clinical diagnosis only. Leave blank if not clinically diagnosed (or use specimen collection date?).</a:t>
            </a:r>
          </a:p>
          <a:p>
            <a:pPr lvl="1"/>
            <a:r>
              <a:rPr lang="en-US" dirty="0"/>
              <a:t>Add date of laboratory confirmation data element to GenV2 fields to capture result date of the first positive</a:t>
            </a:r>
          </a:p>
          <a:p>
            <a:pPr lvl="1"/>
            <a:endParaRPr lang="en-US" dirty="0"/>
          </a:p>
        </p:txBody>
      </p:sp>
    </p:spTree>
    <p:extLst>
      <p:ext uri="{BB962C8B-B14F-4D97-AF65-F5344CB8AC3E}">
        <p14:creationId xmlns:p14="http://schemas.microsoft.com/office/powerpoint/2010/main" val="4007466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Date</a:t>
            </a:r>
          </a:p>
        </p:txBody>
      </p:sp>
      <p:sp>
        <p:nvSpPr>
          <p:cNvPr id="3" name="Text Placeholder 2"/>
          <p:cNvSpPr>
            <a:spLocks noGrp="1"/>
          </p:cNvSpPr>
          <p:nvPr>
            <p:ph type="body" sz="quarter" idx="10"/>
          </p:nvPr>
        </p:nvSpPr>
        <p:spPr>
          <a:xfrm>
            <a:off x="170482" y="1336977"/>
            <a:ext cx="8849694" cy="5216223"/>
          </a:xfrm>
        </p:spPr>
        <p:txBody>
          <a:bodyPr>
            <a:normAutofit/>
          </a:bodyPr>
          <a:lstStyle/>
          <a:p>
            <a:r>
              <a:rPr lang="en-US" dirty="0"/>
              <a:t>Standardized algorithm:</a:t>
            </a:r>
          </a:p>
          <a:p>
            <a:pPr lvl="1"/>
            <a:r>
              <a:rPr lang="en-US" dirty="0"/>
              <a:t>Earliest of clinical diagnosis or specimen collection date  or result date for all cases, or</a:t>
            </a:r>
          </a:p>
          <a:p>
            <a:pPr lvl="1"/>
            <a:r>
              <a:rPr lang="en-US" dirty="0"/>
              <a:t>Clinical diagnosis, specimen collection date, result date as determined by jurisdiction</a:t>
            </a:r>
          </a:p>
          <a:p>
            <a:pPr lvl="2"/>
            <a:r>
              <a:rPr lang="en-US" dirty="0"/>
              <a:t>Consider addition of ‘date type’ data element to GenV2</a:t>
            </a:r>
          </a:p>
          <a:p>
            <a:pPr lvl="1"/>
            <a:r>
              <a:rPr lang="en-US" dirty="0"/>
              <a:t>Clinical diagnosis, specimen collection date, result date as determined by broad guidance</a:t>
            </a:r>
          </a:p>
          <a:p>
            <a:pPr lvl="2"/>
            <a:r>
              <a:rPr lang="en-US" dirty="0"/>
              <a:t>E.g. certain disease type or certain type of presentation</a:t>
            </a:r>
          </a:p>
          <a:p>
            <a:pPr lvl="2"/>
            <a:r>
              <a:rPr lang="en-US" dirty="0"/>
              <a:t>Consider addition of ‘date type’ data element to GenV2</a:t>
            </a:r>
          </a:p>
          <a:p>
            <a:pPr lvl="1"/>
            <a:endParaRPr lang="en-US" dirty="0"/>
          </a:p>
        </p:txBody>
      </p:sp>
    </p:spTree>
    <p:extLst>
      <p:ext uri="{BB962C8B-B14F-4D97-AF65-F5344CB8AC3E}">
        <p14:creationId xmlns:p14="http://schemas.microsoft.com/office/powerpoint/2010/main" val="36377601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Wrap Up</a:t>
            </a:r>
          </a:p>
        </p:txBody>
      </p:sp>
    </p:spTree>
    <p:extLst>
      <p:ext uri="{BB962C8B-B14F-4D97-AF65-F5344CB8AC3E}">
        <p14:creationId xmlns:p14="http://schemas.microsoft.com/office/powerpoint/2010/main" val="36224482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Text Placeholder 2"/>
          <p:cNvSpPr>
            <a:spLocks noGrp="1"/>
          </p:cNvSpPr>
          <p:nvPr>
            <p:ph type="body" sz="quarter" idx="10"/>
          </p:nvPr>
        </p:nvSpPr>
        <p:spPr/>
        <p:txBody>
          <a:bodyPr>
            <a:normAutofit/>
          </a:bodyPr>
          <a:lstStyle/>
          <a:p>
            <a:pPr marL="0" indent="0" algn="ctr">
              <a:buNone/>
            </a:pPr>
            <a:r>
              <a:rPr lang="en-US" sz="4400" b="1" dirty="0">
                <a:solidFill>
                  <a:srgbClr val="0070C0"/>
                </a:solidFill>
              </a:rPr>
              <a:t>Elizabeth Sprouse </a:t>
            </a:r>
          </a:p>
          <a:p>
            <a:pPr marL="0" indent="0" algn="ctr">
              <a:buNone/>
            </a:pPr>
            <a:r>
              <a:rPr lang="en-US" sz="4400" b="1" dirty="0">
                <a:solidFill>
                  <a:srgbClr val="0070C0"/>
                </a:solidFill>
              </a:rPr>
              <a:t>&amp; </a:t>
            </a:r>
          </a:p>
          <a:p>
            <a:pPr marL="0" indent="0" algn="ctr">
              <a:buNone/>
            </a:pPr>
            <a:r>
              <a:rPr lang="en-US" sz="4400" b="1" dirty="0">
                <a:solidFill>
                  <a:srgbClr val="0070C0"/>
                </a:solidFill>
              </a:rPr>
              <a:t>Emily </a:t>
            </a:r>
            <a:r>
              <a:rPr lang="en-US" sz="4400" b="1" dirty="0" err="1">
                <a:solidFill>
                  <a:srgbClr val="0070C0"/>
                </a:solidFill>
              </a:rPr>
              <a:t>Augustini</a:t>
            </a:r>
            <a:endParaRPr lang="en-US" sz="4400" b="1" dirty="0">
              <a:solidFill>
                <a:srgbClr val="0070C0"/>
              </a:solidFill>
            </a:endParaRPr>
          </a:p>
          <a:p>
            <a:pPr marL="0" indent="0">
              <a:buNone/>
            </a:pPr>
            <a:endParaRPr lang="en-US" sz="44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350" y="4133103"/>
            <a:ext cx="4324350" cy="1950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28139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57200" y="169863"/>
            <a:ext cx="8229600" cy="1031875"/>
          </a:xfrm>
        </p:spPr>
        <p:txBody>
          <a:bodyPr rtlCol="0">
            <a:normAutofit/>
          </a:bodyPr>
          <a:lstStyle/>
          <a:p>
            <a:pPr eaLnBrk="1" fontAlgn="auto" hangingPunct="1">
              <a:spcAft>
                <a:spcPts val="0"/>
              </a:spcAft>
              <a:defRPr/>
            </a:pPr>
            <a:r>
              <a:rPr lang="en-US" dirty="0"/>
              <a:t>Schedule</a:t>
            </a:r>
          </a:p>
        </p:txBody>
      </p:sp>
      <p:sp>
        <p:nvSpPr>
          <p:cNvPr id="3" name="Text Placeholder 2">
            <a:extLst/>
          </p:cNvPr>
          <p:cNvSpPr>
            <a:spLocks noGrp="1"/>
          </p:cNvSpPr>
          <p:nvPr>
            <p:ph type="body" sz="quarter" idx="10"/>
          </p:nvPr>
        </p:nvSpPr>
        <p:spPr>
          <a:xfrm>
            <a:off x="169863" y="1336675"/>
            <a:ext cx="8850312" cy="4746625"/>
          </a:xfrm>
        </p:spPr>
        <p:txBody>
          <a:bodyPr rtlCol="0">
            <a:normAutofit/>
          </a:bodyPr>
          <a:lstStyle/>
          <a:p>
            <a:pPr marL="342900" lvl="1" eaLnBrk="1" fontAlgn="auto" hangingPunct="1">
              <a:spcAft>
                <a:spcPts val="0"/>
              </a:spcAft>
              <a:buFont typeface="Arial" pitchFamily="34" charset="0"/>
              <a:buChar char="•"/>
              <a:defRPr/>
            </a:pPr>
            <a:r>
              <a:rPr lang="en-US" dirty="0">
                <a:solidFill>
                  <a:srgbClr val="002060"/>
                </a:solidFill>
              </a:rPr>
              <a:t>Meet monthly on the 4</a:t>
            </a:r>
            <a:r>
              <a:rPr lang="en-US" baseline="30000" dirty="0">
                <a:solidFill>
                  <a:srgbClr val="002060"/>
                </a:solidFill>
              </a:rPr>
              <a:t>th</a:t>
            </a:r>
            <a:r>
              <a:rPr lang="en-US" dirty="0">
                <a:solidFill>
                  <a:srgbClr val="002060"/>
                </a:solidFill>
              </a:rPr>
              <a:t> Friday from 1-2pm ET</a:t>
            </a:r>
            <a:r>
              <a:rPr lang="en-US">
                <a:solidFill>
                  <a:srgbClr val="002060"/>
                </a:solidFill>
              </a:rPr>
              <a:t>/ 12-1pm </a:t>
            </a:r>
            <a:r>
              <a:rPr lang="en-US" dirty="0">
                <a:solidFill>
                  <a:srgbClr val="002060"/>
                </a:solidFill>
              </a:rPr>
              <a:t>CT</a:t>
            </a:r>
          </a:p>
          <a:p>
            <a:pPr marL="800100" lvl="2" indent="-342900">
              <a:buFont typeface="Courier New" panose="02070309020205020404" pitchFamily="49" charset="0"/>
              <a:buChar char="o"/>
              <a:defRPr/>
            </a:pPr>
            <a:r>
              <a:rPr lang="en-US" dirty="0">
                <a:solidFill>
                  <a:srgbClr val="002060"/>
                </a:solidFill>
              </a:rPr>
              <a:t>July 27</a:t>
            </a:r>
          </a:p>
          <a:p>
            <a:pPr marL="800100" lvl="2" indent="-342900">
              <a:buFont typeface="Courier New" panose="02070309020205020404" pitchFamily="49" charset="0"/>
              <a:buChar char="o"/>
              <a:defRPr/>
            </a:pPr>
            <a:r>
              <a:rPr lang="en-US" dirty="0">
                <a:solidFill>
                  <a:srgbClr val="002060"/>
                </a:solidFill>
              </a:rPr>
              <a:t>August 24</a:t>
            </a:r>
          </a:p>
          <a:p>
            <a:pPr marL="800100" lvl="2" indent="-342900">
              <a:buFont typeface="Courier New" panose="02070309020205020404" pitchFamily="49" charset="0"/>
              <a:buChar char="o"/>
              <a:defRPr/>
            </a:pPr>
            <a:r>
              <a:rPr lang="en-US" dirty="0">
                <a:solidFill>
                  <a:srgbClr val="002060"/>
                </a:solidFill>
              </a:rPr>
              <a:t>September 28</a:t>
            </a:r>
          </a:p>
          <a:p>
            <a:pPr marL="800100" lvl="2" indent="-342900">
              <a:buFont typeface="Courier New" panose="02070309020205020404" pitchFamily="49" charset="0"/>
              <a:buChar char="o"/>
              <a:defRPr/>
            </a:pPr>
            <a:r>
              <a:rPr lang="en-US" dirty="0">
                <a:solidFill>
                  <a:srgbClr val="002060"/>
                </a:solidFill>
              </a:rPr>
              <a:t>October 26</a:t>
            </a:r>
          </a:p>
          <a:p>
            <a:pPr marL="800100" lvl="2" indent="-342900">
              <a:buFont typeface="Courier New" panose="02070309020205020404" pitchFamily="49" charset="0"/>
              <a:buChar char="o"/>
              <a:defRPr/>
            </a:pPr>
            <a:r>
              <a:rPr lang="en-US" dirty="0">
                <a:solidFill>
                  <a:srgbClr val="002060"/>
                </a:solidFill>
              </a:rPr>
              <a:t>November 23 (will try to move to the 30</a:t>
            </a:r>
            <a:r>
              <a:rPr lang="en-US" baseline="30000" dirty="0">
                <a:solidFill>
                  <a:srgbClr val="002060"/>
                </a:solidFill>
              </a:rPr>
              <a:t>th</a:t>
            </a:r>
            <a:r>
              <a:rPr lang="en-US" dirty="0">
                <a:solidFill>
                  <a:srgbClr val="002060"/>
                </a:solidFill>
              </a:rPr>
              <a:t>)</a:t>
            </a:r>
          </a:p>
          <a:p>
            <a:pPr marL="800100" lvl="2" indent="-342900">
              <a:buFont typeface="Courier New" panose="02070309020205020404" pitchFamily="49" charset="0"/>
              <a:buChar char="o"/>
              <a:defRPr/>
            </a:pPr>
            <a:r>
              <a:rPr lang="en-US" dirty="0">
                <a:solidFill>
                  <a:srgbClr val="002060"/>
                </a:solidFill>
              </a:rPr>
              <a:t>December 28 (may cancel)</a:t>
            </a:r>
          </a:p>
          <a:p>
            <a:pPr marL="800100" lvl="2" indent="-342900">
              <a:buFont typeface="Courier New" panose="02070309020205020404" pitchFamily="49" charset="0"/>
              <a:buChar char="o"/>
              <a:defRPr/>
            </a:pPr>
            <a:endParaRPr dirty="0">
              <a:solidFill>
                <a:srgbClr val="002060"/>
              </a:solidFill>
            </a:endParaRPr>
          </a:p>
          <a:p>
            <a:pPr>
              <a:defRPr/>
            </a:pPr>
            <a:r>
              <a:rPr lang="en-US" dirty="0">
                <a:solidFill>
                  <a:srgbClr val="7030A0"/>
                </a:solidFill>
              </a:rPr>
              <a:t>New appointment with the call-in and webinar information is forthcoming!!!</a:t>
            </a:r>
            <a:endParaRPr dirty="0">
              <a:solidFill>
                <a:srgbClr val="7030A0"/>
              </a:solidFill>
            </a:endParaRPr>
          </a:p>
          <a:p>
            <a:pPr eaLnBrk="1" fontAlgn="auto" hangingPunct="1">
              <a:spcAft>
                <a:spcPts val="0"/>
              </a:spcAft>
              <a:defRPr/>
            </a:pPr>
            <a:endParaRPr dirty="0"/>
          </a:p>
          <a:p>
            <a:pPr lvl="1" eaLnBrk="1" fontAlgn="auto" hangingPunct="1">
              <a:spcAft>
                <a:spcPts val="0"/>
              </a:spcAft>
              <a:defRPr/>
            </a:pPr>
            <a:endParaRPr dirty="0"/>
          </a:p>
          <a:p>
            <a:pPr eaLnBrk="1" fontAlgn="auto" hangingPunct="1">
              <a:spcAft>
                <a:spcPts val="0"/>
              </a:spcAft>
              <a:defRPr/>
            </a:pPr>
            <a:endParaRPr dirty="0"/>
          </a:p>
        </p:txBody>
      </p:sp>
    </p:spTree>
    <p:extLst>
      <p:ext uri="{BB962C8B-B14F-4D97-AF65-F5344CB8AC3E}">
        <p14:creationId xmlns:p14="http://schemas.microsoft.com/office/powerpoint/2010/main" val="4376960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57200" y="169863"/>
            <a:ext cx="8229600" cy="1031875"/>
          </a:xfrm>
        </p:spPr>
        <p:txBody>
          <a:bodyPr rtlCol="0">
            <a:normAutofit/>
          </a:bodyPr>
          <a:lstStyle/>
          <a:p>
            <a:pPr eaLnBrk="1" fontAlgn="auto" hangingPunct="1">
              <a:spcAft>
                <a:spcPts val="0"/>
              </a:spcAft>
              <a:defRPr/>
            </a:pPr>
            <a:r>
              <a:rPr lang="en-US" dirty="0"/>
              <a:t>How to Engage</a:t>
            </a:r>
          </a:p>
        </p:txBody>
      </p:sp>
      <p:sp>
        <p:nvSpPr>
          <p:cNvPr id="3" name="Text Placeholder 2">
            <a:extLst/>
          </p:cNvPr>
          <p:cNvSpPr>
            <a:spLocks noGrp="1"/>
          </p:cNvSpPr>
          <p:nvPr>
            <p:ph type="body" sz="quarter" idx="10"/>
          </p:nvPr>
        </p:nvSpPr>
        <p:spPr>
          <a:xfrm>
            <a:off x="169863" y="1336675"/>
            <a:ext cx="8850312" cy="4746625"/>
          </a:xfrm>
        </p:spPr>
        <p:txBody>
          <a:bodyPr rtlCol="0">
            <a:normAutofit/>
          </a:bodyPr>
          <a:lstStyle/>
          <a:p>
            <a:pPr marL="342900" lvl="1" eaLnBrk="1" fontAlgn="auto" hangingPunct="1">
              <a:spcAft>
                <a:spcPts val="0"/>
              </a:spcAft>
              <a:buFont typeface="Arial" pitchFamily="34" charset="0"/>
              <a:buChar char="•"/>
              <a:defRPr/>
            </a:pPr>
            <a:r>
              <a:rPr b="1" dirty="0">
                <a:solidFill>
                  <a:srgbClr val="002060"/>
                </a:solidFill>
              </a:rPr>
              <a:t>Email:</a:t>
            </a:r>
          </a:p>
          <a:p>
            <a:pPr marL="685800" lvl="2">
              <a:buFont typeface="Arial" pitchFamily="34" charset="0"/>
              <a:buChar char="•"/>
              <a:defRPr/>
            </a:pPr>
            <a:r>
              <a:rPr lang="en-US" b="1" dirty="0">
                <a:solidFill>
                  <a:srgbClr val="002060"/>
                </a:solidFill>
              </a:rPr>
              <a:t>Molly Crockett: </a:t>
            </a:r>
            <a:r>
              <a:rPr lang="en-US" dirty="0">
                <a:solidFill>
                  <a:srgbClr val="002060"/>
                </a:solidFill>
              </a:rPr>
              <a:t>Molly.Crockett@MassMail.State.MA.US</a:t>
            </a:r>
          </a:p>
          <a:p>
            <a:pPr marL="685800" lvl="2">
              <a:buFont typeface="Arial" pitchFamily="34" charset="0"/>
              <a:buChar char="•"/>
              <a:defRPr/>
            </a:pPr>
            <a:r>
              <a:rPr lang="en-US" b="1" dirty="0">
                <a:solidFill>
                  <a:srgbClr val="002060"/>
                </a:solidFill>
              </a:rPr>
              <a:t>Shannon Harney: </a:t>
            </a:r>
            <a:r>
              <a:rPr lang="en-US" dirty="0">
                <a:solidFill>
                  <a:srgbClr val="002060"/>
                </a:solidFill>
              </a:rPr>
              <a:t>Shannon.Harney@tn.gov</a:t>
            </a:r>
          </a:p>
          <a:p>
            <a:pPr marL="685800" lvl="2">
              <a:buFont typeface="Arial" pitchFamily="34" charset="0"/>
              <a:buChar char="•"/>
              <a:defRPr/>
            </a:pPr>
            <a:endParaRPr dirty="0">
              <a:solidFill>
                <a:srgbClr val="002060"/>
              </a:solidFill>
            </a:endParaRPr>
          </a:p>
          <a:p>
            <a:pPr marL="457200" lvl="1" indent="0" eaLnBrk="1" fontAlgn="auto" hangingPunct="1">
              <a:spcAft>
                <a:spcPts val="0"/>
              </a:spcAft>
              <a:buFont typeface="Courier New" pitchFamily="49" charset="0"/>
              <a:buNone/>
              <a:defRPr/>
            </a:pPr>
            <a:endParaRPr dirty="0">
              <a:solidFill>
                <a:srgbClr val="FF0000"/>
              </a:solidFill>
            </a:endParaRPr>
          </a:p>
          <a:p>
            <a:pPr eaLnBrk="1" fontAlgn="auto" hangingPunct="1">
              <a:spcAft>
                <a:spcPts val="0"/>
              </a:spcAft>
              <a:defRPr/>
            </a:pPr>
            <a:endParaRPr dirty="0"/>
          </a:p>
          <a:p>
            <a:pPr lvl="1" eaLnBrk="1" fontAlgn="auto" hangingPunct="1">
              <a:spcAft>
                <a:spcPts val="0"/>
              </a:spcAft>
              <a:defRPr/>
            </a:pPr>
            <a:endParaRPr dirty="0"/>
          </a:p>
          <a:p>
            <a:pPr eaLnBrk="1" fontAlgn="auto" hangingPunct="1">
              <a:spcAft>
                <a:spcPts val="0"/>
              </a:spcAft>
              <a:defRPr/>
            </a:pPr>
            <a:endParaRPr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649" y="3062514"/>
            <a:ext cx="2044700" cy="1541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1349" y="4624614"/>
            <a:ext cx="2935287"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2636" y="2675164"/>
            <a:ext cx="1381125"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2"/>
          <p:cNvSpPr txBox="1">
            <a:spLocks noChangeArrowheads="1"/>
          </p:cNvSpPr>
          <p:nvPr/>
        </p:nvSpPr>
        <p:spPr bwMode="auto">
          <a:xfrm>
            <a:off x="457200" y="5632450"/>
            <a:ext cx="7829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101957"/>
                </a:solidFill>
                <a:latin typeface="Arial" pitchFamily="34" charset="0"/>
              </a:defRPr>
            </a:lvl1pPr>
            <a:lvl2pPr marL="742950" indent="-285750">
              <a:spcBef>
                <a:spcPct val="20000"/>
              </a:spcBef>
              <a:buFont typeface="Courier New" pitchFamily="49" charset="0"/>
              <a:buChar char="o"/>
              <a:defRPr sz="2400">
                <a:solidFill>
                  <a:srgbClr val="101957"/>
                </a:solidFill>
                <a:latin typeface="Arial" pitchFamily="34" charset="0"/>
              </a:defRPr>
            </a:lvl2pPr>
            <a:lvl3pPr marL="1143000" indent="-228600">
              <a:spcBef>
                <a:spcPct val="20000"/>
              </a:spcBef>
              <a:buFont typeface="Wingdings" pitchFamily="2" charset="2"/>
              <a:buChar char="§"/>
              <a:defRPr sz="2400">
                <a:solidFill>
                  <a:srgbClr val="101957"/>
                </a:solidFill>
                <a:latin typeface="Arial" pitchFamily="34" charset="0"/>
              </a:defRPr>
            </a:lvl3pPr>
            <a:lvl4pPr marL="1600200" indent="-228600">
              <a:spcBef>
                <a:spcPct val="20000"/>
              </a:spcBef>
              <a:buFont typeface="Arial" pitchFamily="34" charset="0"/>
              <a:buChar char="–"/>
              <a:defRPr sz="2400">
                <a:solidFill>
                  <a:srgbClr val="101957"/>
                </a:solidFill>
                <a:latin typeface="Arial" pitchFamily="34" charset="0"/>
              </a:defRPr>
            </a:lvl4pPr>
            <a:lvl5pPr marL="2057400" indent="-228600">
              <a:spcBef>
                <a:spcPct val="20000"/>
              </a:spcBef>
              <a:buFont typeface="Arial" pitchFamily="34" charset="0"/>
              <a:buChar char="»"/>
              <a:defRPr sz="2400">
                <a:solidFill>
                  <a:srgbClr val="101957"/>
                </a:solidFill>
                <a:latin typeface="Arial" pitchFamily="34" charset="0"/>
              </a:defRPr>
            </a:lvl5pPr>
            <a:lvl6pPr marL="2514600" indent="-228600" defTabSz="457200" eaLnBrk="0" fontAlgn="base" hangingPunct="0">
              <a:spcBef>
                <a:spcPct val="20000"/>
              </a:spcBef>
              <a:spcAft>
                <a:spcPct val="0"/>
              </a:spcAft>
              <a:buFont typeface="Arial" pitchFamily="34" charset="0"/>
              <a:buChar char="»"/>
              <a:defRPr sz="2400">
                <a:solidFill>
                  <a:srgbClr val="101957"/>
                </a:solidFill>
                <a:latin typeface="Arial" pitchFamily="34" charset="0"/>
              </a:defRPr>
            </a:lvl6pPr>
            <a:lvl7pPr marL="2971800" indent="-228600" defTabSz="457200" eaLnBrk="0" fontAlgn="base" hangingPunct="0">
              <a:spcBef>
                <a:spcPct val="20000"/>
              </a:spcBef>
              <a:spcAft>
                <a:spcPct val="0"/>
              </a:spcAft>
              <a:buFont typeface="Arial" pitchFamily="34" charset="0"/>
              <a:buChar char="»"/>
              <a:defRPr sz="2400">
                <a:solidFill>
                  <a:srgbClr val="101957"/>
                </a:solidFill>
                <a:latin typeface="Arial" pitchFamily="34" charset="0"/>
              </a:defRPr>
            </a:lvl7pPr>
            <a:lvl8pPr marL="3429000" indent="-228600" defTabSz="457200" eaLnBrk="0" fontAlgn="base" hangingPunct="0">
              <a:spcBef>
                <a:spcPct val="20000"/>
              </a:spcBef>
              <a:spcAft>
                <a:spcPct val="0"/>
              </a:spcAft>
              <a:buFont typeface="Arial" pitchFamily="34" charset="0"/>
              <a:buChar char="»"/>
              <a:defRPr sz="2400">
                <a:solidFill>
                  <a:srgbClr val="101957"/>
                </a:solidFill>
                <a:latin typeface="Arial" pitchFamily="34" charset="0"/>
              </a:defRPr>
            </a:lvl8pPr>
            <a:lvl9pPr marL="3886200" indent="-228600" defTabSz="457200" eaLnBrk="0" fontAlgn="base" hangingPunct="0">
              <a:spcBef>
                <a:spcPct val="20000"/>
              </a:spcBef>
              <a:spcAft>
                <a:spcPct val="0"/>
              </a:spcAft>
              <a:buFont typeface="Arial" pitchFamily="34" charset="0"/>
              <a:buChar char="»"/>
              <a:defRPr sz="2400">
                <a:solidFill>
                  <a:srgbClr val="101957"/>
                </a:solidFill>
                <a:latin typeface="Arial" pitchFamily="34" charset="0"/>
              </a:defRPr>
            </a:lvl9pPr>
          </a:lstStyle>
          <a:p>
            <a:pPr>
              <a:spcBef>
                <a:spcPct val="0"/>
              </a:spcBef>
              <a:buFontTx/>
              <a:buNone/>
            </a:pPr>
            <a:r>
              <a:rPr lang="en-US" altLang="en-US" sz="1800" dirty="0">
                <a:solidFill>
                  <a:srgbClr val="002060"/>
                </a:solidFill>
              </a:rPr>
              <a:t>Basecamp: </a:t>
            </a:r>
            <a:r>
              <a:rPr lang="en-US" altLang="en-US" sz="1800" dirty="0">
                <a:solidFill>
                  <a:schemeClr val="tx1"/>
                </a:solidFill>
                <a:hlinkClick r:id="rId6"/>
              </a:rPr>
              <a:t>https://3.basecamp.com/3164497/join/1guTDJpympSc</a:t>
            </a:r>
            <a:endParaRPr lang="en-US" altLang="en-US" sz="1800" dirty="0">
              <a:solidFill>
                <a:schemeClr val="tx1"/>
              </a:solidFill>
            </a:endParaRPr>
          </a:p>
        </p:txBody>
      </p:sp>
    </p:spTree>
    <p:extLst>
      <p:ext uri="{BB962C8B-B14F-4D97-AF65-F5344CB8AC3E}">
        <p14:creationId xmlns:p14="http://schemas.microsoft.com/office/powerpoint/2010/main" val="1554705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REFERENCE</a:t>
            </a:r>
          </a:p>
        </p:txBody>
      </p:sp>
    </p:spTree>
    <p:extLst>
      <p:ext uri="{BB962C8B-B14F-4D97-AF65-F5344CB8AC3E}">
        <p14:creationId xmlns:p14="http://schemas.microsoft.com/office/powerpoint/2010/main" val="9672873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268C2-A323-4286-848A-16453C6AE9D7}"/>
              </a:ext>
            </a:extLst>
          </p:cNvPr>
          <p:cNvSpPr>
            <a:spLocks noGrp="1"/>
          </p:cNvSpPr>
          <p:nvPr>
            <p:ph type="title"/>
          </p:nvPr>
        </p:nvSpPr>
        <p:spPr>
          <a:xfrm>
            <a:off x="457200" y="169863"/>
            <a:ext cx="8229600" cy="1031875"/>
          </a:xfrm>
        </p:spPr>
        <p:txBody>
          <a:bodyPr rtlCol="0">
            <a:normAutofit/>
          </a:bodyPr>
          <a:lstStyle/>
          <a:p>
            <a:pPr eaLnBrk="1" fontAlgn="auto" hangingPunct="1">
              <a:spcAft>
                <a:spcPts val="0"/>
              </a:spcAft>
              <a:defRPr/>
            </a:pPr>
            <a:r>
              <a:rPr lang="en-US" dirty="0"/>
              <a:t>Date of Illness Onset</a:t>
            </a:r>
          </a:p>
        </p:txBody>
      </p:sp>
      <p:sp>
        <p:nvSpPr>
          <p:cNvPr id="22530" name="Text Placeholder 2">
            <a:extLst>
              <a:ext uri="{FF2B5EF4-FFF2-40B4-BE49-F238E27FC236}">
                <a16:creationId xmlns:a16="http://schemas.microsoft.com/office/drawing/2014/main" id="{E006EED7-2E2E-4580-B0A0-C2A8151E1C6D}"/>
              </a:ext>
            </a:extLst>
          </p:cNvPr>
          <p:cNvSpPr>
            <a:spLocks noGrp="1"/>
          </p:cNvSpPr>
          <p:nvPr>
            <p:ph type="body" sz="quarter" idx="10"/>
          </p:nvPr>
        </p:nvSpPr>
        <p:spPr>
          <a:xfrm>
            <a:off x="169863" y="1336675"/>
            <a:ext cx="8850312" cy="4746625"/>
          </a:xfrm>
        </p:spPr>
        <p:txBody>
          <a:bodyPr/>
          <a:lstStyle/>
          <a:p>
            <a:pPr eaLnBrk="1" hangingPunct="1">
              <a:defRPr/>
            </a:pPr>
            <a:r>
              <a:rPr altLang="en-US" b="1"/>
              <a:t>Generic v2.0 Message Mapping Guide Description:</a:t>
            </a:r>
          </a:p>
          <a:p>
            <a:pPr lvl="1" eaLnBrk="1" hangingPunct="1">
              <a:defRPr/>
            </a:pPr>
            <a:r>
              <a:rPr altLang="en-US"/>
              <a:t>Date of the beginning of the illness. </a:t>
            </a:r>
          </a:p>
          <a:p>
            <a:pPr lvl="1" eaLnBrk="1" hangingPunct="1">
              <a:defRPr/>
            </a:pPr>
            <a:r>
              <a:rPr altLang="en-US"/>
              <a:t>Reported </a:t>
            </a:r>
            <a:r>
              <a:rPr altLang="en-US" b="1">
                <a:solidFill>
                  <a:srgbClr val="0070C0"/>
                </a:solidFill>
              </a:rPr>
              <a:t>date of the onset of symptoms </a:t>
            </a:r>
            <a:r>
              <a:rPr altLang="en-US"/>
              <a:t>of the condition being reported to the public health system.</a:t>
            </a:r>
          </a:p>
          <a:p>
            <a:pPr marL="0" indent="0" eaLnBrk="1" hangingPunct="1">
              <a:buFont typeface="Arial" pitchFamily="34" charset="0"/>
              <a:buNone/>
              <a:defRPr/>
            </a:pPr>
            <a:endParaRPr altLang="en-US"/>
          </a:p>
        </p:txBody>
      </p:sp>
      <p:pic>
        <p:nvPicPr>
          <p:cNvPr id="245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3" y="3378200"/>
            <a:ext cx="8836025" cy="2087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01609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B8E1A-E7DA-4CD2-AFF0-EDC092641FD4}"/>
              </a:ext>
            </a:extLst>
          </p:cNvPr>
          <p:cNvSpPr>
            <a:spLocks noGrp="1"/>
          </p:cNvSpPr>
          <p:nvPr>
            <p:ph type="title"/>
          </p:nvPr>
        </p:nvSpPr>
        <p:spPr>
          <a:xfrm>
            <a:off x="457200" y="169863"/>
            <a:ext cx="8229600" cy="1031875"/>
          </a:xfrm>
        </p:spPr>
        <p:txBody>
          <a:bodyPr/>
          <a:lstStyle/>
          <a:p>
            <a:pPr eaLnBrk="1" hangingPunct="1">
              <a:defRPr/>
            </a:pPr>
            <a:r>
              <a:rPr lang="en-US" dirty="0"/>
              <a:t>Diagnosis Date</a:t>
            </a:r>
          </a:p>
        </p:txBody>
      </p:sp>
      <p:sp>
        <p:nvSpPr>
          <p:cNvPr id="18435" name="Text Placeholder 2"/>
          <p:cNvSpPr>
            <a:spLocks noGrp="1"/>
          </p:cNvSpPr>
          <p:nvPr>
            <p:ph type="body" sz="quarter" idx="10"/>
          </p:nvPr>
        </p:nvSpPr>
        <p:spPr>
          <a:xfrm>
            <a:off x="169863" y="1336675"/>
            <a:ext cx="8850312" cy="4746625"/>
          </a:xfrm>
        </p:spPr>
        <p:txBody>
          <a:bodyPr/>
          <a:lstStyle/>
          <a:p>
            <a:pPr eaLnBrk="1" hangingPunct="1"/>
            <a:r>
              <a:rPr altLang="en-US" b="1"/>
              <a:t>Generic v2.0 Message Mapping Guide Description: </a:t>
            </a:r>
          </a:p>
          <a:p>
            <a:pPr lvl="1" eaLnBrk="1" hangingPunct="1"/>
            <a:r>
              <a:rPr altLang="en-US"/>
              <a:t>Earliest date of diagnosis (clinical or laboratory) of condition being reported to public health system.</a:t>
            </a:r>
          </a:p>
        </p:txBody>
      </p:sp>
      <p:pic>
        <p:nvPicPr>
          <p:cNvPr id="184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3" y="3046413"/>
            <a:ext cx="8850312"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41905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CSTE Conference</a:t>
            </a:r>
          </a:p>
        </p:txBody>
      </p:sp>
    </p:spTree>
    <p:extLst>
      <p:ext uri="{BB962C8B-B14F-4D97-AF65-F5344CB8AC3E}">
        <p14:creationId xmlns:p14="http://schemas.microsoft.com/office/powerpoint/2010/main" val="4062338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 and History</a:t>
            </a:r>
          </a:p>
        </p:txBody>
      </p:sp>
      <p:sp>
        <p:nvSpPr>
          <p:cNvPr id="3" name="Text Placeholder 2"/>
          <p:cNvSpPr>
            <a:spLocks noGrp="1"/>
          </p:cNvSpPr>
          <p:nvPr>
            <p:ph type="body" sz="quarter" idx="10"/>
          </p:nvPr>
        </p:nvSpPr>
        <p:spPr/>
        <p:txBody>
          <a:bodyPr/>
          <a:lstStyle/>
          <a:p>
            <a:r>
              <a:rPr lang="en-US" dirty="0"/>
              <a:t>Workgroup charge</a:t>
            </a:r>
          </a:p>
          <a:p>
            <a:pPr lvl="1"/>
            <a:r>
              <a:rPr lang="en-US" dirty="0"/>
              <a:t>To convene epidemiologists and informaticians to develop consensus on common definitions for core surveillance data elements to address jurisdictional variation. </a:t>
            </a:r>
          </a:p>
          <a:p>
            <a:r>
              <a:rPr lang="en-US" dirty="0"/>
              <a:t>History</a:t>
            </a:r>
            <a:endParaRPr lang="en-US" dirty="0">
              <a:solidFill>
                <a:srgbClr val="FF0000"/>
              </a:solidFill>
            </a:endParaRPr>
          </a:p>
        </p:txBody>
      </p:sp>
      <p:sp>
        <p:nvSpPr>
          <p:cNvPr id="6" name="TextBox 5"/>
          <p:cNvSpPr txBox="1"/>
          <p:nvPr/>
        </p:nvSpPr>
        <p:spPr>
          <a:xfrm>
            <a:off x="513501" y="3577588"/>
            <a:ext cx="1377388" cy="369332"/>
          </a:xfrm>
          <a:prstGeom prst="rect">
            <a:avLst/>
          </a:prstGeom>
          <a:noFill/>
        </p:spPr>
        <p:txBody>
          <a:bodyPr wrap="square" rtlCol="0">
            <a:spAutoFit/>
          </a:bodyPr>
          <a:lstStyle/>
          <a:p>
            <a:r>
              <a:rPr lang="en-US" b="1" dirty="0"/>
              <a:t>CSTE 2017</a:t>
            </a:r>
          </a:p>
        </p:txBody>
      </p:sp>
      <p:sp>
        <p:nvSpPr>
          <p:cNvPr id="7" name="TextBox 6"/>
          <p:cNvSpPr txBox="1"/>
          <p:nvPr/>
        </p:nvSpPr>
        <p:spPr>
          <a:xfrm>
            <a:off x="2742923" y="3577588"/>
            <a:ext cx="1157869" cy="369332"/>
          </a:xfrm>
          <a:prstGeom prst="rect">
            <a:avLst/>
          </a:prstGeom>
          <a:noFill/>
        </p:spPr>
        <p:txBody>
          <a:bodyPr wrap="square" rtlCol="0">
            <a:spAutoFit/>
          </a:bodyPr>
          <a:lstStyle/>
          <a:p>
            <a:r>
              <a:rPr lang="en-US" b="1" dirty="0"/>
              <a:t>Fall 2017</a:t>
            </a:r>
          </a:p>
        </p:txBody>
      </p:sp>
      <p:sp>
        <p:nvSpPr>
          <p:cNvPr id="8" name="TextBox 7"/>
          <p:cNvSpPr txBox="1"/>
          <p:nvPr/>
        </p:nvSpPr>
        <p:spPr>
          <a:xfrm>
            <a:off x="4752826" y="3577588"/>
            <a:ext cx="1485928" cy="369332"/>
          </a:xfrm>
          <a:prstGeom prst="rect">
            <a:avLst/>
          </a:prstGeom>
          <a:noFill/>
        </p:spPr>
        <p:txBody>
          <a:bodyPr wrap="square" rtlCol="0">
            <a:spAutoFit/>
          </a:bodyPr>
          <a:lstStyle/>
          <a:p>
            <a:r>
              <a:rPr lang="en-US" b="1" dirty="0"/>
              <a:t>March 2018</a:t>
            </a:r>
          </a:p>
        </p:txBody>
      </p:sp>
      <p:sp>
        <p:nvSpPr>
          <p:cNvPr id="9" name="TextBox 8"/>
          <p:cNvSpPr txBox="1"/>
          <p:nvPr/>
        </p:nvSpPr>
        <p:spPr>
          <a:xfrm>
            <a:off x="6998839" y="3577588"/>
            <a:ext cx="1381232" cy="369332"/>
          </a:xfrm>
          <a:prstGeom prst="rect">
            <a:avLst/>
          </a:prstGeom>
          <a:noFill/>
        </p:spPr>
        <p:txBody>
          <a:bodyPr wrap="square" rtlCol="0">
            <a:spAutoFit/>
          </a:bodyPr>
          <a:lstStyle/>
          <a:p>
            <a:r>
              <a:rPr lang="en-US" b="1" dirty="0"/>
              <a:t>CSTE 2018</a:t>
            </a:r>
          </a:p>
        </p:txBody>
      </p:sp>
      <p:sp>
        <p:nvSpPr>
          <p:cNvPr id="10" name="TextBox 9"/>
          <p:cNvSpPr txBox="1"/>
          <p:nvPr/>
        </p:nvSpPr>
        <p:spPr>
          <a:xfrm>
            <a:off x="54732" y="4318891"/>
            <a:ext cx="2294926" cy="1477328"/>
          </a:xfrm>
          <a:prstGeom prst="rect">
            <a:avLst/>
          </a:prstGeom>
          <a:noFill/>
        </p:spPr>
        <p:txBody>
          <a:bodyPr wrap="square" rtlCol="0">
            <a:spAutoFit/>
          </a:bodyPr>
          <a:lstStyle/>
          <a:p>
            <a:pPr algn="ctr"/>
            <a:r>
              <a:rPr lang="en-US" dirty="0"/>
              <a:t>Need identified: standardize data elements across diseases and jurisdictions</a:t>
            </a:r>
          </a:p>
        </p:txBody>
      </p:sp>
      <p:sp>
        <p:nvSpPr>
          <p:cNvPr id="11" name="TextBox 10"/>
          <p:cNvSpPr txBox="1"/>
          <p:nvPr/>
        </p:nvSpPr>
        <p:spPr>
          <a:xfrm>
            <a:off x="2174394" y="4343965"/>
            <a:ext cx="2294926" cy="646331"/>
          </a:xfrm>
          <a:prstGeom prst="rect">
            <a:avLst/>
          </a:prstGeom>
          <a:noFill/>
        </p:spPr>
        <p:txBody>
          <a:bodyPr wrap="square" rtlCol="0">
            <a:spAutoFit/>
          </a:bodyPr>
          <a:lstStyle/>
          <a:p>
            <a:pPr algn="ctr"/>
            <a:r>
              <a:rPr lang="en-US" dirty="0"/>
              <a:t>Planning committee convened</a:t>
            </a:r>
          </a:p>
        </p:txBody>
      </p:sp>
      <p:sp>
        <p:nvSpPr>
          <p:cNvPr id="12" name="TextBox 11"/>
          <p:cNvSpPr txBox="1"/>
          <p:nvPr/>
        </p:nvSpPr>
        <p:spPr>
          <a:xfrm>
            <a:off x="4348327" y="4318890"/>
            <a:ext cx="2294926" cy="646331"/>
          </a:xfrm>
          <a:prstGeom prst="rect">
            <a:avLst/>
          </a:prstGeom>
          <a:noFill/>
        </p:spPr>
        <p:txBody>
          <a:bodyPr wrap="square" rtlCol="0">
            <a:spAutoFit/>
          </a:bodyPr>
          <a:lstStyle/>
          <a:p>
            <a:pPr algn="ctr"/>
            <a:r>
              <a:rPr lang="en-US" dirty="0"/>
              <a:t>Kickoff: twice- monthly calls</a:t>
            </a:r>
          </a:p>
        </p:txBody>
      </p:sp>
      <p:sp>
        <p:nvSpPr>
          <p:cNvPr id="13" name="TextBox 12"/>
          <p:cNvSpPr txBox="1"/>
          <p:nvPr/>
        </p:nvSpPr>
        <p:spPr>
          <a:xfrm>
            <a:off x="6541992" y="4343965"/>
            <a:ext cx="2294926" cy="923330"/>
          </a:xfrm>
          <a:prstGeom prst="rect">
            <a:avLst/>
          </a:prstGeom>
          <a:noFill/>
        </p:spPr>
        <p:txBody>
          <a:bodyPr wrap="square" rtlCol="0">
            <a:spAutoFit/>
          </a:bodyPr>
          <a:lstStyle/>
          <a:p>
            <a:pPr algn="ctr"/>
            <a:r>
              <a:rPr lang="en-US" dirty="0"/>
              <a:t>Presentation: process, progress, and discussion</a:t>
            </a:r>
          </a:p>
        </p:txBody>
      </p:sp>
      <p:sp>
        <p:nvSpPr>
          <p:cNvPr id="14" name="Right Arrow 13"/>
          <p:cNvSpPr/>
          <p:nvPr/>
        </p:nvSpPr>
        <p:spPr>
          <a:xfrm>
            <a:off x="642395" y="3900620"/>
            <a:ext cx="8044405" cy="423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p:cNvCxnSpPr/>
          <p:nvPr/>
        </p:nvCxnSpPr>
        <p:spPr>
          <a:xfrm>
            <a:off x="1199446" y="3900620"/>
            <a:ext cx="0" cy="41827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323874" y="3905630"/>
            <a:ext cx="0" cy="41827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495790" y="3917892"/>
            <a:ext cx="0" cy="41827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689455" y="3900620"/>
            <a:ext cx="0" cy="41827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93193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Mission</a:t>
            </a:r>
          </a:p>
        </p:txBody>
      </p:sp>
      <p:sp>
        <p:nvSpPr>
          <p:cNvPr id="3" name="Text Placeholder 2"/>
          <p:cNvSpPr>
            <a:spLocks noGrp="1"/>
          </p:cNvSpPr>
          <p:nvPr>
            <p:ph type="body" sz="quarter" idx="10"/>
          </p:nvPr>
        </p:nvSpPr>
        <p:spPr/>
        <p:txBody>
          <a:bodyPr/>
          <a:lstStyle/>
          <a:p>
            <a:r>
              <a:rPr lang="en-US" b="1" dirty="0"/>
              <a:t>Mission: </a:t>
            </a:r>
            <a:r>
              <a:rPr lang="en-US" dirty="0"/>
              <a:t>Improve data quality through the development and application of consensus definitions for the core data elements for general communicable disease surveillance</a:t>
            </a:r>
          </a:p>
          <a:p>
            <a:r>
              <a:rPr lang="en-US" b="1" dirty="0"/>
              <a:t>Process </a:t>
            </a:r>
          </a:p>
          <a:p>
            <a:pPr lvl="1"/>
            <a:r>
              <a:rPr lang="en-US" dirty="0"/>
              <a:t>Develop a standardized, repeatable consensus process</a:t>
            </a:r>
          </a:p>
          <a:p>
            <a:pPr lvl="1"/>
            <a:r>
              <a:rPr lang="en-US" dirty="0"/>
              <a:t>Represent all needs: epidemiology, surveillance, systems, informatics</a:t>
            </a:r>
          </a:p>
          <a:p>
            <a:r>
              <a:rPr lang="en-US" b="1" dirty="0"/>
              <a:t>Outcomes</a:t>
            </a:r>
          </a:p>
          <a:p>
            <a:pPr lvl="1"/>
            <a:r>
              <a:rPr lang="en-US" dirty="0"/>
              <a:t>Standardize application of the data elements across diseases and jurisdictions</a:t>
            </a:r>
          </a:p>
          <a:p>
            <a:pPr lvl="1"/>
            <a:r>
              <a:rPr lang="en-US" dirty="0"/>
              <a:t>Improve accuracy and consistency of data collected</a:t>
            </a:r>
          </a:p>
          <a:p>
            <a:endParaRPr lang="en-US" dirty="0"/>
          </a:p>
          <a:p>
            <a:endParaRPr lang="en-US" dirty="0"/>
          </a:p>
        </p:txBody>
      </p:sp>
    </p:spTree>
    <p:extLst>
      <p:ext uri="{BB962C8B-B14F-4D97-AF65-F5344CB8AC3E}">
        <p14:creationId xmlns:p14="http://schemas.microsoft.com/office/powerpoint/2010/main" val="35357598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Consensus Framework</a:t>
            </a:r>
          </a:p>
        </p:txBody>
      </p:sp>
      <p:graphicFrame>
        <p:nvGraphicFramePr>
          <p:cNvPr id="4" name="Diagram 3"/>
          <p:cNvGraphicFramePr/>
          <p:nvPr>
            <p:extLst>
              <p:ext uri="{D42A27DB-BD31-4B8C-83A1-F6EECF244321}">
                <p14:modId xmlns:p14="http://schemas.microsoft.com/office/powerpoint/2010/main" val="2089755428"/>
              </p:ext>
            </p:extLst>
          </p:nvPr>
        </p:nvGraphicFramePr>
        <p:xfrm>
          <a:off x="944881" y="1397000"/>
          <a:ext cx="4800600" cy="4363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ounded Rectangle 4"/>
          <p:cNvSpPr/>
          <p:nvPr/>
        </p:nvSpPr>
        <p:spPr>
          <a:xfrm>
            <a:off x="456906" y="1439360"/>
            <a:ext cx="1250268" cy="783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600" b="1" kern="1200" dirty="0"/>
              <a:t>Introduce data element</a:t>
            </a:r>
          </a:p>
        </p:txBody>
      </p:sp>
      <p:cxnSp>
        <p:nvCxnSpPr>
          <p:cNvPr id="6" name="Straight Arrow Connector 5"/>
          <p:cNvCxnSpPr/>
          <p:nvPr/>
        </p:nvCxnSpPr>
        <p:spPr>
          <a:xfrm flipV="1">
            <a:off x="1707174" y="1923471"/>
            <a:ext cx="761706" cy="348"/>
          </a:xfrm>
          <a:prstGeom prst="straightConnector1">
            <a:avLst/>
          </a:prstGeom>
          <a:ln w="44450">
            <a:solidFill>
              <a:srgbClr val="1B3473"/>
            </a:solidFill>
            <a:tailEnd type="arrow"/>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61146" y="1428640"/>
            <a:ext cx="1523627" cy="990358"/>
            <a:chOff x="1638486" y="49574"/>
            <a:chExt cx="1523627" cy="990358"/>
          </a:xfrm>
          <a:solidFill>
            <a:srgbClr val="1B3473"/>
          </a:solidFill>
        </p:grpSpPr>
        <p:sp>
          <p:nvSpPr>
            <p:cNvPr id="21" name="Rounded Rectangle 20"/>
            <p:cNvSpPr/>
            <p:nvPr/>
          </p:nvSpPr>
          <p:spPr>
            <a:xfrm>
              <a:off x="1638486" y="49574"/>
              <a:ext cx="1523627" cy="990358"/>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Rounded Rectangle 4"/>
            <p:cNvSpPr/>
            <p:nvPr/>
          </p:nvSpPr>
          <p:spPr>
            <a:xfrm>
              <a:off x="1686831" y="97919"/>
              <a:ext cx="1426937" cy="8936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a:t>Introduce data element</a:t>
              </a:r>
            </a:p>
          </p:txBody>
        </p:sp>
      </p:grpSp>
      <p:grpSp>
        <p:nvGrpSpPr>
          <p:cNvPr id="26" name="Group 25"/>
          <p:cNvGrpSpPr/>
          <p:nvPr/>
        </p:nvGrpSpPr>
        <p:grpSpPr>
          <a:xfrm>
            <a:off x="5087720" y="4761872"/>
            <a:ext cx="1523627" cy="990358"/>
            <a:chOff x="2507166" y="5396427"/>
            <a:chExt cx="1523627" cy="990358"/>
          </a:xfrm>
          <a:solidFill>
            <a:srgbClr val="7030A0"/>
          </a:solidFill>
        </p:grpSpPr>
        <p:sp>
          <p:nvSpPr>
            <p:cNvPr id="27" name="Rounded Rectangle 26"/>
            <p:cNvSpPr/>
            <p:nvPr/>
          </p:nvSpPr>
          <p:spPr>
            <a:xfrm>
              <a:off x="2507166" y="5396427"/>
              <a:ext cx="1523627" cy="990358"/>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Rounded Rectangle 4"/>
            <p:cNvSpPr/>
            <p:nvPr/>
          </p:nvSpPr>
          <p:spPr>
            <a:xfrm>
              <a:off x="2555510" y="5444772"/>
              <a:ext cx="1426937" cy="8936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b="1" dirty="0"/>
                <a:t>Draft CSTE Brief</a:t>
              </a:r>
              <a:endParaRPr lang="en-US" sz="1800" b="1" kern="1200" dirty="0"/>
            </a:p>
          </p:txBody>
        </p:sp>
      </p:grpSp>
      <p:cxnSp>
        <p:nvCxnSpPr>
          <p:cNvPr id="33" name="Straight Arrow Connector 32"/>
          <p:cNvCxnSpPr/>
          <p:nvPr/>
        </p:nvCxnSpPr>
        <p:spPr>
          <a:xfrm flipH="1" flipV="1">
            <a:off x="5257986" y="4221480"/>
            <a:ext cx="487495" cy="411480"/>
          </a:xfrm>
          <a:prstGeom prst="straightConnector1">
            <a:avLst/>
          </a:prstGeom>
          <a:ln w="444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236332" y="5257051"/>
            <a:ext cx="758788" cy="0"/>
          </a:xfrm>
          <a:prstGeom prst="straightConnector1">
            <a:avLst/>
          </a:prstGeom>
          <a:ln w="4445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36" name="Group 35"/>
          <p:cNvGrpSpPr/>
          <p:nvPr/>
        </p:nvGrpSpPr>
        <p:grpSpPr>
          <a:xfrm>
            <a:off x="7612091" y="4748252"/>
            <a:ext cx="1325880" cy="990358"/>
            <a:chOff x="2281006" y="5396427"/>
            <a:chExt cx="1749787" cy="990358"/>
          </a:xfrm>
          <a:solidFill>
            <a:srgbClr val="00B050"/>
          </a:solidFill>
        </p:grpSpPr>
        <p:sp>
          <p:nvSpPr>
            <p:cNvPr id="37" name="Rounded Rectangle 36"/>
            <p:cNvSpPr/>
            <p:nvPr/>
          </p:nvSpPr>
          <p:spPr>
            <a:xfrm>
              <a:off x="2281006" y="5396427"/>
              <a:ext cx="1749787" cy="990358"/>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Rounded Rectangle 4"/>
            <p:cNvSpPr/>
            <p:nvPr/>
          </p:nvSpPr>
          <p:spPr>
            <a:xfrm>
              <a:off x="2393277" y="5444772"/>
              <a:ext cx="1481706" cy="8936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b="1" dirty="0"/>
                <a:t>SPIS</a:t>
              </a:r>
              <a:endParaRPr lang="en-US" sz="1800" b="1" kern="1200" dirty="0"/>
            </a:p>
          </p:txBody>
        </p:sp>
      </p:grpSp>
      <p:cxnSp>
        <p:nvCxnSpPr>
          <p:cNvPr id="39" name="Straight Arrow Connector 38"/>
          <p:cNvCxnSpPr/>
          <p:nvPr/>
        </p:nvCxnSpPr>
        <p:spPr>
          <a:xfrm>
            <a:off x="6728170" y="5245476"/>
            <a:ext cx="777240" cy="0"/>
          </a:xfrm>
          <a:prstGeom prst="straightConnector1">
            <a:avLst/>
          </a:prstGeom>
          <a:ln w="444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0" name="Freeform 49"/>
          <p:cNvSpPr/>
          <p:nvPr/>
        </p:nvSpPr>
        <p:spPr>
          <a:xfrm>
            <a:off x="4516482" y="4408350"/>
            <a:ext cx="472440" cy="594360"/>
          </a:xfrm>
          <a:custGeom>
            <a:avLst/>
            <a:gdLst>
              <a:gd name="connsiteX0" fmla="*/ 472440 w 472440"/>
              <a:gd name="connsiteY0" fmla="*/ 0 h 594360"/>
              <a:gd name="connsiteX1" fmla="*/ 396240 w 472440"/>
              <a:gd name="connsiteY1" fmla="*/ 167640 h 594360"/>
              <a:gd name="connsiteX2" fmla="*/ 320040 w 472440"/>
              <a:gd name="connsiteY2" fmla="*/ 281940 h 594360"/>
              <a:gd name="connsiteX3" fmla="*/ 220980 w 472440"/>
              <a:gd name="connsiteY3" fmla="*/ 403860 h 594360"/>
              <a:gd name="connsiteX4" fmla="*/ 137160 w 472440"/>
              <a:gd name="connsiteY4" fmla="*/ 487680 h 594360"/>
              <a:gd name="connsiteX5" fmla="*/ 45720 w 472440"/>
              <a:gd name="connsiteY5" fmla="*/ 556260 h 594360"/>
              <a:gd name="connsiteX6" fmla="*/ 0 w 472440"/>
              <a:gd name="connsiteY6" fmla="*/ 594360 h 59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440" h="594360">
                <a:moveTo>
                  <a:pt x="472440" y="0"/>
                </a:moveTo>
                <a:cubicBezTo>
                  <a:pt x="447040" y="60325"/>
                  <a:pt x="421640" y="120650"/>
                  <a:pt x="396240" y="167640"/>
                </a:cubicBezTo>
                <a:cubicBezTo>
                  <a:pt x="370840" y="214630"/>
                  <a:pt x="349250" y="242570"/>
                  <a:pt x="320040" y="281940"/>
                </a:cubicBezTo>
                <a:cubicBezTo>
                  <a:pt x="290830" y="321310"/>
                  <a:pt x="251460" y="369570"/>
                  <a:pt x="220980" y="403860"/>
                </a:cubicBezTo>
                <a:cubicBezTo>
                  <a:pt x="190500" y="438150"/>
                  <a:pt x="166370" y="462280"/>
                  <a:pt x="137160" y="487680"/>
                </a:cubicBezTo>
                <a:cubicBezTo>
                  <a:pt x="107950" y="513080"/>
                  <a:pt x="68580" y="538480"/>
                  <a:pt x="45720" y="556260"/>
                </a:cubicBezTo>
                <a:cubicBezTo>
                  <a:pt x="22860" y="574040"/>
                  <a:pt x="11430" y="584200"/>
                  <a:pt x="0" y="594360"/>
                </a:cubicBezTo>
              </a:path>
            </a:pathLst>
          </a:custGeom>
          <a:noFill/>
          <a:ln w="44450">
            <a:solidFill>
              <a:srgbClr val="7030A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62" name="TextBox 61"/>
          <p:cNvSpPr txBox="1"/>
          <p:nvPr/>
        </p:nvSpPr>
        <p:spPr>
          <a:xfrm>
            <a:off x="5930558" y="3127622"/>
            <a:ext cx="1655878" cy="830997"/>
          </a:xfrm>
          <a:prstGeom prst="rect">
            <a:avLst/>
          </a:prstGeom>
          <a:noFill/>
        </p:spPr>
        <p:txBody>
          <a:bodyPr wrap="square" rtlCol="0">
            <a:spAutoFit/>
          </a:bodyPr>
          <a:lstStyle/>
          <a:p>
            <a:r>
              <a:rPr lang="en-US" sz="1600" b="1" dirty="0">
                <a:solidFill>
                  <a:srgbClr val="1B3473"/>
                </a:solidFill>
              </a:rPr>
              <a:t>Email</a:t>
            </a:r>
          </a:p>
          <a:p>
            <a:r>
              <a:rPr lang="en-US" sz="1600" b="1" dirty="0">
                <a:solidFill>
                  <a:srgbClr val="1B3473"/>
                </a:solidFill>
              </a:rPr>
              <a:t>Smartsheet</a:t>
            </a:r>
          </a:p>
          <a:p>
            <a:r>
              <a:rPr lang="en-US" sz="1600" b="1" dirty="0">
                <a:solidFill>
                  <a:srgbClr val="1B3473"/>
                </a:solidFill>
              </a:rPr>
              <a:t>Basecamp</a:t>
            </a:r>
          </a:p>
        </p:txBody>
      </p:sp>
      <p:sp>
        <p:nvSpPr>
          <p:cNvPr id="80" name="Left Brace 79"/>
          <p:cNvSpPr/>
          <p:nvPr/>
        </p:nvSpPr>
        <p:spPr>
          <a:xfrm>
            <a:off x="5803232" y="3173922"/>
            <a:ext cx="180878" cy="726746"/>
          </a:xfrm>
          <a:prstGeom prst="leftBrace">
            <a:avLst/>
          </a:prstGeom>
          <a:ln w="38100">
            <a:solidFill>
              <a:srgbClr val="1B347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Tree>
    <p:extLst>
      <p:ext uri="{BB962C8B-B14F-4D97-AF65-F5344CB8AC3E}">
        <p14:creationId xmlns:p14="http://schemas.microsoft.com/office/powerpoint/2010/main" val="210951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Consensus Framework</a:t>
            </a:r>
          </a:p>
        </p:txBody>
      </p:sp>
      <p:sp>
        <p:nvSpPr>
          <p:cNvPr id="5" name="TextBox 4"/>
          <p:cNvSpPr txBox="1"/>
          <p:nvPr/>
        </p:nvSpPr>
        <p:spPr>
          <a:xfrm>
            <a:off x="693683" y="1587896"/>
            <a:ext cx="2079262" cy="4031873"/>
          </a:xfrm>
          <a:prstGeom prst="rect">
            <a:avLst/>
          </a:prstGeom>
          <a:noFill/>
        </p:spPr>
        <p:txBody>
          <a:bodyPr wrap="square" rtlCol="0">
            <a:spAutoFit/>
          </a:bodyPr>
          <a:lstStyle/>
          <a:p>
            <a:r>
              <a:rPr lang="en-US" sz="2400" dirty="0">
                <a:solidFill>
                  <a:srgbClr val="1B3473"/>
                </a:solidFill>
              </a:rPr>
              <a:t>  </a:t>
            </a:r>
            <a:r>
              <a:rPr lang="en-US" sz="2400" b="1" dirty="0">
                <a:solidFill>
                  <a:srgbClr val="1B3473"/>
                </a:solidFill>
              </a:rPr>
              <a:t>DSWG</a:t>
            </a:r>
          </a:p>
          <a:p>
            <a:endParaRPr lang="en-US" sz="2400" b="1" dirty="0">
              <a:solidFill>
                <a:srgbClr val="1B3473"/>
              </a:solidFill>
            </a:endParaRPr>
          </a:p>
          <a:p>
            <a:endParaRPr lang="en-US" sz="1050" b="1" dirty="0">
              <a:solidFill>
                <a:srgbClr val="1B3473"/>
              </a:solidFill>
            </a:endParaRPr>
          </a:p>
          <a:p>
            <a:r>
              <a:rPr lang="en-US" sz="2400" b="1" dirty="0">
                <a:solidFill>
                  <a:srgbClr val="1B3473"/>
                </a:solidFill>
              </a:rPr>
              <a:t>    SPIS</a:t>
            </a:r>
          </a:p>
          <a:p>
            <a:endParaRPr lang="en-US" sz="2400" b="1" dirty="0">
              <a:solidFill>
                <a:srgbClr val="1B3473"/>
              </a:solidFill>
            </a:endParaRPr>
          </a:p>
          <a:p>
            <a:endParaRPr lang="en-US" sz="1000" b="1" dirty="0">
              <a:solidFill>
                <a:srgbClr val="1B3473"/>
              </a:solidFill>
            </a:endParaRPr>
          </a:p>
          <a:p>
            <a:endParaRPr lang="en-US" sz="100" b="1" dirty="0">
              <a:solidFill>
                <a:srgbClr val="1B3473"/>
              </a:solidFill>
            </a:endParaRPr>
          </a:p>
          <a:p>
            <a:r>
              <a:rPr lang="en-US" sz="2400" b="1" dirty="0">
                <a:solidFill>
                  <a:srgbClr val="1B3473"/>
                </a:solidFill>
              </a:rPr>
              <a:t>S/I Steering </a:t>
            </a:r>
          </a:p>
          <a:p>
            <a:r>
              <a:rPr lang="en-US" sz="2400" b="1" dirty="0">
                <a:solidFill>
                  <a:srgbClr val="1B3473"/>
                </a:solidFill>
              </a:rPr>
              <a:t>Committee</a:t>
            </a:r>
          </a:p>
          <a:p>
            <a:endParaRPr lang="en-US" sz="2400" b="1" dirty="0">
              <a:solidFill>
                <a:srgbClr val="1B3473"/>
              </a:solidFill>
            </a:endParaRPr>
          </a:p>
          <a:p>
            <a:endParaRPr lang="en-US" sz="1000" b="1" dirty="0">
              <a:solidFill>
                <a:srgbClr val="1B3473"/>
              </a:solidFill>
            </a:endParaRPr>
          </a:p>
          <a:p>
            <a:r>
              <a:rPr lang="en-US" sz="2400" b="1" dirty="0">
                <a:solidFill>
                  <a:srgbClr val="1B3473"/>
                </a:solidFill>
              </a:rPr>
              <a:t>Executive</a:t>
            </a:r>
          </a:p>
          <a:p>
            <a:r>
              <a:rPr lang="en-US" sz="2400" b="1" dirty="0">
                <a:solidFill>
                  <a:srgbClr val="1B3473"/>
                </a:solidFill>
              </a:rPr>
              <a:t>   Board</a:t>
            </a:r>
          </a:p>
        </p:txBody>
      </p:sp>
      <p:sp>
        <p:nvSpPr>
          <p:cNvPr id="8" name="TextBox 7"/>
          <p:cNvSpPr txBox="1"/>
          <p:nvPr/>
        </p:nvSpPr>
        <p:spPr>
          <a:xfrm>
            <a:off x="3205705" y="4546997"/>
            <a:ext cx="1940943" cy="830997"/>
          </a:xfrm>
          <a:prstGeom prst="rect">
            <a:avLst/>
          </a:prstGeom>
          <a:noFill/>
        </p:spPr>
        <p:txBody>
          <a:bodyPr wrap="square" rtlCol="0">
            <a:spAutoFit/>
          </a:bodyPr>
          <a:lstStyle/>
          <a:p>
            <a:r>
              <a:rPr lang="en-US" sz="2400" b="1" dirty="0">
                <a:solidFill>
                  <a:srgbClr val="1B3473"/>
                </a:solidFill>
              </a:rPr>
              <a:t>CSTE Community</a:t>
            </a:r>
          </a:p>
        </p:txBody>
      </p:sp>
      <p:sp>
        <p:nvSpPr>
          <p:cNvPr id="9" name="TextBox 8"/>
          <p:cNvSpPr txBox="1"/>
          <p:nvPr/>
        </p:nvSpPr>
        <p:spPr>
          <a:xfrm>
            <a:off x="5899057" y="4763129"/>
            <a:ext cx="2678882" cy="461665"/>
          </a:xfrm>
          <a:prstGeom prst="rect">
            <a:avLst/>
          </a:prstGeom>
          <a:noFill/>
        </p:spPr>
        <p:txBody>
          <a:bodyPr wrap="square" rtlCol="0">
            <a:spAutoFit/>
          </a:bodyPr>
          <a:lstStyle/>
          <a:p>
            <a:r>
              <a:rPr lang="en-US" sz="2400" b="1" dirty="0">
                <a:solidFill>
                  <a:srgbClr val="1B3473"/>
                </a:solidFill>
              </a:rPr>
              <a:t>Implementation                                       </a:t>
            </a:r>
          </a:p>
        </p:txBody>
      </p:sp>
      <p:sp>
        <p:nvSpPr>
          <p:cNvPr id="10" name="Down Arrow 9"/>
          <p:cNvSpPr/>
          <p:nvPr/>
        </p:nvSpPr>
        <p:spPr>
          <a:xfrm>
            <a:off x="1306455" y="2070335"/>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own Arrow 10"/>
          <p:cNvSpPr/>
          <p:nvPr/>
        </p:nvSpPr>
        <p:spPr>
          <a:xfrm>
            <a:off x="1320832" y="2999102"/>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own Arrow 11"/>
          <p:cNvSpPr/>
          <p:nvPr/>
        </p:nvSpPr>
        <p:spPr>
          <a:xfrm>
            <a:off x="1340961" y="4286245"/>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own Arrow 12"/>
          <p:cNvSpPr/>
          <p:nvPr/>
        </p:nvSpPr>
        <p:spPr>
          <a:xfrm rot="16200000">
            <a:off x="2522774" y="4828795"/>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own Arrow 13"/>
          <p:cNvSpPr/>
          <p:nvPr/>
        </p:nvSpPr>
        <p:spPr>
          <a:xfrm rot="16200000">
            <a:off x="5272955" y="4838318"/>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881" y="2070335"/>
            <a:ext cx="2286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4173509" y="1475117"/>
            <a:ext cx="2406770" cy="584775"/>
          </a:xfrm>
          <a:prstGeom prst="rect">
            <a:avLst/>
          </a:prstGeom>
          <a:noFill/>
        </p:spPr>
        <p:txBody>
          <a:bodyPr wrap="square" rtlCol="0">
            <a:spAutoFit/>
          </a:bodyPr>
          <a:lstStyle/>
          <a:p>
            <a:pPr algn="ctr"/>
            <a:r>
              <a:rPr lang="en-US" sz="3200" b="1" dirty="0">
                <a:solidFill>
                  <a:srgbClr val="1B3473"/>
                </a:solidFill>
              </a:rPr>
              <a:t>BRIEF</a:t>
            </a:r>
          </a:p>
        </p:txBody>
      </p:sp>
    </p:spTree>
    <p:extLst>
      <p:ext uri="{BB962C8B-B14F-4D97-AF65-F5344CB8AC3E}">
        <p14:creationId xmlns:p14="http://schemas.microsoft.com/office/powerpoint/2010/main" val="35779795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Lessons Learned</a:t>
            </a:r>
          </a:p>
        </p:txBody>
      </p:sp>
      <p:sp>
        <p:nvSpPr>
          <p:cNvPr id="3" name="Text Placeholder 2"/>
          <p:cNvSpPr>
            <a:spLocks noGrp="1"/>
          </p:cNvSpPr>
          <p:nvPr>
            <p:ph type="body" sz="quarter" idx="10"/>
          </p:nvPr>
        </p:nvSpPr>
        <p:spPr/>
        <p:txBody>
          <a:bodyPr/>
          <a:lstStyle/>
          <a:p>
            <a:r>
              <a:rPr lang="en-US" dirty="0"/>
              <a:t>How does the consensus process look for this workgroup?</a:t>
            </a:r>
          </a:p>
          <a:p>
            <a:pPr lvl="1"/>
            <a:r>
              <a:rPr lang="en-US" dirty="0"/>
              <a:t>Requires multiple cycles of feedback, discussion, and compilation</a:t>
            </a:r>
          </a:p>
          <a:p>
            <a:pPr lvl="1"/>
            <a:r>
              <a:rPr lang="en-US" dirty="0"/>
              <a:t>Multiple feedback tools to maximize response (different preferences)</a:t>
            </a:r>
          </a:p>
          <a:p>
            <a:pPr lvl="2"/>
            <a:r>
              <a:rPr lang="en-US" dirty="0"/>
              <a:t>Online tools make responses visible to all members</a:t>
            </a:r>
          </a:p>
          <a:p>
            <a:pPr lvl="2"/>
            <a:r>
              <a:rPr lang="en-US" dirty="0"/>
              <a:t>More sources to monitor can also be a challenge</a:t>
            </a:r>
          </a:p>
          <a:p>
            <a:pPr lvl="1"/>
            <a:r>
              <a:rPr lang="en-US" dirty="0"/>
              <a:t>Need for representation across many jurisdictions and program areas</a:t>
            </a:r>
          </a:p>
          <a:p>
            <a:pPr lvl="2"/>
            <a:r>
              <a:rPr lang="en-US" dirty="0"/>
              <a:t>Still need better representation/diversity</a:t>
            </a:r>
          </a:p>
        </p:txBody>
      </p:sp>
    </p:spTree>
    <p:extLst>
      <p:ext uri="{BB962C8B-B14F-4D97-AF65-F5344CB8AC3E}">
        <p14:creationId xmlns:p14="http://schemas.microsoft.com/office/powerpoint/2010/main" val="40039802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Learned</a:t>
            </a:r>
          </a:p>
        </p:txBody>
      </p:sp>
      <p:sp>
        <p:nvSpPr>
          <p:cNvPr id="3" name="Text Placeholder 2"/>
          <p:cNvSpPr>
            <a:spLocks noGrp="1"/>
          </p:cNvSpPr>
          <p:nvPr>
            <p:ph type="body" sz="quarter" idx="10"/>
          </p:nvPr>
        </p:nvSpPr>
        <p:spPr/>
        <p:txBody>
          <a:bodyPr/>
          <a:lstStyle/>
          <a:p>
            <a:r>
              <a:rPr lang="en-US" dirty="0"/>
              <a:t>How are the data elements being applied?</a:t>
            </a:r>
          </a:p>
          <a:p>
            <a:pPr lvl="1"/>
            <a:r>
              <a:rPr lang="en-US" dirty="0"/>
              <a:t>Surveillance system</a:t>
            </a:r>
          </a:p>
          <a:p>
            <a:pPr lvl="1"/>
            <a:r>
              <a:rPr lang="en-US" dirty="0"/>
              <a:t>Jurisdiction practices</a:t>
            </a:r>
          </a:p>
          <a:p>
            <a:pPr lvl="1"/>
            <a:r>
              <a:rPr lang="en-US" dirty="0"/>
              <a:t>Disease areas and specific diseases</a:t>
            </a:r>
          </a:p>
          <a:p>
            <a:pPr lvl="1"/>
            <a:r>
              <a:rPr lang="en-US" dirty="0"/>
              <a:t>MMG and data element description</a:t>
            </a:r>
          </a:p>
          <a:p>
            <a:pPr lvl="2"/>
            <a:r>
              <a:rPr lang="en-US" dirty="0"/>
              <a:t>Different NNDSS reporting formats</a:t>
            </a:r>
          </a:p>
          <a:p>
            <a:pPr lvl="2"/>
            <a:r>
              <a:rPr lang="en-US" dirty="0"/>
              <a:t>Interpretation</a:t>
            </a:r>
          </a:p>
          <a:p>
            <a:r>
              <a:rPr lang="en-US" dirty="0"/>
              <a:t>What level of granularity is valuable to investigators?</a:t>
            </a:r>
          </a:p>
        </p:txBody>
      </p:sp>
    </p:spTree>
    <p:extLst>
      <p:ext uri="{BB962C8B-B14F-4D97-AF65-F5344CB8AC3E}">
        <p14:creationId xmlns:p14="http://schemas.microsoft.com/office/powerpoint/2010/main" val="1428581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Date of Illness Onset</a:t>
            </a:r>
          </a:p>
        </p:txBody>
      </p:sp>
      <p:sp>
        <p:nvSpPr>
          <p:cNvPr id="3" name="Text Placeholder 2"/>
          <p:cNvSpPr>
            <a:spLocks noGrp="1"/>
          </p:cNvSpPr>
          <p:nvPr>
            <p:ph type="body" sz="quarter" idx="10"/>
          </p:nvPr>
        </p:nvSpPr>
        <p:spPr/>
        <p:txBody>
          <a:bodyPr/>
          <a:lstStyle/>
          <a:p>
            <a:r>
              <a:rPr lang="en-US" dirty="0"/>
              <a:t>Challenges</a:t>
            </a:r>
          </a:p>
          <a:p>
            <a:pPr lvl="1"/>
            <a:r>
              <a:rPr lang="en-US" dirty="0"/>
              <a:t>Date of Illness Onset vs. Symptom Onset Date</a:t>
            </a:r>
          </a:p>
          <a:p>
            <a:pPr lvl="1"/>
            <a:r>
              <a:rPr lang="en-US" dirty="0"/>
              <a:t>Surveillance system variation</a:t>
            </a:r>
          </a:p>
          <a:p>
            <a:pPr lvl="1"/>
            <a:r>
              <a:rPr lang="en-US" dirty="0"/>
              <a:t>Usage varies across diseases</a:t>
            </a:r>
          </a:p>
          <a:p>
            <a:pPr lvl="1"/>
            <a:r>
              <a:rPr lang="en-US" dirty="0"/>
              <a:t>Data source hierarchy</a:t>
            </a:r>
          </a:p>
          <a:p>
            <a:pPr lvl="1"/>
            <a:r>
              <a:rPr lang="en-US" dirty="0"/>
              <a:t>Identifying the signs and symptoms (granularity)</a:t>
            </a:r>
          </a:p>
          <a:p>
            <a:pPr lvl="3"/>
            <a:endParaRPr lang="en-US" dirty="0"/>
          </a:p>
          <a:p>
            <a:pPr lvl="2"/>
            <a:endParaRPr lang="en-US" dirty="0"/>
          </a:p>
          <a:p>
            <a:pPr lvl="2"/>
            <a:endParaRPr lang="en-US" dirty="0"/>
          </a:p>
          <a:p>
            <a:endParaRPr lang="en-US" dirty="0"/>
          </a:p>
        </p:txBody>
      </p:sp>
    </p:spTree>
    <p:extLst>
      <p:ext uri="{BB962C8B-B14F-4D97-AF65-F5344CB8AC3E}">
        <p14:creationId xmlns:p14="http://schemas.microsoft.com/office/powerpoint/2010/main" val="25220254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Date of Illness Onset</a:t>
            </a:r>
          </a:p>
        </p:txBody>
      </p:sp>
      <p:sp>
        <p:nvSpPr>
          <p:cNvPr id="3" name="Text Placeholder 2"/>
          <p:cNvSpPr>
            <a:spLocks noGrp="1"/>
          </p:cNvSpPr>
          <p:nvPr>
            <p:ph type="body" sz="quarter" idx="10"/>
          </p:nvPr>
        </p:nvSpPr>
        <p:spPr/>
        <p:txBody>
          <a:bodyPr/>
          <a:lstStyle/>
          <a:p>
            <a:r>
              <a:rPr lang="en-US" dirty="0"/>
              <a:t>Recommendations</a:t>
            </a:r>
          </a:p>
          <a:p>
            <a:pPr lvl="1"/>
            <a:r>
              <a:rPr lang="en-US" dirty="0"/>
              <a:t>Interpret as “earliest date of onset of signs/symptoms”</a:t>
            </a:r>
          </a:p>
          <a:p>
            <a:pPr lvl="1"/>
            <a:r>
              <a:rPr lang="en-US" dirty="0"/>
              <a:t>Do not require in the surveillance system</a:t>
            </a:r>
          </a:p>
          <a:p>
            <a:pPr lvl="1"/>
            <a:r>
              <a:rPr lang="en-US" dirty="0"/>
              <a:t>Leave NULL when data are unavailable</a:t>
            </a:r>
          </a:p>
          <a:p>
            <a:pPr lvl="1"/>
            <a:r>
              <a:rPr lang="en-US" dirty="0"/>
              <a:t>Do not substitute or calculate the date</a:t>
            </a:r>
          </a:p>
          <a:p>
            <a:pPr lvl="1"/>
            <a:r>
              <a:rPr lang="en-US" dirty="0"/>
              <a:t>Create a discrete data element for Event Date</a:t>
            </a:r>
          </a:p>
          <a:p>
            <a:pPr lvl="1"/>
            <a:r>
              <a:rPr lang="en-US" dirty="0"/>
              <a:t>Prioritize the patient/proxy as the first data source</a:t>
            </a:r>
          </a:p>
          <a:p>
            <a:pPr lvl="1"/>
            <a:r>
              <a:rPr lang="en-US" dirty="0"/>
              <a:t>Refer to the CSTE position statements for symptoms</a:t>
            </a:r>
          </a:p>
          <a:p>
            <a:r>
              <a:rPr lang="en-US" dirty="0"/>
              <a:t>Handout</a:t>
            </a:r>
          </a:p>
          <a:p>
            <a:pPr lvl="2"/>
            <a:endParaRPr lang="en-US" dirty="0"/>
          </a:p>
        </p:txBody>
      </p:sp>
    </p:spTree>
    <p:extLst>
      <p:ext uri="{BB962C8B-B14F-4D97-AF65-F5344CB8AC3E}">
        <p14:creationId xmlns:p14="http://schemas.microsoft.com/office/powerpoint/2010/main" val="9076542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57200" y="169863"/>
            <a:ext cx="8229600" cy="1031875"/>
          </a:xfrm>
        </p:spPr>
        <p:txBody>
          <a:bodyPr>
            <a:normAutofit/>
          </a:bodyPr>
          <a:lstStyle/>
          <a:p>
            <a:pPr eaLnBrk="1" hangingPunct="1">
              <a:defRPr/>
            </a:pPr>
            <a:r>
              <a:rPr lang="en-US" dirty="0"/>
              <a:t>Diagnosis Date</a:t>
            </a:r>
          </a:p>
        </p:txBody>
      </p:sp>
      <p:sp>
        <p:nvSpPr>
          <p:cNvPr id="28675" name="Text Placeholder 2"/>
          <p:cNvSpPr>
            <a:spLocks noGrp="1"/>
          </p:cNvSpPr>
          <p:nvPr>
            <p:ph type="body" sz="quarter" idx="10"/>
          </p:nvPr>
        </p:nvSpPr>
        <p:spPr>
          <a:xfrm>
            <a:off x="169863" y="1336675"/>
            <a:ext cx="8850312" cy="4746625"/>
          </a:xfrm>
        </p:spPr>
        <p:txBody>
          <a:bodyPr/>
          <a:lstStyle/>
          <a:p>
            <a:pPr eaLnBrk="1" hangingPunct="1">
              <a:defRPr/>
            </a:pPr>
            <a:r>
              <a:rPr altLang="en-US" b="1" dirty="0"/>
              <a:t>Generic v2.0 Message Mapping Guide Description: </a:t>
            </a:r>
          </a:p>
          <a:p>
            <a:pPr lvl="1" eaLnBrk="1" hangingPunct="1">
              <a:defRPr/>
            </a:pPr>
            <a:r>
              <a:rPr altLang="en-US" dirty="0"/>
              <a:t>Earliest date of diagnosis (clinical or laboratory) of condition being reported to public health system.</a:t>
            </a:r>
          </a:p>
          <a:p>
            <a:pPr marL="0" indent="0" eaLnBrk="1" hangingPunct="1">
              <a:buFont typeface="Arial" pitchFamily="34" charset="0"/>
              <a:buNone/>
              <a:defRPr/>
            </a:pPr>
            <a:endParaRPr altLang="en-US" dirty="0"/>
          </a:p>
          <a:p>
            <a:pPr eaLnBrk="1" hangingPunct="1">
              <a:defRPr/>
            </a:pPr>
            <a:r>
              <a:rPr altLang="en-US" b="1" dirty="0"/>
              <a:t>Use of Diagnosis Date within jurisdictions:</a:t>
            </a:r>
          </a:p>
          <a:p>
            <a:pPr lvl="1" eaLnBrk="1" hangingPunct="1">
              <a:defRPr/>
            </a:pPr>
            <a:r>
              <a:rPr altLang="en-US" dirty="0"/>
              <a:t>Not all jurisdictions/programs have a discrete data element</a:t>
            </a:r>
          </a:p>
          <a:p>
            <a:pPr lvl="1" eaLnBrk="1" hangingPunct="1">
              <a:defRPr/>
            </a:pPr>
            <a:r>
              <a:rPr altLang="en-US" dirty="0"/>
              <a:t>Importance and completeness of data element varies widely by jurisdiction and program area</a:t>
            </a:r>
          </a:p>
          <a:p>
            <a:pPr eaLnBrk="1" hangingPunct="1">
              <a:defRPr/>
            </a:pPr>
            <a:endParaRPr altLang="en-US" dirty="0"/>
          </a:p>
        </p:txBody>
      </p:sp>
    </p:spTree>
    <p:extLst>
      <p:ext uri="{BB962C8B-B14F-4D97-AF65-F5344CB8AC3E}">
        <p14:creationId xmlns:p14="http://schemas.microsoft.com/office/powerpoint/2010/main" val="40174589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69863"/>
            <a:ext cx="8229600" cy="1031875"/>
          </a:xfrm>
        </p:spPr>
        <p:txBody>
          <a:bodyPr>
            <a:normAutofit/>
          </a:bodyPr>
          <a:lstStyle/>
          <a:p>
            <a:pPr>
              <a:defRPr/>
            </a:pPr>
            <a:r>
              <a:rPr lang="en-US" dirty="0"/>
              <a:t>Diagnosis Date</a:t>
            </a:r>
          </a:p>
        </p:txBody>
      </p:sp>
      <p:sp>
        <p:nvSpPr>
          <p:cNvPr id="30723" name="Text Placeholder 5"/>
          <p:cNvSpPr>
            <a:spLocks noGrp="1"/>
          </p:cNvSpPr>
          <p:nvPr>
            <p:ph type="body" sz="quarter" idx="10"/>
          </p:nvPr>
        </p:nvSpPr>
        <p:spPr>
          <a:xfrm>
            <a:off x="169863" y="1306286"/>
            <a:ext cx="8850312" cy="5421088"/>
          </a:xfrm>
        </p:spPr>
        <p:txBody>
          <a:bodyPr>
            <a:normAutofit/>
          </a:bodyPr>
          <a:lstStyle/>
          <a:p>
            <a:r>
              <a:rPr altLang="en-US" b="1" dirty="0"/>
              <a:t>When does ‘diagnosis’ occur?</a:t>
            </a:r>
          </a:p>
          <a:p>
            <a:pPr marL="914400" lvl="2" indent="0">
              <a:buNone/>
            </a:pPr>
            <a:endParaRPr lang="en-US" altLang="en-US" dirty="0"/>
          </a:p>
          <a:p>
            <a:endParaRPr lang="en-US" altLang="en-US" b="1" dirty="0"/>
          </a:p>
        </p:txBody>
      </p:sp>
      <p:graphicFrame>
        <p:nvGraphicFramePr>
          <p:cNvPr id="3" name="Diagram 2"/>
          <p:cNvGraphicFramePr/>
          <p:nvPr>
            <p:extLst>
              <p:ext uri="{D42A27DB-BD31-4B8C-83A1-F6EECF244321}">
                <p14:modId xmlns:p14="http://schemas.microsoft.com/office/powerpoint/2010/main" val="3086922196"/>
              </p:ext>
            </p:extLst>
          </p:nvPr>
        </p:nvGraphicFramePr>
        <p:xfrm>
          <a:off x="457200" y="1905000"/>
          <a:ext cx="8229600" cy="4407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4384448"/>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Case-counting dates</a:t>
            </a:r>
          </a:p>
        </p:txBody>
      </p:sp>
      <p:sp>
        <p:nvSpPr>
          <p:cNvPr id="6" name="Text Placeholder 5"/>
          <p:cNvSpPr>
            <a:spLocks noGrp="1"/>
          </p:cNvSpPr>
          <p:nvPr>
            <p:ph type="body" sz="quarter" idx="10"/>
          </p:nvPr>
        </p:nvSpPr>
        <p:spPr/>
        <p:txBody>
          <a:bodyPr>
            <a:normAutofit/>
          </a:bodyPr>
          <a:lstStyle/>
          <a:p>
            <a:r>
              <a:rPr lang="en-US" dirty="0"/>
              <a:t>Need within jurisdictions for fully populated data element for case counting</a:t>
            </a:r>
          </a:p>
          <a:p>
            <a:r>
              <a:rPr lang="en-US" dirty="0"/>
              <a:t>Need across jurisdictions for data element with standardized hierarchy for case counting</a:t>
            </a:r>
          </a:p>
          <a:p>
            <a:endParaRPr lang="en-US" dirty="0"/>
          </a:p>
        </p:txBody>
      </p:sp>
      <p:sp>
        <p:nvSpPr>
          <p:cNvPr id="3" name="TextBox 2"/>
          <p:cNvSpPr txBox="1"/>
          <p:nvPr/>
        </p:nvSpPr>
        <p:spPr>
          <a:xfrm>
            <a:off x="315685" y="3346794"/>
            <a:ext cx="2209802" cy="400110"/>
          </a:xfrm>
          <a:prstGeom prst="rect">
            <a:avLst/>
          </a:prstGeom>
          <a:noFill/>
        </p:spPr>
        <p:txBody>
          <a:bodyPr wrap="square" rtlCol="0">
            <a:spAutoFit/>
          </a:bodyPr>
          <a:lstStyle/>
          <a:p>
            <a:r>
              <a:rPr lang="en-US" sz="2000" dirty="0"/>
              <a:t>Diagnosis date</a:t>
            </a:r>
          </a:p>
        </p:txBody>
      </p:sp>
      <p:sp>
        <p:nvSpPr>
          <p:cNvPr id="7" name="TextBox 6"/>
          <p:cNvSpPr txBox="1"/>
          <p:nvPr/>
        </p:nvSpPr>
        <p:spPr>
          <a:xfrm>
            <a:off x="3018969" y="3219717"/>
            <a:ext cx="2017487" cy="400110"/>
          </a:xfrm>
          <a:prstGeom prst="rect">
            <a:avLst/>
          </a:prstGeom>
          <a:noFill/>
        </p:spPr>
        <p:txBody>
          <a:bodyPr wrap="square" rtlCol="0">
            <a:spAutoFit/>
          </a:bodyPr>
          <a:lstStyle/>
          <a:p>
            <a:r>
              <a:rPr lang="en-US" sz="2000" dirty="0"/>
              <a:t>Report date</a:t>
            </a:r>
          </a:p>
        </p:txBody>
      </p:sp>
      <p:sp>
        <p:nvSpPr>
          <p:cNvPr id="8" name="TextBox 7"/>
          <p:cNvSpPr txBox="1"/>
          <p:nvPr/>
        </p:nvSpPr>
        <p:spPr>
          <a:xfrm>
            <a:off x="6335485" y="4301808"/>
            <a:ext cx="2351315" cy="400110"/>
          </a:xfrm>
          <a:prstGeom prst="rect">
            <a:avLst/>
          </a:prstGeom>
          <a:noFill/>
        </p:spPr>
        <p:txBody>
          <a:bodyPr wrap="square" rtlCol="0">
            <a:spAutoFit/>
          </a:bodyPr>
          <a:lstStyle/>
          <a:p>
            <a:r>
              <a:rPr lang="en-US" sz="2000" dirty="0"/>
              <a:t>Illness onset date</a:t>
            </a:r>
          </a:p>
        </p:txBody>
      </p:sp>
      <p:sp>
        <p:nvSpPr>
          <p:cNvPr id="9" name="TextBox 8"/>
          <p:cNvSpPr txBox="1"/>
          <p:nvPr/>
        </p:nvSpPr>
        <p:spPr>
          <a:xfrm>
            <a:off x="1059543" y="4347806"/>
            <a:ext cx="2093685" cy="400110"/>
          </a:xfrm>
          <a:prstGeom prst="rect">
            <a:avLst/>
          </a:prstGeom>
          <a:noFill/>
        </p:spPr>
        <p:txBody>
          <a:bodyPr wrap="square" rtlCol="0">
            <a:spAutoFit/>
          </a:bodyPr>
          <a:lstStyle/>
          <a:p>
            <a:r>
              <a:rPr lang="en-US" sz="2000" dirty="0"/>
              <a:t>Specimen date</a:t>
            </a:r>
          </a:p>
        </p:txBody>
      </p:sp>
      <p:sp>
        <p:nvSpPr>
          <p:cNvPr id="10" name="TextBox 9"/>
          <p:cNvSpPr txBox="1"/>
          <p:nvPr/>
        </p:nvSpPr>
        <p:spPr>
          <a:xfrm>
            <a:off x="6226626" y="3355721"/>
            <a:ext cx="1683660" cy="400110"/>
          </a:xfrm>
          <a:prstGeom prst="rect">
            <a:avLst/>
          </a:prstGeom>
          <a:noFill/>
        </p:spPr>
        <p:txBody>
          <a:bodyPr wrap="square" rtlCol="0">
            <a:spAutoFit/>
          </a:bodyPr>
          <a:lstStyle/>
          <a:p>
            <a:r>
              <a:rPr lang="en-US" sz="2000" dirty="0"/>
              <a:t>Result date</a:t>
            </a:r>
          </a:p>
        </p:txBody>
      </p:sp>
      <p:sp>
        <p:nvSpPr>
          <p:cNvPr id="11" name="TextBox 10"/>
          <p:cNvSpPr txBox="1"/>
          <p:nvPr/>
        </p:nvSpPr>
        <p:spPr>
          <a:xfrm>
            <a:off x="4691741" y="3725053"/>
            <a:ext cx="1328058" cy="400110"/>
          </a:xfrm>
          <a:prstGeom prst="rect">
            <a:avLst/>
          </a:prstGeom>
          <a:noFill/>
        </p:spPr>
        <p:txBody>
          <a:bodyPr wrap="square" rtlCol="0">
            <a:spAutoFit/>
          </a:bodyPr>
          <a:lstStyle/>
          <a:p>
            <a:r>
              <a:rPr lang="en-US" sz="2000" dirty="0"/>
              <a:t>???????</a:t>
            </a:r>
          </a:p>
        </p:txBody>
      </p:sp>
      <p:sp>
        <p:nvSpPr>
          <p:cNvPr id="4" name="Flowchart: Manual Operation 3"/>
          <p:cNvSpPr/>
          <p:nvPr/>
        </p:nvSpPr>
        <p:spPr>
          <a:xfrm>
            <a:off x="3410854" y="4717138"/>
            <a:ext cx="2561775" cy="1612900"/>
          </a:xfrm>
          <a:prstGeom prst="flowChartManualOperation">
            <a:avLst/>
          </a:prstGeom>
          <a:solidFill>
            <a:srgbClr val="1B34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Case-counting date</a:t>
            </a:r>
          </a:p>
        </p:txBody>
      </p:sp>
      <p:cxnSp>
        <p:nvCxnSpPr>
          <p:cNvPr id="13" name="Straight Arrow Connector 12"/>
          <p:cNvCxnSpPr>
            <a:stCxn id="9" idx="3"/>
          </p:cNvCxnSpPr>
          <p:nvPr/>
        </p:nvCxnSpPr>
        <p:spPr>
          <a:xfrm>
            <a:off x="3153228" y="4547861"/>
            <a:ext cx="1538514" cy="16927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3" idx="2"/>
          </p:cNvCxnSpPr>
          <p:nvPr/>
        </p:nvCxnSpPr>
        <p:spPr>
          <a:xfrm>
            <a:off x="1420586" y="3746904"/>
            <a:ext cx="3271156" cy="97023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7" idx="2"/>
          </p:cNvCxnSpPr>
          <p:nvPr/>
        </p:nvCxnSpPr>
        <p:spPr>
          <a:xfrm>
            <a:off x="4027713" y="3619827"/>
            <a:ext cx="664029" cy="109731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1" idx="2"/>
          </p:cNvCxnSpPr>
          <p:nvPr/>
        </p:nvCxnSpPr>
        <p:spPr>
          <a:xfrm flipH="1">
            <a:off x="4691742" y="4125163"/>
            <a:ext cx="664028" cy="5919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0" idx="2"/>
          </p:cNvCxnSpPr>
          <p:nvPr/>
        </p:nvCxnSpPr>
        <p:spPr>
          <a:xfrm flipH="1">
            <a:off x="4691744" y="3755831"/>
            <a:ext cx="2376712" cy="96130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8" idx="1"/>
          </p:cNvCxnSpPr>
          <p:nvPr/>
        </p:nvCxnSpPr>
        <p:spPr>
          <a:xfrm flipH="1">
            <a:off x="4691743" y="4501863"/>
            <a:ext cx="1643742" cy="2152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7454935"/>
      </p:ext>
    </p:extLst>
  </p:cSld>
  <p:clrMapOvr>
    <a:masterClrMapping/>
  </p:clrMapOvr>
</p:sld>
</file>

<file path=ppt/theme/theme1.xml><?xml version="1.0" encoding="utf-8"?>
<a:theme xmlns:a="http://schemas.openxmlformats.org/drawingml/2006/main" name="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CSTE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1442</TotalTime>
  <Words>2633</Words>
  <Application>Microsoft Office PowerPoint</Application>
  <PresentationFormat>On-screen Show (4:3)</PresentationFormat>
  <Paragraphs>492</Paragraphs>
  <Slides>54</Slides>
  <Notes>54</Notes>
  <HiddenSlides>4</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Arial-Lgt-FC</vt:lpstr>
      <vt:lpstr>Courier New</vt:lpstr>
      <vt:lpstr>Arial-Mdm-FC</vt:lpstr>
      <vt:lpstr>Wingdings</vt:lpstr>
      <vt:lpstr>Avenir LT 45 Book</vt:lpstr>
      <vt:lpstr>Avenir</vt:lpstr>
      <vt:lpstr>Arial</vt:lpstr>
      <vt:lpstr>Calibri</vt:lpstr>
      <vt:lpstr>CSTE_Powerpoint_Template_final</vt:lpstr>
      <vt:lpstr>Data Standardization Work Group</vt:lpstr>
      <vt:lpstr>Agenda</vt:lpstr>
      <vt:lpstr>PowerPoint Presentation</vt:lpstr>
      <vt:lpstr>Conference Recap</vt:lpstr>
      <vt:lpstr>Conference Recap</vt:lpstr>
      <vt:lpstr>Consensus Framework</vt:lpstr>
      <vt:lpstr>Consensus Framework</vt:lpstr>
      <vt:lpstr>Conference Recap</vt:lpstr>
      <vt:lpstr>Conference Recap</vt:lpstr>
      <vt:lpstr>PowerPoint Presentation</vt:lpstr>
      <vt:lpstr>THANK YOU!</vt:lpstr>
      <vt:lpstr>Collaboration Tools</vt:lpstr>
      <vt:lpstr>PowerPoint Presentation</vt:lpstr>
      <vt:lpstr>Consensus Process</vt:lpstr>
      <vt:lpstr>Collaboration Tools</vt:lpstr>
      <vt:lpstr>MMG Participation</vt:lpstr>
      <vt:lpstr>Major Goals</vt:lpstr>
      <vt:lpstr>Additional Topics</vt:lpstr>
      <vt:lpstr>Subgroup Participation</vt:lpstr>
      <vt:lpstr>PowerPoint Presentation</vt:lpstr>
      <vt:lpstr>Conference Recap</vt:lpstr>
      <vt:lpstr>Conference Recap</vt:lpstr>
      <vt:lpstr>Case Definitions</vt:lpstr>
      <vt:lpstr>Campylobacteriosis (2015)</vt:lpstr>
      <vt:lpstr>Hepatitis A (2012)</vt:lpstr>
      <vt:lpstr>No explicit signs/symptoms</vt:lpstr>
      <vt:lpstr>No signs/symptoms</vt:lpstr>
      <vt:lpstr>Implementation Actions</vt:lpstr>
      <vt:lpstr>Implementation Actions</vt:lpstr>
      <vt:lpstr>Implementation Actions</vt:lpstr>
      <vt:lpstr>Implementation Actions</vt:lpstr>
      <vt:lpstr>PowerPoint Presentation</vt:lpstr>
      <vt:lpstr>Diagnosis Date</vt:lpstr>
      <vt:lpstr>Diagnosis Date</vt:lpstr>
      <vt:lpstr>Diagnosis Date</vt:lpstr>
      <vt:lpstr>PowerPoint Presentation</vt:lpstr>
      <vt:lpstr>THANK YOU!</vt:lpstr>
      <vt:lpstr>Schedule</vt:lpstr>
      <vt:lpstr>How to Engage</vt:lpstr>
      <vt:lpstr>PowerPoint Presentation</vt:lpstr>
      <vt:lpstr>Date of Illness Onset</vt:lpstr>
      <vt:lpstr>Diagnosis Date</vt:lpstr>
      <vt:lpstr>PowerPoint Presentation</vt:lpstr>
      <vt:lpstr>Charge and History</vt:lpstr>
      <vt:lpstr>Mission</vt:lpstr>
      <vt:lpstr>Consensus Framework</vt:lpstr>
      <vt:lpstr>Consensus Framework</vt:lpstr>
      <vt:lpstr>Lessons Learned</vt:lpstr>
      <vt:lpstr>Lessons Learned</vt:lpstr>
      <vt:lpstr>Date of Illness Onset</vt:lpstr>
      <vt:lpstr>Date of Illness Onset</vt:lpstr>
      <vt:lpstr>Diagnosis Date</vt:lpstr>
      <vt:lpstr>Diagnosis Date</vt:lpstr>
      <vt:lpstr>Case-counting dates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JPittman</dc:creator>
  <cp:lastModifiedBy>Elizabeth Sprouse</cp:lastModifiedBy>
  <cp:revision>112</cp:revision>
  <cp:lastPrinted>2018-06-22T13:48:06Z</cp:lastPrinted>
  <dcterms:created xsi:type="dcterms:W3CDTF">2015-07-30T19:14:16Z</dcterms:created>
  <dcterms:modified xsi:type="dcterms:W3CDTF">2018-06-22T15:47:40Z</dcterms:modified>
</cp:coreProperties>
</file>