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9"/>
  </p:notesMasterIdLst>
  <p:sldIdLst>
    <p:sldId id="284" r:id="rId2"/>
    <p:sldId id="351" r:id="rId3"/>
    <p:sldId id="315" r:id="rId4"/>
    <p:sldId id="358" r:id="rId5"/>
    <p:sldId id="354" r:id="rId6"/>
    <p:sldId id="370" r:id="rId7"/>
    <p:sldId id="371" r:id="rId8"/>
    <p:sldId id="381" r:id="rId9"/>
    <p:sldId id="372" r:id="rId10"/>
    <p:sldId id="382" r:id="rId11"/>
    <p:sldId id="364" r:id="rId12"/>
    <p:sldId id="379" r:id="rId13"/>
    <p:sldId id="366" r:id="rId14"/>
    <p:sldId id="368" r:id="rId15"/>
    <p:sldId id="367" r:id="rId16"/>
    <p:sldId id="378" r:id="rId17"/>
    <p:sldId id="383" r:id="rId18"/>
    <p:sldId id="365" r:id="rId19"/>
    <p:sldId id="369" r:id="rId20"/>
    <p:sldId id="384" r:id="rId21"/>
    <p:sldId id="386" r:id="rId22"/>
    <p:sldId id="363" r:id="rId23"/>
    <p:sldId id="387" r:id="rId24"/>
    <p:sldId id="388" r:id="rId25"/>
    <p:sldId id="352" r:id="rId26"/>
    <p:sldId id="353" r:id="rId27"/>
    <p:sldId id="38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957"/>
    <a:srgbClr val="FF3B3B"/>
    <a:srgbClr val="F3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1383" autoAdjust="0"/>
  </p:normalViewPr>
  <p:slideViewPr>
    <p:cSldViewPr snapToGrid="0">
      <p:cViewPr varScale="1">
        <p:scale>
          <a:sx n="90" d="100"/>
          <a:sy n="90" d="100"/>
        </p:scale>
        <p:origin x="228" y="63"/>
      </p:cViewPr>
      <p:guideLst>
        <p:guide orient="horz" pos="2160"/>
        <p:guide pos="2880"/>
      </p:guideLst>
    </p:cSldViewPr>
  </p:slideViewPr>
  <p:outlineViewPr>
    <p:cViewPr>
      <p:scale>
        <a:sx n="33" d="100"/>
        <a:sy n="33" d="100"/>
      </p:scale>
      <p:origin x="53" y="16205"/>
    </p:cViewPr>
  </p:outlineViewPr>
  <p:notesTextViewPr>
    <p:cViewPr>
      <p:scale>
        <a:sx n="1" d="1"/>
        <a:sy n="1" d="1"/>
      </p:scale>
      <p:origin x="0" y="0"/>
    </p:cViewPr>
  </p:notesTextViewPr>
  <p:sorterViewPr>
    <p:cViewPr>
      <p:scale>
        <a:sx n="100" d="100"/>
        <a:sy n="100" d="100"/>
      </p:scale>
      <p:origin x="0" y="-593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J:\My%20Drive\DSWG\Event%20and%20Counting%20Date_%20Component%20Date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dirty="0"/>
              <a:t>What do WE</a:t>
            </a:r>
            <a:r>
              <a:rPr lang="en-US" sz="2800" b="1" baseline="0" dirty="0"/>
              <a:t> use? </a:t>
            </a:r>
          </a:p>
          <a:p>
            <a:pPr>
              <a:defRPr sz="2800" b="0" i="0" u="none" strike="noStrike" kern="1200" spc="0" baseline="0">
                <a:solidFill>
                  <a:schemeClr val="tx1">
                    <a:lumMod val="65000"/>
                    <a:lumOff val="35000"/>
                  </a:schemeClr>
                </a:solidFill>
                <a:latin typeface="+mn-lt"/>
                <a:ea typeface="+mn-ea"/>
                <a:cs typeface="+mn-cs"/>
              </a:defRPr>
            </a:pPr>
            <a:r>
              <a:rPr lang="en-US" sz="2800" dirty="0"/>
              <a:t>Components from 15 workgroup responses for “counting</a:t>
            </a:r>
            <a:r>
              <a:rPr lang="en-US" sz="2800" baseline="0" dirty="0"/>
              <a:t> dates” (Early 2019)</a:t>
            </a:r>
            <a:endParaRPr lang="en-US" sz="2800" dirty="0"/>
          </a:p>
        </c:rich>
      </c:tx>
      <c:overlay val="0"/>
      <c:spPr>
        <a:noFill/>
        <a:ln>
          <a:noFill/>
        </a:ln>
        <a:effectLst/>
      </c:sp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A1BE-40C3-BD38-84CE48D2BEA6}"/>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0-5D3C-49D6-926E-950D0358B479}"/>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2-5D3C-49D6-926E-950D0358B479}"/>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4-3F45-420D-ADC8-845CA8DF24A8}"/>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3-3F45-420D-ADC8-845CA8DF24A8}"/>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2-3F45-420D-ADC8-845CA8DF24A8}"/>
              </c:ext>
            </c:extLst>
          </c:dPt>
          <c:dPt>
            <c:idx val="7"/>
            <c:invertIfNegative val="0"/>
            <c:bubble3D val="0"/>
            <c:extLst>
              <c:ext xmlns:c16="http://schemas.microsoft.com/office/drawing/2014/chart" uri="{C3380CC4-5D6E-409C-BE32-E72D297353CC}">
                <c16:uniqueId val="{00000001-3F45-420D-ADC8-845CA8DF24A8}"/>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3-5D3C-49D6-926E-950D0358B479}"/>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1-5D3C-49D6-926E-950D0358B479}"/>
              </c:ext>
            </c:extLst>
          </c:dPt>
          <c:dPt>
            <c:idx val="10"/>
            <c:invertIfNegative val="0"/>
            <c:bubble3D val="0"/>
            <c:spPr>
              <a:solidFill>
                <a:schemeClr val="accent1"/>
              </a:solidFill>
              <a:ln w="57150">
                <a:noFill/>
              </a:ln>
              <a:effectLst/>
            </c:spPr>
            <c:extLst>
              <c:ext xmlns:c16="http://schemas.microsoft.com/office/drawing/2014/chart" uri="{C3380CC4-5D6E-409C-BE32-E72D297353CC}">
                <c16:uniqueId val="{00000001-D700-4F13-B1C1-D901A81AB38C}"/>
              </c:ext>
            </c:extLst>
          </c:dPt>
          <c:dPt>
            <c:idx val="11"/>
            <c:invertIfNegative val="0"/>
            <c:bubble3D val="0"/>
            <c:extLst>
              <c:ext xmlns:c16="http://schemas.microsoft.com/office/drawing/2014/chart" uri="{C3380CC4-5D6E-409C-BE32-E72D297353CC}">
                <c16:uniqueId val="{00000004-5D3C-49D6-926E-950D0358B479}"/>
              </c:ext>
            </c:extLst>
          </c:dPt>
          <c:dPt>
            <c:idx val="12"/>
            <c:invertIfNegative val="0"/>
            <c:bubble3D val="0"/>
            <c:extLst>
              <c:ext xmlns:c16="http://schemas.microsoft.com/office/drawing/2014/chart" uri="{C3380CC4-5D6E-409C-BE32-E72D297353CC}">
                <c16:uniqueId val="{00000000-D700-4F13-B1C1-D901A81AB38C}"/>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'Counting or Event'!$A$12:$A$22</c:f>
              <c:strCache>
                <c:ptCount val="11"/>
                <c:pt idx="0">
                  <c:v>Illness End Date </c:v>
                </c:pt>
                <c:pt idx="1">
                  <c:v>Earliest Date Reported to County </c:v>
                </c:pt>
                <c:pt idx="2">
                  <c:v>Date of Laboratory Result</c:v>
                </c:pt>
                <c:pt idx="3">
                  <c:v>Date of Report </c:v>
                </c:pt>
                <c:pt idx="4">
                  <c:v>Earliest Date reported to State </c:v>
                </c:pt>
                <c:pt idx="5">
                  <c:v>Date First Reported to PHD </c:v>
                </c:pt>
                <c:pt idx="6">
                  <c:v>Date Reported </c:v>
                </c:pt>
                <c:pt idx="7">
                  <c:v>Diagnosis Date </c:v>
                </c:pt>
                <c:pt idx="8">
                  <c:v>Specimen Collection Date</c:v>
                </c:pt>
                <c:pt idx="9">
                  <c:v>Reported (any of the 5 fields)</c:v>
                </c:pt>
                <c:pt idx="10">
                  <c:v>Date of Illness Onset </c:v>
                </c:pt>
              </c:strCache>
            </c:strRef>
          </c:cat>
          <c:val>
            <c:numRef>
              <c:f>'Counting or Event'!$D$12:$D$22</c:f>
              <c:numCache>
                <c:formatCode>General</c:formatCode>
                <c:ptCount val="11"/>
                <c:pt idx="0">
                  <c:v>1</c:v>
                </c:pt>
                <c:pt idx="1">
                  <c:v>1</c:v>
                </c:pt>
                <c:pt idx="2">
                  <c:v>2</c:v>
                </c:pt>
                <c:pt idx="3">
                  <c:v>3</c:v>
                </c:pt>
                <c:pt idx="4">
                  <c:v>3</c:v>
                </c:pt>
                <c:pt idx="5">
                  <c:v>4</c:v>
                </c:pt>
                <c:pt idx="6">
                  <c:v>4</c:v>
                </c:pt>
                <c:pt idx="7">
                  <c:v>6</c:v>
                </c:pt>
                <c:pt idx="8">
                  <c:v>9</c:v>
                </c:pt>
                <c:pt idx="9">
                  <c:v>10</c:v>
                </c:pt>
                <c:pt idx="10">
                  <c:v>10</c:v>
                </c:pt>
              </c:numCache>
            </c:numRef>
          </c:val>
          <c:extLst>
            <c:ext xmlns:c16="http://schemas.microsoft.com/office/drawing/2014/chart" uri="{C3380CC4-5D6E-409C-BE32-E72D297353CC}">
              <c16:uniqueId val="{00000000-3F45-420D-ADC8-845CA8DF24A8}"/>
            </c:ext>
          </c:extLst>
        </c:ser>
        <c:dLbls>
          <c:showLegendKey val="0"/>
          <c:showVal val="0"/>
          <c:showCatName val="0"/>
          <c:showSerName val="0"/>
          <c:showPercent val="0"/>
          <c:showBubbleSize val="0"/>
        </c:dLbls>
        <c:gapWidth val="50"/>
        <c:axId val="81866112"/>
        <c:axId val="81867904"/>
      </c:barChart>
      <c:catAx>
        <c:axId val="81866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81867904"/>
        <c:crosses val="autoZero"/>
        <c:auto val="1"/>
        <c:lblAlgn val="ctr"/>
        <c:lblOffset val="100"/>
        <c:noMultiLvlLbl val="0"/>
      </c:catAx>
      <c:valAx>
        <c:axId val="81867904"/>
        <c:scaling>
          <c:orientation val="minMax"/>
        </c:scaling>
        <c:delete val="1"/>
        <c:axPos val="b"/>
        <c:numFmt formatCode="General" sourceLinked="1"/>
        <c:majorTickMark val="none"/>
        <c:minorTickMark val="none"/>
        <c:tickLblPos val="nextTo"/>
        <c:crossAx val="81866112"/>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CDC notification</c:v>
                </c:pt>
                <c:pt idx="1">
                  <c:v>PH awareness</c:v>
                </c:pt>
                <c:pt idx="2">
                  <c:v>Diagnosis/healthcare contact</c:v>
                </c:pt>
                <c:pt idx="3">
                  <c:v>Beginning of the illness</c:v>
                </c:pt>
              </c:strCache>
            </c:strRef>
          </c:cat>
          <c:val>
            <c:numRef>
              <c:f>Sheet1!$B$2:$B$5</c:f>
              <c:numCache>
                <c:formatCode>General</c:formatCode>
                <c:ptCount val="4"/>
                <c:pt idx="0">
                  <c:v>0</c:v>
                </c:pt>
                <c:pt idx="1">
                  <c:v>5</c:v>
                </c:pt>
                <c:pt idx="2">
                  <c:v>3</c:v>
                </c:pt>
                <c:pt idx="3">
                  <c:v>3</c:v>
                </c:pt>
              </c:numCache>
            </c:numRef>
          </c:val>
          <c:extLst>
            <c:ext xmlns:c16="http://schemas.microsoft.com/office/drawing/2014/chart" uri="{C3380CC4-5D6E-409C-BE32-E72D297353CC}">
              <c16:uniqueId val="{00000000-C099-452D-84B6-8C6AC8F6341D}"/>
            </c:ext>
          </c:extLst>
        </c:ser>
        <c:dLbls>
          <c:showLegendKey val="0"/>
          <c:showVal val="0"/>
          <c:showCatName val="0"/>
          <c:showSerName val="0"/>
          <c:showPercent val="0"/>
          <c:showBubbleSize val="0"/>
        </c:dLbls>
        <c:gapWidth val="50"/>
        <c:axId val="84394368"/>
        <c:axId val="84395904"/>
      </c:barChart>
      <c:catAx>
        <c:axId val="84394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4395904"/>
        <c:crosses val="autoZero"/>
        <c:auto val="1"/>
        <c:lblAlgn val="ctr"/>
        <c:lblOffset val="100"/>
        <c:noMultiLvlLbl val="0"/>
      </c:catAx>
      <c:valAx>
        <c:axId val="843959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439436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Maybe</c:v>
                </c:pt>
                <c:pt idx="1">
                  <c:v>No </c:v>
                </c:pt>
                <c:pt idx="2">
                  <c:v>Yes</c:v>
                </c:pt>
              </c:strCache>
            </c:strRef>
          </c:cat>
          <c:val>
            <c:numRef>
              <c:f>Sheet1!$B$2:$B$4</c:f>
              <c:numCache>
                <c:formatCode>General</c:formatCode>
                <c:ptCount val="3"/>
                <c:pt idx="0">
                  <c:v>4</c:v>
                </c:pt>
                <c:pt idx="1">
                  <c:v>2</c:v>
                </c:pt>
                <c:pt idx="2">
                  <c:v>4</c:v>
                </c:pt>
              </c:numCache>
            </c:numRef>
          </c:val>
          <c:extLst>
            <c:ext xmlns:c16="http://schemas.microsoft.com/office/drawing/2014/chart" uri="{C3380CC4-5D6E-409C-BE32-E72D297353CC}">
              <c16:uniqueId val="{00000000-4D8B-4B65-B7C3-617C429FD69B}"/>
            </c:ext>
          </c:extLst>
        </c:ser>
        <c:dLbls>
          <c:showLegendKey val="0"/>
          <c:showVal val="0"/>
          <c:showCatName val="0"/>
          <c:showSerName val="0"/>
          <c:showPercent val="0"/>
          <c:showBubbleSize val="0"/>
        </c:dLbls>
        <c:gapWidth val="50"/>
        <c:axId val="84384384"/>
        <c:axId val="84427136"/>
      </c:barChart>
      <c:catAx>
        <c:axId val="84384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4427136"/>
        <c:crosses val="autoZero"/>
        <c:auto val="1"/>
        <c:lblAlgn val="ctr"/>
        <c:lblOffset val="100"/>
        <c:noMultiLvlLbl val="0"/>
      </c:catAx>
      <c:valAx>
        <c:axId val="844271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438438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CDC notification</c:v>
                </c:pt>
                <c:pt idx="1">
                  <c:v>PH awareness</c:v>
                </c:pt>
                <c:pt idx="2">
                  <c:v>Diagnosis/healthcare contact</c:v>
                </c:pt>
                <c:pt idx="3">
                  <c:v>Beginning of the illness</c:v>
                </c:pt>
              </c:strCache>
            </c:strRef>
          </c:cat>
          <c:val>
            <c:numRef>
              <c:f>Sheet1!$B$2:$B$5</c:f>
              <c:numCache>
                <c:formatCode>General</c:formatCode>
                <c:ptCount val="4"/>
                <c:pt idx="0">
                  <c:v>0</c:v>
                </c:pt>
                <c:pt idx="1">
                  <c:v>5</c:v>
                </c:pt>
                <c:pt idx="2">
                  <c:v>3</c:v>
                </c:pt>
                <c:pt idx="3">
                  <c:v>3</c:v>
                </c:pt>
              </c:numCache>
            </c:numRef>
          </c:val>
          <c:extLst>
            <c:ext xmlns:c16="http://schemas.microsoft.com/office/drawing/2014/chart" uri="{C3380CC4-5D6E-409C-BE32-E72D297353CC}">
              <c16:uniqueId val="{00000000-FC80-4018-AE36-FA3BEE55F844}"/>
            </c:ext>
          </c:extLst>
        </c:ser>
        <c:dLbls>
          <c:showLegendKey val="0"/>
          <c:showVal val="0"/>
          <c:showCatName val="0"/>
          <c:showSerName val="0"/>
          <c:showPercent val="0"/>
          <c:showBubbleSize val="0"/>
        </c:dLbls>
        <c:gapWidth val="50"/>
        <c:axId val="84493440"/>
        <c:axId val="84494976"/>
      </c:barChart>
      <c:catAx>
        <c:axId val="84493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4494976"/>
        <c:crosses val="autoZero"/>
        <c:auto val="1"/>
        <c:lblAlgn val="ctr"/>
        <c:lblOffset val="100"/>
        <c:noMultiLvlLbl val="0"/>
      </c:catAx>
      <c:valAx>
        <c:axId val="844949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4493440"/>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Sheet1!$A$2:$A$6</c:f>
              <c:strCache>
                <c:ptCount val="5"/>
                <c:pt idx="0">
                  <c:v>Single data element like onset, collection</c:v>
                </c:pt>
                <c:pt idx="1">
                  <c:v>CDC notification</c:v>
                </c:pt>
                <c:pt idx="2">
                  <c:v>PH awareness</c:v>
                </c:pt>
                <c:pt idx="3">
                  <c:v>Diagnosis/healthcare contact</c:v>
                </c:pt>
                <c:pt idx="4">
                  <c:v>Beginning of the illness</c:v>
                </c:pt>
              </c:strCache>
            </c:strRef>
          </c:cat>
          <c:val>
            <c:numRef>
              <c:f>Sheet1!$B$2:$B$6</c:f>
              <c:numCache>
                <c:formatCode>General</c:formatCode>
                <c:ptCount val="5"/>
                <c:pt idx="0">
                  <c:v>3</c:v>
                </c:pt>
                <c:pt idx="1">
                  <c:v>1</c:v>
                </c:pt>
                <c:pt idx="2">
                  <c:v>4</c:v>
                </c:pt>
                <c:pt idx="3">
                  <c:v>1</c:v>
                </c:pt>
                <c:pt idx="4">
                  <c:v>2</c:v>
                </c:pt>
              </c:numCache>
            </c:numRef>
          </c:val>
          <c:extLst>
            <c:ext xmlns:c16="http://schemas.microsoft.com/office/drawing/2014/chart" uri="{C3380CC4-5D6E-409C-BE32-E72D297353CC}">
              <c16:uniqueId val="{00000000-E88A-4F4E-9C63-E02401671324}"/>
            </c:ext>
          </c:extLst>
        </c:ser>
        <c:dLbls>
          <c:showLegendKey val="0"/>
          <c:showVal val="0"/>
          <c:showCatName val="0"/>
          <c:showSerName val="0"/>
          <c:showPercent val="0"/>
          <c:showBubbleSize val="0"/>
        </c:dLbls>
        <c:gapWidth val="50"/>
        <c:axId val="84524416"/>
        <c:axId val="84530304"/>
      </c:barChart>
      <c:catAx>
        <c:axId val="84524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84530304"/>
        <c:crosses val="autoZero"/>
        <c:auto val="1"/>
        <c:lblAlgn val="ctr"/>
        <c:lblOffset val="100"/>
        <c:noMultiLvlLbl val="0"/>
      </c:catAx>
      <c:valAx>
        <c:axId val="845303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452441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Sheet1!$A$2:$A$6</c:f>
              <c:strCache>
                <c:ptCount val="5"/>
                <c:pt idx="0">
                  <c:v>Single data element like onset, collection</c:v>
                </c:pt>
                <c:pt idx="1">
                  <c:v>CDC notification</c:v>
                </c:pt>
                <c:pt idx="2">
                  <c:v>PH awareness</c:v>
                </c:pt>
                <c:pt idx="3">
                  <c:v>Diagnosis/healthcare contact</c:v>
                </c:pt>
                <c:pt idx="4">
                  <c:v>Beginning of the illness</c:v>
                </c:pt>
              </c:strCache>
            </c:strRef>
          </c:cat>
          <c:val>
            <c:numRef>
              <c:f>Sheet1!$B$2:$B$6</c:f>
              <c:numCache>
                <c:formatCode>General</c:formatCode>
                <c:ptCount val="5"/>
                <c:pt idx="0">
                  <c:v>3</c:v>
                </c:pt>
                <c:pt idx="1">
                  <c:v>1</c:v>
                </c:pt>
                <c:pt idx="2">
                  <c:v>9</c:v>
                </c:pt>
                <c:pt idx="3">
                  <c:v>4</c:v>
                </c:pt>
                <c:pt idx="4">
                  <c:v>5</c:v>
                </c:pt>
              </c:numCache>
            </c:numRef>
          </c:val>
          <c:extLst>
            <c:ext xmlns:c16="http://schemas.microsoft.com/office/drawing/2014/chart" uri="{C3380CC4-5D6E-409C-BE32-E72D297353CC}">
              <c16:uniqueId val="{00000000-E88A-4F4E-9C63-E02401671324}"/>
            </c:ext>
          </c:extLst>
        </c:ser>
        <c:dLbls>
          <c:showLegendKey val="0"/>
          <c:showVal val="0"/>
          <c:showCatName val="0"/>
          <c:showSerName val="0"/>
          <c:showPercent val="0"/>
          <c:showBubbleSize val="0"/>
        </c:dLbls>
        <c:gapWidth val="50"/>
        <c:axId val="85804928"/>
        <c:axId val="85806464"/>
      </c:barChart>
      <c:catAx>
        <c:axId val="85804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85806464"/>
        <c:crosses val="autoZero"/>
        <c:auto val="1"/>
        <c:lblAlgn val="ctr"/>
        <c:lblOffset val="100"/>
        <c:noMultiLvlLbl val="0"/>
      </c:catAx>
      <c:valAx>
        <c:axId val="858064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80492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Unsure</c:v>
                </c:pt>
                <c:pt idx="1">
                  <c:v>Not important</c:v>
                </c:pt>
                <c:pt idx="2">
                  <c:v>Preferable to match</c:v>
                </c:pt>
                <c:pt idx="3">
                  <c:v>Must match</c:v>
                </c:pt>
              </c:strCache>
            </c:strRef>
          </c:cat>
          <c:val>
            <c:numRef>
              <c:f>Sheet1!$B$2:$B$5</c:f>
              <c:numCache>
                <c:formatCode>General</c:formatCode>
                <c:ptCount val="4"/>
                <c:pt idx="0">
                  <c:v>0</c:v>
                </c:pt>
                <c:pt idx="1">
                  <c:v>1</c:v>
                </c:pt>
                <c:pt idx="2">
                  <c:v>8</c:v>
                </c:pt>
                <c:pt idx="3">
                  <c:v>2</c:v>
                </c:pt>
              </c:numCache>
            </c:numRef>
          </c:val>
          <c:extLst>
            <c:ext xmlns:c16="http://schemas.microsoft.com/office/drawing/2014/chart" uri="{C3380CC4-5D6E-409C-BE32-E72D297353CC}">
              <c16:uniqueId val="{00000000-11BD-4686-8E95-DE9D54DCC346}"/>
            </c:ext>
          </c:extLst>
        </c:ser>
        <c:dLbls>
          <c:showLegendKey val="0"/>
          <c:showVal val="0"/>
          <c:showCatName val="0"/>
          <c:showSerName val="0"/>
          <c:showPercent val="0"/>
          <c:showBubbleSize val="0"/>
        </c:dLbls>
        <c:gapWidth val="50"/>
        <c:axId val="85895808"/>
        <c:axId val="85901696"/>
      </c:barChart>
      <c:catAx>
        <c:axId val="85895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5901696"/>
        <c:crosses val="autoZero"/>
        <c:auto val="1"/>
        <c:lblAlgn val="ctr"/>
        <c:lblOffset val="100"/>
        <c:noMultiLvlLbl val="0"/>
      </c:catAx>
      <c:valAx>
        <c:axId val="859016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89580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Sheet1!$A$2:$A$8</c:f>
              <c:strCache>
                <c:ptCount val="7"/>
                <c:pt idx="0">
                  <c:v>Doesn't matter if we match</c:v>
                </c:pt>
                <c:pt idx="1">
                  <c:v>Unsure</c:v>
                </c:pt>
                <c:pt idx="2">
                  <c:v>Easy</c:v>
                </c:pt>
                <c:pt idx="3">
                  <c:v>Neutral</c:v>
                </c:pt>
                <c:pt idx="4">
                  <c:v>Somewhat difficult</c:v>
                </c:pt>
                <c:pt idx="5">
                  <c:v>Very difficult</c:v>
                </c:pt>
                <c:pt idx="6">
                  <c:v>We cannot change</c:v>
                </c:pt>
              </c:strCache>
            </c:strRef>
          </c:cat>
          <c:val>
            <c:numRef>
              <c:f>Sheet1!$B$2:$B$8</c:f>
              <c:numCache>
                <c:formatCode>General</c:formatCode>
                <c:ptCount val="7"/>
                <c:pt idx="0">
                  <c:v>1</c:v>
                </c:pt>
                <c:pt idx="1">
                  <c:v>0</c:v>
                </c:pt>
                <c:pt idx="3">
                  <c:v>1</c:v>
                </c:pt>
                <c:pt idx="4">
                  <c:v>5</c:v>
                </c:pt>
                <c:pt idx="5">
                  <c:v>2</c:v>
                </c:pt>
                <c:pt idx="6">
                  <c:v>1</c:v>
                </c:pt>
              </c:numCache>
            </c:numRef>
          </c:val>
          <c:extLst>
            <c:ext xmlns:c16="http://schemas.microsoft.com/office/drawing/2014/chart" uri="{C3380CC4-5D6E-409C-BE32-E72D297353CC}">
              <c16:uniqueId val="{00000000-3CF9-4C29-818D-E51E551A0BAA}"/>
            </c:ext>
          </c:extLst>
        </c:ser>
        <c:dLbls>
          <c:showLegendKey val="0"/>
          <c:showVal val="0"/>
          <c:showCatName val="0"/>
          <c:showSerName val="0"/>
          <c:showPercent val="0"/>
          <c:showBubbleSize val="0"/>
        </c:dLbls>
        <c:gapWidth val="50"/>
        <c:axId val="86328448"/>
        <c:axId val="86329984"/>
      </c:barChart>
      <c:catAx>
        <c:axId val="8632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6329984"/>
        <c:crosses val="autoZero"/>
        <c:auto val="1"/>
        <c:lblAlgn val="ctr"/>
        <c:lblOffset val="100"/>
        <c:noMultiLvlLbl val="0"/>
      </c:catAx>
      <c:valAx>
        <c:axId val="86329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32844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7C1989-BBB8-426F-A0BF-1428DCB85AD6}" type="datetimeFigureOut">
              <a:rPr lang="en-US" smtClean="0"/>
              <a:t>7/26/2019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EAC46-F682-44F2-BCA5-A75575E9D77F}" type="slidenum">
              <a:rPr lang="en-US" smtClean="0"/>
              <a:t>‹#›</a:t>
            </a:fld>
            <a:endParaRPr lang="en-US"/>
          </a:p>
        </p:txBody>
      </p:sp>
    </p:spTree>
    <p:extLst>
      <p:ext uri="{BB962C8B-B14F-4D97-AF65-F5344CB8AC3E}">
        <p14:creationId xmlns:p14="http://schemas.microsoft.com/office/powerpoint/2010/main" val="409850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dirty="0"/>
          </a:p>
        </p:txBody>
      </p:sp>
    </p:spTree>
    <p:extLst>
      <p:ext uri="{BB962C8B-B14F-4D97-AF65-F5344CB8AC3E}">
        <p14:creationId xmlns:p14="http://schemas.microsoft.com/office/powerpoint/2010/main" val="421801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a:t>1:30-1:55pm: 20-25 minutes</a:t>
            </a:r>
          </a:p>
          <a:p>
            <a:pPr defTabSz="900113">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a:t>1:30-1:55pm: 20-25 minutes</a:t>
            </a:r>
          </a:p>
          <a:p>
            <a:pPr defTabSz="900113">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5</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10</a:t>
            </a:fld>
            <a:endParaRPr lang="en-US" dirty="0"/>
          </a:p>
        </p:txBody>
      </p:sp>
    </p:spTree>
    <p:extLst>
      <p:ext uri="{BB962C8B-B14F-4D97-AF65-F5344CB8AC3E}">
        <p14:creationId xmlns:p14="http://schemas.microsoft.com/office/powerpoint/2010/main" val="18619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a:t>1:30-1:55pm: 20-25 minutes</a:t>
            </a:r>
          </a:p>
          <a:p>
            <a:pPr defTabSz="900113">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17</a:t>
            </a:fld>
            <a:endParaRPr lang="en-US" altLang="en-US">
              <a:latin typeface="Calibri" panose="020F0502020204030204" pitchFamily="34" charset="0"/>
            </a:endParaRPr>
          </a:p>
        </p:txBody>
      </p:sp>
    </p:spTree>
    <p:extLst>
      <p:ext uri="{BB962C8B-B14F-4D97-AF65-F5344CB8AC3E}">
        <p14:creationId xmlns:p14="http://schemas.microsoft.com/office/powerpoint/2010/main" val="348255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a:t>1:30-1:55pm: 20-25 minutes</a:t>
            </a:r>
          </a:p>
          <a:p>
            <a:pPr defTabSz="900113">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21</a:t>
            </a:fld>
            <a:endParaRPr lang="en-US" altLang="en-US">
              <a:latin typeface="Calibri" panose="020F0502020204030204" pitchFamily="34" charset="0"/>
            </a:endParaRPr>
          </a:p>
        </p:txBody>
      </p:sp>
    </p:spTree>
    <p:extLst>
      <p:ext uri="{BB962C8B-B14F-4D97-AF65-F5344CB8AC3E}">
        <p14:creationId xmlns:p14="http://schemas.microsoft.com/office/powerpoint/2010/main" val="601808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4957" indent="-293604">
              <a:spcBef>
                <a:spcPct val="30000"/>
              </a:spcBef>
              <a:defRPr sz="1200">
                <a:solidFill>
                  <a:schemeClr val="tx1"/>
                </a:solidFill>
                <a:latin typeface="Calibri" pitchFamily="34" charset="0"/>
              </a:defRPr>
            </a:lvl2pPr>
            <a:lvl3pPr marL="1176002" indent="-234883">
              <a:spcBef>
                <a:spcPct val="30000"/>
              </a:spcBef>
              <a:defRPr sz="1200">
                <a:solidFill>
                  <a:schemeClr val="tx1"/>
                </a:solidFill>
                <a:latin typeface="Calibri" pitchFamily="34" charset="0"/>
              </a:defRPr>
            </a:lvl3pPr>
            <a:lvl4pPr marL="1647354" indent="-234883">
              <a:spcBef>
                <a:spcPct val="30000"/>
              </a:spcBef>
              <a:defRPr sz="1200">
                <a:solidFill>
                  <a:schemeClr val="tx1"/>
                </a:solidFill>
                <a:latin typeface="Calibri" pitchFamily="34" charset="0"/>
              </a:defRPr>
            </a:lvl4pPr>
            <a:lvl5pPr marL="2118707" indent="-234883">
              <a:spcBef>
                <a:spcPct val="30000"/>
              </a:spcBef>
              <a:defRPr sz="1200">
                <a:solidFill>
                  <a:schemeClr val="tx1"/>
                </a:solidFill>
                <a:latin typeface="Calibri" pitchFamily="34" charset="0"/>
              </a:defRPr>
            </a:lvl5pPr>
            <a:lvl6pPr marL="2575778" indent="-234883" defTabSz="457069" eaLnBrk="0" fontAlgn="base" hangingPunct="0">
              <a:spcBef>
                <a:spcPct val="30000"/>
              </a:spcBef>
              <a:spcAft>
                <a:spcPct val="0"/>
              </a:spcAft>
              <a:defRPr sz="1200">
                <a:solidFill>
                  <a:schemeClr val="tx1"/>
                </a:solidFill>
                <a:latin typeface="Calibri" pitchFamily="34" charset="0"/>
              </a:defRPr>
            </a:lvl6pPr>
            <a:lvl7pPr marL="3032846" indent="-234883" defTabSz="457069" eaLnBrk="0" fontAlgn="base" hangingPunct="0">
              <a:spcBef>
                <a:spcPct val="30000"/>
              </a:spcBef>
              <a:spcAft>
                <a:spcPct val="0"/>
              </a:spcAft>
              <a:defRPr sz="1200">
                <a:solidFill>
                  <a:schemeClr val="tx1"/>
                </a:solidFill>
                <a:latin typeface="Calibri" pitchFamily="34" charset="0"/>
              </a:defRPr>
            </a:lvl7pPr>
            <a:lvl8pPr marL="3489917" indent="-234883" defTabSz="457069" eaLnBrk="0" fontAlgn="base" hangingPunct="0">
              <a:spcBef>
                <a:spcPct val="30000"/>
              </a:spcBef>
              <a:spcAft>
                <a:spcPct val="0"/>
              </a:spcAft>
              <a:defRPr sz="1200">
                <a:solidFill>
                  <a:schemeClr val="tx1"/>
                </a:solidFill>
                <a:latin typeface="Calibri" pitchFamily="34" charset="0"/>
              </a:defRPr>
            </a:lvl8pPr>
            <a:lvl9pPr marL="3946986" indent="-234883" defTabSz="457069" eaLnBrk="0" fontAlgn="base" hangingPunct="0">
              <a:spcBef>
                <a:spcPct val="30000"/>
              </a:spcBef>
              <a:spcAft>
                <a:spcPct val="0"/>
              </a:spcAft>
              <a:defRPr sz="1200">
                <a:solidFill>
                  <a:schemeClr val="tx1"/>
                </a:solidFill>
                <a:latin typeface="Calibri" pitchFamily="34" charset="0"/>
              </a:defRPr>
            </a:lvl9pPr>
          </a:lstStyle>
          <a:p>
            <a:pPr>
              <a:spcBef>
                <a:spcPct val="0"/>
              </a:spcBef>
            </a:pPr>
            <a:fld id="{C68FDE86-D03E-4C6A-AD1A-8D38FAEAD473}" type="slidenum">
              <a:rPr lang="en-US" altLang="en-US" smtClean="0"/>
              <a:pPr>
                <a:spcBef>
                  <a:spcPct val="0"/>
                </a:spcBef>
              </a:pPr>
              <a:t>26</a:t>
            </a:fld>
            <a:endParaRPr lang="en-US" altLang="en-US" dirty="0"/>
          </a:p>
        </p:txBody>
      </p:sp>
    </p:spTree>
    <p:extLst>
      <p:ext uri="{BB962C8B-B14F-4D97-AF65-F5344CB8AC3E}">
        <p14:creationId xmlns:p14="http://schemas.microsoft.com/office/powerpoint/2010/main" val="2350443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745524" y="1830397"/>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Avenir" panose="02000503040000020003" pitchFamily="2" charset="0"/>
                <a:cs typeface="Arial-Mdm-FC"/>
              </a:rPr>
              <a:t>Subtitle goes here. Note: please use </a:t>
            </a:r>
            <a:r>
              <a:rPr lang="en-US" sz="2800" dirty="0" err="1">
                <a:solidFill>
                  <a:schemeClr val="tx1">
                    <a:lumMod val="65000"/>
                    <a:lumOff val="35000"/>
                  </a:schemeClr>
                </a:solidFill>
                <a:latin typeface="Avenir" panose="02000503040000020003" pitchFamily="2" charset="0"/>
                <a:cs typeface="Arial-Mdm-FC"/>
              </a:rPr>
              <a:t>Avenir</a:t>
            </a:r>
            <a:r>
              <a:rPr lang="en-US" sz="2800" dirty="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7987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7/26/2019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499128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8FE8206-1D98-4B88-9701-E22060F0F074}" type="datetimeFigureOut">
              <a:rPr lang="en-US" smtClean="0"/>
              <a:t>7/26/2019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9411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FE8206-1D98-4B88-9701-E22060F0F074}" type="datetimeFigureOut">
              <a:rPr lang="en-US" smtClean="0"/>
              <a:t>7/26/2019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518638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FE8206-1D98-4B88-9701-E22060F0F074}" type="datetimeFigureOut">
              <a:rPr lang="en-US" smtClean="0"/>
              <a:t>7/26/2019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25821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FE8206-1D98-4B88-9701-E22060F0F074}" type="datetimeFigureOut">
              <a:rPr lang="en-US" smtClean="0"/>
              <a:t>7/26/2019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681693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FE8206-1D98-4B88-9701-E22060F0F074}" type="datetimeFigureOut">
              <a:rPr lang="en-US" smtClean="0"/>
              <a:t>7/26/2019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83824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8FE8206-1D98-4B88-9701-E22060F0F074}" type="datetimeFigureOut">
              <a:rPr lang="en-US" smtClean="0"/>
              <a:t>7/26/2019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11792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8FE8206-1D98-4B88-9701-E22060F0F074}" type="datetimeFigureOut">
              <a:rPr lang="en-US" smtClean="0"/>
              <a:t>7/26/2019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02867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7/26/2019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77945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7/26/2019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220415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a:t>Section Header</a:t>
            </a:r>
          </a:p>
        </p:txBody>
      </p:sp>
      <p:sp>
        <p:nvSpPr>
          <p:cNvPr id="6" name="Text Placeholder 5"/>
          <p:cNvSpPr>
            <a:spLocks noGrp="1"/>
          </p:cNvSpPr>
          <p:nvPr>
            <p:ph type="body" sz="quarter" idx="10"/>
          </p:nvPr>
        </p:nvSpPr>
        <p:spPr>
          <a:xfrm>
            <a:off x="170482" y="1336979"/>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479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4" name="Picture 5" descr="SectionSlide1-0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a:t>Edit Master text styles</a:t>
            </a:r>
          </a:p>
        </p:txBody>
      </p:sp>
    </p:spTree>
    <p:extLst>
      <p:ext uri="{BB962C8B-B14F-4D97-AF65-F5344CB8AC3E}">
        <p14:creationId xmlns:p14="http://schemas.microsoft.com/office/powerpoint/2010/main" val="2143028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extBox 1"/>
          <p:cNvSpPr txBox="1"/>
          <p:nvPr userDrawn="1"/>
        </p:nvSpPr>
        <p:spPr>
          <a:xfrm>
            <a:off x="304800" y="304800"/>
            <a:ext cx="5695950" cy="707886"/>
          </a:xfrm>
          <a:prstGeom prst="rect">
            <a:avLst/>
          </a:prstGeom>
          <a:noFill/>
        </p:spPr>
        <p:txBody>
          <a:bodyPr wrap="square" rtlCol="0">
            <a:spAutoFit/>
          </a:bodyPr>
          <a:lstStyle/>
          <a:p>
            <a:r>
              <a:rPr lang="en-US" sz="4000" dirty="0"/>
              <a:t>Title</a:t>
            </a:r>
          </a:p>
        </p:txBody>
      </p:sp>
    </p:spTree>
    <p:extLst>
      <p:ext uri="{BB962C8B-B14F-4D97-AF65-F5344CB8AC3E}">
        <p14:creationId xmlns:p14="http://schemas.microsoft.com/office/powerpoint/2010/main" val="1391424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FE8206-1D98-4B88-9701-E22060F0F074}" type="datetimeFigureOut">
              <a:rPr lang="en-US" smtClean="0"/>
              <a:t>7/26/2019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5B5D5-EF7E-43DB-BCC7-C730FDDA2851}" type="slidenum">
              <a:rPr lang="en-US" smtClean="0"/>
              <a:t>‹#›</a:t>
            </a:fld>
            <a:endParaRPr lang="en-US"/>
          </a:p>
        </p:txBody>
      </p:sp>
    </p:spTree>
    <p:extLst>
      <p:ext uri="{BB962C8B-B14F-4D97-AF65-F5344CB8AC3E}">
        <p14:creationId xmlns:p14="http://schemas.microsoft.com/office/powerpoint/2010/main" val="3955853206"/>
      </p:ext>
    </p:extLst>
  </p:cSld>
  <p:clrMap bg1="lt1" tx1="dk1" bg2="lt2" tx2="dk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hyperlink" Target="https://wwwn.cdc.gov/nndss/document/MMWR_week_overview.pdf"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hyperlink" Target="https://wwwn.cdc.gov/nndss/document/MMWR_week_overview.pdf"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mailto:Molly.Crockett@MassMail.State.MA.US"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mailto:laura.erhart@azdhs.gov"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745524" y="2928729"/>
            <a:ext cx="6400800" cy="654267"/>
          </a:xfrm>
        </p:spPr>
        <p:txBody>
          <a:bodyPr/>
          <a:lstStyle/>
          <a:p>
            <a:r>
              <a:rPr lang="en-US" dirty="0"/>
              <a:t>July 26, 2019</a:t>
            </a:r>
          </a:p>
        </p:txBody>
      </p:sp>
      <p:sp>
        <p:nvSpPr>
          <p:cNvPr id="3" name="Title 2"/>
          <p:cNvSpPr>
            <a:spLocks noGrp="1"/>
          </p:cNvSpPr>
          <p:nvPr>
            <p:ph type="title"/>
          </p:nvPr>
        </p:nvSpPr>
        <p:spPr>
          <a:xfrm>
            <a:off x="628650" y="365126"/>
            <a:ext cx="7886700" cy="1993761"/>
          </a:xfrm>
        </p:spPr>
        <p:txBody>
          <a:bodyPr>
            <a:noAutofit/>
          </a:body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265770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type="body" sz="quarter" idx="10"/>
          </p:nvPr>
        </p:nvSpPr>
        <p:spPr/>
        <p:txBody>
          <a:bodyPr/>
          <a:lstStyle/>
          <a:p>
            <a:r>
              <a:rPr lang="en-US" dirty="0"/>
              <a:t>Compiled Brief Status Update</a:t>
            </a:r>
          </a:p>
          <a:p>
            <a:r>
              <a:rPr lang="en-US" dirty="0"/>
              <a:t>MMWR Date Discussion</a:t>
            </a:r>
          </a:p>
          <a:p>
            <a:pPr lvl="1"/>
            <a:r>
              <a:rPr lang="en-US" dirty="0"/>
              <a:t>Survey on Counting Dates</a:t>
            </a:r>
          </a:p>
          <a:p>
            <a:r>
              <a:rPr lang="en-US" dirty="0"/>
              <a:t>Next steps</a:t>
            </a:r>
          </a:p>
          <a:p>
            <a:endParaRPr lang="en-US" dirty="0"/>
          </a:p>
          <a:p>
            <a:endParaRPr lang="en-US" dirty="0"/>
          </a:p>
          <a:p>
            <a:pPr marL="0" indent="0" algn="ctr">
              <a:buNone/>
            </a:pPr>
            <a:r>
              <a:rPr lang="en-US" dirty="0"/>
              <a:t>Thank you to those who volunteered for the CDC pregnancy status workgroup.  That team has contacted the volunteers.  </a:t>
            </a:r>
          </a:p>
          <a:p>
            <a:pPr marL="0" indent="0">
              <a:buNone/>
            </a:pPr>
            <a:endParaRPr lang="en-US" dirty="0"/>
          </a:p>
        </p:txBody>
      </p:sp>
    </p:spTree>
    <p:extLst>
      <p:ext uri="{BB962C8B-B14F-4D97-AF65-F5344CB8AC3E}">
        <p14:creationId xmlns:p14="http://schemas.microsoft.com/office/powerpoint/2010/main" val="1761494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altLang="en-US" dirty="0"/>
              <a:t>CSTE Brief Status</a:t>
            </a:r>
          </a:p>
        </p:txBody>
      </p:sp>
    </p:spTree>
    <p:extLst>
      <p:ext uri="{BB962C8B-B14F-4D97-AF65-F5344CB8AC3E}">
        <p14:creationId xmlns:p14="http://schemas.microsoft.com/office/powerpoint/2010/main" val="636633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a:solidFill>
                  <a:schemeClr val="accent5">
                    <a:lumMod val="50000"/>
                  </a:schemeClr>
                </a:solidFill>
              </a:rPr>
              <a:t>CSTE Brief Review Process</a:t>
            </a:r>
          </a:p>
        </p:txBody>
      </p:sp>
      <p:sp>
        <p:nvSpPr>
          <p:cNvPr id="6" name="Content Placeholder 5"/>
          <p:cNvSpPr>
            <a:spLocks noGrp="1"/>
          </p:cNvSpPr>
          <p:nvPr>
            <p:ph type="body" sz="quarter" idx="10"/>
          </p:nvPr>
        </p:nvSpPr>
        <p:spPr>
          <a:xfrm>
            <a:off x="457200" y="1344706"/>
            <a:ext cx="8229600" cy="4822475"/>
          </a:xfrm>
          <a:prstGeom prst="rect">
            <a:avLst/>
          </a:prstGeom>
        </p:spPr>
        <p:txBody>
          <a:bodyPr>
            <a:noAutofit/>
          </a:bodyPr>
          <a:lstStyle/>
          <a:p>
            <a:r>
              <a:rPr lang="en-US" dirty="0">
                <a:solidFill>
                  <a:schemeClr val="accent5">
                    <a:lumMod val="50000"/>
                  </a:schemeClr>
                </a:solidFill>
              </a:rPr>
              <a:t>Review &amp; approvals by: </a:t>
            </a:r>
          </a:p>
          <a:p>
            <a:pPr lvl="1">
              <a:buFont typeface="Wingdings" panose="05000000000000000000" pitchFamily="2" charset="2"/>
              <a:buChar char="ü"/>
            </a:pPr>
            <a:r>
              <a:rPr lang="en-US" dirty="0">
                <a:solidFill>
                  <a:schemeClr val="bg1">
                    <a:lumMod val="65000"/>
                  </a:schemeClr>
                </a:solidFill>
              </a:rPr>
              <a:t>DSWG</a:t>
            </a:r>
          </a:p>
          <a:p>
            <a:pPr lvl="1">
              <a:buFont typeface="Wingdings" panose="05000000000000000000" pitchFamily="2" charset="2"/>
              <a:buChar char="ü"/>
            </a:pPr>
            <a:r>
              <a:rPr lang="en-US" dirty="0">
                <a:solidFill>
                  <a:schemeClr val="bg1">
                    <a:lumMod val="65000"/>
                  </a:schemeClr>
                </a:solidFill>
              </a:rPr>
              <a:t>SPIS (May 3 call, comment period complete)</a:t>
            </a:r>
          </a:p>
          <a:p>
            <a:pPr lvl="1">
              <a:buFont typeface="Wingdings" panose="05000000000000000000" pitchFamily="2" charset="2"/>
              <a:buChar char="ü"/>
            </a:pPr>
            <a:r>
              <a:rPr lang="en-US" dirty="0">
                <a:solidFill>
                  <a:schemeClr val="bg1">
                    <a:lumMod val="65000"/>
                  </a:schemeClr>
                </a:solidFill>
              </a:rPr>
              <a:t>Subcommittee chair, CSTE PM (Level 1)</a:t>
            </a:r>
          </a:p>
          <a:p>
            <a:pPr lvl="1">
              <a:buFont typeface="Wingdings" panose="05000000000000000000" pitchFamily="2" charset="2"/>
              <a:buChar char="ü"/>
            </a:pPr>
            <a:r>
              <a:rPr lang="en-US" dirty="0">
                <a:solidFill>
                  <a:schemeClr val="bg1">
                    <a:lumMod val="65000"/>
                  </a:schemeClr>
                </a:solidFill>
              </a:rPr>
              <a:t>Co-chairs to make edits based on comments</a:t>
            </a:r>
          </a:p>
          <a:p>
            <a:pPr lvl="1">
              <a:buFont typeface="Wingdings" panose="05000000000000000000" pitchFamily="2" charset="2"/>
              <a:buChar char="Ø"/>
            </a:pPr>
            <a:r>
              <a:rPr lang="en-US" dirty="0">
                <a:solidFill>
                  <a:schemeClr val="accent5">
                    <a:lumMod val="50000"/>
                  </a:schemeClr>
                </a:solidFill>
              </a:rPr>
              <a:t>Steering Committee chair, CSTE President, and Executive Director in consultation with full EB (Level 2)</a:t>
            </a:r>
          </a:p>
          <a:p>
            <a:pPr lvl="2"/>
            <a:r>
              <a:rPr lang="en-US" dirty="0">
                <a:solidFill>
                  <a:schemeClr val="accent5">
                    <a:lumMod val="50000"/>
                  </a:schemeClr>
                </a:solidFill>
              </a:rPr>
              <a:t>Kate </a:t>
            </a:r>
            <a:r>
              <a:rPr lang="en-US" dirty="0" err="1">
                <a:solidFill>
                  <a:schemeClr val="accent5">
                    <a:lumMod val="50000"/>
                  </a:schemeClr>
                </a:solidFill>
              </a:rPr>
              <a:t>Goodin</a:t>
            </a:r>
            <a:r>
              <a:rPr lang="en-US" dirty="0">
                <a:solidFill>
                  <a:schemeClr val="accent5">
                    <a:lumMod val="50000"/>
                  </a:schemeClr>
                </a:solidFill>
              </a:rPr>
              <a:t>, Sharon Watkins, Jeff Engel, or designees </a:t>
            </a:r>
          </a:p>
          <a:p>
            <a:pPr lvl="2"/>
            <a:r>
              <a:rPr lang="en-US" dirty="0">
                <a:solidFill>
                  <a:schemeClr val="accent5">
                    <a:lumMod val="50000"/>
                  </a:schemeClr>
                </a:solidFill>
              </a:rPr>
              <a:t>Invited: Senior Directors of Epi Programs and Science/Policy</a:t>
            </a:r>
          </a:p>
          <a:p>
            <a:pPr lvl="1"/>
            <a:r>
              <a:rPr lang="en-US" dirty="0">
                <a:solidFill>
                  <a:schemeClr val="accent5">
                    <a:lumMod val="50000"/>
                  </a:schemeClr>
                </a:solidFill>
              </a:rPr>
              <a:t>Membership comment period on website for 3 weeks (targeting posting the week of Aug. 5)</a:t>
            </a:r>
          </a:p>
          <a:p>
            <a:pPr lvl="1"/>
            <a:r>
              <a:rPr lang="en-US" dirty="0">
                <a:solidFill>
                  <a:schemeClr val="accent5">
                    <a:lumMod val="50000"/>
                  </a:schemeClr>
                </a:solidFill>
              </a:rPr>
              <a:t>Final review if changes made by Steering Committee Chair in consultation with Executive Director and President</a:t>
            </a:r>
          </a:p>
        </p:txBody>
      </p:sp>
    </p:spTree>
    <p:extLst>
      <p:ext uri="{BB962C8B-B14F-4D97-AF65-F5344CB8AC3E}">
        <p14:creationId xmlns:p14="http://schemas.microsoft.com/office/powerpoint/2010/main" val="256851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sz="3200" dirty="0"/>
              <a:t>Counting Date Discussion</a:t>
            </a:r>
          </a:p>
        </p:txBody>
      </p:sp>
    </p:spTree>
    <p:extLst>
      <p:ext uri="{BB962C8B-B14F-4D97-AF65-F5344CB8AC3E}">
        <p14:creationId xmlns:p14="http://schemas.microsoft.com/office/powerpoint/2010/main" val="9931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fontScale="92500"/>
          </a:bodyPr>
          <a:lstStyle/>
          <a:p>
            <a:r>
              <a:rPr lang="en-US" dirty="0"/>
              <a:t>Review of MMWR Week and Year</a:t>
            </a:r>
          </a:p>
        </p:txBody>
      </p:sp>
    </p:spTree>
    <p:extLst>
      <p:ext uri="{BB962C8B-B14F-4D97-AF65-F5344CB8AC3E}">
        <p14:creationId xmlns:p14="http://schemas.microsoft.com/office/powerpoint/2010/main" val="189566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152754"/>
                </a:solidFill>
              </a:rPr>
              <a:t>MMWR Week &amp; Year</a:t>
            </a:r>
          </a:p>
        </p:txBody>
      </p:sp>
      <p:sp>
        <p:nvSpPr>
          <p:cNvPr id="3" name="Text Placeholder 2"/>
          <p:cNvSpPr>
            <a:spLocks noGrp="1"/>
          </p:cNvSpPr>
          <p:nvPr>
            <p:ph type="body" sz="quarter" idx="10"/>
          </p:nvPr>
        </p:nvSpPr>
        <p:spPr>
          <a:xfrm>
            <a:off x="170482" y="1336979"/>
            <a:ext cx="8849694" cy="5197933"/>
          </a:xfrm>
        </p:spPr>
        <p:txBody>
          <a:bodyPr>
            <a:normAutofit lnSpcReduction="10000"/>
          </a:bodyPr>
          <a:lstStyle/>
          <a:p>
            <a:r>
              <a:rPr lang="en-US" b="1" dirty="0"/>
              <a:t>MMWR Week &amp; MMWR Year = Counting date</a:t>
            </a:r>
          </a:p>
          <a:p>
            <a:endParaRPr lang="en-US" dirty="0"/>
          </a:p>
          <a:p>
            <a:r>
              <a:rPr lang="en-US" dirty="0"/>
              <a:t>Used by CDC NNDSS to assign cases to specific week and year (all formats – HL7, NETSS, NBS)</a:t>
            </a:r>
          </a:p>
          <a:p>
            <a:pPr lvl="1"/>
            <a:r>
              <a:rPr lang="en-US" dirty="0"/>
              <a:t>Weekly/annual tables online</a:t>
            </a:r>
          </a:p>
          <a:p>
            <a:pPr lvl="1"/>
            <a:r>
              <a:rPr lang="en-US" dirty="0"/>
              <a:t>Annual data reconciliation</a:t>
            </a:r>
          </a:p>
          <a:p>
            <a:pPr lvl="1"/>
            <a:r>
              <a:rPr lang="en-US" dirty="0"/>
              <a:t>Some CDC programs use for internal work (analysis, completeness, publication)</a:t>
            </a:r>
          </a:p>
          <a:p>
            <a:pPr marL="0" indent="0">
              <a:buNone/>
            </a:pPr>
            <a:endParaRPr lang="en-US" dirty="0"/>
          </a:p>
          <a:p>
            <a:r>
              <a:rPr lang="en-US" dirty="0"/>
              <a:t>Jurisdictions populate MMWR Week/Year in a variety of ways</a:t>
            </a:r>
          </a:p>
          <a:p>
            <a:pPr lvl="1"/>
            <a:r>
              <a:rPr lang="en-US" dirty="0"/>
              <a:t>Single date (varies)</a:t>
            </a:r>
          </a:p>
          <a:p>
            <a:pPr lvl="1"/>
            <a:r>
              <a:rPr lang="en-US" dirty="0"/>
              <a:t>Hierarchy/algorithm (varies)</a:t>
            </a:r>
          </a:p>
          <a:p>
            <a:pPr marL="0" indent="0">
              <a:buNone/>
            </a:pPr>
            <a:endParaRPr lang="en-US" dirty="0"/>
          </a:p>
        </p:txBody>
      </p:sp>
    </p:spTree>
    <p:extLst>
      <p:ext uri="{BB962C8B-B14F-4D97-AF65-F5344CB8AC3E}">
        <p14:creationId xmlns:p14="http://schemas.microsoft.com/office/powerpoint/2010/main" val="3562054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MMWR Weeks Guidance</a:t>
            </a:r>
          </a:p>
        </p:txBody>
      </p:sp>
      <p:sp>
        <p:nvSpPr>
          <p:cNvPr id="3" name="Text Placeholder 2"/>
          <p:cNvSpPr>
            <a:spLocks noGrp="1"/>
          </p:cNvSpPr>
          <p:nvPr>
            <p:ph type="body" sz="quarter" idx="10"/>
          </p:nvPr>
        </p:nvSpPr>
        <p:spPr/>
        <p:txBody>
          <a:bodyPr>
            <a:normAutofit fontScale="92500"/>
          </a:bodyPr>
          <a:lstStyle/>
          <a:p>
            <a:r>
              <a:rPr lang="en-US" dirty="0"/>
              <a:t>Guidance document published here:</a:t>
            </a:r>
          </a:p>
          <a:p>
            <a:pPr lvl="1"/>
            <a:r>
              <a:rPr lang="en-US" dirty="0">
                <a:hlinkClick r:id="rId2"/>
              </a:rPr>
              <a:t>https://wwwn.cdc.gov/nndss/document/MMWR_week_overview.pdf</a:t>
            </a:r>
            <a:r>
              <a:rPr lang="en-US" dirty="0"/>
              <a:t> </a:t>
            </a:r>
          </a:p>
          <a:p>
            <a:endParaRPr lang="en-US" dirty="0"/>
          </a:p>
          <a:p>
            <a:r>
              <a:rPr lang="en-US" dirty="0"/>
              <a:t>Document acknowledges variation: </a:t>
            </a:r>
          </a:p>
          <a:p>
            <a:pPr marL="463550" indent="0">
              <a:buNone/>
            </a:pPr>
            <a:r>
              <a:rPr lang="en-US" dirty="0"/>
              <a:t>“MMWR week supports reporting of notifiable infectious disease incidence data at the national level. Some states may assign MMWR week for data management or reporting purposes more so than for monitoring ‘true’ disease incidence. Since MMWR week may be based on any of several dates relevant to calculating disease incidence and that assignment may vary by state or condition,[…]” </a:t>
            </a:r>
          </a:p>
        </p:txBody>
      </p:sp>
    </p:spTree>
    <p:extLst>
      <p:ext uri="{BB962C8B-B14F-4D97-AF65-F5344CB8AC3E}">
        <p14:creationId xmlns:p14="http://schemas.microsoft.com/office/powerpoint/2010/main" val="1847654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sz="4000" dirty="0">
                <a:latin typeface="+mn-lt"/>
              </a:rPr>
              <a:t>Hierarchies in MMWR Week</a:t>
            </a:r>
            <a:br>
              <a:rPr lang="en-US" sz="4000" dirty="0">
                <a:latin typeface="+mn-lt"/>
              </a:rPr>
            </a:br>
            <a:r>
              <a:rPr lang="en-US" sz="4000" dirty="0">
                <a:latin typeface="+mn-lt"/>
              </a:rPr>
              <a:t>Overview</a:t>
            </a:r>
          </a:p>
        </p:txBody>
      </p:sp>
      <p:sp>
        <p:nvSpPr>
          <p:cNvPr id="3" name="Text Placeholder 2"/>
          <p:cNvSpPr>
            <a:spLocks noGrp="1"/>
          </p:cNvSpPr>
          <p:nvPr>
            <p:ph type="body" sz="quarter" idx="10"/>
          </p:nvPr>
        </p:nvSpPr>
        <p:spPr/>
        <p:txBody>
          <a:bodyPr>
            <a:normAutofit/>
          </a:bodyPr>
          <a:lstStyle/>
          <a:p>
            <a:r>
              <a:rPr lang="en-US" sz="3000" dirty="0"/>
              <a:t>NNDSS Messages </a:t>
            </a:r>
          </a:p>
          <a:p>
            <a:r>
              <a:rPr lang="en-US" sz="2200" dirty="0"/>
              <a:t>(sent as </a:t>
            </a:r>
            <a:r>
              <a:rPr lang="en-US" sz="2200" dirty="0" err="1"/>
              <a:t>EventDate</a:t>
            </a:r>
            <a:r>
              <a:rPr lang="en-US" sz="2200" dirty="0"/>
              <a:t> in NETSS structure) </a:t>
            </a:r>
          </a:p>
        </p:txBody>
      </p:sp>
      <p:sp>
        <p:nvSpPr>
          <p:cNvPr id="9" name="Content Placeholder 8"/>
          <p:cNvSpPr>
            <a:spLocks noGrp="1"/>
          </p:cNvSpPr>
          <p:nvPr>
            <p:ph sz="half" idx="4294967295"/>
          </p:nvPr>
        </p:nvSpPr>
        <p:spPr>
          <a:xfrm>
            <a:off x="0" y="2635250"/>
            <a:ext cx="3868738" cy="3684588"/>
          </a:xfrm>
        </p:spPr>
        <p:txBody>
          <a:bodyPr>
            <a:normAutofit lnSpcReduction="10000"/>
          </a:bodyPr>
          <a:lstStyle/>
          <a:p>
            <a:pPr>
              <a:lnSpc>
                <a:spcPct val="110000"/>
              </a:lnSpc>
              <a:buFont typeface="Courier New" panose="02070309020205020404" pitchFamily="49" charset="0"/>
              <a:buChar char="o"/>
            </a:pPr>
            <a:r>
              <a:rPr lang="en-US" sz="2400" dirty="0"/>
              <a:t>Date of disease onset</a:t>
            </a:r>
          </a:p>
          <a:p>
            <a:pPr>
              <a:lnSpc>
                <a:spcPct val="110000"/>
              </a:lnSpc>
              <a:buFont typeface="Courier New" panose="02070309020205020404" pitchFamily="49" charset="0"/>
              <a:buChar char="o"/>
            </a:pPr>
            <a:r>
              <a:rPr lang="en-US" sz="2400" dirty="0"/>
              <a:t>Date of diagnosis </a:t>
            </a:r>
          </a:p>
          <a:p>
            <a:pPr>
              <a:lnSpc>
                <a:spcPct val="110000"/>
              </a:lnSpc>
              <a:buFont typeface="Courier New" panose="02070309020205020404" pitchFamily="49" charset="0"/>
              <a:buChar char="o"/>
            </a:pPr>
            <a:endParaRPr lang="en-US" sz="2400" dirty="0"/>
          </a:p>
          <a:p>
            <a:pPr>
              <a:lnSpc>
                <a:spcPct val="110000"/>
              </a:lnSpc>
              <a:buFont typeface="Courier New" panose="02070309020205020404" pitchFamily="49" charset="0"/>
              <a:buChar char="o"/>
            </a:pPr>
            <a:r>
              <a:rPr lang="en-US" sz="2400" dirty="0"/>
              <a:t>Date of laboratory result </a:t>
            </a:r>
          </a:p>
          <a:p>
            <a:pPr>
              <a:lnSpc>
                <a:spcPct val="110000"/>
              </a:lnSpc>
              <a:buFont typeface="Courier New" panose="02070309020205020404" pitchFamily="49" charset="0"/>
              <a:buChar char="o"/>
            </a:pPr>
            <a:r>
              <a:rPr lang="en-US" sz="2400" dirty="0"/>
              <a:t>Date of first report to public (community) health system</a:t>
            </a:r>
          </a:p>
          <a:p>
            <a:pPr>
              <a:lnSpc>
                <a:spcPct val="110000"/>
              </a:lnSpc>
              <a:buFont typeface="Courier New" panose="02070309020205020404" pitchFamily="49" charset="0"/>
              <a:buChar char="o"/>
            </a:pPr>
            <a:r>
              <a:rPr lang="en-US" sz="2400" dirty="0"/>
              <a:t>State or MMWR report date </a:t>
            </a:r>
          </a:p>
        </p:txBody>
      </p:sp>
      <p:sp>
        <p:nvSpPr>
          <p:cNvPr id="10" name="Text Placeholder 9"/>
          <p:cNvSpPr>
            <a:spLocks noGrp="1"/>
          </p:cNvSpPr>
          <p:nvPr>
            <p:ph type="body" sz="quarter" idx="4294967295"/>
          </p:nvPr>
        </p:nvSpPr>
        <p:spPr>
          <a:xfrm>
            <a:off x="5256213" y="1438275"/>
            <a:ext cx="3887787" cy="1066800"/>
          </a:xfrm>
        </p:spPr>
        <p:txBody>
          <a:bodyPr>
            <a:normAutofit fontScale="92500" lnSpcReduction="10000"/>
          </a:bodyPr>
          <a:lstStyle/>
          <a:p>
            <a:r>
              <a:rPr lang="en-US" sz="3000" dirty="0"/>
              <a:t>NEDSS Messages </a:t>
            </a:r>
          </a:p>
          <a:p>
            <a:r>
              <a:rPr lang="en-US" sz="2200" dirty="0"/>
              <a:t>(structure supports reporting all of these)</a:t>
            </a:r>
          </a:p>
        </p:txBody>
      </p:sp>
      <p:sp>
        <p:nvSpPr>
          <p:cNvPr id="11" name="Content Placeholder 10"/>
          <p:cNvSpPr>
            <a:spLocks noGrp="1"/>
          </p:cNvSpPr>
          <p:nvPr>
            <p:ph sz="quarter" idx="4294967295"/>
          </p:nvPr>
        </p:nvSpPr>
        <p:spPr>
          <a:xfrm>
            <a:off x="5256213" y="2635250"/>
            <a:ext cx="3887787" cy="3554413"/>
          </a:xfrm>
        </p:spPr>
        <p:txBody>
          <a:bodyPr>
            <a:normAutofit fontScale="85000" lnSpcReduction="10000"/>
          </a:bodyPr>
          <a:lstStyle/>
          <a:p>
            <a:pPr>
              <a:lnSpc>
                <a:spcPct val="110000"/>
              </a:lnSpc>
              <a:buFont typeface="Courier New" panose="02070309020205020404" pitchFamily="49" charset="0"/>
              <a:buChar char="o"/>
            </a:pPr>
            <a:r>
              <a:rPr lang="en-US" dirty="0"/>
              <a:t>Date of illness onset</a:t>
            </a:r>
          </a:p>
          <a:p>
            <a:pPr>
              <a:lnSpc>
                <a:spcPct val="110000"/>
              </a:lnSpc>
              <a:buFont typeface="Courier New" panose="02070309020205020404" pitchFamily="49" charset="0"/>
              <a:buChar char="o"/>
            </a:pPr>
            <a:r>
              <a:rPr lang="en-US" dirty="0"/>
              <a:t>Date of diagnosis</a:t>
            </a:r>
          </a:p>
          <a:p>
            <a:pPr>
              <a:lnSpc>
                <a:spcPct val="110000"/>
              </a:lnSpc>
              <a:buFont typeface="Courier New" panose="02070309020205020404" pitchFamily="49" charset="0"/>
              <a:buChar char="o"/>
            </a:pPr>
            <a:r>
              <a:rPr lang="en-US" dirty="0"/>
              <a:t>Date of specimen collection</a:t>
            </a:r>
          </a:p>
          <a:p>
            <a:pPr>
              <a:lnSpc>
                <a:spcPct val="110000"/>
              </a:lnSpc>
              <a:buFont typeface="Courier New" panose="02070309020205020404" pitchFamily="49" charset="0"/>
              <a:buChar char="o"/>
            </a:pPr>
            <a:r>
              <a:rPr lang="en-US" dirty="0"/>
              <a:t>Date of laboratory result</a:t>
            </a:r>
          </a:p>
          <a:p>
            <a:pPr>
              <a:lnSpc>
                <a:spcPct val="110000"/>
              </a:lnSpc>
              <a:buFont typeface="Courier New" panose="02070309020205020404" pitchFamily="49" charset="0"/>
              <a:buChar char="o"/>
            </a:pPr>
            <a:r>
              <a:rPr lang="en-US" dirty="0"/>
              <a:t>Date of first report to public health</a:t>
            </a:r>
          </a:p>
          <a:p>
            <a:pPr>
              <a:lnSpc>
                <a:spcPct val="110000"/>
              </a:lnSpc>
              <a:buFont typeface="Courier New" panose="02070309020205020404" pitchFamily="49" charset="0"/>
              <a:buChar char="o"/>
            </a:pPr>
            <a:r>
              <a:rPr lang="en-US" dirty="0"/>
              <a:t>Date of first report to CDC</a:t>
            </a:r>
          </a:p>
        </p:txBody>
      </p:sp>
      <p:sp>
        <p:nvSpPr>
          <p:cNvPr id="4" name="TextBox 3"/>
          <p:cNvSpPr txBox="1"/>
          <p:nvPr/>
        </p:nvSpPr>
        <p:spPr>
          <a:xfrm>
            <a:off x="39849" y="6319163"/>
            <a:ext cx="6360948" cy="830997"/>
          </a:xfrm>
          <a:prstGeom prst="rect">
            <a:avLst/>
          </a:prstGeom>
          <a:noFill/>
        </p:spPr>
        <p:txBody>
          <a:bodyPr wrap="square" rtlCol="0">
            <a:spAutoFit/>
          </a:bodyPr>
          <a:lstStyle/>
          <a:p>
            <a:pPr marL="0" lvl="1"/>
            <a:r>
              <a:rPr lang="en-US" sz="1600" dirty="0"/>
              <a:t>Source: </a:t>
            </a:r>
            <a:r>
              <a:rPr lang="en-US" sz="1600" dirty="0">
                <a:hlinkClick r:id="rId2"/>
              </a:rPr>
              <a:t>https://wwwn.cdc.gov/nndss/document/MMWR_week_overview.pdf</a:t>
            </a:r>
            <a:r>
              <a:rPr lang="en-US" sz="1600" dirty="0"/>
              <a:t> </a:t>
            </a:r>
          </a:p>
          <a:p>
            <a:endParaRPr lang="en-US" sz="1600" dirty="0"/>
          </a:p>
        </p:txBody>
      </p:sp>
    </p:spTree>
    <p:extLst>
      <p:ext uri="{BB962C8B-B14F-4D97-AF65-F5344CB8AC3E}">
        <p14:creationId xmlns:p14="http://schemas.microsoft.com/office/powerpoint/2010/main" val="4143350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400133279"/>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3082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July 2019 survey</a:t>
            </a:r>
          </a:p>
        </p:txBody>
      </p:sp>
      <p:sp>
        <p:nvSpPr>
          <p:cNvPr id="3" name="Text Placeholder 2"/>
          <p:cNvSpPr>
            <a:spLocks noGrp="1"/>
          </p:cNvSpPr>
          <p:nvPr>
            <p:ph type="body" sz="quarter" idx="10"/>
          </p:nvPr>
        </p:nvSpPr>
        <p:spPr>
          <a:xfrm>
            <a:off x="170482" y="1336979"/>
            <a:ext cx="8849694" cy="5282482"/>
          </a:xfrm>
        </p:spPr>
        <p:txBody>
          <a:bodyPr>
            <a:normAutofit/>
          </a:bodyPr>
          <a:lstStyle/>
          <a:p>
            <a:pPr marL="0" lvl="0" indent="0">
              <a:buNone/>
            </a:pPr>
            <a:r>
              <a:rPr lang="en-US" sz="3600" dirty="0"/>
              <a:t>Optimal case counting dates</a:t>
            </a:r>
          </a:p>
          <a:p>
            <a:pPr marL="0" lvl="0" indent="0">
              <a:buNone/>
            </a:pPr>
            <a:endParaRPr lang="en-US" dirty="0"/>
          </a:p>
          <a:p>
            <a:pPr marL="0" lvl="0" indent="0">
              <a:buNone/>
            </a:pPr>
            <a:r>
              <a:rPr lang="en-US" dirty="0"/>
              <a:t>11 responses</a:t>
            </a:r>
          </a:p>
          <a:p>
            <a:pPr marL="0" lvl="0" indent="0">
              <a:buNone/>
            </a:pPr>
            <a:endParaRPr lang="en-US" dirty="0"/>
          </a:p>
          <a:p>
            <a:pPr marL="0" lvl="0" indent="0">
              <a:buNone/>
            </a:pPr>
            <a:r>
              <a:rPr lang="en-US" dirty="0"/>
              <a:t>7 (+1?) jurisdictions</a:t>
            </a:r>
          </a:p>
          <a:p>
            <a:pPr marL="0" lvl="0" indent="0">
              <a:buNone/>
            </a:pPr>
            <a:endParaRPr lang="en-US" dirty="0"/>
          </a:p>
          <a:p>
            <a:pPr marL="0" lvl="0" indent="0">
              <a:buNone/>
            </a:pPr>
            <a:endParaRPr lang="en-US" dirty="0"/>
          </a:p>
          <a:p>
            <a:pPr marL="914400" lvl="2" indent="0">
              <a:buNone/>
            </a:pPr>
            <a:endParaRPr lang="en-US" sz="2400" dirty="0"/>
          </a:p>
          <a:p>
            <a:pPr lvl="2"/>
            <a:endParaRPr lang="en-US" sz="2400" dirty="0"/>
          </a:p>
          <a:p>
            <a:pPr lvl="2"/>
            <a:endParaRPr lang="en-US" sz="2400" dirty="0"/>
          </a:p>
        </p:txBody>
      </p:sp>
    </p:spTree>
    <p:extLst>
      <p:ext uri="{BB962C8B-B14F-4D97-AF65-F5344CB8AC3E}">
        <p14:creationId xmlns:p14="http://schemas.microsoft.com/office/powerpoint/2010/main" val="276115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MMWR Week Preference</a:t>
            </a:r>
          </a:p>
        </p:txBody>
      </p:sp>
      <p:sp>
        <p:nvSpPr>
          <p:cNvPr id="3" name="Text Placeholder 2"/>
          <p:cNvSpPr>
            <a:spLocks noGrp="1"/>
          </p:cNvSpPr>
          <p:nvPr>
            <p:ph type="body" sz="quarter" idx="10"/>
          </p:nvPr>
        </p:nvSpPr>
        <p:spPr>
          <a:xfrm>
            <a:off x="170482" y="1336979"/>
            <a:ext cx="8849694" cy="5282482"/>
          </a:xfrm>
        </p:spPr>
        <p:txBody>
          <a:bodyPr>
            <a:normAutofit/>
          </a:bodyPr>
          <a:lstStyle/>
          <a:p>
            <a:pPr marL="0" lvl="0" indent="0">
              <a:buNone/>
            </a:pPr>
            <a:r>
              <a:rPr lang="en-US" dirty="0"/>
              <a:t>How do you feel MMWR week should be determined from surveillance data, if this were the single date that CDC uses for counting cases?</a:t>
            </a:r>
          </a:p>
          <a:p>
            <a:pPr marL="914400" lvl="2" indent="0">
              <a:buNone/>
            </a:pPr>
            <a:endParaRPr lang="en-US" sz="2400" dirty="0"/>
          </a:p>
          <a:p>
            <a:pPr lvl="2"/>
            <a:endParaRPr lang="en-US" sz="2400" dirty="0"/>
          </a:p>
          <a:p>
            <a:pPr lvl="2"/>
            <a:endParaRPr lang="en-US" sz="2400" dirty="0"/>
          </a:p>
        </p:txBody>
      </p:sp>
      <p:graphicFrame>
        <p:nvGraphicFramePr>
          <p:cNvPr id="6" name="Chart 5"/>
          <p:cNvGraphicFramePr/>
          <p:nvPr>
            <p:extLst>
              <p:ext uri="{D42A27DB-BD31-4B8C-83A1-F6EECF244321}">
                <p14:modId xmlns:p14="http://schemas.microsoft.com/office/powerpoint/2010/main" val="1049068469"/>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2960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MMWR Week Preference</a:t>
            </a:r>
          </a:p>
        </p:txBody>
      </p:sp>
      <p:sp>
        <p:nvSpPr>
          <p:cNvPr id="3" name="Text Placeholder 2"/>
          <p:cNvSpPr>
            <a:spLocks noGrp="1"/>
          </p:cNvSpPr>
          <p:nvPr>
            <p:ph type="body" sz="quarter" idx="10"/>
          </p:nvPr>
        </p:nvSpPr>
        <p:spPr/>
        <p:txBody>
          <a:bodyPr>
            <a:normAutofit/>
          </a:bodyPr>
          <a:lstStyle/>
          <a:p>
            <a:pPr marL="0" indent="0" fontAlgn="base">
              <a:buNone/>
            </a:pPr>
            <a:r>
              <a:rPr lang="en-US" dirty="0"/>
              <a:t>Would you like to see CDC display the NNDSS data by multiple dates?</a:t>
            </a:r>
          </a:p>
          <a:p>
            <a:pPr marL="0" indent="0">
              <a:buNone/>
            </a:pPr>
            <a:endParaRPr lang="en-US" dirty="0"/>
          </a:p>
        </p:txBody>
      </p:sp>
      <p:graphicFrame>
        <p:nvGraphicFramePr>
          <p:cNvPr id="4" name="Chart 3"/>
          <p:cNvGraphicFramePr/>
          <p:nvPr>
            <p:extLst>
              <p:ext uri="{D42A27DB-BD31-4B8C-83A1-F6EECF244321}">
                <p14:modId xmlns:p14="http://schemas.microsoft.com/office/powerpoint/2010/main" val="2393868311"/>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499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MMWR Week Preference</a:t>
            </a:r>
          </a:p>
        </p:txBody>
      </p:sp>
      <p:sp>
        <p:nvSpPr>
          <p:cNvPr id="3" name="Text Placeholder 2"/>
          <p:cNvSpPr>
            <a:spLocks noGrp="1"/>
          </p:cNvSpPr>
          <p:nvPr>
            <p:ph type="body" sz="quarter" idx="10"/>
          </p:nvPr>
        </p:nvSpPr>
        <p:spPr/>
        <p:txBody>
          <a:bodyPr>
            <a:normAutofit/>
          </a:bodyPr>
          <a:lstStyle/>
          <a:p>
            <a:pPr marL="0" indent="0" fontAlgn="base">
              <a:buNone/>
            </a:pPr>
            <a:r>
              <a:rPr lang="en-US" dirty="0"/>
              <a:t>If CDC were able to represent cases by multiple dates, which best describes how you think the PRIMARY date should be determined? </a:t>
            </a:r>
          </a:p>
          <a:p>
            <a:pPr marL="514338" indent="-514338" fontAlgn="base">
              <a:buFont typeface="+mj-lt"/>
              <a:buAutoNum type="arabicPeriod" startAt="2"/>
            </a:pPr>
            <a:endParaRPr lang="en-US" dirty="0"/>
          </a:p>
          <a:p>
            <a:pPr marL="0" indent="0">
              <a:buNone/>
            </a:pPr>
            <a:endParaRPr lang="en-US" dirty="0"/>
          </a:p>
        </p:txBody>
      </p:sp>
      <p:graphicFrame>
        <p:nvGraphicFramePr>
          <p:cNvPr id="4" name="Chart 3"/>
          <p:cNvGraphicFramePr/>
          <p:nvPr>
            <p:extLst>
              <p:ext uri="{D42A27DB-BD31-4B8C-83A1-F6EECF244321}">
                <p14:modId xmlns:p14="http://schemas.microsoft.com/office/powerpoint/2010/main" val="1026977042"/>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6659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MMWR Week Preference</a:t>
            </a:r>
          </a:p>
        </p:txBody>
      </p:sp>
      <p:sp>
        <p:nvSpPr>
          <p:cNvPr id="3" name="Text Placeholder 2"/>
          <p:cNvSpPr>
            <a:spLocks noGrp="1"/>
          </p:cNvSpPr>
          <p:nvPr>
            <p:ph type="body" sz="quarter" idx="10"/>
          </p:nvPr>
        </p:nvSpPr>
        <p:spPr/>
        <p:txBody>
          <a:bodyPr>
            <a:normAutofit/>
          </a:bodyPr>
          <a:lstStyle/>
          <a:p>
            <a:pPr marL="0" indent="0" fontAlgn="base">
              <a:buNone/>
            </a:pPr>
            <a:r>
              <a:rPr lang="en-US" dirty="0"/>
              <a:t>Which best describes how you think a SECONDARY date should be determined?</a:t>
            </a:r>
          </a:p>
          <a:p>
            <a:pPr marL="0" indent="0">
              <a:buNone/>
            </a:pPr>
            <a:endParaRPr lang="en-US" dirty="0"/>
          </a:p>
        </p:txBody>
      </p:sp>
      <p:graphicFrame>
        <p:nvGraphicFramePr>
          <p:cNvPr id="4" name="Chart 3"/>
          <p:cNvGraphicFramePr/>
          <p:nvPr>
            <p:extLst>
              <p:ext uri="{D42A27DB-BD31-4B8C-83A1-F6EECF244321}">
                <p14:modId xmlns:p14="http://schemas.microsoft.com/office/powerpoint/2010/main" val="765355189"/>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504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MMWR Week Preference</a:t>
            </a:r>
          </a:p>
        </p:txBody>
      </p:sp>
      <p:sp>
        <p:nvSpPr>
          <p:cNvPr id="3" name="Text Placeholder 2"/>
          <p:cNvSpPr>
            <a:spLocks noGrp="1"/>
          </p:cNvSpPr>
          <p:nvPr>
            <p:ph type="body" sz="quarter" idx="10"/>
          </p:nvPr>
        </p:nvSpPr>
        <p:spPr/>
        <p:txBody>
          <a:bodyPr>
            <a:normAutofit/>
          </a:bodyPr>
          <a:lstStyle/>
          <a:p>
            <a:pPr marL="0" indent="0" fontAlgn="base">
              <a:buNone/>
            </a:pPr>
            <a:r>
              <a:rPr lang="en-US" b="1" dirty="0"/>
              <a:t>Combining</a:t>
            </a:r>
            <a:r>
              <a:rPr lang="en-US" dirty="0"/>
              <a:t> selections for PRIMARY or SECONDARY</a:t>
            </a:r>
          </a:p>
        </p:txBody>
      </p:sp>
      <p:graphicFrame>
        <p:nvGraphicFramePr>
          <p:cNvPr id="4" name="Chart 3"/>
          <p:cNvGraphicFramePr/>
          <p:nvPr>
            <p:extLst>
              <p:ext uri="{D42A27DB-BD31-4B8C-83A1-F6EECF244321}">
                <p14:modId xmlns:p14="http://schemas.microsoft.com/office/powerpoint/2010/main" val="742196493"/>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28141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sz="3200" dirty="0"/>
              <a:t>Implementation considerations</a:t>
            </a:r>
          </a:p>
        </p:txBody>
      </p:sp>
    </p:spTree>
    <p:extLst>
      <p:ext uri="{BB962C8B-B14F-4D97-AF65-F5344CB8AC3E}">
        <p14:creationId xmlns:p14="http://schemas.microsoft.com/office/powerpoint/2010/main" val="428846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a:t>
            </a:r>
          </a:p>
        </p:txBody>
      </p:sp>
      <p:sp>
        <p:nvSpPr>
          <p:cNvPr id="3" name="Text Placeholder 2"/>
          <p:cNvSpPr>
            <a:spLocks noGrp="1"/>
          </p:cNvSpPr>
          <p:nvPr>
            <p:ph type="body" sz="quarter" idx="10"/>
          </p:nvPr>
        </p:nvSpPr>
        <p:spPr/>
        <p:txBody>
          <a:bodyPr>
            <a:normAutofit/>
          </a:bodyPr>
          <a:lstStyle/>
          <a:p>
            <a:pPr marL="0" indent="0" fontAlgn="base">
              <a:buNone/>
            </a:pPr>
            <a:r>
              <a:rPr lang="en-US" dirty="0"/>
              <a:t>How important is it that your jurisdiction count cases by the same criteria that CDC uses to count cases (either as the primary or the only counting date)?  </a:t>
            </a:r>
          </a:p>
          <a:p>
            <a:pPr marL="914400" lvl="1" indent="-457200" fontAlgn="base">
              <a:buFont typeface="+mj-lt"/>
              <a:buAutoNum type="arabicPeriod" startAt="5"/>
            </a:pPr>
            <a:endParaRPr lang="en-US" dirty="0"/>
          </a:p>
          <a:p>
            <a:pPr marL="514350" indent="-514350">
              <a:buFont typeface="+mj-lt"/>
              <a:buAutoNum type="arabicPeriod" startAt="5"/>
            </a:pPr>
            <a:endParaRPr lang="en-US" dirty="0"/>
          </a:p>
        </p:txBody>
      </p:sp>
      <p:graphicFrame>
        <p:nvGraphicFramePr>
          <p:cNvPr id="4" name="Chart 3"/>
          <p:cNvGraphicFramePr/>
          <p:nvPr>
            <p:extLst>
              <p:ext uri="{D42A27DB-BD31-4B8C-83A1-F6EECF244321}">
                <p14:modId xmlns:p14="http://schemas.microsoft.com/office/powerpoint/2010/main" val="806547330"/>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3368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a:t>
            </a:r>
          </a:p>
        </p:txBody>
      </p:sp>
      <p:sp>
        <p:nvSpPr>
          <p:cNvPr id="3" name="Text Placeholder 2"/>
          <p:cNvSpPr>
            <a:spLocks noGrp="1"/>
          </p:cNvSpPr>
          <p:nvPr>
            <p:ph type="body" sz="quarter" idx="10"/>
          </p:nvPr>
        </p:nvSpPr>
        <p:spPr/>
        <p:txBody>
          <a:bodyPr>
            <a:normAutofit/>
          </a:bodyPr>
          <a:lstStyle/>
          <a:p>
            <a:pPr marL="0" indent="0" fontAlgn="base">
              <a:buNone/>
            </a:pPr>
            <a:r>
              <a:rPr lang="en-US" dirty="0"/>
              <a:t>If it’s important for CDC and jurisdiction case counts to match, how difficult would it be for you to change how YOU count cases?  </a:t>
            </a:r>
          </a:p>
        </p:txBody>
      </p:sp>
      <p:graphicFrame>
        <p:nvGraphicFramePr>
          <p:cNvPr id="4" name="Chart 3"/>
          <p:cNvGraphicFramePr/>
          <p:nvPr>
            <p:extLst>
              <p:ext uri="{D42A27DB-BD31-4B8C-83A1-F6EECF244321}">
                <p14:modId xmlns:p14="http://schemas.microsoft.com/office/powerpoint/2010/main" val="2244036751"/>
              </p:ext>
            </p:extLst>
          </p:nvPr>
        </p:nvGraphicFramePr>
        <p:xfrm>
          <a:off x="329184" y="2511552"/>
          <a:ext cx="8690992" cy="41079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8525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quarter" idx="10"/>
          </p:nvPr>
        </p:nvSpPr>
        <p:spPr/>
        <p:txBody>
          <a:bodyPr>
            <a:normAutofit/>
          </a:bodyPr>
          <a:lstStyle/>
          <a:p>
            <a:pPr marL="0" indent="0" algn="ctr">
              <a:buNone/>
            </a:pPr>
            <a:r>
              <a:rPr lang="en-US" sz="4000" b="1" dirty="0"/>
              <a:t>How do we reach a consensus?  </a:t>
            </a:r>
          </a:p>
        </p:txBody>
      </p:sp>
      <p:sp>
        <p:nvSpPr>
          <p:cNvPr id="4" name="Rectangle 3"/>
          <p:cNvSpPr/>
          <p:nvPr/>
        </p:nvSpPr>
        <p:spPr>
          <a:xfrm>
            <a:off x="0" y="2360528"/>
            <a:ext cx="4347665" cy="769441"/>
          </a:xfrm>
          <a:prstGeom prst="rect">
            <a:avLst/>
          </a:prstGeom>
          <a:noFill/>
        </p:spPr>
        <p:txBody>
          <a:bodyPr wrap="none" lIns="91440" tIns="45720" rIns="91440" bIns="45720">
            <a:spAutoFit/>
            <a:scene3d>
              <a:camera prst="orthographicFront"/>
              <a:lightRig rig="harsh" dir="t"/>
            </a:scene3d>
            <a:sp3d prstMaterial="matte">
              <a:contourClr>
                <a:schemeClr val="bg1">
                  <a:lumMod val="65000"/>
                </a:schemeClr>
              </a:contourClr>
            </a:sp3d>
          </a:bodyPr>
          <a:lstStyle/>
          <a:p>
            <a:pPr algn="ctr"/>
            <a:r>
              <a:rPr lang="en-US" sz="4400" b="1" dirty="0">
                <a:ln/>
                <a:solidFill>
                  <a:schemeClr val="accent3"/>
                </a:solidFill>
                <a:effectLst/>
              </a:rPr>
              <a:t>CDC guidance doc</a:t>
            </a:r>
          </a:p>
        </p:txBody>
      </p:sp>
      <p:sp>
        <p:nvSpPr>
          <p:cNvPr id="5" name="Rectangle 4"/>
          <p:cNvSpPr/>
          <p:nvPr/>
        </p:nvSpPr>
        <p:spPr>
          <a:xfrm>
            <a:off x="0" y="4544420"/>
            <a:ext cx="7241726" cy="769441"/>
          </a:xfrm>
          <a:prstGeom prst="rect">
            <a:avLst/>
          </a:prstGeom>
          <a:noFill/>
        </p:spPr>
        <p:txBody>
          <a:bodyPr wrap="none" lIns="91440" tIns="45720" rIns="91440" bIns="45720">
            <a:spAutoFit/>
            <a:scene3d>
              <a:camera prst="orthographicFront"/>
              <a:lightRig rig="harsh" dir="t"/>
            </a:scene3d>
            <a:sp3d prstMaterial="matte">
              <a:contourClr>
                <a:schemeClr val="bg1">
                  <a:lumMod val="65000"/>
                </a:schemeClr>
              </a:contourClr>
            </a:sp3d>
          </a:bodyPr>
          <a:lstStyle/>
          <a:p>
            <a:pPr algn="ctr"/>
            <a:r>
              <a:rPr lang="en-US" sz="4400" b="1" dirty="0">
                <a:ln/>
                <a:solidFill>
                  <a:schemeClr val="accent3"/>
                </a:solidFill>
                <a:effectLst/>
              </a:rPr>
              <a:t>Comparison to historical stats </a:t>
            </a:r>
          </a:p>
        </p:txBody>
      </p:sp>
      <p:sp>
        <p:nvSpPr>
          <p:cNvPr id="6" name="Rectangle 5"/>
          <p:cNvSpPr/>
          <p:nvPr/>
        </p:nvSpPr>
        <p:spPr>
          <a:xfrm>
            <a:off x="2801038" y="3322329"/>
            <a:ext cx="6219138" cy="769441"/>
          </a:xfrm>
          <a:prstGeom prst="rect">
            <a:avLst/>
          </a:prstGeom>
          <a:noFill/>
        </p:spPr>
        <p:txBody>
          <a:bodyPr wrap="none" lIns="91440" tIns="45720" rIns="91440" bIns="45720">
            <a:spAutoFit/>
            <a:scene3d>
              <a:camera prst="orthographicFront"/>
              <a:lightRig rig="harsh" dir="t"/>
            </a:scene3d>
            <a:sp3d prstMaterial="matte">
              <a:contourClr>
                <a:schemeClr val="bg1">
                  <a:lumMod val="65000"/>
                </a:schemeClr>
              </a:contourClr>
            </a:sp3d>
          </a:bodyPr>
          <a:lstStyle/>
          <a:p>
            <a:pPr algn="ctr"/>
            <a:r>
              <a:rPr lang="en-US" sz="4400" b="1" dirty="0">
                <a:ln/>
                <a:solidFill>
                  <a:schemeClr val="accent3"/>
                </a:solidFill>
                <a:effectLst/>
              </a:rPr>
              <a:t>Technical implementation</a:t>
            </a:r>
          </a:p>
        </p:txBody>
      </p:sp>
      <p:sp>
        <p:nvSpPr>
          <p:cNvPr id="7" name="Rectangle 6"/>
          <p:cNvSpPr/>
          <p:nvPr/>
        </p:nvSpPr>
        <p:spPr>
          <a:xfrm>
            <a:off x="2778724" y="5698581"/>
            <a:ext cx="6241452" cy="769441"/>
          </a:xfrm>
          <a:prstGeom prst="rect">
            <a:avLst/>
          </a:prstGeom>
          <a:noFill/>
        </p:spPr>
        <p:txBody>
          <a:bodyPr wrap="none" lIns="91440" tIns="45720" rIns="91440" bIns="45720">
            <a:spAutoFit/>
            <a:scene3d>
              <a:camera prst="orthographicFront"/>
              <a:lightRig rig="harsh" dir="t"/>
            </a:scene3d>
            <a:sp3d prstMaterial="matte">
              <a:contourClr>
                <a:schemeClr val="bg1">
                  <a:lumMod val="65000"/>
                </a:schemeClr>
              </a:contourClr>
            </a:sp3d>
          </a:bodyPr>
          <a:lstStyle/>
          <a:p>
            <a:pPr algn="ctr"/>
            <a:r>
              <a:rPr lang="en-US" sz="4400" b="1" dirty="0">
                <a:ln/>
                <a:solidFill>
                  <a:schemeClr val="accent3"/>
                </a:solidFill>
                <a:effectLst/>
              </a:rPr>
              <a:t>Agency support of change</a:t>
            </a:r>
          </a:p>
        </p:txBody>
      </p:sp>
    </p:spTree>
    <p:extLst>
      <p:ext uri="{BB962C8B-B14F-4D97-AF65-F5344CB8AC3E}">
        <p14:creationId xmlns:p14="http://schemas.microsoft.com/office/powerpoint/2010/main" val="2798690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sz="3200" dirty="0"/>
              <a:t>Defining the options</a:t>
            </a:r>
          </a:p>
        </p:txBody>
      </p:sp>
    </p:spTree>
    <p:extLst>
      <p:ext uri="{BB962C8B-B14F-4D97-AF65-F5344CB8AC3E}">
        <p14:creationId xmlns:p14="http://schemas.microsoft.com/office/powerpoint/2010/main" val="1197086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Public Health Awareness Date</a:t>
            </a:r>
          </a:p>
        </p:txBody>
      </p:sp>
      <p:sp>
        <p:nvSpPr>
          <p:cNvPr id="3" name="Text Placeholder 2"/>
          <p:cNvSpPr>
            <a:spLocks noGrp="1"/>
          </p:cNvSpPr>
          <p:nvPr>
            <p:ph type="body" sz="quarter" idx="10"/>
          </p:nvPr>
        </p:nvSpPr>
        <p:spPr>
          <a:xfrm>
            <a:off x="170483" y="1336984"/>
            <a:ext cx="8849695" cy="5429579"/>
          </a:xfrm>
        </p:spPr>
        <p:txBody>
          <a:bodyPr>
            <a:normAutofit/>
          </a:bodyPr>
          <a:lstStyle/>
          <a:p>
            <a:pPr fontAlgn="base"/>
            <a:r>
              <a:rPr lang="en-US" dirty="0"/>
              <a:t>A data element that should be fully populated and universally available, with less variability in meaning across the diseases and jurisdictions, though with less relevance to the disease process.  </a:t>
            </a:r>
          </a:p>
          <a:p>
            <a:endParaRPr lang="en-US" b="1" dirty="0"/>
          </a:p>
          <a:p>
            <a:pPr marL="0" indent="0">
              <a:buNone/>
            </a:pPr>
            <a:r>
              <a:rPr lang="en-US" b="1" dirty="0"/>
              <a:t>= Date First Received by Public Health Agency</a:t>
            </a:r>
          </a:p>
          <a:p>
            <a:pPr marL="0" indent="0">
              <a:buNone/>
            </a:pPr>
            <a:r>
              <a:rPr lang="en-US" dirty="0"/>
              <a:t>	from our Brief</a:t>
            </a:r>
          </a:p>
        </p:txBody>
      </p:sp>
    </p:spTree>
    <p:extLst>
      <p:ext uri="{BB962C8B-B14F-4D97-AF65-F5344CB8AC3E}">
        <p14:creationId xmlns:p14="http://schemas.microsoft.com/office/powerpoint/2010/main" val="676391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Beginning of the illness</a:t>
            </a:r>
          </a:p>
        </p:txBody>
      </p:sp>
      <p:sp>
        <p:nvSpPr>
          <p:cNvPr id="3" name="Text Placeholder 2"/>
          <p:cNvSpPr>
            <a:spLocks noGrp="1"/>
          </p:cNvSpPr>
          <p:nvPr>
            <p:ph type="body" sz="quarter" idx="10"/>
          </p:nvPr>
        </p:nvSpPr>
        <p:spPr>
          <a:xfrm>
            <a:off x="170483" y="1336984"/>
            <a:ext cx="8849695" cy="5429579"/>
          </a:xfrm>
        </p:spPr>
        <p:txBody>
          <a:bodyPr>
            <a:normAutofit fontScale="92500" lnSpcReduction="10000"/>
          </a:bodyPr>
          <a:lstStyle/>
          <a:p>
            <a:pPr fontAlgn="base"/>
            <a:r>
              <a:rPr lang="en-US" dirty="0"/>
              <a:t>A hierarchy of several data elements such as symptom onset, specimen collection, etc., that may have much variability between diseases and over the course of an investigation.</a:t>
            </a:r>
          </a:p>
          <a:p>
            <a:pPr fontAlgn="base"/>
            <a:endParaRPr lang="en-US" dirty="0"/>
          </a:p>
          <a:p>
            <a:pPr>
              <a:lnSpc>
                <a:spcPct val="110000"/>
              </a:lnSpc>
              <a:buFont typeface="Courier New" panose="02070309020205020404" pitchFamily="49" charset="0"/>
              <a:buChar char="o"/>
            </a:pPr>
            <a:r>
              <a:rPr lang="en-US" sz="2600" dirty="0"/>
              <a:t>Date of symptom onset</a:t>
            </a:r>
          </a:p>
          <a:p>
            <a:pPr>
              <a:lnSpc>
                <a:spcPct val="110000"/>
              </a:lnSpc>
              <a:buFont typeface="Courier New" panose="02070309020205020404" pitchFamily="49" charset="0"/>
              <a:buChar char="o"/>
            </a:pPr>
            <a:r>
              <a:rPr lang="en-US" sz="2600" dirty="0"/>
              <a:t>Date of clinical diagnosis</a:t>
            </a:r>
          </a:p>
          <a:p>
            <a:pPr>
              <a:lnSpc>
                <a:spcPct val="110000"/>
              </a:lnSpc>
              <a:buFont typeface="Courier New" panose="02070309020205020404" pitchFamily="49" charset="0"/>
              <a:buChar char="o"/>
            </a:pPr>
            <a:r>
              <a:rPr lang="en-US" sz="2600" dirty="0"/>
              <a:t>Date of specimen collection</a:t>
            </a:r>
          </a:p>
          <a:p>
            <a:pPr>
              <a:lnSpc>
                <a:spcPct val="110000"/>
              </a:lnSpc>
              <a:buFont typeface="Courier New" panose="02070309020205020404" pitchFamily="49" charset="0"/>
              <a:buChar char="o"/>
            </a:pPr>
            <a:r>
              <a:rPr lang="en-US" sz="2600" dirty="0"/>
              <a:t>Date of laboratory result</a:t>
            </a:r>
          </a:p>
          <a:p>
            <a:pPr>
              <a:lnSpc>
                <a:spcPct val="110000"/>
              </a:lnSpc>
              <a:buFont typeface="Courier New" panose="02070309020205020404" pitchFamily="49" charset="0"/>
              <a:buChar char="o"/>
            </a:pPr>
            <a:r>
              <a:rPr lang="en-US" sz="2600" dirty="0"/>
              <a:t>Date first received by Public Health Agency</a:t>
            </a:r>
          </a:p>
          <a:p>
            <a:pPr>
              <a:lnSpc>
                <a:spcPct val="110000"/>
              </a:lnSpc>
              <a:buFont typeface="Courier New" panose="02070309020205020404" pitchFamily="49" charset="0"/>
              <a:buChar char="o"/>
            </a:pPr>
            <a:r>
              <a:rPr lang="en-US" sz="2600" dirty="0"/>
              <a:t>Date of first report to CDC</a:t>
            </a:r>
          </a:p>
          <a:p>
            <a:pPr>
              <a:lnSpc>
                <a:spcPct val="110000"/>
              </a:lnSpc>
              <a:buFont typeface="Courier New" panose="02070309020205020404" pitchFamily="49" charset="0"/>
              <a:buChar char="o"/>
            </a:pPr>
            <a:endParaRPr lang="en-US" dirty="0"/>
          </a:p>
          <a:p>
            <a:pPr marL="0" indent="0" fontAlgn="base">
              <a:buNone/>
            </a:pPr>
            <a:r>
              <a:rPr lang="en-US" dirty="0"/>
              <a:t> [starter list = NEDSS hierarchy for MMWR Week]</a:t>
            </a:r>
          </a:p>
          <a:p>
            <a:pPr fontAlgn="base"/>
            <a:endParaRPr lang="en-US" b="1" dirty="0"/>
          </a:p>
          <a:p>
            <a:pPr fontAlgn="base"/>
            <a:endParaRPr lang="en-US" b="1" dirty="0"/>
          </a:p>
          <a:p>
            <a:endParaRPr lang="en-US" b="1" dirty="0"/>
          </a:p>
        </p:txBody>
      </p:sp>
    </p:spTree>
    <p:extLst>
      <p:ext uri="{BB962C8B-B14F-4D97-AF65-F5344CB8AC3E}">
        <p14:creationId xmlns:p14="http://schemas.microsoft.com/office/powerpoint/2010/main" val="1967836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Diagnosis/healthcare contact</a:t>
            </a:r>
          </a:p>
        </p:txBody>
      </p:sp>
      <p:sp>
        <p:nvSpPr>
          <p:cNvPr id="3" name="Text Placeholder 2"/>
          <p:cNvSpPr>
            <a:spLocks noGrp="1"/>
          </p:cNvSpPr>
          <p:nvPr>
            <p:ph type="body" sz="quarter" idx="10"/>
          </p:nvPr>
        </p:nvSpPr>
        <p:spPr>
          <a:xfrm>
            <a:off x="170483" y="1336984"/>
            <a:ext cx="8849695" cy="5429579"/>
          </a:xfrm>
        </p:spPr>
        <p:txBody>
          <a:bodyPr>
            <a:normAutofit fontScale="92500" lnSpcReduction="20000"/>
          </a:bodyPr>
          <a:lstStyle/>
          <a:p>
            <a:pPr fontAlgn="base"/>
            <a:r>
              <a:rPr lang="en-US" dirty="0"/>
              <a:t>A hierarchy of several data elements such as clinical diagnosis date, specimen collection, laboratory result date, etc., that has less variability in meaning across diseases or cases.</a:t>
            </a:r>
          </a:p>
          <a:p>
            <a:pPr fontAlgn="base"/>
            <a:endParaRPr lang="en-US" dirty="0"/>
          </a:p>
          <a:p>
            <a:pPr>
              <a:lnSpc>
                <a:spcPct val="110000"/>
              </a:lnSpc>
              <a:buFont typeface="Courier New" panose="02070309020205020404" pitchFamily="49" charset="0"/>
              <a:buChar char="o"/>
            </a:pPr>
            <a:r>
              <a:rPr lang="en-US" strike="sngStrike" dirty="0"/>
              <a:t>Date of symptom onset</a:t>
            </a:r>
          </a:p>
          <a:p>
            <a:pPr>
              <a:lnSpc>
                <a:spcPct val="110000"/>
              </a:lnSpc>
              <a:buFont typeface="Courier New" panose="02070309020205020404" pitchFamily="49" charset="0"/>
              <a:buChar char="o"/>
            </a:pPr>
            <a:r>
              <a:rPr lang="en-US" dirty="0"/>
              <a:t>Date of clinical diagnosis</a:t>
            </a:r>
          </a:p>
          <a:p>
            <a:pPr>
              <a:lnSpc>
                <a:spcPct val="110000"/>
              </a:lnSpc>
              <a:buFont typeface="Courier New" panose="02070309020205020404" pitchFamily="49" charset="0"/>
              <a:buChar char="o"/>
            </a:pPr>
            <a:r>
              <a:rPr lang="en-US" dirty="0"/>
              <a:t>Date of specimen collection</a:t>
            </a:r>
          </a:p>
          <a:p>
            <a:pPr>
              <a:lnSpc>
                <a:spcPct val="110000"/>
              </a:lnSpc>
              <a:buFont typeface="Courier New" panose="02070309020205020404" pitchFamily="49" charset="0"/>
              <a:buChar char="o"/>
            </a:pPr>
            <a:r>
              <a:rPr lang="en-US" dirty="0"/>
              <a:t>Date of laboratory result</a:t>
            </a:r>
          </a:p>
          <a:p>
            <a:pPr>
              <a:lnSpc>
                <a:spcPct val="110000"/>
              </a:lnSpc>
              <a:buFont typeface="Courier New" panose="02070309020205020404" pitchFamily="49" charset="0"/>
              <a:buChar char="o"/>
            </a:pPr>
            <a:r>
              <a:rPr lang="en-US" dirty="0"/>
              <a:t>Date first received by Public Health Agency</a:t>
            </a:r>
          </a:p>
          <a:p>
            <a:pPr>
              <a:lnSpc>
                <a:spcPct val="110000"/>
              </a:lnSpc>
              <a:buFont typeface="Courier New" panose="02070309020205020404" pitchFamily="49" charset="0"/>
              <a:buChar char="o"/>
            </a:pPr>
            <a:r>
              <a:rPr lang="en-US" dirty="0"/>
              <a:t>Date of first report to CDC</a:t>
            </a:r>
          </a:p>
          <a:p>
            <a:pPr>
              <a:lnSpc>
                <a:spcPct val="110000"/>
              </a:lnSpc>
              <a:buFont typeface="Courier New" panose="02070309020205020404" pitchFamily="49" charset="0"/>
              <a:buChar char="o"/>
            </a:pPr>
            <a:endParaRPr lang="en-US" dirty="0"/>
          </a:p>
          <a:p>
            <a:pPr marL="0" indent="0" fontAlgn="base">
              <a:buNone/>
            </a:pPr>
            <a:r>
              <a:rPr lang="en-US" dirty="0"/>
              <a:t> [starter list = NEDSS hierarchy for MMWR Week]</a:t>
            </a:r>
          </a:p>
          <a:p>
            <a:pPr fontAlgn="base"/>
            <a:endParaRPr lang="en-US" dirty="0"/>
          </a:p>
        </p:txBody>
      </p:sp>
    </p:spTree>
    <p:extLst>
      <p:ext uri="{BB962C8B-B14F-4D97-AF65-F5344CB8AC3E}">
        <p14:creationId xmlns:p14="http://schemas.microsoft.com/office/powerpoint/2010/main" val="1649988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Text Placeholder 2"/>
          <p:cNvSpPr>
            <a:spLocks noGrp="1"/>
          </p:cNvSpPr>
          <p:nvPr>
            <p:ph type="body" sz="quarter" idx="10"/>
          </p:nvPr>
        </p:nvSpPr>
        <p:spPr>
          <a:xfrm>
            <a:off x="170482" y="1336979"/>
            <a:ext cx="8849694" cy="5249351"/>
          </a:xfrm>
        </p:spPr>
        <p:txBody>
          <a:bodyPr>
            <a:normAutofit/>
          </a:bodyPr>
          <a:lstStyle/>
          <a:p>
            <a:r>
              <a:rPr lang="en-US" dirty="0"/>
              <a:t>Next meeting will be at 1pm on </a:t>
            </a:r>
            <a:r>
              <a:rPr lang="en-US" dirty="0">
                <a:solidFill>
                  <a:srgbClr val="FF0000"/>
                </a:solidFill>
              </a:rPr>
              <a:t>Friday, August 23</a:t>
            </a:r>
            <a:r>
              <a:rPr lang="en-US" baseline="30000" dirty="0">
                <a:solidFill>
                  <a:srgbClr val="FF0000"/>
                </a:solidFill>
              </a:rPr>
              <a:t>rd</a:t>
            </a:r>
            <a:endParaRPr lang="en-US" dirty="0">
              <a:solidFill>
                <a:srgbClr val="FF0000"/>
              </a:solidFill>
            </a:endParaRPr>
          </a:p>
          <a:p>
            <a:endParaRPr lang="en-US" dirty="0">
              <a:solidFill>
                <a:srgbClr val="FF0000"/>
              </a:solidFill>
            </a:endParaRPr>
          </a:p>
          <a:p>
            <a:pPr lvl="1"/>
            <a:r>
              <a:rPr lang="en-US" dirty="0"/>
              <a:t>Continued focus on MMWR Week/CDC Reporting date(s)</a:t>
            </a:r>
          </a:p>
          <a:p>
            <a:pPr lvl="1"/>
            <a:endParaRPr lang="en-US" dirty="0"/>
          </a:p>
          <a:p>
            <a:pPr lvl="1"/>
            <a:r>
              <a:rPr lang="en-US" dirty="0"/>
              <a:t>Discussion of CSTE member feedback on Brief, if needed</a:t>
            </a:r>
          </a:p>
          <a:p>
            <a:pPr lvl="1"/>
            <a:endParaRPr lang="en-US" dirty="0"/>
          </a:p>
          <a:p>
            <a:pPr lvl="1"/>
            <a:endParaRPr lang="en-US" dirty="0"/>
          </a:p>
          <a:p>
            <a:r>
              <a:rPr lang="en-US" dirty="0"/>
              <a:t>JMC consultant support anticipated to continue through October</a:t>
            </a:r>
          </a:p>
          <a:p>
            <a:endParaRPr lang="en-US" dirty="0"/>
          </a:p>
          <a:p>
            <a:endParaRPr lang="en-US" dirty="0"/>
          </a:p>
        </p:txBody>
      </p:sp>
    </p:spTree>
    <p:extLst>
      <p:ext uri="{BB962C8B-B14F-4D97-AF65-F5344CB8AC3E}">
        <p14:creationId xmlns:p14="http://schemas.microsoft.com/office/powerpoint/2010/main" val="43950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863"/>
            <a:ext cx="8229600" cy="1031875"/>
          </a:xfrm>
        </p:spPr>
        <p:txBody>
          <a:bodyPr rtlCol="0">
            <a:normAutofit/>
          </a:bodyPr>
          <a:lstStyle/>
          <a:p>
            <a:pPr fontAlgn="auto">
              <a:spcAft>
                <a:spcPts val="0"/>
              </a:spcAft>
              <a:defRPr/>
            </a:pPr>
            <a:r>
              <a:rPr lang="en-US" dirty="0">
                <a:solidFill>
                  <a:srgbClr val="152754"/>
                </a:solidFill>
              </a:rPr>
              <a:t>How to Engage</a:t>
            </a:r>
          </a:p>
        </p:txBody>
      </p:sp>
      <p:sp>
        <p:nvSpPr>
          <p:cNvPr id="3" name="Text Placeholder 2"/>
          <p:cNvSpPr>
            <a:spLocks noGrp="1"/>
          </p:cNvSpPr>
          <p:nvPr>
            <p:ph type="body" sz="quarter" idx="10"/>
          </p:nvPr>
        </p:nvSpPr>
        <p:spPr>
          <a:xfrm>
            <a:off x="169863" y="1336675"/>
            <a:ext cx="8850312" cy="4746625"/>
          </a:xfrm>
        </p:spPr>
        <p:txBody>
          <a:bodyPr rtlCol="0">
            <a:normAutofit/>
          </a:bodyPr>
          <a:lstStyle/>
          <a:p>
            <a:pPr marL="114300" lvl="1" indent="0" eaLnBrk="1" fontAlgn="auto" hangingPunct="1">
              <a:spcAft>
                <a:spcPts val="0"/>
              </a:spcAft>
              <a:buNone/>
              <a:defRPr/>
            </a:pPr>
            <a:r>
              <a:rPr sz="2800" b="1" dirty="0">
                <a:solidFill>
                  <a:srgbClr val="002060"/>
                </a:solidFill>
              </a:rPr>
              <a:t>Email:</a:t>
            </a:r>
          </a:p>
          <a:p>
            <a:pPr marL="685800" lvl="2">
              <a:buFont typeface="Arial" pitchFamily="34" charset="0"/>
              <a:buChar char="•"/>
              <a:defRPr/>
            </a:pPr>
            <a:r>
              <a:rPr lang="en-US" sz="2400" b="1" dirty="0">
                <a:solidFill>
                  <a:srgbClr val="002060"/>
                </a:solidFill>
              </a:rPr>
              <a:t>Molly Crockett: </a:t>
            </a:r>
            <a:r>
              <a:rPr lang="en-US" sz="2400" dirty="0">
                <a:solidFill>
                  <a:srgbClr val="002060"/>
                </a:solidFill>
                <a:hlinkClick r:id="rId3"/>
              </a:rPr>
              <a:t>Molly.Crockett@MassMail.State.MA.US</a:t>
            </a:r>
            <a:endParaRPr lang="en-US" sz="2400" dirty="0">
              <a:solidFill>
                <a:srgbClr val="002060"/>
              </a:solidFill>
            </a:endParaRPr>
          </a:p>
          <a:p>
            <a:pPr marL="685800" lvl="2">
              <a:buFont typeface="Arial" pitchFamily="34" charset="0"/>
              <a:buChar char="•"/>
              <a:defRPr/>
            </a:pPr>
            <a:r>
              <a:rPr lang="en-US" sz="2400" b="1" dirty="0">
                <a:solidFill>
                  <a:srgbClr val="002060"/>
                </a:solidFill>
              </a:rPr>
              <a:t>Laura Erhart: </a:t>
            </a:r>
            <a:r>
              <a:rPr lang="en-US" sz="2400" dirty="0">
                <a:solidFill>
                  <a:srgbClr val="002060"/>
                </a:solidFill>
                <a:hlinkClick r:id="rId4"/>
              </a:rPr>
              <a:t>laura.erhart@azdhs.gov</a:t>
            </a:r>
            <a:r>
              <a:rPr lang="en-US" sz="2400" dirty="0">
                <a:solidFill>
                  <a:srgbClr val="002060"/>
                </a:solidFill>
              </a:rPr>
              <a:t> </a:t>
            </a:r>
          </a:p>
          <a:p>
            <a:pPr marL="685800" lvl="2">
              <a:buFont typeface="Arial" pitchFamily="34" charset="0"/>
              <a:buChar char="•"/>
              <a:defRPr/>
            </a:pPr>
            <a:endParaRPr sz="2400" dirty="0">
              <a:solidFill>
                <a:srgbClr val="002060"/>
              </a:solidFill>
            </a:endParaRPr>
          </a:p>
          <a:p>
            <a:pPr marL="0" indent="0" algn="ctr" eaLnBrk="1" fontAlgn="auto" hangingPunct="1">
              <a:spcAft>
                <a:spcPts val="0"/>
              </a:spcAft>
              <a:buNone/>
              <a:defRPr/>
            </a:pPr>
            <a:endParaRPr lang="en-US" dirty="0">
              <a:solidFill>
                <a:srgbClr val="101957"/>
              </a:solidFill>
              <a:latin typeface="Arial" panose="020B0604020202020204" pitchFamily="34" charset="0"/>
              <a:cs typeface="Arial" panose="020B0604020202020204" pitchFamily="34" charset="0"/>
            </a:endParaRPr>
          </a:p>
          <a:p>
            <a:pPr marL="0" indent="0" algn="ctr" eaLnBrk="1" fontAlgn="auto" hangingPunct="1">
              <a:spcAft>
                <a:spcPts val="0"/>
              </a:spcAft>
              <a:buNone/>
              <a:defRPr/>
            </a:pPr>
            <a:r>
              <a:rPr lang="en-US" sz="3200" dirty="0">
                <a:solidFill>
                  <a:srgbClr val="101957"/>
                </a:solidFill>
                <a:latin typeface="Arial" panose="020B0604020202020204" pitchFamily="34" charset="0"/>
                <a:cs typeface="Arial" panose="020B0604020202020204" pitchFamily="34" charset="0"/>
              </a:rPr>
              <a:t>Join us!</a:t>
            </a:r>
          </a:p>
          <a:p>
            <a:pPr marL="0" indent="0" algn="ctr" eaLnBrk="1" fontAlgn="auto" hangingPunct="1">
              <a:spcAft>
                <a:spcPts val="0"/>
              </a:spcAft>
              <a:buNone/>
              <a:defRPr/>
            </a:pPr>
            <a:endParaRPr lang="en-US" sz="3200" dirty="0">
              <a:solidFill>
                <a:srgbClr val="101957"/>
              </a:solidFill>
              <a:latin typeface="Arial" panose="020B0604020202020204" pitchFamily="34" charset="0"/>
              <a:cs typeface="Arial" panose="020B0604020202020204" pitchFamily="34" charset="0"/>
            </a:endParaRPr>
          </a:p>
          <a:p>
            <a:pPr marL="0" indent="0" algn="ctr" eaLnBrk="1" fontAlgn="auto" hangingPunct="1">
              <a:spcAft>
                <a:spcPts val="0"/>
              </a:spcAft>
              <a:buNone/>
              <a:defRPr/>
            </a:pPr>
            <a:r>
              <a:rPr lang="en-US" sz="2400" dirty="0">
                <a:solidFill>
                  <a:srgbClr val="101957"/>
                </a:solidFill>
                <a:latin typeface="Arial" panose="020B0604020202020204" pitchFamily="34" charset="0"/>
                <a:cs typeface="Arial" panose="020B0604020202020204" pitchFamily="34" charset="0"/>
              </a:rPr>
              <a:t>Helpful to have perspectives from</a:t>
            </a:r>
          </a:p>
          <a:p>
            <a:pPr marL="0" indent="0" algn="ctr" eaLnBrk="1" fontAlgn="auto" hangingPunct="1">
              <a:spcAft>
                <a:spcPts val="0"/>
              </a:spcAft>
              <a:buNone/>
              <a:defRPr/>
            </a:pPr>
            <a:r>
              <a:rPr lang="en-US" sz="2400" dirty="0">
                <a:solidFill>
                  <a:srgbClr val="101957"/>
                </a:solidFill>
                <a:latin typeface="Arial" panose="020B0604020202020204" pitchFamily="34" charset="0"/>
                <a:cs typeface="Arial" panose="020B0604020202020204" pitchFamily="34" charset="0"/>
              </a:rPr>
              <a:t> variety of jurisdictions and program areas </a:t>
            </a:r>
            <a:r>
              <a:rPr lang="en-US" sz="2400" i="1" dirty="0">
                <a:solidFill>
                  <a:srgbClr val="101957"/>
                </a:solidFill>
                <a:latin typeface="Arial" panose="020B0604020202020204" pitchFamily="34" charset="0"/>
                <a:cs typeface="Arial" panose="020B0604020202020204" pitchFamily="34" charset="0"/>
              </a:rPr>
              <a:t>and</a:t>
            </a:r>
            <a:r>
              <a:rPr lang="en-US" sz="2400" dirty="0">
                <a:solidFill>
                  <a:srgbClr val="101957"/>
                </a:solidFill>
                <a:latin typeface="Arial" panose="020B0604020202020204" pitchFamily="34" charset="0"/>
                <a:cs typeface="Arial" panose="020B0604020202020204" pitchFamily="34" charset="0"/>
              </a:rPr>
              <a:t> </a:t>
            </a:r>
          </a:p>
          <a:p>
            <a:pPr marL="0" indent="0" algn="ctr" eaLnBrk="1" fontAlgn="auto" hangingPunct="1">
              <a:spcAft>
                <a:spcPts val="0"/>
              </a:spcAft>
              <a:buNone/>
              <a:defRPr/>
            </a:pPr>
            <a:r>
              <a:rPr lang="en-US" sz="2400" dirty="0">
                <a:solidFill>
                  <a:srgbClr val="101957"/>
                </a:solidFill>
                <a:latin typeface="Arial" panose="020B0604020202020204" pitchFamily="34" charset="0"/>
                <a:cs typeface="Arial" panose="020B0604020202020204" pitchFamily="34" charset="0"/>
              </a:rPr>
              <a:t>from informatics/surveillance side and disease-specific areas.</a:t>
            </a:r>
          </a:p>
        </p:txBody>
      </p:sp>
    </p:spTree>
    <p:extLst>
      <p:ext uri="{BB962C8B-B14F-4D97-AF65-F5344CB8AC3E}">
        <p14:creationId xmlns:p14="http://schemas.microsoft.com/office/powerpoint/2010/main" val="1696914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Options defined</a:t>
            </a:r>
          </a:p>
        </p:txBody>
      </p:sp>
      <p:sp>
        <p:nvSpPr>
          <p:cNvPr id="3" name="Text Placeholder 2"/>
          <p:cNvSpPr>
            <a:spLocks noGrp="1"/>
          </p:cNvSpPr>
          <p:nvPr>
            <p:ph type="body" sz="quarter" idx="10"/>
          </p:nvPr>
        </p:nvSpPr>
        <p:spPr>
          <a:xfrm>
            <a:off x="170483" y="1336984"/>
            <a:ext cx="8849695" cy="5429579"/>
          </a:xfrm>
        </p:spPr>
        <p:txBody>
          <a:bodyPr>
            <a:normAutofit fontScale="77500" lnSpcReduction="20000"/>
          </a:bodyPr>
          <a:lstStyle/>
          <a:p>
            <a:pPr fontAlgn="base"/>
            <a:r>
              <a:rPr lang="en-US" b="1" dirty="0"/>
              <a:t>Beginning of the illness</a:t>
            </a:r>
            <a:r>
              <a:rPr lang="en-US" dirty="0"/>
              <a:t> - using a hierarchy of several data elements such as symptom onset, specimen collection, etc., that may have much variability between diseases and over the course of an investigation.   </a:t>
            </a:r>
          </a:p>
          <a:p>
            <a:pPr fontAlgn="base"/>
            <a:endParaRPr lang="en-US" b="1" dirty="0"/>
          </a:p>
          <a:p>
            <a:pPr fontAlgn="base"/>
            <a:r>
              <a:rPr lang="en-US" b="1" dirty="0"/>
              <a:t>Diagnosis/healthcare contact</a:t>
            </a:r>
            <a:r>
              <a:rPr lang="en-US" dirty="0"/>
              <a:t> - using a hierarchy of several data elements such as clinical diagnosis date, specimen collection, laboratory result date, etc., that has less variability in meaning across diseases or cases</a:t>
            </a:r>
          </a:p>
          <a:p>
            <a:pPr fontAlgn="base"/>
            <a:endParaRPr lang="en-US" b="1" dirty="0"/>
          </a:p>
          <a:p>
            <a:pPr fontAlgn="base"/>
            <a:r>
              <a:rPr lang="en-US" b="1" dirty="0"/>
              <a:t>Public health awareness date</a:t>
            </a:r>
            <a:r>
              <a:rPr lang="en-US" dirty="0"/>
              <a:t> - using a data element that should be fully populated and universally available, with less variability in meaning across the diseases and jurisdictions, though with less relevance to the disease process.  </a:t>
            </a:r>
          </a:p>
          <a:p>
            <a:endParaRPr lang="en-US" b="1" dirty="0"/>
          </a:p>
          <a:p>
            <a:r>
              <a:rPr lang="en-US" b="1" dirty="0"/>
              <a:t>CDC notification date</a:t>
            </a:r>
            <a:r>
              <a:rPr lang="en-US" dirty="0"/>
              <a:t> - using a single fully populated data element representing a date concept that is universally available and represents an endpoint, though with potential variability across jurisdictions, and with less relevance to the disease process or state/local actions.</a:t>
            </a:r>
          </a:p>
        </p:txBody>
      </p:sp>
    </p:spTree>
    <p:extLst>
      <p:ext uri="{BB962C8B-B14F-4D97-AF65-F5344CB8AC3E}">
        <p14:creationId xmlns:p14="http://schemas.microsoft.com/office/powerpoint/2010/main" val="42560301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37987</TotalTime>
  <Words>980</Words>
  <Application>Microsoft Office PowerPoint</Application>
  <PresentationFormat>On-screen Show (4:3)</PresentationFormat>
  <Paragraphs>159</Paragraphs>
  <Slides>27</Slides>
  <Notes>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Avenir</vt:lpstr>
      <vt:lpstr>Avenir LT 45 Book</vt:lpstr>
      <vt:lpstr>Calibri</vt:lpstr>
      <vt:lpstr>Calibri Light</vt:lpstr>
      <vt:lpstr>Courier New</vt:lpstr>
      <vt:lpstr>Wingdings</vt:lpstr>
      <vt:lpstr>Office Theme</vt:lpstr>
      <vt:lpstr>Data Standardization Work Group (DSWG)</vt:lpstr>
      <vt:lpstr>Agenda</vt:lpstr>
      <vt:lpstr>PowerPoint Presentation</vt:lpstr>
      <vt:lpstr>CSTE Brief Review Process</vt:lpstr>
      <vt:lpstr>PowerPoint Presentation</vt:lpstr>
      <vt:lpstr>PowerPoint Presentation</vt:lpstr>
      <vt:lpstr>MMWR Week &amp; Year</vt:lpstr>
      <vt:lpstr>MMWR Weeks Guidance</vt:lpstr>
      <vt:lpstr>Hierarchies in MMWR Week Overview</vt:lpstr>
      <vt:lpstr>PowerPoint Presentation</vt:lpstr>
      <vt:lpstr>July 2019 survey</vt:lpstr>
      <vt:lpstr>MMWR Week Preference</vt:lpstr>
      <vt:lpstr>MMWR Week Preference</vt:lpstr>
      <vt:lpstr>MMWR Week Preference</vt:lpstr>
      <vt:lpstr>MMWR Week Preference</vt:lpstr>
      <vt:lpstr>MMWR Week Preference</vt:lpstr>
      <vt:lpstr>PowerPoint Presentation</vt:lpstr>
      <vt:lpstr>Implementation</vt:lpstr>
      <vt:lpstr>Implementation</vt:lpstr>
      <vt:lpstr>PowerPoint Presentation</vt:lpstr>
      <vt:lpstr>PowerPoint Presentation</vt:lpstr>
      <vt:lpstr>Public Health Awareness Date</vt:lpstr>
      <vt:lpstr>Beginning of the illness</vt:lpstr>
      <vt:lpstr>Diagnosis/healthcare contact</vt:lpstr>
      <vt:lpstr>Next steps</vt:lpstr>
      <vt:lpstr>How to Engage</vt:lpstr>
      <vt:lpstr>Options defined</vt:lpstr>
    </vt:vector>
  </TitlesOfParts>
  <Company>Arizona Department of Health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Erhart</dc:creator>
  <cp:lastModifiedBy>Gretl Glick</cp:lastModifiedBy>
  <cp:revision>153</cp:revision>
  <dcterms:created xsi:type="dcterms:W3CDTF">2019-02-01T13:23:40Z</dcterms:created>
  <dcterms:modified xsi:type="dcterms:W3CDTF">2019-07-26T13:48:52Z</dcterms:modified>
</cp:coreProperties>
</file>