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120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24CA0-D8E4-43F4-BF73-8EFEFFC80987}"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427695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24CA0-D8E4-43F4-BF73-8EFEFFC80987}"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203195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24CA0-D8E4-43F4-BF73-8EFEFFC80987}"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394402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24CA0-D8E4-43F4-BF73-8EFEFFC80987}"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1672818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24CA0-D8E4-43F4-BF73-8EFEFFC80987}" type="datetimeFigureOut">
              <a:rPr lang="en-US" smtClean="0"/>
              <a:t>8/13/2019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251634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24CA0-D8E4-43F4-BF73-8EFEFFC80987}" type="datetimeFigureOut">
              <a:rPr lang="en-US" smtClean="0"/>
              <a:t>8/13/2019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2508096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24CA0-D8E4-43F4-BF73-8EFEFFC80987}" type="datetimeFigureOut">
              <a:rPr lang="en-US" smtClean="0"/>
              <a:t>8/13/2019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1621672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24CA0-D8E4-43F4-BF73-8EFEFFC80987}"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416433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24CA0-D8E4-43F4-BF73-8EFEFFC80987}" type="datetimeFigureOut">
              <a:rPr lang="en-US" smtClean="0"/>
              <a:t>8/13/2019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3262413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24CA0-D8E4-43F4-BF73-8EFEFFC80987}"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2441551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24CA0-D8E4-43F4-BF73-8EFEFFC80987}" type="datetimeFigureOut">
              <a:rPr lang="en-US" smtClean="0"/>
              <a:t>8/13/2019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030DC4-02FA-45C6-8AB5-5E85FA58CEB0}" type="slidenum">
              <a:rPr lang="en-US" smtClean="0"/>
              <a:t>‹#›</a:t>
            </a:fld>
            <a:endParaRPr lang="en-US"/>
          </a:p>
        </p:txBody>
      </p:sp>
    </p:spTree>
    <p:extLst>
      <p:ext uri="{BB962C8B-B14F-4D97-AF65-F5344CB8AC3E}">
        <p14:creationId xmlns:p14="http://schemas.microsoft.com/office/powerpoint/2010/main" val="954241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24CA0-D8E4-43F4-BF73-8EFEFFC80987}" type="datetimeFigureOut">
              <a:rPr lang="en-US" smtClean="0"/>
              <a:t>8/13/2019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0DC4-02FA-45C6-8AB5-5E85FA58CEB0}" type="slidenum">
              <a:rPr lang="en-US" smtClean="0"/>
              <a:t>‹#›</a:t>
            </a:fld>
            <a:endParaRPr lang="en-US"/>
          </a:p>
        </p:txBody>
      </p:sp>
    </p:spTree>
    <p:extLst>
      <p:ext uri="{BB962C8B-B14F-4D97-AF65-F5344CB8AC3E}">
        <p14:creationId xmlns:p14="http://schemas.microsoft.com/office/powerpoint/2010/main" val="1500493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2400" y="228600"/>
            <a:ext cx="8631026" cy="6512350"/>
            <a:chOff x="208174" y="228600"/>
            <a:chExt cx="8631026" cy="6512350"/>
          </a:xfrm>
        </p:grpSpPr>
        <p:sp>
          <p:nvSpPr>
            <p:cNvPr id="5" name="Rounded Rectangle 4"/>
            <p:cNvSpPr/>
            <p:nvPr/>
          </p:nvSpPr>
          <p:spPr>
            <a:xfrm>
              <a:off x="208174" y="228600"/>
              <a:ext cx="8631026" cy="1143000"/>
            </a:xfrm>
            <a:prstGeom prst="roundRect">
              <a:avLst/>
            </a:prstGeom>
            <a:solidFill>
              <a:srgbClr val="044572"/>
            </a:solidFill>
            <a:ln/>
          </p:spPr>
          <p:style>
            <a:lnRef idx="0">
              <a:schemeClr val="accent4"/>
            </a:lnRef>
            <a:fillRef idx="3">
              <a:schemeClr val="accent4"/>
            </a:fillRef>
            <a:effectRef idx="3">
              <a:schemeClr val="accent4"/>
            </a:effectRef>
            <a:fontRef idx="minor">
              <a:schemeClr val="lt1"/>
            </a:fontRef>
          </p:style>
          <p:txBody>
            <a:bodyPr rtlCol="0" anchor="ctr"/>
            <a:lstStyle/>
            <a:p>
              <a:pPr algn="r"/>
              <a:r>
                <a:rPr lang="en-US" sz="3200" b="1" dirty="0" smtClean="0"/>
                <a:t>Disaster Epidemiology Subcommittee</a:t>
              </a:r>
            </a:p>
            <a:p>
              <a:pPr algn="r"/>
              <a:r>
                <a:rPr lang="en-US" sz="3200" b="1" dirty="0" smtClean="0"/>
                <a:t>2019-2020 Strategic Plan</a:t>
              </a:r>
              <a:endParaRPr lang="en-US" sz="3200" b="1" dirty="0"/>
            </a:p>
          </p:txBody>
        </p:sp>
        <p:sp>
          <p:nvSpPr>
            <p:cNvPr id="6" name="Rounded Rectangle 5"/>
            <p:cNvSpPr/>
            <p:nvPr/>
          </p:nvSpPr>
          <p:spPr>
            <a:xfrm>
              <a:off x="751787" y="1447800"/>
              <a:ext cx="7543800" cy="685800"/>
            </a:xfrm>
            <a:prstGeom prst="roundRect">
              <a:avLst/>
            </a:prstGeom>
            <a:solidFill>
              <a:srgbClr val="E9E7DC"/>
            </a:solidFill>
            <a:ln>
              <a:solidFill>
                <a:srgbClr val="A29C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mj-lt"/>
                </a:rPr>
                <a:t>Mission Statement: To </a:t>
              </a:r>
              <a:r>
                <a:rPr lang="en-US" sz="1200" b="1" dirty="0" smtClean="0">
                  <a:solidFill>
                    <a:schemeClr val="tx1"/>
                  </a:solidFill>
                  <a:latin typeface="+mj-lt"/>
                  <a:cs typeface="Arial" panose="020B0604020202020204" pitchFamily="34" charset="0"/>
                </a:rPr>
                <a:t>bring together various disciplines of epidemiology to collaborate towards improving emergency preparedness and disaster response capacities and capabilities at local, state, tribal, regional, and national levels following disasters and other emergencies.</a:t>
              </a:r>
            </a:p>
          </p:txBody>
        </p:sp>
        <p:sp>
          <p:nvSpPr>
            <p:cNvPr id="7" name="Rounded Rectangle 6"/>
            <p:cNvSpPr/>
            <p:nvPr/>
          </p:nvSpPr>
          <p:spPr>
            <a:xfrm>
              <a:off x="246274" y="2273300"/>
              <a:ext cx="3505200" cy="3886200"/>
            </a:xfrm>
            <a:prstGeom prst="roundRect">
              <a:avLst/>
            </a:prstGeom>
            <a:noFill/>
            <a:ln>
              <a:solidFill>
                <a:srgbClr val="0445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Rounded Rectangle 7"/>
            <p:cNvSpPr/>
            <p:nvPr/>
          </p:nvSpPr>
          <p:spPr>
            <a:xfrm>
              <a:off x="5334000" y="2286000"/>
              <a:ext cx="3505200" cy="3886200"/>
            </a:xfrm>
            <a:prstGeom prst="roundRect">
              <a:avLst/>
            </a:prstGeom>
            <a:noFill/>
            <a:ln>
              <a:solidFill>
                <a:srgbClr val="0445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723900" y="6248399"/>
              <a:ext cx="7543800" cy="492551"/>
            </a:xfrm>
            <a:prstGeom prst="roundRect">
              <a:avLst/>
            </a:prstGeom>
            <a:noFill/>
            <a:ln>
              <a:solidFill>
                <a:srgbClr val="0445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Incorporate disaster epidemiology into Incident Command Structure, include in drills and exercises.</a:t>
              </a:r>
            </a:p>
            <a:p>
              <a:pPr algn="ctr"/>
              <a:r>
                <a:rPr lang="en-US" sz="1200" b="1" dirty="0" smtClean="0">
                  <a:solidFill>
                    <a:schemeClr val="tx1"/>
                  </a:solidFill>
                </a:rPr>
                <a:t>Leverage relationships and expertise among members and partners.</a:t>
              </a:r>
              <a:endParaRPr lang="en-US" sz="1200" b="1" dirty="0">
                <a:solidFill>
                  <a:schemeClr val="tx1"/>
                </a:solidFill>
              </a:endParaRPr>
            </a:p>
          </p:txBody>
        </p:sp>
        <p:sp>
          <p:nvSpPr>
            <p:cNvPr id="10" name="Rounded Rectangle 9"/>
            <p:cNvSpPr/>
            <p:nvPr/>
          </p:nvSpPr>
          <p:spPr>
            <a:xfrm>
              <a:off x="3340100" y="2540000"/>
              <a:ext cx="2286000" cy="3352800"/>
            </a:xfrm>
            <a:prstGeom prst="roundRect">
              <a:avLst/>
            </a:prstGeom>
            <a:solidFill>
              <a:srgbClr val="E9E7DC"/>
            </a:solidFill>
            <a:ln>
              <a:solidFill>
                <a:srgbClr val="A29C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Vision</a:t>
              </a:r>
            </a:p>
            <a:p>
              <a:pPr algn="ctr"/>
              <a:r>
                <a:rPr lang="en-US" b="1" dirty="0" smtClean="0">
                  <a:solidFill>
                    <a:schemeClr val="tx1"/>
                  </a:solidFill>
                </a:rPr>
                <a:t>Using the power of disaster epidemiology (DE) to improve the public’s health before, during, and after a disaster.</a:t>
              </a:r>
            </a:p>
            <a:p>
              <a:pPr algn="ctr"/>
              <a:endParaRPr lang="en-US" dirty="0">
                <a:solidFill>
                  <a:schemeClr val="tx1"/>
                </a:solidFill>
              </a:endParaRPr>
            </a:p>
          </p:txBody>
        </p:sp>
        <p:sp>
          <p:nvSpPr>
            <p:cNvPr id="11" name="TextBox 10"/>
            <p:cNvSpPr txBox="1"/>
            <p:nvPr/>
          </p:nvSpPr>
          <p:spPr>
            <a:xfrm>
              <a:off x="449474" y="2262694"/>
              <a:ext cx="2819400" cy="3708708"/>
            </a:xfrm>
            <a:prstGeom prst="rect">
              <a:avLst/>
            </a:prstGeom>
            <a:noFill/>
          </p:spPr>
          <p:txBody>
            <a:bodyPr wrap="square" rtlCol="0">
              <a:spAutoFit/>
            </a:bodyPr>
            <a:lstStyle/>
            <a:p>
              <a:pPr algn="ctr"/>
              <a:r>
                <a:rPr lang="en-US" sz="1100" b="1" dirty="0" smtClean="0">
                  <a:solidFill>
                    <a:schemeClr val="tx1"/>
                  </a:solidFill>
                </a:rPr>
                <a:t>Priority Area 1: </a:t>
              </a:r>
            </a:p>
            <a:p>
              <a:pPr algn="ctr"/>
              <a:r>
                <a:rPr lang="en-US" sz="1100" dirty="0" smtClean="0">
                  <a:solidFill>
                    <a:schemeClr val="tx1"/>
                  </a:solidFill>
                </a:rPr>
                <a:t>Build networking opportunities and enhance the knowledge of disaster epidemiology</a:t>
              </a:r>
            </a:p>
            <a:p>
              <a:endParaRPr lang="en-US" sz="400" dirty="0" smtClean="0"/>
            </a:p>
            <a:p>
              <a:r>
                <a:rPr lang="en-US" sz="1100" b="1" dirty="0" smtClean="0"/>
                <a:t>Objective 1: </a:t>
              </a:r>
              <a:r>
                <a:rPr lang="en-US" sz="1100" dirty="0" smtClean="0"/>
                <a:t>Host an annual DE workshop.</a:t>
              </a:r>
            </a:p>
            <a:p>
              <a:endParaRPr lang="en-US" sz="1100" dirty="0" smtClean="0"/>
            </a:p>
            <a:p>
              <a:r>
                <a:rPr lang="en-US" sz="1100" b="1" dirty="0" smtClean="0"/>
                <a:t>Objective 2: </a:t>
              </a:r>
              <a:r>
                <a:rPr lang="en-US" sz="1100" dirty="0" smtClean="0"/>
                <a:t>Present at regional or national conferences on the work, programs and initiatives of the subcommittee twice a year.</a:t>
              </a:r>
              <a:endParaRPr lang="en-US" sz="1100" dirty="0"/>
            </a:p>
            <a:p>
              <a:endParaRPr lang="en-US" sz="1100" dirty="0"/>
            </a:p>
            <a:p>
              <a:r>
                <a:rPr lang="en-US" sz="1100" b="1" dirty="0" smtClean="0"/>
                <a:t>Objective 3: </a:t>
              </a:r>
              <a:r>
                <a:rPr lang="en-US" sz="1100" dirty="0" smtClean="0"/>
                <a:t>Host 6 webinars, learning moments or training opportunities yearly.</a:t>
              </a:r>
            </a:p>
            <a:p>
              <a:endParaRPr lang="en-US" sz="1100" dirty="0"/>
            </a:p>
            <a:p>
              <a:r>
                <a:rPr lang="en-US" sz="1100" b="1" dirty="0" smtClean="0"/>
                <a:t>Objective 4: </a:t>
              </a:r>
              <a:r>
                <a:rPr lang="en-US" sz="1100" dirty="0" smtClean="0"/>
                <a:t>Gather and share tools, methodologies, and evaluation information among jurisdictions. Promote use of tool repository. </a:t>
              </a:r>
              <a:endParaRPr lang="en-US" sz="1100" strike="sngStrike" dirty="0" smtClean="0"/>
            </a:p>
            <a:p>
              <a:endParaRPr lang="en-US" sz="1100" dirty="0"/>
            </a:p>
            <a:p>
              <a:r>
                <a:rPr lang="en-US" sz="1100" b="1" dirty="0" smtClean="0"/>
                <a:t>Objective 5: </a:t>
              </a:r>
              <a:r>
                <a:rPr lang="en-US" sz="1100" dirty="0" smtClean="0"/>
                <a:t>DE </a:t>
              </a:r>
              <a:r>
                <a:rPr lang="en-US" sz="1100" dirty="0"/>
                <a:t>101 education </a:t>
              </a:r>
              <a:r>
                <a:rPr lang="en-US" sz="1100" dirty="0" smtClean="0"/>
                <a:t>workgroup will </a:t>
              </a:r>
              <a:r>
                <a:rPr lang="en-US" sz="1100" dirty="0"/>
                <a:t>develop educational materials for those new to DE, </a:t>
              </a:r>
              <a:r>
                <a:rPr lang="en-US" sz="1100" dirty="0" smtClean="0"/>
                <a:t>potentially including a webinar and hand-out, by Spring </a:t>
              </a:r>
              <a:r>
                <a:rPr lang="en-US" sz="1100" dirty="0" smtClean="0"/>
                <a:t>2020.</a:t>
              </a:r>
              <a:endParaRPr lang="en-US" sz="1100" dirty="0"/>
            </a:p>
          </p:txBody>
        </p:sp>
        <p:sp>
          <p:nvSpPr>
            <p:cNvPr id="12" name="TextBox 11"/>
            <p:cNvSpPr txBox="1"/>
            <p:nvPr/>
          </p:nvSpPr>
          <p:spPr>
            <a:xfrm>
              <a:off x="5721350" y="2245440"/>
              <a:ext cx="3117850" cy="3816429"/>
            </a:xfrm>
            <a:prstGeom prst="rect">
              <a:avLst/>
            </a:prstGeom>
            <a:noFill/>
          </p:spPr>
          <p:txBody>
            <a:bodyPr wrap="square" rtlCol="0">
              <a:spAutoFit/>
            </a:bodyPr>
            <a:lstStyle/>
            <a:p>
              <a:pPr algn="ctr"/>
              <a:r>
                <a:rPr lang="en-US" sz="1100" b="1" dirty="0" smtClean="0">
                  <a:solidFill>
                    <a:schemeClr val="tx1"/>
                  </a:solidFill>
                </a:rPr>
                <a:t>Priority Area 2: </a:t>
              </a:r>
            </a:p>
            <a:p>
              <a:pPr algn="ctr"/>
              <a:r>
                <a:rPr lang="en-US" sz="1100" dirty="0" smtClean="0">
                  <a:solidFill>
                    <a:schemeClr val="tx1"/>
                  </a:solidFill>
                </a:rPr>
                <a:t>Continue to define disaster epidemiology capabilities and its role in the disaster management framework</a:t>
              </a:r>
            </a:p>
            <a:p>
              <a:pPr algn="ctr"/>
              <a:endParaRPr lang="en-US" sz="1100" dirty="0" smtClean="0"/>
            </a:p>
            <a:p>
              <a:r>
                <a:rPr lang="en-US" sz="1100" b="1" dirty="0" smtClean="0"/>
                <a:t>Objective 1: </a:t>
              </a:r>
              <a:r>
                <a:rPr lang="en-US" sz="1100" dirty="0" smtClean="0"/>
                <a:t>Shelter </a:t>
              </a:r>
              <a:r>
                <a:rPr lang="en-US" sz="1100" dirty="0"/>
                <a:t>Surveillance work group will </a:t>
              </a:r>
              <a:r>
                <a:rPr lang="en-US" sz="1100" dirty="0" smtClean="0"/>
                <a:t>finalize and publish a </a:t>
              </a:r>
              <a:r>
                <a:rPr lang="en-US" sz="1100" dirty="0"/>
                <a:t>guidance document by </a:t>
              </a:r>
              <a:r>
                <a:rPr lang="en-US" sz="1100" dirty="0" smtClean="0"/>
                <a:t>Spring 2020.</a:t>
              </a:r>
              <a:endParaRPr lang="en-US" sz="1100" dirty="0"/>
            </a:p>
            <a:p>
              <a:endParaRPr lang="en-US" sz="1100" dirty="0"/>
            </a:p>
            <a:p>
              <a:r>
                <a:rPr lang="en-US" sz="1100" b="1" dirty="0" smtClean="0"/>
                <a:t>Objective 2: </a:t>
              </a:r>
              <a:r>
                <a:rPr lang="en-US" sz="1100" dirty="0" smtClean="0"/>
                <a:t>Disaster </a:t>
              </a:r>
              <a:r>
                <a:rPr lang="en-US" sz="1100" dirty="0"/>
                <a:t>Epidemiology Guidance Document on use cases </a:t>
              </a:r>
              <a:r>
                <a:rPr lang="en-US" sz="1100" dirty="0" smtClean="0"/>
                <a:t>will be published Fall 2019.</a:t>
              </a:r>
              <a:endParaRPr lang="en-US" sz="1100" dirty="0"/>
            </a:p>
            <a:p>
              <a:endParaRPr lang="en-US" sz="1100" dirty="0"/>
            </a:p>
            <a:p>
              <a:r>
                <a:rPr lang="en-US" sz="1100" b="1" dirty="0" smtClean="0"/>
                <a:t>Objective 3: </a:t>
              </a:r>
              <a:r>
                <a:rPr lang="en-US" sz="1100" dirty="0" smtClean="0"/>
                <a:t>EM collaboration workgroup will </a:t>
              </a:r>
              <a:r>
                <a:rPr lang="en-US" sz="1100" dirty="0"/>
                <a:t>develop EM template to demonstrate value of DE </a:t>
              </a:r>
              <a:r>
                <a:rPr lang="en-US" sz="1100" dirty="0" smtClean="0"/>
                <a:t>and develop FEMA </a:t>
              </a:r>
              <a:r>
                <a:rPr lang="en-US" sz="1100" dirty="0"/>
                <a:t>resource typing standardization for disaster </a:t>
              </a:r>
              <a:r>
                <a:rPr lang="en-US" sz="1100" dirty="0" smtClean="0"/>
                <a:t>epidemiologists by Spring 2019.</a:t>
              </a:r>
              <a:endParaRPr lang="en-US" sz="1100" dirty="0"/>
            </a:p>
            <a:p>
              <a:endParaRPr lang="en-US" sz="1100" dirty="0" smtClean="0"/>
            </a:p>
            <a:p>
              <a:r>
                <a:rPr lang="en-US" sz="1100" b="1" dirty="0" smtClean="0"/>
                <a:t>Objective 4: </a:t>
              </a:r>
              <a:r>
                <a:rPr lang="en-US" sz="1100" dirty="0" smtClean="0"/>
                <a:t>Collaborate across disciplines and organizations, including: climate change subcommittee</a:t>
              </a:r>
              <a:r>
                <a:rPr lang="en-US" sz="1100" dirty="0"/>
                <a:t>, emergency </a:t>
              </a:r>
              <a:r>
                <a:rPr lang="en-US" sz="1100" dirty="0" smtClean="0"/>
                <a:t>managers, tribal epidemiology and EM’s, and academic partnerships.</a:t>
              </a:r>
              <a:endParaRPr lang="en-US" sz="1200" dirty="0"/>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5886" t="30888" r="64153" b="55666"/>
            <a:stretch>
              <a:fillRect/>
            </a:stretch>
          </p:blipFill>
          <p:spPr bwMode="auto">
            <a:xfrm>
              <a:off x="381000" y="381000"/>
              <a:ext cx="1812324" cy="762000"/>
            </a:xfrm>
            <a:prstGeom prst="roundRect">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spTree>
    <p:extLst>
      <p:ext uri="{BB962C8B-B14F-4D97-AF65-F5344CB8AC3E}">
        <p14:creationId xmlns:p14="http://schemas.microsoft.com/office/powerpoint/2010/main" val="3946279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310</Words>
  <Application>Microsoft Office PowerPoint</Application>
  <PresentationFormat>On-screen Show (4:3)</PresentationFormat>
  <Paragraphs>29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City of Nashua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conleya</dc:creator>
  <cp:lastModifiedBy>Konen, Tess (MDH)</cp:lastModifiedBy>
  <cp:revision>19</cp:revision>
  <cp:lastPrinted>2016-09-06T17:30:24Z</cp:lastPrinted>
  <dcterms:created xsi:type="dcterms:W3CDTF">2015-05-18T19:52:48Z</dcterms:created>
  <dcterms:modified xsi:type="dcterms:W3CDTF">2019-08-13T15:54:40Z</dcterms:modified>
</cp:coreProperties>
</file>