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12"/>
  </p:notes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9" charset="0"/>
        <a:ea typeface="ＭＳ Ｐゴシック" pitchFamily="9" charset="-128"/>
        <a:cs typeface="ＭＳ Ｐゴシック" pitchFamily="9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9" charset="0"/>
        <a:ea typeface="ＭＳ Ｐゴシック" pitchFamily="9" charset="-128"/>
        <a:cs typeface="ＭＳ Ｐゴシック" pitchFamily="9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9" charset="0"/>
        <a:ea typeface="ＭＳ Ｐゴシック" pitchFamily="9" charset="-128"/>
        <a:cs typeface="ＭＳ Ｐゴシック" pitchFamily="9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9" charset="0"/>
        <a:ea typeface="ＭＳ Ｐゴシック" pitchFamily="9" charset="-128"/>
        <a:cs typeface="ＭＳ Ｐゴシック" pitchFamily="9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9" charset="0"/>
        <a:ea typeface="ＭＳ Ｐゴシック" pitchFamily="9" charset="-128"/>
        <a:cs typeface="ＭＳ Ｐゴシック" pitchFamily="9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9" charset="0"/>
        <a:ea typeface="ＭＳ Ｐゴシック" pitchFamily="9" charset="-128"/>
        <a:cs typeface="ＭＳ Ｐゴシック" pitchFamily="9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9" charset="0"/>
        <a:ea typeface="ＭＳ Ｐゴシック" pitchFamily="9" charset="-128"/>
        <a:cs typeface="ＭＳ Ｐゴシック" pitchFamily="9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9" charset="0"/>
        <a:ea typeface="ＭＳ Ｐゴシック" pitchFamily="9" charset="-128"/>
        <a:cs typeface="ＭＳ Ｐゴシック" pitchFamily="9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9" charset="0"/>
        <a:ea typeface="ＭＳ Ｐゴシック" pitchFamily="9" charset="-128"/>
        <a:cs typeface="ＭＳ Ｐゴシック" pitchFamily="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3B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87590" autoAdjust="0"/>
  </p:normalViewPr>
  <p:slideViewPr>
    <p:cSldViewPr snapToGrid="0" snapToObjects="1">
      <p:cViewPr varScale="1">
        <p:scale>
          <a:sx n="94" d="100"/>
          <a:sy n="94" d="100"/>
        </p:scale>
        <p:origin x="133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A57B3-756B-4683-8312-EC06616D86D8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860DA-B58B-4D49-8679-D36EB1593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25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 Outline</a:t>
            </a: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Introduction the topic and motivation for the discussion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—setup the issue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(10 min Rachel Santamaria Schwartz)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 we demonstrate the value of programs?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–Introduce impacts document, circulate copies among participants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(15 min Carina Elsenboss)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Telling the story, communications and advocacy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—Distill information to make it the most impactful to communicate with different audiences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(15 min Meghan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McGinty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/NACCHO GA)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“Workshop time”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–circulating copies of the document among audience members have individuals or small groups work together to personalize the template/tool with their own stories and information that clearly illustrate the public health impacts of disasters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(Audience/ALL 15-20 min)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Debrief and reaction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—what’s missing? What stories are people adding to illustrate impacts? How can we best use this information to advocate for public health i.e. funding, a seat at the table in planning and response, PAPHRA etc.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(30 min)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23D8EE-5EFD-4088-A50D-7538A35903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9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1278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9E2912-1995-4BDB-A00B-CF3DED67D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9" charset="0"/>
                <a:ea typeface="ＭＳ Ｐゴシック" pitchFamily="9" charset="-128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9" charset="0"/>
              <a:ea typeface="ＭＳ Ｐゴシック" pitchFamily="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4406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9E2912-1995-4BDB-A00B-CF3DED67D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9" charset="0"/>
                <a:ea typeface="ＭＳ Ｐゴシック" pitchFamily="9" charset="-128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9" charset="0"/>
              <a:ea typeface="ＭＳ Ｐゴシック" pitchFamily="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6397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Michael</a:t>
            </a:r>
          </a:p>
          <a:p>
            <a:r>
              <a:rPr lang="en-US" dirty="0" smtClean="0"/>
              <a:t>Eric </a:t>
            </a:r>
            <a:r>
              <a:rPr lang="en-US" dirty="0" err="1" smtClean="0"/>
              <a:t>Nogi</a:t>
            </a:r>
            <a:r>
              <a:rPr lang="en-US" dirty="0" smtClean="0"/>
              <a:t> was an</a:t>
            </a:r>
            <a:r>
              <a:rPr lang="en-US" baseline="0" dirty="0" smtClean="0"/>
              <a:t> Epidemiologist at CDC in the 1980s when he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9E2912-1995-4BDB-A00B-CF3DED67D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9" charset="0"/>
                <a:ea typeface="ＭＳ Ｐゴシック" pitchFamily="9" charset="-128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9" charset="0"/>
              <a:ea typeface="ＭＳ Ｐゴシック" pitchFamily="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7405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Tess  PH + PHEP = CDC, States, Locals, Tribal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9E2912-1995-4BDB-A00B-CF3DED67D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9" charset="0"/>
                <a:ea typeface="ＭＳ Ｐゴシック" pitchFamily="9" charset="-128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9" charset="0"/>
              <a:ea typeface="ＭＳ Ｐゴシック" pitchFamily="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0003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9E2912-1995-4BDB-A00B-CF3DED67D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9" charset="0"/>
                <a:ea typeface="ＭＳ Ｐゴシック" pitchFamily="9" charset="-128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9" charset="0"/>
              <a:ea typeface="ＭＳ Ｐゴシック" pitchFamily="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360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9E2912-1995-4BDB-A00B-CF3DED67DB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9" charset="0"/>
                <a:ea typeface="ＭＳ Ｐゴシック" pitchFamily="9" charset="-128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9" charset="0"/>
              <a:ea typeface="ＭＳ Ｐゴシック" pitchFamily="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2164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 smtClean="0"/>
              <a:t>Tess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 smtClean="0"/>
              <a:t>Framework created the applications of epidemiology in disaster settings</a:t>
            </a:r>
          </a:p>
          <a:p>
            <a:endParaRPr lang="en-US" dirty="0" smtClean="0"/>
          </a:p>
          <a:p>
            <a:r>
              <a:rPr lang="en-US" dirty="0" smtClean="0"/>
              <a:t>Developed by:</a:t>
            </a:r>
          </a:p>
          <a:p>
            <a:r>
              <a:rPr lang="en-US" dirty="0" smtClean="0"/>
              <a:t>Centers for Disease Control &amp; Prevention (CDC)/National Center for Environmental Health (NCEH) and</a:t>
            </a:r>
          </a:p>
          <a:p>
            <a:r>
              <a:rPr lang="en-US" dirty="0" smtClean="0"/>
              <a:t>Council for State and Territorial Epidemiologists (CSTE)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796137-3900-4824-8FC8-DBE0485BB1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9" charset="0"/>
                <a:ea typeface="ＭＳ Ｐゴシック" pitchFamily="9" charset="-128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9" charset="0"/>
              <a:ea typeface="ＭＳ Ｐゴシック" pitchFamily="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7504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06BA0-BE88-E94A-BEAA-76B60B422298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EC5FD-3B3C-234D-A6C7-5DAB505DD9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189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0BBA6-DFC0-1241-8C84-F5C8A7068193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DEE5E-9D4C-7343-959D-DD34FE263B9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493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5F26B-CB48-DC47-AA61-2EAF217F8E69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FE2B8-92D7-C64B-ACF6-51C76964013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34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94186-9E9E-1B44-98E5-A9C4B01AC816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80F05-A8BF-6C45-BC2C-A687E726B33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512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3918B-0A89-CE43-8ABF-A13E70DEBABE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6894E-268B-8C46-8EAD-BABC09C8163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501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1AC5C-CF7B-E74A-9AF8-859CC08763D4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9626E-6D12-6748-9464-BFA63DB3F5B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672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28681-C2FC-2244-8B30-21B95B46F0AE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3508D-0181-FB4B-AA84-595038E08E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587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0967C-18A3-5041-9FD0-CA91D09D4ECE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EE6DB-ECCD-8F42-A4FE-C390E5250B2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24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298C0-4385-4444-9CF2-AE6B5989E32B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E7845-381D-504E-A194-78070BC2D93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770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4F6BB-427B-6749-B1E8-4D5A24222D79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96BB9-B10D-1D47-8DCF-192C3ED0875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841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9BC6E-CE44-1043-8ADF-AA1E8F74FADE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F4878-BD16-1946-A4E4-884A6B8A398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263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06BA0-BE88-E94A-BEAA-76B60B422298}" type="datetime1">
              <a:rPr lang="en-US"/>
              <a:pPr>
                <a:defRPr/>
              </a:pPr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EC5FD-3B3C-234D-A6C7-5DAB505DD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539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0BBA6-DFC0-1241-8C84-F5C8A7068193}" type="datetime1">
              <a:rPr lang="en-US"/>
              <a:pPr>
                <a:defRPr/>
              </a:pPr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DEE5E-9D4C-7343-959D-DD34FE263B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32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5F26B-CB48-DC47-AA61-2EAF217F8E69}" type="datetime1">
              <a:rPr lang="en-US"/>
              <a:pPr>
                <a:defRPr/>
              </a:pPr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FE2B8-92D7-C64B-ACF6-51C7696401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51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94186-9E9E-1B44-98E5-A9C4B01AC816}" type="datetime1">
              <a:rPr lang="en-US"/>
              <a:pPr>
                <a:defRPr/>
              </a:pPr>
              <a:t>4/9/2018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80F05-A8BF-6C45-BC2C-A687E726B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2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3918B-0A89-CE43-8ABF-A13E70DEBABE}" type="datetime1">
              <a:rPr lang="en-US"/>
              <a:pPr>
                <a:defRPr/>
              </a:pPr>
              <a:t>4/9/2018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6894E-268B-8C46-8EAD-BABC09C816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04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1AC5C-CF7B-E74A-9AF8-859CC08763D4}" type="datetime1">
              <a:rPr lang="en-US"/>
              <a:pPr>
                <a:defRPr/>
              </a:pPr>
              <a:t>4/9/2018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9626E-6D12-6748-9464-BFA63DB3F5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572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28681-C2FC-2244-8B30-21B95B46F0AE}" type="datetime1">
              <a:rPr lang="en-US"/>
              <a:pPr>
                <a:defRPr/>
              </a:pPr>
              <a:t>4/9/2018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3508D-0181-FB4B-AA84-595038E08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6453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0967C-18A3-5041-9FD0-CA91D09D4ECE}" type="datetime1">
              <a:rPr lang="en-US"/>
              <a:pPr>
                <a:defRPr/>
              </a:pPr>
              <a:t>4/9/2018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EE6DB-ECCD-8F42-A4FE-C390E5250B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43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298C0-4385-4444-9CF2-AE6B5989E32B}" type="datetime1">
              <a:rPr lang="en-US"/>
              <a:pPr>
                <a:defRPr/>
              </a:pPr>
              <a:t>4/9/2018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E7845-381D-504E-A194-78070BC2D9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510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4F6BB-427B-6749-B1E8-4D5A24222D79}" type="datetime1">
              <a:rPr lang="en-US"/>
              <a:pPr>
                <a:defRPr/>
              </a:pPr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96BB9-B10D-1D47-8DCF-192C3ED087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53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9BC6E-CE44-1043-8ADF-AA1E8F74FADE}" type="datetime1">
              <a:rPr lang="en-US"/>
              <a:pPr>
                <a:defRPr/>
              </a:pPr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F4878-BD16-1946-A4E4-884A6B8A39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61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342900">
              <a:defRPr/>
            </a:pPr>
            <a:fld id="{9A8A4008-ED04-EC4A-9D52-52C4B707DB3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>
                <a:defRPr/>
              </a:pPr>
              <a:t>4/9/2018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3429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342900">
              <a:defRPr/>
            </a:pPr>
            <a:fld id="{7304CA23-8F4A-1649-9A51-5958A9D495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88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pitchFamily="9" charset="0"/>
        <a:buChar char="•"/>
        <a:defRPr sz="2400" kern="12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pitchFamily="9" charset="0"/>
        <a:buChar char="–"/>
        <a:defRPr sz="21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itchFamily="9" charset="0"/>
        <a:buChar char="•"/>
        <a:defRPr sz="18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itchFamily="9" charset="0"/>
        <a:buChar char="–"/>
        <a:defRPr sz="15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itchFamily="9" charset="0"/>
        <a:buChar char="»"/>
        <a:defRPr sz="15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8A4008-ED04-EC4A-9D52-52C4B707DB37}" type="datetime1">
              <a:rPr lang="en-US"/>
              <a:pPr>
                <a:defRPr/>
              </a:pPr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304CA23-8F4A-1649-9A51-5958A9D495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52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9" charset="0"/>
        <a:buChar char="•"/>
        <a:defRPr sz="3200" kern="12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9" charset="0"/>
        <a:buChar char="–"/>
        <a:defRPr sz="28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9" charset="0"/>
        <a:buChar char="•"/>
        <a:defRPr sz="24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9" charset="0"/>
        <a:buChar char="–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9" charset="0"/>
        <a:buChar char="»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2162018"/>
            <a:ext cx="8562975" cy="1203746"/>
          </a:xfrm>
        </p:spPr>
        <p:txBody>
          <a:bodyPr/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Arial" pitchFamily="9" charset="0"/>
                <a:ea typeface="ＭＳ Ｐゴシック" pitchFamily="9" charset="-128"/>
              </a:rPr>
              <a:t>This session will feature Poll Everywhere – a fun and exciting tool that enables the presenter to survey the audience and display the results in real time</a:t>
            </a:r>
            <a:endParaRPr lang="en-US" sz="405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499114"/>
            <a:ext cx="91440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To participate, please text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PREPSUMMIT1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to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22333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or visit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PollEv.com/prepsummit1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44262" y="5097007"/>
            <a:ext cx="45375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THANK YOU!!!</a:t>
            </a:r>
          </a:p>
        </p:txBody>
      </p:sp>
    </p:spTree>
    <p:extLst>
      <p:ext uri="{BB962C8B-B14F-4D97-AF65-F5344CB8AC3E}">
        <p14:creationId xmlns:p14="http://schemas.microsoft.com/office/powerpoint/2010/main" val="2695806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679" y="3826734"/>
            <a:ext cx="7573704" cy="1722984"/>
          </a:xfrm>
        </p:spPr>
        <p:txBody>
          <a:bodyPr/>
          <a:lstStyle/>
          <a:p>
            <a:r>
              <a:rPr lang="en-US" altLang="en-US" dirty="0" smtClean="0">
                <a:solidFill>
                  <a:srgbClr val="E85205"/>
                </a:solidFill>
                <a:latin typeface="PF Bulletin Sans Pro" charset="0"/>
              </a:rPr>
              <a:t>Applying Disaster Epidemiology Tools and Methods During Local Responses</a:t>
            </a:r>
            <a:r>
              <a:rPr lang="en-US" altLang="en-US" sz="4000" dirty="0" smtClean="0">
                <a:solidFill>
                  <a:srgbClr val="E85205"/>
                </a:solidFill>
                <a:latin typeface="PF Bulletin Sans Pro" charset="0"/>
              </a:rPr>
              <a:t/>
            </a:r>
            <a:br>
              <a:rPr lang="en-US" altLang="en-US" sz="4000" dirty="0" smtClean="0">
                <a:solidFill>
                  <a:srgbClr val="E85205"/>
                </a:solidFill>
                <a:latin typeface="PF Bulletin Sans Pro" charset="0"/>
              </a:rPr>
            </a:br>
            <a:r>
              <a:rPr lang="en-US" altLang="en-US" sz="4000" dirty="0" smtClean="0">
                <a:solidFill>
                  <a:srgbClr val="E85205"/>
                </a:solidFill>
                <a:latin typeface="PF Bulletin Sans Pro" charset="0"/>
              </a:rPr>
              <a:t/>
            </a:r>
            <a:br>
              <a:rPr lang="en-US" altLang="en-US" sz="4000" dirty="0" smtClean="0">
                <a:solidFill>
                  <a:srgbClr val="E85205"/>
                </a:solidFill>
                <a:latin typeface="PF Bulletin Sans Pro" charset="0"/>
              </a:rPr>
            </a:br>
            <a:r>
              <a:rPr lang="en-US" altLang="en-US" sz="3600" dirty="0" smtClean="0">
                <a:solidFill>
                  <a:srgbClr val="E85205"/>
                </a:solidFill>
                <a:latin typeface="PF Bulletin Sans Pro" charset="0"/>
              </a:rPr>
              <a:t>Svetlana </a:t>
            </a:r>
            <a:r>
              <a:rPr lang="en-US" altLang="en-US" sz="3600" dirty="0" err="1" smtClean="0">
                <a:solidFill>
                  <a:srgbClr val="E85205"/>
                </a:solidFill>
                <a:latin typeface="PF Bulletin Sans Pro" charset="0"/>
              </a:rPr>
              <a:t>Smorodinksy</a:t>
            </a:r>
            <a:r>
              <a:rPr lang="en-US" altLang="en-US" sz="3600" dirty="0" smtClean="0">
                <a:solidFill>
                  <a:srgbClr val="E85205"/>
                </a:solidFill>
                <a:latin typeface="PF Bulletin Sans Pro" charset="0"/>
              </a:rPr>
              <a:t>, MPH</a:t>
            </a:r>
            <a:br>
              <a:rPr lang="en-US" altLang="en-US" sz="3600" dirty="0" smtClean="0">
                <a:solidFill>
                  <a:srgbClr val="E85205"/>
                </a:solidFill>
                <a:latin typeface="PF Bulletin Sans Pro" charset="0"/>
              </a:rPr>
            </a:br>
            <a:r>
              <a:rPr lang="en-US" altLang="en-US" sz="3600" dirty="0" smtClean="0">
                <a:solidFill>
                  <a:srgbClr val="E85205"/>
                </a:solidFill>
                <a:latin typeface="PF Bulletin Sans Pro" charset="0"/>
              </a:rPr>
              <a:t>Jessica White, </a:t>
            </a:r>
            <a:r>
              <a:rPr lang="en-US" altLang="en-US" sz="3600" dirty="0" err="1" smtClean="0">
                <a:solidFill>
                  <a:srgbClr val="E85205"/>
                </a:solidFill>
                <a:latin typeface="PF Bulletin Sans Pro" charset="0"/>
              </a:rPr>
              <a:t>DrPH</a:t>
            </a:r>
            <a:r>
              <a:rPr lang="en-US" altLang="en-US" sz="3600" dirty="0" smtClean="0">
                <a:solidFill>
                  <a:srgbClr val="E85205"/>
                </a:solidFill>
                <a:latin typeface="PF Bulletin Sans Pro" charset="0"/>
              </a:rPr>
              <a:t> MS</a:t>
            </a:r>
            <a:r>
              <a:rPr lang="en-US" altLang="en-US" sz="4000" dirty="0" smtClean="0">
                <a:solidFill>
                  <a:srgbClr val="E85205"/>
                </a:solidFill>
                <a:latin typeface="PF Bulletin Sans Pro" charset="0"/>
              </a:rPr>
              <a:t/>
            </a:r>
            <a:br>
              <a:rPr lang="en-US" altLang="en-US" sz="4000" dirty="0" smtClean="0">
                <a:solidFill>
                  <a:srgbClr val="E85205"/>
                </a:solidFill>
                <a:latin typeface="PF Bulletin Sans Pro" charset="0"/>
              </a:rPr>
            </a:br>
            <a:r>
              <a:rPr lang="en-US" altLang="en-US" dirty="0" smtClean="0">
                <a:solidFill>
                  <a:srgbClr val="E85205"/>
                </a:solidFill>
                <a:latin typeface="PF Bulletin Sans Pro" charset="0"/>
              </a:rPr>
              <a:t/>
            </a:r>
            <a:br>
              <a:rPr lang="en-US" altLang="en-US" dirty="0" smtClean="0">
                <a:solidFill>
                  <a:srgbClr val="E85205"/>
                </a:solidFill>
                <a:latin typeface="PF Bulletin Sans Pro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355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2363638" y="35539"/>
            <a:ext cx="6599387" cy="994172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E85205"/>
                </a:solidFill>
                <a:latin typeface="PF Bulletin Sans Pro" charset="0"/>
              </a:rPr>
              <a:t>Background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2363638" y="1029711"/>
            <a:ext cx="6780362" cy="3803845"/>
          </a:xfrm>
        </p:spPr>
        <p:txBody>
          <a:bodyPr/>
          <a:lstStyle/>
          <a:p>
            <a:pPr eaLnBrk="1" hangingPunct="1"/>
            <a:r>
              <a:rPr lang="en-US" altLang="en-US" sz="2800" b="1" dirty="0" smtClean="0">
                <a:cs typeface="Arial" panose="020B0604020202020204" pitchFamily="34" charset="0"/>
              </a:rPr>
              <a:t>Epidemiology </a:t>
            </a:r>
            <a:r>
              <a:rPr lang="en-US" altLang="en-US" sz="2800" dirty="0" smtClean="0">
                <a:cs typeface="Arial" panose="020B0604020202020204" pitchFamily="34" charset="0"/>
              </a:rPr>
              <a:t>is the study of </a:t>
            </a:r>
            <a:r>
              <a:rPr lang="en-US" altLang="en-US" sz="2800" u="sng" dirty="0" smtClean="0">
                <a:cs typeface="Arial" panose="020B0604020202020204" pitchFamily="34" charset="0"/>
              </a:rPr>
              <a:t>distribution</a:t>
            </a:r>
            <a:r>
              <a:rPr lang="en-US" altLang="en-US" sz="2800" dirty="0" smtClean="0">
                <a:cs typeface="Arial" panose="020B0604020202020204" pitchFamily="34" charset="0"/>
              </a:rPr>
              <a:t> and </a:t>
            </a:r>
            <a:r>
              <a:rPr lang="en-US" altLang="en-US" sz="2800" u="sng" dirty="0" smtClean="0">
                <a:cs typeface="Arial" panose="020B0604020202020204" pitchFamily="34" charset="0"/>
              </a:rPr>
              <a:t>determinants</a:t>
            </a:r>
            <a:r>
              <a:rPr lang="en-US" altLang="en-US" sz="2800" dirty="0" smtClean="0">
                <a:cs typeface="Arial" panose="020B0604020202020204" pitchFamily="34" charset="0"/>
              </a:rPr>
              <a:t> of illness, injury, disability and death in specified </a:t>
            </a:r>
            <a:r>
              <a:rPr lang="en-US" altLang="en-US" sz="2800" u="sng" dirty="0" smtClean="0">
                <a:cs typeface="Arial" panose="020B0604020202020204" pitchFamily="34" charset="0"/>
              </a:rPr>
              <a:t>populations</a:t>
            </a:r>
            <a:r>
              <a:rPr lang="en-US" altLang="en-US" sz="2800" dirty="0" smtClean="0">
                <a:cs typeface="Arial" panose="020B0604020202020204" pitchFamily="34" charset="0"/>
              </a:rPr>
              <a:t>, and the application of this study to minimize these outcomes.</a:t>
            </a:r>
            <a:endParaRPr lang="en-US" altLang="en-US" sz="1600" dirty="0"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2800" dirty="0" smtClean="0">
                <a:cs typeface="Arial" panose="020B0604020202020204" pitchFamily="34" charset="0"/>
              </a:rPr>
              <a:t>Applied across all of public health, including infectious diseases, chronic conditions, injuries, environmental and occupational hazards</a:t>
            </a:r>
          </a:p>
        </p:txBody>
      </p:sp>
      <p:pic>
        <p:nvPicPr>
          <p:cNvPr id="2970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478" y="5108970"/>
            <a:ext cx="2851547" cy="1749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9315" y="5108970"/>
            <a:ext cx="2456901" cy="167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0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2337757" y="18286"/>
            <a:ext cx="6625267" cy="994172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E85205"/>
                </a:solidFill>
                <a:latin typeface="PF Bulletin Sans Pro" charset="0"/>
              </a:rPr>
              <a:t>Background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2398143" y="849859"/>
            <a:ext cx="6745857" cy="5913250"/>
          </a:xfrm>
        </p:spPr>
        <p:txBody>
          <a:bodyPr/>
          <a:lstStyle/>
          <a:p>
            <a:pPr eaLnBrk="1" hangingPunct="1"/>
            <a:r>
              <a:rPr lang="en-US" altLang="en-US" sz="3000" dirty="0" smtClean="0">
                <a:cs typeface="Arial" panose="020B0604020202020204" pitchFamily="34" charset="0"/>
              </a:rPr>
              <a:t>Epidemiology applied in disaster settings is called </a:t>
            </a:r>
            <a:r>
              <a:rPr lang="en-US" altLang="en-US" sz="3000" b="1" dirty="0" smtClean="0">
                <a:cs typeface="Arial" panose="020B0604020202020204" pitchFamily="34" charset="0"/>
              </a:rPr>
              <a:t>disaster epidemiology </a:t>
            </a:r>
            <a:r>
              <a:rPr lang="en-US" altLang="en-US" sz="3000" dirty="0" smtClean="0">
                <a:cs typeface="Arial" panose="020B0604020202020204" pitchFamily="34" charset="0"/>
              </a:rPr>
              <a:t>(DE) </a:t>
            </a:r>
          </a:p>
          <a:p>
            <a:pPr eaLnBrk="1" hangingPunct="1"/>
            <a:r>
              <a:rPr lang="en-US" altLang="en-US" sz="3000" dirty="0" smtClean="0">
                <a:cs typeface="Arial" panose="020B0604020202020204" pitchFamily="34" charset="0"/>
              </a:rPr>
              <a:t>DE provides </a:t>
            </a:r>
            <a:r>
              <a:rPr lang="en-US" altLang="en-US" sz="3000" b="1" dirty="0" smtClean="0">
                <a:cs typeface="Arial" panose="020B0604020202020204" pitchFamily="34" charset="0"/>
              </a:rPr>
              <a:t>reliable</a:t>
            </a:r>
            <a:r>
              <a:rPr lang="en-US" altLang="en-US" sz="3000" dirty="0" smtClean="0">
                <a:cs typeface="Arial" panose="020B0604020202020204" pitchFamily="34" charset="0"/>
              </a:rPr>
              <a:t> and </a:t>
            </a:r>
            <a:r>
              <a:rPr lang="en-US" altLang="en-US" sz="3000" b="1" dirty="0" smtClean="0">
                <a:cs typeface="Arial" panose="020B0604020202020204" pitchFamily="34" charset="0"/>
              </a:rPr>
              <a:t>actionable information </a:t>
            </a:r>
            <a:r>
              <a:rPr lang="en-US" altLang="en-US" sz="3000" dirty="0" smtClean="0">
                <a:cs typeface="Arial" panose="020B0604020202020204" pitchFamily="34" charset="0"/>
              </a:rPr>
              <a:t>to incident commanders, planners, and </a:t>
            </a:r>
            <a:r>
              <a:rPr lang="en-US" altLang="en-US" sz="3000" b="1" dirty="0" smtClean="0">
                <a:cs typeface="Arial" panose="020B0604020202020204" pitchFamily="34" charset="0"/>
              </a:rPr>
              <a:t>decision-makers</a:t>
            </a:r>
            <a:endParaRPr lang="en-US" altLang="en-US" sz="3000" dirty="0" smtClean="0">
              <a:cs typeface="Arial" panose="020B0604020202020204" pitchFamily="34" charset="0"/>
            </a:endParaRPr>
          </a:p>
          <a:p>
            <a:r>
              <a:rPr lang="en-US" altLang="en-US" sz="3000" dirty="0" smtClean="0">
                <a:cs typeface="Arial" panose="020B0604020202020204" pitchFamily="34" charset="0"/>
              </a:rPr>
              <a:t>Emergency managers across the country are partnering with epidemiologists</a:t>
            </a:r>
          </a:p>
          <a:p>
            <a:r>
              <a:rPr lang="en-US" altLang="en-US" sz="3000" dirty="0" smtClean="0">
                <a:cs typeface="Arial" panose="020B0604020202020204" pitchFamily="34" charset="0"/>
              </a:rPr>
              <a:t>Foundational </a:t>
            </a:r>
            <a:r>
              <a:rPr lang="en-US" altLang="en-US" sz="3000" dirty="0">
                <a:cs typeface="Arial" panose="020B0604020202020204" pitchFamily="34" charset="0"/>
              </a:rPr>
              <a:t>capability under </a:t>
            </a:r>
            <a:r>
              <a:rPr lang="en-US" altLang="en-US" sz="3000" b="1" dirty="0">
                <a:cs typeface="Arial" panose="020B0604020202020204" pitchFamily="34" charset="0"/>
              </a:rPr>
              <a:t>ESF-8</a:t>
            </a:r>
            <a:r>
              <a:rPr lang="en-US" altLang="en-US" sz="3000" dirty="0">
                <a:cs typeface="Arial" panose="020B0604020202020204" pitchFamily="34" charset="0"/>
              </a:rPr>
              <a:t> public health planning and response</a:t>
            </a:r>
          </a:p>
          <a:p>
            <a:endParaRPr lang="en-US" altLang="en-US" sz="3000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46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2449901" y="136922"/>
            <a:ext cx="6513123" cy="994172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E85205"/>
                </a:solidFill>
                <a:latin typeface="PF Bulletin Sans Pro" charset="0"/>
              </a:rPr>
              <a:t>Background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2449902" y="1272553"/>
            <a:ext cx="6513122" cy="5378413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cs typeface="Arial" panose="020B0604020202020204" pitchFamily="34" charset="0"/>
              </a:rPr>
              <a:t>Origins of DE </a:t>
            </a:r>
          </a:p>
          <a:p>
            <a:pPr lvl="1" eaLnBrk="1" hangingPunct="1"/>
            <a:r>
              <a:rPr lang="en-US" altLang="en-US" dirty="0">
                <a:cs typeface="Arial" panose="020B0604020202020204" pitchFamily="34" charset="0"/>
              </a:rPr>
              <a:t>1980s: Description of epidemiologist roles in disaster response </a:t>
            </a:r>
          </a:p>
          <a:p>
            <a:pPr lvl="1" eaLnBrk="1" hangingPunct="1"/>
            <a:r>
              <a:rPr lang="en-US" altLang="en-US" dirty="0">
                <a:cs typeface="Arial" panose="020B0604020202020204" pitchFamily="34" charset="0"/>
              </a:rPr>
              <a:t>1990s: Public health and epidemiologic methods in disaster response published </a:t>
            </a:r>
          </a:p>
          <a:p>
            <a:pPr lvl="1" eaLnBrk="1" hangingPunct="1"/>
            <a:r>
              <a:rPr lang="en-US" altLang="en-US" dirty="0">
                <a:cs typeface="Arial" panose="020B0604020202020204" pitchFamily="34" charset="0"/>
              </a:rPr>
              <a:t>2010: Systematic use of “</a:t>
            </a:r>
            <a:r>
              <a:rPr lang="en-US" altLang="ja-JP" i="1" dirty="0">
                <a:cs typeface="Arial" panose="020B0604020202020204" pitchFamily="34" charset="0"/>
              </a:rPr>
              <a:t>disaster epidemiology</a:t>
            </a:r>
            <a:r>
              <a:rPr lang="en-US" altLang="en-US" dirty="0">
                <a:cs typeface="Arial" panose="020B0604020202020204" pitchFamily="34" charset="0"/>
              </a:rPr>
              <a:t>”</a:t>
            </a:r>
            <a:r>
              <a:rPr lang="en-US" altLang="ja-JP" dirty="0">
                <a:cs typeface="Arial" panose="020B0604020202020204" pitchFamily="34" charset="0"/>
              </a:rPr>
              <a:t> helped establish the discipline as a formal subset of epidemiology with broad application</a:t>
            </a:r>
            <a:endParaRPr lang="en-US" alt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45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2398143" y="136922"/>
            <a:ext cx="6564882" cy="994172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E85205"/>
                </a:solidFill>
                <a:latin typeface="PF Bulletin Sans Pro" charset="0"/>
              </a:rPr>
              <a:t>Background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2400750" y="1131094"/>
            <a:ext cx="6475832" cy="5554378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Integrating DE across disciplines and </a:t>
            </a:r>
            <a:r>
              <a:rPr lang="en-US" altLang="en-US" sz="2400" dirty="0" smtClean="0"/>
              <a:t>agencies</a:t>
            </a:r>
          </a:p>
          <a:p>
            <a:pPr lvl="1"/>
            <a:r>
              <a:rPr lang="en-US" altLang="en-US" sz="2100" dirty="0"/>
              <a:t>Public Health and PHEP</a:t>
            </a:r>
          </a:p>
          <a:p>
            <a:pPr lvl="1"/>
            <a:r>
              <a:rPr lang="en-US" altLang="en-US" sz="2100" dirty="0"/>
              <a:t>Hospitals</a:t>
            </a:r>
          </a:p>
          <a:p>
            <a:pPr lvl="1"/>
            <a:r>
              <a:rPr lang="en-US" altLang="en-US" sz="2100" dirty="0"/>
              <a:t>Academic partners</a:t>
            </a:r>
          </a:p>
          <a:p>
            <a:pPr lvl="1"/>
            <a:r>
              <a:rPr lang="en-US" altLang="en-US" sz="2100" dirty="0"/>
              <a:t>Industrial hygiene and safety professionals</a:t>
            </a:r>
          </a:p>
          <a:p>
            <a:pPr lvl="1"/>
            <a:r>
              <a:rPr lang="en-US" altLang="en-US" sz="2100" dirty="0"/>
              <a:t>Emergency managers</a:t>
            </a:r>
          </a:p>
          <a:p>
            <a:pPr lvl="1"/>
            <a:r>
              <a:rPr lang="en-US" altLang="en-US" sz="2100" dirty="0"/>
              <a:t>Responders</a:t>
            </a:r>
          </a:p>
          <a:p>
            <a:pPr lvl="1"/>
            <a:r>
              <a:rPr lang="en-US" altLang="en-US" sz="2100" dirty="0"/>
              <a:t>Regulators</a:t>
            </a:r>
          </a:p>
          <a:p>
            <a:pPr lvl="1"/>
            <a:r>
              <a:rPr lang="en-US" altLang="en-US" sz="2100" dirty="0"/>
              <a:t>Business community</a:t>
            </a:r>
          </a:p>
        </p:txBody>
      </p:sp>
      <p:pic>
        <p:nvPicPr>
          <p:cNvPr id="4" name="Picture 3" descr="6096797390_a40d32552a_o.jpg"/>
          <p:cNvPicPr>
            <a:picLocks noChangeAspect="1"/>
          </p:cNvPicPr>
          <p:nvPr/>
        </p:nvPicPr>
        <p:blipFill>
          <a:blip r:embed="rId3" cstate="print">
            <a:extLst/>
          </a:blip>
          <a:srcRect t="11875" r="1961" b="17537"/>
          <a:stretch>
            <a:fillRect/>
          </a:stretch>
        </p:blipFill>
        <p:spPr>
          <a:xfrm>
            <a:off x="4272681" y="4938897"/>
            <a:ext cx="2740818" cy="1315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2392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2432649" y="136922"/>
            <a:ext cx="6530376" cy="994172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E85205"/>
                </a:solidFill>
                <a:latin typeface="PF Bulletin Sans Pro" charset="0"/>
              </a:rPr>
              <a:t>Background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2516353" y="1315685"/>
            <a:ext cx="4358900" cy="5542315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cs typeface="Arial" panose="020B0604020202020204" pitchFamily="34" charset="0"/>
              </a:rPr>
              <a:t>DE </a:t>
            </a:r>
            <a:r>
              <a:rPr lang="en-US" altLang="en-US" sz="2800" dirty="0" smtClean="0">
                <a:cs typeface="Arial" panose="020B0604020202020204" pitchFamily="34" charset="0"/>
              </a:rPr>
              <a:t>was originally applied in response to </a:t>
            </a:r>
            <a:r>
              <a:rPr lang="en-US" altLang="en-US" sz="2800" dirty="0">
                <a:cs typeface="Arial" panose="020B0604020202020204" pitchFamily="34" charset="0"/>
              </a:rPr>
              <a:t>large scale </a:t>
            </a:r>
            <a:r>
              <a:rPr lang="en-US" altLang="en-US" sz="2800" dirty="0" smtClean="0">
                <a:cs typeface="Arial" panose="020B0604020202020204" pitchFamily="34" charset="0"/>
              </a:rPr>
              <a:t>emergencies, and  </a:t>
            </a:r>
            <a:r>
              <a:rPr lang="en-US" altLang="en-US" sz="2800" dirty="0">
                <a:cs typeface="Arial" panose="020B0604020202020204" pitchFamily="34" charset="0"/>
              </a:rPr>
              <a:t>encompasses:</a:t>
            </a:r>
          </a:p>
          <a:p>
            <a:pPr lvl="1" eaLnBrk="1" hangingPunct="1"/>
            <a:r>
              <a:rPr lang="en-US" altLang="en-US" sz="2400" dirty="0">
                <a:cs typeface="Arial" panose="020B0604020202020204" pitchFamily="34" charset="0"/>
              </a:rPr>
              <a:t>Rapid needs assessment, Surveillance, Tracking, Research and Evaluation and Registries</a:t>
            </a:r>
          </a:p>
          <a:p>
            <a:pPr eaLnBrk="1" hangingPunct="1"/>
            <a:r>
              <a:rPr lang="en-US" altLang="en-US" sz="2800" dirty="0">
                <a:cs typeface="Arial" panose="020B0604020202020204" pitchFamily="34" charset="0"/>
              </a:rPr>
              <a:t>Goal is </a:t>
            </a:r>
            <a:r>
              <a:rPr lang="en-US" altLang="en-US" sz="2800" u="sng" dirty="0" smtClean="0">
                <a:cs typeface="Arial" panose="020B0604020202020204" pitchFamily="34" charset="0"/>
              </a:rPr>
              <a:t>prevention</a:t>
            </a:r>
            <a:endParaRPr lang="en-US" altLang="en-US" sz="2800" u="sng" dirty="0"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2800" dirty="0">
                <a:cs typeface="Arial" panose="020B0604020202020204" pitchFamily="34" charset="0"/>
              </a:rPr>
              <a:t>Incident Command System: Link DE to Medical Unit</a:t>
            </a:r>
          </a:p>
        </p:txBody>
      </p:sp>
      <p:pic>
        <p:nvPicPr>
          <p:cNvPr id="3379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087" y="4707866"/>
            <a:ext cx="2928938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19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797684" y="931332"/>
            <a:ext cx="78550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The Disaster-Management Cycle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Humanitarian Action   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  <a:sym typeface="Wingdings" panose="05000000000000000000" pitchFamily="2" charset="2"/>
              </a:rPr>
              <a:t>◄▬▬▬►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    Sustainable development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237392" y="175170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+mn-cs"/>
              </a:rPr>
              <a:t>Disaster Epidemiology Activities</a:t>
            </a:r>
          </a:p>
        </p:txBody>
      </p:sp>
      <p:sp>
        <p:nvSpPr>
          <p:cNvPr id="7" name="AutoShape 8"/>
          <p:cNvSpPr>
            <a:spLocks noChangeAspect="1" noChangeArrowheads="1" noTextEdit="1"/>
          </p:cNvSpPr>
          <p:nvPr/>
        </p:nvSpPr>
        <p:spPr bwMode="auto">
          <a:xfrm>
            <a:off x="2290763" y="2297906"/>
            <a:ext cx="4350544" cy="345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_s5132"/>
          <p:cNvSpPr>
            <a:spLocks noChangeArrowheads="1"/>
          </p:cNvSpPr>
          <p:nvPr/>
        </p:nvSpPr>
        <p:spPr bwMode="auto">
          <a:xfrm>
            <a:off x="6343015" y="3331129"/>
            <a:ext cx="1243013" cy="907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Prevention/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Mitigation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Preparedness</a:t>
            </a:r>
          </a:p>
        </p:txBody>
      </p:sp>
      <p:sp>
        <p:nvSpPr>
          <p:cNvPr id="9" name="_s5133"/>
          <p:cNvSpPr>
            <a:spLocks noChangeArrowheads="1"/>
          </p:cNvSpPr>
          <p:nvPr/>
        </p:nvSpPr>
        <p:spPr bwMode="auto">
          <a:xfrm>
            <a:off x="5088777" y="5350666"/>
            <a:ext cx="1244204" cy="907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Disaster 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Impact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</a:t>
            </a:r>
          </a:p>
        </p:txBody>
      </p:sp>
      <p:sp>
        <p:nvSpPr>
          <p:cNvPr id="10" name="_s5134"/>
          <p:cNvSpPr>
            <a:spLocks noChangeArrowheads="1"/>
          </p:cNvSpPr>
          <p:nvPr/>
        </p:nvSpPr>
        <p:spPr bwMode="auto">
          <a:xfrm>
            <a:off x="3460108" y="3348394"/>
            <a:ext cx="1244204" cy="907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Rehabilitation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Recovery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Response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5231510" y="6233039"/>
            <a:ext cx="1642178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+mn-cs"/>
              </a:rPr>
              <a:t>Disaster</a:t>
            </a:r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2068667" y="2839168"/>
            <a:ext cx="2133600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+mn-cs"/>
              </a:rPr>
              <a:t>Post-disaster</a:t>
            </a:r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7725281" y="3626654"/>
            <a:ext cx="1593820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+mn-cs"/>
              </a:rPr>
              <a:t>Pre-disaster</a:t>
            </a:r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15" name="_s5129"/>
          <p:cNvSpPr>
            <a:spLocks noChangeArrowheads="1" noTextEdit="1"/>
          </p:cNvSpPr>
          <p:nvPr/>
        </p:nvSpPr>
        <p:spPr bwMode="auto">
          <a:xfrm>
            <a:off x="4333921" y="2446901"/>
            <a:ext cx="2458641" cy="2526450"/>
          </a:xfrm>
          <a:custGeom>
            <a:avLst/>
            <a:gdLst>
              <a:gd name="T0" fmla="*/ 13981320 w 21600"/>
              <a:gd name="T1" fmla="*/ 0 h 21600"/>
              <a:gd name="T2" fmla="*/ 10480185 w 21600"/>
              <a:gd name="T3" fmla="*/ 3207473 h 21600"/>
              <a:gd name="T4" fmla="*/ 17482455 w 21600"/>
              <a:gd name="T5" fmla="*/ 3207473 h 21600"/>
              <a:gd name="T6" fmla="*/ 24461657 w 21600"/>
              <a:gd name="T7" fmla="*/ -1603736 h 21600"/>
              <a:gd name="T8" fmla="*/ 31463775 w 21600"/>
              <a:gd name="T9" fmla="*/ 1603736 h 21600"/>
              <a:gd name="T10" fmla="*/ 20960522 w 21600"/>
              <a:gd name="T11" fmla="*/ 4811209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9 w 21600"/>
              <a:gd name="T19" fmla="*/ 3163 h 21600"/>
              <a:gd name="T20" fmla="*/ 18431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2050" y="3709"/>
                </a:moveTo>
                <a:cubicBezTo>
                  <a:pt x="11637" y="3636"/>
                  <a:pt x="11219" y="3599"/>
                  <a:pt x="10800" y="3599"/>
                </a:cubicBezTo>
                <a:cubicBezTo>
                  <a:pt x="9107" y="3599"/>
                  <a:pt x="7468" y="4196"/>
                  <a:pt x="6171" y="5284"/>
                </a:cubicBezTo>
                <a:lnTo>
                  <a:pt x="3857" y="2526"/>
                </a:lnTo>
                <a:cubicBezTo>
                  <a:pt x="5802" y="894"/>
                  <a:pt x="8260" y="-1"/>
                  <a:pt x="10800" y="-1"/>
                </a:cubicBezTo>
                <a:cubicBezTo>
                  <a:pt x="11428" y="-1"/>
                  <a:pt x="12056" y="54"/>
                  <a:pt x="12675" y="164"/>
                </a:cubicBezTo>
                <a:lnTo>
                  <a:pt x="13144" y="-2495"/>
                </a:lnTo>
                <a:lnTo>
                  <a:pt x="16794" y="2717"/>
                </a:lnTo>
                <a:lnTo>
                  <a:pt x="11581" y="6368"/>
                </a:lnTo>
                <a:lnTo>
                  <a:pt x="12050" y="370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" name="_s5130"/>
          <p:cNvSpPr>
            <a:spLocks noChangeArrowheads="1" noTextEdit="1"/>
          </p:cNvSpPr>
          <p:nvPr/>
        </p:nvSpPr>
        <p:spPr bwMode="auto">
          <a:xfrm rot="7200000">
            <a:off x="4976519" y="3343867"/>
            <a:ext cx="2091928" cy="2621756"/>
          </a:xfrm>
          <a:custGeom>
            <a:avLst/>
            <a:gdLst>
              <a:gd name="T0" fmla="*/ 10772007 w 21600"/>
              <a:gd name="T1" fmla="*/ 0 h 21600"/>
              <a:gd name="T2" fmla="*/ 6453210 w 21600"/>
              <a:gd name="T3" fmla="*/ 8485913 h 21600"/>
              <a:gd name="T4" fmla="*/ 12923077 w 21600"/>
              <a:gd name="T5" fmla="*/ 8485913 h 21600"/>
              <a:gd name="T6" fmla="*/ 17225217 w 21600"/>
              <a:gd name="T7" fmla="*/ -8485913 h 21600"/>
              <a:gd name="T8" fmla="*/ 23678427 w 21600"/>
              <a:gd name="T9" fmla="*/ 8485913 h 21600"/>
              <a:gd name="T10" fmla="*/ 15074147 w 21600"/>
              <a:gd name="T11" fmla="*/ 1694560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9 w 21600"/>
              <a:gd name="T19" fmla="*/ 3169 h 21600"/>
              <a:gd name="T20" fmla="*/ 18431 w 21600"/>
              <a:gd name="T21" fmla="*/ 18431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2050" y="3709"/>
                </a:moveTo>
                <a:cubicBezTo>
                  <a:pt x="11637" y="3636"/>
                  <a:pt x="11219" y="3599"/>
                  <a:pt x="10800" y="3599"/>
                </a:cubicBezTo>
                <a:cubicBezTo>
                  <a:pt x="9107" y="3599"/>
                  <a:pt x="7468" y="4196"/>
                  <a:pt x="6171" y="5284"/>
                </a:cubicBezTo>
                <a:lnTo>
                  <a:pt x="3857" y="2526"/>
                </a:lnTo>
                <a:cubicBezTo>
                  <a:pt x="5802" y="894"/>
                  <a:pt x="8260" y="-1"/>
                  <a:pt x="10800" y="-1"/>
                </a:cubicBezTo>
                <a:cubicBezTo>
                  <a:pt x="11428" y="-1"/>
                  <a:pt x="12056" y="54"/>
                  <a:pt x="12675" y="164"/>
                </a:cubicBezTo>
                <a:lnTo>
                  <a:pt x="13144" y="-2495"/>
                </a:lnTo>
                <a:lnTo>
                  <a:pt x="16794" y="2717"/>
                </a:lnTo>
                <a:lnTo>
                  <a:pt x="11581" y="6368"/>
                </a:lnTo>
                <a:lnTo>
                  <a:pt x="12050" y="370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7" name="_s5131"/>
          <p:cNvSpPr>
            <a:spLocks noChangeArrowheads="1" noTextEdit="1"/>
          </p:cNvSpPr>
          <p:nvPr/>
        </p:nvSpPr>
        <p:spPr bwMode="auto">
          <a:xfrm rot="-7200000">
            <a:off x="4061395" y="3295051"/>
            <a:ext cx="2091929" cy="2621756"/>
          </a:xfrm>
          <a:custGeom>
            <a:avLst/>
            <a:gdLst>
              <a:gd name="T0" fmla="*/ 10772011 w 21600"/>
              <a:gd name="T1" fmla="*/ 0 h 21600"/>
              <a:gd name="T2" fmla="*/ 6453212 w 21600"/>
              <a:gd name="T3" fmla="*/ 8485913 h 21600"/>
              <a:gd name="T4" fmla="*/ 12923082 w 21600"/>
              <a:gd name="T5" fmla="*/ 8485913 h 21600"/>
              <a:gd name="T6" fmla="*/ 17225223 w 21600"/>
              <a:gd name="T7" fmla="*/ -8485913 h 21600"/>
              <a:gd name="T8" fmla="*/ 23678435 w 21600"/>
              <a:gd name="T9" fmla="*/ 8485913 h 21600"/>
              <a:gd name="T10" fmla="*/ 15074153 w 21600"/>
              <a:gd name="T11" fmla="*/ 1694560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9 w 21600"/>
              <a:gd name="T19" fmla="*/ 3169 h 21600"/>
              <a:gd name="T20" fmla="*/ 18431 w 21600"/>
              <a:gd name="T21" fmla="*/ 18431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2050" y="3709"/>
                </a:moveTo>
                <a:cubicBezTo>
                  <a:pt x="11637" y="3636"/>
                  <a:pt x="11219" y="3599"/>
                  <a:pt x="10800" y="3599"/>
                </a:cubicBezTo>
                <a:cubicBezTo>
                  <a:pt x="9107" y="3599"/>
                  <a:pt x="7468" y="4196"/>
                  <a:pt x="6171" y="5284"/>
                </a:cubicBezTo>
                <a:lnTo>
                  <a:pt x="3857" y="2526"/>
                </a:lnTo>
                <a:cubicBezTo>
                  <a:pt x="5802" y="894"/>
                  <a:pt x="8260" y="-1"/>
                  <a:pt x="10800" y="-1"/>
                </a:cubicBezTo>
                <a:cubicBezTo>
                  <a:pt x="11428" y="-1"/>
                  <a:pt x="12056" y="54"/>
                  <a:pt x="12675" y="164"/>
                </a:cubicBezTo>
                <a:lnTo>
                  <a:pt x="13144" y="-2495"/>
                </a:lnTo>
                <a:lnTo>
                  <a:pt x="16794" y="2717"/>
                </a:lnTo>
                <a:lnTo>
                  <a:pt x="11581" y="6368"/>
                </a:lnTo>
                <a:lnTo>
                  <a:pt x="12050" y="370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80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314389" y="720092"/>
            <a:ext cx="864755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The Disaster-Management Cycle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Humanitarian Action   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  <a:sym typeface="Wingdings" charset="0"/>
              </a:rPr>
              <a:t>◄▬▬▬►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     Sustainable development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026874" y="258427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Disaster E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pidemiology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ctivities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9" charset="-128"/>
              <a:cs typeface="+mn-cs"/>
            </a:endParaRPr>
          </a:p>
        </p:txBody>
      </p:sp>
      <p:grpSp>
        <p:nvGrpSpPr>
          <p:cNvPr id="5127" name="Group 7"/>
          <p:cNvGrpSpPr>
            <a:grpSpLocks noChangeAspect="1"/>
          </p:cNvGrpSpPr>
          <p:nvPr/>
        </p:nvGrpSpPr>
        <p:grpSpPr bwMode="auto">
          <a:xfrm>
            <a:off x="2497138" y="1752600"/>
            <a:ext cx="5094336" cy="4367726"/>
            <a:chOff x="1524" y="712"/>
            <a:chExt cx="3410" cy="3005"/>
          </a:xfrm>
        </p:grpSpPr>
        <p:sp>
          <p:nvSpPr>
            <p:cNvPr id="5128" name="AutoShape 8"/>
            <p:cNvSpPr>
              <a:spLocks noChangeAspect="1" noChangeArrowheads="1" noTextEdit="1"/>
            </p:cNvSpPr>
            <p:nvPr/>
          </p:nvSpPr>
          <p:spPr bwMode="auto">
            <a:xfrm>
              <a:off x="1524" y="712"/>
              <a:ext cx="2613" cy="2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endParaRPr>
            </a:p>
          </p:txBody>
        </p:sp>
        <p:sp>
          <p:nvSpPr>
            <p:cNvPr id="5129" name="_s5129"/>
            <p:cNvSpPr>
              <a:spLocks noChangeArrowheads="1" noTextEdit="1"/>
            </p:cNvSpPr>
            <p:nvPr/>
          </p:nvSpPr>
          <p:spPr bwMode="auto">
            <a:xfrm>
              <a:off x="2495" y="1005"/>
              <a:ext cx="1861" cy="1861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599"/>
                    <a:pt x="10800" y="3599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-1"/>
                  </a:cubicBezTo>
                  <a:cubicBezTo>
                    <a:pt x="11428" y="-1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endParaRPr>
            </a:p>
          </p:txBody>
        </p:sp>
        <p:sp>
          <p:nvSpPr>
            <p:cNvPr id="5130" name="_s5130"/>
            <p:cNvSpPr>
              <a:spLocks noChangeArrowheads="1" noTextEdit="1"/>
            </p:cNvSpPr>
            <p:nvPr/>
          </p:nvSpPr>
          <p:spPr bwMode="auto">
            <a:xfrm rot="7200000">
              <a:off x="2570" y="1427"/>
              <a:ext cx="1861" cy="1861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599"/>
                    <a:pt x="10800" y="3599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-1"/>
                  </a:cubicBezTo>
                  <a:cubicBezTo>
                    <a:pt x="11428" y="-1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endParaRPr>
            </a:p>
          </p:txBody>
        </p:sp>
        <p:sp>
          <p:nvSpPr>
            <p:cNvPr id="5131" name="_s5131"/>
            <p:cNvSpPr>
              <a:spLocks noChangeArrowheads="1" noTextEdit="1"/>
            </p:cNvSpPr>
            <p:nvPr/>
          </p:nvSpPr>
          <p:spPr bwMode="auto">
            <a:xfrm rot="14400000">
              <a:off x="2168" y="1446"/>
              <a:ext cx="1861" cy="1861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599"/>
                    <a:pt x="10800" y="3599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-1"/>
                  </a:cubicBezTo>
                  <a:cubicBezTo>
                    <a:pt x="11428" y="-1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endParaRPr>
            </a:p>
          </p:txBody>
        </p:sp>
        <p:sp>
          <p:nvSpPr>
            <p:cNvPr id="5132" name="_s5132"/>
            <p:cNvSpPr>
              <a:spLocks noChangeArrowheads="1"/>
            </p:cNvSpPr>
            <p:nvPr/>
          </p:nvSpPr>
          <p:spPr bwMode="auto">
            <a:xfrm>
              <a:off x="4187" y="1346"/>
              <a:ext cx="747" cy="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ＭＳ Ｐゴシック" pitchFamily="9" charset="-128"/>
                  <a:cs typeface="+mn-cs"/>
                </a:rPr>
                <a:t>Prevention/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ＭＳ Ｐゴシック" pitchFamily="9" charset="-128"/>
                  <a:cs typeface="+mn-cs"/>
                </a:rPr>
                <a:t>Mitigation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ＭＳ Ｐゴシック" pitchFamily="9" charset="-128"/>
                  <a:cs typeface="+mn-cs"/>
                </a:rPr>
                <a:t>Preparedness</a:t>
              </a:r>
            </a:p>
          </p:txBody>
        </p:sp>
        <p:sp>
          <p:nvSpPr>
            <p:cNvPr id="5133" name="_s5133"/>
            <p:cNvSpPr>
              <a:spLocks noChangeArrowheads="1"/>
            </p:cNvSpPr>
            <p:nvPr/>
          </p:nvSpPr>
          <p:spPr bwMode="auto">
            <a:xfrm>
              <a:off x="2980" y="2970"/>
              <a:ext cx="747" cy="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ＭＳ Ｐゴシック" pitchFamily="9" charset="-128"/>
                  <a:cs typeface="+mn-cs"/>
                </a:rPr>
                <a:t>Disaster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ＭＳ Ｐゴシック" pitchFamily="9" charset="-128"/>
                  <a:cs typeface="+mn-cs"/>
                </a:rPr>
                <a:t>Impact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ＭＳ Ｐゴシック" pitchFamily="9" charset="-128"/>
                  <a:cs typeface="+mn-cs"/>
                </a:rPr>
                <a:t> </a:t>
              </a:r>
            </a:p>
          </p:txBody>
        </p:sp>
        <p:sp>
          <p:nvSpPr>
            <p:cNvPr id="5134" name="_s5134"/>
            <p:cNvSpPr>
              <a:spLocks noChangeArrowheads="1"/>
            </p:cNvSpPr>
            <p:nvPr/>
          </p:nvSpPr>
          <p:spPr bwMode="auto">
            <a:xfrm>
              <a:off x="1881" y="1365"/>
              <a:ext cx="747" cy="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ＭＳ Ｐゴシック" pitchFamily="9" charset="-128"/>
                  <a:cs typeface="+mn-cs"/>
                </a:rPr>
                <a:t>Rehabilitation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ＭＳ Ｐゴシック" pitchFamily="9" charset="-128"/>
                  <a:cs typeface="+mn-cs"/>
                </a:rPr>
                <a:t>Recovery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ＭＳ Ｐゴシック" pitchFamily="9" charset="-128"/>
                  <a:cs typeface="+mn-cs"/>
                </a:rPr>
                <a:t>Response</a:t>
              </a:r>
            </a:p>
          </p:txBody>
        </p:sp>
      </p:grp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2313256" y="5138211"/>
            <a:ext cx="3810000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Surveillance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ＭＳ Ｐゴシック" pitchFamily="9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     - Affected communities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    - Responders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Rapid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needs assessments</a:t>
            </a: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2034272" y="1900119"/>
            <a:ext cx="21336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Tracking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ＭＳ Ｐゴシック" pitchFamily="9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Registries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ＭＳ Ｐゴシック" pitchFamily="9" charset="-128"/>
              <a:cs typeface="+mn-cs"/>
            </a:endParaRPr>
          </a:p>
        </p:txBody>
      </p:sp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6186511" y="1935033"/>
            <a:ext cx="35052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Epidemiologic studies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ＭＳ Ｐゴシック" pitchFamily="9" charset="-128"/>
              <a:cs typeface="+mn-cs"/>
            </a:endParaRPr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6949126" y="4089043"/>
            <a:ext cx="2660073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Evaluation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studies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    - Relief programs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    - Other interventions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558ED5"/>
              </a:solidFill>
              <a:effectLst/>
              <a:uLnTx/>
              <a:uFillTx/>
              <a:latin typeface="Calibri"/>
              <a:ea typeface="ＭＳ Ｐゴシック" pitchFamily="9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Studies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itchFamily="9" charset="-128"/>
                <a:cs typeface="+mn-cs"/>
              </a:rPr>
              <a:t>to compare efficacy of control strategies and interventions</a:t>
            </a:r>
          </a:p>
        </p:txBody>
      </p:sp>
    </p:spTree>
    <p:extLst>
      <p:ext uri="{BB962C8B-B14F-4D97-AF65-F5344CB8AC3E}">
        <p14:creationId xmlns:p14="http://schemas.microsoft.com/office/powerpoint/2010/main" val="218860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8" grpId="0"/>
      <p:bldP spid="5139" grpId="0"/>
      <p:bldP spid="5140" grpId="0"/>
      <p:bldP spid="5141" grpId="0"/>
    </p:bldLst>
  </p:timing>
</p:sld>
</file>

<file path=ppt/theme/theme1.xml><?xml version="1.0" encoding="utf-8"?>
<a:theme xmlns:a="http://schemas.openxmlformats.org/drawingml/2006/main" name="1_PS17_PowerPointTemplate_4-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S18_PowerPointTemplate_4-3_8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PS18_PowerPointTemplate_4-3_87</Template>
  <TotalTime>14</TotalTime>
  <Words>574</Words>
  <Application>Microsoft Office PowerPoint</Application>
  <PresentationFormat>On-screen Show (4:3)</PresentationFormat>
  <Paragraphs>101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ＭＳ Ｐゴシック</vt:lpstr>
      <vt:lpstr>ＭＳ Ｐゴシック</vt:lpstr>
      <vt:lpstr>Arial</vt:lpstr>
      <vt:lpstr>Calibri</vt:lpstr>
      <vt:lpstr>PF Bulletin Sans Pro</vt:lpstr>
      <vt:lpstr>Wingdings</vt:lpstr>
      <vt:lpstr>1_PS17_PowerPointTemplate_4-3</vt:lpstr>
      <vt:lpstr>PS18_PowerPointTemplate_4-3_87</vt:lpstr>
      <vt:lpstr>This session will feature Poll Everywhere – a fun and exciting tool that enables the presenter to survey the audience and display the results in real time</vt:lpstr>
      <vt:lpstr>Applying Disaster Epidemiology Tools and Methods During Local Responses  Svetlana Smorodinksy, MPH Jessica White, DrPH MS  </vt:lpstr>
      <vt:lpstr>Background</vt:lpstr>
      <vt:lpstr>Background</vt:lpstr>
      <vt:lpstr>Background</vt:lpstr>
      <vt:lpstr>Background</vt:lpstr>
      <vt:lpstr>Background</vt:lpstr>
      <vt:lpstr>PowerPoint Presentation</vt:lpstr>
      <vt:lpstr>PowerPoint Presentation</vt:lpstr>
    </vt:vector>
  </TitlesOfParts>
  <Company>State of Minnesota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session will feature Poll Everywhere – a fun and exciting tool that enables the presenter to survey the audience and display the results in real time</dc:title>
  <dc:creator>Konen, Tess (MDH)</dc:creator>
  <cp:lastModifiedBy>Konen, Tess (MDH)</cp:lastModifiedBy>
  <cp:revision>2</cp:revision>
  <dcterms:created xsi:type="dcterms:W3CDTF">2018-04-09T14:53:09Z</dcterms:created>
  <dcterms:modified xsi:type="dcterms:W3CDTF">2018-04-09T15:07:31Z</dcterms:modified>
</cp:coreProperties>
</file>