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258" r:id="rId3"/>
    <p:sldId id="259" r:id="rId4"/>
    <p:sldId id="260" r:id="rId5"/>
    <p:sldId id="261" r:id="rId6"/>
    <p:sldId id="262"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03" d="100"/>
          <a:sy n="103" d="100"/>
        </p:scale>
        <p:origin x="114"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205C8B-39F1-42D5-82D5-6DF0356CF551}" type="datetimeFigureOut">
              <a:rPr lang="en-US" smtClean="0"/>
              <a:t>4/17/2019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CB820D-4E27-4F74-B79E-68F584304700}" type="slidenum">
              <a:rPr lang="en-US" smtClean="0"/>
              <a:t>‹#›</a:t>
            </a:fld>
            <a:endParaRPr lang="en-US"/>
          </a:p>
        </p:txBody>
      </p:sp>
    </p:spTree>
    <p:extLst>
      <p:ext uri="{BB962C8B-B14F-4D97-AF65-F5344CB8AC3E}">
        <p14:creationId xmlns:p14="http://schemas.microsoft.com/office/powerpoint/2010/main" val="434933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DE is integrated into the ICS in the medical unit.</a:t>
            </a:r>
            <a:endParaRPr lang="en-US" dirty="0" smtClean="0"/>
          </a:p>
          <a:p>
            <a:r>
              <a:rPr lang="en-US" dirty="0"/>
              <a:t>DE serves the needs of Incident command well—under ESF-8. (public health &amp; medical services)</a:t>
            </a:r>
          </a:p>
          <a:p>
            <a:r>
              <a:rPr lang="en-US" dirty="0"/>
              <a:t>DE is a core part of PH planning and response.</a:t>
            </a:r>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1</a:t>
            </a:fld>
            <a:endParaRPr lang="en-US"/>
          </a:p>
        </p:txBody>
      </p:sp>
    </p:spTree>
    <p:extLst>
      <p:ext uri="{BB962C8B-B14F-4D97-AF65-F5344CB8AC3E}">
        <p14:creationId xmlns:p14="http://schemas.microsoft.com/office/powerpoint/2010/main" val="2877626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br>
              <a:rPr lang="en-US" dirty="0" smtClean="0"/>
            </a:br>
            <a:r>
              <a:rPr lang="en-US" dirty="0" smtClean="0"/>
              <a:t>Specifically, the capabilities further emphasize the importance of disaster epidemiology</a:t>
            </a:r>
          </a:p>
          <a:p>
            <a:endParaRPr lang="en-US" dirty="0" smtClean="0"/>
          </a:p>
          <a:p>
            <a:r>
              <a:rPr lang="en-US" dirty="0"/>
              <a:t>DE methods and tools can help you meet your PHEP and HPP required capabilities. The following slides highlight the PHEP and HPP Capabilities and Functions that DE fit in.</a:t>
            </a:r>
          </a:p>
          <a:p>
            <a:endParaRPr lang="en-US" dirty="0" smtClean="0"/>
          </a:p>
          <a:p>
            <a:r>
              <a:rPr lang="en-US" dirty="0" smtClean="0"/>
              <a:t>For</a:t>
            </a:r>
            <a:r>
              <a:rPr lang="en-US" baseline="0" dirty="0" smtClean="0"/>
              <a:t> those of you under PHEP important to understand how work fits in and even if you aren’t under the </a:t>
            </a:r>
            <a:r>
              <a:rPr lang="en-US" baseline="0" dirty="0" err="1" smtClean="0"/>
              <a:t>rgant</a:t>
            </a:r>
            <a:r>
              <a:rPr lang="en-US" baseline="0" dirty="0" smtClean="0"/>
              <a:t>, but work with emergency folks who do, this may provide more context about their priorities.</a:t>
            </a:r>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2</a:t>
            </a:fld>
            <a:endParaRPr lang="en-US"/>
          </a:p>
        </p:txBody>
      </p:sp>
    </p:spTree>
    <p:extLst>
      <p:ext uri="{BB962C8B-B14F-4D97-AF65-F5344CB8AC3E}">
        <p14:creationId xmlns:p14="http://schemas.microsoft.com/office/powerpoint/2010/main" val="3474010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a:t>
            </a:r>
            <a:r>
              <a:rPr lang="en-US" baseline="0" dirty="0" smtClean="0"/>
              <a:t> fits into many of the PHEP capabilities. For instance, in cap1, epi’s can assist in assessing and determining potential risks and identifying at-risk populations.</a:t>
            </a:r>
          </a:p>
          <a:p>
            <a:r>
              <a:rPr lang="en-US" baseline="0" dirty="0" smtClean="0"/>
              <a:t>For community recovery, epi’s can collect information to inform recovery and assess impact through rapid needs assessments and research.</a:t>
            </a:r>
          </a:p>
          <a:p>
            <a:r>
              <a:rPr lang="en-US" baseline="0" dirty="0" smtClean="0"/>
              <a:t>For cap 3, epi’s may be the ones identifying a need for activation from reviewing the surveillance data and can provide information for situational awareness.</a:t>
            </a:r>
          </a:p>
          <a:p>
            <a:r>
              <a:rPr lang="en-US" dirty="0" smtClean="0"/>
              <a:t>For cap4, surveillance may inform</a:t>
            </a:r>
            <a:r>
              <a:rPr lang="en-US" baseline="0" dirty="0" smtClean="0"/>
              <a:t> the necessity of health alerts and coordinate with poison control centers can provide educational information.</a:t>
            </a:r>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3</a:t>
            </a:fld>
            <a:endParaRPr lang="en-US"/>
          </a:p>
        </p:txBody>
      </p:sp>
    </p:spTree>
    <p:extLst>
      <p:ext uri="{BB962C8B-B14F-4D97-AF65-F5344CB8AC3E}">
        <p14:creationId xmlns:p14="http://schemas.microsoft.com/office/powerpoint/2010/main" val="3003196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Cap5, analysis</a:t>
            </a:r>
            <a:r>
              <a:rPr lang="en-US" baseline="0" dirty="0" smtClean="0"/>
              <a:t> of ante mortem and postmortem data can determine the severity of the emergency and impact. The electronic death registration system can improve this process.</a:t>
            </a:r>
          </a:p>
          <a:p>
            <a:r>
              <a:rPr lang="en-US" baseline="0" dirty="0" smtClean="0"/>
              <a:t>Cap6: this is cornerstone of epi, using and collecting information and sharing it with partners. There are various systems that can come into play with this and assist with it.</a:t>
            </a:r>
          </a:p>
          <a:p>
            <a:r>
              <a:rPr lang="en-US" baseline="0" dirty="0" smtClean="0"/>
              <a:t>Cap7: epi’s can provide information on the needs of population areas impacted and conduct surveillance in mass care setting.</a:t>
            </a:r>
          </a:p>
          <a:p>
            <a:r>
              <a:rPr lang="en-US" baseline="0" dirty="0" smtClean="0"/>
              <a:t>Cap8: they may identify the need for medical countermeasures from surveillance and help identify the at-risk population that needs MCM</a:t>
            </a:r>
            <a:endParaRPr lang="en-US" dirty="0" smtClean="0"/>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4</a:t>
            </a:fld>
            <a:endParaRPr lang="en-US"/>
          </a:p>
        </p:txBody>
      </p:sp>
    </p:spTree>
    <p:extLst>
      <p:ext uri="{BB962C8B-B14F-4D97-AF65-F5344CB8AC3E}">
        <p14:creationId xmlns:p14="http://schemas.microsoft.com/office/powerpoint/2010/main" val="3621623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Cap9: Epi’s can analyze medical and social demographic</a:t>
            </a:r>
            <a:r>
              <a:rPr lang="en-US" baseline="0" dirty="0" smtClean="0"/>
              <a:t> information to inform the medications and durable medical needs. Using things like the empower map.</a:t>
            </a:r>
          </a:p>
          <a:p>
            <a:r>
              <a:rPr lang="en-US" baseline="0" dirty="0" smtClean="0"/>
              <a:t>Cap10: use data on hospital beds and EMS calls to inform medical surge and response.</a:t>
            </a:r>
          </a:p>
          <a:p>
            <a:r>
              <a:rPr lang="en-US" baseline="0" dirty="0" smtClean="0"/>
              <a:t>Cap11: identify and interrupt the spread of disease. Also focus on process for mass screening and decontamination</a:t>
            </a:r>
          </a:p>
          <a:p>
            <a:r>
              <a:rPr lang="en-US" baseline="0" dirty="0" smtClean="0"/>
              <a:t>Cap12: connect lab and preparedness and assist in translation between lab results in context </a:t>
            </a: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5</a:t>
            </a:fld>
            <a:endParaRPr lang="en-US"/>
          </a:p>
        </p:txBody>
      </p:sp>
    </p:spTree>
    <p:extLst>
      <p:ext uri="{BB962C8B-B14F-4D97-AF65-F5344CB8AC3E}">
        <p14:creationId xmlns:p14="http://schemas.microsoft.com/office/powerpoint/2010/main" val="1040927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cap13: Has</a:t>
            </a:r>
            <a:r>
              <a:rPr lang="en-US" baseline="0" dirty="0" smtClean="0"/>
              <a:t> the most explicit connection to epidemiology. PH surveillance and epi investigation. There are various tools for tracking and surveillance that we will get into later, but this includes tracking systems and syndromic surveillance.</a:t>
            </a:r>
          </a:p>
          <a:p>
            <a:r>
              <a:rPr lang="en-US" baseline="0" dirty="0" smtClean="0"/>
              <a:t>Cap14: epi’s involved in the tracking of workers and volunteers</a:t>
            </a: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6</a:t>
            </a:fld>
            <a:endParaRPr lang="en-US"/>
          </a:p>
        </p:txBody>
      </p:sp>
    </p:spTree>
    <p:extLst>
      <p:ext uri="{BB962C8B-B14F-4D97-AF65-F5344CB8AC3E}">
        <p14:creationId xmlns:p14="http://schemas.microsoft.com/office/powerpoint/2010/main" val="945603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Hospital</a:t>
            </a:r>
            <a:r>
              <a:rPr lang="en-US" baseline="0" dirty="0" smtClean="0"/>
              <a:t> preparedness program</a:t>
            </a:r>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7</a:t>
            </a:fld>
            <a:endParaRPr lang="en-US"/>
          </a:p>
        </p:txBody>
      </p:sp>
    </p:spTree>
    <p:extLst>
      <p:ext uri="{BB962C8B-B14F-4D97-AF65-F5344CB8AC3E}">
        <p14:creationId xmlns:p14="http://schemas.microsoft.com/office/powerpoint/2010/main" val="10450703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4EB63BB-6150-41C0-BE52-78690CAE8EAC}"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3373356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EB63BB-6150-41C0-BE52-78690CAE8EAC}"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3303445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4EB63BB-6150-41C0-BE52-78690CAE8EAC}"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3695830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4EB63BB-6150-41C0-BE52-78690CAE8EAC}"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148995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EB63BB-6150-41C0-BE52-78690CAE8EAC}" type="datetimeFigureOut">
              <a:rPr lang="en-US" smtClean="0"/>
              <a:t>4/17/2019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34150295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4EB63BB-6150-41C0-BE52-78690CAE8EAC}" type="datetimeFigureOut">
              <a:rPr lang="en-US" smtClean="0"/>
              <a:t>4/17/2019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94727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EB63BB-6150-41C0-BE52-78690CAE8EAC}" type="datetimeFigureOut">
              <a:rPr lang="en-US" smtClean="0"/>
              <a:t>4/17/2019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15287758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EB63BB-6150-41C0-BE52-78690CAE8EAC}"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488813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4EB63BB-6150-41C0-BE52-78690CAE8EAC}" type="datetimeFigureOut">
              <a:rPr lang="en-US" smtClean="0"/>
              <a:t>4/17/2019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3548898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EB63BB-6150-41C0-BE52-78690CAE8EAC}"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1490376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EB63BB-6150-41C0-BE52-78690CAE8EAC}" type="datetimeFigureOut">
              <a:rPr lang="en-US" smtClean="0"/>
              <a:t>4/17/2019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0E91C-7939-4903-8D5D-BC5DD0CC4408}" type="slidenum">
              <a:rPr lang="en-US" smtClean="0"/>
              <a:t>‹#›</a:t>
            </a:fld>
            <a:endParaRPr lang="en-US"/>
          </a:p>
        </p:txBody>
      </p:sp>
    </p:spTree>
    <p:extLst>
      <p:ext uri="{BB962C8B-B14F-4D97-AF65-F5344CB8AC3E}">
        <p14:creationId xmlns:p14="http://schemas.microsoft.com/office/powerpoint/2010/main" val="2101527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324878" y="255083"/>
            <a:ext cx="8278017"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smtClean="0"/>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324879" y="1547310"/>
            <a:ext cx="11524651"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59816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EB63BB-6150-41C0-BE52-78690CAE8EAC}" type="datetimeFigureOut">
              <a:rPr lang="en-US" smtClean="0"/>
              <a:t>4/17/2019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30E91C-7939-4903-8D5D-BC5DD0CC4408}" type="slidenum">
              <a:rPr lang="en-US" smtClean="0"/>
              <a:t>‹#›</a:t>
            </a:fld>
            <a:endParaRPr lang="en-US"/>
          </a:p>
        </p:txBody>
      </p:sp>
    </p:spTree>
    <p:extLst>
      <p:ext uri="{BB962C8B-B14F-4D97-AF65-F5344CB8AC3E}">
        <p14:creationId xmlns:p14="http://schemas.microsoft.com/office/powerpoint/2010/main" val="3119137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 and Incident Command System (ICS)</a:t>
            </a:r>
            <a:endParaRPr lang="en-US" dirty="0"/>
          </a:p>
        </p:txBody>
      </p:sp>
      <p:sp>
        <p:nvSpPr>
          <p:cNvPr id="3" name="Content Placeholder 2"/>
          <p:cNvSpPr>
            <a:spLocks noGrp="1"/>
          </p:cNvSpPr>
          <p:nvPr>
            <p:ph idx="1"/>
          </p:nvPr>
        </p:nvSpPr>
        <p:spPr/>
        <p:txBody>
          <a:bodyPr/>
          <a:lstStyle/>
          <a:p>
            <a:r>
              <a:rPr lang="en-US" altLang="en-US" dirty="0"/>
              <a:t>ICS links DE to Medical Unit</a:t>
            </a:r>
          </a:p>
          <a:p>
            <a:endParaRPr lang="en-US" altLang="en-US" dirty="0"/>
          </a:p>
          <a:p>
            <a:r>
              <a:rPr lang="en-US" altLang="en-US" dirty="0"/>
              <a:t>Foundational part of </a:t>
            </a:r>
            <a:r>
              <a:rPr lang="en-US" altLang="en-US" b="1" dirty="0"/>
              <a:t>ESF-8</a:t>
            </a:r>
            <a:r>
              <a:rPr lang="en-US" altLang="en-US" dirty="0"/>
              <a:t> as it relates to PH planning and response</a:t>
            </a:r>
          </a:p>
          <a:p>
            <a:endParaRPr lang="en-US" altLang="en-US" dirty="0"/>
          </a:p>
          <a:p>
            <a:r>
              <a:rPr lang="en-US" altLang="en-US" dirty="0"/>
              <a:t>Provides ICS leadership with credible health data for:</a:t>
            </a:r>
          </a:p>
          <a:p>
            <a:pPr lvl="1"/>
            <a:r>
              <a:rPr lang="en-US" altLang="en-US" sz="2800" b="1" dirty="0"/>
              <a:t>Situational awareness</a:t>
            </a:r>
          </a:p>
          <a:p>
            <a:pPr lvl="1"/>
            <a:r>
              <a:rPr lang="en-US" altLang="en-US" sz="2800" b="1" dirty="0"/>
              <a:t>Making decisions</a:t>
            </a:r>
          </a:p>
          <a:p>
            <a:pPr lvl="1"/>
            <a:r>
              <a:rPr lang="en-US" altLang="en-US" sz="2800" b="1" dirty="0"/>
              <a:t>Allocating resources  </a:t>
            </a:r>
          </a:p>
          <a:p>
            <a:endParaRPr lang="en-US" dirty="0"/>
          </a:p>
        </p:txBody>
      </p:sp>
    </p:spTree>
    <p:extLst>
      <p:ext uri="{BB962C8B-B14F-4D97-AF65-F5344CB8AC3E}">
        <p14:creationId xmlns:p14="http://schemas.microsoft.com/office/powerpoint/2010/main" val="2547915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and PHEP capabilities</a:t>
            </a:r>
            <a:endParaRPr lang="en-US" dirty="0"/>
          </a:p>
        </p:txBody>
      </p:sp>
      <p:sp>
        <p:nvSpPr>
          <p:cNvPr id="3" name="Content Placeholder 2"/>
          <p:cNvSpPr>
            <a:spLocks noGrp="1"/>
          </p:cNvSpPr>
          <p:nvPr>
            <p:ph idx="1"/>
          </p:nvPr>
        </p:nvSpPr>
        <p:spPr>
          <a:xfrm>
            <a:off x="1767660" y="1547311"/>
            <a:ext cx="4402769" cy="4270687"/>
          </a:xfrm>
        </p:spPr>
        <p:txBody>
          <a:bodyPr/>
          <a:lstStyle/>
          <a:p>
            <a:r>
              <a:rPr lang="en-US" altLang="en-US" sz="2800" dirty="0"/>
              <a:t>Recent</a:t>
            </a:r>
            <a:r>
              <a:rPr lang="en-US" altLang="en-US" dirty="0"/>
              <a:t> revisions added references to environmental health functions and partners, including:</a:t>
            </a:r>
          </a:p>
          <a:p>
            <a:pPr lvl="1"/>
            <a:r>
              <a:rPr lang="en-US" altLang="en-US" dirty="0"/>
              <a:t>References to DE tools (CASPER &amp; ACE)</a:t>
            </a:r>
          </a:p>
          <a:p>
            <a:pPr lvl="1"/>
            <a:r>
              <a:rPr lang="en-US" altLang="en-US" dirty="0"/>
              <a:t>Focus on radiological planning before an imminent risk</a:t>
            </a:r>
          </a:p>
          <a:p>
            <a:pPr lvl="1"/>
            <a:r>
              <a:rPr lang="en-US" altLang="en-US" dirty="0"/>
              <a:t>Resources for recovery operations after radiological incidents</a:t>
            </a:r>
          </a:p>
          <a:p>
            <a:endParaRPr lang="en-US" dirty="0"/>
          </a:p>
        </p:txBody>
      </p:sp>
      <p:pic>
        <p:nvPicPr>
          <p:cNvPr id="5" name="Picture 4" descr="A screenshot of a cell phone&#10;&#10;Description automatically generated">
            <a:extLst>
              <a:ext uri="{FF2B5EF4-FFF2-40B4-BE49-F238E27FC236}">
                <a16:creationId xmlns:a16="http://schemas.microsoft.com/office/drawing/2014/main" id="{BD34C8DB-54CD-418E-AA9D-9E8519C6DA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3256" y="1547310"/>
            <a:ext cx="2472579" cy="3177598"/>
          </a:xfrm>
          <a:prstGeom prst="rect">
            <a:avLst/>
          </a:prstGeom>
          <a:ln w="38100">
            <a:solidFill>
              <a:schemeClr val="bg1"/>
            </a:solidFill>
          </a:ln>
        </p:spPr>
      </p:pic>
    </p:spTree>
    <p:extLst>
      <p:ext uri="{BB962C8B-B14F-4D97-AF65-F5344CB8AC3E}">
        <p14:creationId xmlns:p14="http://schemas.microsoft.com/office/powerpoint/2010/main" val="1082613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 and PHEP capabilities</a:t>
            </a:r>
          </a:p>
        </p:txBody>
      </p:sp>
      <p:sp>
        <p:nvSpPr>
          <p:cNvPr id="3" name="Content Placeholder 2"/>
          <p:cNvSpPr>
            <a:spLocks noGrp="1"/>
          </p:cNvSpPr>
          <p:nvPr>
            <p:ph idx="1"/>
          </p:nvPr>
        </p:nvSpPr>
        <p:spPr/>
        <p:txBody>
          <a:bodyPr/>
          <a:lstStyle/>
          <a:p>
            <a:r>
              <a:rPr lang="en-US" altLang="en-US" b="1" dirty="0"/>
              <a:t>Capability 1: Community Preparedness</a:t>
            </a:r>
          </a:p>
          <a:p>
            <a:pPr lvl="1"/>
            <a:r>
              <a:rPr lang="en-US" altLang="en-US" dirty="0"/>
              <a:t>Assess and determine risks to the population and identify and map at-risk populations</a:t>
            </a:r>
          </a:p>
          <a:p>
            <a:r>
              <a:rPr lang="en-US" altLang="en-US" b="1" dirty="0"/>
              <a:t>Capability 2: Community Recovery</a:t>
            </a:r>
          </a:p>
          <a:p>
            <a:pPr lvl="1"/>
            <a:r>
              <a:rPr lang="en-US" altLang="en-US" dirty="0"/>
              <a:t>Assess impact and inform recovery efforts post-disaster (using rapid needs assessments, public health research)</a:t>
            </a:r>
          </a:p>
          <a:p>
            <a:r>
              <a:rPr lang="en-US" altLang="en-US" b="1" dirty="0"/>
              <a:t>Capability 3: Emergency Operations Coordination</a:t>
            </a:r>
          </a:p>
          <a:p>
            <a:pPr lvl="1"/>
            <a:r>
              <a:rPr lang="en-US" altLang="en-US" dirty="0"/>
              <a:t>Provide situation awareness to detect need for activation or dissemination of resources</a:t>
            </a:r>
          </a:p>
          <a:p>
            <a:r>
              <a:rPr lang="en-US" altLang="en-US" b="1" dirty="0"/>
              <a:t>Capability 4: Emergency Public Information and Warning</a:t>
            </a:r>
          </a:p>
          <a:p>
            <a:pPr lvl="1"/>
            <a:r>
              <a:rPr lang="en-US" altLang="en-US" dirty="0"/>
              <a:t>Inform health alerts and the development of educational materials</a:t>
            </a:r>
          </a:p>
          <a:p>
            <a:endParaRPr lang="en-US" dirty="0"/>
          </a:p>
        </p:txBody>
      </p:sp>
    </p:spTree>
    <p:extLst>
      <p:ext uri="{BB962C8B-B14F-4D97-AF65-F5344CB8AC3E}">
        <p14:creationId xmlns:p14="http://schemas.microsoft.com/office/powerpoint/2010/main" val="1409381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 and PHEP capabilities</a:t>
            </a:r>
          </a:p>
        </p:txBody>
      </p:sp>
      <p:sp>
        <p:nvSpPr>
          <p:cNvPr id="3" name="Content Placeholder 2"/>
          <p:cNvSpPr>
            <a:spLocks noGrp="1"/>
          </p:cNvSpPr>
          <p:nvPr>
            <p:ph idx="1"/>
          </p:nvPr>
        </p:nvSpPr>
        <p:spPr>
          <a:xfrm>
            <a:off x="1767659" y="1547310"/>
            <a:ext cx="8613262" cy="4587676"/>
          </a:xfrm>
        </p:spPr>
        <p:txBody>
          <a:bodyPr>
            <a:normAutofit lnSpcReduction="10000"/>
          </a:bodyPr>
          <a:lstStyle/>
          <a:p>
            <a:r>
              <a:rPr lang="en-US" altLang="en-US" b="1" dirty="0"/>
              <a:t>Capability 5: Fatalities Management</a:t>
            </a:r>
          </a:p>
          <a:p>
            <a:pPr lvl="1"/>
            <a:r>
              <a:rPr lang="en-US" dirty="0"/>
              <a:t>Analyze postmortem data to determine the extent of emergency, and use of electronic death registry system (EDRS) to improve the speed/completeness	</a:t>
            </a:r>
          </a:p>
          <a:p>
            <a:r>
              <a:rPr lang="en-US" altLang="en-US" b="1" dirty="0"/>
              <a:t>Capability 6: Information Sharing</a:t>
            </a:r>
          </a:p>
          <a:p>
            <a:pPr lvl="1"/>
            <a:r>
              <a:rPr lang="en-US" altLang="en-US" dirty="0"/>
              <a:t>Use of electronic case reporting (</a:t>
            </a:r>
            <a:r>
              <a:rPr lang="en-US" altLang="en-US" dirty="0" err="1"/>
              <a:t>eCR</a:t>
            </a:r>
            <a:r>
              <a:rPr lang="en-US" altLang="en-US" dirty="0"/>
              <a:t>), electronic death registration (EDR), electronic laboratory results (ELR), syndromic surveillance (</a:t>
            </a:r>
            <a:r>
              <a:rPr lang="en-US" altLang="en-US" dirty="0" err="1"/>
              <a:t>SyS</a:t>
            </a:r>
            <a:r>
              <a:rPr lang="en-US" altLang="en-US" dirty="0"/>
              <a:t>) reporting</a:t>
            </a:r>
          </a:p>
          <a:p>
            <a:pPr lvl="1"/>
            <a:r>
              <a:rPr lang="en-US" altLang="en-US" dirty="0"/>
              <a:t>Develop of Health Alert Networks (HAN)</a:t>
            </a:r>
          </a:p>
          <a:p>
            <a:r>
              <a:rPr lang="en-US" altLang="en-US" b="1" dirty="0"/>
              <a:t>Capability 7: Mass Care</a:t>
            </a:r>
          </a:p>
          <a:p>
            <a:pPr lvl="1"/>
            <a:r>
              <a:rPr lang="en-US" altLang="en-US" dirty="0"/>
              <a:t>Provide information on needs of population impacted and infection control in mass care settings</a:t>
            </a:r>
          </a:p>
          <a:p>
            <a:r>
              <a:rPr lang="en-US" altLang="en-US" b="1" dirty="0"/>
              <a:t>Capability 8: Medical Countermeasures</a:t>
            </a:r>
          </a:p>
          <a:p>
            <a:pPr lvl="1"/>
            <a:r>
              <a:rPr lang="en-US" altLang="en-US" dirty="0"/>
              <a:t>Use surveillance to determine the need for MCM and to identify at-risk populations</a:t>
            </a:r>
          </a:p>
          <a:p>
            <a:endParaRPr lang="en-US" dirty="0"/>
          </a:p>
          <a:p>
            <a:endParaRPr lang="en-US" dirty="0"/>
          </a:p>
        </p:txBody>
      </p:sp>
    </p:spTree>
    <p:extLst>
      <p:ext uri="{BB962C8B-B14F-4D97-AF65-F5344CB8AC3E}">
        <p14:creationId xmlns:p14="http://schemas.microsoft.com/office/powerpoint/2010/main" val="586175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 and PHEP capabilities</a:t>
            </a:r>
          </a:p>
        </p:txBody>
      </p:sp>
      <p:sp>
        <p:nvSpPr>
          <p:cNvPr id="3" name="Content Placeholder 2"/>
          <p:cNvSpPr>
            <a:spLocks noGrp="1"/>
          </p:cNvSpPr>
          <p:nvPr>
            <p:ph idx="1"/>
          </p:nvPr>
        </p:nvSpPr>
        <p:spPr>
          <a:xfrm>
            <a:off x="1767659" y="1547310"/>
            <a:ext cx="8666425" cy="4694002"/>
          </a:xfrm>
        </p:spPr>
        <p:txBody>
          <a:bodyPr>
            <a:normAutofit/>
          </a:bodyPr>
          <a:lstStyle/>
          <a:p>
            <a:r>
              <a:rPr lang="en-US" altLang="en-US" b="1" dirty="0"/>
              <a:t>Capability 9: Medical Material Management and Distribution</a:t>
            </a:r>
          </a:p>
          <a:p>
            <a:pPr lvl="1"/>
            <a:r>
              <a:rPr lang="en-US" altLang="en-US" dirty="0"/>
              <a:t>Analyze medical and social demographic data to inform medication and durable medical equipment needs</a:t>
            </a:r>
          </a:p>
          <a:p>
            <a:r>
              <a:rPr lang="en-US" altLang="en-US" b="1" dirty="0"/>
              <a:t>Capability 10: Medical Surge</a:t>
            </a:r>
          </a:p>
          <a:p>
            <a:pPr lvl="1"/>
            <a:r>
              <a:rPr lang="en-US" altLang="en-US" dirty="0"/>
              <a:t>Collect data on healthcare delivery system and EMS calls</a:t>
            </a:r>
          </a:p>
          <a:p>
            <a:r>
              <a:rPr lang="en-US" altLang="en-US" b="1" dirty="0"/>
              <a:t>Capability 11: Non-Pharm Interventions</a:t>
            </a:r>
          </a:p>
          <a:p>
            <a:pPr lvl="1"/>
            <a:r>
              <a:rPr lang="en-US" altLang="en-US" dirty="0"/>
              <a:t>Identify/interrupt spread of disease</a:t>
            </a:r>
          </a:p>
          <a:p>
            <a:pPr lvl="1"/>
            <a:r>
              <a:rPr lang="en-US" altLang="en-US" dirty="0"/>
              <a:t>Focus on mass screening processes for contamination &amp; decontamination in response to nuclear/radiological events</a:t>
            </a:r>
          </a:p>
          <a:p>
            <a:r>
              <a:rPr lang="en-US" altLang="en-US" b="1" dirty="0"/>
              <a:t>Capability 12: PH Laboratory &amp; Testing</a:t>
            </a:r>
          </a:p>
          <a:p>
            <a:pPr lvl="1"/>
            <a:r>
              <a:rPr lang="en-US" altLang="en-US" dirty="0"/>
              <a:t>Contextualize lab results for situational awareness</a:t>
            </a:r>
          </a:p>
          <a:p>
            <a:endParaRPr lang="en-US" altLang="en-US" dirty="0"/>
          </a:p>
          <a:p>
            <a:pPr marL="0" indent="0">
              <a:buNone/>
            </a:pPr>
            <a:endParaRPr lang="en-US" dirty="0"/>
          </a:p>
          <a:p>
            <a:endParaRPr lang="en-US" dirty="0"/>
          </a:p>
        </p:txBody>
      </p:sp>
    </p:spTree>
    <p:extLst>
      <p:ext uri="{BB962C8B-B14F-4D97-AF65-F5344CB8AC3E}">
        <p14:creationId xmlns:p14="http://schemas.microsoft.com/office/powerpoint/2010/main" val="4197307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and PHEP capabilities</a:t>
            </a:r>
            <a:endParaRPr lang="en-US" dirty="0"/>
          </a:p>
        </p:txBody>
      </p:sp>
      <p:sp>
        <p:nvSpPr>
          <p:cNvPr id="3" name="Content Placeholder 2"/>
          <p:cNvSpPr>
            <a:spLocks noGrp="1"/>
          </p:cNvSpPr>
          <p:nvPr>
            <p:ph idx="1"/>
          </p:nvPr>
        </p:nvSpPr>
        <p:spPr/>
        <p:txBody>
          <a:bodyPr/>
          <a:lstStyle/>
          <a:p>
            <a:r>
              <a:rPr lang="en-US" altLang="en-US" b="1" dirty="0"/>
              <a:t>Capability 13: PH Surveillance and Epidemiological Investigation</a:t>
            </a:r>
          </a:p>
          <a:p>
            <a:pPr lvl="1"/>
            <a:r>
              <a:rPr lang="en-US" altLang="en-US" dirty="0"/>
              <a:t>Monitor trends of illness or injury and provide situation awareness</a:t>
            </a:r>
          </a:p>
          <a:p>
            <a:pPr lvl="1"/>
            <a:r>
              <a:rPr lang="en-US" altLang="en-US" dirty="0"/>
              <a:t>References DE tools (ACE &amp; CASPER) and registries</a:t>
            </a:r>
          </a:p>
          <a:p>
            <a:pPr lvl="1"/>
            <a:r>
              <a:rPr lang="en-US" altLang="en-US" dirty="0"/>
              <a:t>Includes tracking systems, monitoring the exposed, and syndromic surveillance systems</a:t>
            </a:r>
          </a:p>
          <a:p>
            <a:r>
              <a:rPr lang="en-US" altLang="en-US" b="1" dirty="0"/>
              <a:t>Capability 14: Responder Safety and Health</a:t>
            </a:r>
          </a:p>
          <a:p>
            <a:pPr lvl="1"/>
            <a:r>
              <a:rPr lang="en-US" altLang="en-US" dirty="0"/>
              <a:t>Use ERHMS as a resource for responders and volunteers</a:t>
            </a:r>
          </a:p>
          <a:p>
            <a:endParaRPr lang="en-US" dirty="0"/>
          </a:p>
        </p:txBody>
      </p:sp>
    </p:spTree>
    <p:extLst>
      <p:ext uri="{BB962C8B-B14F-4D97-AF65-F5344CB8AC3E}">
        <p14:creationId xmlns:p14="http://schemas.microsoft.com/office/powerpoint/2010/main" val="897536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and HPP capabilities</a:t>
            </a:r>
            <a:endParaRPr lang="en-US" dirty="0"/>
          </a:p>
        </p:txBody>
      </p:sp>
      <p:sp>
        <p:nvSpPr>
          <p:cNvPr id="3" name="Content Placeholder 2"/>
          <p:cNvSpPr>
            <a:spLocks noGrp="1"/>
          </p:cNvSpPr>
          <p:nvPr>
            <p:ph idx="1"/>
          </p:nvPr>
        </p:nvSpPr>
        <p:spPr/>
        <p:txBody>
          <a:bodyPr/>
          <a:lstStyle/>
          <a:p>
            <a:r>
              <a:rPr lang="en-US" altLang="en-US" b="1" dirty="0"/>
              <a:t>Capability 3: Emergency Operations Coordination</a:t>
            </a:r>
          </a:p>
          <a:p>
            <a:pPr lvl="1"/>
            <a:r>
              <a:rPr lang="en-US" altLang="en-US" dirty="0"/>
              <a:t>Support healthcare response efforts through coordination of resources</a:t>
            </a:r>
          </a:p>
          <a:p>
            <a:r>
              <a:rPr lang="en-US" altLang="en-US" b="1" dirty="0"/>
              <a:t>Capability 6: Information Sharing</a:t>
            </a:r>
          </a:p>
          <a:p>
            <a:pPr lvl="1"/>
            <a:r>
              <a:rPr lang="en-US" altLang="en-US" dirty="0"/>
              <a:t>Provide situation awareness and contribute to the incident common operating picture</a:t>
            </a:r>
          </a:p>
          <a:p>
            <a:endParaRPr lang="en-US" dirty="0"/>
          </a:p>
        </p:txBody>
      </p:sp>
    </p:spTree>
    <p:extLst>
      <p:ext uri="{BB962C8B-B14F-4D97-AF65-F5344CB8AC3E}">
        <p14:creationId xmlns:p14="http://schemas.microsoft.com/office/powerpoint/2010/main" val="36650429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745</Words>
  <Application>Microsoft Office PowerPoint</Application>
  <PresentationFormat>Widescreen</PresentationFormat>
  <Paragraphs>86</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DE and Incident Command System (ICS)</vt:lpstr>
      <vt:lpstr>DE and PHEP capabilities</vt:lpstr>
      <vt:lpstr>DE and PHEP capabilities</vt:lpstr>
      <vt:lpstr>DE and PHEP capabilities</vt:lpstr>
      <vt:lpstr>DE and PHEP capabilities</vt:lpstr>
      <vt:lpstr>DE and PHEP capabilities</vt:lpstr>
      <vt:lpstr>DE and HPP capabilities</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 and Incident Command System (ICS)</dc:title>
  <dc:creator>Konen, Tess (MDH)</dc:creator>
  <cp:lastModifiedBy>Konen, Tess (MDH)</cp:lastModifiedBy>
  <cp:revision>1</cp:revision>
  <dcterms:created xsi:type="dcterms:W3CDTF">2019-04-17T13:27:32Z</dcterms:created>
  <dcterms:modified xsi:type="dcterms:W3CDTF">2019-04-17T13:28:04Z</dcterms:modified>
</cp:coreProperties>
</file>