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4.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5.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6.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tags/tag7.xml" ContentType="application/vnd.openxmlformats-officedocument.presentationml.tags+xml"/>
  <Override PartName="/ppt/notesSlides/notesSlide78.xml" ContentType="application/vnd.openxmlformats-officedocument.presentationml.notesSlide+xml"/>
  <Override PartName="/ppt/tags/tag8.xml" ContentType="application/vnd.openxmlformats-officedocument.presentationml.tag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3"/>
  </p:notesMasterIdLst>
  <p:sldIdLst>
    <p:sldId id="258" r:id="rId3"/>
    <p:sldId id="261" r:id="rId4"/>
    <p:sldId id="311" r:id="rId5"/>
    <p:sldId id="352" r:id="rId6"/>
    <p:sldId id="353" r:id="rId7"/>
    <p:sldId id="263" r:id="rId8"/>
    <p:sldId id="264" r:id="rId9"/>
    <p:sldId id="265" r:id="rId10"/>
    <p:sldId id="266" r:id="rId11"/>
    <p:sldId id="279" r:id="rId12"/>
    <p:sldId id="267" r:id="rId13"/>
    <p:sldId id="269" r:id="rId14"/>
    <p:sldId id="268" r:id="rId15"/>
    <p:sldId id="270" r:id="rId16"/>
    <p:sldId id="271" r:id="rId17"/>
    <p:sldId id="272" r:id="rId18"/>
    <p:sldId id="338" r:id="rId19"/>
    <p:sldId id="275" r:id="rId20"/>
    <p:sldId id="274" r:id="rId21"/>
    <p:sldId id="276" r:id="rId22"/>
    <p:sldId id="277" r:id="rId23"/>
    <p:sldId id="278" r:id="rId24"/>
    <p:sldId id="280" r:id="rId25"/>
    <p:sldId id="282" r:id="rId26"/>
    <p:sldId id="283" r:id="rId27"/>
    <p:sldId id="281" r:id="rId28"/>
    <p:sldId id="284" r:id="rId29"/>
    <p:sldId id="285" r:id="rId30"/>
    <p:sldId id="286" r:id="rId31"/>
    <p:sldId id="287" r:id="rId32"/>
    <p:sldId id="355" r:id="rId33"/>
    <p:sldId id="288" r:id="rId34"/>
    <p:sldId id="289" r:id="rId35"/>
    <p:sldId id="290" r:id="rId36"/>
    <p:sldId id="291" r:id="rId37"/>
    <p:sldId id="292" r:id="rId38"/>
    <p:sldId id="356" r:id="rId39"/>
    <p:sldId id="293" r:id="rId40"/>
    <p:sldId id="294" r:id="rId41"/>
    <p:sldId id="357" r:id="rId42"/>
    <p:sldId id="295"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40" r:id="rId56"/>
    <p:sldId id="341" r:id="rId57"/>
    <p:sldId id="354" r:id="rId58"/>
    <p:sldId id="342" r:id="rId59"/>
    <p:sldId id="343" r:id="rId60"/>
    <p:sldId id="333" r:id="rId61"/>
    <p:sldId id="319" r:id="rId62"/>
    <p:sldId id="320" r:id="rId63"/>
    <p:sldId id="321" r:id="rId64"/>
    <p:sldId id="339" r:id="rId65"/>
    <p:sldId id="323" r:id="rId66"/>
    <p:sldId id="324" r:id="rId67"/>
    <p:sldId id="344" r:id="rId68"/>
    <p:sldId id="326" r:id="rId69"/>
    <p:sldId id="347" r:id="rId70"/>
    <p:sldId id="348" r:id="rId71"/>
    <p:sldId id="345" r:id="rId72"/>
    <p:sldId id="346" r:id="rId73"/>
    <p:sldId id="349" r:id="rId74"/>
    <p:sldId id="350" r:id="rId75"/>
    <p:sldId id="351" r:id="rId76"/>
    <p:sldId id="335" r:id="rId77"/>
    <p:sldId id="336" r:id="rId78"/>
    <p:sldId id="337" r:id="rId79"/>
    <p:sldId id="318" r:id="rId80"/>
    <p:sldId id="358" r:id="rId81"/>
    <p:sldId id="359" r:id="rId8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1pPr>
    <a:lvl2pPr marL="457200" algn="l"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2pPr>
    <a:lvl3pPr marL="914400" algn="l"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3pPr>
    <a:lvl4pPr marL="1371600" algn="l"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4pPr>
    <a:lvl5pPr marL="1828800" algn="l"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5pPr>
    <a:lvl6pPr marL="22860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6pPr>
    <a:lvl7pPr marL="27432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7pPr>
    <a:lvl8pPr marL="32004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8pPr>
    <a:lvl9pPr marL="36576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52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94" autoAdjust="0"/>
    <p:restoredTop sz="79193" autoAdjust="0"/>
  </p:normalViewPr>
  <p:slideViewPr>
    <p:cSldViewPr snapToGrid="0">
      <p:cViewPr>
        <p:scale>
          <a:sx n="71" d="100"/>
          <a:sy n="71" d="100"/>
        </p:scale>
        <p:origin x="465"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D4FC9B-2FEA-439D-853A-BCEBD2C9285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A9F9F09-7CD8-4764-90DC-4D8CA08B5EB3}">
      <dgm:prSet phldrT="[Text]"/>
      <dgm:spPr/>
      <dgm:t>
        <a:bodyPr/>
        <a:lstStyle/>
        <a:p>
          <a:r>
            <a:rPr lang="en-US" dirty="0"/>
            <a:t>Prevention, Mitigation, Preparedness</a:t>
          </a:r>
        </a:p>
      </dgm:t>
    </dgm:pt>
    <dgm:pt modelId="{7D3754C9-37C2-476C-BA4E-2CACBB49C7AC}" type="parTrans" cxnId="{B12D4CE8-132A-4244-810C-FB9327DBF1A7}">
      <dgm:prSet/>
      <dgm:spPr/>
      <dgm:t>
        <a:bodyPr/>
        <a:lstStyle/>
        <a:p>
          <a:endParaRPr lang="en-US"/>
        </a:p>
      </dgm:t>
    </dgm:pt>
    <dgm:pt modelId="{8CB0F1E6-43EA-48FD-8B00-38143A9A3F6D}" type="sibTrans" cxnId="{B12D4CE8-132A-4244-810C-FB9327DBF1A7}">
      <dgm:prSet/>
      <dgm:spPr/>
      <dgm:t>
        <a:bodyPr/>
        <a:lstStyle/>
        <a:p>
          <a:endParaRPr lang="en-US"/>
        </a:p>
      </dgm:t>
    </dgm:pt>
    <dgm:pt modelId="{550035F5-CB78-462C-A025-8483E7B5E115}">
      <dgm:prSet phldrT="[Text]"/>
      <dgm:spPr/>
      <dgm:t>
        <a:bodyPr/>
        <a:lstStyle/>
        <a:p>
          <a:r>
            <a:rPr lang="en-US" dirty="0"/>
            <a:t>Disaster Impact</a:t>
          </a:r>
        </a:p>
      </dgm:t>
    </dgm:pt>
    <dgm:pt modelId="{30EFE1D2-6A46-49D2-BEDD-D367561AA973}" type="parTrans" cxnId="{C11F71BB-1D45-47CB-92F7-B27AE17F5D41}">
      <dgm:prSet/>
      <dgm:spPr/>
      <dgm:t>
        <a:bodyPr/>
        <a:lstStyle/>
        <a:p>
          <a:endParaRPr lang="en-US"/>
        </a:p>
      </dgm:t>
    </dgm:pt>
    <dgm:pt modelId="{534317B1-64C4-4B6C-8B1A-932485D06922}" type="sibTrans" cxnId="{C11F71BB-1D45-47CB-92F7-B27AE17F5D41}">
      <dgm:prSet/>
      <dgm:spPr/>
      <dgm:t>
        <a:bodyPr/>
        <a:lstStyle/>
        <a:p>
          <a:endParaRPr lang="en-US"/>
        </a:p>
      </dgm:t>
    </dgm:pt>
    <dgm:pt modelId="{B7D935C9-2DAD-4A57-B993-19CEBD5DAD85}">
      <dgm:prSet phldrT="[Text]"/>
      <dgm:spPr/>
      <dgm:t>
        <a:bodyPr/>
        <a:lstStyle/>
        <a:p>
          <a:r>
            <a:rPr lang="en-US" dirty="0"/>
            <a:t>Rehabilitation, Response, Recovery</a:t>
          </a:r>
        </a:p>
      </dgm:t>
    </dgm:pt>
    <dgm:pt modelId="{CAD4216B-DEA7-4DCB-B8F1-CA08BB313182}" type="parTrans" cxnId="{1694A92E-922E-48E2-9BC2-CCC31DCD386B}">
      <dgm:prSet/>
      <dgm:spPr/>
      <dgm:t>
        <a:bodyPr/>
        <a:lstStyle/>
        <a:p>
          <a:endParaRPr lang="en-US"/>
        </a:p>
      </dgm:t>
    </dgm:pt>
    <dgm:pt modelId="{EE1F3E95-D14F-44AA-AD1B-CC9267DEE2B4}" type="sibTrans" cxnId="{1694A92E-922E-48E2-9BC2-CCC31DCD386B}">
      <dgm:prSet/>
      <dgm:spPr/>
      <dgm:t>
        <a:bodyPr/>
        <a:lstStyle/>
        <a:p>
          <a:endParaRPr lang="en-US"/>
        </a:p>
      </dgm:t>
    </dgm:pt>
    <dgm:pt modelId="{D528F667-0D1B-4A74-8B52-BAAC1C5F86C5}" type="pres">
      <dgm:prSet presAssocID="{95D4FC9B-2FEA-439D-853A-BCEBD2C9285A}" presName="cycle" presStyleCnt="0">
        <dgm:presLayoutVars>
          <dgm:dir/>
          <dgm:resizeHandles val="exact"/>
        </dgm:presLayoutVars>
      </dgm:prSet>
      <dgm:spPr/>
    </dgm:pt>
    <dgm:pt modelId="{F9039E67-8373-431F-9BA3-9388A0B5D73B}" type="pres">
      <dgm:prSet presAssocID="{FA9F9F09-7CD8-4764-90DC-4D8CA08B5EB3}" presName="dummy" presStyleCnt="0"/>
      <dgm:spPr/>
    </dgm:pt>
    <dgm:pt modelId="{0DA9CD2B-66F0-4DB4-9247-C8BD8DA1AF88}" type="pres">
      <dgm:prSet presAssocID="{FA9F9F09-7CD8-4764-90DC-4D8CA08B5EB3}" presName="node" presStyleLbl="revTx" presStyleIdx="0" presStyleCnt="3">
        <dgm:presLayoutVars>
          <dgm:bulletEnabled val="1"/>
        </dgm:presLayoutVars>
      </dgm:prSet>
      <dgm:spPr/>
    </dgm:pt>
    <dgm:pt modelId="{234F738F-63E1-47D5-9DF3-60A26DACCD4A}" type="pres">
      <dgm:prSet presAssocID="{8CB0F1E6-43EA-48FD-8B00-38143A9A3F6D}" presName="sibTrans" presStyleLbl="node1" presStyleIdx="0" presStyleCnt="3"/>
      <dgm:spPr/>
    </dgm:pt>
    <dgm:pt modelId="{06AE52BD-DAFC-46FF-87E1-CC9AC5072891}" type="pres">
      <dgm:prSet presAssocID="{550035F5-CB78-462C-A025-8483E7B5E115}" presName="dummy" presStyleCnt="0"/>
      <dgm:spPr/>
    </dgm:pt>
    <dgm:pt modelId="{63A5EB5D-F00F-4825-9AEC-E8A681AE6CB7}" type="pres">
      <dgm:prSet presAssocID="{550035F5-CB78-462C-A025-8483E7B5E115}" presName="node" presStyleLbl="revTx" presStyleIdx="1" presStyleCnt="3">
        <dgm:presLayoutVars>
          <dgm:bulletEnabled val="1"/>
        </dgm:presLayoutVars>
      </dgm:prSet>
      <dgm:spPr/>
    </dgm:pt>
    <dgm:pt modelId="{FFB6262D-A13D-481E-BDAA-CCB2BE2B93B2}" type="pres">
      <dgm:prSet presAssocID="{534317B1-64C4-4B6C-8B1A-932485D06922}" presName="sibTrans" presStyleLbl="node1" presStyleIdx="1" presStyleCnt="3"/>
      <dgm:spPr/>
    </dgm:pt>
    <dgm:pt modelId="{B0A6A7AF-4FA0-4EC2-AAB8-A9842622540C}" type="pres">
      <dgm:prSet presAssocID="{B7D935C9-2DAD-4A57-B993-19CEBD5DAD85}" presName="dummy" presStyleCnt="0"/>
      <dgm:spPr/>
    </dgm:pt>
    <dgm:pt modelId="{9AA55DC7-FC1F-4C98-98C9-CB9E09C61599}" type="pres">
      <dgm:prSet presAssocID="{B7D935C9-2DAD-4A57-B993-19CEBD5DAD85}" presName="node" presStyleLbl="revTx" presStyleIdx="2" presStyleCnt="3">
        <dgm:presLayoutVars>
          <dgm:bulletEnabled val="1"/>
        </dgm:presLayoutVars>
      </dgm:prSet>
      <dgm:spPr/>
    </dgm:pt>
    <dgm:pt modelId="{4E7D70E4-3E25-4305-9C0C-05125ADA7DA7}" type="pres">
      <dgm:prSet presAssocID="{EE1F3E95-D14F-44AA-AD1B-CC9267DEE2B4}" presName="sibTrans" presStyleLbl="node1" presStyleIdx="2" presStyleCnt="3"/>
      <dgm:spPr/>
    </dgm:pt>
  </dgm:ptLst>
  <dgm:cxnLst>
    <dgm:cxn modelId="{1694A92E-922E-48E2-9BC2-CCC31DCD386B}" srcId="{95D4FC9B-2FEA-439D-853A-BCEBD2C9285A}" destId="{B7D935C9-2DAD-4A57-B993-19CEBD5DAD85}" srcOrd="2" destOrd="0" parTransId="{CAD4216B-DEA7-4DCB-B8F1-CA08BB313182}" sibTransId="{EE1F3E95-D14F-44AA-AD1B-CC9267DEE2B4}"/>
    <dgm:cxn modelId="{7C194242-D64C-474A-962F-E649A85BEE73}" type="presOf" srcId="{EE1F3E95-D14F-44AA-AD1B-CC9267DEE2B4}" destId="{4E7D70E4-3E25-4305-9C0C-05125ADA7DA7}" srcOrd="0" destOrd="0" presId="urn:microsoft.com/office/officeart/2005/8/layout/cycle1"/>
    <dgm:cxn modelId="{06776167-3EAB-4963-B076-84F81FC0E302}" type="presOf" srcId="{FA9F9F09-7CD8-4764-90DC-4D8CA08B5EB3}" destId="{0DA9CD2B-66F0-4DB4-9247-C8BD8DA1AF88}" srcOrd="0" destOrd="0" presId="urn:microsoft.com/office/officeart/2005/8/layout/cycle1"/>
    <dgm:cxn modelId="{7BD5DE8B-2754-4E1A-98FA-1A30401375F9}" type="presOf" srcId="{8CB0F1E6-43EA-48FD-8B00-38143A9A3F6D}" destId="{234F738F-63E1-47D5-9DF3-60A26DACCD4A}" srcOrd="0" destOrd="0" presId="urn:microsoft.com/office/officeart/2005/8/layout/cycle1"/>
    <dgm:cxn modelId="{2F0019B8-CAEA-4432-A78A-A194EC5F98B1}" type="presOf" srcId="{95D4FC9B-2FEA-439D-853A-BCEBD2C9285A}" destId="{D528F667-0D1B-4A74-8B52-BAAC1C5F86C5}" srcOrd="0" destOrd="0" presId="urn:microsoft.com/office/officeart/2005/8/layout/cycle1"/>
    <dgm:cxn modelId="{C11F71BB-1D45-47CB-92F7-B27AE17F5D41}" srcId="{95D4FC9B-2FEA-439D-853A-BCEBD2C9285A}" destId="{550035F5-CB78-462C-A025-8483E7B5E115}" srcOrd="1" destOrd="0" parTransId="{30EFE1D2-6A46-49D2-BEDD-D367561AA973}" sibTransId="{534317B1-64C4-4B6C-8B1A-932485D06922}"/>
    <dgm:cxn modelId="{A4B3E0C8-4F20-40B9-A564-EBC2869F8825}" type="presOf" srcId="{B7D935C9-2DAD-4A57-B993-19CEBD5DAD85}" destId="{9AA55DC7-FC1F-4C98-98C9-CB9E09C61599}" srcOrd="0" destOrd="0" presId="urn:microsoft.com/office/officeart/2005/8/layout/cycle1"/>
    <dgm:cxn modelId="{F819F2DD-A2DF-48AE-B23A-7C7ED6ACD52A}" type="presOf" srcId="{550035F5-CB78-462C-A025-8483E7B5E115}" destId="{63A5EB5D-F00F-4825-9AEC-E8A681AE6CB7}" srcOrd="0" destOrd="0" presId="urn:microsoft.com/office/officeart/2005/8/layout/cycle1"/>
    <dgm:cxn modelId="{399122E7-4F90-487E-82AA-27148F96638F}" type="presOf" srcId="{534317B1-64C4-4B6C-8B1A-932485D06922}" destId="{FFB6262D-A13D-481E-BDAA-CCB2BE2B93B2}" srcOrd="0" destOrd="0" presId="urn:microsoft.com/office/officeart/2005/8/layout/cycle1"/>
    <dgm:cxn modelId="{B12D4CE8-132A-4244-810C-FB9327DBF1A7}" srcId="{95D4FC9B-2FEA-439D-853A-BCEBD2C9285A}" destId="{FA9F9F09-7CD8-4764-90DC-4D8CA08B5EB3}" srcOrd="0" destOrd="0" parTransId="{7D3754C9-37C2-476C-BA4E-2CACBB49C7AC}" sibTransId="{8CB0F1E6-43EA-48FD-8B00-38143A9A3F6D}"/>
    <dgm:cxn modelId="{A4F7BE0B-F2C7-423B-B73A-85DA157B0068}" type="presParOf" srcId="{D528F667-0D1B-4A74-8B52-BAAC1C5F86C5}" destId="{F9039E67-8373-431F-9BA3-9388A0B5D73B}" srcOrd="0" destOrd="0" presId="urn:microsoft.com/office/officeart/2005/8/layout/cycle1"/>
    <dgm:cxn modelId="{17CA21DF-87CD-494C-8D29-A3E84E1EE0A7}" type="presParOf" srcId="{D528F667-0D1B-4A74-8B52-BAAC1C5F86C5}" destId="{0DA9CD2B-66F0-4DB4-9247-C8BD8DA1AF88}" srcOrd="1" destOrd="0" presId="urn:microsoft.com/office/officeart/2005/8/layout/cycle1"/>
    <dgm:cxn modelId="{FF9AFDFE-D647-4893-9E9A-43D9BC41E497}" type="presParOf" srcId="{D528F667-0D1B-4A74-8B52-BAAC1C5F86C5}" destId="{234F738F-63E1-47D5-9DF3-60A26DACCD4A}" srcOrd="2" destOrd="0" presId="urn:microsoft.com/office/officeart/2005/8/layout/cycle1"/>
    <dgm:cxn modelId="{4C6A740E-FA7B-43C7-B05A-3B3755592B1D}" type="presParOf" srcId="{D528F667-0D1B-4A74-8B52-BAAC1C5F86C5}" destId="{06AE52BD-DAFC-46FF-87E1-CC9AC5072891}" srcOrd="3" destOrd="0" presId="urn:microsoft.com/office/officeart/2005/8/layout/cycle1"/>
    <dgm:cxn modelId="{29E59479-8E74-4969-A327-6630FB323F7C}" type="presParOf" srcId="{D528F667-0D1B-4A74-8B52-BAAC1C5F86C5}" destId="{63A5EB5D-F00F-4825-9AEC-E8A681AE6CB7}" srcOrd="4" destOrd="0" presId="urn:microsoft.com/office/officeart/2005/8/layout/cycle1"/>
    <dgm:cxn modelId="{B233FB3C-E18A-466E-810F-7787AD183028}" type="presParOf" srcId="{D528F667-0D1B-4A74-8B52-BAAC1C5F86C5}" destId="{FFB6262D-A13D-481E-BDAA-CCB2BE2B93B2}" srcOrd="5" destOrd="0" presId="urn:microsoft.com/office/officeart/2005/8/layout/cycle1"/>
    <dgm:cxn modelId="{5545C6F0-E417-4756-90F4-14359F4FDE00}" type="presParOf" srcId="{D528F667-0D1B-4A74-8B52-BAAC1C5F86C5}" destId="{B0A6A7AF-4FA0-4EC2-AAB8-A9842622540C}" srcOrd="6" destOrd="0" presId="urn:microsoft.com/office/officeart/2005/8/layout/cycle1"/>
    <dgm:cxn modelId="{201B1F18-E2FB-43C3-9C11-4C352CFDD990}" type="presParOf" srcId="{D528F667-0D1B-4A74-8B52-BAAC1C5F86C5}" destId="{9AA55DC7-FC1F-4C98-98C9-CB9E09C61599}" srcOrd="7" destOrd="0" presId="urn:microsoft.com/office/officeart/2005/8/layout/cycle1"/>
    <dgm:cxn modelId="{2D790231-11F0-4242-874B-60E2E1CA6B47}" type="presParOf" srcId="{D528F667-0D1B-4A74-8B52-BAAC1C5F86C5}" destId="{4E7D70E4-3E25-4305-9C0C-05125ADA7DA7}"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D4FC9B-2FEA-439D-853A-BCEBD2C9285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A9F9F09-7CD8-4764-90DC-4D8CA08B5EB3}">
      <dgm:prSet phldrT="[Text]"/>
      <dgm:spPr/>
      <dgm:t>
        <a:bodyPr/>
        <a:lstStyle/>
        <a:p>
          <a:r>
            <a:rPr lang="en-US" dirty="0"/>
            <a:t>Prevention, Mitigation, Preparedness</a:t>
          </a:r>
        </a:p>
      </dgm:t>
    </dgm:pt>
    <dgm:pt modelId="{7D3754C9-37C2-476C-BA4E-2CACBB49C7AC}" type="parTrans" cxnId="{B12D4CE8-132A-4244-810C-FB9327DBF1A7}">
      <dgm:prSet/>
      <dgm:spPr/>
      <dgm:t>
        <a:bodyPr/>
        <a:lstStyle/>
        <a:p>
          <a:endParaRPr lang="en-US"/>
        </a:p>
      </dgm:t>
    </dgm:pt>
    <dgm:pt modelId="{8CB0F1E6-43EA-48FD-8B00-38143A9A3F6D}" type="sibTrans" cxnId="{B12D4CE8-132A-4244-810C-FB9327DBF1A7}">
      <dgm:prSet/>
      <dgm:spPr/>
      <dgm:t>
        <a:bodyPr/>
        <a:lstStyle/>
        <a:p>
          <a:endParaRPr lang="en-US"/>
        </a:p>
      </dgm:t>
    </dgm:pt>
    <dgm:pt modelId="{550035F5-CB78-462C-A025-8483E7B5E115}">
      <dgm:prSet phldrT="[Text]"/>
      <dgm:spPr/>
      <dgm:t>
        <a:bodyPr/>
        <a:lstStyle/>
        <a:p>
          <a:r>
            <a:rPr lang="en-US" dirty="0"/>
            <a:t>Disaster Impact</a:t>
          </a:r>
        </a:p>
      </dgm:t>
    </dgm:pt>
    <dgm:pt modelId="{30EFE1D2-6A46-49D2-BEDD-D367561AA973}" type="parTrans" cxnId="{C11F71BB-1D45-47CB-92F7-B27AE17F5D41}">
      <dgm:prSet/>
      <dgm:spPr/>
      <dgm:t>
        <a:bodyPr/>
        <a:lstStyle/>
        <a:p>
          <a:endParaRPr lang="en-US"/>
        </a:p>
      </dgm:t>
    </dgm:pt>
    <dgm:pt modelId="{534317B1-64C4-4B6C-8B1A-932485D06922}" type="sibTrans" cxnId="{C11F71BB-1D45-47CB-92F7-B27AE17F5D41}">
      <dgm:prSet/>
      <dgm:spPr/>
      <dgm:t>
        <a:bodyPr/>
        <a:lstStyle/>
        <a:p>
          <a:endParaRPr lang="en-US"/>
        </a:p>
      </dgm:t>
    </dgm:pt>
    <dgm:pt modelId="{B7D935C9-2DAD-4A57-B993-19CEBD5DAD85}">
      <dgm:prSet phldrT="[Text]"/>
      <dgm:spPr/>
      <dgm:t>
        <a:bodyPr/>
        <a:lstStyle/>
        <a:p>
          <a:r>
            <a:rPr lang="en-US" dirty="0"/>
            <a:t>Rehabilitation, Response, Recovery</a:t>
          </a:r>
        </a:p>
      </dgm:t>
    </dgm:pt>
    <dgm:pt modelId="{CAD4216B-DEA7-4DCB-B8F1-CA08BB313182}" type="parTrans" cxnId="{1694A92E-922E-48E2-9BC2-CCC31DCD386B}">
      <dgm:prSet/>
      <dgm:spPr/>
      <dgm:t>
        <a:bodyPr/>
        <a:lstStyle/>
        <a:p>
          <a:endParaRPr lang="en-US"/>
        </a:p>
      </dgm:t>
    </dgm:pt>
    <dgm:pt modelId="{EE1F3E95-D14F-44AA-AD1B-CC9267DEE2B4}" type="sibTrans" cxnId="{1694A92E-922E-48E2-9BC2-CCC31DCD386B}">
      <dgm:prSet/>
      <dgm:spPr/>
      <dgm:t>
        <a:bodyPr/>
        <a:lstStyle/>
        <a:p>
          <a:endParaRPr lang="en-US"/>
        </a:p>
      </dgm:t>
    </dgm:pt>
    <dgm:pt modelId="{D528F667-0D1B-4A74-8B52-BAAC1C5F86C5}" type="pres">
      <dgm:prSet presAssocID="{95D4FC9B-2FEA-439D-853A-BCEBD2C9285A}" presName="cycle" presStyleCnt="0">
        <dgm:presLayoutVars>
          <dgm:dir/>
          <dgm:resizeHandles val="exact"/>
        </dgm:presLayoutVars>
      </dgm:prSet>
      <dgm:spPr/>
    </dgm:pt>
    <dgm:pt modelId="{F9039E67-8373-431F-9BA3-9388A0B5D73B}" type="pres">
      <dgm:prSet presAssocID="{FA9F9F09-7CD8-4764-90DC-4D8CA08B5EB3}" presName="dummy" presStyleCnt="0"/>
      <dgm:spPr/>
    </dgm:pt>
    <dgm:pt modelId="{0DA9CD2B-66F0-4DB4-9247-C8BD8DA1AF88}" type="pres">
      <dgm:prSet presAssocID="{FA9F9F09-7CD8-4764-90DC-4D8CA08B5EB3}" presName="node" presStyleLbl="revTx" presStyleIdx="0" presStyleCnt="3">
        <dgm:presLayoutVars>
          <dgm:bulletEnabled val="1"/>
        </dgm:presLayoutVars>
      </dgm:prSet>
      <dgm:spPr/>
    </dgm:pt>
    <dgm:pt modelId="{234F738F-63E1-47D5-9DF3-60A26DACCD4A}" type="pres">
      <dgm:prSet presAssocID="{8CB0F1E6-43EA-48FD-8B00-38143A9A3F6D}" presName="sibTrans" presStyleLbl="node1" presStyleIdx="0" presStyleCnt="3"/>
      <dgm:spPr/>
    </dgm:pt>
    <dgm:pt modelId="{06AE52BD-DAFC-46FF-87E1-CC9AC5072891}" type="pres">
      <dgm:prSet presAssocID="{550035F5-CB78-462C-A025-8483E7B5E115}" presName="dummy" presStyleCnt="0"/>
      <dgm:spPr/>
    </dgm:pt>
    <dgm:pt modelId="{63A5EB5D-F00F-4825-9AEC-E8A681AE6CB7}" type="pres">
      <dgm:prSet presAssocID="{550035F5-CB78-462C-A025-8483E7B5E115}" presName="node" presStyleLbl="revTx" presStyleIdx="1" presStyleCnt="3">
        <dgm:presLayoutVars>
          <dgm:bulletEnabled val="1"/>
        </dgm:presLayoutVars>
      </dgm:prSet>
      <dgm:spPr/>
    </dgm:pt>
    <dgm:pt modelId="{FFB6262D-A13D-481E-BDAA-CCB2BE2B93B2}" type="pres">
      <dgm:prSet presAssocID="{534317B1-64C4-4B6C-8B1A-932485D06922}" presName="sibTrans" presStyleLbl="node1" presStyleIdx="1" presStyleCnt="3"/>
      <dgm:spPr/>
    </dgm:pt>
    <dgm:pt modelId="{B0A6A7AF-4FA0-4EC2-AAB8-A9842622540C}" type="pres">
      <dgm:prSet presAssocID="{B7D935C9-2DAD-4A57-B993-19CEBD5DAD85}" presName="dummy" presStyleCnt="0"/>
      <dgm:spPr/>
    </dgm:pt>
    <dgm:pt modelId="{9AA55DC7-FC1F-4C98-98C9-CB9E09C61599}" type="pres">
      <dgm:prSet presAssocID="{B7D935C9-2DAD-4A57-B993-19CEBD5DAD85}" presName="node" presStyleLbl="revTx" presStyleIdx="2" presStyleCnt="3">
        <dgm:presLayoutVars>
          <dgm:bulletEnabled val="1"/>
        </dgm:presLayoutVars>
      </dgm:prSet>
      <dgm:spPr/>
    </dgm:pt>
    <dgm:pt modelId="{4E7D70E4-3E25-4305-9C0C-05125ADA7DA7}" type="pres">
      <dgm:prSet presAssocID="{EE1F3E95-D14F-44AA-AD1B-CC9267DEE2B4}" presName="sibTrans" presStyleLbl="node1" presStyleIdx="2" presStyleCnt="3"/>
      <dgm:spPr/>
    </dgm:pt>
  </dgm:ptLst>
  <dgm:cxnLst>
    <dgm:cxn modelId="{1694A92E-922E-48E2-9BC2-CCC31DCD386B}" srcId="{95D4FC9B-2FEA-439D-853A-BCEBD2C9285A}" destId="{B7D935C9-2DAD-4A57-B993-19CEBD5DAD85}" srcOrd="2" destOrd="0" parTransId="{CAD4216B-DEA7-4DCB-B8F1-CA08BB313182}" sibTransId="{EE1F3E95-D14F-44AA-AD1B-CC9267DEE2B4}"/>
    <dgm:cxn modelId="{7C194242-D64C-474A-962F-E649A85BEE73}" type="presOf" srcId="{EE1F3E95-D14F-44AA-AD1B-CC9267DEE2B4}" destId="{4E7D70E4-3E25-4305-9C0C-05125ADA7DA7}" srcOrd="0" destOrd="0" presId="urn:microsoft.com/office/officeart/2005/8/layout/cycle1"/>
    <dgm:cxn modelId="{06776167-3EAB-4963-B076-84F81FC0E302}" type="presOf" srcId="{FA9F9F09-7CD8-4764-90DC-4D8CA08B5EB3}" destId="{0DA9CD2B-66F0-4DB4-9247-C8BD8DA1AF88}" srcOrd="0" destOrd="0" presId="urn:microsoft.com/office/officeart/2005/8/layout/cycle1"/>
    <dgm:cxn modelId="{7BD5DE8B-2754-4E1A-98FA-1A30401375F9}" type="presOf" srcId="{8CB0F1E6-43EA-48FD-8B00-38143A9A3F6D}" destId="{234F738F-63E1-47D5-9DF3-60A26DACCD4A}" srcOrd="0" destOrd="0" presId="urn:microsoft.com/office/officeart/2005/8/layout/cycle1"/>
    <dgm:cxn modelId="{2F0019B8-CAEA-4432-A78A-A194EC5F98B1}" type="presOf" srcId="{95D4FC9B-2FEA-439D-853A-BCEBD2C9285A}" destId="{D528F667-0D1B-4A74-8B52-BAAC1C5F86C5}" srcOrd="0" destOrd="0" presId="urn:microsoft.com/office/officeart/2005/8/layout/cycle1"/>
    <dgm:cxn modelId="{C11F71BB-1D45-47CB-92F7-B27AE17F5D41}" srcId="{95D4FC9B-2FEA-439D-853A-BCEBD2C9285A}" destId="{550035F5-CB78-462C-A025-8483E7B5E115}" srcOrd="1" destOrd="0" parTransId="{30EFE1D2-6A46-49D2-BEDD-D367561AA973}" sibTransId="{534317B1-64C4-4B6C-8B1A-932485D06922}"/>
    <dgm:cxn modelId="{A4B3E0C8-4F20-40B9-A564-EBC2869F8825}" type="presOf" srcId="{B7D935C9-2DAD-4A57-B993-19CEBD5DAD85}" destId="{9AA55DC7-FC1F-4C98-98C9-CB9E09C61599}" srcOrd="0" destOrd="0" presId="urn:microsoft.com/office/officeart/2005/8/layout/cycle1"/>
    <dgm:cxn modelId="{F819F2DD-A2DF-48AE-B23A-7C7ED6ACD52A}" type="presOf" srcId="{550035F5-CB78-462C-A025-8483E7B5E115}" destId="{63A5EB5D-F00F-4825-9AEC-E8A681AE6CB7}" srcOrd="0" destOrd="0" presId="urn:microsoft.com/office/officeart/2005/8/layout/cycle1"/>
    <dgm:cxn modelId="{399122E7-4F90-487E-82AA-27148F96638F}" type="presOf" srcId="{534317B1-64C4-4B6C-8B1A-932485D06922}" destId="{FFB6262D-A13D-481E-BDAA-CCB2BE2B93B2}" srcOrd="0" destOrd="0" presId="urn:microsoft.com/office/officeart/2005/8/layout/cycle1"/>
    <dgm:cxn modelId="{B12D4CE8-132A-4244-810C-FB9327DBF1A7}" srcId="{95D4FC9B-2FEA-439D-853A-BCEBD2C9285A}" destId="{FA9F9F09-7CD8-4764-90DC-4D8CA08B5EB3}" srcOrd="0" destOrd="0" parTransId="{7D3754C9-37C2-476C-BA4E-2CACBB49C7AC}" sibTransId="{8CB0F1E6-43EA-48FD-8B00-38143A9A3F6D}"/>
    <dgm:cxn modelId="{A4F7BE0B-F2C7-423B-B73A-85DA157B0068}" type="presParOf" srcId="{D528F667-0D1B-4A74-8B52-BAAC1C5F86C5}" destId="{F9039E67-8373-431F-9BA3-9388A0B5D73B}" srcOrd="0" destOrd="0" presId="urn:microsoft.com/office/officeart/2005/8/layout/cycle1"/>
    <dgm:cxn modelId="{17CA21DF-87CD-494C-8D29-A3E84E1EE0A7}" type="presParOf" srcId="{D528F667-0D1B-4A74-8B52-BAAC1C5F86C5}" destId="{0DA9CD2B-66F0-4DB4-9247-C8BD8DA1AF88}" srcOrd="1" destOrd="0" presId="urn:microsoft.com/office/officeart/2005/8/layout/cycle1"/>
    <dgm:cxn modelId="{FF9AFDFE-D647-4893-9E9A-43D9BC41E497}" type="presParOf" srcId="{D528F667-0D1B-4A74-8B52-BAAC1C5F86C5}" destId="{234F738F-63E1-47D5-9DF3-60A26DACCD4A}" srcOrd="2" destOrd="0" presId="urn:microsoft.com/office/officeart/2005/8/layout/cycle1"/>
    <dgm:cxn modelId="{4C6A740E-FA7B-43C7-B05A-3B3755592B1D}" type="presParOf" srcId="{D528F667-0D1B-4A74-8B52-BAAC1C5F86C5}" destId="{06AE52BD-DAFC-46FF-87E1-CC9AC5072891}" srcOrd="3" destOrd="0" presId="urn:microsoft.com/office/officeart/2005/8/layout/cycle1"/>
    <dgm:cxn modelId="{29E59479-8E74-4969-A327-6630FB323F7C}" type="presParOf" srcId="{D528F667-0D1B-4A74-8B52-BAAC1C5F86C5}" destId="{63A5EB5D-F00F-4825-9AEC-E8A681AE6CB7}" srcOrd="4" destOrd="0" presId="urn:microsoft.com/office/officeart/2005/8/layout/cycle1"/>
    <dgm:cxn modelId="{B233FB3C-E18A-466E-810F-7787AD183028}" type="presParOf" srcId="{D528F667-0D1B-4A74-8B52-BAAC1C5F86C5}" destId="{FFB6262D-A13D-481E-BDAA-CCB2BE2B93B2}" srcOrd="5" destOrd="0" presId="urn:microsoft.com/office/officeart/2005/8/layout/cycle1"/>
    <dgm:cxn modelId="{5545C6F0-E417-4756-90F4-14359F4FDE00}" type="presParOf" srcId="{D528F667-0D1B-4A74-8B52-BAAC1C5F86C5}" destId="{B0A6A7AF-4FA0-4EC2-AAB8-A9842622540C}" srcOrd="6" destOrd="0" presId="urn:microsoft.com/office/officeart/2005/8/layout/cycle1"/>
    <dgm:cxn modelId="{201B1F18-E2FB-43C3-9C11-4C352CFDD990}" type="presParOf" srcId="{D528F667-0D1B-4A74-8B52-BAAC1C5F86C5}" destId="{9AA55DC7-FC1F-4C98-98C9-CB9E09C61599}" srcOrd="7" destOrd="0" presId="urn:microsoft.com/office/officeart/2005/8/layout/cycle1"/>
    <dgm:cxn modelId="{2D790231-11F0-4242-874B-60E2E1CA6B47}" type="presParOf" srcId="{D528F667-0D1B-4A74-8B52-BAAC1C5F86C5}" destId="{4E7D70E4-3E25-4305-9C0C-05125ADA7DA7}"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F71A72-FA56-4825-98F6-99E86905B50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2D03218D-87E6-4AD0-B52A-9974ECA0039C}">
      <dgm:prSet phldrT="[Text]" custT="1"/>
      <dgm:spPr>
        <a:solidFill>
          <a:schemeClr val="tx2">
            <a:lumMod val="75000"/>
          </a:schemeClr>
        </a:solidFill>
      </dgm:spPr>
      <dgm:t>
        <a:bodyPr/>
        <a:lstStyle/>
        <a:p>
          <a:r>
            <a:rPr lang="en-US" sz="1600" dirty="0"/>
            <a:t>Disaster Epidemiology</a:t>
          </a:r>
        </a:p>
      </dgm:t>
    </dgm:pt>
    <dgm:pt modelId="{2388B0DB-4A0C-4A86-88B0-B68B2447A255}" type="parTrans" cxnId="{A198A53C-D928-4DCC-94DD-834234A20E23}">
      <dgm:prSet/>
      <dgm:spPr/>
      <dgm:t>
        <a:bodyPr/>
        <a:lstStyle/>
        <a:p>
          <a:endParaRPr lang="en-US"/>
        </a:p>
      </dgm:t>
    </dgm:pt>
    <dgm:pt modelId="{72036BA4-C6FF-4D03-8993-2F92DFD980C1}" type="sibTrans" cxnId="{A198A53C-D928-4DCC-94DD-834234A20E23}">
      <dgm:prSet/>
      <dgm:spPr/>
      <dgm:t>
        <a:bodyPr/>
        <a:lstStyle/>
        <a:p>
          <a:endParaRPr lang="en-US"/>
        </a:p>
      </dgm:t>
    </dgm:pt>
    <dgm:pt modelId="{C2EAF018-AC11-412F-8360-412126C358E3}">
      <dgm:prSet phldrT="[Text]" custT="1"/>
      <dgm:spPr>
        <a:solidFill>
          <a:schemeClr val="accent4">
            <a:lumMod val="75000"/>
          </a:schemeClr>
        </a:solidFill>
      </dgm:spPr>
      <dgm:t>
        <a:bodyPr/>
        <a:lstStyle/>
        <a:p>
          <a:r>
            <a:rPr lang="en-US" sz="1800" b="0" dirty="0"/>
            <a:t>Environmental Health</a:t>
          </a:r>
        </a:p>
      </dgm:t>
    </dgm:pt>
    <dgm:pt modelId="{0A8E49FB-D136-4E32-A524-B5D1C230ABB1}" type="parTrans" cxnId="{02B8B1AE-9BB2-4CC5-BF76-659893D4B682}">
      <dgm:prSet/>
      <dgm:spPr/>
      <dgm:t>
        <a:bodyPr/>
        <a:lstStyle/>
        <a:p>
          <a:endParaRPr lang="en-US"/>
        </a:p>
      </dgm:t>
    </dgm:pt>
    <dgm:pt modelId="{D95FCC76-71FC-486B-8C33-D55DB2BBFCA1}" type="sibTrans" cxnId="{02B8B1AE-9BB2-4CC5-BF76-659893D4B682}">
      <dgm:prSet/>
      <dgm:spPr/>
      <dgm:t>
        <a:bodyPr/>
        <a:lstStyle/>
        <a:p>
          <a:endParaRPr lang="en-US"/>
        </a:p>
      </dgm:t>
    </dgm:pt>
    <dgm:pt modelId="{90876FB9-22C5-4B29-A63E-1673965E755D}">
      <dgm:prSet phldrT="[Text]" custT="1"/>
      <dgm:spPr>
        <a:solidFill>
          <a:schemeClr val="accent2">
            <a:lumMod val="75000"/>
          </a:schemeClr>
        </a:solidFill>
      </dgm:spPr>
      <dgm:t>
        <a:bodyPr/>
        <a:lstStyle/>
        <a:p>
          <a:r>
            <a:rPr lang="en-US" sz="1800" dirty="0"/>
            <a:t>Public Health Emergency Preparedness and Response</a:t>
          </a:r>
        </a:p>
      </dgm:t>
    </dgm:pt>
    <dgm:pt modelId="{1D828EE7-1945-4B21-BB48-02421495E76C}" type="parTrans" cxnId="{12ACFA91-172B-434F-A45F-B9D7DD3726FF}">
      <dgm:prSet/>
      <dgm:spPr/>
      <dgm:t>
        <a:bodyPr/>
        <a:lstStyle/>
        <a:p>
          <a:endParaRPr lang="en-US"/>
        </a:p>
      </dgm:t>
    </dgm:pt>
    <dgm:pt modelId="{FCDE7EFF-D3A5-41C9-9481-BD7609CEFA74}" type="sibTrans" cxnId="{12ACFA91-172B-434F-A45F-B9D7DD3726FF}">
      <dgm:prSet/>
      <dgm:spPr/>
      <dgm:t>
        <a:bodyPr/>
        <a:lstStyle/>
        <a:p>
          <a:endParaRPr lang="en-US"/>
        </a:p>
      </dgm:t>
    </dgm:pt>
    <dgm:pt modelId="{12880F46-19D6-4561-A8F7-EC5795ACBD1A}">
      <dgm:prSet phldrT="[Text]" custT="1"/>
      <dgm:spPr>
        <a:solidFill>
          <a:schemeClr val="accent6">
            <a:lumMod val="75000"/>
          </a:schemeClr>
        </a:solidFill>
      </dgm:spPr>
      <dgm:t>
        <a:bodyPr/>
        <a:lstStyle/>
        <a:p>
          <a:r>
            <a:rPr lang="en-US" sz="1800" dirty="0"/>
            <a:t>Epidemiology</a:t>
          </a:r>
        </a:p>
      </dgm:t>
    </dgm:pt>
    <dgm:pt modelId="{CE67E6F5-4730-40C1-AE38-21FE59BD3F22}" type="parTrans" cxnId="{86BB6E02-AA0A-4FB8-AC2F-897FDDF4EFBB}">
      <dgm:prSet/>
      <dgm:spPr/>
      <dgm:t>
        <a:bodyPr/>
        <a:lstStyle/>
        <a:p>
          <a:endParaRPr lang="en-US"/>
        </a:p>
      </dgm:t>
    </dgm:pt>
    <dgm:pt modelId="{3A96A9F7-12F9-497C-A566-EC50A1F47BC4}" type="sibTrans" cxnId="{86BB6E02-AA0A-4FB8-AC2F-897FDDF4EFBB}">
      <dgm:prSet/>
      <dgm:spPr/>
      <dgm:t>
        <a:bodyPr/>
        <a:lstStyle/>
        <a:p>
          <a:endParaRPr lang="en-US"/>
        </a:p>
      </dgm:t>
    </dgm:pt>
    <dgm:pt modelId="{9888A2D7-E236-4BD7-A63B-13BDC696C32C}">
      <dgm:prSet phldrT="[Text]"/>
      <dgm:spPr>
        <a:solidFill>
          <a:schemeClr val="accent3">
            <a:lumMod val="75000"/>
          </a:schemeClr>
        </a:solidFill>
      </dgm:spPr>
      <dgm:t>
        <a:bodyPr/>
        <a:lstStyle/>
        <a:p>
          <a:r>
            <a:rPr lang="en-US" dirty="0"/>
            <a:t>Occupational Health</a:t>
          </a:r>
        </a:p>
      </dgm:t>
    </dgm:pt>
    <dgm:pt modelId="{16D6FDC9-5631-46DC-845F-00D15772A573}" type="parTrans" cxnId="{A1757DFE-2581-4531-92C2-71A7AF72C038}">
      <dgm:prSet/>
      <dgm:spPr/>
      <dgm:t>
        <a:bodyPr/>
        <a:lstStyle/>
        <a:p>
          <a:endParaRPr lang="en-US"/>
        </a:p>
      </dgm:t>
    </dgm:pt>
    <dgm:pt modelId="{0749C4D8-4DB6-47BD-A182-82865DF032AA}" type="sibTrans" cxnId="{A1757DFE-2581-4531-92C2-71A7AF72C038}">
      <dgm:prSet/>
      <dgm:spPr/>
      <dgm:t>
        <a:bodyPr/>
        <a:lstStyle/>
        <a:p>
          <a:endParaRPr lang="en-US"/>
        </a:p>
      </dgm:t>
    </dgm:pt>
    <dgm:pt modelId="{CB451CD2-DD7C-427F-9D30-681BA655316F}">
      <dgm:prSet phldrT="[Text]"/>
      <dgm:spPr>
        <a:solidFill>
          <a:schemeClr val="accent3">
            <a:lumMod val="75000"/>
          </a:schemeClr>
        </a:solidFill>
      </dgm:spPr>
      <dgm:t>
        <a:bodyPr/>
        <a:lstStyle/>
        <a:p>
          <a:r>
            <a:rPr lang="en-US" dirty="0"/>
            <a:t>Infectious Disease</a:t>
          </a:r>
        </a:p>
      </dgm:t>
    </dgm:pt>
    <dgm:pt modelId="{C4B9C018-F1B6-4237-8A4A-7FBFCAEA0A95}" type="parTrans" cxnId="{AFA17C3B-364C-4713-93F1-8401B39FA726}">
      <dgm:prSet/>
      <dgm:spPr/>
      <dgm:t>
        <a:bodyPr/>
        <a:lstStyle/>
        <a:p>
          <a:endParaRPr lang="en-US"/>
        </a:p>
      </dgm:t>
    </dgm:pt>
    <dgm:pt modelId="{214FDA77-204C-4B49-ACF9-29F36B753C8E}" type="sibTrans" cxnId="{AFA17C3B-364C-4713-93F1-8401B39FA726}">
      <dgm:prSet/>
      <dgm:spPr/>
      <dgm:t>
        <a:bodyPr/>
        <a:lstStyle/>
        <a:p>
          <a:endParaRPr lang="en-US"/>
        </a:p>
      </dgm:t>
    </dgm:pt>
    <dgm:pt modelId="{216C7183-B358-417E-A21D-0DB27B59E582}">
      <dgm:prSet phldrT="[Text]"/>
      <dgm:spPr>
        <a:solidFill>
          <a:schemeClr val="accent3">
            <a:lumMod val="75000"/>
          </a:schemeClr>
        </a:solidFill>
      </dgm:spPr>
      <dgm:t>
        <a:bodyPr/>
        <a:lstStyle/>
        <a:p>
          <a:r>
            <a:rPr lang="en-US" dirty="0"/>
            <a:t>Maternal and Child Health</a:t>
          </a:r>
        </a:p>
      </dgm:t>
    </dgm:pt>
    <dgm:pt modelId="{80770944-C1A2-44BA-B1A3-AA4D4B3ADA47}" type="parTrans" cxnId="{D39E2E8D-1EC6-4A71-9384-607BDF10A221}">
      <dgm:prSet/>
      <dgm:spPr/>
      <dgm:t>
        <a:bodyPr/>
        <a:lstStyle/>
        <a:p>
          <a:endParaRPr lang="en-US"/>
        </a:p>
      </dgm:t>
    </dgm:pt>
    <dgm:pt modelId="{478139BD-0D3D-49ED-A44F-12F3B1E789C9}" type="sibTrans" cxnId="{D39E2E8D-1EC6-4A71-9384-607BDF10A221}">
      <dgm:prSet/>
      <dgm:spPr/>
      <dgm:t>
        <a:bodyPr/>
        <a:lstStyle/>
        <a:p>
          <a:endParaRPr lang="en-US"/>
        </a:p>
      </dgm:t>
    </dgm:pt>
    <dgm:pt modelId="{C8DF0A1B-CAC8-48DB-883E-5A27F1A24E78}">
      <dgm:prSet phldrT="[Text]"/>
      <dgm:spPr>
        <a:solidFill>
          <a:schemeClr val="accent3">
            <a:lumMod val="75000"/>
          </a:schemeClr>
        </a:solidFill>
      </dgm:spPr>
      <dgm:t>
        <a:bodyPr/>
        <a:lstStyle/>
        <a:p>
          <a:r>
            <a:rPr lang="en-US" dirty="0"/>
            <a:t>Chronic Disease</a:t>
          </a:r>
        </a:p>
      </dgm:t>
    </dgm:pt>
    <dgm:pt modelId="{6BD38461-073B-4BDC-9BF0-5B767B7E2925}" type="parTrans" cxnId="{2ABDA45C-3765-4741-8B4B-DC4A944F7CF6}">
      <dgm:prSet/>
      <dgm:spPr/>
      <dgm:t>
        <a:bodyPr/>
        <a:lstStyle/>
        <a:p>
          <a:endParaRPr lang="en-US"/>
        </a:p>
      </dgm:t>
    </dgm:pt>
    <dgm:pt modelId="{3BD5BEEA-7DF0-4707-A15B-A65921E8E61B}" type="sibTrans" cxnId="{2ABDA45C-3765-4741-8B4B-DC4A944F7CF6}">
      <dgm:prSet/>
      <dgm:spPr/>
      <dgm:t>
        <a:bodyPr/>
        <a:lstStyle/>
        <a:p>
          <a:endParaRPr lang="en-US"/>
        </a:p>
      </dgm:t>
    </dgm:pt>
    <dgm:pt modelId="{260E1135-C93E-46CE-B6E7-E58926205A1A}">
      <dgm:prSet phldrT="[Text]"/>
      <dgm:spPr>
        <a:solidFill>
          <a:schemeClr val="accent3">
            <a:lumMod val="75000"/>
          </a:schemeClr>
        </a:solidFill>
      </dgm:spPr>
      <dgm:t>
        <a:bodyPr/>
        <a:lstStyle/>
        <a:p>
          <a:r>
            <a:rPr lang="en-US" dirty="0"/>
            <a:t>Substance Use and Mental Health</a:t>
          </a:r>
        </a:p>
      </dgm:t>
    </dgm:pt>
    <dgm:pt modelId="{6A4C8956-5756-4444-B066-BE2DD7E33607}" type="parTrans" cxnId="{2779BF5A-644F-48A6-9095-29CD53FB6C31}">
      <dgm:prSet/>
      <dgm:spPr/>
      <dgm:t>
        <a:bodyPr/>
        <a:lstStyle/>
        <a:p>
          <a:endParaRPr lang="en-US"/>
        </a:p>
      </dgm:t>
    </dgm:pt>
    <dgm:pt modelId="{4812FD45-EB4B-4590-B998-92DAAA7A6F85}" type="sibTrans" cxnId="{2779BF5A-644F-48A6-9095-29CD53FB6C31}">
      <dgm:prSet/>
      <dgm:spPr/>
      <dgm:t>
        <a:bodyPr/>
        <a:lstStyle/>
        <a:p>
          <a:endParaRPr lang="en-US"/>
        </a:p>
      </dgm:t>
    </dgm:pt>
    <dgm:pt modelId="{0CEDBEC2-B2C1-4420-A631-C33438534587}">
      <dgm:prSet phldrT="[Text]"/>
      <dgm:spPr>
        <a:solidFill>
          <a:schemeClr val="accent3">
            <a:lumMod val="75000"/>
          </a:schemeClr>
        </a:solidFill>
      </dgm:spPr>
      <dgm:t>
        <a:bodyPr/>
        <a:lstStyle/>
        <a:p>
          <a:r>
            <a:rPr lang="en-US" dirty="0"/>
            <a:t>Injury</a:t>
          </a:r>
        </a:p>
      </dgm:t>
    </dgm:pt>
    <dgm:pt modelId="{27477007-3738-4689-AF0E-981D0EFABD6D}" type="parTrans" cxnId="{06464794-7301-4416-9137-655B00251C5E}">
      <dgm:prSet/>
      <dgm:spPr/>
      <dgm:t>
        <a:bodyPr/>
        <a:lstStyle/>
        <a:p>
          <a:endParaRPr lang="en-US"/>
        </a:p>
      </dgm:t>
    </dgm:pt>
    <dgm:pt modelId="{632C69C7-C9B8-4BCF-9C04-2A4A1DC33F75}" type="sibTrans" cxnId="{06464794-7301-4416-9137-655B00251C5E}">
      <dgm:prSet/>
      <dgm:spPr/>
      <dgm:t>
        <a:bodyPr/>
        <a:lstStyle/>
        <a:p>
          <a:endParaRPr lang="en-US"/>
        </a:p>
      </dgm:t>
    </dgm:pt>
    <dgm:pt modelId="{EF7CBF0A-F22E-4B8F-A582-76E205FF394D}" type="pres">
      <dgm:prSet presAssocID="{56F71A72-FA56-4825-98F6-99E86905B50A}" presName="cycle" presStyleCnt="0">
        <dgm:presLayoutVars>
          <dgm:chMax val="1"/>
          <dgm:dir/>
          <dgm:animLvl val="ctr"/>
          <dgm:resizeHandles val="exact"/>
        </dgm:presLayoutVars>
      </dgm:prSet>
      <dgm:spPr/>
    </dgm:pt>
    <dgm:pt modelId="{CF784FD7-71D1-413B-8936-F1FCFF913AEE}" type="pres">
      <dgm:prSet presAssocID="{2D03218D-87E6-4AD0-B52A-9974ECA0039C}" presName="centerShape" presStyleLbl="node0" presStyleIdx="0" presStyleCnt="1" custScaleX="137858" custScaleY="149582"/>
      <dgm:spPr/>
    </dgm:pt>
    <dgm:pt modelId="{A75ABADB-4CC8-4C7B-A608-F59A7A4E1DE4}" type="pres">
      <dgm:prSet presAssocID="{0A8E49FB-D136-4E32-A524-B5D1C230ABB1}" presName="parTrans" presStyleLbl="bgSibTrans2D1" presStyleIdx="0" presStyleCnt="9"/>
      <dgm:spPr/>
    </dgm:pt>
    <dgm:pt modelId="{6CD993BA-4B0D-48F2-BA98-EEC71ED8F4F4}" type="pres">
      <dgm:prSet presAssocID="{C2EAF018-AC11-412F-8360-412126C358E3}" presName="node" presStyleLbl="node1" presStyleIdx="0" presStyleCnt="9" custScaleX="188671" custScaleY="141594" custRadScaleRad="98824" custRadScaleInc="1143">
        <dgm:presLayoutVars>
          <dgm:bulletEnabled val="1"/>
        </dgm:presLayoutVars>
      </dgm:prSet>
      <dgm:spPr/>
    </dgm:pt>
    <dgm:pt modelId="{24D09D1F-E436-48BD-910E-CE2EFBD3C20A}" type="pres">
      <dgm:prSet presAssocID="{16D6FDC9-5631-46DC-845F-00D15772A573}" presName="parTrans" presStyleLbl="bgSibTrans2D1" presStyleIdx="1" presStyleCnt="9"/>
      <dgm:spPr/>
    </dgm:pt>
    <dgm:pt modelId="{D9A4E188-9599-4776-A6BB-D0D7A3DA293C}" type="pres">
      <dgm:prSet presAssocID="{9888A2D7-E236-4BD7-A63B-13BDC696C32C}" presName="node" presStyleLbl="node1" presStyleIdx="1" presStyleCnt="9" custRadScaleRad="132360" custRadScaleInc="-10497">
        <dgm:presLayoutVars>
          <dgm:bulletEnabled val="1"/>
        </dgm:presLayoutVars>
      </dgm:prSet>
      <dgm:spPr/>
    </dgm:pt>
    <dgm:pt modelId="{374C3DEA-C5D8-48C1-9A36-0C58C3A1988E}" type="pres">
      <dgm:prSet presAssocID="{80770944-C1A2-44BA-B1A3-AA4D4B3ADA47}" presName="parTrans" presStyleLbl="bgSibTrans2D1" presStyleIdx="2" presStyleCnt="9"/>
      <dgm:spPr/>
    </dgm:pt>
    <dgm:pt modelId="{D230D085-1E89-4F52-83AF-74272A7D9B0B}" type="pres">
      <dgm:prSet presAssocID="{216C7183-B358-417E-A21D-0DB27B59E582}" presName="node" presStyleLbl="node1" presStyleIdx="2" presStyleCnt="9" custRadScaleRad="144724" custRadScaleInc="-52057">
        <dgm:presLayoutVars>
          <dgm:bulletEnabled val="1"/>
        </dgm:presLayoutVars>
      </dgm:prSet>
      <dgm:spPr/>
    </dgm:pt>
    <dgm:pt modelId="{98C36CBC-760F-4D18-9B11-65FF93E0AC87}" type="pres">
      <dgm:prSet presAssocID="{6BD38461-073B-4BDC-9BF0-5B767B7E2925}" presName="parTrans" presStyleLbl="bgSibTrans2D1" presStyleIdx="3" presStyleCnt="9"/>
      <dgm:spPr/>
    </dgm:pt>
    <dgm:pt modelId="{EE24DC47-1EF0-42ED-B6D7-BAB26F761B2F}" type="pres">
      <dgm:prSet presAssocID="{C8DF0A1B-CAC8-48DB-883E-5A27F1A24E78}" presName="node" presStyleLbl="node1" presStyleIdx="3" presStyleCnt="9" custRadScaleRad="130530" custRadScaleInc="-84212">
        <dgm:presLayoutVars>
          <dgm:bulletEnabled val="1"/>
        </dgm:presLayoutVars>
      </dgm:prSet>
      <dgm:spPr/>
    </dgm:pt>
    <dgm:pt modelId="{8140BABA-67C1-4A4E-9E1B-53C72EA88748}" type="pres">
      <dgm:prSet presAssocID="{1D828EE7-1945-4B21-BB48-02421495E76C}" presName="parTrans" presStyleLbl="bgSibTrans2D1" presStyleIdx="4" presStyleCnt="9"/>
      <dgm:spPr/>
    </dgm:pt>
    <dgm:pt modelId="{39019A86-F449-45B7-95F3-E1B92A02E9FC}" type="pres">
      <dgm:prSet presAssocID="{90876FB9-22C5-4B29-A63E-1673965E755D}" presName="node" presStyleLbl="node1" presStyleIdx="4" presStyleCnt="9" custScaleX="202039" custScaleY="160859" custRadScaleRad="73239" custRadScaleInc="28">
        <dgm:presLayoutVars>
          <dgm:bulletEnabled val="1"/>
        </dgm:presLayoutVars>
      </dgm:prSet>
      <dgm:spPr/>
    </dgm:pt>
    <dgm:pt modelId="{C69F9351-7D0B-43EC-B076-0DF7C5BA51E1}" type="pres">
      <dgm:prSet presAssocID="{C4B9C018-F1B6-4237-8A4A-7FBFCAEA0A95}" presName="parTrans" presStyleLbl="bgSibTrans2D1" presStyleIdx="5" presStyleCnt="9"/>
      <dgm:spPr/>
    </dgm:pt>
    <dgm:pt modelId="{FDF97FD9-F0C3-4E55-93BB-5A81CA7CBD09}" type="pres">
      <dgm:prSet presAssocID="{CB451CD2-DD7C-427F-9D30-681BA655316F}" presName="node" presStyleLbl="node1" presStyleIdx="5" presStyleCnt="9" custRadScaleRad="130488" custRadScaleInc="82842">
        <dgm:presLayoutVars>
          <dgm:bulletEnabled val="1"/>
        </dgm:presLayoutVars>
      </dgm:prSet>
      <dgm:spPr/>
    </dgm:pt>
    <dgm:pt modelId="{D43ED4FE-4201-4272-A744-A5B1536E5118}" type="pres">
      <dgm:prSet presAssocID="{6A4C8956-5756-4444-B066-BE2DD7E33607}" presName="parTrans" presStyleLbl="bgSibTrans2D1" presStyleIdx="6" presStyleCnt="9"/>
      <dgm:spPr/>
    </dgm:pt>
    <dgm:pt modelId="{8BACDDB4-67F8-4CEB-A4DB-D31894ADD875}" type="pres">
      <dgm:prSet presAssocID="{260E1135-C93E-46CE-B6E7-E58926205A1A}" presName="node" presStyleLbl="node1" presStyleIdx="6" presStyleCnt="9" custRadScaleRad="146900" custRadScaleInc="51706">
        <dgm:presLayoutVars>
          <dgm:bulletEnabled val="1"/>
        </dgm:presLayoutVars>
      </dgm:prSet>
      <dgm:spPr/>
    </dgm:pt>
    <dgm:pt modelId="{D29D3D5F-A83D-4FD3-96B2-1B0EA3C07198}" type="pres">
      <dgm:prSet presAssocID="{27477007-3738-4689-AF0E-981D0EFABD6D}" presName="parTrans" presStyleLbl="bgSibTrans2D1" presStyleIdx="7" presStyleCnt="9"/>
      <dgm:spPr/>
    </dgm:pt>
    <dgm:pt modelId="{934C4947-276C-4E8D-96AC-314DFBDDF733}" type="pres">
      <dgm:prSet presAssocID="{0CEDBEC2-B2C1-4420-A631-C33438534587}" presName="node" presStyleLbl="node1" presStyleIdx="7" presStyleCnt="9" custRadScaleRad="134563" custRadScaleInc="14667">
        <dgm:presLayoutVars>
          <dgm:bulletEnabled val="1"/>
        </dgm:presLayoutVars>
      </dgm:prSet>
      <dgm:spPr/>
    </dgm:pt>
    <dgm:pt modelId="{329E46F3-1E93-48D6-BD1E-531A0BAC947A}" type="pres">
      <dgm:prSet presAssocID="{CE67E6F5-4730-40C1-AE38-21FE59BD3F22}" presName="parTrans" presStyleLbl="bgSibTrans2D1" presStyleIdx="8" presStyleCnt="9"/>
      <dgm:spPr/>
    </dgm:pt>
    <dgm:pt modelId="{2CFEEA70-645F-4678-B70F-63A70E46AFB1}" type="pres">
      <dgm:prSet presAssocID="{12880F46-19D6-4561-A8F7-EC5795ACBD1A}" presName="node" presStyleLbl="node1" presStyleIdx="8" presStyleCnt="9" custScaleX="188766" custScaleY="138927" custRadScaleRad="101109" custRadScaleInc="989">
        <dgm:presLayoutVars>
          <dgm:bulletEnabled val="1"/>
        </dgm:presLayoutVars>
      </dgm:prSet>
      <dgm:spPr/>
    </dgm:pt>
  </dgm:ptLst>
  <dgm:cxnLst>
    <dgm:cxn modelId="{3C097000-4703-4D8F-86FD-4B4C31571C42}" type="presOf" srcId="{C8DF0A1B-CAC8-48DB-883E-5A27F1A24E78}" destId="{EE24DC47-1EF0-42ED-B6D7-BAB26F761B2F}" srcOrd="0" destOrd="0" presId="urn:microsoft.com/office/officeart/2005/8/layout/radial4"/>
    <dgm:cxn modelId="{86BB6E02-AA0A-4FB8-AC2F-897FDDF4EFBB}" srcId="{2D03218D-87E6-4AD0-B52A-9974ECA0039C}" destId="{12880F46-19D6-4561-A8F7-EC5795ACBD1A}" srcOrd="8" destOrd="0" parTransId="{CE67E6F5-4730-40C1-AE38-21FE59BD3F22}" sibTransId="{3A96A9F7-12F9-497C-A566-EC50A1F47BC4}"/>
    <dgm:cxn modelId="{B8C4A90B-C3A1-4503-86C6-623B5C2238D2}" type="presOf" srcId="{9888A2D7-E236-4BD7-A63B-13BDC696C32C}" destId="{D9A4E188-9599-4776-A6BB-D0D7A3DA293C}" srcOrd="0" destOrd="0" presId="urn:microsoft.com/office/officeart/2005/8/layout/radial4"/>
    <dgm:cxn modelId="{E0F5EF0D-EC0B-47C0-A958-6084CB5DD0AC}" type="presOf" srcId="{2D03218D-87E6-4AD0-B52A-9974ECA0039C}" destId="{CF784FD7-71D1-413B-8936-F1FCFF913AEE}" srcOrd="0" destOrd="0" presId="urn:microsoft.com/office/officeart/2005/8/layout/radial4"/>
    <dgm:cxn modelId="{E0FFC50F-CEAC-4016-8361-B24931024C2C}" type="presOf" srcId="{0CEDBEC2-B2C1-4420-A631-C33438534587}" destId="{934C4947-276C-4E8D-96AC-314DFBDDF733}" srcOrd="0" destOrd="0" presId="urn:microsoft.com/office/officeart/2005/8/layout/radial4"/>
    <dgm:cxn modelId="{7786A810-D190-47DF-8266-64AA68FF1BFE}" type="presOf" srcId="{C4B9C018-F1B6-4237-8A4A-7FBFCAEA0A95}" destId="{C69F9351-7D0B-43EC-B076-0DF7C5BA51E1}" srcOrd="0" destOrd="0" presId="urn:microsoft.com/office/officeart/2005/8/layout/radial4"/>
    <dgm:cxn modelId="{D4B61E28-3F84-46DC-9277-FD9FFBB7C0F7}" type="presOf" srcId="{12880F46-19D6-4561-A8F7-EC5795ACBD1A}" destId="{2CFEEA70-645F-4678-B70F-63A70E46AFB1}" srcOrd="0" destOrd="0" presId="urn:microsoft.com/office/officeart/2005/8/layout/radial4"/>
    <dgm:cxn modelId="{D2DDF92B-2A19-4C6E-B6E3-25D14A94CEB1}" type="presOf" srcId="{1D828EE7-1945-4B21-BB48-02421495E76C}" destId="{8140BABA-67C1-4A4E-9E1B-53C72EA88748}" srcOrd="0" destOrd="0" presId="urn:microsoft.com/office/officeart/2005/8/layout/radial4"/>
    <dgm:cxn modelId="{AFA17C3B-364C-4713-93F1-8401B39FA726}" srcId="{2D03218D-87E6-4AD0-B52A-9974ECA0039C}" destId="{CB451CD2-DD7C-427F-9D30-681BA655316F}" srcOrd="5" destOrd="0" parTransId="{C4B9C018-F1B6-4237-8A4A-7FBFCAEA0A95}" sibTransId="{214FDA77-204C-4B49-ACF9-29F36B753C8E}"/>
    <dgm:cxn modelId="{A198A53C-D928-4DCC-94DD-834234A20E23}" srcId="{56F71A72-FA56-4825-98F6-99E86905B50A}" destId="{2D03218D-87E6-4AD0-B52A-9974ECA0039C}" srcOrd="0" destOrd="0" parTransId="{2388B0DB-4A0C-4A86-88B0-B68B2447A255}" sibTransId="{72036BA4-C6FF-4D03-8993-2F92DFD980C1}"/>
    <dgm:cxn modelId="{0432ED3C-DC0E-4B7A-BEB1-074487EF4D7D}" type="presOf" srcId="{216C7183-B358-417E-A21D-0DB27B59E582}" destId="{D230D085-1E89-4F52-83AF-74272A7D9B0B}" srcOrd="0" destOrd="0" presId="urn:microsoft.com/office/officeart/2005/8/layout/radial4"/>
    <dgm:cxn modelId="{2ABDA45C-3765-4741-8B4B-DC4A944F7CF6}" srcId="{2D03218D-87E6-4AD0-B52A-9974ECA0039C}" destId="{C8DF0A1B-CAC8-48DB-883E-5A27F1A24E78}" srcOrd="3" destOrd="0" parTransId="{6BD38461-073B-4BDC-9BF0-5B767B7E2925}" sibTransId="{3BD5BEEA-7DF0-4707-A15B-A65921E8E61B}"/>
    <dgm:cxn modelId="{536A5C67-7823-42F5-93CD-EC9D63A911AC}" type="presOf" srcId="{16D6FDC9-5631-46DC-845F-00D15772A573}" destId="{24D09D1F-E436-48BD-910E-CE2EFBD3C20A}" srcOrd="0" destOrd="0" presId="urn:microsoft.com/office/officeart/2005/8/layout/radial4"/>
    <dgm:cxn modelId="{403C4C54-FF8F-4FA0-A0C3-5E7F6E6FA556}" type="presOf" srcId="{C2EAF018-AC11-412F-8360-412126C358E3}" destId="{6CD993BA-4B0D-48F2-BA98-EEC71ED8F4F4}" srcOrd="0" destOrd="0" presId="urn:microsoft.com/office/officeart/2005/8/layout/radial4"/>
    <dgm:cxn modelId="{49336777-FF8F-47B4-BF43-A8EE49843351}" type="presOf" srcId="{0A8E49FB-D136-4E32-A524-B5D1C230ABB1}" destId="{A75ABADB-4CC8-4C7B-A608-F59A7A4E1DE4}" srcOrd="0" destOrd="0" presId="urn:microsoft.com/office/officeart/2005/8/layout/radial4"/>
    <dgm:cxn modelId="{2779BF5A-644F-48A6-9095-29CD53FB6C31}" srcId="{2D03218D-87E6-4AD0-B52A-9974ECA0039C}" destId="{260E1135-C93E-46CE-B6E7-E58926205A1A}" srcOrd="6" destOrd="0" parTransId="{6A4C8956-5756-4444-B066-BE2DD7E33607}" sibTransId="{4812FD45-EB4B-4590-B998-92DAAA7A6F85}"/>
    <dgm:cxn modelId="{6AD9427B-1218-4C75-9C50-710E83A39E50}" type="presOf" srcId="{56F71A72-FA56-4825-98F6-99E86905B50A}" destId="{EF7CBF0A-F22E-4B8F-A582-76E205FF394D}" srcOrd="0" destOrd="0" presId="urn:microsoft.com/office/officeart/2005/8/layout/radial4"/>
    <dgm:cxn modelId="{D1B5F17E-8D64-4074-B2F9-CF1B09A15059}" type="presOf" srcId="{6BD38461-073B-4BDC-9BF0-5B767B7E2925}" destId="{98C36CBC-760F-4D18-9B11-65FF93E0AC87}" srcOrd="0" destOrd="0" presId="urn:microsoft.com/office/officeart/2005/8/layout/radial4"/>
    <dgm:cxn modelId="{D39E2E8D-1EC6-4A71-9384-607BDF10A221}" srcId="{2D03218D-87E6-4AD0-B52A-9974ECA0039C}" destId="{216C7183-B358-417E-A21D-0DB27B59E582}" srcOrd="2" destOrd="0" parTransId="{80770944-C1A2-44BA-B1A3-AA4D4B3ADA47}" sibTransId="{478139BD-0D3D-49ED-A44F-12F3B1E789C9}"/>
    <dgm:cxn modelId="{12ACFA91-172B-434F-A45F-B9D7DD3726FF}" srcId="{2D03218D-87E6-4AD0-B52A-9974ECA0039C}" destId="{90876FB9-22C5-4B29-A63E-1673965E755D}" srcOrd="4" destOrd="0" parTransId="{1D828EE7-1945-4B21-BB48-02421495E76C}" sibTransId="{FCDE7EFF-D3A5-41C9-9481-BD7609CEFA74}"/>
    <dgm:cxn modelId="{06464794-7301-4416-9137-655B00251C5E}" srcId="{2D03218D-87E6-4AD0-B52A-9974ECA0039C}" destId="{0CEDBEC2-B2C1-4420-A631-C33438534587}" srcOrd="7" destOrd="0" parTransId="{27477007-3738-4689-AF0E-981D0EFABD6D}" sibTransId="{632C69C7-C9B8-4BCF-9C04-2A4A1DC33F75}"/>
    <dgm:cxn modelId="{18ABF39A-7EBC-4EAD-83A4-9CB491A42574}" type="presOf" srcId="{CE67E6F5-4730-40C1-AE38-21FE59BD3F22}" destId="{329E46F3-1E93-48D6-BD1E-531A0BAC947A}" srcOrd="0" destOrd="0" presId="urn:microsoft.com/office/officeart/2005/8/layout/radial4"/>
    <dgm:cxn modelId="{829DE39C-AD2A-4BF0-B50B-FCE11D7DCF19}" type="presOf" srcId="{6A4C8956-5756-4444-B066-BE2DD7E33607}" destId="{D43ED4FE-4201-4272-A744-A5B1536E5118}" srcOrd="0" destOrd="0" presId="urn:microsoft.com/office/officeart/2005/8/layout/radial4"/>
    <dgm:cxn modelId="{77A9A4AC-F985-4482-BA3A-B74BA7BD853D}" type="presOf" srcId="{80770944-C1A2-44BA-B1A3-AA4D4B3ADA47}" destId="{374C3DEA-C5D8-48C1-9A36-0C58C3A1988E}" srcOrd="0" destOrd="0" presId="urn:microsoft.com/office/officeart/2005/8/layout/radial4"/>
    <dgm:cxn modelId="{02B8B1AE-9BB2-4CC5-BF76-659893D4B682}" srcId="{2D03218D-87E6-4AD0-B52A-9974ECA0039C}" destId="{C2EAF018-AC11-412F-8360-412126C358E3}" srcOrd="0" destOrd="0" parTransId="{0A8E49FB-D136-4E32-A524-B5D1C230ABB1}" sibTransId="{D95FCC76-71FC-486B-8C33-D55DB2BBFCA1}"/>
    <dgm:cxn modelId="{66D42BBD-3F18-495B-B3A1-9122C9F39A07}" type="presOf" srcId="{90876FB9-22C5-4B29-A63E-1673965E755D}" destId="{39019A86-F449-45B7-95F3-E1B92A02E9FC}" srcOrd="0" destOrd="0" presId="urn:microsoft.com/office/officeart/2005/8/layout/radial4"/>
    <dgm:cxn modelId="{89B153CA-D49F-49F2-B912-81CF307FCABF}" type="presOf" srcId="{CB451CD2-DD7C-427F-9D30-681BA655316F}" destId="{FDF97FD9-F0C3-4E55-93BB-5A81CA7CBD09}" srcOrd="0" destOrd="0" presId="urn:microsoft.com/office/officeart/2005/8/layout/radial4"/>
    <dgm:cxn modelId="{C5757ACA-7FD8-488E-BC6F-C36171406DF7}" type="presOf" srcId="{27477007-3738-4689-AF0E-981D0EFABD6D}" destId="{D29D3D5F-A83D-4FD3-96B2-1B0EA3C07198}" srcOrd="0" destOrd="0" presId="urn:microsoft.com/office/officeart/2005/8/layout/radial4"/>
    <dgm:cxn modelId="{35F0D3E3-14E1-4FD2-AE74-4E7538561796}" type="presOf" srcId="{260E1135-C93E-46CE-B6E7-E58926205A1A}" destId="{8BACDDB4-67F8-4CEB-A4DB-D31894ADD875}" srcOrd="0" destOrd="0" presId="urn:microsoft.com/office/officeart/2005/8/layout/radial4"/>
    <dgm:cxn modelId="{A1757DFE-2581-4531-92C2-71A7AF72C038}" srcId="{2D03218D-87E6-4AD0-B52A-9974ECA0039C}" destId="{9888A2D7-E236-4BD7-A63B-13BDC696C32C}" srcOrd="1" destOrd="0" parTransId="{16D6FDC9-5631-46DC-845F-00D15772A573}" sibTransId="{0749C4D8-4DB6-47BD-A182-82865DF032AA}"/>
    <dgm:cxn modelId="{B7F47384-9880-4BD9-9B37-674B6EDCB88A}" type="presParOf" srcId="{EF7CBF0A-F22E-4B8F-A582-76E205FF394D}" destId="{CF784FD7-71D1-413B-8936-F1FCFF913AEE}" srcOrd="0" destOrd="0" presId="urn:microsoft.com/office/officeart/2005/8/layout/radial4"/>
    <dgm:cxn modelId="{5D96C34D-3D63-42EF-955C-BC82FD16A321}" type="presParOf" srcId="{EF7CBF0A-F22E-4B8F-A582-76E205FF394D}" destId="{A75ABADB-4CC8-4C7B-A608-F59A7A4E1DE4}" srcOrd="1" destOrd="0" presId="urn:microsoft.com/office/officeart/2005/8/layout/radial4"/>
    <dgm:cxn modelId="{B2D1646D-A03E-45A9-B9B6-738EE27E0B4C}" type="presParOf" srcId="{EF7CBF0A-F22E-4B8F-A582-76E205FF394D}" destId="{6CD993BA-4B0D-48F2-BA98-EEC71ED8F4F4}" srcOrd="2" destOrd="0" presId="urn:microsoft.com/office/officeart/2005/8/layout/radial4"/>
    <dgm:cxn modelId="{A1F55BED-D267-4AE1-B435-A20DA78913E1}" type="presParOf" srcId="{EF7CBF0A-F22E-4B8F-A582-76E205FF394D}" destId="{24D09D1F-E436-48BD-910E-CE2EFBD3C20A}" srcOrd="3" destOrd="0" presId="urn:microsoft.com/office/officeart/2005/8/layout/radial4"/>
    <dgm:cxn modelId="{AB0F6922-7F26-46D1-9DE5-872A2E7B776C}" type="presParOf" srcId="{EF7CBF0A-F22E-4B8F-A582-76E205FF394D}" destId="{D9A4E188-9599-4776-A6BB-D0D7A3DA293C}" srcOrd="4" destOrd="0" presId="urn:microsoft.com/office/officeart/2005/8/layout/radial4"/>
    <dgm:cxn modelId="{2A780820-F9CC-4615-9DE5-59B012F8B371}" type="presParOf" srcId="{EF7CBF0A-F22E-4B8F-A582-76E205FF394D}" destId="{374C3DEA-C5D8-48C1-9A36-0C58C3A1988E}" srcOrd="5" destOrd="0" presId="urn:microsoft.com/office/officeart/2005/8/layout/radial4"/>
    <dgm:cxn modelId="{3AE95479-D73F-436C-B501-A41A57DCE9C1}" type="presParOf" srcId="{EF7CBF0A-F22E-4B8F-A582-76E205FF394D}" destId="{D230D085-1E89-4F52-83AF-74272A7D9B0B}" srcOrd="6" destOrd="0" presId="urn:microsoft.com/office/officeart/2005/8/layout/radial4"/>
    <dgm:cxn modelId="{A2D78089-0310-44B6-847D-77B3B4B15915}" type="presParOf" srcId="{EF7CBF0A-F22E-4B8F-A582-76E205FF394D}" destId="{98C36CBC-760F-4D18-9B11-65FF93E0AC87}" srcOrd="7" destOrd="0" presId="urn:microsoft.com/office/officeart/2005/8/layout/radial4"/>
    <dgm:cxn modelId="{CF3BB544-9B29-429B-A735-F80C5C59C829}" type="presParOf" srcId="{EF7CBF0A-F22E-4B8F-A582-76E205FF394D}" destId="{EE24DC47-1EF0-42ED-B6D7-BAB26F761B2F}" srcOrd="8" destOrd="0" presId="urn:microsoft.com/office/officeart/2005/8/layout/radial4"/>
    <dgm:cxn modelId="{4FCB111C-782A-4118-B6DC-066C98C398E0}" type="presParOf" srcId="{EF7CBF0A-F22E-4B8F-A582-76E205FF394D}" destId="{8140BABA-67C1-4A4E-9E1B-53C72EA88748}" srcOrd="9" destOrd="0" presId="urn:microsoft.com/office/officeart/2005/8/layout/radial4"/>
    <dgm:cxn modelId="{14E498A4-9ED9-465C-8C42-6F57D56CE8B7}" type="presParOf" srcId="{EF7CBF0A-F22E-4B8F-A582-76E205FF394D}" destId="{39019A86-F449-45B7-95F3-E1B92A02E9FC}" srcOrd="10" destOrd="0" presId="urn:microsoft.com/office/officeart/2005/8/layout/radial4"/>
    <dgm:cxn modelId="{5A6E73D5-087F-4049-9687-EE88BCD1D11A}" type="presParOf" srcId="{EF7CBF0A-F22E-4B8F-A582-76E205FF394D}" destId="{C69F9351-7D0B-43EC-B076-0DF7C5BA51E1}" srcOrd="11" destOrd="0" presId="urn:microsoft.com/office/officeart/2005/8/layout/radial4"/>
    <dgm:cxn modelId="{E22F591A-8C50-4FDD-ACF7-E547636B0586}" type="presParOf" srcId="{EF7CBF0A-F22E-4B8F-A582-76E205FF394D}" destId="{FDF97FD9-F0C3-4E55-93BB-5A81CA7CBD09}" srcOrd="12" destOrd="0" presId="urn:microsoft.com/office/officeart/2005/8/layout/radial4"/>
    <dgm:cxn modelId="{65C5E8B4-90DD-4675-936A-761EABB33F34}" type="presParOf" srcId="{EF7CBF0A-F22E-4B8F-A582-76E205FF394D}" destId="{D43ED4FE-4201-4272-A744-A5B1536E5118}" srcOrd="13" destOrd="0" presId="urn:microsoft.com/office/officeart/2005/8/layout/radial4"/>
    <dgm:cxn modelId="{F95E40E0-93D8-41F8-A871-5ED2F23FCCC9}" type="presParOf" srcId="{EF7CBF0A-F22E-4B8F-A582-76E205FF394D}" destId="{8BACDDB4-67F8-4CEB-A4DB-D31894ADD875}" srcOrd="14" destOrd="0" presId="urn:microsoft.com/office/officeart/2005/8/layout/radial4"/>
    <dgm:cxn modelId="{6684C55C-8F33-4588-A22C-B6C8309AB2D6}" type="presParOf" srcId="{EF7CBF0A-F22E-4B8F-A582-76E205FF394D}" destId="{D29D3D5F-A83D-4FD3-96B2-1B0EA3C07198}" srcOrd="15" destOrd="0" presId="urn:microsoft.com/office/officeart/2005/8/layout/radial4"/>
    <dgm:cxn modelId="{6D97D525-2061-4E45-BAB0-3044FFBF1795}" type="presParOf" srcId="{EF7CBF0A-F22E-4B8F-A582-76E205FF394D}" destId="{934C4947-276C-4E8D-96AC-314DFBDDF733}" srcOrd="16" destOrd="0" presId="urn:microsoft.com/office/officeart/2005/8/layout/radial4"/>
    <dgm:cxn modelId="{25B61209-6587-4245-8D72-8D768262B512}" type="presParOf" srcId="{EF7CBF0A-F22E-4B8F-A582-76E205FF394D}" destId="{329E46F3-1E93-48D6-BD1E-531A0BAC947A}" srcOrd="17" destOrd="0" presId="urn:microsoft.com/office/officeart/2005/8/layout/radial4"/>
    <dgm:cxn modelId="{B2BD46E4-8A42-4EBE-9011-3E498C0424C0}" type="presParOf" srcId="{EF7CBF0A-F22E-4B8F-A582-76E205FF394D}" destId="{2CFEEA70-645F-4678-B70F-63A70E46AFB1}" srcOrd="1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A9CD2B-66F0-4DB4-9247-C8BD8DA1AF88}">
      <dsp:nvSpPr>
        <dsp:cNvPr id="0" name=""/>
        <dsp:cNvSpPr/>
      </dsp:nvSpPr>
      <dsp:spPr>
        <a:xfrm>
          <a:off x="3569623" y="299582"/>
          <a:ext cx="1532929" cy="1532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Prevention, Mitigation, Preparedness</a:t>
          </a:r>
        </a:p>
      </dsp:txBody>
      <dsp:txXfrm>
        <a:off x="3569623" y="299582"/>
        <a:ext cx="1532929" cy="1532929"/>
      </dsp:txXfrm>
    </dsp:sp>
    <dsp:sp modelId="{234F738F-63E1-47D5-9DF3-60A26DACCD4A}">
      <dsp:nvSpPr>
        <dsp:cNvPr id="0" name=""/>
        <dsp:cNvSpPr/>
      </dsp:nvSpPr>
      <dsp:spPr>
        <a:xfrm>
          <a:off x="1236812" y="-1462"/>
          <a:ext cx="3622375" cy="3622375"/>
        </a:xfrm>
        <a:prstGeom prst="circularArrow">
          <a:avLst>
            <a:gd name="adj1" fmla="val 8252"/>
            <a:gd name="adj2" fmla="val 576426"/>
            <a:gd name="adj3" fmla="val 2962443"/>
            <a:gd name="adj4" fmla="val 52669"/>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A5EB5D-F00F-4825-9AEC-E8A681AE6CB7}">
      <dsp:nvSpPr>
        <dsp:cNvPr id="0" name=""/>
        <dsp:cNvSpPr/>
      </dsp:nvSpPr>
      <dsp:spPr>
        <a:xfrm>
          <a:off x="2281535" y="2530616"/>
          <a:ext cx="1532929" cy="1532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Disaster Impact</a:t>
          </a:r>
        </a:p>
      </dsp:txBody>
      <dsp:txXfrm>
        <a:off x="2281535" y="2530616"/>
        <a:ext cx="1532929" cy="1532929"/>
      </dsp:txXfrm>
    </dsp:sp>
    <dsp:sp modelId="{FFB6262D-A13D-481E-BDAA-CCB2BE2B93B2}">
      <dsp:nvSpPr>
        <dsp:cNvPr id="0" name=""/>
        <dsp:cNvSpPr/>
      </dsp:nvSpPr>
      <dsp:spPr>
        <a:xfrm>
          <a:off x="1236812" y="-1462"/>
          <a:ext cx="3622375" cy="3622375"/>
        </a:xfrm>
        <a:prstGeom prst="circularArrow">
          <a:avLst>
            <a:gd name="adj1" fmla="val 8252"/>
            <a:gd name="adj2" fmla="val 576426"/>
            <a:gd name="adj3" fmla="val 10170905"/>
            <a:gd name="adj4" fmla="val 7261132"/>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A55DC7-FC1F-4C98-98C9-CB9E09C61599}">
      <dsp:nvSpPr>
        <dsp:cNvPr id="0" name=""/>
        <dsp:cNvSpPr/>
      </dsp:nvSpPr>
      <dsp:spPr>
        <a:xfrm>
          <a:off x="993446" y="299582"/>
          <a:ext cx="1532929" cy="1532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Rehabilitation, Response, Recovery</a:t>
          </a:r>
        </a:p>
      </dsp:txBody>
      <dsp:txXfrm>
        <a:off x="993446" y="299582"/>
        <a:ext cx="1532929" cy="1532929"/>
      </dsp:txXfrm>
    </dsp:sp>
    <dsp:sp modelId="{4E7D70E4-3E25-4305-9C0C-05125ADA7DA7}">
      <dsp:nvSpPr>
        <dsp:cNvPr id="0" name=""/>
        <dsp:cNvSpPr/>
      </dsp:nvSpPr>
      <dsp:spPr>
        <a:xfrm>
          <a:off x="1236812" y="-1462"/>
          <a:ext cx="3622375" cy="3622375"/>
        </a:xfrm>
        <a:prstGeom prst="circularArrow">
          <a:avLst>
            <a:gd name="adj1" fmla="val 8252"/>
            <a:gd name="adj2" fmla="val 576426"/>
            <a:gd name="adj3" fmla="val 16855401"/>
            <a:gd name="adj4" fmla="val 14968173"/>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A9CD2B-66F0-4DB4-9247-C8BD8DA1AF88}">
      <dsp:nvSpPr>
        <dsp:cNvPr id="0" name=""/>
        <dsp:cNvSpPr/>
      </dsp:nvSpPr>
      <dsp:spPr>
        <a:xfrm>
          <a:off x="3569623" y="299582"/>
          <a:ext cx="1532929" cy="1532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Prevention, Mitigation, Preparedness</a:t>
          </a:r>
        </a:p>
      </dsp:txBody>
      <dsp:txXfrm>
        <a:off x="3569623" y="299582"/>
        <a:ext cx="1532929" cy="1532929"/>
      </dsp:txXfrm>
    </dsp:sp>
    <dsp:sp modelId="{234F738F-63E1-47D5-9DF3-60A26DACCD4A}">
      <dsp:nvSpPr>
        <dsp:cNvPr id="0" name=""/>
        <dsp:cNvSpPr/>
      </dsp:nvSpPr>
      <dsp:spPr>
        <a:xfrm>
          <a:off x="1236812" y="-1462"/>
          <a:ext cx="3622375" cy="3622375"/>
        </a:xfrm>
        <a:prstGeom prst="circularArrow">
          <a:avLst>
            <a:gd name="adj1" fmla="val 8252"/>
            <a:gd name="adj2" fmla="val 576426"/>
            <a:gd name="adj3" fmla="val 2962443"/>
            <a:gd name="adj4" fmla="val 52669"/>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A5EB5D-F00F-4825-9AEC-E8A681AE6CB7}">
      <dsp:nvSpPr>
        <dsp:cNvPr id="0" name=""/>
        <dsp:cNvSpPr/>
      </dsp:nvSpPr>
      <dsp:spPr>
        <a:xfrm>
          <a:off x="2281535" y="2530616"/>
          <a:ext cx="1532929" cy="1532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Disaster Impact</a:t>
          </a:r>
        </a:p>
      </dsp:txBody>
      <dsp:txXfrm>
        <a:off x="2281535" y="2530616"/>
        <a:ext cx="1532929" cy="1532929"/>
      </dsp:txXfrm>
    </dsp:sp>
    <dsp:sp modelId="{FFB6262D-A13D-481E-BDAA-CCB2BE2B93B2}">
      <dsp:nvSpPr>
        <dsp:cNvPr id="0" name=""/>
        <dsp:cNvSpPr/>
      </dsp:nvSpPr>
      <dsp:spPr>
        <a:xfrm>
          <a:off x="1236812" y="-1462"/>
          <a:ext cx="3622375" cy="3622375"/>
        </a:xfrm>
        <a:prstGeom prst="circularArrow">
          <a:avLst>
            <a:gd name="adj1" fmla="val 8252"/>
            <a:gd name="adj2" fmla="val 576426"/>
            <a:gd name="adj3" fmla="val 10170905"/>
            <a:gd name="adj4" fmla="val 7261132"/>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A55DC7-FC1F-4C98-98C9-CB9E09C61599}">
      <dsp:nvSpPr>
        <dsp:cNvPr id="0" name=""/>
        <dsp:cNvSpPr/>
      </dsp:nvSpPr>
      <dsp:spPr>
        <a:xfrm>
          <a:off x="993446" y="299582"/>
          <a:ext cx="1532929" cy="1532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Rehabilitation, Response, Recovery</a:t>
          </a:r>
        </a:p>
      </dsp:txBody>
      <dsp:txXfrm>
        <a:off x="993446" y="299582"/>
        <a:ext cx="1532929" cy="1532929"/>
      </dsp:txXfrm>
    </dsp:sp>
    <dsp:sp modelId="{4E7D70E4-3E25-4305-9C0C-05125ADA7DA7}">
      <dsp:nvSpPr>
        <dsp:cNvPr id="0" name=""/>
        <dsp:cNvSpPr/>
      </dsp:nvSpPr>
      <dsp:spPr>
        <a:xfrm>
          <a:off x="1236812" y="-1462"/>
          <a:ext cx="3622375" cy="3622375"/>
        </a:xfrm>
        <a:prstGeom prst="circularArrow">
          <a:avLst>
            <a:gd name="adj1" fmla="val 8252"/>
            <a:gd name="adj2" fmla="val 576426"/>
            <a:gd name="adj3" fmla="val 16855401"/>
            <a:gd name="adj4" fmla="val 14968173"/>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84FD7-71D1-413B-8936-F1FCFF913AEE}">
      <dsp:nvSpPr>
        <dsp:cNvPr id="0" name=""/>
        <dsp:cNvSpPr/>
      </dsp:nvSpPr>
      <dsp:spPr>
        <a:xfrm>
          <a:off x="3467103" y="2430016"/>
          <a:ext cx="1828355" cy="1983846"/>
        </a:xfrm>
        <a:prstGeom prst="ellipse">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Disaster Epidemiology</a:t>
          </a:r>
        </a:p>
      </dsp:txBody>
      <dsp:txXfrm>
        <a:off x="3734859" y="2720544"/>
        <a:ext cx="1292843" cy="1402790"/>
      </dsp:txXfrm>
    </dsp:sp>
    <dsp:sp modelId="{A75ABADB-4CC8-4C7B-A608-F59A7A4E1DE4}">
      <dsp:nvSpPr>
        <dsp:cNvPr id="0" name=""/>
        <dsp:cNvSpPr/>
      </dsp:nvSpPr>
      <dsp:spPr>
        <a:xfrm rot="10813716">
          <a:off x="1317014" y="3224774"/>
          <a:ext cx="2031848"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D993BA-4B0D-48F2-BA98-EEC71ED8F4F4}">
      <dsp:nvSpPr>
        <dsp:cNvPr id="0" name=""/>
        <dsp:cNvSpPr/>
      </dsp:nvSpPr>
      <dsp:spPr>
        <a:xfrm>
          <a:off x="441229" y="2883900"/>
          <a:ext cx="1751587" cy="1051626"/>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t>Environmental Health</a:t>
          </a:r>
        </a:p>
      </dsp:txBody>
      <dsp:txXfrm>
        <a:off x="472030" y="2914701"/>
        <a:ext cx="1689985" cy="990024"/>
      </dsp:txXfrm>
    </dsp:sp>
    <dsp:sp modelId="{24D09D1F-E436-48BD-910E-CE2EFBD3C20A}">
      <dsp:nvSpPr>
        <dsp:cNvPr id="0" name=""/>
        <dsp:cNvSpPr/>
      </dsp:nvSpPr>
      <dsp:spPr>
        <a:xfrm rot="12024036">
          <a:off x="440264" y="2326322"/>
          <a:ext cx="3006507"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A4E188-9599-4776-A6BB-D0D7A3DA293C}">
      <dsp:nvSpPr>
        <dsp:cNvPr id="0" name=""/>
        <dsp:cNvSpPr/>
      </dsp:nvSpPr>
      <dsp:spPr>
        <a:xfrm>
          <a:off x="70359" y="1619954"/>
          <a:ext cx="928381" cy="74270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kern="1200" dirty="0"/>
            <a:t>Occupational Health</a:t>
          </a:r>
        </a:p>
      </dsp:txBody>
      <dsp:txXfrm>
        <a:off x="92112" y="1641707"/>
        <a:ext cx="884875" cy="699199"/>
      </dsp:txXfrm>
    </dsp:sp>
    <dsp:sp modelId="{374C3DEA-C5D8-48C1-9A36-0C58C3A1988E}">
      <dsp:nvSpPr>
        <dsp:cNvPr id="0" name=""/>
        <dsp:cNvSpPr/>
      </dsp:nvSpPr>
      <dsp:spPr>
        <a:xfrm rot="12875316">
          <a:off x="390424" y="1637767"/>
          <a:ext cx="3355052"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30D085-1E89-4F52-83AF-74272A7D9B0B}">
      <dsp:nvSpPr>
        <dsp:cNvPr id="0" name=""/>
        <dsp:cNvSpPr/>
      </dsp:nvSpPr>
      <dsp:spPr>
        <a:xfrm>
          <a:off x="222737" y="503108"/>
          <a:ext cx="928381" cy="74270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kern="1200" dirty="0"/>
            <a:t>Maternal and Child Health</a:t>
          </a:r>
        </a:p>
      </dsp:txBody>
      <dsp:txXfrm>
        <a:off x="244490" y="524861"/>
        <a:ext cx="884875" cy="699199"/>
      </dsp:txXfrm>
    </dsp:sp>
    <dsp:sp modelId="{98C36CBC-760F-4D18-9B11-65FF93E0AC87}">
      <dsp:nvSpPr>
        <dsp:cNvPr id="0" name=""/>
        <dsp:cNvSpPr/>
      </dsp:nvSpPr>
      <dsp:spPr>
        <a:xfrm rot="13795957">
          <a:off x="1305490" y="1277576"/>
          <a:ext cx="2862232"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24DC47-1EF0-42ED-B6D7-BAB26F761B2F}">
      <dsp:nvSpPr>
        <dsp:cNvPr id="0" name=""/>
        <dsp:cNvSpPr/>
      </dsp:nvSpPr>
      <dsp:spPr>
        <a:xfrm>
          <a:off x="1351223" y="0"/>
          <a:ext cx="928381" cy="74270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kern="1200" dirty="0"/>
            <a:t>Chronic Disease</a:t>
          </a:r>
        </a:p>
      </dsp:txBody>
      <dsp:txXfrm>
        <a:off x="1372976" y="21753"/>
        <a:ext cx="884875" cy="699199"/>
      </dsp:txXfrm>
    </dsp:sp>
    <dsp:sp modelId="{8140BABA-67C1-4A4E-9E1B-53C72EA88748}">
      <dsp:nvSpPr>
        <dsp:cNvPr id="0" name=""/>
        <dsp:cNvSpPr/>
      </dsp:nvSpPr>
      <dsp:spPr>
        <a:xfrm rot="16200336">
          <a:off x="3777100" y="1566334"/>
          <a:ext cx="1208686"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019A86-F449-45B7-95F3-E1B92A02E9FC}">
      <dsp:nvSpPr>
        <dsp:cNvPr id="0" name=""/>
        <dsp:cNvSpPr/>
      </dsp:nvSpPr>
      <dsp:spPr>
        <a:xfrm>
          <a:off x="3443656" y="553628"/>
          <a:ext cx="1875693" cy="1194708"/>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Public Health Emergency Preparedness and Response</a:t>
          </a:r>
        </a:p>
      </dsp:txBody>
      <dsp:txXfrm>
        <a:off x="3478648" y="588620"/>
        <a:ext cx="1805709" cy="1124724"/>
      </dsp:txXfrm>
    </dsp:sp>
    <dsp:sp modelId="{C69F9351-7D0B-43EC-B076-0DF7C5BA51E1}">
      <dsp:nvSpPr>
        <dsp:cNvPr id="0" name=""/>
        <dsp:cNvSpPr/>
      </dsp:nvSpPr>
      <dsp:spPr>
        <a:xfrm rot="18593576">
          <a:off x="4590424" y="1276605"/>
          <a:ext cx="2852403"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F97FD9-F0C3-4E55-93BB-5A81CA7CBD09}">
      <dsp:nvSpPr>
        <dsp:cNvPr id="0" name=""/>
        <dsp:cNvSpPr/>
      </dsp:nvSpPr>
      <dsp:spPr>
        <a:xfrm>
          <a:off x="6467137" y="0"/>
          <a:ext cx="928381" cy="74270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kern="1200" dirty="0"/>
            <a:t>Infectious Disease</a:t>
          </a:r>
        </a:p>
      </dsp:txBody>
      <dsp:txXfrm>
        <a:off x="6488890" y="21753"/>
        <a:ext cx="884875" cy="699199"/>
      </dsp:txXfrm>
    </dsp:sp>
    <dsp:sp modelId="{D43ED4FE-4201-4272-A744-A5B1536E5118}">
      <dsp:nvSpPr>
        <dsp:cNvPr id="0" name=""/>
        <dsp:cNvSpPr/>
      </dsp:nvSpPr>
      <dsp:spPr>
        <a:xfrm rot="19520472">
          <a:off x="5012596" y="1614670"/>
          <a:ext cx="3418733"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ACDDB4-67F8-4CEB-A4DB-D31894ADD875}">
      <dsp:nvSpPr>
        <dsp:cNvPr id="0" name=""/>
        <dsp:cNvSpPr/>
      </dsp:nvSpPr>
      <dsp:spPr>
        <a:xfrm>
          <a:off x="7663818" y="460213"/>
          <a:ext cx="928381" cy="74270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kern="1200" dirty="0"/>
            <a:t>Substance Use and Mental Health</a:t>
          </a:r>
        </a:p>
      </dsp:txBody>
      <dsp:txXfrm>
        <a:off x="7685571" y="481966"/>
        <a:ext cx="884875" cy="699199"/>
      </dsp:txXfrm>
    </dsp:sp>
    <dsp:sp modelId="{D29D3D5F-A83D-4FD3-96B2-1B0EA3C07198}">
      <dsp:nvSpPr>
        <dsp:cNvPr id="0" name=""/>
        <dsp:cNvSpPr/>
      </dsp:nvSpPr>
      <dsp:spPr>
        <a:xfrm rot="20422134">
          <a:off x="5328527" y="2349468"/>
          <a:ext cx="3059191"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4C4947-276C-4E8D-96AC-314DFBDDF733}">
      <dsp:nvSpPr>
        <dsp:cNvPr id="0" name=""/>
        <dsp:cNvSpPr/>
      </dsp:nvSpPr>
      <dsp:spPr>
        <a:xfrm>
          <a:off x="7834621" y="1653220"/>
          <a:ext cx="928381" cy="74270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kern="1200" dirty="0"/>
            <a:t>Injury</a:t>
          </a:r>
        </a:p>
      </dsp:txBody>
      <dsp:txXfrm>
        <a:off x="7856374" y="1674973"/>
        <a:ext cx="884875" cy="699199"/>
      </dsp:txXfrm>
    </dsp:sp>
    <dsp:sp modelId="{329E46F3-1E93-48D6-BD1E-531A0BAC947A}">
      <dsp:nvSpPr>
        <dsp:cNvPr id="0" name=""/>
        <dsp:cNvSpPr/>
      </dsp:nvSpPr>
      <dsp:spPr>
        <a:xfrm rot="11868">
          <a:off x="5417599" y="3240147"/>
          <a:ext cx="2098803" cy="3779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FEEA70-645F-4678-B70F-63A70E46AFB1}">
      <dsp:nvSpPr>
        <dsp:cNvPr id="0" name=""/>
        <dsp:cNvSpPr/>
      </dsp:nvSpPr>
      <dsp:spPr>
        <a:xfrm>
          <a:off x="6640162" y="2916853"/>
          <a:ext cx="1752469" cy="1031818"/>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Epidemiology</a:t>
          </a:r>
        </a:p>
      </dsp:txBody>
      <dsp:txXfrm>
        <a:off x="6670383" y="2947074"/>
        <a:ext cx="1692027" cy="971376"/>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86FAB3-EFF9-408D-B87E-B7502D7242A9}" type="datetimeFigureOut">
              <a:rPr lang="en-US" smtClean="0"/>
              <a:t>3/26/2019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711F4-298B-4105-B7FC-1F349CA92888}" type="slidenum">
              <a:rPr lang="en-US" smtClean="0"/>
              <a:t>‹#›</a:t>
            </a:fld>
            <a:endParaRPr lang="en-US"/>
          </a:p>
        </p:txBody>
      </p:sp>
    </p:spTree>
    <p:extLst>
      <p:ext uri="{BB962C8B-B14F-4D97-AF65-F5344CB8AC3E}">
        <p14:creationId xmlns:p14="http://schemas.microsoft.com/office/powerpoint/2010/main" val="753493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dc.gov/niosh/erhms/default.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ncbi.nlm.nih.gov/pmc/articles/PMC4202981/#bib76"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www.ncbi.nlm.nih.gov/pmc/articles/PMC4202981/#bib79"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 introduce then Hayleigh</a:t>
            </a:r>
          </a:p>
        </p:txBody>
      </p:sp>
      <p:sp>
        <p:nvSpPr>
          <p:cNvPr id="4" name="Slide Number Placeholder 3"/>
          <p:cNvSpPr>
            <a:spLocks noGrp="1"/>
          </p:cNvSpPr>
          <p:nvPr>
            <p:ph type="sldNum" sz="quarter" idx="5"/>
          </p:nvPr>
        </p:nvSpPr>
        <p:spPr/>
        <p:txBody>
          <a:bodyPr/>
          <a:lstStyle/>
          <a:p>
            <a:fld id="{177711F4-298B-4105-B7FC-1F349CA92888}" type="slidenum">
              <a:rPr lang="en-US" smtClean="0"/>
              <a:t>2</a:t>
            </a:fld>
            <a:endParaRPr lang="en-US"/>
          </a:p>
        </p:txBody>
      </p:sp>
    </p:spTree>
    <p:extLst>
      <p:ext uri="{BB962C8B-B14F-4D97-AF65-F5344CB8AC3E}">
        <p14:creationId xmlns:p14="http://schemas.microsoft.com/office/powerpoint/2010/main" val="1897851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sz="1200" kern="1200" dirty="0">
                <a:solidFill>
                  <a:schemeClr val="tx1"/>
                </a:solidFill>
                <a:effectLst/>
                <a:latin typeface="+mn-lt"/>
                <a:ea typeface="+mn-ea"/>
                <a:cs typeface="+mn-cs"/>
              </a:rPr>
              <a:t>De is not</a:t>
            </a:r>
            <a:r>
              <a:rPr lang="en-US" sz="1200" kern="1200" baseline="0" dirty="0">
                <a:solidFill>
                  <a:schemeClr val="tx1"/>
                </a:solidFill>
                <a:effectLst/>
                <a:latin typeface="+mn-lt"/>
                <a:ea typeface="+mn-ea"/>
                <a:cs typeface="+mn-cs"/>
              </a:rPr>
              <a:t> new, </a:t>
            </a:r>
            <a:r>
              <a:rPr lang="en-US" sz="1200" kern="1200" dirty="0">
                <a:solidFill>
                  <a:schemeClr val="tx1"/>
                </a:solidFill>
                <a:effectLst/>
                <a:latin typeface="+mn-lt"/>
                <a:ea typeface="+mn-ea"/>
                <a:cs typeface="+mn-cs"/>
              </a:rPr>
              <a:t>but in 1980s it was mainly applied to international disasters and descriptive in nature. One of the first DE applications was in East Bengal, Bangladesh after a cyclone hit. Since then, the role</a:t>
            </a:r>
            <a:r>
              <a:rPr lang="en-US" sz="1200" kern="1200" baseline="0" dirty="0">
                <a:solidFill>
                  <a:schemeClr val="tx1"/>
                </a:solidFill>
                <a:effectLst/>
                <a:latin typeface="+mn-lt"/>
                <a:ea typeface="+mn-ea"/>
                <a:cs typeface="+mn-cs"/>
              </a:rPr>
              <a:t> of epidemiologists in disaster response has increased dramatically.</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1990s, as more was being written about this discipline, DE began to be applied in some larger incidents in the US (mainly in response to large-scale disasters that affected Gulf States). DE became accepted term and this discipline was more developed.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increasing widespread applications took hold in 2010. Now these methodologies are more embedded in disaster response and supported federally.</a:t>
            </a:r>
          </a:p>
          <a:p>
            <a:endParaRPr lang="en-US" dirty="0"/>
          </a:p>
          <a:p>
            <a:r>
              <a:rPr lang="en-US" sz="1200" kern="1200" dirty="0">
                <a:solidFill>
                  <a:schemeClr val="tx1"/>
                </a:solidFill>
                <a:effectLst/>
                <a:latin typeface="+mn-lt"/>
                <a:ea typeface="+mn-ea"/>
                <a:cs typeface="+mn-cs"/>
              </a:rPr>
              <a:t>When DE first started, it was primarily used in large scale emergencies. Now, it has been applied in smaller events, always with the goal of preventing exposure and illness. </a:t>
            </a:r>
          </a:p>
          <a:p>
            <a:r>
              <a:rPr lang="en-US" sz="1200" kern="1200" dirty="0">
                <a:solidFill>
                  <a:schemeClr val="tx1"/>
                </a:solidFill>
                <a:effectLst/>
                <a:latin typeface="+mn-lt"/>
                <a:ea typeface="+mn-ea"/>
                <a:cs typeface="+mn-cs"/>
              </a:rPr>
              <a:t>The same tools can be applied to both large scale and smaller scale events to collect relevant data on the affected population and prevent health issues and reduce risk.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is to identify the risk/hazards during the disaster and prevent/mitigate to reduce further health issues.</a:t>
            </a:r>
          </a:p>
        </p:txBody>
      </p:sp>
      <p:sp>
        <p:nvSpPr>
          <p:cNvPr id="4" name="Slide Number Placeholder 3"/>
          <p:cNvSpPr>
            <a:spLocks noGrp="1"/>
          </p:cNvSpPr>
          <p:nvPr>
            <p:ph type="sldNum" sz="quarter" idx="5"/>
          </p:nvPr>
        </p:nvSpPr>
        <p:spPr/>
        <p:txBody>
          <a:bodyPr/>
          <a:lstStyle/>
          <a:p>
            <a:fld id="{177711F4-298B-4105-B7FC-1F349CA92888}" type="slidenum">
              <a:rPr lang="en-US" smtClean="0"/>
              <a:t>11</a:t>
            </a:fld>
            <a:endParaRPr lang="en-US"/>
          </a:p>
        </p:txBody>
      </p:sp>
    </p:spTree>
    <p:extLst>
      <p:ext uri="{BB962C8B-B14F-4D97-AF65-F5344CB8AC3E}">
        <p14:creationId xmlns:p14="http://schemas.microsoft.com/office/powerpoint/2010/main" val="2625353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r>
              <a:rPr lang="en-US" sz="1200" kern="1200" dirty="0">
                <a:solidFill>
                  <a:schemeClr val="tx1"/>
                </a:solidFill>
                <a:effectLst/>
                <a:latin typeface="+mn-lt"/>
                <a:ea typeface="+mn-ea"/>
                <a:cs typeface="+mn-cs"/>
              </a:rPr>
              <a:t>When DE first started, it was primarily used in large scale emergencies. Now, it has been applied in smaller events, always with the goal of preventing exposure and illness. </a:t>
            </a:r>
          </a:p>
          <a:p>
            <a:r>
              <a:rPr lang="en-US" sz="1200" kern="1200" dirty="0">
                <a:solidFill>
                  <a:schemeClr val="tx1"/>
                </a:solidFill>
                <a:effectLst/>
                <a:latin typeface="+mn-lt"/>
                <a:ea typeface="+mn-ea"/>
                <a:cs typeface="+mn-cs"/>
              </a:rPr>
              <a:t>The same tools, needs assessments, health surveillance, tracking, evaluations, research, rosters, and registries can be applied to both large scale and smaller scale events to collect relevant data on the affected population and prevent health issues and reduce risk. </a:t>
            </a:r>
          </a:p>
          <a:p>
            <a:r>
              <a:rPr lang="en-US" sz="1200" kern="1200" dirty="0">
                <a:solidFill>
                  <a:schemeClr val="tx1"/>
                </a:solidFill>
                <a:effectLst/>
                <a:latin typeface="+mn-lt"/>
                <a:ea typeface="+mn-ea"/>
                <a:cs typeface="+mn-cs"/>
              </a:rPr>
              <a:t>We will go into these tools later.</a:t>
            </a:r>
          </a:p>
          <a:p>
            <a:r>
              <a:rPr lang="en-US" sz="1200" kern="1200" dirty="0">
                <a:solidFill>
                  <a:schemeClr val="tx1"/>
                </a:solidFill>
                <a:effectLst/>
                <a:latin typeface="+mn-lt"/>
                <a:ea typeface="+mn-ea"/>
                <a:cs typeface="+mn-cs"/>
              </a:rPr>
              <a:t>The goal is to identify the risk/hazards during the disaster and prevent/mitigate to reduce further health issues.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12</a:t>
            </a:fld>
            <a:endParaRPr lang="en-US"/>
          </a:p>
        </p:txBody>
      </p:sp>
    </p:spTree>
    <p:extLst>
      <p:ext uri="{BB962C8B-B14F-4D97-AF65-F5344CB8AC3E}">
        <p14:creationId xmlns:p14="http://schemas.microsoft.com/office/powerpoint/2010/main" val="2386577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sz="1200" kern="1200" dirty="0">
                <a:solidFill>
                  <a:schemeClr val="tx1"/>
                </a:solidFill>
                <a:effectLst/>
                <a:latin typeface="+mn-lt"/>
                <a:ea typeface="+mn-ea"/>
                <a:cs typeface="+mn-cs"/>
              </a:rPr>
              <a:t>DE is cross-sectional and collaboratively and works across many different disciples and agencies. Integrating with these partners provides more comprehensive information about the disaster.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Public health=planning and training (at all levels: LPH, tribal, state, federal); CDC-training, grant support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Business community=vendors, medical devices</a:t>
            </a: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13</a:t>
            </a:fld>
            <a:endParaRPr lang="en-US"/>
          </a:p>
        </p:txBody>
      </p:sp>
    </p:spTree>
    <p:extLst>
      <p:ext uri="{BB962C8B-B14F-4D97-AF65-F5344CB8AC3E}">
        <p14:creationId xmlns:p14="http://schemas.microsoft.com/office/powerpoint/2010/main" val="1004882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 is integrated into the ICS in the medical unit.</a:t>
            </a:r>
            <a:endParaRPr lang="en-US" dirty="0"/>
          </a:p>
          <a:p>
            <a:r>
              <a:rPr lang="en-US" sz="1200" kern="1200" dirty="0">
                <a:solidFill>
                  <a:schemeClr val="tx1"/>
                </a:solidFill>
                <a:effectLst/>
                <a:latin typeface="+mn-lt"/>
                <a:ea typeface="+mn-ea"/>
                <a:cs typeface="+mn-cs"/>
              </a:rPr>
              <a:t>DE serves the needs of Incident command well—under ESF-8. (public health &amp; medical services)</a:t>
            </a:r>
          </a:p>
          <a:p>
            <a:r>
              <a:rPr lang="en-US" sz="1200" kern="1200" dirty="0">
                <a:solidFill>
                  <a:schemeClr val="tx1"/>
                </a:solidFill>
                <a:effectLst/>
                <a:latin typeface="+mn-lt"/>
                <a:ea typeface="+mn-ea"/>
                <a:cs typeface="+mn-cs"/>
              </a:rPr>
              <a:t>DE is a core part of PH planning and response.</a:t>
            </a: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14</a:t>
            </a:fld>
            <a:endParaRPr lang="en-US"/>
          </a:p>
        </p:txBody>
      </p:sp>
    </p:spTree>
    <p:extLst>
      <p:ext uri="{BB962C8B-B14F-4D97-AF65-F5344CB8AC3E}">
        <p14:creationId xmlns:p14="http://schemas.microsoft.com/office/powerpoint/2010/main" val="3794176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br>
              <a:rPr lang="en-US" dirty="0"/>
            </a:br>
            <a:r>
              <a:rPr lang="en-US" dirty="0"/>
              <a:t>Specifically, the capabilities further emphasize the importance of disaster epidemiology</a:t>
            </a:r>
          </a:p>
          <a:p>
            <a:endParaRPr lang="en-US" dirty="0"/>
          </a:p>
          <a:p>
            <a:r>
              <a:rPr lang="en-US" sz="1200" kern="1200" dirty="0">
                <a:solidFill>
                  <a:schemeClr val="tx1"/>
                </a:solidFill>
                <a:effectLst/>
                <a:latin typeface="+mn-lt"/>
                <a:ea typeface="+mn-ea"/>
                <a:cs typeface="+mn-cs"/>
              </a:rPr>
              <a:t>DE methods and tools can help you meet your PHEP and HPP required capabilities. The following slides highlight the PHEP and HPP Capabilities and Functions that DE fit in.</a:t>
            </a: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15</a:t>
            </a:fld>
            <a:endParaRPr lang="en-US"/>
          </a:p>
        </p:txBody>
      </p:sp>
    </p:spTree>
    <p:extLst>
      <p:ext uri="{BB962C8B-B14F-4D97-AF65-F5344CB8AC3E}">
        <p14:creationId xmlns:p14="http://schemas.microsoft.com/office/powerpoint/2010/main" val="3018075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5"/>
          </p:nvPr>
        </p:nvSpPr>
        <p:spPr/>
        <p:txBody>
          <a:bodyPr/>
          <a:lstStyle/>
          <a:p>
            <a:fld id="{177711F4-298B-4105-B7FC-1F349CA92888}" type="slidenum">
              <a:rPr lang="en-US" smtClean="0"/>
              <a:t>16</a:t>
            </a:fld>
            <a:endParaRPr lang="en-US"/>
          </a:p>
        </p:txBody>
      </p:sp>
    </p:spTree>
    <p:extLst>
      <p:ext uri="{BB962C8B-B14F-4D97-AF65-F5344CB8AC3E}">
        <p14:creationId xmlns:p14="http://schemas.microsoft.com/office/powerpoint/2010/main" val="2435620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Hayleigh</a:t>
            </a:r>
          </a:p>
        </p:txBody>
      </p:sp>
      <p:sp>
        <p:nvSpPr>
          <p:cNvPr id="4" name="Slide Number Placeholder 3"/>
          <p:cNvSpPr>
            <a:spLocks noGrp="1"/>
          </p:cNvSpPr>
          <p:nvPr>
            <p:ph type="sldNum" sz="quarter" idx="10"/>
          </p:nvPr>
        </p:nvSpPr>
        <p:spPr/>
        <p:txBody>
          <a:bodyPr/>
          <a:lstStyle/>
          <a:p>
            <a:fld id="{177711F4-298B-4105-B7FC-1F349CA92888}" type="slidenum">
              <a:rPr lang="en-US" smtClean="0"/>
              <a:t>17</a:t>
            </a:fld>
            <a:endParaRPr lang="en-US"/>
          </a:p>
        </p:txBody>
      </p:sp>
    </p:spTree>
    <p:extLst>
      <p:ext uri="{BB962C8B-B14F-4D97-AF65-F5344CB8AC3E}">
        <p14:creationId xmlns:p14="http://schemas.microsoft.com/office/powerpoint/2010/main" val="3161291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5"/>
          </p:nvPr>
        </p:nvSpPr>
        <p:spPr/>
        <p:txBody>
          <a:bodyPr/>
          <a:lstStyle/>
          <a:p>
            <a:fld id="{177711F4-298B-4105-B7FC-1F349CA92888}" type="slidenum">
              <a:rPr lang="en-US" smtClean="0"/>
              <a:t>18</a:t>
            </a:fld>
            <a:endParaRPr lang="en-US"/>
          </a:p>
        </p:txBody>
      </p:sp>
    </p:spTree>
    <p:extLst>
      <p:ext uri="{BB962C8B-B14F-4D97-AF65-F5344CB8AC3E}">
        <p14:creationId xmlns:p14="http://schemas.microsoft.com/office/powerpoint/2010/main" val="304053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Emergency Responder Health Monitoring and Surveillance (ERHMS)</a:t>
            </a: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19</a:t>
            </a:fld>
            <a:endParaRPr lang="en-US"/>
          </a:p>
        </p:txBody>
      </p:sp>
    </p:spTree>
    <p:extLst>
      <p:ext uri="{BB962C8B-B14F-4D97-AF65-F5344CB8AC3E}">
        <p14:creationId xmlns:p14="http://schemas.microsoft.com/office/powerpoint/2010/main" val="3944945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Hospital Preparedness Program (HPP)</a:t>
            </a:r>
          </a:p>
        </p:txBody>
      </p:sp>
      <p:sp>
        <p:nvSpPr>
          <p:cNvPr id="4" name="Slide Number Placeholder 3"/>
          <p:cNvSpPr>
            <a:spLocks noGrp="1"/>
          </p:cNvSpPr>
          <p:nvPr>
            <p:ph type="sldNum" sz="quarter" idx="5"/>
          </p:nvPr>
        </p:nvSpPr>
        <p:spPr/>
        <p:txBody>
          <a:bodyPr/>
          <a:lstStyle/>
          <a:p>
            <a:fld id="{177711F4-298B-4105-B7FC-1F349CA92888}" type="slidenum">
              <a:rPr lang="en-US" smtClean="0"/>
              <a:t>20</a:t>
            </a:fld>
            <a:endParaRPr lang="en-US"/>
          </a:p>
        </p:txBody>
      </p:sp>
    </p:spTree>
    <p:extLst>
      <p:ext uri="{BB962C8B-B14F-4D97-AF65-F5344CB8AC3E}">
        <p14:creationId xmlns:p14="http://schemas.microsoft.com/office/powerpoint/2010/main" val="3506941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 introduce poll everywhere</a:t>
            </a:r>
          </a:p>
        </p:txBody>
      </p:sp>
      <p:sp>
        <p:nvSpPr>
          <p:cNvPr id="4" name="Slide Number Placeholder 3"/>
          <p:cNvSpPr>
            <a:spLocks noGrp="1"/>
          </p:cNvSpPr>
          <p:nvPr>
            <p:ph type="sldNum" sz="quarter" idx="5"/>
          </p:nvPr>
        </p:nvSpPr>
        <p:spPr/>
        <p:txBody>
          <a:bodyPr/>
          <a:lstStyle/>
          <a:p>
            <a:fld id="{177711F4-298B-4105-B7FC-1F349CA92888}" type="slidenum">
              <a:rPr lang="en-US" smtClean="0"/>
              <a:t>3</a:t>
            </a:fld>
            <a:endParaRPr lang="en-US"/>
          </a:p>
        </p:txBody>
      </p:sp>
    </p:spTree>
    <p:extLst>
      <p:ext uri="{BB962C8B-B14F-4D97-AF65-F5344CB8AC3E}">
        <p14:creationId xmlns:p14="http://schemas.microsoft.com/office/powerpoint/2010/main" val="4143214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p:txBody>
      </p:sp>
      <p:sp>
        <p:nvSpPr>
          <p:cNvPr id="4" name="Slide Number Placeholder 3"/>
          <p:cNvSpPr>
            <a:spLocks noGrp="1"/>
          </p:cNvSpPr>
          <p:nvPr>
            <p:ph type="sldNum" sz="quarter" idx="5"/>
          </p:nvPr>
        </p:nvSpPr>
        <p:spPr/>
        <p:txBody>
          <a:bodyPr/>
          <a:lstStyle/>
          <a:p>
            <a:fld id="{177711F4-298B-4105-B7FC-1F349CA92888}" type="slidenum">
              <a:rPr lang="en-US" smtClean="0"/>
              <a:t>21</a:t>
            </a:fld>
            <a:endParaRPr lang="en-US"/>
          </a:p>
        </p:txBody>
      </p:sp>
    </p:spTree>
    <p:extLst>
      <p:ext uri="{BB962C8B-B14F-4D97-AF65-F5344CB8AC3E}">
        <p14:creationId xmlns:p14="http://schemas.microsoft.com/office/powerpoint/2010/main" val="2651596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disaster management cycle includes:</a:t>
            </a:r>
          </a:p>
          <a:p>
            <a:pPr lvl="0"/>
            <a:r>
              <a:rPr lang="en-US" sz="1200" kern="1200" dirty="0">
                <a:solidFill>
                  <a:schemeClr val="tx1"/>
                </a:solidFill>
                <a:effectLst/>
                <a:latin typeface="+mn-lt"/>
                <a:ea typeface="+mn-ea"/>
                <a:cs typeface="+mn-cs"/>
              </a:rPr>
              <a:t>planning and preparedness </a:t>
            </a:r>
            <a:r>
              <a:rPr lang="en-US" sz="1200" b="1" kern="1200" dirty="0">
                <a:solidFill>
                  <a:schemeClr val="tx1"/>
                </a:solidFill>
                <a:effectLst/>
                <a:latin typeface="+mn-lt"/>
                <a:ea typeface="+mn-ea"/>
                <a:cs typeface="+mn-cs"/>
              </a:rPr>
              <a:t>pre-disaster</a:t>
            </a: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disaster event when the disaster is active, </a:t>
            </a:r>
          </a:p>
          <a:p>
            <a:pPr lvl="0"/>
            <a:r>
              <a:rPr lang="en-US" sz="1200" kern="1200" dirty="0">
                <a:solidFill>
                  <a:schemeClr val="tx1"/>
                </a:solidFill>
                <a:effectLst/>
                <a:latin typeface="+mn-lt"/>
                <a:ea typeface="+mn-ea"/>
                <a:cs typeface="+mn-cs"/>
              </a:rPr>
              <a:t>and the response and recovery phases </a:t>
            </a:r>
            <a:r>
              <a:rPr lang="en-US" sz="1200" b="1" kern="1200" dirty="0">
                <a:solidFill>
                  <a:schemeClr val="tx1"/>
                </a:solidFill>
                <a:effectLst/>
                <a:latin typeface="+mn-lt"/>
                <a:ea typeface="+mn-ea"/>
                <a:cs typeface="+mn-cs"/>
              </a:rPr>
              <a:t>post-disaster</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177711F4-298B-4105-B7FC-1F349CA92888}" type="slidenum">
              <a:rPr lang="en-US" smtClean="0"/>
              <a:t>22</a:t>
            </a:fld>
            <a:endParaRPr lang="en-US"/>
          </a:p>
        </p:txBody>
      </p:sp>
    </p:spTree>
    <p:extLst>
      <p:ext uri="{BB962C8B-B14F-4D97-AF65-F5344CB8AC3E}">
        <p14:creationId xmlns:p14="http://schemas.microsoft.com/office/powerpoint/2010/main" val="2033843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 fits into all phases of the disaster management cycle.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and following the disaster, health surveillance of the affected communities and responders might occur to know the severity and level of impact. As well as, rapid needs assessment to inform the response efforts.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response and recovery phase, you continue to track health outcomes and inform the health impact and need to mitigate health risk. (using rosters or registries, line lists…).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preparedness phase, we use our data to assess what changes could be made to reduce risk. Epidemiologic studies and evaluation studies inform interventions and controls to prepare for the next disaster.</a:t>
            </a:r>
          </a:p>
        </p:txBody>
      </p:sp>
      <p:sp>
        <p:nvSpPr>
          <p:cNvPr id="4" name="Slide Number Placeholder 3"/>
          <p:cNvSpPr>
            <a:spLocks noGrp="1"/>
          </p:cNvSpPr>
          <p:nvPr>
            <p:ph type="sldNum" sz="quarter" idx="5"/>
          </p:nvPr>
        </p:nvSpPr>
        <p:spPr/>
        <p:txBody>
          <a:bodyPr/>
          <a:lstStyle/>
          <a:p>
            <a:fld id="{177711F4-298B-4105-B7FC-1F349CA92888}" type="slidenum">
              <a:rPr lang="en-US" smtClean="0"/>
              <a:t>23</a:t>
            </a:fld>
            <a:endParaRPr lang="en-US"/>
          </a:p>
        </p:txBody>
      </p:sp>
    </p:spTree>
    <p:extLst>
      <p:ext uri="{BB962C8B-B14F-4D97-AF65-F5344CB8AC3E}">
        <p14:creationId xmlns:p14="http://schemas.microsoft.com/office/powerpoint/2010/main" val="234167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5"/>
          </p:nvPr>
        </p:nvSpPr>
        <p:spPr/>
        <p:txBody>
          <a:bodyPr/>
          <a:lstStyle/>
          <a:p>
            <a:fld id="{177711F4-298B-4105-B7FC-1F349CA92888}" type="slidenum">
              <a:rPr lang="en-US" smtClean="0"/>
              <a:t>24</a:t>
            </a:fld>
            <a:endParaRPr lang="en-US"/>
          </a:p>
        </p:txBody>
      </p:sp>
    </p:spTree>
    <p:extLst>
      <p:ext uri="{BB962C8B-B14F-4D97-AF65-F5344CB8AC3E}">
        <p14:creationId xmlns:p14="http://schemas.microsoft.com/office/powerpoint/2010/main" val="1210193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Hayleigh</a:t>
            </a:r>
          </a:p>
          <a:p>
            <a:endParaRPr lang="en-US" sz="1200" dirty="0"/>
          </a:p>
          <a:p>
            <a:r>
              <a:rPr lang="en-US" sz="1200" dirty="0"/>
              <a:t>This slide shows the</a:t>
            </a:r>
            <a:r>
              <a:rPr lang="en-US" sz="1200" baseline="0" dirty="0"/>
              <a:t> differences in the response roles for ID vs. EH epi. It depends on your expertise. </a:t>
            </a:r>
          </a:p>
          <a:p>
            <a:endParaRPr lang="en-US" sz="1200" baseline="0" dirty="0"/>
          </a:p>
          <a:p>
            <a:r>
              <a:rPr lang="en-US" sz="1200" baseline="0" dirty="0"/>
              <a:t>The ID epi will likely be focusing on outbreaks and case definitions, case counts, while the EH epi may be focusing on environmental or manmade disasters and conducting surveillance of mortality and morbidity.</a:t>
            </a:r>
          </a:p>
        </p:txBody>
      </p:sp>
      <p:sp>
        <p:nvSpPr>
          <p:cNvPr id="4" name="Slide Number Placeholder 3"/>
          <p:cNvSpPr>
            <a:spLocks noGrp="1"/>
          </p:cNvSpPr>
          <p:nvPr>
            <p:ph type="sldNum" sz="quarter" idx="5"/>
          </p:nvPr>
        </p:nvSpPr>
        <p:spPr/>
        <p:txBody>
          <a:bodyPr/>
          <a:lstStyle/>
          <a:p>
            <a:fld id="{177711F4-298B-4105-B7FC-1F349CA92888}" type="slidenum">
              <a:rPr lang="en-US" smtClean="0"/>
              <a:t>25</a:t>
            </a:fld>
            <a:endParaRPr lang="en-US"/>
          </a:p>
        </p:txBody>
      </p:sp>
    </p:spTree>
    <p:extLst>
      <p:ext uri="{BB962C8B-B14F-4D97-AF65-F5344CB8AC3E}">
        <p14:creationId xmlns:p14="http://schemas.microsoft.com/office/powerpoint/2010/main" val="3108372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Example: Zika response involved MCH, EH, ID, Response, Epi, </a:t>
            </a:r>
            <a:r>
              <a:rPr lang="en-US" dirty="0" err="1"/>
              <a:t>OccH</a:t>
            </a:r>
            <a:r>
              <a:rPr lang="en-US" dirty="0"/>
              <a:t> (integrational</a:t>
            </a:r>
            <a:r>
              <a:rPr lang="en-US" baseline="0" dirty="0"/>
              <a:t> epidemiology), making the case for teams made up of experts of various areas.</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26</a:t>
            </a:fld>
            <a:endParaRPr lang="en-US"/>
          </a:p>
        </p:txBody>
      </p:sp>
    </p:spTree>
    <p:extLst>
      <p:ext uri="{BB962C8B-B14F-4D97-AF65-F5344CB8AC3E}">
        <p14:creationId xmlns:p14="http://schemas.microsoft.com/office/powerpoint/2010/main" val="3486832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5"/>
          </p:nvPr>
        </p:nvSpPr>
        <p:spPr/>
        <p:txBody>
          <a:bodyPr/>
          <a:lstStyle/>
          <a:p>
            <a:fld id="{177711F4-298B-4105-B7FC-1F349CA92888}" type="slidenum">
              <a:rPr lang="en-US" smtClean="0"/>
              <a:t>27</a:t>
            </a:fld>
            <a:endParaRPr lang="en-US"/>
          </a:p>
        </p:txBody>
      </p:sp>
    </p:spTree>
    <p:extLst>
      <p:ext uri="{BB962C8B-B14F-4D97-AF65-F5344CB8AC3E}">
        <p14:creationId xmlns:p14="http://schemas.microsoft.com/office/powerpoint/2010/main" val="1513642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Quantifies mortality and morbidity in affected communities, responders, and sheltered residents</a:t>
            </a: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28</a:t>
            </a:fld>
            <a:endParaRPr lang="en-US"/>
          </a:p>
        </p:txBody>
      </p:sp>
    </p:spTree>
    <p:extLst>
      <p:ext uri="{BB962C8B-B14F-4D97-AF65-F5344CB8AC3E}">
        <p14:creationId xmlns:p14="http://schemas.microsoft.com/office/powerpoint/2010/main" val="1212366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pPr marL="228600" indent="-228600">
              <a:buAutoNum type="arabicPeriod"/>
            </a:pPr>
            <a:r>
              <a:rPr lang="en-US" dirty="0" err="1"/>
              <a:t>SyS</a:t>
            </a: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Mortality surveillance - </a:t>
            </a:r>
            <a:r>
              <a:rPr lang="en-US" altLang="en-US" dirty="0"/>
              <a:t>Death reporting systems</a:t>
            </a:r>
          </a:p>
          <a:p>
            <a:pPr marL="228600" indent="-228600">
              <a:buAutoNum type="arabicPeriod"/>
            </a:pPr>
            <a:r>
              <a:rPr lang="en-US" dirty="0"/>
              <a:t>Shelter surveillance – health surveillance in shelters</a:t>
            </a:r>
          </a:p>
          <a:p>
            <a:pPr marL="228600" indent="-228600">
              <a:buAutoNum type="arabicPeriod"/>
            </a:pPr>
            <a:r>
              <a:rPr lang="en-US" dirty="0"/>
              <a:t>Responder health monitoring and surveillance</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29</a:t>
            </a:fld>
            <a:endParaRPr lang="en-US"/>
          </a:p>
        </p:txBody>
      </p:sp>
    </p:spTree>
    <p:extLst>
      <p:ext uri="{BB962C8B-B14F-4D97-AF65-F5344CB8AC3E}">
        <p14:creationId xmlns:p14="http://schemas.microsoft.com/office/powerpoint/2010/main" val="2107141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mn-lt"/>
              </a:rPr>
              <a:t>Hayleigh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mn-lt"/>
              </a:rPr>
              <a:t>“The collection and analysis of health-related data that </a:t>
            </a:r>
            <a:r>
              <a:rPr lang="en-US" altLang="zh-TW" sz="1200" u="sng" dirty="0">
                <a:latin typeface="+mn-lt"/>
              </a:rPr>
              <a:t>precedes diagnosis</a:t>
            </a:r>
            <a:r>
              <a:rPr lang="en-US" altLang="zh-TW" sz="1200" dirty="0">
                <a:latin typeface="+mn-lt"/>
              </a:rPr>
              <a:t> and signal a sufficient probability of a case or an outbreak to warrant further public health response.”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a:latin typeface="+mn-lt"/>
            </a:endParaRPr>
          </a:p>
          <a:p>
            <a:pPr marL="171450" indent="-171450">
              <a:buFont typeface="Arial" panose="020B0604020202020204" pitchFamily="34" charset="0"/>
              <a:buChar char="•"/>
            </a:pPr>
            <a:r>
              <a:rPr lang="en-US" dirty="0">
                <a:latin typeface="Avenir" panose="020B0604020202020204"/>
              </a:rPr>
              <a:t>Identifies intra-disaster outbreaks or clusters of conditions</a:t>
            </a:r>
          </a:p>
          <a:p>
            <a:pPr marL="171450" indent="-171450">
              <a:buFont typeface="Arial" panose="020B0604020202020204" pitchFamily="34" charset="0"/>
              <a:buChar char="•"/>
            </a:pPr>
            <a:r>
              <a:rPr lang="en-US" dirty="0">
                <a:latin typeface="Avenir" panose="020B0604020202020204"/>
              </a:rPr>
              <a:t>Characterizes burden of incident on affected sub-populations</a:t>
            </a:r>
          </a:p>
          <a:p>
            <a:pPr marL="171450" indent="-171450">
              <a:buFont typeface="Arial" panose="020B0604020202020204" pitchFamily="34" charset="0"/>
              <a:buChar char="•"/>
            </a:pPr>
            <a:r>
              <a:rPr lang="en-US" dirty="0">
                <a:latin typeface="Avenir" panose="020B0604020202020204"/>
              </a:rPr>
              <a:t>Provides descriptive analysis of conditions, injuries, and fatalities</a:t>
            </a:r>
          </a:p>
          <a:p>
            <a:pPr marL="171450" indent="-171450">
              <a:buFont typeface="Arial" panose="020B0604020202020204" pitchFamily="34" charset="0"/>
              <a:buChar char="•"/>
            </a:pPr>
            <a:r>
              <a:rPr lang="en-US" baseline="0" dirty="0">
                <a:latin typeface="Avenir" panose="020B0604020202020204"/>
              </a:rPr>
              <a:t>Can use multiple types of data (attendance data, pharmacy info) but most commonly used is data from clinics and hospitals (chief complaint data)</a:t>
            </a:r>
            <a:endParaRPr lang="en-US" dirty="0">
              <a:latin typeface="Avenir" panose="020B0604020202020204"/>
            </a:endParaRPr>
          </a:p>
        </p:txBody>
      </p:sp>
      <p:sp>
        <p:nvSpPr>
          <p:cNvPr id="4" name="Slide Number Placeholder 3"/>
          <p:cNvSpPr>
            <a:spLocks noGrp="1"/>
          </p:cNvSpPr>
          <p:nvPr>
            <p:ph type="sldNum" sz="quarter" idx="5"/>
          </p:nvPr>
        </p:nvSpPr>
        <p:spPr/>
        <p:txBody>
          <a:bodyPr/>
          <a:lstStyle/>
          <a:p>
            <a:fld id="{177711F4-298B-4105-B7FC-1F349CA92888}" type="slidenum">
              <a:rPr lang="en-US" smtClean="0"/>
              <a:t>30</a:t>
            </a:fld>
            <a:endParaRPr lang="en-US"/>
          </a:p>
        </p:txBody>
      </p:sp>
    </p:spTree>
    <p:extLst>
      <p:ext uri="{BB962C8B-B14F-4D97-AF65-F5344CB8AC3E}">
        <p14:creationId xmlns:p14="http://schemas.microsoft.com/office/powerpoint/2010/main" val="3366476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Poll Title: What is your primary role in preparedness?
https://www.polleverywhere.com/multiple_choice_polls/zgic6JZ0fibFmBWcHGVcI</a:t>
            </a:r>
          </a:p>
        </p:txBody>
      </p:sp>
      <p:sp>
        <p:nvSpPr>
          <p:cNvPr id="4" name="Slide Number Placeholder 3"/>
          <p:cNvSpPr>
            <a:spLocks noGrp="1"/>
          </p:cNvSpPr>
          <p:nvPr>
            <p:ph type="sldNum" sz="quarter" idx="5"/>
          </p:nvPr>
        </p:nvSpPr>
        <p:spPr/>
        <p:txBody>
          <a:bodyPr/>
          <a:lstStyle/>
          <a:p>
            <a:fld id="{177711F4-298B-4105-B7FC-1F349CA92888}" type="slidenum">
              <a:rPr lang="en-US" smtClean="0"/>
              <a:t>4</a:t>
            </a:fld>
            <a:endParaRPr lang="en-US"/>
          </a:p>
        </p:txBody>
      </p:sp>
      <p:sp>
        <p:nvSpPr>
          <p:cNvPr id="5" name="TextBox 4">
            <a:extLst>
              <a:ext uri="{FF2B5EF4-FFF2-40B4-BE49-F238E27FC236}">
                <a16:creationId xmlns:a16="http://schemas.microsoft.com/office/drawing/2014/main" id="{238D05FB-3D63-49FA-8673-409026438EE7}"/>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3881437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Has your jurisdiction utilized syndromic surveillance for preparedness or response ?
https://www.polleverywhere.com/multiple_choice_polls/TAXKyyNDiypznLcYhY7cO</a:t>
            </a:r>
          </a:p>
        </p:txBody>
      </p:sp>
      <p:sp>
        <p:nvSpPr>
          <p:cNvPr id="4" name="Slide Number Placeholder 3"/>
          <p:cNvSpPr>
            <a:spLocks noGrp="1"/>
          </p:cNvSpPr>
          <p:nvPr>
            <p:ph type="sldNum" sz="quarter" idx="5"/>
          </p:nvPr>
        </p:nvSpPr>
        <p:spPr/>
        <p:txBody>
          <a:bodyPr/>
          <a:lstStyle/>
          <a:p>
            <a:fld id="{177711F4-298B-4105-B7FC-1F349CA92888}" type="slidenum">
              <a:rPr lang="en-US" smtClean="0"/>
              <a:t>31</a:t>
            </a:fld>
            <a:endParaRPr lang="en-US"/>
          </a:p>
        </p:txBody>
      </p:sp>
      <p:sp>
        <p:nvSpPr>
          <p:cNvPr id="5" name="TextBox 4">
            <a:extLst>
              <a:ext uri="{FF2B5EF4-FFF2-40B4-BE49-F238E27FC236}">
                <a16:creationId xmlns:a16="http://schemas.microsoft.com/office/drawing/2014/main" id="{57B1582C-2DFA-4F95-8917-ECDD9BAB3A19}"/>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591727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These are some common examples</a:t>
            </a:r>
            <a:r>
              <a:rPr lang="en-US" baseline="0" dirty="0"/>
              <a:t> of sys for disasters. Also common to use for mass gathering events.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National groups come up with agreed upon definitions, using key phrases. </a:t>
            </a:r>
            <a:r>
              <a:rPr lang="en-US" sz="1200" b="0" i="0" kern="1200" dirty="0">
                <a:solidFill>
                  <a:schemeClr val="tx1"/>
                </a:solidFill>
                <a:effectLst/>
                <a:latin typeface="+mn-lt"/>
                <a:ea typeface="+mn-ea"/>
                <a:cs typeface="+mn-cs"/>
              </a:rPr>
              <a:t>The International</a:t>
            </a:r>
            <a:r>
              <a:rPr lang="en-US" sz="1200" b="0" i="0" kern="1200" baseline="0" dirty="0">
                <a:solidFill>
                  <a:schemeClr val="tx1"/>
                </a:solidFill>
                <a:effectLst/>
                <a:latin typeface="+mn-lt"/>
                <a:ea typeface="+mn-ea"/>
                <a:cs typeface="+mn-cs"/>
              </a:rPr>
              <a:t> Society of Disease Surveillance (ISDS) has a community group called </a:t>
            </a:r>
            <a:r>
              <a:rPr lang="en-US" sz="1200" b="0" i="0" kern="1200" dirty="0">
                <a:solidFill>
                  <a:schemeClr val="tx1"/>
                </a:solidFill>
                <a:effectLst/>
                <a:latin typeface="+mn-lt"/>
                <a:ea typeface="+mn-ea"/>
                <a:cs typeface="+mn-cs"/>
              </a:rPr>
              <a:t>Syndromic Surveillance and Public Health Emergency Preparedness, Response and Recovery (SPHERR) </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32</a:t>
            </a:fld>
            <a:endParaRPr lang="en-US"/>
          </a:p>
        </p:txBody>
      </p:sp>
    </p:spTree>
    <p:extLst>
      <p:ext uri="{BB962C8B-B14F-4D97-AF65-F5344CB8AC3E}">
        <p14:creationId xmlns:p14="http://schemas.microsoft.com/office/powerpoint/2010/main" val="9933257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Here is an example of applying sys to heat waves</a:t>
            </a:r>
            <a:r>
              <a:rPr lang="en-US" baseline="0" dirty="0"/>
              <a:t> using environmental data and emergency department data to assess trends and peaks to better inform messaging and actions. </a:t>
            </a:r>
          </a:p>
          <a:p>
            <a:r>
              <a:rPr lang="en-US" baseline="0" dirty="0"/>
              <a:t>Actions:</a:t>
            </a:r>
          </a:p>
          <a:p>
            <a:pPr marL="171450" indent="-171450">
              <a:buFont typeface="Arial" panose="020B0604020202020204" pitchFamily="34" charset="0"/>
              <a:buChar char="•"/>
            </a:pPr>
            <a:r>
              <a:rPr lang="en-US" baseline="0" dirty="0"/>
              <a:t>Do we need to open another cooling center</a:t>
            </a:r>
          </a:p>
          <a:p>
            <a:pPr marL="171450" indent="-171450">
              <a:buFont typeface="Arial" panose="020B0604020202020204" pitchFamily="34" charset="0"/>
              <a:buChar char="•"/>
            </a:pPr>
            <a:r>
              <a:rPr lang="en-US" baseline="0" dirty="0"/>
              <a:t>Do better at warning people?</a:t>
            </a:r>
          </a:p>
        </p:txBody>
      </p:sp>
      <p:sp>
        <p:nvSpPr>
          <p:cNvPr id="4" name="Slide Number Placeholder 3"/>
          <p:cNvSpPr>
            <a:spLocks noGrp="1"/>
          </p:cNvSpPr>
          <p:nvPr>
            <p:ph type="sldNum" sz="quarter" idx="5"/>
          </p:nvPr>
        </p:nvSpPr>
        <p:spPr/>
        <p:txBody>
          <a:bodyPr/>
          <a:lstStyle/>
          <a:p>
            <a:fld id="{177711F4-298B-4105-B7FC-1F349CA92888}" type="slidenum">
              <a:rPr lang="en-US" smtClean="0"/>
              <a:t>33</a:t>
            </a:fld>
            <a:endParaRPr lang="en-US"/>
          </a:p>
        </p:txBody>
      </p:sp>
    </p:spTree>
    <p:extLst>
      <p:ext uri="{BB962C8B-B14F-4D97-AF65-F5344CB8AC3E}">
        <p14:creationId xmlns:p14="http://schemas.microsoft.com/office/powerpoint/2010/main" val="1425304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a:t>
            </a:r>
            <a:r>
              <a:rPr lang="en-US" baseline="0" dirty="0"/>
              <a:t> traditional surveillance, would involve a retrospective review of injuries and deaths related to an event to characterize the impact and identify trends in the population and to inform protective actions for next time (feedback loop).</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34</a:t>
            </a:fld>
            <a:endParaRPr lang="en-US"/>
          </a:p>
        </p:txBody>
      </p:sp>
    </p:spTree>
    <p:extLst>
      <p:ext uri="{BB962C8B-B14F-4D97-AF65-F5344CB8AC3E}">
        <p14:creationId xmlns:p14="http://schemas.microsoft.com/office/powerpoint/2010/main" val="541703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This informs our knowledge by</a:t>
            </a:r>
            <a:r>
              <a:rPr lang="en-US" baseline="0" dirty="0"/>
              <a:t> characterizing the injuries and deaths so we can message and inform public on the safe approach.</a:t>
            </a:r>
          </a:p>
          <a:p>
            <a:endParaRPr lang="en-US" baseline="0" dirty="0"/>
          </a:p>
          <a:p>
            <a:r>
              <a:rPr lang="en-US" baseline="0" dirty="0"/>
              <a:t>In this example, l more than half of the injuries and deaths were indirectly related, of these a large portion were due to cleanup and evacuation/seeking shelter.</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35</a:t>
            </a:fld>
            <a:endParaRPr lang="en-US"/>
          </a:p>
        </p:txBody>
      </p:sp>
    </p:spTree>
    <p:extLst>
      <p:ext uri="{BB962C8B-B14F-4D97-AF65-F5344CB8AC3E}">
        <p14:creationId xmlns:p14="http://schemas.microsoft.com/office/powerpoint/2010/main" val="394521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Mortality</a:t>
            </a:r>
            <a:r>
              <a:rPr lang="en-US" baseline="0" dirty="0"/>
              <a:t> surveillance can occur retrospectively, or if you have electronic death registration systems, you can have near real-time information on the deaths related to an event. Of course, depends on ME coding of deaths and attributing to the event.</a:t>
            </a:r>
            <a:endParaRPr lang="en-US" dirty="0"/>
          </a:p>
          <a:p>
            <a:endParaRPr lang="en-US" dirty="0"/>
          </a:p>
          <a:p>
            <a:r>
              <a:rPr lang="en-US" dirty="0"/>
              <a:t>Here</a:t>
            </a:r>
            <a:r>
              <a:rPr lang="en-US" baseline="0" dirty="0"/>
              <a:t> you can see when the deaths are occurring and if they are related directly or indirectly to the event. M</a:t>
            </a:r>
            <a:r>
              <a:rPr lang="en-US" dirty="0"/>
              <a:t>ost immediately after,</a:t>
            </a:r>
            <a:r>
              <a:rPr lang="en-US" baseline="0" dirty="0"/>
              <a:t> but still some occurring months later</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36</a:t>
            </a:fld>
            <a:endParaRPr lang="en-US"/>
          </a:p>
        </p:txBody>
      </p:sp>
    </p:spTree>
    <p:extLst>
      <p:ext uri="{BB962C8B-B14F-4D97-AF65-F5344CB8AC3E}">
        <p14:creationId xmlns:p14="http://schemas.microsoft.com/office/powerpoint/2010/main" val="2073495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Poll Title: Has your jurisdiction utilize mortality surveillance data?
https://www.polleverywhere.com/multiple_choice_polls/9nO1fqi425hiBsSguYSQ2</a:t>
            </a:r>
          </a:p>
        </p:txBody>
      </p:sp>
      <p:sp>
        <p:nvSpPr>
          <p:cNvPr id="4" name="Slide Number Placeholder 3"/>
          <p:cNvSpPr>
            <a:spLocks noGrp="1"/>
          </p:cNvSpPr>
          <p:nvPr>
            <p:ph type="sldNum" sz="quarter" idx="5"/>
          </p:nvPr>
        </p:nvSpPr>
        <p:spPr/>
        <p:txBody>
          <a:bodyPr/>
          <a:lstStyle/>
          <a:p>
            <a:fld id="{177711F4-298B-4105-B7FC-1F349CA92888}" type="slidenum">
              <a:rPr lang="en-US" smtClean="0"/>
              <a:t>37</a:t>
            </a:fld>
            <a:endParaRPr lang="en-US"/>
          </a:p>
        </p:txBody>
      </p:sp>
      <p:sp>
        <p:nvSpPr>
          <p:cNvPr id="5" name="TextBox 4">
            <a:extLst>
              <a:ext uri="{FF2B5EF4-FFF2-40B4-BE49-F238E27FC236}">
                <a16:creationId xmlns:a16="http://schemas.microsoft.com/office/drawing/2014/main" id="{D404D8B0-31F9-47EA-AA8A-5B1A3A9772FD}"/>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4169851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This tells you about the affected</a:t>
            </a:r>
            <a:r>
              <a:rPr lang="en-US" baseline="0" dirty="0"/>
              <a:t> populations, you see that there is more mortality in those aged 45-64 years and 65+ </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38</a:t>
            </a:fld>
            <a:endParaRPr lang="en-US"/>
          </a:p>
        </p:txBody>
      </p:sp>
    </p:spTree>
    <p:extLst>
      <p:ext uri="{BB962C8B-B14F-4D97-AF65-F5344CB8AC3E}">
        <p14:creationId xmlns:p14="http://schemas.microsoft.com/office/powerpoint/2010/main" val="1202819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One type of surveillance, is shelter surveillance. This tracks populations within the shelter facilities to identify outbreaks or disease clusters.</a:t>
            </a:r>
          </a:p>
          <a:p>
            <a:r>
              <a:rPr lang="en-US" dirty="0"/>
              <a:t>Also to assess environmental and sanitation conditions.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Calibri" panose="020F0502020204030204" pitchFamily="34" charset="0"/>
                <a:cs typeface="Times New Roman" panose="02020603050405020304" pitchFamily="18" charset="0"/>
              </a:rPr>
              <a:t>Active-cot-to-cot assessments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Calibri" panose="020F0502020204030204" pitchFamily="34" charset="0"/>
                <a:cs typeface="Times New Roman" panose="02020603050405020304" pitchFamily="18" charset="0"/>
              </a:rPr>
              <a:t>Passive-track shelter residents coming for health issue/complaint</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ea typeface="Calibri" panose="020F0502020204030204" pitchFamily="34" charset="0"/>
                <a:cs typeface="Times New Roman" panose="02020603050405020304" pitchFamily="18" charset="0"/>
              </a:rPr>
              <a:t>Necessary</a:t>
            </a:r>
            <a:r>
              <a:rPr lang="en-US" sz="1200" baseline="0" dirty="0">
                <a:latin typeface="Calibri" panose="020F0502020204030204" pitchFamily="34" charset="0"/>
                <a:ea typeface="Calibri" panose="020F0502020204030204" pitchFamily="34" charset="0"/>
                <a:cs typeface="Times New Roman" panose="02020603050405020304" pitchFamily="18" charset="0"/>
              </a:rPr>
              <a:t> to work with organizations that organize shelters (Red Cross in US) on having forms useful to everyone.</a:t>
            </a:r>
          </a:p>
        </p:txBody>
      </p:sp>
      <p:sp>
        <p:nvSpPr>
          <p:cNvPr id="4" name="Slide Number Placeholder 3"/>
          <p:cNvSpPr>
            <a:spLocks noGrp="1"/>
          </p:cNvSpPr>
          <p:nvPr>
            <p:ph type="sldNum" sz="quarter" idx="5"/>
          </p:nvPr>
        </p:nvSpPr>
        <p:spPr/>
        <p:txBody>
          <a:bodyPr/>
          <a:lstStyle/>
          <a:p>
            <a:fld id="{177711F4-298B-4105-B7FC-1F349CA92888}" type="slidenum">
              <a:rPr lang="en-US" smtClean="0"/>
              <a:t>39</a:t>
            </a:fld>
            <a:endParaRPr lang="en-US"/>
          </a:p>
        </p:txBody>
      </p:sp>
    </p:spTree>
    <p:extLst>
      <p:ext uri="{BB962C8B-B14F-4D97-AF65-F5344CB8AC3E}">
        <p14:creationId xmlns:p14="http://schemas.microsoft.com/office/powerpoint/2010/main" val="52051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Has your jurisdiction included shelter surveillance during a disaster response?
https://www.polleverywhere.com/multiple_choice_polls/fwNdQiBwRzuXahHQW3Pvp</a:t>
            </a:r>
          </a:p>
        </p:txBody>
      </p:sp>
      <p:sp>
        <p:nvSpPr>
          <p:cNvPr id="4" name="Slide Number Placeholder 3"/>
          <p:cNvSpPr>
            <a:spLocks noGrp="1"/>
          </p:cNvSpPr>
          <p:nvPr>
            <p:ph type="sldNum" sz="quarter" idx="5"/>
          </p:nvPr>
        </p:nvSpPr>
        <p:spPr/>
        <p:txBody>
          <a:bodyPr/>
          <a:lstStyle/>
          <a:p>
            <a:fld id="{177711F4-298B-4105-B7FC-1F349CA92888}" type="slidenum">
              <a:rPr lang="en-US" smtClean="0"/>
              <a:t>40</a:t>
            </a:fld>
            <a:endParaRPr lang="en-US"/>
          </a:p>
        </p:txBody>
      </p:sp>
      <p:sp>
        <p:nvSpPr>
          <p:cNvPr id="5" name="TextBox 4">
            <a:extLst>
              <a:ext uri="{FF2B5EF4-FFF2-40B4-BE49-F238E27FC236}">
                <a16:creationId xmlns:a16="http://schemas.microsoft.com/office/drawing/2014/main" id="{DD73FA25-3EE6-4913-AEF9-042B771FCBAA}"/>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078728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Please tell us if you represent:
https://www.polleverywhere.com/multiple_choice_polls/Nnq0InhHnevkJw0dmSFuL</a:t>
            </a:r>
          </a:p>
        </p:txBody>
      </p:sp>
      <p:sp>
        <p:nvSpPr>
          <p:cNvPr id="4" name="Slide Number Placeholder 3"/>
          <p:cNvSpPr>
            <a:spLocks noGrp="1"/>
          </p:cNvSpPr>
          <p:nvPr>
            <p:ph type="sldNum" sz="quarter" idx="5"/>
          </p:nvPr>
        </p:nvSpPr>
        <p:spPr/>
        <p:txBody>
          <a:bodyPr/>
          <a:lstStyle/>
          <a:p>
            <a:fld id="{177711F4-298B-4105-B7FC-1F349CA92888}" type="slidenum">
              <a:rPr lang="en-US" smtClean="0"/>
              <a:t>5</a:t>
            </a:fld>
            <a:endParaRPr lang="en-US"/>
          </a:p>
        </p:txBody>
      </p:sp>
      <p:sp>
        <p:nvSpPr>
          <p:cNvPr id="5" name="TextBox 4">
            <a:extLst>
              <a:ext uri="{FF2B5EF4-FFF2-40B4-BE49-F238E27FC236}">
                <a16:creationId xmlns:a16="http://schemas.microsoft.com/office/drawing/2014/main" id="{EE6DEDB0-4230-42C9-BCE1-CE530FAC925A}"/>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4123585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One type of surveillance, is shelter surveillance. This tracks populations within the shelter facilities to identify outbreaks or disease clusters.</a:t>
            </a:r>
          </a:p>
          <a:p>
            <a:r>
              <a:rPr lang="en-US" dirty="0"/>
              <a:t>Also to assess environmental and sanitation conditions.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Calibri" panose="020F0502020204030204" pitchFamily="34" charset="0"/>
                <a:cs typeface="Times New Roman" panose="02020603050405020304" pitchFamily="18" charset="0"/>
              </a:rPr>
              <a:t>Active-cot-to-cot assessments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Calibri" panose="020F0502020204030204" pitchFamily="34" charset="0"/>
                <a:cs typeface="Times New Roman" panose="02020603050405020304" pitchFamily="18" charset="0"/>
              </a:rPr>
              <a:t>Passive-track shelter residents coming for health issue/complaint</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ea typeface="Calibri" panose="020F0502020204030204" pitchFamily="34" charset="0"/>
                <a:cs typeface="Times New Roman" panose="02020603050405020304" pitchFamily="18" charset="0"/>
              </a:rPr>
              <a:t>Necessary</a:t>
            </a:r>
            <a:r>
              <a:rPr lang="en-US" sz="1200" baseline="0" dirty="0">
                <a:latin typeface="Calibri" panose="020F0502020204030204" pitchFamily="34" charset="0"/>
                <a:ea typeface="Calibri" panose="020F0502020204030204" pitchFamily="34" charset="0"/>
                <a:cs typeface="Times New Roman" panose="02020603050405020304" pitchFamily="18" charset="0"/>
              </a:rPr>
              <a:t> to work with organizations that organize shelters (Red Cross in US) on having forms useful to everyone.</a:t>
            </a:r>
          </a:p>
        </p:txBody>
      </p:sp>
      <p:sp>
        <p:nvSpPr>
          <p:cNvPr id="4" name="Slide Number Placeholder 3"/>
          <p:cNvSpPr>
            <a:spLocks noGrp="1"/>
          </p:cNvSpPr>
          <p:nvPr>
            <p:ph type="sldNum" sz="quarter" idx="5"/>
          </p:nvPr>
        </p:nvSpPr>
        <p:spPr/>
        <p:txBody>
          <a:bodyPr/>
          <a:lstStyle/>
          <a:p>
            <a:fld id="{177711F4-298B-4105-B7FC-1F349CA92888}" type="slidenum">
              <a:rPr lang="en-US" smtClean="0"/>
              <a:t>41</a:t>
            </a:fld>
            <a:endParaRPr lang="en-US"/>
          </a:p>
        </p:txBody>
      </p:sp>
    </p:spTree>
    <p:extLst>
      <p:ext uri="{BB962C8B-B14F-4D97-AF65-F5344CB8AC3E}">
        <p14:creationId xmlns:p14="http://schemas.microsoft.com/office/powerpoint/2010/main" val="26436493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this information exchange look? The shelter data could be communicated to </a:t>
            </a:r>
            <a:r>
              <a:rPr lang="en-US" sz="1200" b="1" kern="1200" dirty="0">
                <a:solidFill>
                  <a:schemeClr val="tx1"/>
                </a:solidFill>
                <a:effectLst/>
                <a:latin typeface="+mn-lt"/>
                <a:ea typeface="+mn-ea"/>
                <a:cs typeface="+mn-cs"/>
              </a:rPr>
              <a:t>multiple departments within the health departments</a:t>
            </a:r>
            <a:r>
              <a:rPr lang="en-US" sz="1200" kern="1200" dirty="0">
                <a:solidFill>
                  <a:schemeClr val="tx1"/>
                </a:solidFill>
                <a:effectLst/>
                <a:latin typeface="+mn-lt"/>
                <a:ea typeface="+mn-ea"/>
                <a:cs typeface="+mn-cs"/>
              </a:rPr>
              <a:t>, depending on topic.</a:t>
            </a:r>
          </a:p>
          <a:p>
            <a:pPr lvl="0"/>
            <a:r>
              <a:rPr lang="en-US" sz="1200" kern="1200" dirty="0">
                <a:solidFill>
                  <a:schemeClr val="tx1"/>
                </a:solidFill>
                <a:effectLst/>
                <a:latin typeface="+mn-lt"/>
                <a:ea typeface="+mn-ea"/>
                <a:cs typeface="+mn-cs"/>
              </a:rPr>
              <a:t>Ideally shelter environmental data goes to EH</a:t>
            </a:r>
          </a:p>
          <a:p>
            <a:pPr lvl="0"/>
            <a:r>
              <a:rPr lang="en-US" sz="1200" kern="1200" dirty="0">
                <a:solidFill>
                  <a:schemeClr val="tx1"/>
                </a:solidFill>
                <a:effectLst/>
                <a:latin typeface="+mn-lt"/>
                <a:ea typeface="+mn-ea"/>
                <a:cs typeface="+mn-cs"/>
              </a:rPr>
              <a:t>and demographic data is analyzed for all shelters,</a:t>
            </a:r>
          </a:p>
          <a:p>
            <a:pPr lvl="0"/>
            <a:r>
              <a:rPr lang="en-US" sz="1200" kern="1200" dirty="0">
                <a:solidFill>
                  <a:schemeClr val="tx1"/>
                </a:solidFill>
                <a:effectLst/>
                <a:latin typeface="+mn-lt"/>
                <a:ea typeface="+mn-ea"/>
                <a:cs typeface="+mn-cs"/>
              </a:rPr>
              <a:t>and any morbidity data is analyzed and tracked by ID.</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information goes back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shelter for</a:t>
            </a:r>
            <a:r>
              <a:rPr lang="en-US" sz="1200" kern="1200" baseline="0" dirty="0">
                <a:solidFill>
                  <a:schemeClr val="tx1"/>
                </a:solidFill>
                <a:effectLst/>
                <a:latin typeface="+mn-lt"/>
                <a:ea typeface="+mn-ea"/>
                <a:cs typeface="+mn-cs"/>
              </a:rPr>
              <a:t> any actions to take.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77711F4-298B-4105-B7FC-1F349CA92888}" type="slidenum">
              <a:rPr lang="en-US" smtClean="0"/>
              <a:t>42</a:t>
            </a:fld>
            <a:endParaRPr lang="en-US"/>
          </a:p>
        </p:txBody>
      </p:sp>
    </p:spTree>
    <p:extLst>
      <p:ext uri="{BB962C8B-B14F-4D97-AF65-F5344CB8AC3E}">
        <p14:creationId xmlns:p14="http://schemas.microsoft.com/office/powerpoint/2010/main" val="17557518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example of shelter surveillance is during Hurricane Sandy CDC and New Jersey coordinated shelter surveillance for morbidity.</a:t>
            </a:r>
          </a:p>
          <a:p>
            <a:r>
              <a:rPr lang="en-US" sz="1200" kern="1200" dirty="0">
                <a:solidFill>
                  <a:schemeClr val="tx1"/>
                </a:solidFill>
                <a:effectLst/>
                <a:latin typeface="+mn-lt"/>
                <a:ea typeface="+mn-ea"/>
                <a:cs typeface="+mn-cs"/>
              </a:rPr>
              <a:t>Red Cross staff recorded demographic information, primary complaints, dispositions and referral data for each client health visit.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data was aggregated for all of the shelters.</a:t>
            </a:r>
          </a:p>
          <a:p>
            <a:r>
              <a:rPr lang="en-US" sz="1200" kern="1200" dirty="0">
                <a:solidFill>
                  <a:schemeClr val="tx1"/>
                </a:solidFill>
                <a:effectLst/>
                <a:latin typeface="+mn-lt"/>
                <a:ea typeface="+mn-ea"/>
                <a:cs typeface="+mn-cs"/>
              </a:rPr>
              <a:t>They found there were 5,189 visits with 7,101 health needs. </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Half of the needs were acute illness, followed by 32% with follow-up care needs, </a:t>
            </a:r>
          </a:p>
          <a:p>
            <a:pPr lvl="0"/>
            <a:r>
              <a:rPr lang="en-US" sz="1200" kern="1200" dirty="0">
                <a:solidFill>
                  <a:schemeClr val="tx1"/>
                </a:solidFill>
                <a:effectLst/>
                <a:latin typeface="+mn-lt"/>
                <a:ea typeface="+mn-ea"/>
                <a:cs typeface="+mn-cs"/>
              </a:rPr>
              <a:t>13% with chronic illness exacerbations and smallest amount due to injury.</a:t>
            </a:r>
          </a:p>
        </p:txBody>
      </p:sp>
      <p:sp>
        <p:nvSpPr>
          <p:cNvPr id="4" name="Slide Number Placeholder 3"/>
          <p:cNvSpPr>
            <a:spLocks noGrp="1"/>
          </p:cNvSpPr>
          <p:nvPr>
            <p:ph type="sldNum" sz="quarter" idx="5"/>
          </p:nvPr>
        </p:nvSpPr>
        <p:spPr/>
        <p:txBody>
          <a:bodyPr/>
          <a:lstStyle/>
          <a:p>
            <a:fld id="{177711F4-298B-4105-B7FC-1F349CA92888}" type="slidenum">
              <a:rPr lang="en-US" smtClean="0"/>
              <a:t>43</a:t>
            </a:fld>
            <a:endParaRPr lang="en-US"/>
          </a:p>
        </p:txBody>
      </p:sp>
    </p:spTree>
    <p:extLst>
      <p:ext uri="{BB962C8B-B14F-4D97-AF65-F5344CB8AC3E}">
        <p14:creationId xmlns:p14="http://schemas.microsoft.com/office/powerpoint/2010/main" val="28587128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venir" panose="020B0604020202020204"/>
              </a:rPr>
              <a:t>Hayleigh</a:t>
            </a:r>
          </a:p>
          <a:p>
            <a:endParaRPr lang="en-US" dirty="0">
              <a:latin typeface="Avenir" panose="020B0604020202020204"/>
            </a:endParaRPr>
          </a:p>
          <a:p>
            <a:pPr marL="171450" indent="-171450">
              <a:buFont typeface="Arial" panose="020B0604020202020204" pitchFamily="34" charset="0"/>
              <a:buChar char="•"/>
            </a:pPr>
            <a:r>
              <a:rPr lang="en-US" dirty="0">
                <a:latin typeface="Avenir" panose="020B0604020202020204"/>
              </a:rPr>
              <a:t>CDC Emergency Responder Health Monitoring Surveillance (ERHMS) is</a:t>
            </a:r>
            <a:r>
              <a:rPr lang="en-US" baseline="0" dirty="0">
                <a:latin typeface="Avenir" panose="020B0604020202020204"/>
              </a:rPr>
              <a:t> a </a:t>
            </a:r>
            <a:r>
              <a:rPr lang="en-US" dirty="0">
                <a:latin typeface="Arial" panose="020B0604020202020204" pitchFamily="34" charset="0"/>
                <a:cs typeface="Arial" panose="020B0604020202020204" pitchFamily="34" charset="0"/>
              </a:rPr>
              <a:t>health monitoring and surveillance framework for protecting responders through all phases of a response</a:t>
            </a:r>
          </a:p>
          <a:p>
            <a:pPr marL="171450" indent="-171450">
              <a:buFont typeface="Arial" panose="020B0604020202020204" pitchFamily="34" charset="0"/>
              <a:buChar char="•"/>
            </a:pPr>
            <a:r>
              <a:rPr lang="en-US" dirty="0">
                <a:latin typeface="Avenir" panose="020B0604020202020204"/>
              </a:rPr>
              <a:t>This requires collaboration between epidemiology, industrial hygiene, and emergency managers</a:t>
            </a:r>
          </a:p>
          <a:p>
            <a:pPr marL="171450" indent="-171450">
              <a:buFont typeface="Arial" panose="020B0604020202020204" pitchFamily="34" charset="0"/>
              <a:buChar char="•"/>
            </a:pPr>
            <a:r>
              <a:rPr lang="en-US" altLang="en-US" dirty="0">
                <a:solidFill>
                  <a:srgbClr val="000000"/>
                </a:solidFill>
                <a:latin typeface="Avenir" panose="020B0604020202020204"/>
              </a:rPr>
              <a:t>Functions under Safety Officer in ICS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National Institute for Occupational Safety and Health</a:t>
            </a:r>
            <a:r>
              <a:rPr lang="en-US" dirty="0"/>
              <a:t> has</a:t>
            </a:r>
            <a:r>
              <a:rPr lang="en-US" baseline="0" dirty="0"/>
              <a:t> an</a:t>
            </a:r>
            <a:r>
              <a:rPr lang="en-US" dirty="0"/>
              <a:t> ERHMS Information Management System</a:t>
            </a:r>
            <a:r>
              <a:rPr lang="en-US" baseline="0" dirty="0"/>
              <a:t> with user guide and Training videos at that link on the slide.</a:t>
            </a:r>
            <a:endParaRPr lang="en-US" alt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44</a:t>
            </a:fld>
            <a:endParaRPr lang="en-US"/>
          </a:p>
        </p:txBody>
      </p:sp>
    </p:spTree>
    <p:extLst>
      <p:ext uri="{BB962C8B-B14F-4D97-AF65-F5344CB8AC3E}">
        <p14:creationId xmlns:p14="http://schemas.microsoft.com/office/powerpoint/2010/main" val="2787014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framework provides recommendations for</a:t>
            </a:r>
            <a:r>
              <a:rPr lang="en-US" baseline="0" dirty="0"/>
              <a:t> p</a:t>
            </a:r>
            <a:r>
              <a:rPr lang="en-US" dirty="0"/>
              <a:t>rotecting emergency responders during small and large emergencies in any setting</a:t>
            </a:r>
          </a:p>
          <a:p>
            <a:endParaRPr lang="en-US" dirty="0"/>
          </a:p>
          <a:p>
            <a:r>
              <a:rPr lang="en-US" b="1" dirty="0"/>
              <a:t>Pre-ready: </a:t>
            </a:r>
            <a:r>
              <a:rPr lang="en-US" dirty="0"/>
              <a:t>Existing health concerns</a:t>
            </a:r>
            <a:r>
              <a:rPr lang="en-US" baseline="0" dirty="0"/>
              <a:t> inform assigned role or activities?</a:t>
            </a:r>
          </a:p>
          <a:p>
            <a:r>
              <a:rPr lang="en-US" b="1" dirty="0"/>
              <a:t>Deployment: </a:t>
            </a:r>
            <a:r>
              <a:rPr lang="en-US" dirty="0"/>
              <a:t>what are the</a:t>
            </a:r>
            <a:r>
              <a:rPr lang="en-US" baseline="0" dirty="0"/>
              <a:t> risks? Are they encountering exposures or health issues? Do they need health care or more guidance? Do they need to return or be re-assigned?</a:t>
            </a:r>
          </a:p>
          <a:p>
            <a:r>
              <a:rPr lang="en-US" b="1" baseline="0" dirty="0"/>
              <a:t>Post: </a:t>
            </a:r>
            <a:r>
              <a:rPr lang="en-US" baseline="0" dirty="0"/>
              <a:t>what was their experience? Any on-going concerns to track or address?</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45</a:t>
            </a:fld>
            <a:endParaRPr lang="en-US"/>
          </a:p>
        </p:txBody>
      </p:sp>
    </p:spTree>
    <p:extLst>
      <p:ext uri="{BB962C8B-B14F-4D97-AF65-F5344CB8AC3E}">
        <p14:creationId xmlns:p14="http://schemas.microsoft.com/office/powerpoint/2010/main" val="40138168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Hayleigh</a:t>
            </a:r>
          </a:p>
          <a:p>
            <a:endParaRPr lang="en-US" altLang="en-US" dirty="0"/>
          </a:p>
          <a:p>
            <a:r>
              <a:rPr lang="en-US" altLang="en-US" dirty="0"/>
              <a:t>Incorporated into ICS, with safety officer applying</a:t>
            </a:r>
          </a:p>
          <a:p>
            <a:r>
              <a:rPr lang="en-US" altLang="en-US" dirty="0"/>
              <a:t>See the</a:t>
            </a:r>
            <a:r>
              <a:rPr lang="en-US" altLang="en-US" baseline="0" dirty="0"/>
              <a:t> technical assistance document for examples</a:t>
            </a:r>
            <a:endParaRPr lang="en-US" alt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46</a:t>
            </a:fld>
            <a:endParaRPr lang="en-US"/>
          </a:p>
        </p:txBody>
      </p:sp>
    </p:spTree>
    <p:extLst>
      <p:ext uri="{BB962C8B-B14F-4D97-AF65-F5344CB8AC3E}">
        <p14:creationId xmlns:p14="http://schemas.microsoft.com/office/powerpoint/2010/main" val="2178773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Hayleigh</a:t>
            </a:r>
          </a:p>
          <a:p>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ERHMS was applied to coast guard responders to Hurricanes Katrina and Rita</a:t>
            </a:r>
            <a:r>
              <a:rPr lang="en-US" sz="1200" b="0" i="0" kern="1200" baseline="0" dirty="0">
                <a:solidFill>
                  <a:schemeClr val="tx1"/>
                </a:solidFill>
                <a:effectLst/>
                <a:latin typeface="+mn-lt"/>
                <a:ea typeface="+mn-ea"/>
                <a:cs typeface="+mn-cs"/>
              </a:rPr>
              <a:t> to determine disaster-related exposures and health effects.</a:t>
            </a:r>
          </a:p>
          <a:p>
            <a:pPr marL="171450" indent="-171450">
              <a:buFont typeface="Arial" panose="020B0604020202020204" pitchFamily="34" charset="0"/>
              <a:buChar char="•"/>
            </a:pPr>
            <a:r>
              <a:rPr lang="en-US" sz="1200" b="0" i="0" kern="1200" baseline="0" dirty="0">
                <a:solidFill>
                  <a:schemeClr val="tx1"/>
                </a:solidFill>
                <a:effectLst/>
                <a:latin typeface="+mn-lt"/>
                <a:ea typeface="+mn-ea"/>
                <a:cs typeface="+mn-cs"/>
              </a:rPr>
              <a:t>They found the most frequency exposure were animal/insect bites (46%) and floodwater exposures (29%) and most frequency health issues were sunburn 39% heat stress (30%)</a:t>
            </a:r>
          </a:p>
          <a:p>
            <a:pPr marL="171450" indent="-171450">
              <a:buFont typeface="Arial" panose="020B0604020202020204" pitchFamily="34" charset="0"/>
              <a:buChar char="•"/>
            </a:pPr>
            <a:r>
              <a:rPr lang="en-US" sz="1200" b="0" i="0" kern="1200" baseline="0" dirty="0">
                <a:solidFill>
                  <a:schemeClr val="tx1"/>
                </a:solidFill>
                <a:effectLst/>
                <a:latin typeface="+mn-lt"/>
                <a:ea typeface="+mn-ea"/>
                <a:cs typeface="+mn-cs"/>
              </a:rPr>
              <a:t>There were also positive associations with mold and sinus infections, CO exposure and confusion, lack of sleep and depression/falls, and generally depression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Significant positive associations were for mold exposure and sinus infection (POR = 10.39); carbon monoxide and confusion (POR = 6.27); lack of sleep and slips, trips, falls (POR = 3.34) and depression (POR = 3.01); being a Gulf-state responder and depression (POR = 3.22). </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47</a:t>
            </a:fld>
            <a:endParaRPr lang="en-US"/>
          </a:p>
        </p:txBody>
      </p:sp>
    </p:spTree>
    <p:extLst>
      <p:ext uri="{BB962C8B-B14F-4D97-AF65-F5344CB8AC3E}">
        <p14:creationId xmlns:p14="http://schemas.microsoft.com/office/powerpoint/2010/main" val="37005918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CDC</a:t>
            </a:r>
            <a:r>
              <a:rPr lang="en-US" baseline="0" dirty="0"/>
              <a:t> utilized this during the deployment for the Ebola response to monitor their workers and any risks that might come up, for not just Ebola itself, but also from the environment (vectors/rodents) and huge mental health impacts.</a:t>
            </a:r>
          </a:p>
          <a:p>
            <a:endParaRPr lang="en-US" baseline="0" dirty="0"/>
          </a:p>
          <a:p>
            <a:pPr>
              <a:buFont typeface="Arial" charset="0"/>
              <a:buChar char="•"/>
              <a:defRPr/>
            </a:pPr>
            <a:r>
              <a:rPr lang="en-US" altLang="en-US" sz="2800" dirty="0">
                <a:ea typeface="ＭＳ Ｐゴシック" pitchFamily="34" charset="-128"/>
              </a:rPr>
              <a:t>Active monitoring</a:t>
            </a:r>
          </a:p>
          <a:p>
            <a:pPr lvl="1">
              <a:buFont typeface="Arial" charset="0"/>
              <a:buChar char="•"/>
              <a:defRPr/>
            </a:pPr>
            <a:r>
              <a:rPr lang="en-US" altLang="en-US" sz="2400" dirty="0">
                <a:ea typeface="ＭＳ Ｐゴシック" pitchFamily="34" charset="-128"/>
              </a:rPr>
              <a:t>CDC did active fever monitoring of all deployed staff and reported to all states and territories</a:t>
            </a:r>
          </a:p>
          <a:p>
            <a:pPr>
              <a:buFont typeface="Arial" charset="0"/>
              <a:buChar char="•"/>
              <a:defRPr/>
            </a:pPr>
            <a:r>
              <a:rPr lang="en-US" altLang="en-US" sz="2800" dirty="0">
                <a:ea typeface="ＭＳ Ｐゴシック" pitchFamily="34" charset="-128"/>
              </a:rPr>
              <a:t>Post-deployment debriefs:</a:t>
            </a:r>
            <a:r>
              <a:rPr lang="en-US" altLang="en-US" sz="2800" baseline="0" dirty="0">
                <a:ea typeface="ＭＳ Ｐゴシック" pitchFamily="34" charset="-128"/>
              </a:rPr>
              <a:t> </a:t>
            </a:r>
          </a:p>
          <a:p>
            <a:pPr lvl="1">
              <a:buFont typeface="Arial" charset="0"/>
              <a:buChar char="•"/>
              <a:defRPr/>
            </a:pPr>
            <a:r>
              <a:rPr lang="en-US" altLang="en-US" sz="2400" dirty="0">
                <a:ea typeface="ＭＳ Ｐゴシック" pitchFamily="34" charset="-128"/>
              </a:rPr>
              <a:t>Resiliency, Employee Assistance Program (EAP)</a:t>
            </a:r>
          </a:p>
          <a:p>
            <a:pPr lvl="1">
              <a:buFont typeface="Arial" charset="0"/>
              <a:buChar char="•"/>
              <a:defRPr/>
            </a:pPr>
            <a:r>
              <a:rPr lang="en-US" altLang="en-US" sz="2400" dirty="0">
                <a:ea typeface="ＭＳ Ｐゴシック" pitchFamily="34" charset="-128"/>
              </a:rPr>
              <a:t>After action</a:t>
            </a:r>
          </a:p>
          <a:p>
            <a:pPr lvl="1">
              <a:buFont typeface="Arial" charset="0"/>
              <a:buChar char="•"/>
              <a:defRPr/>
            </a:pPr>
            <a:r>
              <a:rPr lang="en-US" altLang="en-US" sz="2400" dirty="0">
                <a:ea typeface="ＭＳ Ｐゴシック" pitchFamily="34" charset="-128"/>
              </a:rPr>
              <a:t>Security</a:t>
            </a:r>
          </a:p>
          <a:p>
            <a:pPr lvl="1">
              <a:buFont typeface="Arial" charset="0"/>
              <a:buChar char="•"/>
              <a:defRPr/>
            </a:pPr>
            <a:r>
              <a:rPr lang="en-US" altLang="en-US" sz="2400" dirty="0">
                <a:ea typeface="ＭＳ Ｐゴシック" pitchFamily="34" charset="-128"/>
              </a:rPr>
              <a:t>Team-specific</a:t>
            </a:r>
          </a:p>
          <a:p>
            <a:pPr lvl="1">
              <a:buFont typeface="Arial" charset="0"/>
              <a:buChar char="•"/>
              <a:defRPr/>
            </a:pPr>
            <a:endParaRPr lang="en-US" altLang="en-US" sz="2400" dirty="0">
              <a:ea typeface="ＭＳ Ｐゴシック" pitchFamily="34" charset="-128"/>
            </a:endParaRPr>
          </a:p>
        </p:txBody>
      </p:sp>
      <p:sp>
        <p:nvSpPr>
          <p:cNvPr id="4" name="Slide Number Placeholder 3"/>
          <p:cNvSpPr>
            <a:spLocks noGrp="1"/>
          </p:cNvSpPr>
          <p:nvPr>
            <p:ph type="sldNum" sz="quarter" idx="5"/>
          </p:nvPr>
        </p:nvSpPr>
        <p:spPr/>
        <p:txBody>
          <a:bodyPr/>
          <a:lstStyle/>
          <a:p>
            <a:fld id="{177711F4-298B-4105-B7FC-1F349CA92888}" type="slidenum">
              <a:rPr lang="en-US" smtClean="0"/>
              <a:t>48</a:t>
            </a:fld>
            <a:endParaRPr lang="en-US"/>
          </a:p>
        </p:txBody>
      </p:sp>
    </p:spTree>
    <p:extLst>
      <p:ext uri="{BB962C8B-B14F-4D97-AF65-F5344CB8AC3E}">
        <p14:creationId xmlns:p14="http://schemas.microsoft.com/office/powerpoint/2010/main" val="21059105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Tess</a:t>
            </a:r>
          </a:p>
        </p:txBody>
      </p:sp>
      <p:sp>
        <p:nvSpPr>
          <p:cNvPr id="4" name="Slide Number Placeholder 3"/>
          <p:cNvSpPr>
            <a:spLocks noGrp="1"/>
          </p:cNvSpPr>
          <p:nvPr>
            <p:ph type="sldNum" sz="quarter" idx="5"/>
          </p:nvPr>
        </p:nvSpPr>
        <p:spPr/>
        <p:txBody>
          <a:bodyPr/>
          <a:lstStyle/>
          <a:p>
            <a:fld id="{177711F4-298B-4105-B7FC-1F349CA92888}" type="slidenum">
              <a:rPr lang="en-US" smtClean="0"/>
              <a:t>49</a:t>
            </a:fld>
            <a:endParaRPr lang="en-US"/>
          </a:p>
        </p:txBody>
      </p:sp>
    </p:spTree>
    <p:extLst>
      <p:ext uri="{BB962C8B-B14F-4D97-AF65-F5344CB8AC3E}">
        <p14:creationId xmlns:p14="http://schemas.microsoft.com/office/powerpoint/2010/main" val="13132300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Agency for Toxic Substances and Disease registries created a rapid response registry to register responders and other exposed people quickly- 5</a:t>
            </a:r>
            <a:r>
              <a:rPr lang="en-US" baseline="0" dirty="0"/>
              <a:t> minute survey</a:t>
            </a:r>
            <a:endParaRPr lang="en-US" dirty="0"/>
          </a:p>
          <a:p>
            <a:endParaRPr lang="en-US" dirty="0"/>
          </a:p>
          <a:p>
            <a:r>
              <a:rPr lang="en-US" dirty="0"/>
              <a:t>States have also created their</a:t>
            </a:r>
            <a:r>
              <a:rPr lang="en-US" baseline="0" dirty="0"/>
              <a:t> own RRR to capture people on the scene for later follow-up</a:t>
            </a:r>
          </a:p>
          <a:p>
            <a:endParaRPr lang="en-US" baseline="0" dirty="0"/>
          </a:p>
          <a:p>
            <a:r>
              <a:rPr lang="en-US" dirty="0"/>
              <a:t>Survey instrument to register responders and other exposed persons</a:t>
            </a:r>
          </a:p>
          <a:p>
            <a:r>
              <a:rPr lang="en-US" dirty="0"/>
              <a:t>Two-page form that can be distributed on paper or electronically. </a:t>
            </a:r>
          </a:p>
          <a:p>
            <a:r>
              <a:rPr lang="en-US" dirty="0"/>
              <a:t>Implemented quickly to collect information to identify and people displaced or affected by a disaster. </a:t>
            </a:r>
          </a:p>
          <a:p>
            <a:r>
              <a:rPr lang="en-US" dirty="0"/>
              <a:t>Requires five minutes or less to collect basic information</a:t>
            </a:r>
          </a:p>
        </p:txBody>
      </p:sp>
      <p:sp>
        <p:nvSpPr>
          <p:cNvPr id="4" name="Slide Number Placeholder 3"/>
          <p:cNvSpPr>
            <a:spLocks noGrp="1"/>
          </p:cNvSpPr>
          <p:nvPr>
            <p:ph type="sldNum" sz="quarter" idx="5"/>
          </p:nvPr>
        </p:nvSpPr>
        <p:spPr/>
        <p:txBody>
          <a:bodyPr/>
          <a:lstStyle/>
          <a:p>
            <a:fld id="{177711F4-298B-4105-B7FC-1F349CA92888}" type="slidenum">
              <a:rPr lang="en-US" smtClean="0"/>
              <a:t>50</a:t>
            </a:fld>
            <a:endParaRPr lang="en-US"/>
          </a:p>
        </p:txBody>
      </p:sp>
    </p:spTree>
    <p:extLst>
      <p:ext uri="{BB962C8B-B14F-4D97-AF65-F5344CB8AC3E}">
        <p14:creationId xmlns:p14="http://schemas.microsoft.com/office/powerpoint/2010/main" val="3810600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5"/>
          </p:nvPr>
        </p:nvSpPr>
        <p:spPr/>
        <p:txBody>
          <a:bodyPr/>
          <a:lstStyle/>
          <a:p>
            <a:fld id="{177711F4-298B-4105-B7FC-1F349CA92888}" type="slidenum">
              <a:rPr lang="en-US" smtClean="0"/>
              <a:t>6</a:t>
            </a:fld>
            <a:endParaRPr lang="en-US"/>
          </a:p>
        </p:txBody>
      </p:sp>
    </p:spTree>
    <p:extLst>
      <p:ext uri="{BB962C8B-B14F-4D97-AF65-F5344CB8AC3E}">
        <p14:creationId xmlns:p14="http://schemas.microsoft.com/office/powerpoint/2010/main" val="26164101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the roster is to collect basic information right away, a registry is a more formal assessment.  This would occur when you have funding to establish a registry and have identified your study population (narrowed down the population of interest who are eligible).</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Health problems like exposure to environmental contaminant necessitate evaluation for long-term health implications.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Assess long-term health impacts from exposures</a:t>
            </a:r>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51</a:t>
            </a:fld>
            <a:endParaRPr lang="en-US"/>
          </a:p>
        </p:txBody>
      </p:sp>
    </p:spTree>
    <p:extLst>
      <p:ext uri="{BB962C8B-B14F-4D97-AF65-F5344CB8AC3E}">
        <p14:creationId xmlns:p14="http://schemas.microsoft.com/office/powerpoint/2010/main" val="27854382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Agency for Toxic Substances and Disease registries created a rapid response registry to register responders and other exposed people quickly- 5</a:t>
            </a:r>
            <a:r>
              <a:rPr lang="en-US" baseline="0" dirty="0"/>
              <a:t> minute survey</a:t>
            </a:r>
            <a:endParaRPr lang="en-US" dirty="0"/>
          </a:p>
          <a:p>
            <a:endParaRPr lang="en-US" dirty="0"/>
          </a:p>
          <a:p>
            <a:r>
              <a:rPr lang="en-US" dirty="0"/>
              <a:t>States have also created their</a:t>
            </a:r>
            <a:r>
              <a:rPr lang="en-US" baseline="0" dirty="0"/>
              <a:t> own RRR to capture people on the scene for later follow-up</a:t>
            </a:r>
          </a:p>
          <a:p>
            <a:endParaRPr lang="en-US" baseline="0" dirty="0"/>
          </a:p>
          <a:p>
            <a:r>
              <a:rPr lang="en-US" dirty="0"/>
              <a:t>Survey instrument to register responders and other exposed persons</a:t>
            </a:r>
          </a:p>
          <a:p>
            <a:r>
              <a:rPr lang="en-US" dirty="0"/>
              <a:t>Two-page form that can be distributed on paper or electronically. </a:t>
            </a:r>
          </a:p>
          <a:p>
            <a:r>
              <a:rPr lang="en-US" dirty="0"/>
              <a:t>Implemented quickly to collect information to identify and people displaced or affected by a disaster. </a:t>
            </a:r>
          </a:p>
          <a:p>
            <a:r>
              <a:rPr lang="en-US" dirty="0"/>
              <a:t>Requires five minutes or less to collect basic information</a:t>
            </a:r>
          </a:p>
        </p:txBody>
      </p:sp>
      <p:sp>
        <p:nvSpPr>
          <p:cNvPr id="4" name="Slide Number Placeholder 3"/>
          <p:cNvSpPr>
            <a:spLocks noGrp="1"/>
          </p:cNvSpPr>
          <p:nvPr>
            <p:ph type="sldNum" sz="quarter" idx="5"/>
          </p:nvPr>
        </p:nvSpPr>
        <p:spPr/>
        <p:txBody>
          <a:bodyPr/>
          <a:lstStyle/>
          <a:p>
            <a:fld id="{177711F4-298B-4105-B7FC-1F349CA92888}" type="slidenum">
              <a:rPr lang="en-US" smtClean="0"/>
              <a:t>52</a:t>
            </a:fld>
            <a:endParaRPr lang="en-US"/>
          </a:p>
        </p:txBody>
      </p:sp>
    </p:spTree>
    <p:extLst>
      <p:ext uri="{BB962C8B-B14F-4D97-AF65-F5344CB8AC3E}">
        <p14:creationId xmlns:p14="http://schemas.microsoft.com/office/powerpoint/2010/main" val="4306566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more recent registry, is CDC’s Zika pregnancy and infant registry. Pregnant women with lab confirmed Zika are included to identify adverse pregnancy outcomes to make recommendations to clinicians for care and Zika prevention.</a:t>
            </a:r>
          </a:p>
        </p:txBody>
      </p:sp>
      <p:sp>
        <p:nvSpPr>
          <p:cNvPr id="4" name="Slide Number Placeholder 3"/>
          <p:cNvSpPr>
            <a:spLocks noGrp="1"/>
          </p:cNvSpPr>
          <p:nvPr>
            <p:ph type="sldNum" sz="quarter" idx="5"/>
          </p:nvPr>
        </p:nvSpPr>
        <p:spPr/>
        <p:txBody>
          <a:bodyPr/>
          <a:lstStyle/>
          <a:p>
            <a:fld id="{177711F4-298B-4105-B7FC-1F349CA92888}" type="slidenum">
              <a:rPr lang="en-US" smtClean="0"/>
              <a:t>53</a:t>
            </a:fld>
            <a:endParaRPr lang="en-US"/>
          </a:p>
        </p:txBody>
      </p:sp>
    </p:spTree>
    <p:extLst>
      <p:ext uri="{BB962C8B-B14F-4D97-AF65-F5344CB8AC3E}">
        <p14:creationId xmlns:p14="http://schemas.microsoft.com/office/powerpoint/2010/main" val="31265161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10"/>
          </p:nvPr>
        </p:nvSpPr>
        <p:spPr/>
        <p:txBody>
          <a:bodyPr/>
          <a:lstStyle/>
          <a:p>
            <a:fld id="{BE9E2912-1995-4BDB-A00B-CF3DED67DBDF}" type="slidenum">
              <a:rPr lang="en-US" smtClean="0"/>
              <a:t>54</a:t>
            </a:fld>
            <a:endParaRPr lang="en-US"/>
          </a:p>
        </p:txBody>
      </p:sp>
    </p:spTree>
    <p:extLst>
      <p:ext uri="{BB962C8B-B14F-4D97-AF65-F5344CB8AC3E}">
        <p14:creationId xmlns:p14="http://schemas.microsoft.com/office/powerpoint/2010/main" val="17082163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Hayleigh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type of rapid needs assessment is the Community Assessment for Public Health Emergency Response (CASPER) developed by the CDC. It is now one of the main tools used for rapid need assessments.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Includes structured, systematic methodology of doing </a:t>
            </a:r>
            <a:r>
              <a:rPr lang="en-US" sz="1200" b="1" kern="1200" dirty="0">
                <a:solidFill>
                  <a:schemeClr val="tx1"/>
                </a:solidFill>
                <a:effectLst/>
                <a:latin typeface="+mn-lt"/>
                <a:ea typeface="+mn-ea"/>
                <a:cs typeface="+mn-cs"/>
              </a:rPr>
              <a:t>door-to-door survey interviews</a:t>
            </a:r>
            <a:r>
              <a:rPr lang="en-US" sz="1200" kern="1200" dirty="0">
                <a:solidFill>
                  <a:schemeClr val="tx1"/>
                </a:solidFill>
                <a:effectLst/>
                <a:latin typeface="+mn-lt"/>
                <a:ea typeface="+mn-ea"/>
                <a:cs typeface="+mn-cs"/>
              </a:rPr>
              <a:t> trough </a:t>
            </a:r>
            <a:r>
              <a:rPr lang="en-US" sz="1200" b="1" kern="1200" dirty="0">
                <a:solidFill>
                  <a:schemeClr val="tx1"/>
                </a:solidFill>
                <a:effectLst/>
                <a:latin typeface="+mn-lt"/>
                <a:ea typeface="+mn-ea"/>
                <a:cs typeface="+mn-cs"/>
              </a:rPr>
              <a:t>two-stage cluster sampling</a:t>
            </a:r>
            <a:r>
              <a:rPr lang="en-US" sz="1200" kern="1200" dirty="0">
                <a:solidFill>
                  <a:schemeClr val="tx1"/>
                </a:solidFill>
                <a:effectLst/>
                <a:latin typeface="+mn-lt"/>
                <a:ea typeface="+mn-ea"/>
                <a:cs typeface="+mn-cs"/>
              </a:rPr>
              <a:t> to get a representative sampling of a specific geographic area.</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55</a:t>
            </a:fld>
            <a:endParaRPr lang="en-US"/>
          </a:p>
        </p:txBody>
      </p:sp>
    </p:spTree>
    <p:extLst>
      <p:ext uri="{BB962C8B-B14F-4D97-AF65-F5344CB8AC3E}">
        <p14:creationId xmlns:p14="http://schemas.microsoft.com/office/powerpoint/2010/main" val="24698569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Has a CASPER been conducted in your state ?
https://www.polleverywhere.com/multiple_choice_polls/attluVqHBLS2B0yOAwqsW</a:t>
            </a:r>
          </a:p>
        </p:txBody>
      </p:sp>
      <p:sp>
        <p:nvSpPr>
          <p:cNvPr id="4" name="Slide Number Placeholder 3"/>
          <p:cNvSpPr>
            <a:spLocks noGrp="1"/>
          </p:cNvSpPr>
          <p:nvPr>
            <p:ph type="sldNum" sz="quarter" idx="5"/>
          </p:nvPr>
        </p:nvSpPr>
        <p:spPr/>
        <p:txBody>
          <a:bodyPr/>
          <a:lstStyle/>
          <a:p>
            <a:fld id="{177711F4-298B-4105-B7FC-1F349CA92888}" type="slidenum">
              <a:rPr lang="en-US" smtClean="0"/>
              <a:t>56</a:t>
            </a:fld>
            <a:endParaRPr lang="en-US"/>
          </a:p>
        </p:txBody>
      </p:sp>
      <p:sp>
        <p:nvSpPr>
          <p:cNvPr id="5" name="TextBox 4">
            <a:extLst>
              <a:ext uri="{FF2B5EF4-FFF2-40B4-BE49-F238E27FC236}">
                <a16:creationId xmlns:a16="http://schemas.microsoft.com/office/drawing/2014/main" id="{CE4E44E9-869C-4473-8057-4B89458F7C5B}"/>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945634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sz="1200" kern="1200" dirty="0">
                <a:solidFill>
                  <a:schemeClr val="tx1"/>
                </a:solidFill>
                <a:effectLst/>
                <a:latin typeface="+mn-lt"/>
                <a:ea typeface="+mn-ea"/>
                <a:cs typeface="+mn-cs"/>
              </a:rPr>
              <a:t>During disaster: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Current needs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Communications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Health status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Disaster experience</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example of using a CASPER is following a large earthquake in Napa Valley, CA. </a:t>
            </a:r>
          </a:p>
          <a:p>
            <a:r>
              <a:rPr lang="en-US" sz="1200" kern="1200" dirty="0">
                <a:solidFill>
                  <a:schemeClr val="tx1"/>
                </a:solidFill>
                <a:effectLst/>
                <a:latin typeface="+mn-lt"/>
                <a:ea typeface="+mn-ea"/>
                <a:cs typeface="+mn-cs"/>
              </a:rPr>
              <a:t>Using the CASPER methodology, they found: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that the impacted area had lots of home repair damage (42%),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23% injured with 48% of those occurring within 2 weeks from the incident (due to cleanup),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that 41% of households were seeking mental health help. </a:t>
            </a:r>
          </a:p>
        </p:txBody>
      </p:sp>
      <p:sp>
        <p:nvSpPr>
          <p:cNvPr id="4" name="Slide Number Placeholder 3"/>
          <p:cNvSpPr>
            <a:spLocks noGrp="1"/>
          </p:cNvSpPr>
          <p:nvPr>
            <p:ph type="sldNum" sz="quarter" idx="5"/>
          </p:nvPr>
        </p:nvSpPr>
        <p:spPr/>
        <p:txBody>
          <a:bodyPr/>
          <a:lstStyle/>
          <a:p>
            <a:fld id="{177711F4-298B-4105-B7FC-1F349CA92888}" type="slidenum">
              <a:rPr lang="en-US" smtClean="0"/>
              <a:t>57</a:t>
            </a:fld>
            <a:endParaRPr lang="en-US"/>
          </a:p>
        </p:txBody>
      </p:sp>
    </p:spTree>
    <p:extLst>
      <p:ext uri="{BB962C8B-B14F-4D97-AF65-F5344CB8AC3E}">
        <p14:creationId xmlns:p14="http://schemas.microsoft.com/office/powerpoint/2010/main" val="39913973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Focus of this CASPER</a:t>
            </a:r>
            <a:r>
              <a:rPr lang="en-US" baseline="0" dirty="0"/>
              <a:t> is prior to any event as training application of CASPER</a:t>
            </a:r>
          </a:p>
          <a:p>
            <a:r>
              <a:rPr lang="en-US" baseline="0" dirty="0"/>
              <a:t>Be ready make a plan-</a:t>
            </a:r>
          </a:p>
          <a:p>
            <a:pPr marL="171450" indent="-171450">
              <a:buFont typeface="Arial" panose="020B0604020202020204" pitchFamily="34" charset="0"/>
              <a:buChar char="•"/>
            </a:pPr>
            <a:r>
              <a:rPr lang="en-US" dirty="0"/>
              <a:t>Evacuation plans</a:t>
            </a:r>
          </a:p>
          <a:p>
            <a:pPr marL="171450" indent="-171450">
              <a:buFont typeface="Arial" panose="020B0604020202020204" pitchFamily="34" charset="0"/>
              <a:buChar char="•"/>
            </a:pPr>
            <a:r>
              <a:rPr lang="en-US" dirty="0"/>
              <a:t>Personal readiness plans</a:t>
            </a:r>
          </a:p>
          <a:p>
            <a:pPr marL="171450" indent="-171450">
              <a:buFont typeface="Arial" panose="020B0604020202020204" pitchFamily="34" charset="0"/>
              <a:buChar char="•"/>
            </a:pPr>
            <a:r>
              <a:rPr lang="en-US" dirty="0"/>
              <a:t>Communications</a:t>
            </a:r>
          </a:p>
          <a:p>
            <a:r>
              <a:rPr lang="en-US" dirty="0"/>
              <a:t>Recovery:</a:t>
            </a:r>
          </a:p>
          <a:p>
            <a:pPr marL="171450" indent="-171450">
              <a:buFont typeface="Arial" panose="020B0604020202020204" pitchFamily="34" charset="0"/>
              <a:buChar char="•"/>
            </a:pPr>
            <a:r>
              <a:rPr lang="en-US" dirty="0"/>
              <a:t>Assess long-term or ongoing needs</a:t>
            </a:r>
          </a:p>
          <a:p>
            <a:pPr marL="171450" indent="-171450">
              <a:buFont typeface="Arial" panose="020B0604020202020204" pitchFamily="34" charset="0"/>
              <a:buChar char="•"/>
            </a:pPr>
            <a:r>
              <a:rPr lang="en-US" dirty="0"/>
              <a:t>Evaluate response efforts or programs</a:t>
            </a:r>
          </a:p>
        </p:txBody>
      </p:sp>
      <p:sp>
        <p:nvSpPr>
          <p:cNvPr id="4" name="Slide Number Placeholder 3"/>
          <p:cNvSpPr>
            <a:spLocks noGrp="1"/>
          </p:cNvSpPr>
          <p:nvPr>
            <p:ph type="sldNum" sz="quarter" idx="5"/>
          </p:nvPr>
        </p:nvSpPr>
        <p:spPr/>
        <p:txBody>
          <a:bodyPr/>
          <a:lstStyle/>
          <a:p>
            <a:fld id="{177711F4-298B-4105-B7FC-1F349CA92888}" type="slidenum">
              <a:rPr lang="en-US" smtClean="0"/>
              <a:t>58</a:t>
            </a:fld>
            <a:endParaRPr lang="en-US"/>
          </a:p>
        </p:txBody>
      </p:sp>
    </p:spTree>
    <p:extLst>
      <p:ext uri="{BB962C8B-B14F-4D97-AF65-F5344CB8AC3E}">
        <p14:creationId xmlns:p14="http://schemas.microsoft.com/office/powerpoint/2010/main" val="16443821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In</a:t>
            </a:r>
            <a:r>
              <a:rPr lang="en-US" baseline="0" dirty="0"/>
              <a:t> in the US, the number of CASPERs has increased to over 125, very common now. Likely even more not included on this map.</a:t>
            </a:r>
            <a:endParaRPr lang="en-US" dirty="0"/>
          </a:p>
        </p:txBody>
      </p:sp>
      <p:sp>
        <p:nvSpPr>
          <p:cNvPr id="4" name="Slide Number Placeholder 3"/>
          <p:cNvSpPr>
            <a:spLocks noGrp="1"/>
          </p:cNvSpPr>
          <p:nvPr>
            <p:ph type="sldNum" sz="quarter" idx="10"/>
          </p:nvPr>
        </p:nvSpPr>
        <p:spPr/>
        <p:txBody>
          <a:bodyPr/>
          <a:lstStyle/>
          <a:p>
            <a:fld id="{EA491E29-98B2-DA4F-A726-1F225E0F5BE7}" type="slidenum">
              <a:rPr lang="en-US" smtClean="0"/>
              <a:t>59</a:t>
            </a:fld>
            <a:endParaRPr lang="en-US"/>
          </a:p>
        </p:txBody>
      </p:sp>
    </p:spTree>
    <p:extLst>
      <p:ext uri="{BB962C8B-B14F-4D97-AF65-F5344CB8AC3E}">
        <p14:creationId xmlns:p14="http://schemas.microsoft.com/office/powerpoint/2010/main" val="23854351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p:txBody>
      </p:sp>
      <p:sp>
        <p:nvSpPr>
          <p:cNvPr id="4" name="Slide Number Placeholder 3"/>
          <p:cNvSpPr>
            <a:spLocks noGrp="1"/>
          </p:cNvSpPr>
          <p:nvPr>
            <p:ph type="sldNum" sz="quarter" idx="10"/>
          </p:nvPr>
        </p:nvSpPr>
        <p:spPr/>
        <p:txBody>
          <a:bodyPr/>
          <a:lstStyle/>
          <a:p>
            <a:fld id="{BE9E2912-1995-4BDB-A00B-CF3DED67DBDF}" type="slidenum">
              <a:rPr lang="en-US" smtClean="0"/>
              <a:t>60</a:t>
            </a:fld>
            <a:endParaRPr lang="en-US"/>
          </a:p>
        </p:txBody>
      </p:sp>
    </p:spTree>
    <p:extLst>
      <p:ext uri="{BB962C8B-B14F-4D97-AF65-F5344CB8AC3E}">
        <p14:creationId xmlns:p14="http://schemas.microsoft.com/office/powerpoint/2010/main" val="228999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Mention that Tess is subcommittee chair</a:t>
            </a:r>
          </a:p>
        </p:txBody>
      </p:sp>
      <p:sp>
        <p:nvSpPr>
          <p:cNvPr id="4" name="Slide Number Placeholder 3"/>
          <p:cNvSpPr>
            <a:spLocks noGrp="1"/>
          </p:cNvSpPr>
          <p:nvPr>
            <p:ph type="sldNum" sz="quarter" idx="5"/>
          </p:nvPr>
        </p:nvSpPr>
        <p:spPr/>
        <p:txBody>
          <a:bodyPr/>
          <a:lstStyle/>
          <a:p>
            <a:fld id="{177711F4-298B-4105-B7FC-1F349CA92888}" type="slidenum">
              <a:rPr lang="en-US" smtClean="0"/>
              <a:t>7</a:t>
            </a:fld>
            <a:endParaRPr lang="en-US"/>
          </a:p>
        </p:txBody>
      </p:sp>
    </p:spTree>
    <p:extLst>
      <p:ext uri="{BB962C8B-B14F-4D97-AF65-F5344CB8AC3E}">
        <p14:creationId xmlns:p14="http://schemas.microsoft.com/office/powerpoint/2010/main" val="9538567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type of epi. Investigation is an Assessment of chemical exposures (or ACE)</a:t>
            </a:r>
          </a:p>
          <a:p>
            <a:r>
              <a:rPr lang="en-US" sz="1200" kern="1200" dirty="0">
                <a:solidFill>
                  <a:schemeClr val="tx1"/>
                </a:solidFill>
                <a:effectLst/>
                <a:latin typeface="+mn-lt"/>
                <a:ea typeface="+mn-ea"/>
                <a:cs typeface="+mn-cs"/>
              </a:rPr>
              <a:t>This was developed by ATSDR and CDC for responding to chemical releases. </a:t>
            </a:r>
          </a:p>
          <a:p>
            <a:r>
              <a:rPr lang="en-US" sz="1200" kern="1200" dirty="0">
                <a:solidFill>
                  <a:schemeClr val="tx1"/>
                </a:solidFill>
                <a:effectLst/>
                <a:latin typeface="+mn-lt"/>
                <a:ea typeface="+mn-ea"/>
                <a:cs typeface="+mn-cs"/>
              </a:rPr>
              <a:t>The toolkit includes multiple resources that can be adapted to your response needs. </a:t>
            </a:r>
          </a:p>
          <a:p>
            <a:r>
              <a:rPr lang="en-US" sz="1200" kern="1200" dirty="0">
                <a:solidFill>
                  <a:schemeClr val="tx1"/>
                </a:solidFill>
                <a:effectLst/>
                <a:latin typeface="+mn-lt"/>
                <a:ea typeface="+mn-ea"/>
                <a:cs typeface="+mn-cs"/>
              </a:rPr>
              <a:t>It includes surveys, consent forms, abstraction form, interviewer training manual, and database templates.</a:t>
            </a:r>
          </a:p>
          <a:p>
            <a:endParaRPr lang="en-US" dirty="0"/>
          </a:p>
          <a:p>
            <a:r>
              <a:rPr lang="en-US" dirty="0"/>
              <a:t>Describe Chlorine release in CA at metal recycling facility that led to new regulations.</a:t>
            </a:r>
          </a:p>
        </p:txBody>
      </p:sp>
      <p:sp>
        <p:nvSpPr>
          <p:cNvPr id="4" name="Slide Number Placeholder 3"/>
          <p:cNvSpPr>
            <a:spLocks noGrp="1"/>
          </p:cNvSpPr>
          <p:nvPr>
            <p:ph type="sldNum" sz="quarter" idx="10"/>
          </p:nvPr>
        </p:nvSpPr>
        <p:spPr/>
        <p:txBody>
          <a:bodyPr/>
          <a:lstStyle/>
          <a:p>
            <a:fld id="{BE9E2912-1995-4BDB-A00B-CF3DED67DBDF}" type="slidenum">
              <a:rPr lang="en-US" smtClean="0"/>
              <a:t>61</a:t>
            </a:fld>
            <a:endParaRPr lang="en-US"/>
          </a:p>
        </p:txBody>
      </p:sp>
    </p:spTree>
    <p:extLst>
      <p:ext uri="{BB962C8B-B14F-4D97-AF65-F5344CB8AC3E}">
        <p14:creationId xmlns:p14="http://schemas.microsoft.com/office/powerpoint/2010/main" val="33090112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example when ACE was used was when toxic industrial chemicals were accidentally released into a river in Charlestown, WV</a:t>
            </a:r>
          </a:p>
          <a:p>
            <a:r>
              <a:rPr lang="en-US" sz="1200" kern="1200" dirty="0">
                <a:solidFill>
                  <a:schemeClr val="tx1"/>
                </a:solidFill>
                <a:effectLst/>
                <a:latin typeface="+mn-lt"/>
                <a:ea typeface="+mn-ea"/>
                <a:cs typeface="+mn-cs"/>
              </a:rPr>
              <a:t>The release occurred upstream from a drinking water source and impacted the drinking water for 300,000 people who were told to not drink the water.</a:t>
            </a:r>
          </a:p>
          <a:p>
            <a:r>
              <a:rPr lang="en-US" sz="1200" kern="1200" dirty="0">
                <a:solidFill>
                  <a:schemeClr val="tx1"/>
                </a:solidFill>
                <a:effectLst/>
                <a:latin typeface="+mn-lt"/>
                <a:ea typeface="+mn-ea"/>
                <a:cs typeface="+mn-cs"/>
              </a:rPr>
              <a:t>Weren’t sure what kind of health impacts from these chemicals at the level in the water. Population not drinking, but still using for bathing.</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ACE findings</a:t>
            </a:r>
          </a:p>
          <a:p>
            <a:r>
              <a:rPr lang="en-US" u="none" dirty="0">
                <a:latin typeface="Avenir" panose="020B0604020202020204"/>
              </a:rPr>
              <a:t>Routes of exposure:</a:t>
            </a:r>
          </a:p>
          <a:p>
            <a:pPr marL="171450" indent="-171450">
              <a:buFont typeface="Arial" panose="020B0604020202020204" pitchFamily="34" charset="0"/>
              <a:buChar char="•"/>
            </a:pPr>
            <a:r>
              <a:rPr lang="en-US" dirty="0">
                <a:latin typeface="Avenir" panose="020B0604020202020204"/>
              </a:rPr>
              <a:t>Bathing, showering, other skin contact </a:t>
            </a:r>
            <a:r>
              <a:rPr lang="en-US" sz="1200" kern="1200" dirty="0">
                <a:solidFill>
                  <a:schemeClr val="tx1"/>
                </a:solidFill>
                <a:latin typeface="+mn-lt"/>
                <a:ea typeface="+mn-ea"/>
                <a:cs typeface="+mn-cs"/>
              </a:rPr>
              <a:t>–</a:t>
            </a:r>
            <a:r>
              <a:rPr lang="en-US" dirty="0">
                <a:latin typeface="Avenir" panose="020B0604020202020204"/>
              </a:rPr>
              <a:t> 52.6%</a:t>
            </a:r>
          </a:p>
          <a:p>
            <a:pPr marL="171450" indent="-171450">
              <a:buFont typeface="Arial" panose="020B0604020202020204" pitchFamily="34" charset="0"/>
              <a:buChar char="•"/>
            </a:pPr>
            <a:r>
              <a:rPr lang="en-US" dirty="0">
                <a:latin typeface="Avenir" panose="020B0604020202020204"/>
              </a:rPr>
              <a:t>Eating, drinking, swallowing </a:t>
            </a:r>
            <a:r>
              <a:rPr lang="en-US" sz="1200" kern="1200" dirty="0">
                <a:solidFill>
                  <a:schemeClr val="tx1"/>
                </a:solidFill>
                <a:latin typeface="+mn-lt"/>
                <a:ea typeface="+mn-ea"/>
                <a:cs typeface="+mn-cs"/>
              </a:rPr>
              <a:t>–</a:t>
            </a:r>
            <a:r>
              <a:rPr lang="en-US" dirty="0">
                <a:latin typeface="Avenir" panose="020B0604020202020204"/>
              </a:rPr>
              <a:t> 43.9%</a:t>
            </a:r>
          </a:p>
          <a:p>
            <a:pPr marL="171450" indent="-171450">
              <a:buFont typeface="Arial" panose="020B0604020202020204" pitchFamily="34" charset="0"/>
              <a:buChar char="•"/>
            </a:pPr>
            <a:r>
              <a:rPr lang="en-US" dirty="0">
                <a:latin typeface="Avenir" panose="020B0604020202020204"/>
              </a:rPr>
              <a:t>Breathing mist or vapor </a:t>
            </a:r>
            <a:r>
              <a:rPr lang="en-US" dirty="0">
                <a:latin typeface="+mn-lt"/>
              </a:rPr>
              <a:t>–</a:t>
            </a:r>
            <a:r>
              <a:rPr lang="en-US" dirty="0">
                <a:latin typeface="Avenir" panose="020B0604020202020204"/>
              </a:rPr>
              <a:t> 14.6%</a:t>
            </a:r>
          </a:p>
          <a:p>
            <a:endParaRPr lang="en-US" dirty="0"/>
          </a:p>
          <a:p>
            <a:r>
              <a:rPr lang="en-US" dirty="0"/>
              <a:t>MCHM = 4 methyl cyclohexane methanol</a:t>
            </a:r>
          </a:p>
          <a:p>
            <a:r>
              <a:rPr lang="en-US" dirty="0"/>
              <a:t>PPH</a:t>
            </a:r>
            <a:r>
              <a:rPr lang="en-US" baseline="0" dirty="0"/>
              <a:t> = poly </a:t>
            </a:r>
            <a:r>
              <a:rPr lang="en-US" baseline="0" dirty="0" err="1"/>
              <a:t>glychol</a:t>
            </a:r>
            <a:r>
              <a:rPr lang="en-US" baseline="0" dirty="0"/>
              <a:t> ethers</a:t>
            </a:r>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62</a:t>
            </a:fld>
            <a:endParaRPr lang="en-US"/>
          </a:p>
        </p:txBody>
      </p:sp>
    </p:spTree>
    <p:extLst>
      <p:ext uri="{BB962C8B-B14F-4D97-AF65-F5344CB8AC3E}">
        <p14:creationId xmlns:p14="http://schemas.microsoft.com/office/powerpoint/2010/main" val="1461199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example when ACE was used was when toxic industrial chemicals were accidentally released into a river in Charlestown, WV</a:t>
            </a:r>
          </a:p>
          <a:p>
            <a:r>
              <a:rPr lang="en-US" sz="1200" kern="1200" dirty="0">
                <a:solidFill>
                  <a:schemeClr val="tx1"/>
                </a:solidFill>
                <a:effectLst/>
                <a:latin typeface="+mn-lt"/>
                <a:ea typeface="+mn-ea"/>
                <a:cs typeface="+mn-cs"/>
              </a:rPr>
              <a:t>The release occurred upstream from a drinking water source and impacted the drinking water for 300,000 people who were told to not drink the water.</a:t>
            </a:r>
          </a:p>
          <a:p>
            <a:r>
              <a:rPr lang="en-US" sz="1200" kern="1200" dirty="0">
                <a:solidFill>
                  <a:schemeClr val="tx1"/>
                </a:solidFill>
                <a:effectLst/>
                <a:latin typeface="+mn-lt"/>
                <a:ea typeface="+mn-ea"/>
                <a:cs typeface="+mn-cs"/>
              </a:rPr>
              <a:t>Weren’t sure what kind of health impacts from these chemicals at the level in the water. Population not drinking, but still using for bathing.</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ACE findings</a:t>
            </a:r>
          </a:p>
          <a:p>
            <a:r>
              <a:rPr lang="en-US" u="none" dirty="0">
                <a:latin typeface="Avenir" panose="020B0604020202020204"/>
              </a:rPr>
              <a:t>Routes of exposure:</a:t>
            </a:r>
          </a:p>
          <a:p>
            <a:pPr marL="171450" indent="-171450">
              <a:buFont typeface="Arial" panose="020B0604020202020204" pitchFamily="34" charset="0"/>
              <a:buChar char="•"/>
            </a:pPr>
            <a:r>
              <a:rPr lang="en-US" dirty="0">
                <a:latin typeface="Avenir" panose="020B0604020202020204"/>
              </a:rPr>
              <a:t>Bathing, showering, other skin contact </a:t>
            </a:r>
            <a:r>
              <a:rPr lang="en-US" sz="1200" kern="1200" dirty="0">
                <a:solidFill>
                  <a:schemeClr val="tx1"/>
                </a:solidFill>
                <a:latin typeface="+mn-lt"/>
                <a:ea typeface="+mn-ea"/>
                <a:cs typeface="+mn-cs"/>
              </a:rPr>
              <a:t>–</a:t>
            </a:r>
            <a:r>
              <a:rPr lang="en-US" dirty="0">
                <a:latin typeface="Avenir" panose="020B0604020202020204"/>
              </a:rPr>
              <a:t> 52.6%</a:t>
            </a:r>
          </a:p>
          <a:p>
            <a:pPr marL="171450" indent="-171450">
              <a:buFont typeface="Arial" panose="020B0604020202020204" pitchFamily="34" charset="0"/>
              <a:buChar char="•"/>
            </a:pPr>
            <a:r>
              <a:rPr lang="en-US" dirty="0">
                <a:latin typeface="Avenir" panose="020B0604020202020204"/>
              </a:rPr>
              <a:t>Eating, drinking, swallowing </a:t>
            </a:r>
            <a:r>
              <a:rPr lang="en-US" sz="1200" kern="1200" dirty="0">
                <a:solidFill>
                  <a:schemeClr val="tx1"/>
                </a:solidFill>
                <a:latin typeface="+mn-lt"/>
                <a:ea typeface="+mn-ea"/>
                <a:cs typeface="+mn-cs"/>
              </a:rPr>
              <a:t>–</a:t>
            </a:r>
            <a:r>
              <a:rPr lang="en-US" dirty="0">
                <a:latin typeface="Avenir" panose="020B0604020202020204"/>
              </a:rPr>
              <a:t> 43.9%</a:t>
            </a:r>
          </a:p>
          <a:p>
            <a:pPr marL="171450" indent="-171450">
              <a:buFont typeface="Arial" panose="020B0604020202020204" pitchFamily="34" charset="0"/>
              <a:buChar char="•"/>
            </a:pPr>
            <a:r>
              <a:rPr lang="en-US" dirty="0">
                <a:latin typeface="Avenir" panose="020B0604020202020204"/>
              </a:rPr>
              <a:t>Breathing mist or vapor </a:t>
            </a:r>
            <a:r>
              <a:rPr lang="en-US" dirty="0">
                <a:latin typeface="+mn-lt"/>
              </a:rPr>
              <a:t>–</a:t>
            </a:r>
            <a:r>
              <a:rPr lang="en-US" dirty="0">
                <a:latin typeface="Avenir" panose="020B0604020202020204"/>
              </a:rPr>
              <a:t> 14.6%</a:t>
            </a:r>
          </a:p>
          <a:p>
            <a:endParaRPr lang="en-US" dirty="0"/>
          </a:p>
          <a:p>
            <a:r>
              <a:rPr lang="en-US" dirty="0"/>
              <a:t>MCHM = 4 methyl cyclohexane methanol</a:t>
            </a:r>
          </a:p>
          <a:p>
            <a:r>
              <a:rPr lang="en-US" dirty="0"/>
              <a:t>PPH</a:t>
            </a:r>
            <a:r>
              <a:rPr lang="en-US" baseline="0" dirty="0"/>
              <a:t> = poly </a:t>
            </a:r>
            <a:r>
              <a:rPr lang="en-US" baseline="0" dirty="0" err="1"/>
              <a:t>glychol</a:t>
            </a:r>
            <a:r>
              <a:rPr lang="en-US" baseline="0" dirty="0"/>
              <a:t> ethers</a:t>
            </a:r>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63</a:t>
            </a:fld>
            <a:endParaRPr lang="en-US"/>
          </a:p>
        </p:txBody>
      </p:sp>
    </p:spTree>
    <p:extLst>
      <p:ext uri="{BB962C8B-B14F-4D97-AF65-F5344CB8AC3E}">
        <p14:creationId xmlns:p14="http://schemas.microsoft.com/office/powerpoint/2010/main" val="9407846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sz="1200" b="0" i="0" kern="1200" dirty="0">
                <a:solidFill>
                  <a:schemeClr val="tx1"/>
                </a:solidFill>
                <a:effectLst/>
                <a:latin typeface="+mn-lt"/>
                <a:ea typeface="+mn-ea"/>
                <a:cs typeface="+mn-cs"/>
              </a:rPr>
              <a:t>Several case–control studies following tornadoes in Texas and Oklahoma (1979, 1999) identified risk factors for death and injury.</a:t>
            </a:r>
            <a:r>
              <a:rPr lang="en-US" sz="1200" b="0" i="0" kern="1200" dirty="0">
                <a:solidFill>
                  <a:schemeClr val="tx1"/>
                </a:solidFill>
                <a:effectLst/>
                <a:latin typeface="+mn-lt"/>
                <a:ea typeface="+mn-ea"/>
                <a:cs typeface="+mn-cs"/>
                <a:hlinkClick r:id="rId3"/>
              </a:rPr>
              <a:t>76–78</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One study examined risks among occupants fleeing their homes in motor vehicles versus those who remained within structures, raising concerns about the relative safety of occupying motor vehicles during tornados.</a:t>
            </a:r>
            <a:r>
              <a:rPr lang="en-US" sz="1200" b="0" i="0" kern="1200" dirty="0">
                <a:solidFill>
                  <a:schemeClr val="tx1"/>
                </a:solidFill>
                <a:effectLst/>
                <a:latin typeface="+mn-lt"/>
                <a:ea typeface="+mn-ea"/>
                <a:cs typeface="+mn-cs"/>
                <a:hlinkClick r:id="rId4"/>
              </a:rPr>
              <a:t>79</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Although typically conducted </a:t>
            </a:r>
            <a:r>
              <a:rPr lang="en-US" sz="1200" b="0" i="0" kern="1200" dirty="0" err="1">
                <a:solidFill>
                  <a:schemeClr val="tx1"/>
                </a:solidFill>
                <a:effectLst/>
                <a:latin typeface="+mn-lt"/>
                <a:ea typeface="+mn-ea"/>
                <a:cs typeface="+mn-cs"/>
              </a:rPr>
              <a:t>postdisaster</a:t>
            </a:r>
            <a:r>
              <a:rPr lang="en-US" sz="1200" b="0" i="0" kern="1200" dirty="0">
                <a:solidFill>
                  <a:schemeClr val="tx1"/>
                </a:solidFill>
                <a:effectLst/>
                <a:latin typeface="+mn-lt"/>
                <a:ea typeface="+mn-ea"/>
                <a:cs typeface="+mn-cs"/>
              </a:rPr>
              <a:t>, investigations and studies may be implemented long after life-saving emergency measures have been completed and issues requiring formal study have been identified </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May</a:t>
            </a:r>
            <a:r>
              <a:rPr lang="en-US" sz="1200" b="0" i="0" kern="1200" baseline="0" dirty="0">
                <a:solidFill>
                  <a:schemeClr val="tx1"/>
                </a:solidFill>
                <a:effectLst/>
                <a:latin typeface="+mn-lt"/>
                <a:ea typeface="+mn-ea"/>
                <a:cs typeface="+mn-cs"/>
              </a:rPr>
              <a:t> be more common knowledge now first determined with epi analysis.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64</a:t>
            </a:fld>
            <a:endParaRPr lang="en-US"/>
          </a:p>
        </p:txBody>
      </p:sp>
    </p:spTree>
    <p:extLst>
      <p:ext uri="{BB962C8B-B14F-4D97-AF65-F5344CB8AC3E}">
        <p14:creationId xmlns:p14="http://schemas.microsoft.com/office/powerpoint/2010/main" val="41007628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Evaluation studies, also</a:t>
            </a:r>
            <a:r>
              <a:rPr lang="en-US" sz="1200" b="0" i="0" kern="1200" baseline="0" dirty="0">
                <a:solidFill>
                  <a:schemeClr val="tx1"/>
                </a:solidFill>
                <a:effectLst/>
                <a:latin typeface="+mn-lt"/>
                <a:ea typeface="+mn-ea"/>
                <a:cs typeface="+mn-cs"/>
              </a:rPr>
              <a:t> called accountability studies and assess interventions and relief programs. These can be applied at different phases of the disaster management cycle to assess response actions or interventions.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Evaluate</a:t>
            </a:r>
            <a:r>
              <a:rPr lang="en-US" sz="1200" b="0" i="0" kern="1200" baseline="0" dirty="0">
                <a:solidFill>
                  <a:schemeClr val="tx1"/>
                </a:solidFill>
                <a:effectLst/>
                <a:latin typeface="+mn-lt"/>
                <a:ea typeface="+mn-ea"/>
                <a:cs typeface="+mn-cs"/>
              </a:rPr>
              <a:t> the impact of actions to inform improved response and support. How well did those interventions or programs work?</a:t>
            </a:r>
          </a:p>
          <a:p>
            <a:endParaRPr lang="en-US" sz="1200" b="0" i="0" kern="120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There are also risk investigations and studies, which characterize the risks from disasters. Example is there were carbon monoxide poisonings and this was related to the location people were putting their generator and now this is a built in part of communication after a disaster to make sure to have it far away from the house, well ventilated.</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65</a:t>
            </a:fld>
            <a:endParaRPr lang="en-US"/>
          </a:p>
        </p:txBody>
      </p:sp>
    </p:spTree>
    <p:extLst>
      <p:ext uri="{BB962C8B-B14F-4D97-AF65-F5344CB8AC3E}">
        <p14:creationId xmlns:p14="http://schemas.microsoft.com/office/powerpoint/2010/main" val="3960884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r>
              <a:rPr lang="en-US" dirty="0"/>
              <a:t>13</a:t>
            </a:r>
            <a:r>
              <a:rPr lang="en-US" baseline="0" dirty="0"/>
              <a:t> hazardous waste sites were flooded during hurricane Harvey. So you can imagine there were all kind of contaminates in the water</a:t>
            </a:r>
            <a:endParaRPr lang="en-US" dirty="0"/>
          </a:p>
          <a:p>
            <a:endParaRPr lang="en-US" dirty="0"/>
          </a:p>
          <a:p>
            <a:r>
              <a:rPr lang="en-US" dirty="0"/>
              <a:t>In this risk</a:t>
            </a:r>
            <a:r>
              <a:rPr lang="en-US" baseline="0" dirty="0"/>
              <a:t> investigation study, an academic partnership provided people in a community in Houston with passive wristbands to measure the exposures.</a:t>
            </a:r>
            <a:endParaRPr lang="en-US" dirty="0"/>
          </a:p>
          <a:p>
            <a:endParaRPr lang="en-US" dirty="0"/>
          </a:p>
          <a:p>
            <a:r>
              <a:rPr lang="en-US" dirty="0"/>
              <a:t>Risk characterization</a:t>
            </a:r>
            <a:r>
              <a:rPr lang="en-US" baseline="0" dirty="0"/>
              <a:t> that informs what type of exposure, where, how much and possible actions/interventions to prevent future exposure.</a:t>
            </a:r>
            <a:endParaRPr lang="en-US" dirty="0"/>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66</a:t>
            </a:fld>
            <a:endParaRPr lang="en-US"/>
          </a:p>
        </p:txBody>
      </p:sp>
    </p:spTree>
    <p:extLst>
      <p:ext uri="{BB962C8B-B14F-4D97-AF65-F5344CB8AC3E}">
        <p14:creationId xmlns:p14="http://schemas.microsoft.com/office/powerpoint/2010/main" val="16713965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p:txBody>
      </p:sp>
      <p:sp>
        <p:nvSpPr>
          <p:cNvPr id="4" name="Slide Number Placeholder 3"/>
          <p:cNvSpPr>
            <a:spLocks noGrp="1"/>
          </p:cNvSpPr>
          <p:nvPr>
            <p:ph type="sldNum" sz="quarter" idx="10"/>
          </p:nvPr>
        </p:nvSpPr>
        <p:spPr/>
        <p:txBody>
          <a:bodyPr/>
          <a:lstStyle/>
          <a:p>
            <a:fld id="{BE9E2912-1995-4BDB-A00B-CF3DED67DBDF}" type="slidenum">
              <a:rPr lang="en-US" smtClean="0"/>
              <a:t>67</a:t>
            </a:fld>
            <a:endParaRPr lang="en-US"/>
          </a:p>
        </p:txBody>
      </p:sp>
    </p:spTree>
    <p:extLst>
      <p:ext uri="{BB962C8B-B14F-4D97-AF65-F5344CB8AC3E}">
        <p14:creationId xmlns:p14="http://schemas.microsoft.com/office/powerpoint/2010/main" val="42754020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Hayleigh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help with your planning and preparedness, there are several tool repositories that PH professionals use to share their work so you don’t have to recreate, but just adapt. </a:t>
            </a:r>
          </a:p>
          <a:p>
            <a:r>
              <a:rPr lang="en-US" sz="1200" kern="1200" dirty="0">
                <a:solidFill>
                  <a:schemeClr val="tx1"/>
                </a:solidFill>
                <a:effectLst/>
                <a:latin typeface="+mn-lt"/>
                <a:ea typeface="+mn-ea"/>
                <a:cs typeface="+mn-cs"/>
              </a:rPr>
              <a:t>The disaster epi community of practice, CSTE de, and national library of medicine all have good repositories for you to explore. They are listed on the CSTE DE website, please check them out.</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68</a:t>
            </a:fld>
            <a:endParaRPr lang="en-US"/>
          </a:p>
        </p:txBody>
      </p:sp>
    </p:spTree>
    <p:extLst>
      <p:ext uri="{BB962C8B-B14F-4D97-AF65-F5344CB8AC3E}">
        <p14:creationId xmlns:p14="http://schemas.microsoft.com/office/powerpoint/2010/main" val="23830761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sz="1200" kern="1200" dirty="0">
                <a:solidFill>
                  <a:schemeClr val="tx1"/>
                </a:solidFill>
                <a:effectLst/>
                <a:latin typeface="+mn-lt"/>
                <a:ea typeface="+mn-ea"/>
                <a:cs typeface="+mn-cs"/>
              </a:rPr>
              <a:t>Our CSTE DE subcommittee have several publications either already published or in the works.</a:t>
            </a:r>
          </a:p>
          <a:p>
            <a:r>
              <a:rPr lang="en-US" sz="1200" kern="1200" dirty="0">
                <a:solidFill>
                  <a:schemeClr val="tx1"/>
                </a:solidFill>
                <a:effectLst/>
                <a:latin typeface="+mn-lt"/>
                <a:ea typeface="+mn-ea"/>
                <a:cs typeface="+mn-cs"/>
              </a:rPr>
              <a:t>Previously published in AJPH on how epi methods fit into the disaster cycle-distilling what we presented to you</a:t>
            </a:r>
          </a:p>
          <a:p>
            <a:r>
              <a:rPr lang="en-US" sz="1200" kern="1200" dirty="0">
                <a:solidFill>
                  <a:schemeClr val="tx1"/>
                </a:solidFill>
                <a:effectLst/>
                <a:latin typeface="+mn-lt"/>
                <a:ea typeface="+mn-ea"/>
                <a:cs typeface="+mn-cs"/>
              </a:rPr>
              <a:t>Now-we are developing case study examples for a resource guide to completed this fall and published by CSTE. Also, there is a shelter surveillance guidance doc, with more information and forms that is being finalized and should be out soon.</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69</a:t>
            </a:fld>
            <a:endParaRPr lang="en-US"/>
          </a:p>
        </p:txBody>
      </p:sp>
    </p:spTree>
    <p:extLst>
      <p:ext uri="{BB962C8B-B14F-4D97-AF65-F5344CB8AC3E}">
        <p14:creationId xmlns:p14="http://schemas.microsoft.com/office/powerpoint/2010/main" val="20193546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r>
              <a:rPr lang="en-US" sz="1200" kern="1200" dirty="0">
                <a:solidFill>
                  <a:schemeClr val="tx1"/>
                </a:solidFill>
                <a:effectLst/>
                <a:latin typeface="+mn-lt"/>
                <a:ea typeface="+mn-ea"/>
                <a:cs typeface="+mn-cs"/>
              </a:rPr>
              <a:t>Hopefully you have seen now that DE has many benefits to emergency preparedness.</a:t>
            </a:r>
          </a:p>
          <a:p>
            <a:pPr lvl="0"/>
            <a:r>
              <a:rPr lang="en-US" sz="1200" kern="1200" dirty="0">
                <a:solidFill>
                  <a:schemeClr val="tx1"/>
                </a:solidFill>
                <a:effectLst/>
                <a:latin typeface="+mn-lt"/>
                <a:ea typeface="+mn-ea"/>
                <a:cs typeface="+mn-cs"/>
              </a:rPr>
              <a:t>It provides information for situational awareness</a:t>
            </a:r>
          </a:p>
          <a:p>
            <a:pPr lvl="0"/>
            <a:r>
              <a:rPr lang="en-US" sz="1200" kern="1200" dirty="0">
                <a:solidFill>
                  <a:schemeClr val="tx1"/>
                </a:solidFill>
                <a:effectLst/>
                <a:latin typeface="+mn-lt"/>
                <a:ea typeface="+mn-ea"/>
                <a:cs typeface="+mn-cs"/>
              </a:rPr>
              <a:t>Monitors changes and needs of the affected community throughout disaster cycle</a:t>
            </a:r>
          </a:p>
          <a:p>
            <a:pPr lvl="0"/>
            <a:r>
              <a:rPr lang="en-US" sz="1200" kern="1200" dirty="0">
                <a:solidFill>
                  <a:schemeClr val="tx1"/>
                </a:solidFill>
                <a:effectLst/>
                <a:latin typeface="+mn-lt"/>
                <a:ea typeface="+mn-ea"/>
                <a:cs typeface="+mn-cs"/>
              </a:rPr>
              <a:t>Useful in informing and promoting health education</a:t>
            </a:r>
          </a:p>
          <a:p>
            <a:pPr lvl="0"/>
            <a:r>
              <a:rPr lang="en-US" sz="1200" kern="1200" dirty="0">
                <a:solidFill>
                  <a:schemeClr val="tx1"/>
                </a:solidFill>
                <a:effectLst/>
                <a:latin typeface="+mn-lt"/>
                <a:ea typeface="+mn-ea"/>
                <a:cs typeface="+mn-cs"/>
              </a:rPr>
              <a:t>The data is useful in strengthening preparedness efforts and overall prevent or reduce illness and death </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70</a:t>
            </a:fld>
            <a:endParaRPr lang="en-US"/>
          </a:p>
        </p:txBody>
      </p:sp>
    </p:spTree>
    <p:extLst>
      <p:ext uri="{BB962C8B-B14F-4D97-AF65-F5344CB8AC3E}">
        <p14:creationId xmlns:p14="http://schemas.microsoft.com/office/powerpoint/2010/main" val="1541157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make sure we are all on the same page, I am going to go over some definitions quickly.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Epidemiology is the study of the patterns of disease in a population in order to reduce the health risk.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approach is applied across all the whole spectrum of public health from the traditional infectious disease to chronic, maternal child health, environmental and occupational hazards.</a:t>
            </a: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8</a:t>
            </a:fld>
            <a:endParaRPr lang="en-US"/>
          </a:p>
        </p:txBody>
      </p:sp>
    </p:spTree>
    <p:extLst>
      <p:ext uri="{BB962C8B-B14F-4D97-AF65-F5344CB8AC3E}">
        <p14:creationId xmlns:p14="http://schemas.microsoft.com/office/powerpoint/2010/main" val="175258233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r>
              <a:rPr lang="en-US" sz="1200" kern="1200" dirty="0">
                <a:solidFill>
                  <a:schemeClr val="tx1"/>
                </a:solidFill>
                <a:effectLst/>
                <a:latin typeface="+mn-lt"/>
                <a:ea typeface="+mn-ea"/>
                <a:cs typeface="+mn-cs"/>
              </a:rPr>
              <a:t>Consider writing in DE into your preparedness planning as you update or write each section. Add one tool or methodology into what you already have and strengthen it as time goes on.</a:t>
            </a:r>
          </a:p>
          <a:p>
            <a:r>
              <a:rPr lang="en-US" sz="1200" kern="1200" dirty="0">
                <a:solidFill>
                  <a:schemeClr val="tx1"/>
                </a:solidFill>
                <a:effectLst/>
                <a:latin typeface="+mn-lt"/>
                <a:ea typeface="+mn-ea"/>
                <a:cs typeface="+mn-cs"/>
              </a:rPr>
              <a:t>For example, you can include that you will use the medical reserve </a:t>
            </a:r>
            <a:r>
              <a:rPr lang="en-US" sz="1200" kern="1200" dirty="0" err="1">
                <a:solidFill>
                  <a:schemeClr val="tx1"/>
                </a:solidFill>
                <a:effectLst/>
                <a:latin typeface="+mn-lt"/>
                <a:ea typeface="+mn-ea"/>
                <a:cs typeface="+mn-cs"/>
              </a:rPr>
              <a:t>corp</a:t>
            </a:r>
            <a:r>
              <a:rPr lang="en-US" sz="1200" kern="1200" dirty="0">
                <a:solidFill>
                  <a:schemeClr val="tx1"/>
                </a:solidFill>
                <a:effectLst/>
                <a:latin typeface="+mn-lt"/>
                <a:ea typeface="+mn-ea"/>
                <a:cs typeface="+mn-cs"/>
              </a:rPr>
              <a:t> to help with shelter surveillance data collection</a:t>
            </a:r>
          </a:p>
          <a:p>
            <a:r>
              <a:rPr lang="en-US" sz="1200" kern="1200" dirty="0">
                <a:solidFill>
                  <a:schemeClr val="tx1"/>
                </a:solidFill>
                <a:effectLst/>
                <a:latin typeface="+mn-lt"/>
                <a:ea typeface="+mn-ea"/>
                <a:cs typeface="+mn-cs"/>
              </a:rPr>
              <a:t>Or practice conducting CASPERs as one of your exercises.</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71</a:t>
            </a:fld>
            <a:endParaRPr lang="en-US"/>
          </a:p>
        </p:txBody>
      </p:sp>
    </p:spTree>
    <p:extLst>
      <p:ext uri="{BB962C8B-B14F-4D97-AF65-F5344CB8AC3E}">
        <p14:creationId xmlns:p14="http://schemas.microsoft.com/office/powerpoint/2010/main" val="8968838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r>
              <a:rPr lang="en-US" sz="1200" kern="1200" dirty="0">
                <a:solidFill>
                  <a:schemeClr val="tx1"/>
                </a:solidFill>
                <a:effectLst/>
                <a:latin typeface="+mn-lt"/>
                <a:ea typeface="+mn-ea"/>
                <a:cs typeface="+mn-cs"/>
              </a:rPr>
              <a:t>Epidemiology has a role in all phases of disaster management as part of the public health emergency response— and is included in PHEP and the ICS</a:t>
            </a:r>
          </a:p>
          <a:p>
            <a:r>
              <a:rPr lang="en-US" sz="1200" kern="1200" dirty="0">
                <a:solidFill>
                  <a:schemeClr val="tx1"/>
                </a:solidFill>
                <a:effectLst/>
                <a:latin typeface="+mn-lt"/>
                <a:ea typeface="+mn-ea"/>
                <a:cs typeface="+mn-cs"/>
              </a:rPr>
              <a:t>Epidemiologic information, supplied in real time supports situational awareness and provides actionable information that may save lives and reduce mortality and morbidity</a:t>
            </a:r>
          </a:p>
          <a:p>
            <a:r>
              <a:rPr lang="en-US" sz="1200" kern="1200" dirty="0">
                <a:solidFill>
                  <a:schemeClr val="tx1"/>
                </a:solidFill>
                <a:effectLst/>
                <a:latin typeface="+mn-lt"/>
                <a:ea typeface="+mn-ea"/>
                <a:cs typeface="+mn-cs"/>
              </a:rPr>
              <a:t>There are many disaster epidemiology tools that can be utilized before, during and after an emergency</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72</a:t>
            </a:fld>
            <a:endParaRPr lang="en-US"/>
          </a:p>
        </p:txBody>
      </p:sp>
    </p:spTree>
    <p:extLst>
      <p:ext uri="{BB962C8B-B14F-4D97-AF65-F5344CB8AC3E}">
        <p14:creationId xmlns:p14="http://schemas.microsoft.com/office/powerpoint/2010/main" val="26663861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Hayleigh</a:t>
            </a:r>
          </a:p>
          <a:p>
            <a:endParaRPr lang="en-US" dirty="0"/>
          </a:p>
          <a:p>
            <a:r>
              <a:rPr lang="en-US" dirty="0"/>
              <a:t>Also, monthly calls with presentations and discussion.</a:t>
            </a:r>
          </a:p>
          <a:p>
            <a:endParaRPr lang="en-US" dirty="0"/>
          </a:p>
          <a:p>
            <a:r>
              <a:rPr lang="en-US" dirty="0">
                <a:latin typeface="Arial" panose="020B0604020202020204" pitchFamily="34" charset="0"/>
                <a:cs typeface="Arial" panose="020B0604020202020204" pitchFamily="34" charset="0"/>
              </a:rPr>
              <a:t>The CSTE Disaster Epidemiology Subcommittee is intended to bring together various disciplines of epidemiology to enhance the public health response to emergencies.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Convenes various wide range of partners to develop unified and collaborative epidemiologic approaches towards improving emergency preparedness and disaster response capacities at local, state, regional, and national levels following natural disasters and other emergencies.</a:t>
            </a:r>
          </a:p>
          <a:p>
            <a:endParaRPr lang="en-US" dirty="0">
              <a:latin typeface="Arial" panose="020B0604020202020204" pitchFamily="34" charset="0"/>
              <a:cs typeface="Arial" panose="020B0604020202020204" pitchFamily="34" charset="0"/>
            </a:endParaRPr>
          </a:p>
          <a:p>
            <a:r>
              <a:rPr lang="en-US" sz="1200" kern="1200" dirty="0">
                <a:solidFill>
                  <a:schemeClr val="tx1"/>
                </a:solidFill>
                <a:effectLst/>
                <a:latin typeface="+mn-lt"/>
                <a:ea typeface="+mn-ea"/>
                <a:cs typeface="+mn-cs"/>
              </a:rPr>
              <a:t>May 14-15th</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CSTE DE has a workshop on DE in Atlanta. You can also join via webinar using the links on the screen or contacting Hayleigh McCall.</a:t>
            </a:r>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73</a:t>
            </a:fld>
            <a:endParaRPr lang="en-US"/>
          </a:p>
        </p:txBody>
      </p:sp>
    </p:spTree>
    <p:extLst>
      <p:ext uri="{BB962C8B-B14F-4D97-AF65-F5344CB8AC3E}">
        <p14:creationId xmlns:p14="http://schemas.microsoft.com/office/powerpoint/2010/main" val="38337458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Tess</a:t>
            </a:r>
          </a:p>
          <a:p>
            <a:endParaRPr lang="en-US" dirty="0"/>
          </a:p>
          <a:p>
            <a:endParaRPr lang="en-US" dirty="0"/>
          </a:p>
        </p:txBody>
      </p:sp>
      <p:sp>
        <p:nvSpPr>
          <p:cNvPr id="4" name="Slide Number Placeholder 3"/>
          <p:cNvSpPr>
            <a:spLocks noGrp="1"/>
          </p:cNvSpPr>
          <p:nvPr>
            <p:ph type="sldNum" sz="quarter" idx="10"/>
          </p:nvPr>
        </p:nvSpPr>
        <p:spPr/>
        <p:txBody>
          <a:bodyPr/>
          <a:lstStyle/>
          <a:p>
            <a:fld id="{BE9E2912-1995-4BDB-A00B-CF3DED67DBDF}" type="slidenum">
              <a:rPr lang="en-US" smtClean="0"/>
              <a:t>74</a:t>
            </a:fld>
            <a:endParaRPr lang="en-US"/>
          </a:p>
        </p:txBody>
      </p:sp>
    </p:spTree>
    <p:extLst>
      <p:ext uri="{BB962C8B-B14F-4D97-AF65-F5344CB8AC3E}">
        <p14:creationId xmlns:p14="http://schemas.microsoft.com/office/powerpoint/2010/main" val="16518719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say you have a</a:t>
            </a:r>
            <a:r>
              <a:rPr lang="en-US" baseline="0" dirty="0"/>
              <a:t> large fire in your area that requires evacuating people and concerns about air pollution. Which DE tools could you use?</a:t>
            </a:r>
          </a:p>
          <a:p>
            <a:endParaRPr lang="en-US" baseline="0" dirty="0"/>
          </a:p>
          <a:p>
            <a:r>
              <a:rPr lang="en-US" baseline="0" dirty="0"/>
              <a:t>You might use syndromic surveillance to identify key phrases about smoke inhalation and cardiovascular/respiratory events</a:t>
            </a:r>
          </a:p>
          <a:p>
            <a:r>
              <a:rPr lang="en-US" baseline="0" dirty="0"/>
              <a:t>You can use mortality surveillance to assess demographic and death situations</a:t>
            </a:r>
          </a:p>
          <a:p>
            <a:r>
              <a:rPr lang="en-US" baseline="0" dirty="0"/>
              <a:t>You could use shelter surveillance to not only assess incoming client needs but any outbreaks in shelters</a:t>
            </a:r>
          </a:p>
          <a:p>
            <a:r>
              <a:rPr lang="en-US" baseline="0" dirty="0"/>
              <a:t>You could use ERHMS to track those you deployed to see if they are developing health concerns (not only if at scene but if on-going and stress is issue)</a:t>
            </a:r>
          </a:p>
          <a:p>
            <a:r>
              <a:rPr lang="en-US" baseline="0" dirty="0"/>
              <a:t>You could do a rapid needs assessment immediately following to see what the community needs are (mental health, financial, symptoms, meds/health impacts)</a:t>
            </a:r>
          </a:p>
          <a:p>
            <a:r>
              <a:rPr lang="en-US" baseline="0" dirty="0"/>
              <a:t>You could do evaluation and research studies to collect data and understand the full impacts and how best to survive or mitigate injury</a:t>
            </a:r>
          </a:p>
          <a:p>
            <a:endParaRPr lang="en-US" dirty="0"/>
          </a:p>
        </p:txBody>
      </p:sp>
      <p:sp>
        <p:nvSpPr>
          <p:cNvPr id="4" name="Slide Number Placeholder 3"/>
          <p:cNvSpPr>
            <a:spLocks noGrp="1"/>
          </p:cNvSpPr>
          <p:nvPr>
            <p:ph type="sldNum" sz="quarter" idx="10"/>
          </p:nvPr>
        </p:nvSpPr>
        <p:spPr/>
        <p:txBody>
          <a:bodyPr/>
          <a:lstStyle/>
          <a:p>
            <a:fld id="{87EF82A5-417E-48F7-8BCB-2307B4BC7257}" type="slidenum">
              <a:rPr lang="en-US" smtClean="0"/>
              <a:t>75</a:t>
            </a:fld>
            <a:endParaRPr lang="en-US"/>
          </a:p>
        </p:txBody>
      </p:sp>
    </p:spTree>
    <p:extLst>
      <p:ext uri="{BB962C8B-B14F-4D97-AF65-F5344CB8AC3E}">
        <p14:creationId xmlns:p14="http://schemas.microsoft.com/office/powerpoint/2010/main" val="23908941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oil spill occurs in your area.</a:t>
            </a:r>
          </a:p>
          <a:p>
            <a:endParaRPr lang="en-US" dirty="0"/>
          </a:p>
          <a:p>
            <a:r>
              <a:rPr lang="en-US" dirty="0"/>
              <a:t>What DE tools can you</a:t>
            </a:r>
            <a:r>
              <a:rPr lang="en-US" baseline="0" dirty="0"/>
              <a:t> apply?</a:t>
            </a:r>
          </a:p>
          <a:p>
            <a:endParaRPr lang="en-US" baseline="0" dirty="0"/>
          </a:p>
          <a:p>
            <a:r>
              <a:rPr lang="en-US" baseline="0" dirty="0"/>
              <a:t>ERHMS to assess impact on workers/volunteers</a:t>
            </a:r>
          </a:p>
          <a:p>
            <a:r>
              <a:rPr lang="en-US" baseline="0" dirty="0"/>
              <a:t>ACE to assess exposure and health impact</a:t>
            </a:r>
          </a:p>
          <a:p>
            <a:r>
              <a:rPr lang="en-US" baseline="0" dirty="0"/>
              <a:t>CASPER- needs assessment to see impact area (BP had huge financial implications on fishing industry and financial stress), also impacts </a:t>
            </a:r>
            <a:r>
              <a:rPr lang="en-US" baseline="0" dirty="0" err="1"/>
              <a:t>useage</a:t>
            </a:r>
            <a:r>
              <a:rPr lang="en-US" baseline="0" dirty="0"/>
              <a:t> and community essence)</a:t>
            </a:r>
          </a:p>
          <a:p>
            <a:endParaRPr lang="en-US" dirty="0"/>
          </a:p>
        </p:txBody>
      </p:sp>
      <p:sp>
        <p:nvSpPr>
          <p:cNvPr id="4" name="Slide Number Placeholder 3"/>
          <p:cNvSpPr>
            <a:spLocks noGrp="1"/>
          </p:cNvSpPr>
          <p:nvPr>
            <p:ph type="sldNum" sz="quarter" idx="10"/>
          </p:nvPr>
        </p:nvSpPr>
        <p:spPr/>
        <p:txBody>
          <a:bodyPr/>
          <a:lstStyle/>
          <a:p>
            <a:fld id="{87EF82A5-417E-48F7-8BCB-2307B4BC7257}" type="slidenum">
              <a:rPr lang="en-US" smtClean="0"/>
              <a:t>76</a:t>
            </a:fld>
            <a:endParaRPr lang="en-US"/>
          </a:p>
        </p:txBody>
      </p:sp>
    </p:spTree>
    <p:extLst>
      <p:ext uri="{BB962C8B-B14F-4D97-AF65-F5344CB8AC3E}">
        <p14:creationId xmlns:p14="http://schemas.microsoft.com/office/powerpoint/2010/main" val="152397093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Earthquake in your community</a:t>
            </a:r>
          </a:p>
          <a:p>
            <a:endParaRPr lang="en-US" dirty="0"/>
          </a:p>
          <a:p>
            <a:r>
              <a:rPr lang="en-US" dirty="0"/>
              <a:t>Syndromic</a:t>
            </a:r>
            <a:r>
              <a:rPr lang="en-US" baseline="0" dirty="0"/>
              <a:t> surveillance for injuries</a:t>
            </a:r>
          </a:p>
          <a:p>
            <a:r>
              <a:rPr lang="en-US" baseline="0" dirty="0"/>
              <a:t>Mortality review for related to earthquake</a:t>
            </a:r>
          </a:p>
          <a:p>
            <a:r>
              <a:rPr lang="en-US" baseline="0" dirty="0"/>
              <a:t>People in shelter</a:t>
            </a:r>
          </a:p>
          <a:p>
            <a:r>
              <a:rPr lang="en-US" baseline="0" dirty="0"/>
              <a:t>ERHMS impact on responders/volunteers (pre, during, post)</a:t>
            </a:r>
          </a:p>
          <a:p>
            <a:r>
              <a:rPr lang="en-US" baseline="0" dirty="0"/>
              <a:t>CASPER- assess readiness before or impact/needs after</a:t>
            </a:r>
          </a:p>
          <a:p>
            <a:endParaRPr lang="en-US" dirty="0"/>
          </a:p>
        </p:txBody>
      </p:sp>
      <p:sp>
        <p:nvSpPr>
          <p:cNvPr id="4" name="Slide Number Placeholder 3"/>
          <p:cNvSpPr>
            <a:spLocks noGrp="1"/>
          </p:cNvSpPr>
          <p:nvPr>
            <p:ph type="sldNum" sz="quarter" idx="10"/>
          </p:nvPr>
        </p:nvSpPr>
        <p:spPr/>
        <p:txBody>
          <a:bodyPr/>
          <a:lstStyle/>
          <a:p>
            <a:fld id="{87EF82A5-417E-48F7-8BCB-2307B4BC7257}" type="slidenum">
              <a:rPr lang="en-US" smtClean="0"/>
              <a:t>77</a:t>
            </a:fld>
            <a:endParaRPr lang="en-US"/>
          </a:p>
        </p:txBody>
      </p:sp>
    </p:spTree>
    <p:extLst>
      <p:ext uri="{BB962C8B-B14F-4D97-AF65-F5344CB8AC3E}">
        <p14:creationId xmlns:p14="http://schemas.microsoft.com/office/powerpoint/2010/main" val="14795926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7711F4-298B-4105-B7FC-1F349CA92888}" type="slidenum">
              <a:rPr lang="en-US" smtClean="0"/>
              <a:t>78</a:t>
            </a:fld>
            <a:endParaRPr lang="en-US"/>
          </a:p>
        </p:txBody>
      </p:sp>
    </p:spTree>
    <p:extLst>
      <p:ext uri="{BB962C8B-B14F-4D97-AF65-F5344CB8AC3E}">
        <p14:creationId xmlns:p14="http://schemas.microsoft.com/office/powerpoint/2010/main" val="3873339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This information was useful for my work.
https://www.polleverywhere.com/multiple_choice_polls/HD2O1sJwvCnfB6koCyRph</a:t>
            </a:r>
          </a:p>
        </p:txBody>
      </p:sp>
      <p:sp>
        <p:nvSpPr>
          <p:cNvPr id="4" name="Slide Number Placeholder 3"/>
          <p:cNvSpPr>
            <a:spLocks noGrp="1"/>
          </p:cNvSpPr>
          <p:nvPr>
            <p:ph type="sldNum" sz="quarter" idx="5"/>
          </p:nvPr>
        </p:nvSpPr>
        <p:spPr/>
        <p:txBody>
          <a:bodyPr/>
          <a:lstStyle/>
          <a:p>
            <a:fld id="{177711F4-298B-4105-B7FC-1F349CA92888}" type="slidenum">
              <a:rPr lang="en-US" smtClean="0"/>
              <a:t>79</a:t>
            </a:fld>
            <a:endParaRPr lang="en-US"/>
          </a:p>
        </p:txBody>
      </p:sp>
      <p:sp>
        <p:nvSpPr>
          <p:cNvPr id="5" name="TextBox 4">
            <a:extLst>
              <a:ext uri="{FF2B5EF4-FFF2-40B4-BE49-F238E27FC236}">
                <a16:creationId xmlns:a16="http://schemas.microsoft.com/office/drawing/2014/main" id="{FFC737C3-8AC3-47DE-B65D-7C2546ECFBF1}"/>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53260096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The content of this training covered the materials I hoped it would cover.
https://www.polleverywhere.com/multiple_choice_polls/iyMEMwquUsudFpQH398X6</a:t>
            </a:r>
          </a:p>
        </p:txBody>
      </p:sp>
      <p:sp>
        <p:nvSpPr>
          <p:cNvPr id="4" name="Slide Number Placeholder 3"/>
          <p:cNvSpPr>
            <a:spLocks noGrp="1"/>
          </p:cNvSpPr>
          <p:nvPr>
            <p:ph type="sldNum" sz="quarter" idx="5"/>
          </p:nvPr>
        </p:nvSpPr>
        <p:spPr/>
        <p:txBody>
          <a:bodyPr/>
          <a:lstStyle/>
          <a:p>
            <a:fld id="{177711F4-298B-4105-B7FC-1F349CA92888}" type="slidenum">
              <a:rPr lang="en-US" smtClean="0"/>
              <a:t>80</a:t>
            </a:fld>
            <a:endParaRPr lang="en-US"/>
          </a:p>
        </p:txBody>
      </p:sp>
      <p:sp>
        <p:nvSpPr>
          <p:cNvPr id="5" name="TextBox 4">
            <a:extLst>
              <a:ext uri="{FF2B5EF4-FFF2-40B4-BE49-F238E27FC236}">
                <a16:creationId xmlns:a16="http://schemas.microsoft.com/office/drawing/2014/main" id="{260C5B69-0862-44EB-BD7F-ED7864344BDF}"/>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221578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Quite</a:t>
            </a:r>
            <a:r>
              <a:rPr lang="en-US" b="0" baseline="0" dirty="0"/>
              <a:t> simply, e</a:t>
            </a:r>
            <a:r>
              <a:rPr lang="en-US" b="0" dirty="0"/>
              <a:t>pidemiology methods applied</a:t>
            </a:r>
            <a:r>
              <a:rPr lang="en-US" b="0" baseline="0" dirty="0"/>
              <a:t> to disasters is disaster epidemiology. Like any sub-field, it has it’s own tools and approaches.</a:t>
            </a:r>
            <a:endParaRPr lang="en-US" b="0" dirty="0"/>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9</a:t>
            </a:fld>
            <a:endParaRPr lang="en-US"/>
          </a:p>
        </p:txBody>
      </p:sp>
    </p:spTree>
    <p:extLst>
      <p:ext uri="{BB962C8B-B14F-4D97-AF65-F5344CB8AC3E}">
        <p14:creationId xmlns:p14="http://schemas.microsoft.com/office/powerpoint/2010/main" val="2282478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Disaster epidemiology is the application of epidemiologic methods to characterize the </a:t>
            </a:r>
            <a:r>
              <a:rPr lang="en-US" sz="1200" b="1" kern="1200" dirty="0">
                <a:solidFill>
                  <a:schemeClr val="tx1"/>
                </a:solidFill>
                <a:effectLst/>
                <a:latin typeface="+mn-lt"/>
                <a:ea typeface="+mn-ea"/>
                <a:cs typeface="+mn-cs"/>
              </a:rPr>
              <a:t>nature</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dynamics </a:t>
            </a:r>
            <a:r>
              <a:rPr lang="en-US" sz="1200" kern="1200" dirty="0">
                <a:solidFill>
                  <a:schemeClr val="tx1"/>
                </a:solidFill>
                <a:effectLst/>
                <a:latin typeface="+mn-lt"/>
                <a:ea typeface="+mn-ea"/>
                <a:cs typeface="+mn-cs"/>
              </a:rPr>
              <a:t>of the health consequences in a </a:t>
            </a:r>
            <a:r>
              <a:rPr lang="en-US" sz="1200" b="1" kern="1200" dirty="0">
                <a:solidFill>
                  <a:schemeClr val="tx1"/>
                </a:solidFill>
                <a:effectLst/>
                <a:latin typeface="+mn-lt"/>
                <a:ea typeface="+mn-ea"/>
                <a:cs typeface="+mn-cs"/>
              </a:rPr>
              <a:t>disaster setting</a:t>
            </a:r>
            <a:r>
              <a:rPr lang="en-US" sz="1200" kern="1200" dirty="0">
                <a:solidFill>
                  <a:schemeClr val="tx1"/>
                </a:solidFill>
                <a:effectLst/>
                <a:latin typeface="+mn-lt"/>
                <a:ea typeface="+mn-ea"/>
                <a:cs typeface="+mn-cs"/>
              </a:rPr>
              <a:t>. It began with</a:t>
            </a:r>
            <a:r>
              <a:rPr lang="en-US" sz="1200" kern="1200" baseline="0" dirty="0">
                <a:solidFill>
                  <a:schemeClr val="tx1"/>
                </a:solidFill>
                <a:effectLst/>
                <a:latin typeface="+mn-lt"/>
                <a:ea typeface="+mn-ea"/>
                <a:cs typeface="+mn-cs"/>
              </a:rPr>
              <a:t> the study of health risks after environmental disasters and is now regarded as a subset of environmental epidemiology.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Increasingly, emergency managers are working with epidemiologists to have data for general situational awareness,</a:t>
            </a:r>
            <a:r>
              <a:rPr lang="en-US" sz="1200" kern="1200" baseline="0" dirty="0">
                <a:solidFill>
                  <a:schemeClr val="tx1"/>
                </a:solidFill>
                <a:effectLst/>
                <a:latin typeface="+mn-lt"/>
                <a:ea typeface="+mn-ea"/>
                <a:cs typeface="+mn-cs"/>
              </a:rPr>
              <a:t> to </a:t>
            </a:r>
            <a:r>
              <a:rPr lang="en-US" sz="1200" kern="1200" dirty="0">
                <a:solidFill>
                  <a:schemeClr val="tx1"/>
                </a:solidFill>
                <a:effectLst/>
                <a:latin typeface="+mn-lt"/>
                <a:ea typeface="+mn-ea"/>
                <a:cs typeface="+mn-cs"/>
              </a:rPr>
              <a:t>inform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decisions and response plans,</a:t>
            </a:r>
            <a:r>
              <a:rPr lang="en-US" sz="1200" kern="1200" baseline="0" dirty="0">
                <a:solidFill>
                  <a:schemeClr val="tx1"/>
                </a:solidFill>
                <a:effectLst/>
                <a:latin typeface="+mn-lt"/>
                <a:ea typeface="+mn-ea"/>
                <a:cs typeface="+mn-cs"/>
              </a:rPr>
              <a:t> to allocate resources.</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It is part of public health emergency response within the incident command system framework.</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77711F4-298B-4105-B7FC-1F349CA92888}" type="slidenum">
              <a:rPr lang="en-US" smtClean="0"/>
              <a:t>10</a:t>
            </a:fld>
            <a:endParaRPr lang="en-US"/>
          </a:p>
        </p:txBody>
      </p:sp>
    </p:spTree>
    <p:extLst>
      <p:ext uri="{BB962C8B-B14F-4D97-AF65-F5344CB8AC3E}">
        <p14:creationId xmlns:p14="http://schemas.microsoft.com/office/powerpoint/2010/main" val="3246839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1C159BB-B9CE-9246-B900-94679BC39512}"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4DD1F1-F06F-0442-B2A3-9B42535AE9B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9E66CA6-7311-4143-9284-FCEB62938B9A}"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775899-A16F-0042-B0CF-693621CDC7F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BC49791-79A9-0D40-B5D9-607A153B17D7}"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4B616B-6C2A-F343-A1C4-73AE37F91F1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E106BA0-BE88-E94A-BEAA-76B60B422298}"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42EC5FD-3B3C-234D-A6C7-5DAB505DD9CA}" type="slidenum">
              <a:rPr lang="en-US"/>
              <a:pPr>
                <a:defRPr/>
              </a:pPr>
              <a:t>‹#›</a:t>
            </a:fld>
            <a:endParaRPr lang="en-US"/>
          </a:p>
        </p:txBody>
      </p:sp>
    </p:spTree>
    <p:extLst>
      <p:ext uri="{BB962C8B-B14F-4D97-AF65-F5344CB8AC3E}">
        <p14:creationId xmlns:p14="http://schemas.microsoft.com/office/powerpoint/2010/main" val="1837409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050BBA6-DFC0-1241-8C84-F5C8A7068193}"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7DEE5E-9D4C-7343-959D-DD34FE263B9A}" type="slidenum">
              <a:rPr lang="en-US"/>
              <a:pPr>
                <a:defRPr/>
              </a:pPr>
              <a:t>‹#›</a:t>
            </a:fld>
            <a:endParaRPr lang="en-US"/>
          </a:p>
        </p:txBody>
      </p:sp>
    </p:spTree>
    <p:extLst>
      <p:ext uri="{BB962C8B-B14F-4D97-AF65-F5344CB8AC3E}">
        <p14:creationId xmlns:p14="http://schemas.microsoft.com/office/powerpoint/2010/main" val="2655479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1A75F26B-CB48-DC47-AA61-2EAF217F8E69}"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4FE2B8-92D7-C64B-ACF6-51C76964013D}" type="slidenum">
              <a:rPr lang="en-US"/>
              <a:pPr>
                <a:defRPr/>
              </a:pPr>
              <a:t>‹#›</a:t>
            </a:fld>
            <a:endParaRPr lang="en-US"/>
          </a:p>
        </p:txBody>
      </p:sp>
    </p:spTree>
    <p:extLst>
      <p:ext uri="{BB962C8B-B14F-4D97-AF65-F5344CB8AC3E}">
        <p14:creationId xmlns:p14="http://schemas.microsoft.com/office/powerpoint/2010/main" val="181178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2F94186-9E9E-1B44-98E5-A9C4B01AC816}" type="datetime1">
              <a:rPr lang="en-US"/>
              <a:pPr>
                <a:defRPr/>
              </a:pPr>
              <a:t>3/26/2019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980F05-A8BF-6C45-BC2C-A687E726B335}" type="slidenum">
              <a:rPr lang="en-US"/>
              <a:pPr>
                <a:defRPr/>
              </a:pPr>
              <a:t>‹#›</a:t>
            </a:fld>
            <a:endParaRPr lang="en-US"/>
          </a:p>
        </p:txBody>
      </p:sp>
    </p:spTree>
    <p:extLst>
      <p:ext uri="{BB962C8B-B14F-4D97-AF65-F5344CB8AC3E}">
        <p14:creationId xmlns:p14="http://schemas.microsoft.com/office/powerpoint/2010/main" val="2283969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2A3918B-0A89-CE43-8ABF-A13E70DEBABE}" type="datetime1">
              <a:rPr lang="en-US"/>
              <a:pPr>
                <a:defRPr/>
              </a:pPr>
              <a:t>3/26/2019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346894E-268B-8C46-8EAD-BABC09C8163C}" type="slidenum">
              <a:rPr lang="en-US"/>
              <a:pPr>
                <a:defRPr/>
              </a:pPr>
              <a:t>‹#›</a:t>
            </a:fld>
            <a:endParaRPr lang="en-US"/>
          </a:p>
        </p:txBody>
      </p:sp>
    </p:spTree>
    <p:extLst>
      <p:ext uri="{BB962C8B-B14F-4D97-AF65-F5344CB8AC3E}">
        <p14:creationId xmlns:p14="http://schemas.microsoft.com/office/powerpoint/2010/main" val="515375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121AC5C-CF7B-E74A-9AF8-859CC08763D4}" type="datetime1">
              <a:rPr lang="en-US"/>
              <a:pPr>
                <a:defRPr/>
              </a:pPr>
              <a:t>3/26/2019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149626E-6D12-6748-9464-BFA63DB3F5BB}" type="slidenum">
              <a:rPr lang="en-US"/>
              <a:pPr>
                <a:defRPr/>
              </a:pPr>
              <a:t>‹#›</a:t>
            </a:fld>
            <a:endParaRPr lang="en-US"/>
          </a:p>
        </p:txBody>
      </p:sp>
    </p:spTree>
    <p:extLst>
      <p:ext uri="{BB962C8B-B14F-4D97-AF65-F5344CB8AC3E}">
        <p14:creationId xmlns:p14="http://schemas.microsoft.com/office/powerpoint/2010/main" val="3918494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528681-C2FC-2244-8B30-21B95B46F0AE}" type="datetime1">
              <a:rPr lang="en-US"/>
              <a:pPr>
                <a:defRPr/>
              </a:pPr>
              <a:t>3/26/2019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1F3508D-0181-FB4B-AA84-595038E08E7F}" type="slidenum">
              <a:rPr lang="en-US"/>
              <a:pPr>
                <a:defRPr/>
              </a:pPr>
              <a:t>‹#›</a:t>
            </a:fld>
            <a:endParaRPr lang="en-US"/>
          </a:p>
        </p:txBody>
      </p:sp>
    </p:spTree>
    <p:extLst>
      <p:ext uri="{BB962C8B-B14F-4D97-AF65-F5344CB8AC3E}">
        <p14:creationId xmlns:p14="http://schemas.microsoft.com/office/powerpoint/2010/main" val="36740310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68B0967C-18A3-5041-9FD0-CA91D09D4ECE}" type="datetime1">
              <a:rPr lang="en-US"/>
              <a:pPr>
                <a:defRPr/>
              </a:pPr>
              <a:t>3/26/2019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C3EE6DB-ECCD-8F42-A4FE-C390E5250B22}" type="slidenum">
              <a:rPr lang="en-US"/>
              <a:pPr>
                <a:defRPr/>
              </a:pPr>
              <a:t>‹#›</a:t>
            </a:fld>
            <a:endParaRPr lang="en-US"/>
          </a:p>
        </p:txBody>
      </p:sp>
    </p:spTree>
    <p:extLst>
      <p:ext uri="{BB962C8B-B14F-4D97-AF65-F5344CB8AC3E}">
        <p14:creationId xmlns:p14="http://schemas.microsoft.com/office/powerpoint/2010/main" val="68661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337CE7A-0BE9-5D46-8F08-9176ADC67971}"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34ED7B-9F1F-1C4B-BF83-FD9FB6CC1555}"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6E4298C0-4385-4444-9CF2-AE6B5989E32B}" type="datetime1">
              <a:rPr lang="en-US"/>
              <a:pPr>
                <a:defRPr/>
              </a:pPr>
              <a:t>3/26/2019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9E7845-381D-504E-A194-78070BC2D938}" type="slidenum">
              <a:rPr lang="en-US"/>
              <a:pPr>
                <a:defRPr/>
              </a:pPr>
              <a:t>‹#›</a:t>
            </a:fld>
            <a:endParaRPr lang="en-US"/>
          </a:p>
        </p:txBody>
      </p:sp>
    </p:spTree>
    <p:extLst>
      <p:ext uri="{BB962C8B-B14F-4D97-AF65-F5344CB8AC3E}">
        <p14:creationId xmlns:p14="http://schemas.microsoft.com/office/powerpoint/2010/main" val="2349788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F24F6BB-427B-6749-B1E8-4D5A24222D79}"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F96BB9-B10D-1D47-8DCF-192C3ED08750}" type="slidenum">
              <a:rPr lang="en-US"/>
              <a:pPr>
                <a:defRPr/>
              </a:pPr>
              <a:t>‹#›</a:t>
            </a:fld>
            <a:endParaRPr lang="en-US"/>
          </a:p>
        </p:txBody>
      </p:sp>
    </p:spTree>
    <p:extLst>
      <p:ext uri="{BB962C8B-B14F-4D97-AF65-F5344CB8AC3E}">
        <p14:creationId xmlns:p14="http://schemas.microsoft.com/office/powerpoint/2010/main" val="635318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F19BC6E-CE44-1043-8ADF-AA1E8F74FADE}"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4F4878-BD16-1946-A4E4-884A6B8A3981}" type="slidenum">
              <a:rPr lang="en-US"/>
              <a:pPr>
                <a:defRPr/>
              </a:pPr>
              <a:t>‹#›</a:t>
            </a:fld>
            <a:endParaRPr lang="en-US"/>
          </a:p>
        </p:txBody>
      </p:sp>
    </p:spTree>
    <p:extLst>
      <p:ext uri="{BB962C8B-B14F-4D97-AF65-F5344CB8AC3E}">
        <p14:creationId xmlns:p14="http://schemas.microsoft.com/office/powerpoint/2010/main" val="133317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C0065771-7152-AF4A-B92C-2C7579BF36BB}" type="datetime1">
              <a:rPr lang="en-US"/>
              <a:pPr>
                <a:defRPr/>
              </a:pPr>
              <a:t>3/26/2019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8F1F23-24A7-F64D-BDF1-85C6C632F3E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7DB1BA6-F84A-484A-994F-275890A91BFE}" type="datetime1">
              <a:rPr lang="en-US"/>
              <a:pPr>
                <a:defRPr/>
              </a:pPr>
              <a:t>3/26/2019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4C9710-9EC0-CB43-A32B-973432943BF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C65B940-484D-3E40-AF9F-FD6B8CC89CB4}" type="datetime1">
              <a:rPr lang="en-US"/>
              <a:pPr>
                <a:defRPr/>
              </a:pPr>
              <a:t>3/26/2019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8072B4-82A0-6543-99C7-729358A106C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7C3851A-DE0A-7B49-9C8D-5C7D225FE7EE}" type="datetime1">
              <a:rPr lang="en-US"/>
              <a:pPr>
                <a:defRPr/>
              </a:pPr>
              <a:t>3/26/2019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DD18AB6-992C-1048-B66A-F0DFFCE26CD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FC18BD-9B81-1541-B5A8-CC56008D92F9}" type="datetime1">
              <a:rPr lang="en-US"/>
              <a:pPr>
                <a:defRPr/>
              </a:pPr>
              <a:t>3/26/2019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45389A2-EE3A-5441-878C-60DB7C8EF7A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8B110234-E9CD-2641-A1E8-7EA287DB1216}" type="datetime1">
              <a:rPr lang="en-US"/>
              <a:pPr>
                <a:defRPr/>
              </a:pPr>
              <a:t>3/26/2019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A8A650D-4CAE-C448-95DA-FF0F04AEBE0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F576C64-C856-934A-BA29-12C37C8A8758}" type="datetime1">
              <a:rPr lang="en-US"/>
              <a:pPr>
                <a:defRPr/>
              </a:pPr>
              <a:t>3/26/2019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FCFBFD-D7B4-DA4E-977C-B5719164FB9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3E8C14F-AD01-1D4F-B1D7-FD4C6DCA9C0F}" type="datetime1">
              <a:rPr lang="en-US"/>
              <a:pPr>
                <a:defRPr/>
              </a:pPr>
              <a:t>3/26/2019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B6010B85-31A7-D542-AF97-507B9EBBD4D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ＭＳ Ｐゴシック" pitchFamily="-111" charset="-128"/>
          <a:cs typeface="ＭＳ Ｐゴシック" pitchFamily="-111" charset="-128"/>
        </a:defRPr>
      </a:lvl1pPr>
      <a:lvl2pPr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2pPr>
      <a:lvl3pPr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3pPr>
      <a:lvl4pPr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4pPr>
      <a:lvl5pPr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5pPr>
      <a:lvl6pPr marL="457200"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6pPr>
      <a:lvl7pPr marL="914400"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7pPr>
      <a:lvl8pPr marL="1371600"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8pPr>
      <a:lvl9pPr marL="1828800" algn="l" rtl="0" eaLnBrk="1" fontAlgn="base" hangingPunct="1">
        <a:lnSpc>
          <a:spcPct val="90000"/>
        </a:lnSpc>
        <a:spcBef>
          <a:spcPct val="0"/>
        </a:spcBef>
        <a:spcAft>
          <a:spcPct val="0"/>
        </a:spcAft>
        <a:defRPr sz="4400">
          <a:solidFill>
            <a:schemeClr val="tx1"/>
          </a:solidFill>
          <a:latin typeface="Calibri Light" charset="0"/>
          <a:ea typeface="ＭＳ Ｐゴシック" pitchFamily="-111" charset="-128"/>
          <a:cs typeface="ＭＳ Ｐゴシック" pitchFamily="-111" charset="-128"/>
        </a:defRPr>
      </a:lvl9pPr>
    </p:titleStyle>
    <p:bodyStyle>
      <a:lvl1pPr marL="228600" indent="-228600" algn="l" rtl="0" eaLnBrk="1" fontAlgn="base" hangingPunct="1">
        <a:lnSpc>
          <a:spcPct val="90000"/>
        </a:lnSpc>
        <a:spcBef>
          <a:spcPts val="1000"/>
        </a:spcBef>
        <a:spcAft>
          <a:spcPct val="0"/>
        </a:spcAft>
        <a:buFont typeface="Arial" pitchFamily="9" charset="0"/>
        <a:buChar char="•"/>
        <a:defRPr sz="2800" kern="1200">
          <a:solidFill>
            <a:schemeClr val="tx1"/>
          </a:solidFill>
          <a:latin typeface="+mn-lt"/>
          <a:ea typeface="ＭＳ Ｐゴシック" pitchFamily="-111" charset="-128"/>
          <a:cs typeface="ＭＳ Ｐゴシック" pitchFamily="-111" charset="-128"/>
        </a:defRPr>
      </a:lvl1pPr>
      <a:lvl2pPr marL="685800" indent="-228600" algn="l" rtl="0" eaLnBrk="1" fontAlgn="base" hangingPunct="1">
        <a:lnSpc>
          <a:spcPct val="90000"/>
        </a:lnSpc>
        <a:spcBef>
          <a:spcPts val="500"/>
        </a:spcBef>
        <a:spcAft>
          <a:spcPct val="0"/>
        </a:spcAft>
        <a:buFont typeface="Arial" pitchFamily="9" charset="0"/>
        <a:buChar char="•"/>
        <a:defRPr sz="2400" kern="1200">
          <a:solidFill>
            <a:schemeClr val="tx1"/>
          </a:solidFill>
          <a:latin typeface="+mn-lt"/>
          <a:ea typeface="ＭＳ Ｐゴシック" pitchFamily="-111" charset="-128"/>
          <a:cs typeface="+mn-cs"/>
        </a:defRPr>
      </a:lvl2pPr>
      <a:lvl3pPr marL="1143000" indent="-228600" algn="l" rtl="0" eaLnBrk="1" fontAlgn="base" hangingPunct="1">
        <a:lnSpc>
          <a:spcPct val="90000"/>
        </a:lnSpc>
        <a:spcBef>
          <a:spcPts val="500"/>
        </a:spcBef>
        <a:spcAft>
          <a:spcPct val="0"/>
        </a:spcAft>
        <a:buFont typeface="Arial" pitchFamily="9" charset="0"/>
        <a:buChar char="•"/>
        <a:defRPr sz="2000" kern="1200">
          <a:solidFill>
            <a:schemeClr val="tx1"/>
          </a:solidFill>
          <a:latin typeface="+mn-lt"/>
          <a:ea typeface="ＭＳ Ｐゴシック" pitchFamily="-111" charset="-128"/>
          <a:cs typeface="+mn-cs"/>
        </a:defRPr>
      </a:lvl3pPr>
      <a:lvl4pPr marL="1600200" indent="-228600" algn="l" rtl="0" eaLnBrk="1" fontAlgn="base" hangingPunct="1">
        <a:lnSpc>
          <a:spcPct val="90000"/>
        </a:lnSpc>
        <a:spcBef>
          <a:spcPts val="500"/>
        </a:spcBef>
        <a:spcAft>
          <a:spcPct val="0"/>
        </a:spcAft>
        <a:buFont typeface="Arial" pitchFamily="9" charset="0"/>
        <a:buChar char="•"/>
        <a:defRPr kern="1200">
          <a:solidFill>
            <a:schemeClr val="tx1"/>
          </a:solidFill>
          <a:latin typeface="+mn-lt"/>
          <a:ea typeface="ＭＳ Ｐゴシック" pitchFamily="-111" charset="-128"/>
          <a:cs typeface="+mn-cs"/>
        </a:defRPr>
      </a:lvl4pPr>
      <a:lvl5pPr marL="2057400" indent="-228600" algn="l" rtl="0" eaLnBrk="1" fontAlgn="base" hangingPunct="1">
        <a:lnSpc>
          <a:spcPct val="90000"/>
        </a:lnSpc>
        <a:spcBef>
          <a:spcPts val="500"/>
        </a:spcBef>
        <a:spcAft>
          <a:spcPct val="0"/>
        </a:spcAft>
        <a:buFont typeface="Arial" pitchFamily="9" charset="0"/>
        <a:buChar char="•"/>
        <a:defRPr kern="1200">
          <a:solidFill>
            <a:schemeClr val="tx1"/>
          </a:solidFill>
          <a:latin typeface="+mn-lt"/>
          <a:ea typeface="ＭＳ Ｐゴシック" pitchFamily="-111"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9A8A4008-ED04-EC4A-9D52-52C4B707DB37}" type="datetime1">
              <a:rPr lang="en-US"/>
              <a:pPr>
                <a:defRPr/>
              </a:pPr>
              <a:t>3/26/2019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7304CA23-8F4A-1649-9A51-5958A9D4956D}" type="slidenum">
              <a:rPr lang="en-US"/>
              <a:pPr>
                <a:defRPr/>
              </a:pPr>
              <a:t>‹#›</a:t>
            </a:fld>
            <a:endParaRPr lang="en-US"/>
          </a:p>
        </p:txBody>
      </p:sp>
    </p:spTree>
    <p:extLst>
      <p:ext uri="{BB962C8B-B14F-4D97-AF65-F5344CB8AC3E}">
        <p14:creationId xmlns:p14="http://schemas.microsoft.com/office/powerpoint/2010/main" val="2813159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itchFamily="-111" charset="-128"/>
          <a:cs typeface="ＭＳ Ｐゴシック" pitchFamily="-111" charset="-128"/>
        </a:defRPr>
      </a:lvl1pPr>
      <a:lvl2pPr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2pPr>
      <a:lvl3pPr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3pPr>
      <a:lvl4pPr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4pPr>
      <a:lvl5pPr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5pPr>
      <a:lvl6pPr marL="457200"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6pPr>
      <a:lvl7pPr marL="914400"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7pPr>
      <a:lvl8pPr marL="1371600"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8pPr>
      <a:lvl9pPr marL="1828800" algn="ctr" defTabSz="457200" rtl="0" eaLnBrk="1" fontAlgn="base" hangingPunct="1">
        <a:spcBef>
          <a:spcPct val="0"/>
        </a:spcBef>
        <a:spcAft>
          <a:spcPct val="0"/>
        </a:spcAft>
        <a:defRPr sz="4400">
          <a:solidFill>
            <a:schemeClr val="tx1"/>
          </a:solidFill>
          <a:latin typeface="Calibri" pitchFamily="-111" charset="0"/>
          <a:ea typeface="ＭＳ Ｐゴシック" pitchFamily="-111" charset="-128"/>
          <a:cs typeface="ＭＳ Ｐゴシック" pitchFamily="-111" charset="-128"/>
        </a:defRPr>
      </a:lvl9pPr>
    </p:titleStyle>
    <p:bodyStyle>
      <a:lvl1pPr marL="342900" indent="-342900" algn="l" defTabSz="457200" rtl="0" eaLnBrk="1" fontAlgn="base" hangingPunct="1">
        <a:spcBef>
          <a:spcPct val="20000"/>
        </a:spcBef>
        <a:spcAft>
          <a:spcPct val="0"/>
        </a:spcAft>
        <a:buFont typeface="Arial" pitchFamily="9" charset="0"/>
        <a:buChar char="•"/>
        <a:defRPr sz="3200" kern="1200">
          <a:solidFill>
            <a:schemeClr val="tx1"/>
          </a:solidFill>
          <a:latin typeface="+mn-lt"/>
          <a:ea typeface="ＭＳ Ｐゴシック" pitchFamily="-111" charset="-128"/>
          <a:cs typeface="ＭＳ Ｐゴシック" pitchFamily="-111" charset="-128"/>
        </a:defRPr>
      </a:lvl1pPr>
      <a:lvl2pPr marL="742950" indent="-285750" algn="l" defTabSz="457200" rtl="0" eaLnBrk="1" fontAlgn="base" hangingPunct="1">
        <a:spcBef>
          <a:spcPct val="20000"/>
        </a:spcBef>
        <a:spcAft>
          <a:spcPct val="0"/>
        </a:spcAft>
        <a:buFont typeface="Arial" pitchFamily="9" charset="0"/>
        <a:buChar char="–"/>
        <a:defRPr sz="2800" kern="1200">
          <a:solidFill>
            <a:schemeClr val="tx1"/>
          </a:solidFill>
          <a:latin typeface="+mn-lt"/>
          <a:ea typeface="ＭＳ Ｐゴシック" pitchFamily="-111" charset="-128"/>
          <a:cs typeface="+mn-cs"/>
        </a:defRPr>
      </a:lvl2pPr>
      <a:lvl3pPr marL="1143000" indent="-228600" algn="l" defTabSz="457200" rtl="0" eaLnBrk="1" fontAlgn="base" hangingPunct="1">
        <a:spcBef>
          <a:spcPct val="20000"/>
        </a:spcBef>
        <a:spcAft>
          <a:spcPct val="0"/>
        </a:spcAft>
        <a:buFont typeface="Arial" pitchFamily="9" charset="0"/>
        <a:buChar char="•"/>
        <a:defRPr sz="2400" kern="1200">
          <a:solidFill>
            <a:schemeClr val="tx1"/>
          </a:solidFill>
          <a:latin typeface="+mn-lt"/>
          <a:ea typeface="ＭＳ Ｐゴシック" pitchFamily="-111" charset="-128"/>
          <a:cs typeface="+mn-cs"/>
        </a:defRPr>
      </a:lvl3pPr>
      <a:lvl4pPr marL="1600200" indent="-228600" algn="l" defTabSz="457200" rtl="0" eaLnBrk="1" fontAlgn="base" hangingPunct="1">
        <a:spcBef>
          <a:spcPct val="20000"/>
        </a:spcBef>
        <a:spcAft>
          <a:spcPct val="0"/>
        </a:spcAft>
        <a:buFont typeface="Arial" pitchFamily="9" charset="0"/>
        <a:buChar char="–"/>
        <a:defRPr sz="2000" kern="1200">
          <a:solidFill>
            <a:schemeClr val="tx1"/>
          </a:solidFill>
          <a:latin typeface="+mn-lt"/>
          <a:ea typeface="ＭＳ Ｐゴシック" pitchFamily="-111" charset="-128"/>
          <a:cs typeface="+mn-cs"/>
        </a:defRPr>
      </a:lvl4pPr>
      <a:lvl5pPr marL="2057400" indent="-228600" algn="l" defTabSz="457200" rtl="0" eaLnBrk="1" fontAlgn="base" hangingPunct="1">
        <a:spcBef>
          <a:spcPct val="20000"/>
        </a:spcBef>
        <a:spcAft>
          <a:spcPct val="0"/>
        </a:spcAft>
        <a:buFont typeface="Arial" pitchFamily="9" charset="0"/>
        <a:buChar char="»"/>
        <a:defRPr sz="2000" kern="1200">
          <a:solidFill>
            <a:schemeClr val="tx1"/>
          </a:solidFill>
          <a:latin typeface="+mn-lt"/>
          <a:ea typeface="ＭＳ Ｐゴシック" pitchFamily="-11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5.emf"/><Relationship Id="rId4" Type="http://schemas.openxmlformats.org/officeDocument/2006/relationships/package" Target="../embeddings/Microsoft_Visio_Drawing11111111111111111.vsdx"/></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nrt.org/sites/2/files/ERHMS_Final_060512.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mailto:hmccall@cste.org"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mailto:Tess.Konen@state.mn.us"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mailto:hmccall@cste.org" TargetMode="Externa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60.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What is disaster epidemiology?</a:t>
            </a:r>
          </a:p>
        </p:txBody>
      </p:sp>
      <p:sp>
        <p:nvSpPr>
          <p:cNvPr id="3" name="Content Placeholder 2"/>
          <p:cNvSpPr>
            <a:spLocks noGrp="1"/>
          </p:cNvSpPr>
          <p:nvPr>
            <p:ph idx="1"/>
          </p:nvPr>
        </p:nvSpPr>
        <p:spPr>
          <a:xfrm>
            <a:off x="2739570" y="1690688"/>
            <a:ext cx="9089573" cy="4524375"/>
          </a:xfrm>
        </p:spPr>
        <p:txBody>
          <a:bodyPr/>
          <a:lstStyle/>
          <a:p>
            <a:r>
              <a:rPr lang="en-US" altLang="en-US" dirty="0">
                <a:cs typeface="Arial" panose="020B0604020202020204" pitchFamily="34" charset="0"/>
              </a:rPr>
              <a:t>DE provides </a:t>
            </a:r>
            <a:r>
              <a:rPr lang="en-US" altLang="en-US" b="1" dirty="0">
                <a:cs typeface="Arial" panose="020B0604020202020204" pitchFamily="34" charset="0"/>
              </a:rPr>
              <a:t>reliable</a:t>
            </a:r>
            <a:r>
              <a:rPr lang="en-US" altLang="en-US" dirty="0">
                <a:cs typeface="Arial" panose="020B0604020202020204" pitchFamily="34" charset="0"/>
              </a:rPr>
              <a:t> and </a:t>
            </a:r>
            <a:r>
              <a:rPr lang="en-US" altLang="en-US" b="1" dirty="0">
                <a:cs typeface="Arial" panose="020B0604020202020204" pitchFamily="34" charset="0"/>
              </a:rPr>
              <a:t>actionable health and needs information </a:t>
            </a:r>
            <a:r>
              <a:rPr lang="en-US" altLang="en-US" dirty="0">
                <a:cs typeface="Arial" panose="020B0604020202020204" pitchFamily="34" charset="0"/>
              </a:rPr>
              <a:t>to incident commanders, planners, and decision-makers</a:t>
            </a:r>
          </a:p>
          <a:p>
            <a:endParaRPr lang="en-US" altLang="en-US" dirty="0">
              <a:cs typeface="Arial" panose="020B0604020202020204" pitchFamily="34" charset="0"/>
            </a:endParaRPr>
          </a:p>
          <a:p>
            <a:r>
              <a:rPr lang="en-US" altLang="en-US" dirty="0">
                <a:cs typeface="Arial" panose="020B0604020202020204" pitchFamily="34" charset="0"/>
              </a:rPr>
              <a:t>Goal is to prevent further morbidity and mortality by addressing immediate and long-term needs by using gathered information to:</a:t>
            </a:r>
          </a:p>
          <a:p>
            <a:pPr lvl="1"/>
            <a:r>
              <a:rPr lang="en-US" altLang="en-US" dirty="0">
                <a:cs typeface="Arial" panose="020B0604020202020204" pitchFamily="34" charset="0"/>
              </a:rPr>
              <a:t>Adjust priorities</a:t>
            </a:r>
          </a:p>
          <a:p>
            <a:pPr lvl="1"/>
            <a:r>
              <a:rPr lang="en-US" altLang="en-US" dirty="0">
                <a:cs typeface="Arial" panose="020B0604020202020204" pitchFamily="34" charset="0"/>
              </a:rPr>
              <a:t>Allocate resources</a:t>
            </a:r>
          </a:p>
          <a:p>
            <a:pPr lvl="1"/>
            <a:r>
              <a:rPr lang="en-US" altLang="en-US" dirty="0">
                <a:cs typeface="Arial" panose="020B0604020202020204" pitchFamily="34" charset="0"/>
              </a:rPr>
              <a:t>Project/plan for future needs/disasters</a:t>
            </a:r>
          </a:p>
          <a:p>
            <a:endParaRPr lang="en-US" altLang="en-US" dirty="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864851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Origins of DE</a:t>
            </a:r>
          </a:p>
        </p:txBody>
      </p:sp>
      <p:sp>
        <p:nvSpPr>
          <p:cNvPr id="3" name="Content Placeholder 2"/>
          <p:cNvSpPr>
            <a:spLocks noGrp="1"/>
          </p:cNvSpPr>
          <p:nvPr>
            <p:ph idx="1"/>
          </p:nvPr>
        </p:nvSpPr>
        <p:spPr>
          <a:xfrm>
            <a:off x="2739570" y="1690688"/>
            <a:ext cx="9089573" cy="4524375"/>
          </a:xfrm>
        </p:spPr>
        <p:txBody>
          <a:bodyPr/>
          <a:lstStyle/>
          <a:p>
            <a:r>
              <a:rPr lang="en-US" altLang="en-US" dirty="0">
                <a:cs typeface="Arial" panose="020B0604020202020204" pitchFamily="34" charset="0"/>
              </a:rPr>
              <a:t>1980s: Description of epidemiologist roles in disaster response</a:t>
            </a:r>
          </a:p>
          <a:p>
            <a:endParaRPr lang="en-US" altLang="en-US" dirty="0">
              <a:cs typeface="Arial" panose="020B0604020202020204" pitchFamily="34" charset="0"/>
            </a:endParaRPr>
          </a:p>
          <a:p>
            <a:r>
              <a:rPr lang="en-US" altLang="en-US" dirty="0">
                <a:cs typeface="Arial" panose="020B0604020202020204" pitchFamily="34" charset="0"/>
              </a:rPr>
              <a:t>1990s: Public health and epidemiologic methods in disaster response published </a:t>
            </a:r>
          </a:p>
          <a:p>
            <a:endParaRPr lang="en-US" altLang="en-US" dirty="0">
              <a:cs typeface="Arial" panose="020B0604020202020204" pitchFamily="34" charset="0"/>
            </a:endParaRPr>
          </a:p>
          <a:p>
            <a:r>
              <a:rPr lang="en-US" altLang="en-US" dirty="0">
                <a:cs typeface="Arial" panose="020B0604020202020204" pitchFamily="34" charset="0"/>
              </a:rPr>
              <a:t>2010: Systematic use of “</a:t>
            </a:r>
            <a:r>
              <a:rPr lang="en-US" altLang="ja-JP" i="1" dirty="0">
                <a:cs typeface="Arial" panose="020B0604020202020204" pitchFamily="34" charset="0"/>
              </a:rPr>
              <a:t>disaster epidemiology</a:t>
            </a:r>
            <a:r>
              <a:rPr lang="en-US" altLang="en-US" dirty="0">
                <a:cs typeface="Arial" panose="020B0604020202020204" pitchFamily="34" charset="0"/>
              </a:rPr>
              <a:t>”</a:t>
            </a:r>
            <a:r>
              <a:rPr lang="en-US" altLang="ja-JP" dirty="0">
                <a:cs typeface="Arial" panose="020B0604020202020204" pitchFamily="34" charset="0"/>
              </a:rPr>
              <a:t> helped establish the discipline as a formal subset of epidemiology with broad application</a:t>
            </a:r>
            <a:endParaRPr lang="en-US" altLang="en-US" dirty="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22002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Origins of DE</a:t>
            </a:r>
          </a:p>
        </p:txBody>
      </p:sp>
      <p:sp>
        <p:nvSpPr>
          <p:cNvPr id="3" name="Content Placeholder 2"/>
          <p:cNvSpPr>
            <a:spLocks noGrp="1"/>
          </p:cNvSpPr>
          <p:nvPr>
            <p:ph idx="1"/>
          </p:nvPr>
        </p:nvSpPr>
        <p:spPr>
          <a:xfrm>
            <a:off x="2739571" y="1690688"/>
            <a:ext cx="5305302" cy="4524375"/>
          </a:xfrm>
        </p:spPr>
        <p:txBody>
          <a:bodyPr/>
          <a:lstStyle/>
          <a:p>
            <a:r>
              <a:rPr lang="en-US" altLang="en-US" dirty="0">
                <a:cs typeface="Arial" panose="020B0604020202020204" pitchFamily="34" charset="0"/>
              </a:rPr>
              <a:t>DE originally applied in response to large-scale emergencies and  encompasses:</a:t>
            </a:r>
          </a:p>
          <a:p>
            <a:pPr lvl="1"/>
            <a:r>
              <a:rPr lang="en-US" altLang="en-US" dirty="0">
                <a:cs typeface="Arial" panose="020B0604020202020204" pitchFamily="34" charset="0"/>
              </a:rPr>
              <a:t>Rapid needs assessments</a:t>
            </a:r>
          </a:p>
          <a:p>
            <a:pPr lvl="1"/>
            <a:r>
              <a:rPr lang="en-US" altLang="en-US" dirty="0">
                <a:cs typeface="Arial" panose="020B0604020202020204" pitchFamily="34" charset="0"/>
              </a:rPr>
              <a:t>Surveillance</a:t>
            </a:r>
          </a:p>
          <a:p>
            <a:pPr lvl="1"/>
            <a:r>
              <a:rPr lang="en-US" altLang="en-US" dirty="0">
                <a:cs typeface="Arial" panose="020B0604020202020204" pitchFamily="34" charset="0"/>
              </a:rPr>
              <a:t>Tracking</a:t>
            </a:r>
          </a:p>
          <a:p>
            <a:pPr lvl="1"/>
            <a:r>
              <a:rPr lang="en-US" altLang="en-US" dirty="0">
                <a:cs typeface="Arial" panose="020B0604020202020204" pitchFamily="34" charset="0"/>
              </a:rPr>
              <a:t>Research, registries, &amp; evaluation</a:t>
            </a:r>
          </a:p>
          <a:p>
            <a:endParaRPr lang="en-US" altLang="en-US" dirty="0">
              <a:cs typeface="Arial" panose="020B0604020202020204" pitchFamily="34" charset="0"/>
            </a:endParaRPr>
          </a:p>
          <a:p>
            <a:r>
              <a:rPr lang="en-US" altLang="en-US" dirty="0">
                <a:cs typeface="Arial" panose="020B0604020202020204" pitchFamily="34" charset="0"/>
              </a:rPr>
              <a:t>Goal is </a:t>
            </a:r>
            <a:r>
              <a:rPr lang="en-US" altLang="en-US" b="1" dirty="0">
                <a:cs typeface="Arial" panose="020B0604020202020204" pitchFamily="34" charset="0"/>
              </a:rPr>
              <a:t>prevention</a:t>
            </a:r>
          </a:p>
          <a:p>
            <a:pPr marL="0" indent="0">
              <a:buNone/>
            </a:pPr>
            <a:endParaRPr lang="en-US" dirty="0"/>
          </a:p>
        </p:txBody>
      </p:sp>
      <p:pic>
        <p:nvPicPr>
          <p:cNvPr id="5" name="Picture 4">
            <a:extLst>
              <a:ext uri="{FF2B5EF4-FFF2-40B4-BE49-F238E27FC236}">
                <a16:creationId xmlns:a16="http://schemas.microsoft.com/office/drawing/2014/main" id="{34F48101-6BA3-4052-BE4A-038355677480}"/>
              </a:ext>
            </a:extLst>
          </p:cNvPr>
          <p:cNvPicPr>
            <a:picLocks noChangeAspect="1"/>
          </p:cNvPicPr>
          <p:nvPr/>
        </p:nvPicPr>
        <p:blipFill>
          <a:blip r:embed="rId3"/>
          <a:stretch>
            <a:fillRect/>
          </a:stretch>
        </p:blipFill>
        <p:spPr>
          <a:xfrm>
            <a:off x="8570300" y="2974382"/>
            <a:ext cx="2926334" cy="1956986"/>
          </a:xfrm>
          <a:prstGeom prst="rect">
            <a:avLst/>
          </a:prstGeom>
          <a:ln w="38100">
            <a:solidFill>
              <a:schemeClr val="bg1"/>
            </a:solidFill>
          </a:ln>
        </p:spPr>
      </p:pic>
    </p:spTree>
    <p:extLst>
      <p:ext uri="{BB962C8B-B14F-4D97-AF65-F5344CB8AC3E}">
        <p14:creationId xmlns:p14="http://schemas.microsoft.com/office/powerpoint/2010/main" val="3630435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Where does DE fit?</a:t>
            </a:r>
          </a:p>
        </p:txBody>
      </p:sp>
      <p:sp>
        <p:nvSpPr>
          <p:cNvPr id="3" name="Content Placeholder 2"/>
          <p:cNvSpPr>
            <a:spLocks noGrp="1"/>
          </p:cNvSpPr>
          <p:nvPr>
            <p:ph idx="1"/>
          </p:nvPr>
        </p:nvSpPr>
        <p:spPr>
          <a:xfrm>
            <a:off x="2739571" y="1690688"/>
            <a:ext cx="5804066" cy="4524375"/>
          </a:xfrm>
        </p:spPr>
        <p:txBody>
          <a:bodyPr/>
          <a:lstStyle/>
          <a:p>
            <a:r>
              <a:rPr lang="en-US" altLang="en-US" dirty="0"/>
              <a:t>DE integrates across disciplines and agencies</a:t>
            </a:r>
          </a:p>
          <a:p>
            <a:pPr lvl="1"/>
            <a:r>
              <a:rPr lang="en-US" altLang="en-US" dirty="0"/>
              <a:t>Public health and PHEP</a:t>
            </a:r>
          </a:p>
          <a:p>
            <a:pPr lvl="1"/>
            <a:r>
              <a:rPr lang="en-US" altLang="en-US" dirty="0"/>
              <a:t>Hospitals and clinicians</a:t>
            </a:r>
          </a:p>
          <a:p>
            <a:pPr lvl="1"/>
            <a:r>
              <a:rPr lang="en-US" altLang="en-US" dirty="0"/>
              <a:t>Academic partners</a:t>
            </a:r>
          </a:p>
          <a:p>
            <a:pPr lvl="1"/>
            <a:r>
              <a:rPr lang="en-US" altLang="en-US" dirty="0"/>
              <a:t>Industrial hygiene and safety professionals</a:t>
            </a:r>
          </a:p>
          <a:p>
            <a:pPr lvl="1"/>
            <a:r>
              <a:rPr lang="en-US" altLang="en-US" dirty="0"/>
              <a:t>Emergency managers</a:t>
            </a:r>
          </a:p>
          <a:p>
            <a:pPr lvl="1"/>
            <a:r>
              <a:rPr lang="en-US" altLang="en-US" dirty="0"/>
              <a:t>Responders</a:t>
            </a:r>
          </a:p>
          <a:p>
            <a:pPr lvl="1"/>
            <a:r>
              <a:rPr lang="en-US" altLang="en-US" dirty="0"/>
              <a:t>Regulators</a:t>
            </a:r>
          </a:p>
          <a:p>
            <a:pPr lvl="1"/>
            <a:r>
              <a:rPr lang="en-US" altLang="en-US" dirty="0"/>
              <a:t>Business community</a:t>
            </a:r>
          </a:p>
          <a:p>
            <a:pPr marL="0" indent="0">
              <a:buNone/>
            </a:pPr>
            <a:endParaRPr lang="en-US" dirty="0"/>
          </a:p>
        </p:txBody>
      </p:sp>
      <p:pic>
        <p:nvPicPr>
          <p:cNvPr id="4" name="Picture 3">
            <a:extLst>
              <a:ext uri="{FF2B5EF4-FFF2-40B4-BE49-F238E27FC236}">
                <a16:creationId xmlns:a16="http://schemas.microsoft.com/office/drawing/2014/main" id="{E238DE18-D4CA-4873-B833-CD00DC59F634}"/>
              </a:ext>
            </a:extLst>
          </p:cNvPr>
          <p:cNvPicPr>
            <a:picLocks noChangeAspect="1"/>
          </p:cNvPicPr>
          <p:nvPr/>
        </p:nvPicPr>
        <p:blipFill>
          <a:blip r:embed="rId3"/>
          <a:stretch>
            <a:fillRect/>
          </a:stretch>
        </p:blipFill>
        <p:spPr>
          <a:xfrm>
            <a:off x="8543637" y="3429000"/>
            <a:ext cx="2780017" cy="2651990"/>
          </a:xfrm>
          <a:prstGeom prst="rect">
            <a:avLst/>
          </a:prstGeom>
        </p:spPr>
      </p:pic>
    </p:spTree>
    <p:extLst>
      <p:ext uri="{BB962C8B-B14F-4D97-AF65-F5344CB8AC3E}">
        <p14:creationId xmlns:p14="http://schemas.microsoft.com/office/powerpoint/2010/main" val="865633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DE and Incident Command System (ICS)</a:t>
            </a:r>
          </a:p>
        </p:txBody>
      </p:sp>
      <p:sp>
        <p:nvSpPr>
          <p:cNvPr id="3" name="Content Placeholder 2"/>
          <p:cNvSpPr>
            <a:spLocks noGrp="1"/>
          </p:cNvSpPr>
          <p:nvPr>
            <p:ph idx="1"/>
          </p:nvPr>
        </p:nvSpPr>
        <p:spPr>
          <a:xfrm>
            <a:off x="2739571" y="1690688"/>
            <a:ext cx="9089572" cy="4524375"/>
          </a:xfrm>
        </p:spPr>
        <p:txBody>
          <a:bodyPr/>
          <a:lstStyle/>
          <a:p>
            <a:r>
              <a:rPr lang="en-US" altLang="en-US" dirty="0">
                <a:cs typeface="Arial" panose="020B0604020202020204" pitchFamily="34" charset="0"/>
              </a:rPr>
              <a:t>ICS links DE to Medical Unit</a:t>
            </a:r>
          </a:p>
          <a:p>
            <a:endParaRPr lang="en-US" altLang="en-US" dirty="0"/>
          </a:p>
          <a:p>
            <a:r>
              <a:rPr lang="en-US" altLang="en-US" dirty="0"/>
              <a:t>Foundational part of </a:t>
            </a:r>
            <a:r>
              <a:rPr lang="en-US" altLang="en-US" b="1" dirty="0"/>
              <a:t>ESF-8</a:t>
            </a:r>
            <a:r>
              <a:rPr lang="en-US" altLang="en-US" dirty="0"/>
              <a:t> as it relates to PH planning and response</a:t>
            </a:r>
          </a:p>
          <a:p>
            <a:endParaRPr lang="en-US" altLang="en-US" dirty="0"/>
          </a:p>
          <a:p>
            <a:r>
              <a:rPr lang="en-US" altLang="en-US" dirty="0"/>
              <a:t>Provides ICS leadership with credible health data for:</a:t>
            </a:r>
          </a:p>
          <a:p>
            <a:pPr lvl="1"/>
            <a:r>
              <a:rPr lang="en-US" altLang="en-US" sz="2800" b="1" dirty="0"/>
              <a:t>Situational awareness</a:t>
            </a:r>
          </a:p>
          <a:p>
            <a:pPr lvl="1"/>
            <a:r>
              <a:rPr lang="en-US" altLang="en-US" sz="2800" b="1" dirty="0"/>
              <a:t>Making decisions</a:t>
            </a:r>
          </a:p>
          <a:p>
            <a:pPr lvl="1"/>
            <a:r>
              <a:rPr lang="en-US" altLang="en-US" sz="2800" b="1" dirty="0"/>
              <a:t>Allocating resources  </a:t>
            </a:r>
          </a:p>
          <a:p>
            <a:pPr lvl="1"/>
            <a:endParaRPr lang="en-US" altLang="en-US" dirty="0"/>
          </a:p>
          <a:p>
            <a:pPr marL="0" indent="0">
              <a:buNone/>
            </a:pPr>
            <a:endParaRPr lang="en-US" dirty="0"/>
          </a:p>
        </p:txBody>
      </p:sp>
    </p:spTree>
    <p:extLst>
      <p:ext uri="{BB962C8B-B14F-4D97-AF65-F5344CB8AC3E}">
        <p14:creationId xmlns:p14="http://schemas.microsoft.com/office/powerpoint/2010/main" val="1418771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DE and PHEP Capabilities</a:t>
            </a:r>
          </a:p>
        </p:txBody>
      </p:sp>
      <p:sp>
        <p:nvSpPr>
          <p:cNvPr id="3" name="Content Placeholder 2"/>
          <p:cNvSpPr>
            <a:spLocks noGrp="1"/>
          </p:cNvSpPr>
          <p:nvPr>
            <p:ph idx="1"/>
          </p:nvPr>
        </p:nvSpPr>
        <p:spPr>
          <a:xfrm>
            <a:off x="2739571" y="1690688"/>
            <a:ext cx="4889666" cy="4239057"/>
          </a:xfrm>
        </p:spPr>
        <p:txBody>
          <a:bodyPr/>
          <a:lstStyle/>
          <a:p>
            <a:r>
              <a:rPr lang="en-US" altLang="en-US" sz="2800" dirty="0"/>
              <a:t>Recent</a:t>
            </a:r>
            <a:r>
              <a:rPr lang="en-US" altLang="en-US" dirty="0"/>
              <a:t> revisions added references to environmental health functions and partners, including:</a:t>
            </a:r>
          </a:p>
          <a:p>
            <a:pPr lvl="1"/>
            <a:r>
              <a:rPr lang="en-US" altLang="en-US" dirty="0"/>
              <a:t>References to DE tools (CASPER &amp; ACE)</a:t>
            </a:r>
          </a:p>
          <a:p>
            <a:pPr lvl="1"/>
            <a:r>
              <a:rPr lang="en-US" altLang="en-US" dirty="0"/>
              <a:t>Focus on radiological planning before an imminent risk</a:t>
            </a:r>
          </a:p>
          <a:p>
            <a:pPr lvl="1"/>
            <a:r>
              <a:rPr lang="en-US" altLang="en-US" dirty="0"/>
              <a:t>Resources for recovery operations after radiological incidents</a:t>
            </a:r>
          </a:p>
          <a:p>
            <a:pPr marL="0" indent="0">
              <a:buNone/>
            </a:pPr>
            <a:endParaRPr lang="en-US" altLang="en-US" dirty="0"/>
          </a:p>
          <a:p>
            <a:endParaRPr lang="en-US" altLang="en-US" sz="2800" dirty="0"/>
          </a:p>
          <a:p>
            <a:pPr marL="0" indent="0">
              <a:buNone/>
            </a:pPr>
            <a:endParaRPr lang="en-US" dirty="0"/>
          </a:p>
        </p:txBody>
      </p:sp>
      <p:pic>
        <p:nvPicPr>
          <p:cNvPr id="5" name="Picture 4" descr="A screenshot of a cell phone&#10;&#10;Description automatically generated">
            <a:extLst>
              <a:ext uri="{FF2B5EF4-FFF2-40B4-BE49-F238E27FC236}">
                <a16:creationId xmlns:a16="http://schemas.microsoft.com/office/drawing/2014/main" id="{BD34C8DB-54CD-418E-AA9D-9E8519C6D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7654" y="2221417"/>
            <a:ext cx="2472579" cy="3177598"/>
          </a:xfrm>
          <a:prstGeom prst="rect">
            <a:avLst/>
          </a:prstGeom>
          <a:ln w="38100">
            <a:solidFill>
              <a:schemeClr val="bg1"/>
            </a:solidFill>
          </a:ln>
        </p:spPr>
      </p:pic>
    </p:spTree>
    <p:extLst>
      <p:ext uri="{BB962C8B-B14F-4D97-AF65-F5344CB8AC3E}">
        <p14:creationId xmlns:p14="http://schemas.microsoft.com/office/powerpoint/2010/main" val="3731723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DE and PHEP Capabilities</a:t>
            </a:r>
          </a:p>
        </p:txBody>
      </p:sp>
      <p:sp>
        <p:nvSpPr>
          <p:cNvPr id="3" name="Content Placeholder 2"/>
          <p:cNvSpPr>
            <a:spLocks noGrp="1"/>
          </p:cNvSpPr>
          <p:nvPr>
            <p:ph idx="1"/>
          </p:nvPr>
        </p:nvSpPr>
        <p:spPr>
          <a:xfrm>
            <a:off x="2739570" y="1320574"/>
            <a:ext cx="8712200" cy="3991655"/>
          </a:xfrm>
        </p:spPr>
        <p:txBody>
          <a:bodyPr/>
          <a:lstStyle/>
          <a:p>
            <a:r>
              <a:rPr lang="en-US" altLang="en-US" b="1" dirty="0"/>
              <a:t> Capability 1: Community Preparedness</a:t>
            </a:r>
          </a:p>
          <a:p>
            <a:pPr lvl="1"/>
            <a:r>
              <a:rPr lang="en-US" altLang="en-US" dirty="0"/>
              <a:t>Assess and determine risks to the population and identify and map at-risk populations</a:t>
            </a:r>
          </a:p>
          <a:p>
            <a:r>
              <a:rPr lang="en-US" altLang="en-US" b="1" dirty="0"/>
              <a:t>Capability 2: Community Recovery</a:t>
            </a:r>
          </a:p>
          <a:p>
            <a:pPr lvl="1"/>
            <a:r>
              <a:rPr lang="en-US" altLang="en-US" dirty="0"/>
              <a:t>Assess impact and inform recovery efforts post-disaster (using rapid needs assessments, public health research)</a:t>
            </a:r>
          </a:p>
          <a:p>
            <a:r>
              <a:rPr lang="en-US" altLang="en-US" b="1" dirty="0"/>
              <a:t>Capability 3: Emergency Operations Coordination</a:t>
            </a:r>
          </a:p>
          <a:p>
            <a:pPr lvl="1"/>
            <a:r>
              <a:rPr lang="en-US" altLang="en-US" dirty="0"/>
              <a:t>Provide situation awareness to detect need for activation or dissemination of resources</a:t>
            </a:r>
          </a:p>
          <a:p>
            <a:r>
              <a:rPr lang="en-US" altLang="en-US" b="1" dirty="0"/>
              <a:t>Capability 4: Emergency Public Information and Warning</a:t>
            </a:r>
          </a:p>
          <a:p>
            <a:pPr lvl="1"/>
            <a:r>
              <a:rPr lang="en-US" altLang="en-US" dirty="0"/>
              <a:t>Inform health alerts and the development of educational materials</a:t>
            </a:r>
          </a:p>
          <a:p>
            <a:endParaRPr lang="en-US" altLang="en-US" dirty="0"/>
          </a:p>
          <a:p>
            <a:pPr marL="0" indent="0">
              <a:buNone/>
            </a:pPr>
            <a:endParaRPr lang="en-US" dirty="0"/>
          </a:p>
        </p:txBody>
      </p:sp>
    </p:spTree>
    <p:extLst>
      <p:ext uri="{BB962C8B-B14F-4D97-AF65-F5344CB8AC3E}">
        <p14:creationId xmlns:p14="http://schemas.microsoft.com/office/powerpoint/2010/main" val="2134741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1090"/>
            <a:ext cx="8915400" cy="1325563"/>
          </a:xfrm>
        </p:spPr>
        <p:txBody>
          <a:bodyPr/>
          <a:lstStyle/>
          <a:p>
            <a:r>
              <a:rPr lang="en-US" sz="4000" b="1" dirty="0">
                <a:solidFill>
                  <a:srgbClr val="E85205"/>
                </a:solidFill>
              </a:rPr>
              <a:t>DE and PHEP Capabilities</a:t>
            </a:r>
          </a:p>
        </p:txBody>
      </p:sp>
      <p:sp>
        <p:nvSpPr>
          <p:cNvPr id="3" name="Content Placeholder 2"/>
          <p:cNvSpPr>
            <a:spLocks noGrp="1"/>
          </p:cNvSpPr>
          <p:nvPr>
            <p:ph idx="1"/>
          </p:nvPr>
        </p:nvSpPr>
        <p:spPr>
          <a:xfrm>
            <a:off x="2438400" y="1020082"/>
            <a:ext cx="9383486" cy="5097690"/>
          </a:xfrm>
        </p:spPr>
        <p:txBody>
          <a:bodyPr/>
          <a:lstStyle/>
          <a:p>
            <a:r>
              <a:rPr lang="en-US" altLang="en-US" b="1" dirty="0"/>
              <a:t>Capability 5: Fatalities Management</a:t>
            </a:r>
          </a:p>
          <a:p>
            <a:pPr lvl="1"/>
            <a:r>
              <a:rPr lang="en-US" dirty="0"/>
              <a:t>Analyze postmortem data to determine the extent of emergency, and use of electronic death registry system (EDRS) to improve the speed/completeness	</a:t>
            </a:r>
          </a:p>
          <a:p>
            <a:r>
              <a:rPr lang="en-US" altLang="en-US" b="1" dirty="0"/>
              <a:t>Capability 6: Information Sharing</a:t>
            </a:r>
          </a:p>
          <a:p>
            <a:pPr lvl="1"/>
            <a:r>
              <a:rPr lang="en-US" altLang="en-US" dirty="0"/>
              <a:t>Use of electronic case reporting (</a:t>
            </a:r>
            <a:r>
              <a:rPr lang="en-US" altLang="en-US" dirty="0" err="1"/>
              <a:t>eCR</a:t>
            </a:r>
            <a:r>
              <a:rPr lang="en-US" altLang="en-US" dirty="0"/>
              <a:t>), electronic death registration (EDR), electronic laboratory results (ELR), syndromic surveillance (</a:t>
            </a:r>
            <a:r>
              <a:rPr lang="en-US" altLang="en-US" dirty="0" err="1"/>
              <a:t>SyS</a:t>
            </a:r>
            <a:r>
              <a:rPr lang="en-US" altLang="en-US" dirty="0"/>
              <a:t>) reporting</a:t>
            </a:r>
          </a:p>
          <a:p>
            <a:pPr lvl="1"/>
            <a:r>
              <a:rPr lang="en-US" altLang="en-US" dirty="0"/>
              <a:t>Develop of Health Alert Networks (HAN)</a:t>
            </a:r>
          </a:p>
          <a:p>
            <a:r>
              <a:rPr lang="en-US" altLang="en-US" b="1" dirty="0"/>
              <a:t>Capability 7: Mass Care</a:t>
            </a:r>
          </a:p>
          <a:p>
            <a:pPr lvl="1"/>
            <a:r>
              <a:rPr lang="en-US" altLang="en-US" dirty="0"/>
              <a:t>Provide information on needs of population impacted and infection control in mass care settings</a:t>
            </a:r>
          </a:p>
          <a:p>
            <a:r>
              <a:rPr lang="en-US" altLang="en-US" b="1" dirty="0"/>
              <a:t>Capability 8: Medical Countermeasures</a:t>
            </a:r>
          </a:p>
          <a:p>
            <a:pPr lvl="1"/>
            <a:r>
              <a:rPr lang="en-US" altLang="en-US" dirty="0"/>
              <a:t>Use surveillance to determine the need for MCM and to identify at-risk populations</a:t>
            </a:r>
          </a:p>
          <a:p>
            <a:endParaRPr lang="en-US" dirty="0"/>
          </a:p>
        </p:txBody>
      </p:sp>
    </p:spTree>
    <p:extLst>
      <p:ext uri="{BB962C8B-B14F-4D97-AF65-F5344CB8AC3E}">
        <p14:creationId xmlns:p14="http://schemas.microsoft.com/office/powerpoint/2010/main" val="1838479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0"/>
            <a:ext cx="9089573" cy="1325563"/>
          </a:xfrm>
        </p:spPr>
        <p:txBody>
          <a:bodyPr/>
          <a:lstStyle/>
          <a:p>
            <a:r>
              <a:rPr lang="en-US" sz="4000" b="1" dirty="0">
                <a:solidFill>
                  <a:srgbClr val="E85205"/>
                </a:solidFill>
              </a:rPr>
              <a:t>DE and PHEP Capabilities</a:t>
            </a:r>
          </a:p>
        </p:txBody>
      </p:sp>
      <p:sp>
        <p:nvSpPr>
          <p:cNvPr id="3" name="Content Placeholder 2"/>
          <p:cNvSpPr>
            <a:spLocks noGrp="1"/>
          </p:cNvSpPr>
          <p:nvPr>
            <p:ph idx="1"/>
          </p:nvPr>
        </p:nvSpPr>
        <p:spPr>
          <a:xfrm>
            <a:off x="2739570" y="1325563"/>
            <a:ext cx="9089572" cy="4524375"/>
          </a:xfrm>
        </p:spPr>
        <p:txBody>
          <a:bodyPr/>
          <a:lstStyle/>
          <a:p>
            <a:r>
              <a:rPr lang="en-US" altLang="en-US" b="1" dirty="0"/>
              <a:t>Capability 9: Medical Material Management and Distribution</a:t>
            </a:r>
          </a:p>
          <a:p>
            <a:pPr lvl="1"/>
            <a:r>
              <a:rPr lang="en-US" altLang="en-US" dirty="0"/>
              <a:t>Analyze medical and social demographic data to inform medication and durable medical equipment needs</a:t>
            </a:r>
          </a:p>
          <a:p>
            <a:r>
              <a:rPr lang="en-US" altLang="en-US" b="1" dirty="0"/>
              <a:t>Capability 10: Medical Surge</a:t>
            </a:r>
          </a:p>
          <a:p>
            <a:pPr lvl="1"/>
            <a:r>
              <a:rPr lang="en-US" altLang="en-US" dirty="0"/>
              <a:t>Collect data on healthcare delivery system and EMS calls</a:t>
            </a:r>
          </a:p>
          <a:p>
            <a:r>
              <a:rPr lang="en-US" altLang="en-US" b="1" dirty="0"/>
              <a:t>Capability 11: Non-Pharm Interventions</a:t>
            </a:r>
          </a:p>
          <a:p>
            <a:pPr lvl="1"/>
            <a:r>
              <a:rPr lang="en-US" altLang="en-US" dirty="0"/>
              <a:t>Identify/interrupt spread of disease</a:t>
            </a:r>
          </a:p>
          <a:p>
            <a:pPr lvl="1"/>
            <a:r>
              <a:rPr lang="en-US" altLang="en-US" dirty="0"/>
              <a:t>Focus on mass screening processes for contamination &amp; decontamination in response to nuclear/radiological events</a:t>
            </a:r>
          </a:p>
          <a:p>
            <a:r>
              <a:rPr lang="en-US" altLang="en-US" b="1" dirty="0"/>
              <a:t>Capability 12: PH Laboratory &amp; Testing</a:t>
            </a:r>
          </a:p>
          <a:p>
            <a:pPr lvl="1"/>
            <a:r>
              <a:rPr lang="en-US" altLang="en-US" dirty="0"/>
              <a:t>Contextualize lab results for situational awareness</a:t>
            </a:r>
          </a:p>
          <a:p>
            <a:endParaRPr lang="en-US" altLang="en-US" dirty="0"/>
          </a:p>
          <a:p>
            <a:pPr marL="0" indent="0">
              <a:buNone/>
            </a:pPr>
            <a:endParaRPr lang="en-US" dirty="0"/>
          </a:p>
        </p:txBody>
      </p:sp>
    </p:spTree>
    <p:extLst>
      <p:ext uri="{BB962C8B-B14F-4D97-AF65-F5344CB8AC3E}">
        <p14:creationId xmlns:p14="http://schemas.microsoft.com/office/powerpoint/2010/main" val="2764784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DE and PHEP Capabilities</a:t>
            </a:r>
          </a:p>
        </p:txBody>
      </p:sp>
      <p:sp>
        <p:nvSpPr>
          <p:cNvPr id="3" name="Content Placeholder 2"/>
          <p:cNvSpPr>
            <a:spLocks noGrp="1"/>
          </p:cNvSpPr>
          <p:nvPr>
            <p:ph idx="1"/>
          </p:nvPr>
        </p:nvSpPr>
        <p:spPr>
          <a:xfrm>
            <a:off x="2739571" y="1690688"/>
            <a:ext cx="9089572" cy="4524375"/>
          </a:xfrm>
        </p:spPr>
        <p:txBody>
          <a:bodyPr/>
          <a:lstStyle/>
          <a:p>
            <a:r>
              <a:rPr lang="en-US" altLang="en-US" b="1" dirty="0"/>
              <a:t>Capability 13: PH Surveillance and Epidemiological Investigation</a:t>
            </a:r>
          </a:p>
          <a:p>
            <a:pPr lvl="1"/>
            <a:r>
              <a:rPr lang="en-US" altLang="en-US" dirty="0"/>
              <a:t>Monitor trends of illness or injury and provide situation awareness</a:t>
            </a:r>
          </a:p>
          <a:p>
            <a:pPr lvl="1"/>
            <a:r>
              <a:rPr lang="en-US" altLang="en-US" dirty="0"/>
              <a:t>References DE tools (ACE &amp; CASPER) and registries</a:t>
            </a:r>
          </a:p>
          <a:p>
            <a:pPr lvl="1"/>
            <a:r>
              <a:rPr lang="en-US" altLang="en-US" dirty="0"/>
              <a:t>Includes tracking systems, monitoring the exposed, and syndromic surveillance systems</a:t>
            </a:r>
          </a:p>
          <a:p>
            <a:r>
              <a:rPr lang="en-US" altLang="en-US" b="1" dirty="0"/>
              <a:t>Capability 14: Responder Safety and Health</a:t>
            </a:r>
          </a:p>
          <a:p>
            <a:pPr lvl="1"/>
            <a:r>
              <a:rPr lang="en-US" altLang="en-US" dirty="0"/>
              <a:t>Use ERHMS as a resource for responders and volunteers</a:t>
            </a:r>
          </a:p>
          <a:p>
            <a:endParaRPr lang="en-US" altLang="en-US" dirty="0"/>
          </a:p>
          <a:p>
            <a:pPr marL="0" indent="0">
              <a:buNone/>
            </a:pPr>
            <a:endParaRPr lang="en-US" dirty="0"/>
          </a:p>
        </p:txBody>
      </p:sp>
    </p:spTree>
    <p:extLst>
      <p:ext uri="{BB962C8B-B14F-4D97-AF65-F5344CB8AC3E}">
        <p14:creationId xmlns:p14="http://schemas.microsoft.com/office/powerpoint/2010/main" val="327846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88659"/>
            <a:ext cx="12192000" cy="1325563"/>
          </a:xfrm>
        </p:spPr>
        <p:txBody>
          <a:bodyPr/>
          <a:lstStyle/>
          <a:p>
            <a:pPr algn="ctr"/>
            <a:r>
              <a:rPr lang="en-US" b="1" dirty="0"/>
              <a:t>Disaster Epidemiology 101:</a:t>
            </a:r>
            <a:br>
              <a:rPr lang="en-US" dirty="0"/>
            </a:br>
            <a:r>
              <a:rPr lang="en-US" dirty="0"/>
              <a:t>Tools for Public Health Preparedness, Response, and Recovery</a:t>
            </a:r>
          </a:p>
        </p:txBody>
      </p:sp>
      <p:sp>
        <p:nvSpPr>
          <p:cNvPr id="3" name="Content Placeholder 2"/>
          <p:cNvSpPr>
            <a:spLocks noGrp="1"/>
          </p:cNvSpPr>
          <p:nvPr>
            <p:ph idx="1"/>
          </p:nvPr>
        </p:nvSpPr>
        <p:spPr>
          <a:xfrm>
            <a:off x="33850" y="5673460"/>
            <a:ext cx="5809151" cy="1006929"/>
          </a:xfrm>
        </p:spPr>
        <p:txBody>
          <a:bodyPr/>
          <a:lstStyle/>
          <a:p>
            <a:pPr marL="0" indent="0">
              <a:buNone/>
            </a:pPr>
            <a:r>
              <a:rPr lang="en-US" sz="2400" dirty="0"/>
              <a:t>Tess </a:t>
            </a:r>
            <a:r>
              <a:rPr lang="en-US" sz="2400" dirty="0" err="1"/>
              <a:t>Konen</a:t>
            </a:r>
            <a:r>
              <a:rPr lang="en-US" sz="2400" dirty="0"/>
              <a:t>, MPH</a:t>
            </a:r>
            <a:br>
              <a:rPr lang="en-US" sz="2400" dirty="0"/>
            </a:br>
            <a:r>
              <a:rPr lang="en-US" sz="2400" dirty="0"/>
              <a:t>Senior Epidemiologist</a:t>
            </a:r>
            <a:br>
              <a:rPr lang="en-US" sz="2400" dirty="0"/>
            </a:br>
            <a:r>
              <a:rPr lang="en-US" sz="2400" dirty="0"/>
              <a:t>Minnesota Department of Health </a:t>
            </a:r>
          </a:p>
        </p:txBody>
      </p:sp>
      <p:sp>
        <p:nvSpPr>
          <p:cNvPr id="4" name="Content Placeholder 2">
            <a:extLst>
              <a:ext uri="{FF2B5EF4-FFF2-40B4-BE49-F238E27FC236}">
                <a16:creationId xmlns:a16="http://schemas.microsoft.com/office/drawing/2014/main" id="{A5820E7C-388D-42BB-8F5A-D5FA2F62942E}"/>
              </a:ext>
            </a:extLst>
          </p:cNvPr>
          <p:cNvSpPr txBox="1">
            <a:spLocks/>
          </p:cNvSpPr>
          <p:nvPr/>
        </p:nvSpPr>
        <p:spPr bwMode="auto">
          <a:xfrm>
            <a:off x="3643324" y="5673461"/>
            <a:ext cx="8430557" cy="10069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itchFamily="9" charset="0"/>
              <a:buChar char="•"/>
              <a:defRPr sz="2800" kern="1200">
                <a:solidFill>
                  <a:schemeClr val="tx1"/>
                </a:solidFill>
                <a:latin typeface="+mn-lt"/>
                <a:ea typeface="ＭＳ Ｐゴシック" pitchFamily="-111" charset="-128"/>
                <a:cs typeface="ＭＳ Ｐゴシック" pitchFamily="-111" charset="-128"/>
              </a:defRPr>
            </a:lvl1pPr>
            <a:lvl2pPr marL="685800" indent="-228600" algn="l" rtl="0" eaLnBrk="1" fontAlgn="base" hangingPunct="1">
              <a:lnSpc>
                <a:spcPct val="90000"/>
              </a:lnSpc>
              <a:spcBef>
                <a:spcPts val="500"/>
              </a:spcBef>
              <a:spcAft>
                <a:spcPct val="0"/>
              </a:spcAft>
              <a:buFont typeface="Arial" pitchFamily="9" charset="0"/>
              <a:buChar char="•"/>
              <a:defRPr sz="2400" kern="1200">
                <a:solidFill>
                  <a:schemeClr val="tx1"/>
                </a:solidFill>
                <a:latin typeface="+mn-lt"/>
                <a:ea typeface="ＭＳ Ｐゴシック" pitchFamily="-111" charset="-128"/>
                <a:cs typeface="+mn-cs"/>
              </a:defRPr>
            </a:lvl2pPr>
            <a:lvl3pPr marL="1143000" indent="-228600" algn="l" rtl="0" eaLnBrk="1" fontAlgn="base" hangingPunct="1">
              <a:lnSpc>
                <a:spcPct val="90000"/>
              </a:lnSpc>
              <a:spcBef>
                <a:spcPts val="500"/>
              </a:spcBef>
              <a:spcAft>
                <a:spcPct val="0"/>
              </a:spcAft>
              <a:buFont typeface="Arial" pitchFamily="9" charset="0"/>
              <a:buChar char="•"/>
              <a:defRPr sz="2000" kern="1200">
                <a:solidFill>
                  <a:schemeClr val="tx1"/>
                </a:solidFill>
                <a:latin typeface="+mn-lt"/>
                <a:ea typeface="ＭＳ Ｐゴシック" pitchFamily="-111" charset="-128"/>
                <a:cs typeface="+mn-cs"/>
              </a:defRPr>
            </a:lvl3pPr>
            <a:lvl4pPr marL="1600200" indent="-228600" algn="l" rtl="0" eaLnBrk="1" fontAlgn="base" hangingPunct="1">
              <a:lnSpc>
                <a:spcPct val="90000"/>
              </a:lnSpc>
              <a:spcBef>
                <a:spcPts val="500"/>
              </a:spcBef>
              <a:spcAft>
                <a:spcPct val="0"/>
              </a:spcAft>
              <a:buFont typeface="Arial" pitchFamily="9" charset="0"/>
              <a:buChar char="•"/>
              <a:defRPr kern="1200">
                <a:solidFill>
                  <a:schemeClr val="tx1"/>
                </a:solidFill>
                <a:latin typeface="+mn-lt"/>
                <a:ea typeface="ＭＳ Ｐゴシック" pitchFamily="-111" charset="-128"/>
                <a:cs typeface="+mn-cs"/>
              </a:defRPr>
            </a:lvl4pPr>
            <a:lvl5pPr marL="2057400" indent="-228600" algn="l" rtl="0" eaLnBrk="1" fontAlgn="base" hangingPunct="1">
              <a:lnSpc>
                <a:spcPct val="90000"/>
              </a:lnSpc>
              <a:spcBef>
                <a:spcPts val="500"/>
              </a:spcBef>
              <a:spcAft>
                <a:spcPct val="0"/>
              </a:spcAft>
              <a:buFont typeface="Arial" pitchFamily="9" charset="0"/>
              <a:buChar char="•"/>
              <a:defRPr kern="1200">
                <a:solidFill>
                  <a:schemeClr val="tx1"/>
                </a:solidFill>
                <a:latin typeface="+mn-lt"/>
                <a:ea typeface="ＭＳ Ｐゴシック" pitchFamily="-111"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itchFamily="9" charset="0"/>
              <a:buNone/>
            </a:pPr>
            <a:r>
              <a:rPr lang="en-US" sz="2400" dirty="0"/>
              <a:t>Hayleigh McCall, MPH</a:t>
            </a:r>
            <a:br>
              <a:rPr lang="en-US" sz="2400" dirty="0"/>
            </a:br>
            <a:r>
              <a:rPr lang="en-US" sz="2400" dirty="0"/>
              <a:t>Program Analyst</a:t>
            </a:r>
            <a:br>
              <a:rPr lang="en-US" sz="2400" dirty="0"/>
            </a:br>
            <a:r>
              <a:rPr lang="en-US" sz="2400" dirty="0"/>
              <a:t>Council of State and Territorial Epidemiologists (CSTE)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DE and HPP Capabilities</a:t>
            </a:r>
          </a:p>
        </p:txBody>
      </p:sp>
      <p:sp>
        <p:nvSpPr>
          <p:cNvPr id="3" name="Content Placeholder 2"/>
          <p:cNvSpPr>
            <a:spLocks noGrp="1"/>
          </p:cNvSpPr>
          <p:nvPr>
            <p:ph idx="1"/>
          </p:nvPr>
        </p:nvSpPr>
        <p:spPr>
          <a:xfrm>
            <a:off x="2739571" y="1690688"/>
            <a:ext cx="9089572" cy="4524375"/>
          </a:xfrm>
        </p:spPr>
        <p:txBody>
          <a:bodyPr/>
          <a:lstStyle/>
          <a:p>
            <a:r>
              <a:rPr lang="en-US" altLang="en-US" b="1" dirty="0"/>
              <a:t>Capability 3: Emergency Operations Coordination</a:t>
            </a:r>
          </a:p>
          <a:p>
            <a:pPr lvl="1"/>
            <a:r>
              <a:rPr lang="en-US" altLang="en-US" dirty="0"/>
              <a:t>Support healthcare response efforts through coordination of resources</a:t>
            </a:r>
          </a:p>
          <a:p>
            <a:r>
              <a:rPr lang="en-US" altLang="en-US" b="1" dirty="0"/>
              <a:t>Capability 6: Information Sharing</a:t>
            </a:r>
          </a:p>
          <a:p>
            <a:pPr lvl="1"/>
            <a:r>
              <a:rPr lang="en-US" altLang="en-US" dirty="0"/>
              <a:t>Provide situation awareness and contribute to the incident common operating picture</a:t>
            </a:r>
          </a:p>
          <a:p>
            <a:endParaRPr lang="en-US" altLang="en-US" dirty="0"/>
          </a:p>
          <a:p>
            <a:pPr marL="0" indent="0">
              <a:buNone/>
            </a:pPr>
            <a:endParaRPr lang="en-US" dirty="0"/>
          </a:p>
        </p:txBody>
      </p:sp>
    </p:spTree>
    <p:extLst>
      <p:ext uri="{BB962C8B-B14F-4D97-AF65-F5344CB8AC3E}">
        <p14:creationId xmlns:p14="http://schemas.microsoft.com/office/powerpoint/2010/main" val="1911999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Conceptual framework</a:t>
            </a:r>
          </a:p>
        </p:txBody>
      </p:sp>
      <p:sp>
        <p:nvSpPr>
          <p:cNvPr id="3" name="Content Placeholder 2"/>
          <p:cNvSpPr>
            <a:spLocks noGrp="1"/>
          </p:cNvSpPr>
          <p:nvPr>
            <p:ph idx="1"/>
          </p:nvPr>
        </p:nvSpPr>
        <p:spPr>
          <a:xfrm>
            <a:off x="2739571" y="1690688"/>
            <a:ext cx="5219096" cy="3426257"/>
          </a:xfrm>
        </p:spPr>
        <p:txBody>
          <a:bodyPr/>
          <a:lstStyle/>
          <a:p>
            <a:r>
              <a:rPr lang="en-US" altLang="en-US" dirty="0"/>
              <a:t>Framework identified the applications of epidemiology in disaster settings</a:t>
            </a:r>
          </a:p>
          <a:p>
            <a:endParaRPr lang="en-US" altLang="en-US" dirty="0"/>
          </a:p>
          <a:p>
            <a:r>
              <a:rPr lang="en-US" altLang="en-US" dirty="0"/>
              <a:t>Developed by:</a:t>
            </a:r>
          </a:p>
          <a:p>
            <a:pPr lvl="1"/>
            <a:r>
              <a:rPr lang="en-US" altLang="en-US" dirty="0"/>
              <a:t>Centers for Disease Control &amp; Prevention (</a:t>
            </a:r>
            <a:r>
              <a:rPr lang="en-US" altLang="en-US" b="1" dirty="0"/>
              <a:t>CDC</a:t>
            </a:r>
            <a:r>
              <a:rPr lang="en-US" altLang="en-US" dirty="0"/>
              <a:t>)/National Center for Environmental Health (</a:t>
            </a:r>
            <a:r>
              <a:rPr lang="en-US" altLang="en-US" b="1" dirty="0"/>
              <a:t>NCEH</a:t>
            </a:r>
            <a:r>
              <a:rPr lang="en-US" altLang="en-US" dirty="0"/>
              <a:t>)</a:t>
            </a:r>
          </a:p>
          <a:p>
            <a:pPr lvl="1"/>
            <a:r>
              <a:rPr lang="en-US" altLang="en-US" dirty="0"/>
              <a:t>Council of State and Territorial Epidemiologists (</a:t>
            </a:r>
            <a:r>
              <a:rPr lang="en-US" altLang="en-US" b="1" dirty="0"/>
              <a:t>CSTE</a:t>
            </a:r>
            <a:r>
              <a:rPr lang="en-US" altLang="en-US" dirty="0"/>
              <a:t>)</a:t>
            </a:r>
          </a:p>
          <a:p>
            <a:endParaRPr lang="en-US" altLang="en-US" dirty="0"/>
          </a:p>
          <a:p>
            <a:pPr marL="0" indent="0">
              <a:buNone/>
            </a:pPr>
            <a:endParaRPr lang="en-US" dirty="0"/>
          </a:p>
        </p:txBody>
      </p:sp>
      <p:pic>
        <p:nvPicPr>
          <p:cNvPr id="5" name="Picture 4">
            <a:extLst>
              <a:ext uri="{FF2B5EF4-FFF2-40B4-BE49-F238E27FC236}">
                <a16:creationId xmlns:a16="http://schemas.microsoft.com/office/drawing/2014/main" id="{86D7C5B7-B3FF-4471-9165-4C3F9B187AF6}"/>
              </a:ext>
            </a:extLst>
          </p:cNvPr>
          <p:cNvPicPr>
            <a:picLocks noChangeAspect="1"/>
          </p:cNvPicPr>
          <p:nvPr/>
        </p:nvPicPr>
        <p:blipFill>
          <a:blip r:embed="rId3"/>
          <a:stretch>
            <a:fillRect/>
          </a:stretch>
        </p:blipFill>
        <p:spPr>
          <a:xfrm>
            <a:off x="8686876" y="2258035"/>
            <a:ext cx="2414058" cy="1770309"/>
          </a:xfrm>
          <a:prstGeom prst="rect">
            <a:avLst/>
          </a:prstGeom>
          <a:ln w="38100">
            <a:solidFill>
              <a:schemeClr val="bg1"/>
            </a:solidFill>
          </a:ln>
        </p:spPr>
      </p:pic>
      <p:pic>
        <p:nvPicPr>
          <p:cNvPr id="6" name="Picture 5">
            <a:extLst>
              <a:ext uri="{FF2B5EF4-FFF2-40B4-BE49-F238E27FC236}">
                <a16:creationId xmlns:a16="http://schemas.microsoft.com/office/drawing/2014/main" id="{A6626B40-615C-4382-A1D6-CB209805870D}"/>
              </a:ext>
            </a:extLst>
          </p:cNvPr>
          <p:cNvPicPr>
            <a:picLocks noChangeAspect="1"/>
          </p:cNvPicPr>
          <p:nvPr/>
        </p:nvPicPr>
        <p:blipFill>
          <a:blip r:embed="rId4"/>
          <a:stretch>
            <a:fillRect/>
          </a:stretch>
        </p:blipFill>
        <p:spPr>
          <a:xfrm>
            <a:off x="8327097" y="4595692"/>
            <a:ext cx="3133616" cy="1042506"/>
          </a:xfrm>
          <a:prstGeom prst="rect">
            <a:avLst/>
          </a:prstGeom>
        </p:spPr>
      </p:pic>
    </p:spTree>
    <p:extLst>
      <p:ext uri="{BB962C8B-B14F-4D97-AF65-F5344CB8AC3E}">
        <p14:creationId xmlns:p14="http://schemas.microsoft.com/office/powerpoint/2010/main" val="1970556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The Disaster Management Cycle</a:t>
            </a:r>
          </a:p>
        </p:txBody>
      </p:sp>
      <p:graphicFrame>
        <p:nvGraphicFramePr>
          <p:cNvPr id="4" name="Diagram 3">
            <a:extLst>
              <a:ext uri="{FF2B5EF4-FFF2-40B4-BE49-F238E27FC236}">
                <a16:creationId xmlns:a16="http://schemas.microsoft.com/office/drawing/2014/main" id="{6FF62B07-F545-445B-9957-A9437C1447F7}"/>
              </a:ext>
            </a:extLst>
          </p:cNvPr>
          <p:cNvGraphicFramePr/>
          <p:nvPr>
            <p:extLst>
              <p:ext uri="{D42A27DB-BD31-4B8C-83A1-F6EECF244321}">
                <p14:modId xmlns:p14="http://schemas.microsoft.com/office/powerpoint/2010/main" val="2810271100"/>
              </p:ext>
            </p:extLst>
          </p:nvPr>
        </p:nvGraphicFramePr>
        <p:xfrm>
          <a:off x="4236356" y="209723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FB854770-4102-4D79-B091-2AC423271EFE}"/>
              </a:ext>
            </a:extLst>
          </p:cNvPr>
          <p:cNvSpPr txBox="1"/>
          <p:nvPr/>
        </p:nvSpPr>
        <p:spPr>
          <a:xfrm>
            <a:off x="9782175" y="1819275"/>
            <a:ext cx="2046968" cy="400110"/>
          </a:xfrm>
          <a:prstGeom prst="rect">
            <a:avLst/>
          </a:prstGeom>
          <a:noFill/>
        </p:spPr>
        <p:txBody>
          <a:bodyPr wrap="square" rtlCol="0">
            <a:spAutoFit/>
          </a:bodyPr>
          <a:lstStyle/>
          <a:p>
            <a:r>
              <a:rPr lang="en-US" sz="2000" b="1" dirty="0"/>
              <a:t>Pre-disaster</a:t>
            </a:r>
          </a:p>
        </p:txBody>
      </p:sp>
      <p:sp>
        <p:nvSpPr>
          <p:cNvPr id="9" name="TextBox 8">
            <a:extLst>
              <a:ext uri="{FF2B5EF4-FFF2-40B4-BE49-F238E27FC236}">
                <a16:creationId xmlns:a16="http://schemas.microsoft.com/office/drawing/2014/main" id="{CED0F7E2-CD39-4E4C-B3B6-89E64413547A}"/>
              </a:ext>
            </a:extLst>
          </p:cNvPr>
          <p:cNvSpPr txBox="1"/>
          <p:nvPr/>
        </p:nvSpPr>
        <p:spPr>
          <a:xfrm>
            <a:off x="6753225" y="5961183"/>
            <a:ext cx="2046968" cy="400110"/>
          </a:xfrm>
          <a:prstGeom prst="rect">
            <a:avLst/>
          </a:prstGeom>
          <a:noFill/>
        </p:spPr>
        <p:txBody>
          <a:bodyPr wrap="square" rtlCol="0">
            <a:spAutoFit/>
          </a:bodyPr>
          <a:lstStyle/>
          <a:p>
            <a:r>
              <a:rPr lang="en-US" sz="2000" b="1" dirty="0"/>
              <a:t>Disaster</a:t>
            </a:r>
          </a:p>
        </p:txBody>
      </p:sp>
      <p:sp>
        <p:nvSpPr>
          <p:cNvPr id="10" name="TextBox 9">
            <a:extLst>
              <a:ext uri="{FF2B5EF4-FFF2-40B4-BE49-F238E27FC236}">
                <a16:creationId xmlns:a16="http://schemas.microsoft.com/office/drawing/2014/main" id="{2146B76C-27D2-4FF2-9EE0-66D39542A0AC}"/>
              </a:ext>
            </a:extLst>
          </p:cNvPr>
          <p:cNvSpPr txBox="1"/>
          <p:nvPr/>
        </p:nvSpPr>
        <p:spPr>
          <a:xfrm>
            <a:off x="3212872" y="1819275"/>
            <a:ext cx="2046968" cy="400110"/>
          </a:xfrm>
          <a:prstGeom prst="rect">
            <a:avLst/>
          </a:prstGeom>
          <a:noFill/>
        </p:spPr>
        <p:txBody>
          <a:bodyPr wrap="square" rtlCol="0">
            <a:spAutoFit/>
          </a:bodyPr>
          <a:lstStyle/>
          <a:p>
            <a:r>
              <a:rPr lang="en-US" sz="2000" b="1" dirty="0"/>
              <a:t>Post-disaster</a:t>
            </a:r>
          </a:p>
        </p:txBody>
      </p:sp>
    </p:spTree>
    <p:extLst>
      <p:ext uri="{BB962C8B-B14F-4D97-AF65-F5344CB8AC3E}">
        <p14:creationId xmlns:p14="http://schemas.microsoft.com/office/powerpoint/2010/main" val="3399700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The Disaster Management Cycle</a:t>
            </a:r>
          </a:p>
        </p:txBody>
      </p:sp>
      <p:graphicFrame>
        <p:nvGraphicFramePr>
          <p:cNvPr id="4" name="Diagram 3">
            <a:extLst>
              <a:ext uri="{FF2B5EF4-FFF2-40B4-BE49-F238E27FC236}">
                <a16:creationId xmlns:a16="http://schemas.microsoft.com/office/drawing/2014/main" id="{6FF62B07-F545-445B-9957-A9437C1447F7}"/>
              </a:ext>
            </a:extLst>
          </p:cNvPr>
          <p:cNvGraphicFramePr/>
          <p:nvPr>
            <p:extLst/>
          </p:nvPr>
        </p:nvGraphicFramePr>
        <p:xfrm>
          <a:off x="4236356" y="209723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FB854770-4102-4D79-B091-2AC423271EFE}"/>
              </a:ext>
            </a:extLst>
          </p:cNvPr>
          <p:cNvSpPr txBox="1"/>
          <p:nvPr/>
        </p:nvSpPr>
        <p:spPr>
          <a:xfrm>
            <a:off x="9535432" y="1671638"/>
            <a:ext cx="2656568" cy="1477328"/>
          </a:xfrm>
          <a:prstGeom prst="rect">
            <a:avLst/>
          </a:prstGeom>
          <a:noFill/>
        </p:spPr>
        <p:txBody>
          <a:bodyPr wrap="square" rtlCol="0">
            <a:spAutoFit/>
          </a:bodyPr>
          <a:lstStyle/>
          <a:p>
            <a:r>
              <a:rPr lang="en-US" dirty="0"/>
              <a:t>Pre-disaster:</a:t>
            </a:r>
          </a:p>
          <a:p>
            <a:pPr marL="342900" indent="-342900">
              <a:buFont typeface="Arial" panose="020B0604020202020204" pitchFamily="34" charset="0"/>
              <a:buChar char="•"/>
            </a:pPr>
            <a:r>
              <a:rPr lang="en-US" b="1" dirty="0"/>
              <a:t>Epidemiology investigations</a:t>
            </a:r>
          </a:p>
          <a:p>
            <a:pPr marL="342900" indent="-342900">
              <a:buFont typeface="Arial" panose="020B0604020202020204" pitchFamily="34" charset="0"/>
              <a:buChar char="•"/>
            </a:pPr>
            <a:r>
              <a:rPr lang="en-US" b="1" dirty="0"/>
              <a:t>Evaluation and risk studies</a:t>
            </a:r>
          </a:p>
        </p:txBody>
      </p:sp>
      <p:sp>
        <p:nvSpPr>
          <p:cNvPr id="9" name="TextBox 8">
            <a:extLst>
              <a:ext uri="{FF2B5EF4-FFF2-40B4-BE49-F238E27FC236}">
                <a16:creationId xmlns:a16="http://schemas.microsoft.com/office/drawing/2014/main" id="{CED0F7E2-CD39-4E4C-B3B6-89E64413547A}"/>
              </a:ext>
            </a:extLst>
          </p:cNvPr>
          <p:cNvSpPr txBox="1"/>
          <p:nvPr/>
        </p:nvSpPr>
        <p:spPr>
          <a:xfrm>
            <a:off x="2990849" y="5191124"/>
            <a:ext cx="4371975" cy="1477328"/>
          </a:xfrm>
          <a:prstGeom prst="rect">
            <a:avLst/>
          </a:prstGeom>
          <a:noFill/>
        </p:spPr>
        <p:txBody>
          <a:bodyPr wrap="square" rtlCol="0">
            <a:spAutoFit/>
          </a:bodyPr>
          <a:lstStyle/>
          <a:p>
            <a:r>
              <a:rPr lang="en-US" dirty="0"/>
              <a:t>Disaster:</a:t>
            </a:r>
          </a:p>
          <a:p>
            <a:pPr marL="342900" indent="-342900">
              <a:buFont typeface="Arial" panose="020B0604020202020204" pitchFamily="34" charset="0"/>
              <a:buChar char="•"/>
            </a:pPr>
            <a:r>
              <a:rPr lang="en-US" b="1" dirty="0"/>
              <a:t>Surveillance </a:t>
            </a:r>
          </a:p>
          <a:p>
            <a:pPr marL="800100" lvl="1" indent="-342900">
              <a:buFont typeface="Arial" panose="020B0604020202020204" pitchFamily="34" charset="0"/>
              <a:buChar char="•"/>
            </a:pPr>
            <a:r>
              <a:rPr lang="en-US" b="1" dirty="0"/>
              <a:t>Affected communities</a:t>
            </a:r>
          </a:p>
          <a:p>
            <a:pPr marL="800100" lvl="1" indent="-342900">
              <a:buFont typeface="Arial" panose="020B0604020202020204" pitchFamily="34" charset="0"/>
              <a:buChar char="•"/>
            </a:pPr>
            <a:r>
              <a:rPr lang="en-US" b="1" dirty="0"/>
              <a:t>Responders</a:t>
            </a:r>
          </a:p>
          <a:p>
            <a:pPr marL="342900" indent="-342900">
              <a:buFont typeface="Arial" panose="020B0604020202020204" pitchFamily="34" charset="0"/>
              <a:buChar char="•"/>
            </a:pPr>
            <a:r>
              <a:rPr lang="en-US" b="1" dirty="0"/>
              <a:t>Rapid needs assessments</a:t>
            </a:r>
          </a:p>
        </p:txBody>
      </p:sp>
      <p:sp>
        <p:nvSpPr>
          <p:cNvPr id="10" name="TextBox 9">
            <a:extLst>
              <a:ext uri="{FF2B5EF4-FFF2-40B4-BE49-F238E27FC236}">
                <a16:creationId xmlns:a16="http://schemas.microsoft.com/office/drawing/2014/main" id="{2146B76C-27D2-4FF2-9EE0-66D39542A0AC}"/>
              </a:ext>
            </a:extLst>
          </p:cNvPr>
          <p:cNvSpPr txBox="1"/>
          <p:nvPr/>
        </p:nvSpPr>
        <p:spPr>
          <a:xfrm>
            <a:off x="2990849" y="1635573"/>
            <a:ext cx="2046968" cy="923330"/>
          </a:xfrm>
          <a:prstGeom prst="rect">
            <a:avLst/>
          </a:prstGeom>
          <a:noFill/>
        </p:spPr>
        <p:txBody>
          <a:bodyPr wrap="square" rtlCol="0">
            <a:spAutoFit/>
          </a:bodyPr>
          <a:lstStyle/>
          <a:p>
            <a:r>
              <a:rPr lang="en-US" dirty="0"/>
              <a:t>Post-disaster:</a:t>
            </a:r>
          </a:p>
          <a:p>
            <a:pPr marL="342900" indent="-342900">
              <a:buFont typeface="Arial" panose="020B0604020202020204" pitchFamily="34" charset="0"/>
              <a:buChar char="•"/>
            </a:pPr>
            <a:r>
              <a:rPr lang="en-US" b="1" dirty="0"/>
              <a:t>Tracking</a:t>
            </a:r>
          </a:p>
          <a:p>
            <a:pPr marL="342900" indent="-342900">
              <a:buFont typeface="Arial" panose="020B0604020202020204" pitchFamily="34" charset="0"/>
              <a:buChar char="•"/>
            </a:pPr>
            <a:r>
              <a:rPr lang="en-US" b="1" dirty="0"/>
              <a:t>Registries</a:t>
            </a:r>
          </a:p>
        </p:txBody>
      </p:sp>
    </p:spTree>
    <p:extLst>
      <p:ext uri="{BB962C8B-B14F-4D97-AF65-F5344CB8AC3E}">
        <p14:creationId xmlns:p14="http://schemas.microsoft.com/office/powerpoint/2010/main" val="4107806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Who is a disaster epidemiologist?</a:t>
            </a:r>
          </a:p>
        </p:txBody>
      </p:sp>
      <p:sp>
        <p:nvSpPr>
          <p:cNvPr id="3" name="Content Placeholder 2"/>
          <p:cNvSpPr>
            <a:spLocks noGrp="1"/>
          </p:cNvSpPr>
          <p:nvPr>
            <p:ph idx="1"/>
          </p:nvPr>
        </p:nvSpPr>
        <p:spPr>
          <a:xfrm>
            <a:off x="2739571" y="1690688"/>
            <a:ext cx="9089572" cy="4524375"/>
          </a:xfrm>
        </p:spPr>
        <p:txBody>
          <a:bodyPr/>
          <a:lstStyle/>
          <a:p>
            <a:r>
              <a:rPr lang="en-US" altLang="en-US" dirty="0"/>
              <a:t>When an incident happens, a disaster epidemiologist should be pulled from areas of public health that are most affected</a:t>
            </a:r>
            <a:br>
              <a:rPr lang="en-US" altLang="en-US" dirty="0"/>
            </a:br>
            <a:endParaRPr lang="en-US" altLang="en-US" dirty="0"/>
          </a:p>
          <a:p>
            <a:pPr lvl="1"/>
            <a:r>
              <a:rPr lang="en-US" altLang="en-US" b="1" dirty="0"/>
              <a:t>Hurricane: </a:t>
            </a:r>
            <a:r>
              <a:rPr lang="en-US" altLang="en-US" dirty="0"/>
              <a:t>epidemiologist with water quality training</a:t>
            </a:r>
          </a:p>
          <a:p>
            <a:pPr lvl="1"/>
            <a:r>
              <a:rPr lang="en-US" altLang="en-US" b="1" dirty="0"/>
              <a:t>Radiation event: </a:t>
            </a:r>
            <a:r>
              <a:rPr lang="en-US" altLang="en-US" dirty="0"/>
              <a:t>epidemiologist with radiologic exposure training</a:t>
            </a:r>
          </a:p>
          <a:p>
            <a:pPr lvl="1"/>
            <a:r>
              <a:rPr lang="en-US" altLang="en-US" b="1" dirty="0"/>
              <a:t>Chemical spill: </a:t>
            </a:r>
            <a:r>
              <a:rPr lang="en-US" altLang="en-US" dirty="0"/>
              <a:t>epidemiologist with exposure science training</a:t>
            </a:r>
          </a:p>
          <a:p>
            <a:pPr lvl="1"/>
            <a:r>
              <a:rPr lang="en-US" altLang="en-US" b="1" dirty="0"/>
              <a:t>Mass evacuation: </a:t>
            </a:r>
            <a:r>
              <a:rPr lang="en-US" altLang="en-US" dirty="0"/>
              <a:t>epidemiologist with shelter surveillance training</a:t>
            </a:r>
          </a:p>
          <a:p>
            <a:endParaRPr lang="en-US" altLang="en-US" dirty="0"/>
          </a:p>
          <a:p>
            <a:pPr marL="0" indent="0">
              <a:buNone/>
            </a:pPr>
            <a:endParaRPr lang="en-US" dirty="0"/>
          </a:p>
        </p:txBody>
      </p:sp>
    </p:spTree>
    <p:extLst>
      <p:ext uri="{BB962C8B-B14F-4D97-AF65-F5344CB8AC3E}">
        <p14:creationId xmlns:p14="http://schemas.microsoft.com/office/powerpoint/2010/main" val="2392576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Who is a disaster epidemiologist?</a:t>
            </a:r>
          </a:p>
        </p:txBody>
      </p:sp>
      <p:sp>
        <p:nvSpPr>
          <p:cNvPr id="6" name="Content Placeholder 2">
            <a:extLst>
              <a:ext uri="{FF2B5EF4-FFF2-40B4-BE49-F238E27FC236}">
                <a16:creationId xmlns:a16="http://schemas.microsoft.com/office/drawing/2014/main" id="{786CD1B3-AC0D-4317-9276-93C492A71FD0}"/>
              </a:ext>
            </a:extLst>
          </p:cNvPr>
          <p:cNvSpPr>
            <a:spLocks noGrp="1"/>
          </p:cNvSpPr>
          <p:nvPr>
            <p:ph idx="1"/>
          </p:nvPr>
        </p:nvSpPr>
        <p:spPr>
          <a:xfrm>
            <a:off x="2739570" y="1690688"/>
            <a:ext cx="4328340" cy="4270687"/>
          </a:xfrm>
        </p:spPr>
        <p:txBody>
          <a:bodyPr>
            <a:normAutofit/>
          </a:bodyPr>
          <a:lstStyle/>
          <a:p>
            <a:pPr marL="0" indent="0">
              <a:lnSpc>
                <a:spcPct val="90000"/>
              </a:lnSpc>
              <a:spcBef>
                <a:spcPts val="1000"/>
              </a:spcBef>
              <a:buFont typeface="Arial" panose="020B0604020202020204" pitchFamily="34" charset="0"/>
              <a:buNone/>
            </a:pPr>
            <a:r>
              <a:rPr lang="en-US" u="sng" dirty="0">
                <a:cs typeface="Arial" panose="020B0604020202020204" pitchFamily="34" charset="0"/>
              </a:rPr>
              <a:t>Preparedness Epidemiology</a:t>
            </a:r>
          </a:p>
          <a:p>
            <a:pPr>
              <a:lnSpc>
                <a:spcPct val="90000"/>
              </a:lnSpc>
              <a:spcBef>
                <a:spcPts val="1000"/>
              </a:spcBef>
            </a:pPr>
            <a:r>
              <a:rPr lang="en-US" dirty="0">
                <a:cs typeface="Arial" panose="020B0604020202020204" pitchFamily="34" charset="0"/>
              </a:rPr>
              <a:t>Focus: large-scale infectious disease outbreaks and bioterrorism</a:t>
            </a:r>
          </a:p>
          <a:p>
            <a:pPr>
              <a:lnSpc>
                <a:spcPct val="90000"/>
              </a:lnSpc>
              <a:spcBef>
                <a:spcPts val="1000"/>
              </a:spcBef>
            </a:pPr>
            <a:endParaRPr lang="en-US" dirty="0">
              <a:cs typeface="Arial" panose="020B0604020202020204" pitchFamily="34" charset="0"/>
            </a:endParaRPr>
          </a:p>
          <a:p>
            <a:pPr>
              <a:lnSpc>
                <a:spcPct val="90000"/>
              </a:lnSpc>
              <a:spcBef>
                <a:spcPts val="1000"/>
              </a:spcBef>
            </a:pPr>
            <a:r>
              <a:rPr lang="en-US" dirty="0">
                <a:cs typeface="Arial" panose="020B0604020202020204" pitchFamily="34" charset="0"/>
              </a:rPr>
              <a:t>Epidemiologists follow confirmed, probable, and suspect case counts</a:t>
            </a:r>
          </a:p>
          <a:p>
            <a:pPr marL="0" indent="0">
              <a:buNone/>
            </a:pPr>
            <a:endParaRPr lang="en-US" dirty="0"/>
          </a:p>
        </p:txBody>
      </p:sp>
      <p:sp>
        <p:nvSpPr>
          <p:cNvPr id="7" name="Content Placeholder 2">
            <a:extLst>
              <a:ext uri="{FF2B5EF4-FFF2-40B4-BE49-F238E27FC236}">
                <a16:creationId xmlns:a16="http://schemas.microsoft.com/office/drawing/2014/main" id="{31E17168-C642-4308-A9DA-7E61B1DE8CE6}"/>
              </a:ext>
            </a:extLst>
          </p:cNvPr>
          <p:cNvSpPr txBox="1">
            <a:spLocks/>
          </p:cNvSpPr>
          <p:nvPr/>
        </p:nvSpPr>
        <p:spPr>
          <a:xfrm>
            <a:off x="7284356" y="1685926"/>
            <a:ext cx="4221844" cy="4499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u="sng" dirty="0">
                <a:solidFill>
                  <a:schemeClr val="tx1"/>
                </a:solidFill>
                <a:latin typeface="+mn-lt"/>
              </a:rPr>
              <a:t>Disaster Epidemiology</a:t>
            </a:r>
          </a:p>
          <a:p>
            <a:r>
              <a:rPr lang="en-US" sz="2800" dirty="0">
                <a:solidFill>
                  <a:schemeClr val="tx1"/>
                </a:solidFill>
                <a:latin typeface="+mn-lt"/>
              </a:rPr>
              <a:t>Focus: environmental and man-made disasters</a:t>
            </a:r>
          </a:p>
          <a:p>
            <a:pPr marL="0" indent="0">
              <a:buNone/>
            </a:pPr>
            <a:endParaRPr lang="en-US" sz="2800" dirty="0">
              <a:solidFill>
                <a:schemeClr val="tx1"/>
              </a:solidFill>
              <a:latin typeface="+mn-lt"/>
            </a:endParaRPr>
          </a:p>
          <a:p>
            <a:r>
              <a:rPr lang="en-US" sz="2800" dirty="0">
                <a:solidFill>
                  <a:schemeClr val="tx1"/>
                </a:solidFill>
                <a:latin typeface="+mn-lt"/>
              </a:rPr>
              <a:t>Epidemiologists perform surveillance for mortality and morbidity related to the disaster</a:t>
            </a:r>
          </a:p>
          <a:p>
            <a:endParaRPr lang="en-US" b="1" dirty="0"/>
          </a:p>
        </p:txBody>
      </p:sp>
    </p:spTree>
    <p:extLst>
      <p:ext uri="{BB962C8B-B14F-4D97-AF65-F5344CB8AC3E}">
        <p14:creationId xmlns:p14="http://schemas.microsoft.com/office/powerpoint/2010/main" val="253435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Who is a disaster epidemiologist?</a:t>
            </a:r>
          </a:p>
        </p:txBody>
      </p:sp>
      <p:graphicFrame>
        <p:nvGraphicFramePr>
          <p:cNvPr id="6" name="Diagram 5">
            <a:extLst>
              <a:ext uri="{FF2B5EF4-FFF2-40B4-BE49-F238E27FC236}">
                <a16:creationId xmlns:a16="http://schemas.microsoft.com/office/drawing/2014/main" id="{3E61BD0C-4585-436B-8F6F-2F403682BCA2}"/>
              </a:ext>
            </a:extLst>
          </p:cNvPr>
          <p:cNvGraphicFramePr/>
          <p:nvPr>
            <p:extLst>
              <p:ext uri="{D42A27DB-BD31-4B8C-83A1-F6EECF244321}">
                <p14:modId xmlns:p14="http://schemas.microsoft.com/office/powerpoint/2010/main" val="3331278372"/>
              </p:ext>
            </p:extLst>
          </p:nvPr>
        </p:nvGraphicFramePr>
        <p:xfrm>
          <a:off x="2902854" y="1843088"/>
          <a:ext cx="8763003" cy="413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8483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DE tools</a:t>
            </a:r>
          </a:p>
        </p:txBody>
      </p:sp>
      <p:sp>
        <p:nvSpPr>
          <p:cNvPr id="3" name="Content Placeholder 2"/>
          <p:cNvSpPr>
            <a:spLocks noGrp="1"/>
          </p:cNvSpPr>
          <p:nvPr>
            <p:ph idx="1"/>
          </p:nvPr>
        </p:nvSpPr>
        <p:spPr>
          <a:xfrm>
            <a:off x="2739571" y="1690688"/>
            <a:ext cx="9089572" cy="4524375"/>
          </a:xfrm>
        </p:spPr>
        <p:txBody>
          <a:bodyPr/>
          <a:lstStyle/>
          <a:p>
            <a:r>
              <a:rPr lang="en-US" altLang="en-US" dirty="0"/>
              <a:t>To better prepare for the next disaster, disaster epidemiologists have come together to develop multiple tools to utilize during emergency responses</a:t>
            </a:r>
          </a:p>
          <a:p>
            <a:endParaRPr lang="en-US" altLang="en-US" dirty="0"/>
          </a:p>
          <a:p>
            <a:r>
              <a:rPr lang="en-US" altLang="en-US" dirty="0"/>
              <a:t>These tools can be adapted to fit the needs of the jurisdiction</a:t>
            </a:r>
          </a:p>
          <a:p>
            <a:pPr marL="0" indent="0">
              <a:buNone/>
            </a:pPr>
            <a:endParaRPr lang="en-US" dirty="0"/>
          </a:p>
        </p:txBody>
      </p:sp>
    </p:spTree>
    <p:extLst>
      <p:ext uri="{BB962C8B-B14F-4D97-AF65-F5344CB8AC3E}">
        <p14:creationId xmlns:p14="http://schemas.microsoft.com/office/powerpoint/2010/main" val="2335881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Surveillance</a:t>
            </a:r>
          </a:p>
        </p:txBody>
      </p:sp>
      <p:sp>
        <p:nvSpPr>
          <p:cNvPr id="3" name="Content Placeholder 2"/>
          <p:cNvSpPr>
            <a:spLocks noGrp="1"/>
          </p:cNvSpPr>
          <p:nvPr>
            <p:ph idx="1"/>
          </p:nvPr>
        </p:nvSpPr>
        <p:spPr>
          <a:xfrm>
            <a:off x="2739571" y="1690688"/>
            <a:ext cx="9089572" cy="2547937"/>
          </a:xfrm>
        </p:spPr>
        <p:txBody>
          <a:bodyPr/>
          <a:lstStyle/>
          <a:p>
            <a:r>
              <a:rPr lang="en-US" altLang="en-US" dirty="0"/>
              <a:t>Many types of surveillance for health-related outcomes</a:t>
            </a:r>
          </a:p>
          <a:p>
            <a:endParaRPr lang="en-US" altLang="en-US" dirty="0"/>
          </a:p>
          <a:p>
            <a:r>
              <a:rPr lang="en-US" altLang="en-US" dirty="0"/>
              <a:t>Describes the health burden of an affected community</a:t>
            </a:r>
          </a:p>
          <a:p>
            <a:pPr marL="0" indent="0">
              <a:buNone/>
            </a:pPr>
            <a:endParaRPr lang="en-US" dirty="0"/>
          </a:p>
        </p:txBody>
      </p:sp>
      <p:pic>
        <p:nvPicPr>
          <p:cNvPr id="4" name="Picture 3">
            <a:extLst>
              <a:ext uri="{FF2B5EF4-FFF2-40B4-BE49-F238E27FC236}">
                <a16:creationId xmlns:a16="http://schemas.microsoft.com/office/drawing/2014/main" id="{CDF2E87B-EAD3-4B31-8AF8-903B540F87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53898" y="4467962"/>
            <a:ext cx="3042102" cy="1705825"/>
          </a:xfrm>
          <a:prstGeom prst="rect">
            <a:avLst/>
          </a:prstGeom>
          <a:noFill/>
          <a:ln w="38100">
            <a:solidFill>
              <a:schemeClr val="lt1">
                <a:hueOff val="0"/>
                <a:satOff val="0"/>
                <a:lumOff val="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iowa7">
            <a:extLst>
              <a:ext uri="{FF2B5EF4-FFF2-40B4-BE49-F238E27FC236}">
                <a16:creationId xmlns:a16="http://schemas.microsoft.com/office/drawing/2014/main" id="{C61E3B00-F308-4FD8-B1ED-F9DD87F2A6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16231" y="4467962"/>
            <a:ext cx="3188026" cy="1705825"/>
          </a:xfrm>
          <a:prstGeom prst="rect">
            <a:avLst/>
          </a:prstGeom>
          <a:noFill/>
          <a:ln w="38100">
            <a:solidFill>
              <a:schemeClr val="lt1">
                <a:hueOff val="0"/>
                <a:satOff val="0"/>
                <a:lumOff val="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5604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Types of surveillance</a:t>
            </a:r>
          </a:p>
        </p:txBody>
      </p:sp>
      <p:sp>
        <p:nvSpPr>
          <p:cNvPr id="3" name="Content Placeholder 2"/>
          <p:cNvSpPr>
            <a:spLocks noGrp="1"/>
          </p:cNvSpPr>
          <p:nvPr>
            <p:ph idx="1"/>
          </p:nvPr>
        </p:nvSpPr>
        <p:spPr>
          <a:xfrm>
            <a:off x="2739571" y="1690688"/>
            <a:ext cx="9089572" cy="4524375"/>
          </a:xfrm>
        </p:spPr>
        <p:txBody>
          <a:bodyPr/>
          <a:lstStyle/>
          <a:p>
            <a:pPr marL="514350" indent="-514350">
              <a:buFont typeface="+mj-lt"/>
              <a:buAutoNum type="arabicPeriod"/>
            </a:pPr>
            <a:r>
              <a:rPr lang="en-US" altLang="en-US" dirty="0"/>
              <a:t>Syndromic surveillance</a:t>
            </a:r>
          </a:p>
          <a:p>
            <a:pPr marL="514350" indent="-514350">
              <a:buFont typeface="+mj-lt"/>
              <a:buAutoNum type="arabicPeriod"/>
            </a:pPr>
            <a:r>
              <a:rPr lang="en-US" altLang="en-US" dirty="0"/>
              <a:t>Retrospective surveillance</a:t>
            </a:r>
          </a:p>
          <a:p>
            <a:pPr marL="514350" indent="-514350">
              <a:buFont typeface="+mj-lt"/>
              <a:buAutoNum type="arabicPeriod"/>
            </a:pPr>
            <a:r>
              <a:rPr lang="en-US" altLang="en-US" dirty="0"/>
              <a:t>Mortality surveillance </a:t>
            </a:r>
          </a:p>
          <a:p>
            <a:pPr marL="514350" indent="-514350">
              <a:buFont typeface="+mj-lt"/>
              <a:buAutoNum type="arabicPeriod"/>
            </a:pPr>
            <a:r>
              <a:rPr lang="en-US" altLang="en-US" dirty="0"/>
              <a:t>Shelter surveillance</a:t>
            </a:r>
          </a:p>
          <a:p>
            <a:pPr marL="514350" indent="-514350">
              <a:buFont typeface="+mj-lt"/>
              <a:buAutoNum type="arabicPeriod"/>
            </a:pPr>
            <a:r>
              <a:rPr lang="en-US" altLang="en-US" dirty="0"/>
              <a:t>Responders health monitoring and surveillance</a:t>
            </a:r>
          </a:p>
          <a:p>
            <a:pPr marL="0" indent="0">
              <a:buNone/>
            </a:pPr>
            <a:endParaRPr lang="en-US" dirty="0"/>
          </a:p>
        </p:txBody>
      </p:sp>
    </p:spTree>
    <p:extLst>
      <p:ext uri="{BB962C8B-B14F-4D97-AF65-F5344CB8AC3E}">
        <p14:creationId xmlns:p14="http://schemas.microsoft.com/office/powerpoint/2010/main" val="1352877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3843" y="5143500"/>
            <a:ext cx="5985934" cy="1143000"/>
          </a:xfrm>
        </p:spPr>
        <p:txBody>
          <a:bodyPr/>
          <a:lstStyle/>
          <a:p>
            <a:pPr defTabSz="914400" fontAlgn="auto">
              <a:spcBef>
                <a:spcPts val="0"/>
              </a:spcBef>
              <a:spcAft>
                <a:spcPts val="0"/>
              </a:spcAft>
              <a:defRPr/>
            </a:pPr>
            <a:r>
              <a:rPr lang="en-US" b="1" dirty="0">
                <a:solidFill>
                  <a:srgbClr val="F79646"/>
                </a:solidFill>
              </a:rPr>
              <a:t>THANK YOU!!!</a:t>
            </a:r>
          </a:p>
        </p:txBody>
      </p:sp>
      <p:sp>
        <p:nvSpPr>
          <p:cNvPr id="3" name="Content Placeholder 2"/>
          <p:cNvSpPr>
            <a:spLocks noGrp="1"/>
          </p:cNvSpPr>
          <p:nvPr>
            <p:ph idx="1"/>
          </p:nvPr>
        </p:nvSpPr>
        <p:spPr>
          <a:xfrm>
            <a:off x="4153845" y="339572"/>
            <a:ext cx="5985933" cy="4525963"/>
          </a:xfrm>
        </p:spPr>
        <p:txBody>
          <a:bodyPr/>
          <a:lstStyle/>
          <a:p>
            <a:pPr marL="0" indent="0" algn="ctr">
              <a:buNone/>
            </a:pPr>
            <a:r>
              <a:rPr lang="en-US" dirty="0">
                <a:solidFill>
                  <a:prstClr val="black"/>
                </a:solidFill>
                <a:ea typeface="ＭＳ Ｐゴシック" pitchFamily="9" charset="-128"/>
              </a:rPr>
              <a:t>This session will feature Poll Everywhere – a fun and exciting tool that enables the presenter to survey the audience and display the results in real time</a:t>
            </a:r>
          </a:p>
          <a:p>
            <a:pPr marL="0" indent="0" algn="ctr">
              <a:buNone/>
            </a:pPr>
            <a:endParaRPr lang="en-US" sz="2000" dirty="0">
              <a:solidFill>
                <a:prstClr val="black"/>
              </a:solidFill>
              <a:ea typeface="ＭＳ Ｐゴシック" pitchFamily="9" charset="-128"/>
            </a:endParaRPr>
          </a:p>
          <a:p>
            <a:pPr marL="0" indent="0" algn="ctr">
              <a:buNone/>
            </a:pPr>
            <a:r>
              <a:rPr lang="en-US" dirty="0"/>
              <a:t>To participate, please text </a:t>
            </a:r>
          </a:p>
          <a:p>
            <a:pPr marL="0" indent="0" algn="ctr">
              <a:buNone/>
            </a:pPr>
            <a:r>
              <a:rPr lang="en-US" b="1" dirty="0"/>
              <a:t>PREPSUMMIT4 </a:t>
            </a:r>
            <a:r>
              <a:rPr lang="en-US" dirty="0"/>
              <a:t>to </a:t>
            </a:r>
            <a:r>
              <a:rPr lang="en-US" b="1" dirty="0"/>
              <a:t>22333 </a:t>
            </a:r>
          </a:p>
          <a:p>
            <a:pPr marL="0" indent="0" algn="ctr">
              <a:buNone/>
            </a:pPr>
            <a:r>
              <a:rPr lang="en-US" dirty="0"/>
              <a:t>or visit </a:t>
            </a:r>
            <a:r>
              <a:rPr lang="en-US" b="1" dirty="0"/>
              <a:t>PollEv.com/prepsummit4</a:t>
            </a:r>
          </a:p>
          <a:p>
            <a:endParaRPr lang="en-US" dirty="0"/>
          </a:p>
        </p:txBody>
      </p:sp>
    </p:spTree>
    <p:extLst>
      <p:ext uri="{BB962C8B-B14F-4D97-AF65-F5344CB8AC3E}">
        <p14:creationId xmlns:p14="http://schemas.microsoft.com/office/powerpoint/2010/main" val="630369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Syndromic vs. Traditional surveillance</a:t>
            </a:r>
          </a:p>
        </p:txBody>
      </p:sp>
      <p:sp>
        <p:nvSpPr>
          <p:cNvPr id="4" name="TextBox 3">
            <a:extLst>
              <a:ext uri="{FF2B5EF4-FFF2-40B4-BE49-F238E27FC236}">
                <a16:creationId xmlns:a16="http://schemas.microsoft.com/office/drawing/2014/main" id="{D3ACAD44-A06A-4276-808C-249BC53E4327}"/>
              </a:ext>
            </a:extLst>
          </p:cNvPr>
          <p:cNvSpPr txBox="1"/>
          <p:nvPr/>
        </p:nvSpPr>
        <p:spPr>
          <a:xfrm>
            <a:off x="7949217" y="6501627"/>
            <a:ext cx="4619342" cy="369332"/>
          </a:xfrm>
          <a:prstGeom prst="rect">
            <a:avLst/>
          </a:prstGeom>
          <a:noFill/>
        </p:spPr>
        <p:txBody>
          <a:bodyPr wrap="square" rtlCol="0">
            <a:spAutoFit/>
          </a:bodyPr>
          <a:lstStyle/>
          <a:p>
            <a:r>
              <a:rPr lang="en-US" dirty="0">
                <a:latin typeface="+mn-lt"/>
              </a:rPr>
              <a:t>Created by: Jessica White, Maricopa County</a:t>
            </a:r>
          </a:p>
        </p:txBody>
      </p:sp>
      <p:grpSp>
        <p:nvGrpSpPr>
          <p:cNvPr id="5" name="Group 4">
            <a:extLst>
              <a:ext uri="{FF2B5EF4-FFF2-40B4-BE49-F238E27FC236}">
                <a16:creationId xmlns:a16="http://schemas.microsoft.com/office/drawing/2014/main" id="{2AF4B9B5-7187-44CD-B0EB-2B8D0F9F0ED1}"/>
              </a:ext>
            </a:extLst>
          </p:cNvPr>
          <p:cNvGrpSpPr/>
          <p:nvPr/>
        </p:nvGrpSpPr>
        <p:grpSpPr>
          <a:xfrm>
            <a:off x="2739570" y="3675985"/>
            <a:ext cx="8997704" cy="1496978"/>
            <a:chOff x="354105" y="1246094"/>
            <a:chExt cx="11113731" cy="2554942"/>
          </a:xfrm>
        </p:grpSpPr>
        <p:sp>
          <p:nvSpPr>
            <p:cNvPr id="6" name="Chevron 6">
              <a:extLst>
                <a:ext uri="{FF2B5EF4-FFF2-40B4-BE49-F238E27FC236}">
                  <a16:creationId xmlns:a16="http://schemas.microsoft.com/office/drawing/2014/main" id="{344201F6-07C8-4C5E-8A6E-F191650F4B66}"/>
                </a:ext>
              </a:extLst>
            </p:cNvPr>
            <p:cNvSpPr/>
            <p:nvPr/>
          </p:nvSpPr>
          <p:spPr>
            <a:xfrm>
              <a:off x="363070" y="1246094"/>
              <a:ext cx="1627095" cy="833718"/>
            </a:xfrm>
            <a:prstGeom prst="chevron">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200" dirty="0">
                  <a:solidFill>
                    <a:schemeClr val="tx1"/>
                  </a:solidFill>
                  <a:latin typeface="Calibri" panose="020F0502020204030204" pitchFamily="34" charset="0"/>
                </a:rPr>
                <a:t>Illness Onset </a:t>
              </a:r>
            </a:p>
          </p:txBody>
        </p:sp>
        <p:sp>
          <p:nvSpPr>
            <p:cNvPr id="7" name="Chevron 7">
              <a:extLst>
                <a:ext uri="{FF2B5EF4-FFF2-40B4-BE49-F238E27FC236}">
                  <a16:creationId xmlns:a16="http://schemas.microsoft.com/office/drawing/2014/main" id="{F0346150-672B-4D44-B29F-08B5230FC33F}"/>
                </a:ext>
              </a:extLst>
            </p:cNvPr>
            <p:cNvSpPr/>
            <p:nvPr/>
          </p:nvSpPr>
          <p:spPr>
            <a:xfrm>
              <a:off x="1766048" y="1246094"/>
              <a:ext cx="2142565" cy="833718"/>
            </a:xfrm>
            <a:prstGeom prst="chevron">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200" dirty="0">
                  <a:solidFill>
                    <a:schemeClr val="tx1"/>
                  </a:solidFill>
                  <a:latin typeface="Calibri" panose="020F0502020204030204" pitchFamily="34" charset="0"/>
                </a:rPr>
                <a:t>Symptom Progression </a:t>
              </a:r>
            </a:p>
          </p:txBody>
        </p:sp>
        <p:sp>
          <p:nvSpPr>
            <p:cNvPr id="8" name="Chevron 8">
              <a:extLst>
                <a:ext uri="{FF2B5EF4-FFF2-40B4-BE49-F238E27FC236}">
                  <a16:creationId xmlns:a16="http://schemas.microsoft.com/office/drawing/2014/main" id="{C5A3BF97-6329-465B-ADB0-B98683904870}"/>
                </a:ext>
              </a:extLst>
            </p:cNvPr>
            <p:cNvSpPr/>
            <p:nvPr/>
          </p:nvSpPr>
          <p:spPr>
            <a:xfrm>
              <a:off x="3684495" y="1246094"/>
              <a:ext cx="2456330" cy="833718"/>
            </a:xfrm>
            <a:prstGeom prst="chevron">
              <a:avLst/>
            </a:prstGeom>
          </p:spPr>
          <p:style>
            <a:lnRef idx="1">
              <a:schemeClr val="accent6"/>
            </a:lnRef>
            <a:fillRef idx="2">
              <a:schemeClr val="accent6"/>
            </a:fillRef>
            <a:effectRef idx="1">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sz="1200" dirty="0">
                <a:solidFill>
                  <a:schemeClr val="tx1"/>
                </a:solidFill>
                <a:latin typeface="Calibri" panose="020F0502020204030204" pitchFamily="34" charset="0"/>
              </a:endParaRPr>
            </a:p>
            <a:p>
              <a:pPr algn="ctr"/>
              <a:r>
                <a:rPr lang="en-US" sz="1200" dirty="0">
                  <a:solidFill>
                    <a:schemeClr val="tx1"/>
                  </a:solidFill>
                  <a:latin typeface="Calibri" panose="020F0502020204030204" pitchFamily="34" charset="0"/>
                </a:rPr>
                <a:t>Healthcare Seeking 	</a:t>
              </a:r>
            </a:p>
          </p:txBody>
        </p:sp>
        <p:sp>
          <p:nvSpPr>
            <p:cNvPr id="9" name="Chevron 9">
              <a:extLst>
                <a:ext uri="{FF2B5EF4-FFF2-40B4-BE49-F238E27FC236}">
                  <a16:creationId xmlns:a16="http://schemas.microsoft.com/office/drawing/2014/main" id="{648C37F9-EA6E-4991-B1AD-7B480F92D48A}"/>
                </a:ext>
              </a:extLst>
            </p:cNvPr>
            <p:cNvSpPr/>
            <p:nvPr/>
          </p:nvSpPr>
          <p:spPr>
            <a:xfrm>
              <a:off x="5930151" y="1246094"/>
              <a:ext cx="2456330" cy="833718"/>
            </a:xfrm>
            <a:prstGeom prst="chevron">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200" dirty="0">
                  <a:solidFill>
                    <a:schemeClr val="tx1"/>
                  </a:solidFill>
                  <a:latin typeface="Calibri" panose="020F0502020204030204" pitchFamily="34" charset="0"/>
                </a:rPr>
                <a:t>Testing/ Diagnosis</a:t>
              </a:r>
            </a:p>
          </p:txBody>
        </p:sp>
        <p:sp>
          <p:nvSpPr>
            <p:cNvPr id="10" name="Chevron 10">
              <a:extLst>
                <a:ext uri="{FF2B5EF4-FFF2-40B4-BE49-F238E27FC236}">
                  <a16:creationId xmlns:a16="http://schemas.microsoft.com/office/drawing/2014/main" id="{F74CAE72-8666-467E-AB8B-AB580A0C430E}"/>
                </a:ext>
              </a:extLst>
            </p:cNvPr>
            <p:cNvSpPr/>
            <p:nvPr/>
          </p:nvSpPr>
          <p:spPr>
            <a:xfrm>
              <a:off x="8164429" y="1246094"/>
              <a:ext cx="1792941" cy="833719"/>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200" dirty="0">
                  <a:solidFill>
                    <a:schemeClr val="tx1"/>
                  </a:solidFill>
                  <a:latin typeface="Calibri" panose="020F0502020204030204" pitchFamily="34" charset="0"/>
                </a:rPr>
                <a:t>Treatment</a:t>
              </a:r>
            </a:p>
          </p:txBody>
        </p:sp>
        <p:sp>
          <p:nvSpPr>
            <p:cNvPr id="11" name="Chevron 11">
              <a:extLst>
                <a:ext uri="{FF2B5EF4-FFF2-40B4-BE49-F238E27FC236}">
                  <a16:creationId xmlns:a16="http://schemas.microsoft.com/office/drawing/2014/main" id="{7E0177DE-3987-468E-8A60-6D597DB8F868}"/>
                </a:ext>
              </a:extLst>
            </p:cNvPr>
            <p:cNvSpPr/>
            <p:nvPr/>
          </p:nvSpPr>
          <p:spPr>
            <a:xfrm>
              <a:off x="9746612" y="1246094"/>
              <a:ext cx="1721224" cy="833719"/>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200" dirty="0">
                  <a:solidFill>
                    <a:schemeClr val="tx1"/>
                  </a:solidFill>
                  <a:latin typeface="Calibri" panose="020F0502020204030204" pitchFamily="34" charset="0"/>
                </a:rPr>
                <a:t>Recovery or Death </a:t>
              </a:r>
            </a:p>
          </p:txBody>
        </p:sp>
        <p:cxnSp>
          <p:nvCxnSpPr>
            <p:cNvPr id="12" name="Straight Connector 11">
              <a:extLst>
                <a:ext uri="{FF2B5EF4-FFF2-40B4-BE49-F238E27FC236}">
                  <a16:creationId xmlns:a16="http://schemas.microsoft.com/office/drawing/2014/main" id="{9533880E-DF1B-436C-9DB0-4CA1EBDD2E82}"/>
                </a:ext>
              </a:extLst>
            </p:cNvPr>
            <p:cNvCxnSpPr/>
            <p:nvPr/>
          </p:nvCxnSpPr>
          <p:spPr>
            <a:xfrm>
              <a:off x="363070" y="2348753"/>
              <a:ext cx="0" cy="1443318"/>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a:extLst>
                <a:ext uri="{FF2B5EF4-FFF2-40B4-BE49-F238E27FC236}">
                  <a16:creationId xmlns:a16="http://schemas.microsoft.com/office/drawing/2014/main" id="{FE5DAC82-58A4-489F-855F-02F035944CB3}"/>
                </a:ext>
              </a:extLst>
            </p:cNvPr>
            <p:cNvCxnSpPr/>
            <p:nvPr/>
          </p:nvCxnSpPr>
          <p:spPr>
            <a:xfrm flipH="1">
              <a:off x="354105" y="3801036"/>
              <a:ext cx="1662954" cy="0"/>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9E0F4509-EB49-48CE-8106-83008BAF7D1F}"/>
                </a:ext>
              </a:extLst>
            </p:cNvPr>
            <p:cNvCxnSpPr/>
            <p:nvPr/>
          </p:nvCxnSpPr>
          <p:spPr>
            <a:xfrm>
              <a:off x="5741893" y="2339786"/>
              <a:ext cx="0" cy="1443318"/>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A40CAA2A-5F9C-4445-AB76-4314C3358CC6}"/>
                </a:ext>
              </a:extLst>
            </p:cNvPr>
            <p:cNvCxnSpPr/>
            <p:nvPr/>
          </p:nvCxnSpPr>
          <p:spPr>
            <a:xfrm flipH="1">
              <a:off x="4081183" y="3801036"/>
              <a:ext cx="1662954" cy="0"/>
            </a:xfrm>
            <a:prstGeom prst="line">
              <a:avLst/>
            </a:prstGeom>
          </p:spPr>
          <p:style>
            <a:lnRef idx="3">
              <a:schemeClr val="dk1"/>
            </a:lnRef>
            <a:fillRef idx="0">
              <a:schemeClr val="dk1"/>
            </a:fillRef>
            <a:effectRef idx="2">
              <a:schemeClr val="dk1"/>
            </a:effectRef>
            <a:fontRef idx="minor">
              <a:schemeClr val="tx1"/>
            </a:fontRef>
          </p:style>
        </p:cxnSp>
        <p:sp>
          <p:nvSpPr>
            <p:cNvPr id="16" name="TextBox 23">
              <a:extLst>
                <a:ext uri="{FF2B5EF4-FFF2-40B4-BE49-F238E27FC236}">
                  <a16:creationId xmlns:a16="http://schemas.microsoft.com/office/drawing/2014/main" id="{186841FD-9D36-4A66-9B4A-944481E40212}"/>
                </a:ext>
              </a:extLst>
            </p:cNvPr>
            <p:cNvSpPr txBox="1"/>
            <p:nvPr/>
          </p:nvSpPr>
          <p:spPr>
            <a:xfrm>
              <a:off x="2189861" y="3330405"/>
              <a:ext cx="2064124" cy="46166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Calibri" panose="020F0502020204030204" pitchFamily="34" charset="0"/>
                </a:rPr>
                <a:t>Syndromic </a:t>
              </a:r>
            </a:p>
          </p:txBody>
        </p:sp>
        <p:cxnSp>
          <p:nvCxnSpPr>
            <p:cNvPr id="17" name="Straight Connector 16">
              <a:extLst>
                <a:ext uri="{FF2B5EF4-FFF2-40B4-BE49-F238E27FC236}">
                  <a16:creationId xmlns:a16="http://schemas.microsoft.com/office/drawing/2014/main" id="{0E3FC7C1-21D8-4949-BB2D-749392F2C715}"/>
                </a:ext>
              </a:extLst>
            </p:cNvPr>
            <p:cNvCxnSpPr/>
            <p:nvPr/>
          </p:nvCxnSpPr>
          <p:spPr>
            <a:xfrm flipH="1">
              <a:off x="5741893" y="3801036"/>
              <a:ext cx="1662954" cy="0"/>
            </a:xfrm>
            <a:prstGeom prst="line">
              <a:avLst/>
            </a:prstGeom>
          </p:spPr>
          <p:style>
            <a:lnRef idx="3">
              <a:schemeClr val="dk1"/>
            </a:lnRef>
            <a:fillRef idx="0">
              <a:schemeClr val="dk1"/>
            </a:fillRef>
            <a:effectRef idx="2">
              <a:schemeClr val="dk1"/>
            </a:effectRef>
            <a:fontRef idx="minor">
              <a:schemeClr val="tx1"/>
            </a:fontRef>
          </p:style>
        </p:cxnSp>
        <p:cxnSp>
          <p:nvCxnSpPr>
            <p:cNvPr id="18" name="Straight Connector 17">
              <a:extLst>
                <a:ext uri="{FF2B5EF4-FFF2-40B4-BE49-F238E27FC236}">
                  <a16:creationId xmlns:a16="http://schemas.microsoft.com/office/drawing/2014/main" id="{58EAB09E-7338-4AC3-9CA4-69FC81C9748D}"/>
                </a:ext>
              </a:extLst>
            </p:cNvPr>
            <p:cNvCxnSpPr/>
            <p:nvPr/>
          </p:nvCxnSpPr>
          <p:spPr>
            <a:xfrm flipH="1">
              <a:off x="9466727" y="3801036"/>
              <a:ext cx="1662954" cy="0"/>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5BB229FB-61D3-499B-93C4-4B3D633F093A}"/>
                </a:ext>
              </a:extLst>
            </p:cNvPr>
            <p:cNvCxnSpPr/>
            <p:nvPr/>
          </p:nvCxnSpPr>
          <p:spPr>
            <a:xfrm>
              <a:off x="11129681" y="2348755"/>
              <a:ext cx="0" cy="1443318"/>
            </a:xfrm>
            <a:prstGeom prst="line">
              <a:avLst/>
            </a:prstGeom>
          </p:spPr>
          <p:style>
            <a:lnRef idx="3">
              <a:schemeClr val="dk1"/>
            </a:lnRef>
            <a:fillRef idx="0">
              <a:schemeClr val="dk1"/>
            </a:fillRef>
            <a:effectRef idx="2">
              <a:schemeClr val="dk1"/>
            </a:effectRef>
            <a:fontRef idx="minor">
              <a:schemeClr val="tx1"/>
            </a:fontRef>
          </p:style>
        </p:cxnSp>
        <p:sp>
          <p:nvSpPr>
            <p:cNvPr id="20" name="TextBox 28">
              <a:extLst>
                <a:ext uri="{FF2B5EF4-FFF2-40B4-BE49-F238E27FC236}">
                  <a16:creationId xmlns:a16="http://schemas.microsoft.com/office/drawing/2014/main" id="{F4A640B7-8D68-4FC4-B0AA-96766364CFD1}"/>
                </a:ext>
              </a:extLst>
            </p:cNvPr>
            <p:cNvSpPr txBox="1"/>
            <p:nvPr/>
          </p:nvSpPr>
          <p:spPr>
            <a:xfrm>
              <a:off x="7577648" y="3339371"/>
              <a:ext cx="2064124" cy="46166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Calibri" panose="020F0502020204030204" pitchFamily="34" charset="0"/>
                </a:rPr>
                <a:t>Traditional </a:t>
              </a:r>
              <a:r>
                <a:rPr lang="en-US" sz="2400" dirty="0"/>
                <a:t> </a:t>
              </a:r>
            </a:p>
          </p:txBody>
        </p:sp>
      </p:grpSp>
      <p:sp>
        <p:nvSpPr>
          <p:cNvPr id="21" name="TextBox 37">
            <a:extLst>
              <a:ext uri="{FF2B5EF4-FFF2-40B4-BE49-F238E27FC236}">
                <a16:creationId xmlns:a16="http://schemas.microsoft.com/office/drawing/2014/main" id="{79B88B67-9310-46DA-844A-F2BB85000910}"/>
              </a:ext>
            </a:extLst>
          </p:cNvPr>
          <p:cNvSpPr txBox="1"/>
          <p:nvPr/>
        </p:nvSpPr>
        <p:spPr>
          <a:xfrm>
            <a:off x="3025371" y="5314778"/>
            <a:ext cx="4071983"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Calibri" panose="020F0502020204030204" pitchFamily="34" charset="0"/>
              </a:rPr>
              <a:t>Near real-time, pre-diagnostic information (i.e. chief complaint, over-the-counter sales) </a:t>
            </a:r>
          </a:p>
        </p:txBody>
      </p:sp>
      <p:sp>
        <p:nvSpPr>
          <p:cNvPr id="22" name="TextBox 38">
            <a:extLst>
              <a:ext uri="{FF2B5EF4-FFF2-40B4-BE49-F238E27FC236}">
                <a16:creationId xmlns:a16="http://schemas.microsoft.com/office/drawing/2014/main" id="{9A49A438-AAD8-43D2-8447-40CDD6E5269B}"/>
              </a:ext>
            </a:extLst>
          </p:cNvPr>
          <p:cNvSpPr txBox="1"/>
          <p:nvPr/>
        </p:nvSpPr>
        <p:spPr>
          <a:xfrm>
            <a:off x="7253577" y="5453277"/>
            <a:ext cx="4071983"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Calibri" panose="020F0502020204030204" pitchFamily="34" charset="0"/>
              </a:rPr>
              <a:t>Delayed confirmed diagnosis (i.e. reportable disease, laboratory tests)</a:t>
            </a:r>
          </a:p>
        </p:txBody>
      </p:sp>
      <p:sp>
        <p:nvSpPr>
          <p:cNvPr id="23" name="TextBox 22">
            <a:extLst>
              <a:ext uri="{FF2B5EF4-FFF2-40B4-BE49-F238E27FC236}">
                <a16:creationId xmlns:a16="http://schemas.microsoft.com/office/drawing/2014/main" id="{4255B965-6703-4865-9EAC-0E245FB0EAC1}"/>
              </a:ext>
            </a:extLst>
          </p:cNvPr>
          <p:cNvSpPr txBox="1"/>
          <p:nvPr/>
        </p:nvSpPr>
        <p:spPr>
          <a:xfrm>
            <a:off x="3372309" y="1444995"/>
            <a:ext cx="3378106"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dirty="0">
                <a:latin typeface="Calibri" panose="020F0502020204030204" pitchFamily="34" charset="0"/>
              </a:rPr>
              <a:t>Syndromic surveillance </a:t>
            </a:r>
          </a:p>
        </p:txBody>
      </p:sp>
      <p:sp>
        <p:nvSpPr>
          <p:cNvPr id="24" name="TextBox 23">
            <a:extLst>
              <a:ext uri="{FF2B5EF4-FFF2-40B4-BE49-F238E27FC236}">
                <a16:creationId xmlns:a16="http://schemas.microsoft.com/office/drawing/2014/main" id="{827E36EE-BA63-45B1-944B-9B0F9E529C51}"/>
              </a:ext>
            </a:extLst>
          </p:cNvPr>
          <p:cNvSpPr txBox="1"/>
          <p:nvPr/>
        </p:nvSpPr>
        <p:spPr>
          <a:xfrm>
            <a:off x="7734275" y="1411262"/>
            <a:ext cx="3378106"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dirty="0">
                <a:latin typeface="Calibri" panose="020F0502020204030204" pitchFamily="34" charset="0"/>
              </a:rPr>
              <a:t>Traditional surveillance </a:t>
            </a:r>
          </a:p>
        </p:txBody>
      </p:sp>
      <p:sp>
        <p:nvSpPr>
          <p:cNvPr id="25" name="TextBox 37">
            <a:extLst>
              <a:ext uri="{FF2B5EF4-FFF2-40B4-BE49-F238E27FC236}">
                <a16:creationId xmlns:a16="http://schemas.microsoft.com/office/drawing/2014/main" id="{D59E0305-BCB3-46C5-B12A-0D53B1C1AE96}"/>
              </a:ext>
            </a:extLst>
          </p:cNvPr>
          <p:cNvSpPr txBox="1"/>
          <p:nvPr/>
        </p:nvSpPr>
        <p:spPr>
          <a:xfrm>
            <a:off x="3372309" y="1906660"/>
            <a:ext cx="3673719" cy="123110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dirty="0">
                <a:latin typeface="Calibri" panose="020F0502020204030204" pitchFamily="34" charset="0"/>
              </a:rPr>
              <a:t>Data collected for other purposes</a:t>
            </a:r>
          </a:p>
          <a:p>
            <a:pPr marL="285750" indent="-285750">
              <a:spcAft>
                <a:spcPts val="1200"/>
              </a:spcAft>
              <a:buFont typeface="Arial" panose="020B0604020202020204" pitchFamily="34" charset="0"/>
              <a:buChar char="•"/>
            </a:pPr>
            <a:r>
              <a:rPr lang="en-US" dirty="0">
                <a:latin typeface="Calibri" panose="020F0502020204030204" pitchFamily="34" charset="0"/>
              </a:rPr>
              <a:t>Pre-diagnostic information</a:t>
            </a:r>
          </a:p>
          <a:p>
            <a:pPr marL="285750" indent="-285750">
              <a:spcAft>
                <a:spcPts val="1200"/>
              </a:spcAft>
              <a:buFont typeface="Arial" panose="020B0604020202020204" pitchFamily="34" charset="0"/>
              <a:buChar char="•"/>
            </a:pPr>
            <a:r>
              <a:rPr lang="en-US" dirty="0">
                <a:latin typeface="Calibri" panose="020F0502020204030204" pitchFamily="34" charset="0"/>
              </a:rPr>
              <a:t>Near real-time</a:t>
            </a:r>
          </a:p>
        </p:txBody>
      </p:sp>
      <p:sp>
        <p:nvSpPr>
          <p:cNvPr id="26" name="TextBox 37">
            <a:extLst>
              <a:ext uri="{FF2B5EF4-FFF2-40B4-BE49-F238E27FC236}">
                <a16:creationId xmlns:a16="http://schemas.microsoft.com/office/drawing/2014/main" id="{F06632C5-F01C-4C15-9093-B60E1257B69C}"/>
              </a:ext>
            </a:extLst>
          </p:cNvPr>
          <p:cNvSpPr txBox="1"/>
          <p:nvPr/>
        </p:nvSpPr>
        <p:spPr>
          <a:xfrm>
            <a:off x="7774702" y="1904958"/>
            <a:ext cx="3341363" cy="150810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dirty="0">
                <a:latin typeface="Calibri" panose="020F0502020204030204" pitchFamily="34" charset="0"/>
              </a:rPr>
              <a:t>Case reports from healthcare providers &amp; laboratories</a:t>
            </a:r>
          </a:p>
          <a:p>
            <a:pPr marL="285750" indent="-285750">
              <a:spcAft>
                <a:spcPts val="1200"/>
              </a:spcAft>
              <a:buFont typeface="Arial" panose="020B0604020202020204" pitchFamily="34" charset="0"/>
              <a:buChar char="•"/>
            </a:pPr>
            <a:r>
              <a:rPr lang="en-US" dirty="0">
                <a:latin typeface="Calibri" panose="020F0502020204030204" pitchFamily="34" charset="0"/>
              </a:rPr>
              <a:t>Confirmed diagnosis</a:t>
            </a:r>
          </a:p>
          <a:p>
            <a:pPr marL="285750" indent="-285750">
              <a:spcAft>
                <a:spcPts val="1200"/>
              </a:spcAft>
              <a:buFont typeface="Arial" panose="020B0604020202020204" pitchFamily="34" charset="0"/>
              <a:buChar char="•"/>
            </a:pPr>
            <a:r>
              <a:rPr lang="en-US" dirty="0">
                <a:latin typeface="Calibri" panose="020F0502020204030204" pitchFamily="34" charset="0"/>
              </a:rPr>
              <a:t>Lag in reporting</a:t>
            </a:r>
          </a:p>
        </p:txBody>
      </p:sp>
    </p:spTree>
    <p:extLst>
      <p:ext uri="{BB962C8B-B14F-4D97-AF65-F5344CB8AC3E}">
        <p14:creationId xmlns:p14="http://schemas.microsoft.com/office/powerpoint/2010/main" val="2747454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A77F2D-6B3D-441D-BBDC-2CC3FC858E36}"/>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3250890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Syndromic surveillance for disaster response</a:t>
            </a:r>
            <a:endParaRPr lang="en-US" sz="4000" b="1" dirty="0"/>
          </a:p>
        </p:txBody>
      </p:sp>
      <p:sp>
        <p:nvSpPr>
          <p:cNvPr id="3" name="Content Placeholder 2"/>
          <p:cNvSpPr>
            <a:spLocks noGrp="1"/>
          </p:cNvSpPr>
          <p:nvPr>
            <p:ph idx="1"/>
          </p:nvPr>
        </p:nvSpPr>
        <p:spPr>
          <a:xfrm>
            <a:off x="8048625" y="1690688"/>
            <a:ext cx="3780518" cy="4524375"/>
          </a:xfrm>
        </p:spPr>
        <p:txBody>
          <a:bodyPr/>
          <a:lstStyle/>
          <a:p>
            <a:r>
              <a:rPr lang="en-US" dirty="0"/>
              <a:t>Extreme heat</a:t>
            </a:r>
          </a:p>
          <a:p>
            <a:r>
              <a:rPr lang="en-US" dirty="0"/>
              <a:t>Extreme cold</a:t>
            </a:r>
          </a:p>
          <a:p>
            <a:r>
              <a:rPr lang="en-US" dirty="0"/>
              <a:t>Poor air quality – lung health</a:t>
            </a:r>
          </a:p>
          <a:p>
            <a:r>
              <a:rPr lang="en-US" dirty="0"/>
              <a:t>Disease vectors</a:t>
            </a:r>
          </a:p>
          <a:p>
            <a:r>
              <a:rPr lang="en-US" dirty="0"/>
              <a:t>Hurricanes</a:t>
            </a:r>
          </a:p>
          <a:p>
            <a:r>
              <a:rPr lang="en-US" dirty="0"/>
              <a:t>Snow/ice storms</a:t>
            </a:r>
          </a:p>
          <a:p>
            <a:r>
              <a:rPr lang="en-US" dirty="0"/>
              <a:t>CO poisoning</a:t>
            </a:r>
          </a:p>
          <a:p>
            <a:r>
              <a:rPr lang="en-US" dirty="0"/>
              <a:t>Mass gathering events</a:t>
            </a:r>
          </a:p>
        </p:txBody>
      </p:sp>
      <p:pic>
        <p:nvPicPr>
          <p:cNvPr id="4" name="Picture 3">
            <a:extLst>
              <a:ext uri="{FF2B5EF4-FFF2-40B4-BE49-F238E27FC236}">
                <a16:creationId xmlns:a16="http://schemas.microsoft.com/office/drawing/2014/main" id="{7A5255D8-983B-46F9-B2AC-EE74D51A6586}"/>
              </a:ext>
            </a:extLst>
          </p:cNvPr>
          <p:cNvPicPr>
            <a:picLocks noChangeAspect="1"/>
          </p:cNvPicPr>
          <p:nvPr/>
        </p:nvPicPr>
        <p:blipFill>
          <a:blip r:embed="rId3"/>
          <a:stretch>
            <a:fillRect/>
          </a:stretch>
        </p:blipFill>
        <p:spPr>
          <a:xfrm>
            <a:off x="2739570" y="1832504"/>
            <a:ext cx="2200847" cy="1548518"/>
          </a:xfrm>
          <a:prstGeom prst="rect">
            <a:avLst/>
          </a:prstGeom>
          <a:ln w="38100">
            <a:solidFill>
              <a:schemeClr val="bg1"/>
            </a:solidFill>
          </a:ln>
        </p:spPr>
      </p:pic>
      <p:pic>
        <p:nvPicPr>
          <p:cNvPr id="5" name="Picture 4">
            <a:extLst>
              <a:ext uri="{FF2B5EF4-FFF2-40B4-BE49-F238E27FC236}">
                <a16:creationId xmlns:a16="http://schemas.microsoft.com/office/drawing/2014/main" id="{E58A489D-2A23-49E1-914C-5B402A364FE5}"/>
              </a:ext>
            </a:extLst>
          </p:cNvPr>
          <p:cNvPicPr>
            <a:picLocks noChangeAspect="1"/>
          </p:cNvPicPr>
          <p:nvPr/>
        </p:nvPicPr>
        <p:blipFill>
          <a:blip r:embed="rId4"/>
          <a:stretch>
            <a:fillRect/>
          </a:stretch>
        </p:blipFill>
        <p:spPr>
          <a:xfrm>
            <a:off x="5455063" y="1850793"/>
            <a:ext cx="2078916" cy="1511939"/>
          </a:xfrm>
          <a:prstGeom prst="rect">
            <a:avLst/>
          </a:prstGeom>
          <a:ln w="38100">
            <a:solidFill>
              <a:schemeClr val="bg1"/>
            </a:solidFill>
          </a:ln>
        </p:spPr>
      </p:pic>
      <p:pic>
        <p:nvPicPr>
          <p:cNvPr id="6" name="Picture 5">
            <a:extLst>
              <a:ext uri="{FF2B5EF4-FFF2-40B4-BE49-F238E27FC236}">
                <a16:creationId xmlns:a16="http://schemas.microsoft.com/office/drawing/2014/main" id="{2DB6E60A-7F78-43DD-8697-2C536EA53A7F}"/>
              </a:ext>
            </a:extLst>
          </p:cNvPr>
          <p:cNvPicPr>
            <a:picLocks noChangeAspect="1"/>
          </p:cNvPicPr>
          <p:nvPr/>
        </p:nvPicPr>
        <p:blipFill>
          <a:blip r:embed="rId5"/>
          <a:stretch>
            <a:fillRect/>
          </a:stretch>
        </p:blipFill>
        <p:spPr>
          <a:xfrm>
            <a:off x="2739568" y="4494742"/>
            <a:ext cx="2200847" cy="1359526"/>
          </a:xfrm>
          <a:prstGeom prst="rect">
            <a:avLst/>
          </a:prstGeom>
          <a:ln w="38100">
            <a:solidFill>
              <a:schemeClr val="bg1"/>
            </a:solidFill>
          </a:ln>
        </p:spPr>
      </p:pic>
      <p:pic>
        <p:nvPicPr>
          <p:cNvPr id="7" name="Picture 6">
            <a:extLst>
              <a:ext uri="{FF2B5EF4-FFF2-40B4-BE49-F238E27FC236}">
                <a16:creationId xmlns:a16="http://schemas.microsoft.com/office/drawing/2014/main" id="{45F4C3A3-AFA2-403E-AF31-BA80B524DF2C}"/>
              </a:ext>
            </a:extLst>
          </p:cNvPr>
          <p:cNvPicPr>
            <a:picLocks noChangeAspect="1"/>
          </p:cNvPicPr>
          <p:nvPr/>
        </p:nvPicPr>
        <p:blipFill>
          <a:blip r:embed="rId6"/>
          <a:stretch>
            <a:fillRect/>
          </a:stretch>
        </p:blipFill>
        <p:spPr>
          <a:xfrm>
            <a:off x="5455061" y="4494742"/>
            <a:ext cx="2078916" cy="1365622"/>
          </a:xfrm>
          <a:prstGeom prst="rect">
            <a:avLst/>
          </a:prstGeom>
          <a:ln w="38100">
            <a:solidFill>
              <a:schemeClr val="bg1"/>
            </a:solidFill>
          </a:ln>
        </p:spPr>
      </p:pic>
      <p:sp>
        <p:nvSpPr>
          <p:cNvPr id="8" name="TextBox 7">
            <a:extLst>
              <a:ext uri="{FF2B5EF4-FFF2-40B4-BE49-F238E27FC236}">
                <a16:creationId xmlns:a16="http://schemas.microsoft.com/office/drawing/2014/main" id="{FBFBD004-2882-4CFF-A82E-5E7B929366D6}"/>
              </a:ext>
            </a:extLst>
          </p:cNvPr>
          <p:cNvSpPr txBox="1"/>
          <p:nvPr/>
        </p:nvSpPr>
        <p:spPr>
          <a:xfrm>
            <a:off x="3320085" y="3522838"/>
            <a:ext cx="1039812" cy="369332"/>
          </a:xfrm>
          <a:prstGeom prst="rect">
            <a:avLst/>
          </a:prstGeom>
          <a:noFill/>
        </p:spPr>
        <p:txBody>
          <a:bodyPr wrap="square" rtlCol="0">
            <a:spAutoFit/>
          </a:bodyPr>
          <a:lstStyle/>
          <a:p>
            <a:r>
              <a:rPr lang="en-US" dirty="0">
                <a:latin typeface="+mn-lt"/>
              </a:rPr>
              <a:t>Flooding</a:t>
            </a:r>
          </a:p>
        </p:txBody>
      </p:sp>
      <p:sp>
        <p:nvSpPr>
          <p:cNvPr id="10" name="TextBox 9">
            <a:extLst>
              <a:ext uri="{FF2B5EF4-FFF2-40B4-BE49-F238E27FC236}">
                <a16:creationId xmlns:a16="http://schemas.microsoft.com/office/drawing/2014/main" id="{8B0B07BA-B9DE-473C-9C33-8FE531037A8A}"/>
              </a:ext>
            </a:extLst>
          </p:cNvPr>
          <p:cNvSpPr txBox="1"/>
          <p:nvPr/>
        </p:nvSpPr>
        <p:spPr>
          <a:xfrm>
            <a:off x="3320085" y="6000410"/>
            <a:ext cx="1039812" cy="369332"/>
          </a:xfrm>
          <a:prstGeom prst="rect">
            <a:avLst/>
          </a:prstGeom>
          <a:noFill/>
        </p:spPr>
        <p:txBody>
          <a:bodyPr wrap="square" rtlCol="0">
            <a:spAutoFit/>
          </a:bodyPr>
          <a:lstStyle/>
          <a:p>
            <a:r>
              <a:rPr lang="en-US" dirty="0">
                <a:latin typeface="+mn-lt"/>
              </a:rPr>
              <a:t>Drought</a:t>
            </a:r>
          </a:p>
        </p:txBody>
      </p:sp>
      <p:sp>
        <p:nvSpPr>
          <p:cNvPr id="11" name="TextBox 10">
            <a:extLst>
              <a:ext uri="{FF2B5EF4-FFF2-40B4-BE49-F238E27FC236}">
                <a16:creationId xmlns:a16="http://schemas.microsoft.com/office/drawing/2014/main" id="{6BCF3F21-9EBB-40D6-9837-A3521E6C458D}"/>
              </a:ext>
            </a:extLst>
          </p:cNvPr>
          <p:cNvSpPr txBox="1"/>
          <p:nvPr/>
        </p:nvSpPr>
        <p:spPr>
          <a:xfrm>
            <a:off x="5974614" y="3522837"/>
            <a:ext cx="1039813" cy="369332"/>
          </a:xfrm>
          <a:prstGeom prst="rect">
            <a:avLst/>
          </a:prstGeom>
          <a:noFill/>
        </p:spPr>
        <p:txBody>
          <a:bodyPr wrap="square" rtlCol="0">
            <a:spAutoFit/>
          </a:bodyPr>
          <a:lstStyle/>
          <a:p>
            <a:r>
              <a:rPr lang="en-US" dirty="0">
                <a:latin typeface="+mn-lt"/>
              </a:rPr>
              <a:t>Tornados</a:t>
            </a:r>
          </a:p>
        </p:txBody>
      </p:sp>
      <p:sp>
        <p:nvSpPr>
          <p:cNvPr id="12" name="TextBox 11">
            <a:extLst>
              <a:ext uri="{FF2B5EF4-FFF2-40B4-BE49-F238E27FC236}">
                <a16:creationId xmlns:a16="http://schemas.microsoft.com/office/drawing/2014/main" id="{CE24A16E-21D7-477F-952D-9785395E8506}"/>
              </a:ext>
            </a:extLst>
          </p:cNvPr>
          <p:cNvSpPr txBox="1"/>
          <p:nvPr/>
        </p:nvSpPr>
        <p:spPr>
          <a:xfrm>
            <a:off x="5971808" y="5982120"/>
            <a:ext cx="1039812" cy="369332"/>
          </a:xfrm>
          <a:prstGeom prst="rect">
            <a:avLst/>
          </a:prstGeom>
          <a:noFill/>
        </p:spPr>
        <p:txBody>
          <a:bodyPr wrap="square" rtlCol="0">
            <a:spAutoFit/>
          </a:bodyPr>
          <a:lstStyle/>
          <a:p>
            <a:r>
              <a:rPr lang="en-US" dirty="0">
                <a:latin typeface="+mn-lt"/>
              </a:rPr>
              <a:t>Wildfires</a:t>
            </a:r>
          </a:p>
        </p:txBody>
      </p:sp>
    </p:spTree>
    <p:extLst>
      <p:ext uri="{BB962C8B-B14F-4D97-AF65-F5344CB8AC3E}">
        <p14:creationId xmlns:p14="http://schemas.microsoft.com/office/powerpoint/2010/main" val="3757401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Heat-Related ER Visits</a:t>
            </a:r>
            <a:br>
              <a:rPr lang="en-US" sz="4000" b="1" dirty="0">
                <a:solidFill>
                  <a:srgbClr val="E85205"/>
                </a:solidFill>
              </a:rPr>
            </a:br>
            <a:r>
              <a:rPr lang="en-US" sz="2800" b="1" dirty="0">
                <a:solidFill>
                  <a:srgbClr val="E85205"/>
                </a:solidFill>
              </a:rPr>
              <a:t>Sacramento, CA, July 1-31, 2015</a:t>
            </a:r>
            <a:endParaRPr lang="en-US" sz="4000" b="1" dirty="0">
              <a:solidFill>
                <a:srgbClr val="E85205"/>
              </a:solidFill>
            </a:endParaRPr>
          </a:p>
        </p:txBody>
      </p:sp>
      <p:pic>
        <p:nvPicPr>
          <p:cNvPr id="4" name="Picture 3">
            <a:extLst>
              <a:ext uri="{FF2B5EF4-FFF2-40B4-BE49-F238E27FC236}">
                <a16:creationId xmlns:a16="http://schemas.microsoft.com/office/drawing/2014/main" id="{810C6311-AA74-48C4-ACB7-749BD295E744}"/>
              </a:ext>
            </a:extLst>
          </p:cNvPr>
          <p:cNvPicPr>
            <a:picLocks noChangeAspect="1"/>
          </p:cNvPicPr>
          <p:nvPr/>
        </p:nvPicPr>
        <p:blipFill>
          <a:blip r:embed="rId3"/>
          <a:stretch>
            <a:fillRect/>
          </a:stretch>
        </p:blipFill>
        <p:spPr>
          <a:xfrm>
            <a:off x="3847402" y="1764735"/>
            <a:ext cx="6873907" cy="4994839"/>
          </a:xfrm>
          <a:prstGeom prst="rect">
            <a:avLst/>
          </a:prstGeom>
        </p:spPr>
      </p:pic>
    </p:spTree>
    <p:extLst>
      <p:ext uri="{BB962C8B-B14F-4D97-AF65-F5344CB8AC3E}">
        <p14:creationId xmlns:p14="http://schemas.microsoft.com/office/powerpoint/2010/main" val="3460818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Retrospective surveillance</a:t>
            </a:r>
            <a:br>
              <a:rPr lang="en-US" sz="4000" b="1" dirty="0">
                <a:solidFill>
                  <a:srgbClr val="E85205"/>
                </a:solidFill>
              </a:rPr>
            </a:br>
            <a:endParaRPr lang="en-US" sz="4000" b="1" dirty="0">
              <a:solidFill>
                <a:srgbClr val="E85205"/>
              </a:solidFill>
            </a:endParaRPr>
          </a:p>
        </p:txBody>
      </p:sp>
      <p:sp>
        <p:nvSpPr>
          <p:cNvPr id="3" name="Content Placeholder 2"/>
          <p:cNvSpPr>
            <a:spLocks noGrp="1"/>
          </p:cNvSpPr>
          <p:nvPr>
            <p:ph idx="1"/>
          </p:nvPr>
        </p:nvSpPr>
        <p:spPr>
          <a:xfrm>
            <a:off x="2739570" y="1690688"/>
            <a:ext cx="9089572" cy="2024062"/>
          </a:xfrm>
        </p:spPr>
        <p:txBody>
          <a:bodyPr/>
          <a:lstStyle/>
          <a:p>
            <a:pPr>
              <a:buFont typeface="Arial" panose="020B0604020202020204" pitchFamily="34" charset="0"/>
              <a:buChar char="•"/>
            </a:pPr>
            <a:r>
              <a:rPr lang="en-US" altLang="en-US" dirty="0"/>
              <a:t>Review of medical records to:</a:t>
            </a:r>
          </a:p>
          <a:p>
            <a:pPr lvl="1"/>
            <a:r>
              <a:rPr lang="en-US" altLang="en-US" sz="2800" dirty="0"/>
              <a:t>Assess disaster-related injuries and deaths</a:t>
            </a:r>
          </a:p>
          <a:p>
            <a:pPr lvl="1"/>
            <a:r>
              <a:rPr lang="en-US" altLang="en-US" sz="2800" dirty="0"/>
              <a:t>Identify populations impacted</a:t>
            </a:r>
          </a:p>
          <a:p>
            <a:pPr lvl="1"/>
            <a:r>
              <a:rPr lang="en-US" altLang="en-US" sz="2800" dirty="0"/>
              <a:t>Protective actions taken</a:t>
            </a:r>
          </a:p>
          <a:p>
            <a:pPr marL="0" indent="0">
              <a:buNone/>
            </a:pPr>
            <a:endParaRPr lang="en-US" dirty="0"/>
          </a:p>
        </p:txBody>
      </p:sp>
    </p:spTree>
    <p:extLst>
      <p:ext uri="{BB962C8B-B14F-4D97-AF65-F5344CB8AC3E}">
        <p14:creationId xmlns:p14="http://schemas.microsoft.com/office/powerpoint/2010/main" val="2034042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Retrospective surveillance following Oklahoma Tornado Outbreak</a:t>
            </a:r>
            <a:br>
              <a:rPr lang="en-US" sz="4000" b="1" dirty="0">
                <a:solidFill>
                  <a:srgbClr val="E85205"/>
                </a:solidFill>
              </a:rPr>
            </a:br>
            <a:r>
              <a:rPr lang="en-US" sz="2800" b="1" dirty="0">
                <a:solidFill>
                  <a:srgbClr val="E85205"/>
                </a:solidFill>
              </a:rPr>
              <a:t>May 19-31, 2013</a:t>
            </a:r>
            <a:endParaRPr lang="en-US" sz="4000" b="1" dirty="0">
              <a:solidFill>
                <a:srgbClr val="E85205"/>
              </a:solidFill>
            </a:endParaRPr>
          </a:p>
        </p:txBody>
      </p:sp>
      <p:sp>
        <p:nvSpPr>
          <p:cNvPr id="3" name="Content Placeholder 2"/>
          <p:cNvSpPr>
            <a:spLocks noGrp="1"/>
          </p:cNvSpPr>
          <p:nvPr>
            <p:ph idx="1"/>
          </p:nvPr>
        </p:nvSpPr>
        <p:spPr>
          <a:xfrm>
            <a:off x="2630713" y="2109108"/>
            <a:ext cx="5034111" cy="4524375"/>
          </a:xfrm>
        </p:spPr>
        <p:txBody>
          <a:bodyPr/>
          <a:lstStyle/>
          <a:p>
            <a:r>
              <a:rPr lang="en-US" dirty="0"/>
              <a:t>Of 49 deaths and 755 injuries associated with the disaster, 55% were indirectly related</a:t>
            </a:r>
          </a:p>
          <a:p>
            <a:pPr lvl="1"/>
            <a:r>
              <a:rPr lang="en-US" sz="2800" dirty="0"/>
              <a:t>35% trying to get in or out of shelter</a:t>
            </a:r>
          </a:p>
          <a:p>
            <a:pPr lvl="1"/>
            <a:r>
              <a:rPr lang="en-US" sz="2800" dirty="0"/>
              <a:t>6% fleeing the area</a:t>
            </a:r>
          </a:p>
          <a:p>
            <a:pPr lvl="1"/>
            <a:r>
              <a:rPr lang="en-US" sz="2800" dirty="0"/>
              <a:t>5% rescuing an animal or person</a:t>
            </a:r>
          </a:p>
          <a:p>
            <a:r>
              <a:rPr lang="en-US" dirty="0"/>
              <a:t>35% of hospital visits were for injuries during cleanup</a:t>
            </a:r>
          </a:p>
          <a:p>
            <a:pPr marL="0" indent="0">
              <a:buNone/>
            </a:pPr>
            <a:endParaRPr lang="en-US" dirty="0"/>
          </a:p>
        </p:txBody>
      </p:sp>
      <p:pic>
        <p:nvPicPr>
          <p:cNvPr id="4" name="Picture 3">
            <a:extLst>
              <a:ext uri="{FF2B5EF4-FFF2-40B4-BE49-F238E27FC236}">
                <a16:creationId xmlns:a16="http://schemas.microsoft.com/office/drawing/2014/main" id="{8CF951C1-3278-44A8-8331-4AD6830F35AD}"/>
              </a:ext>
            </a:extLst>
          </p:cNvPr>
          <p:cNvPicPr>
            <a:picLocks noChangeAspect="1"/>
          </p:cNvPicPr>
          <p:nvPr/>
        </p:nvPicPr>
        <p:blipFill>
          <a:blip r:embed="rId3"/>
          <a:stretch>
            <a:fillRect/>
          </a:stretch>
        </p:blipFill>
        <p:spPr>
          <a:xfrm>
            <a:off x="7844653" y="2224935"/>
            <a:ext cx="4194412" cy="2408129"/>
          </a:xfrm>
          <a:prstGeom prst="rect">
            <a:avLst/>
          </a:prstGeom>
        </p:spPr>
      </p:pic>
    </p:spTree>
    <p:extLst>
      <p:ext uri="{BB962C8B-B14F-4D97-AF65-F5344CB8AC3E}">
        <p14:creationId xmlns:p14="http://schemas.microsoft.com/office/powerpoint/2010/main" val="3612708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Mortality surveillance</a:t>
            </a:r>
          </a:p>
        </p:txBody>
      </p:sp>
      <p:pic>
        <p:nvPicPr>
          <p:cNvPr id="6" name="Content Placeholder 3">
            <a:extLst>
              <a:ext uri="{FF2B5EF4-FFF2-40B4-BE49-F238E27FC236}">
                <a16:creationId xmlns:a16="http://schemas.microsoft.com/office/drawing/2014/main" id="{D2EA05B2-732E-4D31-B057-AAB0EBDA85EC}"/>
              </a:ext>
            </a:extLst>
          </p:cNvPr>
          <p:cNvPicPr>
            <a:picLocks noGrp="1" noChangeAspect="1"/>
          </p:cNvPicPr>
          <p:nvPr>
            <p:ph idx="1"/>
          </p:nvPr>
        </p:nvPicPr>
        <p:blipFill rotWithShape="1">
          <a:blip r:embed="rId3"/>
          <a:srcRect l="-1226" t="-4033" r="-302" b="-19"/>
          <a:stretch/>
        </p:blipFill>
        <p:spPr>
          <a:xfrm>
            <a:off x="3877862" y="1281525"/>
            <a:ext cx="6812988" cy="4294950"/>
          </a:xfrm>
        </p:spPr>
      </p:pic>
      <p:sp>
        <p:nvSpPr>
          <p:cNvPr id="7" name="Rectangle 6">
            <a:extLst>
              <a:ext uri="{FF2B5EF4-FFF2-40B4-BE49-F238E27FC236}">
                <a16:creationId xmlns:a16="http://schemas.microsoft.com/office/drawing/2014/main" id="{395E96E5-A599-418A-AB4D-09E9BD21B5C3}"/>
              </a:ext>
            </a:extLst>
          </p:cNvPr>
          <p:cNvSpPr/>
          <p:nvPr/>
        </p:nvSpPr>
        <p:spPr>
          <a:xfrm>
            <a:off x="3260877" y="5838448"/>
            <a:ext cx="8568266" cy="800219"/>
          </a:xfrm>
          <a:prstGeom prst="rect">
            <a:avLst/>
          </a:prstGeom>
        </p:spPr>
        <p:txBody>
          <a:bodyPr wrap="square">
            <a:spAutoFit/>
          </a:bodyPr>
          <a:lstStyle/>
          <a:p>
            <a:pPr algn="ctr"/>
            <a:r>
              <a:rPr lang="en-US" sz="2800" dirty="0">
                <a:latin typeface="+mn-lt"/>
              </a:rPr>
              <a:t>Hurricane Isabel-Related Mortality—Virginia, 2003</a:t>
            </a:r>
          </a:p>
          <a:p>
            <a:pPr algn="ctr"/>
            <a:r>
              <a:rPr lang="en-US" dirty="0">
                <a:latin typeface="+mn-lt"/>
              </a:rPr>
              <a:t>From: J Public Health Management Practice, 2006, 12(1), 97–102</a:t>
            </a:r>
          </a:p>
        </p:txBody>
      </p:sp>
    </p:spTree>
    <p:extLst>
      <p:ext uri="{BB962C8B-B14F-4D97-AF65-F5344CB8AC3E}">
        <p14:creationId xmlns:p14="http://schemas.microsoft.com/office/powerpoint/2010/main" val="2265004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3B18FB-6D5D-4DF6-BF7A-A94FEF4B8B15}"/>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2220664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Mortality surveillance</a:t>
            </a:r>
          </a:p>
        </p:txBody>
      </p:sp>
      <p:pic>
        <p:nvPicPr>
          <p:cNvPr id="6" name="Picture 5">
            <a:extLst>
              <a:ext uri="{FF2B5EF4-FFF2-40B4-BE49-F238E27FC236}">
                <a16:creationId xmlns:a16="http://schemas.microsoft.com/office/drawing/2014/main" id="{3D292B14-6A92-49E6-9D5A-84702B1F0F80}"/>
              </a:ext>
            </a:extLst>
          </p:cNvPr>
          <p:cNvPicPr>
            <a:picLocks noChangeAspect="1"/>
          </p:cNvPicPr>
          <p:nvPr/>
        </p:nvPicPr>
        <p:blipFill>
          <a:blip r:embed="rId3"/>
          <a:stretch>
            <a:fillRect/>
          </a:stretch>
        </p:blipFill>
        <p:spPr>
          <a:xfrm>
            <a:off x="4568032" y="1423963"/>
            <a:ext cx="5694418" cy="3956709"/>
          </a:xfrm>
          <a:prstGeom prst="rect">
            <a:avLst/>
          </a:prstGeom>
        </p:spPr>
      </p:pic>
      <p:sp>
        <p:nvSpPr>
          <p:cNvPr id="7" name="Rectangle 6">
            <a:extLst>
              <a:ext uri="{FF2B5EF4-FFF2-40B4-BE49-F238E27FC236}">
                <a16:creationId xmlns:a16="http://schemas.microsoft.com/office/drawing/2014/main" id="{49A450A0-7646-4C34-9222-49BC941904BA}"/>
              </a:ext>
            </a:extLst>
          </p:cNvPr>
          <p:cNvSpPr/>
          <p:nvPr/>
        </p:nvSpPr>
        <p:spPr>
          <a:xfrm>
            <a:off x="2739570" y="5380672"/>
            <a:ext cx="9089573" cy="1477328"/>
          </a:xfrm>
          <a:prstGeom prst="rect">
            <a:avLst/>
          </a:prstGeom>
        </p:spPr>
        <p:txBody>
          <a:bodyPr wrap="square">
            <a:spAutoFit/>
          </a:bodyPr>
          <a:lstStyle/>
          <a:p>
            <a:pPr algn="ctr"/>
            <a:r>
              <a:rPr lang="en-US" sz="2400" dirty="0">
                <a:latin typeface="+mn-lt"/>
              </a:rPr>
              <a:t>Comparison of the percentages of age distribution for</a:t>
            </a:r>
          </a:p>
          <a:p>
            <a:pPr algn="ctr"/>
            <a:r>
              <a:rPr lang="en-US" sz="2400" dirty="0">
                <a:latin typeface="+mn-lt"/>
              </a:rPr>
              <a:t>Hurricane Isabel deaths in Virginia with the Virginia population </a:t>
            </a:r>
          </a:p>
          <a:p>
            <a:pPr algn="ctr"/>
            <a:r>
              <a:rPr lang="en-US" sz="2400" dirty="0">
                <a:latin typeface="+mn-lt"/>
              </a:rPr>
              <a:t>(2000 Census estimates)</a:t>
            </a:r>
          </a:p>
          <a:p>
            <a:pPr algn="ctr"/>
            <a:r>
              <a:rPr lang="en-US" dirty="0">
                <a:latin typeface="+mn-lt"/>
              </a:rPr>
              <a:t>From: J Public Health Management Practice, 2006, 12(1), 97–102</a:t>
            </a:r>
          </a:p>
        </p:txBody>
      </p:sp>
    </p:spTree>
    <p:extLst>
      <p:ext uri="{BB962C8B-B14F-4D97-AF65-F5344CB8AC3E}">
        <p14:creationId xmlns:p14="http://schemas.microsoft.com/office/powerpoint/2010/main" val="2353092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Shelter surveillance</a:t>
            </a:r>
          </a:p>
        </p:txBody>
      </p:sp>
      <p:sp>
        <p:nvSpPr>
          <p:cNvPr id="3" name="Content Placeholder 2"/>
          <p:cNvSpPr>
            <a:spLocks noGrp="1"/>
          </p:cNvSpPr>
          <p:nvPr>
            <p:ph idx="1"/>
          </p:nvPr>
        </p:nvSpPr>
        <p:spPr>
          <a:xfrm>
            <a:off x="2739571" y="1695451"/>
            <a:ext cx="5728154" cy="4524375"/>
          </a:xfrm>
        </p:spPr>
        <p:txBody>
          <a:bodyPr/>
          <a:lstStyle/>
          <a:p>
            <a:r>
              <a:rPr lang="en-US"/>
              <a:t>Track populations in shelter settings</a:t>
            </a:r>
          </a:p>
          <a:p>
            <a:r>
              <a:rPr lang="en-US"/>
              <a:t>Characterize environmental and sanitation conditions</a:t>
            </a:r>
          </a:p>
          <a:p>
            <a:r>
              <a:rPr lang="en-US"/>
              <a:t>Identify outbreaks and clusters of conditions</a:t>
            </a:r>
          </a:p>
          <a:p>
            <a:r>
              <a:rPr lang="en-US"/>
              <a:t>Data to consider collecting:</a:t>
            </a:r>
          </a:p>
          <a:p>
            <a:pPr lvl="1"/>
            <a:r>
              <a:rPr lang="en-US"/>
              <a:t>Demographic data</a:t>
            </a:r>
          </a:p>
          <a:p>
            <a:pPr lvl="1"/>
            <a:r>
              <a:rPr lang="en-US"/>
              <a:t>Morbidity surveillance</a:t>
            </a:r>
          </a:p>
          <a:p>
            <a:pPr lvl="1"/>
            <a:r>
              <a:rPr lang="en-US"/>
              <a:t>Shelter survey/environmental health assessment</a:t>
            </a:r>
          </a:p>
          <a:p>
            <a:pPr marL="0" indent="0">
              <a:buNone/>
            </a:pPr>
            <a:endParaRPr lang="en-US" dirty="0"/>
          </a:p>
        </p:txBody>
      </p:sp>
      <p:pic>
        <p:nvPicPr>
          <p:cNvPr id="4" name="Picture 3">
            <a:extLst>
              <a:ext uri="{FF2B5EF4-FFF2-40B4-BE49-F238E27FC236}">
                <a16:creationId xmlns:a16="http://schemas.microsoft.com/office/drawing/2014/main" id="{F878CA47-36D1-4516-8B67-CDA5CD5263E8}"/>
              </a:ext>
            </a:extLst>
          </p:cNvPr>
          <p:cNvPicPr>
            <a:picLocks noChangeAspect="1"/>
          </p:cNvPicPr>
          <p:nvPr/>
        </p:nvPicPr>
        <p:blipFill>
          <a:blip r:embed="rId3"/>
          <a:stretch>
            <a:fillRect/>
          </a:stretch>
        </p:blipFill>
        <p:spPr>
          <a:xfrm>
            <a:off x="8597983" y="2215791"/>
            <a:ext cx="3231160" cy="2426418"/>
          </a:xfrm>
          <a:prstGeom prst="rect">
            <a:avLst/>
          </a:prstGeom>
          <a:ln w="25400">
            <a:solidFill>
              <a:schemeClr val="bg1"/>
            </a:solidFill>
          </a:ln>
        </p:spPr>
      </p:pic>
    </p:spTree>
    <p:extLst>
      <p:ext uri="{BB962C8B-B14F-4D97-AF65-F5344CB8AC3E}">
        <p14:creationId xmlns:p14="http://schemas.microsoft.com/office/powerpoint/2010/main" val="4090473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589D4C-EB0D-4ED4-8911-070B971D582F}"/>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2593947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0E20E5-72D5-4807-8AC2-A6AF663047BF}"/>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23323425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Shelter surveillance</a:t>
            </a:r>
          </a:p>
        </p:txBody>
      </p:sp>
      <p:pic>
        <p:nvPicPr>
          <p:cNvPr id="7" name="Picture 6">
            <a:extLst>
              <a:ext uri="{FF2B5EF4-FFF2-40B4-BE49-F238E27FC236}">
                <a16:creationId xmlns:a16="http://schemas.microsoft.com/office/drawing/2014/main" id="{873F416D-8413-4589-9BB1-DF27769B9376}"/>
              </a:ext>
            </a:extLst>
          </p:cNvPr>
          <p:cNvPicPr>
            <a:picLocks noChangeAspect="1"/>
          </p:cNvPicPr>
          <p:nvPr/>
        </p:nvPicPr>
        <p:blipFill>
          <a:blip r:embed="rId3"/>
          <a:stretch>
            <a:fillRect/>
          </a:stretch>
        </p:blipFill>
        <p:spPr>
          <a:xfrm>
            <a:off x="2932795" y="1366837"/>
            <a:ext cx="8896348" cy="5126038"/>
          </a:xfrm>
          <a:prstGeom prst="rect">
            <a:avLst/>
          </a:prstGeom>
        </p:spPr>
      </p:pic>
      <p:sp>
        <p:nvSpPr>
          <p:cNvPr id="8" name="TextBox 7">
            <a:extLst>
              <a:ext uri="{FF2B5EF4-FFF2-40B4-BE49-F238E27FC236}">
                <a16:creationId xmlns:a16="http://schemas.microsoft.com/office/drawing/2014/main" id="{1988411A-F210-492F-8A4E-D3EA9BABDDCB}"/>
              </a:ext>
            </a:extLst>
          </p:cNvPr>
          <p:cNvSpPr txBox="1"/>
          <p:nvPr/>
        </p:nvSpPr>
        <p:spPr>
          <a:xfrm>
            <a:off x="2466094" y="6488668"/>
            <a:ext cx="5289372" cy="307777"/>
          </a:xfrm>
          <a:prstGeom prst="rect">
            <a:avLst/>
          </a:prstGeom>
          <a:noFill/>
        </p:spPr>
        <p:txBody>
          <a:bodyPr wrap="square" rtlCol="0">
            <a:spAutoFit/>
          </a:bodyPr>
          <a:lstStyle/>
          <a:p>
            <a:r>
              <a:rPr lang="en-US" sz="1400" dirty="0">
                <a:latin typeface="+mn-lt"/>
              </a:rPr>
              <a:t>From: CSTE Shelter Surveillance Guidance Document</a:t>
            </a:r>
          </a:p>
        </p:txBody>
      </p:sp>
    </p:spTree>
    <p:extLst>
      <p:ext uri="{BB962C8B-B14F-4D97-AF65-F5344CB8AC3E}">
        <p14:creationId xmlns:p14="http://schemas.microsoft.com/office/powerpoint/2010/main" val="23961883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Data transfer options from shelter to health department</a:t>
            </a:r>
          </a:p>
        </p:txBody>
      </p:sp>
      <p:sp>
        <p:nvSpPr>
          <p:cNvPr id="8" name="TextBox 7">
            <a:extLst>
              <a:ext uri="{FF2B5EF4-FFF2-40B4-BE49-F238E27FC236}">
                <a16:creationId xmlns:a16="http://schemas.microsoft.com/office/drawing/2014/main" id="{1988411A-F210-492F-8A4E-D3EA9BABDDCB}"/>
              </a:ext>
            </a:extLst>
          </p:cNvPr>
          <p:cNvSpPr txBox="1"/>
          <p:nvPr/>
        </p:nvSpPr>
        <p:spPr>
          <a:xfrm>
            <a:off x="2459370" y="6561617"/>
            <a:ext cx="5289372" cy="307777"/>
          </a:xfrm>
          <a:prstGeom prst="rect">
            <a:avLst/>
          </a:prstGeom>
          <a:noFill/>
        </p:spPr>
        <p:txBody>
          <a:bodyPr wrap="square" rtlCol="0">
            <a:spAutoFit/>
          </a:bodyPr>
          <a:lstStyle/>
          <a:p>
            <a:r>
              <a:rPr lang="en-US" sz="1400" dirty="0">
                <a:latin typeface="+mn-lt"/>
              </a:rPr>
              <a:t>From: CSTE Shelter Surveillance Guidance Document</a:t>
            </a:r>
          </a:p>
        </p:txBody>
      </p:sp>
      <p:graphicFrame>
        <p:nvGraphicFramePr>
          <p:cNvPr id="5" name="Object 4">
            <a:extLst>
              <a:ext uri="{FF2B5EF4-FFF2-40B4-BE49-F238E27FC236}">
                <a16:creationId xmlns:a16="http://schemas.microsoft.com/office/drawing/2014/main" id="{68C66F3B-8145-469C-8081-3B5A86719D7D}"/>
              </a:ext>
            </a:extLst>
          </p:cNvPr>
          <p:cNvGraphicFramePr>
            <a:graphicFrameLocks noChangeAspect="1"/>
          </p:cNvGraphicFramePr>
          <p:nvPr>
            <p:extLst>
              <p:ext uri="{D42A27DB-BD31-4B8C-83A1-F6EECF244321}">
                <p14:modId xmlns:p14="http://schemas.microsoft.com/office/powerpoint/2010/main" val="409755852"/>
              </p:ext>
            </p:extLst>
          </p:nvPr>
        </p:nvGraphicFramePr>
        <p:xfrm>
          <a:off x="4580502" y="1827305"/>
          <a:ext cx="5407707" cy="4524745"/>
        </p:xfrm>
        <a:graphic>
          <a:graphicData uri="http://schemas.openxmlformats.org/presentationml/2006/ole">
            <mc:AlternateContent xmlns:mc="http://schemas.openxmlformats.org/markup-compatibility/2006">
              <mc:Choice xmlns:v="urn:schemas-microsoft-com:vml" Requires="v">
                <p:oleObj spid="_x0000_s1098" r:id="rId4" imgW="5019610" imgH="2809943" progId="Visio.Drawing.15">
                  <p:embed/>
                </p:oleObj>
              </mc:Choice>
              <mc:Fallback>
                <p:oleObj r:id="rId4" imgW="5019610" imgH="2809943" progId="Visio.Drawing.15">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0502" y="1827305"/>
                        <a:ext cx="5407707" cy="4524745"/>
                      </a:xfrm>
                      <a:prstGeom prst="rect">
                        <a:avLst/>
                      </a:prstGeom>
                      <a:noFill/>
                      <a:ln w="38100">
                        <a:solidFill>
                          <a:schemeClr val="bg1"/>
                        </a:solidFill>
                      </a:ln>
                    </p:spPr>
                  </p:pic>
                </p:oleObj>
              </mc:Fallback>
            </mc:AlternateContent>
          </a:graphicData>
        </a:graphic>
      </p:graphicFrame>
    </p:spTree>
    <p:extLst>
      <p:ext uri="{BB962C8B-B14F-4D97-AF65-F5344CB8AC3E}">
        <p14:creationId xmlns:p14="http://schemas.microsoft.com/office/powerpoint/2010/main" val="2776509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Shelter surveillance during Hurricane Sandy</a:t>
            </a:r>
          </a:p>
        </p:txBody>
      </p:sp>
      <p:sp>
        <p:nvSpPr>
          <p:cNvPr id="3" name="Content Placeholder 2"/>
          <p:cNvSpPr>
            <a:spLocks noGrp="1"/>
          </p:cNvSpPr>
          <p:nvPr>
            <p:ph idx="1"/>
          </p:nvPr>
        </p:nvSpPr>
        <p:spPr>
          <a:xfrm>
            <a:off x="2739571" y="1695451"/>
            <a:ext cx="9089572" cy="4524375"/>
          </a:xfrm>
        </p:spPr>
        <p:txBody>
          <a:bodyPr/>
          <a:lstStyle/>
          <a:p>
            <a:r>
              <a:rPr lang="en-US" dirty="0"/>
              <a:t>CDC and NJ Department of Health conducted shelter-based surveillance to track morbidity</a:t>
            </a:r>
          </a:p>
          <a:p>
            <a:r>
              <a:rPr lang="en-US" dirty="0"/>
              <a:t>ARC staff recorded demographic data, primary complaint(s), disposition, referral data for each client health visit</a:t>
            </a:r>
          </a:p>
          <a:p>
            <a:r>
              <a:rPr lang="en-US" dirty="0"/>
              <a:t>Collected aggregate morbidity data in the 21 shelters housing &gt;30 residents overnight</a:t>
            </a:r>
          </a:p>
          <a:p>
            <a:r>
              <a:rPr lang="en-US" dirty="0"/>
              <a:t>Shelters reported: 5,189 health services visits which addressed 7,101 health needs</a:t>
            </a:r>
          </a:p>
          <a:p>
            <a:pPr lvl="1"/>
            <a:r>
              <a:rPr lang="en-US" dirty="0"/>
              <a:t>52% acute illness, 32% follow-up care, 13% chronic illness exacerbations, 3% injury</a:t>
            </a:r>
          </a:p>
          <a:p>
            <a:pPr marL="0" indent="0">
              <a:buNone/>
            </a:pPr>
            <a:endParaRPr lang="en-US" dirty="0"/>
          </a:p>
        </p:txBody>
      </p:sp>
    </p:spTree>
    <p:extLst>
      <p:ext uri="{BB962C8B-B14F-4D97-AF65-F5344CB8AC3E}">
        <p14:creationId xmlns:p14="http://schemas.microsoft.com/office/powerpoint/2010/main" val="5270869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Responder surveillance</a:t>
            </a:r>
          </a:p>
        </p:txBody>
      </p:sp>
      <p:sp>
        <p:nvSpPr>
          <p:cNvPr id="3" name="Content Placeholder 2"/>
          <p:cNvSpPr>
            <a:spLocks noGrp="1"/>
          </p:cNvSpPr>
          <p:nvPr>
            <p:ph idx="1"/>
          </p:nvPr>
        </p:nvSpPr>
        <p:spPr>
          <a:xfrm>
            <a:off x="2739571" y="1695451"/>
            <a:ext cx="9089572" cy="2876549"/>
          </a:xfrm>
        </p:spPr>
        <p:txBody>
          <a:bodyPr/>
          <a:lstStyle/>
          <a:p>
            <a:r>
              <a:rPr lang="en-US" dirty="0"/>
              <a:t>CDC Emergency Responder Health Monitoring Surveillance (ERHMS) is a health monitoring and surveillance framework for protecting responders through all phases of response</a:t>
            </a:r>
          </a:p>
          <a:p>
            <a:endParaRPr lang="en-US" dirty="0"/>
          </a:p>
          <a:p>
            <a:r>
              <a:rPr lang="en-US" dirty="0"/>
              <a:t>Collaboration between epidemiology, industrial hygiene, and emergency managers</a:t>
            </a:r>
          </a:p>
          <a:p>
            <a:pPr marL="0" indent="0">
              <a:buNone/>
            </a:pPr>
            <a:endParaRPr lang="en-US" dirty="0"/>
          </a:p>
        </p:txBody>
      </p:sp>
      <p:pic>
        <p:nvPicPr>
          <p:cNvPr id="4" name="Picture 3">
            <a:extLst>
              <a:ext uri="{FF2B5EF4-FFF2-40B4-BE49-F238E27FC236}">
                <a16:creationId xmlns:a16="http://schemas.microsoft.com/office/drawing/2014/main" id="{06DF6CCD-F708-4C35-AB3B-541645EED203}"/>
              </a:ext>
            </a:extLst>
          </p:cNvPr>
          <p:cNvPicPr>
            <a:picLocks noChangeAspect="1"/>
          </p:cNvPicPr>
          <p:nvPr/>
        </p:nvPicPr>
        <p:blipFill>
          <a:blip r:embed="rId3"/>
          <a:stretch>
            <a:fillRect/>
          </a:stretch>
        </p:blipFill>
        <p:spPr>
          <a:xfrm>
            <a:off x="5919417" y="4578953"/>
            <a:ext cx="2729878" cy="1913922"/>
          </a:xfrm>
          <a:prstGeom prst="rect">
            <a:avLst/>
          </a:prstGeom>
          <a:ln w="38100">
            <a:solidFill>
              <a:schemeClr val="bg1"/>
            </a:solidFill>
          </a:ln>
        </p:spPr>
      </p:pic>
    </p:spTree>
    <p:extLst>
      <p:ext uri="{BB962C8B-B14F-4D97-AF65-F5344CB8AC3E}">
        <p14:creationId xmlns:p14="http://schemas.microsoft.com/office/powerpoint/2010/main" val="1238852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ERHMS key questions</a:t>
            </a:r>
          </a:p>
        </p:txBody>
      </p:sp>
      <p:sp>
        <p:nvSpPr>
          <p:cNvPr id="3" name="Content Placeholder 2"/>
          <p:cNvSpPr>
            <a:spLocks noGrp="1"/>
          </p:cNvSpPr>
          <p:nvPr>
            <p:ph idx="1"/>
          </p:nvPr>
        </p:nvSpPr>
        <p:spPr>
          <a:xfrm>
            <a:off x="2739571" y="1695451"/>
            <a:ext cx="5118554" cy="4524375"/>
          </a:xfrm>
        </p:spPr>
        <p:txBody>
          <a:bodyPr/>
          <a:lstStyle/>
          <a:p>
            <a:r>
              <a:rPr lang="en-US" dirty="0"/>
              <a:t>Key questions to ask:</a:t>
            </a:r>
          </a:p>
          <a:p>
            <a:pPr lvl="1"/>
            <a:r>
              <a:rPr lang="en-US" b="1" dirty="0"/>
              <a:t>Pre-deployment: </a:t>
            </a:r>
            <a:r>
              <a:rPr lang="en-US" dirty="0"/>
              <a:t>which responders are “ready,” credentialed, and available to respond?</a:t>
            </a:r>
          </a:p>
          <a:p>
            <a:pPr lvl="1"/>
            <a:r>
              <a:rPr lang="en-US" b="1" dirty="0"/>
              <a:t>Deployment: </a:t>
            </a:r>
            <a:r>
              <a:rPr lang="en-US" dirty="0"/>
              <a:t>who are the responders on-site? To what are they exposed? How is their health?</a:t>
            </a:r>
          </a:p>
          <a:p>
            <a:pPr lvl="1"/>
            <a:r>
              <a:rPr lang="en-US" b="1" dirty="0"/>
              <a:t>Post-deployment: </a:t>
            </a:r>
            <a:r>
              <a:rPr lang="en-US" dirty="0"/>
              <a:t>what did the responders do while deployed? How is their health now? To what were they exposed during deployment?</a:t>
            </a:r>
          </a:p>
          <a:p>
            <a:endParaRPr lang="en-US" dirty="0"/>
          </a:p>
          <a:p>
            <a:pPr marL="0" indent="0">
              <a:buNone/>
            </a:pPr>
            <a:endParaRPr lang="en-US" dirty="0"/>
          </a:p>
        </p:txBody>
      </p:sp>
      <p:pic>
        <p:nvPicPr>
          <p:cNvPr id="4" name="Picture 3">
            <a:extLst>
              <a:ext uri="{FF2B5EF4-FFF2-40B4-BE49-F238E27FC236}">
                <a16:creationId xmlns:a16="http://schemas.microsoft.com/office/drawing/2014/main" id="{C7C83939-BBA0-49BE-9C02-EC7575DCD18D}"/>
              </a:ext>
            </a:extLst>
          </p:cNvPr>
          <p:cNvPicPr>
            <a:picLocks noChangeAspect="1"/>
          </p:cNvPicPr>
          <p:nvPr/>
        </p:nvPicPr>
        <p:blipFill>
          <a:blip r:embed="rId3"/>
          <a:stretch>
            <a:fillRect/>
          </a:stretch>
        </p:blipFill>
        <p:spPr>
          <a:xfrm>
            <a:off x="8751972" y="2676525"/>
            <a:ext cx="2385993" cy="2553013"/>
          </a:xfrm>
          <a:prstGeom prst="rect">
            <a:avLst/>
          </a:prstGeom>
          <a:ln w="38100">
            <a:solidFill>
              <a:schemeClr val="bg1"/>
            </a:solidFill>
          </a:ln>
        </p:spPr>
      </p:pic>
      <p:sp>
        <p:nvSpPr>
          <p:cNvPr id="5" name="Rectangle 4">
            <a:extLst>
              <a:ext uri="{FF2B5EF4-FFF2-40B4-BE49-F238E27FC236}">
                <a16:creationId xmlns:a16="http://schemas.microsoft.com/office/drawing/2014/main" id="{1A7A7E2D-BCB0-42D8-B928-D586EAA6C2A7}"/>
              </a:ext>
            </a:extLst>
          </p:cNvPr>
          <p:cNvSpPr/>
          <p:nvPr/>
        </p:nvSpPr>
        <p:spPr>
          <a:xfrm>
            <a:off x="7980526" y="6550223"/>
            <a:ext cx="4357283" cy="307777"/>
          </a:xfrm>
          <a:prstGeom prst="rect">
            <a:avLst/>
          </a:prstGeom>
        </p:spPr>
        <p:txBody>
          <a:bodyPr wrap="none">
            <a:spAutoFit/>
          </a:bodyPr>
          <a:lstStyle/>
          <a:p>
            <a:pPr lvl="1"/>
            <a:r>
              <a:rPr lang="en-US" altLang="en-US" sz="1400" dirty="0">
                <a:latin typeface="+mn-lt"/>
              </a:rPr>
              <a:t>From: http://www.cdc.gov/niosh/topics/erhms/  </a:t>
            </a:r>
          </a:p>
        </p:txBody>
      </p:sp>
    </p:spTree>
    <p:extLst>
      <p:ext uri="{BB962C8B-B14F-4D97-AF65-F5344CB8AC3E}">
        <p14:creationId xmlns:p14="http://schemas.microsoft.com/office/powerpoint/2010/main" val="912588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Emergency Responder Health Monitoring Surveillance (ERHMS)</a:t>
            </a:r>
          </a:p>
        </p:txBody>
      </p:sp>
      <p:sp>
        <p:nvSpPr>
          <p:cNvPr id="3" name="Content Placeholder 2"/>
          <p:cNvSpPr>
            <a:spLocks noGrp="1"/>
          </p:cNvSpPr>
          <p:nvPr>
            <p:ph idx="1"/>
          </p:nvPr>
        </p:nvSpPr>
        <p:spPr>
          <a:xfrm>
            <a:off x="2739571" y="1695451"/>
            <a:ext cx="5042354" cy="2876549"/>
          </a:xfrm>
        </p:spPr>
        <p:txBody>
          <a:bodyPr/>
          <a:lstStyle/>
          <a:p>
            <a:endParaRPr lang="en-US" dirty="0"/>
          </a:p>
          <a:p>
            <a:r>
              <a:rPr lang="en-US" dirty="0"/>
              <a:t>National Response Team -- Technical Assistance Document</a:t>
            </a:r>
          </a:p>
          <a:p>
            <a:pPr lvl="1"/>
            <a:r>
              <a:rPr lang="en-US" dirty="0">
                <a:hlinkClick r:id="rId3"/>
              </a:rPr>
              <a:t>https://www.nrt.org/sites/2/files/ERHMS_Final_060512.pdf</a:t>
            </a:r>
            <a:endParaRPr lang="en-US" dirty="0"/>
          </a:p>
          <a:p>
            <a:pPr lvl="1"/>
            <a:r>
              <a:rPr lang="en-US" dirty="0"/>
              <a:t>Contains tools, examples  &amp; forms that have been used in other events</a:t>
            </a:r>
          </a:p>
          <a:p>
            <a:pPr marL="0" indent="0">
              <a:buNone/>
            </a:pPr>
            <a:endParaRPr lang="en-US" dirty="0"/>
          </a:p>
        </p:txBody>
      </p:sp>
      <p:pic>
        <p:nvPicPr>
          <p:cNvPr id="5" name="Picture 2">
            <a:extLst>
              <a:ext uri="{FF2B5EF4-FFF2-40B4-BE49-F238E27FC236}">
                <a16:creationId xmlns:a16="http://schemas.microsoft.com/office/drawing/2014/main" id="{C105D241-59E6-43C1-B149-E41769F9A2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306" y="2128055"/>
            <a:ext cx="3888837" cy="3733284"/>
          </a:xfrm>
          <a:prstGeom prst="rect">
            <a:avLst/>
          </a:prstGeom>
          <a:noFill/>
          <a:ln w="38100" cap="sq">
            <a:solidFill>
              <a:schemeClr val="bg1"/>
            </a:solidFill>
            <a:miter lim="800000"/>
            <a:headEnd/>
            <a:tailEnd/>
          </a:ln>
          <a:effectLst>
            <a:outerShdw blurRad="63500" dist="38100" dir="2700000" algn="tl" rotWithShape="0">
              <a:srgbClr val="000000">
                <a:alpha val="42998"/>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8939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ERHMS findings following Hurricanes Katrina and Rita</a:t>
            </a:r>
          </a:p>
        </p:txBody>
      </p:sp>
      <p:sp>
        <p:nvSpPr>
          <p:cNvPr id="3" name="Content Placeholder 2"/>
          <p:cNvSpPr>
            <a:spLocks noGrp="1"/>
          </p:cNvSpPr>
          <p:nvPr>
            <p:ph idx="1"/>
          </p:nvPr>
        </p:nvSpPr>
        <p:spPr>
          <a:xfrm>
            <a:off x="2739571" y="1695451"/>
            <a:ext cx="9089572" cy="4524375"/>
          </a:xfrm>
        </p:spPr>
        <p:txBody>
          <a:bodyPr/>
          <a:lstStyle/>
          <a:p>
            <a:r>
              <a:rPr lang="en-US" dirty="0"/>
              <a:t>Survey administered to 2834 US Coast Guard responders to determine disaster-related exposures and health effects</a:t>
            </a:r>
          </a:p>
          <a:p>
            <a:pPr lvl="1"/>
            <a:r>
              <a:rPr lang="en-US" b="1" dirty="0"/>
              <a:t>Most frequent exposures: </a:t>
            </a:r>
            <a:r>
              <a:rPr lang="en-US" dirty="0"/>
              <a:t>animal/insect vector (46%), floodwater (29%)</a:t>
            </a:r>
          </a:p>
          <a:p>
            <a:pPr lvl="1"/>
            <a:r>
              <a:rPr lang="en-US" b="1" dirty="0"/>
              <a:t>Most frequent health effects: </a:t>
            </a:r>
            <a:r>
              <a:rPr lang="en-US" dirty="0"/>
              <a:t>sunburn (39%), heat stress (30%)</a:t>
            </a:r>
          </a:p>
          <a:p>
            <a:pPr lvl="1"/>
            <a:r>
              <a:rPr lang="en-US" b="1" dirty="0"/>
              <a:t>Significant positive associations: </a:t>
            </a:r>
          </a:p>
          <a:p>
            <a:pPr lvl="2"/>
            <a:r>
              <a:rPr lang="en-US" sz="2400" dirty="0"/>
              <a:t>Mold exposure and sinus infection</a:t>
            </a:r>
          </a:p>
          <a:p>
            <a:pPr lvl="2"/>
            <a:r>
              <a:rPr lang="en-US" sz="2400" dirty="0"/>
              <a:t>Carbon monoxide and confusion</a:t>
            </a:r>
          </a:p>
          <a:p>
            <a:pPr lvl="2"/>
            <a:r>
              <a:rPr lang="en-US" sz="2400" dirty="0"/>
              <a:t>Lack of sleep and slips, trips, falls </a:t>
            </a:r>
          </a:p>
          <a:p>
            <a:pPr lvl="2"/>
            <a:r>
              <a:rPr lang="en-US" sz="2400" dirty="0"/>
              <a:t>Lack of sleep and depression</a:t>
            </a:r>
          </a:p>
          <a:p>
            <a:pPr lvl="2"/>
            <a:r>
              <a:rPr lang="en-US" sz="2400" dirty="0"/>
              <a:t>Being a Gulf-state responder and depression</a:t>
            </a:r>
          </a:p>
          <a:p>
            <a:pPr marL="0" indent="0">
              <a:buNone/>
            </a:pPr>
            <a:endParaRPr lang="en-US" dirty="0"/>
          </a:p>
        </p:txBody>
      </p:sp>
      <p:sp>
        <p:nvSpPr>
          <p:cNvPr id="4" name="TextBox 3">
            <a:extLst>
              <a:ext uri="{FF2B5EF4-FFF2-40B4-BE49-F238E27FC236}">
                <a16:creationId xmlns:a16="http://schemas.microsoft.com/office/drawing/2014/main" id="{13F55EC1-4A21-4327-975F-8F36D209912B}"/>
              </a:ext>
            </a:extLst>
          </p:cNvPr>
          <p:cNvSpPr txBox="1"/>
          <p:nvPr/>
        </p:nvSpPr>
        <p:spPr>
          <a:xfrm>
            <a:off x="7692368" y="6550223"/>
            <a:ext cx="6209483" cy="307777"/>
          </a:xfrm>
          <a:prstGeom prst="rect">
            <a:avLst/>
          </a:prstGeom>
          <a:noFill/>
        </p:spPr>
        <p:txBody>
          <a:bodyPr wrap="square" rtlCol="0">
            <a:spAutoFit/>
          </a:bodyPr>
          <a:lstStyle/>
          <a:p>
            <a:r>
              <a:rPr lang="en-US" sz="1400" dirty="0">
                <a:latin typeface="+mn-lt"/>
              </a:rPr>
              <a:t>From: http://dx.doi.org/10.1097/JOM.0000000000000188</a:t>
            </a:r>
          </a:p>
        </p:txBody>
      </p:sp>
    </p:spTree>
    <p:extLst>
      <p:ext uri="{BB962C8B-B14F-4D97-AF65-F5344CB8AC3E}">
        <p14:creationId xmlns:p14="http://schemas.microsoft.com/office/powerpoint/2010/main" val="2856048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CDC Ebola response: a case study</a:t>
            </a:r>
          </a:p>
        </p:txBody>
      </p:sp>
      <p:sp>
        <p:nvSpPr>
          <p:cNvPr id="3" name="Content Placeholder 2"/>
          <p:cNvSpPr>
            <a:spLocks noGrp="1"/>
          </p:cNvSpPr>
          <p:nvPr>
            <p:ph idx="1"/>
          </p:nvPr>
        </p:nvSpPr>
        <p:spPr>
          <a:xfrm>
            <a:off x="2739571" y="1690688"/>
            <a:ext cx="4968919" cy="4524375"/>
          </a:xfrm>
        </p:spPr>
        <p:txBody>
          <a:bodyPr/>
          <a:lstStyle/>
          <a:p>
            <a:pPr marL="0" indent="0">
              <a:buNone/>
            </a:pPr>
            <a:r>
              <a:rPr lang="en-US" u="sng" dirty="0"/>
              <a:t>In-Country Safety Officer</a:t>
            </a:r>
          </a:p>
          <a:p>
            <a:pPr lvl="1"/>
            <a:r>
              <a:rPr lang="en-US" dirty="0"/>
              <a:t>Personal safety and security</a:t>
            </a:r>
          </a:p>
          <a:p>
            <a:pPr lvl="2"/>
            <a:r>
              <a:rPr lang="en-US" sz="2400" dirty="0"/>
              <a:t>Interact with Regional Security Officer in-country</a:t>
            </a:r>
          </a:p>
          <a:p>
            <a:pPr lvl="1"/>
            <a:r>
              <a:rPr lang="en-US" dirty="0"/>
              <a:t>Ebola risk assessments </a:t>
            </a:r>
          </a:p>
          <a:p>
            <a:pPr lvl="1"/>
            <a:r>
              <a:rPr lang="en-US" dirty="0"/>
              <a:t>(Medevac)</a:t>
            </a:r>
          </a:p>
          <a:p>
            <a:pPr lvl="1"/>
            <a:r>
              <a:rPr lang="en-US" dirty="0"/>
              <a:t>Injury/illness surveillance</a:t>
            </a:r>
          </a:p>
          <a:p>
            <a:pPr lvl="1"/>
            <a:r>
              <a:rPr lang="en-US" dirty="0"/>
              <a:t>Food/water safety</a:t>
            </a:r>
          </a:p>
          <a:p>
            <a:pPr lvl="1"/>
            <a:r>
              <a:rPr lang="en-US" dirty="0"/>
              <a:t>Vector/rodent control</a:t>
            </a:r>
          </a:p>
          <a:p>
            <a:pPr lvl="1"/>
            <a:r>
              <a:rPr lang="en-US" dirty="0"/>
              <a:t>Lodging assessments</a:t>
            </a:r>
          </a:p>
          <a:p>
            <a:pPr lvl="1"/>
            <a:r>
              <a:rPr lang="en-US" dirty="0"/>
              <a:t>Resiliency</a:t>
            </a:r>
          </a:p>
          <a:p>
            <a:pPr lvl="1"/>
            <a:r>
              <a:rPr lang="en-US" dirty="0"/>
              <a:t>Accountability</a:t>
            </a:r>
          </a:p>
          <a:p>
            <a:pPr marL="0" indent="0">
              <a:buNone/>
            </a:pPr>
            <a:endParaRPr lang="en-US" dirty="0"/>
          </a:p>
        </p:txBody>
      </p:sp>
      <p:sp>
        <p:nvSpPr>
          <p:cNvPr id="4" name="Rectangle 3">
            <a:extLst>
              <a:ext uri="{FF2B5EF4-FFF2-40B4-BE49-F238E27FC236}">
                <a16:creationId xmlns:a16="http://schemas.microsoft.com/office/drawing/2014/main" id="{2C7086B8-752E-4756-8AF2-55BF9214025C}"/>
              </a:ext>
            </a:extLst>
          </p:cNvPr>
          <p:cNvSpPr/>
          <p:nvPr/>
        </p:nvSpPr>
        <p:spPr>
          <a:xfrm>
            <a:off x="7708490" y="6550223"/>
            <a:ext cx="4527009" cy="307777"/>
          </a:xfrm>
          <a:prstGeom prst="rect">
            <a:avLst/>
          </a:prstGeom>
        </p:spPr>
        <p:txBody>
          <a:bodyPr wrap="none">
            <a:spAutoFit/>
          </a:bodyPr>
          <a:lstStyle/>
          <a:p>
            <a:pPr eaLnBrk="1" hangingPunct="1"/>
            <a:r>
              <a:rPr lang="en-US" altLang="en-US" sz="1400" dirty="0">
                <a:latin typeface="+mn-lt"/>
              </a:rPr>
              <a:t>From: http://www.cdc.gov/niosh/topics/ebola/default.html</a:t>
            </a:r>
          </a:p>
        </p:txBody>
      </p:sp>
      <p:pic>
        <p:nvPicPr>
          <p:cNvPr id="5" name="Picture 10">
            <a:extLst>
              <a:ext uri="{FF2B5EF4-FFF2-40B4-BE49-F238E27FC236}">
                <a16:creationId xmlns:a16="http://schemas.microsoft.com/office/drawing/2014/main" id="{F3F093E4-1856-489C-B406-5DEE9E1861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4324" y="1895469"/>
            <a:ext cx="2056209" cy="1546622"/>
          </a:xfrm>
          <a:prstGeom prst="rect">
            <a:avLst/>
          </a:prstGeom>
          <a:noFill/>
          <a:ln w="38100">
            <a:solidFill>
              <a:schemeClr val="bg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7">
            <a:extLst>
              <a:ext uri="{FF2B5EF4-FFF2-40B4-BE49-F238E27FC236}">
                <a16:creationId xmlns:a16="http://schemas.microsoft.com/office/drawing/2014/main" id="{60A35E91-9511-4F1B-B671-F911F334319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25422" y="1648621"/>
            <a:ext cx="1203722" cy="1806179"/>
          </a:xfrm>
          <a:prstGeom prst="rect">
            <a:avLst/>
          </a:prstGeom>
          <a:noFill/>
          <a:ln w="38100">
            <a:solidFill>
              <a:schemeClr val="bg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Content Placeholder 5">
            <a:extLst>
              <a:ext uri="{FF2B5EF4-FFF2-40B4-BE49-F238E27FC236}">
                <a16:creationId xmlns:a16="http://schemas.microsoft.com/office/drawing/2014/main" id="{126B7F04-98F5-492A-9C83-DD1601F79034}"/>
              </a:ext>
            </a:extLst>
          </p:cNvPr>
          <p:cNvPicPr>
            <a:picLocks noChangeAspect="1"/>
          </p:cNvPicPr>
          <p:nvPr/>
        </p:nvPicPr>
        <p:blipFill>
          <a:blip r:embed="rId5" cstate="print">
            <a:extLst>
              <a:ext uri="{28A0092B-C50C-407E-A947-70E740481C1C}">
                <a14:useLocalDpi xmlns:a14="http://schemas.microsoft.com/office/drawing/2010/main" val="0"/>
              </a:ext>
            </a:extLst>
          </a:blip>
          <a:srcRect l="-339" t="1604" r="-337" b="-533"/>
          <a:stretch>
            <a:fillRect/>
          </a:stretch>
        </p:blipFill>
        <p:spPr bwMode="auto">
          <a:xfrm>
            <a:off x="8544209" y="3604209"/>
            <a:ext cx="3284934" cy="2046685"/>
          </a:xfrm>
          <a:prstGeom prst="rect">
            <a:avLst/>
          </a:prstGeom>
          <a:noFill/>
          <a:ln w="38100">
            <a:solidFill>
              <a:schemeClr val="bg1"/>
            </a:solidFill>
            <a:miter lim="800000"/>
            <a:headEnd/>
            <a:tailEnd/>
          </a:ln>
        </p:spPr>
      </p:pic>
    </p:spTree>
    <p:extLst>
      <p:ext uri="{BB962C8B-B14F-4D97-AF65-F5344CB8AC3E}">
        <p14:creationId xmlns:p14="http://schemas.microsoft.com/office/powerpoint/2010/main" val="5781747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Tracking tools</a:t>
            </a:r>
          </a:p>
        </p:txBody>
      </p:sp>
      <p:sp>
        <p:nvSpPr>
          <p:cNvPr id="3" name="Content Placeholder 2"/>
          <p:cNvSpPr>
            <a:spLocks noGrp="1"/>
          </p:cNvSpPr>
          <p:nvPr>
            <p:ph idx="1"/>
          </p:nvPr>
        </p:nvSpPr>
        <p:spPr>
          <a:xfrm>
            <a:off x="2739571" y="1695451"/>
            <a:ext cx="9089572" cy="2876549"/>
          </a:xfrm>
        </p:spPr>
        <p:txBody>
          <a:bodyPr/>
          <a:lstStyle/>
          <a:p>
            <a:r>
              <a:rPr lang="en-US" dirty="0"/>
              <a:t>Data collection tools to follow populations affected by a disaster</a:t>
            </a:r>
          </a:p>
          <a:p>
            <a:endParaRPr lang="en-US" dirty="0"/>
          </a:p>
          <a:p>
            <a:r>
              <a:rPr lang="en-US" dirty="0"/>
              <a:t>Can be used for short-term or long term follow up</a:t>
            </a:r>
          </a:p>
          <a:p>
            <a:pPr marL="0" indent="0">
              <a:buNone/>
            </a:pPr>
            <a:endParaRPr lang="en-US" dirty="0"/>
          </a:p>
        </p:txBody>
      </p:sp>
      <p:pic>
        <p:nvPicPr>
          <p:cNvPr id="5" name="Picture 4">
            <a:extLst>
              <a:ext uri="{FF2B5EF4-FFF2-40B4-BE49-F238E27FC236}">
                <a16:creationId xmlns:a16="http://schemas.microsoft.com/office/drawing/2014/main" id="{62E36EA8-48F8-43EC-BE3A-B916E39BA1CE}"/>
              </a:ext>
            </a:extLst>
          </p:cNvPr>
          <p:cNvPicPr>
            <a:picLocks noChangeAspect="1"/>
          </p:cNvPicPr>
          <p:nvPr/>
        </p:nvPicPr>
        <p:blipFill>
          <a:blip r:embed="rId3"/>
          <a:stretch>
            <a:fillRect/>
          </a:stretch>
        </p:blipFill>
        <p:spPr>
          <a:xfrm>
            <a:off x="4665264" y="3999793"/>
            <a:ext cx="4787165" cy="2023441"/>
          </a:xfrm>
          <a:prstGeom prst="rect">
            <a:avLst/>
          </a:prstGeom>
        </p:spPr>
      </p:pic>
    </p:spTree>
    <p:extLst>
      <p:ext uri="{BB962C8B-B14F-4D97-AF65-F5344CB8AC3E}">
        <p14:creationId xmlns:p14="http://schemas.microsoft.com/office/powerpoint/2010/main" val="3401521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D8FFFA-4CD3-4FE7-A093-9B80401CDFA1}"/>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33040271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Rosters</a:t>
            </a:r>
          </a:p>
        </p:txBody>
      </p:sp>
      <p:sp>
        <p:nvSpPr>
          <p:cNvPr id="3" name="Content Placeholder 2"/>
          <p:cNvSpPr>
            <a:spLocks noGrp="1"/>
          </p:cNvSpPr>
          <p:nvPr>
            <p:ph idx="1"/>
          </p:nvPr>
        </p:nvSpPr>
        <p:spPr>
          <a:xfrm>
            <a:off x="2739571" y="1695451"/>
            <a:ext cx="5118554" cy="4524375"/>
          </a:xfrm>
        </p:spPr>
        <p:txBody>
          <a:bodyPr/>
          <a:lstStyle/>
          <a:p>
            <a:r>
              <a:rPr lang="en-US" dirty="0"/>
              <a:t>Early assessment tool</a:t>
            </a:r>
          </a:p>
          <a:p>
            <a:endParaRPr lang="en-US" dirty="0"/>
          </a:p>
          <a:p>
            <a:r>
              <a:rPr lang="en-US" dirty="0"/>
              <a:t>Survey instrument to identify exposed persons for follow-up</a:t>
            </a:r>
          </a:p>
          <a:p>
            <a:endParaRPr lang="en-US" dirty="0"/>
          </a:p>
          <a:p>
            <a:r>
              <a:rPr lang="en-US" dirty="0"/>
              <a:t>Quickly collect information to identify people affected by disaster</a:t>
            </a:r>
          </a:p>
          <a:p>
            <a:endParaRPr lang="en-US" dirty="0"/>
          </a:p>
          <a:p>
            <a:r>
              <a:rPr lang="en-US" dirty="0"/>
              <a:t>Can be used to populate future registries</a:t>
            </a:r>
          </a:p>
          <a:p>
            <a:endParaRPr lang="en-US" dirty="0"/>
          </a:p>
          <a:p>
            <a:pPr marL="0" indent="0">
              <a:buNone/>
            </a:pPr>
            <a:endParaRPr lang="en-US" dirty="0"/>
          </a:p>
        </p:txBody>
      </p:sp>
      <p:pic>
        <p:nvPicPr>
          <p:cNvPr id="6" name="Picture 5">
            <a:extLst>
              <a:ext uri="{FF2B5EF4-FFF2-40B4-BE49-F238E27FC236}">
                <a16:creationId xmlns:a16="http://schemas.microsoft.com/office/drawing/2014/main" id="{F4672A22-4A12-4FA9-8C35-75A24A5EFA20}"/>
              </a:ext>
            </a:extLst>
          </p:cNvPr>
          <p:cNvPicPr>
            <a:picLocks noChangeAspect="1"/>
          </p:cNvPicPr>
          <p:nvPr/>
        </p:nvPicPr>
        <p:blipFill>
          <a:blip r:embed="rId3"/>
          <a:stretch>
            <a:fillRect/>
          </a:stretch>
        </p:blipFill>
        <p:spPr>
          <a:xfrm>
            <a:off x="8907588" y="2265098"/>
            <a:ext cx="2045194" cy="2327803"/>
          </a:xfrm>
          <a:prstGeom prst="rect">
            <a:avLst/>
          </a:prstGeom>
          <a:ln w="38100">
            <a:solidFill>
              <a:schemeClr val="bg1"/>
            </a:solidFill>
          </a:ln>
        </p:spPr>
      </p:pic>
    </p:spTree>
    <p:extLst>
      <p:ext uri="{BB962C8B-B14F-4D97-AF65-F5344CB8AC3E}">
        <p14:creationId xmlns:p14="http://schemas.microsoft.com/office/powerpoint/2010/main" val="27953884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Registries</a:t>
            </a:r>
          </a:p>
        </p:txBody>
      </p:sp>
      <p:sp>
        <p:nvSpPr>
          <p:cNvPr id="3" name="Content Placeholder 2"/>
          <p:cNvSpPr>
            <a:spLocks noGrp="1"/>
          </p:cNvSpPr>
          <p:nvPr>
            <p:ph idx="1"/>
          </p:nvPr>
        </p:nvSpPr>
        <p:spPr>
          <a:xfrm>
            <a:off x="2739571" y="1695451"/>
            <a:ext cx="9089572" cy="4524375"/>
          </a:xfrm>
        </p:spPr>
        <p:txBody>
          <a:bodyPr/>
          <a:lstStyle/>
          <a:p>
            <a:r>
              <a:rPr lang="en-US" dirty="0"/>
              <a:t>Track affected people for medium to long-term health consequences</a:t>
            </a:r>
          </a:p>
          <a:p>
            <a:endParaRPr lang="en-US" dirty="0"/>
          </a:p>
          <a:p>
            <a:r>
              <a:rPr lang="en-US" dirty="0"/>
              <a:t>Inform needs for continuing medical/behavioral care or stablishing public health measures</a:t>
            </a:r>
          </a:p>
          <a:p>
            <a:endParaRPr lang="en-US" dirty="0"/>
          </a:p>
          <a:p>
            <a:r>
              <a:rPr lang="en-US" dirty="0"/>
              <a:t>Follow exposed population for conditions that may have delayed symptom onsets</a:t>
            </a:r>
          </a:p>
          <a:p>
            <a:endParaRPr lang="en-US" dirty="0"/>
          </a:p>
          <a:p>
            <a:r>
              <a:rPr lang="en-US" dirty="0"/>
              <a:t>Provide a basis for health education and disaster prevention</a:t>
            </a:r>
          </a:p>
          <a:p>
            <a:pPr marL="0" indent="0">
              <a:buNone/>
            </a:pPr>
            <a:endParaRPr lang="en-US" dirty="0"/>
          </a:p>
        </p:txBody>
      </p:sp>
    </p:spTree>
    <p:extLst>
      <p:ext uri="{BB962C8B-B14F-4D97-AF65-F5344CB8AC3E}">
        <p14:creationId xmlns:p14="http://schemas.microsoft.com/office/powerpoint/2010/main" val="1173014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9/11 WTC Registry</a:t>
            </a:r>
          </a:p>
        </p:txBody>
      </p:sp>
      <p:sp>
        <p:nvSpPr>
          <p:cNvPr id="3" name="Content Placeholder 2"/>
          <p:cNvSpPr>
            <a:spLocks noGrp="1"/>
          </p:cNvSpPr>
          <p:nvPr>
            <p:ph idx="1"/>
          </p:nvPr>
        </p:nvSpPr>
        <p:spPr>
          <a:xfrm>
            <a:off x="2739571" y="1695451"/>
            <a:ext cx="5118554" cy="4524375"/>
          </a:xfrm>
        </p:spPr>
        <p:txBody>
          <a:bodyPr/>
          <a:lstStyle/>
          <a:p>
            <a:r>
              <a:rPr lang="en-US" dirty="0"/>
              <a:t>Voluntary enrollment of individuals that worked at the site or responded to the event</a:t>
            </a:r>
          </a:p>
          <a:p>
            <a:endParaRPr lang="en-US" dirty="0"/>
          </a:p>
          <a:p>
            <a:r>
              <a:rPr lang="en-US" dirty="0"/>
              <a:t>Results will help determine to what extend physical and mental health conditions have persisted</a:t>
            </a:r>
          </a:p>
          <a:p>
            <a:endParaRPr lang="en-US" dirty="0"/>
          </a:p>
          <a:p>
            <a:pPr marL="0" indent="0">
              <a:buNone/>
            </a:pPr>
            <a:endParaRPr lang="en-US" dirty="0"/>
          </a:p>
        </p:txBody>
      </p:sp>
      <p:pic>
        <p:nvPicPr>
          <p:cNvPr id="5" name="Picture 4">
            <a:extLst>
              <a:ext uri="{FF2B5EF4-FFF2-40B4-BE49-F238E27FC236}">
                <a16:creationId xmlns:a16="http://schemas.microsoft.com/office/drawing/2014/main" id="{A7DC7569-4A36-4423-8687-A98BAF2FF5C6}"/>
              </a:ext>
            </a:extLst>
          </p:cNvPr>
          <p:cNvPicPr>
            <a:picLocks noChangeAspect="1"/>
          </p:cNvPicPr>
          <p:nvPr/>
        </p:nvPicPr>
        <p:blipFill>
          <a:blip r:embed="rId3"/>
          <a:stretch>
            <a:fillRect/>
          </a:stretch>
        </p:blipFill>
        <p:spPr>
          <a:xfrm>
            <a:off x="8402992" y="2816584"/>
            <a:ext cx="3035565" cy="2282107"/>
          </a:xfrm>
          <a:prstGeom prst="rect">
            <a:avLst/>
          </a:prstGeom>
          <a:ln w="38100">
            <a:solidFill>
              <a:schemeClr val="bg1"/>
            </a:solidFill>
          </a:ln>
        </p:spPr>
      </p:pic>
      <p:sp>
        <p:nvSpPr>
          <p:cNvPr id="4" name="Rectangle 3">
            <a:extLst>
              <a:ext uri="{FF2B5EF4-FFF2-40B4-BE49-F238E27FC236}">
                <a16:creationId xmlns:a16="http://schemas.microsoft.com/office/drawing/2014/main" id="{78496B51-CC14-4F60-BD76-E759069ED31F}"/>
              </a:ext>
            </a:extLst>
          </p:cNvPr>
          <p:cNvSpPr/>
          <p:nvPr/>
        </p:nvSpPr>
        <p:spPr>
          <a:xfrm>
            <a:off x="6450647" y="6550223"/>
            <a:ext cx="7762875" cy="307777"/>
          </a:xfrm>
          <a:prstGeom prst="rect">
            <a:avLst/>
          </a:prstGeom>
        </p:spPr>
        <p:txBody>
          <a:bodyPr wrap="square">
            <a:spAutoFit/>
          </a:bodyPr>
          <a:lstStyle/>
          <a:p>
            <a:r>
              <a:rPr lang="en-US" sz="1400" dirty="0">
                <a:latin typeface="+mn-lt"/>
              </a:rPr>
              <a:t>From: https://www1.nyc.gov/site/911health/about/wtc-health-registry.page</a:t>
            </a:r>
          </a:p>
        </p:txBody>
      </p:sp>
    </p:spTree>
    <p:extLst>
      <p:ext uri="{BB962C8B-B14F-4D97-AF65-F5344CB8AC3E}">
        <p14:creationId xmlns:p14="http://schemas.microsoft.com/office/powerpoint/2010/main" val="22593974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CDC Zika Pregnancy and Infant Registry</a:t>
            </a:r>
          </a:p>
        </p:txBody>
      </p:sp>
      <p:sp>
        <p:nvSpPr>
          <p:cNvPr id="3" name="Content Placeholder 2"/>
          <p:cNvSpPr>
            <a:spLocks noGrp="1"/>
          </p:cNvSpPr>
          <p:nvPr>
            <p:ph idx="1"/>
          </p:nvPr>
        </p:nvSpPr>
        <p:spPr>
          <a:xfrm>
            <a:off x="2739571" y="1695451"/>
            <a:ext cx="5118554" cy="4524375"/>
          </a:xfrm>
        </p:spPr>
        <p:txBody>
          <a:bodyPr/>
          <a:lstStyle/>
          <a:p>
            <a:r>
              <a:rPr lang="en-US" dirty="0"/>
              <a:t>Collects information about pregnant women with possible Zika virus infection</a:t>
            </a:r>
          </a:p>
          <a:p>
            <a:endParaRPr lang="en-US" dirty="0"/>
          </a:p>
          <a:p>
            <a:r>
              <a:rPr lang="en-US" dirty="0"/>
              <a:t>Identified adverse pregnancy outcomes</a:t>
            </a:r>
          </a:p>
          <a:p>
            <a:endParaRPr lang="en-US" dirty="0"/>
          </a:p>
          <a:p>
            <a:r>
              <a:rPr lang="en-US" dirty="0"/>
              <a:t>Makes recommendations for clinicians to prevent Zika infection during pregnancy</a:t>
            </a:r>
          </a:p>
          <a:p>
            <a:endParaRPr lang="en-US" dirty="0"/>
          </a:p>
          <a:p>
            <a:pPr marL="0" indent="0">
              <a:buNone/>
            </a:pPr>
            <a:endParaRPr lang="en-US" dirty="0"/>
          </a:p>
        </p:txBody>
      </p:sp>
      <p:sp>
        <p:nvSpPr>
          <p:cNvPr id="4" name="Rectangle 3">
            <a:extLst>
              <a:ext uri="{FF2B5EF4-FFF2-40B4-BE49-F238E27FC236}">
                <a16:creationId xmlns:a16="http://schemas.microsoft.com/office/drawing/2014/main" id="{78496B51-CC14-4F60-BD76-E759069ED31F}"/>
              </a:ext>
            </a:extLst>
          </p:cNvPr>
          <p:cNvSpPr/>
          <p:nvPr/>
        </p:nvSpPr>
        <p:spPr>
          <a:xfrm>
            <a:off x="7196471" y="6565612"/>
            <a:ext cx="7762875" cy="584775"/>
          </a:xfrm>
          <a:prstGeom prst="rect">
            <a:avLst/>
          </a:prstGeom>
        </p:spPr>
        <p:txBody>
          <a:bodyPr wrap="square">
            <a:spAutoFit/>
          </a:bodyPr>
          <a:lstStyle/>
          <a:p>
            <a:r>
              <a:rPr lang="en-US" sz="1400" dirty="0">
                <a:latin typeface="+mn-lt"/>
              </a:rPr>
              <a:t>From: https://www.cdc.gov/pregnancy/zika/research/registry.html</a:t>
            </a:r>
          </a:p>
          <a:p>
            <a:endParaRPr lang="en-US" dirty="0">
              <a:latin typeface="+mn-lt"/>
            </a:endParaRPr>
          </a:p>
        </p:txBody>
      </p:sp>
      <p:pic>
        <p:nvPicPr>
          <p:cNvPr id="7" name="Picture 6">
            <a:extLst>
              <a:ext uri="{FF2B5EF4-FFF2-40B4-BE49-F238E27FC236}">
                <a16:creationId xmlns:a16="http://schemas.microsoft.com/office/drawing/2014/main" id="{F2427DF2-9A47-4DA8-A1D0-6C67F625237D}"/>
              </a:ext>
            </a:extLst>
          </p:cNvPr>
          <p:cNvPicPr>
            <a:picLocks noChangeAspect="1"/>
          </p:cNvPicPr>
          <p:nvPr/>
        </p:nvPicPr>
        <p:blipFill>
          <a:blip r:embed="rId3"/>
          <a:stretch>
            <a:fillRect/>
          </a:stretch>
        </p:blipFill>
        <p:spPr>
          <a:xfrm>
            <a:off x="7694839" y="2133600"/>
            <a:ext cx="4255221" cy="3215533"/>
          </a:xfrm>
          <a:prstGeom prst="rect">
            <a:avLst/>
          </a:prstGeom>
          <a:ln w="38100">
            <a:solidFill>
              <a:schemeClr val="bg1"/>
            </a:solidFill>
          </a:ln>
        </p:spPr>
      </p:pic>
    </p:spTree>
    <p:extLst>
      <p:ext uri="{BB962C8B-B14F-4D97-AF65-F5344CB8AC3E}">
        <p14:creationId xmlns:p14="http://schemas.microsoft.com/office/powerpoint/2010/main" val="26266601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2536370" y="454728"/>
            <a:ext cx="9263743" cy="797129"/>
          </a:xfrm>
        </p:spPr>
        <p:txBody>
          <a:bodyPr/>
          <a:lstStyle/>
          <a:p>
            <a:pPr eaLnBrk="1" hangingPunct="1"/>
            <a:r>
              <a:rPr lang="en-US" altLang="en-US" sz="4000" b="1" dirty="0">
                <a:solidFill>
                  <a:srgbClr val="E85205"/>
                </a:solidFill>
              </a:rPr>
              <a:t>Rapid Needs Assessment</a:t>
            </a:r>
          </a:p>
        </p:txBody>
      </p:sp>
      <p:sp>
        <p:nvSpPr>
          <p:cNvPr id="68611" name="Content Placeholder 2"/>
          <p:cNvSpPr>
            <a:spLocks noGrp="1"/>
          </p:cNvSpPr>
          <p:nvPr>
            <p:ph idx="1"/>
          </p:nvPr>
        </p:nvSpPr>
        <p:spPr>
          <a:xfrm>
            <a:off x="3080658" y="1644504"/>
            <a:ext cx="4900464" cy="4792751"/>
          </a:xfrm>
        </p:spPr>
        <p:txBody>
          <a:bodyPr/>
          <a:lstStyle/>
          <a:p>
            <a:r>
              <a:rPr lang="en-US" altLang="en-US" dirty="0"/>
              <a:t>Launched early in response phase</a:t>
            </a:r>
          </a:p>
          <a:p>
            <a:endParaRPr lang="en-US" altLang="en-US" dirty="0"/>
          </a:p>
          <a:p>
            <a:r>
              <a:rPr lang="en-US" altLang="en-US" dirty="0"/>
              <a:t>Identifies needs of affected communities in a systematic, timely, and statistically valid manner</a:t>
            </a:r>
          </a:p>
          <a:p>
            <a:endParaRPr lang="en-US" altLang="en-US" dirty="0"/>
          </a:p>
          <a:p>
            <a:r>
              <a:rPr lang="en-US" altLang="en-US" dirty="0"/>
              <a:t>Provides basis for appropriate response</a:t>
            </a:r>
          </a:p>
          <a:p>
            <a:endParaRPr lang="en-US" altLang="en-US" sz="2400" dirty="0"/>
          </a:p>
          <a:p>
            <a:endParaRPr lang="en-US" altLang="en-US" sz="2400" dirty="0"/>
          </a:p>
        </p:txBody>
      </p:sp>
      <p:pic>
        <p:nvPicPr>
          <p:cNvPr id="2" name="Picture 1">
            <a:extLst>
              <a:ext uri="{FF2B5EF4-FFF2-40B4-BE49-F238E27FC236}">
                <a16:creationId xmlns:a16="http://schemas.microsoft.com/office/drawing/2014/main" id="{8ED1F8E6-7BB6-4EF1-89F5-8F6D1DA07430}"/>
              </a:ext>
            </a:extLst>
          </p:cNvPr>
          <p:cNvPicPr>
            <a:picLocks noChangeAspect="1"/>
          </p:cNvPicPr>
          <p:nvPr/>
        </p:nvPicPr>
        <p:blipFill>
          <a:blip r:embed="rId3"/>
          <a:stretch>
            <a:fillRect/>
          </a:stretch>
        </p:blipFill>
        <p:spPr>
          <a:xfrm>
            <a:off x="8995710" y="1560414"/>
            <a:ext cx="2804403" cy="3737172"/>
          </a:xfrm>
          <a:prstGeom prst="rect">
            <a:avLst/>
          </a:prstGeom>
          <a:ln w="38100">
            <a:solidFill>
              <a:schemeClr val="bg1"/>
            </a:solidFill>
          </a:ln>
        </p:spPr>
      </p:pic>
    </p:spTree>
    <p:extLst>
      <p:ext uri="{BB962C8B-B14F-4D97-AF65-F5344CB8AC3E}">
        <p14:creationId xmlns:p14="http://schemas.microsoft.com/office/powerpoint/2010/main" val="29092962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2536370" y="454728"/>
            <a:ext cx="9263743" cy="797129"/>
          </a:xfrm>
        </p:spPr>
        <p:txBody>
          <a:bodyPr/>
          <a:lstStyle/>
          <a:p>
            <a:r>
              <a:rPr lang="en-US" sz="4000" b="1" dirty="0">
                <a:solidFill>
                  <a:srgbClr val="E85205"/>
                </a:solidFill>
              </a:rPr>
              <a:t>Community Assessment for Public Health Emergency Response (CASPER)</a:t>
            </a:r>
            <a:endParaRPr lang="en-US" altLang="en-US" sz="4000" b="1" dirty="0">
              <a:solidFill>
                <a:srgbClr val="E85205"/>
              </a:solidFill>
              <a:latin typeface="+mn-lt"/>
            </a:endParaRPr>
          </a:p>
        </p:txBody>
      </p:sp>
      <p:sp>
        <p:nvSpPr>
          <p:cNvPr id="68611" name="Content Placeholder 2"/>
          <p:cNvSpPr>
            <a:spLocks noGrp="1"/>
          </p:cNvSpPr>
          <p:nvPr>
            <p:ph idx="1"/>
          </p:nvPr>
        </p:nvSpPr>
        <p:spPr>
          <a:xfrm>
            <a:off x="3080658" y="1644504"/>
            <a:ext cx="5655838" cy="4792751"/>
          </a:xfrm>
        </p:spPr>
        <p:txBody>
          <a:bodyPr/>
          <a:lstStyle/>
          <a:p>
            <a:r>
              <a:rPr lang="en-US" dirty="0"/>
              <a:t>Type of rapid needs assessment</a:t>
            </a:r>
          </a:p>
          <a:p>
            <a:endParaRPr lang="en-US" dirty="0"/>
          </a:p>
          <a:p>
            <a:r>
              <a:rPr lang="en-US" dirty="0"/>
              <a:t>CDC epidemiologic technique to provide quick, low-cost household-based information about a community</a:t>
            </a:r>
          </a:p>
          <a:p>
            <a:pPr marL="0" indent="0">
              <a:buNone/>
            </a:pPr>
            <a:endParaRPr lang="en-US" dirty="0"/>
          </a:p>
          <a:p>
            <a:r>
              <a:rPr lang="en-US" dirty="0"/>
              <a:t>Two-staged cluster sampling with door-to-door surveying</a:t>
            </a:r>
          </a:p>
          <a:p>
            <a:pPr lvl="1"/>
            <a:r>
              <a:rPr lang="en-US" sz="2800" dirty="0"/>
              <a:t>7 interviews x 30 clusters = 210 surveys</a:t>
            </a:r>
          </a:p>
          <a:p>
            <a:endParaRPr lang="en-US" altLang="en-US" sz="2400" dirty="0"/>
          </a:p>
          <a:p>
            <a:endParaRPr lang="en-US" altLang="en-US" sz="2400" dirty="0"/>
          </a:p>
        </p:txBody>
      </p:sp>
      <p:pic>
        <p:nvPicPr>
          <p:cNvPr id="3" name="Picture 2">
            <a:extLst>
              <a:ext uri="{FF2B5EF4-FFF2-40B4-BE49-F238E27FC236}">
                <a16:creationId xmlns:a16="http://schemas.microsoft.com/office/drawing/2014/main" id="{4445A906-1BBF-4BE4-96CC-C69CF7FAA547}"/>
              </a:ext>
            </a:extLst>
          </p:cNvPr>
          <p:cNvPicPr>
            <a:picLocks noChangeAspect="1"/>
          </p:cNvPicPr>
          <p:nvPr/>
        </p:nvPicPr>
        <p:blipFill>
          <a:blip r:embed="rId3"/>
          <a:stretch>
            <a:fillRect/>
          </a:stretch>
        </p:blipFill>
        <p:spPr>
          <a:xfrm>
            <a:off x="9026193" y="2260692"/>
            <a:ext cx="2773920" cy="3560373"/>
          </a:xfrm>
          <a:prstGeom prst="rect">
            <a:avLst/>
          </a:prstGeom>
        </p:spPr>
      </p:pic>
    </p:spTree>
    <p:extLst>
      <p:ext uri="{BB962C8B-B14F-4D97-AF65-F5344CB8AC3E}">
        <p14:creationId xmlns:p14="http://schemas.microsoft.com/office/powerpoint/2010/main" val="9765327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91B8B9-8EAC-4E7C-80D4-07E40807F53B}"/>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13335353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altLang="en-US" sz="4000" b="1" dirty="0">
                <a:solidFill>
                  <a:srgbClr val="E85205"/>
                </a:solidFill>
              </a:rPr>
              <a:t>CASPER: Napa Valley Earthquake</a:t>
            </a:r>
            <a:endParaRPr lang="en-US" sz="4000" b="1" dirty="0">
              <a:solidFill>
                <a:srgbClr val="E85205"/>
              </a:solidFill>
            </a:endParaRPr>
          </a:p>
        </p:txBody>
      </p:sp>
      <p:sp>
        <p:nvSpPr>
          <p:cNvPr id="3" name="Content Placeholder 2"/>
          <p:cNvSpPr>
            <a:spLocks noGrp="1"/>
          </p:cNvSpPr>
          <p:nvPr>
            <p:ph idx="1"/>
          </p:nvPr>
        </p:nvSpPr>
        <p:spPr>
          <a:xfrm>
            <a:off x="2739571" y="1695451"/>
            <a:ext cx="9089572" cy="4524375"/>
          </a:xfrm>
        </p:spPr>
        <p:txBody>
          <a:bodyPr/>
          <a:lstStyle/>
          <a:p>
            <a:r>
              <a:rPr lang="en-US" altLang="en-US" dirty="0"/>
              <a:t>August 2014: 6.0 magnitude earthquake hit Napa Valley, CA</a:t>
            </a:r>
          </a:p>
          <a:p>
            <a:endParaRPr lang="en-US" altLang="en-US" dirty="0"/>
          </a:p>
          <a:p>
            <a:r>
              <a:rPr lang="en-US" altLang="en-US" dirty="0"/>
              <a:t>CASPER conducted middle of September</a:t>
            </a:r>
          </a:p>
          <a:p>
            <a:pPr lvl="1"/>
            <a:r>
              <a:rPr lang="en-US" altLang="en-US" dirty="0"/>
              <a:t>42% required home repair</a:t>
            </a:r>
          </a:p>
          <a:p>
            <a:pPr lvl="1"/>
            <a:r>
              <a:rPr lang="en-US" altLang="en-US" dirty="0"/>
              <a:t>37% of households had an emergency kit before the earthquake</a:t>
            </a:r>
          </a:p>
          <a:p>
            <a:pPr lvl="1"/>
            <a:r>
              <a:rPr lang="en-US" altLang="en-US" dirty="0"/>
              <a:t>23% were injured from earthquake or cleanup</a:t>
            </a:r>
          </a:p>
          <a:p>
            <a:pPr lvl="1"/>
            <a:r>
              <a:rPr lang="en-US" altLang="en-US" dirty="0"/>
              <a:t>48% injured from clean-up within 2 weeks of earthquake</a:t>
            </a:r>
          </a:p>
          <a:p>
            <a:pPr lvl="1"/>
            <a:r>
              <a:rPr lang="en-US" altLang="en-US" dirty="0"/>
              <a:t>Mental health treatment sought by 41% of households</a:t>
            </a:r>
          </a:p>
          <a:p>
            <a:pPr marL="0" indent="0">
              <a:buNone/>
            </a:pPr>
            <a:endParaRPr lang="en-US" dirty="0"/>
          </a:p>
        </p:txBody>
      </p:sp>
      <p:sp>
        <p:nvSpPr>
          <p:cNvPr id="5" name="TextBox 4">
            <a:extLst>
              <a:ext uri="{FF2B5EF4-FFF2-40B4-BE49-F238E27FC236}">
                <a16:creationId xmlns:a16="http://schemas.microsoft.com/office/drawing/2014/main" id="{0D5179C2-B538-487E-B01C-0E1533031488}"/>
              </a:ext>
            </a:extLst>
          </p:cNvPr>
          <p:cNvSpPr txBox="1"/>
          <p:nvPr/>
        </p:nvSpPr>
        <p:spPr>
          <a:xfrm>
            <a:off x="8323730" y="6550223"/>
            <a:ext cx="5829300" cy="307777"/>
          </a:xfrm>
          <a:prstGeom prst="rect">
            <a:avLst/>
          </a:prstGeom>
          <a:noFill/>
        </p:spPr>
        <p:txBody>
          <a:bodyPr wrap="square" rtlCol="0">
            <a:spAutoFit/>
          </a:bodyPr>
          <a:lstStyle/>
          <a:p>
            <a:r>
              <a:rPr lang="en-US" sz="1400" dirty="0">
                <a:latin typeface="+mn-lt"/>
              </a:rPr>
              <a:t>From: http://www.safestates.org/?WebinarCASPER</a:t>
            </a:r>
          </a:p>
        </p:txBody>
      </p:sp>
    </p:spTree>
    <p:extLst>
      <p:ext uri="{BB962C8B-B14F-4D97-AF65-F5344CB8AC3E}">
        <p14:creationId xmlns:p14="http://schemas.microsoft.com/office/powerpoint/2010/main" val="12514212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altLang="en-US" sz="4000" b="1" dirty="0">
                <a:solidFill>
                  <a:srgbClr val="E85205"/>
                </a:solidFill>
              </a:rPr>
              <a:t>CASPER: Preparedness for Radiological Emergencies</a:t>
            </a:r>
            <a:endParaRPr lang="en-US" sz="4000" b="1" dirty="0">
              <a:solidFill>
                <a:srgbClr val="E85205"/>
              </a:solidFill>
            </a:endParaRPr>
          </a:p>
        </p:txBody>
      </p:sp>
      <p:sp>
        <p:nvSpPr>
          <p:cNvPr id="3" name="Content Placeholder 2"/>
          <p:cNvSpPr>
            <a:spLocks noGrp="1"/>
          </p:cNvSpPr>
          <p:nvPr>
            <p:ph idx="1"/>
          </p:nvPr>
        </p:nvSpPr>
        <p:spPr>
          <a:xfrm>
            <a:off x="2739571" y="1695451"/>
            <a:ext cx="9089572" cy="4524375"/>
          </a:xfrm>
        </p:spPr>
        <p:txBody>
          <a:bodyPr/>
          <a:lstStyle/>
          <a:p>
            <a:r>
              <a:rPr lang="en-US" altLang="en-US" dirty="0"/>
              <a:t>Oakland County, MI lies 50 miles from the Fermi Nuclear Power Plant</a:t>
            </a:r>
          </a:p>
          <a:p>
            <a:endParaRPr lang="en-US" altLang="en-US" dirty="0"/>
          </a:p>
          <a:p>
            <a:r>
              <a:rPr lang="en-US" altLang="en-US" dirty="0"/>
              <a:t>Findings:</a:t>
            </a:r>
          </a:p>
          <a:p>
            <a:pPr lvl="1"/>
            <a:r>
              <a:rPr lang="en-US" altLang="en-US" dirty="0"/>
              <a:t>62.8% had a 7-day supply of prescription medication for each person who needed it</a:t>
            </a:r>
          </a:p>
          <a:p>
            <a:pPr lvl="1"/>
            <a:r>
              <a:rPr lang="en-US" altLang="en-US" dirty="0"/>
              <a:t>64.2% had a working carbon monoxide detector</a:t>
            </a:r>
          </a:p>
          <a:p>
            <a:pPr lvl="1"/>
            <a:r>
              <a:rPr lang="en-US" altLang="en-US" dirty="0"/>
              <a:t>67.1% had a first-aid kit</a:t>
            </a:r>
          </a:p>
          <a:p>
            <a:pPr lvl="1"/>
            <a:r>
              <a:rPr lang="en-US" altLang="en-US" dirty="0"/>
              <a:t>93.3% of all respondents would report to a radiation screening center; 96% would evacuate; and 91.8% would shelter-in-place</a:t>
            </a:r>
          </a:p>
          <a:p>
            <a:pPr lvl="1"/>
            <a:r>
              <a:rPr lang="en-US" altLang="en-US" dirty="0"/>
              <a:t>55.8% of respondents indicated their main information source would be television, 18.4% radio, 13.6% the Internet</a:t>
            </a:r>
          </a:p>
          <a:p>
            <a:pPr marL="0" indent="0">
              <a:buNone/>
            </a:pPr>
            <a:endParaRPr lang="en-US" dirty="0"/>
          </a:p>
        </p:txBody>
      </p:sp>
      <p:sp>
        <p:nvSpPr>
          <p:cNvPr id="5" name="Rectangle 2">
            <a:extLst>
              <a:ext uri="{FF2B5EF4-FFF2-40B4-BE49-F238E27FC236}">
                <a16:creationId xmlns:a16="http://schemas.microsoft.com/office/drawing/2014/main" id="{EE8D512B-22C1-48C3-8A4E-60F812B13FD4}"/>
              </a:ext>
            </a:extLst>
          </p:cNvPr>
          <p:cNvSpPr>
            <a:spLocks noChangeArrowheads="1"/>
          </p:cNvSpPr>
          <p:nvPr/>
        </p:nvSpPr>
        <p:spPr bwMode="auto">
          <a:xfrm>
            <a:off x="7896850" y="6550223"/>
            <a:ext cx="429515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400" dirty="0">
                <a:latin typeface="+mn-lt"/>
              </a:rPr>
              <a:t>From: http://www.ncbi.nlm.nih.gov/pubmed/24906059 </a:t>
            </a:r>
          </a:p>
        </p:txBody>
      </p:sp>
    </p:spTree>
    <p:extLst>
      <p:ext uri="{BB962C8B-B14F-4D97-AF65-F5344CB8AC3E}">
        <p14:creationId xmlns:p14="http://schemas.microsoft.com/office/powerpoint/2010/main" val="19532928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8493" y="81896"/>
            <a:ext cx="7798143" cy="1143000"/>
          </a:xfrm>
        </p:spPr>
        <p:txBody>
          <a:bodyPr/>
          <a:lstStyle/>
          <a:p>
            <a:r>
              <a:rPr lang="en-US" sz="4000" b="1" dirty="0">
                <a:solidFill>
                  <a:srgbClr val="E85205"/>
                </a:solidFill>
              </a:rPr>
              <a:t>Current Scope of CASPERs  </a:t>
            </a:r>
            <a:endParaRPr lang="en-US" sz="4000" b="1" dirty="0"/>
          </a:p>
        </p:txBody>
      </p:sp>
      <p:pic>
        <p:nvPicPr>
          <p:cNvPr id="4" name="Content Placeholder 3"/>
          <p:cNvPicPr>
            <a:picLocks noGrp="1" noChangeAspect="1"/>
          </p:cNvPicPr>
          <p:nvPr>
            <p:ph idx="1"/>
          </p:nvPr>
        </p:nvPicPr>
        <p:blipFill>
          <a:blip r:embed="rId3"/>
          <a:stretch>
            <a:fillRect/>
          </a:stretch>
        </p:blipFill>
        <p:spPr>
          <a:xfrm>
            <a:off x="3499528" y="2079172"/>
            <a:ext cx="7096244" cy="4604657"/>
          </a:xfrm>
          <a:prstGeom prst="rect">
            <a:avLst/>
          </a:prstGeom>
        </p:spPr>
      </p:pic>
      <p:sp>
        <p:nvSpPr>
          <p:cNvPr id="5" name="Text Placeholder 2"/>
          <p:cNvSpPr txBox="1">
            <a:spLocks/>
          </p:cNvSpPr>
          <p:nvPr/>
        </p:nvSpPr>
        <p:spPr>
          <a:xfrm>
            <a:off x="2528493" y="1224896"/>
            <a:ext cx="9372600" cy="996221"/>
          </a:xfrm>
          <a:prstGeom prst="rect">
            <a:avLst/>
          </a:prstGeom>
        </p:spPr>
        <p:txBody>
          <a:bodyPr vert="horz" lIns="91440" tIns="45720" rIns="91440" bIns="45720" rtlCol="0" anchor="ctr"/>
          <a:lstStyle>
            <a:defPPr>
              <a:defRPr lang="en-US"/>
            </a:defPPr>
            <a:lvl1pPr algn="l"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2pPr>
            <a:lvl3pPr marL="914400" algn="l" defTabSz="457200"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3pPr>
            <a:lvl4pPr marL="1371600" algn="l" defTabSz="457200"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4pPr>
            <a:lvl5pPr marL="1828800" algn="l" defTabSz="457200" rtl="0" fontAlgn="base">
              <a:spcBef>
                <a:spcPct val="0"/>
              </a:spcBef>
              <a:spcAft>
                <a:spcPct val="0"/>
              </a:spcAft>
              <a:defRPr kern="1200">
                <a:solidFill>
                  <a:schemeClr val="tx1"/>
                </a:solidFill>
                <a:latin typeface="Arial" pitchFamily="9" charset="0"/>
                <a:ea typeface="ＭＳ Ｐゴシック" pitchFamily="9" charset="-128"/>
                <a:cs typeface="ＭＳ Ｐゴシック" pitchFamily="9" charset="-128"/>
              </a:defRPr>
            </a:lvl5pPr>
            <a:lvl6pPr marL="22860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6pPr>
            <a:lvl7pPr marL="27432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7pPr>
            <a:lvl8pPr marL="32004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8pPr>
            <a:lvl9pPr marL="3657600" algn="l" defTabSz="457200" rtl="0" eaLnBrk="1" latinLnBrk="0" hangingPunct="1">
              <a:defRPr kern="1200">
                <a:solidFill>
                  <a:schemeClr val="tx1"/>
                </a:solidFill>
                <a:latin typeface="Arial" pitchFamily="9" charset="0"/>
                <a:ea typeface="ＭＳ Ｐゴシック" pitchFamily="9" charset="-128"/>
                <a:cs typeface="ＭＳ Ｐゴシック" pitchFamily="9" charset="-128"/>
              </a:defRPr>
            </a:lvl9pPr>
          </a:lstStyle>
          <a:p>
            <a:pPr marL="457200" indent="-457200">
              <a:buFont typeface="Arial" panose="020B0604020202020204" pitchFamily="34" charset="0"/>
              <a:buChar char="•"/>
            </a:pPr>
            <a:r>
              <a:rPr lang="en-US" sz="2700" dirty="0">
                <a:solidFill>
                  <a:schemeClr val="tx1"/>
                </a:solidFill>
                <a:ea typeface="ＭＳ Ｐゴシック" pitchFamily="-111" charset="-128"/>
              </a:rPr>
              <a:t>Over 125 CASPERs conducted in states across the US</a:t>
            </a:r>
          </a:p>
          <a:p>
            <a:pPr marL="457200" indent="-457200">
              <a:buFont typeface="Arial" panose="020B0604020202020204" pitchFamily="34" charset="0"/>
              <a:buChar char="•"/>
            </a:pPr>
            <a:r>
              <a:rPr lang="en-US" sz="2700" dirty="0">
                <a:solidFill>
                  <a:schemeClr val="tx1"/>
                </a:solidFill>
                <a:ea typeface="ＭＳ Ｐゴシック" pitchFamily="-111" charset="-128"/>
              </a:rPr>
              <a:t>Increase in number of preparedness and non-disaster CASPERs</a:t>
            </a:r>
          </a:p>
          <a:p>
            <a:endParaRPr lang="en-US" sz="1800" dirty="0"/>
          </a:p>
        </p:txBody>
      </p:sp>
    </p:spTree>
    <p:extLst>
      <p:ext uri="{BB962C8B-B14F-4D97-AF65-F5344CB8AC3E}">
        <p14:creationId xmlns:p14="http://schemas.microsoft.com/office/powerpoint/2010/main" val="114853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325563"/>
          </a:xfrm>
        </p:spPr>
        <p:txBody>
          <a:bodyPr/>
          <a:lstStyle/>
          <a:p>
            <a:r>
              <a:rPr lang="en-US" sz="4000" b="1" dirty="0">
                <a:solidFill>
                  <a:srgbClr val="E85205"/>
                </a:solidFill>
              </a:rPr>
              <a:t>Objectives</a:t>
            </a:r>
          </a:p>
        </p:txBody>
      </p:sp>
      <p:sp>
        <p:nvSpPr>
          <p:cNvPr id="3" name="Content Placeholder 2"/>
          <p:cNvSpPr>
            <a:spLocks noGrp="1"/>
          </p:cNvSpPr>
          <p:nvPr>
            <p:ph idx="1"/>
          </p:nvPr>
        </p:nvSpPr>
        <p:spPr>
          <a:xfrm>
            <a:off x="2739570" y="1825624"/>
            <a:ext cx="9080501" cy="4524375"/>
          </a:xfrm>
        </p:spPr>
        <p:txBody>
          <a:bodyPr/>
          <a:lstStyle/>
          <a:p>
            <a:pPr marL="514350" indent="-514350">
              <a:buFont typeface="+mj-lt"/>
              <a:buAutoNum type="arabicPeriod"/>
            </a:pPr>
            <a:r>
              <a:rPr lang="en-US" altLang="en-US" dirty="0"/>
              <a:t>Define disaster epidemiology (DE) and its role in planning, response, and recovery efforts</a:t>
            </a:r>
          </a:p>
          <a:p>
            <a:pPr marL="514350" indent="-514350">
              <a:buFont typeface="+mj-lt"/>
              <a:buAutoNum type="arabicPeriod"/>
            </a:pPr>
            <a:r>
              <a:rPr lang="en-US" altLang="en-US" dirty="0"/>
              <a:t>Describe how DE methods can be integrated into existing efforts to help public health (PH) programs achieve their PHEP Capabilities</a:t>
            </a:r>
          </a:p>
          <a:p>
            <a:pPr marL="514350" indent="-514350">
              <a:buFont typeface="+mj-lt"/>
              <a:buAutoNum type="arabicPeriod"/>
            </a:pPr>
            <a:r>
              <a:rPr lang="en-US" altLang="en-US" dirty="0"/>
              <a:t>Discuss the role of an epidemiologist during a disaster and how epidemiologists can partner with emergency management (EM)</a:t>
            </a:r>
          </a:p>
          <a:p>
            <a:pPr marL="514350" indent="-514350">
              <a:buFont typeface="+mj-lt"/>
              <a:buAutoNum type="arabicPeriod"/>
            </a:pPr>
            <a:r>
              <a:rPr lang="en-US" altLang="en-US" dirty="0"/>
              <a:t>Demonstrate how DE methods are being applied at local, state, tribal &amp; national levels</a:t>
            </a:r>
          </a:p>
          <a:p>
            <a:pPr marL="514350" indent="-514350">
              <a:buFont typeface="+mj-lt"/>
              <a:buAutoNum type="arabicPeriod"/>
            </a:pPr>
            <a:endParaRPr lang="en-US" altLang="en-US" dirty="0"/>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2764971" y="455562"/>
            <a:ext cx="8338457" cy="994172"/>
          </a:xfrm>
        </p:spPr>
        <p:txBody>
          <a:bodyPr/>
          <a:lstStyle/>
          <a:p>
            <a:pPr eaLnBrk="1" hangingPunct="1"/>
            <a:r>
              <a:rPr lang="en-US" altLang="en-US" sz="4000" b="1" dirty="0">
                <a:solidFill>
                  <a:srgbClr val="E85205"/>
                </a:solidFill>
              </a:rPr>
              <a:t>Epidemiologic investigations and research</a:t>
            </a:r>
          </a:p>
        </p:txBody>
      </p:sp>
      <p:sp>
        <p:nvSpPr>
          <p:cNvPr id="66563" name="Content Placeholder 2"/>
          <p:cNvSpPr>
            <a:spLocks noGrp="1"/>
          </p:cNvSpPr>
          <p:nvPr>
            <p:ph idx="1"/>
          </p:nvPr>
        </p:nvSpPr>
        <p:spPr>
          <a:xfrm>
            <a:off x="2764971" y="2006173"/>
            <a:ext cx="5526425" cy="4340198"/>
          </a:xfrm>
        </p:spPr>
        <p:txBody>
          <a:bodyPr/>
          <a:lstStyle/>
          <a:p>
            <a:r>
              <a:rPr lang="en-US" altLang="en-US" dirty="0"/>
              <a:t>Identify determinants of disaster-related  death, illness, injury, disability</a:t>
            </a:r>
          </a:p>
          <a:p>
            <a:r>
              <a:rPr lang="en-US" altLang="en-US" dirty="0"/>
              <a:t>Identifies appropriate intervention and prevention strategies </a:t>
            </a:r>
          </a:p>
          <a:p>
            <a:r>
              <a:rPr lang="en-US" altLang="en-US" dirty="0"/>
              <a:t>Provides information to understand the short-, medium-, and long-term sequelae from a disaster event </a:t>
            </a:r>
          </a:p>
        </p:txBody>
      </p:sp>
      <p:pic>
        <p:nvPicPr>
          <p:cNvPr id="66564" name="Picture 11" descr="formaldehyde trailers_mattmur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5196" y="2006173"/>
            <a:ext cx="3878832" cy="2559231"/>
          </a:xfrm>
          <a:prstGeom prst="rect">
            <a:avLst/>
          </a:prstGeom>
          <a:noFill/>
          <a:ln w="38100">
            <a:solidFill>
              <a:schemeClr val="bg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355438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2688771" y="470694"/>
            <a:ext cx="8092894" cy="994172"/>
          </a:xfrm>
        </p:spPr>
        <p:txBody>
          <a:bodyPr/>
          <a:lstStyle/>
          <a:p>
            <a:pPr eaLnBrk="1" hangingPunct="1"/>
            <a:r>
              <a:rPr lang="en-US" altLang="en-US" sz="4000" b="1" dirty="0">
                <a:solidFill>
                  <a:srgbClr val="E85205"/>
                </a:solidFill>
              </a:rPr>
              <a:t>Epi Investigation: Assessment of Chemical Exposures (ACE) Program</a:t>
            </a:r>
          </a:p>
        </p:txBody>
      </p:sp>
      <p:sp>
        <p:nvSpPr>
          <p:cNvPr id="67587" name="Content Placeholder 2"/>
          <p:cNvSpPr>
            <a:spLocks noGrp="1"/>
          </p:cNvSpPr>
          <p:nvPr>
            <p:ph idx="1"/>
          </p:nvPr>
        </p:nvSpPr>
        <p:spPr>
          <a:xfrm>
            <a:off x="2982686" y="1676401"/>
            <a:ext cx="4822371" cy="4571999"/>
          </a:xfrm>
        </p:spPr>
        <p:txBody>
          <a:bodyPr/>
          <a:lstStyle/>
          <a:p>
            <a:r>
              <a:rPr lang="en-US" altLang="en-US" dirty="0"/>
              <a:t>Chemical release response ATSDR/CDC training &amp; response</a:t>
            </a:r>
          </a:p>
          <a:p>
            <a:r>
              <a:rPr lang="en-US" altLang="en-US" sz="2800" dirty="0"/>
              <a:t>Epidemiologic assessment after a chemical release</a:t>
            </a:r>
          </a:p>
          <a:p>
            <a:r>
              <a:rPr lang="en-US" altLang="en-US" sz="2800" dirty="0"/>
              <a:t>Toolkit materials </a:t>
            </a:r>
          </a:p>
          <a:p>
            <a:pPr lvl="1"/>
            <a:r>
              <a:rPr lang="en-US" altLang="en-US" dirty="0"/>
              <a:t>Surveys, consent forms, medical chart abstraction form, Interviewer training manual, databases</a:t>
            </a:r>
          </a:p>
          <a:p>
            <a:pPr lvl="1"/>
            <a:r>
              <a:rPr lang="en-US" altLang="en-US" dirty="0"/>
              <a:t>All modifiable</a:t>
            </a:r>
          </a:p>
          <a:p>
            <a:pPr eaLnBrk="1" hangingPunct="1"/>
            <a:endParaRPr lang="en-US" altLang="en-US" dirty="0"/>
          </a:p>
        </p:txBody>
      </p:sp>
      <p:pic>
        <p:nvPicPr>
          <p:cNvPr id="6758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51441" y="2197116"/>
            <a:ext cx="3316852" cy="2463768"/>
          </a:xfrm>
          <a:prstGeom prst="rect">
            <a:avLst/>
          </a:prstGeom>
          <a:noFill/>
          <a:ln w="38100">
            <a:solidFill>
              <a:schemeClr val="bg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7589" name="TextBox 1"/>
          <p:cNvSpPr txBox="1">
            <a:spLocks noChangeArrowheads="1"/>
          </p:cNvSpPr>
          <p:nvPr/>
        </p:nvSpPr>
        <p:spPr bwMode="auto">
          <a:xfrm>
            <a:off x="8512631" y="6550223"/>
            <a:ext cx="482237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400" dirty="0">
                <a:latin typeface="+mn-lt"/>
              </a:rPr>
              <a:t>From: http://www.atsdr.cdc.gov/ntsip/ace.html</a:t>
            </a:r>
          </a:p>
        </p:txBody>
      </p:sp>
    </p:spTree>
    <p:extLst>
      <p:ext uri="{BB962C8B-B14F-4D97-AF65-F5344CB8AC3E}">
        <p14:creationId xmlns:p14="http://schemas.microsoft.com/office/powerpoint/2010/main" val="1819554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2536370" y="454728"/>
            <a:ext cx="9263743" cy="797129"/>
          </a:xfrm>
        </p:spPr>
        <p:txBody>
          <a:bodyPr/>
          <a:lstStyle/>
          <a:p>
            <a:pPr eaLnBrk="1" hangingPunct="1"/>
            <a:r>
              <a:rPr lang="en-US" altLang="en-US" sz="4000" b="1" dirty="0">
                <a:solidFill>
                  <a:srgbClr val="E85205"/>
                </a:solidFill>
              </a:rPr>
              <a:t>ACE – Elk River, WV Chemical Spill</a:t>
            </a:r>
          </a:p>
        </p:txBody>
      </p:sp>
      <p:sp>
        <p:nvSpPr>
          <p:cNvPr id="68611" name="Content Placeholder 2"/>
          <p:cNvSpPr>
            <a:spLocks noGrp="1"/>
          </p:cNvSpPr>
          <p:nvPr>
            <p:ph idx="1"/>
          </p:nvPr>
        </p:nvSpPr>
        <p:spPr>
          <a:xfrm>
            <a:off x="3080658" y="1644504"/>
            <a:ext cx="8425542" cy="4792751"/>
          </a:xfrm>
        </p:spPr>
        <p:txBody>
          <a:bodyPr/>
          <a:lstStyle/>
          <a:p>
            <a:r>
              <a:rPr lang="en-US" altLang="en-US" sz="2400" dirty="0"/>
              <a:t>Jan. 9, 2014: 10,000 G. of a toxic industrial chemical (MCHM) was released into Elk River, just upstream of drinking water intake for Charleston, WV</a:t>
            </a:r>
          </a:p>
          <a:p>
            <a:pPr marL="0" indent="0">
              <a:buNone/>
            </a:pPr>
            <a:endParaRPr lang="en-US" altLang="en-US" sz="2400" dirty="0"/>
          </a:p>
          <a:p>
            <a:r>
              <a:rPr lang="en-US" altLang="en-US" sz="2400" dirty="0"/>
              <a:t>Jan. 21, 2014: Officials learned 700 G. of another chemical (PPH) was part of same release event</a:t>
            </a:r>
          </a:p>
          <a:p>
            <a:pPr marL="0" indent="0">
              <a:buNone/>
            </a:pPr>
            <a:endParaRPr lang="en-US" altLang="en-US" sz="2400" dirty="0"/>
          </a:p>
          <a:p>
            <a:r>
              <a:rPr lang="en-US" altLang="en-US" sz="2400" dirty="0"/>
              <a:t>Water for 30,000 people affected (Do Not Use Order)</a:t>
            </a:r>
          </a:p>
          <a:p>
            <a:endParaRPr lang="en-US" altLang="en-US" sz="2400" dirty="0"/>
          </a:p>
          <a:p>
            <a:r>
              <a:rPr lang="en-US" altLang="en-US" sz="2400" dirty="0"/>
              <a:t>WVBPH and CDC/ATSDR conducted ACE investigation</a:t>
            </a:r>
          </a:p>
          <a:p>
            <a:endParaRPr lang="en-US" altLang="en-US" sz="2400" dirty="0"/>
          </a:p>
          <a:p>
            <a:endParaRPr lang="en-US" altLang="en-US" sz="2400" dirty="0"/>
          </a:p>
          <a:p>
            <a:endParaRPr lang="en-US" altLang="en-US" sz="2400" dirty="0"/>
          </a:p>
        </p:txBody>
      </p:sp>
      <p:sp>
        <p:nvSpPr>
          <p:cNvPr id="68612" name="TextBox 1"/>
          <p:cNvSpPr txBox="1">
            <a:spLocks noChangeArrowheads="1"/>
          </p:cNvSpPr>
          <p:nvPr/>
        </p:nvSpPr>
        <p:spPr bwMode="auto">
          <a:xfrm>
            <a:off x="7032812" y="6572139"/>
            <a:ext cx="6891909" cy="515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400" dirty="0">
                <a:latin typeface="+mn-lt"/>
              </a:rPr>
              <a:t>From: http://emergency.cdc.gov/chemical/MCHM/westvirginia2014/</a:t>
            </a:r>
          </a:p>
          <a:p>
            <a:pPr eaLnBrk="1" hangingPunct="1"/>
            <a:endParaRPr lang="en-US" altLang="en-US" sz="1350" dirty="0"/>
          </a:p>
        </p:txBody>
      </p:sp>
    </p:spTree>
    <p:extLst>
      <p:ext uri="{BB962C8B-B14F-4D97-AF65-F5344CB8AC3E}">
        <p14:creationId xmlns:p14="http://schemas.microsoft.com/office/powerpoint/2010/main" val="41935610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2536370" y="454728"/>
            <a:ext cx="9263743" cy="797129"/>
          </a:xfrm>
        </p:spPr>
        <p:txBody>
          <a:bodyPr/>
          <a:lstStyle/>
          <a:p>
            <a:pPr eaLnBrk="1" hangingPunct="1"/>
            <a:r>
              <a:rPr lang="en-US" altLang="en-US" sz="4000" b="1" dirty="0">
                <a:solidFill>
                  <a:srgbClr val="E85205"/>
                </a:solidFill>
              </a:rPr>
              <a:t>ACE – Elk River, WV Chemical Spill</a:t>
            </a:r>
          </a:p>
        </p:txBody>
      </p:sp>
      <p:sp>
        <p:nvSpPr>
          <p:cNvPr id="68611" name="Content Placeholder 2"/>
          <p:cNvSpPr>
            <a:spLocks noGrp="1"/>
          </p:cNvSpPr>
          <p:nvPr>
            <p:ph idx="1"/>
          </p:nvPr>
        </p:nvSpPr>
        <p:spPr>
          <a:xfrm>
            <a:off x="3080658" y="1644504"/>
            <a:ext cx="8425542" cy="4792751"/>
          </a:xfrm>
        </p:spPr>
        <p:txBody>
          <a:bodyPr/>
          <a:lstStyle/>
          <a:p>
            <a:r>
              <a:rPr lang="en-US" altLang="en-US" dirty="0"/>
              <a:t>Routes of exposure</a:t>
            </a:r>
          </a:p>
          <a:p>
            <a:pPr lvl="1"/>
            <a:r>
              <a:rPr lang="en-US" altLang="en-US" dirty="0"/>
              <a:t>Bathing, showering, other skin contact – 52.6%</a:t>
            </a:r>
          </a:p>
          <a:p>
            <a:pPr lvl="1"/>
            <a:r>
              <a:rPr lang="en-US" altLang="en-US" dirty="0"/>
              <a:t>Eating, drinking, swallowing – 43.9%</a:t>
            </a:r>
          </a:p>
          <a:p>
            <a:pPr lvl="1"/>
            <a:r>
              <a:rPr lang="en-US" altLang="en-US" dirty="0"/>
              <a:t>Breathing mist or vapor – 14.6%</a:t>
            </a:r>
          </a:p>
          <a:p>
            <a:pPr lvl="1"/>
            <a:endParaRPr lang="en-US" altLang="en-US" sz="2400" dirty="0"/>
          </a:p>
          <a:p>
            <a:r>
              <a:rPr lang="en-US" altLang="en-US" dirty="0"/>
              <a:t>369 people when to ED</a:t>
            </a:r>
          </a:p>
          <a:p>
            <a:pPr lvl="1"/>
            <a:r>
              <a:rPr lang="en-US" altLang="en-US" dirty="0"/>
              <a:t>13 (3.5%) admitted – Symptoms (</a:t>
            </a:r>
            <a:r>
              <a:rPr lang="en-US" altLang="en-US" dirty="0" err="1"/>
              <a:t>Sx</a:t>
            </a:r>
            <a:r>
              <a:rPr lang="en-US" altLang="en-US" dirty="0"/>
              <a:t>) + other chronic condition</a:t>
            </a:r>
          </a:p>
          <a:p>
            <a:pPr lvl="1"/>
            <a:r>
              <a:rPr lang="en-US" altLang="en-US" dirty="0"/>
              <a:t>356 (96.5%) treated and released – </a:t>
            </a:r>
            <a:r>
              <a:rPr lang="en-US" altLang="en-US" dirty="0" err="1"/>
              <a:t>Sx</a:t>
            </a:r>
            <a:r>
              <a:rPr lang="en-US" altLang="en-US" dirty="0"/>
              <a:t> = Nausea, rash, vomiting, abdominal pain, diarrhea, headache, itching, sore throat, eye pain, cough</a:t>
            </a:r>
          </a:p>
          <a:p>
            <a:endParaRPr lang="en-US" altLang="en-US" sz="2400" dirty="0"/>
          </a:p>
          <a:p>
            <a:endParaRPr lang="en-US" altLang="en-US" sz="2400" dirty="0"/>
          </a:p>
          <a:p>
            <a:endParaRPr lang="en-US" altLang="en-US" sz="2400" dirty="0"/>
          </a:p>
        </p:txBody>
      </p:sp>
      <p:sp>
        <p:nvSpPr>
          <p:cNvPr id="68612" name="TextBox 1"/>
          <p:cNvSpPr txBox="1">
            <a:spLocks noChangeArrowheads="1"/>
          </p:cNvSpPr>
          <p:nvPr/>
        </p:nvSpPr>
        <p:spPr bwMode="auto">
          <a:xfrm>
            <a:off x="7066429" y="6572139"/>
            <a:ext cx="7039827" cy="515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400" dirty="0">
                <a:latin typeface="+mn-lt"/>
              </a:rPr>
              <a:t>From: http://emergency.cdc.gov/chemical/MCHM/westvirginia2014/</a:t>
            </a:r>
          </a:p>
          <a:p>
            <a:pPr eaLnBrk="1" hangingPunct="1"/>
            <a:endParaRPr lang="en-US" altLang="en-US" sz="1350" dirty="0"/>
          </a:p>
        </p:txBody>
      </p:sp>
    </p:spTree>
    <p:extLst>
      <p:ext uri="{BB962C8B-B14F-4D97-AF65-F5344CB8AC3E}">
        <p14:creationId xmlns:p14="http://schemas.microsoft.com/office/powerpoint/2010/main" val="18244037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2573354" y="300209"/>
            <a:ext cx="7037784" cy="994172"/>
          </a:xfrm>
        </p:spPr>
        <p:txBody>
          <a:bodyPr/>
          <a:lstStyle/>
          <a:p>
            <a:pPr eaLnBrk="1" hangingPunct="1"/>
            <a:r>
              <a:rPr lang="en-US" altLang="en-US" sz="4000" b="1" dirty="0">
                <a:solidFill>
                  <a:srgbClr val="E85205"/>
                </a:solidFill>
              </a:rPr>
              <a:t>Epidemiologic studies</a:t>
            </a:r>
          </a:p>
        </p:txBody>
      </p:sp>
      <p:sp>
        <p:nvSpPr>
          <p:cNvPr id="71683" name="Content Placeholder 2"/>
          <p:cNvSpPr>
            <a:spLocks noGrp="1"/>
          </p:cNvSpPr>
          <p:nvPr>
            <p:ph idx="1"/>
          </p:nvPr>
        </p:nvSpPr>
        <p:spPr>
          <a:xfrm>
            <a:off x="2775857" y="1457666"/>
            <a:ext cx="4604657" cy="4943134"/>
          </a:xfrm>
        </p:spPr>
        <p:txBody>
          <a:bodyPr/>
          <a:lstStyle/>
          <a:p>
            <a:r>
              <a:rPr lang="en-US" altLang="en-US" dirty="0"/>
              <a:t>In 1990s, OK conducted a study of causes of fatal and non-fatal injuries associated with tornados</a:t>
            </a:r>
          </a:p>
          <a:p>
            <a:pPr lvl="1"/>
            <a:r>
              <a:rPr lang="en-US" altLang="en-US" dirty="0"/>
              <a:t>Increase risk of death and injury among people seeking shelter under freeway overpasses &amp; in shelters with wooden doors</a:t>
            </a:r>
          </a:p>
          <a:p>
            <a:pPr lvl="1"/>
            <a:r>
              <a:rPr lang="en-US" altLang="en-US" dirty="0"/>
              <a:t>Recommended changes in education and construction standards</a:t>
            </a:r>
          </a:p>
          <a:p>
            <a:endParaRPr lang="en-US" altLang="en-US" sz="2400" dirty="0"/>
          </a:p>
        </p:txBody>
      </p:sp>
      <p:pic>
        <p:nvPicPr>
          <p:cNvPr id="7168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0514" y="1784237"/>
            <a:ext cx="4593770" cy="3295025"/>
          </a:xfrm>
          <a:prstGeom prst="rect">
            <a:avLst/>
          </a:prstGeom>
          <a:noFill/>
          <a:ln w="38100">
            <a:solidFill>
              <a:schemeClr val="bg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273274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8" y="198997"/>
            <a:ext cx="7037784" cy="994172"/>
          </a:xfrm>
        </p:spPr>
        <p:txBody>
          <a:bodyPr/>
          <a:lstStyle/>
          <a:p>
            <a:pPr eaLnBrk="1" hangingPunct="1"/>
            <a:r>
              <a:rPr lang="en-US" altLang="en-US" sz="4000" b="1" dirty="0">
                <a:solidFill>
                  <a:srgbClr val="E85205"/>
                </a:solidFill>
              </a:rPr>
              <a:t>Evaluation studies</a:t>
            </a:r>
          </a:p>
        </p:txBody>
      </p:sp>
      <p:sp>
        <p:nvSpPr>
          <p:cNvPr id="72707" name="Content Placeholder 2"/>
          <p:cNvSpPr>
            <a:spLocks noGrp="1"/>
          </p:cNvSpPr>
          <p:nvPr>
            <p:ph idx="1"/>
          </p:nvPr>
        </p:nvSpPr>
        <p:spPr>
          <a:xfrm>
            <a:off x="2677886" y="1193169"/>
            <a:ext cx="8771991" cy="3091497"/>
          </a:xfrm>
        </p:spPr>
        <p:txBody>
          <a:bodyPr/>
          <a:lstStyle/>
          <a:p>
            <a:r>
              <a:rPr lang="en-US" altLang="en-US" dirty="0"/>
              <a:t>May be applied at different phases of disaster management cycle to assess response actions or interventions</a:t>
            </a:r>
          </a:p>
          <a:p>
            <a:r>
              <a:rPr lang="en-US" altLang="en-US" dirty="0"/>
              <a:t>Often provides information about efficient, efficacious, and cost-effective actions during response and recovery</a:t>
            </a:r>
          </a:p>
        </p:txBody>
      </p:sp>
      <p:pic>
        <p:nvPicPr>
          <p:cNvPr id="4" name="Content Placeholder 6" descr="genlab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611" y="3429000"/>
            <a:ext cx="4532539" cy="30914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48081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8" y="198997"/>
            <a:ext cx="8960468" cy="994172"/>
          </a:xfrm>
        </p:spPr>
        <p:txBody>
          <a:bodyPr/>
          <a:lstStyle/>
          <a:p>
            <a:pPr eaLnBrk="1" hangingPunct="1"/>
            <a:r>
              <a:rPr lang="en-US" altLang="en-US" sz="4000" b="1" dirty="0">
                <a:solidFill>
                  <a:srgbClr val="E85205"/>
                </a:solidFill>
              </a:rPr>
              <a:t>Risk investigation: Hurricane Harvey hazardous exposures</a:t>
            </a:r>
          </a:p>
        </p:txBody>
      </p:sp>
      <p:sp>
        <p:nvSpPr>
          <p:cNvPr id="72707" name="Content Placeholder 2"/>
          <p:cNvSpPr>
            <a:spLocks noGrp="1"/>
          </p:cNvSpPr>
          <p:nvPr>
            <p:ph idx="1"/>
          </p:nvPr>
        </p:nvSpPr>
        <p:spPr>
          <a:xfrm>
            <a:off x="2677887" y="1193169"/>
            <a:ext cx="6416418" cy="5376596"/>
          </a:xfrm>
        </p:spPr>
        <p:txBody>
          <a:bodyPr/>
          <a:lstStyle/>
          <a:p>
            <a:pPr marL="285750" indent="-285750">
              <a:buFont typeface="Arial"/>
              <a:buChar char="•"/>
            </a:pPr>
            <a:r>
              <a:rPr lang="en-US" dirty="0"/>
              <a:t>13 hazardous waste sites flooded</a:t>
            </a:r>
          </a:p>
          <a:p>
            <a:pPr marL="285750" indent="-285750">
              <a:buFont typeface="Arial"/>
              <a:buChar char="•"/>
            </a:pPr>
            <a:r>
              <a:rPr lang="en-US" dirty="0"/>
              <a:t>People in nearby Houston communities potentially exposed</a:t>
            </a:r>
          </a:p>
          <a:p>
            <a:pPr marL="285750" indent="-285750">
              <a:buFont typeface="Arial"/>
              <a:buChar char="•"/>
            </a:pPr>
            <a:r>
              <a:rPr lang="en-US" dirty="0"/>
              <a:t>Passive Wristband Samplers deployed to measure exposures</a:t>
            </a:r>
          </a:p>
          <a:p>
            <a:pPr marL="742950" lvl="1" indent="-285750">
              <a:buFont typeface="Arial"/>
              <a:buChar char="•"/>
            </a:pPr>
            <a:r>
              <a:rPr lang="en-US" dirty="0"/>
              <a:t>Residents wear for 7 days</a:t>
            </a:r>
          </a:p>
          <a:p>
            <a:pPr marL="742950" lvl="1" indent="-285750">
              <a:buFont typeface="Arial"/>
              <a:buChar char="•"/>
            </a:pPr>
            <a:r>
              <a:rPr lang="en-US" dirty="0"/>
              <a:t>Return by mail</a:t>
            </a:r>
          </a:p>
          <a:p>
            <a:pPr marL="742950" lvl="1" indent="-285750">
              <a:buFont typeface="Arial"/>
              <a:buChar char="•"/>
            </a:pPr>
            <a:r>
              <a:rPr lang="en-US" dirty="0"/>
              <a:t>Bands can detects &gt;1,500 chemicals</a:t>
            </a:r>
          </a:p>
          <a:p>
            <a:pPr marL="285750" indent="-285750">
              <a:buFont typeface="Arial"/>
              <a:buChar char="•"/>
            </a:pPr>
            <a:r>
              <a:rPr lang="en-US" dirty="0"/>
              <a:t>Research partnership with:</a:t>
            </a:r>
          </a:p>
          <a:p>
            <a:pPr marL="742950" lvl="1" indent="-285750">
              <a:buFont typeface="Arial"/>
              <a:buChar char="•"/>
            </a:pPr>
            <a:r>
              <a:rPr lang="en-US" dirty="0"/>
              <a:t>Oregon State University SRP</a:t>
            </a:r>
          </a:p>
          <a:p>
            <a:pPr marL="742950" lvl="1" indent="-285750">
              <a:buFont typeface="Arial"/>
              <a:buChar char="•"/>
            </a:pPr>
            <a:r>
              <a:rPr lang="en-US" dirty="0"/>
              <a:t>Texas A&amp;M</a:t>
            </a:r>
          </a:p>
          <a:p>
            <a:pPr marL="742950" lvl="1" indent="-285750">
              <a:buFont typeface="Arial"/>
              <a:buChar char="•"/>
            </a:pPr>
            <a:r>
              <a:rPr lang="en-US" dirty="0"/>
              <a:t>UTHealth School of PH</a:t>
            </a:r>
          </a:p>
          <a:p>
            <a:pPr marL="742950" lvl="1" indent="-285750">
              <a:buFont typeface="Arial"/>
              <a:buChar char="•"/>
            </a:pPr>
            <a:r>
              <a:rPr lang="en-US" dirty="0"/>
              <a:t>Baylor College of Medicine</a:t>
            </a:r>
          </a:p>
          <a:p>
            <a:endParaRPr lang="en-US" altLang="en-US" b="1" dirty="0"/>
          </a:p>
        </p:txBody>
      </p:sp>
      <p:grpSp>
        <p:nvGrpSpPr>
          <p:cNvPr id="5" name="Group 4">
            <a:extLst>
              <a:ext uri="{FF2B5EF4-FFF2-40B4-BE49-F238E27FC236}">
                <a16:creationId xmlns:a16="http://schemas.microsoft.com/office/drawing/2014/main" id="{E24191B8-25E1-4CF7-B914-35A36AC9B25B}"/>
              </a:ext>
            </a:extLst>
          </p:cNvPr>
          <p:cNvGrpSpPr/>
          <p:nvPr/>
        </p:nvGrpSpPr>
        <p:grpSpPr>
          <a:xfrm>
            <a:off x="9094305" y="2353975"/>
            <a:ext cx="2876773" cy="3054983"/>
            <a:chOff x="5357446" y="1731385"/>
            <a:chExt cx="3206734" cy="3555137"/>
          </a:xfrm>
        </p:grpSpPr>
        <p:pic>
          <p:nvPicPr>
            <p:cNvPr id="6" name="Picture 5">
              <a:extLst>
                <a:ext uri="{FF2B5EF4-FFF2-40B4-BE49-F238E27FC236}">
                  <a16:creationId xmlns:a16="http://schemas.microsoft.com/office/drawing/2014/main" id="{0E40BB18-7EAB-4707-A720-C8B0E7E2A176}"/>
                </a:ext>
              </a:extLst>
            </p:cNvPr>
            <p:cNvPicPr>
              <a:picLocks noChangeAspect="1"/>
            </p:cNvPicPr>
            <p:nvPr/>
          </p:nvPicPr>
          <p:blipFill>
            <a:blip r:embed="rId3"/>
            <a:stretch>
              <a:fillRect/>
            </a:stretch>
          </p:blipFill>
          <p:spPr>
            <a:xfrm>
              <a:off x="5357446" y="2392640"/>
              <a:ext cx="3206734" cy="2893882"/>
            </a:xfrm>
            <a:prstGeom prst="rect">
              <a:avLst/>
            </a:prstGeom>
            <a:ln w="38100">
              <a:solidFill>
                <a:schemeClr val="bg1"/>
              </a:solidFill>
            </a:ln>
          </p:spPr>
        </p:pic>
        <p:pic>
          <p:nvPicPr>
            <p:cNvPr id="7" name="Picture 6">
              <a:extLst>
                <a:ext uri="{FF2B5EF4-FFF2-40B4-BE49-F238E27FC236}">
                  <a16:creationId xmlns:a16="http://schemas.microsoft.com/office/drawing/2014/main" id="{8B5A7CCB-44DB-4BD0-A1EB-DF4E90AE2BCB}"/>
                </a:ext>
              </a:extLst>
            </p:cNvPr>
            <p:cNvPicPr>
              <a:picLocks noChangeAspect="1"/>
            </p:cNvPicPr>
            <p:nvPr/>
          </p:nvPicPr>
          <p:blipFill>
            <a:blip r:embed="rId4"/>
            <a:stretch>
              <a:fillRect/>
            </a:stretch>
          </p:blipFill>
          <p:spPr>
            <a:xfrm>
              <a:off x="5357446" y="1731385"/>
              <a:ext cx="3206734" cy="661255"/>
            </a:xfrm>
            <a:prstGeom prst="rect">
              <a:avLst/>
            </a:prstGeom>
            <a:ln w="38100">
              <a:solidFill>
                <a:schemeClr val="bg1"/>
              </a:solidFill>
            </a:ln>
          </p:spPr>
        </p:pic>
      </p:grpSp>
    </p:spTree>
    <p:extLst>
      <p:ext uri="{BB962C8B-B14F-4D97-AF65-F5344CB8AC3E}">
        <p14:creationId xmlns:p14="http://schemas.microsoft.com/office/powerpoint/2010/main" val="23821714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2685789" y="374324"/>
            <a:ext cx="8853541" cy="994172"/>
          </a:xfrm>
        </p:spPr>
        <p:txBody>
          <a:bodyPr/>
          <a:lstStyle/>
          <a:p>
            <a:pPr eaLnBrk="1" hangingPunct="1"/>
            <a:r>
              <a:rPr lang="en-US" altLang="en-US" sz="4000" b="1" dirty="0">
                <a:solidFill>
                  <a:srgbClr val="E85205"/>
                </a:solidFill>
              </a:rPr>
              <a:t>Research During Emergencies: Disaster Research Response (DR2) Program</a:t>
            </a:r>
          </a:p>
        </p:txBody>
      </p:sp>
      <p:sp>
        <p:nvSpPr>
          <p:cNvPr id="70659" name="Content Placeholder 2"/>
          <p:cNvSpPr>
            <a:spLocks noGrp="1"/>
          </p:cNvSpPr>
          <p:nvPr>
            <p:ph idx="1"/>
          </p:nvPr>
        </p:nvSpPr>
        <p:spPr>
          <a:xfrm>
            <a:off x="2685789" y="1526938"/>
            <a:ext cx="8032892" cy="5172621"/>
          </a:xfrm>
        </p:spPr>
        <p:txBody>
          <a:bodyPr/>
          <a:lstStyle/>
          <a:p>
            <a:r>
              <a:rPr lang="en-US" altLang="en-US" dirty="0"/>
              <a:t>National Institute of Environmental Health Sciences (NIEHS) identified the </a:t>
            </a:r>
            <a:r>
              <a:rPr lang="en-US" altLang="en-US" b="1" dirty="0"/>
              <a:t>need to rapidly perform critical health research during disaster response and recovery</a:t>
            </a:r>
          </a:p>
          <a:p>
            <a:endParaRPr lang="en-US" altLang="en-US" b="1" dirty="0"/>
          </a:p>
          <a:p>
            <a:r>
              <a:rPr lang="en-US" altLang="en-US" dirty="0"/>
              <a:t>Program includes:</a:t>
            </a:r>
          </a:p>
          <a:p>
            <a:pPr lvl="1"/>
            <a:r>
              <a:rPr lang="en-US" altLang="en-US" dirty="0"/>
              <a:t>Ready-to-go data collection tools (database of surveys, forms, etc.)</a:t>
            </a:r>
          </a:p>
          <a:p>
            <a:pPr lvl="1"/>
            <a:r>
              <a:rPr lang="en-US" altLang="en-US" dirty="0"/>
              <a:t>Research protocols (IRB pre-approval)</a:t>
            </a:r>
          </a:p>
          <a:p>
            <a:pPr lvl="1"/>
            <a:r>
              <a:rPr lang="en-US" altLang="en-US" dirty="0"/>
              <a:t>Training and exercises</a:t>
            </a:r>
          </a:p>
          <a:p>
            <a:pPr lvl="1"/>
            <a:r>
              <a:rPr lang="en-US" altLang="en-US" dirty="0"/>
              <a:t>Network of trained research responders</a:t>
            </a:r>
          </a:p>
          <a:p>
            <a:endParaRPr lang="en-US" altLang="en-US" sz="2400" dirty="0"/>
          </a:p>
        </p:txBody>
      </p:sp>
      <p:sp>
        <p:nvSpPr>
          <p:cNvPr id="70660" name="TextBox 1"/>
          <p:cNvSpPr txBox="1">
            <a:spLocks noChangeArrowheads="1"/>
          </p:cNvSpPr>
          <p:nvPr/>
        </p:nvSpPr>
        <p:spPr bwMode="auto">
          <a:xfrm>
            <a:off x="1795183" y="6550223"/>
            <a:ext cx="10396818"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400" dirty="0">
                <a:latin typeface="+mn-lt"/>
              </a:rPr>
              <a:t>From: http://www.nationalacademies.org/hmd/Reports/2014/Enabling-Rapid-Sustainable-Public-Health-Research-During-Disasters.aspx</a:t>
            </a:r>
          </a:p>
        </p:txBody>
      </p:sp>
    </p:spTree>
    <p:extLst>
      <p:ext uri="{BB962C8B-B14F-4D97-AF65-F5344CB8AC3E}">
        <p14:creationId xmlns:p14="http://schemas.microsoft.com/office/powerpoint/2010/main" val="38769851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b="1" dirty="0">
                <a:solidFill>
                  <a:srgbClr val="E85205"/>
                </a:solidFill>
              </a:rPr>
              <a:t>Resource and tool repositories</a:t>
            </a:r>
          </a:p>
        </p:txBody>
      </p:sp>
      <p:sp>
        <p:nvSpPr>
          <p:cNvPr id="72707" name="Content Placeholder 2"/>
          <p:cNvSpPr>
            <a:spLocks noGrp="1"/>
          </p:cNvSpPr>
          <p:nvPr>
            <p:ph idx="1"/>
          </p:nvPr>
        </p:nvSpPr>
        <p:spPr>
          <a:xfrm>
            <a:off x="2577107" y="1569687"/>
            <a:ext cx="8771991" cy="3091497"/>
          </a:xfrm>
        </p:spPr>
        <p:txBody>
          <a:bodyPr/>
          <a:lstStyle/>
          <a:p>
            <a:pPr>
              <a:buFont typeface="Arial" panose="020B0604020202020204" pitchFamily="34" charset="0"/>
              <a:buChar char="•"/>
            </a:pPr>
            <a:r>
              <a:rPr lang="en-US" dirty="0"/>
              <a:t>Houses forms and tools for data collection and analysis </a:t>
            </a:r>
          </a:p>
          <a:p>
            <a:pPr lvl="1">
              <a:buFont typeface="Arial" panose="020B0604020202020204" pitchFamily="34" charset="0"/>
              <a:buChar char="•"/>
            </a:pPr>
            <a:r>
              <a:rPr lang="en-US" dirty="0"/>
              <a:t>Facilitate dissemination and adoption </a:t>
            </a:r>
          </a:p>
          <a:p>
            <a:pPr lvl="1">
              <a:buFont typeface="Arial" panose="020B0604020202020204" pitchFamily="34" charset="0"/>
              <a:buChar char="•"/>
            </a:pPr>
            <a:r>
              <a:rPr lang="en-US" dirty="0"/>
              <a:t>Evaluate/improve tools based on experience</a:t>
            </a:r>
          </a:p>
          <a:p>
            <a:pPr lvl="1">
              <a:buFont typeface="Arial" panose="020B0604020202020204" pitchFamily="34" charset="0"/>
              <a:buChar char="•"/>
            </a:pPr>
            <a:r>
              <a:rPr lang="en-US" dirty="0"/>
              <a:t>Can be adjusted for jurisdiction/event</a:t>
            </a:r>
          </a:p>
          <a:p>
            <a:pPr marL="678942" lvl="1" indent="-285750">
              <a:buFont typeface="Arial" panose="020B0604020202020204" pitchFamily="34" charset="0"/>
              <a:buChar char="•"/>
            </a:pPr>
            <a:endParaRPr lang="en-US" sz="2800" dirty="0"/>
          </a:p>
          <a:p>
            <a:pPr>
              <a:buFont typeface="Arial" panose="020B0604020202020204" pitchFamily="34" charset="0"/>
              <a:buChar char="•"/>
            </a:pPr>
            <a:r>
              <a:rPr lang="en-US" dirty="0"/>
              <a:t>Primary repositories</a:t>
            </a:r>
          </a:p>
          <a:p>
            <a:pPr lvl="1">
              <a:buFont typeface="Arial" panose="020B0604020202020204" pitchFamily="34" charset="0"/>
              <a:buChar char="•"/>
            </a:pPr>
            <a:r>
              <a:rPr lang="en-US" dirty="0"/>
              <a:t>CDC’s Disaster Epidemiology Community of Practice (</a:t>
            </a:r>
            <a:r>
              <a:rPr lang="en-US" dirty="0" err="1"/>
              <a:t>DECoP</a:t>
            </a:r>
            <a:r>
              <a:rPr lang="en-US" dirty="0"/>
              <a:t>)</a:t>
            </a:r>
          </a:p>
          <a:p>
            <a:pPr lvl="1">
              <a:buFont typeface="Arial" panose="020B0604020202020204" pitchFamily="34" charset="0"/>
              <a:buChar char="•"/>
            </a:pPr>
            <a:r>
              <a:rPr lang="en-US" dirty="0"/>
              <a:t>CSTE’s Disaster Epidemiology Tool &amp; Resource Repository</a:t>
            </a:r>
          </a:p>
          <a:p>
            <a:pPr lvl="1">
              <a:buFont typeface="Arial" panose="020B0604020202020204" pitchFamily="34" charset="0"/>
              <a:buChar char="•"/>
            </a:pPr>
            <a:r>
              <a:rPr lang="en-US" dirty="0"/>
              <a:t>National Library of Medicine (DR2)</a:t>
            </a:r>
          </a:p>
        </p:txBody>
      </p:sp>
    </p:spTree>
    <p:extLst>
      <p:ext uri="{BB962C8B-B14F-4D97-AF65-F5344CB8AC3E}">
        <p14:creationId xmlns:p14="http://schemas.microsoft.com/office/powerpoint/2010/main" val="37976841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b="1" dirty="0">
                <a:solidFill>
                  <a:srgbClr val="E85205"/>
                </a:solidFill>
              </a:rPr>
              <a:t>CSTE DE Subcommittee publications and guidance documents</a:t>
            </a:r>
          </a:p>
        </p:txBody>
      </p:sp>
      <p:sp>
        <p:nvSpPr>
          <p:cNvPr id="72707" name="Content Placeholder 2"/>
          <p:cNvSpPr>
            <a:spLocks noGrp="1"/>
          </p:cNvSpPr>
          <p:nvPr>
            <p:ph idx="1"/>
          </p:nvPr>
        </p:nvSpPr>
        <p:spPr>
          <a:xfrm>
            <a:off x="2577106" y="1630198"/>
            <a:ext cx="8771991" cy="3091497"/>
          </a:xfrm>
        </p:spPr>
        <p:txBody>
          <a:bodyPr/>
          <a:lstStyle/>
          <a:p>
            <a:pPr>
              <a:lnSpc>
                <a:spcPct val="80000"/>
              </a:lnSpc>
              <a:spcBef>
                <a:spcPts val="0"/>
              </a:spcBef>
              <a:spcAft>
                <a:spcPts val="0"/>
              </a:spcAft>
              <a:buFont typeface="Arial" panose="020B0604020202020204" pitchFamily="34" charset="0"/>
              <a:buChar char="•"/>
            </a:pPr>
            <a:r>
              <a:rPr lang="en-US" i="1" dirty="0"/>
              <a:t>The Role of Applied Epidemiology Methods in the Disaster Management Cycle</a:t>
            </a:r>
          </a:p>
          <a:p>
            <a:pPr lvl="1">
              <a:lnSpc>
                <a:spcPct val="80000"/>
              </a:lnSpc>
              <a:spcBef>
                <a:spcPts val="0"/>
              </a:spcBef>
              <a:spcAft>
                <a:spcPts val="0"/>
              </a:spcAft>
              <a:buFont typeface="Arial" panose="020B0604020202020204" pitchFamily="34" charset="0"/>
              <a:buChar char="•"/>
            </a:pPr>
            <a:r>
              <a:rPr lang="en-US" dirty="0"/>
              <a:t>Published 2014 in AJPH</a:t>
            </a:r>
          </a:p>
          <a:p>
            <a:pPr>
              <a:lnSpc>
                <a:spcPct val="80000"/>
              </a:lnSpc>
              <a:spcBef>
                <a:spcPts val="0"/>
              </a:spcBef>
              <a:spcAft>
                <a:spcPts val="0"/>
              </a:spcAft>
              <a:buFont typeface="Arial" panose="020B0604020202020204" pitchFamily="34" charset="0"/>
              <a:buChar char="•"/>
            </a:pPr>
            <a:endParaRPr lang="en-US" dirty="0"/>
          </a:p>
          <a:p>
            <a:pPr>
              <a:lnSpc>
                <a:spcPct val="80000"/>
              </a:lnSpc>
              <a:spcBef>
                <a:spcPts val="0"/>
              </a:spcBef>
              <a:spcAft>
                <a:spcPts val="0"/>
              </a:spcAft>
              <a:buFont typeface="Arial" panose="020B0604020202020204" pitchFamily="34" charset="0"/>
              <a:buChar char="•"/>
            </a:pPr>
            <a:r>
              <a:rPr lang="en-US" dirty="0"/>
              <a:t>CSTE’s Disaster Epidemiology Resource Guide </a:t>
            </a:r>
          </a:p>
          <a:p>
            <a:pPr lvl="1">
              <a:lnSpc>
                <a:spcPct val="80000"/>
              </a:lnSpc>
              <a:spcBef>
                <a:spcPts val="0"/>
              </a:spcBef>
              <a:spcAft>
                <a:spcPts val="0"/>
              </a:spcAft>
              <a:buFont typeface="Arial" panose="020B0604020202020204" pitchFamily="34" charset="0"/>
              <a:buChar char="•"/>
            </a:pPr>
            <a:r>
              <a:rPr lang="en-US" dirty="0"/>
              <a:t>Target publication date – Spring 2019</a:t>
            </a:r>
          </a:p>
          <a:p>
            <a:pPr marL="457200" lvl="1" indent="0">
              <a:lnSpc>
                <a:spcPct val="80000"/>
              </a:lnSpc>
              <a:buNone/>
            </a:pPr>
            <a:endParaRPr lang="en-US" sz="2800" dirty="0"/>
          </a:p>
          <a:p>
            <a:pPr>
              <a:lnSpc>
                <a:spcPct val="80000"/>
              </a:lnSpc>
              <a:spcBef>
                <a:spcPts val="0"/>
              </a:spcBef>
              <a:spcAft>
                <a:spcPts val="0"/>
              </a:spcAft>
              <a:buFont typeface="Arial" panose="020B0604020202020204" pitchFamily="34" charset="0"/>
              <a:buChar char="•"/>
            </a:pPr>
            <a:r>
              <a:rPr lang="en-US" dirty="0"/>
              <a:t>CSTE’s Shelter Surveillance Guidance Document </a:t>
            </a:r>
          </a:p>
          <a:p>
            <a:pPr lvl="1">
              <a:lnSpc>
                <a:spcPct val="80000"/>
              </a:lnSpc>
              <a:spcBef>
                <a:spcPts val="0"/>
              </a:spcBef>
              <a:spcAft>
                <a:spcPts val="0"/>
              </a:spcAft>
              <a:buFont typeface="Arial" panose="020B0604020202020204" pitchFamily="34" charset="0"/>
              <a:buChar char="•"/>
            </a:pPr>
            <a:r>
              <a:rPr lang="en-US" dirty="0"/>
              <a:t>Target publication date – Fall 2019</a:t>
            </a:r>
          </a:p>
        </p:txBody>
      </p:sp>
    </p:spTree>
    <p:extLst>
      <p:ext uri="{BB962C8B-B14F-4D97-AF65-F5344CB8AC3E}">
        <p14:creationId xmlns:p14="http://schemas.microsoft.com/office/powerpoint/2010/main" val="94121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299454"/>
            <a:ext cx="9089573" cy="1325563"/>
          </a:xfrm>
        </p:spPr>
        <p:txBody>
          <a:bodyPr/>
          <a:lstStyle/>
          <a:p>
            <a:r>
              <a:rPr lang="en-US" sz="4000" b="1" dirty="0">
                <a:solidFill>
                  <a:srgbClr val="E85205"/>
                </a:solidFill>
              </a:rPr>
              <a:t>Council of State and Territorial Epidemiologists’ (CSTE) </a:t>
            </a:r>
            <a:br>
              <a:rPr lang="en-US" sz="4000" b="1" dirty="0">
                <a:solidFill>
                  <a:srgbClr val="E85205"/>
                </a:solidFill>
              </a:rPr>
            </a:br>
            <a:r>
              <a:rPr lang="en-US" sz="4000" b="1" dirty="0">
                <a:solidFill>
                  <a:srgbClr val="E85205"/>
                </a:solidFill>
              </a:rPr>
              <a:t>Disaster Epidemiology (DE) Subcommittee</a:t>
            </a:r>
          </a:p>
        </p:txBody>
      </p:sp>
      <p:sp>
        <p:nvSpPr>
          <p:cNvPr id="3" name="Content Placeholder 2"/>
          <p:cNvSpPr>
            <a:spLocks noGrp="1"/>
          </p:cNvSpPr>
          <p:nvPr>
            <p:ph idx="1"/>
          </p:nvPr>
        </p:nvSpPr>
        <p:spPr>
          <a:xfrm>
            <a:off x="2739570" y="2136645"/>
            <a:ext cx="6107651" cy="4524375"/>
          </a:xfrm>
        </p:spPr>
        <p:txBody>
          <a:bodyPr/>
          <a:lstStyle/>
          <a:p>
            <a:r>
              <a:rPr lang="en-US" altLang="en-US" dirty="0"/>
              <a:t>Strengthen capacity to respond by integrating DE into the emergency management cycle</a:t>
            </a:r>
          </a:p>
          <a:p>
            <a:r>
              <a:rPr lang="en-US" altLang="en-US" dirty="0"/>
              <a:t>Help public health and emergency management leadership understand essential role of DE</a:t>
            </a:r>
          </a:p>
          <a:p>
            <a:r>
              <a:rPr lang="en-US" altLang="en-US" dirty="0"/>
              <a:t>Identify common set of capabilities to support collection of epidemiologic data during emergency response situations</a:t>
            </a:r>
          </a:p>
          <a:p>
            <a:endParaRPr lang="en-US" dirty="0"/>
          </a:p>
        </p:txBody>
      </p:sp>
      <p:pic>
        <p:nvPicPr>
          <p:cNvPr id="5" name="Picture 4">
            <a:extLst>
              <a:ext uri="{FF2B5EF4-FFF2-40B4-BE49-F238E27FC236}">
                <a16:creationId xmlns:a16="http://schemas.microsoft.com/office/drawing/2014/main" id="{07694EF0-F1B7-42AF-92DC-7920AB535B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5592" y="3429000"/>
            <a:ext cx="3063551" cy="969833"/>
          </a:xfrm>
          <a:prstGeom prst="rect">
            <a:avLst/>
          </a:prstGeom>
          <a:ln w="38100">
            <a:solidFill>
              <a:schemeClr val="bg1"/>
            </a:solidFill>
          </a:ln>
        </p:spPr>
      </p:pic>
    </p:spTree>
    <p:extLst>
      <p:ext uri="{BB962C8B-B14F-4D97-AF65-F5344CB8AC3E}">
        <p14:creationId xmlns:p14="http://schemas.microsoft.com/office/powerpoint/2010/main" val="30414491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b="1" dirty="0">
                <a:solidFill>
                  <a:srgbClr val="E85205"/>
                </a:solidFill>
              </a:rPr>
              <a:t>Benefits of Disaster Epidemiology</a:t>
            </a:r>
          </a:p>
        </p:txBody>
      </p:sp>
      <p:sp>
        <p:nvSpPr>
          <p:cNvPr id="72707" name="Content Placeholder 2"/>
          <p:cNvSpPr>
            <a:spLocks noGrp="1"/>
          </p:cNvSpPr>
          <p:nvPr>
            <p:ph idx="1"/>
          </p:nvPr>
        </p:nvSpPr>
        <p:spPr>
          <a:xfrm>
            <a:off x="2677886" y="1193169"/>
            <a:ext cx="8771991" cy="3091497"/>
          </a:xfrm>
        </p:spPr>
        <p:txBody>
          <a:bodyPr/>
          <a:lstStyle/>
          <a:p>
            <a:r>
              <a:rPr lang="en-US" altLang="en-US" dirty="0"/>
              <a:t>Provides situational awareness prior to and during a disaster</a:t>
            </a:r>
          </a:p>
          <a:p>
            <a:endParaRPr lang="en-US" altLang="en-US" dirty="0"/>
          </a:p>
          <a:p>
            <a:r>
              <a:rPr lang="en-US" altLang="en-US" dirty="0"/>
              <a:t>Monitors changes and needs of the community throughout the phases of emergency management</a:t>
            </a:r>
          </a:p>
          <a:p>
            <a:endParaRPr lang="en-US" altLang="en-US" dirty="0"/>
          </a:p>
          <a:p>
            <a:r>
              <a:rPr lang="en-US" altLang="en-US" dirty="0"/>
              <a:t>Opportunity for teams in the field to distribute health education materials</a:t>
            </a:r>
          </a:p>
          <a:p>
            <a:endParaRPr lang="en-US" altLang="en-US" dirty="0"/>
          </a:p>
          <a:p>
            <a:r>
              <a:rPr lang="en-US" altLang="en-US" dirty="0"/>
              <a:t>Use data to strengthen preparedness efforts</a:t>
            </a:r>
          </a:p>
        </p:txBody>
      </p:sp>
    </p:spTree>
    <p:extLst>
      <p:ext uri="{BB962C8B-B14F-4D97-AF65-F5344CB8AC3E}">
        <p14:creationId xmlns:p14="http://schemas.microsoft.com/office/powerpoint/2010/main" val="11525370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b="1" dirty="0">
                <a:solidFill>
                  <a:srgbClr val="E85205"/>
                </a:solidFill>
              </a:rPr>
              <a:t>Things to consider…</a:t>
            </a:r>
          </a:p>
        </p:txBody>
      </p:sp>
      <p:sp>
        <p:nvSpPr>
          <p:cNvPr id="72707" name="Content Placeholder 2"/>
          <p:cNvSpPr>
            <a:spLocks noGrp="1"/>
          </p:cNvSpPr>
          <p:nvPr>
            <p:ph idx="1"/>
          </p:nvPr>
        </p:nvSpPr>
        <p:spPr>
          <a:xfrm>
            <a:off x="2677886" y="1193169"/>
            <a:ext cx="8771991" cy="3091497"/>
          </a:xfrm>
        </p:spPr>
        <p:txBody>
          <a:bodyPr/>
          <a:lstStyle/>
          <a:p>
            <a:r>
              <a:rPr lang="en-US" altLang="en-US" sz="2700" dirty="0"/>
              <a:t>Integrating DE components into local, regional, county and state plans to help achieve PHEP capabilities.</a:t>
            </a:r>
          </a:p>
          <a:p>
            <a:endParaRPr lang="en-US" altLang="en-US" sz="2700" dirty="0"/>
          </a:p>
          <a:p>
            <a:r>
              <a:rPr lang="en-US" altLang="en-US" dirty="0"/>
              <a:t>Examples:</a:t>
            </a:r>
          </a:p>
          <a:p>
            <a:pPr lvl="1"/>
            <a:r>
              <a:rPr lang="en-US" altLang="en-US" dirty="0"/>
              <a:t>Utilizing medical volunteers such as the Medical Reserve Corps to assist with conducting shelter surveillance</a:t>
            </a:r>
          </a:p>
          <a:p>
            <a:pPr lvl="1"/>
            <a:r>
              <a:rPr lang="en-US" altLang="en-US" dirty="0"/>
              <a:t>Practicing conducting CASPERS by using the protocol for community health assessments</a:t>
            </a:r>
          </a:p>
        </p:txBody>
      </p:sp>
    </p:spTree>
    <p:extLst>
      <p:ext uri="{BB962C8B-B14F-4D97-AF65-F5344CB8AC3E}">
        <p14:creationId xmlns:p14="http://schemas.microsoft.com/office/powerpoint/2010/main" val="3614844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dirty="0">
                <a:solidFill>
                  <a:srgbClr val="E85205"/>
                </a:solidFill>
                <a:latin typeface="+mn-lt"/>
              </a:rPr>
              <a:t>Conclusions</a:t>
            </a:r>
          </a:p>
        </p:txBody>
      </p:sp>
      <p:sp>
        <p:nvSpPr>
          <p:cNvPr id="72707" name="Content Placeholder 2"/>
          <p:cNvSpPr>
            <a:spLocks noGrp="1"/>
          </p:cNvSpPr>
          <p:nvPr>
            <p:ph idx="1"/>
          </p:nvPr>
        </p:nvSpPr>
        <p:spPr>
          <a:xfrm>
            <a:off x="2677886" y="1193169"/>
            <a:ext cx="8771991" cy="3091497"/>
          </a:xfrm>
        </p:spPr>
        <p:txBody>
          <a:bodyPr/>
          <a:lstStyle/>
          <a:p>
            <a:r>
              <a:rPr lang="en-US" altLang="en-US" dirty="0"/>
              <a:t>Epidemiology has a role in all phases of disaster management as part of the public health emergency response – ESF8</a:t>
            </a:r>
          </a:p>
          <a:p>
            <a:endParaRPr lang="en-US" altLang="en-US" dirty="0"/>
          </a:p>
          <a:p>
            <a:r>
              <a:rPr lang="en-US" altLang="en-US" dirty="0"/>
              <a:t>Epidemiologic information, supplied in real-time, supports situational awareness and provides actionable information that may reduce mortality and morbidity</a:t>
            </a:r>
          </a:p>
          <a:p>
            <a:endParaRPr lang="en-US" altLang="en-US" dirty="0"/>
          </a:p>
          <a:p>
            <a:r>
              <a:rPr lang="en-US" altLang="en-US" dirty="0"/>
              <a:t>There are many disaster epidemiology tools that can be utilized before, during, and after an emergency</a:t>
            </a:r>
          </a:p>
        </p:txBody>
      </p:sp>
    </p:spTree>
    <p:extLst>
      <p:ext uri="{BB962C8B-B14F-4D97-AF65-F5344CB8AC3E}">
        <p14:creationId xmlns:p14="http://schemas.microsoft.com/office/powerpoint/2010/main" val="4426374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dirty="0">
                <a:solidFill>
                  <a:srgbClr val="E85205"/>
                </a:solidFill>
                <a:latin typeface="+mn-lt"/>
              </a:rPr>
              <a:t>Join us!</a:t>
            </a:r>
          </a:p>
        </p:txBody>
      </p:sp>
      <p:sp>
        <p:nvSpPr>
          <p:cNvPr id="72707" name="Content Placeholder 2"/>
          <p:cNvSpPr>
            <a:spLocks noGrp="1"/>
          </p:cNvSpPr>
          <p:nvPr>
            <p:ph idx="1"/>
          </p:nvPr>
        </p:nvSpPr>
        <p:spPr>
          <a:xfrm>
            <a:off x="2677886" y="1193169"/>
            <a:ext cx="8771991" cy="3091497"/>
          </a:xfrm>
        </p:spPr>
        <p:txBody>
          <a:bodyPr/>
          <a:lstStyle/>
          <a:p>
            <a:r>
              <a:rPr lang="en-US" altLang="en-US" dirty="0"/>
              <a:t>CSTE’s 10</a:t>
            </a:r>
            <a:r>
              <a:rPr lang="en-US" altLang="en-US" baseline="30000" dirty="0"/>
              <a:t>th</a:t>
            </a:r>
            <a:r>
              <a:rPr lang="en-US" altLang="en-US" dirty="0"/>
              <a:t> Annual Disaster Epidemiology Workshop</a:t>
            </a:r>
          </a:p>
          <a:p>
            <a:pPr lvl="1"/>
            <a:r>
              <a:rPr lang="en-US" altLang="en-US" sz="2800" dirty="0"/>
              <a:t>May 14-15</a:t>
            </a:r>
            <a:r>
              <a:rPr lang="en-US" altLang="en-US" sz="2800" baseline="30000" dirty="0"/>
              <a:t>th</a:t>
            </a:r>
            <a:endParaRPr lang="en-US" altLang="en-US" sz="2800" dirty="0"/>
          </a:p>
          <a:p>
            <a:pPr lvl="1"/>
            <a:r>
              <a:rPr lang="en-US" altLang="en-US" sz="2800" dirty="0"/>
              <a:t>Atlanta, GA</a:t>
            </a:r>
          </a:p>
          <a:p>
            <a:endParaRPr lang="en-US" altLang="en-US" dirty="0"/>
          </a:p>
          <a:p>
            <a:r>
              <a:rPr lang="en-US" altLang="en-US" dirty="0"/>
              <a:t>Join in-person or via webinar</a:t>
            </a:r>
          </a:p>
          <a:p>
            <a:endParaRPr lang="en-US" altLang="en-US" dirty="0"/>
          </a:p>
          <a:p>
            <a:r>
              <a:rPr lang="en-US" altLang="en-US" dirty="0"/>
              <a:t>To register or for more information, email Hayleigh McCall at </a:t>
            </a:r>
            <a:r>
              <a:rPr lang="en-US" altLang="en-US" dirty="0">
                <a:hlinkClick r:id="rId3"/>
              </a:rPr>
              <a:t>hmccall@cste.org</a:t>
            </a:r>
            <a:r>
              <a:rPr lang="en-US" altLang="en-US" dirty="0"/>
              <a:t> </a:t>
            </a:r>
          </a:p>
        </p:txBody>
      </p:sp>
    </p:spTree>
    <p:extLst>
      <p:ext uri="{BB962C8B-B14F-4D97-AF65-F5344CB8AC3E}">
        <p14:creationId xmlns:p14="http://schemas.microsoft.com/office/powerpoint/2010/main" val="2464919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77107" y="198997"/>
            <a:ext cx="8771991" cy="994172"/>
          </a:xfrm>
        </p:spPr>
        <p:txBody>
          <a:bodyPr/>
          <a:lstStyle/>
          <a:p>
            <a:r>
              <a:rPr lang="en-US" altLang="en-US" sz="4000" b="1" dirty="0">
                <a:solidFill>
                  <a:srgbClr val="E85205"/>
                </a:solidFill>
              </a:rPr>
              <a:t>Discussion</a:t>
            </a:r>
          </a:p>
        </p:txBody>
      </p:sp>
      <p:pic>
        <p:nvPicPr>
          <p:cNvPr id="2" name="Picture 1">
            <a:extLst>
              <a:ext uri="{FF2B5EF4-FFF2-40B4-BE49-F238E27FC236}">
                <a16:creationId xmlns:a16="http://schemas.microsoft.com/office/drawing/2014/main" id="{1E492A28-8007-40FD-A19E-0BE0F06E3EFA}"/>
              </a:ext>
            </a:extLst>
          </p:cNvPr>
          <p:cNvPicPr>
            <a:picLocks noChangeAspect="1"/>
          </p:cNvPicPr>
          <p:nvPr/>
        </p:nvPicPr>
        <p:blipFill>
          <a:blip r:embed="rId3"/>
          <a:stretch>
            <a:fillRect/>
          </a:stretch>
        </p:blipFill>
        <p:spPr>
          <a:xfrm>
            <a:off x="4463525" y="2909200"/>
            <a:ext cx="4999153" cy="2755631"/>
          </a:xfrm>
          <a:prstGeom prst="rect">
            <a:avLst/>
          </a:prstGeom>
          <a:ln w="38100">
            <a:solidFill>
              <a:schemeClr val="bg1"/>
            </a:solidFill>
          </a:ln>
        </p:spPr>
      </p:pic>
    </p:spTree>
    <p:extLst>
      <p:ext uri="{BB962C8B-B14F-4D97-AF65-F5344CB8AC3E}">
        <p14:creationId xmlns:p14="http://schemas.microsoft.com/office/powerpoint/2010/main" val="13176376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9028" y="332468"/>
            <a:ext cx="7053943" cy="1060903"/>
          </a:xfrm>
        </p:spPr>
        <p:txBody>
          <a:bodyPr/>
          <a:lstStyle/>
          <a:p>
            <a:r>
              <a:rPr lang="en-US" sz="4000" b="1" dirty="0">
                <a:solidFill>
                  <a:srgbClr val="E85205"/>
                </a:solidFill>
              </a:rPr>
              <a:t>Putting it all together</a:t>
            </a:r>
          </a:p>
        </p:txBody>
      </p:sp>
      <p:pic>
        <p:nvPicPr>
          <p:cNvPr id="6" name="Content Placeholder 5">
            <a:extLst>
              <a:ext uri="{FF2B5EF4-FFF2-40B4-BE49-F238E27FC236}">
                <a16:creationId xmlns:a16="http://schemas.microsoft.com/office/drawing/2014/main" id="{A12C2997-6CB4-4C07-9668-4A941BB17648}"/>
              </a:ext>
            </a:extLst>
          </p:cNvPr>
          <p:cNvPicPr>
            <a:picLocks noGrp="1" noChangeAspect="1"/>
          </p:cNvPicPr>
          <p:nvPr>
            <p:ph idx="1"/>
          </p:nvPr>
        </p:nvPicPr>
        <p:blipFill>
          <a:blip r:embed="rId3"/>
          <a:stretch>
            <a:fillRect/>
          </a:stretch>
        </p:blipFill>
        <p:spPr>
          <a:xfrm>
            <a:off x="3130261" y="1393371"/>
            <a:ext cx="7735712" cy="4351338"/>
          </a:xfrm>
          <a:prstGeom prst="rect">
            <a:avLst/>
          </a:prstGeom>
          <a:ln w="38100">
            <a:solidFill>
              <a:schemeClr val="bg1"/>
            </a:solidFill>
          </a:ln>
        </p:spPr>
      </p:pic>
    </p:spTree>
    <p:extLst>
      <p:ext uri="{BB962C8B-B14F-4D97-AF65-F5344CB8AC3E}">
        <p14:creationId xmlns:p14="http://schemas.microsoft.com/office/powerpoint/2010/main" val="16562095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9235" y="0"/>
            <a:ext cx="10515600" cy="1325563"/>
          </a:xfrm>
        </p:spPr>
        <p:txBody>
          <a:bodyPr/>
          <a:lstStyle/>
          <a:p>
            <a:r>
              <a:rPr lang="en-US" sz="4000" b="1" dirty="0">
                <a:solidFill>
                  <a:srgbClr val="E85205"/>
                </a:solidFill>
              </a:rPr>
              <a:t>Putting it all together</a:t>
            </a:r>
          </a:p>
        </p:txBody>
      </p:sp>
      <p:pic>
        <p:nvPicPr>
          <p:cNvPr id="2050" name="Picture 2" descr="Image result for oil spill free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36259" y="1325563"/>
            <a:ext cx="6899563" cy="4577162"/>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2426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1073" y="365125"/>
            <a:ext cx="8980714" cy="1325563"/>
          </a:xfrm>
        </p:spPr>
        <p:txBody>
          <a:bodyPr/>
          <a:lstStyle/>
          <a:p>
            <a:r>
              <a:rPr lang="en-US" sz="4000" b="1" dirty="0">
                <a:solidFill>
                  <a:srgbClr val="E85205"/>
                </a:solidFill>
              </a:rPr>
              <a:t>Putting it all together</a:t>
            </a:r>
          </a:p>
        </p:txBody>
      </p:sp>
      <p:pic>
        <p:nvPicPr>
          <p:cNvPr id="6" name="Content Placeholder 5"/>
          <p:cNvPicPr>
            <a:picLocks noGrp="1" noChangeAspect="1"/>
          </p:cNvPicPr>
          <p:nvPr>
            <p:ph idx="1"/>
          </p:nvPr>
        </p:nvPicPr>
        <p:blipFill>
          <a:blip r:embed="rId3"/>
          <a:stretch>
            <a:fillRect/>
          </a:stretch>
        </p:blipFill>
        <p:spPr>
          <a:xfrm>
            <a:off x="2900113" y="1690688"/>
            <a:ext cx="7926660" cy="4458747"/>
          </a:xfrm>
          <a:prstGeom prst="rect">
            <a:avLst/>
          </a:prstGeom>
          <a:ln w="38100">
            <a:solidFill>
              <a:schemeClr val="bg1"/>
            </a:solidFill>
          </a:ln>
        </p:spPr>
      </p:pic>
    </p:spTree>
    <p:extLst>
      <p:ext uri="{BB962C8B-B14F-4D97-AF65-F5344CB8AC3E}">
        <p14:creationId xmlns:p14="http://schemas.microsoft.com/office/powerpoint/2010/main" val="5100248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2842591" y="228837"/>
            <a:ext cx="7726587" cy="994172"/>
          </a:xfrm>
        </p:spPr>
        <p:txBody>
          <a:bodyPr/>
          <a:lstStyle/>
          <a:p>
            <a:pPr eaLnBrk="1" hangingPunct="1"/>
            <a:r>
              <a:rPr lang="en-US" altLang="en-US" sz="4000" b="1" dirty="0">
                <a:solidFill>
                  <a:srgbClr val="E85205"/>
                </a:solidFill>
              </a:rPr>
              <a:t>Contact information</a:t>
            </a:r>
          </a:p>
        </p:txBody>
      </p:sp>
      <p:sp>
        <p:nvSpPr>
          <p:cNvPr id="14339" name="Content Placeholder 2"/>
          <p:cNvSpPr>
            <a:spLocks noGrp="1"/>
          </p:cNvSpPr>
          <p:nvPr>
            <p:ph idx="1"/>
          </p:nvPr>
        </p:nvSpPr>
        <p:spPr>
          <a:xfrm>
            <a:off x="2842591" y="1311038"/>
            <a:ext cx="7825410" cy="4142343"/>
          </a:xfrm>
        </p:spPr>
        <p:txBody>
          <a:bodyPr/>
          <a:lstStyle/>
          <a:p>
            <a:pPr>
              <a:defRPr/>
            </a:pPr>
            <a:r>
              <a:rPr lang="en-US" sz="2400" dirty="0">
                <a:ea typeface="ＭＳ Ｐゴシック" pitchFamily="34" charset="-128"/>
                <a:cs typeface="+mn-cs"/>
              </a:rPr>
              <a:t>Tess Konen, MPH</a:t>
            </a:r>
          </a:p>
          <a:p>
            <a:pPr lvl="1">
              <a:defRPr/>
            </a:pPr>
            <a:r>
              <a:rPr lang="en-US" sz="2100" dirty="0">
                <a:ea typeface="ＭＳ Ｐゴシック" pitchFamily="34" charset="-128"/>
              </a:rPr>
              <a:t>Minnesota Department of Health, MN Tracking Program</a:t>
            </a:r>
            <a:endParaRPr lang="en-US" dirty="0">
              <a:ea typeface="ＭＳ Ｐゴシック" pitchFamily="34" charset="-128"/>
            </a:endParaRPr>
          </a:p>
          <a:p>
            <a:pPr lvl="1">
              <a:defRPr/>
            </a:pPr>
            <a:r>
              <a:rPr lang="en-US" sz="2100" dirty="0">
                <a:ea typeface="ＭＳ Ｐゴシック" pitchFamily="34" charset="-128"/>
              </a:rPr>
              <a:t>Senior Epidemiologist</a:t>
            </a:r>
          </a:p>
          <a:p>
            <a:pPr lvl="1">
              <a:defRPr/>
            </a:pPr>
            <a:r>
              <a:rPr lang="en-US" sz="2100" u="sng" dirty="0">
                <a:ea typeface="ＭＳ Ｐゴシック" pitchFamily="34" charset="-128"/>
                <a:hlinkClick r:id="rId3"/>
              </a:rPr>
              <a:t>Tess.Konen@state.mn.us</a:t>
            </a:r>
            <a:endParaRPr lang="en-US" sz="2100" u="sng" dirty="0">
              <a:ea typeface="ＭＳ Ｐゴシック" pitchFamily="34" charset="-128"/>
            </a:endParaRPr>
          </a:p>
          <a:p>
            <a:pPr eaLnBrk="1" hangingPunct="1">
              <a:defRPr/>
            </a:pPr>
            <a:endParaRPr lang="en-US" sz="2100" u="sng" dirty="0">
              <a:ea typeface="ＭＳ Ｐゴシック" pitchFamily="34" charset="-128"/>
              <a:cs typeface="+mn-cs"/>
            </a:endParaRPr>
          </a:p>
          <a:p>
            <a:pPr eaLnBrk="1" hangingPunct="1">
              <a:defRPr/>
            </a:pPr>
            <a:r>
              <a:rPr lang="en-US" sz="2400" dirty="0">
                <a:ea typeface="ＭＳ Ｐゴシック" pitchFamily="34" charset="-128"/>
                <a:cs typeface="+mn-cs"/>
              </a:rPr>
              <a:t>Hayleigh McCall, MPH</a:t>
            </a:r>
          </a:p>
          <a:p>
            <a:pPr lvl="1">
              <a:defRPr/>
            </a:pPr>
            <a:r>
              <a:rPr lang="en-US" sz="2100" dirty="0"/>
              <a:t>Council of State and Territorial Epidemiologists</a:t>
            </a:r>
          </a:p>
          <a:p>
            <a:pPr lvl="1">
              <a:defRPr/>
            </a:pPr>
            <a:r>
              <a:rPr lang="en-US" sz="2100" dirty="0"/>
              <a:t>Program Analyst </a:t>
            </a:r>
          </a:p>
          <a:p>
            <a:pPr lvl="1">
              <a:defRPr/>
            </a:pPr>
            <a:r>
              <a:rPr lang="en-US" sz="2100" u="sng" dirty="0">
                <a:hlinkClick r:id="rId4"/>
              </a:rPr>
              <a:t>hmccall@cste.org</a:t>
            </a:r>
            <a:endParaRPr lang="en-US" sz="2100" u="sng" dirty="0"/>
          </a:p>
          <a:p>
            <a:pPr lvl="1" eaLnBrk="1" hangingPunct="1">
              <a:defRPr/>
            </a:pPr>
            <a:endParaRPr lang="en-US" sz="2100" dirty="0">
              <a:ea typeface="ＭＳ Ｐゴシック" pitchFamily="34" charset="-128"/>
            </a:endParaRPr>
          </a:p>
          <a:p>
            <a:pPr marL="342900" lvl="1" indent="0">
              <a:buNone/>
              <a:defRPr/>
            </a:pPr>
            <a:endParaRPr lang="en-US" sz="2100" dirty="0">
              <a:ea typeface="ＭＳ Ｐゴシック" pitchFamily="34" charset="-128"/>
            </a:endParaRPr>
          </a:p>
        </p:txBody>
      </p:sp>
      <p:pic>
        <p:nvPicPr>
          <p:cNvPr id="2" name="Picture 1">
            <a:extLst>
              <a:ext uri="{FF2B5EF4-FFF2-40B4-BE49-F238E27FC236}">
                <a16:creationId xmlns:a16="http://schemas.microsoft.com/office/drawing/2014/main" id="{61C2F6B0-457C-4E8A-ACD1-03ED1443CCEA}"/>
              </a:ext>
            </a:extLst>
          </p:cNvPr>
          <p:cNvPicPr>
            <a:picLocks noChangeAspect="1"/>
          </p:cNvPicPr>
          <p:nvPr/>
        </p:nvPicPr>
        <p:blipFill>
          <a:blip r:embed="rId5"/>
          <a:stretch>
            <a:fillRect/>
          </a:stretch>
        </p:blipFill>
        <p:spPr>
          <a:xfrm>
            <a:off x="5139076" y="5453381"/>
            <a:ext cx="3133616" cy="1042506"/>
          </a:xfrm>
          <a:prstGeom prst="rect">
            <a:avLst/>
          </a:prstGeom>
        </p:spPr>
      </p:pic>
    </p:spTree>
    <p:extLst>
      <p:ext uri="{BB962C8B-B14F-4D97-AF65-F5344CB8AC3E}">
        <p14:creationId xmlns:p14="http://schemas.microsoft.com/office/powerpoint/2010/main" val="41966896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2D3DB9-19D3-4D84-BAD0-AEBA10399CFD}"/>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3056534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69" y="0"/>
            <a:ext cx="9089573" cy="1325563"/>
          </a:xfrm>
        </p:spPr>
        <p:txBody>
          <a:bodyPr/>
          <a:lstStyle/>
          <a:p>
            <a:r>
              <a:rPr lang="en-US" sz="4000" b="1" dirty="0">
                <a:solidFill>
                  <a:srgbClr val="E85205"/>
                </a:solidFill>
              </a:rPr>
              <a:t>What is epidemiology?</a:t>
            </a:r>
          </a:p>
        </p:txBody>
      </p:sp>
      <p:sp>
        <p:nvSpPr>
          <p:cNvPr id="3" name="Content Placeholder 2"/>
          <p:cNvSpPr>
            <a:spLocks noGrp="1"/>
          </p:cNvSpPr>
          <p:nvPr>
            <p:ph idx="1"/>
          </p:nvPr>
        </p:nvSpPr>
        <p:spPr>
          <a:xfrm>
            <a:off x="2739569" y="1339334"/>
            <a:ext cx="9089573" cy="4524375"/>
          </a:xfrm>
        </p:spPr>
        <p:txBody>
          <a:bodyPr/>
          <a:lstStyle/>
          <a:p>
            <a:r>
              <a:rPr lang="en-US" altLang="en-US" b="1" dirty="0">
                <a:cs typeface="Arial" panose="020B0604020202020204" pitchFamily="34" charset="0"/>
              </a:rPr>
              <a:t>Epidemiology </a:t>
            </a:r>
            <a:r>
              <a:rPr lang="en-US" altLang="en-US" dirty="0">
                <a:cs typeface="Arial" panose="020B0604020202020204" pitchFamily="34" charset="0"/>
              </a:rPr>
              <a:t>is the study of </a:t>
            </a:r>
            <a:r>
              <a:rPr lang="en-US" altLang="en-US" b="1" dirty="0">
                <a:cs typeface="Arial" panose="020B0604020202020204" pitchFamily="34" charset="0"/>
              </a:rPr>
              <a:t>distribution</a:t>
            </a:r>
            <a:r>
              <a:rPr lang="en-US" altLang="en-US" dirty="0">
                <a:cs typeface="Arial" panose="020B0604020202020204" pitchFamily="34" charset="0"/>
              </a:rPr>
              <a:t> and </a:t>
            </a:r>
            <a:r>
              <a:rPr lang="en-US" altLang="en-US" b="1" dirty="0">
                <a:cs typeface="Arial" panose="020B0604020202020204" pitchFamily="34" charset="0"/>
              </a:rPr>
              <a:t>determinants</a:t>
            </a:r>
            <a:r>
              <a:rPr lang="en-US" altLang="en-US" dirty="0">
                <a:cs typeface="Arial" panose="020B0604020202020204" pitchFamily="34" charset="0"/>
              </a:rPr>
              <a:t> of illness, injury, disability and death in specified </a:t>
            </a:r>
            <a:r>
              <a:rPr lang="en-US" altLang="en-US" b="1" dirty="0">
                <a:cs typeface="Arial" panose="020B0604020202020204" pitchFamily="34" charset="0"/>
              </a:rPr>
              <a:t>populations</a:t>
            </a:r>
            <a:r>
              <a:rPr lang="en-US" altLang="en-US" dirty="0">
                <a:cs typeface="Arial" panose="020B0604020202020204" pitchFamily="34" charset="0"/>
              </a:rPr>
              <a:t>, and the application of this study to minimize these outcomes</a:t>
            </a:r>
            <a:endParaRPr lang="en-US" altLang="en-US" sz="1600" dirty="0">
              <a:cs typeface="Arial" panose="020B0604020202020204" pitchFamily="34" charset="0"/>
            </a:endParaRPr>
          </a:p>
          <a:p>
            <a:r>
              <a:rPr lang="en-US" altLang="en-US" dirty="0">
                <a:cs typeface="Arial" panose="020B0604020202020204" pitchFamily="34" charset="0"/>
              </a:rPr>
              <a:t>Applied across all of public health, including infectious diseases, chronic conditions, injuries, environmental and occupational hazards</a:t>
            </a:r>
          </a:p>
          <a:p>
            <a:endParaRPr lang="en-US" dirty="0"/>
          </a:p>
        </p:txBody>
      </p:sp>
      <p:pic>
        <p:nvPicPr>
          <p:cNvPr id="6" name="Picture 5"/>
          <p:cNvPicPr>
            <a:picLocks noChangeAspect="1"/>
          </p:cNvPicPr>
          <p:nvPr/>
        </p:nvPicPr>
        <p:blipFill>
          <a:blip r:embed="rId3"/>
          <a:stretch>
            <a:fillRect/>
          </a:stretch>
        </p:blipFill>
        <p:spPr>
          <a:xfrm>
            <a:off x="3354229" y="4595874"/>
            <a:ext cx="2456901" cy="1670449"/>
          </a:xfrm>
          <a:prstGeom prst="rect">
            <a:avLst/>
          </a:prstGeom>
        </p:spPr>
      </p:pic>
      <p:pic>
        <p:nvPicPr>
          <p:cNvPr id="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35478" y="4517293"/>
            <a:ext cx="2851547" cy="17490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979933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2C0644-F203-4FDD-9151-5F97E0DD5B8F}"/>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40731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570" y="365125"/>
            <a:ext cx="9089573" cy="1006475"/>
          </a:xfrm>
        </p:spPr>
        <p:txBody>
          <a:bodyPr/>
          <a:lstStyle/>
          <a:p>
            <a:r>
              <a:rPr lang="en-US" sz="4000" b="1" dirty="0">
                <a:solidFill>
                  <a:srgbClr val="E85205"/>
                </a:solidFill>
              </a:rPr>
              <a:t>What is disaster epidemiology?</a:t>
            </a:r>
          </a:p>
        </p:txBody>
      </p:sp>
      <p:sp>
        <p:nvSpPr>
          <p:cNvPr id="3" name="Content Placeholder 2"/>
          <p:cNvSpPr>
            <a:spLocks noGrp="1"/>
          </p:cNvSpPr>
          <p:nvPr>
            <p:ph idx="1"/>
          </p:nvPr>
        </p:nvSpPr>
        <p:spPr>
          <a:xfrm>
            <a:off x="2739570" y="1690688"/>
            <a:ext cx="9089573" cy="1181821"/>
          </a:xfrm>
        </p:spPr>
        <p:txBody>
          <a:bodyPr/>
          <a:lstStyle/>
          <a:p>
            <a:r>
              <a:rPr lang="en-US" altLang="en-US" dirty="0">
                <a:cs typeface="Arial" panose="020B0604020202020204" pitchFamily="34" charset="0"/>
              </a:rPr>
              <a:t>Epidemiology applied in disaster settings is called </a:t>
            </a:r>
            <a:r>
              <a:rPr lang="en-US" altLang="en-US" b="1" dirty="0">
                <a:cs typeface="Arial" panose="020B0604020202020204" pitchFamily="34" charset="0"/>
              </a:rPr>
              <a:t>disaster epidemiology </a:t>
            </a:r>
            <a:r>
              <a:rPr lang="en-US" altLang="en-US" dirty="0">
                <a:cs typeface="Arial" panose="020B0604020202020204" pitchFamily="34" charset="0"/>
              </a:rPr>
              <a:t>(DE) </a:t>
            </a:r>
          </a:p>
          <a:p>
            <a:pPr marL="0" indent="0">
              <a:buNone/>
            </a:pPr>
            <a:endParaRPr lang="en-US" dirty="0"/>
          </a:p>
        </p:txBody>
      </p:sp>
      <p:pic>
        <p:nvPicPr>
          <p:cNvPr id="12" name="Picture 11">
            <a:extLst>
              <a:ext uri="{FF2B5EF4-FFF2-40B4-BE49-F238E27FC236}">
                <a16:creationId xmlns:a16="http://schemas.microsoft.com/office/drawing/2014/main" id="{8F6BBFB3-AA06-4B68-8E41-2F16B3138DB9}"/>
              </a:ext>
            </a:extLst>
          </p:cNvPr>
          <p:cNvPicPr>
            <a:picLocks noChangeAspect="1"/>
          </p:cNvPicPr>
          <p:nvPr/>
        </p:nvPicPr>
        <p:blipFill>
          <a:blip r:embed="rId3"/>
          <a:stretch>
            <a:fillRect/>
          </a:stretch>
        </p:blipFill>
        <p:spPr>
          <a:xfrm>
            <a:off x="9166148" y="4654658"/>
            <a:ext cx="2578832" cy="1950889"/>
          </a:xfrm>
          <a:prstGeom prst="rect">
            <a:avLst/>
          </a:prstGeom>
        </p:spPr>
      </p:pic>
      <p:pic>
        <p:nvPicPr>
          <p:cNvPr id="13" name="Picture 12">
            <a:extLst>
              <a:ext uri="{FF2B5EF4-FFF2-40B4-BE49-F238E27FC236}">
                <a16:creationId xmlns:a16="http://schemas.microsoft.com/office/drawing/2014/main" id="{00A922F8-E926-43A1-B208-FB77B9C4B151}"/>
              </a:ext>
            </a:extLst>
          </p:cNvPr>
          <p:cNvPicPr>
            <a:picLocks noChangeAspect="1"/>
          </p:cNvPicPr>
          <p:nvPr/>
        </p:nvPicPr>
        <p:blipFill>
          <a:blip r:embed="rId4"/>
          <a:stretch>
            <a:fillRect/>
          </a:stretch>
        </p:blipFill>
        <p:spPr>
          <a:xfrm>
            <a:off x="7206114" y="2337721"/>
            <a:ext cx="3249450" cy="2182557"/>
          </a:xfrm>
          <a:prstGeom prst="rect">
            <a:avLst/>
          </a:prstGeom>
        </p:spPr>
      </p:pic>
      <p:pic>
        <p:nvPicPr>
          <p:cNvPr id="14" name="Picture 13">
            <a:extLst>
              <a:ext uri="{FF2B5EF4-FFF2-40B4-BE49-F238E27FC236}">
                <a16:creationId xmlns:a16="http://schemas.microsoft.com/office/drawing/2014/main" id="{C42E4314-E787-4574-810D-D88AAA51BDBC}"/>
              </a:ext>
            </a:extLst>
          </p:cNvPr>
          <p:cNvPicPr>
            <a:picLocks noChangeAspect="1"/>
          </p:cNvPicPr>
          <p:nvPr/>
        </p:nvPicPr>
        <p:blipFill>
          <a:blip r:embed="rId5"/>
          <a:stretch>
            <a:fillRect/>
          </a:stretch>
        </p:blipFill>
        <p:spPr>
          <a:xfrm>
            <a:off x="5749043" y="4679043"/>
            <a:ext cx="2914141" cy="1950889"/>
          </a:xfrm>
          <a:prstGeom prst="rect">
            <a:avLst/>
          </a:prstGeom>
        </p:spPr>
      </p:pic>
      <p:pic>
        <p:nvPicPr>
          <p:cNvPr id="15" name="Picture 14">
            <a:extLst>
              <a:ext uri="{FF2B5EF4-FFF2-40B4-BE49-F238E27FC236}">
                <a16:creationId xmlns:a16="http://schemas.microsoft.com/office/drawing/2014/main" id="{AA7BC657-2A90-4FD5-BC1F-3B6CECF2BE55}"/>
              </a:ext>
            </a:extLst>
          </p:cNvPr>
          <p:cNvPicPr>
            <a:picLocks noChangeAspect="1"/>
          </p:cNvPicPr>
          <p:nvPr/>
        </p:nvPicPr>
        <p:blipFill>
          <a:blip r:embed="rId6"/>
          <a:stretch>
            <a:fillRect/>
          </a:stretch>
        </p:blipFill>
        <p:spPr>
          <a:xfrm>
            <a:off x="3665008" y="2654740"/>
            <a:ext cx="3279932" cy="1865538"/>
          </a:xfrm>
          <a:prstGeom prst="rect">
            <a:avLst/>
          </a:prstGeom>
        </p:spPr>
      </p:pic>
      <p:pic>
        <p:nvPicPr>
          <p:cNvPr id="17" name="Picture 16">
            <a:extLst>
              <a:ext uri="{FF2B5EF4-FFF2-40B4-BE49-F238E27FC236}">
                <a16:creationId xmlns:a16="http://schemas.microsoft.com/office/drawing/2014/main" id="{65437050-2A94-40B8-B73A-755768F3E3E2}"/>
              </a:ext>
            </a:extLst>
          </p:cNvPr>
          <p:cNvPicPr>
            <a:picLocks noChangeAspect="1"/>
          </p:cNvPicPr>
          <p:nvPr/>
        </p:nvPicPr>
        <p:blipFill>
          <a:blip r:embed="rId7"/>
          <a:stretch>
            <a:fillRect/>
          </a:stretch>
        </p:blipFill>
        <p:spPr>
          <a:xfrm>
            <a:off x="2680965" y="4727815"/>
            <a:ext cx="2816596" cy="1902117"/>
          </a:xfrm>
          <a:prstGeom prst="rect">
            <a:avLst/>
          </a:prstGeom>
        </p:spPr>
      </p:pic>
    </p:spTree>
    <p:extLst>
      <p:ext uri="{BB962C8B-B14F-4D97-AF65-F5344CB8AC3E}">
        <p14:creationId xmlns:p14="http://schemas.microsoft.com/office/powerpoint/2010/main" val="25296026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POLL_EMBED_ID" val="1ae65c6c-88ce-4cf3-b915-4b6c1d0c8d07"/>
</p:tagLst>
</file>

<file path=ppt/tags/tag2.xml><?xml version="1.0" encoding="utf-8"?>
<p:tagLst xmlns:a="http://schemas.openxmlformats.org/drawingml/2006/main" xmlns:r="http://schemas.openxmlformats.org/officeDocument/2006/relationships" xmlns:p="http://schemas.openxmlformats.org/presentationml/2006/main">
  <p:tag name="__PE_POLL_EMBED_ID" val="1308229e-a258-4151-921e-4723640ff1f9"/>
</p:tagLst>
</file>

<file path=ppt/tags/tag3.xml><?xml version="1.0" encoding="utf-8"?>
<p:tagLst xmlns:a="http://schemas.openxmlformats.org/drawingml/2006/main" xmlns:r="http://schemas.openxmlformats.org/officeDocument/2006/relationships" xmlns:p="http://schemas.openxmlformats.org/presentationml/2006/main">
  <p:tag name="__PE_POLL_EMBED_ID" val="0fb23663-f2b5-4c29-ad77-6d104053aa05"/>
</p:tagLst>
</file>

<file path=ppt/tags/tag4.xml><?xml version="1.0" encoding="utf-8"?>
<p:tagLst xmlns:a="http://schemas.openxmlformats.org/drawingml/2006/main" xmlns:r="http://schemas.openxmlformats.org/officeDocument/2006/relationships" xmlns:p="http://schemas.openxmlformats.org/presentationml/2006/main">
  <p:tag name="__PE_POLL_EMBED_ID" val="14aca2d1-ce97-42bd-8ac4-f92891342c92"/>
</p:tagLst>
</file>

<file path=ppt/tags/tag5.xml><?xml version="1.0" encoding="utf-8"?>
<p:tagLst xmlns:a="http://schemas.openxmlformats.org/drawingml/2006/main" xmlns:r="http://schemas.openxmlformats.org/officeDocument/2006/relationships" xmlns:p="http://schemas.openxmlformats.org/presentationml/2006/main">
  <p:tag name="__PE_POLL_EMBED_ID" val="7954f672-bceb-4c37-a532-6f7eca37c7aa"/>
</p:tagLst>
</file>

<file path=ppt/tags/tag6.xml><?xml version="1.0" encoding="utf-8"?>
<p:tagLst xmlns:a="http://schemas.openxmlformats.org/drawingml/2006/main" xmlns:r="http://schemas.openxmlformats.org/officeDocument/2006/relationships" xmlns:p="http://schemas.openxmlformats.org/presentationml/2006/main">
  <p:tag name="__PE_POLL_EMBED_ID" val="138413fa-d7a7-40e5-a82f-0701a91d52b4"/>
</p:tagLst>
</file>

<file path=ppt/tags/tag7.xml><?xml version="1.0" encoding="utf-8"?>
<p:tagLst xmlns:a="http://schemas.openxmlformats.org/drawingml/2006/main" xmlns:r="http://schemas.openxmlformats.org/officeDocument/2006/relationships" xmlns:p="http://schemas.openxmlformats.org/presentationml/2006/main">
  <p:tag name="__PE_POLL_EMBED_ID" val="cebf006f-f5c0-4229-92c3-776602fbeb47"/>
</p:tagLst>
</file>

<file path=ppt/tags/tag8.xml><?xml version="1.0" encoding="utf-8"?>
<p:tagLst xmlns:a="http://schemas.openxmlformats.org/drawingml/2006/main" xmlns:r="http://schemas.openxmlformats.org/officeDocument/2006/relationships" xmlns:p="http://schemas.openxmlformats.org/presentationml/2006/main">
  <p:tag name="__PE_POLL_EMBED_ID" val="951db833-3a5b-4767-b8e3-0cc810b6b134"/>
</p:tagLst>
</file>

<file path=ppt/theme/theme1.xml><?xml version="1.0" encoding="utf-8"?>
<a:theme xmlns:a="http://schemas.openxmlformats.org/drawingml/2006/main" name="PS17_PowerPointTemplate_16-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S17_PowerPointTemplate_4-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PS19_PowerPointTemplate_16-9</Template>
  <TotalTime>1870</TotalTime>
  <Words>6856</Words>
  <Application>Microsoft Office PowerPoint</Application>
  <PresentationFormat>Widescreen</PresentationFormat>
  <Paragraphs>952</Paragraphs>
  <Slides>80</Slides>
  <Notes>79</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80</vt:i4>
      </vt:variant>
    </vt:vector>
  </HeadingPairs>
  <TitlesOfParts>
    <vt:vector size="87" baseType="lpstr">
      <vt:lpstr>Arial</vt:lpstr>
      <vt:lpstr>Avenir</vt:lpstr>
      <vt:lpstr>Calibri</vt:lpstr>
      <vt:lpstr>Calibri Light</vt:lpstr>
      <vt:lpstr>PS17_PowerPointTemplate_16-9</vt:lpstr>
      <vt:lpstr>PS17_PowerPointTemplate_4-3</vt:lpstr>
      <vt:lpstr>Visio.Drawing.15</vt:lpstr>
      <vt:lpstr>PowerPoint Presentation</vt:lpstr>
      <vt:lpstr>Disaster Epidemiology 101: Tools for Public Health Preparedness, Response, and Recovery</vt:lpstr>
      <vt:lpstr>THANK YOU!!!</vt:lpstr>
      <vt:lpstr>PowerPoint Presentation</vt:lpstr>
      <vt:lpstr>PowerPoint Presentation</vt:lpstr>
      <vt:lpstr>Objectives</vt:lpstr>
      <vt:lpstr>Council of State and Territorial Epidemiologists’ (CSTE)  Disaster Epidemiology (DE) Subcommittee</vt:lpstr>
      <vt:lpstr>What is epidemiology?</vt:lpstr>
      <vt:lpstr>What is disaster epidemiology?</vt:lpstr>
      <vt:lpstr>What is disaster epidemiology?</vt:lpstr>
      <vt:lpstr>Origins of DE</vt:lpstr>
      <vt:lpstr>Origins of DE</vt:lpstr>
      <vt:lpstr>Where does DE fit?</vt:lpstr>
      <vt:lpstr>DE and Incident Command System (ICS)</vt:lpstr>
      <vt:lpstr>DE and PHEP Capabilities</vt:lpstr>
      <vt:lpstr>DE and PHEP Capabilities</vt:lpstr>
      <vt:lpstr>DE and PHEP Capabilities</vt:lpstr>
      <vt:lpstr>DE and PHEP Capabilities</vt:lpstr>
      <vt:lpstr>DE and PHEP Capabilities</vt:lpstr>
      <vt:lpstr>DE and HPP Capabilities</vt:lpstr>
      <vt:lpstr>Conceptual framework</vt:lpstr>
      <vt:lpstr>The Disaster Management Cycle</vt:lpstr>
      <vt:lpstr>The Disaster Management Cycle</vt:lpstr>
      <vt:lpstr>Who is a disaster epidemiologist?</vt:lpstr>
      <vt:lpstr>Who is a disaster epidemiologist?</vt:lpstr>
      <vt:lpstr>Who is a disaster epidemiologist?</vt:lpstr>
      <vt:lpstr>DE tools</vt:lpstr>
      <vt:lpstr>Surveillance</vt:lpstr>
      <vt:lpstr>Types of surveillance</vt:lpstr>
      <vt:lpstr>Syndromic vs. Traditional surveillance</vt:lpstr>
      <vt:lpstr>PowerPoint Presentation</vt:lpstr>
      <vt:lpstr>Syndromic surveillance for disaster response</vt:lpstr>
      <vt:lpstr>Heat-Related ER Visits Sacramento, CA, July 1-31, 2015</vt:lpstr>
      <vt:lpstr>Retrospective surveillance </vt:lpstr>
      <vt:lpstr>Retrospective surveillance following Oklahoma Tornado Outbreak May 19-31, 2013</vt:lpstr>
      <vt:lpstr>Mortality surveillance</vt:lpstr>
      <vt:lpstr>PowerPoint Presentation</vt:lpstr>
      <vt:lpstr>Mortality surveillance</vt:lpstr>
      <vt:lpstr>Shelter surveillance</vt:lpstr>
      <vt:lpstr>PowerPoint Presentation</vt:lpstr>
      <vt:lpstr>Shelter surveillance</vt:lpstr>
      <vt:lpstr>Data transfer options from shelter to health department</vt:lpstr>
      <vt:lpstr>Shelter surveillance during Hurricane Sandy</vt:lpstr>
      <vt:lpstr>Responder surveillance</vt:lpstr>
      <vt:lpstr>ERHMS key questions</vt:lpstr>
      <vt:lpstr>Emergency Responder Health Monitoring Surveillance (ERHMS)</vt:lpstr>
      <vt:lpstr>ERHMS findings following Hurricanes Katrina and Rita</vt:lpstr>
      <vt:lpstr>CDC Ebola response: a case study</vt:lpstr>
      <vt:lpstr>Tracking tools</vt:lpstr>
      <vt:lpstr>Rosters</vt:lpstr>
      <vt:lpstr>Registries</vt:lpstr>
      <vt:lpstr>9/11 WTC Registry</vt:lpstr>
      <vt:lpstr>CDC Zika Pregnancy and Infant Registry</vt:lpstr>
      <vt:lpstr>Rapid Needs Assessment</vt:lpstr>
      <vt:lpstr>Community Assessment for Public Health Emergency Response (CASPER)</vt:lpstr>
      <vt:lpstr>PowerPoint Presentation</vt:lpstr>
      <vt:lpstr>CASPER: Napa Valley Earthquake</vt:lpstr>
      <vt:lpstr>CASPER: Preparedness for Radiological Emergencies</vt:lpstr>
      <vt:lpstr>Current Scope of CASPERs  </vt:lpstr>
      <vt:lpstr>Epidemiologic investigations and research</vt:lpstr>
      <vt:lpstr>Epi Investigation: Assessment of Chemical Exposures (ACE) Program</vt:lpstr>
      <vt:lpstr>ACE – Elk River, WV Chemical Spill</vt:lpstr>
      <vt:lpstr>ACE – Elk River, WV Chemical Spill</vt:lpstr>
      <vt:lpstr>Epidemiologic studies</vt:lpstr>
      <vt:lpstr>Evaluation studies</vt:lpstr>
      <vt:lpstr>Risk investigation: Hurricane Harvey hazardous exposures</vt:lpstr>
      <vt:lpstr>Research During Emergencies: Disaster Research Response (DR2) Program</vt:lpstr>
      <vt:lpstr>Resource and tool repositories</vt:lpstr>
      <vt:lpstr>CSTE DE Subcommittee publications and guidance documents</vt:lpstr>
      <vt:lpstr>Benefits of Disaster Epidemiology</vt:lpstr>
      <vt:lpstr>Things to consider…</vt:lpstr>
      <vt:lpstr>Conclusions</vt:lpstr>
      <vt:lpstr>Join us!</vt:lpstr>
      <vt:lpstr>Discussion</vt:lpstr>
      <vt:lpstr>Putting it all together</vt:lpstr>
      <vt:lpstr>Putting it all together</vt:lpstr>
      <vt:lpstr>Putting it all together</vt:lpstr>
      <vt:lpstr>Contact information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Maeve Carey</dc:creator>
  <cp:lastModifiedBy>Hayleigh McCall</cp:lastModifiedBy>
  <cp:revision>110</cp:revision>
  <dcterms:created xsi:type="dcterms:W3CDTF">2019-01-18T23:56:56Z</dcterms:created>
  <dcterms:modified xsi:type="dcterms:W3CDTF">2019-03-26T20:12:26Z</dcterms:modified>
</cp:coreProperties>
</file>