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59" r:id="rId7"/>
    <p:sldId id="260" r:id="rId8"/>
    <p:sldId id="275" r:id="rId9"/>
    <p:sldId id="262" r:id="rId10"/>
    <p:sldId id="263" r:id="rId11"/>
    <p:sldId id="264" r:id="rId12"/>
    <p:sldId id="265" r:id="rId13"/>
    <p:sldId id="266" r:id="rId14"/>
    <p:sldId id="274" r:id="rId15"/>
    <p:sldId id="267" r:id="rId16"/>
    <p:sldId id="268" r:id="rId17"/>
    <p:sldId id="269" r:id="rId18"/>
    <p:sldId id="270" r:id="rId19"/>
    <p:sldId id="271" r:id="rId20"/>
    <p:sldId id="272" r:id="rId21"/>
    <p:sldId id="273" r:id="rId22"/>
    <p:sldId id="25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3F14BF-5336-4A95-B44D-1FB70EB1CB1A}" v="31" dt="2022-02-24T15:32:21.0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43"/>
    <p:restoredTop sz="96327"/>
  </p:normalViewPr>
  <p:slideViewPr>
    <p:cSldViewPr snapToGrid="0" snapToObjects="1">
      <p:cViewPr varScale="1">
        <p:scale>
          <a:sx n="55" d="100"/>
          <a:sy n="55" d="100"/>
        </p:scale>
        <p:origin x="614"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8CB69-9915-D045-84F9-626B52080E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CEEC30-9216-024A-B3C7-DD72F353F5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C38C82-3D41-1A47-B9EF-E98F1AAD0E69}"/>
              </a:ext>
            </a:extLst>
          </p:cNvPr>
          <p:cNvSpPr>
            <a:spLocks noGrp="1"/>
          </p:cNvSpPr>
          <p:nvPr>
            <p:ph type="dt" sz="half" idx="10"/>
          </p:nvPr>
        </p:nvSpPr>
        <p:spPr/>
        <p:txBody>
          <a:bodyPr/>
          <a:lstStyle/>
          <a:p>
            <a:fld id="{ECE8FF46-8001-E14A-AA61-41FE7504AE09}" type="datetimeFigureOut">
              <a:rPr lang="en-US" smtClean="0"/>
              <a:t>2/24/2022</a:t>
            </a:fld>
            <a:endParaRPr lang="en-US"/>
          </a:p>
        </p:txBody>
      </p:sp>
      <p:sp>
        <p:nvSpPr>
          <p:cNvPr id="5" name="Footer Placeholder 4">
            <a:extLst>
              <a:ext uri="{FF2B5EF4-FFF2-40B4-BE49-F238E27FC236}">
                <a16:creationId xmlns:a16="http://schemas.microsoft.com/office/drawing/2014/main" id="{A795B674-4276-E84D-B34A-BB300C499E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0C587D-82E5-934A-81EE-BE50A21CA84F}"/>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221040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C7983-2F22-1748-B3F0-BA39B2A0E1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CD728A-00B4-2E45-836E-5C4AF376A8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F25A88-92C2-6A48-AACF-88F196E35646}"/>
              </a:ext>
            </a:extLst>
          </p:cNvPr>
          <p:cNvSpPr>
            <a:spLocks noGrp="1"/>
          </p:cNvSpPr>
          <p:nvPr>
            <p:ph type="dt" sz="half" idx="10"/>
          </p:nvPr>
        </p:nvSpPr>
        <p:spPr/>
        <p:txBody>
          <a:bodyPr/>
          <a:lstStyle/>
          <a:p>
            <a:fld id="{ECE8FF46-8001-E14A-AA61-41FE7504AE09}" type="datetimeFigureOut">
              <a:rPr lang="en-US" smtClean="0"/>
              <a:t>2/24/2022</a:t>
            </a:fld>
            <a:endParaRPr lang="en-US"/>
          </a:p>
        </p:txBody>
      </p:sp>
      <p:sp>
        <p:nvSpPr>
          <p:cNvPr id="5" name="Footer Placeholder 4">
            <a:extLst>
              <a:ext uri="{FF2B5EF4-FFF2-40B4-BE49-F238E27FC236}">
                <a16:creationId xmlns:a16="http://schemas.microsoft.com/office/drawing/2014/main" id="{3F799C8F-13C3-8449-960A-DF42E0D3B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330B2F-BEA0-A04C-A546-A4EC8BEC617B}"/>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54300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FA902-0634-4246-A38B-09ABB1ED11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C5B863-AFD9-B046-9BF8-0ADB77FF28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A119FA-1F29-1E45-916B-4EC214A41AA2}"/>
              </a:ext>
            </a:extLst>
          </p:cNvPr>
          <p:cNvSpPr>
            <a:spLocks noGrp="1"/>
          </p:cNvSpPr>
          <p:nvPr>
            <p:ph type="dt" sz="half" idx="10"/>
          </p:nvPr>
        </p:nvSpPr>
        <p:spPr/>
        <p:txBody>
          <a:bodyPr/>
          <a:lstStyle/>
          <a:p>
            <a:fld id="{ECE8FF46-8001-E14A-AA61-41FE7504AE09}" type="datetimeFigureOut">
              <a:rPr lang="en-US" smtClean="0"/>
              <a:t>2/24/2022</a:t>
            </a:fld>
            <a:endParaRPr lang="en-US"/>
          </a:p>
        </p:txBody>
      </p:sp>
      <p:sp>
        <p:nvSpPr>
          <p:cNvPr id="5" name="Footer Placeholder 4">
            <a:extLst>
              <a:ext uri="{FF2B5EF4-FFF2-40B4-BE49-F238E27FC236}">
                <a16:creationId xmlns:a16="http://schemas.microsoft.com/office/drawing/2014/main" id="{1658C490-EA65-CD44-99E7-83FCB7A892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2A15E4-1412-8740-8363-F09135949812}"/>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18314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D34C-87B2-9445-A93A-13724CC9BA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03970F-38D5-574E-AAAF-483BADF82C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57AAE5-6B79-2548-95A2-09E26464F0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7F333C-B8F5-7B44-82C0-00F73D8ADA57}"/>
              </a:ext>
            </a:extLst>
          </p:cNvPr>
          <p:cNvSpPr>
            <a:spLocks noGrp="1"/>
          </p:cNvSpPr>
          <p:nvPr>
            <p:ph type="dt" sz="half" idx="10"/>
          </p:nvPr>
        </p:nvSpPr>
        <p:spPr/>
        <p:txBody>
          <a:bodyPr/>
          <a:lstStyle/>
          <a:p>
            <a:fld id="{ECE8FF46-8001-E14A-AA61-41FE7504AE09}" type="datetimeFigureOut">
              <a:rPr lang="en-US" smtClean="0"/>
              <a:t>2/24/2022</a:t>
            </a:fld>
            <a:endParaRPr lang="en-US"/>
          </a:p>
        </p:txBody>
      </p:sp>
      <p:sp>
        <p:nvSpPr>
          <p:cNvPr id="6" name="Footer Placeholder 5">
            <a:extLst>
              <a:ext uri="{FF2B5EF4-FFF2-40B4-BE49-F238E27FC236}">
                <a16:creationId xmlns:a16="http://schemas.microsoft.com/office/drawing/2014/main" id="{990C39B4-C7A8-8647-93B6-31B882F8BA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00DE92-71A8-FE47-9162-3A4FE60DA45A}"/>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01457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44731-4718-D345-AF25-1BFD7C3C0EF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F1ECB8-2AE6-8A4D-A313-9D8D256F67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585B13-A3D3-7A44-9141-3F371EB48F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ADBB67-4B09-3A4A-ACD0-9D5C333C93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AEE0B7-5047-FD48-A555-CDE10C7A94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78DDFE-D244-7845-8416-115A6991D647}"/>
              </a:ext>
            </a:extLst>
          </p:cNvPr>
          <p:cNvSpPr>
            <a:spLocks noGrp="1"/>
          </p:cNvSpPr>
          <p:nvPr>
            <p:ph type="dt" sz="half" idx="10"/>
          </p:nvPr>
        </p:nvSpPr>
        <p:spPr/>
        <p:txBody>
          <a:bodyPr/>
          <a:lstStyle/>
          <a:p>
            <a:fld id="{ECE8FF46-8001-E14A-AA61-41FE7504AE09}" type="datetimeFigureOut">
              <a:rPr lang="en-US" smtClean="0"/>
              <a:t>2/24/2022</a:t>
            </a:fld>
            <a:endParaRPr lang="en-US"/>
          </a:p>
        </p:txBody>
      </p:sp>
      <p:sp>
        <p:nvSpPr>
          <p:cNvPr id="8" name="Footer Placeholder 7">
            <a:extLst>
              <a:ext uri="{FF2B5EF4-FFF2-40B4-BE49-F238E27FC236}">
                <a16:creationId xmlns:a16="http://schemas.microsoft.com/office/drawing/2014/main" id="{53717019-1119-E04E-86BE-5C0112616BF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7EC6CF-D189-874D-AB78-4EB37C635129}"/>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1586893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7FEF-8AC7-0D4D-BDD3-37815A7F5F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B81038-4EEC-EC4B-BD82-EEA28982C5EA}"/>
              </a:ext>
            </a:extLst>
          </p:cNvPr>
          <p:cNvSpPr>
            <a:spLocks noGrp="1"/>
          </p:cNvSpPr>
          <p:nvPr>
            <p:ph type="dt" sz="half" idx="10"/>
          </p:nvPr>
        </p:nvSpPr>
        <p:spPr/>
        <p:txBody>
          <a:bodyPr/>
          <a:lstStyle/>
          <a:p>
            <a:fld id="{ECE8FF46-8001-E14A-AA61-41FE7504AE09}" type="datetimeFigureOut">
              <a:rPr lang="en-US" smtClean="0"/>
              <a:t>2/24/2022</a:t>
            </a:fld>
            <a:endParaRPr lang="en-US"/>
          </a:p>
        </p:txBody>
      </p:sp>
      <p:sp>
        <p:nvSpPr>
          <p:cNvPr id="4" name="Footer Placeholder 3">
            <a:extLst>
              <a:ext uri="{FF2B5EF4-FFF2-40B4-BE49-F238E27FC236}">
                <a16:creationId xmlns:a16="http://schemas.microsoft.com/office/drawing/2014/main" id="{D2F9FB57-DAC8-6940-BBB6-7294246527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309A1C-24BE-C449-81E8-1B30C7BC6E7A}"/>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54340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70A210-B90B-D840-8539-7FA5A8C01FB7}"/>
              </a:ext>
            </a:extLst>
          </p:cNvPr>
          <p:cNvSpPr>
            <a:spLocks noGrp="1"/>
          </p:cNvSpPr>
          <p:nvPr>
            <p:ph type="dt" sz="half" idx="10"/>
          </p:nvPr>
        </p:nvSpPr>
        <p:spPr/>
        <p:txBody>
          <a:bodyPr/>
          <a:lstStyle/>
          <a:p>
            <a:fld id="{ECE8FF46-8001-E14A-AA61-41FE7504AE09}" type="datetimeFigureOut">
              <a:rPr lang="en-US" smtClean="0"/>
              <a:t>2/24/2022</a:t>
            </a:fld>
            <a:endParaRPr lang="en-US"/>
          </a:p>
        </p:txBody>
      </p:sp>
      <p:sp>
        <p:nvSpPr>
          <p:cNvPr id="3" name="Footer Placeholder 2">
            <a:extLst>
              <a:ext uri="{FF2B5EF4-FFF2-40B4-BE49-F238E27FC236}">
                <a16:creationId xmlns:a16="http://schemas.microsoft.com/office/drawing/2014/main" id="{D2027594-ABCC-A841-8F02-A431DBA312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1D23F2-6D66-634D-9F6E-C3568081833C}"/>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227699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E8149-2D36-B346-A76A-5A38F04BFE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8AF6E9-D70D-5341-A6D6-0B2DD89853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E1801F-3CD1-DD44-AC99-3CC6719CFB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E5EB95-28E7-7E4A-8D8A-7ABF81193D16}"/>
              </a:ext>
            </a:extLst>
          </p:cNvPr>
          <p:cNvSpPr>
            <a:spLocks noGrp="1"/>
          </p:cNvSpPr>
          <p:nvPr>
            <p:ph type="dt" sz="half" idx="10"/>
          </p:nvPr>
        </p:nvSpPr>
        <p:spPr/>
        <p:txBody>
          <a:bodyPr/>
          <a:lstStyle/>
          <a:p>
            <a:fld id="{ECE8FF46-8001-E14A-AA61-41FE7504AE09}" type="datetimeFigureOut">
              <a:rPr lang="en-US" smtClean="0"/>
              <a:t>2/24/2022</a:t>
            </a:fld>
            <a:endParaRPr lang="en-US"/>
          </a:p>
        </p:txBody>
      </p:sp>
      <p:sp>
        <p:nvSpPr>
          <p:cNvPr id="6" name="Footer Placeholder 5">
            <a:extLst>
              <a:ext uri="{FF2B5EF4-FFF2-40B4-BE49-F238E27FC236}">
                <a16:creationId xmlns:a16="http://schemas.microsoft.com/office/drawing/2014/main" id="{E01C50C7-0028-8A45-AADA-AE4ADC824A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27AEB4-00D6-CC43-A2E9-56055F73F8C2}"/>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002131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57D4F-B860-7F4D-9F0A-322A74E0C5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42B676-8EAC-5D44-A3B4-9B3599EF96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C3A853-E85A-B54B-8F62-387CFBEB9A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98B514-69F7-F74E-90CE-352A31E14BDD}"/>
              </a:ext>
            </a:extLst>
          </p:cNvPr>
          <p:cNvSpPr>
            <a:spLocks noGrp="1"/>
          </p:cNvSpPr>
          <p:nvPr>
            <p:ph type="dt" sz="half" idx="10"/>
          </p:nvPr>
        </p:nvSpPr>
        <p:spPr/>
        <p:txBody>
          <a:bodyPr/>
          <a:lstStyle/>
          <a:p>
            <a:fld id="{ECE8FF46-8001-E14A-AA61-41FE7504AE09}" type="datetimeFigureOut">
              <a:rPr lang="en-US" smtClean="0"/>
              <a:t>2/24/2022</a:t>
            </a:fld>
            <a:endParaRPr lang="en-US"/>
          </a:p>
        </p:txBody>
      </p:sp>
      <p:sp>
        <p:nvSpPr>
          <p:cNvPr id="6" name="Footer Placeholder 5">
            <a:extLst>
              <a:ext uri="{FF2B5EF4-FFF2-40B4-BE49-F238E27FC236}">
                <a16:creationId xmlns:a16="http://schemas.microsoft.com/office/drawing/2014/main" id="{AA8E9426-88B1-6F43-AC56-0EA4B4A93C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21EC78-0855-1349-B40E-479D621F6E24}"/>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7876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E3100-9196-F440-8981-04B4064117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4721A0-A92E-9347-9AEA-D3C6903444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8BA467-94D4-8D4F-9E53-A97D7707FD3F}"/>
              </a:ext>
            </a:extLst>
          </p:cNvPr>
          <p:cNvSpPr>
            <a:spLocks noGrp="1"/>
          </p:cNvSpPr>
          <p:nvPr>
            <p:ph type="dt" sz="half" idx="10"/>
          </p:nvPr>
        </p:nvSpPr>
        <p:spPr/>
        <p:txBody>
          <a:bodyPr/>
          <a:lstStyle/>
          <a:p>
            <a:fld id="{ECE8FF46-8001-E14A-AA61-41FE7504AE09}" type="datetimeFigureOut">
              <a:rPr lang="en-US" smtClean="0"/>
              <a:t>2/24/2022</a:t>
            </a:fld>
            <a:endParaRPr lang="en-US"/>
          </a:p>
        </p:txBody>
      </p:sp>
      <p:sp>
        <p:nvSpPr>
          <p:cNvPr id="5" name="Footer Placeholder 4">
            <a:extLst>
              <a:ext uri="{FF2B5EF4-FFF2-40B4-BE49-F238E27FC236}">
                <a16:creationId xmlns:a16="http://schemas.microsoft.com/office/drawing/2014/main" id="{24613B0D-301A-E84D-91A6-8695F50075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CA1742-6D64-6248-9261-74E80953AFD6}"/>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907930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D4DD11-F81B-0F43-8AC6-DFE4861A74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70B34B-FBAF-4C4F-966F-436A649A6A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F5BB34-21A1-9145-8984-94980A99A1F6}"/>
              </a:ext>
            </a:extLst>
          </p:cNvPr>
          <p:cNvSpPr>
            <a:spLocks noGrp="1"/>
          </p:cNvSpPr>
          <p:nvPr>
            <p:ph type="dt" sz="half" idx="10"/>
          </p:nvPr>
        </p:nvSpPr>
        <p:spPr/>
        <p:txBody>
          <a:bodyPr/>
          <a:lstStyle/>
          <a:p>
            <a:fld id="{ECE8FF46-8001-E14A-AA61-41FE7504AE09}" type="datetimeFigureOut">
              <a:rPr lang="en-US" smtClean="0"/>
              <a:t>2/24/2022</a:t>
            </a:fld>
            <a:endParaRPr lang="en-US"/>
          </a:p>
        </p:txBody>
      </p:sp>
      <p:sp>
        <p:nvSpPr>
          <p:cNvPr id="5" name="Footer Placeholder 4">
            <a:extLst>
              <a:ext uri="{FF2B5EF4-FFF2-40B4-BE49-F238E27FC236}">
                <a16:creationId xmlns:a16="http://schemas.microsoft.com/office/drawing/2014/main" id="{6F6FEE0A-D8AE-BE4F-B4A9-25A6537781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4E73CC-0DFC-2E43-809B-46BDE2719964}"/>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89737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330A12-E78C-CB41-AC81-F6D709DD72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3EB09D-BE8F-7E47-B91B-408A275A25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1C802B-1D04-2A4F-A713-7A03130E25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E8FF46-8001-E14A-AA61-41FE7504AE09}" type="datetimeFigureOut">
              <a:rPr lang="en-US" smtClean="0"/>
              <a:t>2/24/2022</a:t>
            </a:fld>
            <a:endParaRPr lang="en-US"/>
          </a:p>
        </p:txBody>
      </p:sp>
      <p:sp>
        <p:nvSpPr>
          <p:cNvPr id="5" name="Footer Placeholder 4">
            <a:extLst>
              <a:ext uri="{FF2B5EF4-FFF2-40B4-BE49-F238E27FC236}">
                <a16:creationId xmlns:a16="http://schemas.microsoft.com/office/drawing/2014/main" id="{30A861F8-DA25-7249-B7ED-F02FBF31C4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22861C-1997-EE49-9664-CD8C9F994A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84C0F6-99F8-9A41-BD41-CBC8D16C2521}" type="slidenum">
              <a:rPr lang="en-US" smtClean="0"/>
              <a:t>‹#›</a:t>
            </a:fld>
            <a:endParaRPr lang="en-US"/>
          </a:p>
        </p:txBody>
      </p:sp>
    </p:spTree>
    <p:extLst>
      <p:ext uri="{BB962C8B-B14F-4D97-AF65-F5344CB8AC3E}">
        <p14:creationId xmlns:p14="http://schemas.microsoft.com/office/powerpoint/2010/main" val="2680019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s://support.office.com/en-us/article/add-alternative-text-to-a-shape-picture-chart-smartart-graphic-or-other-object-44989b2a-903c-4d9a-b742-6a75b451c669?ui=en-US&amp;rs=en-US&amp;ad=US"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www.mass.gov/files/documents/2016/07/qi/accessible-print-materials.pdf"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084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CEEE76B-FFB7-4321-9164-8F295A732EA6}"/>
              </a:ext>
            </a:extLst>
          </p:cNvPr>
          <p:cNvSpPr txBox="1">
            <a:spLocks noGrp="1"/>
          </p:cNvSpPr>
          <p:nvPr>
            <p:ph type="ctrTitle"/>
          </p:nvPr>
        </p:nvSpPr>
        <p:spPr>
          <a:xfrm>
            <a:off x="1685697" y="2235200"/>
            <a:ext cx="10395466" cy="2387600"/>
          </a:xfrm>
          <a:prstGeom prst="rect">
            <a:avLst/>
          </a:prstGeom>
        </p:spPr>
        <p:txBody>
          <a:bodyPr>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2400" b="1" i="0" dirty="0">
                <a:solidFill>
                  <a:srgbClr val="464646"/>
                </a:solidFill>
                <a:effectLst/>
              </a:rPr>
              <a:t>Preparedness Summit 2022 will provide an opportunity to reflect on lessons learned from current and previous responses, and highlight tools, resources, and learnings that we can apply into the future. </a:t>
            </a:r>
            <a:br>
              <a:rPr lang="en-US" sz="2400" b="1" i="0" dirty="0">
                <a:solidFill>
                  <a:srgbClr val="464646"/>
                </a:solidFill>
                <a:effectLst/>
              </a:rPr>
            </a:br>
            <a:br>
              <a:rPr lang="en-US" sz="2400" b="1" i="0" dirty="0">
                <a:solidFill>
                  <a:srgbClr val="464646"/>
                </a:solidFill>
                <a:effectLst/>
              </a:rPr>
            </a:br>
            <a:r>
              <a:rPr lang="en-US" sz="2400" b="1" i="0" dirty="0">
                <a:solidFill>
                  <a:srgbClr val="464646"/>
                </a:solidFill>
                <a:effectLst/>
              </a:rPr>
              <a:t>By coming together as a community, we can assess where our preparedness and response efforts have fallen short, met the mark, or exceeded expectations, and explore opportunities to refocus, plan, and reimagine the future.</a:t>
            </a:r>
            <a:endParaRPr lang="en-US" sz="2400" b="1" kern="0" dirty="0"/>
          </a:p>
        </p:txBody>
      </p:sp>
    </p:spTree>
    <p:extLst>
      <p:ext uri="{BB962C8B-B14F-4D97-AF65-F5344CB8AC3E}">
        <p14:creationId xmlns:p14="http://schemas.microsoft.com/office/powerpoint/2010/main" val="3586551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879663" y="1773238"/>
            <a:ext cx="9848976" cy="1655762"/>
          </a:xfrm>
        </p:spPr>
        <p:txBody>
          <a:bodyPr>
            <a:noAutofit/>
          </a:bodyPr>
          <a:lstStyle/>
          <a:p>
            <a:r>
              <a:rPr lang="en-US" sz="2500" b="0" i="0" dirty="0">
                <a:solidFill>
                  <a:srgbClr val="464646"/>
                </a:solidFill>
                <a:effectLst/>
              </a:rPr>
              <a:t>The Preparedness Summit features experts from the healthcare and emergency management fields in addition to public health preparedness professionals to address the gaps between these life-saving industries to work more collaboratively and efficiently in the face of emerging threats. </a:t>
            </a:r>
          </a:p>
          <a:p>
            <a:endParaRPr lang="en-US" sz="2500" b="0" i="0" dirty="0">
              <a:solidFill>
                <a:srgbClr val="464646"/>
              </a:solidFill>
              <a:effectLst/>
            </a:endParaRPr>
          </a:p>
          <a:p>
            <a:r>
              <a:rPr lang="en-US" sz="2500" b="0" i="0" dirty="0">
                <a:solidFill>
                  <a:srgbClr val="464646"/>
                </a:solidFill>
                <a:effectLst/>
              </a:rPr>
              <a:t>We hope that this conference will provide an opportunity to build stronger partnerships and encourage us to find innovative solutions with our allies.</a:t>
            </a:r>
            <a:endParaRPr lang="en-US" sz="2500" dirty="0"/>
          </a:p>
        </p:txBody>
      </p:sp>
      <p:sp>
        <p:nvSpPr>
          <p:cNvPr id="4" name="TextBox 3">
            <a:extLst>
              <a:ext uri="{FF2B5EF4-FFF2-40B4-BE49-F238E27FC236}">
                <a16:creationId xmlns:a16="http://schemas.microsoft.com/office/drawing/2014/main" id="{D02DFAFA-9F54-4466-9E95-C6BAFC0D32A9}"/>
              </a:ext>
            </a:extLst>
          </p:cNvPr>
          <p:cNvSpPr txBox="1"/>
          <p:nvPr/>
        </p:nvSpPr>
        <p:spPr>
          <a:xfrm>
            <a:off x="1407003" y="339930"/>
            <a:ext cx="10321636" cy="769441"/>
          </a:xfrm>
          <a:prstGeom prst="rect">
            <a:avLst/>
          </a:prstGeom>
          <a:noFill/>
        </p:spPr>
        <p:txBody>
          <a:bodyPr wrap="square">
            <a:spAutoFit/>
          </a:bodyPr>
          <a:lstStyle/>
          <a:p>
            <a:pPr algn="ctr"/>
            <a:r>
              <a:rPr lang="en-US" sz="4400" b="1" dirty="0"/>
              <a:t>Goals &amp; Objectives</a:t>
            </a:r>
          </a:p>
        </p:txBody>
      </p:sp>
    </p:spTree>
    <p:extLst>
      <p:ext uri="{BB962C8B-B14F-4D97-AF65-F5344CB8AC3E}">
        <p14:creationId xmlns:p14="http://schemas.microsoft.com/office/powerpoint/2010/main" val="2661453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2F84412-ADAF-47DD-84C9-E1FF8F313CF0}"/>
              </a:ext>
            </a:extLst>
          </p:cNvPr>
          <p:cNvSpPr txBox="1"/>
          <p:nvPr/>
        </p:nvSpPr>
        <p:spPr>
          <a:xfrm>
            <a:off x="2587763" y="412836"/>
            <a:ext cx="10321636" cy="769441"/>
          </a:xfrm>
          <a:prstGeom prst="rect">
            <a:avLst/>
          </a:prstGeom>
          <a:noFill/>
        </p:spPr>
        <p:txBody>
          <a:bodyPr wrap="square">
            <a:spAutoFit/>
          </a:bodyPr>
          <a:lstStyle/>
          <a:p>
            <a:r>
              <a:rPr lang="en-US" sz="4400" b="1" dirty="0"/>
              <a:t>General Presentation Expectations</a:t>
            </a:r>
          </a:p>
        </p:txBody>
      </p:sp>
      <p:sp>
        <p:nvSpPr>
          <p:cNvPr id="12" name="TextBox 11">
            <a:extLst>
              <a:ext uri="{FF2B5EF4-FFF2-40B4-BE49-F238E27FC236}">
                <a16:creationId xmlns:a16="http://schemas.microsoft.com/office/drawing/2014/main" id="{B18CCCB7-DB0C-4F28-A765-52573395CBC1}"/>
              </a:ext>
            </a:extLst>
          </p:cNvPr>
          <p:cNvSpPr txBox="1"/>
          <p:nvPr/>
        </p:nvSpPr>
        <p:spPr>
          <a:xfrm>
            <a:off x="1867326" y="1609821"/>
            <a:ext cx="9964455" cy="4862870"/>
          </a:xfrm>
          <a:prstGeom prst="rect">
            <a:avLst/>
          </a:prstGeom>
          <a:noFill/>
        </p:spPr>
        <p:txBody>
          <a:bodyPr wrap="square">
            <a:spAutoFit/>
          </a:bodyPr>
          <a:lstStyle/>
          <a:p>
            <a:pPr marL="0" indent="0" algn="ctr">
              <a:buNone/>
            </a:pPr>
            <a:r>
              <a:rPr lang="en-US" altLang="en-US" sz="2200" dirty="0">
                <a:ea typeface="ＭＳ Ｐゴシック" pitchFamily="34" charset="-128"/>
              </a:rPr>
              <a:t>Access to quality educational programs is one of the most important benefits available to NACCHO members. </a:t>
            </a:r>
          </a:p>
          <a:p>
            <a:pPr marL="0" indent="0" algn="ctr">
              <a:buNone/>
            </a:pPr>
            <a:endParaRPr lang="en-US" altLang="en-US" sz="2200" dirty="0">
              <a:ea typeface="ＭＳ Ｐゴシック" pitchFamily="34" charset="-128"/>
            </a:endParaRPr>
          </a:p>
          <a:p>
            <a:pPr marL="0" indent="0" algn="ctr">
              <a:buNone/>
            </a:pPr>
            <a:r>
              <a:rPr lang="en-US" altLang="en-US" sz="2200" dirty="0">
                <a:ea typeface="ＭＳ Ｐゴシック" pitchFamily="34" charset="-128"/>
              </a:rPr>
              <a:t>The speakers selected to develop and deliver this programming are critical to NACCHO’s success. </a:t>
            </a:r>
          </a:p>
          <a:p>
            <a:pPr marL="0" indent="0" algn="ctr">
              <a:buNone/>
            </a:pPr>
            <a:endParaRPr lang="en-US" altLang="en-US" sz="2800" dirty="0">
              <a:ea typeface="ＭＳ Ｐゴシック" pitchFamily="34" charset="-128"/>
            </a:endParaRPr>
          </a:p>
          <a:p>
            <a:pPr marL="0" indent="0" algn="ctr">
              <a:buNone/>
            </a:pPr>
            <a:endParaRPr lang="en-US" altLang="en-US" sz="2800" dirty="0">
              <a:ea typeface="ＭＳ Ｐゴシック" pitchFamily="34" charset="-128"/>
            </a:endParaRPr>
          </a:p>
          <a:p>
            <a:pPr algn="ctr"/>
            <a:r>
              <a:rPr lang="en-US" altLang="en-US" sz="2800" b="1" dirty="0">
                <a:solidFill>
                  <a:schemeClr val="accent2">
                    <a:lumMod val="75000"/>
                  </a:schemeClr>
                </a:solidFill>
                <a:ea typeface="ＭＳ Ｐゴシック" pitchFamily="34" charset="-128"/>
              </a:rPr>
              <a:t>This presentation is intended to provide guidance for speakers in the </a:t>
            </a:r>
            <a:r>
              <a:rPr lang="en-US" altLang="en-US" sz="2800" b="1" u="sng" dirty="0">
                <a:solidFill>
                  <a:schemeClr val="accent2">
                    <a:lumMod val="75000"/>
                  </a:schemeClr>
                </a:solidFill>
                <a:ea typeface="ＭＳ Ｐゴシック" pitchFamily="34" charset="-128"/>
              </a:rPr>
              <a:t>planning</a:t>
            </a:r>
            <a:r>
              <a:rPr lang="en-US" altLang="en-US" sz="2800" b="1" dirty="0">
                <a:solidFill>
                  <a:schemeClr val="accent2">
                    <a:lumMod val="75000"/>
                  </a:schemeClr>
                </a:solidFill>
                <a:ea typeface="ＭＳ Ｐゴシック" pitchFamily="34" charset="-128"/>
              </a:rPr>
              <a:t>, </a:t>
            </a:r>
            <a:r>
              <a:rPr lang="en-US" altLang="en-US" sz="2800" b="1" u="sng" dirty="0">
                <a:solidFill>
                  <a:schemeClr val="accent2">
                    <a:lumMod val="75000"/>
                  </a:schemeClr>
                </a:solidFill>
                <a:ea typeface="ＭＳ Ｐゴシック" pitchFamily="34" charset="-128"/>
              </a:rPr>
              <a:t>development</a:t>
            </a:r>
            <a:r>
              <a:rPr lang="en-US" altLang="en-US" sz="2800" b="1" dirty="0">
                <a:solidFill>
                  <a:schemeClr val="accent2">
                    <a:lumMod val="75000"/>
                  </a:schemeClr>
                </a:solidFill>
                <a:ea typeface="ＭＳ Ｐゴシック" pitchFamily="34" charset="-128"/>
              </a:rPr>
              <a:t>, and </a:t>
            </a:r>
            <a:r>
              <a:rPr lang="en-US" altLang="en-US" sz="2800" b="1" u="sng" dirty="0">
                <a:solidFill>
                  <a:schemeClr val="accent2">
                    <a:lumMod val="75000"/>
                  </a:schemeClr>
                </a:solidFill>
                <a:ea typeface="ＭＳ Ｐゴシック" pitchFamily="34" charset="-128"/>
              </a:rPr>
              <a:t>delivery</a:t>
            </a:r>
            <a:r>
              <a:rPr lang="en-US" altLang="en-US" sz="2800" b="1" dirty="0">
                <a:solidFill>
                  <a:schemeClr val="accent2">
                    <a:lumMod val="75000"/>
                  </a:schemeClr>
                </a:solidFill>
                <a:ea typeface="ＭＳ Ｐゴシック" pitchFamily="34" charset="-128"/>
              </a:rPr>
              <a:t> of educational sessions. </a:t>
            </a:r>
          </a:p>
          <a:p>
            <a:pPr marL="0" indent="0" algn="ctr">
              <a:buNone/>
            </a:pPr>
            <a:endParaRPr lang="en-US" altLang="en-US" sz="2200" b="1" i="1" dirty="0">
              <a:solidFill>
                <a:schemeClr val="accent2">
                  <a:lumMod val="75000"/>
                </a:schemeClr>
              </a:solidFill>
              <a:ea typeface="ＭＳ Ｐゴシック" pitchFamily="34" charset="-128"/>
            </a:endParaRPr>
          </a:p>
          <a:p>
            <a:pPr marL="0" indent="0" algn="ctr">
              <a:buNone/>
            </a:pPr>
            <a:endParaRPr lang="en-US" altLang="en-US" sz="2200" dirty="0">
              <a:ea typeface="ＭＳ Ｐゴシック" pitchFamily="34" charset="-128"/>
            </a:endParaRPr>
          </a:p>
          <a:p>
            <a:pPr marL="0" indent="0" algn="ctr">
              <a:buNone/>
            </a:pPr>
            <a:endParaRPr lang="en-US" altLang="en-US" sz="2200" dirty="0">
              <a:ea typeface="ＭＳ Ｐゴシック" pitchFamily="34" charset="-128"/>
            </a:endParaRPr>
          </a:p>
          <a:p>
            <a:pPr marL="0" indent="0" algn="ctr">
              <a:buNone/>
            </a:pPr>
            <a:endParaRPr lang="en-US" sz="2200" dirty="0"/>
          </a:p>
        </p:txBody>
      </p:sp>
    </p:spTree>
    <p:extLst>
      <p:ext uri="{BB962C8B-B14F-4D97-AF65-F5344CB8AC3E}">
        <p14:creationId xmlns:p14="http://schemas.microsoft.com/office/powerpoint/2010/main" val="667502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796536" y="1915252"/>
            <a:ext cx="10090664" cy="1655762"/>
          </a:xfrm>
        </p:spPr>
        <p:txBody>
          <a:bodyPr>
            <a:normAutofit fontScale="25000" lnSpcReduction="20000"/>
          </a:bodyPr>
          <a:lstStyle/>
          <a:p>
            <a:pPr marL="0" indent="0" algn="ctr">
              <a:buNone/>
            </a:pPr>
            <a:endParaRPr lang="en-US" altLang="en-US" sz="12800" dirty="0">
              <a:ea typeface="ＭＳ Ｐゴシック" pitchFamily="34" charset="-128"/>
            </a:endParaRPr>
          </a:p>
          <a:p>
            <a:pPr lvl="1" algn="l">
              <a:buFont typeface="Wingdings" pitchFamily="2" charset="2"/>
              <a:buChar char="ü"/>
            </a:pPr>
            <a:r>
              <a:rPr lang="en-US" altLang="en-US" sz="12800" dirty="0">
                <a:ea typeface="ＭＳ Ｐゴシック" pitchFamily="34" charset="-128"/>
              </a:rPr>
              <a:t>Reflect innovation and cutting-edge content</a:t>
            </a:r>
          </a:p>
          <a:p>
            <a:pPr lvl="1" algn="l"/>
            <a:endParaRPr lang="en-US" altLang="en-US" sz="12800" dirty="0">
              <a:ea typeface="ＭＳ Ｐゴシック" pitchFamily="34" charset="-128"/>
            </a:endParaRPr>
          </a:p>
          <a:p>
            <a:pPr lvl="1" algn="l">
              <a:buFont typeface="Wingdings" pitchFamily="2" charset="2"/>
              <a:buChar char="ü"/>
            </a:pPr>
            <a:r>
              <a:rPr lang="en-US" altLang="en-US" sz="12800" dirty="0">
                <a:ea typeface="ＭＳ Ｐゴシック" pitchFamily="34" charset="-128"/>
              </a:rPr>
              <a:t>Provoke discussion and audience engagement</a:t>
            </a:r>
          </a:p>
          <a:p>
            <a:pPr lvl="1" algn="l">
              <a:buFont typeface="Wingdings" pitchFamily="2" charset="2"/>
              <a:buChar char="ü"/>
            </a:pPr>
            <a:endParaRPr lang="en-US" altLang="en-US" sz="12800" dirty="0">
              <a:ea typeface="ＭＳ Ｐゴシック" pitchFamily="34" charset="-128"/>
            </a:endParaRPr>
          </a:p>
          <a:p>
            <a:pPr lvl="1" algn="l">
              <a:buFont typeface="Wingdings" pitchFamily="2" charset="2"/>
              <a:buChar char="ü"/>
            </a:pPr>
            <a:r>
              <a:rPr lang="en-US" altLang="en-US" sz="12800" dirty="0">
                <a:ea typeface="ＭＳ Ｐゴシック" pitchFamily="34" charset="-128"/>
              </a:rPr>
              <a:t>Deliver best practices</a:t>
            </a:r>
          </a:p>
          <a:p>
            <a:pPr lvl="1" algn="l"/>
            <a:endParaRPr lang="en-US" altLang="en-US" sz="12800" dirty="0">
              <a:ea typeface="ＭＳ Ｐゴシック" pitchFamily="34" charset="-128"/>
            </a:endParaRPr>
          </a:p>
          <a:p>
            <a:pPr lvl="1" algn="l">
              <a:buFont typeface="Wingdings" pitchFamily="2" charset="2"/>
              <a:buChar char="ü"/>
            </a:pPr>
            <a:r>
              <a:rPr lang="en-US" altLang="en-US" sz="12800" dirty="0">
                <a:ea typeface="ＭＳ Ｐゴシック" pitchFamily="34" charset="-128"/>
              </a:rPr>
              <a:t>Present evidence based on or supported by research</a:t>
            </a:r>
          </a:p>
          <a:p>
            <a:pPr lvl="1" algn="l"/>
            <a:endParaRPr lang="en-US" altLang="en-US" sz="8800" dirty="0">
              <a:ea typeface="ＭＳ Ｐゴシック" pitchFamily="34" charset="-128"/>
            </a:endParaRPr>
          </a:p>
          <a:p>
            <a:endParaRPr lang="en-US" dirty="0"/>
          </a:p>
        </p:txBody>
      </p:sp>
      <p:sp>
        <p:nvSpPr>
          <p:cNvPr id="4" name="TextBox 3">
            <a:extLst>
              <a:ext uri="{FF2B5EF4-FFF2-40B4-BE49-F238E27FC236}">
                <a16:creationId xmlns:a16="http://schemas.microsoft.com/office/drawing/2014/main" id="{5A81E325-3E84-40ED-9076-E13C549AB07D}"/>
              </a:ext>
            </a:extLst>
          </p:cNvPr>
          <p:cNvSpPr txBox="1"/>
          <p:nvPr/>
        </p:nvSpPr>
        <p:spPr>
          <a:xfrm>
            <a:off x="2587763" y="19723"/>
            <a:ext cx="10321636" cy="769441"/>
          </a:xfrm>
          <a:prstGeom prst="rect">
            <a:avLst/>
          </a:prstGeom>
          <a:noFill/>
        </p:spPr>
        <p:txBody>
          <a:bodyPr wrap="square">
            <a:spAutoFit/>
          </a:bodyPr>
          <a:lstStyle/>
          <a:p>
            <a:r>
              <a:rPr lang="en-US" sz="4400" b="1" dirty="0"/>
              <a:t>General Presentation Expectations</a:t>
            </a:r>
          </a:p>
        </p:txBody>
      </p:sp>
      <p:sp>
        <p:nvSpPr>
          <p:cNvPr id="5" name="TextBox 4">
            <a:extLst>
              <a:ext uri="{FF2B5EF4-FFF2-40B4-BE49-F238E27FC236}">
                <a16:creationId xmlns:a16="http://schemas.microsoft.com/office/drawing/2014/main" id="{B4ADD1E5-DA2C-4D51-BB24-147B2C2C4619}"/>
              </a:ext>
            </a:extLst>
          </p:cNvPr>
          <p:cNvSpPr txBox="1"/>
          <p:nvPr/>
        </p:nvSpPr>
        <p:spPr>
          <a:xfrm>
            <a:off x="1634837" y="1165648"/>
            <a:ext cx="6456218" cy="584775"/>
          </a:xfrm>
          <a:prstGeom prst="rect">
            <a:avLst/>
          </a:prstGeom>
          <a:noFill/>
        </p:spPr>
        <p:txBody>
          <a:bodyPr wrap="square">
            <a:spAutoFit/>
          </a:bodyPr>
          <a:lstStyle/>
          <a:p>
            <a:pPr marL="0" indent="0" algn="ctr">
              <a:buNone/>
            </a:pPr>
            <a:r>
              <a:rPr lang="en-US" altLang="en-US" sz="3200" b="1" dirty="0">
                <a:ea typeface="ＭＳ Ｐゴシック" pitchFamily="34" charset="-128"/>
              </a:rPr>
              <a:t>NACCHO invites presentations that: </a:t>
            </a:r>
          </a:p>
        </p:txBody>
      </p:sp>
      <p:sp>
        <p:nvSpPr>
          <p:cNvPr id="7" name="TextBox 6">
            <a:extLst>
              <a:ext uri="{FF2B5EF4-FFF2-40B4-BE49-F238E27FC236}">
                <a16:creationId xmlns:a16="http://schemas.microsoft.com/office/drawing/2014/main" id="{DB1B3CAB-5F8C-492C-919F-F28CC8F12337}"/>
              </a:ext>
            </a:extLst>
          </p:cNvPr>
          <p:cNvSpPr txBox="1"/>
          <p:nvPr/>
        </p:nvSpPr>
        <p:spPr>
          <a:xfrm>
            <a:off x="1796536" y="5658361"/>
            <a:ext cx="10557163" cy="430887"/>
          </a:xfrm>
          <a:prstGeom prst="rect">
            <a:avLst/>
          </a:prstGeom>
          <a:noFill/>
        </p:spPr>
        <p:txBody>
          <a:bodyPr wrap="square">
            <a:spAutoFit/>
          </a:bodyPr>
          <a:lstStyle/>
          <a:p>
            <a:pPr algn="ctr"/>
            <a:r>
              <a:rPr lang="en-US" altLang="en-US" sz="2200" b="1" i="1" dirty="0">
                <a:solidFill>
                  <a:schemeClr val="accent2">
                    <a:lumMod val="75000"/>
                  </a:schemeClr>
                </a:solidFill>
                <a:ea typeface="ＭＳ Ｐゴシック" pitchFamily="34" charset="-128"/>
              </a:rPr>
              <a:t>Use of colorful language, inappropriate humor, or controversial labels is not acceptable.</a:t>
            </a:r>
          </a:p>
        </p:txBody>
      </p:sp>
    </p:spTree>
    <p:extLst>
      <p:ext uri="{BB962C8B-B14F-4D97-AF65-F5344CB8AC3E}">
        <p14:creationId xmlns:p14="http://schemas.microsoft.com/office/powerpoint/2010/main" val="1120742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921226" y="1826891"/>
            <a:ext cx="10173791" cy="2275681"/>
          </a:xfrm>
        </p:spPr>
        <p:txBody>
          <a:bodyPr>
            <a:noAutofit/>
          </a:bodyPr>
          <a:lstStyle/>
          <a:p>
            <a:pPr marL="342900" indent="-342900" algn="l">
              <a:buFont typeface="Wingdings" panose="05000000000000000000" pitchFamily="2" charset="2"/>
              <a:buChar char="ü"/>
            </a:pPr>
            <a:r>
              <a:rPr lang="en-US" altLang="en-US" sz="3200" dirty="0">
                <a:ea typeface="ＭＳ Ｐゴシック" pitchFamily="34" charset="-128"/>
              </a:rPr>
              <a:t>Interactive sessions where they are active contributors to the conversation. Straight lectures are discouraged. </a:t>
            </a:r>
          </a:p>
          <a:p>
            <a:pPr algn="l"/>
            <a:endParaRPr lang="en-US" altLang="en-US" sz="3200" dirty="0">
              <a:ea typeface="ＭＳ Ｐゴシック" pitchFamily="34" charset="-128"/>
            </a:endParaRPr>
          </a:p>
          <a:p>
            <a:pPr marL="342900" indent="-342900" algn="l">
              <a:buFont typeface="Wingdings" panose="05000000000000000000" pitchFamily="2" charset="2"/>
              <a:buChar char="ü"/>
            </a:pPr>
            <a:r>
              <a:rPr lang="en-US" altLang="en-US" sz="3200" dirty="0">
                <a:ea typeface="ＭＳ Ｐゴシック" pitchFamily="34" charset="-128"/>
              </a:rPr>
              <a:t>To understand how the content presented is relevant to them and the work they are engaged in every day. </a:t>
            </a:r>
          </a:p>
          <a:p>
            <a:pPr algn="l"/>
            <a:endParaRPr lang="en-US" altLang="en-US" sz="3200" dirty="0">
              <a:ea typeface="ＭＳ Ｐゴシック" pitchFamily="34" charset="-128"/>
            </a:endParaRPr>
          </a:p>
          <a:p>
            <a:pPr marL="342900" indent="-342900" algn="l">
              <a:buFont typeface="Wingdings" panose="05000000000000000000" pitchFamily="2" charset="2"/>
              <a:buChar char="ü"/>
            </a:pPr>
            <a:r>
              <a:rPr lang="en-US" altLang="en-US" sz="3200" dirty="0">
                <a:ea typeface="ＭＳ Ｐゴシック" pitchFamily="34" charset="-128"/>
              </a:rPr>
              <a:t>Practical application examples to apply at their agencies.</a:t>
            </a:r>
          </a:p>
          <a:p>
            <a:pPr marL="0" indent="0" algn="ctr">
              <a:buNone/>
            </a:pPr>
            <a:endParaRPr lang="en-US" sz="2200" dirty="0">
              <a:ea typeface="ＭＳ Ｐゴシック" pitchFamily="34" charset="-128"/>
            </a:endParaRPr>
          </a:p>
          <a:p>
            <a:pPr marL="0" indent="0" algn="ctr">
              <a:buNone/>
            </a:pPr>
            <a:r>
              <a:rPr lang="en-US" altLang="en-US" sz="2200" dirty="0">
                <a:ea typeface="ＭＳ Ｐゴシック" pitchFamily="34" charset="-128"/>
              </a:rPr>
              <a:t>. </a:t>
            </a:r>
          </a:p>
          <a:p>
            <a:pPr marL="0" indent="0" algn="ctr">
              <a:buNone/>
            </a:pPr>
            <a:endParaRPr lang="en-US" sz="2200" dirty="0"/>
          </a:p>
        </p:txBody>
      </p:sp>
      <p:sp>
        <p:nvSpPr>
          <p:cNvPr id="4" name="TextBox 3">
            <a:extLst>
              <a:ext uri="{FF2B5EF4-FFF2-40B4-BE49-F238E27FC236}">
                <a16:creationId xmlns:a16="http://schemas.microsoft.com/office/drawing/2014/main" id="{74438B8D-8711-4300-89DC-7D81E23EF817}"/>
              </a:ext>
            </a:extLst>
          </p:cNvPr>
          <p:cNvSpPr txBox="1"/>
          <p:nvPr/>
        </p:nvSpPr>
        <p:spPr>
          <a:xfrm>
            <a:off x="1651063" y="159669"/>
            <a:ext cx="10321636" cy="769441"/>
          </a:xfrm>
          <a:prstGeom prst="rect">
            <a:avLst/>
          </a:prstGeom>
          <a:noFill/>
        </p:spPr>
        <p:txBody>
          <a:bodyPr wrap="square">
            <a:spAutoFit/>
          </a:bodyPr>
          <a:lstStyle/>
          <a:p>
            <a:pPr algn="ctr"/>
            <a:r>
              <a:rPr lang="en-US" sz="4400" b="1" dirty="0"/>
              <a:t>Planning Your Session</a:t>
            </a:r>
          </a:p>
        </p:txBody>
      </p:sp>
      <p:sp>
        <p:nvSpPr>
          <p:cNvPr id="6" name="TextBox 5">
            <a:extLst>
              <a:ext uri="{FF2B5EF4-FFF2-40B4-BE49-F238E27FC236}">
                <a16:creationId xmlns:a16="http://schemas.microsoft.com/office/drawing/2014/main" id="{9FA742CF-D8E9-4316-8E9B-60899523DF18}"/>
              </a:ext>
            </a:extLst>
          </p:cNvPr>
          <p:cNvSpPr txBox="1"/>
          <p:nvPr/>
        </p:nvSpPr>
        <p:spPr>
          <a:xfrm>
            <a:off x="930628" y="1073527"/>
            <a:ext cx="6096000" cy="584775"/>
          </a:xfrm>
          <a:prstGeom prst="rect">
            <a:avLst/>
          </a:prstGeom>
          <a:noFill/>
        </p:spPr>
        <p:txBody>
          <a:bodyPr wrap="square">
            <a:spAutoFit/>
          </a:bodyPr>
          <a:lstStyle/>
          <a:p>
            <a:pPr marL="0" indent="0" algn="ctr">
              <a:buNone/>
            </a:pPr>
            <a:r>
              <a:rPr lang="en-US" altLang="en-US" sz="3200" b="1" dirty="0">
                <a:ea typeface="ＭＳ Ｐゴシック" pitchFamily="34" charset="-128"/>
              </a:rPr>
              <a:t>What Attendees Want: </a:t>
            </a:r>
          </a:p>
        </p:txBody>
      </p:sp>
    </p:spTree>
    <p:extLst>
      <p:ext uri="{BB962C8B-B14F-4D97-AF65-F5344CB8AC3E}">
        <p14:creationId xmlns:p14="http://schemas.microsoft.com/office/powerpoint/2010/main" val="2044150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454240" y="1726907"/>
            <a:ext cx="10640777" cy="3453055"/>
          </a:xfrm>
        </p:spPr>
        <p:txBody>
          <a:bodyPr>
            <a:noAutofit/>
          </a:bodyPr>
          <a:lstStyle/>
          <a:p>
            <a:pPr marL="457200" algn="l">
              <a:buFont typeface="Wingdings" panose="05000000000000000000" pitchFamily="2" charset="2"/>
              <a:buChar char="ü"/>
            </a:pPr>
            <a:r>
              <a:rPr lang="en-US" altLang="en-US" sz="3200" dirty="0">
                <a:ea typeface="ＭＳ Ｐゴシック" pitchFamily="34" charset="-128"/>
              </a:rPr>
              <a:t>Facilitation techniques such as: crowd polling, breakout groups, pair groups, role playing, or simulations</a:t>
            </a:r>
          </a:p>
          <a:p>
            <a:pPr marL="457200" algn="l"/>
            <a:endParaRPr lang="en-US" altLang="en-US" sz="3200" dirty="0">
              <a:ea typeface="ＭＳ Ｐゴシック" pitchFamily="34" charset="-128"/>
            </a:endParaRPr>
          </a:p>
          <a:p>
            <a:pPr marL="457200" algn="l">
              <a:buFont typeface="Wingdings" panose="05000000000000000000" pitchFamily="2" charset="2"/>
              <a:buChar char="ü"/>
            </a:pPr>
            <a:r>
              <a:rPr lang="en-US" altLang="en-US" sz="3200" dirty="0">
                <a:ea typeface="ＭＳ Ｐゴシック" pitchFamily="34" charset="-128"/>
              </a:rPr>
              <a:t>Include games or quizzes to improve knowledge retention. </a:t>
            </a:r>
          </a:p>
          <a:p>
            <a:pPr marL="457200" algn="l"/>
            <a:endParaRPr lang="en-US" altLang="en-US" sz="3200" dirty="0">
              <a:ea typeface="ＭＳ Ｐゴシック" pitchFamily="34" charset="-128"/>
            </a:endParaRPr>
          </a:p>
          <a:p>
            <a:pPr marL="457200" algn="l">
              <a:buFont typeface="Wingdings" panose="05000000000000000000" pitchFamily="2" charset="2"/>
              <a:buChar char="ü"/>
            </a:pPr>
            <a:r>
              <a:rPr lang="en-US" altLang="en-US" sz="3200" dirty="0">
                <a:ea typeface="ＭＳ Ｐゴシック" pitchFamily="34" charset="-128"/>
              </a:rPr>
              <a:t>Deliver a focused presentation that meets the stated objectives for the proposed session</a:t>
            </a:r>
          </a:p>
          <a:p>
            <a:pPr marL="457200" algn="l">
              <a:buFont typeface="Wingdings" panose="05000000000000000000" pitchFamily="2" charset="2"/>
              <a:buChar char="ü"/>
            </a:pPr>
            <a:endParaRPr lang="en-US" altLang="en-US" sz="3200" dirty="0">
              <a:ea typeface="ＭＳ Ｐゴシック" pitchFamily="34" charset="-128"/>
            </a:endParaRPr>
          </a:p>
          <a:p>
            <a:pPr marL="457200" algn="l">
              <a:buFont typeface="Wingdings" panose="05000000000000000000" pitchFamily="2" charset="2"/>
              <a:buChar char="ü"/>
            </a:pPr>
            <a:endParaRPr lang="en-US" altLang="en-US" sz="3200" dirty="0">
              <a:ea typeface="ＭＳ Ｐゴシック" pitchFamily="34" charset="-128"/>
            </a:endParaRPr>
          </a:p>
          <a:p>
            <a:pPr algn="l"/>
            <a:endParaRPr lang="en-US" altLang="en-US" sz="3200" dirty="0">
              <a:ea typeface="ＭＳ Ｐゴシック" pitchFamily="34" charset="-128"/>
            </a:endParaRPr>
          </a:p>
          <a:p>
            <a:pPr algn="l"/>
            <a:endParaRPr lang="en-US" altLang="en-US" sz="3200" dirty="0">
              <a:ea typeface="ＭＳ Ｐゴシック" pitchFamily="34" charset="-128"/>
            </a:endParaRPr>
          </a:p>
          <a:p>
            <a:pPr marL="1143000" indent="-1143000" algn="l">
              <a:buFont typeface="Wingdings" panose="05000000000000000000" pitchFamily="2" charset="2"/>
              <a:buChar char="ü"/>
            </a:pPr>
            <a:r>
              <a:rPr lang="en-US" altLang="en-US" sz="3200" dirty="0">
                <a:ea typeface="ＭＳ Ｐゴシック" pitchFamily="34" charset="-128"/>
              </a:rPr>
              <a:t>. </a:t>
            </a:r>
          </a:p>
          <a:p>
            <a:endParaRPr lang="en-US" dirty="0"/>
          </a:p>
        </p:txBody>
      </p:sp>
      <p:sp>
        <p:nvSpPr>
          <p:cNvPr id="4" name="TextBox 3">
            <a:extLst>
              <a:ext uri="{FF2B5EF4-FFF2-40B4-BE49-F238E27FC236}">
                <a16:creationId xmlns:a16="http://schemas.microsoft.com/office/drawing/2014/main" id="{CD7AFE3F-9A68-431B-A258-F6B2D9E639A3}"/>
              </a:ext>
            </a:extLst>
          </p:cNvPr>
          <p:cNvSpPr txBox="1"/>
          <p:nvPr/>
        </p:nvSpPr>
        <p:spPr>
          <a:xfrm>
            <a:off x="1619857" y="159669"/>
            <a:ext cx="10321636" cy="769441"/>
          </a:xfrm>
          <a:prstGeom prst="rect">
            <a:avLst/>
          </a:prstGeom>
          <a:noFill/>
        </p:spPr>
        <p:txBody>
          <a:bodyPr wrap="square">
            <a:spAutoFit/>
          </a:bodyPr>
          <a:lstStyle/>
          <a:p>
            <a:pPr algn="ctr"/>
            <a:r>
              <a:rPr lang="en-US" sz="4400" b="1" dirty="0"/>
              <a:t>Planning Your Session</a:t>
            </a:r>
          </a:p>
        </p:txBody>
      </p:sp>
      <p:sp>
        <p:nvSpPr>
          <p:cNvPr id="6" name="TextBox 5">
            <a:extLst>
              <a:ext uri="{FF2B5EF4-FFF2-40B4-BE49-F238E27FC236}">
                <a16:creationId xmlns:a16="http://schemas.microsoft.com/office/drawing/2014/main" id="{EA04FB73-DE79-4314-BB21-961ADDAAD397}"/>
              </a:ext>
            </a:extLst>
          </p:cNvPr>
          <p:cNvSpPr txBox="1"/>
          <p:nvPr/>
        </p:nvSpPr>
        <p:spPr>
          <a:xfrm>
            <a:off x="1619857" y="1035621"/>
            <a:ext cx="7342909" cy="584775"/>
          </a:xfrm>
          <a:prstGeom prst="rect">
            <a:avLst/>
          </a:prstGeom>
          <a:noFill/>
        </p:spPr>
        <p:txBody>
          <a:bodyPr wrap="square">
            <a:spAutoFit/>
          </a:bodyPr>
          <a:lstStyle/>
          <a:p>
            <a:pPr marL="0" indent="0" algn="ctr">
              <a:buNone/>
            </a:pPr>
            <a:r>
              <a:rPr lang="en-US" altLang="en-US" sz="3200" b="1" dirty="0">
                <a:ea typeface="ＭＳ Ｐゴシック" pitchFamily="34" charset="-128"/>
              </a:rPr>
              <a:t>Recommendations to engage attendees: </a:t>
            </a:r>
          </a:p>
        </p:txBody>
      </p:sp>
    </p:spTree>
    <p:extLst>
      <p:ext uri="{BB962C8B-B14F-4D97-AF65-F5344CB8AC3E}">
        <p14:creationId xmlns:p14="http://schemas.microsoft.com/office/powerpoint/2010/main" val="2470955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502092" y="1054969"/>
            <a:ext cx="10592925" cy="1655762"/>
          </a:xfrm>
        </p:spPr>
        <p:txBody>
          <a:bodyPr>
            <a:normAutofit fontScale="25000" lnSpcReduction="20000"/>
          </a:bodyPr>
          <a:lstStyle/>
          <a:p>
            <a:pPr marL="0" indent="0" algn="l">
              <a:buNone/>
            </a:pPr>
            <a:br>
              <a:rPr lang="en-US" altLang="en-US" sz="12800" dirty="0">
                <a:ea typeface="ＭＳ Ｐゴシック" pitchFamily="34" charset="-128"/>
              </a:rPr>
            </a:br>
            <a:endParaRPr lang="en-US" altLang="en-US" sz="12800" dirty="0">
              <a:ea typeface="ＭＳ Ｐゴシック" pitchFamily="34" charset="-128"/>
            </a:endParaRPr>
          </a:p>
          <a:p>
            <a:pPr lvl="1" algn="l">
              <a:buFont typeface="Wingdings" pitchFamily="2" charset="2"/>
              <a:buChar char="ü"/>
            </a:pPr>
            <a:r>
              <a:rPr lang="en-US" altLang="en-US" sz="12800" dirty="0">
                <a:ea typeface="ＭＳ Ｐゴシック" pitchFamily="34" charset="-128"/>
                <a:cs typeface="ＭＳ Ｐゴシック" pitchFamily="-111" charset="-128"/>
              </a:rPr>
              <a:t>How will you engage the audience? </a:t>
            </a:r>
          </a:p>
          <a:p>
            <a:pPr lvl="1" algn="l"/>
            <a:endParaRPr lang="en-US" altLang="en-US" sz="12800" dirty="0">
              <a:ea typeface="ＭＳ Ｐゴシック" pitchFamily="34" charset="-128"/>
              <a:cs typeface="ＭＳ Ｐゴシック" pitchFamily="-111" charset="-128"/>
            </a:endParaRPr>
          </a:p>
          <a:p>
            <a:pPr lvl="1" algn="l">
              <a:buFont typeface="Wingdings" pitchFamily="2" charset="2"/>
              <a:buChar char="ü"/>
            </a:pPr>
            <a:r>
              <a:rPr lang="en-US" altLang="en-US" sz="12800" dirty="0">
                <a:ea typeface="ＭＳ Ｐゴシック" pitchFamily="34" charset="-128"/>
                <a:cs typeface="ＭＳ Ｐゴシック" pitchFamily="-111" charset="-128"/>
              </a:rPr>
              <a:t>Will this be a panel discussion or a case study? </a:t>
            </a:r>
          </a:p>
          <a:p>
            <a:pPr lvl="1" algn="l"/>
            <a:endParaRPr lang="en-US" altLang="en-US" sz="12800" dirty="0">
              <a:ea typeface="ＭＳ Ｐゴシック" pitchFamily="34" charset="-128"/>
              <a:cs typeface="ＭＳ Ｐゴシック" pitchFamily="-111" charset="-128"/>
            </a:endParaRPr>
          </a:p>
          <a:p>
            <a:pPr lvl="1" algn="l">
              <a:buFont typeface="Wingdings" pitchFamily="2" charset="2"/>
              <a:buChar char="ü"/>
            </a:pPr>
            <a:r>
              <a:rPr lang="en-US" altLang="en-US" sz="12800" dirty="0">
                <a:ea typeface="ＭＳ Ｐゴシック" pitchFamily="34" charset="-128"/>
                <a:cs typeface="ＭＳ Ｐゴシック" pitchFamily="-111" charset="-128"/>
              </a:rPr>
              <a:t> If a panel, who will moderate, or will it be an open discussion? </a:t>
            </a:r>
          </a:p>
          <a:p>
            <a:pPr lvl="1" algn="l"/>
            <a:endParaRPr lang="en-US" altLang="en-US" sz="12800" dirty="0">
              <a:ea typeface="ＭＳ Ｐゴシック" pitchFamily="34" charset="-128"/>
              <a:cs typeface="ＭＳ Ｐゴシック" pitchFamily="-111" charset="-128"/>
            </a:endParaRPr>
          </a:p>
          <a:p>
            <a:pPr lvl="1" algn="l">
              <a:buFont typeface="Wingdings" pitchFamily="2" charset="2"/>
              <a:buChar char="ü"/>
            </a:pPr>
            <a:r>
              <a:rPr lang="en-US" altLang="en-US" sz="12800" dirty="0">
                <a:ea typeface="ＭＳ Ｐゴシック" pitchFamily="34" charset="-128"/>
                <a:cs typeface="ＭＳ Ｐゴシック" pitchFamily="-111" charset="-128"/>
              </a:rPr>
              <a:t>What will the timing be for each speaker and the Q&amp;A? </a:t>
            </a:r>
          </a:p>
          <a:p>
            <a:pPr lvl="1" algn="l">
              <a:buFont typeface="Wingdings" pitchFamily="2" charset="2"/>
              <a:buChar char="ü"/>
            </a:pPr>
            <a:endParaRPr lang="en-US" altLang="en-US" sz="12800" dirty="0">
              <a:ea typeface="ＭＳ Ｐゴシック" pitchFamily="34" charset="-128"/>
              <a:cs typeface="ＭＳ Ｐゴシック" pitchFamily="-111" charset="-128"/>
            </a:endParaRPr>
          </a:p>
          <a:p>
            <a:pPr lvl="1" algn="l">
              <a:buFont typeface="Wingdings" pitchFamily="2" charset="2"/>
              <a:buChar char="ü"/>
            </a:pPr>
            <a:r>
              <a:rPr lang="en-US" altLang="en-US" sz="12800" dirty="0">
                <a:ea typeface="ＭＳ Ｐゴシック" pitchFamily="34" charset="-128"/>
                <a:cs typeface="ＭＳ Ｐゴシック" pitchFamily="-111" charset="-128"/>
              </a:rPr>
              <a:t>What portion will be presentation, lecture, or discussion? </a:t>
            </a:r>
          </a:p>
          <a:p>
            <a:endParaRPr lang="en-US" dirty="0"/>
          </a:p>
        </p:txBody>
      </p:sp>
      <p:sp>
        <p:nvSpPr>
          <p:cNvPr id="5" name="TextBox 4">
            <a:extLst>
              <a:ext uri="{FF2B5EF4-FFF2-40B4-BE49-F238E27FC236}">
                <a16:creationId xmlns:a16="http://schemas.microsoft.com/office/drawing/2014/main" id="{BC873AA1-3794-483F-A906-2857EBB2859C}"/>
              </a:ext>
            </a:extLst>
          </p:cNvPr>
          <p:cNvSpPr txBox="1"/>
          <p:nvPr/>
        </p:nvSpPr>
        <p:spPr>
          <a:xfrm>
            <a:off x="2735148" y="286339"/>
            <a:ext cx="8382000" cy="1046440"/>
          </a:xfrm>
          <a:prstGeom prst="rect">
            <a:avLst/>
          </a:prstGeom>
          <a:noFill/>
        </p:spPr>
        <p:txBody>
          <a:bodyPr wrap="square">
            <a:spAutoFit/>
          </a:bodyPr>
          <a:lstStyle/>
          <a:p>
            <a:pPr algn="ctr"/>
            <a:r>
              <a:rPr lang="en-US" sz="4400" b="1" dirty="0"/>
              <a:t>Developing the Session Format</a:t>
            </a:r>
          </a:p>
          <a:p>
            <a:pPr algn="ctr"/>
            <a:endParaRPr lang="en-US" altLang="en-US" sz="1800" b="1" dirty="0">
              <a:ea typeface="ＭＳ Ｐゴシック" pitchFamily="34" charset="-128"/>
            </a:endParaRPr>
          </a:p>
        </p:txBody>
      </p:sp>
    </p:spTree>
    <p:extLst>
      <p:ext uri="{BB962C8B-B14F-4D97-AF65-F5344CB8AC3E}">
        <p14:creationId xmlns:p14="http://schemas.microsoft.com/office/powerpoint/2010/main" val="3497335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791884" y="1611990"/>
            <a:ext cx="10035246" cy="3634019"/>
          </a:xfrm>
        </p:spPr>
        <p:txBody>
          <a:bodyPr>
            <a:normAutofit fontScale="25000" lnSpcReduction="20000"/>
          </a:bodyPr>
          <a:lstStyle/>
          <a:p>
            <a:pPr algn="l"/>
            <a:endParaRPr lang="en-US" altLang="en-US" sz="12800" dirty="0">
              <a:ea typeface="ＭＳ Ｐゴシック" pitchFamily="34" charset="-128"/>
            </a:endParaRPr>
          </a:p>
          <a:p>
            <a:pPr marL="342900" indent="-342900" algn="l">
              <a:buFont typeface="Wingdings" panose="05000000000000000000" pitchFamily="2" charset="2"/>
              <a:buChar char="ü"/>
            </a:pPr>
            <a:r>
              <a:rPr lang="en-US" altLang="en-US" sz="12800" dirty="0">
                <a:ea typeface="ＭＳ Ｐゴシック" pitchFamily="34" charset="-128"/>
              </a:rPr>
              <a:t>Keep a reasonable number of slides for the allotted time.</a:t>
            </a:r>
          </a:p>
          <a:p>
            <a:pPr algn="l"/>
            <a:endParaRPr lang="en-US" altLang="en-US" sz="12800" dirty="0">
              <a:ea typeface="ＭＳ Ｐゴシック" pitchFamily="34" charset="-128"/>
            </a:endParaRPr>
          </a:p>
          <a:p>
            <a:pPr marL="342900" indent="-342900" algn="l">
              <a:buFont typeface="Wingdings" panose="05000000000000000000" pitchFamily="2" charset="2"/>
              <a:buChar char="ü"/>
            </a:pPr>
            <a:r>
              <a:rPr lang="en-US" altLang="en-US" sz="12800" dirty="0">
                <a:ea typeface="ＭＳ Ｐゴシック" pitchFamily="34" charset="-128"/>
              </a:rPr>
              <a:t>Consider the realistic start time and Q&amp;A time to gauge your actual presentation time. Then cut that time in half and use that number as your maximum number of slides.</a:t>
            </a:r>
          </a:p>
          <a:p>
            <a:pPr marL="342900" indent="-342900" algn="l">
              <a:buFont typeface="Wingdings" panose="05000000000000000000" pitchFamily="2" charset="2"/>
              <a:buChar char="ü"/>
            </a:pPr>
            <a:endParaRPr lang="en-US" altLang="en-US" sz="12800" dirty="0">
              <a:ea typeface="ＭＳ Ｐゴシック" pitchFamily="34" charset="-128"/>
            </a:endParaRPr>
          </a:p>
          <a:p>
            <a:r>
              <a:rPr lang="en-US" altLang="en-US" sz="8800" i="1" dirty="0">
                <a:ea typeface="ＭＳ Ｐゴシック" pitchFamily="34" charset="-128"/>
              </a:rPr>
              <a:t>For example, if you have a 90-minute session, you will probably have about 70-75 minutes of actual presentation time, so you should aim for no more than 28-30 slides.</a:t>
            </a:r>
          </a:p>
          <a:p>
            <a:endParaRPr lang="en-US" altLang="en-US" sz="8000" i="1" dirty="0">
              <a:ea typeface="ＭＳ Ｐゴシック" pitchFamily="34" charset="-128"/>
            </a:endParaRPr>
          </a:p>
          <a:p>
            <a:endParaRPr lang="en-US" altLang="en-US" sz="12800" i="1" dirty="0">
              <a:ea typeface="ＭＳ Ｐゴシック" pitchFamily="34" charset="-128"/>
            </a:endParaRPr>
          </a:p>
          <a:p>
            <a:endParaRPr lang="en-US" altLang="en-US" sz="1800" i="1" dirty="0">
              <a:ea typeface="ＭＳ Ｐゴシック" pitchFamily="34" charset="-128"/>
            </a:endParaRPr>
          </a:p>
          <a:p>
            <a:endParaRPr lang="en-US" dirty="0"/>
          </a:p>
        </p:txBody>
      </p:sp>
      <p:sp>
        <p:nvSpPr>
          <p:cNvPr id="5" name="TextBox 4">
            <a:extLst>
              <a:ext uri="{FF2B5EF4-FFF2-40B4-BE49-F238E27FC236}">
                <a16:creationId xmlns:a16="http://schemas.microsoft.com/office/drawing/2014/main" id="{7A85E18F-47EE-4EB9-8E9B-AD7790F6A450}"/>
              </a:ext>
            </a:extLst>
          </p:cNvPr>
          <p:cNvSpPr txBox="1"/>
          <p:nvPr/>
        </p:nvSpPr>
        <p:spPr>
          <a:xfrm>
            <a:off x="2701635" y="314492"/>
            <a:ext cx="8215745" cy="769441"/>
          </a:xfrm>
          <a:prstGeom prst="rect">
            <a:avLst/>
          </a:prstGeom>
          <a:noFill/>
        </p:spPr>
        <p:txBody>
          <a:bodyPr wrap="square">
            <a:spAutoFit/>
          </a:bodyPr>
          <a:lstStyle/>
          <a:p>
            <a:pPr algn="ctr"/>
            <a:r>
              <a:rPr lang="en-US" sz="4400" b="1" dirty="0"/>
              <a:t>Slide/PowerPoint Best Practices</a:t>
            </a:r>
          </a:p>
        </p:txBody>
      </p:sp>
    </p:spTree>
    <p:extLst>
      <p:ext uri="{BB962C8B-B14F-4D97-AF65-F5344CB8AC3E}">
        <p14:creationId xmlns:p14="http://schemas.microsoft.com/office/powerpoint/2010/main" val="946404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901453" y="1582303"/>
            <a:ext cx="9144000" cy="1655762"/>
          </a:xfrm>
        </p:spPr>
        <p:txBody>
          <a:bodyPr>
            <a:normAutofit fontScale="25000" lnSpcReduction="20000"/>
          </a:bodyPr>
          <a:lstStyle/>
          <a:p>
            <a:pPr marL="0" indent="0">
              <a:buNone/>
            </a:pPr>
            <a:endParaRPr lang="en-US" altLang="en-US" sz="3300" dirty="0">
              <a:ea typeface="ＭＳ Ｐゴシック" pitchFamily="34" charset="-128"/>
            </a:endParaRPr>
          </a:p>
          <a:p>
            <a:pPr lvl="1" algn="l">
              <a:buFont typeface="Wingdings" pitchFamily="2" charset="2"/>
              <a:buChar char="ü"/>
            </a:pPr>
            <a:r>
              <a:rPr lang="en-US" altLang="en-US" sz="12800" dirty="0">
                <a:ea typeface="ＭＳ Ｐゴシック" pitchFamily="34" charset="-128"/>
              </a:rPr>
              <a:t>Slides are meant to enhance, not replace, your presentation</a:t>
            </a:r>
          </a:p>
          <a:p>
            <a:pPr lvl="1" algn="l"/>
            <a:endParaRPr lang="en-US" altLang="en-US" sz="12800" dirty="0">
              <a:ea typeface="ＭＳ Ｐゴシック" pitchFamily="34" charset="-128"/>
            </a:endParaRPr>
          </a:p>
          <a:p>
            <a:pPr lvl="1" algn="l">
              <a:buFont typeface="Wingdings" pitchFamily="2" charset="2"/>
              <a:buChar char="ü"/>
            </a:pPr>
            <a:r>
              <a:rPr lang="en-US" altLang="en-US" sz="12800" dirty="0">
                <a:ea typeface="ＭＳ Ｐゴシック" pitchFamily="34" charset="-128"/>
              </a:rPr>
              <a:t>Do not read from slides</a:t>
            </a:r>
          </a:p>
          <a:p>
            <a:pPr lvl="1" algn="l"/>
            <a:endParaRPr lang="en-US" altLang="en-US" sz="12800" dirty="0">
              <a:ea typeface="ＭＳ Ｐゴシック" pitchFamily="34" charset="-128"/>
            </a:endParaRPr>
          </a:p>
          <a:p>
            <a:pPr lvl="1" algn="l">
              <a:buFont typeface="Wingdings" pitchFamily="2" charset="2"/>
              <a:buChar char="ü"/>
            </a:pPr>
            <a:r>
              <a:rPr lang="en-US" altLang="en-US" sz="12800" dirty="0">
                <a:ea typeface="ＭＳ Ｐゴシック" pitchFamily="34" charset="-128"/>
              </a:rPr>
              <a:t>Keep animations and transitions to a minimum to avoid distracting motions.</a:t>
            </a:r>
          </a:p>
          <a:p>
            <a:pPr lvl="1" algn="l">
              <a:buFont typeface="Wingdings" pitchFamily="2" charset="2"/>
              <a:buChar char="ü"/>
            </a:pPr>
            <a:endParaRPr lang="en-US" altLang="en-US" sz="12800" dirty="0">
              <a:ea typeface="ＭＳ Ｐゴシック" pitchFamily="34" charset="-128"/>
            </a:endParaRPr>
          </a:p>
          <a:p>
            <a:pPr lvl="1" algn="l"/>
            <a:endParaRPr lang="en-US" altLang="en-US" sz="12800" dirty="0">
              <a:ea typeface="ＭＳ Ｐゴシック" pitchFamily="34" charset="-128"/>
            </a:endParaRPr>
          </a:p>
          <a:p>
            <a:pPr lvl="1" algn="l"/>
            <a:endParaRPr lang="en-US" altLang="en-US" sz="12800" dirty="0">
              <a:ea typeface="ＭＳ Ｐゴシック" pitchFamily="34" charset="-128"/>
            </a:endParaRPr>
          </a:p>
          <a:p>
            <a:endParaRPr lang="en-US" dirty="0"/>
          </a:p>
        </p:txBody>
      </p:sp>
      <p:sp>
        <p:nvSpPr>
          <p:cNvPr id="7" name="TextBox 6">
            <a:extLst>
              <a:ext uri="{FF2B5EF4-FFF2-40B4-BE49-F238E27FC236}">
                <a16:creationId xmlns:a16="http://schemas.microsoft.com/office/drawing/2014/main" id="{747DE721-E828-4742-89DA-8A6E26B6D6F4}"/>
              </a:ext>
            </a:extLst>
          </p:cNvPr>
          <p:cNvSpPr txBox="1"/>
          <p:nvPr/>
        </p:nvSpPr>
        <p:spPr>
          <a:xfrm>
            <a:off x="2350718" y="341807"/>
            <a:ext cx="9144000" cy="769441"/>
          </a:xfrm>
          <a:prstGeom prst="rect">
            <a:avLst/>
          </a:prstGeom>
          <a:noFill/>
        </p:spPr>
        <p:txBody>
          <a:bodyPr wrap="square">
            <a:spAutoFit/>
          </a:bodyPr>
          <a:lstStyle/>
          <a:p>
            <a:pPr algn="ctr"/>
            <a:r>
              <a:rPr lang="en-US" sz="4400" b="1" dirty="0"/>
              <a:t>Slide/PowerPoint Best Practices </a:t>
            </a:r>
            <a:r>
              <a:rPr lang="en-US" sz="4400" b="1" dirty="0" err="1"/>
              <a:t>Con’t</a:t>
            </a:r>
            <a:endParaRPr lang="en-US" sz="4400" b="1" dirty="0"/>
          </a:p>
        </p:txBody>
      </p:sp>
    </p:spTree>
    <p:extLst>
      <p:ext uri="{BB962C8B-B14F-4D97-AF65-F5344CB8AC3E}">
        <p14:creationId xmlns:p14="http://schemas.microsoft.com/office/powerpoint/2010/main" val="396899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901453" y="1637720"/>
            <a:ext cx="9971892" cy="1655762"/>
          </a:xfrm>
        </p:spPr>
        <p:txBody>
          <a:bodyPr>
            <a:normAutofit fontScale="25000" lnSpcReduction="20000"/>
          </a:bodyPr>
          <a:lstStyle/>
          <a:p>
            <a:pPr lvl="1" algn="l"/>
            <a:endParaRPr lang="en-US" altLang="en-US" sz="12800" dirty="0">
              <a:ea typeface="ＭＳ Ｐゴシック" pitchFamily="34" charset="-128"/>
            </a:endParaRPr>
          </a:p>
          <a:p>
            <a:pPr lvl="1" algn="l">
              <a:buFont typeface="Wingdings" pitchFamily="2" charset="2"/>
              <a:buChar char="ü"/>
            </a:pPr>
            <a:r>
              <a:rPr lang="en-US" altLang="en-US" sz="12800" dirty="0">
                <a:ea typeface="ＭＳ Ｐゴシック" pitchFamily="34" charset="-128"/>
              </a:rPr>
              <a:t>Consider font / formatting; be sure people in the back of the room can read the slide easily. </a:t>
            </a:r>
          </a:p>
          <a:p>
            <a:pPr lvl="1" algn="l"/>
            <a:endParaRPr lang="en-US" altLang="en-US" sz="12800" dirty="0">
              <a:ea typeface="ＭＳ Ｐゴシック" pitchFamily="34" charset="-128"/>
            </a:endParaRPr>
          </a:p>
          <a:p>
            <a:pPr lvl="1" algn="l">
              <a:buFont typeface="Wingdings" pitchFamily="2" charset="2"/>
              <a:buChar char="ü"/>
            </a:pPr>
            <a:r>
              <a:rPr lang="en-US" altLang="en-US" sz="12800" dirty="0">
                <a:ea typeface="ＭＳ Ｐゴシック" pitchFamily="34" charset="-128"/>
              </a:rPr>
              <a:t>Keep text on the slides to a minimum. </a:t>
            </a:r>
          </a:p>
          <a:p>
            <a:pPr lvl="1" algn="l"/>
            <a:endParaRPr lang="en-US" altLang="en-US" sz="12800" dirty="0">
              <a:ea typeface="ＭＳ Ｐゴシック" pitchFamily="34" charset="-128"/>
            </a:endParaRPr>
          </a:p>
          <a:p>
            <a:pPr lvl="1" algn="l">
              <a:buFont typeface="Wingdings" pitchFamily="2" charset="2"/>
              <a:buChar char="ü"/>
            </a:pPr>
            <a:r>
              <a:rPr lang="en-US" altLang="en-US" sz="12800" dirty="0">
                <a:ea typeface="ＭＳ Ｐゴシック" pitchFamily="34" charset="-128"/>
              </a:rPr>
              <a:t>A picture can be worth a thousand words; be aware that images can be interpreted in numerous ways. </a:t>
            </a:r>
          </a:p>
          <a:p>
            <a:pPr lvl="1" algn="l">
              <a:buFont typeface="Wingdings" pitchFamily="2" charset="2"/>
              <a:buChar char="ü"/>
            </a:pPr>
            <a:endParaRPr lang="en-US" altLang="en-US" sz="12800" dirty="0">
              <a:ea typeface="ＭＳ Ｐゴシック" pitchFamily="34" charset="-128"/>
            </a:endParaRPr>
          </a:p>
          <a:p>
            <a:pPr lvl="1" algn="l">
              <a:buFont typeface="Wingdings" pitchFamily="2" charset="2"/>
              <a:buChar char="ü"/>
            </a:pPr>
            <a:r>
              <a:rPr lang="en-US" altLang="en-US" sz="12800" dirty="0">
                <a:ea typeface="ＭＳ Ｐゴシック" pitchFamily="34" charset="-128"/>
              </a:rPr>
              <a:t>Have a back-up plan in case the technology fails. </a:t>
            </a:r>
          </a:p>
          <a:p>
            <a:pPr lvl="1" algn="l"/>
            <a:endParaRPr lang="en-US" altLang="en-US" sz="12800" dirty="0">
              <a:ea typeface="ＭＳ Ｐゴシック" pitchFamily="34" charset="-128"/>
            </a:endParaRPr>
          </a:p>
          <a:p>
            <a:endParaRPr lang="en-US" dirty="0"/>
          </a:p>
        </p:txBody>
      </p:sp>
      <p:sp>
        <p:nvSpPr>
          <p:cNvPr id="7" name="TextBox 6">
            <a:extLst>
              <a:ext uri="{FF2B5EF4-FFF2-40B4-BE49-F238E27FC236}">
                <a16:creationId xmlns:a16="http://schemas.microsoft.com/office/drawing/2014/main" id="{747DE721-E828-4742-89DA-8A6E26B6D6F4}"/>
              </a:ext>
            </a:extLst>
          </p:cNvPr>
          <p:cNvSpPr txBox="1"/>
          <p:nvPr/>
        </p:nvSpPr>
        <p:spPr>
          <a:xfrm>
            <a:off x="2350718" y="341807"/>
            <a:ext cx="9144000" cy="769441"/>
          </a:xfrm>
          <a:prstGeom prst="rect">
            <a:avLst/>
          </a:prstGeom>
          <a:noFill/>
        </p:spPr>
        <p:txBody>
          <a:bodyPr wrap="square">
            <a:spAutoFit/>
          </a:bodyPr>
          <a:lstStyle/>
          <a:p>
            <a:pPr algn="ctr"/>
            <a:r>
              <a:rPr lang="en-US" sz="4400" b="1" dirty="0"/>
              <a:t>Slide/PowerPoint Best Practices </a:t>
            </a:r>
            <a:r>
              <a:rPr lang="en-US" sz="4400" b="1" dirty="0" err="1"/>
              <a:t>Con’t</a:t>
            </a:r>
            <a:endParaRPr lang="en-US" sz="4400" b="1" dirty="0"/>
          </a:p>
        </p:txBody>
      </p:sp>
    </p:spTree>
    <p:extLst>
      <p:ext uri="{BB962C8B-B14F-4D97-AF65-F5344CB8AC3E}">
        <p14:creationId xmlns:p14="http://schemas.microsoft.com/office/powerpoint/2010/main" val="2888845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859890" y="1111248"/>
            <a:ext cx="9902620" cy="1655762"/>
          </a:xfrm>
        </p:spPr>
        <p:txBody>
          <a:bodyPr>
            <a:normAutofit fontScale="25000" lnSpcReduction="20000"/>
          </a:bodyPr>
          <a:lstStyle/>
          <a:p>
            <a:pPr marL="0" indent="0" algn="l">
              <a:buNone/>
            </a:pPr>
            <a:endParaRPr lang="en-US" altLang="en-US" sz="12800" dirty="0">
              <a:ea typeface="ＭＳ Ｐゴシック" pitchFamily="34" charset="-128"/>
            </a:endParaRPr>
          </a:p>
          <a:p>
            <a:pPr marL="0" indent="0" algn="l">
              <a:buNone/>
            </a:pPr>
            <a:r>
              <a:rPr lang="en-US" sz="10000" dirty="0"/>
              <a:t>To promote inclusive and accessible communication at local health departments (LHDs) and partner agencies, NACCHO has created guidelines to ensure accessibility for all NACCHO members and conference attendees.</a:t>
            </a:r>
          </a:p>
          <a:p>
            <a:pPr marL="457200" indent="-457200">
              <a:buFont typeface="Wingdings" panose="05000000000000000000" pitchFamily="2" charset="2"/>
              <a:buChar char="ü"/>
            </a:pPr>
            <a:endParaRPr lang="en-US" sz="10000" dirty="0"/>
          </a:p>
          <a:p>
            <a:pPr marL="457200" indent="-457200" algn="l">
              <a:buFont typeface="Wingdings" panose="05000000000000000000" pitchFamily="2" charset="2"/>
              <a:buChar char="ü"/>
            </a:pPr>
            <a:r>
              <a:rPr lang="en-US" sz="12800" dirty="0"/>
              <a:t>Use 44-point bold font for headings</a:t>
            </a:r>
          </a:p>
          <a:p>
            <a:pPr algn="l"/>
            <a:r>
              <a:rPr lang="en-US" sz="12800" dirty="0"/>
              <a:t> </a:t>
            </a:r>
          </a:p>
          <a:p>
            <a:pPr marL="457200" indent="-457200" algn="l">
              <a:buFont typeface="Wingdings" panose="05000000000000000000" pitchFamily="2" charset="2"/>
              <a:buChar char="ü"/>
            </a:pPr>
            <a:r>
              <a:rPr lang="en-US" sz="12800" dirty="0"/>
              <a:t>Use 32 point font or higher for bullets</a:t>
            </a:r>
          </a:p>
          <a:p>
            <a:pPr algn="l"/>
            <a:endParaRPr lang="en-US" sz="12800" dirty="0"/>
          </a:p>
          <a:p>
            <a:pPr marL="457200" indent="-457200" algn="l">
              <a:buFont typeface="Wingdings" panose="05000000000000000000" pitchFamily="2" charset="2"/>
              <a:buChar char="ü"/>
            </a:pPr>
            <a:r>
              <a:rPr lang="en-US" sz="12800" dirty="0"/>
              <a:t>Use Include no more than six lines of text on each slide</a:t>
            </a:r>
          </a:p>
          <a:p>
            <a:endParaRPr lang="en-US" dirty="0"/>
          </a:p>
        </p:txBody>
      </p:sp>
      <p:sp>
        <p:nvSpPr>
          <p:cNvPr id="7" name="TextBox 6">
            <a:extLst>
              <a:ext uri="{FF2B5EF4-FFF2-40B4-BE49-F238E27FC236}">
                <a16:creationId xmlns:a16="http://schemas.microsoft.com/office/drawing/2014/main" id="{747DE721-E828-4742-89DA-8A6E26B6D6F4}"/>
              </a:ext>
            </a:extLst>
          </p:cNvPr>
          <p:cNvSpPr txBox="1"/>
          <p:nvPr/>
        </p:nvSpPr>
        <p:spPr>
          <a:xfrm>
            <a:off x="2350718" y="341807"/>
            <a:ext cx="9144000" cy="769441"/>
          </a:xfrm>
          <a:prstGeom prst="rect">
            <a:avLst/>
          </a:prstGeom>
          <a:noFill/>
        </p:spPr>
        <p:txBody>
          <a:bodyPr wrap="square">
            <a:spAutoFit/>
          </a:bodyPr>
          <a:lstStyle/>
          <a:p>
            <a:pPr algn="ctr"/>
            <a:r>
              <a:rPr lang="en-US" sz="4400" b="1" dirty="0"/>
              <a:t>Accessibility Guidance for Presenters</a:t>
            </a:r>
          </a:p>
        </p:txBody>
      </p:sp>
    </p:spTree>
    <p:extLst>
      <p:ext uri="{BB962C8B-B14F-4D97-AF65-F5344CB8AC3E}">
        <p14:creationId xmlns:p14="http://schemas.microsoft.com/office/powerpoint/2010/main" val="2600325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901452" y="1416048"/>
            <a:ext cx="10179711" cy="1655762"/>
          </a:xfrm>
        </p:spPr>
        <p:txBody>
          <a:bodyPr>
            <a:normAutofit fontScale="25000" lnSpcReduction="20000"/>
          </a:bodyPr>
          <a:lstStyle/>
          <a:p>
            <a:pPr marL="457200" indent="-457200" algn="l">
              <a:buFont typeface="Wingdings" panose="05000000000000000000" pitchFamily="2" charset="2"/>
              <a:buChar char="ü"/>
            </a:pPr>
            <a:r>
              <a:rPr lang="en-US" sz="12800" dirty="0"/>
              <a:t>Use contrasting colors for charts and graphs</a:t>
            </a:r>
          </a:p>
          <a:p>
            <a:pPr algn="l"/>
            <a:r>
              <a:rPr lang="en-US" sz="12800" dirty="0"/>
              <a:t> </a:t>
            </a:r>
          </a:p>
          <a:p>
            <a:pPr marL="457200" indent="-457200" algn="l">
              <a:buFont typeface="Wingdings" panose="05000000000000000000" pitchFamily="2" charset="2"/>
              <a:buChar char="ü"/>
            </a:pPr>
            <a:r>
              <a:rPr lang="en-US" sz="12800" dirty="0"/>
              <a:t>Describe the content of graphic slides orally</a:t>
            </a:r>
          </a:p>
          <a:p>
            <a:pPr algn="l"/>
            <a:endParaRPr lang="en-US" sz="12800" dirty="0"/>
          </a:p>
          <a:p>
            <a:pPr marL="457200" indent="-457200" algn="l">
              <a:buFont typeface="Wingdings" panose="05000000000000000000" pitchFamily="2" charset="2"/>
              <a:buChar char="ü"/>
            </a:pPr>
            <a:r>
              <a:rPr lang="en-US" sz="12800" dirty="0"/>
              <a:t>Use text descriptions of graphs and tables</a:t>
            </a:r>
          </a:p>
          <a:p>
            <a:pPr algn="l"/>
            <a:endParaRPr lang="en-US" sz="12800" dirty="0"/>
          </a:p>
          <a:p>
            <a:pPr marL="457200" indent="-457200" algn="l">
              <a:buFont typeface="Wingdings" panose="05000000000000000000" pitchFamily="2" charset="2"/>
              <a:buChar char="ü"/>
            </a:pPr>
            <a:r>
              <a:rPr lang="en-US" sz="12800" dirty="0"/>
              <a:t>Here is additional </a:t>
            </a:r>
            <a:r>
              <a:rPr lang="en-US" sz="12800" dirty="0">
                <a:hlinkClick r:id="rId2"/>
              </a:rPr>
              <a:t>guidance</a:t>
            </a:r>
            <a:r>
              <a:rPr lang="en-US" sz="12800" dirty="0"/>
              <a:t> on adding alternative text to graphics.</a:t>
            </a:r>
          </a:p>
          <a:p>
            <a:pPr algn="l"/>
            <a:endParaRPr lang="en-US" sz="12800" dirty="0"/>
          </a:p>
          <a:p>
            <a:pPr marL="457200" indent="-457200" algn="l">
              <a:buFont typeface="Wingdings" panose="05000000000000000000" pitchFamily="2" charset="2"/>
              <a:buChar char="ü"/>
            </a:pPr>
            <a:r>
              <a:rPr lang="en-US" sz="12800" dirty="0"/>
              <a:t>If using video, make sure the video is captioned</a:t>
            </a:r>
          </a:p>
          <a:p>
            <a:endParaRPr lang="en-US" dirty="0"/>
          </a:p>
        </p:txBody>
      </p:sp>
      <p:sp>
        <p:nvSpPr>
          <p:cNvPr id="7" name="TextBox 6">
            <a:extLst>
              <a:ext uri="{FF2B5EF4-FFF2-40B4-BE49-F238E27FC236}">
                <a16:creationId xmlns:a16="http://schemas.microsoft.com/office/drawing/2014/main" id="{747DE721-E828-4742-89DA-8A6E26B6D6F4}"/>
              </a:ext>
            </a:extLst>
          </p:cNvPr>
          <p:cNvSpPr txBox="1"/>
          <p:nvPr/>
        </p:nvSpPr>
        <p:spPr>
          <a:xfrm>
            <a:off x="1782682" y="175552"/>
            <a:ext cx="10409318" cy="769441"/>
          </a:xfrm>
          <a:prstGeom prst="rect">
            <a:avLst/>
          </a:prstGeom>
          <a:noFill/>
        </p:spPr>
        <p:txBody>
          <a:bodyPr wrap="square">
            <a:spAutoFit/>
          </a:bodyPr>
          <a:lstStyle/>
          <a:p>
            <a:pPr algn="ctr"/>
            <a:r>
              <a:rPr lang="en-US" sz="4400" b="1" dirty="0"/>
              <a:t>Accessibility Guidance for Presenters </a:t>
            </a:r>
            <a:r>
              <a:rPr lang="en-US" sz="4400" b="1" dirty="0" err="1"/>
              <a:t>Con’t</a:t>
            </a:r>
            <a:endParaRPr lang="en-US" sz="4400" b="1" dirty="0"/>
          </a:p>
        </p:txBody>
      </p:sp>
    </p:spTree>
    <p:extLst>
      <p:ext uri="{BB962C8B-B14F-4D97-AF65-F5344CB8AC3E}">
        <p14:creationId xmlns:p14="http://schemas.microsoft.com/office/powerpoint/2010/main" val="1226844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47DE721-E828-4742-89DA-8A6E26B6D6F4}"/>
              </a:ext>
            </a:extLst>
          </p:cNvPr>
          <p:cNvSpPr txBox="1"/>
          <p:nvPr/>
        </p:nvSpPr>
        <p:spPr>
          <a:xfrm>
            <a:off x="2350718" y="286388"/>
            <a:ext cx="9144000" cy="1446550"/>
          </a:xfrm>
          <a:prstGeom prst="rect">
            <a:avLst/>
          </a:prstGeom>
          <a:noFill/>
        </p:spPr>
        <p:txBody>
          <a:bodyPr wrap="square">
            <a:spAutoFit/>
          </a:bodyPr>
          <a:lstStyle/>
          <a:p>
            <a:pPr algn="ctr"/>
            <a:r>
              <a:rPr lang="en-US" sz="4400" b="1" dirty="0"/>
              <a:t>When Providing Handouts</a:t>
            </a:r>
          </a:p>
          <a:p>
            <a:pPr algn="ctr"/>
            <a:endParaRPr lang="en-US" sz="4400" b="1" dirty="0"/>
          </a:p>
        </p:txBody>
      </p:sp>
      <p:sp>
        <p:nvSpPr>
          <p:cNvPr id="6" name="Subtitle 5">
            <a:extLst>
              <a:ext uri="{FF2B5EF4-FFF2-40B4-BE49-F238E27FC236}">
                <a16:creationId xmlns:a16="http://schemas.microsoft.com/office/drawing/2014/main" id="{F7B38D14-6BC0-4AF7-B5D9-AE3A4744C6B9}"/>
              </a:ext>
            </a:extLst>
          </p:cNvPr>
          <p:cNvSpPr txBox="1">
            <a:spLocks noGrp="1"/>
          </p:cNvSpPr>
          <p:nvPr>
            <p:ph type="subTitle" idx="1"/>
          </p:nvPr>
        </p:nvSpPr>
        <p:spPr>
          <a:xfrm>
            <a:off x="1901825" y="1485134"/>
            <a:ext cx="9971088" cy="3887731"/>
          </a:xfrm>
          <a:prstGeom prst="rect">
            <a:avLst/>
          </a:prstGeom>
          <a:noFill/>
        </p:spPr>
        <p:txBody>
          <a:bodyPr wrap="square">
            <a:spAutoFit/>
          </a:bodyPr>
          <a:lstStyle/>
          <a:p>
            <a:pPr marL="457200" indent="-457200" algn="l">
              <a:buFont typeface="Wingdings" panose="05000000000000000000" pitchFamily="2" charset="2"/>
              <a:buChar char="q"/>
            </a:pPr>
            <a:r>
              <a:rPr lang="en-US" sz="3200" dirty="0"/>
              <a:t>Ensure handouts are available in forms that are accessible for all participants.</a:t>
            </a:r>
          </a:p>
          <a:p>
            <a:pPr algn="l"/>
            <a:endParaRPr lang="en-US" sz="3200" dirty="0"/>
          </a:p>
          <a:p>
            <a:pPr marL="457200" indent="-457200" algn="l">
              <a:buFont typeface="Wingdings" panose="05000000000000000000" pitchFamily="2" charset="2"/>
              <a:buChar char="q"/>
            </a:pPr>
            <a:r>
              <a:rPr lang="en-US" sz="3200" dirty="0"/>
              <a:t>It’s helpful to bring a few large print handouts. These should be printed in a minimum of 18-point font. </a:t>
            </a:r>
          </a:p>
          <a:p>
            <a:endParaRPr lang="en-US" sz="3300" dirty="0"/>
          </a:p>
          <a:p>
            <a:r>
              <a:rPr lang="en-US" sz="2200" b="1" dirty="0"/>
              <a:t>For guidance on accessible print materials: </a:t>
            </a:r>
            <a:r>
              <a:rPr lang="en-US" sz="2200" dirty="0">
                <a:hlinkClick r:id="rId2"/>
              </a:rPr>
              <a:t>https://www.mass.gov/files/documents/2016/07/qi/accessible-print-materials.pdf</a:t>
            </a:r>
            <a:r>
              <a:rPr lang="en-US" sz="2200" dirty="0"/>
              <a:t> </a:t>
            </a:r>
          </a:p>
        </p:txBody>
      </p:sp>
    </p:spTree>
    <p:extLst>
      <p:ext uri="{BB962C8B-B14F-4D97-AF65-F5344CB8AC3E}">
        <p14:creationId xmlns:p14="http://schemas.microsoft.com/office/powerpoint/2010/main" val="820019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47DE721-E828-4742-89DA-8A6E26B6D6F4}"/>
              </a:ext>
            </a:extLst>
          </p:cNvPr>
          <p:cNvSpPr txBox="1"/>
          <p:nvPr/>
        </p:nvSpPr>
        <p:spPr>
          <a:xfrm>
            <a:off x="2350718" y="286388"/>
            <a:ext cx="9144000" cy="769441"/>
          </a:xfrm>
          <a:prstGeom prst="rect">
            <a:avLst/>
          </a:prstGeom>
          <a:noFill/>
        </p:spPr>
        <p:txBody>
          <a:bodyPr wrap="square">
            <a:spAutoFit/>
          </a:bodyPr>
          <a:lstStyle/>
          <a:p>
            <a:pPr algn="ctr"/>
            <a:r>
              <a:rPr lang="en-US" sz="4400" b="1" dirty="0"/>
              <a:t>Recorded Sessions</a:t>
            </a:r>
          </a:p>
        </p:txBody>
      </p:sp>
      <p:sp>
        <p:nvSpPr>
          <p:cNvPr id="6" name="Subtitle 5">
            <a:extLst>
              <a:ext uri="{FF2B5EF4-FFF2-40B4-BE49-F238E27FC236}">
                <a16:creationId xmlns:a16="http://schemas.microsoft.com/office/drawing/2014/main" id="{F7B38D14-6BC0-4AF7-B5D9-AE3A4744C6B9}"/>
              </a:ext>
            </a:extLst>
          </p:cNvPr>
          <p:cNvSpPr txBox="1">
            <a:spLocks noGrp="1"/>
          </p:cNvSpPr>
          <p:nvPr>
            <p:ph type="subTitle" idx="1"/>
          </p:nvPr>
        </p:nvSpPr>
        <p:spPr>
          <a:xfrm>
            <a:off x="1777630" y="1415115"/>
            <a:ext cx="10290175" cy="4242700"/>
          </a:xfrm>
          <a:prstGeom prst="rect">
            <a:avLst/>
          </a:prstGeom>
          <a:noFill/>
        </p:spPr>
        <p:txBody>
          <a:bodyPr wrap="square">
            <a:spAutoFit/>
          </a:bodyPr>
          <a:lstStyle/>
          <a:p>
            <a:pPr marL="0" indent="0">
              <a:buNone/>
            </a:pPr>
            <a:r>
              <a:rPr lang="en-US" altLang="en-US" dirty="0">
                <a:ea typeface="ＭＳ Ｐゴシック" pitchFamily="34" charset="-128"/>
              </a:rPr>
              <a:t>Sessions may be recorded/live-streamed. Speakers are required to sign a speaker agreement permitting NACCHO to record and use the session in the future. </a:t>
            </a:r>
          </a:p>
          <a:p>
            <a:pPr marL="0" indent="0" algn="l">
              <a:buNone/>
            </a:pPr>
            <a:endParaRPr lang="en-US" altLang="en-US" sz="2200" dirty="0">
              <a:ea typeface="ＭＳ Ｐゴシック" pitchFamily="34" charset="-128"/>
            </a:endParaRPr>
          </a:p>
          <a:p>
            <a:pPr marL="0" indent="0" algn="l">
              <a:buNone/>
            </a:pPr>
            <a:r>
              <a:rPr lang="en-US" altLang="en-US" sz="3000" b="1" dirty="0">
                <a:ea typeface="ＭＳ Ｐゴシック" pitchFamily="34" charset="-128"/>
              </a:rPr>
              <a:t>If your session is recorded / live-streamed, please: </a:t>
            </a:r>
          </a:p>
          <a:p>
            <a:pPr marL="0" indent="0" algn="l">
              <a:buNone/>
            </a:pPr>
            <a:endParaRPr lang="en-US" altLang="en-US" sz="3000" b="1" dirty="0">
              <a:ea typeface="ＭＳ Ｐゴシック" pitchFamily="34" charset="-128"/>
            </a:endParaRPr>
          </a:p>
          <a:p>
            <a:pPr lvl="1" algn="l">
              <a:buFont typeface="Wingdings" pitchFamily="2" charset="2"/>
              <a:buChar char="ü"/>
            </a:pPr>
            <a:r>
              <a:rPr lang="en-US" altLang="en-US" sz="3200" dirty="0">
                <a:ea typeface="ＭＳ Ｐゴシック" pitchFamily="34" charset="-128"/>
                <a:cs typeface="ＭＳ Ｐゴシック" pitchFamily="-111" charset="-128"/>
              </a:rPr>
              <a:t>Use the microphone provided to control audio volume. </a:t>
            </a:r>
          </a:p>
          <a:p>
            <a:pPr lvl="1" algn="l"/>
            <a:endParaRPr lang="en-US" altLang="en-US" sz="3200" dirty="0">
              <a:ea typeface="ＭＳ Ｐゴシック" pitchFamily="34" charset="-128"/>
              <a:cs typeface="ＭＳ Ｐゴシック" pitchFamily="-111" charset="-128"/>
            </a:endParaRPr>
          </a:p>
          <a:p>
            <a:pPr lvl="1" algn="l">
              <a:buFont typeface="Wingdings" pitchFamily="2" charset="2"/>
              <a:buChar char="ü"/>
            </a:pPr>
            <a:r>
              <a:rPr lang="en-US" altLang="en-US" sz="3200" dirty="0">
                <a:ea typeface="ＭＳ Ｐゴシック" pitchFamily="34" charset="-128"/>
                <a:cs typeface="ＭＳ Ｐゴシック" pitchFamily="-111" charset="-128"/>
              </a:rPr>
              <a:t>Consider where a microphone might be clipped onto attire during the presentation</a:t>
            </a:r>
            <a:endParaRPr lang="en-US" sz="3200" dirty="0"/>
          </a:p>
        </p:txBody>
      </p:sp>
    </p:spTree>
    <p:extLst>
      <p:ext uri="{BB962C8B-B14F-4D97-AF65-F5344CB8AC3E}">
        <p14:creationId xmlns:p14="http://schemas.microsoft.com/office/powerpoint/2010/main" val="3258347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47DE721-E828-4742-89DA-8A6E26B6D6F4}"/>
              </a:ext>
            </a:extLst>
          </p:cNvPr>
          <p:cNvSpPr txBox="1"/>
          <p:nvPr/>
        </p:nvSpPr>
        <p:spPr>
          <a:xfrm>
            <a:off x="2119744" y="286388"/>
            <a:ext cx="9144000" cy="769441"/>
          </a:xfrm>
          <a:prstGeom prst="rect">
            <a:avLst/>
          </a:prstGeom>
          <a:noFill/>
        </p:spPr>
        <p:txBody>
          <a:bodyPr wrap="square">
            <a:spAutoFit/>
          </a:bodyPr>
          <a:lstStyle/>
          <a:p>
            <a:pPr algn="ctr"/>
            <a:r>
              <a:rPr lang="en-US" sz="4400" b="1" dirty="0"/>
              <a:t>Recorded Sessions </a:t>
            </a:r>
            <a:r>
              <a:rPr lang="en-US" sz="4400" b="1" dirty="0" err="1"/>
              <a:t>con’t</a:t>
            </a:r>
            <a:endParaRPr lang="en-US" sz="4400" b="1" dirty="0"/>
          </a:p>
        </p:txBody>
      </p:sp>
      <p:sp>
        <p:nvSpPr>
          <p:cNvPr id="6" name="Subtitle 5">
            <a:extLst>
              <a:ext uri="{FF2B5EF4-FFF2-40B4-BE49-F238E27FC236}">
                <a16:creationId xmlns:a16="http://schemas.microsoft.com/office/drawing/2014/main" id="{F7B38D14-6BC0-4AF7-B5D9-AE3A4744C6B9}"/>
              </a:ext>
            </a:extLst>
          </p:cNvPr>
          <p:cNvSpPr txBox="1">
            <a:spLocks noGrp="1"/>
          </p:cNvSpPr>
          <p:nvPr>
            <p:ph type="subTitle" idx="1"/>
          </p:nvPr>
        </p:nvSpPr>
        <p:spPr>
          <a:xfrm>
            <a:off x="1625230" y="1408250"/>
            <a:ext cx="10442079" cy="4401718"/>
          </a:xfrm>
          <a:prstGeom prst="rect">
            <a:avLst/>
          </a:prstGeom>
          <a:noFill/>
        </p:spPr>
        <p:txBody>
          <a:bodyPr wrap="square">
            <a:spAutoFit/>
          </a:bodyPr>
          <a:lstStyle/>
          <a:p>
            <a:pPr lvl="1" algn="l">
              <a:buFont typeface="Wingdings" pitchFamily="2" charset="2"/>
              <a:buChar char="ü"/>
            </a:pPr>
            <a:r>
              <a:rPr lang="en-US" altLang="en-US" sz="3200" dirty="0">
                <a:ea typeface="ＭＳ Ｐゴシック" pitchFamily="34" charset="-128"/>
              </a:rPr>
              <a:t>Remember microphones are </a:t>
            </a:r>
            <a:r>
              <a:rPr lang="en-US" altLang="en-US" sz="3200" dirty="0">
                <a:solidFill>
                  <a:schemeClr val="accent2">
                    <a:lumMod val="75000"/>
                  </a:schemeClr>
                </a:solidFill>
                <a:ea typeface="ＭＳ Ｐゴシック" pitchFamily="34" charset="-128"/>
              </a:rPr>
              <a:t>ON</a:t>
            </a:r>
            <a:r>
              <a:rPr lang="en-US" altLang="en-US" sz="3200" dirty="0">
                <a:ea typeface="ＭＳ Ｐゴシック" pitchFamily="34" charset="-128"/>
              </a:rPr>
              <a:t> unless muted or turned </a:t>
            </a:r>
            <a:r>
              <a:rPr lang="en-US" altLang="en-US" sz="3200" dirty="0">
                <a:solidFill>
                  <a:schemeClr val="accent2">
                    <a:lumMod val="75000"/>
                  </a:schemeClr>
                </a:solidFill>
                <a:ea typeface="ＭＳ Ｐゴシック" pitchFamily="34" charset="-128"/>
              </a:rPr>
              <a:t>OFF</a:t>
            </a:r>
            <a:r>
              <a:rPr lang="en-US" altLang="en-US" sz="3200" dirty="0">
                <a:ea typeface="ＭＳ Ｐゴシック" pitchFamily="34" charset="-128"/>
              </a:rPr>
              <a:t>. Avoid side conversations while the microphone is live. </a:t>
            </a:r>
          </a:p>
          <a:p>
            <a:pPr lvl="1" algn="l"/>
            <a:endParaRPr lang="en-US" altLang="en-US" sz="3200" dirty="0">
              <a:ea typeface="ＭＳ Ｐゴシック" pitchFamily="34" charset="-128"/>
            </a:endParaRPr>
          </a:p>
          <a:p>
            <a:pPr lvl="1" algn="l">
              <a:buFont typeface="Wingdings" pitchFamily="2" charset="2"/>
              <a:buChar char="ü"/>
            </a:pPr>
            <a:r>
              <a:rPr lang="en-US" altLang="en-US" sz="3200" dirty="0">
                <a:ea typeface="ＭＳ Ｐゴシック" pitchFamily="34" charset="-128"/>
              </a:rPr>
              <a:t>Keep microphones away from projectors or overhead speakers that might cause feedback.</a:t>
            </a:r>
          </a:p>
          <a:p>
            <a:pPr lvl="1" algn="l"/>
            <a:r>
              <a:rPr lang="en-US" altLang="en-US" sz="3200" dirty="0">
                <a:ea typeface="ＭＳ Ｐゴシック" pitchFamily="34" charset="-128"/>
              </a:rPr>
              <a:t> </a:t>
            </a:r>
          </a:p>
          <a:p>
            <a:pPr lvl="1" algn="l">
              <a:buFont typeface="Wingdings" pitchFamily="2" charset="2"/>
              <a:buChar char="ü"/>
            </a:pPr>
            <a:r>
              <a:rPr lang="en-US" altLang="en-US" sz="3200" dirty="0">
                <a:ea typeface="ＭＳ Ｐゴシック" pitchFamily="34" charset="-128"/>
              </a:rPr>
              <a:t>Discuss how presenter movement around the room may impact the work of the camera operator. </a:t>
            </a:r>
          </a:p>
          <a:p>
            <a:pPr lvl="1" algn="l"/>
            <a:endParaRPr lang="en-US" altLang="en-US" sz="3200" dirty="0">
              <a:ea typeface="ＭＳ Ｐゴシック" pitchFamily="34" charset="-128"/>
            </a:endParaRPr>
          </a:p>
        </p:txBody>
      </p:sp>
    </p:spTree>
    <p:extLst>
      <p:ext uri="{BB962C8B-B14F-4D97-AF65-F5344CB8AC3E}">
        <p14:creationId xmlns:p14="http://schemas.microsoft.com/office/powerpoint/2010/main" val="1068989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47DE721-E828-4742-89DA-8A6E26B6D6F4}"/>
              </a:ext>
            </a:extLst>
          </p:cNvPr>
          <p:cNvSpPr txBox="1"/>
          <p:nvPr/>
        </p:nvSpPr>
        <p:spPr>
          <a:xfrm>
            <a:off x="2350718" y="286388"/>
            <a:ext cx="9144000" cy="769441"/>
          </a:xfrm>
          <a:prstGeom prst="rect">
            <a:avLst/>
          </a:prstGeom>
          <a:noFill/>
        </p:spPr>
        <p:txBody>
          <a:bodyPr wrap="square">
            <a:spAutoFit/>
          </a:bodyPr>
          <a:lstStyle/>
          <a:p>
            <a:pPr algn="ctr"/>
            <a:r>
              <a:rPr lang="en-US" sz="4400" b="1" dirty="0"/>
              <a:t>Recorded Sessions </a:t>
            </a:r>
            <a:r>
              <a:rPr lang="en-US" sz="4400" b="1" dirty="0" err="1"/>
              <a:t>con’t</a:t>
            </a:r>
            <a:endParaRPr lang="en-US" sz="4400" b="1" dirty="0"/>
          </a:p>
        </p:txBody>
      </p:sp>
      <p:sp>
        <p:nvSpPr>
          <p:cNvPr id="6" name="Subtitle 5">
            <a:extLst>
              <a:ext uri="{FF2B5EF4-FFF2-40B4-BE49-F238E27FC236}">
                <a16:creationId xmlns:a16="http://schemas.microsoft.com/office/drawing/2014/main" id="{F7B38D14-6BC0-4AF7-B5D9-AE3A4744C6B9}"/>
              </a:ext>
            </a:extLst>
          </p:cNvPr>
          <p:cNvSpPr txBox="1">
            <a:spLocks noGrp="1"/>
          </p:cNvSpPr>
          <p:nvPr>
            <p:ph type="subTitle" idx="1"/>
          </p:nvPr>
        </p:nvSpPr>
        <p:spPr>
          <a:xfrm>
            <a:off x="1458975" y="1500881"/>
            <a:ext cx="10733025" cy="4465838"/>
          </a:xfrm>
          <a:prstGeom prst="rect">
            <a:avLst/>
          </a:prstGeom>
          <a:noFill/>
        </p:spPr>
        <p:txBody>
          <a:bodyPr wrap="square">
            <a:spAutoFit/>
          </a:bodyPr>
          <a:lstStyle/>
          <a:p>
            <a:pPr lvl="1" algn="l">
              <a:buFont typeface="Wingdings" pitchFamily="2" charset="2"/>
              <a:buChar char="ü"/>
            </a:pPr>
            <a:r>
              <a:rPr lang="en-US" altLang="en-US" sz="3200" dirty="0">
                <a:ea typeface="ＭＳ Ｐゴシック" pitchFamily="34" charset="-128"/>
              </a:rPr>
              <a:t>Be aware of camera angles and lighting to minimize glare or shadows. </a:t>
            </a:r>
          </a:p>
          <a:p>
            <a:pPr lvl="1" algn="l"/>
            <a:endParaRPr lang="en-US" altLang="en-US" sz="3200" dirty="0">
              <a:ea typeface="ＭＳ Ｐゴシック" pitchFamily="34" charset="-128"/>
            </a:endParaRPr>
          </a:p>
          <a:p>
            <a:pPr lvl="1" algn="l">
              <a:buFont typeface="Wingdings" pitchFamily="2" charset="2"/>
              <a:buChar char="ü"/>
            </a:pPr>
            <a:r>
              <a:rPr lang="en-US" altLang="en-US" sz="3200" dirty="0">
                <a:ea typeface="ＭＳ Ｐゴシック" pitchFamily="34" charset="-128"/>
              </a:rPr>
              <a:t>Repeat audience questions so they are captured for the recording. </a:t>
            </a:r>
          </a:p>
          <a:p>
            <a:pPr lvl="1" algn="l"/>
            <a:endParaRPr lang="en-US" altLang="en-US" sz="3200" dirty="0">
              <a:ea typeface="ＭＳ Ｐゴシック" pitchFamily="34" charset="-128"/>
            </a:endParaRPr>
          </a:p>
          <a:p>
            <a:pPr lvl="1" algn="l">
              <a:buFont typeface="Wingdings" pitchFamily="2" charset="2"/>
              <a:buChar char="ü"/>
            </a:pPr>
            <a:r>
              <a:rPr lang="en-US" altLang="en-US" sz="3200" dirty="0">
                <a:ea typeface="ＭＳ Ｐゴシック" pitchFamily="34" charset="-128"/>
              </a:rPr>
              <a:t>Remember to acknowledge and engage the remote audience, if the session is live-streamed</a:t>
            </a:r>
            <a:endParaRPr lang="en-US" sz="3200" dirty="0"/>
          </a:p>
          <a:p>
            <a:pPr marL="0" indent="0">
              <a:buNone/>
            </a:pPr>
            <a:endParaRPr lang="en-US" sz="3200" dirty="0"/>
          </a:p>
        </p:txBody>
      </p:sp>
    </p:spTree>
    <p:extLst>
      <p:ext uri="{BB962C8B-B14F-4D97-AF65-F5344CB8AC3E}">
        <p14:creationId xmlns:p14="http://schemas.microsoft.com/office/powerpoint/2010/main" val="4013605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47DE721-E828-4742-89DA-8A6E26B6D6F4}"/>
              </a:ext>
            </a:extLst>
          </p:cNvPr>
          <p:cNvSpPr txBox="1"/>
          <p:nvPr/>
        </p:nvSpPr>
        <p:spPr>
          <a:xfrm>
            <a:off x="2350718" y="286388"/>
            <a:ext cx="9144000" cy="769441"/>
          </a:xfrm>
          <a:prstGeom prst="rect">
            <a:avLst/>
          </a:prstGeom>
          <a:noFill/>
        </p:spPr>
        <p:txBody>
          <a:bodyPr wrap="square">
            <a:spAutoFit/>
          </a:bodyPr>
          <a:lstStyle/>
          <a:p>
            <a:pPr algn="ctr"/>
            <a:r>
              <a:rPr lang="en-US" altLang="en-US" sz="4400" b="1" dirty="0"/>
              <a:t>Don’t Forget the Details</a:t>
            </a:r>
            <a:endParaRPr lang="en-US" sz="4400" b="1" dirty="0"/>
          </a:p>
        </p:txBody>
      </p:sp>
      <p:sp>
        <p:nvSpPr>
          <p:cNvPr id="6" name="Subtitle 5">
            <a:extLst>
              <a:ext uri="{FF2B5EF4-FFF2-40B4-BE49-F238E27FC236}">
                <a16:creationId xmlns:a16="http://schemas.microsoft.com/office/drawing/2014/main" id="{F7B38D14-6BC0-4AF7-B5D9-AE3A4744C6B9}"/>
              </a:ext>
            </a:extLst>
          </p:cNvPr>
          <p:cNvSpPr txBox="1">
            <a:spLocks noGrp="1"/>
          </p:cNvSpPr>
          <p:nvPr>
            <p:ph type="subTitle" idx="1"/>
          </p:nvPr>
        </p:nvSpPr>
        <p:spPr>
          <a:xfrm>
            <a:off x="1777630" y="1415115"/>
            <a:ext cx="10290175" cy="4722318"/>
          </a:xfrm>
          <a:prstGeom prst="rect">
            <a:avLst/>
          </a:prstGeom>
          <a:noFill/>
        </p:spPr>
        <p:txBody>
          <a:bodyPr wrap="square">
            <a:spAutoFit/>
          </a:bodyPr>
          <a:lstStyle/>
          <a:p>
            <a:pPr algn="l">
              <a:buFont typeface="Wingdings" panose="05000000000000000000" pitchFamily="2" charset="2"/>
              <a:buChar char="ü"/>
              <a:defRPr/>
            </a:pPr>
            <a:r>
              <a:rPr lang="en-US" altLang="en-US" sz="3200" dirty="0">
                <a:ea typeface="ＭＳ Ｐゴシック" pitchFamily="34" charset="-128"/>
              </a:rPr>
              <a:t>Preparedness Summit requires all presenters to allow for Q&amp;A time at the end of each session. </a:t>
            </a:r>
          </a:p>
          <a:p>
            <a:pPr algn="l">
              <a:defRPr/>
            </a:pPr>
            <a:endParaRPr lang="en-US" altLang="en-US" sz="3200" dirty="0">
              <a:ea typeface="ＭＳ Ｐゴシック" pitchFamily="34" charset="-128"/>
            </a:endParaRPr>
          </a:p>
          <a:p>
            <a:pPr algn="l">
              <a:buFont typeface="Wingdings" panose="05000000000000000000" pitchFamily="2" charset="2"/>
              <a:buChar char="ü"/>
              <a:defRPr/>
            </a:pPr>
            <a:r>
              <a:rPr lang="en-US" altLang="en-US" sz="3200" dirty="0">
                <a:ea typeface="ＭＳ Ｐゴシック" pitchFamily="34" charset="-128"/>
              </a:rPr>
              <a:t>Bring a back-up copy of your presentation on a thumb/flash drive (along with any other media such as video clips) and allow enough time to load it before your program. </a:t>
            </a:r>
          </a:p>
          <a:p>
            <a:pPr algn="l">
              <a:defRPr/>
            </a:pPr>
            <a:endParaRPr lang="en-US" altLang="en-US" sz="3200" dirty="0">
              <a:ea typeface="ＭＳ Ｐゴシック" pitchFamily="34" charset="-128"/>
            </a:endParaRPr>
          </a:p>
          <a:p>
            <a:pPr algn="l">
              <a:buFont typeface="Wingdings" panose="05000000000000000000" pitchFamily="2" charset="2"/>
              <a:buChar char="ü"/>
              <a:defRPr/>
            </a:pPr>
            <a:r>
              <a:rPr lang="en-US" altLang="en-US" sz="3200" dirty="0">
                <a:ea typeface="ＭＳ Ｐゴシック" pitchFamily="34" charset="-128"/>
              </a:rPr>
              <a:t>Test all equipment and video clips prior to the session.</a:t>
            </a:r>
          </a:p>
          <a:p>
            <a:pPr marL="0" indent="0" algn="l">
              <a:buNone/>
            </a:pPr>
            <a:endParaRPr lang="en-US" sz="3200" dirty="0"/>
          </a:p>
        </p:txBody>
      </p:sp>
    </p:spTree>
    <p:extLst>
      <p:ext uri="{BB962C8B-B14F-4D97-AF65-F5344CB8AC3E}">
        <p14:creationId xmlns:p14="http://schemas.microsoft.com/office/powerpoint/2010/main" val="53644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12F6-B93A-D644-8AF7-6262558CDB82}"/>
              </a:ext>
            </a:extLst>
          </p:cNvPr>
          <p:cNvSpPr>
            <a:spLocks noGrp="1"/>
          </p:cNvSpPr>
          <p:nvPr>
            <p:ph type="title"/>
          </p:nvPr>
        </p:nvSpPr>
        <p:spPr/>
        <p:txBody>
          <a:bodyPr/>
          <a:lstStyle/>
          <a:p>
            <a:pPr algn="ctr"/>
            <a:r>
              <a:rPr lang="en-US" sz="4400" b="1" dirty="0"/>
              <a:t>Thank you!</a:t>
            </a:r>
            <a:br>
              <a:rPr lang="en-US" sz="4400" b="1" dirty="0"/>
            </a:br>
            <a:endParaRPr lang="en-US" dirty="0"/>
          </a:p>
        </p:txBody>
      </p:sp>
      <p:sp>
        <p:nvSpPr>
          <p:cNvPr id="3" name="Content Placeholder 2">
            <a:extLst>
              <a:ext uri="{FF2B5EF4-FFF2-40B4-BE49-F238E27FC236}">
                <a16:creationId xmlns:a16="http://schemas.microsoft.com/office/drawing/2014/main" id="{49921D75-C886-9E44-A1F8-475C3ADD9BF2}"/>
              </a:ext>
            </a:extLst>
          </p:cNvPr>
          <p:cNvSpPr>
            <a:spLocks noGrp="1"/>
          </p:cNvSpPr>
          <p:nvPr>
            <p:ph idx="1"/>
          </p:nvPr>
        </p:nvSpPr>
        <p:spPr>
          <a:xfrm>
            <a:off x="838200" y="1687513"/>
            <a:ext cx="10515600" cy="2996896"/>
          </a:xfrm>
        </p:spPr>
        <p:txBody>
          <a:bodyPr/>
          <a:lstStyle/>
          <a:p>
            <a:pPr marL="0" indent="0" algn="ctr">
              <a:buNone/>
            </a:pPr>
            <a:r>
              <a:rPr lang="en-US" altLang="en-US" sz="2800" dirty="0">
                <a:ea typeface="ＭＳ Ｐゴシック" pitchFamily="34" charset="-128"/>
              </a:rPr>
              <a:t>Upon arrival to Atlanta, please check in at the</a:t>
            </a:r>
          </a:p>
          <a:p>
            <a:pPr marL="0" indent="0" algn="ctr">
              <a:buNone/>
            </a:pPr>
            <a:r>
              <a:rPr lang="en-US" altLang="en-US" sz="2800" dirty="0">
                <a:ea typeface="ＭＳ Ｐゴシック" pitchFamily="34" charset="-128"/>
              </a:rPr>
              <a:t> Speaker Registration Desk </a:t>
            </a:r>
          </a:p>
          <a:p>
            <a:pPr marL="0" indent="0" algn="ctr">
              <a:buNone/>
            </a:pPr>
            <a:endParaRPr lang="en-US" altLang="en-US" sz="2400" dirty="0">
              <a:ea typeface="ＭＳ Ｐゴシック" pitchFamily="34" charset="-128"/>
            </a:endParaRPr>
          </a:p>
          <a:p>
            <a:pPr marL="0" indent="0" algn="ctr">
              <a:buNone/>
            </a:pPr>
            <a:r>
              <a:rPr lang="en-US" altLang="en-US" sz="2400" i="1" dirty="0">
                <a:solidFill>
                  <a:schemeClr val="accent2">
                    <a:lumMod val="75000"/>
                  </a:schemeClr>
                </a:solidFill>
                <a:ea typeface="ＭＳ Ｐゴシック" pitchFamily="34" charset="-128"/>
              </a:rPr>
              <a:t>We are pleased to say thank you for your </a:t>
            </a:r>
          </a:p>
          <a:p>
            <a:pPr marL="0" indent="0" algn="ctr">
              <a:buNone/>
            </a:pPr>
            <a:r>
              <a:rPr lang="en-US" altLang="en-US" sz="2400" i="1" dirty="0">
                <a:solidFill>
                  <a:schemeClr val="accent2">
                    <a:lumMod val="75000"/>
                  </a:schemeClr>
                </a:solidFill>
                <a:ea typeface="ＭＳ Ｐゴシック" pitchFamily="34" charset="-128"/>
              </a:rPr>
              <a:t>participation and sharing your ideas and expertise. </a:t>
            </a:r>
          </a:p>
          <a:p>
            <a:endParaRPr lang="en-US" dirty="0"/>
          </a:p>
        </p:txBody>
      </p:sp>
    </p:spTree>
    <p:extLst>
      <p:ext uri="{BB962C8B-B14F-4D97-AF65-F5344CB8AC3E}">
        <p14:creationId xmlns:p14="http://schemas.microsoft.com/office/powerpoint/2010/main" val="25729586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4D00545-B6C6-E542-9936-873BF1751113}" vid="{E28EBB0F-2F65-F84F-89E7-1798BA0D712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80CCB7A885DF44DA9DA4E57A608E0E6" ma:contentTypeVersion="13" ma:contentTypeDescription="Create a new document." ma:contentTypeScope="" ma:versionID="b026ed04a6a7e8cf00998469d9af9da1">
  <xsd:schema xmlns:xsd="http://www.w3.org/2001/XMLSchema" xmlns:xs="http://www.w3.org/2001/XMLSchema" xmlns:p="http://schemas.microsoft.com/office/2006/metadata/properties" xmlns:ns2="5f34e6e3-143c-453e-b81d-6bdaf791876c" xmlns:ns3="408aa978-6175-4c65-a005-67a6b119246b" targetNamespace="http://schemas.microsoft.com/office/2006/metadata/properties" ma:root="true" ma:fieldsID="f6a8a1306621ecf1a0db6f879eb7f401" ns2:_="" ns3:_="">
    <xsd:import namespace="5f34e6e3-143c-453e-b81d-6bdaf791876c"/>
    <xsd:import namespace="408aa978-6175-4c65-a005-67a6b11924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34e6e3-143c-453e-b81d-6bdaf79187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08aa978-6175-4c65-a005-67a6b119246b"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FC4277-1841-4F94-B6E4-3B17052C7C06}">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A5EEE74-1D0F-4E03-B46E-E0F7B1101560}">
  <ds:schemaRefs>
    <ds:schemaRef ds:uri="http://schemas.microsoft.com/sharepoint/v3/contenttype/forms"/>
  </ds:schemaRefs>
</ds:datastoreItem>
</file>

<file path=customXml/itemProps3.xml><?xml version="1.0" encoding="utf-8"?>
<ds:datastoreItem xmlns:ds="http://schemas.openxmlformats.org/officeDocument/2006/customXml" ds:itemID="{5EA96D40-E89B-4CDC-BA90-364DE709D5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34e6e3-143c-453e-b81d-6bdaf791876c"/>
    <ds:schemaRef ds:uri="408aa978-6175-4c65-a005-67a6b11924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118</TotalTime>
  <Words>1025</Words>
  <Application>Microsoft Office PowerPoint</Application>
  <PresentationFormat>Widescreen</PresentationFormat>
  <Paragraphs>141</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Wingdings</vt:lpstr>
      <vt:lpstr>Office Theme</vt:lpstr>
      <vt:lpstr>PowerPoint Presentation</vt:lpstr>
      <vt:lpstr>Preparedness Summit 2022 will provide an opportunity to reflect on lessons learned from current and previous responses, and highlight tools, resources, and learnings that we can apply into the future.   By coming together as a community, we can assess where our preparedness and response efforts have fallen short, met the mark, or exceeded expectations, and explore opportunities to refocus, plan, and reimagine the future.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srad exp</dc:creator>
  <cp:lastModifiedBy>Natasha Korba</cp:lastModifiedBy>
  <cp:revision>3</cp:revision>
  <dcterms:created xsi:type="dcterms:W3CDTF">2021-01-19T20:32:35Z</dcterms:created>
  <dcterms:modified xsi:type="dcterms:W3CDTF">2022-02-24T15:40:22Z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0x010100380CCB7A885DF44DA9DA4E57A608E0E6</vt:lpwstr>
  </property>
</Properties>
</file>