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1"/>
  </p:sldMasterIdLst>
  <p:notesMasterIdLst>
    <p:notesMasterId r:id="rId36"/>
  </p:notesMasterIdLst>
  <p:handoutMasterIdLst>
    <p:handoutMasterId r:id="rId37"/>
  </p:handoutMasterIdLst>
  <p:sldIdLst>
    <p:sldId id="257" r:id="rId2"/>
    <p:sldId id="300" r:id="rId3"/>
    <p:sldId id="296" r:id="rId4"/>
    <p:sldId id="387" r:id="rId5"/>
    <p:sldId id="386" r:id="rId6"/>
    <p:sldId id="389" r:id="rId7"/>
    <p:sldId id="392" r:id="rId8"/>
    <p:sldId id="402" r:id="rId9"/>
    <p:sldId id="404" r:id="rId10"/>
    <p:sldId id="407" r:id="rId11"/>
    <p:sldId id="403" r:id="rId12"/>
    <p:sldId id="405" r:id="rId13"/>
    <p:sldId id="406" r:id="rId14"/>
    <p:sldId id="299" r:id="rId15"/>
    <p:sldId id="410" r:id="rId16"/>
    <p:sldId id="408" r:id="rId17"/>
    <p:sldId id="393" r:id="rId18"/>
    <p:sldId id="409" r:id="rId19"/>
    <p:sldId id="515" r:id="rId20"/>
    <p:sldId id="521" r:id="rId21"/>
    <p:sldId id="522" r:id="rId22"/>
    <p:sldId id="520" r:id="rId23"/>
    <p:sldId id="514" r:id="rId24"/>
    <p:sldId id="443" r:id="rId25"/>
    <p:sldId id="516" r:id="rId26"/>
    <p:sldId id="519" r:id="rId27"/>
    <p:sldId id="518" r:id="rId28"/>
    <p:sldId id="517" r:id="rId29"/>
    <p:sldId id="396" r:id="rId30"/>
    <p:sldId id="411" r:id="rId31"/>
    <p:sldId id="513" r:id="rId32"/>
    <p:sldId id="397" r:id="rId33"/>
    <p:sldId id="398" r:id="rId34"/>
    <p:sldId id="298" r:id="rId35"/>
  </p:sldIdLst>
  <p:sldSz cx="9144000" cy="5143500" type="screen16x9"/>
  <p:notesSz cx="7315200" cy="9601200"/>
  <p:embeddedFontLst>
    <p:embeddedFont>
      <p:font typeface="Calibri" panose="020F0502020204030204" pitchFamily="34" charset="0"/>
      <p:regular r:id="rId38"/>
      <p:bold r:id="rId39"/>
      <p:italic r:id="rId40"/>
      <p:boldItalic r:id="rId41"/>
    </p:embeddedFont>
    <p:embeddedFont>
      <p:font typeface="Myriad Web Pro" panose="020B0604020202020204" charset="0"/>
      <p:regular r:id="rId42"/>
      <p:bold r:id="rId43"/>
      <p:italic r:id="rId44"/>
      <p:boldItalic r:id="rId45"/>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57"/>
    <a:srgbClr val="4B677F"/>
    <a:srgbClr val="536D84"/>
    <a:srgbClr val="607B95"/>
    <a:srgbClr val="728498"/>
    <a:srgbClr val="617B96"/>
    <a:srgbClr val="496885"/>
    <a:srgbClr val="2C5277"/>
    <a:srgbClr val="0072CE"/>
    <a:srgbClr val="01A0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654" autoAdjust="0"/>
    <p:restoredTop sz="67803" autoAdjust="0"/>
  </p:normalViewPr>
  <p:slideViewPr>
    <p:cSldViewPr snapToGrid="0">
      <p:cViewPr varScale="1">
        <p:scale>
          <a:sx n="102" d="100"/>
          <a:sy n="102" d="100"/>
        </p:scale>
        <p:origin x="1482" y="96"/>
      </p:cViewPr>
      <p:guideLst>
        <p:guide orient="horz" pos="1620"/>
        <p:guide pos="2880"/>
      </p:guideLst>
    </p:cSldViewPr>
  </p:slideViewPr>
  <p:outlineViewPr>
    <p:cViewPr>
      <p:scale>
        <a:sx n="33" d="100"/>
        <a:sy n="33" d="100"/>
      </p:scale>
      <p:origin x="0" y="-5028"/>
    </p:cViewPr>
  </p:outlineViewPr>
  <p:notesTextViewPr>
    <p:cViewPr>
      <p:scale>
        <a:sx n="100" d="100"/>
        <a:sy n="100" d="100"/>
      </p:scale>
      <p:origin x="0" y="0"/>
    </p:cViewPr>
  </p:notesTextViewPr>
  <p:sorterViewPr>
    <p:cViewPr>
      <p:scale>
        <a:sx n="120" d="100"/>
        <a:sy n="120" d="100"/>
      </p:scale>
      <p:origin x="0" y="0"/>
    </p:cViewPr>
  </p:sorterViewPr>
  <p:notesViewPr>
    <p:cSldViewPr snapToGrid="0" showGuides="1">
      <p:cViewPr varScale="1">
        <p:scale>
          <a:sx n="97" d="100"/>
          <a:sy n="97" d="100"/>
        </p:scale>
        <p:origin x="234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CCD9D4F3-1CB6-4E57-BC6A-8FDD6DF1AC39}" type="datetimeFigureOut">
              <a:rPr lang="en-US" smtClean="0"/>
              <a:t>11/5/2021</a:t>
            </a:fld>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11/5/2021</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b="1" dirty="0"/>
              <a:t>Anchor Script: </a:t>
            </a:r>
          </a:p>
          <a:p>
            <a:r>
              <a:rPr lang="en-US" dirty="0"/>
              <a:t>But before we get started, it's important that we let you know that our CDC planners and our content experts wish to disclose they have no financial interests or other relationships with manufacturers, commercial products, suppliers of commercial service, or commercial supporters.  </a:t>
            </a:r>
          </a:p>
          <a:p>
            <a:endParaRPr lang="en-US" b="1"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1993745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200" b="1" dirty="0"/>
              <a:t>Anchor Script: </a:t>
            </a:r>
          </a:p>
          <a:p>
            <a:r>
              <a:rPr lang="en-US" i="1" dirty="0"/>
              <a:t>Just a little housekeeping before we get started.</a:t>
            </a:r>
            <a:r>
              <a:rPr lang="en-US" dirty="0"/>
              <a:t>  All slides will be provided in the chat box.  In addition, we’ll provide a link in the chat box to our evaluation questions. Your feedback will help us to evaluate and improve the quality of this training experience. The survey should take you less than 10 minutes to complete. All responses will be analyzed and reported in aggregate for internal use only and will be handled in a confidential and secure manner. </a:t>
            </a:r>
          </a:p>
          <a:p>
            <a:r>
              <a:rPr lang="en-US" dirty="0"/>
              <a:t>Additionally, we’ve included a phone number for technical support in our chat box.  So please </a:t>
            </a:r>
            <a:r>
              <a:rPr lang="en-US" dirty="0">
                <a:solidFill>
                  <a:srgbClr val="FF0000"/>
                </a:solidFill>
              </a:rPr>
              <a:t>call 1- 866-692-4538 and the Participant Code is 70088050</a:t>
            </a:r>
            <a:r>
              <a:rPr lang="en-US" dirty="0"/>
              <a:t> if you need assistance. All your phones will start off on mute and will remain so during the webinar.  We welcome your input and questions if time allots at the end, and I think it will.  Please submit your questions in the q&amp;a box during the question answer period. This is a recorded session, and so, we will be archiving these sessions into the On-TRAC website in the coming weeks</a:t>
            </a:r>
          </a:p>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smtClean="0"/>
              <a:pPr/>
              <a:t>3</a:t>
            </a:fld>
            <a:endParaRPr lang="en-US" dirty="0"/>
          </a:p>
        </p:txBody>
      </p:sp>
    </p:spTree>
    <p:extLst>
      <p:ext uri="{BB962C8B-B14F-4D97-AF65-F5344CB8AC3E}">
        <p14:creationId xmlns:p14="http://schemas.microsoft.com/office/powerpoint/2010/main" val="3472450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Anchor Script:</a:t>
            </a:r>
            <a:r>
              <a:rPr lang="en-US" dirty="0"/>
              <a:t> </a:t>
            </a:r>
          </a:p>
          <a:p>
            <a:r>
              <a:rPr lang="en-US" dirty="0"/>
              <a:t>The purpose of todays’ webinar is to provide an overview of  . . . </a:t>
            </a:r>
          </a:p>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smtClean="0"/>
              <a:pPr/>
              <a:t>4</a:t>
            </a:fld>
            <a:endParaRPr lang="en-US" dirty="0"/>
          </a:p>
        </p:txBody>
      </p:sp>
    </p:spTree>
    <p:extLst>
      <p:ext uri="{BB962C8B-B14F-4D97-AF65-F5344CB8AC3E}">
        <p14:creationId xmlns:p14="http://schemas.microsoft.com/office/powerpoint/2010/main" val="2471234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Anchor Script:  </a:t>
            </a:r>
          </a:p>
          <a:p>
            <a:r>
              <a:rPr lang="en-US" dirty="0"/>
              <a:t>Here are the presenters that will be facilitating today’s topic. </a:t>
            </a:r>
          </a:p>
          <a:p>
            <a:endParaRPr lang="en-US" i="0"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t>Presenter Name #1: </a:t>
            </a:r>
            <a:r>
              <a:rPr lang="en-US" i="0" dirty="0"/>
              <a:t>Tess Konen graduated from the University of Michigan, School of Public Health with a master’s degree in Occupational Environmental Epidemiology. She completed a CSTE/CDC Epidemiology Fellowship at the Minnesota Department of Health (MDH) in the Minnesota Tracking program. Currently, she is an environmental epidemiologist in the Minnesota Tracking program focusing on heat-illness, acute poisonings, radon, birth defects, climate change indicators, and disaster epidemiology. She is the co-chair of the CSTE Disaster Epidemiology Subcommittee and works on post-disaster, long-term surveillance planning at MDH.</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t>Presenter Name #2 </a:t>
            </a:r>
            <a:r>
              <a:rPr lang="en-US" i="0" dirty="0"/>
              <a:t>Andrew Adams is a Senior Program Analyst at the Council of State &amp; Territorial Epidemiologists (CSTE), overseeing CSTE’s Disaster Epidemiology and Preparedness portfolios, which includes being the staff lead for the Disaster Epidemiology Subcommittee. He is also currently supporting CSTE’s COVID-19 response. Prior to joining CSTE, Andrew spent five years at a county-level health department serving as the PHEP Coordination and Epidemiologist. He graduated from Saint Louis University’s College for Public Health &amp; Social Justice with a master’s degree in Epidemiology &amp; Biosecurity/Disaster Preparedness. </a:t>
            </a:r>
            <a:endParaRPr lang="en-US" b="1" i="0" dirty="0">
              <a:solidFill>
                <a:srgbClr val="D50100"/>
              </a:solidFill>
            </a:endParaRPr>
          </a:p>
          <a:p>
            <a:pPr marL="0" indent="0">
              <a:buFont typeface="Arial" panose="020B0604020202020204" pitchFamily="34" charset="0"/>
              <a:buNone/>
            </a:pPr>
            <a:endParaRPr lang="en-US" i="0" dirty="0"/>
          </a:p>
          <a:p>
            <a:pPr marL="0" indent="0">
              <a:buFont typeface="Arial" panose="020B0604020202020204" pitchFamily="34" charset="0"/>
              <a:buNone/>
            </a:pPr>
            <a:r>
              <a:rPr lang="en-US" dirty="0"/>
              <a:t>Let’s go ahead and get started! At this time, I’d like to turn the virtual microphone over to ____________</a:t>
            </a:r>
            <a:r>
              <a:rPr lang="en-US" sz="1200" kern="1200" dirty="0">
                <a:solidFill>
                  <a:schemeClr val="tx1"/>
                </a:solidFill>
                <a:effectLst/>
                <a:latin typeface="+mn-lt"/>
                <a:ea typeface="+mn-ea"/>
                <a:cs typeface="+mn-cs"/>
              </a:rPr>
              <a:t>to start with our presentation.</a:t>
            </a:r>
            <a:endParaRPr lang="en-US" i="0" dirty="0"/>
          </a:p>
          <a:p>
            <a:endParaRPr lang="en-US" i="1" dirty="0"/>
          </a:p>
          <a:p>
            <a:endParaRPr lang="en-US" i="1"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3609009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Presenter’s Script: </a:t>
            </a:r>
            <a:r>
              <a:rPr lang="en-US" b="0" dirty="0"/>
              <a:t> </a:t>
            </a:r>
            <a:endParaRPr lang="en-US" b="1"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4246154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sure we are all on the same page, I am going to go over some definitions quickly. </a:t>
            </a:r>
          </a:p>
          <a:p>
            <a:endParaRPr lang="en-US" dirty="0"/>
          </a:p>
          <a:p>
            <a:r>
              <a:rPr lang="en-US" dirty="0"/>
              <a:t>Epidemiology is the study of distribution and determinants of illness, injury, disability and death in specified populations, and the application of this study to minimize these outcomes.</a:t>
            </a:r>
          </a:p>
          <a:p>
            <a:endParaRPr lang="en-US" dirty="0"/>
          </a:p>
          <a:p>
            <a:r>
              <a:rPr lang="en-US" dirty="0"/>
              <a:t>This approach is applied across all the whole spectrum of public health from the traditional infectious disease to chronic, maternal child health, environmental and occupational hazards.</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753793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Quite</a:t>
            </a:r>
            <a:r>
              <a:rPr lang="en-US" b="0" baseline="0" dirty="0"/>
              <a:t> simply, e</a:t>
            </a:r>
            <a:r>
              <a:rPr lang="en-US" b="0" dirty="0"/>
              <a:t>pidemiology methods applied</a:t>
            </a:r>
            <a:r>
              <a:rPr lang="en-US" b="0" baseline="0" dirty="0"/>
              <a:t> to disasters is disaster epidemiology. Like any sub-field, it has it’s own tools and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Disaster Epidemiology is defined as the use of epidemiology to assess the short- and long-term adverse health effects of disasters and to predict consequences of future disasters.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1903951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Conceptual framework developed by trusted partners Centers for Disease Control &amp; Prevention (CDC)/National Center for Environmental Health (NCEH), Council of State and Territorial Epidemiologists (CSTE)</a:t>
            </a:r>
          </a:p>
          <a:p>
            <a:r>
              <a:rPr lang="en-US" dirty="0"/>
              <a:t>identifies the applications of epidemiology in disaster settings</a:t>
            </a:r>
          </a:p>
          <a:p>
            <a:endParaRPr lang="en-US" dirty="0"/>
          </a:p>
          <a:p>
            <a:r>
              <a:rPr lang="en-US" dirty="0"/>
              <a:t>For DE purposes, collapse traditional EM cycle into pre, during, post incident phases</a:t>
            </a:r>
          </a:p>
          <a:p>
            <a:endParaRPr lang="en-US" dirty="0"/>
          </a:p>
          <a:p>
            <a:r>
              <a:rPr lang="en-US" dirty="0"/>
              <a:t>DE was originally applied in response to large scale emergencies. It has evolved and expanded in the past decade. Now, we use DE across all EM phases</a:t>
            </a:r>
          </a:p>
          <a:p>
            <a:endParaRPr lang="en-US" dirty="0"/>
          </a:p>
          <a:p>
            <a:r>
              <a:rPr lang="en-US" dirty="0"/>
              <a:t>DE tends to define its approach in relationship to the timeliness of needed information pre, during, post</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728307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is multi-disciplinary:  brings together various topic areas of epidemiology including acute and communicable disease, environmental health, occupational health, chronic disease, injury, mental and behavioral health.  </a:t>
            </a:r>
          </a:p>
          <a:p>
            <a:endParaRPr lang="en-US" dirty="0"/>
          </a:p>
          <a:p>
            <a:r>
              <a:rPr lang="en-US" dirty="0"/>
              <a:t>Provides timely, evidence-based situational awareness </a:t>
            </a:r>
          </a:p>
          <a:p>
            <a:r>
              <a:rPr lang="en-US" dirty="0"/>
              <a:t>Provides information that helps us understand what the needs are, plan the response, gather and distribute the appropriate resources. </a:t>
            </a:r>
          </a:p>
          <a:p>
            <a:endParaRPr lang="en-US" dirty="0"/>
          </a:p>
          <a:p>
            <a:r>
              <a:rPr lang="en-US" dirty="0"/>
              <a:t>The main objectives of disaster epidemiology are to</a:t>
            </a:r>
          </a:p>
          <a:p>
            <a:pPr marL="171450" indent="-171450">
              <a:buFont typeface="Arial" panose="020B0604020202020204" pitchFamily="34" charset="0"/>
              <a:buChar char="•"/>
            </a:pPr>
            <a:r>
              <a:rPr lang="en-US" dirty="0"/>
              <a:t>prevent or reduce the number of deaths, illnesses, and injuries caused by disasters,</a:t>
            </a:r>
          </a:p>
          <a:p>
            <a:pPr marL="171450" indent="-171450">
              <a:buFont typeface="Arial" panose="020B0604020202020204" pitchFamily="34" charset="0"/>
              <a:buChar char="•"/>
            </a:pPr>
            <a:r>
              <a:rPr lang="en-US" dirty="0"/>
              <a:t>provide timely and accurate health information for decision-makers,</a:t>
            </a:r>
          </a:p>
          <a:p>
            <a:pPr marL="171450" indent="-171450">
              <a:buFont typeface="Arial" panose="020B0604020202020204" pitchFamily="34" charset="0"/>
              <a:buChar char="•"/>
            </a:pPr>
            <a:r>
              <a:rPr lang="en-US" dirty="0"/>
              <a:t>improve prevention and mitigation strategies for future disasters by collecting information for future response preparation.</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747254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DE is all-hazard </a:t>
            </a:r>
          </a:p>
          <a:p>
            <a:endParaRPr lang="en-US" dirty="0"/>
          </a:p>
          <a:p>
            <a:r>
              <a:rPr lang="en-US" dirty="0"/>
              <a:t>SMEs: Consider disease, injury, death, MH/BH, public health consequences of property damage, business disruption, and environmental impact </a:t>
            </a:r>
          </a:p>
          <a:p>
            <a:endParaRPr lang="en-US" dirty="0"/>
          </a:p>
          <a:p>
            <a:r>
              <a:rPr lang="en-US" dirty="0"/>
              <a:t>DE helps identify hazards, risks, and vulnerabilities</a:t>
            </a:r>
          </a:p>
          <a:p>
            <a:r>
              <a:rPr lang="en-US" dirty="0"/>
              <a:t>Applied across all of public health impacts</a:t>
            </a:r>
          </a:p>
          <a:p>
            <a:endParaRPr lang="en-US" dirty="0"/>
          </a:p>
          <a:p>
            <a:r>
              <a:rPr lang="en-US" dirty="0"/>
              <a:t>During an infectious disease (ID) outbreak, public health turns to the ID experts</a:t>
            </a:r>
          </a:p>
          <a:p>
            <a:r>
              <a:rPr lang="en-US" dirty="0"/>
              <a:t>During an environmental disaster, public health turns to EH experts</a:t>
            </a:r>
          </a:p>
          <a:p>
            <a:r>
              <a:rPr lang="en-US" dirty="0"/>
              <a:t>Knowledge of response to all-hazards</a:t>
            </a:r>
          </a:p>
          <a:p>
            <a:endParaRPr lang="en-US" dirty="0"/>
          </a:p>
          <a:p>
            <a:r>
              <a:rPr lang="en-US" dirty="0"/>
              <a:t>DE and Emergency Management: Smooth transition from daily roles to response roles</a:t>
            </a:r>
          </a:p>
          <a:p>
            <a:endParaRPr lang="en-US" dirty="0"/>
          </a:p>
          <a:p>
            <a:r>
              <a:rPr lang="en-US" dirty="0"/>
              <a:t>Cross training of epidemiologists – Epi needs to know Emergency Management and Disaster Epi </a:t>
            </a:r>
          </a:p>
          <a:p>
            <a:endParaRPr lang="en-US" dirty="0"/>
          </a:p>
          <a:p>
            <a:r>
              <a:rPr lang="en-US" dirty="0"/>
              <a:t>PHEP/EM need to pull the appropriate epi SME</a:t>
            </a:r>
          </a:p>
          <a:p>
            <a:endParaRPr lang="en-US" dirty="0"/>
          </a:p>
          <a:p>
            <a:r>
              <a:rPr lang="en-US" dirty="0"/>
              <a:t>If you are a PHEP, meet your epi!</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756339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KSA, Experience, Training</a:t>
            </a:r>
          </a:p>
          <a:p>
            <a:endParaRPr lang="en-US" dirty="0"/>
          </a:p>
          <a:p>
            <a:r>
              <a:rPr lang="en-US" dirty="0"/>
              <a:t>When an incident happens, a disaster epidemiologist should be pulled from areas of public health that are most affected</a:t>
            </a:r>
          </a:p>
          <a:p>
            <a:endParaRPr lang="en-US" dirty="0"/>
          </a:p>
          <a:p>
            <a:r>
              <a:rPr lang="en-US" dirty="0"/>
              <a:t>Earthquake: 	call for an injury epidemiologist</a:t>
            </a:r>
          </a:p>
          <a:p>
            <a:r>
              <a:rPr lang="en-US" dirty="0"/>
              <a:t>Chemical release: 	call for an environmental epidemiologist</a:t>
            </a:r>
          </a:p>
          <a:p>
            <a:r>
              <a:rPr lang="en-US" dirty="0"/>
              <a:t>Mass evacuation: 	call for an infectious disease epidemiologist</a:t>
            </a:r>
          </a:p>
          <a:p>
            <a:endParaRPr lang="en-US" dirty="0"/>
          </a:p>
          <a:p>
            <a:r>
              <a:rPr lang="en-US" dirty="0"/>
              <a:t>Disaster Epis also get formal emergency management training </a:t>
            </a:r>
          </a:p>
          <a:p>
            <a:r>
              <a:rPr lang="en-US" dirty="0"/>
              <a:t>Understanding incident command system and how emergency operations work is critical </a:t>
            </a:r>
          </a:p>
          <a:p>
            <a:endParaRPr lang="en-US" dirty="0"/>
          </a:p>
          <a:p>
            <a:r>
              <a:rPr lang="en-US" dirty="0"/>
              <a:t>Any epidemiologist can be a disaster epidemiologist</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2716233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683955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DE tools and methods are now specifically listed in PHEP Capabilities Guide 2018</a:t>
            </a:r>
          </a:p>
          <a:p>
            <a:endParaRPr lang="en-US" dirty="0"/>
          </a:p>
          <a:p>
            <a:r>
              <a:rPr lang="en-US" dirty="0"/>
              <a:t>Specifically, the capabilities further emphasize the importance of disaster epidemiology</a:t>
            </a:r>
          </a:p>
          <a:p>
            <a:endParaRPr lang="en-US" dirty="0"/>
          </a:p>
          <a:p>
            <a:r>
              <a:rPr lang="en-US" dirty="0"/>
              <a:t>DE methods and tools can help you meet your PHEP and HPP required capabilities. The following slides highlight the PHEP and HPP Capabilities and Functions that DE fit in.</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673354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For this presentation, we will focus on 5 of the capabilities, however DE has a role in all of them. Please see the handout for examples  of DE and PHEP crossover</a:t>
            </a:r>
          </a:p>
          <a:p>
            <a:endParaRPr lang="en-US" dirty="0"/>
          </a:p>
          <a:p>
            <a:r>
              <a:rPr lang="en-US" dirty="0"/>
              <a:t>Capability 1: Community Preparedness</a:t>
            </a:r>
          </a:p>
          <a:p>
            <a:r>
              <a:rPr lang="en-US" dirty="0"/>
              <a:t>Assess and determine risks to the population and identify and map at-risk populations </a:t>
            </a:r>
          </a:p>
          <a:p>
            <a:endParaRPr lang="en-US" dirty="0"/>
          </a:p>
          <a:p>
            <a:r>
              <a:rPr lang="en-US" dirty="0"/>
              <a:t>Method example: studies, assessments</a:t>
            </a:r>
          </a:p>
          <a:p>
            <a:endParaRPr lang="en-US" dirty="0"/>
          </a:p>
          <a:p>
            <a:r>
              <a:rPr lang="en-US" dirty="0"/>
              <a:t>Capability 3: Emergency Operations Coordination</a:t>
            </a:r>
          </a:p>
          <a:p>
            <a:r>
              <a:rPr lang="en-US" dirty="0"/>
              <a:t>Provide situation awareness to detect need for activation or dissemination of resources</a:t>
            </a:r>
          </a:p>
          <a:p>
            <a:endParaRPr lang="en-US" dirty="0"/>
          </a:p>
          <a:p>
            <a:r>
              <a:rPr lang="en-US" dirty="0"/>
              <a:t>Method example: syndromic surveillance </a:t>
            </a:r>
          </a:p>
          <a:p>
            <a:endParaRPr lang="en-US" dirty="0"/>
          </a:p>
          <a:p>
            <a:r>
              <a:rPr lang="en-US" dirty="0"/>
              <a:t>Capability 4: Emergency Public Information and Warning</a:t>
            </a:r>
          </a:p>
          <a:p>
            <a:r>
              <a:rPr lang="en-US" dirty="0"/>
              <a:t>Inform health alerts and the development of educational materials</a:t>
            </a:r>
          </a:p>
          <a:p>
            <a:endParaRPr lang="en-US" dirty="0"/>
          </a:p>
          <a:p>
            <a:r>
              <a:rPr lang="en-US" dirty="0"/>
              <a:t>Method example: ACE, CASPER</a:t>
            </a:r>
          </a:p>
          <a:p>
            <a:endParaRPr lang="en-US" dirty="0"/>
          </a:p>
          <a:p>
            <a:r>
              <a:rPr lang="en-US" dirty="0"/>
              <a:t>Capability 13: PH Surveillance and Epidemiological Investigation</a:t>
            </a:r>
          </a:p>
          <a:p>
            <a:r>
              <a:rPr lang="en-US" dirty="0"/>
              <a:t>Monitor trends of illness or injury and provide situation awareness</a:t>
            </a:r>
          </a:p>
          <a:p>
            <a:endParaRPr lang="en-US" dirty="0"/>
          </a:p>
          <a:p>
            <a:r>
              <a:rPr lang="en-US" dirty="0"/>
              <a:t>Method example:  PHEP Capability Guide specifically references DE tools (ACE &amp; CASPER) and registries</a:t>
            </a:r>
          </a:p>
          <a:p>
            <a:r>
              <a:rPr lang="en-US" dirty="0"/>
              <a:t>Includes tracking systems, monitoring the exposed, and syndromic surveillance systems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Capability 14: Responder Safety and Health</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Arial" panose="020B0604020202020204" pitchFamily="34" charset="0"/>
                <a:cs typeface="Arial" panose="020B0604020202020204" pitchFamily="34" charset="0"/>
              </a:rPr>
              <a:t>Method example: Emergency Responder Health Monitoring Surveillance (ERHMS) is a health monitoring and surveillance framework for protecting responders through all phases of response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1771775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Rapid Needs Assessments</a:t>
            </a:r>
          </a:p>
          <a:p>
            <a:pPr marL="171450" indent="-171450">
              <a:buFont typeface="Arial" panose="020B0604020202020204" pitchFamily="34" charset="0"/>
              <a:buChar char="•"/>
            </a:pPr>
            <a:r>
              <a:rPr lang="en-US" dirty="0"/>
              <a:t>RNA = systematic process of information collection and analysis regarding the type, depth, and scope of a problem</a:t>
            </a:r>
          </a:p>
          <a:p>
            <a:pPr marL="171450" indent="-171450">
              <a:buFont typeface="Arial" panose="020B0604020202020204" pitchFamily="34" charset="0"/>
              <a:buChar char="•"/>
            </a:pPr>
            <a:r>
              <a:rPr lang="en-US" dirty="0"/>
              <a:t>Are launched early in response phase and can also be done for preparedness and recovery purposes</a:t>
            </a:r>
          </a:p>
          <a:p>
            <a:pPr marL="171450" indent="-171450">
              <a:buFont typeface="Arial" panose="020B0604020202020204" pitchFamily="34" charset="0"/>
              <a:buChar char="•"/>
            </a:pPr>
            <a:r>
              <a:rPr lang="en-US" dirty="0"/>
              <a:t>Identify needs of affected communities in a systematic, timely, and statistically valid manner</a:t>
            </a:r>
          </a:p>
          <a:p>
            <a:pPr marL="171450" indent="-171450">
              <a:buFont typeface="Arial" panose="020B0604020202020204" pitchFamily="34" charset="0"/>
              <a:buChar char="•"/>
            </a:pPr>
            <a:r>
              <a:rPr lang="en-US" dirty="0"/>
              <a:t>Provide basis for appropriate response</a:t>
            </a:r>
          </a:p>
          <a:p>
            <a:endParaRPr lang="en-US" dirty="0"/>
          </a:p>
          <a:p>
            <a:pPr marL="171450" indent="-171450">
              <a:buFont typeface="Arial" panose="020B0604020202020204" pitchFamily="34" charset="0"/>
              <a:buChar char="•"/>
            </a:pPr>
            <a:r>
              <a:rPr lang="en-US" dirty="0"/>
              <a:t>CASPER</a:t>
            </a:r>
            <a:br>
              <a:rPr lang="en-US" dirty="0"/>
            </a:br>
            <a:r>
              <a:rPr lang="en-US" dirty="0"/>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dirty="0"/>
              <a:t>Includes structured, systematic methodology of doing door-to-door survey interviews through two-stage cluster sampling to get a representative sampling of a specific geographic area. (analyzed at household level)</a:t>
            </a:r>
          </a:p>
          <a:p>
            <a:endParaRPr lang="en-US" dirty="0"/>
          </a:p>
          <a:p>
            <a:r>
              <a:rPr lang="en-US" sz="1200" b="1" dirty="0"/>
              <a:t>Guiding principle:</a:t>
            </a:r>
          </a:p>
          <a:p>
            <a:pPr marL="285750" indent="-285750">
              <a:buFont typeface="Arial" panose="020B0604020202020204" pitchFamily="34" charset="0"/>
              <a:buChar char="•"/>
            </a:pPr>
            <a:r>
              <a:rPr lang="en-US" sz="1200" b="0" i="0" u="none" strike="noStrike" kern="1200" baseline="0" dirty="0">
                <a:solidFill>
                  <a:schemeClr val="tx1"/>
                </a:solidFill>
              </a:rPr>
              <a:t>What</a:t>
            </a:r>
            <a:r>
              <a:rPr lang="en-US" sz="1200" b="0" i="0" u="none" strike="noStrike" kern="1200" dirty="0">
                <a:solidFill>
                  <a:schemeClr val="tx1"/>
                </a:solidFill>
              </a:rPr>
              <a:t> do you want to know?</a:t>
            </a:r>
          </a:p>
          <a:p>
            <a:pPr marL="285750" indent="-285750">
              <a:buFont typeface="Arial" panose="020B0604020202020204" pitchFamily="34" charset="0"/>
              <a:buChar char="•"/>
            </a:pPr>
            <a:r>
              <a:rPr lang="en-US" sz="1200" baseline="0" dirty="0"/>
              <a:t>Why do you want to know it?</a:t>
            </a:r>
          </a:p>
          <a:p>
            <a:pPr marL="285750" indent="-285750">
              <a:buFont typeface="Arial" panose="020B0604020202020204" pitchFamily="34" charset="0"/>
              <a:buChar char="•"/>
            </a:pPr>
            <a:r>
              <a:rPr lang="en-US" sz="1200" b="0" i="0" u="none" strike="noStrike" kern="1200" dirty="0">
                <a:solidFill>
                  <a:schemeClr val="tx1"/>
                </a:solidFill>
              </a:rPr>
              <a:t>What are you going to do about it?</a:t>
            </a:r>
          </a:p>
          <a:p>
            <a:r>
              <a:rPr lang="en-US" sz="1200" b="1" baseline="0" dirty="0"/>
              <a:t>Actionable</a:t>
            </a:r>
            <a:r>
              <a:rPr lang="en-US" sz="1200" b="1" dirty="0"/>
              <a:t> – emphasis on “do”</a:t>
            </a:r>
            <a:endParaRPr lang="en-US" sz="1200" b="1" i="0" u="none" strike="noStrike" kern="1200" baseline="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644735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of this CASPER is prior to any event as training application of CASPER</a:t>
            </a:r>
          </a:p>
          <a:p>
            <a:r>
              <a:rPr lang="en-US" dirty="0"/>
              <a:t>Be ready make a plan-</a:t>
            </a:r>
          </a:p>
          <a:p>
            <a:r>
              <a:rPr lang="en-US" dirty="0"/>
              <a:t>Evacuation plans</a:t>
            </a:r>
          </a:p>
          <a:p>
            <a:r>
              <a:rPr lang="en-US" dirty="0"/>
              <a:t>Personal readiness plans</a:t>
            </a:r>
          </a:p>
          <a:p>
            <a:r>
              <a:rPr lang="en-US" dirty="0"/>
              <a:t>Communications</a:t>
            </a:r>
          </a:p>
          <a:p>
            <a:r>
              <a:rPr lang="en-US" dirty="0"/>
              <a:t> </a:t>
            </a:r>
          </a:p>
          <a:p>
            <a:r>
              <a:rPr lang="en-US" b="1" dirty="0"/>
              <a:t>PHEP capabilities: cap 1 community preparedness and cap 4 Emergency Public Information and Warning</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4135705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PHEP Cap:</a:t>
            </a:r>
          </a:p>
          <a:p>
            <a:r>
              <a:rPr lang="en-US" b="1" dirty="0"/>
              <a:t>Capability 13: </a:t>
            </a:r>
            <a:r>
              <a:rPr lang="en-US" b="0" dirty="0"/>
              <a:t>PH Surveillance and Epidemiological Investigation</a:t>
            </a:r>
          </a:p>
          <a:p>
            <a:r>
              <a:rPr lang="en-US" b="0" dirty="0"/>
              <a:t>Monitor trends of illness or injury and provide situation awareness</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3084193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PHEP capabilities: </a:t>
            </a:r>
            <a:r>
              <a:rPr lang="en-US" b="1" dirty="0"/>
              <a:t>cap2 community recovery and cap 4 Emergency Public Information and Warning (informed communication methods as well)</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1025521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Syndromic surveillance uses patient healthcare encounter data and statistical tools to detect, monitor, and characterize unusual activity for further public health investigation or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Allows us to detect potential aberrations in populations more quickly than a traditional outbreak could be detected by diagnostic means.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can come from emergency rooms, poison control centers, emergency medical services, pharmacies, and work or school absenteeism.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are monitored in near real-time as potential indicators of an event, a disease, or an outbreak of public health significance.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171450" indent="-171450">
              <a:buFont typeface="Arial" panose="020B0604020202020204" pitchFamily="34" charset="0"/>
              <a:buChar char="•"/>
            </a:pPr>
            <a:r>
              <a:rPr lang="en-US" dirty="0">
                <a:latin typeface="Avenir" panose="020B0604020202020204"/>
              </a:rPr>
              <a:t>Identifies intra-disaster outbreaks or clusters of conditions</a:t>
            </a:r>
          </a:p>
          <a:p>
            <a:pPr marL="171450" indent="-171450">
              <a:buFont typeface="Arial" panose="020B0604020202020204" pitchFamily="34" charset="0"/>
              <a:buChar char="•"/>
            </a:pPr>
            <a:r>
              <a:rPr lang="en-US" dirty="0">
                <a:latin typeface="Avenir" panose="020B0604020202020204"/>
              </a:rPr>
              <a:t>Characterizes burden of incident on affected sub-populations</a:t>
            </a:r>
          </a:p>
          <a:p>
            <a:pPr marL="171450" indent="-171450">
              <a:buFont typeface="Arial" panose="020B0604020202020204" pitchFamily="34" charset="0"/>
              <a:buChar char="•"/>
            </a:pPr>
            <a:r>
              <a:rPr lang="en-US" dirty="0">
                <a:latin typeface="Avenir" panose="020B0604020202020204"/>
              </a:rPr>
              <a:t>Provides descriptive analysis of conditions, injuries, and fatalities</a:t>
            </a:r>
          </a:p>
          <a:p>
            <a:pPr marL="171450" indent="-171450">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endParaRPr lang="en-US" dirty="0">
              <a:latin typeface="Avenir" panose="020B0604020202020204"/>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4259146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PHEP capabilities this meets: cap 3</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23</a:t>
            </a:fld>
            <a:endParaRPr lang="en-US"/>
          </a:p>
        </p:txBody>
      </p:sp>
    </p:spTree>
    <p:extLst>
      <p:ext uri="{BB962C8B-B14F-4D97-AF65-F5344CB8AC3E}">
        <p14:creationId xmlns:p14="http://schemas.microsoft.com/office/powerpoint/2010/main" val="10551738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Rapid assessment during the aftermath of large-scale chemical releases resulting in multiple casualties</a:t>
            </a:r>
          </a:p>
          <a:p>
            <a:r>
              <a:rPr lang="en-US" dirty="0"/>
              <a:t>Unlike a CASPER which is a method, ACE is a toolkit and can use any epi approach </a:t>
            </a:r>
          </a:p>
          <a:p>
            <a:r>
              <a:rPr lang="en-US" dirty="0"/>
              <a:t>Toolkit includes: standardized surveys, consent forms, medical chart abstraction form, data entry programs, geospatial analysis tools, and laboratory specimen testing</a:t>
            </a:r>
          </a:p>
          <a:p>
            <a:r>
              <a:rPr lang="en-US" dirty="0"/>
              <a:t>All materials are modifiable and adaptable to local incident needs</a:t>
            </a:r>
          </a:p>
          <a:p>
            <a:r>
              <a:rPr lang="en-US" dirty="0"/>
              <a:t>ATSDR built the ACE program based on lessons learned from the Graniteville, South Carolina, train derailment that released chlorine gas</a:t>
            </a:r>
          </a:p>
          <a:p>
            <a:endParaRPr lang="en-US" dirty="0"/>
          </a:p>
          <a:p>
            <a:r>
              <a:rPr lang="en-US" dirty="0"/>
              <a:t>ACE is public health lane</a:t>
            </a:r>
          </a:p>
          <a:p>
            <a:r>
              <a:rPr lang="en-US" dirty="0"/>
              <a:t>Look at health impacts and root causes of exposure</a:t>
            </a:r>
          </a:p>
          <a:p>
            <a:r>
              <a:rPr lang="en-US" dirty="0"/>
              <a:t>Focus on appropriate response from health perspective</a:t>
            </a:r>
          </a:p>
          <a:p>
            <a:r>
              <a:rPr lang="en-US" dirty="0"/>
              <a:t>Collaborative project with multiple disciplines</a:t>
            </a:r>
          </a:p>
          <a:p>
            <a:endParaRPr lang="en-US" dirty="0"/>
          </a:p>
          <a:p>
            <a:r>
              <a:rPr lang="en-US" dirty="0"/>
              <a:t>Benefits :</a:t>
            </a:r>
          </a:p>
          <a:p>
            <a:r>
              <a:rPr lang="en-US" dirty="0"/>
              <a:t>1. Identify actions to prevent future incidents</a:t>
            </a:r>
          </a:p>
          <a:p>
            <a:r>
              <a:rPr lang="en-US" dirty="0"/>
              <a:t>2. Roster exposed cohort of individuals for further follow-up</a:t>
            </a:r>
          </a:p>
          <a:p>
            <a:r>
              <a:rPr lang="en-US" dirty="0"/>
              <a:t>3. After action and improvement planning for public health and safety response</a:t>
            </a:r>
          </a:p>
          <a:p>
            <a:r>
              <a:rPr lang="en-US" dirty="0"/>
              <a:t>4. Identify health effects in the community, workers, and first responders</a:t>
            </a:r>
          </a:p>
          <a:p>
            <a:r>
              <a:rPr lang="en-US" dirty="0"/>
              <a:t>5. Determine appropriate medical treatment and efficacy of decontamination</a:t>
            </a:r>
          </a:p>
          <a:p>
            <a:r>
              <a:rPr lang="en-US" dirty="0"/>
              <a:t>6. Collaborate with many disciplines PH usually doesn’t cross paths with</a:t>
            </a:r>
          </a:p>
          <a:p>
            <a:endParaRPr lang="en-US" dirty="0"/>
          </a:p>
        </p:txBody>
      </p:sp>
      <p:sp>
        <p:nvSpPr>
          <p:cNvPr id="4" name="Slide Number Placeholder 3"/>
          <p:cNvSpPr>
            <a:spLocks noGrp="1"/>
          </p:cNvSpPr>
          <p:nvPr>
            <p:ph type="sldNum" sz="quarter" idx="5"/>
          </p:nvPr>
        </p:nvSpPr>
        <p:spPr/>
        <p:txBody>
          <a:bodyPr/>
          <a:lstStyle/>
          <a:p>
            <a:fld id="{4EF48850-547B-49C8-82EE-DBCB0B37F5AC}" type="slidenum">
              <a:rPr lang="en-US" smtClean="0"/>
              <a:t>24</a:t>
            </a:fld>
            <a:endParaRPr lang="en-US"/>
          </a:p>
        </p:txBody>
      </p:sp>
    </p:spTree>
    <p:extLst>
      <p:ext uri="{BB962C8B-B14F-4D97-AF65-F5344CB8AC3E}">
        <p14:creationId xmlns:p14="http://schemas.microsoft.com/office/powerpoint/2010/main" val="41815092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Vinyl chloride is a colorless, sweet-smelling gas, the inhalation of which can cause respiratory and neurological symptoms, and, at</a:t>
            </a:r>
          </a:p>
          <a:p>
            <a:r>
              <a:rPr lang="en-US" dirty="0"/>
              <a:t>high concentrations, can cause cardiac dysrhythmia, loss of consciousness, and death.</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Informed future planning for evacuation and shelter in place clarifying directions. Most got info. from tv or neighbors , although prefer to get from person of authority.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r>
              <a:rPr lang="en-US" dirty="0"/>
              <a:t>PHEP cap this meets:</a:t>
            </a:r>
          </a:p>
          <a:p>
            <a:r>
              <a:rPr lang="en-US" b="1" dirty="0"/>
              <a:t>Capability 4: </a:t>
            </a:r>
            <a:r>
              <a:rPr lang="en-US" dirty="0"/>
              <a:t>Emergency Public Information and Warning</a:t>
            </a:r>
          </a:p>
          <a:p>
            <a:r>
              <a:rPr lang="en-US" dirty="0"/>
              <a:t>Inform health alerts and the development of educational materials</a:t>
            </a:r>
          </a:p>
          <a:p>
            <a:endParaRPr lang="en-US" dirty="0"/>
          </a:p>
          <a:p>
            <a:r>
              <a:rPr lang="en-US" b="1" dirty="0"/>
              <a:t>Capability 13: </a:t>
            </a:r>
            <a:r>
              <a:rPr lang="en-US" dirty="0"/>
              <a:t>PH Surveillance and Epidemiological Investigation</a:t>
            </a:r>
          </a:p>
          <a:p>
            <a:r>
              <a:rPr lang="en-US" dirty="0"/>
              <a:t>Monitor trends of illness or injury and provide situation awareness</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1946379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a:t>Familiar with cancer registry</a:t>
            </a:r>
          </a:p>
          <a:p>
            <a:r>
              <a:rPr lang="en-US" dirty="0"/>
              <a:t>What do we do in cases when resulting illnesses, injuries, or disabilities—including emotional trauma—may not be recognized or resolved in the immediate post-disaster period?</a:t>
            </a:r>
          </a:p>
          <a:p>
            <a:r>
              <a:rPr lang="en-US" dirty="0"/>
              <a:t>Disaster epi-related registries: CDC Zika and WTC post 9/11 </a:t>
            </a:r>
          </a:p>
          <a:p>
            <a:endParaRPr lang="en-US" dirty="0"/>
          </a:p>
          <a:p>
            <a:r>
              <a:rPr lang="en-US" dirty="0"/>
              <a:t>WTC post 9/11: </a:t>
            </a:r>
            <a:r>
              <a:rPr lang="en-US" sz="1200" kern="1200" dirty="0">
                <a:solidFill>
                  <a:schemeClr val="tx1"/>
                </a:solidFill>
                <a:effectLst/>
                <a:latin typeface="+mn-lt"/>
                <a:ea typeface="+mn-ea"/>
                <a:cs typeface="+mn-cs"/>
              </a:rPr>
              <a:t>Results will help determine to what extend physical and mental health conditions have persisted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more recent registry, is CDC’s Zika pregnancy and infant registry. Pregnant women with lab confirmed Zika are included to identify adverse pregnancy outcomes to make recommendations to clinicians for care and Zika prevention.</a:t>
            </a:r>
          </a:p>
          <a:p>
            <a:endParaRPr lang="en-US" dirty="0"/>
          </a:p>
          <a:p>
            <a:r>
              <a:rPr lang="en-US" dirty="0"/>
              <a:t>Before we get to registries, there’s tracking and rosters</a:t>
            </a:r>
          </a:p>
          <a:p>
            <a:endParaRPr lang="en-US" dirty="0"/>
          </a:p>
          <a:p>
            <a:r>
              <a:rPr lang="en-US" dirty="0"/>
              <a:t>Tracking </a:t>
            </a:r>
          </a:p>
          <a:p>
            <a:r>
              <a:rPr lang="en-US" dirty="0"/>
              <a:t>Collection and integration of data from environmental monitoring, exposure, and health effects in people over time </a:t>
            </a:r>
          </a:p>
          <a:p>
            <a:r>
              <a:rPr lang="en-US" dirty="0"/>
              <a:t>Can be used for short-term or long-term follow up</a:t>
            </a:r>
          </a:p>
          <a:p>
            <a:endParaRPr lang="en-US" dirty="0"/>
          </a:p>
          <a:p>
            <a:r>
              <a:rPr lang="en-US" dirty="0"/>
              <a:t>Rosters</a:t>
            </a:r>
          </a:p>
          <a:p>
            <a:r>
              <a:rPr lang="en-US" dirty="0"/>
              <a:t>Early assessment tool to quickly find people affected by disaster</a:t>
            </a:r>
          </a:p>
          <a:p>
            <a:r>
              <a:rPr lang="en-US" dirty="0"/>
              <a:t>Collect information on the exposed persons for follow-up</a:t>
            </a:r>
          </a:p>
          <a:p>
            <a:r>
              <a:rPr lang="en-US" dirty="0"/>
              <a:t>Can be used to populate future registries</a:t>
            </a:r>
          </a:p>
          <a:p>
            <a:endParaRPr lang="en-US" dirty="0"/>
          </a:p>
          <a:p>
            <a:r>
              <a:rPr lang="en-US" dirty="0"/>
              <a:t>Registries</a:t>
            </a:r>
          </a:p>
          <a:p>
            <a:r>
              <a:rPr lang="en-US" dirty="0"/>
              <a:t>Track affected people for medium to long-term health consequences</a:t>
            </a:r>
          </a:p>
          <a:p>
            <a:r>
              <a:rPr lang="en-US" dirty="0"/>
              <a:t>Inform needs for continuing medical/behavioral care or establishing public health measures</a:t>
            </a:r>
          </a:p>
          <a:p>
            <a:r>
              <a:rPr lang="en-US" dirty="0"/>
              <a:t>Follow exposed population for conditions that may have delayed symptom onsets</a:t>
            </a:r>
          </a:p>
          <a:p>
            <a:endParaRPr lang="en-US" dirty="0"/>
          </a:p>
          <a:p>
            <a:r>
              <a:rPr lang="en-US" dirty="0"/>
              <a:t>In all three approaches, we typically gather initial information during response and recovery phases</a:t>
            </a:r>
          </a:p>
          <a:p>
            <a:r>
              <a:rPr lang="en-US" dirty="0"/>
              <a:t>Ultimately, these approaches inform ongoing care, future public health interventions, and public health emergency planning and preparedness</a:t>
            </a:r>
          </a:p>
          <a:p>
            <a:endParaRPr lang="en-US" b="1" dirty="0"/>
          </a:p>
          <a:p>
            <a:r>
              <a:rPr lang="en-US" b="1" dirty="0"/>
              <a:t>Meets cap. 13</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26</a:t>
            </a:fld>
            <a:endParaRPr lang="en-US"/>
          </a:p>
        </p:txBody>
      </p:sp>
    </p:spTree>
    <p:extLst>
      <p:ext uri="{BB962C8B-B14F-4D97-AF65-F5344CB8AC3E}">
        <p14:creationId xmlns:p14="http://schemas.microsoft.com/office/powerpoint/2010/main" val="26888284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CDC Emergency Responder Health Monitoring Surveillance (ERHMS) is a health monitoring and surveillance framework for protecting responders through all phases of response</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Collaboration with epidemiology, industrial hygiene, and emergency managers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Key questions to ask:</a:t>
            </a:r>
          </a:p>
          <a:p>
            <a:pPr lvl="1"/>
            <a:r>
              <a:rPr lang="en-US" sz="1400" b="1" dirty="0">
                <a:latin typeface="Arial" panose="020B0604020202020204" pitchFamily="34" charset="0"/>
                <a:cs typeface="Arial" panose="020B0604020202020204" pitchFamily="34" charset="0"/>
              </a:rPr>
              <a:t>Pre-deployment: </a:t>
            </a:r>
            <a:r>
              <a:rPr lang="en-US" sz="1400" dirty="0">
                <a:latin typeface="Arial" panose="020B0604020202020204" pitchFamily="34" charset="0"/>
                <a:cs typeface="Arial" panose="020B0604020202020204" pitchFamily="34" charset="0"/>
              </a:rPr>
              <a:t>which responders are “ready,” credentialed, and available to respond?</a:t>
            </a:r>
          </a:p>
          <a:p>
            <a:pPr lvl="1"/>
            <a:r>
              <a:rPr lang="en-US" sz="1400" b="1" dirty="0">
                <a:latin typeface="Arial" panose="020B0604020202020204" pitchFamily="34" charset="0"/>
                <a:cs typeface="Arial" panose="020B0604020202020204" pitchFamily="34" charset="0"/>
              </a:rPr>
              <a:t>Deployment: </a:t>
            </a:r>
            <a:r>
              <a:rPr lang="en-US" sz="1400" dirty="0">
                <a:latin typeface="Arial" panose="020B0604020202020204" pitchFamily="34" charset="0"/>
                <a:cs typeface="Arial" panose="020B0604020202020204" pitchFamily="34" charset="0"/>
              </a:rPr>
              <a:t>who are the responders on-site, and to what are they exposed? How is their health?</a:t>
            </a:r>
          </a:p>
          <a:p>
            <a:pPr lvl="1"/>
            <a:r>
              <a:rPr lang="en-US" sz="1400" b="1" dirty="0">
                <a:latin typeface="Arial" panose="020B0604020202020204" pitchFamily="34" charset="0"/>
                <a:cs typeface="Arial" panose="020B0604020202020204" pitchFamily="34" charset="0"/>
              </a:rPr>
              <a:t>Post-deployment: </a:t>
            </a:r>
            <a:r>
              <a:rPr lang="en-US" sz="1400" dirty="0">
                <a:latin typeface="Arial" panose="020B0604020202020204" pitchFamily="34" charset="0"/>
                <a:cs typeface="Arial" panose="020B0604020202020204" pitchFamily="34" charset="0"/>
              </a:rPr>
              <a:t>what did the responders do while deployed, how is their health now, and what to what were they exposed during the entire deployment?</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27</a:t>
            </a:fld>
            <a:endParaRPr lang="en-US"/>
          </a:p>
        </p:txBody>
      </p:sp>
    </p:spTree>
    <p:extLst>
      <p:ext uri="{BB962C8B-B14F-4D97-AF65-F5344CB8AC3E}">
        <p14:creationId xmlns:p14="http://schemas.microsoft.com/office/powerpoint/2010/main" val="4039580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Any state receiving this funding can implement ERHMS to meet </a:t>
            </a:r>
            <a:r>
              <a:rPr lang="en-US" b="1" dirty="0"/>
              <a:t>Capability 14 or 15 (Volunteer Management).</a:t>
            </a:r>
          </a:p>
          <a:p>
            <a:endParaRPr lang="en-US" dirty="0"/>
          </a:p>
          <a:p>
            <a:r>
              <a:rPr lang="en-US" dirty="0"/>
              <a:t>Can also be conducted as a drill for planning purposes:</a:t>
            </a:r>
          </a:p>
          <a:p>
            <a:pPr algn="l"/>
            <a:r>
              <a:rPr lang="en-US" sz="1800" b="0" i="0" u="none" strike="noStrike" baseline="0" dirty="0">
                <a:latin typeface="Calibri" panose="020F0502020204030204" pitchFamily="34" charset="0"/>
              </a:rPr>
              <a:t>Monongalia County Health Department was able to implement ERHMS™ during a multi-agency,</a:t>
            </a:r>
          </a:p>
          <a:p>
            <a:pPr algn="l"/>
            <a:r>
              <a:rPr lang="en-US" sz="1800" b="0" i="0" u="none" strike="noStrike" baseline="0" dirty="0">
                <a:latin typeface="Calibri" panose="020F0502020204030204" pitchFamily="34" charset="0"/>
              </a:rPr>
              <a:t>statewide emergency drill, Operation Dawson Storm. The drill was conducted in July 2016 in</a:t>
            </a:r>
          </a:p>
          <a:p>
            <a:pPr algn="l"/>
            <a:r>
              <a:rPr lang="en-US" sz="1800" b="0" i="0" u="none" strike="noStrike" baseline="0" dirty="0">
                <a:latin typeface="Calibri" panose="020F0502020204030204" pitchFamily="34" charset="0"/>
              </a:rPr>
              <a:t>Morgantown, WV with military, emergency medical personnel, law enforcement, and public health</a:t>
            </a:r>
          </a:p>
          <a:p>
            <a:pPr algn="l"/>
            <a:r>
              <a:rPr lang="en-US" sz="1800" b="0" i="0" u="none" strike="noStrike" baseline="0" dirty="0">
                <a:latin typeface="Calibri" panose="020F0502020204030204" pitchFamily="34" charset="0"/>
              </a:rPr>
              <a:t>officials and focused on potential exposure to a radiological source. The health department focused on</a:t>
            </a:r>
          </a:p>
          <a:p>
            <a:pPr algn="l"/>
            <a:r>
              <a:rPr lang="en-US" sz="1800" b="0" i="0" u="none" strike="noStrike" baseline="0" dirty="0">
                <a:latin typeface="Calibri" panose="020F0502020204030204" pitchFamily="34" charset="0"/>
              </a:rPr>
              <a:t>conducting health monitoring of first responders before the drill and after the drill and developed </a:t>
            </a:r>
            <a:r>
              <a:rPr lang="en-US" sz="1800" b="0" i="0" u="none" strike="noStrike" baseline="0" dirty="0" err="1">
                <a:latin typeface="Calibri" panose="020F0502020204030204" pitchFamily="34" charset="0"/>
              </a:rPr>
              <a:t>preand</a:t>
            </a:r>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post-drill questionnaires.</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28</a:t>
            </a:fld>
            <a:endParaRPr lang="en-US"/>
          </a:p>
        </p:txBody>
      </p:sp>
    </p:spTree>
    <p:extLst>
      <p:ext uri="{BB962C8B-B14F-4D97-AF65-F5344CB8AC3E}">
        <p14:creationId xmlns:p14="http://schemas.microsoft.com/office/powerpoint/2010/main" val="6246788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29</a:t>
            </a:fld>
            <a:endParaRPr lang="en-US"/>
          </a:p>
        </p:txBody>
      </p:sp>
    </p:spTree>
    <p:extLst>
      <p:ext uri="{BB962C8B-B14F-4D97-AF65-F5344CB8AC3E}">
        <p14:creationId xmlns:p14="http://schemas.microsoft.com/office/powerpoint/2010/main" val="34328946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30</a:t>
            </a:fld>
            <a:endParaRPr lang="en-US"/>
          </a:p>
        </p:txBody>
      </p:sp>
    </p:spTree>
    <p:extLst>
      <p:ext uri="{BB962C8B-B14F-4D97-AF65-F5344CB8AC3E}">
        <p14:creationId xmlns:p14="http://schemas.microsoft.com/office/powerpoint/2010/main" val="41050254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CSTE DE tool repository: https://www.cste.org/page/epidisaster</a:t>
            </a:r>
          </a:p>
          <a:p>
            <a:r>
              <a:rPr lang="en-US" dirty="0"/>
              <a:t>NEW DE resource guide: https://cdn.ymaws.com/www.cste.org/resource/resmgr/disasterepi/DE_Resource_Guide_Final_v3.pdf</a:t>
            </a:r>
          </a:p>
          <a:p>
            <a:endParaRPr lang="en-US" dirty="0"/>
          </a:p>
        </p:txBody>
      </p:sp>
      <p:sp>
        <p:nvSpPr>
          <p:cNvPr id="4" name="Slide Number Placeholder 3"/>
          <p:cNvSpPr>
            <a:spLocks noGrp="1"/>
          </p:cNvSpPr>
          <p:nvPr>
            <p:ph type="sldNum" sz="quarter" idx="5"/>
          </p:nvPr>
        </p:nvSpPr>
        <p:spPr/>
        <p:txBody>
          <a:bodyPr/>
          <a:lstStyle/>
          <a:p>
            <a:fld id="{4EF48850-547B-49C8-82EE-DBCB0B37F5AC}" type="slidenum">
              <a:rPr lang="en-US" smtClean="0"/>
              <a:t>31</a:t>
            </a:fld>
            <a:endParaRPr lang="en-US"/>
          </a:p>
        </p:txBody>
      </p:sp>
    </p:spTree>
    <p:extLst>
      <p:ext uri="{BB962C8B-B14F-4D97-AF65-F5344CB8AC3E}">
        <p14:creationId xmlns:p14="http://schemas.microsoft.com/office/powerpoint/2010/main" val="35728267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Polling questions consist of multiple choice, multiple answer or short answer questions.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Identify questions to poll the audience during the presentation.  </a:t>
            </a:r>
          </a:p>
          <a:p>
            <a:endParaRPr lang="en-US" dirty="0"/>
          </a:p>
          <a:p>
            <a:r>
              <a:rPr lang="en-US" b="1" dirty="0"/>
              <a:t>In the note section of slides- Synchronize the questions with slides.</a:t>
            </a:r>
          </a:p>
          <a:p>
            <a:endParaRPr lang="en-US" b="1" dirty="0"/>
          </a:p>
          <a:p>
            <a:r>
              <a:rPr lang="en-US" b="1" dirty="0"/>
              <a:t>Identify slide # and corresponding polling question.</a:t>
            </a:r>
          </a:p>
          <a:p>
            <a:endParaRPr lang="en-US" b="1"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32</a:t>
            </a:fld>
            <a:endParaRPr lang="en-US"/>
          </a:p>
        </p:txBody>
      </p:sp>
    </p:spTree>
    <p:extLst>
      <p:ext uri="{BB962C8B-B14F-4D97-AF65-F5344CB8AC3E}">
        <p14:creationId xmlns:p14="http://schemas.microsoft.com/office/powerpoint/2010/main" val="17629461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dirty="0">
                <a:latin typeface="+mj-lt"/>
              </a:rPr>
              <a:t>These pre-planned questions will be read during the questions and answer period.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33</a:t>
            </a:fld>
            <a:endParaRPr lang="en-US"/>
          </a:p>
        </p:txBody>
      </p:sp>
    </p:spTree>
    <p:extLst>
      <p:ext uri="{BB962C8B-B14F-4D97-AF65-F5344CB8AC3E}">
        <p14:creationId xmlns:p14="http://schemas.microsoft.com/office/powerpoint/2010/main" val="23174065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Anchor Script:</a:t>
            </a:r>
            <a:r>
              <a:rPr lang="en-US" dirty="0"/>
              <a:t> </a:t>
            </a:r>
          </a:p>
          <a:p>
            <a:r>
              <a:rPr lang="en-US" dirty="0"/>
              <a:t>I want to thank our presenters </a:t>
            </a:r>
            <a:r>
              <a:rPr lang="en-US" u="sng" dirty="0"/>
              <a:t>_________________ </a:t>
            </a:r>
            <a:r>
              <a:rPr lang="en-US" dirty="0"/>
              <a:t>for taking time from their busy schedule to present today.  It was an informative session.  </a:t>
            </a:r>
          </a:p>
          <a:p>
            <a:r>
              <a:rPr lang="en-US" sz="1200" dirty="0"/>
              <a:t>We have </a:t>
            </a:r>
            <a:r>
              <a:rPr lang="en-US" dirty="0"/>
              <a:t>a few</a:t>
            </a:r>
            <a:r>
              <a:rPr lang="en-US" sz="1200" dirty="0"/>
              <a:t> minutes left in this hour so let’s see if we have any questions.  We’ll start with the questions in the chat box &amp; submitted in the q&amp;a .  Our own __________ has been supporting as a chat box moderator_______, what questions have we received?  Thanks folks.  Great questions. </a:t>
            </a:r>
          </a:p>
          <a:p>
            <a:r>
              <a:rPr lang="en-US" sz="1200" dirty="0"/>
              <a:t>AFTER QUESTIONS ARE ALL RECEIVED:</a:t>
            </a:r>
          </a:p>
          <a:p>
            <a:r>
              <a:rPr lang="en-US" sz="1200" dirty="0"/>
              <a:t>We have a few minutes remaining. </a:t>
            </a:r>
            <a:r>
              <a:rPr lang="en-US" sz="1200" u="sng" dirty="0"/>
              <a:t>______________ </a:t>
            </a:r>
            <a:r>
              <a:rPr lang="en-US" sz="1200" dirty="0"/>
              <a:t>are there any last comments you’d like to conclude with.</a:t>
            </a:r>
          </a:p>
          <a:p>
            <a:endParaRPr lang="en-US" sz="1200" dirty="0"/>
          </a:p>
          <a:p>
            <a:r>
              <a:rPr lang="en-US" i="1" dirty="0"/>
              <a:t>Thank you, everyone. It was a pleasure being with you today.</a:t>
            </a:r>
            <a:r>
              <a:rPr lang="en-US" dirty="0"/>
              <a:t> Please check the DSLR Friday updates for any upcoming webinars.  As a reminder, the evaluation survey in the chat box will be used to gather your feedback to improve our webinars. </a:t>
            </a:r>
          </a:p>
          <a:p>
            <a:r>
              <a:rPr lang="en-US" dirty="0"/>
              <a:t>In addition, </a:t>
            </a:r>
            <a:r>
              <a:rPr lang="en-US" sz="1200" dirty="0"/>
              <a:t>a copy of the slides have been made available to you in the </a:t>
            </a:r>
            <a:r>
              <a:rPr lang="en-US" dirty="0"/>
              <a:t>chat box</a:t>
            </a:r>
            <a:r>
              <a:rPr lang="en-US" sz="1200" dirty="0"/>
              <a:t>.  We’re working harder to ensure these sessions are be posted in On-TRAC sooner.  So, you can look forward to that within a week or two. </a:t>
            </a:r>
          </a:p>
          <a:p>
            <a:endParaRPr lang="en-US" i="1" dirty="0"/>
          </a:p>
          <a:p>
            <a:r>
              <a:rPr lang="en-US" i="1" dirty="0"/>
              <a:t>Thanks again for joining us today and we will see you next time.</a:t>
            </a:r>
            <a:endParaRPr lang="en-US" sz="1200" dirty="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34</a:t>
            </a:fld>
            <a:endParaRPr lang="en-US"/>
          </a:p>
        </p:txBody>
      </p:sp>
    </p:spTree>
    <p:extLst>
      <p:ext uri="{BB962C8B-B14F-4D97-AF65-F5344CB8AC3E}">
        <p14:creationId xmlns:p14="http://schemas.microsoft.com/office/powerpoint/2010/main" val="16310640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sp>
        <p:nvSpPr>
          <p:cNvPr id="37" name="Rectangle 36"/>
          <p:cNvSpPr>
            <a:spLocks noChangeArrowheads="1"/>
          </p:cNvSpPr>
          <p:nvPr userDrawn="1"/>
        </p:nvSpPr>
        <p:spPr bwMode="auto">
          <a:xfrm>
            <a:off x="-8603" y="171611"/>
            <a:ext cx="9152602" cy="724581"/>
          </a:xfrm>
          <a:prstGeom prst="rect">
            <a:avLst/>
          </a:prstGeom>
          <a:solidFill>
            <a:srgbClr val="003057"/>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bk object 25"/>
          <p:cNvSpPr/>
          <p:nvPr userDrawn="1"/>
        </p:nvSpPr>
        <p:spPr>
          <a:xfrm>
            <a:off x="-14758" y="0"/>
            <a:ext cx="523208" cy="17161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2C5277"/>
          </a:solidFill>
        </p:spPr>
        <p:txBody>
          <a:bodyPr wrap="square" lIns="0" tIns="0" rIns="0" bIns="0" rtlCol="0"/>
          <a:lstStyle/>
          <a:p>
            <a:endParaRPr/>
          </a:p>
        </p:txBody>
      </p:sp>
      <p:sp>
        <p:nvSpPr>
          <p:cNvPr id="30" name="bk object 26"/>
          <p:cNvSpPr/>
          <p:nvPr userDrawn="1"/>
        </p:nvSpPr>
        <p:spPr>
          <a:xfrm>
            <a:off x="332227" y="0"/>
            <a:ext cx="864928" cy="17161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496885"/>
          </a:solidFill>
        </p:spPr>
        <p:txBody>
          <a:bodyPr wrap="square" lIns="0" tIns="0" rIns="0" bIns="0" rtlCol="0"/>
          <a:lstStyle/>
          <a:p>
            <a:endParaRPr/>
          </a:p>
        </p:txBody>
      </p:sp>
      <p:sp>
        <p:nvSpPr>
          <p:cNvPr id="31" name="bk object 27"/>
          <p:cNvSpPr/>
          <p:nvPr userDrawn="1"/>
        </p:nvSpPr>
        <p:spPr>
          <a:xfrm>
            <a:off x="864934" y="0"/>
            <a:ext cx="1345620" cy="17161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2C5277"/>
          </a:solidFill>
        </p:spPr>
        <p:txBody>
          <a:bodyPr wrap="square" lIns="0" tIns="0" rIns="0" bIns="0" rtlCol="0"/>
          <a:lstStyle/>
          <a:p>
            <a:endParaRPr/>
          </a:p>
        </p:txBody>
      </p:sp>
      <p:sp>
        <p:nvSpPr>
          <p:cNvPr id="32" name="bk object 28"/>
          <p:cNvSpPr/>
          <p:nvPr userDrawn="1"/>
        </p:nvSpPr>
        <p:spPr>
          <a:xfrm>
            <a:off x="1642510" y="0"/>
            <a:ext cx="1364657" cy="17161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496885"/>
          </a:solidFill>
        </p:spPr>
        <p:txBody>
          <a:bodyPr wrap="square" lIns="0" tIns="0" rIns="0" bIns="0" rtlCol="0"/>
          <a:lstStyle/>
          <a:p>
            <a:endParaRPr/>
          </a:p>
        </p:txBody>
      </p:sp>
      <p:sp>
        <p:nvSpPr>
          <p:cNvPr id="33" name="bk object 29"/>
          <p:cNvSpPr/>
          <p:nvPr userDrawn="1"/>
        </p:nvSpPr>
        <p:spPr>
          <a:xfrm>
            <a:off x="2293767" y="0"/>
            <a:ext cx="939173" cy="17161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617B96"/>
          </a:solidFill>
        </p:spPr>
        <p:txBody>
          <a:bodyPr wrap="square" lIns="0" tIns="0" rIns="0" bIns="0" rtlCol="0"/>
          <a:lstStyle/>
          <a:p>
            <a:endParaRPr/>
          </a:p>
        </p:txBody>
      </p:sp>
      <p:sp>
        <p:nvSpPr>
          <p:cNvPr id="34" name="bk object 30"/>
          <p:cNvSpPr/>
          <p:nvPr userDrawn="1"/>
        </p:nvSpPr>
        <p:spPr>
          <a:xfrm>
            <a:off x="2544174" y="0"/>
            <a:ext cx="2487857" cy="17161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728498"/>
          </a:solidFill>
        </p:spPr>
        <p:txBody>
          <a:bodyPr wrap="square" lIns="0" tIns="0" rIns="0" bIns="0" rtlCol="0"/>
          <a:lstStyle/>
          <a:p>
            <a:endParaRPr/>
          </a:p>
        </p:txBody>
      </p:sp>
      <p:sp>
        <p:nvSpPr>
          <p:cNvPr id="35" name="bk object 31"/>
          <p:cNvSpPr/>
          <p:nvPr userDrawn="1"/>
        </p:nvSpPr>
        <p:spPr>
          <a:xfrm>
            <a:off x="3827278" y="0"/>
            <a:ext cx="1918325" cy="17161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607B95"/>
          </a:solidFill>
        </p:spPr>
        <p:txBody>
          <a:bodyPr wrap="square" lIns="0" tIns="0" rIns="0" bIns="0" rtlCol="0"/>
          <a:lstStyle/>
          <a:p>
            <a:endParaRPr/>
          </a:p>
        </p:txBody>
      </p:sp>
      <p:sp>
        <p:nvSpPr>
          <p:cNvPr id="36" name="bk object 32"/>
          <p:cNvSpPr/>
          <p:nvPr userDrawn="1"/>
        </p:nvSpPr>
        <p:spPr>
          <a:xfrm>
            <a:off x="4451306" y="0"/>
            <a:ext cx="4692693" cy="17161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536D84"/>
              </a:gs>
              <a:gs pos="100000">
                <a:srgbClr val="003057"/>
              </a:gs>
            </a:gsLst>
            <a:lin ang="0" scaled="0"/>
          </a:gradFill>
        </p:spPr>
        <p:txBody>
          <a:bodyPr wrap="square" lIns="0" tIns="0" rIns="0" bIns="0" rtlCol="0"/>
          <a:lstStyle/>
          <a:p>
            <a:endParaRPr/>
          </a:p>
        </p:txBody>
      </p:sp>
      <p:cxnSp>
        <p:nvCxnSpPr>
          <p:cNvPr id="45" name="Straight Connector 44"/>
          <p:cNvCxnSpPr/>
          <p:nvPr userDrawn="1"/>
        </p:nvCxnSpPr>
        <p:spPr>
          <a:xfrm>
            <a:off x="-14758" y="171611"/>
            <a:ext cx="9158757" cy="0"/>
          </a:xfrm>
          <a:prstGeom prst="line">
            <a:avLst/>
          </a:prstGeom>
          <a:ln w="25400">
            <a:solidFill>
              <a:srgbClr val="4B677F"/>
            </a:solidFill>
          </a:ln>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userDrawn="1">
            <p:ph type="title"/>
          </p:nvPr>
        </p:nvSpPr>
        <p:spPr>
          <a:xfrm>
            <a:off x="457200" y="1039553"/>
            <a:ext cx="8229600" cy="866834"/>
          </a:xfrm>
          <a:prstGeom prst="rect">
            <a:avLst/>
          </a:prstGeom>
        </p:spPr>
        <p:txBody>
          <a:bodyPr/>
          <a:lstStyle>
            <a:lvl1pPr algn="l">
              <a:lnSpc>
                <a:spcPts val="3000"/>
              </a:lnSpc>
              <a:defRPr sz="2800" b="1" baseline="0">
                <a:solidFill>
                  <a:srgbClr val="003057"/>
                </a:solidFill>
                <a:effectLst/>
                <a:latin typeface="Calibri" pitchFamily="34" charset="0"/>
              </a:defRPr>
            </a:lvl1pPr>
          </a:lstStyle>
          <a:p>
            <a:endParaRPr lang="en-US" dirty="0"/>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213D"/>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00213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457200" y="168429"/>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 for Preparedness and Response</a:t>
            </a:r>
          </a:p>
        </p:txBody>
      </p:sp>
      <p:pic>
        <p:nvPicPr>
          <p:cNvPr id="18" name="Picture 17"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00326" y="85079"/>
            <a:ext cx="1254584" cy="719251"/>
          </a:xfrm>
          <a:prstGeom prst="rect">
            <a:avLst/>
          </a:prstGeom>
        </p:spPr>
      </p:pic>
      <p:pic>
        <p:nvPicPr>
          <p:cNvPr id="17" name="Picture 16">
            <a:extLst>
              <a:ext uri="{FF2B5EF4-FFF2-40B4-BE49-F238E27FC236}">
                <a16:creationId xmlns:a16="http://schemas.microsoft.com/office/drawing/2014/main" id="{34DDDC67-B286-4E2C-9392-4DFC84CBF259}"/>
              </a:ext>
            </a:extLst>
          </p:cNvPr>
          <p:cNvPicPr>
            <a:picLocks noChangeAspect="1"/>
          </p:cNvPicPr>
          <p:nvPr userDrawn="1"/>
        </p:nvPicPr>
        <p:blipFill rotWithShape="1">
          <a:blip r:embed="rId3"/>
          <a:srcRect l="26875" t="50000" r="58333" b="22917"/>
          <a:stretch/>
        </p:blipFill>
        <p:spPr>
          <a:xfrm>
            <a:off x="7561352" y="4174211"/>
            <a:ext cx="1578082" cy="866834"/>
          </a:xfrm>
          <a:prstGeom prst="rect">
            <a:avLst/>
          </a:prstGeom>
        </p:spPr>
      </p:pic>
    </p:spTree>
    <p:extLst>
      <p:ext uri="{BB962C8B-B14F-4D97-AF65-F5344CB8AC3E}">
        <p14:creationId xmlns:p14="http://schemas.microsoft.com/office/powerpoint/2010/main" val="44475089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ata Slide (for content heavy tables and charts)">
    <p:spTree>
      <p:nvGrpSpPr>
        <p:cNvPr id="1" name=""/>
        <p:cNvGrpSpPr/>
        <p:nvPr/>
      </p:nvGrpSpPr>
      <p:grpSpPr>
        <a:xfrm>
          <a:off x="0" y="0"/>
          <a:ext cx="0" cy="0"/>
          <a:chOff x="0" y="0"/>
          <a:chExt cx="0" cy="0"/>
        </a:xfrm>
      </p:grpSpPr>
      <p:sp>
        <p:nvSpPr>
          <p:cNvPr id="13" name="Rectangle 12"/>
          <p:cNvSpPr>
            <a:spLocks noChangeArrowheads="1"/>
          </p:cNvSpPr>
          <p:nvPr userDrawn="1"/>
        </p:nvSpPr>
        <p:spPr bwMode="auto">
          <a:xfrm>
            <a:off x="6079440" y="5052646"/>
            <a:ext cx="603231" cy="90854"/>
          </a:xfrm>
          <a:prstGeom prst="rect">
            <a:avLst/>
          </a:prstGeom>
          <a:solidFill>
            <a:srgbClr val="0072C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6674804" y="5052646"/>
            <a:ext cx="603231" cy="90854"/>
          </a:xfrm>
          <a:prstGeom prst="rect">
            <a:avLst/>
          </a:prstGeom>
          <a:solidFill>
            <a:srgbClr val="53585B"/>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5" name="Rectangle 14"/>
          <p:cNvSpPr>
            <a:spLocks noChangeArrowheads="1"/>
          </p:cNvSpPr>
          <p:nvPr userDrawn="1"/>
        </p:nvSpPr>
        <p:spPr bwMode="auto">
          <a:xfrm>
            <a:off x="7278034" y="5052646"/>
            <a:ext cx="603722" cy="90854"/>
          </a:xfrm>
          <a:prstGeom prst="rect">
            <a:avLst/>
          </a:prstGeom>
          <a:solidFill>
            <a:srgbClr val="01A0E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6" name="Rectangle 15"/>
          <p:cNvSpPr>
            <a:spLocks noChangeArrowheads="1"/>
          </p:cNvSpPr>
          <p:nvPr userDrawn="1"/>
        </p:nvSpPr>
        <p:spPr bwMode="auto">
          <a:xfrm>
            <a:off x="7867911" y="5052646"/>
            <a:ext cx="1273616" cy="90854"/>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7" name="Rectangle 20"/>
          <p:cNvSpPr>
            <a:spLocks noChangeArrowheads="1"/>
          </p:cNvSpPr>
          <p:nvPr userDrawn="1"/>
        </p:nvSpPr>
        <p:spPr bwMode="auto">
          <a:xfrm>
            <a:off x="-4722" y="5052646"/>
            <a:ext cx="5680646" cy="90854"/>
          </a:xfrm>
          <a:prstGeom prst="rect">
            <a:avLst/>
          </a:prstGeom>
          <a:solidFill>
            <a:srgbClr val="003057"/>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8" name="Rectangle 17"/>
          <p:cNvSpPr>
            <a:spLocks noChangeArrowheads="1"/>
          </p:cNvSpPr>
          <p:nvPr userDrawn="1"/>
        </p:nvSpPr>
        <p:spPr bwMode="auto">
          <a:xfrm>
            <a:off x="5476209" y="5052646"/>
            <a:ext cx="603231" cy="90854"/>
          </a:xfrm>
          <a:prstGeom prst="rect">
            <a:avLst/>
          </a:prstGeom>
          <a:solidFill>
            <a:srgbClr val="D2273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 name="Title 1"/>
          <p:cNvSpPr>
            <a:spLocks noGrp="1"/>
          </p:cNvSpPr>
          <p:nvPr userDrawn="1">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057"/>
                </a:solidFill>
                <a:effectLst/>
                <a:latin typeface="Calibri" pitchFamily="34" charset="0"/>
              </a:defRPr>
            </a:lvl1pPr>
          </a:lstStyle>
          <a:p>
            <a:r>
              <a:rPr lang="en-US" dirty="0"/>
              <a:t>Bottom band: CS</a:t>
            </a:r>
          </a:p>
        </p:txBody>
      </p:sp>
      <p:sp>
        <p:nvSpPr>
          <p:cNvPr id="6" name="Text Placeholder 7"/>
          <p:cNvSpPr>
            <a:spLocks noGrp="1"/>
          </p:cNvSpPr>
          <p:nvPr userDrawn="1">
            <p:ph type="body" sz="quarter" idx="10"/>
          </p:nvPr>
        </p:nvSpPr>
        <p:spPr>
          <a:xfrm>
            <a:off x="457200" y="1158875"/>
            <a:ext cx="8229600" cy="3341688"/>
          </a:xfrm>
        </p:spPr>
        <p:txBody>
          <a:bodyPr/>
          <a:lstStyle>
            <a:lvl1pPr marL="342900" indent="-342900">
              <a:buClr>
                <a:srgbClr val="D22730"/>
              </a:buClr>
              <a:buFont typeface="Wingdings" panose="05000000000000000000" pitchFamily="2" charset="2"/>
              <a:buChar char="§"/>
              <a:defRPr sz="2000">
                <a:solidFill>
                  <a:srgbClr val="00213D"/>
                </a:solidFill>
              </a:defRPr>
            </a:lvl1pPr>
            <a:lvl2pPr>
              <a:buClr>
                <a:srgbClr val="003057"/>
              </a:buClr>
              <a:defRPr sz="2000">
                <a:solidFill>
                  <a:srgbClr val="00213D"/>
                </a:solidFill>
              </a:defRPr>
            </a:lvl2pPr>
            <a:lvl3pPr>
              <a:buClrTx/>
              <a:defRPr sz="2000">
                <a:solidFill>
                  <a:srgbClr val="00213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pic>
        <p:nvPicPr>
          <p:cNvPr id="10" name="Picture 9">
            <a:extLst>
              <a:ext uri="{FF2B5EF4-FFF2-40B4-BE49-F238E27FC236}">
                <a16:creationId xmlns:a16="http://schemas.microsoft.com/office/drawing/2014/main" id="{1D655A42-09C5-443C-BB62-3ED8AF38E059}"/>
              </a:ext>
            </a:extLst>
          </p:cNvPr>
          <p:cNvPicPr>
            <a:picLocks noChangeAspect="1"/>
          </p:cNvPicPr>
          <p:nvPr userDrawn="1"/>
        </p:nvPicPr>
        <p:blipFill rotWithShape="1">
          <a:blip r:embed="rId2"/>
          <a:srcRect l="26875" t="50000" r="58333" b="22917"/>
          <a:stretch/>
        </p:blipFill>
        <p:spPr>
          <a:xfrm>
            <a:off x="7558234" y="4178160"/>
            <a:ext cx="1578082" cy="866834"/>
          </a:xfrm>
          <a:prstGeom prst="rect">
            <a:avLst/>
          </a:prstGeom>
        </p:spPr>
      </p:pic>
    </p:spTree>
    <p:extLst>
      <p:ext uri="{BB962C8B-B14F-4D97-AF65-F5344CB8AC3E}">
        <p14:creationId xmlns:p14="http://schemas.microsoft.com/office/powerpoint/2010/main" val="119579557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057"/>
                </a:solidFill>
                <a:effectLst/>
                <a:latin typeface="Calibri" pitchFamily="34" charset="0"/>
              </a:defRPr>
            </a:lvl1pPr>
          </a:lstStyle>
          <a:p>
            <a:endParaRPr lang="en-US" dirty="0"/>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2" name="Rectangle 11">
            <a:extLst>
              <a:ext uri="{FF2B5EF4-FFF2-40B4-BE49-F238E27FC236}">
                <a16:creationId xmlns:a16="http://schemas.microsoft.com/office/drawing/2014/main" id="{0CB60D57-B7F9-4108-A0E8-E610733BEC55}"/>
              </a:ext>
            </a:extLst>
          </p:cNvPr>
          <p:cNvSpPr>
            <a:spLocks noChangeArrowheads="1"/>
          </p:cNvSpPr>
          <p:nvPr userDrawn="1"/>
        </p:nvSpPr>
        <p:spPr bwMode="auto">
          <a:xfrm>
            <a:off x="6079440" y="5052646"/>
            <a:ext cx="603231" cy="90854"/>
          </a:xfrm>
          <a:prstGeom prst="rect">
            <a:avLst/>
          </a:prstGeom>
          <a:solidFill>
            <a:srgbClr val="0072C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a:extLst>
              <a:ext uri="{FF2B5EF4-FFF2-40B4-BE49-F238E27FC236}">
                <a16:creationId xmlns:a16="http://schemas.microsoft.com/office/drawing/2014/main" id="{A573F639-9AF8-45C8-956C-5DCFF1D41880}"/>
              </a:ext>
            </a:extLst>
          </p:cNvPr>
          <p:cNvSpPr>
            <a:spLocks noChangeArrowheads="1"/>
          </p:cNvSpPr>
          <p:nvPr userDrawn="1"/>
        </p:nvSpPr>
        <p:spPr bwMode="auto">
          <a:xfrm>
            <a:off x="6674804" y="5052646"/>
            <a:ext cx="603231" cy="90854"/>
          </a:xfrm>
          <a:prstGeom prst="rect">
            <a:avLst/>
          </a:prstGeom>
          <a:solidFill>
            <a:srgbClr val="53585B"/>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2" name="Rectangle 21">
            <a:extLst>
              <a:ext uri="{FF2B5EF4-FFF2-40B4-BE49-F238E27FC236}">
                <a16:creationId xmlns:a16="http://schemas.microsoft.com/office/drawing/2014/main" id="{569D49CF-3795-4623-9AE9-129783D3520A}"/>
              </a:ext>
            </a:extLst>
          </p:cNvPr>
          <p:cNvSpPr>
            <a:spLocks noChangeArrowheads="1"/>
          </p:cNvSpPr>
          <p:nvPr userDrawn="1"/>
        </p:nvSpPr>
        <p:spPr bwMode="auto">
          <a:xfrm>
            <a:off x="7278034" y="5052646"/>
            <a:ext cx="603722" cy="90854"/>
          </a:xfrm>
          <a:prstGeom prst="rect">
            <a:avLst/>
          </a:prstGeom>
          <a:solidFill>
            <a:srgbClr val="01A0E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3" name="Rectangle 22">
            <a:extLst>
              <a:ext uri="{FF2B5EF4-FFF2-40B4-BE49-F238E27FC236}">
                <a16:creationId xmlns:a16="http://schemas.microsoft.com/office/drawing/2014/main" id="{F2A9004D-EC7C-4F36-949E-A04038459FA8}"/>
              </a:ext>
            </a:extLst>
          </p:cNvPr>
          <p:cNvSpPr>
            <a:spLocks noChangeArrowheads="1"/>
          </p:cNvSpPr>
          <p:nvPr userDrawn="1"/>
        </p:nvSpPr>
        <p:spPr bwMode="auto">
          <a:xfrm>
            <a:off x="7867911" y="5052646"/>
            <a:ext cx="1273616" cy="90854"/>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4" name="Rectangle 20">
            <a:extLst>
              <a:ext uri="{FF2B5EF4-FFF2-40B4-BE49-F238E27FC236}">
                <a16:creationId xmlns:a16="http://schemas.microsoft.com/office/drawing/2014/main" id="{EE9673A8-D284-42F9-8D65-E1B585C7677E}"/>
              </a:ext>
            </a:extLst>
          </p:cNvPr>
          <p:cNvSpPr>
            <a:spLocks noChangeArrowheads="1"/>
          </p:cNvSpPr>
          <p:nvPr userDrawn="1"/>
        </p:nvSpPr>
        <p:spPr bwMode="auto">
          <a:xfrm>
            <a:off x="-4722" y="5052646"/>
            <a:ext cx="5680646" cy="90854"/>
          </a:xfrm>
          <a:prstGeom prst="rect">
            <a:avLst/>
          </a:prstGeom>
          <a:solidFill>
            <a:srgbClr val="003057"/>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5" name="Rectangle 24">
            <a:extLst>
              <a:ext uri="{FF2B5EF4-FFF2-40B4-BE49-F238E27FC236}">
                <a16:creationId xmlns:a16="http://schemas.microsoft.com/office/drawing/2014/main" id="{ACF74971-A4C6-4FEB-9DFD-9BD6C3287E4E}"/>
              </a:ext>
            </a:extLst>
          </p:cNvPr>
          <p:cNvSpPr>
            <a:spLocks noChangeArrowheads="1"/>
          </p:cNvSpPr>
          <p:nvPr userDrawn="1"/>
        </p:nvSpPr>
        <p:spPr bwMode="auto">
          <a:xfrm>
            <a:off x="5476209" y="5052646"/>
            <a:ext cx="603231" cy="90854"/>
          </a:xfrm>
          <a:prstGeom prst="rect">
            <a:avLst/>
          </a:prstGeom>
          <a:solidFill>
            <a:srgbClr val="D22730"/>
          </a:solidFill>
          <a:ln>
            <a:noFill/>
          </a:ln>
        </p:spPr>
        <p:txBody>
          <a:bodyPr vert="horz" wrap="square" lIns="60960" tIns="30480" rIns="60960" bIns="30480" numCol="1" anchor="t" anchorCtr="0" compatLnSpc="1">
            <a:prstTxWarp prst="textNoShape">
              <a:avLst/>
            </a:prstTxWarp>
          </a:bodyPr>
          <a:lstStyle/>
          <a:p>
            <a:endParaRPr lang="en-US" sz="1667"/>
          </a:p>
        </p:txBody>
      </p:sp>
      <p:pic>
        <p:nvPicPr>
          <p:cNvPr id="11" name="Picture 10">
            <a:extLst>
              <a:ext uri="{FF2B5EF4-FFF2-40B4-BE49-F238E27FC236}">
                <a16:creationId xmlns:a16="http://schemas.microsoft.com/office/drawing/2014/main" id="{87C1198A-2812-486D-A134-660E8D53FAE4}"/>
              </a:ext>
            </a:extLst>
          </p:cNvPr>
          <p:cNvPicPr>
            <a:picLocks noChangeAspect="1"/>
          </p:cNvPicPr>
          <p:nvPr userDrawn="1"/>
        </p:nvPicPr>
        <p:blipFill rotWithShape="1">
          <a:blip r:embed="rId2"/>
          <a:srcRect l="26875" t="50000" r="58333" b="22917"/>
          <a:stretch/>
        </p:blipFill>
        <p:spPr>
          <a:xfrm>
            <a:off x="7566022" y="4178128"/>
            <a:ext cx="1578082" cy="866834"/>
          </a:xfrm>
          <a:prstGeom prst="rect">
            <a:avLst/>
          </a:prstGeom>
        </p:spPr>
      </p:pic>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305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72291E0-68D9-4A27-8E75-262106FF2365}"/>
              </a:ext>
            </a:extLst>
          </p:cNvPr>
          <p:cNvGrpSpPr/>
          <p:nvPr userDrawn="1"/>
        </p:nvGrpSpPr>
        <p:grpSpPr>
          <a:xfrm>
            <a:off x="9046" y="4254134"/>
            <a:ext cx="9158757" cy="889366"/>
            <a:chOff x="-14758" y="0"/>
            <a:chExt cx="9158757" cy="171611"/>
          </a:xfrm>
        </p:grpSpPr>
        <p:sp>
          <p:nvSpPr>
            <p:cNvPr id="24" name="bk object 25">
              <a:extLst>
                <a:ext uri="{FF2B5EF4-FFF2-40B4-BE49-F238E27FC236}">
                  <a16:creationId xmlns:a16="http://schemas.microsoft.com/office/drawing/2014/main" id="{DC8099BF-B51A-4749-977F-BA135858C7D0}"/>
                </a:ext>
              </a:extLst>
            </p:cNvPr>
            <p:cNvSpPr/>
            <p:nvPr userDrawn="1"/>
          </p:nvSpPr>
          <p:spPr>
            <a:xfrm>
              <a:off x="-14758" y="0"/>
              <a:ext cx="523208" cy="17161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2C5277"/>
            </a:solidFill>
          </p:spPr>
          <p:txBody>
            <a:bodyPr wrap="square" lIns="0" tIns="0" rIns="0" bIns="0" rtlCol="0"/>
            <a:lstStyle/>
            <a:p>
              <a:endParaRPr/>
            </a:p>
          </p:txBody>
        </p:sp>
        <p:sp>
          <p:nvSpPr>
            <p:cNvPr id="25" name="bk object 26">
              <a:extLst>
                <a:ext uri="{FF2B5EF4-FFF2-40B4-BE49-F238E27FC236}">
                  <a16:creationId xmlns:a16="http://schemas.microsoft.com/office/drawing/2014/main" id="{33AC097E-6EEA-487C-8468-F43E18CF4F29}"/>
                </a:ext>
              </a:extLst>
            </p:cNvPr>
            <p:cNvSpPr/>
            <p:nvPr userDrawn="1"/>
          </p:nvSpPr>
          <p:spPr>
            <a:xfrm>
              <a:off x="332227" y="0"/>
              <a:ext cx="864928" cy="17161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496885"/>
            </a:solidFill>
          </p:spPr>
          <p:txBody>
            <a:bodyPr wrap="square" lIns="0" tIns="0" rIns="0" bIns="0" rtlCol="0"/>
            <a:lstStyle/>
            <a:p>
              <a:endParaRPr/>
            </a:p>
          </p:txBody>
        </p:sp>
        <p:sp>
          <p:nvSpPr>
            <p:cNvPr id="26" name="bk object 27">
              <a:extLst>
                <a:ext uri="{FF2B5EF4-FFF2-40B4-BE49-F238E27FC236}">
                  <a16:creationId xmlns:a16="http://schemas.microsoft.com/office/drawing/2014/main" id="{08D43C28-0336-4A96-851C-D248EE5864AC}"/>
                </a:ext>
              </a:extLst>
            </p:cNvPr>
            <p:cNvSpPr/>
            <p:nvPr userDrawn="1"/>
          </p:nvSpPr>
          <p:spPr>
            <a:xfrm>
              <a:off x="864934" y="0"/>
              <a:ext cx="1345620" cy="17161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2C5277"/>
            </a:solidFill>
          </p:spPr>
          <p:txBody>
            <a:bodyPr wrap="square" lIns="0" tIns="0" rIns="0" bIns="0" rtlCol="0"/>
            <a:lstStyle/>
            <a:p>
              <a:endParaRPr/>
            </a:p>
          </p:txBody>
        </p:sp>
        <p:sp>
          <p:nvSpPr>
            <p:cNvPr id="27" name="bk object 28">
              <a:extLst>
                <a:ext uri="{FF2B5EF4-FFF2-40B4-BE49-F238E27FC236}">
                  <a16:creationId xmlns:a16="http://schemas.microsoft.com/office/drawing/2014/main" id="{6D5BE6F6-9098-4A0E-9118-57F8EFBF5289}"/>
                </a:ext>
              </a:extLst>
            </p:cNvPr>
            <p:cNvSpPr/>
            <p:nvPr userDrawn="1"/>
          </p:nvSpPr>
          <p:spPr>
            <a:xfrm>
              <a:off x="1642510" y="0"/>
              <a:ext cx="1364657" cy="17161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496885"/>
            </a:solidFill>
          </p:spPr>
          <p:txBody>
            <a:bodyPr wrap="square" lIns="0" tIns="0" rIns="0" bIns="0" rtlCol="0"/>
            <a:lstStyle/>
            <a:p>
              <a:endParaRPr/>
            </a:p>
          </p:txBody>
        </p:sp>
        <p:sp>
          <p:nvSpPr>
            <p:cNvPr id="28" name="bk object 29">
              <a:extLst>
                <a:ext uri="{FF2B5EF4-FFF2-40B4-BE49-F238E27FC236}">
                  <a16:creationId xmlns:a16="http://schemas.microsoft.com/office/drawing/2014/main" id="{37AF9257-C3FB-45AE-BF40-1E70D3802699}"/>
                </a:ext>
              </a:extLst>
            </p:cNvPr>
            <p:cNvSpPr/>
            <p:nvPr userDrawn="1"/>
          </p:nvSpPr>
          <p:spPr>
            <a:xfrm>
              <a:off x="2293767" y="0"/>
              <a:ext cx="939173" cy="17161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617B96"/>
            </a:solidFill>
          </p:spPr>
          <p:txBody>
            <a:bodyPr wrap="square" lIns="0" tIns="0" rIns="0" bIns="0" rtlCol="0"/>
            <a:lstStyle/>
            <a:p>
              <a:endParaRPr/>
            </a:p>
          </p:txBody>
        </p:sp>
        <p:sp>
          <p:nvSpPr>
            <p:cNvPr id="29" name="bk object 30">
              <a:extLst>
                <a:ext uri="{FF2B5EF4-FFF2-40B4-BE49-F238E27FC236}">
                  <a16:creationId xmlns:a16="http://schemas.microsoft.com/office/drawing/2014/main" id="{CBEA43D1-13D0-41D3-BDB5-1A59FF01859D}"/>
                </a:ext>
              </a:extLst>
            </p:cNvPr>
            <p:cNvSpPr/>
            <p:nvPr userDrawn="1"/>
          </p:nvSpPr>
          <p:spPr>
            <a:xfrm>
              <a:off x="2544174" y="0"/>
              <a:ext cx="2487857" cy="17161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728498"/>
            </a:solidFill>
          </p:spPr>
          <p:txBody>
            <a:bodyPr wrap="square" lIns="0" tIns="0" rIns="0" bIns="0" rtlCol="0"/>
            <a:lstStyle/>
            <a:p>
              <a:endParaRPr/>
            </a:p>
          </p:txBody>
        </p:sp>
        <p:sp>
          <p:nvSpPr>
            <p:cNvPr id="30" name="bk object 31">
              <a:extLst>
                <a:ext uri="{FF2B5EF4-FFF2-40B4-BE49-F238E27FC236}">
                  <a16:creationId xmlns:a16="http://schemas.microsoft.com/office/drawing/2014/main" id="{D5F099E3-E781-4F11-8162-993BD23B5EE7}"/>
                </a:ext>
              </a:extLst>
            </p:cNvPr>
            <p:cNvSpPr/>
            <p:nvPr userDrawn="1"/>
          </p:nvSpPr>
          <p:spPr>
            <a:xfrm>
              <a:off x="3827278" y="0"/>
              <a:ext cx="1918325" cy="17161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607B95"/>
            </a:solidFill>
          </p:spPr>
          <p:txBody>
            <a:bodyPr wrap="square" lIns="0" tIns="0" rIns="0" bIns="0" rtlCol="0"/>
            <a:lstStyle/>
            <a:p>
              <a:endParaRPr/>
            </a:p>
          </p:txBody>
        </p:sp>
        <p:sp>
          <p:nvSpPr>
            <p:cNvPr id="31" name="bk object 32">
              <a:extLst>
                <a:ext uri="{FF2B5EF4-FFF2-40B4-BE49-F238E27FC236}">
                  <a16:creationId xmlns:a16="http://schemas.microsoft.com/office/drawing/2014/main" id="{15BE6998-B65A-4C44-A731-79A1225BA30B}"/>
                </a:ext>
              </a:extLst>
            </p:cNvPr>
            <p:cNvSpPr/>
            <p:nvPr userDrawn="1"/>
          </p:nvSpPr>
          <p:spPr>
            <a:xfrm>
              <a:off x="4451306" y="0"/>
              <a:ext cx="4692693" cy="17161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536D84"/>
                </a:gs>
                <a:gs pos="100000">
                  <a:srgbClr val="003057"/>
                </a:gs>
              </a:gsLst>
              <a:lin ang="0" scaled="0"/>
            </a:gradFill>
          </p:spPr>
          <p:txBody>
            <a:bodyPr wrap="square" lIns="0" tIns="0" rIns="0" bIns="0" rtlCol="0"/>
            <a:lstStyle/>
            <a:p>
              <a:endParaRPr/>
            </a:p>
          </p:txBody>
        </p:sp>
      </p:grpSp>
      <p:sp>
        <p:nvSpPr>
          <p:cNvPr id="3" name="TextBox 2"/>
          <p:cNvSpPr txBox="1"/>
          <p:nvPr userDrawn="1"/>
        </p:nvSpPr>
        <p:spPr>
          <a:xfrm>
            <a:off x="263785" y="2746824"/>
            <a:ext cx="6639341" cy="1384995"/>
          </a:xfrm>
          <a:prstGeom prst="rect">
            <a:avLst/>
          </a:prstGeom>
          <a:noFill/>
        </p:spPr>
        <p:txBody>
          <a:bodyPr wrap="square" rtlCol="0">
            <a:spAutoFit/>
          </a:bodyPr>
          <a:lstStyle/>
          <a:p>
            <a:r>
              <a:rPr lang="en-US" sz="1200" dirty="0">
                <a:solidFill>
                  <a:srgbClr val="00213D"/>
                </a:solidFill>
                <a:latin typeface="Calibri" panose="020F0502020204030204" pitchFamily="34" charset="0"/>
              </a:rPr>
              <a:t>For more information, contact CDC</a:t>
            </a:r>
            <a:br>
              <a:rPr lang="en-US" sz="1200" dirty="0">
                <a:solidFill>
                  <a:srgbClr val="00213D"/>
                </a:solidFill>
                <a:latin typeface="Calibri" panose="020F0502020204030204" pitchFamily="34" charset="0"/>
              </a:rPr>
            </a:br>
            <a:r>
              <a:rPr lang="en-US" sz="1200" dirty="0">
                <a:solidFill>
                  <a:srgbClr val="00213D"/>
                </a:solidFill>
                <a:latin typeface="Calibri" panose="020F0502020204030204" pitchFamily="34" charset="0"/>
              </a:rPr>
              <a:t>1-800-CDC-INFO (232-4636)</a:t>
            </a:r>
            <a:br>
              <a:rPr lang="en-US" sz="1200" dirty="0">
                <a:solidFill>
                  <a:srgbClr val="00213D"/>
                </a:solidFill>
                <a:latin typeface="Calibri" panose="020F0502020204030204" pitchFamily="34" charset="0"/>
              </a:rPr>
            </a:br>
            <a:r>
              <a:rPr lang="en-US" sz="1200" dirty="0">
                <a:solidFill>
                  <a:srgbClr val="00213D"/>
                </a:solidFill>
                <a:latin typeface="Calibri" panose="020F0502020204030204" pitchFamily="34" charset="0"/>
              </a:rPr>
              <a:t>TTY:  1-888-232-6348    www.cdc.gov</a:t>
            </a:r>
            <a:br>
              <a:rPr lang="en-US" sz="1200" dirty="0">
                <a:solidFill>
                  <a:srgbClr val="00213D"/>
                </a:solidFill>
                <a:latin typeface="Calibri" panose="020F0502020204030204" pitchFamily="34" charset="0"/>
              </a:rPr>
            </a:br>
            <a:br>
              <a:rPr lang="en-US" sz="1200" dirty="0">
                <a:solidFill>
                  <a:srgbClr val="00213D"/>
                </a:solidFill>
                <a:latin typeface="Calibri" panose="020F0502020204030204" pitchFamily="34" charset="0"/>
              </a:rPr>
            </a:br>
            <a:br>
              <a:rPr lang="en-US" sz="1200" dirty="0">
                <a:solidFill>
                  <a:srgbClr val="00213D"/>
                </a:solidFill>
                <a:latin typeface="Calibri" panose="020F0502020204030204" pitchFamily="34" charset="0"/>
              </a:rPr>
            </a:br>
            <a:r>
              <a:rPr lang="en-US" sz="1200" dirty="0">
                <a:solidFill>
                  <a:srgbClr val="00213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14" name="Picture 13"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00326" y="4339940"/>
            <a:ext cx="1254584" cy="719251"/>
          </a:xfrm>
          <a:prstGeom prst="rect">
            <a:avLst/>
          </a:prstGeom>
        </p:spPr>
      </p:pic>
      <p:pic>
        <p:nvPicPr>
          <p:cNvPr id="13" name="Picture 12">
            <a:extLst>
              <a:ext uri="{FF2B5EF4-FFF2-40B4-BE49-F238E27FC236}">
                <a16:creationId xmlns:a16="http://schemas.microsoft.com/office/drawing/2014/main" id="{471D10FB-966A-45D2-90A7-8584C346F5DE}"/>
              </a:ext>
            </a:extLst>
          </p:cNvPr>
          <p:cNvPicPr>
            <a:picLocks noChangeAspect="1"/>
          </p:cNvPicPr>
          <p:nvPr userDrawn="1"/>
        </p:nvPicPr>
        <p:blipFill rotWithShape="1">
          <a:blip r:embed="rId3"/>
          <a:srcRect l="26875" t="50000" r="58333" b="22917"/>
          <a:stretch/>
        </p:blipFill>
        <p:spPr>
          <a:xfrm>
            <a:off x="7566669" y="3387300"/>
            <a:ext cx="1578082" cy="866834"/>
          </a:xfrm>
          <a:prstGeom prst="rect">
            <a:avLst/>
          </a:prstGeom>
        </p:spPr>
      </p:pic>
    </p:spTree>
    <p:extLst>
      <p:ext uri="{BB962C8B-B14F-4D97-AF65-F5344CB8AC3E}">
        <p14:creationId xmlns:p14="http://schemas.microsoft.com/office/powerpoint/2010/main" val="50285361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smtClean="0"/>
              <a:t>11/5/2021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9402626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2" r:id="rId3"/>
    <p:sldLayoutId id="2147483823" r:id="rId4"/>
    <p:sldLayoutId id="2147483849" r:id="rId5"/>
    <p:sldLayoutId id="2147483859" r:id="rId6"/>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005DAB"/>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00213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0213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0213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0213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cdc.gov/flu/pandemic-resources/pdf/allocatingtargetingpandemicvaccine.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aadams@cste.org" TargetMode="External"/><Relationship Id="rId7"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hyperlink" Target="mailto:Tess.Konen@state.mn.us"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www.cste.org/group/DisasterEpi"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knowledgerepository.syndromicsurveillance.org/spherr-workgroup" TargetMode="External"/><Relationship Id="rId4" Type="http://schemas.openxmlformats.org/officeDocument/2006/relationships/hyperlink" Target="https://www.cdc.gov/nceh/casper/decop-invite.ht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70" name="Title 3"/>
          <p:cNvSpPr>
            <a:spLocks noGrp="1"/>
          </p:cNvSpPr>
          <p:nvPr>
            <p:ph type="title"/>
          </p:nvPr>
        </p:nvSpPr>
        <p:spPr>
          <a:xfrm>
            <a:off x="457200" y="945354"/>
            <a:ext cx="8229600" cy="866834"/>
          </a:xfrm>
        </p:spPr>
        <p:txBody>
          <a:bodyPr/>
          <a:lstStyle/>
          <a:p>
            <a:r>
              <a:rPr lang="en-US" dirty="0"/>
              <a:t>How Disaster Epidemiology Tools and Methods Meet PHEP Capabilities</a:t>
            </a:r>
            <a:endParaRPr lang="en-US" altLang="en-US" dirty="0"/>
          </a:p>
        </p:txBody>
      </p:sp>
      <p:sp>
        <p:nvSpPr>
          <p:cNvPr id="2" name="Subtitle 1"/>
          <p:cNvSpPr>
            <a:spLocks noGrp="1"/>
          </p:cNvSpPr>
          <p:nvPr>
            <p:ph type="subTitle" idx="1"/>
          </p:nvPr>
        </p:nvSpPr>
        <p:spPr>
          <a:xfrm>
            <a:off x="353979" y="1812188"/>
            <a:ext cx="6400800" cy="342900"/>
          </a:xfrm>
        </p:spPr>
        <p:txBody>
          <a:bodyPr/>
          <a:lstStyle/>
          <a:p>
            <a:r>
              <a:rPr lang="en-US" dirty="0"/>
              <a:t>Name: Tess Konen, MPH &amp; Andrew Adams, MPH</a:t>
            </a:r>
          </a:p>
          <a:p>
            <a:r>
              <a:rPr lang="en-US" dirty="0"/>
              <a:t>Title: How Disaster Epidemiology Tools and Methods Meet PHEP Capabilities </a:t>
            </a:r>
          </a:p>
          <a:p>
            <a:endParaRPr lang="en-US" dirty="0"/>
          </a:p>
          <a:p>
            <a:endParaRPr lang="en-US" dirty="0"/>
          </a:p>
        </p:txBody>
      </p:sp>
      <p:sp>
        <p:nvSpPr>
          <p:cNvPr id="6" name="Text Placeholder 5"/>
          <p:cNvSpPr>
            <a:spLocks noGrp="1"/>
          </p:cNvSpPr>
          <p:nvPr>
            <p:ph type="body" sz="quarter" idx="10"/>
          </p:nvPr>
        </p:nvSpPr>
        <p:spPr>
          <a:xfrm>
            <a:off x="353979" y="2885499"/>
            <a:ext cx="6400800" cy="971550"/>
          </a:xfrm>
        </p:spPr>
        <p:txBody>
          <a:bodyPr/>
          <a:lstStyle/>
          <a:p>
            <a:pPr marL="0" indent="0"/>
            <a:r>
              <a:rPr lang="en-US" dirty="0"/>
              <a:t>Event Title: PHEP Connects Webinar</a:t>
            </a:r>
            <a:br>
              <a:rPr lang="en-US" dirty="0"/>
            </a:br>
            <a:endParaRPr lang="en-US" dirty="0"/>
          </a:p>
          <a:p>
            <a:r>
              <a:rPr lang="en-US" dirty="0"/>
              <a:t>Date: December 8</a:t>
            </a:r>
            <a:r>
              <a:rPr lang="en-US" baseline="30000" dirty="0"/>
              <a:t>th</a:t>
            </a:r>
            <a:r>
              <a:rPr lang="en-US" dirty="0"/>
              <a:t>, 2021</a:t>
            </a:r>
          </a:p>
          <a:p>
            <a:endParaRPr lang="en-US" dirty="0"/>
          </a:p>
          <a:p>
            <a:pPr algn="ctr"/>
            <a:r>
              <a:rPr lang="en-US" sz="1600" dirty="0">
                <a:solidFill>
                  <a:srgbClr val="FFFFFF">
                    <a:lumMod val="50000"/>
                  </a:srgbClr>
                </a:solidFill>
                <a:cs typeface="Calibri" panose="020F0502020204030204" pitchFamily="34" charset="0"/>
              </a:rPr>
              <a:t>For the audio portion of this presentation, dial (669) 254-5252</a:t>
            </a:r>
            <a:r>
              <a:rPr lang="en-US" sz="1600" dirty="0">
                <a:effectLst/>
                <a:ea typeface="Calibri" panose="020F0502020204030204" pitchFamily="34" charset="0"/>
                <a:cs typeface="Calibri" panose="020F0502020204030204" pitchFamily="34" charset="0"/>
              </a:rPr>
              <a:t> </a:t>
            </a:r>
            <a:r>
              <a:rPr lang="en-US" sz="1600" dirty="0">
                <a:solidFill>
                  <a:srgbClr val="FFFFFF">
                    <a:lumMod val="50000"/>
                  </a:srgbClr>
                </a:solidFill>
                <a:cs typeface="Calibri" panose="020F0502020204030204" pitchFamily="34" charset="0"/>
              </a:rPr>
              <a:t>and enter meeting ID 161 241 1865, </a:t>
            </a:r>
            <a:r>
              <a:rPr lang="en-US" sz="1600" dirty="0">
                <a:solidFill>
                  <a:schemeClr val="bg2">
                    <a:lumMod val="50000"/>
                  </a:schemeClr>
                </a:solidFill>
                <a:cs typeface="Calibri" panose="020F0502020204030204" pitchFamily="34" charset="0"/>
              </a:rPr>
              <a:t>passcode 569595 </a:t>
            </a:r>
            <a:r>
              <a:rPr lang="en-US" sz="1600" dirty="0">
                <a:solidFill>
                  <a:srgbClr val="FFFFFF">
                    <a:lumMod val="50000"/>
                  </a:srgbClr>
                </a:solidFill>
                <a:cs typeface="Calibri" panose="020F0502020204030204" pitchFamily="34" charset="0"/>
              </a:rPr>
              <a:t>. Slides from today’s presentation will be available in CDC’s Online Technical Resource and Assistance Center (On-TRAC).</a:t>
            </a:r>
          </a:p>
          <a:p>
            <a:endParaRPr lang="en-US" dirty="0"/>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886325"/>
            <a:ext cx="190500"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27826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C8064-6914-4ECF-AF86-7CD0449C2B0C}"/>
              </a:ext>
            </a:extLst>
          </p:cNvPr>
          <p:cNvSpPr>
            <a:spLocks noGrp="1"/>
          </p:cNvSpPr>
          <p:nvPr>
            <p:ph type="title"/>
          </p:nvPr>
        </p:nvSpPr>
        <p:spPr/>
        <p:txBody>
          <a:bodyPr/>
          <a:lstStyle/>
          <a:p>
            <a:r>
              <a:rPr lang="en-US" dirty="0"/>
              <a:t>Disclosure</a:t>
            </a:r>
          </a:p>
        </p:txBody>
      </p:sp>
      <p:sp>
        <p:nvSpPr>
          <p:cNvPr id="3" name="Content Placeholder 2">
            <a:extLst>
              <a:ext uri="{FF2B5EF4-FFF2-40B4-BE49-F238E27FC236}">
                <a16:creationId xmlns:a16="http://schemas.microsoft.com/office/drawing/2014/main" id="{F217CED1-35CC-4280-AFE7-C429C8092512}"/>
              </a:ext>
            </a:extLst>
          </p:cNvPr>
          <p:cNvSpPr>
            <a:spLocks noGrp="1"/>
          </p:cNvSpPr>
          <p:nvPr>
            <p:ph idx="1"/>
          </p:nvPr>
        </p:nvSpPr>
        <p:spPr>
          <a:xfrm>
            <a:off x="457200" y="1200151"/>
            <a:ext cx="7962900" cy="3143250"/>
          </a:xfrm>
        </p:spPr>
        <p:txBody>
          <a:bodyPr/>
          <a:lstStyle/>
          <a:p>
            <a:pPr marL="0" indent="0">
              <a:buNone/>
            </a:pPr>
            <a:r>
              <a:rPr lang="en-US" sz="2000" b="0" dirty="0">
                <a:solidFill>
                  <a:srgbClr val="343E48"/>
                </a:solidFill>
              </a:rPr>
              <a:t>CDC, our planners, and our content experts wish to disclose they have no </a:t>
            </a:r>
            <a:br>
              <a:rPr lang="en-US" sz="2000" b="0" dirty="0">
                <a:solidFill>
                  <a:srgbClr val="343E48"/>
                </a:solidFill>
              </a:rPr>
            </a:br>
            <a:br>
              <a:rPr lang="en-US" sz="2000" b="0" dirty="0">
                <a:solidFill>
                  <a:srgbClr val="343E48"/>
                </a:solidFill>
              </a:rPr>
            </a:br>
            <a:r>
              <a:rPr lang="en-US" sz="2000" b="0" dirty="0">
                <a:solidFill>
                  <a:srgbClr val="343E48"/>
                </a:solidFill>
              </a:rPr>
              <a:t>financial interests or other relationships with the manufacturers of </a:t>
            </a:r>
            <a:br>
              <a:rPr lang="en-US" sz="2000" b="0" dirty="0">
                <a:solidFill>
                  <a:srgbClr val="343E48"/>
                </a:solidFill>
              </a:rPr>
            </a:br>
            <a:br>
              <a:rPr lang="en-US" sz="2000" b="0" dirty="0">
                <a:solidFill>
                  <a:srgbClr val="343E48"/>
                </a:solidFill>
              </a:rPr>
            </a:br>
            <a:r>
              <a:rPr lang="en-US" sz="2000" b="0" dirty="0">
                <a:solidFill>
                  <a:srgbClr val="343E48"/>
                </a:solidFill>
              </a:rPr>
              <a:t>commercial products, suppliers of commercial services, or commercial </a:t>
            </a:r>
            <a:br>
              <a:rPr lang="en-US" sz="2000" b="0" dirty="0">
                <a:solidFill>
                  <a:srgbClr val="343E48"/>
                </a:solidFill>
              </a:rPr>
            </a:br>
            <a:br>
              <a:rPr lang="en-US" sz="2000" b="0" dirty="0">
                <a:solidFill>
                  <a:srgbClr val="343E48"/>
                </a:solidFill>
              </a:rPr>
            </a:br>
            <a:r>
              <a:rPr lang="en-US" sz="2000" b="0" dirty="0">
                <a:solidFill>
                  <a:srgbClr val="343E48"/>
                </a:solidFill>
              </a:rPr>
              <a:t>supporters. </a:t>
            </a:r>
          </a:p>
          <a:p>
            <a:endParaRPr lang="en-US" dirty="0"/>
          </a:p>
        </p:txBody>
      </p:sp>
    </p:spTree>
    <p:extLst>
      <p:ext uri="{BB962C8B-B14F-4D97-AF65-F5344CB8AC3E}">
        <p14:creationId xmlns:p14="http://schemas.microsoft.com/office/powerpoint/2010/main" val="29164162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Please Note</a:t>
            </a:r>
          </a:p>
        </p:txBody>
      </p:sp>
      <p:sp>
        <p:nvSpPr>
          <p:cNvPr id="3" name="Content Placeholder 2"/>
          <p:cNvSpPr>
            <a:spLocks noGrp="1"/>
          </p:cNvSpPr>
          <p:nvPr>
            <p:ph type="body" sz="quarter" idx="10"/>
          </p:nvPr>
        </p:nvSpPr>
        <p:spPr>
          <a:xfrm>
            <a:off x="457200" y="1158875"/>
            <a:ext cx="7345680" cy="3341688"/>
          </a:xfrm>
        </p:spPr>
        <p:txBody>
          <a:bodyPr/>
          <a:lstStyle/>
          <a:p>
            <a:pPr>
              <a:spcBef>
                <a:spcPts val="1200"/>
              </a:spcBef>
              <a:spcAft>
                <a:spcPts val="600"/>
              </a:spcAft>
              <a:buClr>
                <a:srgbClr val="C00000"/>
              </a:buClr>
            </a:pPr>
            <a:r>
              <a:rPr lang="en-US" dirty="0">
                <a:solidFill>
                  <a:srgbClr val="343E48"/>
                </a:solidFill>
              </a:rPr>
              <a:t>All audio lines are automatically muted</a:t>
            </a:r>
          </a:p>
          <a:p>
            <a:pPr>
              <a:spcBef>
                <a:spcPts val="1200"/>
              </a:spcBef>
              <a:spcAft>
                <a:spcPts val="600"/>
              </a:spcAft>
              <a:buClr>
                <a:srgbClr val="C00000"/>
              </a:buClr>
            </a:pPr>
            <a:r>
              <a:rPr lang="en-US" dirty="0">
                <a:solidFill>
                  <a:srgbClr val="343E48"/>
                </a:solidFill>
              </a:rPr>
              <a:t>Post your questions anytime through chat box</a:t>
            </a:r>
          </a:p>
          <a:p>
            <a:pPr>
              <a:spcBef>
                <a:spcPts val="1200"/>
              </a:spcBef>
              <a:spcAft>
                <a:spcPts val="600"/>
              </a:spcAft>
              <a:buClr>
                <a:srgbClr val="C00000"/>
              </a:buClr>
            </a:pPr>
            <a:r>
              <a:rPr lang="en-US" dirty="0">
                <a:solidFill>
                  <a:srgbClr val="343E48"/>
                </a:solidFill>
              </a:rPr>
              <a:t>This is being recorded and will be posted in On-TRAC</a:t>
            </a:r>
          </a:p>
          <a:p>
            <a:pPr>
              <a:spcBef>
                <a:spcPts val="1200"/>
              </a:spcBef>
              <a:spcAft>
                <a:spcPts val="600"/>
              </a:spcAft>
              <a:buClr>
                <a:srgbClr val="C00000"/>
              </a:buClr>
            </a:pPr>
            <a:r>
              <a:rPr lang="en-US" dirty="0">
                <a:solidFill>
                  <a:srgbClr val="343E48"/>
                </a:solidFill>
              </a:rPr>
              <a:t>Call technical support for assistance                                                                     (</a:t>
            </a:r>
            <a:r>
              <a:rPr lang="en-US" dirty="0">
                <a:solidFill>
                  <a:srgbClr val="000000"/>
                </a:solidFill>
              </a:rPr>
              <a:t>1- 866-692-4538 and the Participant Code is 70088050) </a:t>
            </a:r>
          </a:p>
          <a:p>
            <a:pPr>
              <a:spcBef>
                <a:spcPts val="1200"/>
              </a:spcBef>
              <a:spcAft>
                <a:spcPts val="600"/>
              </a:spcAft>
              <a:buClr>
                <a:srgbClr val="C00000"/>
              </a:buClr>
            </a:pPr>
            <a:r>
              <a:rPr lang="en-US" dirty="0">
                <a:solidFill>
                  <a:srgbClr val="343E48"/>
                </a:solidFill>
              </a:rPr>
              <a:t>Participate in our evaluation questions</a:t>
            </a:r>
            <a:endParaRPr lang="en-US" dirty="0">
              <a:solidFill>
                <a:srgbClr val="000000"/>
              </a:solidFill>
            </a:endParaRPr>
          </a:p>
        </p:txBody>
      </p:sp>
    </p:spTree>
    <p:extLst>
      <p:ext uri="{BB962C8B-B14F-4D97-AF65-F5344CB8AC3E}">
        <p14:creationId xmlns:p14="http://schemas.microsoft.com/office/powerpoint/2010/main" val="151577671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Purpose</a:t>
            </a:r>
          </a:p>
        </p:txBody>
      </p:sp>
      <p:sp>
        <p:nvSpPr>
          <p:cNvPr id="3" name="Content Placeholder 2"/>
          <p:cNvSpPr>
            <a:spLocks noGrp="1"/>
          </p:cNvSpPr>
          <p:nvPr>
            <p:ph type="body" sz="quarter" idx="10"/>
          </p:nvPr>
        </p:nvSpPr>
        <p:spPr>
          <a:xfrm>
            <a:off x="457200" y="1158875"/>
            <a:ext cx="7658100" cy="3341688"/>
          </a:xfrm>
        </p:spPr>
        <p:txBody>
          <a:bodyPr/>
          <a:lstStyle/>
          <a:p>
            <a:pPr marL="0" indent="0">
              <a:buNone/>
            </a:pPr>
            <a:r>
              <a:rPr lang="en-US" dirty="0">
                <a:solidFill>
                  <a:srgbClr val="5A5A5A"/>
                </a:solidFill>
                <a:ea typeface="Calibri" panose="020F0502020204030204" pitchFamily="34" charset="0"/>
              </a:rPr>
              <a:t>Define Disaster Epidemiology (DE) and its role in all phases of the emergency management cycle and provide an overview of how DE tools and methods crosswalk to meet PHEP Capability requirements. . </a:t>
            </a:r>
            <a:endParaRPr lang="en-US" dirty="0">
              <a:solidFill>
                <a:srgbClr val="5A5A5A"/>
              </a:solidFill>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42365888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C8064-6914-4ECF-AF86-7CD0449C2B0C}"/>
              </a:ext>
            </a:extLst>
          </p:cNvPr>
          <p:cNvSpPr>
            <a:spLocks noGrp="1"/>
          </p:cNvSpPr>
          <p:nvPr>
            <p:ph type="title"/>
          </p:nvPr>
        </p:nvSpPr>
        <p:spPr/>
        <p:txBody>
          <a:bodyPr/>
          <a:lstStyle/>
          <a:p>
            <a:r>
              <a:rPr lang="en-US" dirty="0"/>
              <a:t>Presenters</a:t>
            </a:r>
          </a:p>
        </p:txBody>
      </p:sp>
      <p:sp>
        <p:nvSpPr>
          <p:cNvPr id="16" name="Text Placeholder 5">
            <a:extLst>
              <a:ext uri="{FF2B5EF4-FFF2-40B4-BE49-F238E27FC236}">
                <a16:creationId xmlns:a16="http://schemas.microsoft.com/office/drawing/2014/main" id="{806688DE-73FE-40F5-9B3D-663E443CE5CB}"/>
              </a:ext>
            </a:extLst>
          </p:cNvPr>
          <p:cNvSpPr txBox="1">
            <a:spLocks/>
          </p:cNvSpPr>
          <p:nvPr/>
        </p:nvSpPr>
        <p:spPr bwMode="auto">
          <a:xfrm>
            <a:off x="1996833" y="1230195"/>
            <a:ext cx="6416430" cy="1522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50100"/>
              </a:buClr>
              <a:buFont typeface="Wingdings" panose="05000000000000000000" pitchFamily="2" charset="2"/>
              <a:buChar char="§"/>
              <a:defRPr sz="2000" kern="1200">
                <a:solidFill>
                  <a:srgbClr val="59595B"/>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D50100"/>
              </a:buClr>
              <a:buFont typeface="Arial" panose="020B0604020202020204" pitchFamily="34" charset="0"/>
              <a:buChar char="–"/>
              <a:defRPr sz="2000" kern="1200">
                <a:solidFill>
                  <a:srgbClr val="59595B"/>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D50100"/>
              </a:buClr>
              <a:buFont typeface="Arial" panose="020B0604020202020204" pitchFamily="34" charset="0"/>
              <a:buChar char="•"/>
              <a:defRPr sz="2000" kern="1200">
                <a:solidFill>
                  <a:srgbClr val="59595B"/>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Clr>
                <a:srgbClr val="D50100"/>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Clr>
                <a:srgbClr val="D50100"/>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endParaRPr lang="en-US" sz="1800" dirty="0">
              <a:solidFill>
                <a:srgbClr val="343E48"/>
              </a:solidFill>
            </a:endParaRPr>
          </a:p>
        </p:txBody>
      </p:sp>
      <p:sp>
        <p:nvSpPr>
          <p:cNvPr id="18" name="Text Placeholder 5">
            <a:extLst>
              <a:ext uri="{FF2B5EF4-FFF2-40B4-BE49-F238E27FC236}">
                <a16:creationId xmlns:a16="http://schemas.microsoft.com/office/drawing/2014/main" id="{C047BAB8-1E36-42AA-B6C4-00E3E78A114A}"/>
              </a:ext>
            </a:extLst>
          </p:cNvPr>
          <p:cNvSpPr txBox="1">
            <a:spLocks/>
          </p:cNvSpPr>
          <p:nvPr/>
        </p:nvSpPr>
        <p:spPr bwMode="auto">
          <a:xfrm>
            <a:off x="1996832" y="3016976"/>
            <a:ext cx="6524229" cy="1522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50100"/>
              </a:buClr>
              <a:buFont typeface="Wingdings" panose="05000000000000000000" pitchFamily="2" charset="2"/>
              <a:buChar char="§"/>
              <a:defRPr sz="2000" kern="1200">
                <a:solidFill>
                  <a:srgbClr val="59595B"/>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D50100"/>
              </a:buClr>
              <a:buFont typeface="Arial" panose="020B0604020202020204" pitchFamily="34" charset="0"/>
              <a:buChar char="–"/>
              <a:defRPr sz="2000" kern="1200">
                <a:solidFill>
                  <a:srgbClr val="59595B"/>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D50100"/>
              </a:buClr>
              <a:buFont typeface="Arial" panose="020B0604020202020204" pitchFamily="34" charset="0"/>
              <a:buChar char="•"/>
              <a:defRPr sz="2000" kern="1200">
                <a:solidFill>
                  <a:srgbClr val="59595B"/>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Clr>
                <a:srgbClr val="D50100"/>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Clr>
                <a:srgbClr val="D50100"/>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a:solidFill>
                  <a:srgbClr val="343E48"/>
                </a:solidFill>
              </a:rPr>
              <a:t>Full Name: Andrew Adams </a:t>
            </a:r>
          </a:p>
          <a:p>
            <a:pPr marL="0" indent="0">
              <a:buNone/>
            </a:pPr>
            <a:r>
              <a:rPr lang="en-US" sz="1800" dirty="0">
                <a:solidFill>
                  <a:srgbClr val="343E48"/>
                </a:solidFill>
              </a:rPr>
              <a:t>Job Title: Senior Program Analyst</a:t>
            </a:r>
          </a:p>
          <a:p>
            <a:pPr marL="0" indent="0">
              <a:buNone/>
            </a:pPr>
            <a:r>
              <a:rPr lang="en-US" sz="1800" dirty="0">
                <a:solidFill>
                  <a:srgbClr val="343E48"/>
                </a:solidFill>
              </a:rPr>
              <a:t>Organization: Council of State and Territorial Epidemiologists (CSTE)</a:t>
            </a:r>
          </a:p>
          <a:p>
            <a:pPr marL="0" indent="0">
              <a:buFont typeface="Wingdings" panose="05000000000000000000" pitchFamily="2" charset="2"/>
              <a:buNone/>
            </a:pPr>
            <a:r>
              <a:rPr lang="en-US" sz="1800" dirty="0">
                <a:solidFill>
                  <a:srgbClr val="343E48"/>
                </a:solidFill>
              </a:rPr>
              <a:t>Email Address: </a:t>
            </a:r>
            <a:r>
              <a:rPr lang="en-US" sz="1800" dirty="0">
                <a:solidFill>
                  <a:srgbClr val="343E48"/>
                </a:solidFill>
                <a:hlinkClick r:id="rId3"/>
              </a:rPr>
              <a:t>aadams@cste.org</a:t>
            </a:r>
            <a:endParaRPr lang="en-US" sz="1800" dirty="0">
              <a:solidFill>
                <a:srgbClr val="343E48"/>
              </a:solidFill>
            </a:endParaRPr>
          </a:p>
        </p:txBody>
      </p:sp>
      <p:pic>
        <p:nvPicPr>
          <p:cNvPr id="19" name="Content Placeholder 5">
            <a:extLst>
              <a:ext uri="{FF2B5EF4-FFF2-40B4-BE49-F238E27FC236}">
                <a16:creationId xmlns:a16="http://schemas.microsoft.com/office/drawing/2014/main" id="{43AADFBF-404C-48B2-AED1-92DA381B2143}"/>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1803" r="31340"/>
          <a:stretch/>
        </p:blipFill>
        <p:spPr bwMode="auto">
          <a:xfrm>
            <a:off x="7509754" y="4076541"/>
            <a:ext cx="1429966" cy="831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Placeholder 5">
            <a:extLst>
              <a:ext uri="{FF2B5EF4-FFF2-40B4-BE49-F238E27FC236}">
                <a16:creationId xmlns:a16="http://schemas.microsoft.com/office/drawing/2014/main" id="{9EBC951F-8E61-4E3F-821B-90FC9EAB44C5}"/>
              </a:ext>
            </a:extLst>
          </p:cNvPr>
          <p:cNvSpPr txBox="1">
            <a:spLocks/>
          </p:cNvSpPr>
          <p:nvPr/>
        </p:nvSpPr>
        <p:spPr bwMode="auto">
          <a:xfrm>
            <a:off x="2193838" y="1276926"/>
            <a:ext cx="6416430" cy="1522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50100"/>
              </a:buClr>
              <a:buFont typeface="Wingdings" panose="05000000000000000000" pitchFamily="2" charset="2"/>
              <a:buChar char="§"/>
              <a:defRPr sz="2000" kern="1200">
                <a:solidFill>
                  <a:srgbClr val="59595B"/>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D50100"/>
              </a:buClr>
              <a:buFont typeface="Arial" panose="020B0604020202020204" pitchFamily="34" charset="0"/>
              <a:buChar char="–"/>
              <a:defRPr sz="2000" kern="1200">
                <a:solidFill>
                  <a:srgbClr val="59595B"/>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D50100"/>
              </a:buClr>
              <a:buFont typeface="Arial" panose="020B0604020202020204" pitchFamily="34" charset="0"/>
              <a:buChar char="•"/>
              <a:defRPr sz="2000" kern="1200">
                <a:solidFill>
                  <a:srgbClr val="59595B"/>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Clr>
                <a:srgbClr val="D50100"/>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Clr>
                <a:srgbClr val="D50100"/>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a:solidFill>
                  <a:srgbClr val="343E48"/>
                </a:solidFill>
              </a:rPr>
              <a:t>Full Name: Tess Konen</a:t>
            </a:r>
          </a:p>
          <a:p>
            <a:pPr marL="0" indent="0">
              <a:buNone/>
            </a:pPr>
            <a:r>
              <a:rPr lang="en-US" sz="1800" dirty="0">
                <a:solidFill>
                  <a:srgbClr val="343E48"/>
                </a:solidFill>
              </a:rPr>
              <a:t>Job Title: Senior Epidemiologist</a:t>
            </a:r>
          </a:p>
          <a:p>
            <a:pPr marL="0" indent="0">
              <a:buNone/>
            </a:pPr>
            <a:r>
              <a:rPr lang="en-US" sz="1800" dirty="0">
                <a:solidFill>
                  <a:srgbClr val="343E48"/>
                </a:solidFill>
              </a:rPr>
              <a:t>Organization: Minnesota Department of Health</a:t>
            </a:r>
          </a:p>
          <a:p>
            <a:pPr marL="0" indent="0">
              <a:buFont typeface="Wingdings" panose="05000000000000000000" pitchFamily="2" charset="2"/>
              <a:buNone/>
            </a:pPr>
            <a:r>
              <a:rPr lang="en-US" sz="1800" dirty="0">
                <a:solidFill>
                  <a:srgbClr val="343E48"/>
                </a:solidFill>
              </a:rPr>
              <a:t>Email Address: </a:t>
            </a:r>
            <a:r>
              <a:rPr lang="en-US" sz="1800" dirty="0">
                <a:solidFill>
                  <a:srgbClr val="343E48"/>
                </a:solidFill>
                <a:hlinkClick r:id="rId5"/>
              </a:rPr>
              <a:t>Tess.Konen@state.mn.us</a:t>
            </a:r>
            <a:r>
              <a:rPr lang="en-US" sz="1800" dirty="0">
                <a:solidFill>
                  <a:srgbClr val="343E48"/>
                </a:solidFill>
              </a:rPr>
              <a:t> </a:t>
            </a:r>
          </a:p>
        </p:txBody>
      </p:sp>
      <p:pic>
        <p:nvPicPr>
          <p:cNvPr id="6" name="Picture 5">
            <a:extLst>
              <a:ext uri="{FF2B5EF4-FFF2-40B4-BE49-F238E27FC236}">
                <a16:creationId xmlns:a16="http://schemas.microsoft.com/office/drawing/2014/main" id="{ECAA43F0-4E99-4342-ABFE-B10DB1CCB01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2938" y="1336205"/>
            <a:ext cx="999070" cy="1195191"/>
          </a:xfrm>
          <a:prstGeom prst="rect">
            <a:avLst/>
          </a:prstGeom>
        </p:spPr>
      </p:pic>
      <p:pic>
        <p:nvPicPr>
          <p:cNvPr id="7" name="Picture 6" descr="A picture containing person, person, indoor, posing&#10;&#10;Description automatically generated">
            <a:extLst>
              <a:ext uri="{FF2B5EF4-FFF2-40B4-BE49-F238E27FC236}">
                <a16:creationId xmlns:a16="http://schemas.microsoft.com/office/drawing/2014/main" id="{2B48B492-A8DC-4C2A-B794-DE9BE024E17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6487" y="3016976"/>
            <a:ext cx="1097736" cy="1195191"/>
          </a:xfrm>
          <a:prstGeom prst="rect">
            <a:avLst/>
          </a:prstGeom>
        </p:spPr>
      </p:pic>
    </p:spTree>
    <p:extLst>
      <p:ext uri="{BB962C8B-B14F-4D97-AF65-F5344CB8AC3E}">
        <p14:creationId xmlns:p14="http://schemas.microsoft.com/office/powerpoint/2010/main" val="276481018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C8064-6914-4ECF-AF86-7CD0449C2B0C}"/>
              </a:ext>
            </a:extLst>
          </p:cNvPr>
          <p:cNvSpPr>
            <a:spLocks noGrp="1"/>
          </p:cNvSpPr>
          <p:nvPr>
            <p:ph type="title"/>
          </p:nvPr>
        </p:nvSpPr>
        <p:spPr/>
        <p:txBody>
          <a:bodyPr/>
          <a:lstStyle/>
          <a:p>
            <a:r>
              <a:rPr lang="en-US" dirty="0"/>
              <a:t>Webinar Outline</a:t>
            </a:r>
          </a:p>
        </p:txBody>
      </p:sp>
      <p:sp>
        <p:nvSpPr>
          <p:cNvPr id="4" name="TextBox 3">
            <a:extLst>
              <a:ext uri="{FF2B5EF4-FFF2-40B4-BE49-F238E27FC236}">
                <a16:creationId xmlns:a16="http://schemas.microsoft.com/office/drawing/2014/main" id="{B6C90864-1FFA-49B6-B6CC-73E0E933E6C2}"/>
              </a:ext>
            </a:extLst>
          </p:cNvPr>
          <p:cNvSpPr txBox="1"/>
          <p:nvPr/>
        </p:nvSpPr>
        <p:spPr>
          <a:xfrm>
            <a:off x="553065" y="1231490"/>
            <a:ext cx="7278329" cy="2631490"/>
          </a:xfrm>
          <a:prstGeom prst="rect">
            <a:avLst/>
          </a:prstGeom>
          <a:noFill/>
        </p:spPr>
        <p:txBody>
          <a:bodyPr wrap="square" rtlCol="0">
            <a:spAutoFit/>
          </a:bodyPr>
          <a:lstStyle/>
          <a:p>
            <a:pPr marL="342900" indent="-342900">
              <a:spcBef>
                <a:spcPts val="1200"/>
              </a:spcBef>
              <a:spcAft>
                <a:spcPts val="600"/>
              </a:spcAft>
              <a:buClr>
                <a:srgbClr val="C00000"/>
              </a:buClr>
              <a:buFont typeface="Wingdings" panose="05000000000000000000" pitchFamily="2" charset="2"/>
              <a:buChar char="§"/>
            </a:pPr>
            <a:r>
              <a:rPr lang="en-US" sz="2000" dirty="0">
                <a:solidFill>
                  <a:srgbClr val="343E48"/>
                </a:solidFill>
                <a:latin typeface="Calibri" panose="020F0502020204030204" pitchFamily="34" charset="0"/>
              </a:rPr>
              <a:t>Define Disaster Epidemiology (DE) and its role in the EM cycle</a:t>
            </a:r>
          </a:p>
          <a:p>
            <a:pPr marL="342900" indent="-342900">
              <a:spcBef>
                <a:spcPts val="1200"/>
              </a:spcBef>
              <a:spcAft>
                <a:spcPts val="600"/>
              </a:spcAft>
              <a:buClr>
                <a:srgbClr val="C00000"/>
              </a:buClr>
              <a:buFont typeface="Wingdings" panose="05000000000000000000" pitchFamily="2" charset="2"/>
              <a:buChar char="§"/>
            </a:pPr>
            <a:r>
              <a:rPr lang="en-US" sz="2000" dirty="0">
                <a:solidFill>
                  <a:srgbClr val="343E48"/>
                </a:solidFill>
                <a:latin typeface="Calibri" panose="020F0502020204030204" pitchFamily="34" charset="0"/>
              </a:rPr>
              <a:t>Describe how DE methods can be integrated to help achieve PHEP Capabilities</a:t>
            </a:r>
          </a:p>
          <a:p>
            <a:pPr marL="342900" indent="-342900">
              <a:spcBef>
                <a:spcPts val="1200"/>
              </a:spcBef>
              <a:spcAft>
                <a:spcPts val="600"/>
              </a:spcAft>
              <a:buClr>
                <a:srgbClr val="C00000"/>
              </a:buClr>
              <a:buFont typeface="Wingdings" panose="05000000000000000000" pitchFamily="2" charset="2"/>
              <a:buChar char="§"/>
            </a:pPr>
            <a:r>
              <a:rPr lang="en-US" sz="2000" dirty="0">
                <a:solidFill>
                  <a:srgbClr val="343E48"/>
                </a:solidFill>
                <a:latin typeface="Calibri" panose="020F0502020204030204" pitchFamily="34" charset="0"/>
              </a:rPr>
              <a:t>Showcase specific DE tools and demonstrate how application at local or state level</a:t>
            </a:r>
          </a:p>
          <a:p>
            <a:pPr marL="342900" indent="-342900">
              <a:spcBef>
                <a:spcPts val="1200"/>
              </a:spcBef>
              <a:spcAft>
                <a:spcPts val="600"/>
              </a:spcAft>
              <a:buClr>
                <a:srgbClr val="C00000"/>
              </a:buClr>
              <a:buFont typeface="Wingdings" panose="05000000000000000000" pitchFamily="2" charset="2"/>
              <a:buChar char="§"/>
            </a:pPr>
            <a:r>
              <a:rPr lang="en-US" sz="2000" dirty="0">
                <a:solidFill>
                  <a:srgbClr val="343E48"/>
                </a:solidFill>
                <a:latin typeface="Calibri" panose="020F0502020204030204" pitchFamily="34" charset="0"/>
              </a:rPr>
              <a:t>Disaster epidemiology resources and communities</a:t>
            </a:r>
          </a:p>
        </p:txBody>
      </p:sp>
    </p:spTree>
    <p:extLst>
      <p:ext uri="{BB962C8B-B14F-4D97-AF65-F5344CB8AC3E}">
        <p14:creationId xmlns:p14="http://schemas.microsoft.com/office/powerpoint/2010/main" val="239902029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Disaster Epidemiology</a:t>
            </a:r>
          </a:p>
        </p:txBody>
      </p:sp>
    </p:spTree>
    <p:extLst>
      <p:ext uri="{BB962C8B-B14F-4D97-AF65-F5344CB8AC3E}">
        <p14:creationId xmlns:p14="http://schemas.microsoft.com/office/powerpoint/2010/main" val="410317348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8954D-79C9-45DF-A216-648B95D52F50}"/>
              </a:ext>
            </a:extLst>
          </p:cNvPr>
          <p:cNvSpPr>
            <a:spLocks noGrp="1"/>
          </p:cNvSpPr>
          <p:nvPr>
            <p:ph type="title"/>
          </p:nvPr>
        </p:nvSpPr>
        <p:spPr>
          <a:xfrm>
            <a:off x="457199" y="205979"/>
            <a:ext cx="8229600" cy="857250"/>
          </a:xfrm>
        </p:spPr>
        <p:txBody>
          <a:bodyPr/>
          <a:lstStyle/>
          <a:p>
            <a:r>
              <a:rPr lang="en-US" dirty="0"/>
              <a:t>What is epidemiology?</a:t>
            </a:r>
          </a:p>
        </p:txBody>
      </p:sp>
      <p:pic>
        <p:nvPicPr>
          <p:cNvPr id="4" name="Picture 3">
            <a:extLst>
              <a:ext uri="{FF2B5EF4-FFF2-40B4-BE49-F238E27FC236}">
                <a16:creationId xmlns:a16="http://schemas.microsoft.com/office/drawing/2014/main" id="{92D1DAA4-0E42-4476-B36B-FED237C9664E}"/>
              </a:ext>
            </a:extLst>
          </p:cNvPr>
          <p:cNvPicPr>
            <a:picLocks noChangeAspect="1"/>
          </p:cNvPicPr>
          <p:nvPr/>
        </p:nvPicPr>
        <p:blipFill>
          <a:blip r:embed="rId3"/>
          <a:stretch>
            <a:fillRect/>
          </a:stretch>
        </p:blipFill>
        <p:spPr>
          <a:xfrm>
            <a:off x="2060230" y="1230832"/>
            <a:ext cx="5023539" cy="3706689"/>
          </a:xfrm>
          <a:prstGeom prst="rect">
            <a:avLst/>
          </a:prstGeom>
        </p:spPr>
      </p:pic>
    </p:spTree>
    <p:extLst>
      <p:ext uri="{BB962C8B-B14F-4D97-AF65-F5344CB8AC3E}">
        <p14:creationId xmlns:p14="http://schemas.microsoft.com/office/powerpoint/2010/main" val="3476651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6C1AA-B192-461B-95E6-CB676F46A3FC}"/>
              </a:ext>
            </a:extLst>
          </p:cNvPr>
          <p:cNvSpPr>
            <a:spLocks noGrp="1"/>
          </p:cNvSpPr>
          <p:nvPr>
            <p:ph type="title"/>
          </p:nvPr>
        </p:nvSpPr>
        <p:spPr/>
        <p:txBody>
          <a:bodyPr/>
          <a:lstStyle/>
          <a:p>
            <a:r>
              <a:rPr lang="en-US" sz="2800" b="1" dirty="0">
                <a:solidFill>
                  <a:srgbClr val="003057"/>
                </a:solidFill>
                <a:latin typeface="Calibri" pitchFamily="34" charset="0"/>
              </a:rPr>
              <a:t>What is disaster epidemiology?</a:t>
            </a:r>
            <a:endParaRPr lang="en-US" dirty="0"/>
          </a:p>
        </p:txBody>
      </p:sp>
      <p:sp>
        <p:nvSpPr>
          <p:cNvPr id="3" name="Text Placeholder 2">
            <a:extLst>
              <a:ext uri="{FF2B5EF4-FFF2-40B4-BE49-F238E27FC236}">
                <a16:creationId xmlns:a16="http://schemas.microsoft.com/office/drawing/2014/main" id="{8ED5A9DC-8705-4A5C-942F-57BAD458C1E8}"/>
              </a:ext>
            </a:extLst>
          </p:cNvPr>
          <p:cNvSpPr>
            <a:spLocks noGrp="1"/>
          </p:cNvSpPr>
          <p:nvPr>
            <p:ph type="body" sz="quarter" idx="10"/>
          </p:nvPr>
        </p:nvSpPr>
        <p:spPr>
          <a:xfrm>
            <a:off x="457200" y="1063229"/>
            <a:ext cx="8229600" cy="691586"/>
          </a:xfrm>
        </p:spPr>
        <p:txBody>
          <a:bodyPr/>
          <a:lstStyle/>
          <a:p>
            <a:r>
              <a:rPr lang="en-US" dirty="0"/>
              <a:t>The use of epidemiology to assess the short- and long-term adverse health effects of disasters and to predict consequences of future disasters</a:t>
            </a:r>
          </a:p>
        </p:txBody>
      </p:sp>
      <p:pic>
        <p:nvPicPr>
          <p:cNvPr id="5" name="Picture 4">
            <a:extLst>
              <a:ext uri="{FF2B5EF4-FFF2-40B4-BE49-F238E27FC236}">
                <a16:creationId xmlns:a16="http://schemas.microsoft.com/office/drawing/2014/main" id="{5A53FEA3-60F0-4BAC-913D-DFFB469E0980}"/>
              </a:ext>
            </a:extLst>
          </p:cNvPr>
          <p:cNvPicPr>
            <a:picLocks noChangeAspect="1"/>
          </p:cNvPicPr>
          <p:nvPr/>
        </p:nvPicPr>
        <p:blipFill>
          <a:blip r:embed="rId3"/>
          <a:stretch>
            <a:fillRect/>
          </a:stretch>
        </p:blipFill>
        <p:spPr>
          <a:xfrm>
            <a:off x="149626" y="1870649"/>
            <a:ext cx="2462997" cy="1402202"/>
          </a:xfrm>
          <a:prstGeom prst="rect">
            <a:avLst/>
          </a:prstGeom>
        </p:spPr>
      </p:pic>
      <p:pic>
        <p:nvPicPr>
          <p:cNvPr id="6" name="Picture 5">
            <a:extLst>
              <a:ext uri="{FF2B5EF4-FFF2-40B4-BE49-F238E27FC236}">
                <a16:creationId xmlns:a16="http://schemas.microsoft.com/office/drawing/2014/main" id="{BAA8E359-2834-44DE-AC36-C52CC7FBC725}"/>
              </a:ext>
            </a:extLst>
          </p:cNvPr>
          <p:cNvPicPr>
            <a:picLocks noChangeAspect="1"/>
          </p:cNvPicPr>
          <p:nvPr/>
        </p:nvPicPr>
        <p:blipFill>
          <a:blip r:embed="rId4"/>
          <a:stretch>
            <a:fillRect/>
          </a:stretch>
        </p:blipFill>
        <p:spPr>
          <a:xfrm>
            <a:off x="3199927" y="1846263"/>
            <a:ext cx="2115495" cy="1426588"/>
          </a:xfrm>
          <a:prstGeom prst="rect">
            <a:avLst/>
          </a:prstGeom>
        </p:spPr>
      </p:pic>
      <p:pic>
        <p:nvPicPr>
          <p:cNvPr id="8" name="Picture 7">
            <a:extLst>
              <a:ext uri="{FF2B5EF4-FFF2-40B4-BE49-F238E27FC236}">
                <a16:creationId xmlns:a16="http://schemas.microsoft.com/office/drawing/2014/main" id="{9212800F-70BD-4CD6-93A2-AC8401E5BAC8}"/>
              </a:ext>
            </a:extLst>
          </p:cNvPr>
          <p:cNvPicPr>
            <a:picLocks noChangeAspect="1"/>
          </p:cNvPicPr>
          <p:nvPr/>
        </p:nvPicPr>
        <p:blipFill>
          <a:blip r:embed="rId5"/>
          <a:stretch>
            <a:fillRect/>
          </a:stretch>
        </p:blipFill>
        <p:spPr>
          <a:xfrm>
            <a:off x="6378979" y="1798638"/>
            <a:ext cx="2155421" cy="1447752"/>
          </a:xfrm>
          <a:prstGeom prst="rect">
            <a:avLst/>
          </a:prstGeom>
        </p:spPr>
      </p:pic>
      <p:pic>
        <p:nvPicPr>
          <p:cNvPr id="9" name="Picture 8">
            <a:extLst>
              <a:ext uri="{FF2B5EF4-FFF2-40B4-BE49-F238E27FC236}">
                <a16:creationId xmlns:a16="http://schemas.microsoft.com/office/drawing/2014/main" id="{9BCD4460-B9F1-4A5B-B6A0-3954BBCF45DF}"/>
              </a:ext>
            </a:extLst>
          </p:cNvPr>
          <p:cNvPicPr>
            <a:picLocks noChangeAspect="1"/>
          </p:cNvPicPr>
          <p:nvPr/>
        </p:nvPicPr>
        <p:blipFill>
          <a:blip r:embed="rId6"/>
          <a:stretch>
            <a:fillRect/>
          </a:stretch>
        </p:blipFill>
        <p:spPr>
          <a:xfrm>
            <a:off x="3199927" y="3457919"/>
            <a:ext cx="2115495" cy="1463167"/>
          </a:xfrm>
          <a:prstGeom prst="rect">
            <a:avLst/>
          </a:prstGeom>
        </p:spPr>
      </p:pic>
      <p:pic>
        <p:nvPicPr>
          <p:cNvPr id="10" name="Picture 9">
            <a:extLst>
              <a:ext uri="{FF2B5EF4-FFF2-40B4-BE49-F238E27FC236}">
                <a16:creationId xmlns:a16="http://schemas.microsoft.com/office/drawing/2014/main" id="{7556383E-3FF4-423A-99B9-6160382D0536}"/>
              </a:ext>
            </a:extLst>
          </p:cNvPr>
          <p:cNvPicPr>
            <a:picLocks noChangeAspect="1"/>
          </p:cNvPicPr>
          <p:nvPr/>
        </p:nvPicPr>
        <p:blipFill>
          <a:blip r:embed="rId7"/>
          <a:stretch>
            <a:fillRect/>
          </a:stretch>
        </p:blipFill>
        <p:spPr>
          <a:xfrm>
            <a:off x="140100" y="3388685"/>
            <a:ext cx="2472523" cy="1601637"/>
          </a:xfrm>
          <a:prstGeom prst="rect">
            <a:avLst/>
          </a:prstGeom>
        </p:spPr>
      </p:pic>
    </p:spTree>
    <p:extLst>
      <p:ext uri="{BB962C8B-B14F-4D97-AF65-F5344CB8AC3E}">
        <p14:creationId xmlns:p14="http://schemas.microsoft.com/office/powerpoint/2010/main" val="55467429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D6C65-5C8A-4ABD-8498-1E50D5CD5CD7}"/>
              </a:ext>
            </a:extLst>
          </p:cNvPr>
          <p:cNvSpPr>
            <a:spLocks noGrp="1"/>
          </p:cNvSpPr>
          <p:nvPr>
            <p:ph type="title"/>
          </p:nvPr>
        </p:nvSpPr>
        <p:spPr>
          <a:xfrm>
            <a:off x="457200" y="205979"/>
            <a:ext cx="8229600" cy="463324"/>
          </a:xfrm>
        </p:spPr>
        <p:txBody>
          <a:bodyPr/>
          <a:lstStyle/>
          <a:p>
            <a:pPr algn="ctr"/>
            <a:r>
              <a:rPr lang="en-US" dirty="0"/>
              <a:t>Disaster epidemiology in the EM cycle</a:t>
            </a:r>
          </a:p>
        </p:txBody>
      </p:sp>
      <p:pic>
        <p:nvPicPr>
          <p:cNvPr id="11" name="Picture 10" descr="Chart, sunburst chart&#10;&#10;Description automatically generated">
            <a:extLst>
              <a:ext uri="{FF2B5EF4-FFF2-40B4-BE49-F238E27FC236}">
                <a16:creationId xmlns:a16="http://schemas.microsoft.com/office/drawing/2014/main" id="{EF155497-24ED-4F70-B190-A1CF85B39F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1369" y="866775"/>
            <a:ext cx="5641261" cy="3838575"/>
          </a:xfrm>
          <a:prstGeom prst="rect">
            <a:avLst/>
          </a:prstGeom>
        </p:spPr>
      </p:pic>
    </p:spTree>
    <p:extLst>
      <p:ext uri="{BB962C8B-B14F-4D97-AF65-F5344CB8AC3E}">
        <p14:creationId xmlns:p14="http://schemas.microsoft.com/office/powerpoint/2010/main" val="37142303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C5A9C-3E81-44B4-AAD7-E85C51286696}"/>
              </a:ext>
            </a:extLst>
          </p:cNvPr>
          <p:cNvSpPr>
            <a:spLocks noGrp="1"/>
          </p:cNvSpPr>
          <p:nvPr>
            <p:ph type="title"/>
          </p:nvPr>
        </p:nvSpPr>
        <p:spPr/>
        <p:txBody>
          <a:bodyPr/>
          <a:lstStyle/>
          <a:p>
            <a:r>
              <a:rPr lang="en-US" dirty="0"/>
              <a:t>How can DE help you?</a:t>
            </a:r>
          </a:p>
        </p:txBody>
      </p:sp>
      <p:sp>
        <p:nvSpPr>
          <p:cNvPr id="3" name="Text Placeholder 2">
            <a:extLst>
              <a:ext uri="{FF2B5EF4-FFF2-40B4-BE49-F238E27FC236}">
                <a16:creationId xmlns:a16="http://schemas.microsoft.com/office/drawing/2014/main" id="{448FC861-011B-4D9A-B0C5-0F2F8F57A40F}"/>
              </a:ext>
            </a:extLst>
          </p:cNvPr>
          <p:cNvSpPr>
            <a:spLocks noGrp="1"/>
          </p:cNvSpPr>
          <p:nvPr>
            <p:ph type="body" sz="quarter" idx="10"/>
          </p:nvPr>
        </p:nvSpPr>
        <p:spPr/>
        <p:txBody>
          <a:bodyPr/>
          <a:lstStyle/>
          <a:p>
            <a:r>
              <a:rPr lang="en-US" altLang="en-US" dirty="0">
                <a:cs typeface="Arial" panose="020B0604020202020204" pitchFamily="34" charset="0"/>
              </a:rPr>
              <a:t>DE provides </a:t>
            </a:r>
            <a:r>
              <a:rPr lang="en-US" altLang="en-US" b="1" dirty="0">
                <a:cs typeface="Arial" panose="020B0604020202020204" pitchFamily="34" charset="0"/>
              </a:rPr>
              <a:t>reliable</a:t>
            </a:r>
            <a:r>
              <a:rPr lang="en-US" altLang="en-US" dirty="0">
                <a:cs typeface="Arial" panose="020B0604020202020204" pitchFamily="34" charset="0"/>
              </a:rPr>
              <a:t> and </a:t>
            </a:r>
            <a:r>
              <a:rPr lang="en-US" altLang="en-US" b="1" dirty="0">
                <a:cs typeface="Arial" panose="020B0604020202020204" pitchFamily="34" charset="0"/>
              </a:rPr>
              <a:t>actionable information </a:t>
            </a:r>
            <a:r>
              <a:rPr lang="en-US" altLang="en-US" dirty="0">
                <a:cs typeface="Arial" panose="020B0604020202020204" pitchFamily="34" charset="0"/>
              </a:rPr>
              <a:t>to incident commanders, planners, and decision-makers</a:t>
            </a:r>
          </a:p>
          <a:p>
            <a:pPr>
              <a:lnSpc>
                <a:spcPts val="4200"/>
              </a:lnSpc>
              <a:spcBef>
                <a:spcPts val="0"/>
              </a:spcBef>
            </a:pPr>
            <a:r>
              <a:rPr lang="en-US" sz="2000" dirty="0"/>
              <a:t>Provides situational awareness</a:t>
            </a:r>
          </a:p>
          <a:p>
            <a:pPr>
              <a:lnSpc>
                <a:spcPts val="4200"/>
              </a:lnSpc>
              <a:spcBef>
                <a:spcPts val="0"/>
              </a:spcBef>
            </a:pPr>
            <a:r>
              <a:rPr lang="en-US" sz="2000" dirty="0"/>
              <a:t>Assesses the short- and long-term adverse health effects of disasters </a:t>
            </a:r>
          </a:p>
          <a:p>
            <a:pPr>
              <a:lnSpc>
                <a:spcPts val="4200"/>
              </a:lnSpc>
              <a:spcBef>
                <a:spcPts val="0"/>
              </a:spcBef>
            </a:pPr>
            <a:r>
              <a:rPr lang="en-US" sz="2000" dirty="0"/>
              <a:t>Informs planning and preparation for future disasters</a:t>
            </a:r>
          </a:p>
          <a:p>
            <a:endParaRPr lang="en-US" altLang="en-US" dirty="0">
              <a:cs typeface="Arial" panose="020B0604020202020204" pitchFamily="34" charset="0"/>
            </a:endParaRPr>
          </a:p>
          <a:p>
            <a:endParaRPr lang="en-US" dirty="0"/>
          </a:p>
        </p:txBody>
      </p:sp>
    </p:spTree>
    <p:extLst>
      <p:ext uri="{BB962C8B-B14F-4D97-AF65-F5344CB8AC3E}">
        <p14:creationId xmlns:p14="http://schemas.microsoft.com/office/powerpoint/2010/main" val="368453262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1B2F-88A4-4F9B-AEA6-8432B3EA7BD7}"/>
              </a:ext>
            </a:extLst>
          </p:cNvPr>
          <p:cNvSpPr>
            <a:spLocks noGrp="1"/>
          </p:cNvSpPr>
          <p:nvPr>
            <p:ph type="title"/>
          </p:nvPr>
        </p:nvSpPr>
        <p:spPr>
          <a:xfrm>
            <a:off x="278091" y="403942"/>
            <a:ext cx="8229600" cy="425617"/>
          </a:xfrm>
        </p:spPr>
        <p:txBody>
          <a:bodyPr/>
          <a:lstStyle/>
          <a:p>
            <a:r>
              <a:rPr lang="en-US" dirty="0"/>
              <a:t>Disaster Epidemiology takes an All-Hazard approach</a:t>
            </a:r>
          </a:p>
        </p:txBody>
      </p:sp>
      <p:pic>
        <p:nvPicPr>
          <p:cNvPr id="4" name="Picture 3">
            <a:extLst>
              <a:ext uri="{FF2B5EF4-FFF2-40B4-BE49-F238E27FC236}">
                <a16:creationId xmlns:a16="http://schemas.microsoft.com/office/drawing/2014/main" id="{B9DAA1E7-F1FA-4B52-AFC1-EBE96B96E5D2}"/>
              </a:ext>
            </a:extLst>
          </p:cNvPr>
          <p:cNvPicPr>
            <a:picLocks noChangeAspect="1"/>
          </p:cNvPicPr>
          <p:nvPr/>
        </p:nvPicPr>
        <p:blipFill>
          <a:blip r:embed="rId3"/>
          <a:stretch>
            <a:fillRect/>
          </a:stretch>
        </p:blipFill>
        <p:spPr>
          <a:xfrm>
            <a:off x="0" y="930683"/>
            <a:ext cx="3286029" cy="2310584"/>
          </a:xfrm>
          <a:prstGeom prst="rect">
            <a:avLst/>
          </a:prstGeom>
        </p:spPr>
      </p:pic>
      <p:pic>
        <p:nvPicPr>
          <p:cNvPr id="6" name="Picture 5">
            <a:extLst>
              <a:ext uri="{FF2B5EF4-FFF2-40B4-BE49-F238E27FC236}">
                <a16:creationId xmlns:a16="http://schemas.microsoft.com/office/drawing/2014/main" id="{34AB9F9B-40E4-48A3-AC38-686328B21F38}"/>
              </a:ext>
            </a:extLst>
          </p:cNvPr>
          <p:cNvPicPr>
            <a:picLocks noChangeAspect="1"/>
          </p:cNvPicPr>
          <p:nvPr/>
        </p:nvPicPr>
        <p:blipFill>
          <a:blip r:embed="rId4"/>
          <a:stretch>
            <a:fillRect/>
          </a:stretch>
        </p:blipFill>
        <p:spPr>
          <a:xfrm>
            <a:off x="18289" y="2832916"/>
            <a:ext cx="3249450" cy="2310584"/>
          </a:xfrm>
          <a:prstGeom prst="rect">
            <a:avLst/>
          </a:prstGeom>
        </p:spPr>
      </p:pic>
      <p:pic>
        <p:nvPicPr>
          <p:cNvPr id="8" name="Picture 7">
            <a:extLst>
              <a:ext uri="{FF2B5EF4-FFF2-40B4-BE49-F238E27FC236}">
                <a16:creationId xmlns:a16="http://schemas.microsoft.com/office/drawing/2014/main" id="{0BE408FE-4B0B-4BD4-B23F-5100A578C74A}"/>
              </a:ext>
            </a:extLst>
          </p:cNvPr>
          <p:cNvPicPr>
            <a:picLocks noChangeAspect="1"/>
          </p:cNvPicPr>
          <p:nvPr/>
        </p:nvPicPr>
        <p:blipFill>
          <a:blip r:embed="rId5"/>
          <a:stretch>
            <a:fillRect/>
          </a:stretch>
        </p:blipFill>
        <p:spPr>
          <a:xfrm>
            <a:off x="3148459" y="930683"/>
            <a:ext cx="2999492" cy="2310584"/>
          </a:xfrm>
          <a:prstGeom prst="rect">
            <a:avLst/>
          </a:prstGeom>
        </p:spPr>
      </p:pic>
      <p:pic>
        <p:nvPicPr>
          <p:cNvPr id="9" name="Picture 8">
            <a:extLst>
              <a:ext uri="{FF2B5EF4-FFF2-40B4-BE49-F238E27FC236}">
                <a16:creationId xmlns:a16="http://schemas.microsoft.com/office/drawing/2014/main" id="{E3003668-0552-4B64-B338-DF9FB748CAEC}"/>
              </a:ext>
            </a:extLst>
          </p:cNvPr>
          <p:cNvPicPr>
            <a:picLocks noChangeAspect="1"/>
          </p:cNvPicPr>
          <p:nvPr/>
        </p:nvPicPr>
        <p:blipFill>
          <a:blip r:embed="rId6"/>
          <a:stretch>
            <a:fillRect/>
          </a:stretch>
        </p:blipFill>
        <p:spPr>
          <a:xfrm>
            <a:off x="3072253" y="2832916"/>
            <a:ext cx="3151905" cy="2304488"/>
          </a:xfrm>
          <a:prstGeom prst="rect">
            <a:avLst/>
          </a:prstGeom>
        </p:spPr>
      </p:pic>
    </p:spTree>
    <p:extLst>
      <p:ext uri="{BB962C8B-B14F-4D97-AF65-F5344CB8AC3E}">
        <p14:creationId xmlns:p14="http://schemas.microsoft.com/office/powerpoint/2010/main" val="292376677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ADA95-FFDF-4633-8AAD-AADDAD27574C}"/>
              </a:ext>
            </a:extLst>
          </p:cNvPr>
          <p:cNvSpPr>
            <a:spLocks noGrp="1"/>
          </p:cNvSpPr>
          <p:nvPr>
            <p:ph type="title"/>
          </p:nvPr>
        </p:nvSpPr>
        <p:spPr/>
        <p:txBody>
          <a:bodyPr/>
          <a:lstStyle/>
          <a:p>
            <a:r>
              <a:rPr lang="en-US" dirty="0"/>
              <a:t>Disaster epidemiology is multi-disciplinary</a:t>
            </a:r>
          </a:p>
        </p:txBody>
      </p:sp>
      <p:pic>
        <p:nvPicPr>
          <p:cNvPr id="7" name="Picture 6">
            <a:extLst>
              <a:ext uri="{FF2B5EF4-FFF2-40B4-BE49-F238E27FC236}">
                <a16:creationId xmlns:a16="http://schemas.microsoft.com/office/drawing/2014/main" id="{B79F2667-8DF1-4E2F-8857-49645C129026}"/>
              </a:ext>
            </a:extLst>
          </p:cNvPr>
          <p:cNvPicPr>
            <a:picLocks noChangeAspect="1"/>
          </p:cNvPicPr>
          <p:nvPr/>
        </p:nvPicPr>
        <p:blipFill>
          <a:blip r:embed="rId3"/>
          <a:stretch>
            <a:fillRect/>
          </a:stretch>
        </p:blipFill>
        <p:spPr>
          <a:xfrm>
            <a:off x="457200" y="1063229"/>
            <a:ext cx="7172325" cy="3885675"/>
          </a:xfrm>
          <a:prstGeom prst="rect">
            <a:avLst/>
          </a:prstGeom>
        </p:spPr>
      </p:pic>
    </p:spTree>
    <p:extLst>
      <p:ext uri="{BB962C8B-B14F-4D97-AF65-F5344CB8AC3E}">
        <p14:creationId xmlns:p14="http://schemas.microsoft.com/office/powerpoint/2010/main" val="46851564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PHEP capabilities and DE</a:t>
            </a:r>
          </a:p>
        </p:txBody>
      </p:sp>
      <p:sp>
        <p:nvSpPr>
          <p:cNvPr id="2" name="Text Placeholder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367628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EC720-A6A7-4070-A0F4-92C43F146083}"/>
              </a:ext>
            </a:extLst>
          </p:cNvPr>
          <p:cNvSpPr>
            <a:spLocks noGrp="1"/>
          </p:cNvSpPr>
          <p:nvPr>
            <p:ph type="title"/>
          </p:nvPr>
        </p:nvSpPr>
        <p:spPr/>
        <p:txBody>
          <a:bodyPr/>
          <a:lstStyle/>
          <a:p>
            <a:r>
              <a:rPr lang="en-US" sz="2800" baseline="0" dirty="0"/>
              <a:t>PHEP Capabilities Guide 2018</a:t>
            </a:r>
          </a:p>
        </p:txBody>
      </p:sp>
      <p:pic>
        <p:nvPicPr>
          <p:cNvPr id="4" name="Picture 3">
            <a:extLst>
              <a:ext uri="{FF2B5EF4-FFF2-40B4-BE49-F238E27FC236}">
                <a16:creationId xmlns:a16="http://schemas.microsoft.com/office/drawing/2014/main" id="{F700F608-EF31-4992-9971-2404CC4A5698}"/>
              </a:ext>
            </a:extLst>
          </p:cNvPr>
          <p:cNvPicPr>
            <a:picLocks noChangeAspect="1"/>
          </p:cNvPicPr>
          <p:nvPr/>
        </p:nvPicPr>
        <p:blipFill>
          <a:blip r:embed="rId3"/>
          <a:stretch>
            <a:fillRect/>
          </a:stretch>
        </p:blipFill>
        <p:spPr>
          <a:xfrm>
            <a:off x="6514227" y="937880"/>
            <a:ext cx="2554445" cy="3267739"/>
          </a:xfrm>
          <a:prstGeom prst="rect">
            <a:avLst/>
          </a:prstGeom>
        </p:spPr>
      </p:pic>
      <p:sp>
        <p:nvSpPr>
          <p:cNvPr id="3" name="Text Placeholder 2">
            <a:extLst>
              <a:ext uri="{FF2B5EF4-FFF2-40B4-BE49-F238E27FC236}">
                <a16:creationId xmlns:a16="http://schemas.microsoft.com/office/drawing/2014/main" id="{6437BBE1-9831-4045-9360-031918EA4C61}"/>
              </a:ext>
            </a:extLst>
          </p:cNvPr>
          <p:cNvSpPr>
            <a:spLocks noGrp="1"/>
          </p:cNvSpPr>
          <p:nvPr>
            <p:ph type="body" sz="quarter" idx="10"/>
          </p:nvPr>
        </p:nvSpPr>
        <p:spPr>
          <a:xfrm>
            <a:off x="457200" y="1158875"/>
            <a:ext cx="5771277" cy="3660775"/>
          </a:xfrm>
        </p:spPr>
        <p:txBody>
          <a:bodyPr/>
          <a:lstStyle/>
          <a:p>
            <a:pPr>
              <a:spcBef>
                <a:spcPts val="0"/>
              </a:spcBef>
            </a:pPr>
            <a:r>
              <a:rPr lang="en-US" altLang="en-US" dirty="0"/>
              <a:t>2018 revisions added references to specific DE tools and emphasized the importance of DE</a:t>
            </a:r>
          </a:p>
          <a:p>
            <a:endParaRPr lang="en-US" dirty="0"/>
          </a:p>
        </p:txBody>
      </p:sp>
    </p:spTree>
    <p:extLst>
      <p:ext uri="{BB962C8B-B14F-4D97-AF65-F5344CB8AC3E}">
        <p14:creationId xmlns:p14="http://schemas.microsoft.com/office/powerpoint/2010/main" val="301787383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FFF8D-3AF7-432B-8E6D-BBBBE22388F5}"/>
              </a:ext>
            </a:extLst>
          </p:cNvPr>
          <p:cNvSpPr>
            <a:spLocks noGrp="1"/>
          </p:cNvSpPr>
          <p:nvPr>
            <p:ph type="title"/>
          </p:nvPr>
        </p:nvSpPr>
        <p:spPr/>
        <p:txBody>
          <a:bodyPr/>
          <a:lstStyle/>
          <a:p>
            <a:r>
              <a:rPr lang="en-US" dirty="0"/>
              <a:t>DE and PHEP capabilities</a:t>
            </a:r>
          </a:p>
        </p:txBody>
      </p:sp>
      <p:sp>
        <p:nvSpPr>
          <p:cNvPr id="3" name="Text Placeholder 2">
            <a:extLst>
              <a:ext uri="{FF2B5EF4-FFF2-40B4-BE49-F238E27FC236}">
                <a16:creationId xmlns:a16="http://schemas.microsoft.com/office/drawing/2014/main" id="{334AA2D8-DED3-4B0C-800F-D9BC350F0C66}"/>
              </a:ext>
            </a:extLst>
          </p:cNvPr>
          <p:cNvSpPr>
            <a:spLocks noGrp="1"/>
          </p:cNvSpPr>
          <p:nvPr>
            <p:ph type="body" sz="quarter" idx="10"/>
          </p:nvPr>
        </p:nvSpPr>
        <p:spPr>
          <a:xfrm>
            <a:off x="457200" y="1158875"/>
            <a:ext cx="5076825" cy="3341688"/>
          </a:xfrm>
        </p:spPr>
        <p:txBody>
          <a:bodyPr/>
          <a:lstStyle/>
          <a:p>
            <a:r>
              <a:rPr lang="en-US" dirty="0"/>
              <a:t>Capability 1: Community Preparedness</a:t>
            </a:r>
          </a:p>
          <a:p>
            <a:r>
              <a:rPr lang="en-US" dirty="0"/>
              <a:t>Capability 3: Emergency Operations Coordination</a:t>
            </a:r>
          </a:p>
          <a:p>
            <a:r>
              <a:rPr lang="en-US" dirty="0"/>
              <a:t>Capability 4: Emergency Public Information and Warning</a:t>
            </a:r>
          </a:p>
          <a:p>
            <a:r>
              <a:rPr lang="en-US" dirty="0"/>
              <a:t>Capability 13: Surveillance and Epi Investigations</a:t>
            </a:r>
          </a:p>
          <a:p>
            <a:r>
              <a:rPr lang="en-US" dirty="0"/>
              <a:t>Capability 14: Responder Safety and Health</a:t>
            </a:r>
          </a:p>
          <a:p>
            <a:endParaRPr lang="en-US" dirty="0"/>
          </a:p>
          <a:p>
            <a:endParaRPr lang="en-US" dirty="0"/>
          </a:p>
          <a:p>
            <a:endParaRPr lang="en-US" dirty="0"/>
          </a:p>
        </p:txBody>
      </p:sp>
    </p:spTree>
    <p:extLst>
      <p:ext uri="{BB962C8B-B14F-4D97-AF65-F5344CB8AC3E}">
        <p14:creationId xmlns:p14="http://schemas.microsoft.com/office/powerpoint/2010/main" val="129584718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DE tools and examples</a:t>
            </a:r>
          </a:p>
        </p:txBody>
      </p:sp>
    </p:spTree>
    <p:extLst>
      <p:ext uri="{BB962C8B-B14F-4D97-AF65-F5344CB8AC3E}">
        <p14:creationId xmlns:p14="http://schemas.microsoft.com/office/powerpoint/2010/main" val="274396647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99AA1-C90C-4221-B130-E3BC19FC3B74}"/>
              </a:ext>
            </a:extLst>
          </p:cNvPr>
          <p:cNvSpPr>
            <a:spLocks noGrp="1"/>
          </p:cNvSpPr>
          <p:nvPr>
            <p:ph type="title"/>
          </p:nvPr>
        </p:nvSpPr>
        <p:spPr/>
        <p:txBody>
          <a:bodyPr/>
          <a:lstStyle/>
          <a:p>
            <a:r>
              <a:rPr lang="en-US" dirty="0"/>
              <a:t>Rapid needs assessments</a:t>
            </a:r>
          </a:p>
        </p:txBody>
      </p:sp>
      <p:sp>
        <p:nvSpPr>
          <p:cNvPr id="3" name="Text Placeholder 2">
            <a:extLst>
              <a:ext uri="{FF2B5EF4-FFF2-40B4-BE49-F238E27FC236}">
                <a16:creationId xmlns:a16="http://schemas.microsoft.com/office/drawing/2014/main" id="{3DF6A529-E36E-423E-A99B-5FDA097F8E17}"/>
              </a:ext>
            </a:extLst>
          </p:cNvPr>
          <p:cNvSpPr>
            <a:spLocks noGrp="1"/>
          </p:cNvSpPr>
          <p:nvPr>
            <p:ph type="body" sz="quarter" idx="10"/>
          </p:nvPr>
        </p:nvSpPr>
        <p:spPr>
          <a:xfrm>
            <a:off x="457200" y="1158875"/>
            <a:ext cx="6105525" cy="3341688"/>
          </a:xfrm>
        </p:spPr>
        <p:txBody>
          <a:bodyPr/>
          <a:lstStyle/>
          <a:p>
            <a:r>
              <a:rPr lang="en-US" altLang="en-US" dirty="0"/>
              <a:t>Launched early in response phase</a:t>
            </a:r>
          </a:p>
          <a:p>
            <a:r>
              <a:rPr lang="en-US" altLang="en-US" dirty="0"/>
              <a:t>Identifies needs of affected communities in a systematic, timely, and statistically valid manner</a:t>
            </a:r>
          </a:p>
          <a:p>
            <a:r>
              <a:rPr lang="en-US" altLang="en-US" dirty="0"/>
              <a:t>Provides basis for appropriate response</a:t>
            </a:r>
          </a:p>
          <a:p>
            <a:r>
              <a:rPr lang="en-US" dirty="0"/>
              <a:t>Community Assessment for Public Health Emergency Response (CASPER)</a:t>
            </a:r>
          </a:p>
          <a:p>
            <a:pPr lvl="1"/>
            <a:r>
              <a:rPr lang="en-US" dirty="0"/>
              <a:t>Type of rapid needs assessment</a:t>
            </a:r>
          </a:p>
          <a:p>
            <a:pPr lvl="1"/>
            <a:r>
              <a:rPr lang="en-US" dirty="0"/>
              <a:t>CDC epidemiologic technique to provide quick, low-cost household-based information about a community</a:t>
            </a:r>
          </a:p>
          <a:p>
            <a:pPr lvl="1"/>
            <a:endParaRPr lang="en-US" dirty="0"/>
          </a:p>
        </p:txBody>
      </p:sp>
      <p:pic>
        <p:nvPicPr>
          <p:cNvPr id="4" name="Picture 3">
            <a:extLst>
              <a:ext uri="{FF2B5EF4-FFF2-40B4-BE49-F238E27FC236}">
                <a16:creationId xmlns:a16="http://schemas.microsoft.com/office/drawing/2014/main" id="{1B41F007-E980-4553-B3A4-24DCB58795A2}"/>
              </a:ext>
            </a:extLst>
          </p:cNvPr>
          <p:cNvPicPr>
            <a:picLocks noChangeAspect="1"/>
          </p:cNvPicPr>
          <p:nvPr/>
        </p:nvPicPr>
        <p:blipFill>
          <a:blip r:embed="rId3"/>
          <a:stretch>
            <a:fillRect/>
          </a:stretch>
        </p:blipFill>
        <p:spPr>
          <a:xfrm>
            <a:off x="6343650" y="828589"/>
            <a:ext cx="2729214" cy="3486321"/>
          </a:xfrm>
          <a:prstGeom prst="rect">
            <a:avLst/>
          </a:prstGeom>
        </p:spPr>
      </p:pic>
    </p:spTree>
    <p:extLst>
      <p:ext uri="{BB962C8B-B14F-4D97-AF65-F5344CB8AC3E}">
        <p14:creationId xmlns:p14="http://schemas.microsoft.com/office/powerpoint/2010/main" val="63596934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BAB-194A-412F-A8FA-04D14ED869AF}"/>
              </a:ext>
            </a:extLst>
          </p:cNvPr>
          <p:cNvSpPr>
            <a:spLocks noGrp="1"/>
          </p:cNvSpPr>
          <p:nvPr>
            <p:ph type="title"/>
          </p:nvPr>
        </p:nvSpPr>
        <p:spPr>
          <a:xfrm>
            <a:off x="457200" y="20853"/>
            <a:ext cx="8229600" cy="884120"/>
          </a:xfrm>
        </p:spPr>
        <p:txBody>
          <a:bodyPr/>
          <a:lstStyle/>
          <a:p>
            <a:r>
              <a:rPr lang="en-US" dirty="0"/>
              <a:t>Preparedness CASPER: Radiological emergencies</a:t>
            </a:r>
          </a:p>
        </p:txBody>
      </p:sp>
      <p:sp>
        <p:nvSpPr>
          <p:cNvPr id="3" name="Text Placeholder 2">
            <a:extLst>
              <a:ext uri="{FF2B5EF4-FFF2-40B4-BE49-F238E27FC236}">
                <a16:creationId xmlns:a16="http://schemas.microsoft.com/office/drawing/2014/main" id="{19ED3BAD-FB6B-46F6-887A-9ACFEA7CEDAC}"/>
              </a:ext>
            </a:extLst>
          </p:cNvPr>
          <p:cNvSpPr>
            <a:spLocks noGrp="1"/>
          </p:cNvSpPr>
          <p:nvPr>
            <p:ph type="body" sz="quarter" idx="10"/>
          </p:nvPr>
        </p:nvSpPr>
        <p:spPr>
          <a:xfrm>
            <a:off x="245098" y="904973"/>
            <a:ext cx="8559538" cy="3959258"/>
          </a:xfrm>
        </p:spPr>
        <p:txBody>
          <a:bodyPr/>
          <a:lstStyle/>
          <a:p>
            <a:r>
              <a:rPr lang="en-US" dirty="0"/>
              <a:t>Oakland County, MI lies 50 miles from the Fermi Nuclear Power Plant. Michigan Department of Health conducted a CASPER to assess community preparedness and best methods of communication.</a:t>
            </a:r>
          </a:p>
          <a:p>
            <a:r>
              <a:rPr lang="en-US" dirty="0"/>
              <a:t>Findings:</a:t>
            </a:r>
          </a:p>
          <a:p>
            <a:pPr lvl="1"/>
            <a:r>
              <a:rPr lang="en-US" dirty="0"/>
              <a:t>62.8% had a 7-day supply of prescription medication for each person who needed it</a:t>
            </a:r>
          </a:p>
          <a:p>
            <a:pPr lvl="1"/>
            <a:r>
              <a:rPr lang="en-US" dirty="0"/>
              <a:t>67.1% had a first-aid kit</a:t>
            </a:r>
          </a:p>
          <a:p>
            <a:pPr lvl="1"/>
            <a:r>
              <a:rPr lang="en-US" dirty="0"/>
              <a:t>93.3% of all respondents would report to a radiation screening center; 96% would evacuate; and 91.8% would shelter-in-place</a:t>
            </a:r>
          </a:p>
          <a:p>
            <a:pPr lvl="1"/>
            <a:r>
              <a:rPr lang="en-US" dirty="0"/>
              <a:t>55.8% of respondents indicated their main information source would be television, 18.4% radio, 13.6% online</a:t>
            </a:r>
          </a:p>
          <a:p>
            <a:endParaRPr lang="en-US" dirty="0"/>
          </a:p>
        </p:txBody>
      </p:sp>
    </p:spTree>
    <p:extLst>
      <p:ext uri="{BB962C8B-B14F-4D97-AF65-F5344CB8AC3E}">
        <p14:creationId xmlns:p14="http://schemas.microsoft.com/office/powerpoint/2010/main" val="282076160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39685-3FE0-4C9C-9EF1-EDA56E350564}"/>
              </a:ext>
            </a:extLst>
          </p:cNvPr>
          <p:cNvSpPr>
            <a:spLocks noGrp="1"/>
          </p:cNvSpPr>
          <p:nvPr>
            <p:ph type="title"/>
          </p:nvPr>
        </p:nvSpPr>
        <p:spPr/>
        <p:txBody>
          <a:bodyPr/>
          <a:lstStyle/>
          <a:p>
            <a:r>
              <a:rPr lang="en-US" dirty="0"/>
              <a:t>Response CASPER: Mental Health Needs Assessment after the 2010 Gulf Oil Spill</a:t>
            </a:r>
          </a:p>
        </p:txBody>
      </p:sp>
      <p:sp>
        <p:nvSpPr>
          <p:cNvPr id="3" name="Text Placeholder 2">
            <a:extLst>
              <a:ext uri="{FF2B5EF4-FFF2-40B4-BE49-F238E27FC236}">
                <a16:creationId xmlns:a16="http://schemas.microsoft.com/office/drawing/2014/main" id="{2CF61966-D357-4230-8565-C82389837596}"/>
              </a:ext>
            </a:extLst>
          </p:cNvPr>
          <p:cNvSpPr>
            <a:spLocks noGrp="1"/>
          </p:cNvSpPr>
          <p:nvPr>
            <p:ph type="body" sz="quarter" idx="10"/>
          </p:nvPr>
        </p:nvSpPr>
        <p:spPr>
          <a:xfrm>
            <a:off x="457200" y="1158874"/>
            <a:ext cx="8229600" cy="3582807"/>
          </a:xfrm>
        </p:spPr>
        <p:txBody>
          <a:bodyPr/>
          <a:lstStyle/>
          <a:p>
            <a:r>
              <a:rPr lang="en-US" dirty="0"/>
              <a:t>A CASPER was conducted in Gulf Coast counties to determine general and mental health needs of the community after the oil spill.</a:t>
            </a:r>
          </a:p>
          <a:p>
            <a:pPr lvl="1"/>
            <a:r>
              <a:rPr lang="en-US" dirty="0"/>
              <a:t>22% Mississippi respondents reported ≥14 days of poor physical health in the previous 30 days</a:t>
            </a:r>
          </a:p>
          <a:p>
            <a:pPr lvl="1"/>
            <a:r>
              <a:rPr lang="en-US" dirty="0"/>
              <a:t>More respondents in Mississippi were worried about money for housing and meals and reported symptoms of anxiety than in the two Alabama assessment areas.</a:t>
            </a:r>
          </a:p>
          <a:p>
            <a:r>
              <a:rPr lang="en-US" dirty="0"/>
              <a:t>Supports evidence-based public health decision-making to guide response and allocate resources.</a:t>
            </a:r>
          </a:p>
          <a:p>
            <a:endParaRPr lang="en-US" dirty="0"/>
          </a:p>
        </p:txBody>
      </p:sp>
    </p:spTree>
    <p:extLst>
      <p:ext uri="{BB962C8B-B14F-4D97-AF65-F5344CB8AC3E}">
        <p14:creationId xmlns:p14="http://schemas.microsoft.com/office/powerpoint/2010/main" val="287088153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6A644-FEFE-45D0-8D37-0161CBBA79A7}"/>
              </a:ext>
            </a:extLst>
          </p:cNvPr>
          <p:cNvSpPr>
            <a:spLocks noGrp="1"/>
          </p:cNvSpPr>
          <p:nvPr>
            <p:ph type="title"/>
          </p:nvPr>
        </p:nvSpPr>
        <p:spPr/>
        <p:txBody>
          <a:bodyPr/>
          <a:lstStyle/>
          <a:p>
            <a:r>
              <a:rPr lang="en-US" dirty="0"/>
              <a:t>Recovery CASPER: Longitudinal wildfire assessment</a:t>
            </a:r>
          </a:p>
        </p:txBody>
      </p:sp>
      <p:sp>
        <p:nvSpPr>
          <p:cNvPr id="3" name="Text Placeholder 2">
            <a:extLst>
              <a:ext uri="{FF2B5EF4-FFF2-40B4-BE49-F238E27FC236}">
                <a16:creationId xmlns:a16="http://schemas.microsoft.com/office/drawing/2014/main" id="{D7379AAD-31F6-487D-AAB7-71EFBFE0A040}"/>
              </a:ext>
            </a:extLst>
          </p:cNvPr>
          <p:cNvSpPr>
            <a:spLocks noGrp="1"/>
          </p:cNvSpPr>
          <p:nvPr>
            <p:ph type="body" sz="quarter" idx="10"/>
          </p:nvPr>
        </p:nvSpPr>
        <p:spPr/>
        <p:txBody>
          <a:bodyPr/>
          <a:lstStyle/>
          <a:p>
            <a:r>
              <a:rPr lang="en-US" dirty="0"/>
              <a:t>Texas Department of State Health Services conducted a CASPER to assess public health impacts from a devastating wildfire.</a:t>
            </a:r>
          </a:p>
          <a:p>
            <a:r>
              <a:rPr lang="en-US" dirty="0"/>
              <a:t>CASPER was conducted 3 years later to measure progress in recovery and assess long-term health and mental health status.</a:t>
            </a:r>
          </a:p>
          <a:p>
            <a:r>
              <a:rPr lang="en-US" dirty="0"/>
              <a:t>Initial CASPER informed key public health issues and resource allocation. Follow-up CASPER informed new concerns or unmet needs to share with officials.</a:t>
            </a:r>
          </a:p>
        </p:txBody>
      </p:sp>
    </p:spTree>
    <p:extLst>
      <p:ext uri="{BB962C8B-B14F-4D97-AF65-F5344CB8AC3E}">
        <p14:creationId xmlns:p14="http://schemas.microsoft.com/office/powerpoint/2010/main" val="251008853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28BB7-D369-48CC-AC4B-DE30ECDB90F4}"/>
              </a:ext>
            </a:extLst>
          </p:cNvPr>
          <p:cNvSpPr>
            <a:spLocks noGrp="1"/>
          </p:cNvSpPr>
          <p:nvPr>
            <p:ph type="title"/>
          </p:nvPr>
        </p:nvSpPr>
        <p:spPr/>
        <p:txBody>
          <a:bodyPr/>
          <a:lstStyle/>
          <a:p>
            <a:r>
              <a:rPr lang="en-US" dirty="0"/>
              <a:t>Syndromic surveillance</a:t>
            </a:r>
          </a:p>
        </p:txBody>
      </p:sp>
      <p:sp>
        <p:nvSpPr>
          <p:cNvPr id="3" name="Text Placeholder 2">
            <a:extLst>
              <a:ext uri="{FF2B5EF4-FFF2-40B4-BE49-F238E27FC236}">
                <a16:creationId xmlns:a16="http://schemas.microsoft.com/office/drawing/2014/main" id="{97CF3370-6B11-4C44-BFAA-19F42435B4D2}"/>
              </a:ext>
            </a:extLst>
          </p:cNvPr>
          <p:cNvSpPr>
            <a:spLocks noGrp="1"/>
          </p:cNvSpPr>
          <p:nvPr>
            <p:ph type="body" sz="quarter" idx="10"/>
          </p:nvPr>
        </p:nvSpPr>
        <p:spPr/>
        <p:txBody>
          <a:bodyPr/>
          <a:lstStyle/>
          <a:p>
            <a:r>
              <a:rPr lang="en-US" dirty="0"/>
              <a:t>Early warning system for detecting, understanding, and monitoring health events</a:t>
            </a:r>
          </a:p>
          <a:p>
            <a:r>
              <a:rPr lang="en-US" dirty="0"/>
              <a:t>Syndromic is before diagnosis – e.g., mine keywords from chief complaint and triage notes</a:t>
            </a:r>
          </a:p>
          <a:p>
            <a:endParaRPr lang="en-US" dirty="0"/>
          </a:p>
          <a:p>
            <a:endParaRPr lang="en-US" dirty="0"/>
          </a:p>
        </p:txBody>
      </p:sp>
      <p:pic>
        <p:nvPicPr>
          <p:cNvPr id="5" name="Picture 4" descr="Icon&#10;&#10;Description automatically generated with medium confidence">
            <a:extLst>
              <a:ext uri="{FF2B5EF4-FFF2-40B4-BE49-F238E27FC236}">
                <a16:creationId xmlns:a16="http://schemas.microsoft.com/office/drawing/2014/main" id="{4350ED23-F6BF-4ED9-B966-B64B07146F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0598" y="2517864"/>
            <a:ext cx="4671719" cy="2419657"/>
          </a:xfrm>
          <a:prstGeom prst="rect">
            <a:avLst/>
          </a:prstGeom>
        </p:spPr>
      </p:pic>
    </p:spTree>
    <p:extLst>
      <p:ext uri="{BB962C8B-B14F-4D97-AF65-F5344CB8AC3E}">
        <p14:creationId xmlns:p14="http://schemas.microsoft.com/office/powerpoint/2010/main" val="117776939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6B397-8074-4BAD-9BAF-A3E420CF571D}"/>
              </a:ext>
            </a:extLst>
          </p:cNvPr>
          <p:cNvSpPr>
            <a:spLocks noGrp="1"/>
          </p:cNvSpPr>
          <p:nvPr>
            <p:ph type="title"/>
          </p:nvPr>
        </p:nvSpPr>
        <p:spPr/>
        <p:txBody>
          <a:bodyPr/>
          <a:lstStyle/>
          <a:p>
            <a:pPr algn="ctr"/>
            <a:r>
              <a:rPr lang="en-US" dirty="0"/>
              <a:t>Syndromic surveillance of asthma following building collapse</a:t>
            </a:r>
          </a:p>
        </p:txBody>
      </p:sp>
      <p:sp>
        <p:nvSpPr>
          <p:cNvPr id="3" name="Text Placeholder 2">
            <a:extLst>
              <a:ext uri="{FF2B5EF4-FFF2-40B4-BE49-F238E27FC236}">
                <a16:creationId xmlns:a16="http://schemas.microsoft.com/office/drawing/2014/main" id="{B9A6881E-8C89-43B6-9A12-4EC1BD98B995}"/>
              </a:ext>
            </a:extLst>
          </p:cNvPr>
          <p:cNvSpPr>
            <a:spLocks noGrp="1"/>
          </p:cNvSpPr>
          <p:nvPr>
            <p:ph type="body" sz="quarter" idx="10"/>
          </p:nvPr>
        </p:nvSpPr>
        <p:spPr/>
        <p:txBody>
          <a:bodyPr/>
          <a:lstStyle/>
          <a:p>
            <a:r>
              <a:rPr lang="en-US" sz="1800" b="0" i="0" u="none" strike="noStrike" baseline="0" dirty="0">
                <a:latin typeface="Calibri" panose="020F0502020204030204" pitchFamily="34" charset="0"/>
              </a:rPr>
              <a:t>NYC Department of Health conducted syndromic surveillance of asthma following </a:t>
            </a:r>
            <a:r>
              <a:rPr lang="en-US" sz="1800" dirty="0"/>
              <a:t>building collapses and fires.</a:t>
            </a:r>
          </a:p>
          <a:p>
            <a:r>
              <a:rPr lang="en-US" sz="1800" b="0" i="0" u="none" strike="noStrike" baseline="0" dirty="0">
                <a:latin typeface="Calibri" panose="020F0502020204030204" pitchFamily="34" charset="0"/>
              </a:rPr>
              <a:t>ED visits for asthma did not increase for the day of the events and for several days </a:t>
            </a:r>
            <a:r>
              <a:rPr lang="en-US" sz="1800" dirty="0"/>
              <a:t>afterward.</a:t>
            </a:r>
            <a:endParaRPr lang="en-US" sz="1800" b="0" i="0" u="none" strike="noStrike" baseline="0" dirty="0">
              <a:latin typeface="Calibri" panose="020F0502020204030204" pitchFamily="34" charset="0"/>
            </a:endParaRPr>
          </a:p>
          <a:p>
            <a:r>
              <a:rPr lang="en-US" sz="1800" b="0" i="0" u="none" strike="noStrike" baseline="0" dirty="0">
                <a:latin typeface="Calibri" panose="020F0502020204030204" pitchFamily="34" charset="0"/>
              </a:rPr>
              <a:t>Surveillance findings were shared with leadership, </a:t>
            </a:r>
            <a:r>
              <a:rPr lang="en-US" sz="1800" dirty="0"/>
              <a:t>and they were </a:t>
            </a:r>
            <a:r>
              <a:rPr lang="en-US" sz="1800" b="0" i="0" u="none" strike="noStrike" baseline="0" dirty="0">
                <a:latin typeface="Calibri" panose="020F0502020204030204" pitchFamily="34" charset="0"/>
              </a:rPr>
              <a:t>able to respond to questions from the press regarding the health impacts of local air quality.</a:t>
            </a:r>
            <a:r>
              <a:rPr lang="en-US" dirty="0"/>
              <a:t> </a:t>
            </a:r>
          </a:p>
          <a:p>
            <a:r>
              <a:rPr lang="en-US" sz="1800" dirty="0"/>
              <a:t>Capability 3: Emergency Operations Coordination: Provide situation awareness to detect need for activation or dissemination of resources</a:t>
            </a:r>
          </a:p>
          <a:p>
            <a:pPr algn="l"/>
            <a:endParaRPr lang="en-US" dirty="0"/>
          </a:p>
        </p:txBody>
      </p:sp>
    </p:spTree>
    <p:extLst>
      <p:ext uri="{BB962C8B-B14F-4D97-AF65-F5344CB8AC3E}">
        <p14:creationId xmlns:p14="http://schemas.microsoft.com/office/powerpoint/2010/main" val="29836289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ACE56-7E4E-4840-9AD1-D10D4CA4F06B}"/>
              </a:ext>
            </a:extLst>
          </p:cNvPr>
          <p:cNvSpPr>
            <a:spLocks noGrp="1"/>
          </p:cNvSpPr>
          <p:nvPr>
            <p:ph type="title"/>
          </p:nvPr>
        </p:nvSpPr>
        <p:spPr>
          <a:xfrm>
            <a:off x="5594604" y="102417"/>
            <a:ext cx="3364992" cy="881243"/>
          </a:xfrm>
        </p:spPr>
        <p:txBody>
          <a:bodyPr>
            <a:noAutofit/>
          </a:bodyPr>
          <a:lstStyle/>
          <a:p>
            <a:pPr algn="l">
              <a:lnSpc>
                <a:spcPts val="3000"/>
              </a:lnSpc>
            </a:pPr>
            <a:r>
              <a:rPr lang="en-US" sz="2800" b="1" dirty="0">
                <a:solidFill>
                  <a:srgbClr val="003057"/>
                </a:solidFill>
                <a:latin typeface="Calibri" pitchFamily="34" charset="0"/>
              </a:rPr>
              <a:t>Assessment of chemical exposure (ACE) Toolkit</a:t>
            </a:r>
          </a:p>
        </p:txBody>
      </p:sp>
      <p:pic>
        <p:nvPicPr>
          <p:cNvPr id="4" name="Picture 3">
            <a:extLst>
              <a:ext uri="{FF2B5EF4-FFF2-40B4-BE49-F238E27FC236}">
                <a16:creationId xmlns:a16="http://schemas.microsoft.com/office/drawing/2014/main" id="{0B9A050A-6929-4355-8D26-76AF9370FA4D}"/>
              </a:ext>
            </a:extLst>
          </p:cNvPr>
          <p:cNvPicPr>
            <a:picLocks noChangeAspect="1"/>
          </p:cNvPicPr>
          <p:nvPr/>
        </p:nvPicPr>
        <p:blipFill rotWithShape="1">
          <a:blip r:embed="rId3"/>
          <a:srcRect b="16059"/>
          <a:stretch/>
        </p:blipFill>
        <p:spPr>
          <a:xfrm>
            <a:off x="15" y="7"/>
            <a:ext cx="4564966" cy="5143493"/>
          </a:xfrm>
          <a:prstGeom prst="rect">
            <a:avLst/>
          </a:prstGeom>
        </p:spPr>
      </p:pic>
      <p:sp>
        <p:nvSpPr>
          <p:cNvPr id="3" name="Content Placeholder 2">
            <a:extLst>
              <a:ext uri="{FF2B5EF4-FFF2-40B4-BE49-F238E27FC236}">
                <a16:creationId xmlns:a16="http://schemas.microsoft.com/office/drawing/2014/main" id="{370FD601-87A6-4074-9D72-FBF7F2BD8621}"/>
              </a:ext>
            </a:extLst>
          </p:cNvPr>
          <p:cNvSpPr>
            <a:spLocks noGrp="1"/>
          </p:cNvSpPr>
          <p:nvPr>
            <p:ph idx="1"/>
          </p:nvPr>
        </p:nvSpPr>
        <p:spPr>
          <a:xfrm>
            <a:off x="5175504" y="1980519"/>
            <a:ext cx="3364992" cy="2441439"/>
          </a:xfrm>
        </p:spPr>
        <p:txBody>
          <a:bodyPr>
            <a:normAutofit fontScale="70000" lnSpcReduction="20000"/>
          </a:bodyPr>
          <a:lstStyle/>
          <a:p>
            <a:r>
              <a:rPr lang="en-US" dirty="0"/>
              <a:t>Toolkit</a:t>
            </a:r>
          </a:p>
          <a:p>
            <a:r>
              <a:rPr lang="en-US" dirty="0"/>
              <a:t>Health impacts and root causes of exposure</a:t>
            </a:r>
          </a:p>
          <a:p>
            <a:r>
              <a:rPr lang="en-US" dirty="0"/>
              <a:t>Focus on response from a health perspective</a:t>
            </a:r>
          </a:p>
          <a:p>
            <a:r>
              <a:rPr lang="en-US" dirty="0"/>
              <a:t>Collaborate with multiple disciplines </a:t>
            </a:r>
          </a:p>
        </p:txBody>
      </p:sp>
    </p:spTree>
    <p:extLst>
      <p:ext uri="{BB962C8B-B14F-4D97-AF65-F5344CB8AC3E}">
        <p14:creationId xmlns:p14="http://schemas.microsoft.com/office/powerpoint/2010/main" val="8317067"/>
      </p:ext>
    </p:extLst>
  </p:cSld>
  <p:clrMapOvr>
    <a:masterClrMapping/>
  </p:clrMapOvr>
  <mc:AlternateContent xmlns:mc="http://schemas.openxmlformats.org/markup-compatibility/2006" xmlns:p14="http://schemas.microsoft.com/office/powerpoint/2010/main">
    <mc:Choice Requires="p14">
      <p:transition spd="slow" p14:dur="2000" advTm="116701"/>
    </mc:Choice>
    <mc:Fallback xmlns="">
      <p:transition spd="slow" advTm="116701"/>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01358-E751-4336-8E60-7770289DFAFF}"/>
              </a:ext>
            </a:extLst>
          </p:cNvPr>
          <p:cNvSpPr>
            <a:spLocks noGrp="1"/>
          </p:cNvSpPr>
          <p:nvPr>
            <p:ph type="title"/>
          </p:nvPr>
        </p:nvSpPr>
        <p:spPr>
          <a:xfrm>
            <a:off x="457200" y="0"/>
            <a:ext cx="8229600" cy="857250"/>
          </a:xfrm>
        </p:spPr>
        <p:txBody>
          <a:bodyPr/>
          <a:lstStyle/>
          <a:p>
            <a:pPr algn="ctr"/>
            <a:r>
              <a:rPr lang="en-US" dirty="0"/>
              <a:t>ACE following freight train derailment of chemical</a:t>
            </a:r>
          </a:p>
        </p:txBody>
      </p:sp>
      <p:sp>
        <p:nvSpPr>
          <p:cNvPr id="3" name="Text Placeholder 2">
            <a:extLst>
              <a:ext uri="{FF2B5EF4-FFF2-40B4-BE49-F238E27FC236}">
                <a16:creationId xmlns:a16="http://schemas.microsoft.com/office/drawing/2014/main" id="{B8CEC332-D1E0-4A7F-B6CE-3488830DE447}"/>
              </a:ext>
            </a:extLst>
          </p:cNvPr>
          <p:cNvSpPr>
            <a:spLocks noGrp="1"/>
          </p:cNvSpPr>
          <p:nvPr>
            <p:ph type="body" sz="quarter" idx="10"/>
          </p:nvPr>
        </p:nvSpPr>
        <p:spPr>
          <a:xfrm>
            <a:off x="457200" y="857250"/>
            <a:ext cx="8469984" cy="4080271"/>
          </a:xfrm>
        </p:spPr>
        <p:txBody>
          <a:bodyPr/>
          <a:lstStyle/>
          <a:p>
            <a:r>
              <a:rPr lang="en-US" dirty="0"/>
              <a:t>Freight train carrying vinyl chloride derailed and New Jersey Department of Health conducted ACE survey to gather information on community exposure, health impacts, and communication.</a:t>
            </a:r>
          </a:p>
          <a:p>
            <a:pPr lvl="1"/>
            <a:r>
              <a:rPr lang="en-US" dirty="0"/>
              <a:t>58% experienced at least one new or worsening symptom</a:t>
            </a:r>
          </a:p>
          <a:p>
            <a:pPr lvl="1"/>
            <a:r>
              <a:rPr lang="en-US" dirty="0"/>
              <a:t>9% sought medical care</a:t>
            </a:r>
          </a:p>
          <a:p>
            <a:pPr lvl="1"/>
            <a:r>
              <a:rPr lang="en-US" dirty="0"/>
              <a:t>Residents evacuated rather than sheltering in place had fewer symptoms. </a:t>
            </a:r>
          </a:p>
          <a:p>
            <a:pPr lvl="1"/>
            <a:r>
              <a:rPr lang="en-US" dirty="0"/>
              <a:t>Residents preferred to receive information directly from a person of authority. Need more info. on how to shelter-in place safely.</a:t>
            </a:r>
          </a:p>
          <a:p>
            <a:r>
              <a:rPr lang="en-US" dirty="0"/>
              <a:t>Provided situational awareness and monitoring of illness. Informed best method for communicating with public about emergency. </a:t>
            </a:r>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336812698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3C355-8292-4BDA-94B1-B731A25399D9}"/>
              </a:ext>
            </a:extLst>
          </p:cNvPr>
          <p:cNvSpPr>
            <a:spLocks noGrp="1"/>
          </p:cNvSpPr>
          <p:nvPr>
            <p:ph type="title"/>
          </p:nvPr>
        </p:nvSpPr>
        <p:spPr/>
        <p:txBody>
          <a:bodyPr/>
          <a:lstStyle/>
          <a:p>
            <a:r>
              <a:rPr lang="en-US" dirty="0"/>
              <a:t>Tracking, Rostering, Registries</a:t>
            </a:r>
          </a:p>
        </p:txBody>
      </p:sp>
      <p:pic>
        <p:nvPicPr>
          <p:cNvPr id="4" name="Picture 3">
            <a:extLst>
              <a:ext uri="{FF2B5EF4-FFF2-40B4-BE49-F238E27FC236}">
                <a16:creationId xmlns:a16="http://schemas.microsoft.com/office/drawing/2014/main" id="{B117FB30-0BDC-45C1-8E84-ED41D227725A}"/>
              </a:ext>
            </a:extLst>
          </p:cNvPr>
          <p:cNvPicPr>
            <a:picLocks noChangeAspect="1"/>
          </p:cNvPicPr>
          <p:nvPr/>
        </p:nvPicPr>
        <p:blipFill>
          <a:blip r:embed="rId3"/>
          <a:stretch>
            <a:fillRect/>
          </a:stretch>
        </p:blipFill>
        <p:spPr>
          <a:xfrm>
            <a:off x="0" y="1063229"/>
            <a:ext cx="3647077" cy="2840927"/>
          </a:xfrm>
          <a:prstGeom prst="rect">
            <a:avLst/>
          </a:prstGeom>
        </p:spPr>
      </p:pic>
      <p:pic>
        <p:nvPicPr>
          <p:cNvPr id="5" name="Picture 4">
            <a:extLst>
              <a:ext uri="{FF2B5EF4-FFF2-40B4-BE49-F238E27FC236}">
                <a16:creationId xmlns:a16="http://schemas.microsoft.com/office/drawing/2014/main" id="{3BA7839E-7D01-4DF1-BD15-12BBC85ABA6D}"/>
              </a:ext>
            </a:extLst>
          </p:cNvPr>
          <p:cNvPicPr>
            <a:picLocks noChangeAspect="1"/>
          </p:cNvPicPr>
          <p:nvPr/>
        </p:nvPicPr>
        <p:blipFill>
          <a:blip r:embed="rId4"/>
          <a:stretch>
            <a:fillRect/>
          </a:stretch>
        </p:blipFill>
        <p:spPr>
          <a:xfrm>
            <a:off x="2657387" y="2153619"/>
            <a:ext cx="3829226" cy="2989881"/>
          </a:xfrm>
          <a:prstGeom prst="rect">
            <a:avLst/>
          </a:prstGeom>
        </p:spPr>
      </p:pic>
      <p:pic>
        <p:nvPicPr>
          <p:cNvPr id="6" name="Picture 5">
            <a:extLst>
              <a:ext uri="{FF2B5EF4-FFF2-40B4-BE49-F238E27FC236}">
                <a16:creationId xmlns:a16="http://schemas.microsoft.com/office/drawing/2014/main" id="{2B29726C-3CD1-4565-8386-7830B5D5F906}"/>
              </a:ext>
            </a:extLst>
          </p:cNvPr>
          <p:cNvPicPr>
            <a:picLocks noChangeAspect="1"/>
          </p:cNvPicPr>
          <p:nvPr/>
        </p:nvPicPr>
        <p:blipFill>
          <a:blip r:embed="rId5"/>
          <a:stretch>
            <a:fillRect/>
          </a:stretch>
        </p:blipFill>
        <p:spPr>
          <a:xfrm>
            <a:off x="5841783" y="521071"/>
            <a:ext cx="3042599" cy="3831931"/>
          </a:xfrm>
          <a:prstGeom prst="rect">
            <a:avLst/>
          </a:prstGeom>
        </p:spPr>
      </p:pic>
    </p:spTree>
    <p:extLst>
      <p:ext uri="{BB962C8B-B14F-4D97-AF65-F5344CB8AC3E}">
        <p14:creationId xmlns:p14="http://schemas.microsoft.com/office/powerpoint/2010/main" val="27462337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649F4-2BF1-4118-972F-9ED9F2AC0FED}"/>
              </a:ext>
            </a:extLst>
          </p:cNvPr>
          <p:cNvSpPr>
            <a:spLocks noGrp="1"/>
          </p:cNvSpPr>
          <p:nvPr>
            <p:ph type="title"/>
          </p:nvPr>
        </p:nvSpPr>
        <p:spPr/>
        <p:txBody>
          <a:bodyPr/>
          <a:lstStyle/>
          <a:p>
            <a:r>
              <a:rPr lang="en-US" sz="2800" dirty="0">
                <a:latin typeface="Arial" panose="020B0604020202020204" pitchFamily="34" charset="0"/>
                <a:cs typeface="Arial" panose="020B0604020202020204" pitchFamily="34" charset="0"/>
              </a:rPr>
              <a:t>Emergency Responder Health Monitoring Surveillance (ERHMS) </a:t>
            </a:r>
            <a:endParaRPr lang="en-US" dirty="0"/>
          </a:p>
        </p:txBody>
      </p:sp>
      <p:pic>
        <p:nvPicPr>
          <p:cNvPr id="4" name="Picture 3">
            <a:extLst>
              <a:ext uri="{FF2B5EF4-FFF2-40B4-BE49-F238E27FC236}">
                <a16:creationId xmlns:a16="http://schemas.microsoft.com/office/drawing/2014/main" id="{7D10FAD0-CA67-4738-B07C-A454C0A8B9C0}"/>
              </a:ext>
            </a:extLst>
          </p:cNvPr>
          <p:cNvPicPr>
            <a:picLocks noChangeAspect="1"/>
          </p:cNvPicPr>
          <p:nvPr/>
        </p:nvPicPr>
        <p:blipFill>
          <a:blip r:embed="rId3"/>
          <a:stretch>
            <a:fillRect/>
          </a:stretch>
        </p:blipFill>
        <p:spPr>
          <a:xfrm>
            <a:off x="5789153" y="1132949"/>
            <a:ext cx="3261643" cy="3334801"/>
          </a:xfrm>
          <a:prstGeom prst="rect">
            <a:avLst/>
          </a:prstGeom>
        </p:spPr>
      </p:pic>
      <p:pic>
        <p:nvPicPr>
          <p:cNvPr id="5" name="Picture 4">
            <a:extLst>
              <a:ext uri="{FF2B5EF4-FFF2-40B4-BE49-F238E27FC236}">
                <a16:creationId xmlns:a16="http://schemas.microsoft.com/office/drawing/2014/main" id="{0CFC90E8-2323-404F-B60A-E297889035DB}"/>
              </a:ext>
            </a:extLst>
          </p:cNvPr>
          <p:cNvPicPr>
            <a:picLocks noChangeAspect="1"/>
          </p:cNvPicPr>
          <p:nvPr/>
        </p:nvPicPr>
        <p:blipFill>
          <a:blip r:embed="rId4"/>
          <a:stretch>
            <a:fillRect/>
          </a:stretch>
        </p:blipFill>
        <p:spPr>
          <a:xfrm>
            <a:off x="1036" y="1132949"/>
            <a:ext cx="6052216" cy="2688510"/>
          </a:xfrm>
          <a:prstGeom prst="rect">
            <a:avLst/>
          </a:prstGeom>
        </p:spPr>
      </p:pic>
    </p:spTree>
    <p:extLst>
      <p:ext uri="{BB962C8B-B14F-4D97-AF65-F5344CB8AC3E}">
        <p14:creationId xmlns:p14="http://schemas.microsoft.com/office/powerpoint/2010/main" val="3407370840"/>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9CB58-7EF1-40B7-AE74-E98AD1F875C2}"/>
              </a:ext>
            </a:extLst>
          </p:cNvPr>
          <p:cNvSpPr>
            <a:spLocks noGrp="1"/>
          </p:cNvSpPr>
          <p:nvPr>
            <p:ph type="title"/>
          </p:nvPr>
        </p:nvSpPr>
        <p:spPr/>
        <p:txBody>
          <a:bodyPr/>
          <a:lstStyle/>
          <a:p>
            <a:pPr algn="ctr"/>
            <a:r>
              <a:rPr lang="en-US" dirty="0"/>
              <a:t>ERHMS during Hurricane Matthew</a:t>
            </a:r>
          </a:p>
        </p:txBody>
      </p:sp>
      <p:sp>
        <p:nvSpPr>
          <p:cNvPr id="3" name="Text Placeholder 2">
            <a:extLst>
              <a:ext uri="{FF2B5EF4-FFF2-40B4-BE49-F238E27FC236}">
                <a16:creationId xmlns:a16="http://schemas.microsoft.com/office/drawing/2014/main" id="{192A8165-8C93-43C5-A388-22ED734E50F0}"/>
              </a:ext>
            </a:extLst>
          </p:cNvPr>
          <p:cNvSpPr>
            <a:spLocks noGrp="1"/>
          </p:cNvSpPr>
          <p:nvPr>
            <p:ph type="body" sz="quarter" idx="10"/>
          </p:nvPr>
        </p:nvSpPr>
        <p:spPr/>
        <p:txBody>
          <a:bodyPr/>
          <a:lstStyle/>
          <a:p>
            <a:r>
              <a:rPr lang="en-US" dirty="0"/>
              <a:t>Georgia Department of Public Health sent out surveys to Hurricane Matthew responders to self-register their deployment activities and to complete a health and safety check</a:t>
            </a:r>
          </a:p>
          <a:p>
            <a:r>
              <a:rPr lang="en-US" dirty="0"/>
              <a:t>Responders valued someone checking in on them during their deployment and supervisors could verify their responders were accounted for and unharmed</a:t>
            </a:r>
          </a:p>
          <a:p>
            <a:r>
              <a:rPr lang="en-US" dirty="0"/>
              <a:t>Capability 14 (Responder Safety and Health) and capability 15 (Volunteer Management)</a:t>
            </a:r>
          </a:p>
        </p:txBody>
      </p:sp>
    </p:spTree>
    <p:extLst>
      <p:ext uri="{BB962C8B-B14F-4D97-AF65-F5344CB8AC3E}">
        <p14:creationId xmlns:p14="http://schemas.microsoft.com/office/powerpoint/2010/main" val="205996968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Resources</a:t>
            </a:r>
          </a:p>
        </p:txBody>
      </p:sp>
      <p:sp>
        <p:nvSpPr>
          <p:cNvPr id="2" name="Text Placeholder 1">
            <a:extLst>
              <a:ext uri="{FF2B5EF4-FFF2-40B4-BE49-F238E27FC236}">
                <a16:creationId xmlns:a16="http://schemas.microsoft.com/office/drawing/2014/main" id="{B2CA797F-5537-430C-809B-EBF33A4AA48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3516323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22C76-0CCC-403A-AA2D-4A983E254718}"/>
              </a:ext>
            </a:extLst>
          </p:cNvPr>
          <p:cNvSpPr>
            <a:spLocks noGrp="1"/>
          </p:cNvSpPr>
          <p:nvPr>
            <p:ph type="title"/>
          </p:nvPr>
        </p:nvSpPr>
        <p:spPr/>
        <p:txBody>
          <a:bodyPr/>
          <a:lstStyle/>
          <a:p>
            <a:r>
              <a:rPr lang="en-US" dirty="0"/>
              <a:t>Disaster epidemiology communities </a:t>
            </a:r>
          </a:p>
        </p:txBody>
      </p:sp>
      <p:sp>
        <p:nvSpPr>
          <p:cNvPr id="3" name="Text Placeholder 2">
            <a:extLst>
              <a:ext uri="{FF2B5EF4-FFF2-40B4-BE49-F238E27FC236}">
                <a16:creationId xmlns:a16="http://schemas.microsoft.com/office/drawing/2014/main" id="{1F56C2F7-3F01-46E9-ADA8-D2A112472143}"/>
              </a:ext>
            </a:extLst>
          </p:cNvPr>
          <p:cNvSpPr>
            <a:spLocks noGrp="1"/>
          </p:cNvSpPr>
          <p:nvPr>
            <p:ph type="body" sz="quarter" idx="10"/>
          </p:nvPr>
        </p:nvSpPr>
        <p:spPr/>
        <p:txBody>
          <a:bodyPr/>
          <a:lstStyle/>
          <a:p>
            <a:r>
              <a:rPr lang="en-US" dirty="0"/>
              <a:t>CSTE Disaster Epidemiology Subcommittee: </a:t>
            </a:r>
            <a:r>
              <a:rPr lang="en-US" dirty="0">
                <a:hlinkClick r:id="rId3"/>
              </a:rPr>
              <a:t>https://www.cste.org/group/DisasterEpi</a:t>
            </a:r>
            <a:endParaRPr lang="en-US" dirty="0"/>
          </a:p>
          <a:p>
            <a:r>
              <a:rPr lang="en-US" dirty="0"/>
              <a:t>CDC Disaster Epidemiology Community of Practice (DECoP: </a:t>
            </a:r>
            <a:r>
              <a:rPr lang="en-US" dirty="0">
                <a:hlinkClick r:id="rId4"/>
              </a:rPr>
              <a:t>https://www.cdc.gov/nceh/casper/decop-invite.htm</a:t>
            </a:r>
            <a:endParaRPr lang="en-US" dirty="0"/>
          </a:p>
          <a:p>
            <a:r>
              <a:rPr lang="en-US" dirty="0"/>
              <a:t>Syndromic Surveillance and Public Health Emergency Preparedness, Response and Recovery (SPHERR) Subcommittee: </a:t>
            </a:r>
            <a:r>
              <a:rPr lang="en-US" dirty="0">
                <a:hlinkClick r:id="rId5"/>
              </a:rPr>
              <a:t>https://knowledgerepository.syndromicsurveillance.org/spherr-workgroup</a:t>
            </a:r>
            <a:endParaRPr lang="en-US" dirty="0"/>
          </a:p>
          <a:p>
            <a:endParaRPr lang="en-US" dirty="0"/>
          </a:p>
        </p:txBody>
      </p:sp>
    </p:spTree>
    <p:extLst>
      <p:ext uri="{BB962C8B-B14F-4D97-AF65-F5344CB8AC3E}">
        <p14:creationId xmlns:p14="http://schemas.microsoft.com/office/powerpoint/2010/main" val="113934571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D5C5-3FD6-4EE8-B05E-460704EDF4DB}"/>
              </a:ext>
            </a:extLst>
          </p:cNvPr>
          <p:cNvSpPr>
            <a:spLocks noGrp="1"/>
          </p:cNvSpPr>
          <p:nvPr>
            <p:ph type="title"/>
          </p:nvPr>
        </p:nvSpPr>
        <p:spPr>
          <a:xfrm>
            <a:off x="1673352" y="209169"/>
            <a:ext cx="5797296" cy="891540"/>
          </a:xfrm>
        </p:spPr>
        <p:txBody>
          <a:bodyPr/>
          <a:lstStyle/>
          <a:p>
            <a:pPr algn="l">
              <a:lnSpc>
                <a:spcPts val="3000"/>
              </a:lnSpc>
            </a:pPr>
            <a:r>
              <a:rPr lang="en-US" sz="2800" b="1" dirty="0">
                <a:solidFill>
                  <a:srgbClr val="003057"/>
                </a:solidFill>
                <a:latin typeface="Calibri" pitchFamily="34" charset="0"/>
              </a:rPr>
              <a:t>Disaster Epidemiology Resources</a:t>
            </a:r>
          </a:p>
        </p:txBody>
      </p:sp>
      <p:pic>
        <p:nvPicPr>
          <p:cNvPr id="6" name="Picture 5">
            <a:extLst>
              <a:ext uri="{FF2B5EF4-FFF2-40B4-BE49-F238E27FC236}">
                <a16:creationId xmlns:a16="http://schemas.microsoft.com/office/drawing/2014/main" id="{46BA5636-0797-4DD1-9762-8149BDE74504}"/>
              </a:ext>
            </a:extLst>
          </p:cNvPr>
          <p:cNvPicPr>
            <a:picLocks noChangeAspect="1"/>
          </p:cNvPicPr>
          <p:nvPr/>
        </p:nvPicPr>
        <p:blipFill rotWithShape="1">
          <a:blip r:embed="rId3"/>
          <a:srcRect t="857"/>
          <a:stretch/>
        </p:blipFill>
        <p:spPr>
          <a:xfrm>
            <a:off x="247650" y="2571750"/>
            <a:ext cx="2098415" cy="2571750"/>
          </a:xfrm>
          <a:prstGeom prst="rect">
            <a:avLst/>
          </a:prstGeom>
          <a:ln>
            <a:noFill/>
          </a:ln>
          <a:effectLst>
            <a:outerShdw blurRad="292100" dist="139700" dir="2700000" algn="tl" rotWithShape="0">
              <a:srgbClr val="333333">
                <a:alpha val="65000"/>
              </a:srgbClr>
            </a:outerShdw>
          </a:effectLst>
        </p:spPr>
      </p:pic>
      <p:grpSp>
        <p:nvGrpSpPr>
          <p:cNvPr id="7" name="Group 6">
            <a:extLst>
              <a:ext uri="{FF2B5EF4-FFF2-40B4-BE49-F238E27FC236}">
                <a16:creationId xmlns:a16="http://schemas.microsoft.com/office/drawing/2014/main" id="{983D2BAE-7207-44F8-841B-1C13283010CB}"/>
              </a:ext>
            </a:extLst>
          </p:cNvPr>
          <p:cNvGrpSpPr>
            <a:grpSpLocks noChangeAspect="1"/>
          </p:cNvGrpSpPr>
          <p:nvPr/>
        </p:nvGrpSpPr>
        <p:grpSpPr>
          <a:xfrm>
            <a:off x="2346065" y="869424"/>
            <a:ext cx="4114800" cy="1220881"/>
            <a:chOff x="153503" y="4541260"/>
            <a:chExt cx="6647619" cy="1972380"/>
          </a:xfrm>
        </p:grpSpPr>
        <p:pic>
          <p:nvPicPr>
            <p:cNvPr id="8" name="Picture 7">
              <a:extLst>
                <a:ext uri="{FF2B5EF4-FFF2-40B4-BE49-F238E27FC236}">
                  <a16:creationId xmlns:a16="http://schemas.microsoft.com/office/drawing/2014/main" id="{D3A15870-9694-4784-BF29-8E21B08DA6B9}"/>
                </a:ext>
              </a:extLst>
            </p:cNvPr>
            <p:cNvPicPr>
              <a:picLocks noChangeAspect="1"/>
            </p:cNvPicPr>
            <p:nvPr/>
          </p:nvPicPr>
          <p:blipFill>
            <a:blip r:embed="rId4"/>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9D45A793-0A20-4C71-A096-B13A145BBD31}"/>
                </a:ext>
              </a:extLst>
            </p:cNvPr>
            <p:cNvPicPr>
              <a:picLocks noChangeAspect="1"/>
            </p:cNvPicPr>
            <p:nvPr/>
          </p:nvPicPr>
          <p:blipFill>
            <a:blip r:embed="rId5"/>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pic>
        <p:nvPicPr>
          <p:cNvPr id="10" name="Picture 9">
            <a:extLst>
              <a:ext uri="{FF2B5EF4-FFF2-40B4-BE49-F238E27FC236}">
                <a16:creationId xmlns:a16="http://schemas.microsoft.com/office/drawing/2014/main" id="{9BCE6615-20D8-454E-852A-4222E4E9D1CA}"/>
              </a:ext>
            </a:extLst>
          </p:cNvPr>
          <p:cNvPicPr>
            <a:picLocks noChangeAspect="1"/>
          </p:cNvPicPr>
          <p:nvPr/>
        </p:nvPicPr>
        <p:blipFill>
          <a:blip r:embed="rId6"/>
          <a:stretch>
            <a:fillRect/>
          </a:stretch>
        </p:blipFill>
        <p:spPr>
          <a:xfrm>
            <a:off x="6778887" y="2495550"/>
            <a:ext cx="1965002" cy="2571750"/>
          </a:xfrm>
          <a:prstGeom prst="rect">
            <a:avLst/>
          </a:prstGeom>
          <a:ln>
            <a:noFill/>
          </a:ln>
          <a:effectLst>
            <a:outerShdw blurRad="292100" dist="139700" dir="2700000" algn="tl" rotWithShape="0">
              <a:srgbClr val="333333">
                <a:alpha val="65000"/>
              </a:srgbClr>
            </a:outerShdw>
          </a:effectLst>
        </p:spPr>
      </p:pic>
      <p:pic>
        <p:nvPicPr>
          <p:cNvPr id="5" name="Picture 4" descr="Diagram&#10;&#10;Description automatically generated">
            <a:extLst>
              <a:ext uri="{FF2B5EF4-FFF2-40B4-BE49-F238E27FC236}">
                <a16:creationId xmlns:a16="http://schemas.microsoft.com/office/drawing/2014/main" id="{C7E124BC-7199-4F82-A43E-C48574F6B50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12890" y="2313985"/>
            <a:ext cx="2035502" cy="2829516"/>
          </a:xfrm>
          <a:prstGeom prst="rect">
            <a:avLst/>
          </a:prstGeom>
        </p:spPr>
      </p:pic>
    </p:spTree>
    <p:extLst>
      <p:ext uri="{BB962C8B-B14F-4D97-AF65-F5344CB8AC3E}">
        <p14:creationId xmlns:p14="http://schemas.microsoft.com/office/powerpoint/2010/main" val="2704470671"/>
      </p:ext>
    </p:extLst>
  </p:cSld>
  <p:clrMapOvr>
    <a:masterClrMapping/>
  </p:clrMapOvr>
  <mc:AlternateContent xmlns:mc="http://schemas.openxmlformats.org/markup-compatibility/2006" xmlns:p14="http://schemas.microsoft.com/office/powerpoint/2010/main">
    <mc:Choice Requires="p14">
      <p:transition spd="slow" p14:dur="2000" advTm="18191"/>
    </mc:Choice>
    <mc:Fallback xmlns="">
      <p:transition spd="slow" advTm="18191"/>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C8064-6914-4ECF-AF86-7CD0449C2B0C}"/>
              </a:ext>
            </a:extLst>
          </p:cNvPr>
          <p:cNvSpPr>
            <a:spLocks noGrp="1"/>
          </p:cNvSpPr>
          <p:nvPr>
            <p:ph type="title"/>
          </p:nvPr>
        </p:nvSpPr>
        <p:spPr/>
        <p:txBody>
          <a:bodyPr/>
          <a:lstStyle/>
          <a:p>
            <a:r>
              <a:rPr lang="en-US" dirty="0"/>
              <a:t>Potential Polling Questions </a:t>
            </a:r>
          </a:p>
        </p:txBody>
      </p:sp>
      <p:sp>
        <p:nvSpPr>
          <p:cNvPr id="3" name="Content Placeholder 2">
            <a:extLst>
              <a:ext uri="{FF2B5EF4-FFF2-40B4-BE49-F238E27FC236}">
                <a16:creationId xmlns:a16="http://schemas.microsoft.com/office/drawing/2014/main" id="{F217CED1-35CC-4280-AFE7-C429C8092512}"/>
              </a:ext>
            </a:extLst>
          </p:cNvPr>
          <p:cNvSpPr>
            <a:spLocks noGrp="1"/>
          </p:cNvSpPr>
          <p:nvPr>
            <p:ph idx="1"/>
          </p:nvPr>
        </p:nvSpPr>
        <p:spPr>
          <a:xfrm>
            <a:off x="457200" y="1200151"/>
            <a:ext cx="7780020" cy="3143250"/>
          </a:xfrm>
        </p:spPr>
        <p:txBody>
          <a:bodyPr/>
          <a:lstStyle/>
          <a:p>
            <a:pPr>
              <a:buClr>
                <a:srgbClr val="C00000"/>
              </a:buClr>
              <a:buSzPct val="100000"/>
            </a:pPr>
            <a:r>
              <a:rPr lang="en-US" dirty="0"/>
              <a:t>What is your primary role in preparedness?</a:t>
            </a:r>
          </a:p>
          <a:p>
            <a:pPr>
              <a:buClr>
                <a:srgbClr val="C00000"/>
              </a:buClr>
              <a:buSzPct val="100000"/>
            </a:pPr>
            <a:r>
              <a:rPr lang="en-US" dirty="0"/>
              <a:t>Has a CASPER been conducted in your state?</a:t>
            </a:r>
          </a:p>
          <a:p>
            <a:pPr>
              <a:buClr>
                <a:srgbClr val="C00000"/>
              </a:buClr>
              <a:buSzPct val="100000"/>
            </a:pPr>
            <a:r>
              <a:rPr lang="en-US" dirty="0"/>
              <a:t>Where you aware of these DE tools mentioned in PHEP capabilities?</a:t>
            </a:r>
          </a:p>
        </p:txBody>
      </p:sp>
    </p:spTree>
    <p:extLst>
      <p:ext uri="{BB962C8B-B14F-4D97-AF65-F5344CB8AC3E}">
        <p14:creationId xmlns:p14="http://schemas.microsoft.com/office/powerpoint/2010/main" val="177674367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C8064-6914-4ECF-AF86-7CD0449C2B0C}"/>
              </a:ext>
            </a:extLst>
          </p:cNvPr>
          <p:cNvSpPr>
            <a:spLocks noGrp="1"/>
          </p:cNvSpPr>
          <p:nvPr>
            <p:ph type="title"/>
          </p:nvPr>
        </p:nvSpPr>
        <p:spPr/>
        <p:txBody>
          <a:bodyPr/>
          <a:lstStyle/>
          <a:p>
            <a:r>
              <a:rPr lang="en-US" dirty="0"/>
              <a:t>Canned Questions</a:t>
            </a:r>
          </a:p>
        </p:txBody>
      </p:sp>
      <p:sp>
        <p:nvSpPr>
          <p:cNvPr id="3" name="Content Placeholder 2">
            <a:extLst>
              <a:ext uri="{FF2B5EF4-FFF2-40B4-BE49-F238E27FC236}">
                <a16:creationId xmlns:a16="http://schemas.microsoft.com/office/drawing/2014/main" id="{F217CED1-35CC-4280-AFE7-C429C8092512}"/>
              </a:ext>
            </a:extLst>
          </p:cNvPr>
          <p:cNvSpPr>
            <a:spLocks noGrp="1"/>
          </p:cNvSpPr>
          <p:nvPr>
            <p:ph idx="1"/>
          </p:nvPr>
        </p:nvSpPr>
        <p:spPr>
          <a:xfrm>
            <a:off x="457200" y="1200151"/>
            <a:ext cx="7780020" cy="3143250"/>
          </a:xfrm>
        </p:spPr>
        <p:txBody>
          <a:bodyPr/>
          <a:lstStyle/>
          <a:p>
            <a:pPr>
              <a:buClr>
                <a:srgbClr val="C00000"/>
              </a:buClr>
              <a:buSzPct val="100000"/>
            </a:pPr>
            <a:endParaRPr lang="en-US" dirty="0"/>
          </a:p>
        </p:txBody>
      </p:sp>
    </p:spTree>
    <p:extLst>
      <p:ext uri="{BB962C8B-B14F-4D97-AF65-F5344CB8AC3E}">
        <p14:creationId xmlns:p14="http://schemas.microsoft.com/office/powerpoint/2010/main" val="1762226652"/>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0F0A4-E854-4710-B024-9A51D56FDED5}"/>
              </a:ext>
            </a:extLst>
          </p:cNvPr>
          <p:cNvSpPr>
            <a:spLocks noGrp="1"/>
          </p:cNvSpPr>
          <p:nvPr>
            <p:ph type="title" idx="4294967295"/>
          </p:nvPr>
        </p:nvSpPr>
        <p:spPr>
          <a:xfrm>
            <a:off x="628650" y="1319667"/>
            <a:ext cx="7886700" cy="993775"/>
          </a:xfrm>
          <a:prstGeom prst="rect">
            <a:avLst/>
          </a:prstGeom>
        </p:spPr>
        <p:txBody>
          <a:bodyPr/>
          <a:lstStyle/>
          <a:p>
            <a:r>
              <a:rPr lang="en-US" sz="2800" b="1" dirty="0">
                <a:solidFill>
                  <a:srgbClr val="003057"/>
                </a:solidFill>
                <a:latin typeface="Calibri" panose="020F0502020204030204" pitchFamily="34" charset="0"/>
                <a:cs typeface="Calibri" panose="020F0502020204030204" pitchFamily="34" charset="0"/>
              </a:rPr>
              <a:t>Questions</a:t>
            </a:r>
          </a:p>
        </p:txBody>
      </p:sp>
    </p:spTree>
    <p:extLst>
      <p:ext uri="{BB962C8B-B14F-4D97-AF65-F5344CB8AC3E}">
        <p14:creationId xmlns:p14="http://schemas.microsoft.com/office/powerpoint/2010/main" val="3278872889"/>
      </p:ext>
    </p:extLst>
  </p:cSld>
  <p:clrMapOvr>
    <a:masterClrMapping/>
  </p:clrMapOvr>
  <p:transition>
    <p:fade/>
  </p:transition>
</p:sld>
</file>

<file path=ppt/theme/theme1.xml><?xml version="1.0" encoding="utf-8"?>
<a:theme xmlns:a="http://schemas.openxmlformats.org/drawingml/2006/main" name="Master">
  <a:themeElements>
    <a:clrScheme name="Custom 15">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2824</TotalTime>
  <Words>4016</Words>
  <Application>Microsoft Office PowerPoint</Application>
  <PresentationFormat>On-screen Show (16:9)</PresentationFormat>
  <Paragraphs>388</Paragraphs>
  <Slides>34</Slides>
  <Notes>32</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Avenir</vt:lpstr>
      <vt:lpstr>Calibri</vt:lpstr>
      <vt:lpstr>Courier New</vt:lpstr>
      <vt:lpstr>Wingdings</vt:lpstr>
      <vt:lpstr>Arial</vt:lpstr>
      <vt:lpstr>Myriad Web Pro</vt:lpstr>
      <vt:lpstr>Master</vt:lpstr>
      <vt:lpstr>How Disaster Epidemiology Tools and Methods Meet PHEP Capabilities</vt:lpstr>
      <vt:lpstr>Disclosure</vt:lpstr>
      <vt:lpstr>Please Note</vt:lpstr>
      <vt:lpstr>Purpose</vt:lpstr>
      <vt:lpstr>Presenters</vt:lpstr>
      <vt:lpstr>Webinar Outline</vt:lpstr>
      <vt:lpstr>Disaster Epidemiology</vt:lpstr>
      <vt:lpstr>What is epidemiology?</vt:lpstr>
      <vt:lpstr>What is disaster epidemiology?</vt:lpstr>
      <vt:lpstr>Disaster epidemiology in the EM cycle</vt:lpstr>
      <vt:lpstr>How can DE help you?</vt:lpstr>
      <vt:lpstr>Disaster Epidemiology takes an All-Hazard approach</vt:lpstr>
      <vt:lpstr>Disaster epidemiology is multi-disciplinary</vt:lpstr>
      <vt:lpstr>PHEP capabilities and DE</vt:lpstr>
      <vt:lpstr>PHEP Capabilities Guide 2018</vt:lpstr>
      <vt:lpstr>DE and PHEP capabilities</vt:lpstr>
      <vt:lpstr>DE tools and examples</vt:lpstr>
      <vt:lpstr>Rapid needs assessments</vt:lpstr>
      <vt:lpstr>Preparedness CASPER: Radiological emergencies</vt:lpstr>
      <vt:lpstr>Response CASPER: Mental Health Needs Assessment after the 2010 Gulf Oil Spill</vt:lpstr>
      <vt:lpstr>Recovery CASPER: Longitudinal wildfire assessment</vt:lpstr>
      <vt:lpstr>Syndromic surveillance</vt:lpstr>
      <vt:lpstr>Syndromic surveillance of asthma following building collapse</vt:lpstr>
      <vt:lpstr>Assessment of chemical exposure (ACE) Toolkit</vt:lpstr>
      <vt:lpstr>ACE following freight train derailment of chemical</vt:lpstr>
      <vt:lpstr>Tracking, Rostering, Registries</vt:lpstr>
      <vt:lpstr>Emergency Responder Health Monitoring Surveillance (ERHMS) </vt:lpstr>
      <vt:lpstr>ERHMS during Hurricane Matthew</vt:lpstr>
      <vt:lpstr>Resources</vt:lpstr>
      <vt:lpstr>Disaster epidemiology communities </vt:lpstr>
      <vt:lpstr>Disaster Epidemiology Resources</vt:lpstr>
      <vt:lpstr>Potential Polling Questions </vt:lpstr>
      <vt:lpstr>Canned Questions</vt:lpstr>
      <vt:lpstr>Questions</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Andrew Adams</cp:lastModifiedBy>
  <cp:revision>257</cp:revision>
  <dcterms:created xsi:type="dcterms:W3CDTF">2011-03-17T17:43:16Z</dcterms:created>
  <dcterms:modified xsi:type="dcterms:W3CDTF">2021-11-05T13:01:01Z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8af03ff0-41c5-4c41-b55e-fabb8fae94be_Enabled">
    <vt:lpwstr>true</vt:lpwstr>
  </property>
  <property fmtid="{D5CDD505-2E9C-101B-9397-08002B2CF9AE}" pid="4" name="MSIP_Label_8af03ff0-41c5-4c41-b55e-fabb8fae94be_SetDate">
    <vt:lpwstr>2021-03-19T18:12:06Z</vt:lpwstr>
  </property>
  <property fmtid="{D5CDD505-2E9C-101B-9397-08002B2CF9AE}" pid="5" name="MSIP_Label_8af03ff0-41c5-4c41-b55e-fabb8fae94be_Method">
    <vt:lpwstr>Privileged</vt:lpwstr>
  </property>
  <property fmtid="{D5CDD505-2E9C-101B-9397-08002B2CF9AE}" pid="6" name="MSIP_Label_8af03ff0-41c5-4c41-b55e-fabb8fae94be_Name">
    <vt:lpwstr>8af03ff0-41c5-4c41-b55e-fabb8fae94be</vt:lpwstr>
  </property>
  <property fmtid="{D5CDD505-2E9C-101B-9397-08002B2CF9AE}" pid="7" name="MSIP_Label_8af03ff0-41c5-4c41-b55e-fabb8fae94be_SiteId">
    <vt:lpwstr>9ce70869-60db-44fd-abe8-d2767077fc8f</vt:lpwstr>
  </property>
  <property fmtid="{D5CDD505-2E9C-101B-9397-08002B2CF9AE}" pid="8" name="MSIP_Label_8af03ff0-41c5-4c41-b55e-fabb8fae94be_ActionId">
    <vt:lpwstr>086f1f48-3790-42c8-af86-9d32c1c80e8e</vt:lpwstr>
  </property>
  <property fmtid="{D5CDD505-2E9C-101B-9397-08002B2CF9AE}" pid="9" name="MSIP_Label_8af03ff0-41c5-4c41-b55e-fabb8fae94be_ContentBits">
    <vt:lpwstr>0</vt:lpwstr>
  </property>
</Properties>
</file>