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1"/>
  </p:notesMasterIdLst>
  <p:sldIdLst>
    <p:sldId id="257" r:id="rId2"/>
    <p:sldId id="260" r:id="rId3"/>
    <p:sldId id="261" r:id="rId4"/>
    <p:sldId id="262" r:id="rId5"/>
    <p:sldId id="271" r:id="rId6"/>
    <p:sldId id="263" r:id="rId7"/>
    <p:sldId id="280" r:id="rId8"/>
    <p:sldId id="288" r:id="rId9"/>
    <p:sldId id="289" r:id="rId10"/>
    <p:sldId id="302" r:id="rId11"/>
    <p:sldId id="303" r:id="rId12"/>
    <p:sldId id="304" r:id="rId13"/>
    <p:sldId id="265" r:id="rId14"/>
    <p:sldId id="290" r:id="rId15"/>
    <p:sldId id="291" r:id="rId16"/>
    <p:sldId id="292" r:id="rId17"/>
    <p:sldId id="293" r:id="rId18"/>
    <p:sldId id="294" r:id="rId19"/>
    <p:sldId id="264" r:id="rId20"/>
    <p:sldId id="281" r:id="rId21"/>
    <p:sldId id="282" r:id="rId22"/>
    <p:sldId id="283" r:id="rId23"/>
    <p:sldId id="295" r:id="rId24"/>
    <p:sldId id="297" r:id="rId25"/>
    <p:sldId id="298" r:id="rId26"/>
    <p:sldId id="299" r:id="rId27"/>
    <p:sldId id="301" r:id="rId28"/>
    <p:sldId id="296" r:id="rId29"/>
    <p:sldId id="266" r:id="rId30"/>
    <p:sldId id="274" r:id="rId31"/>
    <p:sldId id="275" r:id="rId32"/>
    <p:sldId id="276" r:id="rId33"/>
    <p:sldId id="277" r:id="rId34"/>
    <p:sldId id="269" r:id="rId35"/>
    <p:sldId id="278" r:id="rId36"/>
    <p:sldId id="287" r:id="rId37"/>
    <p:sldId id="279" r:id="rId38"/>
    <p:sldId id="270" r:id="rId39"/>
    <p:sldId id="272" r:id="rId40"/>
    <p:sldId id="273" r:id="rId41"/>
    <p:sldId id="306" r:id="rId42"/>
    <p:sldId id="307" r:id="rId43"/>
    <p:sldId id="308" r:id="rId44"/>
    <p:sldId id="305" r:id="rId45"/>
    <p:sldId id="284" r:id="rId46"/>
    <p:sldId id="286" r:id="rId47"/>
    <p:sldId id="258" r:id="rId48"/>
    <p:sldId id="268" r:id="rId49"/>
    <p:sldId id="256" r:id="rId5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A806FDC-7DD2-4E61-ADB5-047F62FCDB13}" v="10" dt="2023-04-05T19:22:41.9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20"/>
    <p:restoredTop sz="86604" autoAdjust="0"/>
  </p:normalViewPr>
  <p:slideViewPr>
    <p:cSldViewPr snapToGrid="0" snapToObjects="1">
      <p:cViewPr varScale="1">
        <p:scale>
          <a:sx n="98" d="100"/>
          <a:sy n="98" d="100"/>
        </p:scale>
        <p:origin x="123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67C357-103C-47BC-824E-F10FF25F22F0}" type="datetimeFigureOut">
              <a:rPr lang="en-US" smtClean="0"/>
              <a:t>4/7/2023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B9809B-A908-4B6B-A935-D279B3021BE5}" type="slidenum">
              <a:rPr lang="en-US" smtClean="0"/>
              <a:t>‹#›</a:t>
            </a:fld>
            <a:endParaRPr lang="en-US"/>
          </a:p>
        </p:txBody>
      </p:sp>
    </p:spTree>
    <p:extLst>
      <p:ext uri="{BB962C8B-B14F-4D97-AF65-F5344CB8AC3E}">
        <p14:creationId xmlns:p14="http://schemas.microsoft.com/office/powerpoint/2010/main" val="753655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Familiar with cancer registry</a:t>
            </a:r>
          </a:p>
          <a:p>
            <a:r>
              <a:rPr lang="en-US" dirty="0"/>
              <a:t>What do we do in cases when resulting illnesses, injuries, or disabilities—including emotional trauma—may not be recognized or resolved in the immediate post-disaster period?</a:t>
            </a:r>
          </a:p>
          <a:p>
            <a:r>
              <a:rPr lang="en-US" dirty="0"/>
              <a:t>Disaster epi-related registries: CDC Zika and WTC post 9/11 </a:t>
            </a:r>
          </a:p>
          <a:p>
            <a:endParaRPr lang="en-US" dirty="0"/>
          </a:p>
          <a:p>
            <a:r>
              <a:rPr lang="en-US" dirty="0"/>
              <a:t>WTC post 9/11: </a:t>
            </a:r>
            <a:r>
              <a:rPr lang="en-US" sz="1200" kern="1200" dirty="0">
                <a:solidFill>
                  <a:schemeClr val="tx1"/>
                </a:solidFill>
                <a:effectLst/>
                <a:latin typeface="+mn-lt"/>
                <a:ea typeface="+mn-ea"/>
                <a:cs typeface="+mn-cs"/>
              </a:rPr>
              <a:t>Results will help determine to what extend physical and mental health conditions have persisted</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A more recent registry, is CDC’s Zika pregnancy and infant registry. Pregnant women with lab confirmed Zika are included to identify adverse pregnancy outcomes to make recommendations to clinicians for care and Zika prevention.</a:t>
            </a:r>
          </a:p>
          <a:p>
            <a:endParaRPr lang="en-US" dirty="0"/>
          </a:p>
          <a:p>
            <a:r>
              <a:rPr lang="en-US" dirty="0"/>
              <a:t>Before we get to registries, there’s tracking and rosters</a:t>
            </a:r>
          </a:p>
          <a:p>
            <a:endParaRPr lang="en-US" dirty="0"/>
          </a:p>
          <a:p>
            <a:r>
              <a:rPr lang="en-US" dirty="0"/>
              <a:t>Tracking </a:t>
            </a:r>
          </a:p>
          <a:p>
            <a:r>
              <a:rPr lang="en-US" dirty="0"/>
              <a:t>Collection and integration of data from environmental monitoring, exposure, and health effects in people over time </a:t>
            </a:r>
          </a:p>
          <a:p>
            <a:r>
              <a:rPr lang="en-US" dirty="0"/>
              <a:t>Can be used for short-term or long-term follow up</a:t>
            </a:r>
          </a:p>
          <a:p>
            <a:endParaRPr lang="en-US" dirty="0"/>
          </a:p>
          <a:p>
            <a:r>
              <a:rPr lang="en-US" dirty="0"/>
              <a:t>Rosters</a:t>
            </a:r>
          </a:p>
          <a:p>
            <a:r>
              <a:rPr lang="en-US" dirty="0"/>
              <a:t>Early assessment tool to quickly find people affected by disaster</a:t>
            </a:r>
          </a:p>
          <a:p>
            <a:r>
              <a:rPr lang="en-US" dirty="0"/>
              <a:t>Collect information on the exposed persons for follow-up</a:t>
            </a:r>
          </a:p>
          <a:p>
            <a:r>
              <a:rPr lang="en-US" dirty="0"/>
              <a:t>Can be used to populate future registries</a:t>
            </a:r>
          </a:p>
          <a:p>
            <a:endParaRPr lang="en-US" dirty="0"/>
          </a:p>
          <a:p>
            <a:r>
              <a:rPr lang="en-US" dirty="0"/>
              <a:t>Registries</a:t>
            </a:r>
          </a:p>
          <a:p>
            <a:r>
              <a:rPr lang="en-US" dirty="0"/>
              <a:t>Track affected people for medium to long-term health consequences</a:t>
            </a:r>
          </a:p>
          <a:p>
            <a:r>
              <a:rPr lang="en-US" dirty="0"/>
              <a:t>Inform needs for continuing medical/behavioral care or establishing public health measures</a:t>
            </a:r>
          </a:p>
          <a:p>
            <a:r>
              <a:rPr lang="en-US" dirty="0"/>
              <a:t>Follow exposed population for conditions that may have delayed symptom onsets</a:t>
            </a:r>
          </a:p>
          <a:p>
            <a:endParaRPr lang="en-US" dirty="0"/>
          </a:p>
          <a:p>
            <a:r>
              <a:rPr lang="en-US" dirty="0"/>
              <a:t>In all three approaches, we typically gather initial information during response and recovery phases</a:t>
            </a:r>
          </a:p>
          <a:p>
            <a:r>
              <a:rPr lang="en-US" dirty="0"/>
              <a:t>Ultimately, these approaches inform ongoing care, future public health interventions, and public health emergency planning and preparedness</a:t>
            </a:r>
          </a:p>
          <a:p>
            <a:endParaRPr lang="en-US" b="1" dirty="0"/>
          </a:p>
          <a:p>
            <a:r>
              <a:rPr lang="en-US" b="1" dirty="0"/>
              <a:t>Meets cap. 13</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16</a:t>
            </a:fld>
            <a:endParaRPr lang="en-US"/>
          </a:p>
        </p:txBody>
      </p:sp>
    </p:spTree>
    <p:extLst>
      <p:ext uri="{BB962C8B-B14F-4D97-AF65-F5344CB8AC3E}">
        <p14:creationId xmlns:p14="http://schemas.microsoft.com/office/powerpoint/2010/main" val="42941538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27</a:t>
            </a:fld>
            <a:endParaRPr lang="en-US"/>
          </a:p>
        </p:txBody>
      </p:sp>
    </p:spTree>
    <p:extLst>
      <p:ext uri="{BB962C8B-B14F-4D97-AF65-F5344CB8AC3E}">
        <p14:creationId xmlns:p14="http://schemas.microsoft.com/office/powerpoint/2010/main" val="445204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 eLearning Modules – </a:t>
            </a:r>
          </a:p>
          <a:p>
            <a:pPr marL="171450" indent="-171450">
              <a:buFont typeface="Arial" panose="020B0604020202020204" pitchFamily="34" charset="0"/>
              <a:buChar char="•"/>
            </a:pPr>
            <a:r>
              <a:rPr lang="en-US" dirty="0"/>
              <a:t>Module 1: direct &amp; indirect impact on public health in different types of communities </a:t>
            </a:r>
          </a:p>
          <a:p>
            <a:pPr marL="171450" indent="-171450">
              <a:buFont typeface="Arial" panose="020B0604020202020204" pitchFamily="34" charset="0"/>
              <a:buChar char="•"/>
            </a:pPr>
            <a:r>
              <a:rPr lang="en-US" dirty="0"/>
              <a:t>Module 2: </a:t>
            </a:r>
          </a:p>
          <a:p>
            <a:pPr marL="171450" indent="-171450">
              <a:buFont typeface="Arial" panose="020B0604020202020204" pitchFamily="34" charset="0"/>
              <a:buChar char="•"/>
            </a:pPr>
            <a:r>
              <a:rPr lang="en-US" dirty="0"/>
              <a:t>Module 3: CASPER -</a:t>
            </a:r>
            <a:r>
              <a:rPr lang="en-US" dirty="0">
                <a:sym typeface="Wingdings" panose="05000000000000000000" pitchFamily="2" charset="2"/>
              </a:rPr>
              <a:t> review of the CASPER methodology, when to conduct and data analysis </a:t>
            </a:r>
            <a:endParaRPr lang="en-US" dirty="0"/>
          </a:p>
          <a:p>
            <a:pPr marL="171450" indent="-171450">
              <a:buFont typeface="Arial" panose="020B0604020202020204" pitchFamily="34" charset="0"/>
              <a:buChar char="•"/>
            </a:pPr>
            <a:r>
              <a:rPr lang="en-US" dirty="0"/>
              <a:t>Module 4: Disaster Surveillance </a:t>
            </a:r>
            <a:r>
              <a:rPr lang="en-US" dirty="0">
                <a:sym typeface="Wingdings" panose="05000000000000000000" pitchFamily="2" charset="2"/>
              </a:rPr>
              <a:t> includes information on why disaster surveillance is important, the purpose of morbidity and mortality surveillance during a response and tools to assist </a:t>
            </a:r>
            <a:endParaRPr lang="en-US" dirty="0"/>
          </a:p>
          <a:p>
            <a:endParaRPr lang="en-US" dirty="0"/>
          </a:p>
          <a:p>
            <a:r>
              <a:rPr lang="en-US" dirty="0"/>
              <a:t>CASPER – Community Assessment for Public Health Emergency Response – CDC offers a state-based, in-person training, and an online module as a part of the larger DE learning and training series </a:t>
            </a:r>
          </a:p>
          <a:p>
            <a:endParaRPr lang="en-US" dirty="0"/>
          </a:p>
          <a:p>
            <a:r>
              <a:rPr lang="en-US" dirty="0"/>
              <a:t>ERHMS Info Manager – developed by CDC NIOSH, and is a software product that can be used to implement the ERHMS framework </a:t>
            </a:r>
          </a:p>
          <a:p>
            <a:endParaRPr lang="en-US" dirty="0"/>
          </a:p>
          <a:p>
            <a:r>
              <a:rPr lang="en-US" dirty="0"/>
              <a:t>CDART – scenario driven, surveys and tools to help standardize the evaluation process for public health and healthcare preparedness; developed by ATSDR</a:t>
            </a:r>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45</a:t>
            </a:fld>
            <a:endParaRPr lang="en-US"/>
          </a:p>
        </p:txBody>
      </p:sp>
    </p:spTree>
    <p:extLst>
      <p:ext uri="{BB962C8B-B14F-4D97-AF65-F5344CB8AC3E}">
        <p14:creationId xmlns:p14="http://schemas.microsoft.com/office/powerpoint/2010/main" val="34594319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Toxicological outbreak investigation </a:t>
            </a:r>
            <a:r>
              <a:rPr lang="en-US" dirty="0">
                <a:sym typeface="Wingdings" panose="05000000000000000000" pitchFamily="2" charset="2"/>
              </a:rPr>
              <a:t> basic information and customizable documents that can be used during an outbreak investigation, for outbreaks caused by non-infectious, toxic agents. </a:t>
            </a:r>
          </a:p>
          <a:p>
            <a:endParaRPr lang="en-US" dirty="0">
              <a:sym typeface="Wingdings" panose="05000000000000000000" pitchFamily="2" charset="2"/>
            </a:endParaRPr>
          </a:p>
          <a:p>
            <a:r>
              <a:rPr lang="en-US" dirty="0">
                <a:sym typeface="Wingdings" panose="05000000000000000000" pitchFamily="2" charset="2"/>
              </a:rPr>
              <a:t>Epi CASE  Toolkit -&gt; </a:t>
            </a:r>
          </a:p>
          <a:p>
            <a:endParaRPr lang="en-US" dirty="0"/>
          </a:p>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46</a:t>
            </a:fld>
            <a:endParaRPr lang="en-US"/>
          </a:p>
        </p:txBody>
      </p:sp>
    </p:spTree>
    <p:extLst>
      <p:ext uri="{BB962C8B-B14F-4D97-AF65-F5344CB8AC3E}">
        <p14:creationId xmlns:p14="http://schemas.microsoft.com/office/powerpoint/2010/main" val="1556804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B9809B-A908-4B6B-A935-D279B3021BE5}" type="slidenum">
              <a:rPr lang="en-US" smtClean="0"/>
              <a:t>47</a:t>
            </a:fld>
            <a:endParaRPr lang="en-US"/>
          </a:p>
        </p:txBody>
      </p:sp>
    </p:spTree>
    <p:extLst>
      <p:ext uri="{BB962C8B-B14F-4D97-AF65-F5344CB8AC3E}">
        <p14:creationId xmlns:p14="http://schemas.microsoft.com/office/powerpoint/2010/main" val="22246316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88CB69-9915-D045-84F9-626B52080EC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BCEEC30-9216-024A-B3C7-DD72F353F57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FC38C82-3D41-1A47-B9EF-E98F1AAD0E69}"/>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5" name="Footer Placeholder 4">
            <a:extLst>
              <a:ext uri="{FF2B5EF4-FFF2-40B4-BE49-F238E27FC236}">
                <a16:creationId xmlns:a16="http://schemas.microsoft.com/office/drawing/2014/main" id="{A795B674-4276-E84D-B34A-BB300C499E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0C587D-82E5-934A-81EE-BE50A21CA84F}"/>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2210403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0C7983-2F22-1748-B3F0-BA39B2A0E1B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7CD728A-00B4-2E45-836E-5C4AF376A88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F25A88-92C2-6A48-AACF-88F196E35646}"/>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5" name="Footer Placeholder 4">
            <a:extLst>
              <a:ext uri="{FF2B5EF4-FFF2-40B4-BE49-F238E27FC236}">
                <a16:creationId xmlns:a16="http://schemas.microsoft.com/office/drawing/2014/main" id="{3F799C8F-13C3-8449-960A-DF42E0D3B8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330B2F-BEA0-A04C-A546-A4EC8BEC617B}"/>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543000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1FA902-0634-4246-A38B-09ABB1ED11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C5B863-AFD9-B046-9BF8-0ADB77FF28F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6A119FA-1F29-1E45-916B-4EC214A41AA2}"/>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5" name="Footer Placeholder 4">
            <a:extLst>
              <a:ext uri="{FF2B5EF4-FFF2-40B4-BE49-F238E27FC236}">
                <a16:creationId xmlns:a16="http://schemas.microsoft.com/office/drawing/2014/main" id="{1658C490-EA65-CD44-99E7-83FCB7A89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22A15E4-1412-8740-8363-F0913594981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18314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1D34C-87B2-9445-A93A-13724CC9BA8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103970F-38D5-574E-AAAF-483BADF82C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957AAE5-6B79-2548-95A2-09E26464F0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D7F333C-B8F5-7B44-82C0-00F73D8ADA57}"/>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6" name="Footer Placeholder 5">
            <a:extLst>
              <a:ext uri="{FF2B5EF4-FFF2-40B4-BE49-F238E27FC236}">
                <a16:creationId xmlns:a16="http://schemas.microsoft.com/office/drawing/2014/main" id="{990C39B4-C7A8-8647-93B6-31B882F8B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00DE92-71A8-FE47-9162-3A4FE60DA45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014570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44731-4718-D345-AF25-1BFD7C3C0EF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8F1ECB8-2AE6-8A4D-A313-9D8D256F672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F585B13-A3D3-7A44-9141-3F371EB48F3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ADBB67-4B09-3A4A-ACD0-9D5C333C931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7AEE0B7-5047-FD48-A555-CDE10C7A94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078DDFE-D244-7845-8416-115A6991D647}"/>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8" name="Footer Placeholder 7">
            <a:extLst>
              <a:ext uri="{FF2B5EF4-FFF2-40B4-BE49-F238E27FC236}">
                <a16:creationId xmlns:a16="http://schemas.microsoft.com/office/drawing/2014/main" id="{53717019-1119-E04E-86BE-5C0112616BF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E7EC6CF-D189-874D-AB78-4EB37C635129}"/>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1586893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7FEF-8AC7-0D4D-BDD3-37815A7F5F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5B81038-4EEC-EC4B-BD82-EEA28982C5EA}"/>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4" name="Footer Placeholder 3">
            <a:extLst>
              <a:ext uri="{FF2B5EF4-FFF2-40B4-BE49-F238E27FC236}">
                <a16:creationId xmlns:a16="http://schemas.microsoft.com/office/drawing/2014/main" id="{D2F9FB57-DAC8-6940-BBB6-72942465270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3309A1C-24BE-C449-81E8-1B30C7BC6E7A}"/>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543406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470A210-B90B-D840-8539-7FA5A8C01FB7}"/>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3" name="Footer Placeholder 2">
            <a:extLst>
              <a:ext uri="{FF2B5EF4-FFF2-40B4-BE49-F238E27FC236}">
                <a16:creationId xmlns:a16="http://schemas.microsoft.com/office/drawing/2014/main" id="{D2027594-ABCC-A841-8F02-A431DBA312C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1D23F2-6D66-634D-9F6E-C3568081833C}"/>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227699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E8149-2D36-B346-A76A-5A38F04BFE6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18AF6E9-D70D-5341-A6D6-0B2DD898533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E1801F-3CD1-DD44-AC99-3CC6719CFB1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E5EB95-28E7-7E4A-8D8A-7ABF81193D16}"/>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6" name="Footer Placeholder 5">
            <a:extLst>
              <a:ext uri="{FF2B5EF4-FFF2-40B4-BE49-F238E27FC236}">
                <a16:creationId xmlns:a16="http://schemas.microsoft.com/office/drawing/2014/main" id="{E01C50C7-0028-8A45-AADA-AE4ADC824A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227AEB4-00D6-CC43-A2E9-56055F73F8C2}"/>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002131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57D4F-B860-7F4D-9F0A-322A74E0C5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742B676-8EAC-5D44-A3B4-9B3599EF96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9C3A853-E85A-B54B-8F62-387CFBEB9A3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98B514-69F7-F74E-90CE-352A31E14BDD}"/>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6" name="Footer Placeholder 5">
            <a:extLst>
              <a:ext uri="{FF2B5EF4-FFF2-40B4-BE49-F238E27FC236}">
                <a16:creationId xmlns:a16="http://schemas.microsoft.com/office/drawing/2014/main" id="{AA8E9426-88B1-6F43-AC56-0EA4B4A93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21EC78-0855-1349-B40E-479D621F6E2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878761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E3100-9196-F440-8981-04B40641177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44721A0-A92E-9347-9AEA-D3C6903444D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B8BA467-94D4-8D4F-9E53-A97D7707FD3F}"/>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5" name="Footer Placeholder 4">
            <a:extLst>
              <a:ext uri="{FF2B5EF4-FFF2-40B4-BE49-F238E27FC236}">
                <a16:creationId xmlns:a16="http://schemas.microsoft.com/office/drawing/2014/main" id="{24613B0D-301A-E84D-91A6-8695F50075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CA1742-6D64-6248-9261-74E80953AFD6}"/>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29079305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D4DD11-F81B-0F43-8AC6-DFE4861A742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70B34B-FBAF-4C4F-966F-436A649A6A2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F5BB34-21A1-9145-8984-94980A99A1F6}"/>
              </a:ext>
            </a:extLst>
          </p:cNvPr>
          <p:cNvSpPr>
            <a:spLocks noGrp="1"/>
          </p:cNvSpPr>
          <p:nvPr>
            <p:ph type="dt" sz="half" idx="10"/>
          </p:nvPr>
        </p:nvSpPr>
        <p:spPr/>
        <p:txBody>
          <a:bodyPr/>
          <a:lstStyle/>
          <a:p>
            <a:fld id="{ECE8FF46-8001-E14A-AA61-41FE7504AE09}" type="datetimeFigureOut">
              <a:rPr lang="en-US" smtClean="0"/>
              <a:t>4/7/2023</a:t>
            </a:fld>
            <a:endParaRPr lang="en-US"/>
          </a:p>
        </p:txBody>
      </p:sp>
      <p:sp>
        <p:nvSpPr>
          <p:cNvPr id="5" name="Footer Placeholder 4">
            <a:extLst>
              <a:ext uri="{FF2B5EF4-FFF2-40B4-BE49-F238E27FC236}">
                <a16:creationId xmlns:a16="http://schemas.microsoft.com/office/drawing/2014/main" id="{6F6FEE0A-D8AE-BE4F-B4A9-25A6537781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4E73CC-0DFC-2E43-809B-46BDE2719964}"/>
              </a:ext>
            </a:extLst>
          </p:cNvPr>
          <p:cNvSpPr>
            <a:spLocks noGrp="1"/>
          </p:cNvSpPr>
          <p:nvPr>
            <p:ph type="sldNum" sz="quarter" idx="12"/>
          </p:nvPr>
        </p:nvSpPr>
        <p:spPr/>
        <p:txBody>
          <a:bodyPr/>
          <a:lstStyle/>
          <a:p>
            <a:fld id="{7484C0F6-99F8-9A41-BD41-CBC8D16C2521}" type="slidenum">
              <a:rPr lang="en-US" smtClean="0"/>
              <a:t>‹#›</a:t>
            </a:fld>
            <a:endParaRPr lang="en-US"/>
          </a:p>
        </p:txBody>
      </p:sp>
    </p:spTree>
    <p:extLst>
      <p:ext uri="{BB962C8B-B14F-4D97-AF65-F5344CB8AC3E}">
        <p14:creationId xmlns:p14="http://schemas.microsoft.com/office/powerpoint/2010/main" val="389737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4330A12-E78C-CB41-AC81-F6D709DD720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33EB09D-BE8F-7E47-B91B-408A275A254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1C802B-1D04-2A4F-A713-7A03130E25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E8FF46-8001-E14A-AA61-41FE7504AE09}" type="datetimeFigureOut">
              <a:rPr lang="en-US" smtClean="0"/>
              <a:t>4/7/2023</a:t>
            </a:fld>
            <a:endParaRPr lang="en-US"/>
          </a:p>
        </p:txBody>
      </p:sp>
      <p:sp>
        <p:nvSpPr>
          <p:cNvPr id="5" name="Footer Placeholder 4">
            <a:extLst>
              <a:ext uri="{FF2B5EF4-FFF2-40B4-BE49-F238E27FC236}">
                <a16:creationId xmlns:a16="http://schemas.microsoft.com/office/drawing/2014/main" id="{30A861F8-DA25-7249-B7ED-F02FBF31C4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022861C-1997-EE49-9664-CD8C9F994A3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484C0F6-99F8-9A41-BD41-CBC8D16C2521}" type="slidenum">
              <a:rPr lang="en-US" smtClean="0"/>
              <a:t>‹#›</a:t>
            </a:fld>
            <a:endParaRPr lang="en-US"/>
          </a:p>
        </p:txBody>
      </p:sp>
    </p:spTree>
    <p:extLst>
      <p:ext uri="{BB962C8B-B14F-4D97-AF65-F5344CB8AC3E}">
        <p14:creationId xmlns:p14="http://schemas.microsoft.com/office/powerpoint/2010/main" val="26800190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s://cdn.ymaws.com/www.cste.org/resource/resmgr/disasterepi/DE_Resource_Guide_Final_v3.pdf" TargetMode="External"/><Relationship Id="rId2" Type="http://schemas.openxmlformats.org/officeDocument/2006/relationships/hyperlink" Target="https://www.cste.org/page/epidisaster" TargetMode="Externa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https://www.cdc.gov/nceh/hsb/disaster/training.htm#disaster_epiElearnin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hyperlink" Target="https://www.atsdr.cdc.gov/CDART.html" TargetMode="External"/><Relationship Id="rId5" Type="http://schemas.openxmlformats.org/officeDocument/2006/relationships/hyperlink" Target="https://emergency.cdc.gov/training/erhmscourse/index.asp" TargetMode="External"/><Relationship Id="rId4" Type="http://schemas.openxmlformats.org/officeDocument/2006/relationships/hyperlink" Target="https://www.cdc.gov/nceh/casper/training-resources.htm"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https://www.cdc.gov/nceh/hsb/elearning/toi/default.htm"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hyperlink" Target="https://www.atsdr.cdc.gov/ntsip/ace_toolkit.html" TargetMode="External"/><Relationship Id="rId4" Type="http://schemas.openxmlformats.org/officeDocument/2006/relationships/hyperlink" Target="https://www.atsdr.cdc.gov/epitoolkit/index.html" TargetMode="External"/></Relationships>
</file>

<file path=ppt/slides/_rels/slide4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hyperlink" Target="mailto:Svetlana.Smorodinsky@cdph.ca.gov" TargetMode="External"/><Relationship Id="rId2" Type="http://schemas.openxmlformats.org/officeDocument/2006/relationships/hyperlink" Target="mailto:aadams@cste.org" TargetMode="External"/><Relationship Id="rId1" Type="http://schemas.openxmlformats.org/officeDocument/2006/relationships/slideLayout" Target="../slideLayouts/slideLayout2.xml"/><Relationship Id="rId4" Type="http://schemas.openxmlformats.org/officeDocument/2006/relationships/hyperlink" Target="mailto:tess.konen@state.mn.us" TargetMode="External"/></Relationships>
</file>

<file path=ppt/slides/_rels/slide4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8848B-2A7A-7D41-9284-1C8DEDC6B43F}"/>
              </a:ext>
            </a:extLst>
          </p:cNvPr>
          <p:cNvSpPr>
            <a:spLocks noGrp="1"/>
          </p:cNvSpPr>
          <p:nvPr>
            <p:ph type="ctrTitle"/>
          </p:nvPr>
        </p:nvSpPr>
        <p:spPr>
          <a:xfrm>
            <a:off x="1524000" y="1134000"/>
            <a:ext cx="9144000" cy="2387600"/>
          </a:xfrm>
        </p:spPr>
        <p:txBody>
          <a:bodyPr>
            <a:normAutofit/>
          </a:bodyPr>
          <a:lstStyle/>
          <a:p>
            <a:r>
              <a:rPr lang="en-US" dirty="0">
                <a:solidFill>
                  <a:schemeClr val="bg1"/>
                </a:solidFill>
              </a:rPr>
              <a:t>Disaster Epidemiology:</a:t>
            </a:r>
          </a:p>
        </p:txBody>
      </p:sp>
      <p:sp>
        <p:nvSpPr>
          <p:cNvPr id="3" name="Subtitle 2">
            <a:extLst>
              <a:ext uri="{FF2B5EF4-FFF2-40B4-BE49-F238E27FC236}">
                <a16:creationId xmlns:a16="http://schemas.microsoft.com/office/drawing/2014/main" id="{248FFA72-D1FE-3646-9578-42575440FB16}"/>
              </a:ext>
            </a:extLst>
          </p:cNvPr>
          <p:cNvSpPr>
            <a:spLocks noGrp="1"/>
          </p:cNvSpPr>
          <p:nvPr>
            <p:ph type="subTitle" idx="1"/>
          </p:nvPr>
        </p:nvSpPr>
        <p:spPr>
          <a:xfrm>
            <a:off x="1524000" y="3613675"/>
            <a:ext cx="9144000" cy="991881"/>
          </a:xfrm>
        </p:spPr>
        <p:txBody>
          <a:bodyPr>
            <a:normAutofit/>
          </a:bodyPr>
          <a:lstStyle/>
          <a:p>
            <a:r>
              <a:rPr lang="en-US" sz="3200" dirty="0">
                <a:solidFill>
                  <a:schemeClr val="bg1"/>
                </a:solidFill>
              </a:rPr>
              <a:t>How Preparedness and Response Tools Support Recovery and Mitigation</a:t>
            </a:r>
          </a:p>
        </p:txBody>
      </p:sp>
      <p:sp>
        <p:nvSpPr>
          <p:cNvPr id="4" name="Subtitle 2">
            <a:extLst>
              <a:ext uri="{FF2B5EF4-FFF2-40B4-BE49-F238E27FC236}">
                <a16:creationId xmlns:a16="http://schemas.microsoft.com/office/drawing/2014/main" id="{E23320A0-2709-0AF4-C0A2-D65235A06FAC}"/>
              </a:ext>
            </a:extLst>
          </p:cNvPr>
          <p:cNvSpPr txBox="1">
            <a:spLocks/>
          </p:cNvSpPr>
          <p:nvPr/>
        </p:nvSpPr>
        <p:spPr>
          <a:xfrm>
            <a:off x="100668" y="5552930"/>
            <a:ext cx="7449424" cy="991881"/>
          </a:xfrm>
          <a:prstGeom prst="rect">
            <a:avLst/>
          </a:prstGeom>
        </p:spPr>
        <p:txBody>
          <a:bodyPr vert="horz" lIns="91440" tIns="45720" rIns="91440" bIns="45720" rtlCol="0">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sz="2000" dirty="0">
                <a:solidFill>
                  <a:schemeClr val="bg1"/>
                </a:solidFill>
              </a:rPr>
              <a:t>Andrew Adams, Council of State and Territorial Epidemiologists</a:t>
            </a:r>
          </a:p>
          <a:p>
            <a:pPr algn="l"/>
            <a:r>
              <a:rPr lang="en-US" sz="2000" dirty="0">
                <a:solidFill>
                  <a:schemeClr val="bg1"/>
                </a:solidFill>
              </a:rPr>
              <a:t>Svetlana Smorodinsky, California</a:t>
            </a:r>
          </a:p>
          <a:p>
            <a:pPr algn="l"/>
            <a:r>
              <a:rPr lang="en-US" sz="2000" dirty="0">
                <a:solidFill>
                  <a:schemeClr val="bg1"/>
                </a:solidFill>
              </a:rPr>
              <a:t>Tess Konen, Minnesota</a:t>
            </a:r>
          </a:p>
        </p:txBody>
      </p:sp>
    </p:spTree>
    <p:extLst>
      <p:ext uri="{BB962C8B-B14F-4D97-AF65-F5344CB8AC3E}">
        <p14:creationId xmlns:p14="http://schemas.microsoft.com/office/powerpoint/2010/main" val="35865516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A964E9-1B83-9254-566B-4E92DF6A7FCF}"/>
              </a:ext>
            </a:extLst>
          </p:cNvPr>
          <p:cNvSpPr>
            <a:spLocks noGrp="1"/>
          </p:cNvSpPr>
          <p:nvPr>
            <p:ph type="ctrTitle"/>
          </p:nvPr>
        </p:nvSpPr>
        <p:spPr/>
        <p:txBody>
          <a:bodyPr/>
          <a:lstStyle/>
          <a:p>
            <a:r>
              <a:rPr lang="en-US" dirty="0"/>
              <a:t>Disaster Epidemiology</a:t>
            </a:r>
          </a:p>
        </p:txBody>
      </p:sp>
      <p:sp>
        <p:nvSpPr>
          <p:cNvPr id="3" name="Subtitle 2">
            <a:extLst>
              <a:ext uri="{FF2B5EF4-FFF2-40B4-BE49-F238E27FC236}">
                <a16:creationId xmlns:a16="http://schemas.microsoft.com/office/drawing/2014/main" id="{98B02A10-A724-BA44-F311-6AB1DF24A298}"/>
              </a:ext>
            </a:extLst>
          </p:cNvPr>
          <p:cNvSpPr>
            <a:spLocks noGrp="1"/>
          </p:cNvSpPr>
          <p:nvPr>
            <p:ph type="subTitle" idx="1"/>
          </p:nvPr>
        </p:nvSpPr>
        <p:spPr>
          <a:xfrm>
            <a:off x="2027340" y="3440550"/>
            <a:ext cx="8316286" cy="1655762"/>
          </a:xfrm>
        </p:spPr>
        <p:txBody>
          <a:bodyPr/>
          <a:lstStyle/>
          <a:p>
            <a:r>
              <a:rPr lang="en-US" sz="2400" dirty="0"/>
              <a:t>How Preparedness and Response Tools Support Recovery and Mitigation</a:t>
            </a:r>
          </a:p>
          <a:p>
            <a:endParaRPr lang="en-US" dirty="0"/>
          </a:p>
        </p:txBody>
      </p:sp>
      <p:sp>
        <p:nvSpPr>
          <p:cNvPr id="4" name="Subtitle 2">
            <a:extLst>
              <a:ext uri="{FF2B5EF4-FFF2-40B4-BE49-F238E27FC236}">
                <a16:creationId xmlns:a16="http://schemas.microsoft.com/office/drawing/2014/main" id="{15F99A88-BC14-659D-8304-1C9F274EB976}"/>
              </a:ext>
            </a:extLst>
          </p:cNvPr>
          <p:cNvSpPr txBox="1">
            <a:spLocks/>
          </p:cNvSpPr>
          <p:nvPr/>
        </p:nvSpPr>
        <p:spPr>
          <a:xfrm>
            <a:off x="1817616" y="5534636"/>
            <a:ext cx="6764322" cy="1201724"/>
          </a:xfrm>
          <a:prstGeom prst="rect">
            <a:avLst/>
          </a:prstGeom>
        </p:spPr>
        <p:txBody>
          <a:bodyPr vert="horz" lIns="91440" tIns="45720" rIns="91440" bIns="45720" rtlCol="0">
            <a:normAutofit fontScale="850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t>Andrew Adams, Council of State and Territorial Epidemiologists </a:t>
            </a:r>
          </a:p>
          <a:p>
            <a:pPr algn="l"/>
            <a:r>
              <a:rPr lang="en-US" dirty="0"/>
              <a:t>Svetlana Smorodinsky, California</a:t>
            </a:r>
          </a:p>
          <a:p>
            <a:pPr algn="l"/>
            <a:r>
              <a:rPr lang="en-US" dirty="0"/>
              <a:t>Tess Konen, Minnesota</a:t>
            </a:r>
          </a:p>
          <a:p>
            <a:endParaRPr lang="en-US" dirty="0"/>
          </a:p>
        </p:txBody>
      </p:sp>
    </p:spTree>
    <p:extLst>
      <p:ext uri="{BB962C8B-B14F-4D97-AF65-F5344CB8AC3E}">
        <p14:creationId xmlns:p14="http://schemas.microsoft.com/office/powerpoint/2010/main" val="1847363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735C8-CF16-5691-C57D-D719FB5D3D32}"/>
              </a:ext>
            </a:extLst>
          </p:cNvPr>
          <p:cNvSpPr>
            <a:spLocks noGrp="1"/>
          </p:cNvSpPr>
          <p:nvPr>
            <p:ph type="title"/>
          </p:nvPr>
        </p:nvSpPr>
        <p:spPr>
          <a:xfrm>
            <a:off x="1676400" y="298013"/>
            <a:ext cx="10515600" cy="1325563"/>
          </a:xfrm>
        </p:spPr>
        <p:txBody>
          <a:bodyPr/>
          <a:lstStyle/>
          <a:p>
            <a:r>
              <a:rPr lang="en-US" dirty="0"/>
              <a:t>Our Speakers</a:t>
            </a:r>
          </a:p>
        </p:txBody>
      </p:sp>
      <p:sp>
        <p:nvSpPr>
          <p:cNvPr id="3" name="Content Placeholder 2">
            <a:extLst>
              <a:ext uri="{FF2B5EF4-FFF2-40B4-BE49-F238E27FC236}">
                <a16:creationId xmlns:a16="http://schemas.microsoft.com/office/drawing/2014/main" id="{B3D3C5B9-CBDC-90DF-3D9A-F4CFBECB70F1}"/>
              </a:ext>
            </a:extLst>
          </p:cNvPr>
          <p:cNvSpPr>
            <a:spLocks noGrp="1"/>
          </p:cNvSpPr>
          <p:nvPr>
            <p:ph idx="1"/>
          </p:nvPr>
        </p:nvSpPr>
        <p:spPr>
          <a:xfrm>
            <a:off x="1769378" y="1830839"/>
            <a:ext cx="10515600" cy="4351338"/>
          </a:xfrm>
        </p:spPr>
        <p:txBody>
          <a:bodyPr/>
          <a:lstStyle/>
          <a:p>
            <a:r>
              <a:rPr lang="en-US" dirty="0"/>
              <a:t>Andrew Adams, Senior Program Analyst, Council of State and Territorial Epidemiologists </a:t>
            </a:r>
          </a:p>
          <a:p>
            <a:endParaRPr lang="en-US" dirty="0"/>
          </a:p>
          <a:p>
            <a:r>
              <a:rPr lang="en-US" dirty="0"/>
              <a:t>Svetlana Smorodinsky, Disaster Epidemiologist, California Department of Public Health, CSTE Disaster Epidemiology Subcommittee Co-Chair </a:t>
            </a:r>
          </a:p>
          <a:p>
            <a:endParaRPr lang="en-US" dirty="0"/>
          </a:p>
          <a:p>
            <a:r>
              <a:rPr lang="en-US" dirty="0"/>
              <a:t>Tess Konen, Senior Epidemiologist, Minnesota Department of Health, CSTE Disaster Epidemiology Subcommittee Co-Chair</a:t>
            </a:r>
          </a:p>
        </p:txBody>
      </p:sp>
    </p:spTree>
    <p:extLst>
      <p:ext uri="{BB962C8B-B14F-4D97-AF65-F5344CB8AC3E}">
        <p14:creationId xmlns:p14="http://schemas.microsoft.com/office/powerpoint/2010/main" val="618849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A08A5C-3EC6-0800-27AF-19AEFFC399C7}"/>
              </a:ext>
            </a:extLst>
          </p:cNvPr>
          <p:cNvSpPr>
            <a:spLocks noGrp="1"/>
          </p:cNvSpPr>
          <p:nvPr>
            <p:ph type="title"/>
          </p:nvPr>
        </p:nvSpPr>
        <p:spPr>
          <a:xfrm>
            <a:off x="1819712" y="365125"/>
            <a:ext cx="10515600" cy="1325563"/>
          </a:xfrm>
        </p:spPr>
        <p:txBody>
          <a:bodyPr/>
          <a:lstStyle/>
          <a:p>
            <a:r>
              <a:rPr lang="en-US" dirty="0"/>
              <a:t>Presentation Objectives</a:t>
            </a:r>
          </a:p>
        </p:txBody>
      </p:sp>
      <p:sp>
        <p:nvSpPr>
          <p:cNvPr id="3" name="Content Placeholder 2">
            <a:extLst>
              <a:ext uri="{FF2B5EF4-FFF2-40B4-BE49-F238E27FC236}">
                <a16:creationId xmlns:a16="http://schemas.microsoft.com/office/drawing/2014/main" id="{EDBB40E5-9CDA-A973-53E9-984FC9706D55}"/>
              </a:ext>
            </a:extLst>
          </p:cNvPr>
          <p:cNvSpPr>
            <a:spLocks noGrp="1"/>
          </p:cNvSpPr>
          <p:nvPr>
            <p:ph idx="1"/>
          </p:nvPr>
        </p:nvSpPr>
        <p:spPr>
          <a:xfrm>
            <a:off x="1819712" y="1481675"/>
            <a:ext cx="10515600" cy="4793289"/>
          </a:xfrm>
        </p:spPr>
        <p:txBody>
          <a:bodyPr>
            <a:normAutofit fontScale="85000" lnSpcReduction="20000"/>
          </a:bodyPr>
          <a:lstStyle/>
          <a:p>
            <a:r>
              <a:rPr lang="en-US" dirty="0"/>
              <a:t>Define disaster epidemiology and its role in all phases of the emergency management cycle</a:t>
            </a:r>
          </a:p>
          <a:p>
            <a:endParaRPr lang="en-US" dirty="0"/>
          </a:p>
          <a:p>
            <a:r>
              <a:rPr lang="en-US" dirty="0"/>
              <a:t>Explain how disaster epidemiology can assist state and local agencies in responding to emerging public health threats</a:t>
            </a:r>
          </a:p>
          <a:p>
            <a:endParaRPr lang="en-US" dirty="0"/>
          </a:p>
          <a:p>
            <a:r>
              <a:rPr lang="en-US" dirty="0"/>
              <a:t>Showcase how disaster epidemiology meets PHEP Capability requirements and integrates with Emergency Management </a:t>
            </a:r>
          </a:p>
          <a:p>
            <a:endParaRPr lang="en-US" dirty="0"/>
          </a:p>
          <a:p>
            <a:r>
              <a:rPr lang="en-US" dirty="0"/>
              <a:t>Identify methods to be used in recovery and the benefits and challenges of using and collecting data in the recovery phase </a:t>
            </a:r>
          </a:p>
          <a:p>
            <a:endParaRPr lang="en-US" dirty="0"/>
          </a:p>
          <a:p>
            <a:r>
              <a:rPr lang="en-US" dirty="0"/>
              <a:t>Engage with colleagues on experiences and challenges in utilizing data to inform community recovery efforts </a:t>
            </a:r>
          </a:p>
          <a:p>
            <a:endParaRPr lang="en-US" dirty="0"/>
          </a:p>
          <a:p>
            <a:endParaRPr lang="en-US" dirty="0"/>
          </a:p>
        </p:txBody>
      </p:sp>
    </p:spTree>
    <p:extLst>
      <p:ext uri="{BB962C8B-B14F-4D97-AF65-F5344CB8AC3E}">
        <p14:creationId xmlns:p14="http://schemas.microsoft.com/office/powerpoint/2010/main" val="379812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CDFFD-F126-5BB0-C396-A7C97F1EB35F}"/>
              </a:ext>
            </a:extLst>
          </p:cNvPr>
          <p:cNvSpPr>
            <a:spLocks noGrp="1"/>
          </p:cNvSpPr>
          <p:nvPr>
            <p:ph type="title"/>
          </p:nvPr>
        </p:nvSpPr>
        <p:spPr>
          <a:xfrm>
            <a:off x="1802934" y="369523"/>
            <a:ext cx="10515600" cy="1325563"/>
          </a:xfrm>
        </p:spPr>
        <p:txBody>
          <a:bodyPr/>
          <a:lstStyle/>
          <a:p>
            <a:r>
              <a:rPr lang="en-US" dirty="0"/>
              <a:t>Outline</a:t>
            </a:r>
          </a:p>
        </p:txBody>
      </p:sp>
      <p:sp>
        <p:nvSpPr>
          <p:cNvPr id="3" name="Content Placeholder 2">
            <a:extLst>
              <a:ext uri="{FF2B5EF4-FFF2-40B4-BE49-F238E27FC236}">
                <a16:creationId xmlns:a16="http://schemas.microsoft.com/office/drawing/2014/main" id="{9F152A33-32BD-6DE6-EBF4-B444AF062902}"/>
              </a:ext>
            </a:extLst>
          </p:cNvPr>
          <p:cNvSpPr>
            <a:spLocks noGrp="1"/>
          </p:cNvSpPr>
          <p:nvPr>
            <p:ph idx="1"/>
          </p:nvPr>
        </p:nvSpPr>
        <p:spPr>
          <a:xfrm>
            <a:off x="1878434" y="1830839"/>
            <a:ext cx="7953463" cy="2841829"/>
          </a:xfrm>
        </p:spPr>
        <p:txBody>
          <a:bodyPr>
            <a:normAutofit lnSpcReduction="10000"/>
          </a:bodyPr>
          <a:lstStyle/>
          <a:p>
            <a:r>
              <a:rPr lang="en-US" dirty="0"/>
              <a:t>Disaster Epidemiology and Public Health Emergency Preparedness </a:t>
            </a:r>
          </a:p>
          <a:p>
            <a:endParaRPr lang="en-US" dirty="0"/>
          </a:p>
          <a:p>
            <a:r>
              <a:rPr lang="en-US" dirty="0"/>
              <a:t>Case Studies of Disaster Epidemiology in the Field </a:t>
            </a:r>
          </a:p>
          <a:p>
            <a:endParaRPr lang="en-US" dirty="0"/>
          </a:p>
          <a:p>
            <a:r>
              <a:rPr lang="en-US" dirty="0"/>
              <a:t>Discussion, Questions and Answers </a:t>
            </a:r>
          </a:p>
          <a:p>
            <a:endParaRPr lang="en-US" dirty="0"/>
          </a:p>
        </p:txBody>
      </p:sp>
    </p:spTree>
    <p:extLst>
      <p:ext uri="{BB962C8B-B14F-4D97-AF65-F5344CB8AC3E}">
        <p14:creationId xmlns:p14="http://schemas.microsoft.com/office/powerpoint/2010/main" val="37798386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620962"/>
            <a:ext cx="10515600" cy="2852737"/>
          </a:xfrm>
        </p:spPr>
        <p:txBody>
          <a:bodyPr/>
          <a:lstStyle/>
          <a:p>
            <a:r>
              <a:rPr lang="en-US" dirty="0"/>
              <a:t>Disaster Epidemiology: The Basics </a:t>
            </a:r>
          </a:p>
        </p:txBody>
      </p:sp>
      <p:sp>
        <p:nvSpPr>
          <p:cNvPr id="4" name="Text Placeholder 3">
            <a:extLst>
              <a:ext uri="{FF2B5EF4-FFF2-40B4-BE49-F238E27FC236}">
                <a16:creationId xmlns:a16="http://schemas.microsoft.com/office/drawing/2014/main" id="{5714A252-7555-536D-4BAB-FE671D516883}"/>
              </a:ext>
            </a:extLst>
          </p:cNvPr>
          <p:cNvSpPr>
            <a:spLocks noGrp="1"/>
          </p:cNvSpPr>
          <p:nvPr>
            <p:ph type="body" idx="1"/>
          </p:nvPr>
        </p:nvSpPr>
        <p:spPr>
          <a:xfrm>
            <a:off x="1796583" y="4782410"/>
            <a:ext cx="10515600" cy="1500187"/>
          </a:xfrm>
        </p:spPr>
        <p:txBody>
          <a:bodyPr/>
          <a:lstStyle/>
          <a:p>
            <a:endParaRPr lang="en-US" dirty="0"/>
          </a:p>
        </p:txBody>
      </p:sp>
    </p:spTree>
    <p:extLst>
      <p:ext uri="{BB962C8B-B14F-4D97-AF65-F5344CB8AC3E}">
        <p14:creationId xmlns:p14="http://schemas.microsoft.com/office/powerpoint/2010/main" val="395151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185C82-5D62-AC58-A334-CB54DDA931BE}"/>
              </a:ext>
            </a:extLst>
          </p:cNvPr>
          <p:cNvSpPr>
            <a:spLocks noGrp="1"/>
          </p:cNvSpPr>
          <p:nvPr>
            <p:ph type="title"/>
          </p:nvPr>
        </p:nvSpPr>
        <p:spPr>
          <a:xfrm>
            <a:off x="1811323" y="377912"/>
            <a:ext cx="10515600" cy="1325563"/>
          </a:xfrm>
        </p:spPr>
        <p:txBody>
          <a:bodyPr/>
          <a:lstStyle/>
          <a:p>
            <a:r>
              <a:rPr lang="en-US" dirty="0" err="1"/>
              <a:t>Slido</a:t>
            </a:r>
            <a:r>
              <a:rPr lang="en-US" dirty="0"/>
              <a:t> Info &amp; Question 1</a:t>
            </a:r>
          </a:p>
        </p:txBody>
      </p:sp>
      <p:sp>
        <p:nvSpPr>
          <p:cNvPr id="5" name="Content Placeholder 4">
            <a:extLst>
              <a:ext uri="{FF2B5EF4-FFF2-40B4-BE49-F238E27FC236}">
                <a16:creationId xmlns:a16="http://schemas.microsoft.com/office/drawing/2014/main" id="{BA98048A-7C52-79DD-C7DD-9D36215A6237}"/>
              </a:ext>
            </a:extLst>
          </p:cNvPr>
          <p:cNvSpPr>
            <a:spLocks noGrp="1"/>
          </p:cNvSpPr>
          <p:nvPr>
            <p:ph idx="1"/>
          </p:nvPr>
        </p:nvSpPr>
        <p:spPr>
          <a:xfrm>
            <a:off x="1811323" y="1917904"/>
            <a:ext cx="10515600" cy="4351338"/>
          </a:xfrm>
        </p:spPr>
        <p:txBody>
          <a:bodyPr/>
          <a:lstStyle/>
          <a:p>
            <a:endParaRPr lang="en-US" dirty="0"/>
          </a:p>
        </p:txBody>
      </p:sp>
    </p:spTree>
    <p:extLst>
      <p:ext uri="{BB962C8B-B14F-4D97-AF65-F5344CB8AC3E}">
        <p14:creationId xmlns:p14="http://schemas.microsoft.com/office/powerpoint/2010/main" val="33355831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01B97-1000-54C2-4287-2C332AE93335}"/>
              </a:ext>
            </a:extLst>
          </p:cNvPr>
          <p:cNvSpPr>
            <a:spLocks noGrp="1"/>
          </p:cNvSpPr>
          <p:nvPr>
            <p:ph type="title"/>
          </p:nvPr>
        </p:nvSpPr>
        <p:spPr>
          <a:xfrm>
            <a:off x="1887354" y="393366"/>
            <a:ext cx="10515600" cy="1325563"/>
          </a:xfrm>
        </p:spPr>
        <p:txBody>
          <a:bodyPr/>
          <a:lstStyle/>
          <a:p>
            <a:r>
              <a:rPr lang="en-US" dirty="0"/>
              <a:t>What is Disaster Epidemiology?</a:t>
            </a:r>
          </a:p>
        </p:txBody>
      </p:sp>
      <p:sp>
        <p:nvSpPr>
          <p:cNvPr id="3" name="Content Placeholder 2">
            <a:extLst>
              <a:ext uri="{FF2B5EF4-FFF2-40B4-BE49-F238E27FC236}">
                <a16:creationId xmlns:a16="http://schemas.microsoft.com/office/drawing/2014/main" id="{B3B4A640-2B33-6C2D-5152-28505FB29A00}"/>
              </a:ext>
            </a:extLst>
          </p:cNvPr>
          <p:cNvSpPr>
            <a:spLocks noGrp="1"/>
          </p:cNvSpPr>
          <p:nvPr>
            <p:ph idx="1"/>
          </p:nvPr>
        </p:nvSpPr>
        <p:spPr>
          <a:xfrm>
            <a:off x="1887354" y="1921877"/>
            <a:ext cx="10304646" cy="946451"/>
          </a:xfrm>
        </p:spPr>
        <p:txBody>
          <a:bodyPr/>
          <a:lstStyle/>
          <a:p>
            <a:r>
              <a:rPr lang="en-US" dirty="0"/>
              <a:t>The use of epidemiology to assess the short- and long-term adverse effects of disasters and to predict consequences of future disasters</a:t>
            </a:r>
          </a:p>
        </p:txBody>
      </p:sp>
      <p:pic>
        <p:nvPicPr>
          <p:cNvPr id="4" name="Picture 3">
            <a:extLst>
              <a:ext uri="{FF2B5EF4-FFF2-40B4-BE49-F238E27FC236}">
                <a16:creationId xmlns:a16="http://schemas.microsoft.com/office/drawing/2014/main" id="{E318A06D-384A-51D2-BF25-E235BECB1089}"/>
              </a:ext>
            </a:extLst>
          </p:cNvPr>
          <p:cNvPicPr>
            <a:picLocks noChangeAspect="1"/>
          </p:cNvPicPr>
          <p:nvPr/>
        </p:nvPicPr>
        <p:blipFill>
          <a:blip r:embed="rId2"/>
          <a:stretch>
            <a:fillRect/>
          </a:stretch>
        </p:blipFill>
        <p:spPr>
          <a:xfrm>
            <a:off x="1997677" y="2868328"/>
            <a:ext cx="2462997" cy="1402202"/>
          </a:xfrm>
          <a:prstGeom prst="rect">
            <a:avLst/>
          </a:prstGeom>
        </p:spPr>
      </p:pic>
      <p:pic>
        <p:nvPicPr>
          <p:cNvPr id="5" name="Picture 4">
            <a:extLst>
              <a:ext uri="{FF2B5EF4-FFF2-40B4-BE49-F238E27FC236}">
                <a16:creationId xmlns:a16="http://schemas.microsoft.com/office/drawing/2014/main" id="{472CC140-2D46-5D50-DAF0-A97CB56DA366}"/>
              </a:ext>
            </a:extLst>
          </p:cNvPr>
          <p:cNvPicPr>
            <a:picLocks noChangeAspect="1"/>
          </p:cNvPicPr>
          <p:nvPr/>
        </p:nvPicPr>
        <p:blipFill>
          <a:blip r:embed="rId3"/>
          <a:stretch>
            <a:fillRect/>
          </a:stretch>
        </p:blipFill>
        <p:spPr>
          <a:xfrm>
            <a:off x="2142056" y="4842618"/>
            <a:ext cx="2462997" cy="1660927"/>
          </a:xfrm>
          <a:prstGeom prst="rect">
            <a:avLst/>
          </a:prstGeom>
        </p:spPr>
      </p:pic>
      <p:pic>
        <p:nvPicPr>
          <p:cNvPr id="6" name="Picture 5">
            <a:extLst>
              <a:ext uri="{FF2B5EF4-FFF2-40B4-BE49-F238E27FC236}">
                <a16:creationId xmlns:a16="http://schemas.microsoft.com/office/drawing/2014/main" id="{FA62B7F0-65F0-747A-4CC0-E08FD31F7139}"/>
              </a:ext>
            </a:extLst>
          </p:cNvPr>
          <p:cNvPicPr>
            <a:picLocks noChangeAspect="1"/>
          </p:cNvPicPr>
          <p:nvPr/>
        </p:nvPicPr>
        <p:blipFill>
          <a:blip r:embed="rId4"/>
          <a:stretch>
            <a:fillRect/>
          </a:stretch>
        </p:blipFill>
        <p:spPr>
          <a:xfrm>
            <a:off x="5461805" y="4012247"/>
            <a:ext cx="2472523" cy="1660743"/>
          </a:xfrm>
          <a:prstGeom prst="rect">
            <a:avLst/>
          </a:prstGeom>
        </p:spPr>
      </p:pic>
      <p:pic>
        <p:nvPicPr>
          <p:cNvPr id="7" name="Picture 6">
            <a:extLst>
              <a:ext uri="{FF2B5EF4-FFF2-40B4-BE49-F238E27FC236}">
                <a16:creationId xmlns:a16="http://schemas.microsoft.com/office/drawing/2014/main" id="{B8BC357E-E7B1-2E63-F9EA-D1FB2598A945}"/>
              </a:ext>
            </a:extLst>
          </p:cNvPr>
          <p:cNvPicPr>
            <a:picLocks noChangeAspect="1"/>
          </p:cNvPicPr>
          <p:nvPr/>
        </p:nvPicPr>
        <p:blipFill>
          <a:blip r:embed="rId5"/>
          <a:stretch>
            <a:fillRect/>
          </a:stretch>
        </p:blipFill>
        <p:spPr>
          <a:xfrm>
            <a:off x="8919000" y="2784775"/>
            <a:ext cx="2472523" cy="1601637"/>
          </a:xfrm>
          <a:prstGeom prst="rect">
            <a:avLst/>
          </a:prstGeom>
        </p:spPr>
      </p:pic>
      <p:pic>
        <p:nvPicPr>
          <p:cNvPr id="8" name="Picture 7">
            <a:extLst>
              <a:ext uri="{FF2B5EF4-FFF2-40B4-BE49-F238E27FC236}">
                <a16:creationId xmlns:a16="http://schemas.microsoft.com/office/drawing/2014/main" id="{650264CC-E2BB-8097-9D58-1C99F9D96BD3}"/>
              </a:ext>
            </a:extLst>
          </p:cNvPr>
          <p:cNvPicPr>
            <a:picLocks noChangeAspect="1"/>
          </p:cNvPicPr>
          <p:nvPr/>
        </p:nvPicPr>
        <p:blipFill>
          <a:blip r:embed="rId6"/>
          <a:stretch>
            <a:fillRect/>
          </a:stretch>
        </p:blipFill>
        <p:spPr>
          <a:xfrm>
            <a:off x="8919000" y="4754531"/>
            <a:ext cx="2472523" cy="1710103"/>
          </a:xfrm>
          <a:prstGeom prst="rect">
            <a:avLst/>
          </a:prstGeom>
        </p:spPr>
      </p:pic>
    </p:spTree>
    <p:extLst>
      <p:ext uri="{BB962C8B-B14F-4D97-AF65-F5344CB8AC3E}">
        <p14:creationId xmlns:p14="http://schemas.microsoft.com/office/powerpoint/2010/main" val="795340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6DE6C-5869-420D-88BB-09CA6D48E430}"/>
              </a:ext>
            </a:extLst>
          </p:cNvPr>
          <p:cNvSpPr>
            <a:spLocks noGrp="1"/>
          </p:cNvSpPr>
          <p:nvPr>
            <p:ph type="title"/>
          </p:nvPr>
        </p:nvSpPr>
        <p:spPr>
          <a:xfrm>
            <a:off x="2089484" y="365125"/>
            <a:ext cx="10515600" cy="1325563"/>
          </a:xfrm>
        </p:spPr>
        <p:txBody>
          <a:bodyPr/>
          <a:lstStyle/>
          <a:p>
            <a:r>
              <a:rPr lang="en-US" dirty="0"/>
              <a:t>Disaster Epidemiology is Multi-disciplinary</a:t>
            </a:r>
          </a:p>
        </p:txBody>
      </p:sp>
      <p:pic>
        <p:nvPicPr>
          <p:cNvPr id="4" name="Picture 3">
            <a:extLst>
              <a:ext uri="{FF2B5EF4-FFF2-40B4-BE49-F238E27FC236}">
                <a16:creationId xmlns:a16="http://schemas.microsoft.com/office/drawing/2014/main" id="{D78E3A73-C5F2-0B30-D42F-B30E0F2F5C2F}"/>
              </a:ext>
            </a:extLst>
          </p:cNvPr>
          <p:cNvPicPr>
            <a:picLocks noChangeAspect="1"/>
          </p:cNvPicPr>
          <p:nvPr/>
        </p:nvPicPr>
        <p:blipFill>
          <a:blip r:embed="rId2"/>
          <a:stretch>
            <a:fillRect/>
          </a:stretch>
        </p:blipFill>
        <p:spPr>
          <a:xfrm>
            <a:off x="3354405" y="2276013"/>
            <a:ext cx="7172325" cy="3885675"/>
          </a:xfrm>
          <a:prstGeom prst="rect">
            <a:avLst/>
          </a:prstGeom>
        </p:spPr>
      </p:pic>
    </p:spTree>
    <p:extLst>
      <p:ext uri="{BB962C8B-B14F-4D97-AF65-F5344CB8AC3E}">
        <p14:creationId xmlns:p14="http://schemas.microsoft.com/office/powerpoint/2010/main" val="321158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242FF-7AEA-82FD-CA49-8D924C2AAC1B}"/>
              </a:ext>
            </a:extLst>
          </p:cNvPr>
          <p:cNvSpPr>
            <a:spLocks noGrp="1"/>
          </p:cNvSpPr>
          <p:nvPr>
            <p:ph type="title"/>
          </p:nvPr>
        </p:nvSpPr>
        <p:spPr>
          <a:xfrm>
            <a:off x="1810352" y="365125"/>
            <a:ext cx="10515600" cy="1325563"/>
          </a:xfrm>
        </p:spPr>
        <p:txBody>
          <a:bodyPr/>
          <a:lstStyle/>
          <a:p>
            <a:r>
              <a:rPr lang="en-US" dirty="0"/>
              <a:t>Disaster Epi Basics </a:t>
            </a:r>
          </a:p>
        </p:txBody>
      </p:sp>
      <p:sp>
        <p:nvSpPr>
          <p:cNvPr id="3" name="Content Placeholder 2">
            <a:extLst>
              <a:ext uri="{FF2B5EF4-FFF2-40B4-BE49-F238E27FC236}">
                <a16:creationId xmlns:a16="http://schemas.microsoft.com/office/drawing/2014/main" id="{75EEBD68-6185-3792-9889-FA937ACB1F69}"/>
              </a:ext>
            </a:extLst>
          </p:cNvPr>
          <p:cNvSpPr>
            <a:spLocks noGrp="1"/>
          </p:cNvSpPr>
          <p:nvPr>
            <p:ph idx="1"/>
          </p:nvPr>
        </p:nvSpPr>
        <p:spPr>
          <a:xfrm>
            <a:off x="1810352" y="1825625"/>
            <a:ext cx="10515600" cy="4351338"/>
          </a:xfrm>
        </p:spPr>
        <p:txBody>
          <a:bodyPr/>
          <a:lstStyle/>
          <a:p>
            <a:r>
              <a:rPr lang="en-US" dirty="0"/>
              <a:t>[text]</a:t>
            </a:r>
          </a:p>
          <a:p>
            <a:endParaRPr lang="en-US" dirty="0"/>
          </a:p>
          <a:p>
            <a:r>
              <a:rPr lang="en-US" dirty="0"/>
              <a:t>[text]</a:t>
            </a:r>
          </a:p>
          <a:p>
            <a:endParaRPr lang="en-US" dirty="0"/>
          </a:p>
          <a:p>
            <a:r>
              <a:rPr lang="en-US" dirty="0"/>
              <a:t>[text]</a:t>
            </a:r>
          </a:p>
          <a:p>
            <a:endParaRPr lang="en-US" dirty="0"/>
          </a:p>
          <a:p>
            <a:r>
              <a:rPr lang="en-US" dirty="0"/>
              <a:t>[text]</a:t>
            </a:r>
          </a:p>
        </p:txBody>
      </p:sp>
    </p:spTree>
    <p:extLst>
      <p:ext uri="{BB962C8B-B14F-4D97-AF65-F5344CB8AC3E}">
        <p14:creationId xmlns:p14="http://schemas.microsoft.com/office/powerpoint/2010/main" val="4640855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242FF-7AEA-82FD-CA49-8D924C2AAC1B}"/>
              </a:ext>
            </a:extLst>
          </p:cNvPr>
          <p:cNvSpPr>
            <a:spLocks noGrp="1"/>
          </p:cNvSpPr>
          <p:nvPr>
            <p:ph type="title"/>
          </p:nvPr>
        </p:nvSpPr>
        <p:spPr>
          <a:xfrm>
            <a:off x="1810352" y="365125"/>
            <a:ext cx="10515600" cy="1325563"/>
          </a:xfrm>
        </p:spPr>
        <p:txBody>
          <a:bodyPr/>
          <a:lstStyle/>
          <a:p>
            <a:r>
              <a:rPr lang="en-US" dirty="0"/>
              <a:t>Disaster Epi Basics </a:t>
            </a:r>
          </a:p>
        </p:txBody>
      </p:sp>
      <p:sp>
        <p:nvSpPr>
          <p:cNvPr id="3" name="Content Placeholder 2">
            <a:extLst>
              <a:ext uri="{FF2B5EF4-FFF2-40B4-BE49-F238E27FC236}">
                <a16:creationId xmlns:a16="http://schemas.microsoft.com/office/drawing/2014/main" id="{75EEBD68-6185-3792-9889-FA937ACB1F69}"/>
              </a:ext>
            </a:extLst>
          </p:cNvPr>
          <p:cNvSpPr>
            <a:spLocks noGrp="1"/>
          </p:cNvSpPr>
          <p:nvPr>
            <p:ph idx="1"/>
          </p:nvPr>
        </p:nvSpPr>
        <p:spPr>
          <a:xfrm>
            <a:off x="1810352" y="1825625"/>
            <a:ext cx="10515600" cy="4351338"/>
          </a:xfrm>
        </p:spPr>
        <p:txBody>
          <a:bodyPr/>
          <a:lstStyle/>
          <a:p>
            <a:r>
              <a:rPr lang="en-US" dirty="0"/>
              <a:t>[text]</a:t>
            </a:r>
          </a:p>
          <a:p>
            <a:endParaRPr lang="en-US" dirty="0"/>
          </a:p>
          <a:p>
            <a:r>
              <a:rPr lang="en-US" dirty="0"/>
              <a:t>[text]</a:t>
            </a:r>
          </a:p>
          <a:p>
            <a:endParaRPr lang="en-US" dirty="0"/>
          </a:p>
          <a:p>
            <a:r>
              <a:rPr lang="en-US" dirty="0"/>
              <a:t>[text]</a:t>
            </a:r>
          </a:p>
          <a:p>
            <a:endParaRPr lang="en-US" dirty="0"/>
          </a:p>
          <a:p>
            <a:r>
              <a:rPr lang="en-US" dirty="0"/>
              <a:t>[text]</a:t>
            </a:r>
          </a:p>
        </p:txBody>
      </p:sp>
    </p:spTree>
    <p:extLst>
      <p:ext uri="{BB962C8B-B14F-4D97-AF65-F5344CB8AC3E}">
        <p14:creationId xmlns:p14="http://schemas.microsoft.com/office/powerpoint/2010/main" val="1125383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242FF-7AEA-82FD-CA49-8D924C2AAC1B}"/>
              </a:ext>
            </a:extLst>
          </p:cNvPr>
          <p:cNvSpPr>
            <a:spLocks noGrp="1"/>
          </p:cNvSpPr>
          <p:nvPr>
            <p:ph type="title"/>
          </p:nvPr>
        </p:nvSpPr>
        <p:spPr>
          <a:xfrm>
            <a:off x="1810352" y="365125"/>
            <a:ext cx="10515600" cy="1325563"/>
          </a:xfrm>
        </p:spPr>
        <p:txBody>
          <a:bodyPr/>
          <a:lstStyle/>
          <a:p>
            <a:r>
              <a:rPr lang="en-US" dirty="0"/>
              <a:t>Disaster Epi Basics </a:t>
            </a:r>
          </a:p>
        </p:txBody>
      </p:sp>
      <p:sp>
        <p:nvSpPr>
          <p:cNvPr id="3" name="Content Placeholder 2">
            <a:extLst>
              <a:ext uri="{FF2B5EF4-FFF2-40B4-BE49-F238E27FC236}">
                <a16:creationId xmlns:a16="http://schemas.microsoft.com/office/drawing/2014/main" id="{75EEBD68-6185-3792-9889-FA937ACB1F69}"/>
              </a:ext>
            </a:extLst>
          </p:cNvPr>
          <p:cNvSpPr>
            <a:spLocks noGrp="1"/>
          </p:cNvSpPr>
          <p:nvPr>
            <p:ph idx="1"/>
          </p:nvPr>
        </p:nvSpPr>
        <p:spPr>
          <a:xfrm>
            <a:off x="1810352" y="1825625"/>
            <a:ext cx="10515600" cy="4351338"/>
          </a:xfrm>
        </p:spPr>
        <p:txBody>
          <a:bodyPr/>
          <a:lstStyle/>
          <a:p>
            <a:r>
              <a:rPr lang="en-US" dirty="0"/>
              <a:t>[text]</a:t>
            </a:r>
          </a:p>
          <a:p>
            <a:endParaRPr lang="en-US" dirty="0"/>
          </a:p>
          <a:p>
            <a:r>
              <a:rPr lang="en-US" dirty="0"/>
              <a:t>[text]</a:t>
            </a:r>
          </a:p>
          <a:p>
            <a:endParaRPr lang="en-US" dirty="0"/>
          </a:p>
          <a:p>
            <a:r>
              <a:rPr lang="en-US" dirty="0"/>
              <a:t>[text]</a:t>
            </a:r>
          </a:p>
          <a:p>
            <a:endParaRPr lang="en-US" dirty="0"/>
          </a:p>
          <a:p>
            <a:r>
              <a:rPr lang="en-US" dirty="0"/>
              <a:t>[text]</a:t>
            </a:r>
          </a:p>
        </p:txBody>
      </p:sp>
    </p:spTree>
    <p:extLst>
      <p:ext uri="{BB962C8B-B14F-4D97-AF65-F5344CB8AC3E}">
        <p14:creationId xmlns:p14="http://schemas.microsoft.com/office/powerpoint/2010/main" val="10528341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764005" y="1638717"/>
            <a:ext cx="10515600" cy="2852737"/>
          </a:xfrm>
        </p:spPr>
        <p:txBody>
          <a:bodyPr/>
          <a:lstStyle/>
          <a:p>
            <a:r>
              <a:rPr lang="en-US" dirty="0"/>
              <a:t>Disaster Epidemiology Tools, Resources and Methodologies</a:t>
            </a:r>
          </a:p>
        </p:txBody>
      </p:sp>
      <p:sp>
        <p:nvSpPr>
          <p:cNvPr id="4" name="Text Placeholder 3">
            <a:extLst>
              <a:ext uri="{FF2B5EF4-FFF2-40B4-BE49-F238E27FC236}">
                <a16:creationId xmlns:a16="http://schemas.microsoft.com/office/drawing/2014/main" id="{81CEA372-703C-FEDD-7DBE-282370904C00}"/>
              </a:ext>
            </a:extLst>
          </p:cNvPr>
          <p:cNvSpPr>
            <a:spLocks noGrp="1"/>
          </p:cNvSpPr>
          <p:nvPr>
            <p:ph type="body" idx="1"/>
          </p:nvPr>
        </p:nvSpPr>
        <p:spPr>
          <a:xfrm>
            <a:off x="1764005" y="4673353"/>
            <a:ext cx="10515600" cy="1500187"/>
          </a:xfrm>
        </p:spPr>
        <p:txBody>
          <a:bodyPr/>
          <a:lstStyle/>
          <a:p>
            <a:endParaRPr lang="en-US" dirty="0"/>
          </a:p>
        </p:txBody>
      </p:sp>
    </p:spTree>
    <p:extLst>
      <p:ext uri="{BB962C8B-B14F-4D97-AF65-F5344CB8AC3E}">
        <p14:creationId xmlns:p14="http://schemas.microsoft.com/office/powerpoint/2010/main" val="15226664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Emergency Responder Health Monitoring Surveillance (ERHMS)</a:t>
            </a:r>
          </a:p>
        </p:txBody>
      </p:sp>
      <p:sp>
        <p:nvSpPr>
          <p:cNvPr id="3" name="Content Placeholder 2">
            <a:extLst>
              <a:ext uri="{FF2B5EF4-FFF2-40B4-BE49-F238E27FC236}">
                <a16:creationId xmlns:a16="http://schemas.microsoft.com/office/drawing/2014/main" id="{5BDDFDB4-26FF-7D3E-7E67-0C7509FF3160}"/>
              </a:ext>
            </a:extLst>
          </p:cNvPr>
          <p:cNvSpPr>
            <a:spLocks noGrp="1"/>
          </p:cNvSpPr>
          <p:nvPr>
            <p:ph idx="1"/>
          </p:nvPr>
        </p:nvSpPr>
        <p:spPr>
          <a:xfrm>
            <a:off x="1858477" y="1912253"/>
            <a:ext cx="10515600" cy="4351338"/>
          </a:xfrm>
        </p:spPr>
        <p:txBody>
          <a:bodyPr/>
          <a:lstStyle/>
          <a:p>
            <a:endParaRPr lang="en-US" dirty="0"/>
          </a:p>
        </p:txBody>
      </p:sp>
    </p:spTree>
    <p:extLst>
      <p:ext uri="{BB962C8B-B14F-4D97-AF65-F5344CB8AC3E}">
        <p14:creationId xmlns:p14="http://schemas.microsoft.com/office/powerpoint/2010/main" val="10034235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Assessment of Chemical Exposure (ACE) Toolkit</a:t>
            </a:r>
          </a:p>
        </p:txBody>
      </p:sp>
      <p:sp>
        <p:nvSpPr>
          <p:cNvPr id="3" name="Content Placeholder 2">
            <a:extLst>
              <a:ext uri="{FF2B5EF4-FFF2-40B4-BE49-F238E27FC236}">
                <a16:creationId xmlns:a16="http://schemas.microsoft.com/office/drawing/2014/main" id="{5BDDFDB4-26FF-7D3E-7E67-0C7509FF3160}"/>
              </a:ext>
            </a:extLst>
          </p:cNvPr>
          <p:cNvSpPr>
            <a:spLocks noGrp="1"/>
          </p:cNvSpPr>
          <p:nvPr>
            <p:ph idx="1"/>
          </p:nvPr>
        </p:nvSpPr>
        <p:spPr>
          <a:xfrm>
            <a:off x="1858477" y="1912253"/>
            <a:ext cx="10515600" cy="4351338"/>
          </a:xfrm>
        </p:spPr>
        <p:txBody>
          <a:bodyPr/>
          <a:lstStyle/>
          <a:p>
            <a:endParaRPr lang="en-US" dirty="0"/>
          </a:p>
        </p:txBody>
      </p:sp>
    </p:spTree>
    <p:extLst>
      <p:ext uri="{BB962C8B-B14F-4D97-AF65-F5344CB8AC3E}">
        <p14:creationId xmlns:p14="http://schemas.microsoft.com/office/powerpoint/2010/main" val="9354804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Tracking, Rosters, Registering</a:t>
            </a:r>
          </a:p>
        </p:txBody>
      </p:sp>
      <p:pic>
        <p:nvPicPr>
          <p:cNvPr id="4" name="Picture 3">
            <a:extLst>
              <a:ext uri="{FF2B5EF4-FFF2-40B4-BE49-F238E27FC236}">
                <a16:creationId xmlns:a16="http://schemas.microsoft.com/office/drawing/2014/main" id="{9A28CAB1-6303-A689-50A7-B4C8B92D3217}"/>
              </a:ext>
            </a:extLst>
          </p:cNvPr>
          <p:cNvPicPr>
            <a:picLocks noChangeAspect="1"/>
          </p:cNvPicPr>
          <p:nvPr/>
        </p:nvPicPr>
        <p:blipFill>
          <a:blip r:embed="rId3"/>
          <a:stretch>
            <a:fillRect/>
          </a:stretch>
        </p:blipFill>
        <p:spPr>
          <a:xfrm>
            <a:off x="2059807" y="1390488"/>
            <a:ext cx="3647077" cy="2840927"/>
          </a:xfrm>
          <a:prstGeom prst="rect">
            <a:avLst/>
          </a:prstGeom>
        </p:spPr>
      </p:pic>
      <p:pic>
        <p:nvPicPr>
          <p:cNvPr id="5" name="Picture 4">
            <a:extLst>
              <a:ext uri="{FF2B5EF4-FFF2-40B4-BE49-F238E27FC236}">
                <a16:creationId xmlns:a16="http://schemas.microsoft.com/office/drawing/2014/main" id="{60F1F1E9-72E9-97E0-EC7C-9092ECC236C9}"/>
              </a:ext>
            </a:extLst>
          </p:cNvPr>
          <p:cNvPicPr>
            <a:picLocks noChangeAspect="1"/>
          </p:cNvPicPr>
          <p:nvPr/>
        </p:nvPicPr>
        <p:blipFill>
          <a:blip r:embed="rId4"/>
          <a:stretch>
            <a:fillRect/>
          </a:stretch>
        </p:blipFill>
        <p:spPr>
          <a:xfrm>
            <a:off x="4765320" y="3762472"/>
            <a:ext cx="3829226" cy="2989881"/>
          </a:xfrm>
          <a:prstGeom prst="rect">
            <a:avLst/>
          </a:prstGeom>
        </p:spPr>
      </p:pic>
      <p:pic>
        <p:nvPicPr>
          <p:cNvPr id="6" name="Picture 5">
            <a:extLst>
              <a:ext uri="{FF2B5EF4-FFF2-40B4-BE49-F238E27FC236}">
                <a16:creationId xmlns:a16="http://schemas.microsoft.com/office/drawing/2014/main" id="{1D985B5B-290E-78DF-8C26-62B3A8C25B58}"/>
              </a:ext>
            </a:extLst>
          </p:cNvPr>
          <p:cNvPicPr>
            <a:picLocks noChangeAspect="1"/>
          </p:cNvPicPr>
          <p:nvPr/>
        </p:nvPicPr>
        <p:blipFill>
          <a:blip r:embed="rId5"/>
          <a:stretch>
            <a:fillRect/>
          </a:stretch>
        </p:blipFill>
        <p:spPr>
          <a:xfrm>
            <a:off x="8610893" y="1252591"/>
            <a:ext cx="3042599" cy="3831931"/>
          </a:xfrm>
          <a:prstGeom prst="rect">
            <a:avLst/>
          </a:prstGeom>
        </p:spPr>
      </p:pic>
    </p:spTree>
    <p:extLst>
      <p:ext uri="{BB962C8B-B14F-4D97-AF65-F5344CB8AC3E}">
        <p14:creationId xmlns:p14="http://schemas.microsoft.com/office/powerpoint/2010/main" val="13061066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Surveillance	</a:t>
            </a:r>
          </a:p>
        </p:txBody>
      </p:sp>
      <p:sp>
        <p:nvSpPr>
          <p:cNvPr id="3" name="Content Placeholder 2">
            <a:extLst>
              <a:ext uri="{FF2B5EF4-FFF2-40B4-BE49-F238E27FC236}">
                <a16:creationId xmlns:a16="http://schemas.microsoft.com/office/drawing/2014/main" id="{5BDDFDB4-26FF-7D3E-7E67-0C7509FF3160}"/>
              </a:ext>
            </a:extLst>
          </p:cNvPr>
          <p:cNvSpPr>
            <a:spLocks noGrp="1"/>
          </p:cNvSpPr>
          <p:nvPr>
            <p:ph idx="1"/>
          </p:nvPr>
        </p:nvSpPr>
        <p:spPr>
          <a:xfrm>
            <a:off x="1858477" y="1912253"/>
            <a:ext cx="10515600" cy="4351338"/>
          </a:xfrm>
        </p:spPr>
        <p:txBody>
          <a:bodyPr>
            <a:normAutofit lnSpcReduction="10000"/>
          </a:bodyPr>
          <a:lstStyle/>
          <a:p>
            <a:r>
              <a:rPr lang="en-US" dirty="0"/>
              <a:t>Shelter Surveillance </a:t>
            </a:r>
          </a:p>
          <a:p>
            <a:endParaRPr lang="en-US" dirty="0"/>
          </a:p>
          <a:p>
            <a:r>
              <a:rPr lang="en-US" dirty="0"/>
              <a:t>.. </a:t>
            </a:r>
          </a:p>
          <a:p>
            <a:endParaRPr lang="en-US" dirty="0"/>
          </a:p>
          <a:p>
            <a:endParaRPr lang="en-US" dirty="0"/>
          </a:p>
          <a:p>
            <a:r>
              <a:rPr lang="en-US" dirty="0"/>
              <a:t>…</a:t>
            </a:r>
          </a:p>
          <a:p>
            <a:endParaRPr lang="en-US" dirty="0"/>
          </a:p>
          <a:p>
            <a:endParaRPr lang="en-US" dirty="0"/>
          </a:p>
          <a:p>
            <a:r>
              <a:rPr lang="en-US" dirty="0"/>
              <a:t>…</a:t>
            </a:r>
          </a:p>
        </p:txBody>
      </p:sp>
    </p:spTree>
    <p:extLst>
      <p:ext uri="{BB962C8B-B14F-4D97-AF65-F5344CB8AC3E}">
        <p14:creationId xmlns:p14="http://schemas.microsoft.com/office/powerpoint/2010/main" val="26142901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78A6B-BA23-52D5-5CD5-C7A24EBD23BC}"/>
              </a:ext>
            </a:extLst>
          </p:cNvPr>
          <p:cNvSpPr>
            <a:spLocks noGrp="1"/>
          </p:cNvSpPr>
          <p:nvPr>
            <p:ph type="title"/>
          </p:nvPr>
        </p:nvSpPr>
        <p:spPr>
          <a:xfrm>
            <a:off x="1858477" y="364490"/>
            <a:ext cx="10515600" cy="1325563"/>
          </a:xfrm>
        </p:spPr>
        <p:txBody>
          <a:bodyPr/>
          <a:lstStyle/>
          <a:p>
            <a:r>
              <a:rPr lang="en-US" dirty="0"/>
              <a:t>Rapid Needs Assessments </a:t>
            </a:r>
          </a:p>
        </p:txBody>
      </p:sp>
      <p:sp>
        <p:nvSpPr>
          <p:cNvPr id="3" name="Content Placeholder 2">
            <a:extLst>
              <a:ext uri="{FF2B5EF4-FFF2-40B4-BE49-F238E27FC236}">
                <a16:creationId xmlns:a16="http://schemas.microsoft.com/office/drawing/2014/main" id="{5BDDFDB4-26FF-7D3E-7E67-0C7509FF3160}"/>
              </a:ext>
            </a:extLst>
          </p:cNvPr>
          <p:cNvSpPr>
            <a:spLocks noGrp="1"/>
          </p:cNvSpPr>
          <p:nvPr>
            <p:ph idx="1"/>
          </p:nvPr>
        </p:nvSpPr>
        <p:spPr>
          <a:xfrm>
            <a:off x="1858477" y="1912253"/>
            <a:ext cx="10515600" cy="4351338"/>
          </a:xfrm>
        </p:spPr>
        <p:txBody>
          <a:bodyPr/>
          <a:lstStyle/>
          <a:p>
            <a:endParaRPr lang="en-US" dirty="0"/>
          </a:p>
        </p:txBody>
      </p:sp>
    </p:spTree>
    <p:extLst>
      <p:ext uri="{BB962C8B-B14F-4D97-AF65-F5344CB8AC3E}">
        <p14:creationId xmlns:p14="http://schemas.microsoft.com/office/powerpoint/2010/main" val="2869803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755127" y="1736726"/>
            <a:ext cx="10515600" cy="2852737"/>
          </a:xfrm>
        </p:spPr>
        <p:txBody>
          <a:bodyPr/>
          <a:lstStyle/>
          <a:p>
            <a:r>
              <a:rPr lang="en-US" dirty="0"/>
              <a:t>Disaster Epidemiology and the Emergency Management Cycle</a:t>
            </a:r>
          </a:p>
        </p:txBody>
      </p:sp>
      <p:sp>
        <p:nvSpPr>
          <p:cNvPr id="4" name="Text Placeholder 3">
            <a:extLst>
              <a:ext uri="{FF2B5EF4-FFF2-40B4-BE49-F238E27FC236}">
                <a16:creationId xmlns:a16="http://schemas.microsoft.com/office/drawing/2014/main" id="{511C9708-A228-AEB8-E91D-0BB381E3FEB0}"/>
              </a:ext>
            </a:extLst>
          </p:cNvPr>
          <p:cNvSpPr>
            <a:spLocks noGrp="1"/>
          </p:cNvSpPr>
          <p:nvPr>
            <p:ph type="body" idx="1"/>
          </p:nvPr>
        </p:nvSpPr>
        <p:spPr>
          <a:xfrm>
            <a:off x="1755127" y="4597198"/>
            <a:ext cx="10515600" cy="1500187"/>
          </a:xfrm>
        </p:spPr>
        <p:txBody>
          <a:bodyPr/>
          <a:lstStyle/>
          <a:p>
            <a:endParaRPr lang="en-US"/>
          </a:p>
        </p:txBody>
      </p:sp>
    </p:spTree>
    <p:extLst>
      <p:ext uri="{BB962C8B-B14F-4D97-AF65-F5344CB8AC3E}">
        <p14:creationId xmlns:p14="http://schemas.microsoft.com/office/powerpoint/2010/main" val="2796071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Chart, sunburst chart&#10;&#10;Description automatically generated">
            <a:extLst>
              <a:ext uri="{FF2B5EF4-FFF2-40B4-BE49-F238E27FC236}">
                <a16:creationId xmlns:a16="http://schemas.microsoft.com/office/drawing/2014/main" id="{92D454F1-3982-12C2-C559-2B85956B0019}"/>
              </a:ext>
            </a:extLst>
          </p:cNvPr>
          <p:cNvPicPr>
            <a:picLocks noChangeAspect="1"/>
          </p:cNvPicPr>
          <p:nvPr/>
        </p:nvPicPr>
        <p:blipFill>
          <a:blip r:embed="rId2"/>
          <a:stretch>
            <a:fillRect/>
          </a:stretch>
        </p:blipFill>
        <p:spPr>
          <a:xfrm>
            <a:off x="4186106" y="1134949"/>
            <a:ext cx="4842584" cy="4525762"/>
          </a:xfrm>
          <a:prstGeom prst="rect">
            <a:avLst/>
          </a:prstGeom>
        </p:spPr>
      </p:pic>
    </p:spTree>
    <p:extLst>
      <p:ext uri="{BB962C8B-B14F-4D97-AF65-F5344CB8AC3E}">
        <p14:creationId xmlns:p14="http://schemas.microsoft.com/office/powerpoint/2010/main" val="3215801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ED648-71A2-2764-1228-B4418CE5B00A}"/>
              </a:ext>
            </a:extLst>
          </p:cNvPr>
          <p:cNvSpPr>
            <a:spLocks noGrp="1"/>
          </p:cNvSpPr>
          <p:nvPr>
            <p:ph type="title"/>
          </p:nvPr>
        </p:nvSpPr>
        <p:spPr>
          <a:xfrm>
            <a:off x="1802934" y="377912"/>
            <a:ext cx="10515600" cy="1325563"/>
          </a:xfrm>
        </p:spPr>
        <p:txBody>
          <a:bodyPr/>
          <a:lstStyle/>
          <a:p>
            <a:r>
              <a:rPr lang="en-US" dirty="0" err="1"/>
              <a:t>Slido</a:t>
            </a:r>
            <a:r>
              <a:rPr lang="en-US" dirty="0"/>
              <a:t> question 2 </a:t>
            </a:r>
          </a:p>
        </p:txBody>
      </p:sp>
      <p:sp>
        <p:nvSpPr>
          <p:cNvPr id="3" name="Content Placeholder 2">
            <a:extLst>
              <a:ext uri="{FF2B5EF4-FFF2-40B4-BE49-F238E27FC236}">
                <a16:creationId xmlns:a16="http://schemas.microsoft.com/office/drawing/2014/main" id="{5E32E55F-8F27-9EC1-A77E-E1502B96E83D}"/>
              </a:ext>
            </a:extLst>
          </p:cNvPr>
          <p:cNvSpPr>
            <a:spLocks noGrp="1"/>
          </p:cNvSpPr>
          <p:nvPr>
            <p:ph idx="1"/>
          </p:nvPr>
        </p:nvSpPr>
        <p:spPr>
          <a:xfrm>
            <a:off x="1878435" y="1805672"/>
            <a:ext cx="10515600" cy="4351338"/>
          </a:xfrm>
        </p:spPr>
        <p:txBody>
          <a:bodyPr/>
          <a:lstStyle/>
          <a:p>
            <a:endParaRPr lang="en-US" dirty="0"/>
          </a:p>
        </p:txBody>
      </p:sp>
    </p:spTree>
    <p:extLst>
      <p:ext uri="{BB962C8B-B14F-4D97-AF65-F5344CB8AC3E}">
        <p14:creationId xmlns:p14="http://schemas.microsoft.com/office/powerpoint/2010/main" val="3857576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Preparedness</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Uses available data to identify populations at risk </a:t>
            </a:r>
          </a:p>
          <a:p>
            <a:endParaRPr lang="en-US" dirty="0"/>
          </a:p>
          <a:p>
            <a:r>
              <a:rPr lang="en-US" dirty="0"/>
              <a:t>Maps the location of vulnerable populations </a:t>
            </a:r>
          </a:p>
          <a:p>
            <a:endParaRPr lang="en-US" dirty="0"/>
          </a:p>
          <a:p>
            <a:r>
              <a:rPr lang="en-US" dirty="0"/>
              <a:t>Assists in developing emergency plans </a:t>
            </a:r>
          </a:p>
          <a:p>
            <a:endParaRPr lang="en-US" dirty="0"/>
          </a:p>
          <a:p>
            <a:r>
              <a:rPr lang="en-US" dirty="0"/>
              <a:t>Participates in tabletop and functional exercises, and drills </a:t>
            </a:r>
          </a:p>
        </p:txBody>
      </p:sp>
    </p:spTree>
    <p:extLst>
      <p:ext uri="{BB962C8B-B14F-4D97-AF65-F5344CB8AC3E}">
        <p14:creationId xmlns:p14="http://schemas.microsoft.com/office/powerpoint/2010/main" val="39027277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676400" y="262457"/>
            <a:ext cx="10515600" cy="1325563"/>
          </a:xfrm>
        </p:spPr>
        <p:txBody>
          <a:bodyPr/>
          <a:lstStyle/>
          <a:p>
            <a:r>
              <a:rPr lang="en-US" dirty="0"/>
              <a:t>Disaster Epidemiology and Preparedness</a:t>
            </a:r>
          </a:p>
        </p:txBody>
      </p:sp>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a:xfrm>
            <a:off x="1676400" y="1634591"/>
            <a:ext cx="5157787" cy="823912"/>
          </a:xfrm>
        </p:spPr>
        <p:txBody>
          <a:bodyPr/>
          <a:lstStyle/>
          <a:p>
            <a:pPr algn="ctr"/>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707432" y="2505074"/>
            <a:ext cx="5157787" cy="4184483"/>
          </a:xfrm>
        </p:spPr>
        <p:txBody>
          <a:bodyPr>
            <a:normAutofit fontScale="70000" lnSpcReduction="20000"/>
          </a:bodyPr>
          <a:lstStyle/>
          <a:p>
            <a:r>
              <a:rPr lang="en-US" sz="3400" dirty="0"/>
              <a:t>Rapid Assessments</a:t>
            </a:r>
          </a:p>
          <a:p>
            <a:endParaRPr lang="en-US" sz="2400" dirty="0"/>
          </a:p>
          <a:p>
            <a:r>
              <a:rPr lang="en-US" sz="3400" dirty="0"/>
              <a:t>Hazard Vulnerability Assessment</a:t>
            </a:r>
          </a:p>
          <a:p>
            <a:endParaRPr lang="en-US" sz="2400" dirty="0"/>
          </a:p>
          <a:p>
            <a:r>
              <a:rPr lang="en-US" sz="3400" dirty="0"/>
              <a:t>Joint Risk Assessment</a:t>
            </a:r>
          </a:p>
          <a:p>
            <a:endParaRPr lang="en-US" sz="2400" dirty="0"/>
          </a:p>
          <a:p>
            <a:r>
              <a:rPr lang="en-US" sz="3400"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a:xfrm>
            <a:off x="6865219" y="1634591"/>
            <a:ext cx="5183188" cy="823912"/>
          </a:xfrm>
        </p:spPr>
        <p:txBody>
          <a:bodyPr/>
          <a:lstStyle/>
          <a:p>
            <a:pPr algn="ctr"/>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65219" y="2505075"/>
            <a:ext cx="5183188" cy="4090468"/>
          </a:xfrm>
        </p:spPr>
        <p:txBody>
          <a:bodyPr>
            <a:normAutofit fontScale="70000" lnSpcReduction="20000"/>
          </a:bodyPr>
          <a:lstStyle/>
          <a:p>
            <a:r>
              <a:rPr lang="en-US" dirty="0"/>
              <a:t>Determine level of community preparedness &amp; identify populations at-risk</a:t>
            </a:r>
          </a:p>
          <a:p>
            <a:r>
              <a:rPr lang="en-US" dirty="0"/>
              <a:t>Systematically evaluate potential disaster damage &amp; develop a prioritized list of vulnerabilities </a:t>
            </a:r>
          </a:p>
          <a:p>
            <a:r>
              <a:rPr lang="en-US" dirty="0"/>
              <a:t>Decision-makers and technical experts working together to implement science-based risk management measures </a:t>
            </a:r>
          </a:p>
          <a:p>
            <a:r>
              <a:rPr lang="en-US" dirty="0"/>
              <a:t>Identify determinants of disaster-related death and illness</a:t>
            </a:r>
          </a:p>
          <a:p>
            <a:r>
              <a:rPr lang="en-US" dirty="0"/>
              <a:t>Identify interventions &amp; prevention measures</a:t>
            </a:r>
          </a:p>
          <a:p>
            <a:r>
              <a:rPr lang="en-US" dirty="0"/>
              <a:t>Provide information to understand disaster impacts for future planning</a:t>
            </a:r>
          </a:p>
        </p:txBody>
      </p:sp>
    </p:spTree>
    <p:extLst>
      <p:ext uri="{BB962C8B-B14F-4D97-AF65-F5344CB8AC3E}">
        <p14:creationId xmlns:p14="http://schemas.microsoft.com/office/powerpoint/2010/main" val="2018278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Response</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[text]</a:t>
            </a:r>
          </a:p>
          <a:p>
            <a:endParaRPr lang="en-US" dirty="0"/>
          </a:p>
          <a:p>
            <a:r>
              <a:rPr lang="en-US" dirty="0"/>
              <a:t>[text]</a:t>
            </a:r>
          </a:p>
          <a:p>
            <a:endParaRPr lang="en-US" dirty="0"/>
          </a:p>
          <a:p>
            <a:r>
              <a:rPr lang="en-US" dirty="0"/>
              <a:t>[text]</a:t>
            </a:r>
          </a:p>
          <a:p>
            <a:endParaRPr lang="en-US" dirty="0"/>
          </a:p>
          <a:p>
            <a:r>
              <a:rPr lang="en-US" dirty="0"/>
              <a:t>[text]</a:t>
            </a:r>
          </a:p>
        </p:txBody>
      </p:sp>
    </p:spTree>
    <p:extLst>
      <p:ext uri="{BB962C8B-B14F-4D97-AF65-F5344CB8AC3E}">
        <p14:creationId xmlns:p14="http://schemas.microsoft.com/office/powerpoint/2010/main" val="34362630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Response</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[text]</a:t>
            </a:r>
          </a:p>
          <a:p>
            <a:endParaRPr lang="en-US" dirty="0"/>
          </a:p>
          <a:p>
            <a:r>
              <a:rPr lang="en-US" dirty="0"/>
              <a:t>[text]</a:t>
            </a:r>
          </a:p>
          <a:p>
            <a:endParaRPr lang="en-US" dirty="0"/>
          </a:p>
          <a:p>
            <a:r>
              <a:rPr lang="en-US" dirty="0"/>
              <a:t>[text]</a:t>
            </a:r>
          </a:p>
          <a:p>
            <a:endParaRPr lang="en-US" dirty="0"/>
          </a:p>
          <a:p>
            <a:r>
              <a:rPr lang="en-US" dirty="0"/>
              <a:t>[text]</a:t>
            </a:r>
          </a:p>
        </p:txBody>
      </p:sp>
    </p:spTree>
    <p:extLst>
      <p:ext uri="{BB962C8B-B14F-4D97-AF65-F5344CB8AC3E}">
        <p14:creationId xmlns:p14="http://schemas.microsoft.com/office/powerpoint/2010/main" val="30792086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836490" y="361134"/>
            <a:ext cx="10515600" cy="1325563"/>
          </a:xfrm>
        </p:spPr>
        <p:txBody>
          <a:bodyPr/>
          <a:lstStyle/>
          <a:p>
            <a:r>
              <a:rPr lang="en-US" dirty="0"/>
              <a:t>Disaster Epidemiology and Recovery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idx="1"/>
          </p:nvPr>
        </p:nvSpPr>
        <p:spPr>
          <a:xfrm>
            <a:off x="1836490" y="1830839"/>
            <a:ext cx="10515600" cy="4351338"/>
          </a:xfrm>
        </p:spPr>
        <p:txBody>
          <a:bodyPr/>
          <a:lstStyle/>
          <a:p>
            <a:r>
              <a:rPr lang="en-US" dirty="0"/>
              <a:t>Identify and document ongoing community needs </a:t>
            </a:r>
          </a:p>
          <a:p>
            <a:endParaRPr lang="en-US" dirty="0"/>
          </a:p>
          <a:p>
            <a:r>
              <a:rPr lang="en-US" dirty="0"/>
              <a:t>Inform resource allocation</a:t>
            </a:r>
          </a:p>
          <a:p>
            <a:endParaRPr lang="en-US" dirty="0"/>
          </a:p>
          <a:p>
            <a:r>
              <a:rPr lang="en-US" dirty="0"/>
              <a:t>Evaluate interventions and provide recommendations </a:t>
            </a:r>
          </a:p>
          <a:p>
            <a:endParaRPr lang="en-US" dirty="0"/>
          </a:p>
          <a:p>
            <a:r>
              <a:rPr lang="en-US" dirty="0"/>
              <a:t>Determine physical and mental health impact from the incident </a:t>
            </a:r>
          </a:p>
        </p:txBody>
      </p:sp>
    </p:spTree>
    <p:extLst>
      <p:ext uri="{BB962C8B-B14F-4D97-AF65-F5344CB8AC3E}">
        <p14:creationId xmlns:p14="http://schemas.microsoft.com/office/powerpoint/2010/main" val="28602234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B280D-C684-2D5F-C52B-2DE54666BA9F}"/>
              </a:ext>
            </a:extLst>
          </p:cNvPr>
          <p:cNvSpPr>
            <a:spLocks noGrp="1"/>
          </p:cNvSpPr>
          <p:nvPr>
            <p:ph type="title"/>
          </p:nvPr>
        </p:nvSpPr>
        <p:spPr>
          <a:xfrm>
            <a:off x="1676400" y="262457"/>
            <a:ext cx="10515600" cy="1325563"/>
          </a:xfrm>
        </p:spPr>
        <p:txBody>
          <a:bodyPr/>
          <a:lstStyle/>
          <a:p>
            <a:r>
              <a:rPr lang="en-US" dirty="0"/>
              <a:t>Disaster Epidemiology and Recovery</a:t>
            </a:r>
          </a:p>
        </p:txBody>
      </p:sp>
      <p:sp>
        <p:nvSpPr>
          <p:cNvPr id="4" name="Text Placeholder 3">
            <a:extLst>
              <a:ext uri="{FF2B5EF4-FFF2-40B4-BE49-F238E27FC236}">
                <a16:creationId xmlns:a16="http://schemas.microsoft.com/office/drawing/2014/main" id="{E2ADF793-9430-EC1A-0FC0-F5E1DBC2218D}"/>
              </a:ext>
            </a:extLst>
          </p:cNvPr>
          <p:cNvSpPr>
            <a:spLocks noGrp="1"/>
          </p:cNvSpPr>
          <p:nvPr>
            <p:ph type="body" idx="1"/>
          </p:nvPr>
        </p:nvSpPr>
        <p:spPr>
          <a:xfrm>
            <a:off x="1676400" y="1634591"/>
            <a:ext cx="5157787" cy="823912"/>
          </a:xfrm>
        </p:spPr>
        <p:txBody>
          <a:bodyPr/>
          <a:lstStyle/>
          <a:p>
            <a:pPr algn="ctr"/>
            <a:r>
              <a:rPr lang="en-US" dirty="0"/>
              <a:t>Activity</a:t>
            </a:r>
          </a:p>
        </p:txBody>
      </p:sp>
      <p:sp>
        <p:nvSpPr>
          <p:cNvPr id="3" name="Content Placeholder 2">
            <a:extLst>
              <a:ext uri="{FF2B5EF4-FFF2-40B4-BE49-F238E27FC236}">
                <a16:creationId xmlns:a16="http://schemas.microsoft.com/office/drawing/2014/main" id="{B69EF09F-821F-0EC2-29D0-24E98A167D78}"/>
              </a:ext>
            </a:extLst>
          </p:cNvPr>
          <p:cNvSpPr>
            <a:spLocks noGrp="1"/>
          </p:cNvSpPr>
          <p:nvPr>
            <p:ph sz="half" idx="2"/>
          </p:nvPr>
        </p:nvSpPr>
        <p:spPr>
          <a:xfrm>
            <a:off x="1707432" y="2505074"/>
            <a:ext cx="5157787" cy="4184483"/>
          </a:xfrm>
        </p:spPr>
        <p:txBody>
          <a:bodyPr>
            <a:normAutofit fontScale="92500" lnSpcReduction="10000"/>
          </a:bodyPr>
          <a:lstStyle/>
          <a:p>
            <a:r>
              <a:rPr lang="en-US" sz="3400" dirty="0"/>
              <a:t>Public Health Surveillance &amp; Tracking Systems </a:t>
            </a:r>
          </a:p>
          <a:p>
            <a:endParaRPr lang="en-US" sz="2400" dirty="0"/>
          </a:p>
          <a:p>
            <a:r>
              <a:rPr lang="en-US" sz="3400" dirty="0"/>
              <a:t>Registries</a:t>
            </a:r>
          </a:p>
          <a:p>
            <a:endParaRPr lang="en-US" sz="2400" dirty="0"/>
          </a:p>
          <a:p>
            <a:r>
              <a:rPr lang="en-US" sz="3400" dirty="0"/>
              <a:t>Rapid Needs Assessments </a:t>
            </a:r>
          </a:p>
          <a:p>
            <a:endParaRPr lang="en-US" sz="2400" dirty="0"/>
          </a:p>
          <a:p>
            <a:r>
              <a:rPr lang="en-US" sz="3400" dirty="0"/>
              <a:t>Epidemiologic Investigations &amp; Studies</a:t>
            </a:r>
          </a:p>
        </p:txBody>
      </p:sp>
      <p:sp>
        <p:nvSpPr>
          <p:cNvPr id="5" name="Text Placeholder 4">
            <a:extLst>
              <a:ext uri="{FF2B5EF4-FFF2-40B4-BE49-F238E27FC236}">
                <a16:creationId xmlns:a16="http://schemas.microsoft.com/office/drawing/2014/main" id="{A2D48B67-1825-0652-732C-BE384A0B89F0}"/>
              </a:ext>
            </a:extLst>
          </p:cNvPr>
          <p:cNvSpPr>
            <a:spLocks noGrp="1"/>
          </p:cNvSpPr>
          <p:nvPr>
            <p:ph type="body" sz="quarter" idx="3"/>
          </p:nvPr>
        </p:nvSpPr>
        <p:spPr>
          <a:xfrm>
            <a:off x="6865219" y="1634591"/>
            <a:ext cx="5183188" cy="823912"/>
          </a:xfrm>
        </p:spPr>
        <p:txBody>
          <a:bodyPr/>
          <a:lstStyle/>
          <a:p>
            <a:pPr algn="ctr"/>
            <a:r>
              <a:rPr lang="en-US" dirty="0"/>
              <a:t>Purpose</a:t>
            </a:r>
          </a:p>
        </p:txBody>
      </p:sp>
      <p:sp>
        <p:nvSpPr>
          <p:cNvPr id="6" name="Content Placeholder 5">
            <a:extLst>
              <a:ext uri="{FF2B5EF4-FFF2-40B4-BE49-F238E27FC236}">
                <a16:creationId xmlns:a16="http://schemas.microsoft.com/office/drawing/2014/main" id="{F718854F-C2FB-5874-9F25-6D5EC823400E}"/>
              </a:ext>
            </a:extLst>
          </p:cNvPr>
          <p:cNvSpPr>
            <a:spLocks noGrp="1"/>
          </p:cNvSpPr>
          <p:nvPr>
            <p:ph sz="quarter" idx="4"/>
          </p:nvPr>
        </p:nvSpPr>
        <p:spPr>
          <a:xfrm>
            <a:off x="6865219" y="2505075"/>
            <a:ext cx="5183188" cy="4090468"/>
          </a:xfrm>
        </p:spPr>
        <p:txBody>
          <a:bodyPr>
            <a:normAutofit fontScale="92500" lnSpcReduction="10000"/>
          </a:bodyPr>
          <a:lstStyle/>
          <a:p>
            <a:r>
              <a:rPr lang="en-US" sz="3200" dirty="0"/>
              <a:t>Determine health impact from incident</a:t>
            </a:r>
          </a:p>
          <a:p>
            <a:r>
              <a:rPr lang="en-US" sz="3200" dirty="0"/>
              <a:t>Monitor for long-term health consequences</a:t>
            </a:r>
          </a:p>
          <a:p>
            <a:r>
              <a:rPr lang="en-US" sz="3200" dirty="0"/>
              <a:t>Identify on-going community needs </a:t>
            </a:r>
          </a:p>
          <a:p>
            <a:r>
              <a:rPr lang="en-US" sz="3200" dirty="0"/>
              <a:t>Study public health impacts and evaluate interventions </a:t>
            </a:r>
          </a:p>
        </p:txBody>
      </p:sp>
    </p:spTree>
    <p:extLst>
      <p:ext uri="{BB962C8B-B14F-4D97-AF65-F5344CB8AC3E}">
        <p14:creationId xmlns:p14="http://schemas.microsoft.com/office/powerpoint/2010/main" val="325731142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2F4A44-D320-1A64-F95A-8C3D4E2583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FF007549-5314-D5EB-FC23-EB30A77E639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38114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676400" y="1736726"/>
            <a:ext cx="10515600" cy="2852737"/>
          </a:xfrm>
        </p:spPr>
        <p:txBody>
          <a:bodyPr/>
          <a:lstStyle/>
          <a:p>
            <a:r>
              <a:rPr lang="en-US" dirty="0"/>
              <a:t>Disaster Epidemiology in the Field</a:t>
            </a:r>
          </a:p>
        </p:txBody>
      </p:sp>
      <p:sp>
        <p:nvSpPr>
          <p:cNvPr id="4" name="Text Placeholder 3">
            <a:extLst>
              <a:ext uri="{FF2B5EF4-FFF2-40B4-BE49-F238E27FC236}">
                <a16:creationId xmlns:a16="http://schemas.microsoft.com/office/drawing/2014/main" id="{70FACC28-1B77-5F9C-864B-4F8AA81BC5D8}"/>
              </a:ext>
            </a:extLst>
          </p:cNvPr>
          <p:cNvSpPr>
            <a:spLocks noGrp="1"/>
          </p:cNvSpPr>
          <p:nvPr>
            <p:ph type="body" idx="1"/>
          </p:nvPr>
        </p:nvSpPr>
        <p:spPr>
          <a:xfrm>
            <a:off x="1897251" y="4590148"/>
            <a:ext cx="10515600" cy="1500187"/>
          </a:xfrm>
        </p:spPr>
        <p:txBody>
          <a:bodyPr/>
          <a:lstStyle/>
          <a:p>
            <a:endParaRPr lang="en-US" dirty="0"/>
          </a:p>
        </p:txBody>
      </p:sp>
    </p:spTree>
    <p:extLst>
      <p:ext uri="{BB962C8B-B14F-4D97-AF65-F5344CB8AC3E}">
        <p14:creationId xmlns:p14="http://schemas.microsoft.com/office/powerpoint/2010/main" val="399201147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Community Assessment for Public Health Emergency Response (CASPER)</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5"/>
            <a:ext cx="10515600" cy="4351338"/>
          </a:xfrm>
        </p:spPr>
        <p:txBody>
          <a:bodyPr/>
          <a:lstStyle/>
          <a:p>
            <a:r>
              <a:rPr lang="en-US" dirty="0"/>
              <a:t>Case study: Mitigation/Preparedness CASPER </a:t>
            </a:r>
          </a:p>
          <a:p>
            <a:r>
              <a:rPr lang="en-US" dirty="0"/>
              <a:t>Case study: Recovery CASPER</a:t>
            </a:r>
          </a:p>
        </p:txBody>
      </p:sp>
    </p:spTree>
    <p:extLst>
      <p:ext uri="{BB962C8B-B14F-4D97-AF65-F5344CB8AC3E}">
        <p14:creationId xmlns:p14="http://schemas.microsoft.com/office/powerpoint/2010/main" val="88394280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Syndromic Surveillance in Action</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5"/>
            <a:ext cx="10515600" cy="4351338"/>
          </a:xfrm>
        </p:spPr>
        <p:txBody>
          <a:bodyPr/>
          <a:lstStyle/>
          <a:p>
            <a:r>
              <a:rPr lang="en-US" dirty="0"/>
              <a:t>Case study: Situational Awareness for Mitigation/Early Response and monitoring trends </a:t>
            </a:r>
          </a:p>
        </p:txBody>
      </p:sp>
    </p:spTree>
    <p:extLst>
      <p:ext uri="{BB962C8B-B14F-4D97-AF65-F5344CB8AC3E}">
        <p14:creationId xmlns:p14="http://schemas.microsoft.com/office/powerpoint/2010/main" val="18539898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Post-Disaster Mental Health Assessments</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5"/>
            <a:ext cx="10515600" cy="4351338"/>
          </a:xfrm>
        </p:spPr>
        <p:txBody>
          <a:bodyPr/>
          <a:lstStyle/>
          <a:p>
            <a:r>
              <a:rPr lang="en-US" dirty="0"/>
              <a:t>Case study: </a:t>
            </a:r>
          </a:p>
          <a:p>
            <a:pPr lvl="1"/>
            <a:r>
              <a:rPr lang="en-US" dirty="0"/>
              <a:t>ERHMS? </a:t>
            </a:r>
          </a:p>
          <a:p>
            <a:pPr lvl="1"/>
            <a:r>
              <a:rPr lang="en-US" dirty="0"/>
              <a:t>CASPER? </a:t>
            </a:r>
          </a:p>
        </p:txBody>
      </p:sp>
    </p:spTree>
    <p:extLst>
      <p:ext uri="{BB962C8B-B14F-4D97-AF65-F5344CB8AC3E}">
        <p14:creationId xmlns:p14="http://schemas.microsoft.com/office/powerpoint/2010/main" val="9960979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Mortality Assessments and Recovery</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5"/>
            <a:ext cx="10515600" cy="4351338"/>
          </a:xfrm>
        </p:spPr>
        <p:txBody>
          <a:bodyPr/>
          <a:lstStyle/>
          <a:p>
            <a:r>
              <a:rPr lang="en-US" dirty="0"/>
              <a:t>[text]</a:t>
            </a:r>
          </a:p>
          <a:p>
            <a:r>
              <a:rPr lang="en-US" dirty="0"/>
              <a:t>[text]</a:t>
            </a:r>
          </a:p>
          <a:p>
            <a:r>
              <a:rPr lang="en-US" dirty="0"/>
              <a:t>[text]</a:t>
            </a:r>
          </a:p>
          <a:p>
            <a:endParaRPr lang="en-US" dirty="0"/>
          </a:p>
        </p:txBody>
      </p:sp>
    </p:spTree>
    <p:extLst>
      <p:ext uri="{BB962C8B-B14F-4D97-AF65-F5344CB8AC3E}">
        <p14:creationId xmlns:p14="http://schemas.microsoft.com/office/powerpoint/2010/main" val="9470669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2051F-B183-6AA1-27B4-23A10CB08887}"/>
              </a:ext>
            </a:extLst>
          </p:cNvPr>
          <p:cNvSpPr>
            <a:spLocks noGrp="1"/>
          </p:cNvSpPr>
          <p:nvPr>
            <p:ph type="title"/>
          </p:nvPr>
        </p:nvSpPr>
        <p:spPr>
          <a:xfrm>
            <a:off x="1799516" y="1723841"/>
            <a:ext cx="10515600" cy="2852737"/>
          </a:xfrm>
        </p:spPr>
        <p:txBody>
          <a:bodyPr/>
          <a:lstStyle/>
          <a:p>
            <a:r>
              <a:rPr lang="en-US" dirty="0"/>
              <a:t>Disaster Epidemiology at CSTE</a:t>
            </a:r>
          </a:p>
        </p:txBody>
      </p:sp>
      <p:pic>
        <p:nvPicPr>
          <p:cNvPr id="5" name="Picture 4" descr="A picture containing text, clipart&#10;&#10;Description automatically generated">
            <a:extLst>
              <a:ext uri="{FF2B5EF4-FFF2-40B4-BE49-F238E27FC236}">
                <a16:creationId xmlns:a16="http://schemas.microsoft.com/office/drawing/2014/main" id="{E58F6E23-E5D5-9B9D-9227-7C8E710AFF6B}"/>
              </a:ext>
            </a:extLst>
          </p:cNvPr>
          <p:cNvPicPr>
            <a:picLocks noChangeAspect="1"/>
          </p:cNvPicPr>
          <p:nvPr/>
        </p:nvPicPr>
        <p:blipFill>
          <a:blip r:embed="rId2"/>
          <a:stretch>
            <a:fillRect/>
          </a:stretch>
        </p:blipFill>
        <p:spPr>
          <a:xfrm>
            <a:off x="5096845" y="4847610"/>
            <a:ext cx="3461349" cy="1101338"/>
          </a:xfrm>
          <a:prstGeom prst="rect">
            <a:avLst/>
          </a:prstGeom>
        </p:spPr>
      </p:pic>
    </p:spTree>
    <p:extLst>
      <p:ext uri="{BB962C8B-B14F-4D97-AF65-F5344CB8AC3E}">
        <p14:creationId xmlns:p14="http://schemas.microsoft.com/office/powerpoint/2010/main" val="1233573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Subcommittee</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4446871" y="1536867"/>
            <a:ext cx="7315201" cy="4351338"/>
          </a:xfrm>
        </p:spPr>
        <p:txBody>
          <a:bodyPr>
            <a:normAutofit fontScale="92500" lnSpcReduction="20000"/>
          </a:bodyPr>
          <a:lstStyle/>
          <a:p>
            <a:r>
              <a:rPr lang="en-US" dirty="0"/>
              <a:t>Strengthen capacity to respond to, prepare for and recover from disasters by integrating disaster epidemiology into the emergency management cycle</a:t>
            </a:r>
          </a:p>
          <a:p>
            <a:endParaRPr lang="en-US" dirty="0"/>
          </a:p>
          <a:p>
            <a:r>
              <a:rPr lang="en-US" dirty="0"/>
              <a:t>Help public health and emergency management leadership understand the essential role of disaster epidemiology </a:t>
            </a:r>
          </a:p>
          <a:p>
            <a:endParaRPr lang="en-US" dirty="0"/>
          </a:p>
          <a:p>
            <a:r>
              <a:rPr lang="en-US" dirty="0"/>
              <a:t>Identify a common set of capabilities to support the collection of epidemiologic data during emergency response situations </a:t>
            </a:r>
          </a:p>
          <a:p>
            <a:endParaRPr lang="en-US" dirty="0"/>
          </a:p>
        </p:txBody>
      </p:sp>
      <p:sp>
        <p:nvSpPr>
          <p:cNvPr id="4" name="TextBox 3">
            <a:extLst>
              <a:ext uri="{FF2B5EF4-FFF2-40B4-BE49-F238E27FC236}">
                <a16:creationId xmlns:a16="http://schemas.microsoft.com/office/drawing/2014/main" id="{93A67453-904B-1C32-3871-C05D1E407D88}"/>
              </a:ext>
            </a:extLst>
          </p:cNvPr>
          <p:cNvSpPr txBox="1"/>
          <p:nvPr/>
        </p:nvSpPr>
        <p:spPr>
          <a:xfrm>
            <a:off x="2308297" y="1988984"/>
            <a:ext cx="1724688" cy="923330"/>
          </a:xfrm>
          <a:prstGeom prst="rect">
            <a:avLst/>
          </a:prstGeom>
          <a:noFill/>
        </p:spPr>
        <p:txBody>
          <a:bodyPr wrap="square" rtlCol="0">
            <a:spAutoFit/>
          </a:bodyPr>
          <a:lstStyle/>
          <a:p>
            <a:r>
              <a:rPr lang="en-US" dirty="0">
                <a:solidFill>
                  <a:srgbClr val="FF0000"/>
                </a:solidFill>
              </a:rPr>
              <a:t>QR Code for </a:t>
            </a:r>
            <a:r>
              <a:rPr lang="en-US" dirty="0" err="1">
                <a:solidFill>
                  <a:srgbClr val="FF0000"/>
                </a:solidFill>
              </a:rPr>
              <a:t>SmartSheet</a:t>
            </a:r>
            <a:r>
              <a:rPr lang="en-US" dirty="0">
                <a:solidFill>
                  <a:srgbClr val="FF0000"/>
                </a:solidFill>
              </a:rPr>
              <a:t> Interest Form?</a:t>
            </a:r>
          </a:p>
        </p:txBody>
      </p:sp>
      <p:pic>
        <p:nvPicPr>
          <p:cNvPr id="6" name="Picture 5" descr="Logo&#10;&#10;Description automatically generated">
            <a:extLst>
              <a:ext uri="{FF2B5EF4-FFF2-40B4-BE49-F238E27FC236}">
                <a16:creationId xmlns:a16="http://schemas.microsoft.com/office/drawing/2014/main" id="{77F9ED0D-9739-C0DE-EED5-56EA9A1D9133}"/>
              </a:ext>
            </a:extLst>
          </p:cNvPr>
          <p:cNvPicPr>
            <a:picLocks noChangeAspect="1"/>
          </p:cNvPicPr>
          <p:nvPr/>
        </p:nvPicPr>
        <p:blipFill>
          <a:blip r:embed="rId2"/>
          <a:stretch>
            <a:fillRect/>
          </a:stretch>
        </p:blipFill>
        <p:spPr>
          <a:xfrm>
            <a:off x="2221669" y="4572000"/>
            <a:ext cx="1998943" cy="1737997"/>
          </a:xfrm>
          <a:prstGeom prst="rect">
            <a:avLst/>
          </a:prstGeom>
        </p:spPr>
      </p:pic>
      <p:sp>
        <p:nvSpPr>
          <p:cNvPr id="8" name="TextBox 7">
            <a:extLst>
              <a:ext uri="{FF2B5EF4-FFF2-40B4-BE49-F238E27FC236}">
                <a16:creationId xmlns:a16="http://schemas.microsoft.com/office/drawing/2014/main" id="{1747C650-5937-2AC3-1ADA-80A15E152ACE}"/>
              </a:ext>
            </a:extLst>
          </p:cNvPr>
          <p:cNvSpPr txBox="1"/>
          <p:nvPr/>
        </p:nvSpPr>
        <p:spPr>
          <a:xfrm>
            <a:off x="8791142" y="6351524"/>
            <a:ext cx="3400858" cy="369332"/>
          </a:xfrm>
          <a:prstGeom prst="rect">
            <a:avLst/>
          </a:prstGeom>
          <a:noFill/>
        </p:spPr>
        <p:txBody>
          <a:bodyPr wrap="square">
            <a:spAutoFit/>
          </a:bodyPr>
          <a:lstStyle/>
          <a:p>
            <a:r>
              <a:rPr lang="en-US" b="0" i="0" u="none" strike="noStrike" dirty="0">
                <a:solidFill>
                  <a:schemeClr val="accent1"/>
                </a:solidFill>
                <a:effectLst/>
              </a:rPr>
              <a:t>www.cste.org/group/DisasterEpi</a:t>
            </a:r>
            <a:endParaRPr lang="en-US" dirty="0">
              <a:solidFill>
                <a:schemeClr val="accent1"/>
              </a:solidFill>
            </a:endParaRPr>
          </a:p>
        </p:txBody>
      </p:sp>
    </p:spTree>
    <p:extLst>
      <p:ext uri="{BB962C8B-B14F-4D97-AF65-F5344CB8AC3E}">
        <p14:creationId xmlns:p14="http://schemas.microsoft.com/office/powerpoint/2010/main" val="50321518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515600" cy="1325563"/>
          </a:xfrm>
        </p:spPr>
        <p:txBody>
          <a:bodyPr/>
          <a:lstStyle/>
          <a:p>
            <a:r>
              <a:rPr lang="en-US" dirty="0"/>
              <a:t>CSTE Disaster Epidemiology Resources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6" y="1825625"/>
            <a:ext cx="6079185" cy="4351338"/>
          </a:xfrm>
        </p:spPr>
        <p:txBody>
          <a:bodyPr>
            <a:normAutofit fontScale="92500" lnSpcReduction="20000"/>
          </a:bodyPr>
          <a:lstStyle/>
          <a:p>
            <a:r>
              <a:rPr lang="en-US" dirty="0"/>
              <a:t>CSTE Disaster Epidemiology Resource Repository: </a:t>
            </a:r>
            <a:r>
              <a:rPr lang="en-US" dirty="0">
                <a:hlinkClick r:id="rId2"/>
              </a:rPr>
              <a:t>https://www.cste.org/page/epidisaster</a:t>
            </a:r>
            <a:r>
              <a:rPr lang="en-US" dirty="0"/>
              <a:t> </a:t>
            </a:r>
          </a:p>
          <a:p>
            <a:endParaRPr lang="en-US" sz="2000" dirty="0"/>
          </a:p>
          <a:p>
            <a:r>
              <a:rPr lang="en-US" dirty="0"/>
              <a:t>CSTE Disaster Epidemiology Resource Guide: </a:t>
            </a:r>
            <a:r>
              <a:rPr lang="en-US" dirty="0">
                <a:hlinkClick r:id="rId3"/>
              </a:rPr>
              <a:t>https://cdn.ymaws.com/www.cste.org/resource/resmgr/disasterepi/DE_Resource_Guide_Final_v3.pdf</a:t>
            </a:r>
            <a:r>
              <a:rPr lang="en-US" dirty="0"/>
              <a:t> </a:t>
            </a:r>
          </a:p>
          <a:p>
            <a:pPr lvl="1"/>
            <a:r>
              <a:rPr lang="en-US" dirty="0"/>
              <a:t>Living document</a:t>
            </a:r>
          </a:p>
          <a:p>
            <a:pPr lvl="1"/>
            <a:r>
              <a:rPr lang="en-US" dirty="0"/>
              <a:t>Published in 2021</a:t>
            </a:r>
          </a:p>
          <a:p>
            <a:pPr lvl="1"/>
            <a:r>
              <a:rPr lang="en-US" dirty="0"/>
              <a:t>Overview of disaster epi methods and tools with real-world examples </a:t>
            </a:r>
          </a:p>
          <a:p>
            <a:endParaRPr lang="en-US" dirty="0"/>
          </a:p>
        </p:txBody>
      </p:sp>
      <p:pic>
        <p:nvPicPr>
          <p:cNvPr id="4" name="Picture 3" descr="Diagram&#10;&#10;Description automatically generated">
            <a:extLst>
              <a:ext uri="{FF2B5EF4-FFF2-40B4-BE49-F238E27FC236}">
                <a16:creationId xmlns:a16="http://schemas.microsoft.com/office/drawing/2014/main" id="{F356470A-CF1A-59BD-C353-08134B0E214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550470" y="1825625"/>
            <a:ext cx="2826591" cy="3929196"/>
          </a:xfrm>
          <a:prstGeom prst="rect">
            <a:avLst/>
          </a:prstGeom>
        </p:spPr>
      </p:pic>
    </p:spTree>
    <p:extLst>
      <p:ext uri="{BB962C8B-B14F-4D97-AF65-F5344CB8AC3E}">
        <p14:creationId xmlns:p14="http://schemas.microsoft.com/office/powerpoint/2010/main" val="190182410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D18B-C9AD-2DBA-60ED-42CED54DDC3F}"/>
              </a:ext>
            </a:extLst>
          </p:cNvPr>
          <p:cNvSpPr>
            <a:spLocks noGrp="1"/>
          </p:cNvSpPr>
          <p:nvPr>
            <p:ph type="title"/>
          </p:nvPr>
        </p:nvSpPr>
        <p:spPr>
          <a:xfrm>
            <a:off x="1861657" y="365125"/>
            <a:ext cx="10199360" cy="1325563"/>
          </a:xfrm>
        </p:spPr>
        <p:txBody>
          <a:bodyPr/>
          <a:lstStyle/>
          <a:p>
            <a:r>
              <a:rPr lang="en-US" dirty="0"/>
              <a:t>14</a:t>
            </a:r>
            <a:r>
              <a:rPr lang="en-US" baseline="30000" dirty="0"/>
              <a:t>th</a:t>
            </a:r>
            <a:r>
              <a:rPr lang="en-US" dirty="0"/>
              <a:t> Annual CSTE Disaster Epidemiology Workshop </a:t>
            </a:r>
          </a:p>
        </p:txBody>
      </p:sp>
      <p:sp>
        <p:nvSpPr>
          <p:cNvPr id="3" name="Content Placeholder 2">
            <a:extLst>
              <a:ext uri="{FF2B5EF4-FFF2-40B4-BE49-F238E27FC236}">
                <a16:creationId xmlns:a16="http://schemas.microsoft.com/office/drawing/2014/main" id="{887A7365-BFD6-9208-58C8-3BCAF523BD4C}"/>
              </a:ext>
            </a:extLst>
          </p:cNvPr>
          <p:cNvSpPr>
            <a:spLocks noGrp="1"/>
          </p:cNvSpPr>
          <p:nvPr>
            <p:ph idx="1"/>
          </p:nvPr>
        </p:nvSpPr>
        <p:spPr>
          <a:xfrm>
            <a:off x="1861657" y="1825624"/>
            <a:ext cx="7272718" cy="4575175"/>
          </a:xfrm>
        </p:spPr>
        <p:txBody>
          <a:bodyPr>
            <a:normAutofit fontScale="92500"/>
          </a:bodyPr>
          <a:lstStyle/>
          <a:p>
            <a:r>
              <a:rPr lang="en-US" dirty="0"/>
              <a:t>May 16 – 18, 2023 via Zoom </a:t>
            </a:r>
          </a:p>
          <a:p>
            <a:pPr lvl="1"/>
            <a:r>
              <a:rPr lang="en-US" dirty="0"/>
              <a:t>Continuing education credits available </a:t>
            </a:r>
          </a:p>
          <a:p>
            <a:endParaRPr lang="en-US" dirty="0"/>
          </a:p>
          <a:p>
            <a:r>
              <a:rPr lang="en-US" dirty="0"/>
              <a:t>Day 1: An Introduction to Disaster Epidemiology </a:t>
            </a:r>
          </a:p>
          <a:p>
            <a:endParaRPr lang="en-US" dirty="0"/>
          </a:p>
          <a:p>
            <a:r>
              <a:rPr lang="en-US" dirty="0"/>
              <a:t>Day 2: Disaster Epidemiology in the Field: Activities and Partnerships </a:t>
            </a:r>
          </a:p>
          <a:p>
            <a:endParaRPr lang="en-US" dirty="0"/>
          </a:p>
          <a:p>
            <a:r>
              <a:rPr lang="en-US" dirty="0"/>
              <a:t>Day 3: Incorporating and Modernizing Data in Disaster Epidemiology </a:t>
            </a:r>
          </a:p>
          <a:p>
            <a:endParaRPr lang="en-US" dirty="0"/>
          </a:p>
          <a:p>
            <a:endParaRPr lang="en-US" dirty="0"/>
          </a:p>
        </p:txBody>
      </p:sp>
      <p:sp>
        <p:nvSpPr>
          <p:cNvPr id="4" name="TextBox 3">
            <a:extLst>
              <a:ext uri="{FF2B5EF4-FFF2-40B4-BE49-F238E27FC236}">
                <a16:creationId xmlns:a16="http://schemas.microsoft.com/office/drawing/2014/main" id="{533D0154-99DA-B5AC-1468-E9D698E9A76C}"/>
              </a:ext>
            </a:extLst>
          </p:cNvPr>
          <p:cNvSpPr txBox="1"/>
          <p:nvPr/>
        </p:nvSpPr>
        <p:spPr>
          <a:xfrm>
            <a:off x="9718077" y="2364370"/>
            <a:ext cx="1577130" cy="923330"/>
          </a:xfrm>
          <a:prstGeom prst="rect">
            <a:avLst/>
          </a:prstGeom>
          <a:noFill/>
        </p:spPr>
        <p:txBody>
          <a:bodyPr wrap="square" rtlCol="0">
            <a:spAutoFit/>
          </a:bodyPr>
          <a:lstStyle/>
          <a:p>
            <a:r>
              <a:rPr lang="en-US" dirty="0">
                <a:solidFill>
                  <a:srgbClr val="FF0000"/>
                </a:solidFill>
              </a:rPr>
              <a:t>QR Code for Registration/ CSTE LEARN ?</a:t>
            </a:r>
          </a:p>
        </p:txBody>
      </p:sp>
      <p:pic>
        <p:nvPicPr>
          <p:cNvPr id="10" name="Picture 9" descr="A picture containing text, clipart&#10;&#10;Description automatically generated">
            <a:extLst>
              <a:ext uri="{FF2B5EF4-FFF2-40B4-BE49-F238E27FC236}">
                <a16:creationId xmlns:a16="http://schemas.microsoft.com/office/drawing/2014/main" id="{4FAA3797-E13B-7E1B-202D-9E2D89905DA8}"/>
              </a:ext>
            </a:extLst>
          </p:cNvPr>
          <p:cNvPicPr>
            <a:picLocks noChangeAspect="1"/>
          </p:cNvPicPr>
          <p:nvPr/>
        </p:nvPicPr>
        <p:blipFill>
          <a:blip r:embed="rId2"/>
          <a:stretch>
            <a:fillRect/>
          </a:stretch>
        </p:blipFill>
        <p:spPr>
          <a:xfrm>
            <a:off x="8599668" y="5626294"/>
            <a:ext cx="3461349" cy="1101338"/>
          </a:xfrm>
          <a:prstGeom prst="rect">
            <a:avLst/>
          </a:prstGeom>
        </p:spPr>
      </p:pic>
    </p:spTree>
    <p:extLst>
      <p:ext uri="{BB962C8B-B14F-4D97-AF65-F5344CB8AC3E}">
        <p14:creationId xmlns:p14="http://schemas.microsoft.com/office/powerpoint/2010/main" val="250757131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BA9EC-FAF6-67B8-71A6-0EAB5C0BCA4F}"/>
              </a:ext>
            </a:extLst>
          </p:cNvPr>
          <p:cNvSpPr>
            <a:spLocks noGrp="1"/>
          </p:cNvSpPr>
          <p:nvPr>
            <p:ph type="title"/>
          </p:nvPr>
        </p:nvSpPr>
        <p:spPr>
          <a:xfrm>
            <a:off x="1811323" y="365125"/>
            <a:ext cx="10515600" cy="1325563"/>
          </a:xfrm>
        </p:spPr>
        <p:txBody>
          <a:bodyPr/>
          <a:lstStyle/>
          <a:p>
            <a:endParaRPr lang="en-US" dirty="0"/>
          </a:p>
        </p:txBody>
      </p:sp>
      <p:sp>
        <p:nvSpPr>
          <p:cNvPr id="3" name="Content Placeholder 2">
            <a:extLst>
              <a:ext uri="{FF2B5EF4-FFF2-40B4-BE49-F238E27FC236}">
                <a16:creationId xmlns:a16="http://schemas.microsoft.com/office/drawing/2014/main" id="{DE80D061-B8FE-170E-B35A-1486B816F9FE}"/>
              </a:ext>
            </a:extLst>
          </p:cNvPr>
          <p:cNvSpPr>
            <a:spLocks noGrp="1"/>
          </p:cNvSpPr>
          <p:nvPr>
            <p:ph idx="1"/>
          </p:nvPr>
        </p:nvSpPr>
        <p:spPr>
          <a:xfrm>
            <a:off x="1811323" y="1909515"/>
            <a:ext cx="10515600" cy="4351338"/>
          </a:xfrm>
        </p:spPr>
        <p:txBody>
          <a:bodyPr/>
          <a:lstStyle/>
          <a:p>
            <a:endParaRPr lang="en-US" dirty="0"/>
          </a:p>
        </p:txBody>
      </p:sp>
    </p:spTree>
    <p:extLst>
      <p:ext uri="{BB962C8B-B14F-4D97-AF65-F5344CB8AC3E}">
        <p14:creationId xmlns:p14="http://schemas.microsoft.com/office/powerpoint/2010/main" val="36697657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A65A6-0C47-2CD2-C995-E5C4ED349982}"/>
              </a:ext>
            </a:extLst>
          </p:cNvPr>
          <p:cNvSpPr>
            <a:spLocks noGrp="1"/>
          </p:cNvSpPr>
          <p:nvPr>
            <p:ph type="title"/>
          </p:nvPr>
        </p:nvSpPr>
        <p:spPr>
          <a:xfrm>
            <a:off x="1796584" y="1550347"/>
            <a:ext cx="10515600" cy="2852737"/>
          </a:xfrm>
        </p:spPr>
        <p:txBody>
          <a:bodyPr/>
          <a:lstStyle/>
          <a:p>
            <a:r>
              <a:rPr lang="en-US" dirty="0"/>
              <a:t>Discussion and Engagement</a:t>
            </a:r>
          </a:p>
        </p:txBody>
      </p:sp>
      <p:sp>
        <p:nvSpPr>
          <p:cNvPr id="3" name="Text Placeholder 2">
            <a:extLst>
              <a:ext uri="{FF2B5EF4-FFF2-40B4-BE49-F238E27FC236}">
                <a16:creationId xmlns:a16="http://schemas.microsoft.com/office/drawing/2014/main" id="{A7F086A5-BB44-9EA3-BC41-34F48547940D}"/>
              </a:ext>
            </a:extLst>
          </p:cNvPr>
          <p:cNvSpPr>
            <a:spLocks noGrp="1"/>
          </p:cNvSpPr>
          <p:nvPr>
            <p:ph type="body" idx="1"/>
          </p:nvPr>
        </p:nvSpPr>
        <p:spPr>
          <a:xfrm>
            <a:off x="1796584" y="4606926"/>
            <a:ext cx="10515600" cy="1500187"/>
          </a:xfrm>
        </p:spPr>
        <p:txBody>
          <a:bodyPr/>
          <a:lstStyle/>
          <a:p>
            <a:endParaRPr lang="en-US" dirty="0"/>
          </a:p>
        </p:txBody>
      </p:sp>
      <p:sp>
        <p:nvSpPr>
          <p:cNvPr id="4" name="TextBox 3">
            <a:extLst>
              <a:ext uri="{FF2B5EF4-FFF2-40B4-BE49-F238E27FC236}">
                <a16:creationId xmlns:a16="http://schemas.microsoft.com/office/drawing/2014/main" id="{B45ACA9E-4420-84EC-61D6-337B1E8BAAB5}"/>
              </a:ext>
            </a:extLst>
          </p:cNvPr>
          <p:cNvSpPr txBox="1"/>
          <p:nvPr/>
        </p:nvSpPr>
        <p:spPr>
          <a:xfrm>
            <a:off x="9043332" y="570451"/>
            <a:ext cx="1098958" cy="646331"/>
          </a:xfrm>
          <a:prstGeom prst="rect">
            <a:avLst/>
          </a:prstGeom>
          <a:noFill/>
        </p:spPr>
        <p:txBody>
          <a:bodyPr wrap="square" rtlCol="0">
            <a:spAutoFit/>
          </a:bodyPr>
          <a:lstStyle/>
          <a:p>
            <a:r>
              <a:rPr lang="en-US" dirty="0">
                <a:solidFill>
                  <a:srgbClr val="FF0000"/>
                </a:solidFill>
              </a:rPr>
              <a:t>~35 minutes</a:t>
            </a:r>
          </a:p>
        </p:txBody>
      </p:sp>
    </p:spTree>
    <p:extLst>
      <p:ext uri="{BB962C8B-B14F-4D97-AF65-F5344CB8AC3E}">
        <p14:creationId xmlns:p14="http://schemas.microsoft.com/office/powerpoint/2010/main" val="294484815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978503"/>
          </a:xfrm>
        </p:spPr>
        <p:txBody>
          <a:bodyPr>
            <a:normAutofit/>
          </a:bodyPr>
          <a:lstStyle/>
          <a:p>
            <a:r>
              <a:rPr lang="en-US" dirty="0"/>
              <a:t>What are your data sources during recovery operations? </a:t>
            </a:r>
          </a:p>
          <a:p>
            <a:endParaRPr lang="en-US" dirty="0"/>
          </a:p>
        </p:txBody>
      </p:sp>
    </p:spTree>
    <p:extLst>
      <p:ext uri="{BB962C8B-B14F-4D97-AF65-F5344CB8AC3E}">
        <p14:creationId xmlns:p14="http://schemas.microsoft.com/office/powerpoint/2010/main" val="307554727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do you determine you’ve transitioned from acute response to long-term response and recovery operations? </a:t>
            </a:r>
          </a:p>
          <a:p>
            <a:pPr lvl="1"/>
            <a:r>
              <a:rPr lang="en-US" dirty="0"/>
              <a:t>Data triggers? </a:t>
            </a:r>
          </a:p>
          <a:p>
            <a:pPr lvl="1"/>
            <a:r>
              <a:rPr lang="en-US" dirty="0"/>
              <a:t>Policy decision? </a:t>
            </a:r>
          </a:p>
          <a:p>
            <a:pPr lvl="1"/>
            <a:r>
              <a:rPr lang="en-US" dirty="0"/>
              <a:t>Other.. </a:t>
            </a:r>
          </a:p>
          <a:p>
            <a:endParaRPr lang="en-US" dirty="0"/>
          </a:p>
        </p:txBody>
      </p:sp>
    </p:spTree>
    <p:extLst>
      <p:ext uri="{BB962C8B-B14F-4D97-AF65-F5344CB8AC3E}">
        <p14:creationId xmlns:p14="http://schemas.microsoft.com/office/powerpoint/2010/main" val="293204647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endParaRPr lang="en-US" dirty="0"/>
          </a:p>
          <a:p>
            <a:r>
              <a:rPr lang="en-US" dirty="0"/>
              <a:t>How will you use Disaster Epidemiology Tools and Methods to assist in recovery operations in your jurisdiction? </a:t>
            </a:r>
          </a:p>
        </p:txBody>
      </p:sp>
    </p:spTree>
    <p:extLst>
      <p:ext uri="{BB962C8B-B14F-4D97-AF65-F5344CB8AC3E}">
        <p14:creationId xmlns:p14="http://schemas.microsoft.com/office/powerpoint/2010/main" val="7630492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D0B2C7-5B31-C8BB-5FFA-D301023B9A80}"/>
              </a:ext>
            </a:extLst>
          </p:cNvPr>
          <p:cNvSpPr>
            <a:spLocks noGrp="1"/>
          </p:cNvSpPr>
          <p:nvPr>
            <p:ph type="title"/>
          </p:nvPr>
        </p:nvSpPr>
        <p:spPr>
          <a:xfrm>
            <a:off x="1752600" y="403079"/>
            <a:ext cx="10515600" cy="1325563"/>
          </a:xfrm>
        </p:spPr>
        <p:txBody>
          <a:bodyPr/>
          <a:lstStyle/>
          <a:p>
            <a:r>
              <a:rPr lang="en-US" dirty="0"/>
              <a:t>Discussion Questions</a:t>
            </a:r>
          </a:p>
        </p:txBody>
      </p:sp>
      <p:sp>
        <p:nvSpPr>
          <p:cNvPr id="3" name="Content Placeholder 2">
            <a:extLst>
              <a:ext uri="{FF2B5EF4-FFF2-40B4-BE49-F238E27FC236}">
                <a16:creationId xmlns:a16="http://schemas.microsoft.com/office/drawing/2014/main" id="{1BE26311-A50C-9D0B-B9A2-40CBB991F602}"/>
              </a:ext>
            </a:extLst>
          </p:cNvPr>
          <p:cNvSpPr>
            <a:spLocks noGrp="1"/>
          </p:cNvSpPr>
          <p:nvPr>
            <p:ph idx="1"/>
          </p:nvPr>
        </p:nvSpPr>
        <p:spPr>
          <a:xfrm>
            <a:off x="1752600" y="1822449"/>
            <a:ext cx="10515600" cy="4799732"/>
          </a:xfrm>
        </p:spPr>
        <p:txBody>
          <a:bodyPr>
            <a:normAutofit/>
          </a:bodyPr>
          <a:lstStyle/>
          <a:p>
            <a:r>
              <a:rPr lang="en-US" dirty="0"/>
              <a:t>What are community needs and challenges following an incident or disasters</a:t>
            </a:r>
          </a:p>
          <a:p>
            <a:pPr lvl="1"/>
            <a:r>
              <a:rPr lang="en-US" dirty="0"/>
              <a:t>Helpful data sources/types/sets? </a:t>
            </a:r>
          </a:p>
        </p:txBody>
      </p:sp>
    </p:spTree>
    <p:extLst>
      <p:ext uri="{BB962C8B-B14F-4D97-AF65-F5344CB8AC3E}">
        <p14:creationId xmlns:p14="http://schemas.microsoft.com/office/powerpoint/2010/main" val="37677890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A6121-DF57-3BC5-3FEC-177AF475BBBF}"/>
              </a:ext>
            </a:extLst>
          </p:cNvPr>
          <p:cNvSpPr>
            <a:spLocks noGrp="1"/>
          </p:cNvSpPr>
          <p:nvPr>
            <p:ph type="title"/>
          </p:nvPr>
        </p:nvSpPr>
        <p:spPr>
          <a:xfrm>
            <a:off x="1925052" y="1709738"/>
            <a:ext cx="9422397" cy="2852737"/>
          </a:xfrm>
        </p:spPr>
        <p:txBody>
          <a:bodyPr/>
          <a:lstStyle/>
          <a:p>
            <a:r>
              <a:rPr lang="en-US" dirty="0"/>
              <a:t>Disaster Epidemiology:</a:t>
            </a:r>
          </a:p>
        </p:txBody>
      </p:sp>
      <p:sp>
        <p:nvSpPr>
          <p:cNvPr id="3" name="Text Placeholder 2">
            <a:extLst>
              <a:ext uri="{FF2B5EF4-FFF2-40B4-BE49-F238E27FC236}">
                <a16:creationId xmlns:a16="http://schemas.microsoft.com/office/drawing/2014/main" id="{2042DA18-1D4A-8CCF-C94D-B57436384623}"/>
              </a:ext>
            </a:extLst>
          </p:cNvPr>
          <p:cNvSpPr>
            <a:spLocks noGrp="1"/>
          </p:cNvSpPr>
          <p:nvPr>
            <p:ph type="body" idx="1"/>
          </p:nvPr>
        </p:nvSpPr>
        <p:spPr>
          <a:xfrm>
            <a:off x="1925052" y="4597301"/>
            <a:ext cx="6766561" cy="1500187"/>
          </a:xfrm>
        </p:spPr>
        <p:txBody>
          <a:bodyPr/>
          <a:lstStyle/>
          <a:p>
            <a:r>
              <a:rPr lang="en-US" dirty="0"/>
              <a:t>Training Courses, Resources, and Toolkits</a:t>
            </a:r>
          </a:p>
        </p:txBody>
      </p:sp>
    </p:spTree>
    <p:extLst>
      <p:ext uri="{BB962C8B-B14F-4D97-AF65-F5344CB8AC3E}">
        <p14:creationId xmlns:p14="http://schemas.microsoft.com/office/powerpoint/2010/main" val="11826950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fontScale="85000" lnSpcReduction="20000"/>
          </a:bodyPr>
          <a:lstStyle/>
          <a:p>
            <a:r>
              <a:rPr lang="en-US" dirty="0"/>
              <a:t>Disaster Epidemiology eLearning Modules (CDC): </a:t>
            </a:r>
            <a:r>
              <a:rPr lang="en-US" sz="2800" dirty="0">
                <a:hlinkClick r:id="rId3"/>
              </a:rPr>
              <a:t>https://www.cdc.gov/nceh/hsb/disaster/training.htm#disaster_epiElearning</a:t>
            </a:r>
            <a:r>
              <a:rPr lang="en-US" sz="2800" dirty="0"/>
              <a:t> </a:t>
            </a:r>
          </a:p>
          <a:p>
            <a:pPr lvl="1"/>
            <a:r>
              <a:rPr lang="en-US" dirty="0"/>
              <a:t>Module 1: Public Health Impacts of Disasters</a:t>
            </a:r>
          </a:p>
          <a:p>
            <a:pPr lvl="1"/>
            <a:r>
              <a:rPr lang="en-US" dirty="0"/>
              <a:t>Module 2: Public Health Emergency Management </a:t>
            </a:r>
          </a:p>
          <a:p>
            <a:pPr lvl="1"/>
            <a:r>
              <a:rPr lang="en-US" dirty="0"/>
              <a:t>Module 3: CASPER</a:t>
            </a:r>
          </a:p>
          <a:p>
            <a:pPr lvl="1"/>
            <a:r>
              <a:rPr lang="en-US" dirty="0"/>
              <a:t>Module 4: Disaster Surveillance </a:t>
            </a:r>
          </a:p>
          <a:p>
            <a:pPr marL="457200" lvl="1" indent="0">
              <a:buNone/>
            </a:pPr>
            <a:endParaRPr lang="en-US" dirty="0"/>
          </a:p>
          <a:p>
            <a:r>
              <a:rPr lang="en-US" dirty="0"/>
              <a:t>CASPER (CDC): </a:t>
            </a:r>
            <a:r>
              <a:rPr lang="en-US" sz="2000" dirty="0">
                <a:hlinkClick r:id="rId4"/>
              </a:rPr>
              <a:t>https://www.cdc.gov/nceh/casper/training-resources.htm</a:t>
            </a:r>
            <a:r>
              <a:rPr lang="en-US" sz="2000" dirty="0"/>
              <a:t> </a:t>
            </a:r>
          </a:p>
          <a:p>
            <a:endParaRPr lang="en-US" sz="2000" dirty="0"/>
          </a:p>
          <a:p>
            <a:r>
              <a:rPr lang="en-US" dirty="0"/>
              <a:t>Emergency Response Health Monitoring &amp; Surveillance (ERHMS) Online Training Course (CDC): </a:t>
            </a:r>
            <a:r>
              <a:rPr lang="en-US" dirty="0">
                <a:hlinkClick r:id="rId5"/>
              </a:rPr>
              <a:t>https://emergency.cdc.gov/training/erhmscourse/index.asp</a:t>
            </a:r>
            <a:r>
              <a:rPr lang="en-US" dirty="0"/>
              <a:t> </a:t>
            </a:r>
          </a:p>
          <a:p>
            <a:pPr lvl="1"/>
            <a:r>
              <a:rPr lang="en-US" dirty="0"/>
              <a:t>ERHMS Info Manager </a:t>
            </a:r>
          </a:p>
          <a:p>
            <a:pPr lvl="1"/>
            <a:endParaRPr lang="en-US" dirty="0"/>
          </a:p>
          <a:p>
            <a:r>
              <a:rPr lang="en-US" dirty="0"/>
              <a:t>CDART: Comprehensive Disaster Assessment &amp; Readiness Tools (CDC ATSDR): </a:t>
            </a:r>
            <a:r>
              <a:rPr lang="en-US" sz="2000" dirty="0">
                <a:hlinkClick r:id="rId6"/>
              </a:rPr>
              <a:t>https://www.atsdr.cdc.gov/CDART.html</a:t>
            </a:r>
            <a:r>
              <a:rPr lang="en-US" sz="2000" dirty="0"/>
              <a:t>  </a:t>
            </a:r>
          </a:p>
          <a:p>
            <a:endParaRPr lang="en-US" dirty="0"/>
          </a:p>
        </p:txBody>
      </p:sp>
    </p:spTree>
    <p:extLst>
      <p:ext uri="{BB962C8B-B14F-4D97-AF65-F5344CB8AC3E}">
        <p14:creationId xmlns:p14="http://schemas.microsoft.com/office/powerpoint/2010/main" val="13477356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015EE6-B823-CD87-A7CA-BCFF6A3FD3EE}"/>
              </a:ext>
            </a:extLst>
          </p:cNvPr>
          <p:cNvSpPr>
            <a:spLocks noGrp="1"/>
          </p:cNvSpPr>
          <p:nvPr>
            <p:ph type="title"/>
          </p:nvPr>
        </p:nvSpPr>
        <p:spPr>
          <a:xfrm>
            <a:off x="1853268" y="369523"/>
            <a:ext cx="10515600" cy="1325563"/>
          </a:xfrm>
        </p:spPr>
        <p:txBody>
          <a:bodyPr/>
          <a:lstStyle/>
          <a:p>
            <a:r>
              <a:rPr lang="en-US" dirty="0"/>
              <a:t>Training Courses, Resources and Toolkits</a:t>
            </a:r>
          </a:p>
        </p:txBody>
      </p:sp>
      <p:sp>
        <p:nvSpPr>
          <p:cNvPr id="3" name="Content Placeholder 2">
            <a:extLst>
              <a:ext uri="{FF2B5EF4-FFF2-40B4-BE49-F238E27FC236}">
                <a16:creationId xmlns:a16="http://schemas.microsoft.com/office/drawing/2014/main" id="{C836378B-FB3A-A7A8-3D6C-7D4FFBE29824}"/>
              </a:ext>
            </a:extLst>
          </p:cNvPr>
          <p:cNvSpPr>
            <a:spLocks noGrp="1"/>
          </p:cNvSpPr>
          <p:nvPr>
            <p:ph idx="1"/>
          </p:nvPr>
        </p:nvSpPr>
        <p:spPr>
          <a:xfrm>
            <a:off x="1853268" y="1695086"/>
            <a:ext cx="10515600" cy="4481877"/>
          </a:xfrm>
        </p:spPr>
        <p:txBody>
          <a:bodyPr>
            <a:normAutofit/>
          </a:bodyPr>
          <a:lstStyle/>
          <a:p>
            <a:pPr marL="0" indent="0">
              <a:buNone/>
            </a:pPr>
            <a:endParaRPr lang="en-US" dirty="0"/>
          </a:p>
          <a:p>
            <a:r>
              <a:rPr lang="en-US" dirty="0"/>
              <a:t>Toxicological Outbreak Investigation Course &amp; Toolkit (CDC): </a:t>
            </a:r>
            <a:r>
              <a:rPr lang="en-US" dirty="0">
                <a:hlinkClick r:id="rId3"/>
              </a:rPr>
              <a:t>https://www.cdc.gov/nceh/hsb/elearning/toi/default.htm</a:t>
            </a:r>
            <a:r>
              <a:rPr lang="en-US" dirty="0"/>
              <a:t> </a:t>
            </a:r>
          </a:p>
          <a:p>
            <a:endParaRPr lang="en-US" sz="2400" dirty="0"/>
          </a:p>
          <a:p>
            <a:r>
              <a:rPr lang="en-US" dirty="0"/>
              <a:t>Epi CASE (Contact Assessment Symptom Exposure) Toolkit (CDC ATSDR): </a:t>
            </a:r>
            <a:r>
              <a:rPr lang="en-US" dirty="0">
                <a:hlinkClick r:id="rId4"/>
              </a:rPr>
              <a:t>https://www.atsdr.cdc.gov/epitoolkit/index.html</a:t>
            </a:r>
            <a:r>
              <a:rPr lang="en-US" dirty="0"/>
              <a:t> </a:t>
            </a:r>
          </a:p>
          <a:p>
            <a:endParaRPr lang="en-US" sz="1800" dirty="0"/>
          </a:p>
          <a:p>
            <a:r>
              <a:rPr lang="en-US" dirty="0"/>
              <a:t>ACE (Assessment of Chemical Exposures) Toolkit and Training (CDC ATSDR): </a:t>
            </a:r>
            <a:r>
              <a:rPr lang="en-US" dirty="0">
                <a:hlinkClick r:id="rId5"/>
              </a:rPr>
              <a:t>https://www.atsdr.cdc.gov/ntsip/ace_toolkit.html</a:t>
            </a:r>
            <a:r>
              <a:rPr lang="en-US" dirty="0"/>
              <a:t> </a:t>
            </a:r>
          </a:p>
          <a:p>
            <a:endParaRPr lang="en-US" sz="2400" dirty="0"/>
          </a:p>
          <a:p>
            <a:endParaRPr lang="en-US" dirty="0"/>
          </a:p>
        </p:txBody>
      </p:sp>
    </p:spTree>
    <p:extLst>
      <p:ext uri="{BB962C8B-B14F-4D97-AF65-F5344CB8AC3E}">
        <p14:creationId xmlns:p14="http://schemas.microsoft.com/office/powerpoint/2010/main" val="56382808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312F6-B93A-D644-8AF7-6262558CDB82}"/>
              </a:ext>
            </a:extLst>
          </p:cNvPr>
          <p:cNvSpPr>
            <a:spLocks noGrp="1"/>
          </p:cNvSpPr>
          <p:nvPr>
            <p:ph type="title"/>
          </p:nvPr>
        </p:nvSpPr>
        <p:spPr/>
        <p:txBody>
          <a:bodyPr/>
          <a:lstStyle/>
          <a:p>
            <a:r>
              <a:rPr lang="en-US" dirty="0"/>
              <a:t>What Questions Do You Have?</a:t>
            </a:r>
          </a:p>
        </p:txBody>
      </p:sp>
      <p:sp>
        <p:nvSpPr>
          <p:cNvPr id="3" name="Content Placeholder 2">
            <a:extLst>
              <a:ext uri="{FF2B5EF4-FFF2-40B4-BE49-F238E27FC236}">
                <a16:creationId xmlns:a16="http://schemas.microsoft.com/office/drawing/2014/main" id="{49921D75-C886-9E44-A1F8-475C3ADD9BF2}"/>
              </a:ext>
            </a:extLst>
          </p:cNvPr>
          <p:cNvSpPr>
            <a:spLocks noGrp="1"/>
          </p:cNvSpPr>
          <p:nvPr>
            <p:ph idx="1"/>
          </p:nvPr>
        </p:nvSpPr>
        <p:spPr>
          <a:xfrm>
            <a:off x="838200" y="1825625"/>
            <a:ext cx="10515600" cy="2996896"/>
          </a:xfrm>
        </p:spPr>
        <p:txBody>
          <a:bodyPr/>
          <a:lstStyle/>
          <a:p>
            <a:endParaRPr lang="en-US" dirty="0"/>
          </a:p>
        </p:txBody>
      </p:sp>
      <p:sp>
        <p:nvSpPr>
          <p:cNvPr id="4" name="TextBox 3">
            <a:extLst>
              <a:ext uri="{FF2B5EF4-FFF2-40B4-BE49-F238E27FC236}">
                <a16:creationId xmlns:a16="http://schemas.microsoft.com/office/drawing/2014/main" id="{354F8BB0-42DE-CF2C-7FD7-0A275FBDBCA9}"/>
              </a:ext>
            </a:extLst>
          </p:cNvPr>
          <p:cNvSpPr txBox="1"/>
          <p:nvPr/>
        </p:nvSpPr>
        <p:spPr>
          <a:xfrm>
            <a:off x="9907398" y="587229"/>
            <a:ext cx="1098958" cy="646331"/>
          </a:xfrm>
          <a:prstGeom prst="rect">
            <a:avLst/>
          </a:prstGeom>
          <a:noFill/>
        </p:spPr>
        <p:txBody>
          <a:bodyPr wrap="square" rtlCol="0">
            <a:spAutoFit/>
          </a:bodyPr>
          <a:lstStyle/>
          <a:p>
            <a:r>
              <a:rPr lang="en-US" dirty="0">
                <a:solidFill>
                  <a:srgbClr val="FF0000"/>
                </a:solidFill>
              </a:rPr>
              <a:t>~10 minutes</a:t>
            </a:r>
          </a:p>
        </p:txBody>
      </p:sp>
    </p:spTree>
    <p:extLst>
      <p:ext uri="{BB962C8B-B14F-4D97-AF65-F5344CB8AC3E}">
        <p14:creationId xmlns:p14="http://schemas.microsoft.com/office/powerpoint/2010/main" val="2572958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EDD6072-13BC-472A-7446-DA1507C47C97}"/>
              </a:ext>
            </a:extLst>
          </p:cNvPr>
          <p:cNvSpPr>
            <a:spLocks noGrp="1"/>
          </p:cNvSpPr>
          <p:nvPr>
            <p:ph type="title"/>
          </p:nvPr>
        </p:nvSpPr>
        <p:spPr>
          <a:xfrm>
            <a:off x="1779233" y="249715"/>
            <a:ext cx="10515600" cy="1325563"/>
          </a:xfrm>
        </p:spPr>
        <p:txBody>
          <a:bodyPr/>
          <a:lstStyle/>
          <a:p>
            <a:r>
              <a:rPr lang="en-US" dirty="0"/>
              <a:t>Thank You! </a:t>
            </a:r>
          </a:p>
        </p:txBody>
      </p:sp>
      <p:sp>
        <p:nvSpPr>
          <p:cNvPr id="5" name="Content Placeholder 4">
            <a:extLst>
              <a:ext uri="{FF2B5EF4-FFF2-40B4-BE49-F238E27FC236}">
                <a16:creationId xmlns:a16="http://schemas.microsoft.com/office/drawing/2014/main" id="{4ADD8388-2EBD-CB75-E88A-7283CE6605B7}"/>
              </a:ext>
            </a:extLst>
          </p:cNvPr>
          <p:cNvSpPr>
            <a:spLocks noGrp="1"/>
          </p:cNvSpPr>
          <p:nvPr>
            <p:ph idx="1"/>
          </p:nvPr>
        </p:nvSpPr>
        <p:spPr>
          <a:xfrm>
            <a:off x="1779233" y="1719093"/>
            <a:ext cx="10515600" cy="4351338"/>
          </a:xfrm>
        </p:spPr>
        <p:txBody>
          <a:bodyPr/>
          <a:lstStyle/>
          <a:p>
            <a:pPr marL="457200" lvl="1" indent="0">
              <a:buNone/>
            </a:pPr>
            <a:endParaRPr lang="en-US" dirty="0"/>
          </a:p>
          <a:p>
            <a:r>
              <a:rPr lang="en-US" dirty="0"/>
              <a:t>Andrew Adams: </a:t>
            </a:r>
            <a:r>
              <a:rPr lang="en-US" dirty="0">
                <a:hlinkClick r:id="rId2"/>
              </a:rPr>
              <a:t>aadams@cste.org</a:t>
            </a:r>
            <a:endParaRPr lang="en-US" dirty="0"/>
          </a:p>
          <a:p>
            <a:endParaRPr lang="en-US" dirty="0"/>
          </a:p>
          <a:p>
            <a:r>
              <a:rPr lang="en-US" dirty="0"/>
              <a:t>Svetlana Smorodinsky: </a:t>
            </a:r>
            <a:r>
              <a:rPr lang="en-US" dirty="0">
                <a:hlinkClick r:id="rId3"/>
              </a:rPr>
              <a:t>Svetlana.Smorodinsky@cdph.ca.gov</a:t>
            </a:r>
            <a:r>
              <a:rPr lang="en-US" dirty="0"/>
              <a:t> </a:t>
            </a:r>
          </a:p>
          <a:p>
            <a:endParaRPr lang="en-US" dirty="0"/>
          </a:p>
          <a:p>
            <a:r>
              <a:rPr lang="en-US" dirty="0"/>
              <a:t>Tess Konen: </a:t>
            </a:r>
            <a:r>
              <a:rPr lang="en-US" dirty="0">
                <a:hlinkClick r:id="rId4"/>
              </a:rPr>
              <a:t>tess.konen@state.mn.us</a:t>
            </a:r>
            <a:r>
              <a:rPr lang="en-US" dirty="0"/>
              <a:t> </a:t>
            </a:r>
          </a:p>
        </p:txBody>
      </p:sp>
    </p:spTree>
    <p:extLst>
      <p:ext uri="{BB962C8B-B14F-4D97-AF65-F5344CB8AC3E}">
        <p14:creationId xmlns:p14="http://schemas.microsoft.com/office/powerpoint/2010/main" val="12461943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8108417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44D00545-B6C6-E542-9936-873BF1751113}" vid="{E28EBB0F-2F65-F84F-89E7-1798BA0D71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1467</TotalTime>
  <Words>1606</Words>
  <Application>Microsoft Office PowerPoint</Application>
  <PresentationFormat>Widescreen</PresentationFormat>
  <Paragraphs>274</Paragraphs>
  <Slides>49</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49</vt:i4>
      </vt:variant>
    </vt:vector>
  </HeadingPairs>
  <TitlesOfParts>
    <vt:vector size="53" baseType="lpstr">
      <vt:lpstr>Arial</vt:lpstr>
      <vt:lpstr>Calibri</vt:lpstr>
      <vt:lpstr>Calibri Light</vt:lpstr>
      <vt:lpstr>Office Theme</vt:lpstr>
      <vt:lpstr>Disaster Epidemiology:</vt:lpstr>
      <vt:lpstr>Disaster Epidemiology</vt:lpstr>
      <vt:lpstr>Our Speakers</vt:lpstr>
      <vt:lpstr>Presentation Objectives</vt:lpstr>
      <vt:lpstr>Outline</vt:lpstr>
      <vt:lpstr>Disaster Epidemiology: The Basics </vt:lpstr>
      <vt:lpstr>Slido Info &amp; Question 1</vt:lpstr>
      <vt:lpstr>What is Disaster Epidemiology?</vt:lpstr>
      <vt:lpstr>Disaster Epidemiology is Multi-disciplinary</vt:lpstr>
      <vt:lpstr>Disaster Epi Basics </vt:lpstr>
      <vt:lpstr>Disaster Epi Basics </vt:lpstr>
      <vt:lpstr>Disaster Epi Basics </vt:lpstr>
      <vt:lpstr>Disaster Epidemiology Tools, Resources and Methodologies</vt:lpstr>
      <vt:lpstr>Emergency Responder Health Monitoring Surveillance (ERHMS)</vt:lpstr>
      <vt:lpstr>Assessment of Chemical Exposure (ACE) Toolkit</vt:lpstr>
      <vt:lpstr>Tracking, Rosters, Registering</vt:lpstr>
      <vt:lpstr>Surveillance </vt:lpstr>
      <vt:lpstr>Rapid Needs Assessments </vt:lpstr>
      <vt:lpstr>Disaster Epidemiology and the Emergency Management Cycle</vt:lpstr>
      <vt:lpstr>PowerPoint Presentation</vt:lpstr>
      <vt:lpstr>Slido question 2 </vt:lpstr>
      <vt:lpstr>Disaster Epidemiology and Preparedness</vt:lpstr>
      <vt:lpstr>Disaster Epidemiology and Preparedness</vt:lpstr>
      <vt:lpstr>Disaster Epidemiology and Response</vt:lpstr>
      <vt:lpstr>Disaster Epidemiology and Response</vt:lpstr>
      <vt:lpstr>Disaster Epidemiology and Recovery</vt:lpstr>
      <vt:lpstr>Disaster Epidemiology and Recovery</vt:lpstr>
      <vt:lpstr>PowerPoint Presentation</vt:lpstr>
      <vt:lpstr>Disaster Epidemiology in the Field</vt:lpstr>
      <vt:lpstr>Community Assessment for Public Health Emergency Response (CASPER)</vt:lpstr>
      <vt:lpstr>Syndromic Surveillance in Action</vt:lpstr>
      <vt:lpstr>Post-Disaster Mental Health Assessments</vt:lpstr>
      <vt:lpstr>Mortality Assessments and Recovery</vt:lpstr>
      <vt:lpstr>Disaster Epidemiology at CSTE</vt:lpstr>
      <vt:lpstr>CSTE Disaster Epidemiology Subcommittee</vt:lpstr>
      <vt:lpstr>CSTE Disaster Epidemiology Resources </vt:lpstr>
      <vt:lpstr>14th Annual CSTE Disaster Epidemiology Workshop </vt:lpstr>
      <vt:lpstr>PowerPoint Presentation</vt:lpstr>
      <vt:lpstr>Discussion and Engagement</vt:lpstr>
      <vt:lpstr>Discussion Questions</vt:lpstr>
      <vt:lpstr>Discussion Questions</vt:lpstr>
      <vt:lpstr>Discussion Questions</vt:lpstr>
      <vt:lpstr>Discussion Questions</vt:lpstr>
      <vt:lpstr>Disaster Epidemiology:</vt:lpstr>
      <vt:lpstr>Training Courses, Resources and Toolkits</vt:lpstr>
      <vt:lpstr>Training Courses, Resources and Toolkits</vt:lpstr>
      <vt:lpstr>What Questions Do You Have?</vt:lpstr>
      <vt:lpstr>Thank You!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srad exp</dc:creator>
  <cp:lastModifiedBy>Andrew Adams</cp:lastModifiedBy>
  <cp:revision>12</cp:revision>
  <dcterms:created xsi:type="dcterms:W3CDTF">2021-01-19T20:32:35Z</dcterms:created>
  <dcterms:modified xsi:type="dcterms:W3CDTF">2023-04-07T13:43:39Z</dcterms:modified>
</cp:coreProperties>
</file>