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omments/comment2.xml" ContentType="application/vnd.openxmlformats-officedocument.presentationml.comment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3" r:id="rId2"/>
  </p:sldMasterIdLst>
  <p:notesMasterIdLst>
    <p:notesMasterId r:id="rId75"/>
  </p:notesMasterIdLst>
  <p:sldIdLst>
    <p:sldId id="257" r:id="rId3"/>
    <p:sldId id="260" r:id="rId4"/>
    <p:sldId id="261" r:id="rId5"/>
    <p:sldId id="262" r:id="rId6"/>
    <p:sldId id="271" r:id="rId7"/>
    <p:sldId id="263" r:id="rId8"/>
    <p:sldId id="280" r:id="rId9"/>
    <p:sldId id="403" r:id="rId10"/>
    <p:sldId id="288" r:id="rId11"/>
    <p:sldId id="405" r:id="rId12"/>
    <p:sldId id="406" r:id="rId13"/>
    <p:sldId id="289" r:id="rId14"/>
    <p:sldId id="407" r:id="rId15"/>
    <p:sldId id="409" r:id="rId16"/>
    <p:sldId id="413" r:id="rId17"/>
    <p:sldId id="281" r:id="rId18"/>
    <p:sldId id="416" r:id="rId19"/>
    <p:sldId id="417" r:id="rId20"/>
    <p:sldId id="418" r:id="rId21"/>
    <p:sldId id="419" r:id="rId22"/>
    <p:sldId id="427" r:id="rId23"/>
    <p:sldId id="428" r:id="rId24"/>
    <p:sldId id="429" r:id="rId25"/>
    <p:sldId id="430" r:id="rId26"/>
    <p:sldId id="265" r:id="rId27"/>
    <p:sldId id="290" r:id="rId28"/>
    <p:sldId id="291" r:id="rId29"/>
    <p:sldId id="292" r:id="rId30"/>
    <p:sldId id="293" r:id="rId31"/>
    <p:sldId id="294" r:id="rId32"/>
    <p:sldId id="283" r:id="rId33"/>
    <p:sldId id="295" r:id="rId34"/>
    <p:sldId id="431" r:id="rId35"/>
    <p:sldId id="282" r:id="rId36"/>
    <p:sldId id="432" r:id="rId37"/>
    <p:sldId id="299" r:id="rId38"/>
    <p:sldId id="301" r:id="rId39"/>
    <p:sldId id="266" r:id="rId40"/>
    <p:sldId id="274" r:id="rId41"/>
    <p:sldId id="522" r:id="rId42"/>
    <p:sldId id="523" r:id="rId43"/>
    <p:sldId id="309" r:id="rId44"/>
    <p:sldId id="524" r:id="rId45"/>
    <p:sldId id="314" r:id="rId46"/>
    <p:sldId id="315" r:id="rId47"/>
    <p:sldId id="345" r:id="rId48"/>
    <p:sldId id="316" r:id="rId49"/>
    <p:sldId id="275" r:id="rId50"/>
    <p:sldId id="276" r:id="rId51"/>
    <p:sldId id="277" r:id="rId52"/>
    <p:sldId id="328" r:id="rId53"/>
    <p:sldId id="525" r:id="rId54"/>
    <p:sldId id="526" r:id="rId55"/>
    <p:sldId id="331" r:id="rId56"/>
    <p:sldId id="528" r:id="rId57"/>
    <p:sldId id="269" r:id="rId58"/>
    <p:sldId id="278" r:id="rId59"/>
    <p:sldId id="287" r:id="rId60"/>
    <p:sldId id="279" r:id="rId61"/>
    <p:sldId id="270" r:id="rId62"/>
    <p:sldId id="272" r:id="rId63"/>
    <p:sldId id="273" r:id="rId64"/>
    <p:sldId id="306" r:id="rId65"/>
    <p:sldId id="307" r:id="rId66"/>
    <p:sldId id="308" r:id="rId67"/>
    <p:sldId id="305" r:id="rId68"/>
    <p:sldId id="513" r:id="rId69"/>
    <p:sldId id="284" r:id="rId70"/>
    <p:sldId id="286" r:id="rId71"/>
    <p:sldId id="258" r:id="rId72"/>
    <p:sldId id="268" r:id="rId73"/>
    <p:sldId id="256" r:id="rId7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ess" initials="T" lastIdx="2" clrIdx="0">
    <p:extLst>
      <p:ext uri="{19B8F6BF-5375-455C-9EA6-DF929625EA0E}">
        <p15:presenceInfo xmlns:p15="http://schemas.microsoft.com/office/powerpoint/2012/main" userId="S::Tess.Konen@state.mn.us::6db7c987-cad2-4f0c-8a55-1468d46175e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019" autoAdjust="0"/>
    <p:restoredTop sz="75779" autoAdjust="0"/>
  </p:normalViewPr>
  <p:slideViewPr>
    <p:cSldViewPr snapToGrid="0" snapToObjects="1">
      <p:cViewPr varScale="1">
        <p:scale>
          <a:sx n="84" d="100"/>
          <a:sy n="84" d="100"/>
        </p:scale>
        <p:origin x="22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commentAuthors" Target="commentAuthor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3-04-10T11:28:34.279" idx="1">
    <p:pos x="10" y="10"/>
    <p:text>Ask who is in the audience or fun quesiton about how many conferences they have been to in the last two years?</p:text>
    <p:extLst>
      <p:ext uri="{C676402C-5697-4E1C-873F-D02D1690AC5C}">
        <p15:threadingInfo xmlns:p15="http://schemas.microsoft.com/office/powerpoint/2012/main" timeZoneBias="30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3-04-10T15:41:05.856" idx="2">
    <p:pos x="10" y="10"/>
    <p:text>Newer example rom Kentucky?</p:text>
    <p:extLst>
      <p:ext uri="{C676402C-5697-4E1C-873F-D02D1690AC5C}">
        <p15:threadingInfo xmlns:p15="http://schemas.microsoft.com/office/powerpoint/2012/main" timeZoneBias="30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D4FC9B-2FEA-439D-853A-BCEBD2C9285A}"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FA9F9F09-7CD8-4764-90DC-4D8CA08B5EB3}">
      <dgm:prSet phldrT="[Text]"/>
      <dgm:spPr/>
      <dgm:t>
        <a:bodyPr/>
        <a:lstStyle/>
        <a:p>
          <a:r>
            <a:rPr lang="en-US" dirty="0"/>
            <a:t>Prevention, Mitigation, Preparedness</a:t>
          </a:r>
        </a:p>
      </dgm:t>
    </dgm:pt>
    <dgm:pt modelId="{7D3754C9-37C2-476C-BA4E-2CACBB49C7AC}" type="parTrans" cxnId="{B12D4CE8-132A-4244-810C-FB9327DBF1A7}">
      <dgm:prSet/>
      <dgm:spPr/>
      <dgm:t>
        <a:bodyPr/>
        <a:lstStyle/>
        <a:p>
          <a:endParaRPr lang="en-US"/>
        </a:p>
      </dgm:t>
    </dgm:pt>
    <dgm:pt modelId="{8CB0F1E6-43EA-48FD-8B00-38143A9A3F6D}" type="sibTrans" cxnId="{B12D4CE8-132A-4244-810C-FB9327DBF1A7}">
      <dgm:prSet/>
      <dgm:spPr/>
      <dgm:t>
        <a:bodyPr/>
        <a:lstStyle/>
        <a:p>
          <a:endParaRPr lang="en-US"/>
        </a:p>
      </dgm:t>
    </dgm:pt>
    <dgm:pt modelId="{550035F5-CB78-462C-A025-8483E7B5E115}">
      <dgm:prSet phldrT="[Text]"/>
      <dgm:spPr/>
      <dgm:t>
        <a:bodyPr/>
        <a:lstStyle/>
        <a:p>
          <a:r>
            <a:rPr lang="en-US" dirty="0"/>
            <a:t>Disaster Impact</a:t>
          </a:r>
        </a:p>
      </dgm:t>
    </dgm:pt>
    <dgm:pt modelId="{30EFE1D2-6A46-49D2-BEDD-D367561AA973}" type="parTrans" cxnId="{C11F71BB-1D45-47CB-92F7-B27AE17F5D41}">
      <dgm:prSet/>
      <dgm:spPr/>
      <dgm:t>
        <a:bodyPr/>
        <a:lstStyle/>
        <a:p>
          <a:endParaRPr lang="en-US"/>
        </a:p>
      </dgm:t>
    </dgm:pt>
    <dgm:pt modelId="{534317B1-64C4-4B6C-8B1A-932485D06922}" type="sibTrans" cxnId="{C11F71BB-1D45-47CB-92F7-B27AE17F5D41}">
      <dgm:prSet/>
      <dgm:spPr/>
      <dgm:t>
        <a:bodyPr/>
        <a:lstStyle/>
        <a:p>
          <a:endParaRPr lang="en-US"/>
        </a:p>
      </dgm:t>
    </dgm:pt>
    <dgm:pt modelId="{B7D935C9-2DAD-4A57-B993-19CEBD5DAD85}">
      <dgm:prSet phldrT="[Text]"/>
      <dgm:spPr/>
      <dgm:t>
        <a:bodyPr/>
        <a:lstStyle/>
        <a:p>
          <a:r>
            <a:rPr lang="en-US" dirty="0"/>
            <a:t>Rehabilitation, Response, Recovery</a:t>
          </a:r>
        </a:p>
      </dgm:t>
    </dgm:pt>
    <dgm:pt modelId="{CAD4216B-DEA7-4DCB-B8F1-CA08BB313182}" type="parTrans" cxnId="{1694A92E-922E-48E2-9BC2-CCC31DCD386B}">
      <dgm:prSet/>
      <dgm:spPr/>
      <dgm:t>
        <a:bodyPr/>
        <a:lstStyle/>
        <a:p>
          <a:endParaRPr lang="en-US"/>
        </a:p>
      </dgm:t>
    </dgm:pt>
    <dgm:pt modelId="{EE1F3E95-D14F-44AA-AD1B-CC9267DEE2B4}" type="sibTrans" cxnId="{1694A92E-922E-48E2-9BC2-CCC31DCD386B}">
      <dgm:prSet/>
      <dgm:spPr/>
      <dgm:t>
        <a:bodyPr/>
        <a:lstStyle/>
        <a:p>
          <a:endParaRPr lang="en-US"/>
        </a:p>
      </dgm:t>
    </dgm:pt>
    <dgm:pt modelId="{D528F667-0D1B-4A74-8B52-BAAC1C5F86C5}" type="pres">
      <dgm:prSet presAssocID="{95D4FC9B-2FEA-439D-853A-BCEBD2C9285A}" presName="cycle" presStyleCnt="0">
        <dgm:presLayoutVars>
          <dgm:dir/>
          <dgm:resizeHandles val="exact"/>
        </dgm:presLayoutVars>
      </dgm:prSet>
      <dgm:spPr/>
    </dgm:pt>
    <dgm:pt modelId="{F9039E67-8373-431F-9BA3-9388A0B5D73B}" type="pres">
      <dgm:prSet presAssocID="{FA9F9F09-7CD8-4764-90DC-4D8CA08B5EB3}" presName="dummy" presStyleCnt="0"/>
      <dgm:spPr/>
    </dgm:pt>
    <dgm:pt modelId="{0DA9CD2B-66F0-4DB4-9247-C8BD8DA1AF88}" type="pres">
      <dgm:prSet presAssocID="{FA9F9F09-7CD8-4764-90DC-4D8CA08B5EB3}" presName="node" presStyleLbl="revTx" presStyleIdx="0" presStyleCnt="3">
        <dgm:presLayoutVars>
          <dgm:bulletEnabled val="1"/>
        </dgm:presLayoutVars>
      </dgm:prSet>
      <dgm:spPr/>
    </dgm:pt>
    <dgm:pt modelId="{234F738F-63E1-47D5-9DF3-60A26DACCD4A}" type="pres">
      <dgm:prSet presAssocID="{8CB0F1E6-43EA-48FD-8B00-38143A9A3F6D}" presName="sibTrans" presStyleLbl="node1" presStyleIdx="0" presStyleCnt="3"/>
      <dgm:spPr/>
    </dgm:pt>
    <dgm:pt modelId="{06AE52BD-DAFC-46FF-87E1-CC9AC5072891}" type="pres">
      <dgm:prSet presAssocID="{550035F5-CB78-462C-A025-8483E7B5E115}" presName="dummy" presStyleCnt="0"/>
      <dgm:spPr/>
    </dgm:pt>
    <dgm:pt modelId="{63A5EB5D-F00F-4825-9AEC-E8A681AE6CB7}" type="pres">
      <dgm:prSet presAssocID="{550035F5-CB78-462C-A025-8483E7B5E115}" presName="node" presStyleLbl="revTx" presStyleIdx="1" presStyleCnt="3">
        <dgm:presLayoutVars>
          <dgm:bulletEnabled val="1"/>
        </dgm:presLayoutVars>
      </dgm:prSet>
      <dgm:spPr/>
    </dgm:pt>
    <dgm:pt modelId="{FFB6262D-A13D-481E-BDAA-CCB2BE2B93B2}" type="pres">
      <dgm:prSet presAssocID="{534317B1-64C4-4B6C-8B1A-932485D06922}" presName="sibTrans" presStyleLbl="node1" presStyleIdx="1" presStyleCnt="3"/>
      <dgm:spPr/>
    </dgm:pt>
    <dgm:pt modelId="{B0A6A7AF-4FA0-4EC2-AAB8-A9842622540C}" type="pres">
      <dgm:prSet presAssocID="{B7D935C9-2DAD-4A57-B993-19CEBD5DAD85}" presName="dummy" presStyleCnt="0"/>
      <dgm:spPr/>
    </dgm:pt>
    <dgm:pt modelId="{9AA55DC7-FC1F-4C98-98C9-CB9E09C61599}" type="pres">
      <dgm:prSet presAssocID="{B7D935C9-2DAD-4A57-B993-19CEBD5DAD85}" presName="node" presStyleLbl="revTx" presStyleIdx="2" presStyleCnt="3">
        <dgm:presLayoutVars>
          <dgm:bulletEnabled val="1"/>
        </dgm:presLayoutVars>
      </dgm:prSet>
      <dgm:spPr/>
    </dgm:pt>
    <dgm:pt modelId="{4E7D70E4-3E25-4305-9C0C-05125ADA7DA7}" type="pres">
      <dgm:prSet presAssocID="{EE1F3E95-D14F-44AA-AD1B-CC9267DEE2B4}" presName="sibTrans" presStyleLbl="node1" presStyleIdx="2" presStyleCnt="3"/>
      <dgm:spPr/>
    </dgm:pt>
  </dgm:ptLst>
  <dgm:cxnLst>
    <dgm:cxn modelId="{1694A92E-922E-48E2-9BC2-CCC31DCD386B}" srcId="{95D4FC9B-2FEA-439D-853A-BCEBD2C9285A}" destId="{B7D935C9-2DAD-4A57-B993-19CEBD5DAD85}" srcOrd="2" destOrd="0" parTransId="{CAD4216B-DEA7-4DCB-B8F1-CA08BB313182}" sibTransId="{EE1F3E95-D14F-44AA-AD1B-CC9267DEE2B4}"/>
    <dgm:cxn modelId="{7C194242-D64C-474A-962F-E649A85BEE73}" type="presOf" srcId="{EE1F3E95-D14F-44AA-AD1B-CC9267DEE2B4}" destId="{4E7D70E4-3E25-4305-9C0C-05125ADA7DA7}" srcOrd="0" destOrd="0" presId="urn:microsoft.com/office/officeart/2005/8/layout/cycle1"/>
    <dgm:cxn modelId="{06776167-3EAB-4963-B076-84F81FC0E302}" type="presOf" srcId="{FA9F9F09-7CD8-4764-90DC-4D8CA08B5EB3}" destId="{0DA9CD2B-66F0-4DB4-9247-C8BD8DA1AF88}" srcOrd="0" destOrd="0" presId="urn:microsoft.com/office/officeart/2005/8/layout/cycle1"/>
    <dgm:cxn modelId="{7BD5DE8B-2754-4E1A-98FA-1A30401375F9}" type="presOf" srcId="{8CB0F1E6-43EA-48FD-8B00-38143A9A3F6D}" destId="{234F738F-63E1-47D5-9DF3-60A26DACCD4A}" srcOrd="0" destOrd="0" presId="urn:microsoft.com/office/officeart/2005/8/layout/cycle1"/>
    <dgm:cxn modelId="{2F0019B8-CAEA-4432-A78A-A194EC5F98B1}" type="presOf" srcId="{95D4FC9B-2FEA-439D-853A-BCEBD2C9285A}" destId="{D528F667-0D1B-4A74-8B52-BAAC1C5F86C5}" srcOrd="0" destOrd="0" presId="urn:microsoft.com/office/officeart/2005/8/layout/cycle1"/>
    <dgm:cxn modelId="{C11F71BB-1D45-47CB-92F7-B27AE17F5D41}" srcId="{95D4FC9B-2FEA-439D-853A-BCEBD2C9285A}" destId="{550035F5-CB78-462C-A025-8483E7B5E115}" srcOrd="1" destOrd="0" parTransId="{30EFE1D2-6A46-49D2-BEDD-D367561AA973}" sibTransId="{534317B1-64C4-4B6C-8B1A-932485D06922}"/>
    <dgm:cxn modelId="{A4B3E0C8-4F20-40B9-A564-EBC2869F8825}" type="presOf" srcId="{B7D935C9-2DAD-4A57-B993-19CEBD5DAD85}" destId="{9AA55DC7-FC1F-4C98-98C9-CB9E09C61599}" srcOrd="0" destOrd="0" presId="urn:microsoft.com/office/officeart/2005/8/layout/cycle1"/>
    <dgm:cxn modelId="{F819F2DD-A2DF-48AE-B23A-7C7ED6ACD52A}" type="presOf" srcId="{550035F5-CB78-462C-A025-8483E7B5E115}" destId="{63A5EB5D-F00F-4825-9AEC-E8A681AE6CB7}" srcOrd="0" destOrd="0" presId="urn:microsoft.com/office/officeart/2005/8/layout/cycle1"/>
    <dgm:cxn modelId="{399122E7-4F90-487E-82AA-27148F96638F}" type="presOf" srcId="{534317B1-64C4-4B6C-8B1A-932485D06922}" destId="{FFB6262D-A13D-481E-BDAA-CCB2BE2B93B2}" srcOrd="0" destOrd="0" presId="urn:microsoft.com/office/officeart/2005/8/layout/cycle1"/>
    <dgm:cxn modelId="{B12D4CE8-132A-4244-810C-FB9327DBF1A7}" srcId="{95D4FC9B-2FEA-439D-853A-BCEBD2C9285A}" destId="{FA9F9F09-7CD8-4764-90DC-4D8CA08B5EB3}" srcOrd="0" destOrd="0" parTransId="{7D3754C9-37C2-476C-BA4E-2CACBB49C7AC}" sibTransId="{8CB0F1E6-43EA-48FD-8B00-38143A9A3F6D}"/>
    <dgm:cxn modelId="{A4F7BE0B-F2C7-423B-B73A-85DA157B0068}" type="presParOf" srcId="{D528F667-0D1B-4A74-8B52-BAAC1C5F86C5}" destId="{F9039E67-8373-431F-9BA3-9388A0B5D73B}" srcOrd="0" destOrd="0" presId="urn:microsoft.com/office/officeart/2005/8/layout/cycle1"/>
    <dgm:cxn modelId="{17CA21DF-87CD-494C-8D29-A3E84E1EE0A7}" type="presParOf" srcId="{D528F667-0D1B-4A74-8B52-BAAC1C5F86C5}" destId="{0DA9CD2B-66F0-4DB4-9247-C8BD8DA1AF88}" srcOrd="1" destOrd="0" presId="urn:microsoft.com/office/officeart/2005/8/layout/cycle1"/>
    <dgm:cxn modelId="{FF9AFDFE-D647-4893-9E9A-43D9BC41E497}" type="presParOf" srcId="{D528F667-0D1B-4A74-8B52-BAAC1C5F86C5}" destId="{234F738F-63E1-47D5-9DF3-60A26DACCD4A}" srcOrd="2" destOrd="0" presId="urn:microsoft.com/office/officeart/2005/8/layout/cycle1"/>
    <dgm:cxn modelId="{4C6A740E-FA7B-43C7-B05A-3B3755592B1D}" type="presParOf" srcId="{D528F667-0D1B-4A74-8B52-BAAC1C5F86C5}" destId="{06AE52BD-DAFC-46FF-87E1-CC9AC5072891}" srcOrd="3" destOrd="0" presId="urn:microsoft.com/office/officeart/2005/8/layout/cycle1"/>
    <dgm:cxn modelId="{29E59479-8E74-4969-A327-6630FB323F7C}" type="presParOf" srcId="{D528F667-0D1B-4A74-8B52-BAAC1C5F86C5}" destId="{63A5EB5D-F00F-4825-9AEC-E8A681AE6CB7}" srcOrd="4" destOrd="0" presId="urn:microsoft.com/office/officeart/2005/8/layout/cycle1"/>
    <dgm:cxn modelId="{B233FB3C-E18A-466E-810F-7787AD183028}" type="presParOf" srcId="{D528F667-0D1B-4A74-8B52-BAAC1C5F86C5}" destId="{FFB6262D-A13D-481E-BDAA-CCB2BE2B93B2}" srcOrd="5" destOrd="0" presId="urn:microsoft.com/office/officeart/2005/8/layout/cycle1"/>
    <dgm:cxn modelId="{5545C6F0-E417-4756-90F4-14359F4FDE00}" type="presParOf" srcId="{D528F667-0D1B-4A74-8B52-BAAC1C5F86C5}" destId="{B0A6A7AF-4FA0-4EC2-AAB8-A9842622540C}" srcOrd="6" destOrd="0" presId="urn:microsoft.com/office/officeart/2005/8/layout/cycle1"/>
    <dgm:cxn modelId="{201B1F18-E2FB-43C3-9C11-4C352CFDD990}" type="presParOf" srcId="{D528F667-0D1B-4A74-8B52-BAAC1C5F86C5}" destId="{9AA55DC7-FC1F-4C98-98C9-CB9E09C61599}" srcOrd="7" destOrd="0" presId="urn:microsoft.com/office/officeart/2005/8/layout/cycle1"/>
    <dgm:cxn modelId="{2D790231-11F0-4242-874B-60E2E1CA6B47}" type="presParOf" srcId="{D528F667-0D1B-4A74-8B52-BAAC1C5F86C5}" destId="{4E7D70E4-3E25-4305-9C0C-05125ADA7DA7}"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5D4FC9B-2FEA-439D-853A-BCEBD2C9285A}"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FA9F9F09-7CD8-4764-90DC-4D8CA08B5EB3}">
      <dgm:prSet phldrT="[Text]"/>
      <dgm:spPr/>
      <dgm:t>
        <a:bodyPr/>
        <a:lstStyle/>
        <a:p>
          <a:r>
            <a:rPr lang="en-US" dirty="0"/>
            <a:t>Prevention, Mitigation, Preparedness</a:t>
          </a:r>
        </a:p>
      </dgm:t>
    </dgm:pt>
    <dgm:pt modelId="{7D3754C9-37C2-476C-BA4E-2CACBB49C7AC}" type="parTrans" cxnId="{B12D4CE8-132A-4244-810C-FB9327DBF1A7}">
      <dgm:prSet/>
      <dgm:spPr/>
      <dgm:t>
        <a:bodyPr/>
        <a:lstStyle/>
        <a:p>
          <a:endParaRPr lang="en-US"/>
        </a:p>
      </dgm:t>
    </dgm:pt>
    <dgm:pt modelId="{8CB0F1E6-43EA-48FD-8B00-38143A9A3F6D}" type="sibTrans" cxnId="{B12D4CE8-132A-4244-810C-FB9327DBF1A7}">
      <dgm:prSet/>
      <dgm:spPr/>
      <dgm:t>
        <a:bodyPr/>
        <a:lstStyle/>
        <a:p>
          <a:endParaRPr lang="en-US"/>
        </a:p>
      </dgm:t>
    </dgm:pt>
    <dgm:pt modelId="{550035F5-CB78-462C-A025-8483E7B5E115}">
      <dgm:prSet phldrT="[Text]"/>
      <dgm:spPr/>
      <dgm:t>
        <a:bodyPr/>
        <a:lstStyle/>
        <a:p>
          <a:r>
            <a:rPr lang="en-US" dirty="0"/>
            <a:t>Disaster Impact</a:t>
          </a:r>
        </a:p>
      </dgm:t>
    </dgm:pt>
    <dgm:pt modelId="{30EFE1D2-6A46-49D2-BEDD-D367561AA973}" type="parTrans" cxnId="{C11F71BB-1D45-47CB-92F7-B27AE17F5D41}">
      <dgm:prSet/>
      <dgm:spPr/>
      <dgm:t>
        <a:bodyPr/>
        <a:lstStyle/>
        <a:p>
          <a:endParaRPr lang="en-US"/>
        </a:p>
      </dgm:t>
    </dgm:pt>
    <dgm:pt modelId="{534317B1-64C4-4B6C-8B1A-932485D06922}" type="sibTrans" cxnId="{C11F71BB-1D45-47CB-92F7-B27AE17F5D41}">
      <dgm:prSet/>
      <dgm:spPr/>
      <dgm:t>
        <a:bodyPr/>
        <a:lstStyle/>
        <a:p>
          <a:endParaRPr lang="en-US"/>
        </a:p>
      </dgm:t>
    </dgm:pt>
    <dgm:pt modelId="{B7D935C9-2DAD-4A57-B993-19CEBD5DAD85}">
      <dgm:prSet phldrT="[Text]"/>
      <dgm:spPr/>
      <dgm:t>
        <a:bodyPr/>
        <a:lstStyle/>
        <a:p>
          <a:r>
            <a:rPr lang="en-US" dirty="0"/>
            <a:t>Rehabilitation, Response, Recovery</a:t>
          </a:r>
        </a:p>
      </dgm:t>
    </dgm:pt>
    <dgm:pt modelId="{CAD4216B-DEA7-4DCB-B8F1-CA08BB313182}" type="parTrans" cxnId="{1694A92E-922E-48E2-9BC2-CCC31DCD386B}">
      <dgm:prSet/>
      <dgm:spPr/>
      <dgm:t>
        <a:bodyPr/>
        <a:lstStyle/>
        <a:p>
          <a:endParaRPr lang="en-US"/>
        </a:p>
      </dgm:t>
    </dgm:pt>
    <dgm:pt modelId="{EE1F3E95-D14F-44AA-AD1B-CC9267DEE2B4}" type="sibTrans" cxnId="{1694A92E-922E-48E2-9BC2-CCC31DCD386B}">
      <dgm:prSet/>
      <dgm:spPr/>
      <dgm:t>
        <a:bodyPr/>
        <a:lstStyle/>
        <a:p>
          <a:endParaRPr lang="en-US"/>
        </a:p>
      </dgm:t>
    </dgm:pt>
    <dgm:pt modelId="{D528F667-0D1B-4A74-8B52-BAAC1C5F86C5}" type="pres">
      <dgm:prSet presAssocID="{95D4FC9B-2FEA-439D-853A-BCEBD2C9285A}" presName="cycle" presStyleCnt="0">
        <dgm:presLayoutVars>
          <dgm:dir/>
          <dgm:resizeHandles val="exact"/>
        </dgm:presLayoutVars>
      </dgm:prSet>
      <dgm:spPr/>
    </dgm:pt>
    <dgm:pt modelId="{F9039E67-8373-431F-9BA3-9388A0B5D73B}" type="pres">
      <dgm:prSet presAssocID="{FA9F9F09-7CD8-4764-90DC-4D8CA08B5EB3}" presName="dummy" presStyleCnt="0"/>
      <dgm:spPr/>
    </dgm:pt>
    <dgm:pt modelId="{0DA9CD2B-66F0-4DB4-9247-C8BD8DA1AF88}" type="pres">
      <dgm:prSet presAssocID="{FA9F9F09-7CD8-4764-90DC-4D8CA08B5EB3}" presName="node" presStyleLbl="revTx" presStyleIdx="0" presStyleCnt="3">
        <dgm:presLayoutVars>
          <dgm:bulletEnabled val="1"/>
        </dgm:presLayoutVars>
      </dgm:prSet>
      <dgm:spPr/>
    </dgm:pt>
    <dgm:pt modelId="{234F738F-63E1-47D5-9DF3-60A26DACCD4A}" type="pres">
      <dgm:prSet presAssocID="{8CB0F1E6-43EA-48FD-8B00-38143A9A3F6D}" presName="sibTrans" presStyleLbl="node1" presStyleIdx="0" presStyleCnt="3"/>
      <dgm:spPr/>
    </dgm:pt>
    <dgm:pt modelId="{06AE52BD-DAFC-46FF-87E1-CC9AC5072891}" type="pres">
      <dgm:prSet presAssocID="{550035F5-CB78-462C-A025-8483E7B5E115}" presName="dummy" presStyleCnt="0"/>
      <dgm:spPr/>
    </dgm:pt>
    <dgm:pt modelId="{63A5EB5D-F00F-4825-9AEC-E8A681AE6CB7}" type="pres">
      <dgm:prSet presAssocID="{550035F5-CB78-462C-A025-8483E7B5E115}" presName="node" presStyleLbl="revTx" presStyleIdx="1" presStyleCnt="3">
        <dgm:presLayoutVars>
          <dgm:bulletEnabled val="1"/>
        </dgm:presLayoutVars>
      </dgm:prSet>
      <dgm:spPr/>
    </dgm:pt>
    <dgm:pt modelId="{FFB6262D-A13D-481E-BDAA-CCB2BE2B93B2}" type="pres">
      <dgm:prSet presAssocID="{534317B1-64C4-4B6C-8B1A-932485D06922}" presName="sibTrans" presStyleLbl="node1" presStyleIdx="1" presStyleCnt="3"/>
      <dgm:spPr/>
    </dgm:pt>
    <dgm:pt modelId="{B0A6A7AF-4FA0-4EC2-AAB8-A9842622540C}" type="pres">
      <dgm:prSet presAssocID="{B7D935C9-2DAD-4A57-B993-19CEBD5DAD85}" presName="dummy" presStyleCnt="0"/>
      <dgm:spPr/>
    </dgm:pt>
    <dgm:pt modelId="{9AA55DC7-FC1F-4C98-98C9-CB9E09C61599}" type="pres">
      <dgm:prSet presAssocID="{B7D935C9-2DAD-4A57-B993-19CEBD5DAD85}" presName="node" presStyleLbl="revTx" presStyleIdx="2" presStyleCnt="3">
        <dgm:presLayoutVars>
          <dgm:bulletEnabled val="1"/>
        </dgm:presLayoutVars>
      </dgm:prSet>
      <dgm:spPr/>
    </dgm:pt>
    <dgm:pt modelId="{4E7D70E4-3E25-4305-9C0C-05125ADA7DA7}" type="pres">
      <dgm:prSet presAssocID="{EE1F3E95-D14F-44AA-AD1B-CC9267DEE2B4}" presName="sibTrans" presStyleLbl="node1" presStyleIdx="2" presStyleCnt="3"/>
      <dgm:spPr/>
    </dgm:pt>
  </dgm:ptLst>
  <dgm:cxnLst>
    <dgm:cxn modelId="{1694A92E-922E-48E2-9BC2-CCC31DCD386B}" srcId="{95D4FC9B-2FEA-439D-853A-BCEBD2C9285A}" destId="{B7D935C9-2DAD-4A57-B993-19CEBD5DAD85}" srcOrd="2" destOrd="0" parTransId="{CAD4216B-DEA7-4DCB-B8F1-CA08BB313182}" sibTransId="{EE1F3E95-D14F-44AA-AD1B-CC9267DEE2B4}"/>
    <dgm:cxn modelId="{7C194242-D64C-474A-962F-E649A85BEE73}" type="presOf" srcId="{EE1F3E95-D14F-44AA-AD1B-CC9267DEE2B4}" destId="{4E7D70E4-3E25-4305-9C0C-05125ADA7DA7}" srcOrd="0" destOrd="0" presId="urn:microsoft.com/office/officeart/2005/8/layout/cycle1"/>
    <dgm:cxn modelId="{06776167-3EAB-4963-B076-84F81FC0E302}" type="presOf" srcId="{FA9F9F09-7CD8-4764-90DC-4D8CA08B5EB3}" destId="{0DA9CD2B-66F0-4DB4-9247-C8BD8DA1AF88}" srcOrd="0" destOrd="0" presId="urn:microsoft.com/office/officeart/2005/8/layout/cycle1"/>
    <dgm:cxn modelId="{7BD5DE8B-2754-4E1A-98FA-1A30401375F9}" type="presOf" srcId="{8CB0F1E6-43EA-48FD-8B00-38143A9A3F6D}" destId="{234F738F-63E1-47D5-9DF3-60A26DACCD4A}" srcOrd="0" destOrd="0" presId="urn:microsoft.com/office/officeart/2005/8/layout/cycle1"/>
    <dgm:cxn modelId="{2F0019B8-CAEA-4432-A78A-A194EC5F98B1}" type="presOf" srcId="{95D4FC9B-2FEA-439D-853A-BCEBD2C9285A}" destId="{D528F667-0D1B-4A74-8B52-BAAC1C5F86C5}" srcOrd="0" destOrd="0" presId="urn:microsoft.com/office/officeart/2005/8/layout/cycle1"/>
    <dgm:cxn modelId="{C11F71BB-1D45-47CB-92F7-B27AE17F5D41}" srcId="{95D4FC9B-2FEA-439D-853A-BCEBD2C9285A}" destId="{550035F5-CB78-462C-A025-8483E7B5E115}" srcOrd="1" destOrd="0" parTransId="{30EFE1D2-6A46-49D2-BEDD-D367561AA973}" sibTransId="{534317B1-64C4-4B6C-8B1A-932485D06922}"/>
    <dgm:cxn modelId="{A4B3E0C8-4F20-40B9-A564-EBC2869F8825}" type="presOf" srcId="{B7D935C9-2DAD-4A57-B993-19CEBD5DAD85}" destId="{9AA55DC7-FC1F-4C98-98C9-CB9E09C61599}" srcOrd="0" destOrd="0" presId="urn:microsoft.com/office/officeart/2005/8/layout/cycle1"/>
    <dgm:cxn modelId="{F819F2DD-A2DF-48AE-B23A-7C7ED6ACD52A}" type="presOf" srcId="{550035F5-CB78-462C-A025-8483E7B5E115}" destId="{63A5EB5D-F00F-4825-9AEC-E8A681AE6CB7}" srcOrd="0" destOrd="0" presId="urn:microsoft.com/office/officeart/2005/8/layout/cycle1"/>
    <dgm:cxn modelId="{399122E7-4F90-487E-82AA-27148F96638F}" type="presOf" srcId="{534317B1-64C4-4B6C-8B1A-932485D06922}" destId="{FFB6262D-A13D-481E-BDAA-CCB2BE2B93B2}" srcOrd="0" destOrd="0" presId="urn:microsoft.com/office/officeart/2005/8/layout/cycle1"/>
    <dgm:cxn modelId="{B12D4CE8-132A-4244-810C-FB9327DBF1A7}" srcId="{95D4FC9B-2FEA-439D-853A-BCEBD2C9285A}" destId="{FA9F9F09-7CD8-4764-90DC-4D8CA08B5EB3}" srcOrd="0" destOrd="0" parTransId="{7D3754C9-37C2-476C-BA4E-2CACBB49C7AC}" sibTransId="{8CB0F1E6-43EA-48FD-8B00-38143A9A3F6D}"/>
    <dgm:cxn modelId="{A4F7BE0B-F2C7-423B-B73A-85DA157B0068}" type="presParOf" srcId="{D528F667-0D1B-4A74-8B52-BAAC1C5F86C5}" destId="{F9039E67-8373-431F-9BA3-9388A0B5D73B}" srcOrd="0" destOrd="0" presId="urn:microsoft.com/office/officeart/2005/8/layout/cycle1"/>
    <dgm:cxn modelId="{17CA21DF-87CD-494C-8D29-A3E84E1EE0A7}" type="presParOf" srcId="{D528F667-0D1B-4A74-8B52-BAAC1C5F86C5}" destId="{0DA9CD2B-66F0-4DB4-9247-C8BD8DA1AF88}" srcOrd="1" destOrd="0" presId="urn:microsoft.com/office/officeart/2005/8/layout/cycle1"/>
    <dgm:cxn modelId="{FF9AFDFE-D647-4893-9E9A-43D9BC41E497}" type="presParOf" srcId="{D528F667-0D1B-4A74-8B52-BAAC1C5F86C5}" destId="{234F738F-63E1-47D5-9DF3-60A26DACCD4A}" srcOrd="2" destOrd="0" presId="urn:microsoft.com/office/officeart/2005/8/layout/cycle1"/>
    <dgm:cxn modelId="{4C6A740E-FA7B-43C7-B05A-3B3755592B1D}" type="presParOf" srcId="{D528F667-0D1B-4A74-8B52-BAAC1C5F86C5}" destId="{06AE52BD-DAFC-46FF-87E1-CC9AC5072891}" srcOrd="3" destOrd="0" presId="urn:microsoft.com/office/officeart/2005/8/layout/cycle1"/>
    <dgm:cxn modelId="{29E59479-8E74-4969-A327-6630FB323F7C}" type="presParOf" srcId="{D528F667-0D1B-4A74-8B52-BAAC1C5F86C5}" destId="{63A5EB5D-F00F-4825-9AEC-E8A681AE6CB7}" srcOrd="4" destOrd="0" presId="urn:microsoft.com/office/officeart/2005/8/layout/cycle1"/>
    <dgm:cxn modelId="{B233FB3C-E18A-466E-810F-7787AD183028}" type="presParOf" srcId="{D528F667-0D1B-4A74-8B52-BAAC1C5F86C5}" destId="{FFB6262D-A13D-481E-BDAA-CCB2BE2B93B2}" srcOrd="5" destOrd="0" presId="urn:microsoft.com/office/officeart/2005/8/layout/cycle1"/>
    <dgm:cxn modelId="{5545C6F0-E417-4756-90F4-14359F4FDE00}" type="presParOf" srcId="{D528F667-0D1B-4A74-8B52-BAAC1C5F86C5}" destId="{B0A6A7AF-4FA0-4EC2-AAB8-A9842622540C}" srcOrd="6" destOrd="0" presId="urn:microsoft.com/office/officeart/2005/8/layout/cycle1"/>
    <dgm:cxn modelId="{201B1F18-E2FB-43C3-9C11-4C352CFDD990}" type="presParOf" srcId="{D528F667-0D1B-4A74-8B52-BAAC1C5F86C5}" destId="{9AA55DC7-FC1F-4C98-98C9-CB9E09C61599}" srcOrd="7" destOrd="0" presId="urn:microsoft.com/office/officeart/2005/8/layout/cycle1"/>
    <dgm:cxn modelId="{2D790231-11F0-4242-874B-60E2E1CA6B47}" type="presParOf" srcId="{D528F667-0D1B-4A74-8B52-BAAC1C5F86C5}" destId="{4E7D70E4-3E25-4305-9C0C-05125ADA7DA7}"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A9CD2B-66F0-4DB4-9247-C8BD8DA1AF88}">
      <dsp:nvSpPr>
        <dsp:cNvPr id="0" name=""/>
        <dsp:cNvSpPr/>
      </dsp:nvSpPr>
      <dsp:spPr>
        <a:xfrm>
          <a:off x="3569623" y="299582"/>
          <a:ext cx="1532929" cy="15329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Prevention, Mitigation, Preparedness</a:t>
          </a:r>
        </a:p>
      </dsp:txBody>
      <dsp:txXfrm>
        <a:off x="3569623" y="299582"/>
        <a:ext cx="1532929" cy="1532929"/>
      </dsp:txXfrm>
    </dsp:sp>
    <dsp:sp modelId="{234F738F-63E1-47D5-9DF3-60A26DACCD4A}">
      <dsp:nvSpPr>
        <dsp:cNvPr id="0" name=""/>
        <dsp:cNvSpPr/>
      </dsp:nvSpPr>
      <dsp:spPr>
        <a:xfrm>
          <a:off x="1236812" y="-1462"/>
          <a:ext cx="3622375" cy="3622375"/>
        </a:xfrm>
        <a:prstGeom prst="circularArrow">
          <a:avLst>
            <a:gd name="adj1" fmla="val 8252"/>
            <a:gd name="adj2" fmla="val 576426"/>
            <a:gd name="adj3" fmla="val 2962443"/>
            <a:gd name="adj4" fmla="val 52669"/>
            <a:gd name="adj5" fmla="val 9627"/>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A5EB5D-F00F-4825-9AEC-E8A681AE6CB7}">
      <dsp:nvSpPr>
        <dsp:cNvPr id="0" name=""/>
        <dsp:cNvSpPr/>
      </dsp:nvSpPr>
      <dsp:spPr>
        <a:xfrm>
          <a:off x="2281535" y="2530616"/>
          <a:ext cx="1532929" cy="15329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Disaster Impact</a:t>
          </a:r>
        </a:p>
      </dsp:txBody>
      <dsp:txXfrm>
        <a:off x="2281535" y="2530616"/>
        <a:ext cx="1532929" cy="1532929"/>
      </dsp:txXfrm>
    </dsp:sp>
    <dsp:sp modelId="{FFB6262D-A13D-481E-BDAA-CCB2BE2B93B2}">
      <dsp:nvSpPr>
        <dsp:cNvPr id="0" name=""/>
        <dsp:cNvSpPr/>
      </dsp:nvSpPr>
      <dsp:spPr>
        <a:xfrm>
          <a:off x="1236812" y="-1462"/>
          <a:ext cx="3622375" cy="3622375"/>
        </a:xfrm>
        <a:prstGeom prst="circularArrow">
          <a:avLst>
            <a:gd name="adj1" fmla="val 8252"/>
            <a:gd name="adj2" fmla="val 576426"/>
            <a:gd name="adj3" fmla="val 10170905"/>
            <a:gd name="adj4" fmla="val 7261132"/>
            <a:gd name="adj5" fmla="val 9627"/>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AA55DC7-FC1F-4C98-98C9-CB9E09C61599}">
      <dsp:nvSpPr>
        <dsp:cNvPr id="0" name=""/>
        <dsp:cNvSpPr/>
      </dsp:nvSpPr>
      <dsp:spPr>
        <a:xfrm>
          <a:off x="993446" y="299582"/>
          <a:ext cx="1532929" cy="15329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Rehabilitation, Response, Recovery</a:t>
          </a:r>
        </a:p>
      </dsp:txBody>
      <dsp:txXfrm>
        <a:off x="993446" y="299582"/>
        <a:ext cx="1532929" cy="1532929"/>
      </dsp:txXfrm>
    </dsp:sp>
    <dsp:sp modelId="{4E7D70E4-3E25-4305-9C0C-05125ADA7DA7}">
      <dsp:nvSpPr>
        <dsp:cNvPr id="0" name=""/>
        <dsp:cNvSpPr/>
      </dsp:nvSpPr>
      <dsp:spPr>
        <a:xfrm>
          <a:off x="1236812" y="-1462"/>
          <a:ext cx="3622375" cy="3622375"/>
        </a:xfrm>
        <a:prstGeom prst="circularArrow">
          <a:avLst>
            <a:gd name="adj1" fmla="val 8252"/>
            <a:gd name="adj2" fmla="val 576426"/>
            <a:gd name="adj3" fmla="val 16855401"/>
            <a:gd name="adj4" fmla="val 14968173"/>
            <a:gd name="adj5" fmla="val 9627"/>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A9CD2B-66F0-4DB4-9247-C8BD8DA1AF88}">
      <dsp:nvSpPr>
        <dsp:cNvPr id="0" name=""/>
        <dsp:cNvSpPr/>
      </dsp:nvSpPr>
      <dsp:spPr>
        <a:xfrm>
          <a:off x="3569623" y="299582"/>
          <a:ext cx="1532929" cy="15329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Prevention, Mitigation, Preparedness</a:t>
          </a:r>
        </a:p>
      </dsp:txBody>
      <dsp:txXfrm>
        <a:off x="3569623" y="299582"/>
        <a:ext cx="1532929" cy="1532929"/>
      </dsp:txXfrm>
    </dsp:sp>
    <dsp:sp modelId="{234F738F-63E1-47D5-9DF3-60A26DACCD4A}">
      <dsp:nvSpPr>
        <dsp:cNvPr id="0" name=""/>
        <dsp:cNvSpPr/>
      </dsp:nvSpPr>
      <dsp:spPr>
        <a:xfrm>
          <a:off x="1236812" y="-1462"/>
          <a:ext cx="3622375" cy="3622375"/>
        </a:xfrm>
        <a:prstGeom prst="circularArrow">
          <a:avLst>
            <a:gd name="adj1" fmla="val 8252"/>
            <a:gd name="adj2" fmla="val 576426"/>
            <a:gd name="adj3" fmla="val 2962443"/>
            <a:gd name="adj4" fmla="val 52669"/>
            <a:gd name="adj5" fmla="val 9627"/>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A5EB5D-F00F-4825-9AEC-E8A681AE6CB7}">
      <dsp:nvSpPr>
        <dsp:cNvPr id="0" name=""/>
        <dsp:cNvSpPr/>
      </dsp:nvSpPr>
      <dsp:spPr>
        <a:xfrm>
          <a:off x="2281535" y="2530616"/>
          <a:ext cx="1532929" cy="15329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Disaster Impact</a:t>
          </a:r>
        </a:p>
      </dsp:txBody>
      <dsp:txXfrm>
        <a:off x="2281535" y="2530616"/>
        <a:ext cx="1532929" cy="1532929"/>
      </dsp:txXfrm>
    </dsp:sp>
    <dsp:sp modelId="{FFB6262D-A13D-481E-BDAA-CCB2BE2B93B2}">
      <dsp:nvSpPr>
        <dsp:cNvPr id="0" name=""/>
        <dsp:cNvSpPr/>
      </dsp:nvSpPr>
      <dsp:spPr>
        <a:xfrm>
          <a:off x="1236812" y="-1462"/>
          <a:ext cx="3622375" cy="3622375"/>
        </a:xfrm>
        <a:prstGeom prst="circularArrow">
          <a:avLst>
            <a:gd name="adj1" fmla="val 8252"/>
            <a:gd name="adj2" fmla="val 576426"/>
            <a:gd name="adj3" fmla="val 10170905"/>
            <a:gd name="adj4" fmla="val 7261132"/>
            <a:gd name="adj5" fmla="val 9627"/>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AA55DC7-FC1F-4C98-98C9-CB9E09C61599}">
      <dsp:nvSpPr>
        <dsp:cNvPr id="0" name=""/>
        <dsp:cNvSpPr/>
      </dsp:nvSpPr>
      <dsp:spPr>
        <a:xfrm>
          <a:off x="993446" y="299582"/>
          <a:ext cx="1532929" cy="15329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Rehabilitation, Response, Recovery</a:t>
          </a:r>
        </a:p>
      </dsp:txBody>
      <dsp:txXfrm>
        <a:off x="993446" y="299582"/>
        <a:ext cx="1532929" cy="1532929"/>
      </dsp:txXfrm>
    </dsp:sp>
    <dsp:sp modelId="{4E7D70E4-3E25-4305-9C0C-05125ADA7DA7}">
      <dsp:nvSpPr>
        <dsp:cNvPr id="0" name=""/>
        <dsp:cNvSpPr/>
      </dsp:nvSpPr>
      <dsp:spPr>
        <a:xfrm>
          <a:off x="1236812" y="-1462"/>
          <a:ext cx="3622375" cy="3622375"/>
        </a:xfrm>
        <a:prstGeom prst="circularArrow">
          <a:avLst>
            <a:gd name="adj1" fmla="val 8252"/>
            <a:gd name="adj2" fmla="val 576426"/>
            <a:gd name="adj3" fmla="val 16855401"/>
            <a:gd name="adj4" fmla="val 14968173"/>
            <a:gd name="adj5" fmla="val 9627"/>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67C357-103C-47BC-824E-F10FF25F22F0}" type="datetimeFigureOut">
              <a:rPr lang="en-US" smtClean="0"/>
              <a:t>4/10/2023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B9809B-A908-4B6B-A935-D279B3021BE5}" type="slidenum">
              <a:rPr lang="en-US" smtClean="0"/>
              <a:t>‹#›</a:t>
            </a:fld>
            <a:endParaRPr lang="en-US"/>
          </a:p>
        </p:txBody>
      </p:sp>
    </p:spTree>
    <p:extLst>
      <p:ext uri="{BB962C8B-B14F-4D97-AF65-F5344CB8AC3E}">
        <p14:creationId xmlns:p14="http://schemas.microsoft.com/office/powerpoint/2010/main" val="753655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ncbi.nlm.nih.gov/pmc/articles/PMC4202981/#bib76" TargetMode="External"/><Relationship Id="rId2" Type="http://schemas.openxmlformats.org/officeDocument/2006/relationships/slide" Target="../slides/slide51.xml"/><Relationship Id="rId1" Type="http://schemas.openxmlformats.org/officeDocument/2006/relationships/notesMaster" Target="../notesMasters/notesMaster1.xml"/><Relationship Id="rId4" Type="http://schemas.openxmlformats.org/officeDocument/2006/relationships/hyperlink" Target="https://www.ncbi.nlm.nih.gov/pmc/articles/PMC4202981/#bib79" TargetMode="Externa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5</a:t>
            </a:fld>
            <a:endParaRPr lang="en-US"/>
          </a:p>
        </p:txBody>
      </p:sp>
    </p:spTree>
    <p:extLst>
      <p:ext uri="{BB962C8B-B14F-4D97-AF65-F5344CB8AC3E}">
        <p14:creationId xmlns:p14="http://schemas.microsoft.com/office/powerpoint/2010/main" val="3332339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6</a:t>
            </a:fld>
            <a:endParaRPr lang="en-US"/>
          </a:p>
        </p:txBody>
      </p:sp>
    </p:spTree>
    <p:extLst>
      <p:ext uri="{BB962C8B-B14F-4D97-AF65-F5344CB8AC3E}">
        <p14:creationId xmlns:p14="http://schemas.microsoft.com/office/powerpoint/2010/main" val="22052200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make sure we are all on the same page, I am going to go over some definitions quickly. </a:t>
            </a:r>
          </a:p>
          <a:p>
            <a:endParaRPr lang="en-US" dirty="0"/>
          </a:p>
          <a:p>
            <a:r>
              <a:rPr lang="en-US" dirty="0"/>
              <a:t>Epidemiology is the study of distribution and determinants of illness, injury, disability and death in specified populations, and the application of this study to minimize these outcomes.</a:t>
            </a:r>
          </a:p>
          <a:p>
            <a:endParaRPr lang="en-US" dirty="0"/>
          </a:p>
          <a:p>
            <a:r>
              <a:rPr lang="en-US" dirty="0"/>
              <a:t>This approach is applied across all the whole spectrum of public health from the traditional infectious disease to chronic, maternal child health, environmental and occupational hazards.</a:t>
            </a: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8</a:t>
            </a:fld>
            <a:endParaRPr lang="en-US"/>
          </a:p>
        </p:txBody>
      </p:sp>
    </p:spTree>
    <p:extLst>
      <p:ext uri="{BB962C8B-B14F-4D97-AF65-F5344CB8AC3E}">
        <p14:creationId xmlns:p14="http://schemas.microsoft.com/office/powerpoint/2010/main" val="18497838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Quite</a:t>
            </a:r>
            <a:r>
              <a:rPr lang="en-US" b="0" baseline="0" dirty="0"/>
              <a:t> simply, e</a:t>
            </a:r>
            <a:r>
              <a:rPr lang="en-US" b="0" dirty="0"/>
              <a:t>pidemiology methods applied</a:t>
            </a:r>
            <a:r>
              <a:rPr lang="en-US" b="0" baseline="0" dirty="0"/>
              <a:t> to disasters is disaster epidemiology. Like any sub-field, it has it’s own tools and approaches.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Disaster Epidemiology is defined as the use of epidemiology to assess the short- and long-term adverse health effects of disasters and to predict (and ultimately mitigate or prevent) consequences of future disasters. </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9</a:t>
            </a:fld>
            <a:endParaRPr lang="en-US"/>
          </a:p>
        </p:txBody>
      </p:sp>
    </p:spTree>
    <p:extLst>
      <p:ext uri="{BB962C8B-B14F-4D97-AF65-F5344CB8AC3E}">
        <p14:creationId xmlns:p14="http://schemas.microsoft.com/office/powerpoint/2010/main" val="25080960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The main objectives of disaster epidemiology are to:</a:t>
            </a:r>
          </a:p>
          <a:p>
            <a:pPr marL="171450" indent="-171450">
              <a:buFont typeface="Arial" panose="020B0604020202020204" pitchFamily="34" charset="0"/>
              <a:buChar char="•"/>
            </a:pPr>
            <a:r>
              <a:rPr lang="en-US" dirty="0"/>
              <a:t>provide timely and accurate information for decision-makers (information that helps you understand what the needs are, plan the response, gather and distribute the appropriate resources)</a:t>
            </a:r>
          </a:p>
          <a:p>
            <a:pPr marL="171450" indent="-171450">
              <a:buFont typeface="Arial" panose="020B0604020202020204" pitchFamily="34" charset="0"/>
              <a:buChar char="•"/>
            </a:pPr>
            <a:r>
              <a:rPr lang="en-US" dirty="0"/>
              <a:t>prevent or reduce the number of deaths, illnesses, and injuries caused by disasters,</a:t>
            </a:r>
          </a:p>
          <a:p>
            <a:pPr marL="171450" indent="-171450">
              <a:buFont typeface="Arial" panose="020B0604020202020204" pitchFamily="34" charset="0"/>
              <a:buChar char="•"/>
            </a:pPr>
            <a:r>
              <a:rPr lang="en-US" dirty="0"/>
              <a:t>improve prevention and mitigation strategies for future disasters by using collected information</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10</a:t>
            </a:fld>
            <a:endParaRPr lang="en-US"/>
          </a:p>
        </p:txBody>
      </p:sp>
    </p:spTree>
    <p:extLst>
      <p:ext uri="{BB962C8B-B14F-4D97-AF65-F5344CB8AC3E}">
        <p14:creationId xmlns:p14="http://schemas.microsoft.com/office/powerpoint/2010/main" val="154628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DE began with studying health risks after environmental disasters and is considered part of environmental epidemiology, but the tools and methods are applied across all types of disasters now.</a:t>
            </a:r>
          </a:p>
          <a:p>
            <a:r>
              <a:rPr lang="en-US" dirty="0"/>
              <a:t>DE takes an all-hazards approach, applying a framework and tools no matter the disaster</a:t>
            </a:r>
          </a:p>
          <a:p>
            <a:r>
              <a:rPr lang="en-US" dirty="0"/>
              <a:t>To help identify hazards, risks, and vulnerabilities across all aspects of public health</a:t>
            </a:r>
          </a:p>
          <a:p>
            <a:endParaRPr lang="en-US" dirty="0"/>
          </a:p>
          <a:p>
            <a:r>
              <a:rPr lang="en-US" dirty="0"/>
              <a:t>Need to consider all aspects impacted</a:t>
            </a:r>
          </a:p>
          <a:p>
            <a:r>
              <a:rPr lang="en-US" dirty="0"/>
              <a:t>Consider disease, injury, death, MH/BH, public health consequences of property damage, business disruption, and environmental impact </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11</a:t>
            </a:fld>
            <a:endParaRPr lang="en-US"/>
          </a:p>
        </p:txBody>
      </p:sp>
    </p:spTree>
    <p:extLst>
      <p:ext uri="{BB962C8B-B14F-4D97-AF65-F5344CB8AC3E}">
        <p14:creationId xmlns:p14="http://schemas.microsoft.com/office/powerpoint/2010/main" val="25631543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 is multi-disciplinary:  brings together various topic areas of epidemiology including acute and communicable disease, environmental health, occupational health, chronic disease, injury, mental and behavioral health.  </a:t>
            </a:r>
          </a:p>
          <a:p>
            <a:endParaRPr lang="en-US" dirty="0"/>
          </a:p>
          <a:p>
            <a:r>
              <a:rPr lang="en-US" dirty="0"/>
              <a:t>When an incident happens, the SME epidemiologist should be selected</a:t>
            </a:r>
          </a:p>
          <a:p>
            <a:endParaRPr lang="en-US" dirty="0"/>
          </a:p>
          <a:p>
            <a:r>
              <a:rPr lang="en-US" dirty="0"/>
              <a:t>During an infectious disease (ID) outbreak, public health turns to the ID experts</a:t>
            </a:r>
          </a:p>
          <a:p>
            <a:r>
              <a:rPr lang="en-US" dirty="0"/>
              <a:t>During an environmental disaster, public health turns to EH experts</a:t>
            </a:r>
          </a:p>
          <a:p>
            <a:r>
              <a:rPr lang="en-US" dirty="0"/>
              <a:t>Knowledge of response to all-hazards</a:t>
            </a:r>
          </a:p>
          <a:p>
            <a:endParaRPr lang="en-US" dirty="0"/>
          </a:p>
          <a:p>
            <a:r>
              <a:rPr lang="en-US" dirty="0"/>
              <a:t>Cross training of epidemiologists is essential – Epi needs to know Emergency Management (ICS and emergency operations) and Disaster Epi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Any epidemiologist can be a disaster epidemiologist</a:t>
            </a:r>
          </a:p>
          <a:p>
            <a:r>
              <a:rPr lang="en-US" dirty="0"/>
              <a:t>PHEP/EM need to pull the appropriate epi SME for the response</a:t>
            </a:r>
          </a:p>
          <a:p>
            <a:r>
              <a:rPr lang="en-US" dirty="0"/>
              <a:t>Important for PHEP to meet your epi’s</a:t>
            </a: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12</a:t>
            </a:fld>
            <a:endParaRPr lang="en-US"/>
          </a:p>
        </p:txBody>
      </p:sp>
    </p:spTree>
    <p:extLst>
      <p:ext uri="{BB962C8B-B14F-4D97-AF65-F5344CB8AC3E}">
        <p14:creationId xmlns:p14="http://schemas.microsoft.com/office/powerpoint/2010/main" val="38746599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13</a:t>
            </a:fld>
            <a:endParaRPr lang="en-US"/>
          </a:p>
        </p:txBody>
      </p:sp>
    </p:spTree>
    <p:extLst>
      <p:ext uri="{BB962C8B-B14F-4D97-AF65-F5344CB8AC3E}">
        <p14:creationId xmlns:p14="http://schemas.microsoft.com/office/powerpoint/2010/main" val="28684977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DE is integrated into the ICS in the medical unit.</a:t>
            </a:r>
          </a:p>
          <a:p>
            <a:r>
              <a:rPr lang="en-US" dirty="0"/>
              <a:t>DE serves the needs of Incident command well—under ESF-8. (public health &amp; medical services)</a:t>
            </a:r>
          </a:p>
          <a:p>
            <a:r>
              <a:rPr lang="en-US" dirty="0"/>
              <a:t>DE is a core part of PH planning and response.</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14</a:t>
            </a:fld>
            <a:endParaRPr lang="en-US"/>
          </a:p>
        </p:txBody>
      </p:sp>
    </p:spTree>
    <p:extLst>
      <p:ext uri="{BB962C8B-B14F-4D97-AF65-F5344CB8AC3E}">
        <p14:creationId xmlns:p14="http://schemas.microsoft.com/office/powerpoint/2010/main" val="9981522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latin typeface="Avenir" panose="020B0604020202020204"/>
              </a:rPr>
              <a:t>The</a:t>
            </a:r>
            <a:r>
              <a:rPr lang="en-US" baseline="0" dirty="0">
                <a:latin typeface="Avenir" panose="020B0604020202020204"/>
              </a:rPr>
              <a:t> </a:t>
            </a:r>
            <a:r>
              <a:rPr lang="en-US" dirty="0">
                <a:latin typeface="Avenir" panose="020B0604020202020204"/>
              </a:rPr>
              <a:t>Centers for Disease Control &amp; Prevention </a:t>
            </a:r>
            <a:r>
              <a:rPr lang="en-US" b="1" dirty="0">
                <a:latin typeface="Avenir" panose="020B0604020202020204"/>
              </a:rPr>
              <a:t>(CDC)</a:t>
            </a:r>
            <a:r>
              <a:rPr lang="en-US" dirty="0">
                <a:latin typeface="Avenir" panose="020B0604020202020204"/>
              </a:rPr>
              <a:t>/National Center for Environmental Health </a:t>
            </a:r>
            <a:r>
              <a:rPr lang="en-US" b="1" dirty="0">
                <a:latin typeface="Avenir" panose="020B0604020202020204"/>
              </a:rPr>
              <a:t>(NCEH)</a:t>
            </a:r>
          </a:p>
          <a:p>
            <a:pPr lvl="1"/>
            <a:r>
              <a:rPr lang="en-US" dirty="0">
                <a:latin typeface="Avenir" panose="020B0604020202020204"/>
              </a:rPr>
              <a:t>Council of State and Territorial Epidemiologists </a:t>
            </a:r>
            <a:r>
              <a:rPr lang="en-US" b="1" dirty="0">
                <a:latin typeface="Avenir" panose="020B0604020202020204"/>
              </a:rPr>
              <a:t>(CSTE)</a:t>
            </a:r>
          </a:p>
          <a:p>
            <a:pPr defTabSz="931774">
              <a:defRPr/>
            </a:pPr>
            <a:r>
              <a:rPr lang="en-US" dirty="0">
                <a:latin typeface="Avenir" panose="020B0604020202020204"/>
              </a:rPr>
              <a:t>Developed a framework of how epidemiology is applied in the different disaster phrases</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15</a:t>
            </a:fld>
            <a:endParaRPr lang="en-US"/>
          </a:p>
        </p:txBody>
      </p:sp>
    </p:spTree>
    <p:extLst>
      <p:ext uri="{BB962C8B-B14F-4D97-AF65-F5344CB8AC3E}">
        <p14:creationId xmlns:p14="http://schemas.microsoft.com/office/powerpoint/2010/main" val="10010342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disaster management cycle includes:</a:t>
            </a:r>
          </a:p>
          <a:p>
            <a:pPr lvl="0"/>
            <a:r>
              <a:rPr lang="en-US" dirty="0"/>
              <a:t>planning and preparedness </a:t>
            </a:r>
            <a:r>
              <a:rPr lang="en-US" b="1" dirty="0"/>
              <a:t>pre-disaster</a:t>
            </a:r>
            <a:r>
              <a:rPr lang="en-US" dirty="0"/>
              <a:t>, </a:t>
            </a:r>
          </a:p>
          <a:p>
            <a:pPr lvl="0"/>
            <a:r>
              <a:rPr lang="en-US" dirty="0"/>
              <a:t>the disaster event when the disaster is active, </a:t>
            </a:r>
          </a:p>
          <a:p>
            <a:pPr lvl="0"/>
            <a:r>
              <a:rPr lang="en-US" dirty="0"/>
              <a:t>and the response and recovery phases </a:t>
            </a:r>
            <a:r>
              <a:rPr lang="en-US" b="1" dirty="0"/>
              <a:t>post-disaster</a:t>
            </a:r>
            <a:r>
              <a:rPr lang="en-US" dirty="0"/>
              <a:t>.</a:t>
            </a:r>
          </a:p>
          <a:p>
            <a:endParaRPr lang="en-US" dirty="0"/>
          </a:p>
        </p:txBody>
      </p:sp>
      <p:sp>
        <p:nvSpPr>
          <p:cNvPr id="4" name="Slide Number Placeholder 3"/>
          <p:cNvSpPr>
            <a:spLocks noGrp="1"/>
          </p:cNvSpPr>
          <p:nvPr>
            <p:ph type="sldNum" sz="quarter" idx="10"/>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87EF82A5-417E-48F7-8BCB-2307B4BC72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05617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 fits into all phases of the disaster management cycle. </a:t>
            </a:r>
          </a:p>
          <a:p>
            <a:endParaRPr lang="en-US" dirty="0"/>
          </a:p>
          <a:p>
            <a:r>
              <a:rPr lang="en-US" dirty="0"/>
              <a:t>During and following the disaster, health surveillance of the affected communities and responders might occur to know the severity and level of impact. As well as, rapid needs assessment to inform the response efforts. </a:t>
            </a:r>
          </a:p>
          <a:p>
            <a:endParaRPr lang="en-US" dirty="0"/>
          </a:p>
          <a:p>
            <a:r>
              <a:rPr lang="en-US" dirty="0"/>
              <a:t>In the response and recovery phase, you continue to track health outcomes and inform the health impact and need to mitigate health risk. (using rosters or registries, line lists…).</a:t>
            </a:r>
          </a:p>
          <a:p>
            <a:endParaRPr lang="en-US" dirty="0"/>
          </a:p>
          <a:p>
            <a:r>
              <a:rPr lang="en-US" dirty="0"/>
              <a:t>In the preparedness phase, we use our data to assess what changes could be made to reduce risk. Epidemiologic studies and evaluation studies inform interventions and controls to prepare for the next disaster.</a:t>
            </a:r>
          </a:p>
          <a:p>
            <a:endParaRPr lang="en-US" dirty="0"/>
          </a:p>
        </p:txBody>
      </p:sp>
      <p:sp>
        <p:nvSpPr>
          <p:cNvPr id="4" name="Slide Number Placeholder 3"/>
          <p:cNvSpPr>
            <a:spLocks noGrp="1"/>
          </p:cNvSpPr>
          <p:nvPr>
            <p:ph type="sldNum" sz="quarter" idx="10"/>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87EF82A5-417E-48F7-8BCB-2307B4BC72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36697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19</a:t>
            </a:fld>
            <a:endParaRPr lang="en-US"/>
          </a:p>
        </p:txBody>
      </p:sp>
    </p:spTree>
    <p:extLst>
      <p:ext uri="{BB962C8B-B14F-4D97-AF65-F5344CB8AC3E}">
        <p14:creationId xmlns:p14="http://schemas.microsoft.com/office/powerpoint/2010/main" val="23990601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dirty="0"/>
            </a:br>
            <a:r>
              <a:rPr lang="en-US" dirty="0"/>
              <a:t>Specifically, the capabilities further emphasize the importance of disaster epidemiology</a:t>
            </a:r>
          </a:p>
          <a:p>
            <a:endParaRPr lang="en-US" dirty="0"/>
          </a:p>
          <a:p>
            <a:r>
              <a:rPr lang="en-US" dirty="0"/>
              <a:t>DE methods and tools can help you meet your PHEP and HPP required capabilities. The following slides highlight the PHEP and HPP Capabilities and Functions that DE fit in.</a:t>
            </a:r>
          </a:p>
          <a:p>
            <a:endParaRPr lang="en-US" dirty="0"/>
          </a:p>
          <a:p>
            <a:r>
              <a:rPr lang="en-US" dirty="0"/>
              <a:t>For</a:t>
            </a:r>
            <a:r>
              <a:rPr lang="en-US" baseline="0" dirty="0"/>
              <a:t> those of you under PHEP important to understand how work fits in and even if you aren’t under the </a:t>
            </a:r>
            <a:r>
              <a:rPr lang="en-US" baseline="0" dirty="0" err="1"/>
              <a:t>rgant</a:t>
            </a:r>
            <a:r>
              <a:rPr lang="en-US" baseline="0" dirty="0"/>
              <a:t>, but work with emergency folks who do, this may provide more context about their priorities.</a:t>
            </a:r>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20</a:t>
            </a:fld>
            <a:endParaRPr lang="en-US"/>
          </a:p>
        </p:txBody>
      </p:sp>
    </p:spTree>
    <p:extLst>
      <p:ext uri="{BB962C8B-B14F-4D97-AF65-F5344CB8AC3E}">
        <p14:creationId xmlns:p14="http://schemas.microsoft.com/office/powerpoint/2010/main" val="9499903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a:t>
            </a:r>
            <a:r>
              <a:rPr lang="en-US" baseline="0" dirty="0"/>
              <a:t> fits into many of the PHEP capabilities. For instance, in cap1, epi’s can assist in assessing and determining potential risks and identifying at-risk populations.</a:t>
            </a:r>
          </a:p>
          <a:p>
            <a:r>
              <a:rPr lang="en-US" baseline="0" dirty="0"/>
              <a:t>For community recovery, epi’s can collect information to inform recovery and assess impact through rapid needs assessments and research.</a:t>
            </a:r>
          </a:p>
          <a:p>
            <a:r>
              <a:rPr lang="en-US" baseline="0" dirty="0"/>
              <a:t>For cap 3, epi’s may be the ones identifying a need for activation from reviewing the surveillance data and can provide information for situational awareness.</a:t>
            </a:r>
          </a:p>
          <a:p>
            <a:r>
              <a:rPr lang="en-US" dirty="0"/>
              <a:t>For cap4, surveillance may inform</a:t>
            </a:r>
            <a:r>
              <a:rPr lang="en-US" baseline="0" dirty="0"/>
              <a:t> the necessity of health alerts and coordinate with poison control centers can provide educational information.</a:t>
            </a:r>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21</a:t>
            </a:fld>
            <a:endParaRPr lang="en-US"/>
          </a:p>
        </p:txBody>
      </p:sp>
    </p:spTree>
    <p:extLst>
      <p:ext uri="{BB962C8B-B14F-4D97-AF65-F5344CB8AC3E}">
        <p14:creationId xmlns:p14="http://schemas.microsoft.com/office/powerpoint/2010/main" val="24475763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Cap5, analysis</a:t>
            </a:r>
            <a:r>
              <a:rPr lang="en-US" baseline="0" dirty="0"/>
              <a:t> of ante mortem and postmortem data can determine the severity of the emergency and impact. The electronic death registration system can improve this process.</a:t>
            </a:r>
          </a:p>
          <a:p>
            <a:r>
              <a:rPr lang="en-US" baseline="0" dirty="0"/>
              <a:t>Cap6: this is cornerstone of epi, using and collecting information and sharing it with partners. There are various systems that can come into play with this and assist with it.</a:t>
            </a:r>
          </a:p>
          <a:p>
            <a:r>
              <a:rPr lang="en-US" baseline="0" dirty="0"/>
              <a:t>Cap7: epi’s can provide information on the needs of population areas impacted and conduct surveillance in mass care setting.</a:t>
            </a:r>
          </a:p>
          <a:p>
            <a:r>
              <a:rPr lang="en-US" baseline="0" dirty="0"/>
              <a:t>Cap8: they may identify the need for medical countermeasures from surveillance and help identify the at-risk population that needs MCM</a:t>
            </a:r>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22</a:t>
            </a:fld>
            <a:endParaRPr lang="en-US"/>
          </a:p>
        </p:txBody>
      </p:sp>
    </p:spTree>
    <p:extLst>
      <p:ext uri="{BB962C8B-B14F-4D97-AF65-F5344CB8AC3E}">
        <p14:creationId xmlns:p14="http://schemas.microsoft.com/office/powerpoint/2010/main" val="34298983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Cap9: Epi’s can analyze medical and social demographic</a:t>
            </a:r>
            <a:r>
              <a:rPr lang="en-US" baseline="0" dirty="0"/>
              <a:t> information to inform the medications and durable medical needs. Using things like the empower map.</a:t>
            </a:r>
          </a:p>
          <a:p>
            <a:r>
              <a:rPr lang="en-US" baseline="0" dirty="0"/>
              <a:t>Cap10: use data on hospital beds and EMS calls to inform medical surge and response.</a:t>
            </a:r>
          </a:p>
          <a:p>
            <a:r>
              <a:rPr lang="en-US" baseline="0" dirty="0"/>
              <a:t>Cap11: identify and interrupt the spread of disease. Also focus on process for mass screening and decontamination</a:t>
            </a:r>
          </a:p>
          <a:p>
            <a:r>
              <a:rPr lang="en-US" baseline="0" dirty="0"/>
              <a:t>Cap12: connect lab and preparedness and assist in translation between lab results in context </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23</a:t>
            </a:fld>
            <a:endParaRPr lang="en-US"/>
          </a:p>
        </p:txBody>
      </p:sp>
    </p:spTree>
    <p:extLst>
      <p:ext uri="{BB962C8B-B14F-4D97-AF65-F5344CB8AC3E}">
        <p14:creationId xmlns:p14="http://schemas.microsoft.com/office/powerpoint/2010/main" val="35774644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cap13: Has</a:t>
            </a:r>
            <a:r>
              <a:rPr lang="en-US" baseline="0" dirty="0"/>
              <a:t> the most explicit connection to epidemiology. PH surveillance and epi investigation. There are various tools for tracking and surveillance that we will get into later, but this includes tracking systems and syndromic surveillance.</a:t>
            </a:r>
          </a:p>
          <a:p>
            <a:r>
              <a:rPr lang="en-US" baseline="0" dirty="0"/>
              <a:t>Cap14: epi’s involved in the tracking of workers and volunteers</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24</a:t>
            </a:fld>
            <a:endParaRPr lang="en-US"/>
          </a:p>
        </p:txBody>
      </p:sp>
    </p:spTree>
    <p:extLst>
      <p:ext uri="{BB962C8B-B14F-4D97-AF65-F5344CB8AC3E}">
        <p14:creationId xmlns:p14="http://schemas.microsoft.com/office/powerpoint/2010/main" val="510296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Familiar with cancer registry</a:t>
            </a:r>
          </a:p>
          <a:p>
            <a:r>
              <a:rPr lang="en-US" dirty="0"/>
              <a:t>What do we do in cases when resulting illnesses, injuries, or disabilities—including emotional trauma—may not be recognized or resolved in the immediate post-disaster period?</a:t>
            </a:r>
          </a:p>
          <a:p>
            <a:r>
              <a:rPr lang="en-US" dirty="0"/>
              <a:t>Disaster epi-related registries: CDC Zika and WTC post 9/11 </a:t>
            </a:r>
          </a:p>
          <a:p>
            <a:endParaRPr lang="en-US" dirty="0"/>
          </a:p>
          <a:p>
            <a:r>
              <a:rPr lang="en-US" dirty="0"/>
              <a:t>WTC post 9/11: </a:t>
            </a:r>
            <a:r>
              <a:rPr lang="en-US" sz="1200" kern="1200" dirty="0">
                <a:solidFill>
                  <a:schemeClr val="tx1"/>
                </a:solidFill>
                <a:effectLst/>
                <a:latin typeface="+mn-lt"/>
                <a:ea typeface="+mn-ea"/>
                <a:cs typeface="+mn-cs"/>
              </a:rPr>
              <a:t>Results will help determine to what extend physical and mental health conditions have persisted</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 more recent registry, is CDC’s Zika pregnancy and infant registry. Pregnant women with lab confirmed Zika are included to identify adverse pregnancy outcomes to make recommendations to clinicians for care and Zika prevention.</a:t>
            </a:r>
          </a:p>
          <a:p>
            <a:endParaRPr lang="en-US" dirty="0"/>
          </a:p>
          <a:p>
            <a:r>
              <a:rPr lang="en-US" dirty="0"/>
              <a:t>Before we get to registries, there’s tracking and rosters</a:t>
            </a:r>
          </a:p>
          <a:p>
            <a:endParaRPr lang="en-US" dirty="0"/>
          </a:p>
          <a:p>
            <a:r>
              <a:rPr lang="en-US" dirty="0"/>
              <a:t>Tracking </a:t>
            </a:r>
          </a:p>
          <a:p>
            <a:r>
              <a:rPr lang="en-US" dirty="0"/>
              <a:t>Collection and integration of data from environmental monitoring, exposure, and health effects in people over time </a:t>
            </a:r>
          </a:p>
          <a:p>
            <a:r>
              <a:rPr lang="en-US" dirty="0"/>
              <a:t>Can be used for short-term or long-term follow up</a:t>
            </a:r>
          </a:p>
          <a:p>
            <a:endParaRPr lang="en-US" dirty="0"/>
          </a:p>
          <a:p>
            <a:r>
              <a:rPr lang="en-US" dirty="0"/>
              <a:t>Rosters</a:t>
            </a:r>
          </a:p>
          <a:p>
            <a:r>
              <a:rPr lang="en-US" dirty="0"/>
              <a:t>Early assessment tool to quickly find people affected by disaster</a:t>
            </a:r>
          </a:p>
          <a:p>
            <a:r>
              <a:rPr lang="en-US" dirty="0"/>
              <a:t>Collect information on the exposed persons for follow-up</a:t>
            </a:r>
          </a:p>
          <a:p>
            <a:r>
              <a:rPr lang="en-US" dirty="0"/>
              <a:t>Can be used to populate future registries</a:t>
            </a:r>
          </a:p>
          <a:p>
            <a:endParaRPr lang="en-US" dirty="0"/>
          </a:p>
          <a:p>
            <a:r>
              <a:rPr lang="en-US" dirty="0"/>
              <a:t>Registries</a:t>
            </a:r>
          </a:p>
          <a:p>
            <a:r>
              <a:rPr lang="en-US" dirty="0"/>
              <a:t>Track affected people for medium to long-term health consequences</a:t>
            </a:r>
          </a:p>
          <a:p>
            <a:r>
              <a:rPr lang="en-US" dirty="0"/>
              <a:t>Inform needs for continuing medical/behavioral care or establishing public health measures</a:t>
            </a:r>
          </a:p>
          <a:p>
            <a:r>
              <a:rPr lang="en-US" dirty="0"/>
              <a:t>Follow exposed population for conditions that may have delayed symptom onsets</a:t>
            </a:r>
          </a:p>
          <a:p>
            <a:endParaRPr lang="en-US" dirty="0"/>
          </a:p>
          <a:p>
            <a:r>
              <a:rPr lang="en-US" dirty="0"/>
              <a:t>In all three approaches, we typically gather initial information during response and recovery phases</a:t>
            </a:r>
          </a:p>
          <a:p>
            <a:r>
              <a:rPr lang="en-US" dirty="0"/>
              <a:t>Ultimately, these approaches inform ongoing care, future public health interventions, and public health emergency planning and preparedness</a:t>
            </a:r>
          </a:p>
          <a:p>
            <a:endParaRPr lang="en-US" b="1" dirty="0"/>
          </a:p>
          <a:p>
            <a:r>
              <a:rPr lang="en-US" b="1" dirty="0"/>
              <a:t>Meets cap. 13</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28</a:t>
            </a:fld>
            <a:endParaRPr lang="en-US"/>
          </a:p>
        </p:txBody>
      </p:sp>
    </p:spTree>
    <p:extLst>
      <p:ext uri="{BB962C8B-B14F-4D97-AF65-F5344CB8AC3E}">
        <p14:creationId xmlns:p14="http://schemas.microsoft.com/office/powerpoint/2010/main" val="42941538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0000"/>
              </a:lnSpc>
            </a:pPr>
            <a:r>
              <a:rPr lang="en-US" dirty="0"/>
              <a:t>But what does that really mean? How do you know when it starts or ends? </a:t>
            </a:r>
          </a:p>
          <a:p>
            <a:pPr>
              <a:lnSpc>
                <a:spcPct val="100000"/>
              </a:lnSpc>
            </a:pPr>
            <a:endParaRPr lang="en-US" dirty="0"/>
          </a:p>
          <a:p>
            <a:pPr>
              <a:lnSpc>
                <a:spcPct val="100000"/>
              </a:lnSpc>
            </a:pPr>
            <a:r>
              <a:rPr lang="en-US" dirty="0"/>
              <a:t>Integrated with response mechanisms, and the EOP incident management process should be extended into recovery.</a:t>
            </a:r>
          </a:p>
          <a:p>
            <a:pPr>
              <a:lnSpc>
                <a:spcPct val="100000"/>
              </a:lnSpc>
            </a:pPr>
            <a:r>
              <a:rPr lang="en-US" dirty="0"/>
              <a:t>Recovery management transitions to regular agency management processes or some intermediate method defined by the responsible organizations.</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35</a:t>
            </a:fld>
            <a:endParaRPr lang="en-US"/>
          </a:p>
        </p:txBody>
      </p:sp>
    </p:spTree>
    <p:extLst>
      <p:ext uri="{BB962C8B-B14F-4D97-AF65-F5344CB8AC3E}">
        <p14:creationId xmlns:p14="http://schemas.microsoft.com/office/powerpoint/2010/main" val="32869794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37</a:t>
            </a:fld>
            <a:endParaRPr lang="en-US" dirty="0"/>
          </a:p>
        </p:txBody>
      </p:sp>
    </p:spTree>
    <p:extLst>
      <p:ext uri="{BB962C8B-B14F-4D97-AF65-F5344CB8AC3E}">
        <p14:creationId xmlns:p14="http://schemas.microsoft.com/office/powerpoint/2010/main" val="4452042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38</a:t>
            </a:fld>
            <a:endParaRPr lang="en-US"/>
          </a:p>
        </p:txBody>
      </p:sp>
    </p:spTree>
    <p:extLst>
      <p:ext uri="{BB962C8B-B14F-4D97-AF65-F5344CB8AC3E}">
        <p14:creationId xmlns:p14="http://schemas.microsoft.com/office/powerpoint/2010/main" val="12539002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Initial CASPER informed key public health issues and resource allocation. </a:t>
            </a:r>
          </a:p>
          <a:p>
            <a:r>
              <a:rPr lang="en-US" dirty="0"/>
              <a:t>CASPER was conducted 3 years later to measure progress in recovery and assess long-term health and mental health status.</a:t>
            </a:r>
          </a:p>
          <a:p>
            <a:r>
              <a:rPr lang="en-US" dirty="0"/>
              <a:t>Follow-up CASPER informed new concerns or unmet needs to share with officials.</a:t>
            </a:r>
          </a:p>
          <a:p>
            <a:endParaRPr lang="en-US" dirty="0"/>
          </a:p>
          <a:p>
            <a:endParaRPr lang="en-US" dirty="0"/>
          </a:p>
          <a:p>
            <a:r>
              <a:rPr lang="en-US" dirty="0"/>
              <a:t>Preparedness and response capabilities: </a:t>
            </a:r>
            <a:r>
              <a:rPr lang="en-US" b="1" dirty="0"/>
              <a:t>cap2 community recovery and cap 4 Emergency Public Information and Warning (informed communication methods as well)</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40</a:t>
            </a:fld>
            <a:endParaRPr lang="en-US" dirty="0"/>
          </a:p>
        </p:txBody>
      </p:sp>
    </p:spTree>
    <p:extLst>
      <p:ext uri="{BB962C8B-B14F-4D97-AF65-F5344CB8AC3E}">
        <p14:creationId xmlns:p14="http://schemas.microsoft.com/office/powerpoint/2010/main" val="10255218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venir" panose="020B0604020202020204"/>
              </a:rPr>
              <a:t>CDC Emergency Responder Health Monitoring Surveillance (ERHMS) is</a:t>
            </a:r>
            <a:r>
              <a:rPr lang="en-US" baseline="0" dirty="0">
                <a:latin typeface="Avenir" panose="020B0604020202020204"/>
              </a:rPr>
              <a:t> a </a:t>
            </a:r>
            <a:r>
              <a:rPr lang="en-US" dirty="0">
                <a:latin typeface="Arial" panose="020B0604020202020204" pitchFamily="34" charset="0"/>
                <a:cs typeface="Arial" panose="020B0604020202020204" pitchFamily="34" charset="0"/>
              </a:rPr>
              <a:t>health monitoring and surveillance framework for protecting responders through all phases of a response</a:t>
            </a:r>
          </a:p>
          <a:p>
            <a:endParaRPr lang="en-US" dirty="0">
              <a:latin typeface="Arial" panose="020B0604020202020204" pitchFamily="34" charset="0"/>
              <a:cs typeface="Arial" panose="020B0604020202020204" pitchFamily="34" charset="0"/>
            </a:endParaRPr>
          </a:p>
          <a:p>
            <a:pPr defTabSz="931774">
              <a:defRPr/>
            </a:pPr>
            <a:r>
              <a:rPr lang="en-US" dirty="0">
                <a:latin typeface="Avenir" panose="020B0604020202020204"/>
              </a:rPr>
              <a:t>This requires collaboration between epidemiology, industrial hygiene, and emergency managers. </a:t>
            </a:r>
            <a:r>
              <a:rPr lang="en-US" altLang="en-US" dirty="0">
                <a:solidFill>
                  <a:srgbClr val="000000"/>
                </a:solidFill>
                <a:latin typeface="Avenir" panose="020B0604020202020204"/>
              </a:rPr>
              <a:t>Functions under Safety Officer in ICS</a:t>
            </a:r>
          </a:p>
          <a:p>
            <a:pPr defTabSz="931774">
              <a:defRPr/>
            </a:pPr>
            <a:endParaRPr lang="en-US" dirty="0">
              <a:latin typeface="Arial" panose="020B0604020202020204" pitchFamily="34" charset="0"/>
              <a:cs typeface="Arial" panose="020B0604020202020204" pitchFamily="34" charset="0"/>
            </a:endParaRPr>
          </a:p>
          <a:p>
            <a:endParaRPr lang="en-US" dirty="0"/>
          </a:p>
          <a:p>
            <a:r>
              <a:rPr lang="en-US" dirty="0"/>
              <a:t>The National Institute for Occupational Safety and Health has</a:t>
            </a:r>
            <a:r>
              <a:rPr lang="en-US" baseline="0" dirty="0"/>
              <a:t> an</a:t>
            </a:r>
            <a:r>
              <a:rPr lang="en-US" dirty="0"/>
              <a:t> ERHMS Information Management System</a:t>
            </a:r>
            <a:r>
              <a:rPr lang="en-US" baseline="0" dirty="0"/>
              <a:t> with user guide and Training videos at that link on the slide.</a:t>
            </a:r>
            <a:endParaRPr lang="en-US" altLang="en-US" dirty="0"/>
          </a:p>
          <a:p>
            <a:endParaRPr lang="en-US" dirty="0"/>
          </a:p>
        </p:txBody>
      </p:sp>
      <p:sp>
        <p:nvSpPr>
          <p:cNvPr id="4" name="Slide Number Placeholder 3"/>
          <p:cNvSpPr>
            <a:spLocks noGrp="1"/>
          </p:cNvSpPr>
          <p:nvPr>
            <p:ph type="sldNum" sz="quarter" idx="10"/>
          </p:nvPr>
        </p:nvSpPr>
        <p:spPr/>
        <p:txBody>
          <a:bodyPr/>
          <a:lstStyle/>
          <a:p>
            <a:pPr defTabSz="465887">
              <a:defRPr/>
            </a:pPr>
            <a:fld id="{87EF82A5-417E-48F7-8BCB-2307B4BC7257}" type="slidenum">
              <a:rPr lang="en-US">
                <a:solidFill>
                  <a:prstClr val="black"/>
                </a:solidFill>
                <a:latin typeface="Calibri" panose="020F0502020204030204"/>
              </a:rPr>
              <a:pPr defTabSz="465887">
                <a:defRPr/>
              </a:pPr>
              <a:t>41</a:t>
            </a:fld>
            <a:endParaRPr lang="en-US">
              <a:solidFill>
                <a:prstClr val="black"/>
              </a:solidFill>
              <a:latin typeface="Calibri" panose="020F0502020204030204"/>
            </a:endParaRPr>
          </a:p>
        </p:txBody>
      </p:sp>
    </p:spTree>
    <p:extLst>
      <p:ext uri="{BB962C8B-B14F-4D97-AF65-F5344CB8AC3E}">
        <p14:creationId xmlns:p14="http://schemas.microsoft.com/office/powerpoint/2010/main" val="33227964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framework provides recommendations for</a:t>
            </a:r>
            <a:r>
              <a:rPr lang="en-US" baseline="0" dirty="0"/>
              <a:t> p</a:t>
            </a:r>
            <a:r>
              <a:rPr lang="en-US" dirty="0"/>
              <a:t>rotecting emergency responders during small and large emergencies in any setting</a:t>
            </a:r>
          </a:p>
          <a:p>
            <a:endParaRPr lang="en-US" dirty="0"/>
          </a:p>
          <a:p>
            <a:r>
              <a:rPr lang="en-US" dirty="0"/>
              <a:t>Pre-ready? Existing health concerns</a:t>
            </a:r>
            <a:r>
              <a:rPr lang="en-US" baseline="0" dirty="0"/>
              <a:t> inform assigned role or activities?</a:t>
            </a:r>
          </a:p>
          <a:p>
            <a:r>
              <a:rPr lang="en-US" dirty="0"/>
              <a:t>Deployment-what are the</a:t>
            </a:r>
            <a:r>
              <a:rPr lang="en-US" baseline="0" dirty="0"/>
              <a:t> risks? Are they encountering exposures or health issues? Do they need health care or more guidance? Do they need to return or be re-assigned ?</a:t>
            </a:r>
          </a:p>
          <a:p>
            <a:r>
              <a:rPr lang="en-US" baseline="0" dirty="0"/>
              <a:t>Post-what was their experience? Any on-going concerns to track or address?</a:t>
            </a:r>
            <a:endParaRPr lang="en-US" dirty="0"/>
          </a:p>
        </p:txBody>
      </p:sp>
      <p:sp>
        <p:nvSpPr>
          <p:cNvPr id="4" name="Slide Number Placeholder 3"/>
          <p:cNvSpPr>
            <a:spLocks noGrp="1"/>
          </p:cNvSpPr>
          <p:nvPr>
            <p:ph type="sldNum" sz="quarter" idx="10"/>
          </p:nvPr>
        </p:nvSpPr>
        <p:spPr/>
        <p:txBody>
          <a:bodyPr/>
          <a:lstStyle/>
          <a:p>
            <a:pPr defTabSz="465887">
              <a:defRPr/>
            </a:pPr>
            <a:fld id="{87EF82A5-417E-48F7-8BCB-2307B4BC7257}" type="slidenum">
              <a:rPr lang="en-US">
                <a:solidFill>
                  <a:prstClr val="black"/>
                </a:solidFill>
                <a:latin typeface="Calibri" panose="020F0502020204030204"/>
              </a:rPr>
              <a:pPr defTabSz="465887">
                <a:defRPr/>
              </a:pPr>
              <a:t>42</a:t>
            </a:fld>
            <a:endParaRPr lang="en-US">
              <a:solidFill>
                <a:prstClr val="black"/>
              </a:solidFill>
              <a:latin typeface="Calibri" panose="020F0502020204030204"/>
            </a:endParaRPr>
          </a:p>
        </p:txBody>
      </p:sp>
    </p:spTree>
    <p:extLst>
      <p:ext uri="{BB962C8B-B14F-4D97-AF65-F5344CB8AC3E}">
        <p14:creationId xmlns:p14="http://schemas.microsoft.com/office/powerpoint/2010/main" val="13993403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Agency for Toxic Substances and Disease registries created a rapid response registry to register responders and other exposed people quickly- 5</a:t>
            </a:r>
            <a:r>
              <a:rPr lang="en-US" baseline="0" dirty="0"/>
              <a:t> minute survey</a:t>
            </a:r>
            <a:endParaRPr lang="en-US" dirty="0"/>
          </a:p>
          <a:p>
            <a:endParaRPr lang="en-US" dirty="0"/>
          </a:p>
          <a:p>
            <a:r>
              <a:rPr lang="en-US" dirty="0"/>
              <a:t>States have also created their</a:t>
            </a:r>
            <a:r>
              <a:rPr lang="en-US" baseline="0" dirty="0"/>
              <a:t> own RRR to capture people on the scene for later follow-up</a:t>
            </a:r>
          </a:p>
          <a:p>
            <a:endParaRPr lang="en-US" baseline="0" dirty="0"/>
          </a:p>
          <a:p>
            <a:r>
              <a:rPr lang="en-US" dirty="0"/>
              <a:t>Survey instrument to register responders and other exposed persons</a:t>
            </a:r>
          </a:p>
          <a:p>
            <a:r>
              <a:rPr lang="en-US" dirty="0"/>
              <a:t>Two-page form that can be distributed on paper or electronically. </a:t>
            </a:r>
          </a:p>
          <a:p>
            <a:r>
              <a:rPr lang="en-US" dirty="0"/>
              <a:t>Implemented quickly to collect information to identify and people displaced or affected by a disaster. </a:t>
            </a:r>
          </a:p>
          <a:p>
            <a:r>
              <a:rPr lang="en-US" dirty="0"/>
              <a:t>Requires five minutes or less to collect basic information</a:t>
            </a:r>
          </a:p>
          <a:p>
            <a:endParaRPr lang="en-US" dirty="0"/>
          </a:p>
        </p:txBody>
      </p:sp>
      <p:sp>
        <p:nvSpPr>
          <p:cNvPr id="4" name="Slide Number Placeholder 3"/>
          <p:cNvSpPr>
            <a:spLocks noGrp="1"/>
          </p:cNvSpPr>
          <p:nvPr>
            <p:ph type="sldNum" sz="quarter" idx="10"/>
          </p:nvPr>
        </p:nvSpPr>
        <p:spPr/>
        <p:txBody>
          <a:bodyPr/>
          <a:lstStyle/>
          <a:p>
            <a:pPr defTabSz="465887">
              <a:defRPr/>
            </a:pPr>
            <a:fld id="{87EF82A5-417E-48F7-8BCB-2307B4BC7257}" type="slidenum">
              <a:rPr lang="en-US">
                <a:solidFill>
                  <a:prstClr val="black"/>
                </a:solidFill>
                <a:latin typeface="Calibri" panose="020F0502020204030204"/>
              </a:rPr>
              <a:pPr defTabSz="465887">
                <a:defRPr/>
              </a:pPr>
              <a:t>44</a:t>
            </a:fld>
            <a:endParaRPr lang="en-US">
              <a:solidFill>
                <a:prstClr val="black"/>
              </a:solidFill>
              <a:latin typeface="Calibri" panose="020F0502020204030204"/>
            </a:endParaRPr>
          </a:p>
        </p:txBody>
      </p:sp>
    </p:spTree>
    <p:extLst>
      <p:ext uri="{BB962C8B-B14F-4D97-AF65-F5344CB8AC3E}">
        <p14:creationId xmlns:p14="http://schemas.microsoft.com/office/powerpoint/2010/main" val="19623195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the roster is to collect basic information right away, a registry is a more formal assessment.  This would occur when you have funding to establish a registry and have identified your study population (narrowed down the population of interest who are eligible).</a:t>
            </a:r>
          </a:p>
          <a:p>
            <a:endParaRPr lang="en-US" dirty="0"/>
          </a:p>
          <a:p>
            <a:pPr lvl="0"/>
            <a:r>
              <a:rPr lang="en-US" dirty="0"/>
              <a:t>Health problems like exposure to environmental contaminant necessitate evaluation for long-term health implications.</a:t>
            </a:r>
          </a:p>
          <a:p>
            <a:pPr lvl="0"/>
            <a:endParaRPr lang="en-US" dirty="0"/>
          </a:p>
          <a:p>
            <a:pPr lvl="0"/>
            <a:r>
              <a:rPr lang="en-US" dirty="0"/>
              <a:t>Assess long-term health impacts from exposures</a:t>
            </a:r>
          </a:p>
        </p:txBody>
      </p:sp>
      <p:sp>
        <p:nvSpPr>
          <p:cNvPr id="4" name="Slide Number Placeholder 3"/>
          <p:cNvSpPr>
            <a:spLocks noGrp="1"/>
          </p:cNvSpPr>
          <p:nvPr>
            <p:ph type="sldNum" sz="quarter" idx="10"/>
          </p:nvPr>
        </p:nvSpPr>
        <p:spPr/>
        <p:txBody>
          <a:bodyPr/>
          <a:lstStyle/>
          <a:p>
            <a:pPr defTabSz="465887">
              <a:defRPr/>
            </a:pPr>
            <a:fld id="{87EF82A5-417E-48F7-8BCB-2307B4BC7257}" type="slidenum">
              <a:rPr lang="en-US">
                <a:solidFill>
                  <a:prstClr val="black"/>
                </a:solidFill>
                <a:latin typeface="Calibri" panose="020F0502020204030204"/>
              </a:rPr>
              <a:pPr defTabSz="465887">
                <a:defRPr/>
              </a:pPr>
              <a:t>45</a:t>
            </a:fld>
            <a:endParaRPr lang="en-US">
              <a:solidFill>
                <a:prstClr val="black"/>
              </a:solidFill>
              <a:latin typeface="Calibri" panose="020F0502020204030204"/>
            </a:endParaRPr>
          </a:p>
        </p:txBody>
      </p:sp>
    </p:spTree>
    <p:extLst>
      <p:ext uri="{BB962C8B-B14F-4D97-AF65-F5344CB8AC3E}">
        <p14:creationId xmlns:p14="http://schemas.microsoft.com/office/powerpoint/2010/main" val="39284527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Agency for Toxic Substances and Disease registries created a rapid response registry to register responders and other exposed people quickly- 5</a:t>
            </a:r>
            <a:r>
              <a:rPr lang="en-US" baseline="0" dirty="0"/>
              <a:t> minute survey</a:t>
            </a:r>
            <a:endParaRPr lang="en-US" dirty="0"/>
          </a:p>
          <a:p>
            <a:endParaRPr lang="en-US" dirty="0"/>
          </a:p>
          <a:p>
            <a:r>
              <a:rPr lang="en-US" dirty="0"/>
              <a:t>States have also created their</a:t>
            </a:r>
            <a:r>
              <a:rPr lang="en-US" baseline="0" dirty="0"/>
              <a:t> own RRR to capture people on the scene for later follow-up</a:t>
            </a:r>
          </a:p>
          <a:p>
            <a:endParaRPr lang="en-US" baseline="0" dirty="0"/>
          </a:p>
          <a:p>
            <a:r>
              <a:rPr lang="en-US" dirty="0"/>
              <a:t>Survey instrument to register responders and other exposed persons</a:t>
            </a:r>
          </a:p>
          <a:p>
            <a:r>
              <a:rPr lang="en-US" dirty="0"/>
              <a:t>Two-page form that can be distributed on paper or electronically. </a:t>
            </a:r>
          </a:p>
          <a:p>
            <a:r>
              <a:rPr lang="en-US" dirty="0"/>
              <a:t>Implemented quickly to collect information to identify and people displaced or affected by a disaster. </a:t>
            </a:r>
          </a:p>
          <a:p>
            <a:r>
              <a:rPr lang="en-US" dirty="0"/>
              <a:t>Requires five minutes or less to collect basic information</a:t>
            </a:r>
          </a:p>
        </p:txBody>
      </p:sp>
      <p:sp>
        <p:nvSpPr>
          <p:cNvPr id="4" name="Slide Number Placeholder 3"/>
          <p:cNvSpPr>
            <a:spLocks noGrp="1"/>
          </p:cNvSpPr>
          <p:nvPr>
            <p:ph type="sldNum" sz="quarter" idx="10"/>
          </p:nvPr>
        </p:nvSpPr>
        <p:spPr/>
        <p:txBody>
          <a:bodyPr/>
          <a:lstStyle/>
          <a:p>
            <a:fld id="{3C852DF5-1A72-479C-BE1C-4A17217D81C9}" type="slidenum">
              <a:rPr lang="en-US" smtClean="0"/>
              <a:t>46</a:t>
            </a:fld>
            <a:endParaRPr lang="en-US"/>
          </a:p>
        </p:txBody>
      </p:sp>
    </p:spTree>
    <p:extLst>
      <p:ext uri="{BB962C8B-B14F-4D97-AF65-F5344CB8AC3E}">
        <p14:creationId xmlns:p14="http://schemas.microsoft.com/office/powerpoint/2010/main" val="33095101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more recent registry, is CDC’s </a:t>
            </a:r>
            <a:r>
              <a:rPr lang="en-US" dirty="0" err="1"/>
              <a:t>Zika</a:t>
            </a:r>
            <a:r>
              <a:rPr lang="en-US" dirty="0"/>
              <a:t> pregnancy and infant registry. Pregnant women with lab confirmed </a:t>
            </a:r>
            <a:r>
              <a:rPr lang="en-US" dirty="0" err="1"/>
              <a:t>Zika</a:t>
            </a:r>
            <a:r>
              <a:rPr lang="en-US" dirty="0"/>
              <a:t> are included to identify adverse pregnancy outcomes to make recommendations to clinicians for care and </a:t>
            </a:r>
            <a:r>
              <a:rPr lang="en-US" dirty="0" err="1"/>
              <a:t>Zika</a:t>
            </a:r>
            <a:r>
              <a:rPr lang="en-US" dirty="0"/>
              <a:t> prevention.</a:t>
            </a:r>
          </a:p>
        </p:txBody>
      </p:sp>
      <p:sp>
        <p:nvSpPr>
          <p:cNvPr id="4" name="Slide Number Placeholder 3"/>
          <p:cNvSpPr>
            <a:spLocks noGrp="1"/>
          </p:cNvSpPr>
          <p:nvPr>
            <p:ph type="sldNum" sz="quarter" idx="10"/>
          </p:nvPr>
        </p:nvSpPr>
        <p:spPr/>
        <p:txBody>
          <a:bodyPr/>
          <a:lstStyle/>
          <a:p>
            <a:pPr defTabSz="465887">
              <a:defRPr/>
            </a:pPr>
            <a:fld id="{87EF82A5-417E-48F7-8BCB-2307B4BC7257}" type="slidenum">
              <a:rPr lang="en-US">
                <a:solidFill>
                  <a:prstClr val="black"/>
                </a:solidFill>
                <a:latin typeface="Calibri" panose="020F0502020204030204"/>
              </a:rPr>
              <a:pPr defTabSz="465887">
                <a:defRPr/>
              </a:pPr>
              <a:t>47</a:t>
            </a:fld>
            <a:endParaRPr lang="en-US">
              <a:solidFill>
                <a:prstClr val="black"/>
              </a:solidFill>
              <a:latin typeface="Calibri" panose="020F0502020204030204"/>
            </a:endParaRPr>
          </a:p>
        </p:txBody>
      </p:sp>
    </p:spTree>
    <p:extLst>
      <p:ext uri="{BB962C8B-B14F-4D97-AF65-F5344CB8AC3E}">
        <p14:creationId xmlns:p14="http://schemas.microsoft.com/office/powerpoint/2010/main" val="17111326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Several case–control studies following tornadoes in Texas and Oklahoma (1979, 1999) identified risk factors for death and injury.</a:t>
            </a:r>
            <a:r>
              <a:rPr lang="en-US" dirty="0">
                <a:hlinkClick r:id="rId3"/>
              </a:rPr>
              <a:t>76–78</a:t>
            </a:r>
            <a:r>
              <a:rPr lang="en-US" dirty="0"/>
              <a:t> </a:t>
            </a:r>
          </a:p>
          <a:p>
            <a:endParaRPr lang="en-US" dirty="0"/>
          </a:p>
          <a:p>
            <a:r>
              <a:rPr lang="en-US" dirty="0"/>
              <a:t>One study examined risks among occupants fleeing their homes in cars versus those who remained within structures, raising concerns about the relative safety of occupying cars during tornados.</a:t>
            </a:r>
            <a:r>
              <a:rPr lang="en-US" dirty="0">
                <a:hlinkClick r:id="rId4"/>
              </a:rPr>
              <a:t>79</a:t>
            </a:r>
            <a:endParaRPr lang="en-US" dirty="0"/>
          </a:p>
          <a:p>
            <a:endParaRPr lang="en-US" dirty="0"/>
          </a:p>
          <a:p>
            <a:r>
              <a:rPr lang="en-US" dirty="0"/>
              <a:t>Although typically conducted </a:t>
            </a:r>
            <a:r>
              <a:rPr lang="en-US" dirty="0" err="1"/>
              <a:t>postdisaster</a:t>
            </a:r>
            <a:r>
              <a:rPr lang="en-US" dirty="0"/>
              <a:t>, investigations and studies may be implemented long after life-saving emergency measures have been completed and issues requiring formal study have been identified.</a:t>
            </a:r>
          </a:p>
          <a:p>
            <a:endParaRPr lang="en-US" dirty="0"/>
          </a:p>
          <a:p>
            <a:r>
              <a:rPr lang="en-US" dirty="0"/>
              <a:t>May be more common knowledge now first determined with epi analysis.</a:t>
            </a:r>
          </a:p>
          <a:p>
            <a:endParaRPr lang="en-US" dirty="0"/>
          </a:p>
        </p:txBody>
      </p:sp>
      <p:sp>
        <p:nvSpPr>
          <p:cNvPr id="4" name="Slide Number Placeholder 3"/>
          <p:cNvSpPr>
            <a:spLocks noGrp="1"/>
          </p:cNvSpPr>
          <p:nvPr>
            <p:ph type="sldNum" sz="quarter" idx="10"/>
          </p:nvPr>
        </p:nvSpPr>
        <p:spPr/>
        <p:txBody>
          <a:bodyPr/>
          <a:lstStyle/>
          <a:p>
            <a:pPr defTabSz="465887">
              <a:defRPr/>
            </a:pPr>
            <a:fld id="{BE9E2912-1995-4BDB-A00B-CF3DED67DBDF}" type="slidenum">
              <a:rPr lang="en-US">
                <a:solidFill>
                  <a:prstClr val="black"/>
                </a:solidFill>
                <a:latin typeface="Calibri" panose="020F0502020204030204"/>
              </a:rPr>
              <a:pPr defTabSz="465887">
                <a:defRPr/>
              </a:pPr>
              <a:t>51</a:t>
            </a:fld>
            <a:endParaRPr lang="en-US">
              <a:solidFill>
                <a:prstClr val="black"/>
              </a:solidFill>
              <a:latin typeface="Calibri" panose="020F0502020204030204"/>
            </a:endParaRPr>
          </a:p>
        </p:txBody>
      </p:sp>
    </p:spTree>
    <p:extLst>
      <p:ext uri="{BB962C8B-B14F-4D97-AF65-F5344CB8AC3E}">
        <p14:creationId xmlns:p14="http://schemas.microsoft.com/office/powerpoint/2010/main" val="32850765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Char char="•"/>
            </a:pPr>
            <a:r>
              <a:rPr lang="en-US" altLang="en-US" dirty="0"/>
              <a:t>Review of medical records to:</a:t>
            </a:r>
          </a:p>
          <a:p>
            <a:pPr lvl="1"/>
            <a:r>
              <a:rPr lang="en-US" altLang="en-US" sz="2900" dirty="0"/>
              <a:t>Assess disaster-related injuries and deaths</a:t>
            </a:r>
          </a:p>
          <a:p>
            <a:pPr lvl="1"/>
            <a:r>
              <a:rPr lang="en-US" altLang="en-US" sz="2900" dirty="0"/>
              <a:t>Identify populations impacted</a:t>
            </a:r>
          </a:p>
          <a:p>
            <a:pPr lvl="1"/>
            <a:r>
              <a:rPr lang="en-US" altLang="en-US" sz="2900" dirty="0"/>
              <a:t>Protective actions taken</a:t>
            </a:r>
          </a:p>
          <a:p>
            <a:pPr defTabSz="931774">
              <a:defRPr/>
            </a:pPr>
            <a:endParaRPr lang="en-US" dirty="0">
              <a:solidFill>
                <a:srgbClr val="FF0000"/>
              </a:solidFill>
            </a:endParaRPr>
          </a:p>
          <a:p>
            <a:pPr defTabSz="931774">
              <a:defRPr/>
            </a:pPr>
            <a:r>
              <a:rPr lang="en-US" dirty="0">
                <a:solidFill>
                  <a:srgbClr val="FF0000"/>
                </a:solidFill>
              </a:rPr>
              <a:t>More</a:t>
            </a:r>
            <a:r>
              <a:rPr lang="en-US" baseline="0" dirty="0">
                <a:solidFill>
                  <a:srgbClr val="FF0000"/>
                </a:solidFill>
              </a:rPr>
              <a:t> traditional surveillance, would involve a retrospective review of injuries and deaths related to an event to characterize the impact and identify trends in the population and to inform protective actions for next time (feedback loop).</a:t>
            </a:r>
            <a:endParaRPr lang="en-US" dirty="0">
              <a:solidFill>
                <a:srgbClr val="FF0000"/>
              </a:solidFill>
            </a:endParaRPr>
          </a:p>
          <a:p>
            <a:endParaRPr lang="en-US" dirty="0"/>
          </a:p>
          <a:p>
            <a:endParaRPr lang="en-US" dirty="0"/>
          </a:p>
        </p:txBody>
      </p:sp>
      <p:sp>
        <p:nvSpPr>
          <p:cNvPr id="4" name="Slide Number Placeholder 3"/>
          <p:cNvSpPr>
            <a:spLocks noGrp="1"/>
          </p:cNvSpPr>
          <p:nvPr>
            <p:ph type="sldNum" sz="quarter" idx="10"/>
          </p:nvPr>
        </p:nvSpPr>
        <p:spPr/>
        <p:txBody>
          <a:bodyPr/>
          <a:lstStyle/>
          <a:p>
            <a:fld id="{3C852DF5-1A72-479C-BE1C-4A17217D81C9}" type="slidenum">
              <a:rPr lang="en-US" smtClean="0"/>
              <a:t>52</a:t>
            </a:fld>
            <a:endParaRPr lang="en-US"/>
          </a:p>
        </p:txBody>
      </p:sp>
    </p:spTree>
    <p:extLst>
      <p:ext uri="{BB962C8B-B14F-4D97-AF65-F5344CB8AC3E}">
        <p14:creationId xmlns:p14="http://schemas.microsoft.com/office/powerpoint/2010/main" val="27162333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informs our knowledge by</a:t>
            </a:r>
            <a:r>
              <a:rPr lang="en-US" baseline="0" dirty="0"/>
              <a:t> characterizing the injuries and deaths so we can message and inform public on the safe approach.</a:t>
            </a:r>
          </a:p>
          <a:p>
            <a:endParaRPr lang="en-US" baseline="0" dirty="0"/>
          </a:p>
          <a:p>
            <a:r>
              <a:rPr lang="en-US" baseline="0" dirty="0"/>
              <a:t>In this example, l more than half of the injuries and deaths were indirectly related, of these a large portion were due to cleanup and evacuation/seeking shelter.</a:t>
            </a:r>
            <a:endParaRPr lang="en-US" dirty="0"/>
          </a:p>
          <a:p>
            <a:endParaRPr lang="en-US" dirty="0"/>
          </a:p>
        </p:txBody>
      </p:sp>
      <p:sp>
        <p:nvSpPr>
          <p:cNvPr id="4" name="Slide Number Placeholder 3"/>
          <p:cNvSpPr>
            <a:spLocks noGrp="1"/>
          </p:cNvSpPr>
          <p:nvPr>
            <p:ph type="sldNum" sz="quarter" idx="10"/>
          </p:nvPr>
        </p:nvSpPr>
        <p:spPr/>
        <p:txBody>
          <a:bodyPr/>
          <a:lstStyle/>
          <a:p>
            <a:fld id="{3C852DF5-1A72-479C-BE1C-4A17217D81C9}" type="slidenum">
              <a:rPr lang="en-US" smtClean="0"/>
              <a:t>53</a:t>
            </a:fld>
            <a:endParaRPr lang="en-US"/>
          </a:p>
        </p:txBody>
      </p:sp>
    </p:spTree>
    <p:extLst>
      <p:ext uri="{BB962C8B-B14F-4D97-AF65-F5344CB8AC3E}">
        <p14:creationId xmlns:p14="http://schemas.microsoft.com/office/powerpoint/2010/main" val="15250469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venir" panose="020B0604020202020204"/>
              </a:rPr>
              <a:t>Research</a:t>
            </a:r>
            <a:r>
              <a:rPr lang="en-US" altLang="en-US" baseline="0" dirty="0">
                <a:latin typeface="Avenir" panose="020B0604020202020204"/>
              </a:rPr>
              <a:t> during disasters can occur with the disaster research response program.</a:t>
            </a:r>
            <a:endParaRPr lang="en-US" altLang="en-US" dirty="0">
              <a:latin typeface="Avenir" panose="020B0604020202020204"/>
            </a:endParaRPr>
          </a:p>
          <a:p>
            <a:endParaRPr lang="en-US" altLang="en-US" dirty="0">
              <a:latin typeface="Avenir" panose="020B0604020202020204"/>
            </a:endParaRPr>
          </a:p>
          <a:p>
            <a:r>
              <a:rPr lang="en-US" altLang="en-US" dirty="0">
                <a:latin typeface="Avenir" panose="020B0604020202020204"/>
              </a:rPr>
              <a:t>National Institute of Environmental Health Sciences (NIEHS) identified the </a:t>
            </a:r>
            <a:r>
              <a:rPr lang="en-US" altLang="en-US" b="1" dirty="0">
                <a:latin typeface="Avenir" panose="020B0604020202020204"/>
              </a:rPr>
              <a:t>need to rapidly perform critical health research during disaster response and recovery</a:t>
            </a:r>
          </a:p>
          <a:p>
            <a:endParaRPr lang="en-US" altLang="en-US" sz="2900" b="1" dirty="0">
              <a:latin typeface="Avenir" panose="020B0604020202020204"/>
            </a:endParaRPr>
          </a:p>
          <a:p>
            <a:r>
              <a:rPr lang="en-US" altLang="en-US" dirty="0">
                <a:latin typeface="Avenir" panose="020B0604020202020204"/>
              </a:rPr>
              <a:t>Program includes:</a:t>
            </a:r>
          </a:p>
          <a:p>
            <a:pPr lvl="1"/>
            <a:r>
              <a:rPr lang="en-US" altLang="en-US" dirty="0">
                <a:latin typeface="Avenir" panose="020B0604020202020204"/>
              </a:rPr>
              <a:t>Ready-to-go data collection tools (database of surveys, forms, etc.)</a:t>
            </a:r>
          </a:p>
          <a:p>
            <a:pPr lvl="1"/>
            <a:r>
              <a:rPr lang="en-US" altLang="en-US" dirty="0">
                <a:latin typeface="Avenir" panose="020B0604020202020204"/>
              </a:rPr>
              <a:t>Research protocols (IRB pre-approval)</a:t>
            </a:r>
          </a:p>
          <a:p>
            <a:pPr lvl="1"/>
            <a:r>
              <a:rPr lang="en-US" altLang="en-US" dirty="0">
                <a:latin typeface="Avenir" panose="020B0604020202020204"/>
              </a:rPr>
              <a:t>Training and exercises</a:t>
            </a:r>
          </a:p>
          <a:p>
            <a:pPr lvl="1"/>
            <a:r>
              <a:rPr lang="en-US" altLang="en-US" dirty="0">
                <a:latin typeface="Avenir" panose="020B0604020202020204"/>
              </a:rPr>
              <a:t>Network of trained research responders</a:t>
            </a:r>
          </a:p>
          <a:p>
            <a:endParaRPr lang="en-US" dirty="0"/>
          </a:p>
        </p:txBody>
      </p:sp>
      <p:sp>
        <p:nvSpPr>
          <p:cNvPr id="4" name="Slide Number Placeholder 3"/>
          <p:cNvSpPr>
            <a:spLocks noGrp="1"/>
          </p:cNvSpPr>
          <p:nvPr>
            <p:ph type="sldNum" sz="quarter" idx="10"/>
          </p:nvPr>
        </p:nvSpPr>
        <p:spPr/>
        <p:txBody>
          <a:bodyPr/>
          <a:lstStyle/>
          <a:p>
            <a:pPr defTabSz="465887">
              <a:defRPr/>
            </a:pPr>
            <a:fld id="{BE9E2912-1995-4BDB-A00B-CF3DED67DBDF}" type="slidenum">
              <a:rPr lang="en-US">
                <a:solidFill>
                  <a:prstClr val="black"/>
                </a:solidFill>
                <a:latin typeface="Calibri" panose="020F0502020204030204"/>
              </a:rPr>
              <a:pPr defTabSz="465887">
                <a:defRPr/>
              </a:pPr>
              <a:t>54</a:t>
            </a:fld>
            <a:endParaRPr lang="en-US">
              <a:solidFill>
                <a:prstClr val="black"/>
              </a:solidFill>
              <a:latin typeface="Calibri" panose="020F0502020204030204"/>
            </a:endParaRPr>
          </a:p>
        </p:txBody>
      </p:sp>
    </p:spTree>
    <p:extLst>
      <p:ext uri="{BB962C8B-B14F-4D97-AF65-F5344CB8AC3E}">
        <p14:creationId xmlns:p14="http://schemas.microsoft.com/office/powerpoint/2010/main" val="28374602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CSTE DE tool repository: https://www.cste.org/page/epidisaster</a:t>
            </a:r>
          </a:p>
          <a:p>
            <a:r>
              <a:rPr lang="en-US" dirty="0"/>
              <a:t>NEW DE resource guide: https://cdn.ymaws.com/www.cste.org/resource/resmgr/disasterepi/DE_Resource_Guide_Final_v3.pdf</a:t>
            </a:r>
          </a:p>
          <a:p>
            <a:r>
              <a:rPr lang="en-US" dirty="0"/>
              <a:t>CDC DE primer: https://www.cdc.gov/nceh/hsb/disaster/Disaster_Surveillance_508.pdf</a:t>
            </a:r>
          </a:p>
          <a:p>
            <a:endParaRPr lang="en-US" dirty="0"/>
          </a:p>
          <a:p>
            <a:r>
              <a:rPr lang="en-US" dirty="0"/>
              <a:t>DE methods and applications by Dr. Jen Horney, teaching classes at U of Delaware</a:t>
            </a:r>
          </a:p>
        </p:txBody>
      </p:sp>
      <p:sp>
        <p:nvSpPr>
          <p:cNvPr id="4" name="Slide Number Placeholder 3"/>
          <p:cNvSpPr>
            <a:spLocks noGrp="1"/>
          </p:cNvSpPr>
          <p:nvPr>
            <p:ph type="sldNum" sz="quarter" idx="5"/>
          </p:nvPr>
        </p:nvSpPr>
        <p:spPr/>
        <p:txBody>
          <a:bodyPr/>
          <a:lstStyle/>
          <a:p>
            <a:fld id="{4EF48850-547B-49C8-82EE-DBCB0B37F5AC}" type="slidenum">
              <a:rPr lang="en-US" smtClean="0"/>
              <a:t>67</a:t>
            </a:fld>
            <a:endParaRPr lang="en-US" dirty="0"/>
          </a:p>
        </p:txBody>
      </p:sp>
    </p:spTree>
    <p:extLst>
      <p:ext uri="{BB962C8B-B14F-4D97-AF65-F5344CB8AC3E}">
        <p14:creationId xmlns:p14="http://schemas.microsoft.com/office/powerpoint/2010/main" val="35728267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 eLearning Modules – </a:t>
            </a:r>
          </a:p>
          <a:p>
            <a:pPr marL="171450" indent="-171450">
              <a:buFont typeface="Arial" panose="020B0604020202020204" pitchFamily="34" charset="0"/>
              <a:buChar char="•"/>
            </a:pPr>
            <a:r>
              <a:rPr lang="en-US" dirty="0"/>
              <a:t>Module 1: direct &amp; indirect impact on public health in different types of communities </a:t>
            </a:r>
          </a:p>
          <a:p>
            <a:pPr marL="171450" indent="-171450">
              <a:buFont typeface="Arial" panose="020B0604020202020204" pitchFamily="34" charset="0"/>
              <a:buChar char="•"/>
            </a:pPr>
            <a:r>
              <a:rPr lang="en-US" dirty="0"/>
              <a:t>Module 2: </a:t>
            </a:r>
          </a:p>
          <a:p>
            <a:pPr marL="171450" indent="-171450">
              <a:buFont typeface="Arial" panose="020B0604020202020204" pitchFamily="34" charset="0"/>
              <a:buChar char="•"/>
            </a:pPr>
            <a:r>
              <a:rPr lang="en-US" dirty="0"/>
              <a:t>Module 3: CASPER -</a:t>
            </a:r>
            <a:r>
              <a:rPr lang="en-US" dirty="0">
                <a:sym typeface="Wingdings" panose="05000000000000000000" pitchFamily="2" charset="2"/>
              </a:rPr>
              <a:t> review of the CASPER methodology, when to conduct and data analysis </a:t>
            </a:r>
            <a:endParaRPr lang="en-US" dirty="0"/>
          </a:p>
          <a:p>
            <a:pPr marL="171450" indent="-171450">
              <a:buFont typeface="Arial" panose="020B0604020202020204" pitchFamily="34" charset="0"/>
              <a:buChar char="•"/>
            </a:pPr>
            <a:r>
              <a:rPr lang="en-US" dirty="0"/>
              <a:t>Module 4: Disaster Surveillance </a:t>
            </a:r>
            <a:r>
              <a:rPr lang="en-US" dirty="0">
                <a:sym typeface="Wingdings" panose="05000000000000000000" pitchFamily="2" charset="2"/>
              </a:rPr>
              <a:t> includes information on why disaster surveillance is important, the purpose of morbidity and mortality surveillance during a response and tools to assist </a:t>
            </a:r>
            <a:endParaRPr lang="en-US" dirty="0"/>
          </a:p>
          <a:p>
            <a:endParaRPr lang="en-US" dirty="0"/>
          </a:p>
          <a:p>
            <a:r>
              <a:rPr lang="en-US" dirty="0"/>
              <a:t>CASPER – Community Assessment for Public Health Emergency Response – CDC offers a state-based, in-person training, and an online module as a part of the larger DE learning and training series </a:t>
            </a:r>
          </a:p>
          <a:p>
            <a:endParaRPr lang="en-US" dirty="0"/>
          </a:p>
          <a:p>
            <a:r>
              <a:rPr lang="en-US" dirty="0"/>
              <a:t>ERHMS Info Manager – developed by CDC NIOSH, and is a software product that can be used to implement the ERHMS framework </a:t>
            </a:r>
          </a:p>
          <a:p>
            <a:endParaRPr lang="en-US" dirty="0"/>
          </a:p>
          <a:p>
            <a:r>
              <a:rPr lang="en-US" dirty="0"/>
              <a:t>CDART – scenario driven, surveys and tools to help standardize the evaluation process for public health and healthcare preparedness; developed by ATSDR</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68</a:t>
            </a:fld>
            <a:endParaRPr lang="en-US"/>
          </a:p>
        </p:txBody>
      </p:sp>
    </p:spTree>
    <p:extLst>
      <p:ext uri="{BB962C8B-B14F-4D97-AF65-F5344CB8AC3E}">
        <p14:creationId xmlns:p14="http://schemas.microsoft.com/office/powerpoint/2010/main" val="34594319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Toxicological outbreak investigation </a:t>
            </a:r>
            <a:r>
              <a:rPr lang="en-US" dirty="0">
                <a:sym typeface="Wingdings" panose="05000000000000000000" pitchFamily="2" charset="2"/>
              </a:rPr>
              <a:t> basic information and customizable documents that can be used during an outbreak investigation, for outbreaks caused by non-infectious, toxic agents. </a:t>
            </a:r>
          </a:p>
          <a:p>
            <a:endParaRPr lang="en-US" dirty="0">
              <a:sym typeface="Wingdings" panose="05000000000000000000" pitchFamily="2" charset="2"/>
            </a:endParaRPr>
          </a:p>
          <a:p>
            <a:r>
              <a:rPr lang="en-US" dirty="0">
                <a:sym typeface="Wingdings" panose="05000000000000000000" pitchFamily="2" charset="2"/>
              </a:rPr>
              <a:t>Epi CASE  Toolkit -&gt; </a:t>
            </a: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69</a:t>
            </a:fld>
            <a:endParaRPr lang="en-US"/>
          </a:p>
        </p:txBody>
      </p:sp>
    </p:spTree>
    <p:extLst>
      <p:ext uri="{BB962C8B-B14F-4D97-AF65-F5344CB8AC3E}">
        <p14:creationId xmlns:p14="http://schemas.microsoft.com/office/powerpoint/2010/main" val="15568044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70</a:t>
            </a:fld>
            <a:endParaRPr lang="en-US"/>
          </a:p>
        </p:txBody>
      </p:sp>
    </p:spTree>
    <p:extLst>
      <p:ext uri="{BB962C8B-B14F-4D97-AF65-F5344CB8AC3E}">
        <p14:creationId xmlns:p14="http://schemas.microsoft.com/office/powerpoint/2010/main" val="22246316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8CB69-9915-D045-84F9-626B52080EC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BCEEC30-9216-024A-B3C7-DD72F353F5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FC38C82-3D41-1A47-B9EF-E98F1AAD0E69}"/>
              </a:ext>
            </a:extLst>
          </p:cNvPr>
          <p:cNvSpPr>
            <a:spLocks noGrp="1"/>
          </p:cNvSpPr>
          <p:nvPr>
            <p:ph type="dt" sz="half" idx="10"/>
          </p:nvPr>
        </p:nvSpPr>
        <p:spPr/>
        <p:txBody>
          <a:bodyPr/>
          <a:lstStyle/>
          <a:p>
            <a:fld id="{ECE8FF46-8001-E14A-AA61-41FE7504AE09}" type="datetimeFigureOut">
              <a:rPr lang="en-US" smtClean="0"/>
              <a:t>4/10/2023</a:t>
            </a:fld>
            <a:endParaRPr lang="en-US"/>
          </a:p>
        </p:txBody>
      </p:sp>
      <p:sp>
        <p:nvSpPr>
          <p:cNvPr id="5" name="Footer Placeholder 4">
            <a:extLst>
              <a:ext uri="{FF2B5EF4-FFF2-40B4-BE49-F238E27FC236}">
                <a16:creationId xmlns:a16="http://schemas.microsoft.com/office/drawing/2014/main" id="{A795B674-4276-E84D-B34A-BB300C499E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0C587D-82E5-934A-81EE-BE50A21CA84F}"/>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3221040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C7983-2F22-1748-B3F0-BA39B2A0E1B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7CD728A-00B4-2E45-836E-5C4AF376A88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F25A88-92C2-6A48-AACF-88F196E35646}"/>
              </a:ext>
            </a:extLst>
          </p:cNvPr>
          <p:cNvSpPr>
            <a:spLocks noGrp="1"/>
          </p:cNvSpPr>
          <p:nvPr>
            <p:ph type="dt" sz="half" idx="10"/>
          </p:nvPr>
        </p:nvSpPr>
        <p:spPr/>
        <p:txBody>
          <a:bodyPr/>
          <a:lstStyle/>
          <a:p>
            <a:fld id="{ECE8FF46-8001-E14A-AA61-41FE7504AE09}" type="datetimeFigureOut">
              <a:rPr lang="en-US" smtClean="0"/>
              <a:t>4/10/2023</a:t>
            </a:fld>
            <a:endParaRPr lang="en-US"/>
          </a:p>
        </p:txBody>
      </p:sp>
      <p:sp>
        <p:nvSpPr>
          <p:cNvPr id="5" name="Footer Placeholder 4">
            <a:extLst>
              <a:ext uri="{FF2B5EF4-FFF2-40B4-BE49-F238E27FC236}">
                <a16:creationId xmlns:a16="http://schemas.microsoft.com/office/drawing/2014/main" id="{3F799C8F-13C3-8449-960A-DF42E0D3B8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330B2F-BEA0-A04C-A546-A4EC8BEC617B}"/>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354300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FA902-0634-4246-A38B-09ABB1ED11E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C5B863-AFD9-B046-9BF8-0ADB77FF28F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6A119FA-1F29-1E45-916B-4EC214A41AA2}"/>
              </a:ext>
            </a:extLst>
          </p:cNvPr>
          <p:cNvSpPr>
            <a:spLocks noGrp="1"/>
          </p:cNvSpPr>
          <p:nvPr>
            <p:ph type="dt" sz="half" idx="10"/>
          </p:nvPr>
        </p:nvSpPr>
        <p:spPr/>
        <p:txBody>
          <a:bodyPr/>
          <a:lstStyle/>
          <a:p>
            <a:fld id="{ECE8FF46-8001-E14A-AA61-41FE7504AE09}" type="datetimeFigureOut">
              <a:rPr lang="en-US" smtClean="0"/>
              <a:t>4/10/2023</a:t>
            </a:fld>
            <a:endParaRPr lang="en-US"/>
          </a:p>
        </p:txBody>
      </p:sp>
      <p:sp>
        <p:nvSpPr>
          <p:cNvPr id="5" name="Footer Placeholder 4">
            <a:extLst>
              <a:ext uri="{FF2B5EF4-FFF2-40B4-BE49-F238E27FC236}">
                <a16:creationId xmlns:a16="http://schemas.microsoft.com/office/drawing/2014/main" id="{1658C490-EA65-CD44-99E7-83FCB7A892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2A15E4-1412-8740-8363-F09135949812}"/>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3183141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1D34C-87B2-9445-A93A-13724CC9BA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103970F-38D5-574E-AAAF-483BADF82CD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957AAE5-6B79-2548-95A2-09E26464F09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D7F333C-B8F5-7B44-82C0-00F73D8ADA57}"/>
              </a:ext>
            </a:extLst>
          </p:cNvPr>
          <p:cNvSpPr>
            <a:spLocks noGrp="1"/>
          </p:cNvSpPr>
          <p:nvPr>
            <p:ph type="dt" sz="half" idx="10"/>
          </p:nvPr>
        </p:nvSpPr>
        <p:spPr/>
        <p:txBody>
          <a:bodyPr/>
          <a:lstStyle/>
          <a:p>
            <a:fld id="{ECE8FF46-8001-E14A-AA61-41FE7504AE09}" type="datetimeFigureOut">
              <a:rPr lang="en-US" smtClean="0"/>
              <a:t>4/10/2023</a:t>
            </a:fld>
            <a:endParaRPr lang="en-US"/>
          </a:p>
        </p:txBody>
      </p:sp>
      <p:sp>
        <p:nvSpPr>
          <p:cNvPr id="6" name="Footer Placeholder 5">
            <a:extLst>
              <a:ext uri="{FF2B5EF4-FFF2-40B4-BE49-F238E27FC236}">
                <a16:creationId xmlns:a16="http://schemas.microsoft.com/office/drawing/2014/main" id="{990C39B4-C7A8-8647-93B6-31B882F8BA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00DE92-71A8-FE47-9162-3A4FE60DA45A}"/>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801457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44731-4718-D345-AF25-1BFD7C3C0EF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8F1ECB8-2AE6-8A4D-A313-9D8D256F672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585B13-A3D3-7A44-9141-3F371EB48F3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0ADBB67-4B09-3A4A-ACD0-9D5C333C93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7AEE0B7-5047-FD48-A555-CDE10C7A94A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078DDFE-D244-7845-8416-115A6991D647}"/>
              </a:ext>
            </a:extLst>
          </p:cNvPr>
          <p:cNvSpPr>
            <a:spLocks noGrp="1"/>
          </p:cNvSpPr>
          <p:nvPr>
            <p:ph type="dt" sz="half" idx="10"/>
          </p:nvPr>
        </p:nvSpPr>
        <p:spPr/>
        <p:txBody>
          <a:bodyPr/>
          <a:lstStyle/>
          <a:p>
            <a:fld id="{ECE8FF46-8001-E14A-AA61-41FE7504AE09}" type="datetimeFigureOut">
              <a:rPr lang="en-US" smtClean="0"/>
              <a:t>4/10/2023</a:t>
            </a:fld>
            <a:endParaRPr lang="en-US"/>
          </a:p>
        </p:txBody>
      </p:sp>
      <p:sp>
        <p:nvSpPr>
          <p:cNvPr id="8" name="Footer Placeholder 7">
            <a:extLst>
              <a:ext uri="{FF2B5EF4-FFF2-40B4-BE49-F238E27FC236}">
                <a16:creationId xmlns:a16="http://schemas.microsoft.com/office/drawing/2014/main" id="{53717019-1119-E04E-86BE-5C0112616BF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E7EC6CF-D189-874D-AB78-4EB37C635129}"/>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1586893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67FEF-8AC7-0D4D-BDD3-37815A7F5F2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5B81038-4EEC-EC4B-BD82-EEA28982C5EA}"/>
              </a:ext>
            </a:extLst>
          </p:cNvPr>
          <p:cNvSpPr>
            <a:spLocks noGrp="1"/>
          </p:cNvSpPr>
          <p:nvPr>
            <p:ph type="dt" sz="half" idx="10"/>
          </p:nvPr>
        </p:nvSpPr>
        <p:spPr/>
        <p:txBody>
          <a:bodyPr/>
          <a:lstStyle/>
          <a:p>
            <a:fld id="{ECE8FF46-8001-E14A-AA61-41FE7504AE09}" type="datetimeFigureOut">
              <a:rPr lang="en-US" smtClean="0"/>
              <a:t>4/10/2023</a:t>
            </a:fld>
            <a:endParaRPr lang="en-US"/>
          </a:p>
        </p:txBody>
      </p:sp>
      <p:sp>
        <p:nvSpPr>
          <p:cNvPr id="4" name="Footer Placeholder 3">
            <a:extLst>
              <a:ext uri="{FF2B5EF4-FFF2-40B4-BE49-F238E27FC236}">
                <a16:creationId xmlns:a16="http://schemas.microsoft.com/office/drawing/2014/main" id="{D2F9FB57-DAC8-6940-BBB6-72942465270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3309A1C-24BE-C449-81E8-1B30C7BC6E7A}"/>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854340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70A210-B90B-D840-8539-7FA5A8C01FB7}"/>
              </a:ext>
            </a:extLst>
          </p:cNvPr>
          <p:cNvSpPr>
            <a:spLocks noGrp="1"/>
          </p:cNvSpPr>
          <p:nvPr>
            <p:ph type="dt" sz="half" idx="10"/>
          </p:nvPr>
        </p:nvSpPr>
        <p:spPr/>
        <p:txBody>
          <a:bodyPr/>
          <a:lstStyle/>
          <a:p>
            <a:fld id="{ECE8FF46-8001-E14A-AA61-41FE7504AE09}" type="datetimeFigureOut">
              <a:rPr lang="en-US" smtClean="0"/>
              <a:t>4/10/2023</a:t>
            </a:fld>
            <a:endParaRPr lang="en-US"/>
          </a:p>
        </p:txBody>
      </p:sp>
      <p:sp>
        <p:nvSpPr>
          <p:cNvPr id="3" name="Footer Placeholder 2">
            <a:extLst>
              <a:ext uri="{FF2B5EF4-FFF2-40B4-BE49-F238E27FC236}">
                <a16:creationId xmlns:a16="http://schemas.microsoft.com/office/drawing/2014/main" id="{D2027594-ABCC-A841-8F02-A431DBA312C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01D23F2-6D66-634D-9F6E-C3568081833C}"/>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2227699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E8149-2D36-B346-A76A-5A38F04BFE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18AF6E9-D70D-5341-A6D6-0B2DD89853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DE1801F-3CD1-DD44-AC99-3CC6719CFB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E5EB95-28E7-7E4A-8D8A-7ABF81193D16}"/>
              </a:ext>
            </a:extLst>
          </p:cNvPr>
          <p:cNvSpPr>
            <a:spLocks noGrp="1"/>
          </p:cNvSpPr>
          <p:nvPr>
            <p:ph type="dt" sz="half" idx="10"/>
          </p:nvPr>
        </p:nvSpPr>
        <p:spPr/>
        <p:txBody>
          <a:bodyPr/>
          <a:lstStyle/>
          <a:p>
            <a:fld id="{ECE8FF46-8001-E14A-AA61-41FE7504AE09}" type="datetimeFigureOut">
              <a:rPr lang="en-US" smtClean="0"/>
              <a:t>4/10/2023</a:t>
            </a:fld>
            <a:endParaRPr lang="en-US"/>
          </a:p>
        </p:txBody>
      </p:sp>
      <p:sp>
        <p:nvSpPr>
          <p:cNvPr id="6" name="Footer Placeholder 5">
            <a:extLst>
              <a:ext uri="{FF2B5EF4-FFF2-40B4-BE49-F238E27FC236}">
                <a16:creationId xmlns:a16="http://schemas.microsoft.com/office/drawing/2014/main" id="{E01C50C7-0028-8A45-AADA-AE4ADC824A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27AEB4-00D6-CC43-A2E9-56055F73F8C2}"/>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2002131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57D4F-B860-7F4D-9F0A-322A74E0C5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742B676-8EAC-5D44-A3B4-9B3599EF96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9C3A853-E85A-B54B-8F62-387CFBEB9A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98B514-69F7-F74E-90CE-352A31E14BDD}"/>
              </a:ext>
            </a:extLst>
          </p:cNvPr>
          <p:cNvSpPr>
            <a:spLocks noGrp="1"/>
          </p:cNvSpPr>
          <p:nvPr>
            <p:ph type="dt" sz="half" idx="10"/>
          </p:nvPr>
        </p:nvSpPr>
        <p:spPr/>
        <p:txBody>
          <a:bodyPr/>
          <a:lstStyle/>
          <a:p>
            <a:fld id="{ECE8FF46-8001-E14A-AA61-41FE7504AE09}" type="datetimeFigureOut">
              <a:rPr lang="en-US" smtClean="0"/>
              <a:t>4/10/2023</a:t>
            </a:fld>
            <a:endParaRPr lang="en-US"/>
          </a:p>
        </p:txBody>
      </p:sp>
      <p:sp>
        <p:nvSpPr>
          <p:cNvPr id="6" name="Footer Placeholder 5">
            <a:extLst>
              <a:ext uri="{FF2B5EF4-FFF2-40B4-BE49-F238E27FC236}">
                <a16:creationId xmlns:a16="http://schemas.microsoft.com/office/drawing/2014/main" id="{AA8E9426-88B1-6F43-AC56-0EA4B4A93C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21EC78-0855-1349-B40E-479D621F6E24}"/>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878761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E3100-9196-F440-8981-04B40641177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44721A0-A92E-9347-9AEA-D3C6903444D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8BA467-94D4-8D4F-9E53-A97D7707FD3F}"/>
              </a:ext>
            </a:extLst>
          </p:cNvPr>
          <p:cNvSpPr>
            <a:spLocks noGrp="1"/>
          </p:cNvSpPr>
          <p:nvPr>
            <p:ph type="dt" sz="half" idx="10"/>
          </p:nvPr>
        </p:nvSpPr>
        <p:spPr/>
        <p:txBody>
          <a:bodyPr/>
          <a:lstStyle/>
          <a:p>
            <a:fld id="{ECE8FF46-8001-E14A-AA61-41FE7504AE09}" type="datetimeFigureOut">
              <a:rPr lang="en-US" smtClean="0"/>
              <a:t>4/10/2023</a:t>
            </a:fld>
            <a:endParaRPr lang="en-US"/>
          </a:p>
        </p:txBody>
      </p:sp>
      <p:sp>
        <p:nvSpPr>
          <p:cNvPr id="5" name="Footer Placeholder 4">
            <a:extLst>
              <a:ext uri="{FF2B5EF4-FFF2-40B4-BE49-F238E27FC236}">
                <a16:creationId xmlns:a16="http://schemas.microsoft.com/office/drawing/2014/main" id="{24613B0D-301A-E84D-91A6-8695F50075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CA1742-6D64-6248-9261-74E80953AFD6}"/>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29079305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D4DD11-F81B-0F43-8AC6-DFE4861A742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B70B34B-FBAF-4C4F-966F-436A649A6A2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F5BB34-21A1-9145-8984-94980A99A1F6}"/>
              </a:ext>
            </a:extLst>
          </p:cNvPr>
          <p:cNvSpPr>
            <a:spLocks noGrp="1"/>
          </p:cNvSpPr>
          <p:nvPr>
            <p:ph type="dt" sz="half" idx="10"/>
          </p:nvPr>
        </p:nvSpPr>
        <p:spPr/>
        <p:txBody>
          <a:bodyPr/>
          <a:lstStyle/>
          <a:p>
            <a:fld id="{ECE8FF46-8001-E14A-AA61-41FE7504AE09}" type="datetimeFigureOut">
              <a:rPr lang="en-US" smtClean="0"/>
              <a:t>4/10/2023</a:t>
            </a:fld>
            <a:endParaRPr lang="en-US"/>
          </a:p>
        </p:txBody>
      </p:sp>
      <p:sp>
        <p:nvSpPr>
          <p:cNvPr id="5" name="Footer Placeholder 4">
            <a:extLst>
              <a:ext uri="{FF2B5EF4-FFF2-40B4-BE49-F238E27FC236}">
                <a16:creationId xmlns:a16="http://schemas.microsoft.com/office/drawing/2014/main" id="{6F6FEE0A-D8AE-BE4F-B4A9-25A6537781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4E73CC-0DFC-2E43-809B-46BDE2719964}"/>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3897379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Data Slide (for content heavy tables and charts)">
    <p:spTree>
      <p:nvGrpSpPr>
        <p:cNvPr id="1" name=""/>
        <p:cNvGrpSpPr/>
        <p:nvPr/>
      </p:nvGrpSpPr>
      <p:grpSpPr>
        <a:xfrm>
          <a:off x="0" y="0"/>
          <a:ext cx="0" cy="0"/>
          <a:chOff x="0" y="0"/>
          <a:chExt cx="0" cy="0"/>
        </a:xfrm>
      </p:grpSpPr>
      <p:sp>
        <p:nvSpPr>
          <p:cNvPr id="13" name="Rectangle 12"/>
          <p:cNvSpPr>
            <a:spLocks noChangeArrowheads="1"/>
          </p:cNvSpPr>
          <p:nvPr userDrawn="1"/>
        </p:nvSpPr>
        <p:spPr bwMode="auto">
          <a:xfrm>
            <a:off x="8105921" y="6736861"/>
            <a:ext cx="804308" cy="121139"/>
          </a:xfrm>
          <a:prstGeom prst="rect">
            <a:avLst/>
          </a:prstGeom>
          <a:solidFill>
            <a:srgbClr val="0072CE"/>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14" name="Rectangle 13"/>
          <p:cNvSpPr>
            <a:spLocks noChangeArrowheads="1"/>
          </p:cNvSpPr>
          <p:nvPr userDrawn="1"/>
        </p:nvSpPr>
        <p:spPr bwMode="auto">
          <a:xfrm>
            <a:off x="8899739" y="6736861"/>
            <a:ext cx="804308" cy="121139"/>
          </a:xfrm>
          <a:prstGeom prst="rect">
            <a:avLst/>
          </a:prstGeom>
          <a:solidFill>
            <a:srgbClr val="53585B"/>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15" name="Rectangle 14"/>
          <p:cNvSpPr>
            <a:spLocks noChangeArrowheads="1"/>
          </p:cNvSpPr>
          <p:nvPr userDrawn="1"/>
        </p:nvSpPr>
        <p:spPr bwMode="auto">
          <a:xfrm>
            <a:off x="9704045" y="6736861"/>
            <a:ext cx="804963" cy="121139"/>
          </a:xfrm>
          <a:prstGeom prst="rect">
            <a:avLst/>
          </a:prstGeom>
          <a:solidFill>
            <a:srgbClr val="01A0E1"/>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16" name="Rectangle 15"/>
          <p:cNvSpPr>
            <a:spLocks noChangeArrowheads="1"/>
          </p:cNvSpPr>
          <p:nvPr userDrawn="1"/>
        </p:nvSpPr>
        <p:spPr bwMode="auto">
          <a:xfrm>
            <a:off x="10490548" y="6736861"/>
            <a:ext cx="1698155" cy="121139"/>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17" name="Rectangle 20"/>
          <p:cNvSpPr>
            <a:spLocks noChangeArrowheads="1"/>
          </p:cNvSpPr>
          <p:nvPr userDrawn="1"/>
        </p:nvSpPr>
        <p:spPr bwMode="auto">
          <a:xfrm>
            <a:off x="-6296" y="6736861"/>
            <a:ext cx="7574195" cy="121139"/>
          </a:xfrm>
          <a:prstGeom prst="rect">
            <a:avLst/>
          </a:prstGeom>
          <a:solidFill>
            <a:srgbClr val="003057"/>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18" name="Rectangle 17"/>
          <p:cNvSpPr>
            <a:spLocks noChangeArrowheads="1"/>
          </p:cNvSpPr>
          <p:nvPr userDrawn="1"/>
        </p:nvSpPr>
        <p:spPr bwMode="auto">
          <a:xfrm>
            <a:off x="7301613" y="6736861"/>
            <a:ext cx="804308" cy="121139"/>
          </a:xfrm>
          <a:prstGeom prst="rect">
            <a:avLst/>
          </a:prstGeom>
          <a:solidFill>
            <a:srgbClr val="D22730"/>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 name="Title 1"/>
          <p:cNvSpPr>
            <a:spLocks noGrp="1"/>
          </p:cNvSpPr>
          <p:nvPr userDrawn="1">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057"/>
                </a:solidFill>
                <a:effectLst/>
                <a:latin typeface="Calibri" pitchFamily="34" charset="0"/>
              </a:defRPr>
            </a:lvl1pPr>
          </a:lstStyle>
          <a:p>
            <a:r>
              <a:rPr lang="en-US" dirty="0"/>
              <a:t>Bottom band: CS</a:t>
            </a:r>
          </a:p>
        </p:txBody>
      </p:sp>
      <p:sp>
        <p:nvSpPr>
          <p:cNvPr id="6" name="Text Placeholder 7"/>
          <p:cNvSpPr>
            <a:spLocks noGrp="1"/>
          </p:cNvSpPr>
          <p:nvPr userDrawn="1">
            <p:ph type="body" sz="quarter" idx="10"/>
          </p:nvPr>
        </p:nvSpPr>
        <p:spPr>
          <a:xfrm>
            <a:off x="609600" y="1545167"/>
            <a:ext cx="10972800" cy="4455584"/>
          </a:xfrm>
        </p:spPr>
        <p:txBody>
          <a:bodyPr/>
          <a:lstStyle>
            <a:lvl1pPr marL="457189" indent="-457189">
              <a:buClr>
                <a:srgbClr val="D22730"/>
              </a:buClr>
              <a:buFont typeface="Wingdings" panose="05000000000000000000" pitchFamily="2" charset="2"/>
              <a:buChar char="§"/>
              <a:defRPr sz="2667">
                <a:solidFill>
                  <a:srgbClr val="00213D"/>
                </a:solidFill>
              </a:defRPr>
            </a:lvl1pPr>
            <a:lvl2pPr>
              <a:buClr>
                <a:srgbClr val="003057"/>
              </a:buClr>
              <a:defRPr sz="2667">
                <a:solidFill>
                  <a:srgbClr val="00213D"/>
                </a:solidFill>
              </a:defRPr>
            </a:lvl2pPr>
            <a:lvl3pPr>
              <a:buClrTx/>
              <a:defRPr sz="2667">
                <a:solidFill>
                  <a:srgbClr val="00213D"/>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dirty="0"/>
              <a:t>Click to edit Master text styles</a:t>
            </a:r>
          </a:p>
          <a:p>
            <a:pPr lvl="1"/>
            <a:r>
              <a:rPr lang="en-US" dirty="0"/>
              <a:t>Second level</a:t>
            </a:r>
          </a:p>
          <a:p>
            <a:pPr lvl="2"/>
            <a:r>
              <a:rPr lang="en-US" dirty="0"/>
              <a:t>Third level</a:t>
            </a:r>
          </a:p>
        </p:txBody>
      </p:sp>
      <p:pic>
        <p:nvPicPr>
          <p:cNvPr id="10" name="Picture 9">
            <a:extLst>
              <a:ext uri="{FF2B5EF4-FFF2-40B4-BE49-F238E27FC236}">
                <a16:creationId xmlns:a16="http://schemas.microsoft.com/office/drawing/2014/main" id="{1D655A42-09C5-443C-BB62-3ED8AF38E059}"/>
              </a:ext>
            </a:extLst>
          </p:cNvPr>
          <p:cNvPicPr>
            <a:picLocks noChangeAspect="1"/>
          </p:cNvPicPr>
          <p:nvPr userDrawn="1"/>
        </p:nvPicPr>
        <p:blipFill rotWithShape="1">
          <a:blip r:embed="rId2"/>
          <a:srcRect l="26875" t="50000" r="58333" b="22917"/>
          <a:stretch/>
        </p:blipFill>
        <p:spPr>
          <a:xfrm>
            <a:off x="10077646" y="5570880"/>
            <a:ext cx="2104109" cy="1155779"/>
          </a:xfrm>
          <a:prstGeom prst="rect">
            <a:avLst/>
          </a:prstGeom>
        </p:spPr>
      </p:pic>
    </p:spTree>
    <p:extLst>
      <p:ext uri="{BB962C8B-B14F-4D97-AF65-F5344CB8AC3E}">
        <p14:creationId xmlns:p14="http://schemas.microsoft.com/office/powerpoint/2010/main" val="912443705"/>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0" y="1"/>
            <a:ext cx="12192000" cy="1336977"/>
          </a:xfrm>
          <a:prstGeom prst="rect">
            <a:avLst/>
          </a:prstGeom>
        </p:spPr>
      </p:pic>
      <p:sp>
        <p:nvSpPr>
          <p:cNvPr id="2" name="Title 1"/>
          <p:cNvSpPr>
            <a:spLocks noGrp="1"/>
          </p:cNvSpPr>
          <p:nvPr>
            <p:ph type="title" hasCustomPrompt="1"/>
          </p:nvPr>
        </p:nvSpPr>
        <p:spPr>
          <a:xfrm>
            <a:off x="609600" y="170482"/>
            <a:ext cx="10972800" cy="1030638"/>
          </a:xfrm>
        </p:spPr>
        <p:txBody>
          <a:bodyPr/>
          <a:lstStyle>
            <a:lvl1pPr algn="l">
              <a:defRPr sz="4400"/>
            </a:lvl1pPr>
          </a:lstStyle>
          <a:p>
            <a:r>
              <a:rPr lang="en-US" sz="4000">
                <a:solidFill>
                  <a:srgbClr val="101957"/>
                </a:solidFill>
                <a:latin typeface="Avenir" panose="02000503040000020003" pitchFamily="2" charset="0"/>
                <a:cs typeface="Arial-Mdm-FC"/>
              </a:rPr>
              <a:t>Section Header</a:t>
            </a:r>
            <a:endParaRPr lang="en-US"/>
          </a:p>
        </p:txBody>
      </p:sp>
      <p:sp>
        <p:nvSpPr>
          <p:cNvPr id="6" name="Text Placeholder 5"/>
          <p:cNvSpPr>
            <a:spLocks noGrp="1"/>
          </p:cNvSpPr>
          <p:nvPr>
            <p:ph type="body" sz="quarter" idx="10"/>
          </p:nvPr>
        </p:nvSpPr>
        <p:spPr>
          <a:xfrm>
            <a:off x="227309" y="1336978"/>
            <a:ext cx="11799592" cy="4746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828604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0" y="1"/>
            <a:ext cx="12192000" cy="1336977"/>
          </a:xfrm>
          <a:prstGeom prst="rect">
            <a:avLst/>
          </a:prstGeom>
        </p:spPr>
      </p:pic>
      <p:sp>
        <p:nvSpPr>
          <p:cNvPr id="2" name="Title 1"/>
          <p:cNvSpPr>
            <a:spLocks noGrp="1"/>
          </p:cNvSpPr>
          <p:nvPr>
            <p:ph type="title" hasCustomPrompt="1"/>
          </p:nvPr>
        </p:nvSpPr>
        <p:spPr>
          <a:xfrm>
            <a:off x="609600" y="170482"/>
            <a:ext cx="10972800" cy="1030638"/>
          </a:xfrm>
        </p:spPr>
        <p:txBody>
          <a:bodyPr/>
          <a:lstStyle>
            <a:lvl1pPr algn="l">
              <a:defRPr sz="4400"/>
            </a:lvl1pPr>
          </a:lstStyle>
          <a:p>
            <a:r>
              <a:rPr lang="en-US" sz="4000">
                <a:solidFill>
                  <a:srgbClr val="101957"/>
                </a:solidFill>
                <a:latin typeface="Avenir" panose="02000503040000020003" pitchFamily="2" charset="0"/>
                <a:cs typeface="Arial-Mdm-FC"/>
              </a:rPr>
              <a:t>Section Header</a:t>
            </a:r>
            <a:endParaRPr lang="en-US"/>
          </a:p>
        </p:txBody>
      </p:sp>
      <p:sp>
        <p:nvSpPr>
          <p:cNvPr id="6" name="Text Placeholder 5"/>
          <p:cNvSpPr>
            <a:spLocks noGrp="1"/>
          </p:cNvSpPr>
          <p:nvPr>
            <p:ph type="body" sz="quarter" idx="10"/>
          </p:nvPr>
        </p:nvSpPr>
        <p:spPr>
          <a:xfrm>
            <a:off x="227309" y="1336978"/>
            <a:ext cx="11799592" cy="4746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633447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324878" y="255083"/>
            <a:ext cx="8278017"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324879" y="1547310"/>
            <a:ext cx="11524651"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3431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0" y="1"/>
            <a:ext cx="12192000" cy="1336977"/>
          </a:xfrm>
          <a:prstGeom prst="rect">
            <a:avLst/>
          </a:prstGeom>
        </p:spPr>
      </p:pic>
      <p:sp>
        <p:nvSpPr>
          <p:cNvPr id="2" name="Title 1"/>
          <p:cNvSpPr>
            <a:spLocks noGrp="1"/>
          </p:cNvSpPr>
          <p:nvPr>
            <p:ph type="title" hasCustomPrompt="1"/>
          </p:nvPr>
        </p:nvSpPr>
        <p:spPr>
          <a:xfrm>
            <a:off x="609600" y="170482"/>
            <a:ext cx="10972800" cy="1030638"/>
          </a:xfrm>
        </p:spPr>
        <p:txBody>
          <a:bodyPr/>
          <a:lstStyle>
            <a:lvl1pPr algn="l">
              <a:defRPr sz="4400"/>
            </a:lvl1pPr>
          </a:lstStyle>
          <a:p>
            <a:r>
              <a:rPr lang="en-US" sz="4000">
                <a:solidFill>
                  <a:srgbClr val="101957"/>
                </a:solidFill>
                <a:latin typeface="Avenir" panose="02000503040000020003" pitchFamily="2" charset="0"/>
                <a:cs typeface="Arial-Mdm-FC"/>
              </a:rPr>
              <a:t>Section Header</a:t>
            </a:r>
            <a:endParaRPr lang="en-US"/>
          </a:p>
        </p:txBody>
      </p:sp>
      <p:sp>
        <p:nvSpPr>
          <p:cNvPr id="6" name="Text Placeholder 5"/>
          <p:cNvSpPr>
            <a:spLocks noGrp="1"/>
          </p:cNvSpPr>
          <p:nvPr>
            <p:ph type="body" sz="quarter" idx="10"/>
          </p:nvPr>
        </p:nvSpPr>
        <p:spPr>
          <a:xfrm>
            <a:off x="227309" y="1336978"/>
            <a:ext cx="11799592" cy="4746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073060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0" y="1"/>
            <a:ext cx="12192000" cy="1336977"/>
          </a:xfrm>
          <a:prstGeom prst="rect">
            <a:avLst/>
          </a:prstGeom>
        </p:spPr>
      </p:pic>
      <p:sp>
        <p:nvSpPr>
          <p:cNvPr id="2" name="Title 1"/>
          <p:cNvSpPr>
            <a:spLocks noGrp="1"/>
          </p:cNvSpPr>
          <p:nvPr>
            <p:ph type="title" hasCustomPrompt="1"/>
          </p:nvPr>
        </p:nvSpPr>
        <p:spPr>
          <a:xfrm>
            <a:off x="609600" y="170482"/>
            <a:ext cx="10972800" cy="1030638"/>
          </a:xfrm>
        </p:spPr>
        <p:txBody>
          <a:bodyPr/>
          <a:lstStyle>
            <a:lvl1pPr algn="l">
              <a:defRPr sz="4400"/>
            </a:lvl1pPr>
          </a:lstStyle>
          <a:p>
            <a:r>
              <a:rPr lang="en-US" sz="4000">
                <a:solidFill>
                  <a:srgbClr val="101957"/>
                </a:solidFill>
                <a:latin typeface="Avenir" panose="02000503040000020003" pitchFamily="2" charset="0"/>
                <a:cs typeface="Arial-Mdm-FC"/>
              </a:rPr>
              <a:t>Section Header</a:t>
            </a:r>
            <a:endParaRPr lang="en-US"/>
          </a:p>
        </p:txBody>
      </p:sp>
      <p:sp>
        <p:nvSpPr>
          <p:cNvPr id="6" name="Text Placeholder 5"/>
          <p:cNvSpPr>
            <a:spLocks noGrp="1"/>
          </p:cNvSpPr>
          <p:nvPr>
            <p:ph type="body" sz="quarter" idx="10"/>
          </p:nvPr>
        </p:nvSpPr>
        <p:spPr>
          <a:xfrm>
            <a:off x="227309" y="1336978"/>
            <a:ext cx="11799592" cy="4746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095480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0" y="1"/>
            <a:ext cx="12192000" cy="1336977"/>
          </a:xfrm>
          <a:prstGeom prst="rect">
            <a:avLst/>
          </a:prstGeom>
        </p:spPr>
      </p:pic>
      <p:sp>
        <p:nvSpPr>
          <p:cNvPr id="2" name="Title 1"/>
          <p:cNvSpPr>
            <a:spLocks noGrp="1"/>
          </p:cNvSpPr>
          <p:nvPr>
            <p:ph type="title" hasCustomPrompt="1"/>
          </p:nvPr>
        </p:nvSpPr>
        <p:spPr>
          <a:xfrm>
            <a:off x="609600" y="170482"/>
            <a:ext cx="10972800" cy="1030638"/>
          </a:xfrm>
        </p:spPr>
        <p:txBody>
          <a:bodyPr/>
          <a:lstStyle>
            <a:lvl1pPr algn="l">
              <a:defRPr sz="4400"/>
            </a:lvl1pPr>
          </a:lstStyle>
          <a:p>
            <a:r>
              <a:rPr lang="en-US" sz="4000">
                <a:solidFill>
                  <a:srgbClr val="101957"/>
                </a:solidFill>
                <a:latin typeface="Avenir" panose="02000503040000020003" pitchFamily="2" charset="0"/>
                <a:cs typeface="Arial-Mdm-FC"/>
              </a:rPr>
              <a:t>Section Header</a:t>
            </a:r>
            <a:endParaRPr lang="en-US"/>
          </a:p>
        </p:txBody>
      </p:sp>
      <p:sp>
        <p:nvSpPr>
          <p:cNvPr id="6" name="Text Placeholder 5"/>
          <p:cNvSpPr>
            <a:spLocks noGrp="1"/>
          </p:cNvSpPr>
          <p:nvPr>
            <p:ph type="body" sz="quarter" idx="10"/>
          </p:nvPr>
        </p:nvSpPr>
        <p:spPr>
          <a:xfrm>
            <a:off x="227309" y="1336978"/>
            <a:ext cx="11799592" cy="4746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400392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0" y="1"/>
            <a:ext cx="12192000" cy="1336977"/>
          </a:xfrm>
          <a:prstGeom prst="rect">
            <a:avLst/>
          </a:prstGeom>
        </p:spPr>
      </p:pic>
      <p:sp>
        <p:nvSpPr>
          <p:cNvPr id="2" name="Title 1"/>
          <p:cNvSpPr>
            <a:spLocks noGrp="1"/>
          </p:cNvSpPr>
          <p:nvPr>
            <p:ph type="title" hasCustomPrompt="1"/>
          </p:nvPr>
        </p:nvSpPr>
        <p:spPr>
          <a:xfrm>
            <a:off x="609600" y="170482"/>
            <a:ext cx="10972800" cy="1030638"/>
          </a:xfrm>
        </p:spPr>
        <p:txBody>
          <a:bodyPr/>
          <a:lstStyle>
            <a:lvl1pPr algn="l">
              <a:defRPr sz="4400"/>
            </a:lvl1pPr>
          </a:lstStyle>
          <a:p>
            <a:r>
              <a:rPr lang="en-US" sz="4000">
                <a:solidFill>
                  <a:srgbClr val="101957"/>
                </a:solidFill>
                <a:latin typeface="Avenir" panose="02000503040000020003" pitchFamily="2" charset="0"/>
                <a:cs typeface="Arial-Mdm-FC"/>
              </a:rPr>
              <a:t>Section Header</a:t>
            </a:r>
            <a:endParaRPr lang="en-US"/>
          </a:p>
        </p:txBody>
      </p:sp>
      <p:sp>
        <p:nvSpPr>
          <p:cNvPr id="6" name="Text Placeholder 5"/>
          <p:cNvSpPr>
            <a:spLocks noGrp="1"/>
          </p:cNvSpPr>
          <p:nvPr>
            <p:ph type="body" sz="quarter" idx="10"/>
          </p:nvPr>
        </p:nvSpPr>
        <p:spPr>
          <a:xfrm>
            <a:off x="227309" y="1336978"/>
            <a:ext cx="11799592" cy="4746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492892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35286" y="362076"/>
            <a:ext cx="10921429" cy="809179"/>
          </a:xfrm>
          <a:prstGeom prst="rect">
            <a:avLst/>
          </a:prstGeom>
        </p:spPr>
        <p:txBody>
          <a:bodyPr anchor="ctr">
            <a:normAutofit/>
          </a:bodyPr>
          <a:lstStyle>
            <a:lvl1pPr algn="l">
              <a:defRPr sz="44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635286" y="1310902"/>
            <a:ext cx="10921429" cy="538447"/>
          </a:xfrm>
          <a:prstGeom prst="rect">
            <a:avLst/>
          </a:prstGeom>
        </p:spPr>
        <p:txBody>
          <a:bodyPr anchor="ctr">
            <a:norm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8228966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3821987" y="2594158"/>
            <a:ext cx="8146200" cy="906463"/>
          </a:xfrm>
          <a:prstGeom prst="rect">
            <a:avLst/>
          </a:prstGeom>
        </p:spPr>
        <p:txBody>
          <a:bodyPr anchor="ctr">
            <a:normAutofit/>
          </a:bodyPr>
          <a:lstStyle>
            <a:lvl1pPr marL="0" indent="0" algn="ctr">
              <a:buNone/>
              <a:defRPr sz="3600" baseline="0">
                <a:solidFill>
                  <a:schemeClr val="bg1"/>
                </a:solidFill>
                <a:latin typeface="Arial" panose="020B0604020202020204" pitchFamily="34" charset="0"/>
                <a:cs typeface="Arial" panose="020B0604020202020204" pitchFamily="34" charset="0"/>
              </a:defRPr>
            </a:lvl1pPr>
          </a:lstStyle>
          <a:p>
            <a:pPr lvl="0"/>
            <a:r>
              <a:rPr lang="en-US" dirty="0"/>
              <a:t>Insert Title Here</a:t>
            </a:r>
          </a:p>
        </p:txBody>
      </p:sp>
    </p:spTree>
    <p:extLst>
      <p:ext uri="{BB962C8B-B14F-4D97-AF65-F5344CB8AC3E}">
        <p14:creationId xmlns:p14="http://schemas.microsoft.com/office/powerpoint/2010/main" val="42863501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324878" y="255083"/>
            <a:ext cx="8278017"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324879" y="1547310"/>
            <a:ext cx="7045117"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8721BDB5-4C90-4F4C-86A3-DF0414374DF6}"/>
              </a:ext>
            </a:extLst>
          </p:cNvPr>
          <p:cNvSpPr>
            <a:spLocks noGrp="1"/>
          </p:cNvSpPr>
          <p:nvPr>
            <p:ph type="pic" sz="quarter" idx="10"/>
          </p:nvPr>
        </p:nvSpPr>
        <p:spPr>
          <a:xfrm>
            <a:off x="7725833" y="1547311"/>
            <a:ext cx="4165600" cy="4267703"/>
          </a:xfrm>
          <a:solidFill>
            <a:schemeClr val="bg2"/>
          </a:solidFill>
        </p:spPr>
        <p:txBody>
          <a:bodyPr/>
          <a:lstStyle/>
          <a:p>
            <a:r>
              <a:rPr lang="en-US"/>
              <a:t>Click icon to add picture</a:t>
            </a:r>
          </a:p>
        </p:txBody>
      </p:sp>
    </p:spTree>
    <p:extLst>
      <p:ext uri="{BB962C8B-B14F-4D97-AF65-F5344CB8AC3E}">
        <p14:creationId xmlns:p14="http://schemas.microsoft.com/office/powerpoint/2010/main" val="42004465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35355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0" y="1"/>
            <a:ext cx="12192000" cy="1336977"/>
          </a:xfrm>
          <a:prstGeom prst="rect">
            <a:avLst/>
          </a:prstGeom>
        </p:spPr>
      </p:pic>
      <p:sp>
        <p:nvSpPr>
          <p:cNvPr id="2" name="Title 1"/>
          <p:cNvSpPr>
            <a:spLocks noGrp="1"/>
          </p:cNvSpPr>
          <p:nvPr>
            <p:ph type="title" hasCustomPrompt="1"/>
          </p:nvPr>
        </p:nvSpPr>
        <p:spPr>
          <a:xfrm>
            <a:off x="609600" y="170482"/>
            <a:ext cx="10972800" cy="1030638"/>
          </a:xfrm>
        </p:spPr>
        <p:txBody>
          <a:bodyPr/>
          <a:lstStyle>
            <a:lvl1pPr algn="l">
              <a:defRPr sz="4400"/>
            </a:lvl1pPr>
          </a:lstStyle>
          <a:p>
            <a:r>
              <a:rPr lang="en-US" sz="4000">
                <a:solidFill>
                  <a:srgbClr val="101957"/>
                </a:solidFill>
                <a:latin typeface="Avenir" panose="02000503040000020003" pitchFamily="2" charset="0"/>
                <a:cs typeface="Arial-Mdm-FC"/>
              </a:rPr>
              <a:t>Section Header</a:t>
            </a:r>
            <a:endParaRPr lang="en-US"/>
          </a:p>
        </p:txBody>
      </p:sp>
      <p:sp>
        <p:nvSpPr>
          <p:cNvPr id="6" name="Text Placeholder 5"/>
          <p:cNvSpPr>
            <a:spLocks noGrp="1"/>
          </p:cNvSpPr>
          <p:nvPr>
            <p:ph type="body" sz="quarter" idx="10"/>
          </p:nvPr>
        </p:nvSpPr>
        <p:spPr>
          <a:xfrm>
            <a:off x="227309" y="1336978"/>
            <a:ext cx="11799592" cy="4746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231512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6" name="Title 1"/>
          <p:cNvSpPr>
            <a:spLocks noGrp="1"/>
          </p:cNvSpPr>
          <p:nvPr>
            <p:ph type="ctrTitle"/>
          </p:nvPr>
        </p:nvSpPr>
        <p:spPr>
          <a:xfrm>
            <a:off x="508000" y="328083"/>
            <a:ext cx="8085667" cy="698500"/>
          </a:xfrm>
        </p:spPr>
        <p:txBody>
          <a:bodyPr>
            <a:normAutofit/>
          </a:bodyPr>
          <a:lstStyle/>
          <a:p>
            <a:pPr algn="l">
              <a:lnSpc>
                <a:spcPct val="80000"/>
              </a:lnSpc>
            </a:pPr>
            <a:r>
              <a:rPr lang="en-US" sz="4000">
                <a:solidFill>
                  <a:srgbClr val="101957"/>
                </a:solidFill>
                <a:latin typeface="Avenir" panose="02000503040000020003" pitchFamily="2" charset="0"/>
              </a:rPr>
              <a:t>Click to edit Master title style</a:t>
            </a:r>
            <a:endParaRPr lang="en-US" sz="4000">
              <a:solidFill>
                <a:srgbClr val="101957"/>
              </a:solidFill>
              <a:latin typeface="Avenir" panose="02000503040000020003" pitchFamily="2" charset="0"/>
              <a:cs typeface="Arial-Mdm-FC"/>
            </a:endParaRPr>
          </a:p>
        </p:txBody>
      </p:sp>
    </p:spTree>
    <p:extLst>
      <p:ext uri="{BB962C8B-B14F-4D97-AF65-F5344CB8AC3E}">
        <p14:creationId xmlns:p14="http://schemas.microsoft.com/office/powerpoint/2010/main" val="1200783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2.xml"/><Relationship Id="rId7" Type="http://schemas.openxmlformats.org/officeDocument/2006/relationships/theme" Target="../theme/theme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4"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1">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330A12-E78C-CB41-AC81-F6D709DD72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33EB09D-BE8F-7E47-B91B-408A275A25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1C802B-1D04-2A4F-A713-7A03130E25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E8FF46-8001-E14A-AA61-41FE7504AE09}" type="datetimeFigureOut">
              <a:rPr lang="en-US" smtClean="0"/>
              <a:t>4/10/2023</a:t>
            </a:fld>
            <a:endParaRPr lang="en-US"/>
          </a:p>
        </p:txBody>
      </p:sp>
      <p:sp>
        <p:nvSpPr>
          <p:cNvPr id="5" name="Footer Placeholder 4">
            <a:extLst>
              <a:ext uri="{FF2B5EF4-FFF2-40B4-BE49-F238E27FC236}">
                <a16:creationId xmlns:a16="http://schemas.microsoft.com/office/drawing/2014/main" id="{30A861F8-DA25-7249-B7ED-F02FBF31C4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022861C-1997-EE49-9664-CD8C9F994A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84C0F6-99F8-9A41-BD41-CBC8D16C2521}" type="slidenum">
              <a:rPr lang="en-US" smtClean="0"/>
              <a:t>‹#›</a:t>
            </a:fld>
            <a:endParaRPr lang="en-US"/>
          </a:p>
        </p:txBody>
      </p:sp>
    </p:spTree>
    <p:extLst>
      <p:ext uri="{BB962C8B-B14F-4D97-AF65-F5344CB8AC3E}">
        <p14:creationId xmlns:p14="http://schemas.microsoft.com/office/powerpoint/2010/main" val="26800190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1" r:id="rId12"/>
    <p:sldLayoutId id="2147483672" r:id="rId13"/>
    <p:sldLayoutId id="2147483673" r:id="rId14"/>
    <p:sldLayoutId id="2147483674" r:id="rId15"/>
    <p:sldLayoutId id="2147483675" r:id="rId16"/>
    <p:sldLayoutId id="2147483676" r:id="rId17"/>
    <p:sldLayoutId id="2147483677" r:id="rId18"/>
    <p:sldLayoutId id="2147483678"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07762830"/>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7" r:id="rId3"/>
    <p:sldLayoutId id="2147483668" r:id="rId4"/>
    <p:sldLayoutId id="2147483669" r:id="rId5"/>
    <p:sldLayoutId id="2147483670"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2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2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7.xml"/></Relationships>
</file>

<file path=ppt/slides/_rels/slide4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15.xml"/><Relationship Id="rId4" Type="http://schemas.openxmlformats.org/officeDocument/2006/relationships/comments" Target="../comments/commen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hyperlink" Target="https://cdn.ymaws.com/www.cste.org/resource/resmgr/disasterepi/DE_Resource_Guide_Final_v3.pdf" TargetMode="External"/><Relationship Id="rId2" Type="http://schemas.openxmlformats.org/officeDocument/2006/relationships/hyperlink" Target="https://www.cste.org/page/epidisaster" TargetMode="Externa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5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8.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7.png"/><Relationship Id="rId4" Type="http://schemas.openxmlformats.org/officeDocument/2006/relationships/image" Target="../media/image36.png"/></Relationships>
</file>

<file path=ppt/slides/_rels/slide68.xml.rels><?xml version="1.0" encoding="UTF-8" standalone="yes"?>
<Relationships xmlns="http://schemas.openxmlformats.org/package/2006/relationships"><Relationship Id="rId3" Type="http://schemas.openxmlformats.org/officeDocument/2006/relationships/hyperlink" Target="https://www.cdc.gov/nceh/hsb/disaster/training.htm#disaster_epiElearning"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hyperlink" Target="https://www.atsdr.cdc.gov/CDART.html" TargetMode="External"/><Relationship Id="rId5" Type="http://schemas.openxmlformats.org/officeDocument/2006/relationships/hyperlink" Target="https://emergency.cdc.gov/training/erhmscourse/index.asp" TargetMode="External"/><Relationship Id="rId4" Type="http://schemas.openxmlformats.org/officeDocument/2006/relationships/hyperlink" Target="https://www.cdc.gov/nceh/casper/training-resources.htm" TargetMode="External"/></Relationships>
</file>

<file path=ppt/slides/_rels/slide69.xml.rels><?xml version="1.0" encoding="UTF-8" standalone="yes"?>
<Relationships xmlns="http://schemas.openxmlformats.org/package/2006/relationships"><Relationship Id="rId3" Type="http://schemas.openxmlformats.org/officeDocument/2006/relationships/hyperlink" Target="https://www.cdc.gov/nceh/hsb/elearning/toi/default.htm"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hyperlink" Target="https://www.atsdr.cdc.gov/ntsip/ace_toolkit.html" TargetMode="External"/><Relationship Id="rId4" Type="http://schemas.openxmlformats.org/officeDocument/2006/relationships/hyperlink" Target="https://www.atsdr.cdc.gov/epitoolkit/index.html" TargetMode="External"/></Relationships>
</file>

<file path=ppt/slides/_rels/slide7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hyperlink" Target="mailto:Svetlana.Smorodinsky@cdph.ca.gov" TargetMode="External"/><Relationship Id="rId2" Type="http://schemas.openxmlformats.org/officeDocument/2006/relationships/hyperlink" Target="mailto:aadams@cste.org" TargetMode="External"/><Relationship Id="rId1" Type="http://schemas.openxmlformats.org/officeDocument/2006/relationships/slideLayout" Target="../slideLayouts/slideLayout2.xml"/><Relationship Id="rId4" Type="http://schemas.openxmlformats.org/officeDocument/2006/relationships/hyperlink" Target="mailto:tess.konen@state.mn.us" TargetMode="External"/></Relationships>
</file>

<file path=ppt/slides/_rels/slide72.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8848B-2A7A-7D41-9284-1C8DEDC6B43F}"/>
              </a:ext>
            </a:extLst>
          </p:cNvPr>
          <p:cNvSpPr>
            <a:spLocks noGrp="1"/>
          </p:cNvSpPr>
          <p:nvPr>
            <p:ph type="ctrTitle"/>
          </p:nvPr>
        </p:nvSpPr>
        <p:spPr>
          <a:xfrm>
            <a:off x="1524000" y="1134000"/>
            <a:ext cx="9144000" cy="2387600"/>
          </a:xfrm>
        </p:spPr>
        <p:txBody>
          <a:bodyPr>
            <a:normAutofit/>
          </a:bodyPr>
          <a:lstStyle/>
          <a:p>
            <a:r>
              <a:rPr lang="en-US" dirty="0">
                <a:solidFill>
                  <a:schemeClr val="bg1"/>
                </a:solidFill>
              </a:rPr>
              <a:t>Disaster Epidemiology:</a:t>
            </a:r>
          </a:p>
        </p:txBody>
      </p:sp>
      <p:sp>
        <p:nvSpPr>
          <p:cNvPr id="3" name="Subtitle 2">
            <a:extLst>
              <a:ext uri="{FF2B5EF4-FFF2-40B4-BE49-F238E27FC236}">
                <a16:creationId xmlns:a16="http://schemas.microsoft.com/office/drawing/2014/main" id="{248FFA72-D1FE-3646-9578-42575440FB16}"/>
              </a:ext>
            </a:extLst>
          </p:cNvPr>
          <p:cNvSpPr>
            <a:spLocks noGrp="1"/>
          </p:cNvSpPr>
          <p:nvPr>
            <p:ph type="subTitle" idx="1"/>
          </p:nvPr>
        </p:nvSpPr>
        <p:spPr>
          <a:xfrm>
            <a:off x="1524000" y="3613675"/>
            <a:ext cx="9144000" cy="991881"/>
          </a:xfrm>
        </p:spPr>
        <p:txBody>
          <a:bodyPr>
            <a:normAutofit/>
          </a:bodyPr>
          <a:lstStyle/>
          <a:p>
            <a:r>
              <a:rPr lang="en-US" sz="3200" dirty="0">
                <a:solidFill>
                  <a:schemeClr val="bg1"/>
                </a:solidFill>
              </a:rPr>
              <a:t>How Preparedness and Response Tools Support Recovery and Mitigation</a:t>
            </a:r>
          </a:p>
        </p:txBody>
      </p:sp>
      <p:sp>
        <p:nvSpPr>
          <p:cNvPr id="4" name="Subtitle 2">
            <a:extLst>
              <a:ext uri="{FF2B5EF4-FFF2-40B4-BE49-F238E27FC236}">
                <a16:creationId xmlns:a16="http://schemas.microsoft.com/office/drawing/2014/main" id="{E23320A0-2709-0AF4-C0A2-D65235A06FAC}"/>
              </a:ext>
            </a:extLst>
          </p:cNvPr>
          <p:cNvSpPr txBox="1">
            <a:spLocks/>
          </p:cNvSpPr>
          <p:nvPr/>
        </p:nvSpPr>
        <p:spPr>
          <a:xfrm>
            <a:off x="100668" y="5552930"/>
            <a:ext cx="7449424" cy="991881"/>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2000" dirty="0">
                <a:solidFill>
                  <a:schemeClr val="bg1"/>
                </a:solidFill>
              </a:rPr>
              <a:t>Andrew Adams, Council of State and Territorial Epidemiologists</a:t>
            </a:r>
          </a:p>
          <a:p>
            <a:pPr algn="l"/>
            <a:r>
              <a:rPr lang="en-US" sz="2000" dirty="0">
                <a:solidFill>
                  <a:schemeClr val="bg1"/>
                </a:solidFill>
              </a:rPr>
              <a:t>Svetlana Smorodinsky, California</a:t>
            </a:r>
          </a:p>
          <a:p>
            <a:pPr algn="l"/>
            <a:r>
              <a:rPr lang="en-US" sz="2000" dirty="0">
                <a:solidFill>
                  <a:schemeClr val="bg1"/>
                </a:solidFill>
              </a:rPr>
              <a:t>Tess Konen, Minnesota</a:t>
            </a:r>
          </a:p>
        </p:txBody>
      </p:sp>
    </p:spTree>
    <p:extLst>
      <p:ext uri="{BB962C8B-B14F-4D97-AF65-F5344CB8AC3E}">
        <p14:creationId xmlns:p14="http://schemas.microsoft.com/office/powerpoint/2010/main" val="35865516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964E9-1B83-9254-566B-4E92DF6A7FCF}"/>
              </a:ext>
            </a:extLst>
          </p:cNvPr>
          <p:cNvSpPr>
            <a:spLocks noGrp="1"/>
          </p:cNvSpPr>
          <p:nvPr>
            <p:ph type="ctrTitle"/>
          </p:nvPr>
        </p:nvSpPr>
        <p:spPr/>
        <p:txBody>
          <a:bodyPr/>
          <a:lstStyle/>
          <a:p>
            <a:r>
              <a:rPr lang="en-US" dirty="0"/>
              <a:t>Disaster Epidemiology</a:t>
            </a:r>
          </a:p>
        </p:txBody>
      </p:sp>
      <p:sp>
        <p:nvSpPr>
          <p:cNvPr id="3" name="Subtitle 2">
            <a:extLst>
              <a:ext uri="{FF2B5EF4-FFF2-40B4-BE49-F238E27FC236}">
                <a16:creationId xmlns:a16="http://schemas.microsoft.com/office/drawing/2014/main" id="{98B02A10-A724-BA44-F311-6AB1DF24A298}"/>
              </a:ext>
            </a:extLst>
          </p:cNvPr>
          <p:cNvSpPr>
            <a:spLocks noGrp="1"/>
          </p:cNvSpPr>
          <p:nvPr>
            <p:ph type="subTitle" idx="1"/>
          </p:nvPr>
        </p:nvSpPr>
        <p:spPr>
          <a:xfrm>
            <a:off x="2027340" y="3440550"/>
            <a:ext cx="8316286" cy="1655762"/>
          </a:xfrm>
        </p:spPr>
        <p:txBody>
          <a:bodyPr/>
          <a:lstStyle/>
          <a:p>
            <a:r>
              <a:rPr lang="en-US" sz="2400" dirty="0"/>
              <a:t>How Preparedness and Response Tools Support Recovery and Mitigation</a:t>
            </a:r>
          </a:p>
          <a:p>
            <a:endParaRPr lang="en-US" dirty="0"/>
          </a:p>
        </p:txBody>
      </p:sp>
      <p:sp>
        <p:nvSpPr>
          <p:cNvPr id="4" name="Subtitle 2">
            <a:extLst>
              <a:ext uri="{FF2B5EF4-FFF2-40B4-BE49-F238E27FC236}">
                <a16:creationId xmlns:a16="http://schemas.microsoft.com/office/drawing/2014/main" id="{15F99A88-BC14-659D-8304-1C9F274EB976}"/>
              </a:ext>
            </a:extLst>
          </p:cNvPr>
          <p:cNvSpPr txBox="1">
            <a:spLocks/>
          </p:cNvSpPr>
          <p:nvPr/>
        </p:nvSpPr>
        <p:spPr>
          <a:xfrm>
            <a:off x="1817616" y="5534636"/>
            <a:ext cx="6764322" cy="1201724"/>
          </a:xfrm>
          <a:prstGeom prst="rect">
            <a:avLst/>
          </a:prstGeom>
        </p:spPr>
        <p:txBody>
          <a:bodyPr vert="horz" lIns="91440" tIns="45720" rIns="91440" bIns="45720" rtlCol="0">
            <a:normAutofit fontScale="850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a:t>Andrew Adams, Council of State and Territorial Epidemiologists </a:t>
            </a:r>
          </a:p>
          <a:p>
            <a:pPr algn="l"/>
            <a:r>
              <a:rPr lang="en-US" dirty="0"/>
              <a:t>Svetlana Smorodinsky, California</a:t>
            </a:r>
          </a:p>
          <a:p>
            <a:pPr algn="l"/>
            <a:r>
              <a:rPr lang="en-US" dirty="0"/>
              <a:t>Tess Konen, Minnesota</a:t>
            </a:r>
          </a:p>
          <a:p>
            <a:endParaRPr lang="en-US" dirty="0"/>
          </a:p>
        </p:txBody>
      </p:sp>
    </p:spTree>
    <p:extLst>
      <p:ext uri="{BB962C8B-B14F-4D97-AF65-F5344CB8AC3E}">
        <p14:creationId xmlns:p14="http://schemas.microsoft.com/office/powerpoint/2010/main" val="18473639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735C8-CF16-5691-C57D-D719FB5D3D32}"/>
              </a:ext>
            </a:extLst>
          </p:cNvPr>
          <p:cNvSpPr>
            <a:spLocks noGrp="1"/>
          </p:cNvSpPr>
          <p:nvPr>
            <p:ph type="title"/>
          </p:nvPr>
        </p:nvSpPr>
        <p:spPr>
          <a:xfrm>
            <a:off x="1676400" y="298013"/>
            <a:ext cx="10515600" cy="1325563"/>
          </a:xfrm>
        </p:spPr>
        <p:txBody>
          <a:bodyPr/>
          <a:lstStyle/>
          <a:p>
            <a:r>
              <a:rPr lang="en-US" dirty="0"/>
              <a:t>Our Speakers</a:t>
            </a:r>
          </a:p>
        </p:txBody>
      </p:sp>
      <p:sp>
        <p:nvSpPr>
          <p:cNvPr id="3" name="Content Placeholder 2">
            <a:extLst>
              <a:ext uri="{FF2B5EF4-FFF2-40B4-BE49-F238E27FC236}">
                <a16:creationId xmlns:a16="http://schemas.microsoft.com/office/drawing/2014/main" id="{B3D3C5B9-CBDC-90DF-3D9A-F4CFBECB70F1}"/>
              </a:ext>
            </a:extLst>
          </p:cNvPr>
          <p:cNvSpPr>
            <a:spLocks noGrp="1"/>
          </p:cNvSpPr>
          <p:nvPr>
            <p:ph idx="1"/>
          </p:nvPr>
        </p:nvSpPr>
        <p:spPr>
          <a:xfrm>
            <a:off x="1769378" y="1830839"/>
            <a:ext cx="10515600" cy="4351338"/>
          </a:xfrm>
        </p:spPr>
        <p:txBody>
          <a:bodyPr/>
          <a:lstStyle/>
          <a:p>
            <a:r>
              <a:rPr lang="en-US" dirty="0"/>
              <a:t>Andrew Adams, Senior Program Analyst, Council of State and Territorial Epidemiologists </a:t>
            </a:r>
          </a:p>
          <a:p>
            <a:endParaRPr lang="en-US" dirty="0"/>
          </a:p>
          <a:p>
            <a:r>
              <a:rPr lang="en-US" dirty="0"/>
              <a:t>Svetlana Smorodinsky, Disaster Epidemiologist, California Department of Public Health, CSTE Disaster Epidemiology Subcommittee Co-Chair </a:t>
            </a:r>
          </a:p>
          <a:p>
            <a:endParaRPr lang="en-US" dirty="0"/>
          </a:p>
          <a:p>
            <a:r>
              <a:rPr lang="en-US" dirty="0"/>
              <a:t>Tess Konen, Senior Epidemiologist, Minnesota Department of Health, CSTE Disaster Epidemiology Subcommittee Co-Chair</a:t>
            </a:r>
          </a:p>
        </p:txBody>
      </p:sp>
    </p:spTree>
    <p:extLst>
      <p:ext uri="{BB962C8B-B14F-4D97-AF65-F5344CB8AC3E}">
        <p14:creationId xmlns:p14="http://schemas.microsoft.com/office/powerpoint/2010/main" val="6188498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08A5C-3EC6-0800-27AF-19AEFFC399C7}"/>
              </a:ext>
            </a:extLst>
          </p:cNvPr>
          <p:cNvSpPr>
            <a:spLocks noGrp="1"/>
          </p:cNvSpPr>
          <p:nvPr>
            <p:ph type="title"/>
          </p:nvPr>
        </p:nvSpPr>
        <p:spPr>
          <a:xfrm>
            <a:off x="1819712" y="365125"/>
            <a:ext cx="10515600" cy="1325563"/>
          </a:xfrm>
        </p:spPr>
        <p:txBody>
          <a:bodyPr/>
          <a:lstStyle/>
          <a:p>
            <a:r>
              <a:rPr lang="en-US" dirty="0"/>
              <a:t>Presentation Objectives</a:t>
            </a:r>
          </a:p>
        </p:txBody>
      </p:sp>
      <p:sp>
        <p:nvSpPr>
          <p:cNvPr id="3" name="Content Placeholder 2">
            <a:extLst>
              <a:ext uri="{FF2B5EF4-FFF2-40B4-BE49-F238E27FC236}">
                <a16:creationId xmlns:a16="http://schemas.microsoft.com/office/drawing/2014/main" id="{EDBB40E5-9CDA-A973-53E9-984FC9706D55}"/>
              </a:ext>
            </a:extLst>
          </p:cNvPr>
          <p:cNvSpPr>
            <a:spLocks noGrp="1"/>
          </p:cNvSpPr>
          <p:nvPr>
            <p:ph idx="1"/>
          </p:nvPr>
        </p:nvSpPr>
        <p:spPr>
          <a:xfrm>
            <a:off x="1819712" y="1481675"/>
            <a:ext cx="10515600" cy="4793289"/>
          </a:xfrm>
        </p:spPr>
        <p:txBody>
          <a:bodyPr>
            <a:normAutofit fontScale="85000" lnSpcReduction="20000"/>
          </a:bodyPr>
          <a:lstStyle/>
          <a:p>
            <a:r>
              <a:rPr lang="en-US" dirty="0"/>
              <a:t>Define disaster epidemiology and its role in all phases of the emergency management cycle</a:t>
            </a:r>
          </a:p>
          <a:p>
            <a:endParaRPr lang="en-US" dirty="0"/>
          </a:p>
          <a:p>
            <a:r>
              <a:rPr lang="en-US" dirty="0"/>
              <a:t>Explain how disaster epidemiology can assist state and local agencies in responding to emerging public health threats</a:t>
            </a:r>
          </a:p>
          <a:p>
            <a:endParaRPr lang="en-US" dirty="0"/>
          </a:p>
          <a:p>
            <a:r>
              <a:rPr lang="en-US" dirty="0"/>
              <a:t>Showcase how disaster epidemiology meets PHEP Capability requirements and integrates with Emergency Management </a:t>
            </a:r>
          </a:p>
          <a:p>
            <a:endParaRPr lang="en-US" dirty="0"/>
          </a:p>
          <a:p>
            <a:r>
              <a:rPr lang="en-US" dirty="0"/>
              <a:t>Identify methods to be used in recovery and the benefits and challenges of using and collecting data in the recovery phase </a:t>
            </a:r>
          </a:p>
          <a:p>
            <a:endParaRPr lang="en-US" dirty="0"/>
          </a:p>
          <a:p>
            <a:r>
              <a:rPr lang="en-US" dirty="0"/>
              <a:t>Engage with colleagues on experiences and challenges in utilizing data to inform community recovery efforts </a:t>
            </a:r>
          </a:p>
          <a:p>
            <a:endParaRPr lang="en-US" dirty="0"/>
          </a:p>
          <a:p>
            <a:endParaRPr lang="en-US" dirty="0"/>
          </a:p>
        </p:txBody>
      </p:sp>
    </p:spTree>
    <p:extLst>
      <p:ext uri="{BB962C8B-B14F-4D97-AF65-F5344CB8AC3E}">
        <p14:creationId xmlns:p14="http://schemas.microsoft.com/office/powerpoint/2010/main" val="3798126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CDFFD-F126-5BB0-C396-A7C97F1EB35F}"/>
              </a:ext>
            </a:extLst>
          </p:cNvPr>
          <p:cNvSpPr>
            <a:spLocks noGrp="1"/>
          </p:cNvSpPr>
          <p:nvPr>
            <p:ph type="title"/>
          </p:nvPr>
        </p:nvSpPr>
        <p:spPr>
          <a:xfrm>
            <a:off x="1802934" y="369523"/>
            <a:ext cx="10515600" cy="1325563"/>
          </a:xfrm>
        </p:spPr>
        <p:txBody>
          <a:bodyPr/>
          <a:lstStyle/>
          <a:p>
            <a:r>
              <a:rPr lang="en-US" dirty="0"/>
              <a:t>Outline</a:t>
            </a:r>
          </a:p>
        </p:txBody>
      </p:sp>
      <p:sp>
        <p:nvSpPr>
          <p:cNvPr id="3" name="Content Placeholder 2">
            <a:extLst>
              <a:ext uri="{FF2B5EF4-FFF2-40B4-BE49-F238E27FC236}">
                <a16:creationId xmlns:a16="http://schemas.microsoft.com/office/drawing/2014/main" id="{9F152A33-32BD-6DE6-EBF4-B444AF062902}"/>
              </a:ext>
            </a:extLst>
          </p:cNvPr>
          <p:cNvSpPr>
            <a:spLocks noGrp="1"/>
          </p:cNvSpPr>
          <p:nvPr>
            <p:ph idx="1"/>
          </p:nvPr>
        </p:nvSpPr>
        <p:spPr>
          <a:xfrm>
            <a:off x="1878434" y="1830839"/>
            <a:ext cx="9173024" cy="4402813"/>
          </a:xfrm>
        </p:spPr>
        <p:txBody>
          <a:bodyPr>
            <a:normAutofit/>
          </a:bodyPr>
          <a:lstStyle/>
          <a:p>
            <a:r>
              <a:rPr lang="en-US" dirty="0"/>
              <a:t>Define Disaster Epidemiology (DE)</a:t>
            </a:r>
          </a:p>
          <a:p>
            <a:r>
              <a:rPr lang="en-US" dirty="0"/>
              <a:t>Explain its role in the Emergency Management Cycle</a:t>
            </a:r>
          </a:p>
          <a:p>
            <a:r>
              <a:rPr lang="en-US" dirty="0"/>
              <a:t>Describe how DE methods can be integrated to help achieve Public Health Emergency Preparedness and Response  Capabilities</a:t>
            </a:r>
          </a:p>
          <a:p>
            <a:r>
              <a:rPr lang="en-US" dirty="0"/>
              <a:t>Share case studies of DE methods used for recovery </a:t>
            </a:r>
          </a:p>
          <a:p>
            <a:r>
              <a:rPr lang="en-US" dirty="0"/>
              <a:t>Discussion, Questions and Answers </a:t>
            </a:r>
          </a:p>
          <a:p>
            <a:r>
              <a:rPr lang="en-US" dirty="0">
                <a:solidFill>
                  <a:srgbClr val="343E48"/>
                </a:solidFill>
                <a:latin typeface="Calibri" panose="020F0502020204030204" pitchFamily="34" charset="0"/>
              </a:rPr>
              <a:t>Share disaster epidemiology resources and training</a:t>
            </a:r>
            <a:endParaRPr lang="en-US" dirty="0"/>
          </a:p>
          <a:p>
            <a:endParaRPr lang="en-US" dirty="0"/>
          </a:p>
          <a:p>
            <a:pPr marL="0" indent="0">
              <a:buNone/>
            </a:pPr>
            <a:endParaRPr lang="en-US" dirty="0"/>
          </a:p>
        </p:txBody>
      </p:sp>
    </p:spTree>
    <p:extLst>
      <p:ext uri="{BB962C8B-B14F-4D97-AF65-F5344CB8AC3E}">
        <p14:creationId xmlns:p14="http://schemas.microsoft.com/office/powerpoint/2010/main" val="37798386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2051F-B183-6AA1-27B4-23A10CB08887}"/>
              </a:ext>
            </a:extLst>
          </p:cNvPr>
          <p:cNvSpPr>
            <a:spLocks noGrp="1"/>
          </p:cNvSpPr>
          <p:nvPr>
            <p:ph type="title"/>
          </p:nvPr>
        </p:nvSpPr>
        <p:spPr>
          <a:xfrm>
            <a:off x="1676400" y="1620962"/>
            <a:ext cx="10515600" cy="2852737"/>
          </a:xfrm>
        </p:spPr>
        <p:txBody>
          <a:bodyPr/>
          <a:lstStyle/>
          <a:p>
            <a:pPr algn="ctr"/>
            <a:r>
              <a:rPr lang="en-US" dirty="0"/>
              <a:t>Disaster Epidemiology: the basics</a:t>
            </a:r>
          </a:p>
        </p:txBody>
      </p:sp>
      <p:sp>
        <p:nvSpPr>
          <p:cNvPr id="4" name="Text Placeholder 3">
            <a:extLst>
              <a:ext uri="{FF2B5EF4-FFF2-40B4-BE49-F238E27FC236}">
                <a16:creationId xmlns:a16="http://schemas.microsoft.com/office/drawing/2014/main" id="{5714A252-7555-536D-4BAB-FE671D516883}"/>
              </a:ext>
            </a:extLst>
          </p:cNvPr>
          <p:cNvSpPr>
            <a:spLocks noGrp="1"/>
          </p:cNvSpPr>
          <p:nvPr>
            <p:ph type="body" idx="1"/>
          </p:nvPr>
        </p:nvSpPr>
        <p:spPr>
          <a:xfrm>
            <a:off x="1796583" y="4782410"/>
            <a:ext cx="10515600" cy="1500187"/>
          </a:xfrm>
        </p:spPr>
        <p:txBody>
          <a:bodyPr/>
          <a:lstStyle/>
          <a:p>
            <a:endParaRPr lang="en-US" dirty="0"/>
          </a:p>
        </p:txBody>
      </p:sp>
    </p:spTree>
    <p:extLst>
      <p:ext uri="{BB962C8B-B14F-4D97-AF65-F5344CB8AC3E}">
        <p14:creationId xmlns:p14="http://schemas.microsoft.com/office/powerpoint/2010/main" val="39515145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B185C82-5D62-AC58-A334-CB54DDA931BE}"/>
              </a:ext>
            </a:extLst>
          </p:cNvPr>
          <p:cNvSpPr>
            <a:spLocks noGrp="1"/>
          </p:cNvSpPr>
          <p:nvPr>
            <p:ph type="title"/>
          </p:nvPr>
        </p:nvSpPr>
        <p:spPr>
          <a:xfrm>
            <a:off x="1811323" y="377912"/>
            <a:ext cx="10515600" cy="1325563"/>
          </a:xfrm>
        </p:spPr>
        <p:txBody>
          <a:bodyPr/>
          <a:lstStyle/>
          <a:p>
            <a:r>
              <a:rPr lang="en-US" dirty="0" err="1"/>
              <a:t>Slido</a:t>
            </a:r>
            <a:r>
              <a:rPr lang="en-US" dirty="0"/>
              <a:t> Info &amp; Question 1</a:t>
            </a:r>
          </a:p>
        </p:txBody>
      </p:sp>
      <p:sp>
        <p:nvSpPr>
          <p:cNvPr id="5" name="Content Placeholder 4">
            <a:extLst>
              <a:ext uri="{FF2B5EF4-FFF2-40B4-BE49-F238E27FC236}">
                <a16:creationId xmlns:a16="http://schemas.microsoft.com/office/drawing/2014/main" id="{BA98048A-7C52-79DD-C7DD-9D36215A6237}"/>
              </a:ext>
            </a:extLst>
          </p:cNvPr>
          <p:cNvSpPr>
            <a:spLocks noGrp="1"/>
          </p:cNvSpPr>
          <p:nvPr>
            <p:ph idx="1"/>
          </p:nvPr>
        </p:nvSpPr>
        <p:spPr>
          <a:xfrm>
            <a:off x="1811323" y="1917904"/>
            <a:ext cx="10515600" cy="4351338"/>
          </a:xfrm>
        </p:spPr>
        <p:txBody>
          <a:bodyPr/>
          <a:lstStyle/>
          <a:p>
            <a:endParaRPr lang="en-US" dirty="0"/>
          </a:p>
        </p:txBody>
      </p:sp>
    </p:spTree>
    <p:extLst>
      <p:ext uri="{BB962C8B-B14F-4D97-AF65-F5344CB8AC3E}">
        <p14:creationId xmlns:p14="http://schemas.microsoft.com/office/powerpoint/2010/main" val="33355831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7A4B4-D332-4827-9F30-632639B3FAD6}"/>
              </a:ext>
            </a:extLst>
          </p:cNvPr>
          <p:cNvSpPr>
            <a:spLocks noGrp="1"/>
          </p:cNvSpPr>
          <p:nvPr>
            <p:ph type="title"/>
          </p:nvPr>
        </p:nvSpPr>
        <p:spPr/>
        <p:txBody>
          <a:bodyPr/>
          <a:lstStyle/>
          <a:p>
            <a:pPr algn="ctr"/>
            <a:r>
              <a:rPr kumimoji="0" lang="en-US" sz="4400" b="0" i="0" u="none" strike="noStrike" kern="1200" cap="none" spc="0" normalizeH="0" baseline="0" noProof="0" dirty="0">
                <a:ln>
                  <a:noFill/>
                </a:ln>
                <a:solidFill>
                  <a:prstClr val="black"/>
                </a:solidFill>
                <a:effectLst/>
                <a:uLnTx/>
                <a:uFillTx/>
                <a:latin typeface="Calibri Light" panose="020F0302020204030204"/>
                <a:ea typeface="+mj-ea"/>
                <a:cs typeface="+mj-cs"/>
              </a:rPr>
              <a:t>What is epidemiology?</a:t>
            </a:r>
            <a:endParaRPr lang="en-US" dirty="0"/>
          </a:p>
        </p:txBody>
      </p:sp>
      <p:pic>
        <p:nvPicPr>
          <p:cNvPr id="4" name="Content Placeholder 3">
            <a:extLst>
              <a:ext uri="{FF2B5EF4-FFF2-40B4-BE49-F238E27FC236}">
                <a16:creationId xmlns:a16="http://schemas.microsoft.com/office/drawing/2014/main" id="{7BDF7BC2-46FD-433F-B180-5920BEE9D7FC}"/>
              </a:ext>
            </a:extLst>
          </p:cNvPr>
          <p:cNvPicPr>
            <a:picLocks noGrp="1" noChangeAspect="1"/>
          </p:cNvPicPr>
          <p:nvPr>
            <p:ph idx="1"/>
          </p:nvPr>
        </p:nvPicPr>
        <p:blipFill>
          <a:blip r:embed="rId3"/>
          <a:stretch>
            <a:fillRect/>
          </a:stretch>
        </p:blipFill>
        <p:spPr>
          <a:xfrm>
            <a:off x="3439042" y="1690688"/>
            <a:ext cx="5903852" cy="4351338"/>
          </a:xfrm>
          <a:prstGeom prst="rect">
            <a:avLst/>
          </a:prstGeom>
        </p:spPr>
      </p:pic>
    </p:spTree>
    <p:extLst>
      <p:ext uri="{BB962C8B-B14F-4D97-AF65-F5344CB8AC3E}">
        <p14:creationId xmlns:p14="http://schemas.microsoft.com/office/powerpoint/2010/main" val="21970552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01B97-1000-54C2-4287-2C332AE93335}"/>
              </a:ext>
            </a:extLst>
          </p:cNvPr>
          <p:cNvSpPr>
            <a:spLocks noGrp="1"/>
          </p:cNvSpPr>
          <p:nvPr>
            <p:ph type="title"/>
          </p:nvPr>
        </p:nvSpPr>
        <p:spPr>
          <a:xfrm>
            <a:off x="1887354" y="393366"/>
            <a:ext cx="10515600" cy="1325563"/>
          </a:xfrm>
        </p:spPr>
        <p:txBody>
          <a:bodyPr/>
          <a:lstStyle/>
          <a:p>
            <a:r>
              <a:rPr lang="en-US" dirty="0"/>
              <a:t>What is Disaster Epidemiology?</a:t>
            </a:r>
          </a:p>
        </p:txBody>
      </p:sp>
      <p:sp>
        <p:nvSpPr>
          <p:cNvPr id="3" name="Content Placeholder 2">
            <a:extLst>
              <a:ext uri="{FF2B5EF4-FFF2-40B4-BE49-F238E27FC236}">
                <a16:creationId xmlns:a16="http://schemas.microsoft.com/office/drawing/2014/main" id="{B3B4A640-2B33-6C2D-5152-28505FB29A00}"/>
              </a:ext>
            </a:extLst>
          </p:cNvPr>
          <p:cNvSpPr>
            <a:spLocks noGrp="1"/>
          </p:cNvSpPr>
          <p:nvPr>
            <p:ph idx="1"/>
          </p:nvPr>
        </p:nvSpPr>
        <p:spPr>
          <a:xfrm>
            <a:off x="1887354" y="1575664"/>
            <a:ext cx="10304646" cy="946451"/>
          </a:xfrm>
        </p:spPr>
        <p:txBody>
          <a:bodyPr>
            <a:normAutofit/>
          </a:bodyPr>
          <a:lstStyle/>
          <a:p>
            <a:pPr marL="0" indent="0">
              <a:buNone/>
            </a:pPr>
            <a:r>
              <a:rPr lang="en-US" dirty="0"/>
              <a:t>The use of epidemiology to assess the short- and long-term adverse effects of disasters and to predict consequences of future disasters</a:t>
            </a:r>
          </a:p>
        </p:txBody>
      </p:sp>
      <p:pic>
        <p:nvPicPr>
          <p:cNvPr id="4" name="Picture 3">
            <a:extLst>
              <a:ext uri="{FF2B5EF4-FFF2-40B4-BE49-F238E27FC236}">
                <a16:creationId xmlns:a16="http://schemas.microsoft.com/office/drawing/2014/main" id="{E318A06D-384A-51D2-BF25-E235BECB1089}"/>
              </a:ext>
            </a:extLst>
          </p:cNvPr>
          <p:cNvPicPr>
            <a:picLocks noChangeAspect="1"/>
          </p:cNvPicPr>
          <p:nvPr/>
        </p:nvPicPr>
        <p:blipFill>
          <a:blip r:embed="rId3"/>
          <a:stretch>
            <a:fillRect/>
          </a:stretch>
        </p:blipFill>
        <p:spPr>
          <a:xfrm>
            <a:off x="1997677" y="2868328"/>
            <a:ext cx="2462997" cy="1402202"/>
          </a:xfrm>
          <a:prstGeom prst="rect">
            <a:avLst/>
          </a:prstGeom>
        </p:spPr>
      </p:pic>
      <p:pic>
        <p:nvPicPr>
          <p:cNvPr id="5" name="Picture 4">
            <a:extLst>
              <a:ext uri="{FF2B5EF4-FFF2-40B4-BE49-F238E27FC236}">
                <a16:creationId xmlns:a16="http://schemas.microsoft.com/office/drawing/2014/main" id="{472CC140-2D46-5D50-DAF0-A97CB56DA366}"/>
              </a:ext>
            </a:extLst>
          </p:cNvPr>
          <p:cNvPicPr>
            <a:picLocks noChangeAspect="1"/>
          </p:cNvPicPr>
          <p:nvPr/>
        </p:nvPicPr>
        <p:blipFill>
          <a:blip r:embed="rId4"/>
          <a:stretch>
            <a:fillRect/>
          </a:stretch>
        </p:blipFill>
        <p:spPr>
          <a:xfrm>
            <a:off x="2142056" y="4842618"/>
            <a:ext cx="2462997" cy="1660927"/>
          </a:xfrm>
          <a:prstGeom prst="rect">
            <a:avLst/>
          </a:prstGeom>
        </p:spPr>
      </p:pic>
      <p:pic>
        <p:nvPicPr>
          <p:cNvPr id="6" name="Picture 5">
            <a:extLst>
              <a:ext uri="{FF2B5EF4-FFF2-40B4-BE49-F238E27FC236}">
                <a16:creationId xmlns:a16="http://schemas.microsoft.com/office/drawing/2014/main" id="{FA62B7F0-65F0-747A-4CC0-E08FD31F7139}"/>
              </a:ext>
            </a:extLst>
          </p:cNvPr>
          <p:cNvPicPr>
            <a:picLocks noChangeAspect="1"/>
          </p:cNvPicPr>
          <p:nvPr/>
        </p:nvPicPr>
        <p:blipFill>
          <a:blip r:embed="rId5"/>
          <a:stretch>
            <a:fillRect/>
          </a:stretch>
        </p:blipFill>
        <p:spPr>
          <a:xfrm>
            <a:off x="5461805" y="4012247"/>
            <a:ext cx="2472523" cy="1660743"/>
          </a:xfrm>
          <a:prstGeom prst="rect">
            <a:avLst/>
          </a:prstGeom>
        </p:spPr>
      </p:pic>
      <p:pic>
        <p:nvPicPr>
          <p:cNvPr id="7" name="Picture 6">
            <a:extLst>
              <a:ext uri="{FF2B5EF4-FFF2-40B4-BE49-F238E27FC236}">
                <a16:creationId xmlns:a16="http://schemas.microsoft.com/office/drawing/2014/main" id="{B8BC357E-E7B1-2E63-F9EA-D1FB2598A945}"/>
              </a:ext>
            </a:extLst>
          </p:cNvPr>
          <p:cNvPicPr>
            <a:picLocks noChangeAspect="1"/>
          </p:cNvPicPr>
          <p:nvPr/>
        </p:nvPicPr>
        <p:blipFill>
          <a:blip r:embed="rId6"/>
          <a:stretch>
            <a:fillRect/>
          </a:stretch>
        </p:blipFill>
        <p:spPr>
          <a:xfrm>
            <a:off x="8919000" y="2784775"/>
            <a:ext cx="2472523" cy="1601637"/>
          </a:xfrm>
          <a:prstGeom prst="rect">
            <a:avLst/>
          </a:prstGeom>
        </p:spPr>
      </p:pic>
      <p:pic>
        <p:nvPicPr>
          <p:cNvPr id="8" name="Picture 7">
            <a:extLst>
              <a:ext uri="{FF2B5EF4-FFF2-40B4-BE49-F238E27FC236}">
                <a16:creationId xmlns:a16="http://schemas.microsoft.com/office/drawing/2014/main" id="{650264CC-E2BB-8097-9D58-1C99F9D96BD3}"/>
              </a:ext>
            </a:extLst>
          </p:cNvPr>
          <p:cNvPicPr>
            <a:picLocks noChangeAspect="1"/>
          </p:cNvPicPr>
          <p:nvPr/>
        </p:nvPicPr>
        <p:blipFill>
          <a:blip r:embed="rId7"/>
          <a:stretch>
            <a:fillRect/>
          </a:stretch>
        </p:blipFill>
        <p:spPr>
          <a:xfrm>
            <a:off x="8919000" y="4754531"/>
            <a:ext cx="2472523" cy="1710103"/>
          </a:xfrm>
          <a:prstGeom prst="rect">
            <a:avLst/>
          </a:prstGeom>
        </p:spPr>
      </p:pic>
    </p:spTree>
    <p:extLst>
      <p:ext uri="{BB962C8B-B14F-4D97-AF65-F5344CB8AC3E}">
        <p14:creationId xmlns:p14="http://schemas.microsoft.com/office/powerpoint/2010/main" val="7953406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C6D26-27E3-4094-AF6D-3BA8E494C589}"/>
              </a:ext>
            </a:extLst>
          </p:cNvPr>
          <p:cNvSpPr>
            <a:spLocks noGrp="1"/>
          </p:cNvSpPr>
          <p:nvPr>
            <p:ph type="title"/>
          </p:nvPr>
        </p:nvSpPr>
        <p:spPr>
          <a:xfrm>
            <a:off x="2025444" y="365125"/>
            <a:ext cx="9694608" cy="1325563"/>
          </a:xfrm>
        </p:spPr>
        <p:txBody>
          <a:bodyPr/>
          <a:lstStyle/>
          <a:p>
            <a:r>
              <a:rPr lang="en-US" dirty="0"/>
              <a:t>How can Disaster Epidemiology help you?</a:t>
            </a:r>
          </a:p>
        </p:txBody>
      </p:sp>
      <p:sp>
        <p:nvSpPr>
          <p:cNvPr id="3" name="Content Placeholder 2">
            <a:extLst>
              <a:ext uri="{FF2B5EF4-FFF2-40B4-BE49-F238E27FC236}">
                <a16:creationId xmlns:a16="http://schemas.microsoft.com/office/drawing/2014/main" id="{EEFC3E2E-CCB4-439A-897F-9FCB407D320E}"/>
              </a:ext>
            </a:extLst>
          </p:cNvPr>
          <p:cNvSpPr>
            <a:spLocks noGrp="1"/>
          </p:cNvSpPr>
          <p:nvPr>
            <p:ph idx="1"/>
          </p:nvPr>
        </p:nvSpPr>
        <p:spPr>
          <a:xfrm>
            <a:off x="1841091" y="1825625"/>
            <a:ext cx="10515600" cy="4351338"/>
          </a:xfrm>
        </p:spPr>
        <p:txBody>
          <a:bodyPr/>
          <a:lstStyle/>
          <a:p>
            <a:r>
              <a:rPr lang="en-US" altLang="en-US" dirty="0">
                <a:cs typeface="Arial" panose="020B0604020202020204" pitchFamily="34" charset="0"/>
              </a:rPr>
              <a:t>DE provides </a:t>
            </a:r>
            <a:r>
              <a:rPr lang="en-US" altLang="en-US" b="1" dirty="0">
                <a:cs typeface="Arial" panose="020B0604020202020204" pitchFamily="34" charset="0"/>
              </a:rPr>
              <a:t>reliable</a:t>
            </a:r>
            <a:r>
              <a:rPr lang="en-US" altLang="en-US" dirty="0">
                <a:cs typeface="Arial" panose="020B0604020202020204" pitchFamily="34" charset="0"/>
              </a:rPr>
              <a:t> and </a:t>
            </a:r>
            <a:r>
              <a:rPr lang="en-US" altLang="en-US" b="1" dirty="0">
                <a:cs typeface="Arial" panose="020B0604020202020204" pitchFamily="34" charset="0"/>
              </a:rPr>
              <a:t>actionable information </a:t>
            </a:r>
            <a:r>
              <a:rPr lang="en-US" altLang="en-US" dirty="0">
                <a:cs typeface="Arial" panose="020B0604020202020204" pitchFamily="34" charset="0"/>
              </a:rPr>
              <a:t>to incident commanders, planners, and decision-makers</a:t>
            </a:r>
          </a:p>
          <a:p>
            <a:pPr>
              <a:lnSpc>
                <a:spcPts val="5600"/>
              </a:lnSpc>
              <a:spcBef>
                <a:spcPts val="0"/>
              </a:spcBef>
            </a:pPr>
            <a:r>
              <a:rPr lang="en-US" dirty="0"/>
              <a:t>Provides situational awareness</a:t>
            </a:r>
          </a:p>
          <a:p>
            <a:pPr>
              <a:lnSpc>
                <a:spcPts val="5600"/>
              </a:lnSpc>
              <a:spcBef>
                <a:spcPts val="0"/>
              </a:spcBef>
            </a:pPr>
            <a:r>
              <a:rPr lang="en-US" dirty="0"/>
              <a:t>Assesses the short- and long-term adverse health effects of disasters </a:t>
            </a:r>
          </a:p>
          <a:p>
            <a:pPr>
              <a:lnSpc>
                <a:spcPts val="5600"/>
              </a:lnSpc>
              <a:spcBef>
                <a:spcPts val="0"/>
              </a:spcBef>
            </a:pPr>
            <a:r>
              <a:rPr lang="en-US" dirty="0"/>
              <a:t>Informs planning and preparation for future disasters</a:t>
            </a:r>
          </a:p>
          <a:p>
            <a:endParaRPr lang="en-US" dirty="0"/>
          </a:p>
        </p:txBody>
      </p:sp>
    </p:spTree>
    <p:extLst>
      <p:ext uri="{BB962C8B-B14F-4D97-AF65-F5344CB8AC3E}">
        <p14:creationId xmlns:p14="http://schemas.microsoft.com/office/powerpoint/2010/main" val="8246674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48674-0E42-4CFD-8F81-4B3014209A97}"/>
              </a:ext>
            </a:extLst>
          </p:cNvPr>
          <p:cNvSpPr>
            <a:spLocks noGrp="1"/>
          </p:cNvSpPr>
          <p:nvPr>
            <p:ph type="title"/>
          </p:nvPr>
        </p:nvSpPr>
        <p:spPr>
          <a:xfrm>
            <a:off x="1809134" y="365125"/>
            <a:ext cx="9733937" cy="1325563"/>
          </a:xfrm>
        </p:spPr>
        <p:txBody>
          <a:bodyPr>
            <a:normAutofit/>
          </a:bodyPr>
          <a:lstStyle/>
          <a:p>
            <a:r>
              <a:rPr lang="en-US" sz="3600"/>
              <a:t>Disaster Epidemiology takes an All-Hazard approach</a:t>
            </a:r>
            <a:endParaRPr lang="en-US" sz="3600" dirty="0"/>
          </a:p>
        </p:txBody>
      </p:sp>
      <p:pic>
        <p:nvPicPr>
          <p:cNvPr id="4" name="Picture 3" descr="Cracked highway with someone stuck">
            <a:extLst>
              <a:ext uri="{FF2B5EF4-FFF2-40B4-BE49-F238E27FC236}">
                <a16:creationId xmlns:a16="http://schemas.microsoft.com/office/drawing/2014/main" id="{A9D2D051-3061-401A-9952-5B81DF9AABCF}"/>
              </a:ext>
            </a:extLst>
          </p:cNvPr>
          <p:cNvPicPr>
            <a:picLocks noChangeAspect="1"/>
          </p:cNvPicPr>
          <p:nvPr/>
        </p:nvPicPr>
        <p:blipFill>
          <a:blip r:embed="rId3"/>
          <a:stretch>
            <a:fillRect/>
          </a:stretch>
        </p:blipFill>
        <p:spPr>
          <a:xfrm>
            <a:off x="1809134" y="1204239"/>
            <a:ext cx="4312870" cy="3032611"/>
          </a:xfrm>
          <a:prstGeom prst="rect">
            <a:avLst/>
          </a:prstGeom>
        </p:spPr>
      </p:pic>
      <p:pic>
        <p:nvPicPr>
          <p:cNvPr id="5" name="Picture 4" descr="picture of outbreak">
            <a:extLst>
              <a:ext uri="{FF2B5EF4-FFF2-40B4-BE49-F238E27FC236}">
                <a16:creationId xmlns:a16="http://schemas.microsoft.com/office/drawing/2014/main" id="{4EF7C7EA-1409-431B-87D9-92DFFAD29627}"/>
              </a:ext>
            </a:extLst>
          </p:cNvPr>
          <p:cNvPicPr>
            <a:picLocks noChangeAspect="1"/>
          </p:cNvPicPr>
          <p:nvPr/>
        </p:nvPicPr>
        <p:blipFill>
          <a:blip r:embed="rId4"/>
          <a:stretch>
            <a:fillRect/>
          </a:stretch>
        </p:blipFill>
        <p:spPr>
          <a:xfrm>
            <a:off x="7428301" y="1139716"/>
            <a:ext cx="4114769" cy="3169710"/>
          </a:xfrm>
          <a:prstGeom prst="rect">
            <a:avLst/>
          </a:prstGeom>
        </p:spPr>
      </p:pic>
      <p:pic>
        <p:nvPicPr>
          <p:cNvPr id="6" name="Picture 5" descr="picture of damaged buildings">
            <a:extLst>
              <a:ext uri="{FF2B5EF4-FFF2-40B4-BE49-F238E27FC236}">
                <a16:creationId xmlns:a16="http://schemas.microsoft.com/office/drawing/2014/main" id="{2143D462-AB46-4FAD-985C-3CEB69ADA15A}"/>
              </a:ext>
            </a:extLst>
          </p:cNvPr>
          <p:cNvPicPr>
            <a:picLocks noChangeAspect="1"/>
          </p:cNvPicPr>
          <p:nvPr/>
        </p:nvPicPr>
        <p:blipFill>
          <a:blip r:embed="rId5"/>
          <a:stretch>
            <a:fillRect/>
          </a:stretch>
        </p:blipFill>
        <p:spPr>
          <a:xfrm>
            <a:off x="1809134" y="3810887"/>
            <a:ext cx="4446345" cy="3161659"/>
          </a:xfrm>
          <a:prstGeom prst="rect">
            <a:avLst/>
          </a:prstGeom>
        </p:spPr>
      </p:pic>
      <p:pic>
        <p:nvPicPr>
          <p:cNvPr id="7" name="Picture 6" descr="picture of damaged propeties">
            <a:extLst>
              <a:ext uri="{FF2B5EF4-FFF2-40B4-BE49-F238E27FC236}">
                <a16:creationId xmlns:a16="http://schemas.microsoft.com/office/drawing/2014/main" id="{4984254B-C535-44D9-AE4F-F394C88B5131}"/>
              </a:ext>
            </a:extLst>
          </p:cNvPr>
          <p:cNvPicPr>
            <a:picLocks noChangeAspect="1"/>
          </p:cNvPicPr>
          <p:nvPr/>
        </p:nvPicPr>
        <p:blipFill>
          <a:blip r:embed="rId6"/>
          <a:stretch>
            <a:fillRect/>
          </a:stretch>
        </p:blipFill>
        <p:spPr>
          <a:xfrm>
            <a:off x="7453778" y="3819229"/>
            <a:ext cx="4312870" cy="3153317"/>
          </a:xfrm>
          <a:prstGeom prst="rect">
            <a:avLst/>
          </a:prstGeom>
        </p:spPr>
      </p:pic>
    </p:spTree>
    <p:extLst>
      <p:ext uri="{BB962C8B-B14F-4D97-AF65-F5344CB8AC3E}">
        <p14:creationId xmlns:p14="http://schemas.microsoft.com/office/powerpoint/2010/main" val="19269322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6DE6C-5869-420D-88BB-09CA6D48E430}"/>
              </a:ext>
            </a:extLst>
          </p:cNvPr>
          <p:cNvSpPr>
            <a:spLocks noGrp="1"/>
          </p:cNvSpPr>
          <p:nvPr>
            <p:ph type="title"/>
          </p:nvPr>
        </p:nvSpPr>
        <p:spPr>
          <a:xfrm>
            <a:off x="2089484" y="365125"/>
            <a:ext cx="10515600" cy="1325563"/>
          </a:xfrm>
        </p:spPr>
        <p:txBody>
          <a:bodyPr/>
          <a:lstStyle/>
          <a:p>
            <a:r>
              <a:rPr lang="en-US" dirty="0"/>
              <a:t>Disaster Epidemiology is Multi-disciplinary</a:t>
            </a:r>
          </a:p>
        </p:txBody>
      </p:sp>
      <p:pic>
        <p:nvPicPr>
          <p:cNvPr id="4" name="Picture 3">
            <a:extLst>
              <a:ext uri="{FF2B5EF4-FFF2-40B4-BE49-F238E27FC236}">
                <a16:creationId xmlns:a16="http://schemas.microsoft.com/office/drawing/2014/main" id="{D78E3A73-C5F2-0B30-D42F-B30E0F2F5C2F}"/>
              </a:ext>
            </a:extLst>
          </p:cNvPr>
          <p:cNvPicPr>
            <a:picLocks noChangeAspect="1"/>
          </p:cNvPicPr>
          <p:nvPr/>
        </p:nvPicPr>
        <p:blipFill>
          <a:blip r:embed="rId3"/>
          <a:stretch>
            <a:fillRect/>
          </a:stretch>
        </p:blipFill>
        <p:spPr>
          <a:xfrm>
            <a:off x="3354405" y="2276013"/>
            <a:ext cx="7172325" cy="3885675"/>
          </a:xfrm>
          <a:prstGeom prst="rect">
            <a:avLst/>
          </a:prstGeom>
        </p:spPr>
      </p:pic>
    </p:spTree>
    <p:extLst>
      <p:ext uri="{BB962C8B-B14F-4D97-AF65-F5344CB8AC3E}">
        <p14:creationId xmlns:p14="http://schemas.microsoft.com/office/powerpoint/2010/main" val="3211586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98AE3-2E1A-4431-9EF5-8AB9B9CA82A5}"/>
              </a:ext>
            </a:extLst>
          </p:cNvPr>
          <p:cNvSpPr>
            <a:spLocks noGrp="1"/>
          </p:cNvSpPr>
          <p:nvPr>
            <p:ph type="title"/>
          </p:nvPr>
        </p:nvSpPr>
        <p:spPr>
          <a:xfrm>
            <a:off x="1755058" y="1736726"/>
            <a:ext cx="10318956" cy="2852737"/>
          </a:xfrm>
        </p:spPr>
        <p:txBody>
          <a:bodyPr/>
          <a:lstStyle/>
          <a:p>
            <a:r>
              <a:rPr lang="en-US" dirty="0"/>
              <a:t>Disaster Epidemiology and the Emergency Management Cycle</a:t>
            </a:r>
          </a:p>
        </p:txBody>
      </p:sp>
      <p:sp>
        <p:nvSpPr>
          <p:cNvPr id="3" name="Text Placeholder 2">
            <a:extLst>
              <a:ext uri="{FF2B5EF4-FFF2-40B4-BE49-F238E27FC236}">
                <a16:creationId xmlns:a16="http://schemas.microsoft.com/office/drawing/2014/main" id="{B6AFEE1C-D01D-4663-867C-A234120F52A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6704447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8753B-2711-4CB6-A400-6ED8F154AD3B}"/>
              </a:ext>
            </a:extLst>
          </p:cNvPr>
          <p:cNvSpPr>
            <a:spLocks noGrp="1"/>
          </p:cNvSpPr>
          <p:nvPr>
            <p:ph type="title"/>
          </p:nvPr>
        </p:nvSpPr>
        <p:spPr>
          <a:xfrm>
            <a:off x="2057400" y="286467"/>
            <a:ext cx="10515600" cy="1325563"/>
          </a:xfrm>
        </p:spPr>
        <p:txBody>
          <a:bodyPr/>
          <a:lstStyle/>
          <a:p>
            <a:r>
              <a:rPr lang="en-US" dirty="0"/>
              <a:t>DE and Incident Command System (ICS)</a:t>
            </a:r>
          </a:p>
        </p:txBody>
      </p:sp>
      <p:sp>
        <p:nvSpPr>
          <p:cNvPr id="3" name="Content Placeholder 2">
            <a:extLst>
              <a:ext uri="{FF2B5EF4-FFF2-40B4-BE49-F238E27FC236}">
                <a16:creationId xmlns:a16="http://schemas.microsoft.com/office/drawing/2014/main" id="{A57C353C-50D3-4593-BCAD-460A2F17EE92}"/>
              </a:ext>
            </a:extLst>
          </p:cNvPr>
          <p:cNvSpPr>
            <a:spLocks noGrp="1"/>
          </p:cNvSpPr>
          <p:nvPr>
            <p:ph idx="1"/>
          </p:nvPr>
        </p:nvSpPr>
        <p:spPr>
          <a:xfrm>
            <a:off x="2057400" y="1844829"/>
            <a:ext cx="9296400" cy="4351338"/>
          </a:xfrm>
        </p:spPr>
        <p:txBody>
          <a:bodyPr>
            <a:normAutofit/>
          </a:bodyPr>
          <a:lstStyle/>
          <a:p>
            <a:pPr>
              <a:lnSpc>
                <a:spcPct val="100000"/>
              </a:lnSpc>
            </a:pPr>
            <a:r>
              <a:rPr lang="en-US" altLang="en-US" dirty="0"/>
              <a:t>ICS links DE to Medical Unit</a:t>
            </a:r>
          </a:p>
          <a:p>
            <a:pPr>
              <a:lnSpc>
                <a:spcPct val="100000"/>
              </a:lnSpc>
            </a:pPr>
            <a:r>
              <a:rPr lang="en-US" altLang="en-US" dirty="0"/>
              <a:t>Foundational part of </a:t>
            </a:r>
            <a:r>
              <a:rPr lang="en-US" altLang="en-US" b="1" dirty="0"/>
              <a:t>ESF-8</a:t>
            </a:r>
            <a:r>
              <a:rPr lang="en-US" altLang="en-US" dirty="0"/>
              <a:t> as it relates to PH planning and response</a:t>
            </a:r>
          </a:p>
          <a:p>
            <a:pPr>
              <a:lnSpc>
                <a:spcPct val="100000"/>
              </a:lnSpc>
            </a:pPr>
            <a:r>
              <a:rPr lang="en-US" altLang="en-US" dirty="0"/>
              <a:t>Provides ICS leadership with credible health data for:</a:t>
            </a:r>
          </a:p>
          <a:p>
            <a:pPr lvl="1">
              <a:lnSpc>
                <a:spcPct val="100000"/>
              </a:lnSpc>
            </a:pPr>
            <a:r>
              <a:rPr lang="en-US" altLang="en-US" sz="2800" b="1" dirty="0"/>
              <a:t>Situational awareness</a:t>
            </a:r>
          </a:p>
          <a:p>
            <a:pPr lvl="1">
              <a:lnSpc>
                <a:spcPct val="100000"/>
              </a:lnSpc>
            </a:pPr>
            <a:r>
              <a:rPr lang="en-US" altLang="en-US" sz="2800" b="1" dirty="0"/>
              <a:t>Making decisions</a:t>
            </a:r>
          </a:p>
          <a:p>
            <a:pPr lvl="1">
              <a:lnSpc>
                <a:spcPct val="100000"/>
              </a:lnSpc>
            </a:pPr>
            <a:r>
              <a:rPr lang="en-US" altLang="en-US" sz="2800" b="1" dirty="0"/>
              <a:t>Allocating resources  </a:t>
            </a:r>
          </a:p>
          <a:p>
            <a:endParaRPr lang="en-US" dirty="0"/>
          </a:p>
        </p:txBody>
      </p:sp>
    </p:spTree>
    <p:extLst>
      <p:ext uri="{BB962C8B-B14F-4D97-AF65-F5344CB8AC3E}">
        <p14:creationId xmlns:p14="http://schemas.microsoft.com/office/powerpoint/2010/main" val="10596281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1AFFD-495E-4241-B707-86DAF4D394C6}"/>
              </a:ext>
            </a:extLst>
          </p:cNvPr>
          <p:cNvSpPr>
            <a:spLocks noGrp="1"/>
          </p:cNvSpPr>
          <p:nvPr>
            <p:ph type="title"/>
          </p:nvPr>
        </p:nvSpPr>
        <p:spPr>
          <a:xfrm>
            <a:off x="1916430" y="365125"/>
            <a:ext cx="10515600" cy="1325563"/>
          </a:xfrm>
        </p:spPr>
        <p:txBody>
          <a:bodyPr/>
          <a:lstStyle/>
          <a:p>
            <a:r>
              <a:rPr lang="en-US" dirty="0"/>
              <a:t>Conceptual Framework</a:t>
            </a:r>
          </a:p>
        </p:txBody>
      </p:sp>
      <p:sp>
        <p:nvSpPr>
          <p:cNvPr id="3" name="Content Placeholder 2">
            <a:extLst>
              <a:ext uri="{FF2B5EF4-FFF2-40B4-BE49-F238E27FC236}">
                <a16:creationId xmlns:a16="http://schemas.microsoft.com/office/drawing/2014/main" id="{689DB5DC-F24C-494C-866B-19727F301144}"/>
              </a:ext>
            </a:extLst>
          </p:cNvPr>
          <p:cNvSpPr>
            <a:spLocks noGrp="1"/>
          </p:cNvSpPr>
          <p:nvPr>
            <p:ph idx="1"/>
          </p:nvPr>
        </p:nvSpPr>
        <p:spPr>
          <a:xfrm>
            <a:off x="1912620" y="1985645"/>
            <a:ext cx="9825990" cy="4351338"/>
          </a:xfrm>
        </p:spPr>
        <p:txBody>
          <a:bodyPr/>
          <a:lstStyle/>
          <a:p>
            <a:r>
              <a:rPr lang="en-US" altLang="en-US" dirty="0"/>
              <a:t>Framework identified the applications of epidemiology in disaster settings</a:t>
            </a:r>
          </a:p>
          <a:p>
            <a:endParaRPr lang="en-US" altLang="en-US" dirty="0"/>
          </a:p>
          <a:p>
            <a:r>
              <a:rPr lang="en-US" altLang="en-US" dirty="0"/>
              <a:t>Developed by:</a:t>
            </a:r>
          </a:p>
          <a:p>
            <a:pPr lvl="1"/>
            <a:r>
              <a:rPr lang="en-US" altLang="en-US" dirty="0"/>
              <a:t>Centers for Disease Control &amp; Prevention (</a:t>
            </a:r>
            <a:r>
              <a:rPr lang="en-US" altLang="en-US" b="1" dirty="0"/>
              <a:t>CDC</a:t>
            </a:r>
            <a:r>
              <a:rPr lang="en-US" altLang="en-US" dirty="0"/>
              <a:t>)/National Center for Environmental Health (</a:t>
            </a:r>
            <a:r>
              <a:rPr lang="en-US" altLang="en-US" b="1" dirty="0"/>
              <a:t>NCEH</a:t>
            </a:r>
            <a:r>
              <a:rPr lang="en-US" altLang="en-US" dirty="0"/>
              <a:t>)</a:t>
            </a:r>
          </a:p>
          <a:p>
            <a:pPr lvl="1"/>
            <a:r>
              <a:rPr lang="en-US" altLang="en-US" dirty="0"/>
              <a:t>Council of State and Territorial Epidemiologists (</a:t>
            </a:r>
            <a:r>
              <a:rPr lang="en-US" altLang="en-US" b="1" dirty="0"/>
              <a:t>CSTE</a:t>
            </a:r>
            <a:r>
              <a:rPr lang="en-US" altLang="en-US" dirty="0"/>
              <a:t>)</a:t>
            </a:r>
          </a:p>
          <a:p>
            <a:endParaRPr lang="en-US" dirty="0"/>
          </a:p>
        </p:txBody>
      </p:sp>
    </p:spTree>
    <p:extLst>
      <p:ext uri="{BB962C8B-B14F-4D97-AF65-F5344CB8AC3E}">
        <p14:creationId xmlns:p14="http://schemas.microsoft.com/office/powerpoint/2010/main" val="17889252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hart, sunburst chart&#10;&#10;Description automatically generated">
            <a:extLst>
              <a:ext uri="{FF2B5EF4-FFF2-40B4-BE49-F238E27FC236}">
                <a16:creationId xmlns:a16="http://schemas.microsoft.com/office/drawing/2014/main" id="{92D454F1-3982-12C2-C559-2B85956B0019}"/>
              </a:ext>
            </a:extLst>
          </p:cNvPr>
          <p:cNvPicPr>
            <a:picLocks noChangeAspect="1"/>
          </p:cNvPicPr>
          <p:nvPr/>
        </p:nvPicPr>
        <p:blipFill>
          <a:blip r:embed="rId2"/>
          <a:stretch>
            <a:fillRect/>
          </a:stretch>
        </p:blipFill>
        <p:spPr>
          <a:xfrm>
            <a:off x="4186106" y="1134949"/>
            <a:ext cx="4842584" cy="4525762"/>
          </a:xfrm>
          <a:prstGeom prst="rect">
            <a:avLst/>
          </a:prstGeom>
        </p:spPr>
      </p:pic>
    </p:spTree>
    <p:extLst>
      <p:ext uri="{BB962C8B-B14F-4D97-AF65-F5344CB8AC3E}">
        <p14:creationId xmlns:p14="http://schemas.microsoft.com/office/powerpoint/2010/main" val="32158017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1B344-2390-4A46-95F5-74AD0F7DC103}"/>
              </a:ext>
            </a:extLst>
          </p:cNvPr>
          <p:cNvSpPr>
            <a:spLocks noGrp="1"/>
          </p:cNvSpPr>
          <p:nvPr>
            <p:ph type="title"/>
          </p:nvPr>
        </p:nvSpPr>
        <p:spPr>
          <a:xfrm>
            <a:off x="1652955" y="205651"/>
            <a:ext cx="6775938" cy="1030638"/>
          </a:xfrm>
        </p:spPr>
        <p:txBody>
          <a:bodyPr>
            <a:noAutofit/>
          </a:bodyPr>
          <a:lstStyle/>
          <a:p>
            <a:pPr algn="ctr"/>
            <a:r>
              <a:rPr lang="en-US" sz="3700" dirty="0">
                <a:solidFill>
                  <a:srgbClr val="15345A"/>
                </a:solidFill>
                <a:latin typeface="Arial" panose="020B0604020202020204" pitchFamily="34" charset="0"/>
                <a:cs typeface="Arial" panose="020B0604020202020204" pitchFamily="34" charset="0"/>
              </a:rPr>
              <a:t>The Disaster Management Cycle</a:t>
            </a:r>
          </a:p>
        </p:txBody>
      </p:sp>
      <p:sp>
        <p:nvSpPr>
          <p:cNvPr id="3" name="Text Placeholder 2">
            <a:extLst>
              <a:ext uri="{FF2B5EF4-FFF2-40B4-BE49-F238E27FC236}">
                <a16:creationId xmlns:a16="http://schemas.microsoft.com/office/drawing/2014/main" id="{6A99B756-05B1-4D5F-BF3B-53238AD61742}"/>
              </a:ext>
            </a:extLst>
          </p:cNvPr>
          <p:cNvSpPr>
            <a:spLocks noGrp="1"/>
          </p:cNvSpPr>
          <p:nvPr>
            <p:ph type="body" sz="quarter" idx="10"/>
          </p:nvPr>
        </p:nvSpPr>
        <p:spPr>
          <a:xfrm>
            <a:off x="8206154" y="1678139"/>
            <a:ext cx="2197345" cy="1300715"/>
          </a:xfrm>
        </p:spPr>
        <p:txBody>
          <a:bodyPr/>
          <a:lstStyle/>
          <a:p>
            <a:pPr marL="0" indent="0">
              <a:buNone/>
            </a:pPr>
            <a:r>
              <a:rPr lang="en-US" dirty="0">
                <a:solidFill>
                  <a:schemeClr val="tx2"/>
                </a:solidFill>
              </a:rPr>
              <a:t>Pre-disaster</a:t>
            </a:r>
          </a:p>
        </p:txBody>
      </p:sp>
      <p:graphicFrame>
        <p:nvGraphicFramePr>
          <p:cNvPr id="4" name="Diagram 3">
            <a:extLst>
              <a:ext uri="{FF2B5EF4-FFF2-40B4-BE49-F238E27FC236}">
                <a16:creationId xmlns:a16="http://schemas.microsoft.com/office/drawing/2014/main" id="{79F036A3-6C7A-40E2-A637-5608A8E599B9}"/>
              </a:ext>
            </a:extLst>
          </p:cNvPr>
          <p:cNvGraphicFramePr/>
          <p:nvPr/>
        </p:nvGraphicFramePr>
        <p:xfrm>
          <a:off x="3071329" y="1678138"/>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 Placeholder 2">
            <a:extLst>
              <a:ext uri="{FF2B5EF4-FFF2-40B4-BE49-F238E27FC236}">
                <a16:creationId xmlns:a16="http://schemas.microsoft.com/office/drawing/2014/main" id="{D98E5FBA-458A-465E-B986-8B15715732FB}"/>
              </a:ext>
            </a:extLst>
          </p:cNvPr>
          <p:cNvSpPr txBox="1">
            <a:spLocks/>
          </p:cNvSpPr>
          <p:nvPr/>
        </p:nvSpPr>
        <p:spPr>
          <a:xfrm>
            <a:off x="5441156" y="5557286"/>
            <a:ext cx="1309688" cy="130071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1pPr>
            <a:lvl2pPr marL="800100" indent="-342900" algn="l" defTabSz="914400" rtl="0" eaLnBrk="1" latinLnBrk="0" hangingPunct="1">
              <a:spcBef>
                <a:spcPct val="20000"/>
              </a:spcBef>
              <a:buFont typeface="Courier New" panose="02070309020205020404" pitchFamily="49" charset="0"/>
              <a:buChar char="o"/>
              <a:defRPr lang="en-US" sz="2400" kern="1200" dirty="0" smtClean="0">
                <a:solidFill>
                  <a:srgbClr val="101957"/>
                </a:solidFill>
                <a:latin typeface="Avenir LT 45 Book" panose="02000503020000020003" pitchFamily="2" charset="0"/>
                <a:ea typeface="+mn-ea"/>
                <a:cs typeface="+mn-cs"/>
              </a:defRPr>
            </a:lvl2pPr>
            <a:lvl3pPr marL="1143000" indent="-228600" algn="l" defTabSz="914400" rtl="0" eaLnBrk="1" latinLnBrk="0" hangingPunct="1">
              <a:spcBef>
                <a:spcPct val="20000"/>
              </a:spcBef>
              <a:buFont typeface="Wingdings" panose="05000000000000000000" pitchFamily="2" charset="2"/>
              <a:buChar char="§"/>
              <a:defRPr lang="en-US" sz="2400" kern="1200" dirty="0" smtClean="0">
                <a:solidFill>
                  <a:srgbClr val="101957"/>
                </a:solidFill>
                <a:latin typeface="Avenir LT 45 Book" panose="02000503020000020003" pitchFamily="2"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400" kern="1200" dirty="0">
                <a:solidFill>
                  <a:srgbClr val="101957"/>
                </a:solidFill>
                <a:latin typeface="Avenir LT 45 Book" panose="02000503020000020003" pitchFamily="2"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dirty="0">
                <a:latin typeface="Arial" panose="020B0604020202020204" pitchFamily="34" charset="0"/>
                <a:cs typeface="Arial" panose="020B0604020202020204" pitchFamily="34" charset="0"/>
              </a:rPr>
              <a:t>Disaster</a:t>
            </a:r>
          </a:p>
        </p:txBody>
      </p:sp>
      <p:sp>
        <p:nvSpPr>
          <p:cNvPr id="6" name="Text Placeholder 2">
            <a:extLst>
              <a:ext uri="{FF2B5EF4-FFF2-40B4-BE49-F238E27FC236}">
                <a16:creationId xmlns:a16="http://schemas.microsoft.com/office/drawing/2014/main" id="{2C6F7D1E-4DFA-4300-B18B-3BEAB599B18E}"/>
              </a:ext>
            </a:extLst>
          </p:cNvPr>
          <p:cNvSpPr txBox="1">
            <a:spLocks/>
          </p:cNvSpPr>
          <p:nvPr/>
        </p:nvSpPr>
        <p:spPr>
          <a:xfrm>
            <a:off x="1981201" y="1678139"/>
            <a:ext cx="2197345" cy="130071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1pPr>
            <a:lvl2pPr marL="800100" indent="-342900" algn="l" defTabSz="914400" rtl="0" eaLnBrk="1" latinLnBrk="0" hangingPunct="1">
              <a:spcBef>
                <a:spcPct val="20000"/>
              </a:spcBef>
              <a:buFont typeface="Courier New" panose="02070309020205020404" pitchFamily="49" charset="0"/>
              <a:buChar char="o"/>
              <a:defRPr lang="en-US" sz="2400" kern="1200" dirty="0" smtClean="0">
                <a:solidFill>
                  <a:srgbClr val="101957"/>
                </a:solidFill>
                <a:latin typeface="Avenir LT 45 Book" panose="02000503020000020003" pitchFamily="2" charset="0"/>
                <a:ea typeface="+mn-ea"/>
                <a:cs typeface="+mn-cs"/>
              </a:defRPr>
            </a:lvl2pPr>
            <a:lvl3pPr marL="1143000" indent="-228600" algn="l" defTabSz="914400" rtl="0" eaLnBrk="1" latinLnBrk="0" hangingPunct="1">
              <a:spcBef>
                <a:spcPct val="20000"/>
              </a:spcBef>
              <a:buFont typeface="Wingdings" panose="05000000000000000000" pitchFamily="2" charset="2"/>
              <a:buChar char="§"/>
              <a:defRPr lang="en-US" sz="2400" kern="1200" dirty="0" smtClean="0">
                <a:solidFill>
                  <a:srgbClr val="101957"/>
                </a:solidFill>
                <a:latin typeface="Avenir LT 45 Book" panose="02000503020000020003" pitchFamily="2"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400" kern="1200" dirty="0">
                <a:solidFill>
                  <a:srgbClr val="101957"/>
                </a:solidFill>
                <a:latin typeface="Avenir LT 45 Book" panose="02000503020000020003" pitchFamily="2"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dirty="0">
                <a:latin typeface="Arial" panose="020B0604020202020204" pitchFamily="34" charset="0"/>
                <a:cs typeface="Arial" panose="020B0604020202020204" pitchFamily="34" charset="0"/>
              </a:rPr>
              <a:t>Post-disaster</a:t>
            </a:r>
          </a:p>
        </p:txBody>
      </p:sp>
    </p:spTree>
    <p:extLst>
      <p:ext uri="{BB962C8B-B14F-4D97-AF65-F5344CB8AC3E}">
        <p14:creationId xmlns:p14="http://schemas.microsoft.com/office/powerpoint/2010/main" val="4437541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1B344-2390-4A46-95F5-74AD0F7DC103}"/>
              </a:ext>
            </a:extLst>
          </p:cNvPr>
          <p:cNvSpPr>
            <a:spLocks noGrp="1"/>
          </p:cNvSpPr>
          <p:nvPr>
            <p:ph type="title"/>
          </p:nvPr>
        </p:nvSpPr>
        <p:spPr>
          <a:xfrm>
            <a:off x="1652955" y="182205"/>
            <a:ext cx="6178060" cy="1030638"/>
          </a:xfrm>
        </p:spPr>
        <p:txBody>
          <a:bodyPr>
            <a:noAutofit/>
          </a:bodyPr>
          <a:lstStyle/>
          <a:p>
            <a:pPr algn="ctr"/>
            <a:r>
              <a:rPr lang="en-US" sz="3700" dirty="0">
                <a:solidFill>
                  <a:srgbClr val="15345A"/>
                </a:solidFill>
                <a:latin typeface="Arial" panose="020B0604020202020204" pitchFamily="34" charset="0"/>
                <a:cs typeface="Arial" panose="020B0604020202020204" pitchFamily="34" charset="0"/>
              </a:rPr>
              <a:t>Disaster epidemiology activities</a:t>
            </a:r>
          </a:p>
        </p:txBody>
      </p:sp>
      <p:sp>
        <p:nvSpPr>
          <p:cNvPr id="3" name="Text Placeholder 2">
            <a:extLst>
              <a:ext uri="{FF2B5EF4-FFF2-40B4-BE49-F238E27FC236}">
                <a16:creationId xmlns:a16="http://schemas.microsoft.com/office/drawing/2014/main" id="{6A99B756-05B1-4D5F-BF3B-53238AD61742}"/>
              </a:ext>
            </a:extLst>
          </p:cNvPr>
          <p:cNvSpPr>
            <a:spLocks noGrp="1"/>
          </p:cNvSpPr>
          <p:nvPr>
            <p:ph type="body" sz="quarter" idx="10"/>
          </p:nvPr>
        </p:nvSpPr>
        <p:spPr>
          <a:xfrm>
            <a:off x="8100646" y="1326446"/>
            <a:ext cx="2317972" cy="1763118"/>
          </a:xfrm>
        </p:spPr>
        <p:txBody>
          <a:bodyPr>
            <a:normAutofit lnSpcReduction="10000"/>
          </a:bodyPr>
          <a:lstStyle/>
          <a:p>
            <a:pPr marL="0" indent="0">
              <a:spcBef>
                <a:spcPct val="20000"/>
              </a:spcBef>
              <a:buNone/>
            </a:pPr>
            <a:r>
              <a:rPr lang="en-US" sz="1900" b="1" dirty="0">
                <a:solidFill>
                  <a:srgbClr val="101957"/>
                </a:solidFill>
              </a:rPr>
              <a:t>Pre-disaster:</a:t>
            </a:r>
          </a:p>
          <a:p>
            <a:pPr marL="0" indent="0">
              <a:spcBef>
                <a:spcPct val="20000"/>
              </a:spcBef>
              <a:buNone/>
            </a:pPr>
            <a:endParaRPr lang="en-US" sz="1900" b="1" dirty="0">
              <a:solidFill>
                <a:srgbClr val="101957"/>
              </a:solidFill>
            </a:endParaRPr>
          </a:p>
          <a:p>
            <a:pPr>
              <a:spcBef>
                <a:spcPct val="20000"/>
              </a:spcBef>
            </a:pPr>
            <a:r>
              <a:rPr lang="en-US" sz="1900" b="1" dirty="0">
                <a:solidFill>
                  <a:srgbClr val="101957"/>
                </a:solidFill>
              </a:rPr>
              <a:t>Epidemiology investigations </a:t>
            </a:r>
          </a:p>
          <a:p>
            <a:pPr>
              <a:spcBef>
                <a:spcPct val="20000"/>
              </a:spcBef>
            </a:pPr>
            <a:r>
              <a:rPr lang="en-US" sz="1900" b="1" dirty="0">
                <a:solidFill>
                  <a:srgbClr val="101957"/>
                </a:solidFill>
              </a:rPr>
              <a:t>Evaluation and risk studies</a:t>
            </a:r>
          </a:p>
        </p:txBody>
      </p:sp>
      <p:graphicFrame>
        <p:nvGraphicFramePr>
          <p:cNvPr id="4" name="Diagram 3">
            <a:extLst>
              <a:ext uri="{FF2B5EF4-FFF2-40B4-BE49-F238E27FC236}">
                <a16:creationId xmlns:a16="http://schemas.microsoft.com/office/drawing/2014/main" id="{79F036A3-6C7A-40E2-A637-5608A8E599B9}"/>
              </a:ext>
            </a:extLst>
          </p:cNvPr>
          <p:cNvGraphicFramePr/>
          <p:nvPr/>
        </p:nvGraphicFramePr>
        <p:xfrm>
          <a:off x="3071329" y="1678138"/>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 Placeholder 2">
            <a:extLst>
              <a:ext uri="{FF2B5EF4-FFF2-40B4-BE49-F238E27FC236}">
                <a16:creationId xmlns:a16="http://schemas.microsoft.com/office/drawing/2014/main" id="{D98E5FBA-458A-465E-B986-8B15715732FB}"/>
              </a:ext>
            </a:extLst>
          </p:cNvPr>
          <p:cNvSpPr txBox="1">
            <a:spLocks/>
          </p:cNvSpPr>
          <p:nvPr/>
        </p:nvSpPr>
        <p:spPr>
          <a:xfrm>
            <a:off x="2795897" y="4554688"/>
            <a:ext cx="4759686" cy="195028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1pPr>
            <a:lvl2pPr marL="800100" indent="-342900" algn="l" defTabSz="914400" rtl="0" eaLnBrk="1" latinLnBrk="0" hangingPunct="1">
              <a:spcBef>
                <a:spcPct val="20000"/>
              </a:spcBef>
              <a:buFont typeface="Courier New" panose="02070309020205020404" pitchFamily="49" charset="0"/>
              <a:buChar char="o"/>
              <a:defRPr lang="en-US" sz="2400" kern="1200" dirty="0" smtClean="0">
                <a:solidFill>
                  <a:srgbClr val="101957"/>
                </a:solidFill>
                <a:latin typeface="Avenir LT 45 Book" panose="02000503020000020003" pitchFamily="2" charset="0"/>
                <a:ea typeface="+mn-ea"/>
                <a:cs typeface="+mn-cs"/>
              </a:defRPr>
            </a:lvl2pPr>
            <a:lvl3pPr marL="1143000" indent="-228600" algn="l" defTabSz="914400" rtl="0" eaLnBrk="1" latinLnBrk="0" hangingPunct="1">
              <a:spcBef>
                <a:spcPct val="20000"/>
              </a:spcBef>
              <a:buFont typeface="Wingdings" panose="05000000000000000000" pitchFamily="2" charset="2"/>
              <a:buChar char="§"/>
              <a:defRPr lang="en-US" sz="2400" kern="1200" dirty="0" smtClean="0">
                <a:solidFill>
                  <a:srgbClr val="101957"/>
                </a:solidFill>
                <a:latin typeface="Avenir LT 45 Book" panose="02000503020000020003" pitchFamily="2"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400" kern="1200" dirty="0">
                <a:solidFill>
                  <a:srgbClr val="101957"/>
                </a:solidFill>
                <a:latin typeface="Avenir LT 45 Book" panose="02000503020000020003" pitchFamily="2"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900" b="1" dirty="0">
                <a:latin typeface="Arial" panose="020B0604020202020204" pitchFamily="34" charset="0"/>
                <a:cs typeface="Arial" panose="020B0604020202020204" pitchFamily="34" charset="0"/>
              </a:rPr>
              <a:t>Disaster:</a:t>
            </a:r>
          </a:p>
          <a:p>
            <a:r>
              <a:rPr lang="en-US" sz="1900" b="1" dirty="0">
                <a:latin typeface="Arial" panose="020B0604020202020204" pitchFamily="34" charset="0"/>
                <a:cs typeface="Arial" panose="020B0604020202020204" pitchFamily="34" charset="0"/>
              </a:rPr>
              <a:t>Surveillance</a:t>
            </a:r>
          </a:p>
          <a:p>
            <a:pPr lvl="1">
              <a:buFont typeface="Arial" panose="020B0604020202020204" pitchFamily="34" charset="0"/>
              <a:buChar char="o"/>
            </a:pPr>
            <a:r>
              <a:rPr lang="en-US" sz="1900" b="1" dirty="0">
                <a:latin typeface="Arial" panose="020B0604020202020204" pitchFamily="34" charset="0"/>
                <a:cs typeface="Arial" panose="020B0604020202020204" pitchFamily="34" charset="0"/>
              </a:rPr>
              <a:t>Affected communities</a:t>
            </a:r>
          </a:p>
          <a:p>
            <a:pPr lvl="1">
              <a:buFont typeface="Arial" panose="020B0604020202020204" pitchFamily="34" charset="0"/>
              <a:buChar char="o"/>
            </a:pPr>
            <a:r>
              <a:rPr lang="en-US" sz="1900" b="1" dirty="0">
                <a:latin typeface="Arial" panose="020B0604020202020204" pitchFamily="34" charset="0"/>
                <a:cs typeface="Arial" panose="020B0604020202020204" pitchFamily="34" charset="0"/>
              </a:rPr>
              <a:t>Responders</a:t>
            </a:r>
          </a:p>
          <a:p>
            <a:r>
              <a:rPr lang="en-US" sz="1900" b="1" dirty="0">
                <a:latin typeface="Arial" panose="020B0604020202020204" pitchFamily="34" charset="0"/>
                <a:cs typeface="Arial" panose="020B0604020202020204" pitchFamily="34" charset="0"/>
              </a:rPr>
              <a:t>Rapid needs assessments</a:t>
            </a:r>
          </a:p>
        </p:txBody>
      </p:sp>
      <p:sp>
        <p:nvSpPr>
          <p:cNvPr id="6" name="Text Placeholder 2">
            <a:extLst>
              <a:ext uri="{FF2B5EF4-FFF2-40B4-BE49-F238E27FC236}">
                <a16:creationId xmlns:a16="http://schemas.microsoft.com/office/drawing/2014/main" id="{2C6F7D1E-4DFA-4300-B18B-3BEAB599B18E}"/>
              </a:ext>
            </a:extLst>
          </p:cNvPr>
          <p:cNvSpPr txBox="1">
            <a:spLocks/>
          </p:cNvSpPr>
          <p:nvPr/>
        </p:nvSpPr>
        <p:spPr>
          <a:xfrm>
            <a:off x="1972657" y="1326447"/>
            <a:ext cx="2197345" cy="130071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1pPr>
            <a:lvl2pPr marL="800100" indent="-342900" algn="l" defTabSz="914400" rtl="0" eaLnBrk="1" latinLnBrk="0" hangingPunct="1">
              <a:spcBef>
                <a:spcPct val="20000"/>
              </a:spcBef>
              <a:buFont typeface="Courier New" panose="02070309020205020404" pitchFamily="49" charset="0"/>
              <a:buChar char="o"/>
              <a:defRPr lang="en-US" sz="2400" kern="1200" dirty="0" smtClean="0">
                <a:solidFill>
                  <a:srgbClr val="101957"/>
                </a:solidFill>
                <a:latin typeface="Avenir LT 45 Book" panose="02000503020000020003" pitchFamily="2" charset="0"/>
                <a:ea typeface="+mn-ea"/>
                <a:cs typeface="+mn-cs"/>
              </a:defRPr>
            </a:lvl2pPr>
            <a:lvl3pPr marL="1143000" indent="-228600" algn="l" defTabSz="914400" rtl="0" eaLnBrk="1" latinLnBrk="0" hangingPunct="1">
              <a:spcBef>
                <a:spcPct val="20000"/>
              </a:spcBef>
              <a:buFont typeface="Wingdings" panose="05000000000000000000" pitchFamily="2" charset="2"/>
              <a:buChar char="§"/>
              <a:defRPr lang="en-US" sz="2400" kern="1200" dirty="0" smtClean="0">
                <a:solidFill>
                  <a:srgbClr val="101957"/>
                </a:solidFill>
                <a:latin typeface="Avenir LT 45 Book" panose="02000503020000020003" pitchFamily="2"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400" kern="1200" dirty="0">
                <a:solidFill>
                  <a:srgbClr val="101957"/>
                </a:solidFill>
                <a:latin typeface="Avenir LT 45 Book" panose="02000503020000020003" pitchFamily="2"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900" b="1" dirty="0">
                <a:latin typeface="Arial" panose="020B0604020202020204" pitchFamily="34" charset="0"/>
                <a:cs typeface="Arial" panose="020B0604020202020204" pitchFamily="34" charset="0"/>
              </a:rPr>
              <a:t>Post-disaster:</a:t>
            </a:r>
          </a:p>
          <a:p>
            <a:r>
              <a:rPr lang="en-US" sz="1800" b="1" dirty="0">
                <a:latin typeface="Arial" panose="020B0604020202020204" pitchFamily="34" charset="0"/>
                <a:cs typeface="Arial" panose="020B0604020202020204" pitchFamily="34" charset="0"/>
              </a:rPr>
              <a:t>Tracking</a:t>
            </a:r>
          </a:p>
          <a:p>
            <a:r>
              <a:rPr lang="en-US" sz="1900" b="1" dirty="0">
                <a:latin typeface="Arial" panose="020B0604020202020204" pitchFamily="34" charset="0"/>
                <a:cs typeface="Arial" panose="020B0604020202020204" pitchFamily="34" charset="0"/>
              </a:rPr>
              <a:t>Registries</a:t>
            </a:r>
          </a:p>
        </p:txBody>
      </p:sp>
    </p:spTree>
    <p:extLst>
      <p:ext uri="{BB962C8B-B14F-4D97-AF65-F5344CB8AC3E}">
        <p14:creationId xmlns:p14="http://schemas.microsoft.com/office/powerpoint/2010/main" val="2588602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0" end="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97540-EF18-46E6-8783-278B84D7A2DC}"/>
              </a:ext>
            </a:extLst>
          </p:cNvPr>
          <p:cNvSpPr>
            <a:spLocks noGrp="1"/>
          </p:cNvSpPr>
          <p:nvPr>
            <p:ph type="title"/>
          </p:nvPr>
        </p:nvSpPr>
        <p:spPr>
          <a:xfrm>
            <a:off x="2020570" y="1736726"/>
            <a:ext cx="10515600" cy="2852737"/>
          </a:xfrm>
        </p:spPr>
        <p:txBody>
          <a:bodyPr>
            <a:normAutofit fontScale="90000"/>
          </a:bodyPr>
          <a:lstStyle/>
          <a:p>
            <a:r>
              <a:rPr lang="en-US" dirty="0"/>
              <a:t>Public Heath Emergency Preparedness and Response Capabilities and Disaster Epidemiology</a:t>
            </a:r>
          </a:p>
        </p:txBody>
      </p:sp>
    </p:spTree>
    <p:extLst>
      <p:ext uri="{BB962C8B-B14F-4D97-AF65-F5344CB8AC3E}">
        <p14:creationId xmlns:p14="http://schemas.microsoft.com/office/powerpoint/2010/main" val="7500021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80F7D-F0D5-42E7-917D-ACBF5BABA8AC}"/>
              </a:ext>
            </a:extLst>
          </p:cNvPr>
          <p:cNvSpPr>
            <a:spLocks noGrp="1"/>
          </p:cNvSpPr>
          <p:nvPr>
            <p:ph type="title"/>
          </p:nvPr>
        </p:nvSpPr>
        <p:spPr>
          <a:xfrm>
            <a:off x="1931670" y="365125"/>
            <a:ext cx="9422130" cy="1325563"/>
          </a:xfrm>
        </p:spPr>
        <p:txBody>
          <a:bodyPr/>
          <a:lstStyle/>
          <a:p>
            <a:r>
              <a:rPr lang="en-US" dirty="0"/>
              <a:t>DE and PHEP capabilities</a:t>
            </a:r>
          </a:p>
        </p:txBody>
      </p:sp>
      <p:sp>
        <p:nvSpPr>
          <p:cNvPr id="3" name="Content Placeholder 2">
            <a:extLst>
              <a:ext uri="{FF2B5EF4-FFF2-40B4-BE49-F238E27FC236}">
                <a16:creationId xmlns:a16="http://schemas.microsoft.com/office/drawing/2014/main" id="{935771B5-2CCA-4480-8F47-D1DD5D19C5B5}"/>
              </a:ext>
            </a:extLst>
          </p:cNvPr>
          <p:cNvSpPr>
            <a:spLocks noGrp="1"/>
          </p:cNvSpPr>
          <p:nvPr>
            <p:ph idx="1"/>
          </p:nvPr>
        </p:nvSpPr>
        <p:spPr>
          <a:xfrm>
            <a:off x="1931670" y="1833880"/>
            <a:ext cx="6812280" cy="4351338"/>
          </a:xfrm>
        </p:spPr>
        <p:txBody>
          <a:bodyPr/>
          <a:lstStyle/>
          <a:p>
            <a:r>
              <a:rPr lang="en-US" altLang="en-US" sz="2800" dirty="0"/>
              <a:t>Recent</a:t>
            </a:r>
            <a:r>
              <a:rPr lang="en-US" altLang="en-US" dirty="0"/>
              <a:t> revisions added references to environmental health functions and partners, including:</a:t>
            </a:r>
          </a:p>
          <a:p>
            <a:pPr lvl="1"/>
            <a:r>
              <a:rPr lang="en-US" altLang="en-US" dirty="0"/>
              <a:t>References to DE tools (CASPER &amp; ACE)</a:t>
            </a:r>
          </a:p>
          <a:p>
            <a:pPr lvl="1"/>
            <a:r>
              <a:rPr lang="en-US" altLang="en-US" dirty="0"/>
              <a:t>Focus on radiological planning before an imminent risk</a:t>
            </a:r>
          </a:p>
          <a:p>
            <a:pPr lvl="1"/>
            <a:r>
              <a:rPr lang="en-US" altLang="en-US" dirty="0"/>
              <a:t>Resources for recovery operations after radiological incidents</a:t>
            </a:r>
          </a:p>
          <a:p>
            <a:endParaRPr lang="en-US" dirty="0"/>
          </a:p>
        </p:txBody>
      </p:sp>
      <p:pic>
        <p:nvPicPr>
          <p:cNvPr id="4" name="Picture 3" descr="A screenshot of a cell phone&#10;&#10;Description automatically generated">
            <a:extLst>
              <a:ext uri="{FF2B5EF4-FFF2-40B4-BE49-F238E27FC236}">
                <a16:creationId xmlns:a16="http://schemas.microsoft.com/office/drawing/2014/main" id="{788289D4-D9AD-4BA5-B7D3-7AFD38D855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39575" y="1690688"/>
            <a:ext cx="2472579" cy="3177598"/>
          </a:xfrm>
          <a:prstGeom prst="rect">
            <a:avLst/>
          </a:prstGeom>
          <a:ln w="38100">
            <a:solidFill>
              <a:schemeClr val="bg1"/>
            </a:solidFill>
          </a:ln>
        </p:spPr>
      </p:pic>
    </p:spTree>
    <p:extLst>
      <p:ext uri="{BB962C8B-B14F-4D97-AF65-F5344CB8AC3E}">
        <p14:creationId xmlns:p14="http://schemas.microsoft.com/office/powerpoint/2010/main" val="12018029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951-9FCF-4308-92CF-790871558DB8}"/>
              </a:ext>
            </a:extLst>
          </p:cNvPr>
          <p:cNvSpPr>
            <a:spLocks noGrp="1"/>
          </p:cNvSpPr>
          <p:nvPr>
            <p:ph type="title"/>
          </p:nvPr>
        </p:nvSpPr>
        <p:spPr>
          <a:xfrm>
            <a:off x="1798320" y="262255"/>
            <a:ext cx="10515600" cy="1325563"/>
          </a:xfrm>
        </p:spPr>
        <p:txBody>
          <a:bodyPr/>
          <a:lstStyle/>
          <a:p>
            <a:r>
              <a:rPr lang="en-US" dirty="0"/>
              <a:t>DE and PHEP capabilities</a:t>
            </a:r>
          </a:p>
        </p:txBody>
      </p:sp>
      <p:sp>
        <p:nvSpPr>
          <p:cNvPr id="3" name="Content Placeholder 2">
            <a:extLst>
              <a:ext uri="{FF2B5EF4-FFF2-40B4-BE49-F238E27FC236}">
                <a16:creationId xmlns:a16="http://schemas.microsoft.com/office/drawing/2014/main" id="{847244D6-2597-4D1F-B6E5-7606C1CFB58B}"/>
              </a:ext>
            </a:extLst>
          </p:cNvPr>
          <p:cNvSpPr>
            <a:spLocks noGrp="1"/>
          </p:cNvSpPr>
          <p:nvPr>
            <p:ph idx="1"/>
          </p:nvPr>
        </p:nvSpPr>
        <p:spPr>
          <a:xfrm>
            <a:off x="1798320" y="1825625"/>
            <a:ext cx="10515600" cy="4351338"/>
          </a:xfrm>
        </p:spPr>
        <p:txBody>
          <a:bodyPr>
            <a:normAutofit lnSpcReduction="10000"/>
          </a:bodyPr>
          <a:lstStyle/>
          <a:p>
            <a:r>
              <a:rPr lang="en-US" altLang="en-US" b="1" dirty="0"/>
              <a:t>Capability 1: Community Preparedness</a:t>
            </a:r>
          </a:p>
          <a:p>
            <a:pPr lvl="1"/>
            <a:r>
              <a:rPr lang="en-US" altLang="en-US" dirty="0"/>
              <a:t>Assess and determine risks to the population and identify and map at-risk populations</a:t>
            </a:r>
          </a:p>
          <a:p>
            <a:r>
              <a:rPr lang="en-US" altLang="en-US" b="1" dirty="0"/>
              <a:t>Capability 2: Community Recovery</a:t>
            </a:r>
          </a:p>
          <a:p>
            <a:pPr lvl="1"/>
            <a:r>
              <a:rPr lang="en-US" altLang="en-US" dirty="0"/>
              <a:t>Assess impact and inform recovery efforts post-disaster (using rapid needs assessments, public health research)</a:t>
            </a:r>
          </a:p>
          <a:p>
            <a:r>
              <a:rPr lang="en-US" altLang="en-US" b="1" dirty="0"/>
              <a:t>Capability 3: Emergency Operations Coordination</a:t>
            </a:r>
          </a:p>
          <a:p>
            <a:pPr lvl="1"/>
            <a:r>
              <a:rPr lang="en-US" altLang="en-US" dirty="0"/>
              <a:t>Provide situation awareness to detect need for activation or dissemination of resources</a:t>
            </a:r>
          </a:p>
          <a:p>
            <a:r>
              <a:rPr lang="en-US" altLang="en-US" b="1" dirty="0"/>
              <a:t>Capability 4: Emergency Public Information and Warning</a:t>
            </a:r>
          </a:p>
          <a:p>
            <a:pPr lvl="1"/>
            <a:r>
              <a:rPr lang="en-US" altLang="en-US" dirty="0"/>
              <a:t>Inform health alerts and the development of educational materials</a:t>
            </a:r>
          </a:p>
          <a:p>
            <a:endParaRPr lang="en-US" dirty="0"/>
          </a:p>
        </p:txBody>
      </p:sp>
    </p:spTree>
    <p:extLst>
      <p:ext uri="{BB962C8B-B14F-4D97-AF65-F5344CB8AC3E}">
        <p14:creationId xmlns:p14="http://schemas.microsoft.com/office/powerpoint/2010/main" val="37112847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8EF2D-4102-468F-BB9A-E36615A632D9}"/>
              </a:ext>
            </a:extLst>
          </p:cNvPr>
          <p:cNvSpPr>
            <a:spLocks noGrp="1"/>
          </p:cNvSpPr>
          <p:nvPr>
            <p:ph type="title"/>
          </p:nvPr>
        </p:nvSpPr>
        <p:spPr>
          <a:xfrm>
            <a:off x="1901190" y="147955"/>
            <a:ext cx="10515600" cy="1325563"/>
          </a:xfrm>
        </p:spPr>
        <p:txBody>
          <a:bodyPr/>
          <a:lstStyle/>
          <a:p>
            <a:r>
              <a:rPr lang="en-US" dirty="0"/>
              <a:t>DE and PHEP capabilities</a:t>
            </a:r>
          </a:p>
        </p:txBody>
      </p:sp>
      <p:sp>
        <p:nvSpPr>
          <p:cNvPr id="3" name="Content Placeholder 2">
            <a:extLst>
              <a:ext uri="{FF2B5EF4-FFF2-40B4-BE49-F238E27FC236}">
                <a16:creationId xmlns:a16="http://schemas.microsoft.com/office/drawing/2014/main" id="{439CE747-8B2C-4E54-9251-1818C27E9704}"/>
              </a:ext>
            </a:extLst>
          </p:cNvPr>
          <p:cNvSpPr>
            <a:spLocks noGrp="1"/>
          </p:cNvSpPr>
          <p:nvPr>
            <p:ph idx="1"/>
          </p:nvPr>
        </p:nvSpPr>
        <p:spPr>
          <a:xfrm>
            <a:off x="1901190" y="1379855"/>
            <a:ext cx="10515600" cy="4351338"/>
          </a:xfrm>
        </p:spPr>
        <p:txBody>
          <a:bodyPr>
            <a:normAutofit fontScale="92500" lnSpcReduction="10000"/>
          </a:bodyPr>
          <a:lstStyle/>
          <a:p>
            <a:r>
              <a:rPr lang="en-US" altLang="en-US" b="1" dirty="0"/>
              <a:t>Capability 5: Fatalities Management</a:t>
            </a:r>
          </a:p>
          <a:p>
            <a:pPr lvl="1"/>
            <a:r>
              <a:rPr lang="en-US" dirty="0"/>
              <a:t>Analyze postmortem data to determine the extent of emergency, and use of electronic death registry system (EDRS) to improve the speed/completeness	</a:t>
            </a:r>
          </a:p>
          <a:p>
            <a:r>
              <a:rPr lang="en-US" altLang="en-US" b="1" dirty="0"/>
              <a:t>Capability 6: Information Sharing</a:t>
            </a:r>
          </a:p>
          <a:p>
            <a:pPr lvl="1"/>
            <a:r>
              <a:rPr lang="en-US" altLang="en-US" dirty="0"/>
              <a:t>Use of electronic case reporting (</a:t>
            </a:r>
            <a:r>
              <a:rPr lang="en-US" altLang="en-US" dirty="0" err="1"/>
              <a:t>eCR</a:t>
            </a:r>
            <a:r>
              <a:rPr lang="en-US" altLang="en-US" dirty="0"/>
              <a:t>), electronic death registration (EDR), electronic laboratory results (ELR), syndromic surveillance (</a:t>
            </a:r>
            <a:r>
              <a:rPr lang="en-US" altLang="en-US" dirty="0" err="1"/>
              <a:t>SyS</a:t>
            </a:r>
            <a:r>
              <a:rPr lang="en-US" altLang="en-US" dirty="0"/>
              <a:t>) reporting</a:t>
            </a:r>
          </a:p>
          <a:p>
            <a:pPr lvl="1"/>
            <a:r>
              <a:rPr lang="en-US" altLang="en-US" dirty="0"/>
              <a:t>Develop of Health Alert Networks (HAN)</a:t>
            </a:r>
          </a:p>
          <a:p>
            <a:r>
              <a:rPr lang="en-US" altLang="en-US" b="1" dirty="0"/>
              <a:t>Capability 7: Mass Care</a:t>
            </a:r>
          </a:p>
          <a:p>
            <a:pPr lvl="1"/>
            <a:r>
              <a:rPr lang="en-US" altLang="en-US" dirty="0"/>
              <a:t>Provide information on needs of population impacted and infection control in mass care settings</a:t>
            </a:r>
          </a:p>
          <a:p>
            <a:r>
              <a:rPr lang="en-US" altLang="en-US" b="1" dirty="0"/>
              <a:t>Capability 8: Medical Countermeasures</a:t>
            </a:r>
          </a:p>
          <a:p>
            <a:pPr lvl="1"/>
            <a:r>
              <a:rPr lang="en-US" altLang="en-US" dirty="0"/>
              <a:t>Use surveillance to determine the need for MCM and to identify at-risk populations</a:t>
            </a:r>
          </a:p>
          <a:p>
            <a:endParaRPr lang="en-US" dirty="0"/>
          </a:p>
        </p:txBody>
      </p:sp>
    </p:spTree>
    <p:extLst>
      <p:ext uri="{BB962C8B-B14F-4D97-AF65-F5344CB8AC3E}">
        <p14:creationId xmlns:p14="http://schemas.microsoft.com/office/powerpoint/2010/main" val="13618497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BA690-2482-4887-A24F-E926E0B6BC2C}"/>
              </a:ext>
            </a:extLst>
          </p:cNvPr>
          <p:cNvSpPr>
            <a:spLocks noGrp="1"/>
          </p:cNvSpPr>
          <p:nvPr>
            <p:ph type="title"/>
          </p:nvPr>
        </p:nvSpPr>
        <p:spPr>
          <a:xfrm>
            <a:off x="1992630" y="365125"/>
            <a:ext cx="9361170" cy="1325563"/>
          </a:xfrm>
        </p:spPr>
        <p:txBody>
          <a:bodyPr/>
          <a:lstStyle/>
          <a:p>
            <a:r>
              <a:rPr lang="en-US" dirty="0"/>
              <a:t>DE and PHEP capabilities</a:t>
            </a:r>
          </a:p>
        </p:txBody>
      </p:sp>
      <p:sp>
        <p:nvSpPr>
          <p:cNvPr id="3" name="Content Placeholder 2">
            <a:extLst>
              <a:ext uri="{FF2B5EF4-FFF2-40B4-BE49-F238E27FC236}">
                <a16:creationId xmlns:a16="http://schemas.microsoft.com/office/drawing/2014/main" id="{65B4505D-AD36-466D-9220-EB7BBB9BA188}"/>
              </a:ext>
            </a:extLst>
          </p:cNvPr>
          <p:cNvSpPr>
            <a:spLocks noGrp="1"/>
          </p:cNvSpPr>
          <p:nvPr>
            <p:ph idx="1"/>
          </p:nvPr>
        </p:nvSpPr>
        <p:spPr>
          <a:xfrm>
            <a:off x="1992630" y="1683385"/>
            <a:ext cx="9997440" cy="4351338"/>
          </a:xfrm>
        </p:spPr>
        <p:txBody>
          <a:bodyPr>
            <a:normAutofit lnSpcReduction="10000"/>
          </a:bodyPr>
          <a:lstStyle/>
          <a:p>
            <a:r>
              <a:rPr lang="en-US" altLang="en-US" b="1" dirty="0"/>
              <a:t>Capability 9: Medical Material Management and Distribution</a:t>
            </a:r>
          </a:p>
          <a:p>
            <a:pPr lvl="1"/>
            <a:r>
              <a:rPr lang="en-US" altLang="en-US" dirty="0"/>
              <a:t>Analyze medical and social demographic data to inform medication and durable medical equipment needs</a:t>
            </a:r>
          </a:p>
          <a:p>
            <a:r>
              <a:rPr lang="en-US" altLang="en-US" b="1" dirty="0"/>
              <a:t>Capability 10: Medical Surge</a:t>
            </a:r>
          </a:p>
          <a:p>
            <a:pPr lvl="1"/>
            <a:r>
              <a:rPr lang="en-US" altLang="en-US" dirty="0"/>
              <a:t>Collect data on healthcare delivery system and EMS calls</a:t>
            </a:r>
          </a:p>
          <a:p>
            <a:r>
              <a:rPr lang="en-US" altLang="en-US" b="1" dirty="0"/>
              <a:t>Capability 11: Non-Pharm Interventions</a:t>
            </a:r>
          </a:p>
          <a:p>
            <a:pPr lvl="1"/>
            <a:r>
              <a:rPr lang="en-US" altLang="en-US" dirty="0"/>
              <a:t>Identify/interrupt spread of disease</a:t>
            </a:r>
          </a:p>
          <a:p>
            <a:pPr lvl="1"/>
            <a:r>
              <a:rPr lang="en-US" altLang="en-US" dirty="0"/>
              <a:t>Focus on mass screening processes for contamination &amp; decontamination in response to nuclear/radiological events</a:t>
            </a:r>
          </a:p>
          <a:p>
            <a:r>
              <a:rPr lang="en-US" altLang="en-US" b="1" dirty="0"/>
              <a:t>Capability 12: PH Laboratory &amp; Testing</a:t>
            </a:r>
          </a:p>
          <a:p>
            <a:pPr lvl="1"/>
            <a:r>
              <a:rPr lang="en-US" altLang="en-US" dirty="0"/>
              <a:t>Contextualize lab results for situational awareness</a:t>
            </a:r>
          </a:p>
          <a:p>
            <a:endParaRPr lang="en-US" dirty="0"/>
          </a:p>
        </p:txBody>
      </p:sp>
    </p:spTree>
    <p:extLst>
      <p:ext uri="{BB962C8B-B14F-4D97-AF65-F5344CB8AC3E}">
        <p14:creationId xmlns:p14="http://schemas.microsoft.com/office/powerpoint/2010/main" val="37487600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8BCD0-8DEB-4689-9D05-8DDCDBDBD3F5}"/>
              </a:ext>
            </a:extLst>
          </p:cNvPr>
          <p:cNvSpPr>
            <a:spLocks noGrp="1"/>
          </p:cNvSpPr>
          <p:nvPr>
            <p:ph type="title"/>
          </p:nvPr>
        </p:nvSpPr>
        <p:spPr>
          <a:xfrm>
            <a:off x="2004060" y="365125"/>
            <a:ext cx="9349740" cy="1325563"/>
          </a:xfrm>
        </p:spPr>
        <p:txBody>
          <a:bodyPr/>
          <a:lstStyle/>
          <a:p>
            <a:r>
              <a:rPr lang="en-US" dirty="0"/>
              <a:t>DE and PHEP capabilities</a:t>
            </a:r>
          </a:p>
        </p:txBody>
      </p:sp>
      <p:sp>
        <p:nvSpPr>
          <p:cNvPr id="3" name="Content Placeholder 2">
            <a:extLst>
              <a:ext uri="{FF2B5EF4-FFF2-40B4-BE49-F238E27FC236}">
                <a16:creationId xmlns:a16="http://schemas.microsoft.com/office/drawing/2014/main" id="{11BE5D2F-2C5F-403F-878C-734DC53171A2}"/>
              </a:ext>
            </a:extLst>
          </p:cNvPr>
          <p:cNvSpPr>
            <a:spLocks noGrp="1"/>
          </p:cNvSpPr>
          <p:nvPr>
            <p:ph idx="1"/>
          </p:nvPr>
        </p:nvSpPr>
        <p:spPr>
          <a:xfrm>
            <a:off x="2004060" y="1833880"/>
            <a:ext cx="10515600" cy="4351338"/>
          </a:xfrm>
        </p:spPr>
        <p:txBody>
          <a:bodyPr/>
          <a:lstStyle/>
          <a:p>
            <a:r>
              <a:rPr lang="en-US" altLang="en-US" b="1" dirty="0"/>
              <a:t>Capability 13: PH Surveillance and Epidemiological Investigation</a:t>
            </a:r>
          </a:p>
          <a:p>
            <a:pPr lvl="1"/>
            <a:r>
              <a:rPr lang="en-US" altLang="en-US" dirty="0"/>
              <a:t>Monitor trends of illness or injury and provide situation awareness</a:t>
            </a:r>
          </a:p>
          <a:p>
            <a:pPr lvl="1"/>
            <a:r>
              <a:rPr lang="en-US" altLang="en-US" dirty="0"/>
              <a:t>References DE tools (ACE &amp; CASPER) and registries</a:t>
            </a:r>
          </a:p>
          <a:p>
            <a:pPr lvl="1"/>
            <a:r>
              <a:rPr lang="en-US" altLang="en-US" dirty="0"/>
              <a:t>Includes tracking systems, monitoring the exposed, and syndromic surveillance systems</a:t>
            </a:r>
          </a:p>
          <a:p>
            <a:r>
              <a:rPr lang="en-US" altLang="en-US" b="1" dirty="0"/>
              <a:t>Capability 14: Responder Safety and Health</a:t>
            </a:r>
          </a:p>
          <a:p>
            <a:pPr lvl="1"/>
            <a:r>
              <a:rPr lang="en-US" altLang="en-US" dirty="0"/>
              <a:t>Use ERHMS as a resource for responders and volunteers</a:t>
            </a:r>
          </a:p>
          <a:p>
            <a:endParaRPr lang="en-US" dirty="0"/>
          </a:p>
        </p:txBody>
      </p:sp>
    </p:spTree>
    <p:extLst>
      <p:ext uri="{BB962C8B-B14F-4D97-AF65-F5344CB8AC3E}">
        <p14:creationId xmlns:p14="http://schemas.microsoft.com/office/powerpoint/2010/main" val="11239594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2051F-B183-6AA1-27B4-23A10CB08887}"/>
              </a:ext>
            </a:extLst>
          </p:cNvPr>
          <p:cNvSpPr>
            <a:spLocks noGrp="1"/>
          </p:cNvSpPr>
          <p:nvPr>
            <p:ph type="title"/>
          </p:nvPr>
        </p:nvSpPr>
        <p:spPr>
          <a:xfrm>
            <a:off x="1764005" y="1638717"/>
            <a:ext cx="10515600" cy="2852737"/>
          </a:xfrm>
        </p:spPr>
        <p:txBody>
          <a:bodyPr/>
          <a:lstStyle/>
          <a:p>
            <a:r>
              <a:rPr lang="en-US" dirty="0"/>
              <a:t>Disaster Epidemiology Tools, Resources and Methodologies</a:t>
            </a:r>
          </a:p>
        </p:txBody>
      </p:sp>
      <p:sp>
        <p:nvSpPr>
          <p:cNvPr id="4" name="Text Placeholder 3">
            <a:extLst>
              <a:ext uri="{FF2B5EF4-FFF2-40B4-BE49-F238E27FC236}">
                <a16:creationId xmlns:a16="http://schemas.microsoft.com/office/drawing/2014/main" id="{81CEA372-703C-FEDD-7DBE-282370904C00}"/>
              </a:ext>
            </a:extLst>
          </p:cNvPr>
          <p:cNvSpPr>
            <a:spLocks noGrp="1"/>
          </p:cNvSpPr>
          <p:nvPr>
            <p:ph type="body" idx="1"/>
          </p:nvPr>
        </p:nvSpPr>
        <p:spPr>
          <a:xfrm>
            <a:off x="1764005" y="4673353"/>
            <a:ext cx="10515600" cy="1500187"/>
          </a:xfrm>
        </p:spPr>
        <p:txBody>
          <a:bodyPr/>
          <a:lstStyle/>
          <a:p>
            <a:endParaRPr lang="en-US" dirty="0"/>
          </a:p>
        </p:txBody>
      </p:sp>
    </p:spTree>
    <p:extLst>
      <p:ext uri="{BB962C8B-B14F-4D97-AF65-F5344CB8AC3E}">
        <p14:creationId xmlns:p14="http://schemas.microsoft.com/office/powerpoint/2010/main" val="15226664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78A6B-BA23-52D5-5CD5-C7A24EBD23BC}"/>
              </a:ext>
            </a:extLst>
          </p:cNvPr>
          <p:cNvSpPr>
            <a:spLocks noGrp="1"/>
          </p:cNvSpPr>
          <p:nvPr>
            <p:ph type="title"/>
          </p:nvPr>
        </p:nvSpPr>
        <p:spPr>
          <a:xfrm>
            <a:off x="1858477" y="364490"/>
            <a:ext cx="10515600" cy="1325563"/>
          </a:xfrm>
        </p:spPr>
        <p:txBody>
          <a:bodyPr/>
          <a:lstStyle/>
          <a:p>
            <a:r>
              <a:rPr lang="en-US" dirty="0"/>
              <a:t>Emergency Responder Health Monitoring Surveillance (ERHMS)</a:t>
            </a:r>
          </a:p>
        </p:txBody>
      </p:sp>
      <p:sp>
        <p:nvSpPr>
          <p:cNvPr id="3" name="Content Placeholder 2">
            <a:extLst>
              <a:ext uri="{FF2B5EF4-FFF2-40B4-BE49-F238E27FC236}">
                <a16:creationId xmlns:a16="http://schemas.microsoft.com/office/drawing/2014/main" id="{5BDDFDB4-26FF-7D3E-7E67-0C7509FF3160}"/>
              </a:ext>
            </a:extLst>
          </p:cNvPr>
          <p:cNvSpPr>
            <a:spLocks noGrp="1"/>
          </p:cNvSpPr>
          <p:nvPr>
            <p:ph idx="1"/>
          </p:nvPr>
        </p:nvSpPr>
        <p:spPr>
          <a:xfrm>
            <a:off x="1858477" y="1912253"/>
            <a:ext cx="10515600" cy="4351338"/>
          </a:xfrm>
        </p:spPr>
        <p:txBody>
          <a:bodyPr/>
          <a:lstStyle/>
          <a:p>
            <a:endParaRPr lang="en-US" dirty="0"/>
          </a:p>
        </p:txBody>
      </p:sp>
    </p:spTree>
    <p:extLst>
      <p:ext uri="{BB962C8B-B14F-4D97-AF65-F5344CB8AC3E}">
        <p14:creationId xmlns:p14="http://schemas.microsoft.com/office/powerpoint/2010/main" val="10034235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78A6B-BA23-52D5-5CD5-C7A24EBD23BC}"/>
              </a:ext>
            </a:extLst>
          </p:cNvPr>
          <p:cNvSpPr>
            <a:spLocks noGrp="1"/>
          </p:cNvSpPr>
          <p:nvPr>
            <p:ph type="title"/>
          </p:nvPr>
        </p:nvSpPr>
        <p:spPr>
          <a:xfrm>
            <a:off x="1858477" y="364490"/>
            <a:ext cx="10515600" cy="1325563"/>
          </a:xfrm>
        </p:spPr>
        <p:txBody>
          <a:bodyPr/>
          <a:lstStyle/>
          <a:p>
            <a:r>
              <a:rPr lang="en-US" dirty="0"/>
              <a:t>Assessment of Chemical Exposure (ACE) Toolkit</a:t>
            </a:r>
          </a:p>
        </p:txBody>
      </p:sp>
      <p:sp>
        <p:nvSpPr>
          <p:cNvPr id="3" name="Content Placeholder 2">
            <a:extLst>
              <a:ext uri="{FF2B5EF4-FFF2-40B4-BE49-F238E27FC236}">
                <a16:creationId xmlns:a16="http://schemas.microsoft.com/office/drawing/2014/main" id="{5BDDFDB4-26FF-7D3E-7E67-0C7509FF3160}"/>
              </a:ext>
            </a:extLst>
          </p:cNvPr>
          <p:cNvSpPr>
            <a:spLocks noGrp="1"/>
          </p:cNvSpPr>
          <p:nvPr>
            <p:ph idx="1"/>
          </p:nvPr>
        </p:nvSpPr>
        <p:spPr>
          <a:xfrm>
            <a:off x="1858477" y="1912253"/>
            <a:ext cx="10515600" cy="4351338"/>
          </a:xfrm>
        </p:spPr>
        <p:txBody>
          <a:bodyPr/>
          <a:lstStyle/>
          <a:p>
            <a:endParaRPr lang="en-US" dirty="0"/>
          </a:p>
        </p:txBody>
      </p:sp>
    </p:spTree>
    <p:extLst>
      <p:ext uri="{BB962C8B-B14F-4D97-AF65-F5344CB8AC3E}">
        <p14:creationId xmlns:p14="http://schemas.microsoft.com/office/powerpoint/2010/main" val="9354804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78A6B-BA23-52D5-5CD5-C7A24EBD23BC}"/>
              </a:ext>
            </a:extLst>
          </p:cNvPr>
          <p:cNvSpPr>
            <a:spLocks noGrp="1"/>
          </p:cNvSpPr>
          <p:nvPr>
            <p:ph type="title"/>
          </p:nvPr>
        </p:nvSpPr>
        <p:spPr>
          <a:xfrm>
            <a:off x="1858477" y="364490"/>
            <a:ext cx="10515600" cy="1325563"/>
          </a:xfrm>
        </p:spPr>
        <p:txBody>
          <a:bodyPr/>
          <a:lstStyle/>
          <a:p>
            <a:r>
              <a:rPr lang="en-US" dirty="0"/>
              <a:t>Tracking, Rosters, Registering</a:t>
            </a:r>
          </a:p>
        </p:txBody>
      </p:sp>
      <p:pic>
        <p:nvPicPr>
          <p:cNvPr id="4" name="Picture 3">
            <a:extLst>
              <a:ext uri="{FF2B5EF4-FFF2-40B4-BE49-F238E27FC236}">
                <a16:creationId xmlns:a16="http://schemas.microsoft.com/office/drawing/2014/main" id="{9A28CAB1-6303-A689-50A7-B4C8B92D3217}"/>
              </a:ext>
            </a:extLst>
          </p:cNvPr>
          <p:cNvPicPr>
            <a:picLocks noChangeAspect="1"/>
          </p:cNvPicPr>
          <p:nvPr/>
        </p:nvPicPr>
        <p:blipFill>
          <a:blip r:embed="rId3"/>
          <a:stretch>
            <a:fillRect/>
          </a:stretch>
        </p:blipFill>
        <p:spPr>
          <a:xfrm>
            <a:off x="2059807" y="1390488"/>
            <a:ext cx="3647077" cy="2840927"/>
          </a:xfrm>
          <a:prstGeom prst="rect">
            <a:avLst/>
          </a:prstGeom>
        </p:spPr>
      </p:pic>
      <p:pic>
        <p:nvPicPr>
          <p:cNvPr id="5" name="Picture 4">
            <a:extLst>
              <a:ext uri="{FF2B5EF4-FFF2-40B4-BE49-F238E27FC236}">
                <a16:creationId xmlns:a16="http://schemas.microsoft.com/office/drawing/2014/main" id="{60F1F1E9-72E9-97E0-EC7C-9092ECC236C9}"/>
              </a:ext>
            </a:extLst>
          </p:cNvPr>
          <p:cNvPicPr>
            <a:picLocks noChangeAspect="1"/>
          </p:cNvPicPr>
          <p:nvPr/>
        </p:nvPicPr>
        <p:blipFill>
          <a:blip r:embed="rId4"/>
          <a:stretch>
            <a:fillRect/>
          </a:stretch>
        </p:blipFill>
        <p:spPr>
          <a:xfrm>
            <a:off x="4765320" y="3762472"/>
            <a:ext cx="3829226" cy="2989881"/>
          </a:xfrm>
          <a:prstGeom prst="rect">
            <a:avLst/>
          </a:prstGeom>
        </p:spPr>
      </p:pic>
      <p:pic>
        <p:nvPicPr>
          <p:cNvPr id="6" name="Picture 5">
            <a:extLst>
              <a:ext uri="{FF2B5EF4-FFF2-40B4-BE49-F238E27FC236}">
                <a16:creationId xmlns:a16="http://schemas.microsoft.com/office/drawing/2014/main" id="{1D985B5B-290E-78DF-8C26-62B3A8C25B58}"/>
              </a:ext>
            </a:extLst>
          </p:cNvPr>
          <p:cNvPicPr>
            <a:picLocks noChangeAspect="1"/>
          </p:cNvPicPr>
          <p:nvPr/>
        </p:nvPicPr>
        <p:blipFill>
          <a:blip r:embed="rId5"/>
          <a:stretch>
            <a:fillRect/>
          </a:stretch>
        </p:blipFill>
        <p:spPr>
          <a:xfrm>
            <a:off x="8610893" y="1252591"/>
            <a:ext cx="3042599" cy="3831931"/>
          </a:xfrm>
          <a:prstGeom prst="rect">
            <a:avLst/>
          </a:prstGeom>
        </p:spPr>
      </p:pic>
    </p:spTree>
    <p:extLst>
      <p:ext uri="{BB962C8B-B14F-4D97-AF65-F5344CB8AC3E}">
        <p14:creationId xmlns:p14="http://schemas.microsoft.com/office/powerpoint/2010/main" val="13061066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78A6B-BA23-52D5-5CD5-C7A24EBD23BC}"/>
              </a:ext>
            </a:extLst>
          </p:cNvPr>
          <p:cNvSpPr>
            <a:spLocks noGrp="1"/>
          </p:cNvSpPr>
          <p:nvPr>
            <p:ph type="title"/>
          </p:nvPr>
        </p:nvSpPr>
        <p:spPr>
          <a:xfrm>
            <a:off x="1858477" y="364490"/>
            <a:ext cx="10515600" cy="1325563"/>
          </a:xfrm>
        </p:spPr>
        <p:txBody>
          <a:bodyPr/>
          <a:lstStyle/>
          <a:p>
            <a:r>
              <a:rPr lang="en-US" dirty="0"/>
              <a:t>Surveillance	</a:t>
            </a:r>
          </a:p>
        </p:txBody>
      </p:sp>
      <p:sp>
        <p:nvSpPr>
          <p:cNvPr id="3" name="Content Placeholder 2">
            <a:extLst>
              <a:ext uri="{FF2B5EF4-FFF2-40B4-BE49-F238E27FC236}">
                <a16:creationId xmlns:a16="http://schemas.microsoft.com/office/drawing/2014/main" id="{5BDDFDB4-26FF-7D3E-7E67-0C7509FF3160}"/>
              </a:ext>
            </a:extLst>
          </p:cNvPr>
          <p:cNvSpPr>
            <a:spLocks noGrp="1"/>
          </p:cNvSpPr>
          <p:nvPr>
            <p:ph idx="1"/>
          </p:nvPr>
        </p:nvSpPr>
        <p:spPr>
          <a:xfrm>
            <a:off x="1858477" y="1912253"/>
            <a:ext cx="10515600" cy="4351338"/>
          </a:xfrm>
        </p:spPr>
        <p:txBody>
          <a:bodyPr>
            <a:normAutofit lnSpcReduction="10000"/>
          </a:bodyPr>
          <a:lstStyle/>
          <a:p>
            <a:r>
              <a:rPr lang="en-US" dirty="0"/>
              <a:t>Shelter Surveillance </a:t>
            </a:r>
          </a:p>
          <a:p>
            <a:endParaRPr lang="en-US" dirty="0"/>
          </a:p>
          <a:p>
            <a:r>
              <a:rPr lang="en-US" dirty="0"/>
              <a:t>.. </a:t>
            </a:r>
          </a:p>
          <a:p>
            <a:endParaRPr lang="en-US" dirty="0"/>
          </a:p>
          <a:p>
            <a:endParaRPr lang="en-US" dirty="0"/>
          </a:p>
          <a:p>
            <a:r>
              <a:rPr lang="en-US" dirty="0"/>
              <a:t>…</a:t>
            </a:r>
          </a:p>
          <a:p>
            <a:endParaRPr lang="en-US" dirty="0"/>
          </a:p>
          <a:p>
            <a:endParaRPr lang="en-US" dirty="0"/>
          </a:p>
          <a:p>
            <a:r>
              <a:rPr lang="en-US" dirty="0"/>
              <a:t>…</a:t>
            </a:r>
          </a:p>
        </p:txBody>
      </p:sp>
    </p:spTree>
    <p:extLst>
      <p:ext uri="{BB962C8B-B14F-4D97-AF65-F5344CB8AC3E}">
        <p14:creationId xmlns:p14="http://schemas.microsoft.com/office/powerpoint/2010/main" val="26142901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78A6B-BA23-52D5-5CD5-C7A24EBD23BC}"/>
              </a:ext>
            </a:extLst>
          </p:cNvPr>
          <p:cNvSpPr>
            <a:spLocks noGrp="1"/>
          </p:cNvSpPr>
          <p:nvPr>
            <p:ph type="title"/>
          </p:nvPr>
        </p:nvSpPr>
        <p:spPr>
          <a:xfrm>
            <a:off x="1858477" y="364490"/>
            <a:ext cx="10515600" cy="1325563"/>
          </a:xfrm>
        </p:spPr>
        <p:txBody>
          <a:bodyPr/>
          <a:lstStyle/>
          <a:p>
            <a:r>
              <a:rPr lang="en-US" dirty="0"/>
              <a:t>Rapid Needs Assessments </a:t>
            </a:r>
          </a:p>
        </p:txBody>
      </p:sp>
      <p:sp>
        <p:nvSpPr>
          <p:cNvPr id="3" name="Content Placeholder 2">
            <a:extLst>
              <a:ext uri="{FF2B5EF4-FFF2-40B4-BE49-F238E27FC236}">
                <a16:creationId xmlns:a16="http://schemas.microsoft.com/office/drawing/2014/main" id="{5BDDFDB4-26FF-7D3E-7E67-0C7509FF3160}"/>
              </a:ext>
            </a:extLst>
          </p:cNvPr>
          <p:cNvSpPr>
            <a:spLocks noGrp="1"/>
          </p:cNvSpPr>
          <p:nvPr>
            <p:ph idx="1"/>
          </p:nvPr>
        </p:nvSpPr>
        <p:spPr>
          <a:xfrm>
            <a:off x="1858477" y="1912253"/>
            <a:ext cx="10515600" cy="4351338"/>
          </a:xfrm>
        </p:spPr>
        <p:txBody>
          <a:bodyPr/>
          <a:lstStyle/>
          <a:p>
            <a:endParaRPr lang="en-US" dirty="0"/>
          </a:p>
        </p:txBody>
      </p:sp>
    </p:spTree>
    <p:extLst>
      <p:ext uri="{BB962C8B-B14F-4D97-AF65-F5344CB8AC3E}">
        <p14:creationId xmlns:p14="http://schemas.microsoft.com/office/powerpoint/2010/main" val="28698036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B280D-C684-2D5F-C52B-2DE54666BA9F}"/>
              </a:ext>
            </a:extLst>
          </p:cNvPr>
          <p:cNvSpPr>
            <a:spLocks noGrp="1"/>
          </p:cNvSpPr>
          <p:nvPr>
            <p:ph type="title"/>
          </p:nvPr>
        </p:nvSpPr>
        <p:spPr>
          <a:xfrm>
            <a:off x="1836490" y="361134"/>
            <a:ext cx="10515600" cy="1325563"/>
          </a:xfrm>
        </p:spPr>
        <p:txBody>
          <a:bodyPr/>
          <a:lstStyle/>
          <a:p>
            <a:r>
              <a:rPr lang="en-US" dirty="0"/>
              <a:t>Disaster Epidemiology and Preparedness</a:t>
            </a:r>
          </a:p>
        </p:txBody>
      </p:sp>
      <p:sp>
        <p:nvSpPr>
          <p:cNvPr id="3" name="Content Placeholder 2">
            <a:extLst>
              <a:ext uri="{FF2B5EF4-FFF2-40B4-BE49-F238E27FC236}">
                <a16:creationId xmlns:a16="http://schemas.microsoft.com/office/drawing/2014/main" id="{B69EF09F-821F-0EC2-29D0-24E98A167D78}"/>
              </a:ext>
            </a:extLst>
          </p:cNvPr>
          <p:cNvSpPr>
            <a:spLocks noGrp="1"/>
          </p:cNvSpPr>
          <p:nvPr>
            <p:ph idx="1"/>
          </p:nvPr>
        </p:nvSpPr>
        <p:spPr>
          <a:xfrm>
            <a:off x="1836490" y="1830839"/>
            <a:ext cx="10515600" cy="4351338"/>
          </a:xfrm>
        </p:spPr>
        <p:txBody>
          <a:bodyPr/>
          <a:lstStyle/>
          <a:p>
            <a:r>
              <a:rPr lang="en-US" dirty="0"/>
              <a:t>Uses available data to identify populations at risk </a:t>
            </a:r>
          </a:p>
          <a:p>
            <a:endParaRPr lang="en-US" dirty="0"/>
          </a:p>
          <a:p>
            <a:r>
              <a:rPr lang="en-US" dirty="0"/>
              <a:t>Maps the location of vulnerable populations </a:t>
            </a:r>
          </a:p>
          <a:p>
            <a:endParaRPr lang="en-US" dirty="0"/>
          </a:p>
          <a:p>
            <a:r>
              <a:rPr lang="en-US" dirty="0"/>
              <a:t>Assists in developing emergency plans </a:t>
            </a:r>
          </a:p>
          <a:p>
            <a:endParaRPr lang="en-US" dirty="0"/>
          </a:p>
          <a:p>
            <a:r>
              <a:rPr lang="en-US" dirty="0"/>
              <a:t>Participates in tabletop and functional exercises, and drills </a:t>
            </a:r>
          </a:p>
        </p:txBody>
      </p:sp>
    </p:spTree>
    <p:extLst>
      <p:ext uri="{BB962C8B-B14F-4D97-AF65-F5344CB8AC3E}">
        <p14:creationId xmlns:p14="http://schemas.microsoft.com/office/powerpoint/2010/main" val="39027277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B280D-C684-2D5F-C52B-2DE54666BA9F}"/>
              </a:ext>
            </a:extLst>
          </p:cNvPr>
          <p:cNvSpPr>
            <a:spLocks noGrp="1"/>
          </p:cNvSpPr>
          <p:nvPr>
            <p:ph type="title"/>
          </p:nvPr>
        </p:nvSpPr>
        <p:spPr>
          <a:xfrm>
            <a:off x="1676400" y="262457"/>
            <a:ext cx="10515600" cy="1325563"/>
          </a:xfrm>
        </p:spPr>
        <p:txBody>
          <a:bodyPr/>
          <a:lstStyle/>
          <a:p>
            <a:r>
              <a:rPr lang="en-US" dirty="0"/>
              <a:t>Disaster Epidemiology and Preparedness</a:t>
            </a:r>
          </a:p>
        </p:txBody>
      </p:sp>
      <p:sp>
        <p:nvSpPr>
          <p:cNvPr id="4" name="Text Placeholder 3">
            <a:extLst>
              <a:ext uri="{FF2B5EF4-FFF2-40B4-BE49-F238E27FC236}">
                <a16:creationId xmlns:a16="http://schemas.microsoft.com/office/drawing/2014/main" id="{E2ADF793-9430-EC1A-0FC0-F5E1DBC2218D}"/>
              </a:ext>
            </a:extLst>
          </p:cNvPr>
          <p:cNvSpPr>
            <a:spLocks noGrp="1"/>
          </p:cNvSpPr>
          <p:nvPr>
            <p:ph type="body" idx="1"/>
          </p:nvPr>
        </p:nvSpPr>
        <p:spPr>
          <a:xfrm>
            <a:off x="1676400" y="1634591"/>
            <a:ext cx="5157787" cy="823912"/>
          </a:xfrm>
        </p:spPr>
        <p:txBody>
          <a:bodyPr/>
          <a:lstStyle/>
          <a:p>
            <a:pPr algn="ctr"/>
            <a:r>
              <a:rPr lang="en-US" dirty="0"/>
              <a:t>Activity</a:t>
            </a:r>
          </a:p>
        </p:txBody>
      </p:sp>
      <p:sp>
        <p:nvSpPr>
          <p:cNvPr id="3" name="Content Placeholder 2">
            <a:extLst>
              <a:ext uri="{FF2B5EF4-FFF2-40B4-BE49-F238E27FC236}">
                <a16:creationId xmlns:a16="http://schemas.microsoft.com/office/drawing/2014/main" id="{B69EF09F-821F-0EC2-29D0-24E98A167D78}"/>
              </a:ext>
            </a:extLst>
          </p:cNvPr>
          <p:cNvSpPr>
            <a:spLocks noGrp="1"/>
          </p:cNvSpPr>
          <p:nvPr>
            <p:ph sz="half" idx="2"/>
          </p:nvPr>
        </p:nvSpPr>
        <p:spPr>
          <a:xfrm>
            <a:off x="1707432" y="2505074"/>
            <a:ext cx="5157787" cy="4184483"/>
          </a:xfrm>
        </p:spPr>
        <p:txBody>
          <a:bodyPr>
            <a:normAutofit fontScale="70000" lnSpcReduction="20000"/>
          </a:bodyPr>
          <a:lstStyle/>
          <a:p>
            <a:r>
              <a:rPr lang="en-US" sz="3400" dirty="0"/>
              <a:t>Rapid Assessments</a:t>
            </a:r>
          </a:p>
          <a:p>
            <a:endParaRPr lang="en-US" sz="2400" dirty="0"/>
          </a:p>
          <a:p>
            <a:r>
              <a:rPr lang="en-US" sz="3400" dirty="0"/>
              <a:t>Hazard Vulnerability Assessment</a:t>
            </a:r>
          </a:p>
          <a:p>
            <a:endParaRPr lang="en-US" sz="2400" dirty="0"/>
          </a:p>
          <a:p>
            <a:r>
              <a:rPr lang="en-US" sz="3400" dirty="0"/>
              <a:t>Joint Risk Assessment</a:t>
            </a:r>
          </a:p>
          <a:p>
            <a:endParaRPr lang="en-US" sz="2400" dirty="0"/>
          </a:p>
          <a:p>
            <a:r>
              <a:rPr lang="en-US" sz="3400" dirty="0"/>
              <a:t>Epidemiologic Investigations &amp; Studies</a:t>
            </a:r>
          </a:p>
        </p:txBody>
      </p:sp>
      <p:sp>
        <p:nvSpPr>
          <p:cNvPr id="5" name="Text Placeholder 4">
            <a:extLst>
              <a:ext uri="{FF2B5EF4-FFF2-40B4-BE49-F238E27FC236}">
                <a16:creationId xmlns:a16="http://schemas.microsoft.com/office/drawing/2014/main" id="{A2D48B67-1825-0652-732C-BE384A0B89F0}"/>
              </a:ext>
            </a:extLst>
          </p:cNvPr>
          <p:cNvSpPr>
            <a:spLocks noGrp="1"/>
          </p:cNvSpPr>
          <p:nvPr>
            <p:ph type="body" sz="quarter" idx="3"/>
          </p:nvPr>
        </p:nvSpPr>
        <p:spPr>
          <a:xfrm>
            <a:off x="6865219" y="1634591"/>
            <a:ext cx="5183188" cy="823912"/>
          </a:xfrm>
        </p:spPr>
        <p:txBody>
          <a:bodyPr/>
          <a:lstStyle/>
          <a:p>
            <a:pPr algn="ctr"/>
            <a:r>
              <a:rPr lang="en-US" dirty="0"/>
              <a:t>Purpose</a:t>
            </a:r>
          </a:p>
        </p:txBody>
      </p:sp>
      <p:sp>
        <p:nvSpPr>
          <p:cNvPr id="6" name="Content Placeholder 5">
            <a:extLst>
              <a:ext uri="{FF2B5EF4-FFF2-40B4-BE49-F238E27FC236}">
                <a16:creationId xmlns:a16="http://schemas.microsoft.com/office/drawing/2014/main" id="{F718854F-C2FB-5874-9F25-6D5EC823400E}"/>
              </a:ext>
            </a:extLst>
          </p:cNvPr>
          <p:cNvSpPr>
            <a:spLocks noGrp="1"/>
          </p:cNvSpPr>
          <p:nvPr>
            <p:ph sz="quarter" idx="4"/>
          </p:nvPr>
        </p:nvSpPr>
        <p:spPr>
          <a:xfrm>
            <a:off x="6865219" y="2505075"/>
            <a:ext cx="5183188" cy="4090468"/>
          </a:xfrm>
        </p:spPr>
        <p:txBody>
          <a:bodyPr>
            <a:normAutofit fontScale="70000" lnSpcReduction="20000"/>
          </a:bodyPr>
          <a:lstStyle/>
          <a:p>
            <a:r>
              <a:rPr lang="en-US" dirty="0"/>
              <a:t>Determine level of community preparedness &amp; identify populations at-risk</a:t>
            </a:r>
          </a:p>
          <a:p>
            <a:r>
              <a:rPr lang="en-US" dirty="0"/>
              <a:t>Systematically evaluate potential disaster damage &amp; develop a prioritized list of vulnerabilities </a:t>
            </a:r>
          </a:p>
          <a:p>
            <a:r>
              <a:rPr lang="en-US" dirty="0"/>
              <a:t>Decision-makers and technical experts working together to implement science-based risk management measures </a:t>
            </a:r>
          </a:p>
          <a:p>
            <a:r>
              <a:rPr lang="en-US" dirty="0"/>
              <a:t>Identify determinants of disaster-related death and illness</a:t>
            </a:r>
          </a:p>
          <a:p>
            <a:r>
              <a:rPr lang="en-US" dirty="0"/>
              <a:t>Identify interventions &amp; prevention measures</a:t>
            </a:r>
          </a:p>
          <a:p>
            <a:r>
              <a:rPr lang="en-US" dirty="0"/>
              <a:t>Provide information to understand disaster impacts for future planning</a:t>
            </a:r>
          </a:p>
        </p:txBody>
      </p:sp>
    </p:spTree>
    <p:extLst>
      <p:ext uri="{BB962C8B-B14F-4D97-AF65-F5344CB8AC3E}">
        <p14:creationId xmlns:p14="http://schemas.microsoft.com/office/powerpoint/2010/main" val="20182782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FAA82-1F06-40D9-A7ED-206AA2AF48A5}"/>
              </a:ext>
            </a:extLst>
          </p:cNvPr>
          <p:cNvSpPr>
            <a:spLocks noGrp="1"/>
          </p:cNvSpPr>
          <p:nvPr>
            <p:ph type="title"/>
          </p:nvPr>
        </p:nvSpPr>
        <p:spPr>
          <a:xfrm>
            <a:off x="1988820" y="1709738"/>
            <a:ext cx="9358630" cy="2852737"/>
          </a:xfrm>
        </p:spPr>
        <p:txBody>
          <a:bodyPr/>
          <a:lstStyle/>
          <a:p>
            <a:r>
              <a:rPr lang="en-US" dirty="0"/>
              <a:t>Disaster Epidemiology and Recovery</a:t>
            </a:r>
          </a:p>
        </p:txBody>
      </p:sp>
      <p:sp>
        <p:nvSpPr>
          <p:cNvPr id="3" name="Text Placeholder 2">
            <a:extLst>
              <a:ext uri="{FF2B5EF4-FFF2-40B4-BE49-F238E27FC236}">
                <a16:creationId xmlns:a16="http://schemas.microsoft.com/office/drawing/2014/main" id="{CC39A260-090E-486A-B286-D876FD8946B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8270611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ED648-71A2-2764-1228-B4418CE5B00A}"/>
              </a:ext>
            </a:extLst>
          </p:cNvPr>
          <p:cNvSpPr>
            <a:spLocks noGrp="1"/>
          </p:cNvSpPr>
          <p:nvPr>
            <p:ph type="title"/>
          </p:nvPr>
        </p:nvSpPr>
        <p:spPr>
          <a:xfrm>
            <a:off x="1802934" y="377912"/>
            <a:ext cx="10515600" cy="1325563"/>
          </a:xfrm>
        </p:spPr>
        <p:txBody>
          <a:bodyPr/>
          <a:lstStyle/>
          <a:p>
            <a:r>
              <a:rPr lang="en-US" dirty="0" err="1"/>
              <a:t>Slido</a:t>
            </a:r>
            <a:r>
              <a:rPr lang="en-US" dirty="0"/>
              <a:t> question 2 </a:t>
            </a:r>
          </a:p>
        </p:txBody>
      </p:sp>
      <p:sp>
        <p:nvSpPr>
          <p:cNvPr id="3" name="Content Placeholder 2">
            <a:extLst>
              <a:ext uri="{FF2B5EF4-FFF2-40B4-BE49-F238E27FC236}">
                <a16:creationId xmlns:a16="http://schemas.microsoft.com/office/drawing/2014/main" id="{5E32E55F-8F27-9EC1-A77E-E1502B96E83D}"/>
              </a:ext>
            </a:extLst>
          </p:cNvPr>
          <p:cNvSpPr>
            <a:spLocks noGrp="1"/>
          </p:cNvSpPr>
          <p:nvPr>
            <p:ph idx="1"/>
          </p:nvPr>
        </p:nvSpPr>
        <p:spPr>
          <a:xfrm>
            <a:off x="1878435" y="1805672"/>
            <a:ext cx="10515600" cy="4351338"/>
          </a:xfrm>
        </p:spPr>
        <p:txBody>
          <a:bodyPr/>
          <a:lstStyle/>
          <a:p>
            <a:endParaRPr lang="en-US" dirty="0"/>
          </a:p>
        </p:txBody>
      </p:sp>
    </p:spTree>
    <p:extLst>
      <p:ext uri="{BB962C8B-B14F-4D97-AF65-F5344CB8AC3E}">
        <p14:creationId xmlns:p14="http://schemas.microsoft.com/office/powerpoint/2010/main" val="38575765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2A9E5-0267-431A-BBE8-EF530ADD605D}"/>
              </a:ext>
            </a:extLst>
          </p:cNvPr>
          <p:cNvSpPr>
            <a:spLocks noGrp="1"/>
          </p:cNvSpPr>
          <p:nvPr>
            <p:ph type="title"/>
          </p:nvPr>
        </p:nvSpPr>
        <p:spPr>
          <a:xfrm>
            <a:off x="1844040" y="250825"/>
            <a:ext cx="10515600" cy="1325563"/>
          </a:xfrm>
        </p:spPr>
        <p:txBody>
          <a:bodyPr/>
          <a:lstStyle/>
          <a:p>
            <a:r>
              <a:rPr lang="en-US" dirty="0"/>
              <a:t>Defining recovery period</a:t>
            </a:r>
          </a:p>
        </p:txBody>
      </p:sp>
      <p:sp>
        <p:nvSpPr>
          <p:cNvPr id="3" name="Content Placeholder 2">
            <a:extLst>
              <a:ext uri="{FF2B5EF4-FFF2-40B4-BE49-F238E27FC236}">
                <a16:creationId xmlns:a16="http://schemas.microsoft.com/office/drawing/2014/main" id="{BDBD5CC5-CA2E-4A83-9278-A6D50173DA91}"/>
              </a:ext>
            </a:extLst>
          </p:cNvPr>
          <p:cNvSpPr>
            <a:spLocks noGrp="1"/>
          </p:cNvSpPr>
          <p:nvPr>
            <p:ph idx="1"/>
          </p:nvPr>
        </p:nvSpPr>
        <p:spPr>
          <a:xfrm>
            <a:off x="1935480" y="1607503"/>
            <a:ext cx="9917430" cy="4351338"/>
          </a:xfrm>
        </p:spPr>
        <p:txBody>
          <a:bodyPr>
            <a:noAutofit/>
          </a:bodyPr>
          <a:lstStyle/>
          <a:p>
            <a:pPr>
              <a:lnSpc>
                <a:spcPct val="100000"/>
              </a:lnSpc>
            </a:pPr>
            <a:r>
              <a:rPr lang="en-US" dirty="0"/>
              <a:t>Purpose: </a:t>
            </a:r>
            <a:r>
              <a:rPr lang="en-US" b="0" i="0" dirty="0">
                <a:solidFill>
                  <a:srgbClr val="000000"/>
                </a:solidFill>
                <a:effectLst/>
              </a:rPr>
              <a:t>consists of those activities that continue beyond the emergency period to restore critical community functions and begin to manage stabilization efforts. </a:t>
            </a:r>
          </a:p>
          <a:p>
            <a:pPr>
              <a:lnSpc>
                <a:spcPct val="100000"/>
              </a:lnSpc>
            </a:pPr>
            <a:r>
              <a:rPr lang="en-US" b="0" i="0" dirty="0">
                <a:solidFill>
                  <a:srgbClr val="000000"/>
                </a:solidFill>
                <a:effectLst/>
              </a:rPr>
              <a:t>Timing: The recovery phase begins immediately after the threat to human life has subsided. The goal of the recovery phase is to bring the affected area back to some degree of normalcy. </a:t>
            </a:r>
          </a:p>
        </p:txBody>
      </p:sp>
    </p:spTree>
    <p:extLst>
      <p:ext uri="{BB962C8B-B14F-4D97-AF65-F5344CB8AC3E}">
        <p14:creationId xmlns:p14="http://schemas.microsoft.com/office/powerpoint/2010/main" val="8299637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B280D-C684-2D5F-C52B-2DE54666BA9F}"/>
              </a:ext>
            </a:extLst>
          </p:cNvPr>
          <p:cNvSpPr>
            <a:spLocks noGrp="1"/>
          </p:cNvSpPr>
          <p:nvPr>
            <p:ph type="title"/>
          </p:nvPr>
        </p:nvSpPr>
        <p:spPr>
          <a:xfrm>
            <a:off x="1836490" y="361134"/>
            <a:ext cx="10515600" cy="1325563"/>
          </a:xfrm>
        </p:spPr>
        <p:txBody>
          <a:bodyPr/>
          <a:lstStyle/>
          <a:p>
            <a:r>
              <a:rPr lang="en-US" dirty="0"/>
              <a:t>Disaster Epidemiology and Recovery</a:t>
            </a:r>
          </a:p>
        </p:txBody>
      </p:sp>
      <p:sp>
        <p:nvSpPr>
          <p:cNvPr id="3" name="Content Placeholder 2">
            <a:extLst>
              <a:ext uri="{FF2B5EF4-FFF2-40B4-BE49-F238E27FC236}">
                <a16:creationId xmlns:a16="http://schemas.microsoft.com/office/drawing/2014/main" id="{B69EF09F-821F-0EC2-29D0-24E98A167D78}"/>
              </a:ext>
            </a:extLst>
          </p:cNvPr>
          <p:cNvSpPr>
            <a:spLocks noGrp="1"/>
          </p:cNvSpPr>
          <p:nvPr>
            <p:ph idx="1"/>
          </p:nvPr>
        </p:nvSpPr>
        <p:spPr>
          <a:xfrm>
            <a:off x="1836490" y="1830839"/>
            <a:ext cx="10515600" cy="4351338"/>
          </a:xfrm>
        </p:spPr>
        <p:txBody>
          <a:bodyPr/>
          <a:lstStyle/>
          <a:p>
            <a:r>
              <a:rPr lang="en-US" dirty="0"/>
              <a:t>Identify and document ongoing community needs </a:t>
            </a:r>
          </a:p>
          <a:p>
            <a:endParaRPr lang="en-US" dirty="0"/>
          </a:p>
          <a:p>
            <a:r>
              <a:rPr lang="en-US" dirty="0"/>
              <a:t>Inform resource allocation</a:t>
            </a:r>
          </a:p>
          <a:p>
            <a:endParaRPr lang="en-US" dirty="0"/>
          </a:p>
          <a:p>
            <a:r>
              <a:rPr lang="en-US" dirty="0"/>
              <a:t>Evaluate interventions and provide recommendations </a:t>
            </a:r>
          </a:p>
          <a:p>
            <a:endParaRPr lang="en-US" dirty="0"/>
          </a:p>
          <a:p>
            <a:r>
              <a:rPr lang="en-US" dirty="0"/>
              <a:t>Determine physical and mental health impact from the incident </a:t>
            </a:r>
          </a:p>
        </p:txBody>
      </p:sp>
    </p:spTree>
    <p:extLst>
      <p:ext uri="{BB962C8B-B14F-4D97-AF65-F5344CB8AC3E}">
        <p14:creationId xmlns:p14="http://schemas.microsoft.com/office/powerpoint/2010/main" val="28602234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B280D-C684-2D5F-C52B-2DE54666BA9F}"/>
              </a:ext>
            </a:extLst>
          </p:cNvPr>
          <p:cNvSpPr>
            <a:spLocks noGrp="1"/>
          </p:cNvSpPr>
          <p:nvPr>
            <p:ph type="title"/>
          </p:nvPr>
        </p:nvSpPr>
        <p:spPr>
          <a:xfrm>
            <a:off x="1676400" y="262457"/>
            <a:ext cx="10515600" cy="1325563"/>
          </a:xfrm>
        </p:spPr>
        <p:txBody>
          <a:bodyPr/>
          <a:lstStyle/>
          <a:p>
            <a:r>
              <a:rPr lang="en-US" dirty="0"/>
              <a:t>Disaster Epidemiology and Recovery</a:t>
            </a:r>
          </a:p>
        </p:txBody>
      </p:sp>
      <p:sp>
        <p:nvSpPr>
          <p:cNvPr id="4" name="Text Placeholder 3">
            <a:extLst>
              <a:ext uri="{FF2B5EF4-FFF2-40B4-BE49-F238E27FC236}">
                <a16:creationId xmlns:a16="http://schemas.microsoft.com/office/drawing/2014/main" id="{E2ADF793-9430-EC1A-0FC0-F5E1DBC2218D}"/>
              </a:ext>
            </a:extLst>
          </p:cNvPr>
          <p:cNvSpPr>
            <a:spLocks noGrp="1"/>
          </p:cNvSpPr>
          <p:nvPr>
            <p:ph type="body" idx="1"/>
          </p:nvPr>
        </p:nvSpPr>
        <p:spPr>
          <a:xfrm>
            <a:off x="1676400" y="1634591"/>
            <a:ext cx="5157787" cy="823912"/>
          </a:xfrm>
        </p:spPr>
        <p:txBody>
          <a:bodyPr/>
          <a:lstStyle/>
          <a:p>
            <a:pPr algn="ctr"/>
            <a:r>
              <a:rPr lang="en-US" dirty="0"/>
              <a:t>Activity</a:t>
            </a:r>
          </a:p>
        </p:txBody>
      </p:sp>
      <p:sp>
        <p:nvSpPr>
          <p:cNvPr id="3" name="Content Placeholder 2">
            <a:extLst>
              <a:ext uri="{FF2B5EF4-FFF2-40B4-BE49-F238E27FC236}">
                <a16:creationId xmlns:a16="http://schemas.microsoft.com/office/drawing/2014/main" id="{B69EF09F-821F-0EC2-29D0-24E98A167D78}"/>
              </a:ext>
            </a:extLst>
          </p:cNvPr>
          <p:cNvSpPr>
            <a:spLocks noGrp="1"/>
          </p:cNvSpPr>
          <p:nvPr>
            <p:ph sz="half" idx="2"/>
          </p:nvPr>
        </p:nvSpPr>
        <p:spPr>
          <a:xfrm>
            <a:off x="1707432" y="2505074"/>
            <a:ext cx="5157787" cy="4184483"/>
          </a:xfrm>
        </p:spPr>
        <p:txBody>
          <a:bodyPr>
            <a:normAutofit fontScale="92500" lnSpcReduction="10000"/>
          </a:bodyPr>
          <a:lstStyle/>
          <a:p>
            <a:r>
              <a:rPr lang="en-US" sz="3400" dirty="0"/>
              <a:t>Public Health Surveillance &amp; Tracking Systems </a:t>
            </a:r>
          </a:p>
          <a:p>
            <a:endParaRPr lang="en-US" sz="2400" dirty="0"/>
          </a:p>
          <a:p>
            <a:r>
              <a:rPr lang="en-US" sz="3400" dirty="0"/>
              <a:t>Registries</a:t>
            </a:r>
          </a:p>
          <a:p>
            <a:endParaRPr lang="en-US" sz="2400" dirty="0"/>
          </a:p>
          <a:p>
            <a:r>
              <a:rPr lang="en-US" sz="3400" dirty="0"/>
              <a:t>Rapid Needs Assessments </a:t>
            </a:r>
          </a:p>
          <a:p>
            <a:endParaRPr lang="en-US" sz="2400" dirty="0"/>
          </a:p>
          <a:p>
            <a:r>
              <a:rPr lang="en-US" sz="3400" dirty="0"/>
              <a:t>Epidemiologic Investigations &amp; Studies</a:t>
            </a:r>
          </a:p>
        </p:txBody>
      </p:sp>
      <p:sp>
        <p:nvSpPr>
          <p:cNvPr id="5" name="Text Placeholder 4">
            <a:extLst>
              <a:ext uri="{FF2B5EF4-FFF2-40B4-BE49-F238E27FC236}">
                <a16:creationId xmlns:a16="http://schemas.microsoft.com/office/drawing/2014/main" id="{A2D48B67-1825-0652-732C-BE384A0B89F0}"/>
              </a:ext>
            </a:extLst>
          </p:cNvPr>
          <p:cNvSpPr>
            <a:spLocks noGrp="1"/>
          </p:cNvSpPr>
          <p:nvPr>
            <p:ph type="body" sz="quarter" idx="3"/>
          </p:nvPr>
        </p:nvSpPr>
        <p:spPr>
          <a:xfrm>
            <a:off x="6865219" y="1634591"/>
            <a:ext cx="5183188" cy="823912"/>
          </a:xfrm>
        </p:spPr>
        <p:txBody>
          <a:bodyPr/>
          <a:lstStyle/>
          <a:p>
            <a:pPr algn="ctr"/>
            <a:r>
              <a:rPr lang="en-US" dirty="0"/>
              <a:t>Purpose</a:t>
            </a:r>
          </a:p>
        </p:txBody>
      </p:sp>
      <p:sp>
        <p:nvSpPr>
          <p:cNvPr id="6" name="Content Placeholder 5">
            <a:extLst>
              <a:ext uri="{FF2B5EF4-FFF2-40B4-BE49-F238E27FC236}">
                <a16:creationId xmlns:a16="http://schemas.microsoft.com/office/drawing/2014/main" id="{F718854F-C2FB-5874-9F25-6D5EC823400E}"/>
              </a:ext>
            </a:extLst>
          </p:cNvPr>
          <p:cNvSpPr>
            <a:spLocks noGrp="1"/>
          </p:cNvSpPr>
          <p:nvPr>
            <p:ph sz="quarter" idx="4"/>
          </p:nvPr>
        </p:nvSpPr>
        <p:spPr>
          <a:xfrm>
            <a:off x="6865219" y="2505075"/>
            <a:ext cx="5183188" cy="4090468"/>
          </a:xfrm>
        </p:spPr>
        <p:txBody>
          <a:bodyPr>
            <a:normAutofit fontScale="92500" lnSpcReduction="10000"/>
          </a:bodyPr>
          <a:lstStyle/>
          <a:p>
            <a:r>
              <a:rPr lang="en-US" sz="3200" dirty="0"/>
              <a:t>Determine health impact from incident</a:t>
            </a:r>
          </a:p>
          <a:p>
            <a:r>
              <a:rPr lang="en-US" sz="3200" dirty="0"/>
              <a:t>Monitor for long-term health consequences</a:t>
            </a:r>
          </a:p>
          <a:p>
            <a:r>
              <a:rPr lang="en-US" sz="3200" dirty="0"/>
              <a:t>Identify on-going community needs </a:t>
            </a:r>
          </a:p>
          <a:p>
            <a:r>
              <a:rPr lang="en-US" sz="3200" dirty="0"/>
              <a:t>Study public health impacts and evaluate interventions </a:t>
            </a:r>
          </a:p>
        </p:txBody>
      </p:sp>
    </p:spTree>
    <p:extLst>
      <p:ext uri="{BB962C8B-B14F-4D97-AF65-F5344CB8AC3E}">
        <p14:creationId xmlns:p14="http://schemas.microsoft.com/office/powerpoint/2010/main" val="32573114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2051F-B183-6AA1-27B4-23A10CB08887}"/>
              </a:ext>
            </a:extLst>
          </p:cNvPr>
          <p:cNvSpPr>
            <a:spLocks noGrp="1"/>
          </p:cNvSpPr>
          <p:nvPr>
            <p:ph type="title"/>
          </p:nvPr>
        </p:nvSpPr>
        <p:spPr>
          <a:xfrm>
            <a:off x="1676400" y="1736726"/>
            <a:ext cx="10515600" cy="2852737"/>
          </a:xfrm>
        </p:spPr>
        <p:txBody>
          <a:bodyPr/>
          <a:lstStyle/>
          <a:p>
            <a:r>
              <a:rPr lang="en-US" dirty="0"/>
              <a:t>Disaster Epidemiology: case studies in recovery</a:t>
            </a:r>
          </a:p>
        </p:txBody>
      </p:sp>
      <p:sp>
        <p:nvSpPr>
          <p:cNvPr id="4" name="Text Placeholder 3">
            <a:extLst>
              <a:ext uri="{FF2B5EF4-FFF2-40B4-BE49-F238E27FC236}">
                <a16:creationId xmlns:a16="http://schemas.microsoft.com/office/drawing/2014/main" id="{70FACC28-1B77-5F9C-864B-4F8AA81BC5D8}"/>
              </a:ext>
            </a:extLst>
          </p:cNvPr>
          <p:cNvSpPr>
            <a:spLocks noGrp="1"/>
          </p:cNvSpPr>
          <p:nvPr>
            <p:ph type="body" idx="1"/>
          </p:nvPr>
        </p:nvSpPr>
        <p:spPr>
          <a:xfrm>
            <a:off x="1897251" y="4590148"/>
            <a:ext cx="10515600" cy="1500187"/>
          </a:xfrm>
        </p:spPr>
        <p:txBody>
          <a:bodyPr/>
          <a:lstStyle/>
          <a:p>
            <a:endParaRPr lang="en-US" dirty="0"/>
          </a:p>
        </p:txBody>
      </p:sp>
    </p:spTree>
    <p:extLst>
      <p:ext uri="{BB962C8B-B14F-4D97-AF65-F5344CB8AC3E}">
        <p14:creationId xmlns:p14="http://schemas.microsoft.com/office/powerpoint/2010/main" val="39920114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D18B-C9AD-2DBA-60ED-42CED54DDC3F}"/>
              </a:ext>
            </a:extLst>
          </p:cNvPr>
          <p:cNvSpPr>
            <a:spLocks noGrp="1"/>
          </p:cNvSpPr>
          <p:nvPr>
            <p:ph type="title"/>
          </p:nvPr>
        </p:nvSpPr>
        <p:spPr>
          <a:xfrm>
            <a:off x="1861657" y="365125"/>
            <a:ext cx="10515600" cy="1325563"/>
          </a:xfrm>
        </p:spPr>
        <p:txBody>
          <a:bodyPr/>
          <a:lstStyle/>
          <a:p>
            <a:r>
              <a:rPr lang="en-US" dirty="0"/>
              <a:t>Community Assessment for Public Health Emergency Response (CASPER)</a:t>
            </a:r>
          </a:p>
        </p:txBody>
      </p:sp>
      <p:sp>
        <p:nvSpPr>
          <p:cNvPr id="3" name="Content Placeholder 2">
            <a:extLst>
              <a:ext uri="{FF2B5EF4-FFF2-40B4-BE49-F238E27FC236}">
                <a16:creationId xmlns:a16="http://schemas.microsoft.com/office/drawing/2014/main" id="{887A7365-BFD6-9208-58C8-3BCAF523BD4C}"/>
              </a:ext>
            </a:extLst>
          </p:cNvPr>
          <p:cNvSpPr>
            <a:spLocks noGrp="1"/>
          </p:cNvSpPr>
          <p:nvPr>
            <p:ph idx="1"/>
          </p:nvPr>
        </p:nvSpPr>
        <p:spPr>
          <a:xfrm>
            <a:off x="1861657" y="1825625"/>
            <a:ext cx="10515600" cy="4351338"/>
          </a:xfrm>
        </p:spPr>
        <p:txBody>
          <a:bodyPr/>
          <a:lstStyle/>
          <a:p>
            <a:r>
              <a:rPr lang="en-US" dirty="0"/>
              <a:t>Case study: Mitigation CASPER </a:t>
            </a:r>
          </a:p>
          <a:p>
            <a:r>
              <a:rPr lang="en-US" dirty="0"/>
              <a:t>Case study: Recovery CASPER</a:t>
            </a:r>
          </a:p>
        </p:txBody>
      </p:sp>
    </p:spTree>
    <p:extLst>
      <p:ext uri="{BB962C8B-B14F-4D97-AF65-F5344CB8AC3E}">
        <p14:creationId xmlns:p14="http://schemas.microsoft.com/office/powerpoint/2010/main" val="8839428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6A644-FEFE-45D0-8D37-0161CBBA79A7}"/>
              </a:ext>
            </a:extLst>
          </p:cNvPr>
          <p:cNvSpPr>
            <a:spLocks noGrp="1"/>
          </p:cNvSpPr>
          <p:nvPr>
            <p:ph type="title"/>
          </p:nvPr>
        </p:nvSpPr>
        <p:spPr/>
        <p:txBody>
          <a:bodyPr/>
          <a:lstStyle/>
          <a:p>
            <a:r>
              <a:rPr lang="en-US" dirty="0"/>
              <a:t>Recovery CASPER: Longitudinal wildfire assessment</a:t>
            </a:r>
          </a:p>
        </p:txBody>
      </p:sp>
      <p:sp>
        <p:nvSpPr>
          <p:cNvPr id="3" name="Text Placeholder 2">
            <a:extLst>
              <a:ext uri="{FF2B5EF4-FFF2-40B4-BE49-F238E27FC236}">
                <a16:creationId xmlns:a16="http://schemas.microsoft.com/office/drawing/2014/main" id="{D7379AAD-31F6-487D-AAB7-71EFBFE0A040}"/>
              </a:ext>
            </a:extLst>
          </p:cNvPr>
          <p:cNvSpPr>
            <a:spLocks noGrp="1"/>
          </p:cNvSpPr>
          <p:nvPr>
            <p:ph type="body" sz="quarter" idx="10"/>
          </p:nvPr>
        </p:nvSpPr>
        <p:spPr>
          <a:xfrm>
            <a:off x="609601" y="1545167"/>
            <a:ext cx="6127423" cy="4455584"/>
          </a:xfrm>
        </p:spPr>
        <p:txBody>
          <a:bodyPr/>
          <a:lstStyle/>
          <a:p>
            <a:r>
              <a:rPr lang="en-US" dirty="0"/>
              <a:t>Texas Department of State Health Services conducted a CASPER to assess public health impacts from a devastating wildfire.</a:t>
            </a:r>
          </a:p>
          <a:p>
            <a:r>
              <a:rPr lang="en-US" dirty="0"/>
              <a:t>Initial CASPER informed key public health issues and resource allocation. Follow-up CASPER informed new concerns or unmet needs to share with officials.</a:t>
            </a:r>
          </a:p>
          <a:p>
            <a:endParaRPr lang="en-US" dirty="0"/>
          </a:p>
        </p:txBody>
      </p:sp>
      <p:pic>
        <p:nvPicPr>
          <p:cNvPr id="4" name="Picture 3" descr="Picture of wildfires in Texas">
            <a:extLst>
              <a:ext uri="{FF2B5EF4-FFF2-40B4-BE49-F238E27FC236}">
                <a16:creationId xmlns:a16="http://schemas.microsoft.com/office/drawing/2014/main" id="{59119BC5-30E5-465F-92AC-84B4E14ADF99}"/>
              </a:ext>
            </a:extLst>
          </p:cNvPr>
          <p:cNvPicPr>
            <a:picLocks noChangeAspect="1"/>
          </p:cNvPicPr>
          <p:nvPr/>
        </p:nvPicPr>
        <p:blipFill>
          <a:blip r:embed="rId3"/>
          <a:stretch>
            <a:fillRect/>
          </a:stretch>
        </p:blipFill>
        <p:spPr>
          <a:xfrm>
            <a:off x="6364059" y="1326899"/>
            <a:ext cx="5827941" cy="4455584"/>
          </a:xfrm>
          <a:prstGeom prst="rect">
            <a:avLst/>
          </a:prstGeom>
        </p:spPr>
      </p:pic>
    </p:spTree>
    <p:extLst>
      <p:ext uri="{BB962C8B-B14F-4D97-AF65-F5344CB8AC3E}">
        <p14:creationId xmlns:p14="http://schemas.microsoft.com/office/powerpoint/2010/main" val="2510088531"/>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DCD5C-A130-478E-8B6D-7EFB59F776F9}"/>
              </a:ext>
            </a:extLst>
          </p:cNvPr>
          <p:cNvSpPr>
            <a:spLocks noGrp="1"/>
          </p:cNvSpPr>
          <p:nvPr>
            <p:ph type="title"/>
          </p:nvPr>
        </p:nvSpPr>
        <p:spPr>
          <a:xfrm>
            <a:off x="1694482" y="306339"/>
            <a:ext cx="8229600" cy="1030638"/>
          </a:xfrm>
        </p:spPr>
        <p:txBody>
          <a:bodyPr>
            <a:normAutofit/>
          </a:bodyPr>
          <a:lstStyle/>
          <a:p>
            <a:pPr>
              <a:lnSpc>
                <a:spcPct val="90000"/>
              </a:lnSpc>
            </a:pPr>
            <a:r>
              <a:rPr lang="en-US" sz="3700" dirty="0">
                <a:solidFill>
                  <a:srgbClr val="15345A"/>
                </a:solidFill>
                <a:latin typeface="Arial" panose="020B0604020202020204" pitchFamily="34" charset="0"/>
                <a:cs typeface="Arial" panose="020B0604020202020204" pitchFamily="34" charset="0"/>
              </a:rPr>
              <a:t>Responder surveillance</a:t>
            </a:r>
          </a:p>
        </p:txBody>
      </p:sp>
      <p:sp>
        <p:nvSpPr>
          <p:cNvPr id="3" name="Text Placeholder 2">
            <a:extLst>
              <a:ext uri="{FF2B5EF4-FFF2-40B4-BE49-F238E27FC236}">
                <a16:creationId xmlns:a16="http://schemas.microsoft.com/office/drawing/2014/main" id="{D6463F55-E756-4404-BE6A-D0C6AA63AE41}"/>
              </a:ext>
            </a:extLst>
          </p:cNvPr>
          <p:cNvSpPr>
            <a:spLocks noGrp="1"/>
          </p:cNvSpPr>
          <p:nvPr>
            <p:ph type="body" sz="quarter" idx="10"/>
          </p:nvPr>
        </p:nvSpPr>
        <p:spPr>
          <a:xfrm>
            <a:off x="1694482" y="1336977"/>
            <a:ext cx="8849694" cy="2429680"/>
          </a:xfrm>
        </p:spPr>
        <p:txBody>
          <a:bodyPr>
            <a:normAutofit fontScale="92500" lnSpcReduction="10000"/>
          </a:bodyPr>
          <a:lstStyle/>
          <a:p>
            <a:r>
              <a:rPr lang="en-US" dirty="0">
                <a:latin typeface="+mn-lt"/>
              </a:rPr>
              <a:t>CDC Emergency Responder Health Monitoring Surveillance (ERHMS) is a health monitoring and surveillance framework for protecting responders through all phases of response</a:t>
            </a:r>
          </a:p>
          <a:p>
            <a:endParaRPr lang="en-US" dirty="0">
              <a:latin typeface="+mn-lt"/>
            </a:endParaRPr>
          </a:p>
          <a:p>
            <a:r>
              <a:rPr lang="en-US" dirty="0">
                <a:latin typeface="+mn-lt"/>
              </a:rPr>
              <a:t>Collaboration with epidemiology, industrial hygiene, and emergency managers</a:t>
            </a:r>
          </a:p>
          <a:p>
            <a:endParaRPr lang="en-US" dirty="0">
              <a:latin typeface="Avenir" panose="020B0604020202020204"/>
            </a:endParaRPr>
          </a:p>
        </p:txBody>
      </p:sp>
      <p:pic>
        <p:nvPicPr>
          <p:cNvPr id="5" name="Picture 4">
            <a:extLst>
              <a:ext uri="{FF2B5EF4-FFF2-40B4-BE49-F238E27FC236}">
                <a16:creationId xmlns:a16="http://schemas.microsoft.com/office/drawing/2014/main" id="{EC264BAD-38FC-4EC9-B2D8-3363EDBBE3A9}"/>
              </a:ext>
            </a:extLst>
          </p:cNvPr>
          <p:cNvPicPr>
            <a:picLocks noChangeAspect="1"/>
          </p:cNvPicPr>
          <p:nvPr/>
        </p:nvPicPr>
        <p:blipFill>
          <a:blip r:embed="rId3"/>
          <a:stretch>
            <a:fillRect/>
          </a:stretch>
        </p:blipFill>
        <p:spPr>
          <a:xfrm>
            <a:off x="4465561" y="3637835"/>
            <a:ext cx="3307537" cy="2318920"/>
          </a:xfrm>
          <a:prstGeom prst="rect">
            <a:avLst/>
          </a:prstGeom>
          <a:ln w="25400">
            <a:solidFill>
              <a:schemeClr val="accent1"/>
            </a:solidFill>
          </a:ln>
        </p:spPr>
      </p:pic>
      <p:sp>
        <p:nvSpPr>
          <p:cNvPr id="6" name="Rectangle 5">
            <a:extLst>
              <a:ext uri="{FF2B5EF4-FFF2-40B4-BE49-F238E27FC236}">
                <a16:creationId xmlns:a16="http://schemas.microsoft.com/office/drawing/2014/main" id="{1929BBDA-8475-4858-B636-C0A408364286}"/>
              </a:ext>
            </a:extLst>
          </p:cNvPr>
          <p:cNvSpPr/>
          <p:nvPr/>
        </p:nvSpPr>
        <p:spPr>
          <a:xfrm>
            <a:off x="6762926" y="6083301"/>
            <a:ext cx="3905075" cy="307777"/>
          </a:xfrm>
          <a:prstGeom prst="rect">
            <a:avLst/>
          </a:prstGeom>
        </p:spPr>
        <p:txBody>
          <a:bodyPr wrap="square">
            <a:spAutoFit/>
          </a:bodyPr>
          <a:lstStyle/>
          <a:p>
            <a:pPr lvl="1" defTabSz="457200">
              <a:defRPr/>
            </a:pPr>
            <a:r>
              <a:rPr lang="en-US" altLang="en-US" sz="1400" dirty="0">
                <a:solidFill>
                  <a:srgbClr val="585543"/>
                </a:solidFill>
                <a:latin typeface="Avenir" panose="020B0604020202020204"/>
              </a:rPr>
              <a:t>http://www.cdc.gov/niosh/topics/erhms/  </a:t>
            </a:r>
          </a:p>
        </p:txBody>
      </p:sp>
    </p:spTree>
    <p:extLst>
      <p:ext uri="{BB962C8B-B14F-4D97-AF65-F5344CB8AC3E}">
        <p14:creationId xmlns:p14="http://schemas.microsoft.com/office/powerpoint/2010/main" val="12908727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747ED-6D78-40BB-B6A9-9F988C4948E2}"/>
              </a:ext>
            </a:extLst>
          </p:cNvPr>
          <p:cNvSpPr>
            <a:spLocks noGrp="1"/>
          </p:cNvSpPr>
          <p:nvPr>
            <p:ph type="title"/>
          </p:nvPr>
        </p:nvSpPr>
        <p:spPr>
          <a:xfrm>
            <a:off x="1694482" y="220816"/>
            <a:ext cx="8229600" cy="1030638"/>
          </a:xfrm>
        </p:spPr>
        <p:txBody>
          <a:bodyPr>
            <a:noAutofit/>
          </a:bodyPr>
          <a:lstStyle/>
          <a:p>
            <a:r>
              <a:rPr lang="en-US" sz="3700" dirty="0">
                <a:latin typeface="Arial" panose="020B0604020202020204" pitchFamily="34" charset="0"/>
                <a:cs typeface="Arial" panose="020B0604020202020204" pitchFamily="34" charset="0"/>
              </a:rPr>
              <a:t>ERHMS key questions</a:t>
            </a:r>
          </a:p>
        </p:txBody>
      </p:sp>
      <p:sp>
        <p:nvSpPr>
          <p:cNvPr id="3" name="Text Placeholder 2">
            <a:extLst>
              <a:ext uri="{FF2B5EF4-FFF2-40B4-BE49-F238E27FC236}">
                <a16:creationId xmlns:a16="http://schemas.microsoft.com/office/drawing/2014/main" id="{D54E787C-120B-4248-AAED-948BD3A90001}"/>
              </a:ext>
            </a:extLst>
          </p:cNvPr>
          <p:cNvSpPr>
            <a:spLocks noGrp="1"/>
          </p:cNvSpPr>
          <p:nvPr>
            <p:ph type="body" sz="quarter" idx="10"/>
          </p:nvPr>
        </p:nvSpPr>
        <p:spPr>
          <a:xfrm>
            <a:off x="1694483" y="1336978"/>
            <a:ext cx="4850969" cy="4746323"/>
          </a:xfrm>
        </p:spPr>
        <p:txBody>
          <a:bodyPr>
            <a:normAutofit fontScale="92500" lnSpcReduction="10000"/>
          </a:bodyPr>
          <a:lstStyle/>
          <a:p>
            <a:r>
              <a:rPr lang="en-US" dirty="0">
                <a:latin typeface="Arial" panose="020B0604020202020204" pitchFamily="34" charset="0"/>
                <a:cs typeface="Arial" panose="020B0604020202020204" pitchFamily="34" charset="0"/>
              </a:rPr>
              <a:t>Key questions to ask:</a:t>
            </a:r>
          </a:p>
          <a:p>
            <a:pPr lvl="1"/>
            <a:r>
              <a:rPr lang="en-US" b="1" dirty="0">
                <a:latin typeface="Arial" panose="020B0604020202020204" pitchFamily="34" charset="0"/>
                <a:cs typeface="Arial" panose="020B0604020202020204" pitchFamily="34" charset="0"/>
              </a:rPr>
              <a:t>Pre-deployment: </a:t>
            </a:r>
            <a:r>
              <a:rPr lang="en-US" dirty="0">
                <a:latin typeface="Arial" panose="020B0604020202020204" pitchFamily="34" charset="0"/>
                <a:cs typeface="Arial" panose="020B0604020202020204" pitchFamily="34" charset="0"/>
              </a:rPr>
              <a:t>which responders are “ready,” credentialed, and available to respond?</a:t>
            </a:r>
          </a:p>
          <a:p>
            <a:pPr lvl="1"/>
            <a:r>
              <a:rPr lang="en-US" b="1" dirty="0">
                <a:latin typeface="Arial" panose="020B0604020202020204" pitchFamily="34" charset="0"/>
                <a:cs typeface="Arial" panose="020B0604020202020204" pitchFamily="34" charset="0"/>
              </a:rPr>
              <a:t>Deployment: </a:t>
            </a:r>
            <a:r>
              <a:rPr lang="en-US" dirty="0">
                <a:latin typeface="Arial" panose="020B0604020202020204" pitchFamily="34" charset="0"/>
                <a:cs typeface="Arial" panose="020B0604020202020204" pitchFamily="34" charset="0"/>
              </a:rPr>
              <a:t>who are the responders on-site, and to what are they exposed? How is their health?</a:t>
            </a:r>
          </a:p>
          <a:p>
            <a:pPr lvl="1"/>
            <a:r>
              <a:rPr lang="en-US" b="1" dirty="0">
                <a:latin typeface="Arial" panose="020B0604020202020204" pitchFamily="34" charset="0"/>
                <a:cs typeface="Arial" panose="020B0604020202020204" pitchFamily="34" charset="0"/>
              </a:rPr>
              <a:t>Post-deployment: </a:t>
            </a:r>
            <a:r>
              <a:rPr lang="en-US" dirty="0">
                <a:latin typeface="Arial" panose="020B0604020202020204" pitchFamily="34" charset="0"/>
                <a:cs typeface="Arial" panose="020B0604020202020204" pitchFamily="34" charset="0"/>
              </a:rPr>
              <a:t>what did the responders do while deployed, how is their health now, and what to what were they exposed during the entire deployment?</a:t>
            </a:r>
          </a:p>
          <a:p>
            <a:endParaRPr lang="en-US" dirty="0">
              <a:latin typeface="Avenir" panose="020B0604020202020204"/>
            </a:endParaRPr>
          </a:p>
          <a:p>
            <a:endParaRPr lang="en-US" dirty="0"/>
          </a:p>
          <a:p>
            <a:endParaRPr lang="en-US" dirty="0"/>
          </a:p>
        </p:txBody>
      </p:sp>
      <p:sp>
        <p:nvSpPr>
          <p:cNvPr id="4" name="Rectangle 3">
            <a:extLst>
              <a:ext uri="{FF2B5EF4-FFF2-40B4-BE49-F238E27FC236}">
                <a16:creationId xmlns:a16="http://schemas.microsoft.com/office/drawing/2014/main" id="{9CAE6CED-BD7A-490F-8578-06946F69B0DA}"/>
              </a:ext>
            </a:extLst>
          </p:cNvPr>
          <p:cNvSpPr/>
          <p:nvPr/>
        </p:nvSpPr>
        <p:spPr>
          <a:xfrm>
            <a:off x="6762926" y="6083301"/>
            <a:ext cx="3905075" cy="307777"/>
          </a:xfrm>
          <a:prstGeom prst="rect">
            <a:avLst/>
          </a:prstGeom>
        </p:spPr>
        <p:txBody>
          <a:bodyPr wrap="square">
            <a:spAutoFit/>
          </a:bodyPr>
          <a:lstStyle/>
          <a:p>
            <a:pPr lvl="1" defTabSz="457200">
              <a:defRPr/>
            </a:pPr>
            <a:r>
              <a:rPr lang="en-US" altLang="en-US" sz="1400" dirty="0">
                <a:solidFill>
                  <a:srgbClr val="585543"/>
                </a:solidFill>
                <a:latin typeface="Avenir" panose="020B0604020202020204"/>
              </a:rPr>
              <a:t>http://www.cdc.gov/niosh/topics/erhms/  </a:t>
            </a:r>
          </a:p>
        </p:txBody>
      </p:sp>
      <p:pic>
        <p:nvPicPr>
          <p:cNvPr id="6" name="Picture 5">
            <a:extLst>
              <a:ext uri="{FF2B5EF4-FFF2-40B4-BE49-F238E27FC236}">
                <a16:creationId xmlns:a16="http://schemas.microsoft.com/office/drawing/2014/main" id="{CE6F59D5-F887-4C90-81C0-DDFDB38DB8C8}"/>
              </a:ext>
            </a:extLst>
          </p:cNvPr>
          <p:cNvPicPr>
            <a:picLocks noChangeAspect="1"/>
          </p:cNvPicPr>
          <p:nvPr/>
        </p:nvPicPr>
        <p:blipFill>
          <a:blip r:embed="rId3"/>
          <a:stretch>
            <a:fillRect/>
          </a:stretch>
        </p:blipFill>
        <p:spPr>
          <a:xfrm>
            <a:off x="7359758" y="2338225"/>
            <a:ext cx="2564324" cy="2743827"/>
          </a:xfrm>
          <a:prstGeom prst="rect">
            <a:avLst/>
          </a:prstGeom>
          <a:ln w="25400">
            <a:solidFill>
              <a:schemeClr val="accent1"/>
            </a:solidFill>
          </a:ln>
        </p:spPr>
      </p:pic>
    </p:spTree>
    <p:extLst>
      <p:ext uri="{BB962C8B-B14F-4D97-AF65-F5344CB8AC3E}">
        <p14:creationId xmlns:p14="http://schemas.microsoft.com/office/powerpoint/2010/main" val="3722952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9B077-ED6D-4475-A932-2F04FBAAF5C4}"/>
              </a:ext>
            </a:extLst>
          </p:cNvPr>
          <p:cNvSpPr>
            <a:spLocks noGrp="1"/>
          </p:cNvSpPr>
          <p:nvPr>
            <p:ph type="title"/>
          </p:nvPr>
        </p:nvSpPr>
        <p:spPr>
          <a:xfrm>
            <a:off x="2114550" y="365125"/>
            <a:ext cx="9239250" cy="1325563"/>
          </a:xfrm>
        </p:spPr>
        <p:txBody>
          <a:bodyPr/>
          <a:lstStyle/>
          <a:p>
            <a:pPr algn="ctr"/>
            <a:r>
              <a:rPr lang="en-US" dirty="0"/>
              <a:t>ERHMS Oregon example</a:t>
            </a:r>
          </a:p>
        </p:txBody>
      </p:sp>
      <p:sp>
        <p:nvSpPr>
          <p:cNvPr id="3" name="Content Placeholder 2">
            <a:extLst>
              <a:ext uri="{FF2B5EF4-FFF2-40B4-BE49-F238E27FC236}">
                <a16:creationId xmlns:a16="http://schemas.microsoft.com/office/drawing/2014/main" id="{676B4D29-1936-4E4A-9A41-D024284A6096}"/>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1009543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05D30-7436-428E-9619-1E5D3C4BE70C}"/>
              </a:ext>
            </a:extLst>
          </p:cNvPr>
          <p:cNvSpPr>
            <a:spLocks noGrp="1"/>
          </p:cNvSpPr>
          <p:nvPr>
            <p:ph type="title"/>
          </p:nvPr>
        </p:nvSpPr>
        <p:spPr>
          <a:xfrm>
            <a:off x="1694482" y="306339"/>
            <a:ext cx="8229600" cy="1030638"/>
          </a:xfrm>
        </p:spPr>
        <p:txBody>
          <a:bodyPr>
            <a:normAutofit/>
          </a:bodyPr>
          <a:lstStyle/>
          <a:p>
            <a:r>
              <a:rPr lang="en-US" sz="3700" b="1" dirty="0">
                <a:latin typeface="Arial" panose="020B0604020202020204" pitchFamily="34" charset="0"/>
                <a:cs typeface="Arial" panose="020B0604020202020204" pitchFamily="34" charset="0"/>
              </a:rPr>
              <a:t>Rosters</a:t>
            </a:r>
          </a:p>
        </p:txBody>
      </p:sp>
      <p:sp>
        <p:nvSpPr>
          <p:cNvPr id="3" name="Text Placeholder 2">
            <a:extLst>
              <a:ext uri="{FF2B5EF4-FFF2-40B4-BE49-F238E27FC236}">
                <a16:creationId xmlns:a16="http://schemas.microsoft.com/office/drawing/2014/main" id="{C999BF8A-C0F0-410A-B7FB-C1833EF9DD08}"/>
              </a:ext>
            </a:extLst>
          </p:cNvPr>
          <p:cNvSpPr>
            <a:spLocks noGrp="1"/>
          </p:cNvSpPr>
          <p:nvPr>
            <p:ph type="body" sz="quarter" idx="10"/>
          </p:nvPr>
        </p:nvSpPr>
        <p:spPr>
          <a:xfrm>
            <a:off x="1694482" y="1336978"/>
            <a:ext cx="5534032" cy="4746323"/>
          </a:xfrm>
        </p:spPr>
        <p:txBody>
          <a:bodyPr>
            <a:normAutofit lnSpcReduction="10000"/>
          </a:bodyPr>
          <a:lstStyle/>
          <a:p>
            <a:r>
              <a:rPr lang="en-US" dirty="0">
                <a:latin typeface="Arial" panose="020B0604020202020204" pitchFamily="34" charset="0"/>
                <a:cs typeface="Arial" panose="020B0604020202020204" pitchFamily="34" charset="0"/>
              </a:rPr>
              <a:t>Early assessment tool</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Survey instrument to identify exposed persons for follow-up</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Quickly collect information to identify people affected by disaster</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Can be used to populate future registries</a:t>
            </a:r>
          </a:p>
        </p:txBody>
      </p:sp>
      <p:pic>
        <p:nvPicPr>
          <p:cNvPr id="4" name="Picture 3">
            <a:extLst>
              <a:ext uri="{FF2B5EF4-FFF2-40B4-BE49-F238E27FC236}">
                <a16:creationId xmlns:a16="http://schemas.microsoft.com/office/drawing/2014/main" id="{529B3901-79BA-48F7-A500-A410EA5AC6C7}"/>
              </a:ext>
            </a:extLst>
          </p:cNvPr>
          <p:cNvPicPr>
            <a:picLocks noChangeAspect="1"/>
          </p:cNvPicPr>
          <p:nvPr/>
        </p:nvPicPr>
        <p:blipFill>
          <a:blip r:embed="rId3"/>
          <a:stretch>
            <a:fillRect/>
          </a:stretch>
        </p:blipFill>
        <p:spPr>
          <a:xfrm>
            <a:off x="7878888" y="2546238"/>
            <a:ext cx="2045194" cy="2327803"/>
          </a:xfrm>
          <a:prstGeom prst="rect">
            <a:avLst/>
          </a:prstGeom>
        </p:spPr>
      </p:pic>
    </p:spTree>
    <p:extLst>
      <p:ext uri="{BB962C8B-B14F-4D97-AF65-F5344CB8AC3E}">
        <p14:creationId xmlns:p14="http://schemas.microsoft.com/office/powerpoint/2010/main" val="7601467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96255-6F3C-4646-9A42-0D4479F418BD}"/>
              </a:ext>
            </a:extLst>
          </p:cNvPr>
          <p:cNvSpPr>
            <a:spLocks noGrp="1"/>
          </p:cNvSpPr>
          <p:nvPr>
            <p:ph type="title"/>
          </p:nvPr>
        </p:nvSpPr>
        <p:spPr>
          <a:xfrm>
            <a:off x="1754698" y="306339"/>
            <a:ext cx="8229600" cy="1030638"/>
          </a:xfrm>
        </p:spPr>
        <p:txBody>
          <a:bodyPr>
            <a:normAutofit/>
          </a:bodyPr>
          <a:lstStyle/>
          <a:p>
            <a:r>
              <a:rPr lang="en-US" sz="3700" dirty="0">
                <a:latin typeface="Arial" panose="020B0604020202020204" pitchFamily="34" charset="0"/>
                <a:cs typeface="Arial" panose="020B0604020202020204" pitchFamily="34" charset="0"/>
              </a:rPr>
              <a:t>Registries</a:t>
            </a:r>
          </a:p>
        </p:txBody>
      </p:sp>
      <p:sp>
        <p:nvSpPr>
          <p:cNvPr id="3" name="Text Placeholder 2">
            <a:extLst>
              <a:ext uri="{FF2B5EF4-FFF2-40B4-BE49-F238E27FC236}">
                <a16:creationId xmlns:a16="http://schemas.microsoft.com/office/drawing/2014/main" id="{7FFFF718-5E72-456A-9AAD-AE768B9D1D85}"/>
              </a:ext>
            </a:extLst>
          </p:cNvPr>
          <p:cNvSpPr>
            <a:spLocks noGrp="1"/>
          </p:cNvSpPr>
          <p:nvPr>
            <p:ph type="body" sz="quarter" idx="10"/>
          </p:nvPr>
        </p:nvSpPr>
        <p:spPr/>
        <p:txBody>
          <a:bodyPr/>
          <a:lstStyle/>
          <a:p>
            <a:r>
              <a:rPr lang="en-US" dirty="0">
                <a:latin typeface="Arial" panose="020B0604020202020204" pitchFamily="34" charset="0"/>
                <a:cs typeface="Arial" panose="020B0604020202020204" pitchFamily="34" charset="0"/>
              </a:rPr>
              <a:t>Track affected people for medium to long-term health consequences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Inform needs for continuing medical/behavioral care or stablishing public health measures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Follow exposed population for conditions that may have delayed symptom onsets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Provides a basis for health education and disaster prevention</a:t>
            </a:r>
          </a:p>
        </p:txBody>
      </p:sp>
    </p:spTree>
    <p:extLst>
      <p:ext uri="{BB962C8B-B14F-4D97-AF65-F5344CB8AC3E}">
        <p14:creationId xmlns:p14="http://schemas.microsoft.com/office/powerpoint/2010/main" val="4521273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9/11 WTC Registry</a:t>
            </a:r>
          </a:p>
        </p:txBody>
      </p:sp>
      <p:sp>
        <p:nvSpPr>
          <p:cNvPr id="3" name="Text Placeholder 2"/>
          <p:cNvSpPr>
            <a:spLocks noGrp="1"/>
          </p:cNvSpPr>
          <p:nvPr>
            <p:ph type="body" sz="quarter" idx="10"/>
          </p:nvPr>
        </p:nvSpPr>
        <p:spPr>
          <a:xfrm>
            <a:off x="1694482" y="1336978"/>
            <a:ext cx="4945528" cy="4670284"/>
          </a:xfrm>
        </p:spPr>
        <p:txBody>
          <a:bodyPr/>
          <a:lstStyle/>
          <a:p>
            <a:r>
              <a:rPr lang="en-US" dirty="0">
                <a:latin typeface="+mn-lt"/>
              </a:rPr>
              <a:t>Individuals that worked at the site or responded to the event</a:t>
            </a:r>
          </a:p>
          <a:p>
            <a:endParaRPr lang="en-US" dirty="0">
              <a:latin typeface="+mn-lt"/>
            </a:endParaRPr>
          </a:p>
          <a:p>
            <a:r>
              <a:rPr lang="en-US" dirty="0">
                <a:latin typeface="+mn-lt"/>
              </a:rPr>
              <a:t>Results will help determine to what extend physical and mental health conditions have persisted</a:t>
            </a:r>
          </a:p>
          <a:p>
            <a:endParaRPr lang="en-US" dirty="0"/>
          </a:p>
        </p:txBody>
      </p:sp>
      <p:pic>
        <p:nvPicPr>
          <p:cNvPr id="4" name="Picture 3">
            <a:extLst>
              <a:ext uri="{FF2B5EF4-FFF2-40B4-BE49-F238E27FC236}">
                <a16:creationId xmlns:a16="http://schemas.microsoft.com/office/drawing/2014/main" id="{A7DC7569-4A36-4423-8687-A98BAF2FF5C6}"/>
              </a:ext>
            </a:extLst>
          </p:cNvPr>
          <p:cNvPicPr>
            <a:picLocks noChangeAspect="1"/>
          </p:cNvPicPr>
          <p:nvPr/>
        </p:nvPicPr>
        <p:blipFill>
          <a:blip r:embed="rId3"/>
          <a:stretch>
            <a:fillRect/>
          </a:stretch>
        </p:blipFill>
        <p:spPr>
          <a:xfrm>
            <a:off x="7302557" y="1390014"/>
            <a:ext cx="3035565" cy="2282107"/>
          </a:xfrm>
          <a:prstGeom prst="rect">
            <a:avLst/>
          </a:prstGeom>
          <a:ln w="38100">
            <a:solidFill>
              <a:schemeClr val="bg1"/>
            </a:solidFill>
          </a:ln>
        </p:spPr>
      </p:pic>
    </p:spTree>
    <p:extLst>
      <p:ext uri="{BB962C8B-B14F-4D97-AF65-F5344CB8AC3E}">
        <p14:creationId xmlns:p14="http://schemas.microsoft.com/office/powerpoint/2010/main" val="31695427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DE924-0371-476D-827C-B1007C92B0CF}"/>
              </a:ext>
            </a:extLst>
          </p:cNvPr>
          <p:cNvSpPr>
            <a:spLocks noGrp="1"/>
          </p:cNvSpPr>
          <p:nvPr>
            <p:ph type="title"/>
          </p:nvPr>
        </p:nvSpPr>
        <p:spPr>
          <a:xfrm>
            <a:off x="1694483" y="160165"/>
            <a:ext cx="6270771" cy="1030638"/>
          </a:xfrm>
        </p:spPr>
        <p:txBody>
          <a:bodyPr>
            <a:noAutofit/>
          </a:bodyPr>
          <a:lstStyle/>
          <a:p>
            <a:r>
              <a:rPr lang="en-US" sz="3700" b="1" dirty="0">
                <a:latin typeface="Arial" panose="020B0604020202020204" pitchFamily="34" charset="0"/>
                <a:cs typeface="Arial" panose="020B0604020202020204" pitchFamily="34" charset="0"/>
              </a:rPr>
              <a:t>CDC Zika Pregnancy and Infant Registry</a:t>
            </a:r>
          </a:p>
        </p:txBody>
      </p:sp>
      <p:sp>
        <p:nvSpPr>
          <p:cNvPr id="3" name="Text Placeholder 2">
            <a:extLst>
              <a:ext uri="{FF2B5EF4-FFF2-40B4-BE49-F238E27FC236}">
                <a16:creationId xmlns:a16="http://schemas.microsoft.com/office/drawing/2014/main" id="{6CD0E827-5F9A-42D3-A00E-107260C70DB7}"/>
              </a:ext>
            </a:extLst>
          </p:cNvPr>
          <p:cNvSpPr>
            <a:spLocks noGrp="1"/>
          </p:cNvSpPr>
          <p:nvPr>
            <p:ph type="body" sz="quarter" idx="10"/>
          </p:nvPr>
        </p:nvSpPr>
        <p:spPr>
          <a:xfrm>
            <a:off x="1694483" y="1336978"/>
            <a:ext cx="4139363" cy="4761819"/>
          </a:xfrm>
        </p:spPr>
        <p:txBody>
          <a:bodyPr>
            <a:noAutofit/>
          </a:bodyPr>
          <a:lstStyle/>
          <a:p>
            <a:r>
              <a:rPr lang="en-US" dirty="0">
                <a:latin typeface="Arial" panose="020B0604020202020204" pitchFamily="34" charset="0"/>
                <a:cs typeface="Arial" panose="020B0604020202020204" pitchFamily="34" charset="0"/>
              </a:rPr>
              <a:t>Collects information about pregnant women with possible Zika virus infection</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Identifies adverse pregnancy outcomes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Makes recommendations for clinicians to prevent Zika virus infection during pregnancy</a:t>
            </a:r>
          </a:p>
        </p:txBody>
      </p:sp>
      <p:sp>
        <p:nvSpPr>
          <p:cNvPr id="4" name="Rectangle 3">
            <a:extLst>
              <a:ext uri="{FF2B5EF4-FFF2-40B4-BE49-F238E27FC236}">
                <a16:creationId xmlns:a16="http://schemas.microsoft.com/office/drawing/2014/main" id="{3EEA92F4-81B7-497D-80D8-2E0D8EE1D0BE}"/>
              </a:ext>
            </a:extLst>
          </p:cNvPr>
          <p:cNvSpPr/>
          <p:nvPr/>
        </p:nvSpPr>
        <p:spPr>
          <a:xfrm>
            <a:off x="5833845" y="6025205"/>
            <a:ext cx="4836252" cy="307777"/>
          </a:xfrm>
          <a:prstGeom prst="rect">
            <a:avLst/>
          </a:prstGeom>
        </p:spPr>
        <p:txBody>
          <a:bodyPr wrap="square">
            <a:spAutoFit/>
          </a:bodyPr>
          <a:lstStyle/>
          <a:p>
            <a:pPr defTabSz="457200">
              <a:defRPr/>
            </a:pPr>
            <a:r>
              <a:rPr lang="en-US" sz="1400" dirty="0">
                <a:solidFill>
                  <a:srgbClr val="585543"/>
                </a:solidFill>
                <a:latin typeface="Arial"/>
              </a:rPr>
              <a:t>https://www.cdc.gov/pregnancy/zika/research/registry.html</a:t>
            </a:r>
          </a:p>
        </p:txBody>
      </p:sp>
      <p:pic>
        <p:nvPicPr>
          <p:cNvPr id="6" name="Picture 5">
            <a:extLst>
              <a:ext uri="{FF2B5EF4-FFF2-40B4-BE49-F238E27FC236}">
                <a16:creationId xmlns:a16="http://schemas.microsoft.com/office/drawing/2014/main" id="{7CC67B58-A842-4922-B369-9CB52ECF6684}"/>
              </a:ext>
            </a:extLst>
          </p:cNvPr>
          <p:cNvPicPr>
            <a:picLocks noChangeAspect="1"/>
          </p:cNvPicPr>
          <p:nvPr/>
        </p:nvPicPr>
        <p:blipFill>
          <a:blip r:embed="rId3"/>
          <a:stretch>
            <a:fillRect/>
          </a:stretch>
        </p:blipFill>
        <p:spPr>
          <a:xfrm>
            <a:off x="6073996" y="2072061"/>
            <a:ext cx="4355951" cy="3291651"/>
          </a:xfrm>
          <a:prstGeom prst="rect">
            <a:avLst/>
          </a:prstGeom>
          <a:ln w="25400">
            <a:solidFill>
              <a:schemeClr val="accent1"/>
            </a:solidFill>
          </a:ln>
        </p:spPr>
      </p:pic>
    </p:spTree>
    <p:extLst>
      <p:ext uri="{BB962C8B-B14F-4D97-AF65-F5344CB8AC3E}">
        <p14:creationId xmlns:p14="http://schemas.microsoft.com/office/powerpoint/2010/main" val="19716103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D18B-C9AD-2DBA-60ED-42CED54DDC3F}"/>
              </a:ext>
            </a:extLst>
          </p:cNvPr>
          <p:cNvSpPr>
            <a:spLocks noGrp="1"/>
          </p:cNvSpPr>
          <p:nvPr>
            <p:ph type="title"/>
          </p:nvPr>
        </p:nvSpPr>
        <p:spPr>
          <a:xfrm>
            <a:off x="1861657" y="365125"/>
            <a:ext cx="10515600" cy="1325563"/>
          </a:xfrm>
        </p:spPr>
        <p:txBody>
          <a:bodyPr/>
          <a:lstStyle/>
          <a:p>
            <a:r>
              <a:rPr lang="en-US" dirty="0"/>
              <a:t>Syndromic Surveillance in recovery</a:t>
            </a:r>
          </a:p>
        </p:txBody>
      </p:sp>
      <p:sp>
        <p:nvSpPr>
          <p:cNvPr id="3" name="Content Placeholder 2">
            <a:extLst>
              <a:ext uri="{FF2B5EF4-FFF2-40B4-BE49-F238E27FC236}">
                <a16:creationId xmlns:a16="http://schemas.microsoft.com/office/drawing/2014/main" id="{887A7365-BFD6-9208-58C8-3BCAF523BD4C}"/>
              </a:ext>
            </a:extLst>
          </p:cNvPr>
          <p:cNvSpPr>
            <a:spLocks noGrp="1"/>
          </p:cNvSpPr>
          <p:nvPr>
            <p:ph idx="1"/>
          </p:nvPr>
        </p:nvSpPr>
        <p:spPr>
          <a:xfrm>
            <a:off x="1861657" y="1825625"/>
            <a:ext cx="10515600" cy="4351338"/>
          </a:xfrm>
        </p:spPr>
        <p:txBody>
          <a:bodyPr/>
          <a:lstStyle/>
          <a:p>
            <a:r>
              <a:rPr lang="en-US" dirty="0"/>
              <a:t>Case study: Situational Awareness for Mitigation/Early Response and monitoring trends </a:t>
            </a:r>
          </a:p>
          <a:p>
            <a:r>
              <a:rPr lang="en-US" dirty="0"/>
              <a:t>Example? </a:t>
            </a:r>
          </a:p>
          <a:p>
            <a:r>
              <a:rPr lang="en-US" dirty="0"/>
              <a:t>Use to monitor trends and decreasing injuries, see if increase in id spread or injuries from cleanup?</a:t>
            </a:r>
          </a:p>
        </p:txBody>
      </p:sp>
    </p:spTree>
    <p:extLst>
      <p:ext uri="{BB962C8B-B14F-4D97-AF65-F5344CB8AC3E}">
        <p14:creationId xmlns:p14="http://schemas.microsoft.com/office/powerpoint/2010/main" val="18539898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D18B-C9AD-2DBA-60ED-42CED54DDC3F}"/>
              </a:ext>
            </a:extLst>
          </p:cNvPr>
          <p:cNvSpPr>
            <a:spLocks noGrp="1"/>
          </p:cNvSpPr>
          <p:nvPr>
            <p:ph type="title"/>
          </p:nvPr>
        </p:nvSpPr>
        <p:spPr>
          <a:xfrm>
            <a:off x="1861657" y="365125"/>
            <a:ext cx="10515600" cy="1325563"/>
          </a:xfrm>
        </p:spPr>
        <p:txBody>
          <a:bodyPr/>
          <a:lstStyle/>
          <a:p>
            <a:r>
              <a:rPr lang="en-US" dirty="0"/>
              <a:t>Post-Disaster Mental Health Assessments</a:t>
            </a:r>
          </a:p>
        </p:txBody>
      </p:sp>
      <p:sp>
        <p:nvSpPr>
          <p:cNvPr id="3" name="Content Placeholder 2">
            <a:extLst>
              <a:ext uri="{FF2B5EF4-FFF2-40B4-BE49-F238E27FC236}">
                <a16:creationId xmlns:a16="http://schemas.microsoft.com/office/drawing/2014/main" id="{887A7365-BFD6-9208-58C8-3BCAF523BD4C}"/>
              </a:ext>
            </a:extLst>
          </p:cNvPr>
          <p:cNvSpPr>
            <a:spLocks noGrp="1"/>
          </p:cNvSpPr>
          <p:nvPr>
            <p:ph idx="1"/>
          </p:nvPr>
        </p:nvSpPr>
        <p:spPr>
          <a:xfrm>
            <a:off x="1861657" y="1825625"/>
            <a:ext cx="10515600" cy="4351338"/>
          </a:xfrm>
        </p:spPr>
        <p:txBody>
          <a:bodyPr/>
          <a:lstStyle/>
          <a:p>
            <a:r>
              <a:rPr lang="en-US" dirty="0"/>
              <a:t>Case study: </a:t>
            </a:r>
          </a:p>
          <a:p>
            <a:pPr lvl="1"/>
            <a:r>
              <a:rPr lang="en-US" dirty="0"/>
              <a:t>ERHMS? </a:t>
            </a:r>
          </a:p>
          <a:p>
            <a:pPr lvl="1"/>
            <a:r>
              <a:rPr lang="en-US" dirty="0"/>
              <a:t>CASPER? </a:t>
            </a:r>
          </a:p>
        </p:txBody>
      </p:sp>
    </p:spTree>
    <p:extLst>
      <p:ext uri="{BB962C8B-B14F-4D97-AF65-F5344CB8AC3E}">
        <p14:creationId xmlns:p14="http://schemas.microsoft.com/office/powerpoint/2010/main" val="9960979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D18B-C9AD-2DBA-60ED-42CED54DDC3F}"/>
              </a:ext>
            </a:extLst>
          </p:cNvPr>
          <p:cNvSpPr>
            <a:spLocks noGrp="1"/>
          </p:cNvSpPr>
          <p:nvPr>
            <p:ph type="title"/>
          </p:nvPr>
        </p:nvSpPr>
        <p:spPr>
          <a:xfrm>
            <a:off x="1861657" y="365125"/>
            <a:ext cx="10515600" cy="1325563"/>
          </a:xfrm>
        </p:spPr>
        <p:txBody>
          <a:bodyPr/>
          <a:lstStyle/>
          <a:p>
            <a:r>
              <a:rPr lang="en-US" dirty="0"/>
              <a:t>Mortality Assessments and Recovery</a:t>
            </a:r>
          </a:p>
        </p:txBody>
      </p:sp>
      <p:sp>
        <p:nvSpPr>
          <p:cNvPr id="3" name="Content Placeholder 2">
            <a:extLst>
              <a:ext uri="{FF2B5EF4-FFF2-40B4-BE49-F238E27FC236}">
                <a16:creationId xmlns:a16="http://schemas.microsoft.com/office/drawing/2014/main" id="{887A7365-BFD6-9208-58C8-3BCAF523BD4C}"/>
              </a:ext>
            </a:extLst>
          </p:cNvPr>
          <p:cNvSpPr>
            <a:spLocks noGrp="1"/>
          </p:cNvSpPr>
          <p:nvPr>
            <p:ph idx="1"/>
          </p:nvPr>
        </p:nvSpPr>
        <p:spPr>
          <a:xfrm>
            <a:off x="1861657" y="1825625"/>
            <a:ext cx="10515600" cy="4351338"/>
          </a:xfrm>
        </p:spPr>
        <p:txBody>
          <a:bodyPr/>
          <a:lstStyle/>
          <a:p>
            <a:r>
              <a:rPr lang="en-US" dirty="0"/>
              <a:t>[text]</a:t>
            </a:r>
          </a:p>
          <a:p>
            <a:r>
              <a:rPr lang="en-US" dirty="0"/>
              <a:t>[text]</a:t>
            </a:r>
          </a:p>
          <a:p>
            <a:r>
              <a:rPr lang="en-US" dirty="0"/>
              <a:t>[text]</a:t>
            </a:r>
          </a:p>
          <a:p>
            <a:endParaRPr lang="en-US" dirty="0"/>
          </a:p>
        </p:txBody>
      </p:sp>
    </p:spTree>
    <p:extLst>
      <p:ext uri="{BB962C8B-B14F-4D97-AF65-F5344CB8AC3E}">
        <p14:creationId xmlns:p14="http://schemas.microsoft.com/office/powerpoint/2010/main" val="9470669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1704144" y="266358"/>
            <a:ext cx="7037784" cy="994172"/>
          </a:xfrm>
        </p:spPr>
        <p:txBody>
          <a:bodyPr>
            <a:normAutofit/>
          </a:bodyPr>
          <a:lstStyle/>
          <a:p>
            <a:pPr eaLnBrk="1" hangingPunct="1"/>
            <a:r>
              <a:rPr lang="en-US" altLang="en-US" sz="3700" b="1" dirty="0">
                <a:solidFill>
                  <a:srgbClr val="1B3473"/>
                </a:solidFill>
                <a:latin typeface="Arial" panose="020B0604020202020204" pitchFamily="34" charset="0"/>
                <a:cs typeface="Arial" panose="020B0604020202020204" pitchFamily="34" charset="0"/>
              </a:rPr>
              <a:t>Epidemiologic studies</a:t>
            </a:r>
          </a:p>
        </p:txBody>
      </p:sp>
      <p:sp>
        <p:nvSpPr>
          <p:cNvPr id="71683" name="Content Placeholder 2"/>
          <p:cNvSpPr>
            <a:spLocks noGrp="1"/>
          </p:cNvSpPr>
          <p:nvPr>
            <p:ph idx="1"/>
          </p:nvPr>
        </p:nvSpPr>
        <p:spPr>
          <a:xfrm>
            <a:off x="1704145" y="1354854"/>
            <a:ext cx="8712037" cy="3911877"/>
          </a:xfrm>
        </p:spPr>
        <p:txBody>
          <a:bodyPr>
            <a:normAutofit/>
          </a:bodyPr>
          <a:lstStyle/>
          <a:p>
            <a:r>
              <a:rPr lang="en-US" altLang="en-US" dirty="0">
                <a:latin typeface="Arial" panose="020B0604020202020204" pitchFamily="34" charset="0"/>
                <a:cs typeface="Arial" panose="020B0604020202020204" pitchFamily="34" charset="0"/>
              </a:rPr>
              <a:t>In 1990s, Oklahoma conducted a study of causes of fatal and non-fatal injuries associated with tornados</a:t>
            </a:r>
          </a:p>
          <a:p>
            <a:pPr lvl="1"/>
            <a:r>
              <a:rPr lang="en-US" altLang="en-US" dirty="0">
                <a:latin typeface="Arial" panose="020B0604020202020204" pitchFamily="34" charset="0"/>
                <a:cs typeface="Arial" panose="020B0604020202020204" pitchFamily="34" charset="0"/>
              </a:rPr>
              <a:t>Increase risk of death and injury among people seeking shelter under freeway overpasses &amp; in shelters with wooden doors</a:t>
            </a:r>
          </a:p>
          <a:p>
            <a:pPr lvl="1"/>
            <a:r>
              <a:rPr lang="en-US" altLang="en-US" dirty="0">
                <a:latin typeface="Arial" panose="020B0604020202020204" pitchFamily="34" charset="0"/>
                <a:cs typeface="Arial" panose="020B0604020202020204" pitchFamily="34" charset="0"/>
              </a:rPr>
              <a:t>Recommended changes in education and construction standards</a:t>
            </a:r>
          </a:p>
          <a:p>
            <a:endParaRPr lang="en-US" altLang="en-US" sz="2400" dirty="0"/>
          </a:p>
        </p:txBody>
      </p:sp>
      <p:pic>
        <p:nvPicPr>
          <p:cNvPr id="71684"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65243" y="4114330"/>
            <a:ext cx="3750938" cy="18761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999041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2400" dirty="0"/>
              <a:t>Retrospective Surveillance during Oklahoma Tornado Outbreak - May 19-31, 2013</a:t>
            </a:r>
            <a:endParaRPr lang="en-US" sz="2400" dirty="0"/>
          </a:p>
        </p:txBody>
      </p:sp>
      <p:sp>
        <p:nvSpPr>
          <p:cNvPr id="3" name="Content Placeholder 2"/>
          <p:cNvSpPr>
            <a:spLocks noGrp="1"/>
          </p:cNvSpPr>
          <p:nvPr>
            <p:ph idx="1"/>
          </p:nvPr>
        </p:nvSpPr>
        <p:spPr>
          <a:xfrm>
            <a:off x="1767659" y="1547311"/>
            <a:ext cx="8643488" cy="2163453"/>
          </a:xfrm>
        </p:spPr>
        <p:txBody>
          <a:bodyPr>
            <a:normAutofit/>
          </a:bodyPr>
          <a:lstStyle/>
          <a:p>
            <a:r>
              <a:rPr lang="en-US" altLang="en-US" sz="3000" dirty="0"/>
              <a:t>Intense review of medical records at 32 hospitals to:</a:t>
            </a:r>
          </a:p>
          <a:p>
            <a:pPr lvl="1"/>
            <a:r>
              <a:rPr lang="en-US" altLang="en-US" sz="2700" dirty="0"/>
              <a:t>assess tornado-related injuries and deaths, </a:t>
            </a:r>
          </a:p>
          <a:p>
            <a:pPr lvl="1"/>
            <a:r>
              <a:rPr lang="en-US" altLang="en-US" sz="2700" dirty="0"/>
              <a:t>identify populations impacted</a:t>
            </a:r>
          </a:p>
          <a:p>
            <a:pPr lvl="1"/>
            <a:r>
              <a:rPr lang="en-US" altLang="en-US" sz="2700" dirty="0"/>
              <a:t>protective actions taken</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48618" y="3710763"/>
            <a:ext cx="4497014" cy="20331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12773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7659" y="255082"/>
            <a:ext cx="6272889" cy="890812"/>
          </a:xfrm>
        </p:spPr>
        <p:txBody>
          <a:bodyPr>
            <a:normAutofit fontScale="90000"/>
          </a:bodyPr>
          <a:lstStyle/>
          <a:p>
            <a:r>
              <a:rPr lang="en-US" altLang="en-US" dirty="0">
                <a:solidFill>
                  <a:schemeClr val="tx2"/>
                </a:solidFill>
              </a:rPr>
              <a:t>Surveillance during Oklahoma Tornado Outbreak</a:t>
            </a:r>
            <a:endParaRPr lang="en-US" dirty="0">
              <a:solidFill>
                <a:schemeClr val="tx2"/>
              </a:solidFill>
            </a:endParaRPr>
          </a:p>
        </p:txBody>
      </p:sp>
      <p:sp>
        <p:nvSpPr>
          <p:cNvPr id="3" name="Content Placeholder 2"/>
          <p:cNvSpPr>
            <a:spLocks noGrp="1"/>
          </p:cNvSpPr>
          <p:nvPr>
            <p:ph idx="1"/>
          </p:nvPr>
        </p:nvSpPr>
        <p:spPr/>
        <p:txBody>
          <a:bodyPr/>
          <a:lstStyle/>
          <a:p>
            <a:r>
              <a:rPr lang="en-US" altLang="en-US" sz="3000" dirty="0"/>
              <a:t>Of 49 deaths and 755 injuries associated with the disaster:</a:t>
            </a:r>
          </a:p>
          <a:p>
            <a:pPr lvl="1"/>
            <a:r>
              <a:rPr lang="en-US" altLang="en-US" sz="2400" dirty="0"/>
              <a:t>336 injuries (45%) were directly related</a:t>
            </a:r>
          </a:p>
          <a:p>
            <a:pPr lvl="1"/>
            <a:r>
              <a:rPr lang="en-US" altLang="en-US" sz="2400" dirty="0"/>
              <a:t>419 injuries (55%) were indirect related</a:t>
            </a:r>
          </a:p>
          <a:p>
            <a:pPr lvl="1"/>
            <a:r>
              <a:rPr lang="en-US" altLang="en-US" sz="2400" dirty="0"/>
              <a:t>35% trying to get in or out of shelter</a:t>
            </a:r>
          </a:p>
          <a:p>
            <a:pPr lvl="1"/>
            <a:r>
              <a:rPr lang="en-US" altLang="en-US" sz="2400" dirty="0"/>
              <a:t>6% fleeing the area, 5% rescuing an animal or person</a:t>
            </a:r>
          </a:p>
          <a:p>
            <a:pPr lvl="1"/>
            <a:r>
              <a:rPr lang="en-US" altLang="en-US" sz="2400" dirty="0"/>
              <a:t>35% of hospital visits were for injuries during cleanup</a:t>
            </a:r>
          </a:p>
          <a:p>
            <a:endParaRPr lang="en-US" dirty="0"/>
          </a:p>
        </p:txBody>
      </p:sp>
    </p:spTree>
    <p:extLst>
      <p:ext uri="{BB962C8B-B14F-4D97-AF65-F5344CB8AC3E}">
        <p14:creationId xmlns:p14="http://schemas.microsoft.com/office/powerpoint/2010/main" val="8399439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a:xfrm>
            <a:off x="1663463" y="179229"/>
            <a:ext cx="6689963" cy="994172"/>
          </a:xfrm>
        </p:spPr>
        <p:txBody>
          <a:bodyPr>
            <a:noAutofit/>
          </a:bodyPr>
          <a:lstStyle/>
          <a:p>
            <a:pPr eaLnBrk="1" hangingPunct="1"/>
            <a:r>
              <a:rPr lang="en-US" altLang="en-US" sz="3600" dirty="0">
                <a:solidFill>
                  <a:srgbClr val="1B3473"/>
                </a:solidFill>
                <a:latin typeface="Arial" panose="020B0604020202020204" pitchFamily="34" charset="0"/>
                <a:cs typeface="Arial" panose="020B0604020202020204" pitchFamily="34" charset="0"/>
              </a:rPr>
              <a:t>Research During Emergencies: </a:t>
            </a:r>
            <a:r>
              <a:rPr lang="en-US" altLang="en-US" sz="2400" dirty="0">
                <a:solidFill>
                  <a:srgbClr val="1B3473"/>
                </a:solidFill>
                <a:latin typeface="Arial" panose="020B0604020202020204" pitchFamily="34" charset="0"/>
                <a:cs typeface="Arial" panose="020B0604020202020204" pitchFamily="34" charset="0"/>
              </a:rPr>
              <a:t>Disaster Research Response Program</a:t>
            </a:r>
          </a:p>
        </p:txBody>
      </p:sp>
      <p:sp>
        <p:nvSpPr>
          <p:cNvPr id="70659" name="Content Placeholder 2"/>
          <p:cNvSpPr>
            <a:spLocks noGrp="1"/>
          </p:cNvSpPr>
          <p:nvPr>
            <p:ph idx="1"/>
          </p:nvPr>
        </p:nvSpPr>
        <p:spPr>
          <a:xfrm>
            <a:off x="1781850" y="1373427"/>
            <a:ext cx="8546285" cy="5172621"/>
          </a:xfrm>
        </p:spPr>
        <p:txBody>
          <a:bodyPr>
            <a:normAutofit/>
          </a:bodyPr>
          <a:lstStyle/>
          <a:p>
            <a:r>
              <a:rPr lang="en-US" altLang="en-US" dirty="0">
                <a:latin typeface="Arial" panose="020B0604020202020204" pitchFamily="34" charset="0"/>
                <a:cs typeface="Arial" panose="020B0604020202020204" pitchFamily="34" charset="0"/>
              </a:rPr>
              <a:t>National Institute of Environmental Health Sciences (NIEHS) identified the </a:t>
            </a:r>
            <a:r>
              <a:rPr lang="en-US" altLang="en-US" b="1" dirty="0">
                <a:latin typeface="Arial" panose="020B0604020202020204" pitchFamily="34" charset="0"/>
                <a:cs typeface="Arial" panose="020B0604020202020204" pitchFamily="34" charset="0"/>
              </a:rPr>
              <a:t>need to rapidly perform critical health research during disaster response and recovery</a:t>
            </a:r>
          </a:p>
          <a:p>
            <a:endParaRPr lang="en-US" altLang="en-US" b="1" dirty="0">
              <a:latin typeface="Arial" panose="020B0604020202020204" pitchFamily="34" charset="0"/>
              <a:cs typeface="Arial" panose="020B0604020202020204" pitchFamily="34" charset="0"/>
            </a:endParaRPr>
          </a:p>
          <a:p>
            <a:r>
              <a:rPr lang="en-US" altLang="en-US" dirty="0">
                <a:latin typeface="Arial" panose="020B0604020202020204" pitchFamily="34" charset="0"/>
                <a:cs typeface="Arial" panose="020B0604020202020204" pitchFamily="34" charset="0"/>
              </a:rPr>
              <a:t>Program includes:</a:t>
            </a:r>
          </a:p>
          <a:p>
            <a:pPr lvl="1"/>
            <a:r>
              <a:rPr lang="en-US" altLang="en-US" dirty="0">
                <a:latin typeface="Arial" panose="020B0604020202020204" pitchFamily="34" charset="0"/>
                <a:cs typeface="Arial" panose="020B0604020202020204" pitchFamily="34" charset="0"/>
              </a:rPr>
              <a:t>Ready-to-go data collection tools (database of surveys, forms, etc.)</a:t>
            </a:r>
          </a:p>
          <a:p>
            <a:pPr lvl="1"/>
            <a:r>
              <a:rPr lang="en-US" altLang="en-US" dirty="0">
                <a:latin typeface="Arial" panose="020B0604020202020204" pitchFamily="34" charset="0"/>
                <a:cs typeface="Arial" panose="020B0604020202020204" pitchFamily="34" charset="0"/>
              </a:rPr>
              <a:t>Research protocols (IRB pre-approval)</a:t>
            </a:r>
          </a:p>
          <a:p>
            <a:pPr lvl="1"/>
            <a:r>
              <a:rPr lang="en-US" altLang="en-US" dirty="0">
                <a:latin typeface="Arial" panose="020B0604020202020204" pitchFamily="34" charset="0"/>
                <a:cs typeface="Arial" panose="020B0604020202020204" pitchFamily="34" charset="0"/>
              </a:rPr>
              <a:t>Training and exercises</a:t>
            </a:r>
          </a:p>
          <a:p>
            <a:pPr lvl="1"/>
            <a:r>
              <a:rPr lang="en-US" altLang="en-US" dirty="0">
                <a:latin typeface="Arial" panose="020B0604020202020204" pitchFamily="34" charset="0"/>
                <a:cs typeface="Arial" panose="020B0604020202020204" pitchFamily="34" charset="0"/>
              </a:rPr>
              <a:t>Network of trained research responders</a:t>
            </a:r>
          </a:p>
          <a:p>
            <a:endParaRPr lang="en-US" altLang="en-US" sz="2400" dirty="0"/>
          </a:p>
        </p:txBody>
      </p:sp>
      <p:sp>
        <p:nvSpPr>
          <p:cNvPr id="70660" name="TextBox 1"/>
          <p:cNvSpPr txBox="1">
            <a:spLocks noChangeArrowheads="1"/>
          </p:cNvSpPr>
          <p:nvPr/>
        </p:nvSpPr>
        <p:spPr bwMode="auto">
          <a:xfrm>
            <a:off x="3344709" y="5832280"/>
            <a:ext cx="7228769" cy="5078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defTabSz="457200" eaLnBrk="1" hangingPunct="1">
              <a:defRPr/>
            </a:pPr>
            <a:r>
              <a:rPr lang="en-US" altLang="en-US" sz="1350" dirty="0">
                <a:solidFill>
                  <a:srgbClr val="585543"/>
                </a:solidFill>
              </a:rPr>
              <a:t>http://www.nationalacademies.org/hmd/Reports/2014/Enabling-Rapid-Sustainable-Public-Health-Research-During-Disasters.aspx</a:t>
            </a:r>
          </a:p>
        </p:txBody>
      </p:sp>
    </p:spTree>
    <p:extLst>
      <p:ext uri="{BB962C8B-B14F-4D97-AF65-F5344CB8AC3E}">
        <p14:creationId xmlns:p14="http://schemas.microsoft.com/office/powerpoint/2010/main" val="32245916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01CFB-7D68-4812-ABCB-BFD0047DF9F7}"/>
              </a:ext>
            </a:extLst>
          </p:cNvPr>
          <p:cNvSpPr>
            <a:spLocks noGrp="1"/>
          </p:cNvSpPr>
          <p:nvPr>
            <p:ph type="title"/>
          </p:nvPr>
        </p:nvSpPr>
        <p:spPr>
          <a:xfrm>
            <a:off x="2011680" y="365125"/>
            <a:ext cx="9342120" cy="1325563"/>
          </a:xfrm>
        </p:spPr>
        <p:txBody>
          <a:bodyPr/>
          <a:lstStyle/>
          <a:p>
            <a:r>
              <a:rPr lang="en-US" dirty="0"/>
              <a:t>Disaster Research Response DR2 Program</a:t>
            </a:r>
          </a:p>
        </p:txBody>
      </p:sp>
      <p:sp>
        <p:nvSpPr>
          <p:cNvPr id="3" name="Content Placeholder 2">
            <a:extLst>
              <a:ext uri="{FF2B5EF4-FFF2-40B4-BE49-F238E27FC236}">
                <a16:creationId xmlns:a16="http://schemas.microsoft.com/office/drawing/2014/main" id="{A0E836A0-A72D-49F8-B4CB-52B57A54CE6C}"/>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81155257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2051F-B183-6AA1-27B4-23A10CB08887}"/>
              </a:ext>
            </a:extLst>
          </p:cNvPr>
          <p:cNvSpPr>
            <a:spLocks noGrp="1"/>
          </p:cNvSpPr>
          <p:nvPr>
            <p:ph type="title"/>
          </p:nvPr>
        </p:nvSpPr>
        <p:spPr>
          <a:xfrm>
            <a:off x="1799516" y="1723841"/>
            <a:ext cx="10515600" cy="2852737"/>
          </a:xfrm>
        </p:spPr>
        <p:txBody>
          <a:bodyPr/>
          <a:lstStyle/>
          <a:p>
            <a:r>
              <a:rPr lang="en-US" dirty="0"/>
              <a:t>Disaster Epidemiology at CSTE</a:t>
            </a:r>
          </a:p>
        </p:txBody>
      </p:sp>
      <p:pic>
        <p:nvPicPr>
          <p:cNvPr id="5" name="Picture 4" descr="A picture containing text, clipart&#10;&#10;Description automatically generated">
            <a:extLst>
              <a:ext uri="{FF2B5EF4-FFF2-40B4-BE49-F238E27FC236}">
                <a16:creationId xmlns:a16="http://schemas.microsoft.com/office/drawing/2014/main" id="{E58F6E23-E5D5-9B9D-9227-7C8E710AFF6B}"/>
              </a:ext>
            </a:extLst>
          </p:cNvPr>
          <p:cNvPicPr>
            <a:picLocks noChangeAspect="1"/>
          </p:cNvPicPr>
          <p:nvPr/>
        </p:nvPicPr>
        <p:blipFill>
          <a:blip r:embed="rId2"/>
          <a:stretch>
            <a:fillRect/>
          </a:stretch>
        </p:blipFill>
        <p:spPr>
          <a:xfrm>
            <a:off x="5096845" y="4847610"/>
            <a:ext cx="3461349" cy="1101338"/>
          </a:xfrm>
          <a:prstGeom prst="rect">
            <a:avLst/>
          </a:prstGeom>
        </p:spPr>
      </p:pic>
    </p:spTree>
    <p:extLst>
      <p:ext uri="{BB962C8B-B14F-4D97-AF65-F5344CB8AC3E}">
        <p14:creationId xmlns:p14="http://schemas.microsoft.com/office/powerpoint/2010/main" val="1233573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D18B-C9AD-2DBA-60ED-42CED54DDC3F}"/>
              </a:ext>
            </a:extLst>
          </p:cNvPr>
          <p:cNvSpPr>
            <a:spLocks noGrp="1"/>
          </p:cNvSpPr>
          <p:nvPr>
            <p:ph type="title"/>
          </p:nvPr>
        </p:nvSpPr>
        <p:spPr>
          <a:xfrm>
            <a:off x="1861657" y="365125"/>
            <a:ext cx="10515600" cy="1325563"/>
          </a:xfrm>
        </p:spPr>
        <p:txBody>
          <a:bodyPr/>
          <a:lstStyle/>
          <a:p>
            <a:r>
              <a:rPr lang="en-US" dirty="0"/>
              <a:t>CSTE Disaster Epidemiology Subcommittee</a:t>
            </a:r>
          </a:p>
        </p:txBody>
      </p:sp>
      <p:sp>
        <p:nvSpPr>
          <p:cNvPr id="3" name="Content Placeholder 2">
            <a:extLst>
              <a:ext uri="{FF2B5EF4-FFF2-40B4-BE49-F238E27FC236}">
                <a16:creationId xmlns:a16="http://schemas.microsoft.com/office/drawing/2014/main" id="{887A7365-BFD6-9208-58C8-3BCAF523BD4C}"/>
              </a:ext>
            </a:extLst>
          </p:cNvPr>
          <p:cNvSpPr>
            <a:spLocks noGrp="1"/>
          </p:cNvSpPr>
          <p:nvPr>
            <p:ph idx="1"/>
          </p:nvPr>
        </p:nvSpPr>
        <p:spPr>
          <a:xfrm>
            <a:off x="4446871" y="1536867"/>
            <a:ext cx="7315201" cy="4351338"/>
          </a:xfrm>
        </p:spPr>
        <p:txBody>
          <a:bodyPr>
            <a:normAutofit fontScale="92500" lnSpcReduction="20000"/>
          </a:bodyPr>
          <a:lstStyle/>
          <a:p>
            <a:r>
              <a:rPr lang="en-US" dirty="0"/>
              <a:t>Strengthen capacity to respond to, prepare for and recover from disasters by integrating disaster epidemiology into the emergency management cycle</a:t>
            </a:r>
          </a:p>
          <a:p>
            <a:endParaRPr lang="en-US" dirty="0"/>
          </a:p>
          <a:p>
            <a:r>
              <a:rPr lang="en-US" dirty="0"/>
              <a:t>Help public health and emergency management leadership understand the essential role of disaster epidemiology </a:t>
            </a:r>
          </a:p>
          <a:p>
            <a:endParaRPr lang="en-US" dirty="0"/>
          </a:p>
          <a:p>
            <a:r>
              <a:rPr lang="en-US" dirty="0"/>
              <a:t>Identify a common set of capabilities to support the collection of epidemiologic data during emergency response situations </a:t>
            </a:r>
          </a:p>
          <a:p>
            <a:endParaRPr lang="en-US" dirty="0"/>
          </a:p>
        </p:txBody>
      </p:sp>
      <p:sp>
        <p:nvSpPr>
          <p:cNvPr id="4" name="TextBox 3">
            <a:extLst>
              <a:ext uri="{FF2B5EF4-FFF2-40B4-BE49-F238E27FC236}">
                <a16:creationId xmlns:a16="http://schemas.microsoft.com/office/drawing/2014/main" id="{93A67453-904B-1C32-3871-C05D1E407D88}"/>
              </a:ext>
            </a:extLst>
          </p:cNvPr>
          <p:cNvSpPr txBox="1"/>
          <p:nvPr/>
        </p:nvSpPr>
        <p:spPr>
          <a:xfrm>
            <a:off x="2308297" y="1988984"/>
            <a:ext cx="1724688" cy="923330"/>
          </a:xfrm>
          <a:prstGeom prst="rect">
            <a:avLst/>
          </a:prstGeom>
          <a:noFill/>
        </p:spPr>
        <p:txBody>
          <a:bodyPr wrap="square" rtlCol="0">
            <a:spAutoFit/>
          </a:bodyPr>
          <a:lstStyle/>
          <a:p>
            <a:r>
              <a:rPr lang="en-US" dirty="0">
                <a:solidFill>
                  <a:srgbClr val="FF0000"/>
                </a:solidFill>
              </a:rPr>
              <a:t>QR Code for </a:t>
            </a:r>
            <a:r>
              <a:rPr lang="en-US" dirty="0" err="1">
                <a:solidFill>
                  <a:srgbClr val="FF0000"/>
                </a:solidFill>
              </a:rPr>
              <a:t>SmartSheet</a:t>
            </a:r>
            <a:r>
              <a:rPr lang="en-US" dirty="0">
                <a:solidFill>
                  <a:srgbClr val="FF0000"/>
                </a:solidFill>
              </a:rPr>
              <a:t> Interest Form?</a:t>
            </a:r>
          </a:p>
        </p:txBody>
      </p:sp>
      <p:pic>
        <p:nvPicPr>
          <p:cNvPr id="6" name="Picture 5" descr="Logo&#10;&#10;Description automatically generated">
            <a:extLst>
              <a:ext uri="{FF2B5EF4-FFF2-40B4-BE49-F238E27FC236}">
                <a16:creationId xmlns:a16="http://schemas.microsoft.com/office/drawing/2014/main" id="{77F9ED0D-9739-C0DE-EED5-56EA9A1D9133}"/>
              </a:ext>
            </a:extLst>
          </p:cNvPr>
          <p:cNvPicPr>
            <a:picLocks noChangeAspect="1"/>
          </p:cNvPicPr>
          <p:nvPr/>
        </p:nvPicPr>
        <p:blipFill>
          <a:blip r:embed="rId2"/>
          <a:stretch>
            <a:fillRect/>
          </a:stretch>
        </p:blipFill>
        <p:spPr>
          <a:xfrm>
            <a:off x="2221669" y="4572000"/>
            <a:ext cx="1998943" cy="1737997"/>
          </a:xfrm>
          <a:prstGeom prst="rect">
            <a:avLst/>
          </a:prstGeom>
        </p:spPr>
      </p:pic>
      <p:sp>
        <p:nvSpPr>
          <p:cNvPr id="8" name="TextBox 7">
            <a:extLst>
              <a:ext uri="{FF2B5EF4-FFF2-40B4-BE49-F238E27FC236}">
                <a16:creationId xmlns:a16="http://schemas.microsoft.com/office/drawing/2014/main" id="{1747C650-5937-2AC3-1ADA-80A15E152ACE}"/>
              </a:ext>
            </a:extLst>
          </p:cNvPr>
          <p:cNvSpPr txBox="1"/>
          <p:nvPr/>
        </p:nvSpPr>
        <p:spPr>
          <a:xfrm>
            <a:off x="8791142" y="6351524"/>
            <a:ext cx="3400858" cy="369332"/>
          </a:xfrm>
          <a:prstGeom prst="rect">
            <a:avLst/>
          </a:prstGeom>
          <a:noFill/>
        </p:spPr>
        <p:txBody>
          <a:bodyPr wrap="square">
            <a:spAutoFit/>
          </a:bodyPr>
          <a:lstStyle/>
          <a:p>
            <a:r>
              <a:rPr lang="en-US" b="0" i="0" u="none" strike="noStrike" dirty="0">
                <a:solidFill>
                  <a:schemeClr val="accent1"/>
                </a:solidFill>
                <a:effectLst/>
              </a:rPr>
              <a:t>www.cste.org/group/DisasterEpi</a:t>
            </a:r>
            <a:endParaRPr lang="en-US" dirty="0">
              <a:solidFill>
                <a:schemeClr val="accent1"/>
              </a:solidFill>
            </a:endParaRPr>
          </a:p>
        </p:txBody>
      </p:sp>
    </p:spTree>
    <p:extLst>
      <p:ext uri="{BB962C8B-B14F-4D97-AF65-F5344CB8AC3E}">
        <p14:creationId xmlns:p14="http://schemas.microsoft.com/office/powerpoint/2010/main" val="50321518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D18B-C9AD-2DBA-60ED-42CED54DDC3F}"/>
              </a:ext>
            </a:extLst>
          </p:cNvPr>
          <p:cNvSpPr>
            <a:spLocks noGrp="1"/>
          </p:cNvSpPr>
          <p:nvPr>
            <p:ph type="title"/>
          </p:nvPr>
        </p:nvSpPr>
        <p:spPr>
          <a:xfrm>
            <a:off x="1861657" y="365125"/>
            <a:ext cx="10515600" cy="1325563"/>
          </a:xfrm>
        </p:spPr>
        <p:txBody>
          <a:bodyPr/>
          <a:lstStyle/>
          <a:p>
            <a:r>
              <a:rPr lang="en-US" dirty="0"/>
              <a:t>CSTE Disaster Epidemiology Resources </a:t>
            </a:r>
          </a:p>
        </p:txBody>
      </p:sp>
      <p:sp>
        <p:nvSpPr>
          <p:cNvPr id="3" name="Content Placeholder 2">
            <a:extLst>
              <a:ext uri="{FF2B5EF4-FFF2-40B4-BE49-F238E27FC236}">
                <a16:creationId xmlns:a16="http://schemas.microsoft.com/office/drawing/2014/main" id="{887A7365-BFD6-9208-58C8-3BCAF523BD4C}"/>
              </a:ext>
            </a:extLst>
          </p:cNvPr>
          <p:cNvSpPr>
            <a:spLocks noGrp="1"/>
          </p:cNvSpPr>
          <p:nvPr>
            <p:ph idx="1"/>
          </p:nvPr>
        </p:nvSpPr>
        <p:spPr>
          <a:xfrm>
            <a:off x="1861656" y="1825625"/>
            <a:ext cx="6079185" cy="4351338"/>
          </a:xfrm>
        </p:spPr>
        <p:txBody>
          <a:bodyPr>
            <a:normAutofit fontScale="92500" lnSpcReduction="20000"/>
          </a:bodyPr>
          <a:lstStyle/>
          <a:p>
            <a:r>
              <a:rPr lang="en-US" dirty="0"/>
              <a:t>CSTE Disaster Epidemiology Resource Repository: </a:t>
            </a:r>
            <a:r>
              <a:rPr lang="en-US" dirty="0">
                <a:hlinkClick r:id="rId2"/>
              </a:rPr>
              <a:t>https://www.cste.org/page/epidisaster</a:t>
            </a:r>
            <a:r>
              <a:rPr lang="en-US" dirty="0"/>
              <a:t> </a:t>
            </a:r>
          </a:p>
          <a:p>
            <a:endParaRPr lang="en-US" sz="2000" dirty="0"/>
          </a:p>
          <a:p>
            <a:r>
              <a:rPr lang="en-US" dirty="0"/>
              <a:t>CSTE Disaster Epidemiology Resource Guide: </a:t>
            </a:r>
            <a:r>
              <a:rPr lang="en-US" dirty="0">
                <a:hlinkClick r:id="rId3"/>
              </a:rPr>
              <a:t>https://cdn.ymaws.com/www.cste.org/resource/resmgr/disasterepi/DE_Resource_Guide_Final_v3.pdf</a:t>
            </a:r>
            <a:r>
              <a:rPr lang="en-US" dirty="0"/>
              <a:t> </a:t>
            </a:r>
          </a:p>
          <a:p>
            <a:pPr lvl="1"/>
            <a:r>
              <a:rPr lang="en-US" dirty="0"/>
              <a:t>Living document</a:t>
            </a:r>
          </a:p>
          <a:p>
            <a:pPr lvl="1"/>
            <a:r>
              <a:rPr lang="en-US" dirty="0"/>
              <a:t>Published in 2021</a:t>
            </a:r>
          </a:p>
          <a:p>
            <a:pPr lvl="1"/>
            <a:r>
              <a:rPr lang="en-US" dirty="0"/>
              <a:t>Overview of disaster epi methods and tools with real-world examples </a:t>
            </a:r>
          </a:p>
          <a:p>
            <a:endParaRPr lang="en-US" dirty="0"/>
          </a:p>
        </p:txBody>
      </p:sp>
      <p:pic>
        <p:nvPicPr>
          <p:cNvPr id="4" name="Picture 3" descr="Diagram&#10;&#10;Description automatically generated">
            <a:extLst>
              <a:ext uri="{FF2B5EF4-FFF2-40B4-BE49-F238E27FC236}">
                <a16:creationId xmlns:a16="http://schemas.microsoft.com/office/drawing/2014/main" id="{F356470A-CF1A-59BD-C353-08134B0E214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50470" y="1825625"/>
            <a:ext cx="2826591" cy="3929196"/>
          </a:xfrm>
          <a:prstGeom prst="rect">
            <a:avLst/>
          </a:prstGeom>
        </p:spPr>
      </p:pic>
    </p:spTree>
    <p:extLst>
      <p:ext uri="{BB962C8B-B14F-4D97-AF65-F5344CB8AC3E}">
        <p14:creationId xmlns:p14="http://schemas.microsoft.com/office/powerpoint/2010/main" val="190182410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D18B-C9AD-2DBA-60ED-42CED54DDC3F}"/>
              </a:ext>
            </a:extLst>
          </p:cNvPr>
          <p:cNvSpPr>
            <a:spLocks noGrp="1"/>
          </p:cNvSpPr>
          <p:nvPr>
            <p:ph type="title"/>
          </p:nvPr>
        </p:nvSpPr>
        <p:spPr>
          <a:xfrm>
            <a:off x="1861657" y="365125"/>
            <a:ext cx="10199360" cy="1325563"/>
          </a:xfrm>
        </p:spPr>
        <p:txBody>
          <a:bodyPr/>
          <a:lstStyle/>
          <a:p>
            <a:r>
              <a:rPr lang="en-US" dirty="0"/>
              <a:t>14</a:t>
            </a:r>
            <a:r>
              <a:rPr lang="en-US" baseline="30000" dirty="0"/>
              <a:t>th</a:t>
            </a:r>
            <a:r>
              <a:rPr lang="en-US" dirty="0"/>
              <a:t> Annual CSTE Disaster Epidemiology Workshop </a:t>
            </a:r>
          </a:p>
        </p:txBody>
      </p:sp>
      <p:sp>
        <p:nvSpPr>
          <p:cNvPr id="3" name="Content Placeholder 2">
            <a:extLst>
              <a:ext uri="{FF2B5EF4-FFF2-40B4-BE49-F238E27FC236}">
                <a16:creationId xmlns:a16="http://schemas.microsoft.com/office/drawing/2014/main" id="{887A7365-BFD6-9208-58C8-3BCAF523BD4C}"/>
              </a:ext>
            </a:extLst>
          </p:cNvPr>
          <p:cNvSpPr>
            <a:spLocks noGrp="1"/>
          </p:cNvSpPr>
          <p:nvPr>
            <p:ph idx="1"/>
          </p:nvPr>
        </p:nvSpPr>
        <p:spPr>
          <a:xfrm>
            <a:off x="1861657" y="1825624"/>
            <a:ext cx="7272718" cy="4575175"/>
          </a:xfrm>
        </p:spPr>
        <p:txBody>
          <a:bodyPr>
            <a:normAutofit fontScale="92500"/>
          </a:bodyPr>
          <a:lstStyle/>
          <a:p>
            <a:r>
              <a:rPr lang="en-US" dirty="0"/>
              <a:t>May 16 – 18, 2023 via Zoom </a:t>
            </a:r>
          </a:p>
          <a:p>
            <a:pPr lvl="1"/>
            <a:r>
              <a:rPr lang="en-US" dirty="0"/>
              <a:t>Continuing education credits available </a:t>
            </a:r>
          </a:p>
          <a:p>
            <a:endParaRPr lang="en-US" dirty="0"/>
          </a:p>
          <a:p>
            <a:r>
              <a:rPr lang="en-US" dirty="0"/>
              <a:t>Day 1: An Introduction to Disaster Epidemiology </a:t>
            </a:r>
          </a:p>
          <a:p>
            <a:endParaRPr lang="en-US" dirty="0"/>
          </a:p>
          <a:p>
            <a:r>
              <a:rPr lang="en-US" dirty="0"/>
              <a:t>Day 2: Disaster Epidemiology in the Field: Activities and Partnerships </a:t>
            </a:r>
          </a:p>
          <a:p>
            <a:endParaRPr lang="en-US" dirty="0"/>
          </a:p>
          <a:p>
            <a:r>
              <a:rPr lang="en-US" dirty="0"/>
              <a:t>Day 3: Incorporating and Modernizing Data in Disaster Epidemiology </a:t>
            </a:r>
          </a:p>
          <a:p>
            <a:endParaRPr lang="en-US" dirty="0"/>
          </a:p>
          <a:p>
            <a:endParaRPr lang="en-US" dirty="0"/>
          </a:p>
        </p:txBody>
      </p:sp>
      <p:sp>
        <p:nvSpPr>
          <p:cNvPr id="4" name="TextBox 3">
            <a:extLst>
              <a:ext uri="{FF2B5EF4-FFF2-40B4-BE49-F238E27FC236}">
                <a16:creationId xmlns:a16="http://schemas.microsoft.com/office/drawing/2014/main" id="{533D0154-99DA-B5AC-1468-E9D698E9A76C}"/>
              </a:ext>
            </a:extLst>
          </p:cNvPr>
          <p:cNvSpPr txBox="1"/>
          <p:nvPr/>
        </p:nvSpPr>
        <p:spPr>
          <a:xfrm>
            <a:off x="9718077" y="2364370"/>
            <a:ext cx="1577130" cy="923330"/>
          </a:xfrm>
          <a:prstGeom prst="rect">
            <a:avLst/>
          </a:prstGeom>
          <a:noFill/>
        </p:spPr>
        <p:txBody>
          <a:bodyPr wrap="square" rtlCol="0">
            <a:spAutoFit/>
          </a:bodyPr>
          <a:lstStyle/>
          <a:p>
            <a:r>
              <a:rPr lang="en-US" dirty="0">
                <a:solidFill>
                  <a:srgbClr val="FF0000"/>
                </a:solidFill>
              </a:rPr>
              <a:t>QR Code for Registration/ CSTE LEARN ?</a:t>
            </a:r>
          </a:p>
        </p:txBody>
      </p:sp>
      <p:pic>
        <p:nvPicPr>
          <p:cNvPr id="10" name="Picture 9" descr="A picture containing text, clipart&#10;&#10;Description automatically generated">
            <a:extLst>
              <a:ext uri="{FF2B5EF4-FFF2-40B4-BE49-F238E27FC236}">
                <a16:creationId xmlns:a16="http://schemas.microsoft.com/office/drawing/2014/main" id="{4FAA3797-E13B-7E1B-202D-9E2D89905DA8}"/>
              </a:ext>
            </a:extLst>
          </p:cNvPr>
          <p:cNvPicPr>
            <a:picLocks noChangeAspect="1"/>
          </p:cNvPicPr>
          <p:nvPr/>
        </p:nvPicPr>
        <p:blipFill>
          <a:blip r:embed="rId2"/>
          <a:stretch>
            <a:fillRect/>
          </a:stretch>
        </p:blipFill>
        <p:spPr>
          <a:xfrm>
            <a:off x="8599668" y="5626294"/>
            <a:ext cx="3461349" cy="1101338"/>
          </a:xfrm>
          <a:prstGeom prst="rect">
            <a:avLst/>
          </a:prstGeom>
        </p:spPr>
      </p:pic>
    </p:spTree>
    <p:extLst>
      <p:ext uri="{BB962C8B-B14F-4D97-AF65-F5344CB8AC3E}">
        <p14:creationId xmlns:p14="http://schemas.microsoft.com/office/powerpoint/2010/main" val="250757131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BA9EC-FAF6-67B8-71A6-0EAB5C0BCA4F}"/>
              </a:ext>
            </a:extLst>
          </p:cNvPr>
          <p:cNvSpPr>
            <a:spLocks noGrp="1"/>
          </p:cNvSpPr>
          <p:nvPr>
            <p:ph type="title"/>
          </p:nvPr>
        </p:nvSpPr>
        <p:spPr>
          <a:xfrm>
            <a:off x="1811323" y="365125"/>
            <a:ext cx="10515600" cy="1325563"/>
          </a:xfrm>
        </p:spPr>
        <p:txBody>
          <a:bodyPr/>
          <a:lstStyle/>
          <a:p>
            <a:endParaRPr lang="en-US" dirty="0"/>
          </a:p>
        </p:txBody>
      </p:sp>
      <p:sp>
        <p:nvSpPr>
          <p:cNvPr id="3" name="Content Placeholder 2">
            <a:extLst>
              <a:ext uri="{FF2B5EF4-FFF2-40B4-BE49-F238E27FC236}">
                <a16:creationId xmlns:a16="http://schemas.microsoft.com/office/drawing/2014/main" id="{DE80D061-B8FE-170E-B35A-1486B816F9FE}"/>
              </a:ext>
            </a:extLst>
          </p:cNvPr>
          <p:cNvSpPr>
            <a:spLocks noGrp="1"/>
          </p:cNvSpPr>
          <p:nvPr>
            <p:ph idx="1"/>
          </p:nvPr>
        </p:nvSpPr>
        <p:spPr>
          <a:xfrm>
            <a:off x="1811323" y="1909515"/>
            <a:ext cx="10515600" cy="4351338"/>
          </a:xfrm>
        </p:spPr>
        <p:txBody>
          <a:bodyPr/>
          <a:lstStyle/>
          <a:p>
            <a:endParaRPr lang="en-US" dirty="0"/>
          </a:p>
        </p:txBody>
      </p:sp>
    </p:spTree>
    <p:extLst>
      <p:ext uri="{BB962C8B-B14F-4D97-AF65-F5344CB8AC3E}">
        <p14:creationId xmlns:p14="http://schemas.microsoft.com/office/powerpoint/2010/main" val="366976572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A65A6-0C47-2CD2-C995-E5C4ED349982}"/>
              </a:ext>
            </a:extLst>
          </p:cNvPr>
          <p:cNvSpPr>
            <a:spLocks noGrp="1"/>
          </p:cNvSpPr>
          <p:nvPr>
            <p:ph type="title"/>
          </p:nvPr>
        </p:nvSpPr>
        <p:spPr>
          <a:xfrm>
            <a:off x="1796584" y="1550347"/>
            <a:ext cx="10515600" cy="2852737"/>
          </a:xfrm>
        </p:spPr>
        <p:txBody>
          <a:bodyPr/>
          <a:lstStyle/>
          <a:p>
            <a:r>
              <a:rPr lang="en-US" dirty="0"/>
              <a:t>Discussion and Engagement</a:t>
            </a:r>
          </a:p>
        </p:txBody>
      </p:sp>
      <p:sp>
        <p:nvSpPr>
          <p:cNvPr id="3" name="Text Placeholder 2">
            <a:extLst>
              <a:ext uri="{FF2B5EF4-FFF2-40B4-BE49-F238E27FC236}">
                <a16:creationId xmlns:a16="http://schemas.microsoft.com/office/drawing/2014/main" id="{A7F086A5-BB44-9EA3-BC41-34F48547940D}"/>
              </a:ext>
            </a:extLst>
          </p:cNvPr>
          <p:cNvSpPr>
            <a:spLocks noGrp="1"/>
          </p:cNvSpPr>
          <p:nvPr>
            <p:ph type="body" idx="1"/>
          </p:nvPr>
        </p:nvSpPr>
        <p:spPr>
          <a:xfrm>
            <a:off x="1796584" y="4606926"/>
            <a:ext cx="10515600" cy="1500187"/>
          </a:xfrm>
        </p:spPr>
        <p:txBody>
          <a:bodyPr/>
          <a:lstStyle/>
          <a:p>
            <a:endParaRPr lang="en-US" dirty="0"/>
          </a:p>
        </p:txBody>
      </p:sp>
      <p:sp>
        <p:nvSpPr>
          <p:cNvPr id="4" name="TextBox 3">
            <a:extLst>
              <a:ext uri="{FF2B5EF4-FFF2-40B4-BE49-F238E27FC236}">
                <a16:creationId xmlns:a16="http://schemas.microsoft.com/office/drawing/2014/main" id="{B45ACA9E-4420-84EC-61D6-337B1E8BAAB5}"/>
              </a:ext>
            </a:extLst>
          </p:cNvPr>
          <p:cNvSpPr txBox="1"/>
          <p:nvPr/>
        </p:nvSpPr>
        <p:spPr>
          <a:xfrm>
            <a:off x="9043332" y="570451"/>
            <a:ext cx="1098958" cy="646331"/>
          </a:xfrm>
          <a:prstGeom prst="rect">
            <a:avLst/>
          </a:prstGeom>
          <a:noFill/>
        </p:spPr>
        <p:txBody>
          <a:bodyPr wrap="square" rtlCol="0">
            <a:spAutoFit/>
          </a:bodyPr>
          <a:lstStyle/>
          <a:p>
            <a:r>
              <a:rPr lang="en-US" dirty="0">
                <a:solidFill>
                  <a:srgbClr val="FF0000"/>
                </a:solidFill>
              </a:rPr>
              <a:t>~35 minutes</a:t>
            </a:r>
          </a:p>
        </p:txBody>
      </p:sp>
    </p:spTree>
    <p:extLst>
      <p:ext uri="{BB962C8B-B14F-4D97-AF65-F5344CB8AC3E}">
        <p14:creationId xmlns:p14="http://schemas.microsoft.com/office/powerpoint/2010/main" val="294484815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0B2C7-5B31-C8BB-5FFA-D301023B9A80}"/>
              </a:ext>
            </a:extLst>
          </p:cNvPr>
          <p:cNvSpPr>
            <a:spLocks noGrp="1"/>
          </p:cNvSpPr>
          <p:nvPr>
            <p:ph type="title"/>
          </p:nvPr>
        </p:nvSpPr>
        <p:spPr>
          <a:xfrm>
            <a:off x="1752600" y="403079"/>
            <a:ext cx="10515600" cy="1325563"/>
          </a:xfrm>
        </p:spPr>
        <p:txBody>
          <a:bodyPr/>
          <a:lstStyle/>
          <a:p>
            <a:r>
              <a:rPr lang="en-US" dirty="0"/>
              <a:t>Discussion Questions</a:t>
            </a:r>
          </a:p>
        </p:txBody>
      </p:sp>
      <p:sp>
        <p:nvSpPr>
          <p:cNvPr id="3" name="Content Placeholder 2">
            <a:extLst>
              <a:ext uri="{FF2B5EF4-FFF2-40B4-BE49-F238E27FC236}">
                <a16:creationId xmlns:a16="http://schemas.microsoft.com/office/drawing/2014/main" id="{1BE26311-A50C-9D0B-B9A2-40CBB991F602}"/>
              </a:ext>
            </a:extLst>
          </p:cNvPr>
          <p:cNvSpPr>
            <a:spLocks noGrp="1"/>
          </p:cNvSpPr>
          <p:nvPr>
            <p:ph idx="1"/>
          </p:nvPr>
        </p:nvSpPr>
        <p:spPr>
          <a:xfrm>
            <a:off x="1752600" y="1822449"/>
            <a:ext cx="10515600" cy="978503"/>
          </a:xfrm>
        </p:spPr>
        <p:txBody>
          <a:bodyPr>
            <a:normAutofit/>
          </a:bodyPr>
          <a:lstStyle/>
          <a:p>
            <a:r>
              <a:rPr lang="en-US" dirty="0"/>
              <a:t>What are your data sources during recovery operations? </a:t>
            </a:r>
          </a:p>
          <a:p>
            <a:endParaRPr lang="en-US" dirty="0"/>
          </a:p>
        </p:txBody>
      </p:sp>
    </p:spTree>
    <p:extLst>
      <p:ext uri="{BB962C8B-B14F-4D97-AF65-F5344CB8AC3E}">
        <p14:creationId xmlns:p14="http://schemas.microsoft.com/office/powerpoint/2010/main" val="30755472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0B2C7-5B31-C8BB-5FFA-D301023B9A80}"/>
              </a:ext>
            </a:extLst>
          </p:cNvPr>
          <p:cNvSpPr>
            <a:spLocks noGrp="1"/>
          </p:cNvSpPr>
          <p:nvPr>
            <p:ph type="title"/>
          </p:nvPr>
        </p:nvSpPr>
        <p:spPr>
          <a:xfrm>
            <a:off x="1752600" y="403079"/>
            <a:ext cx="10515600" cy="1325563"/>
          </a:xfrm>
        </p:spPr>
        <p:txBody>
          <a:bodyPr/>
          <a:lstStyle/>
          <a:p>
            <a:r>
              <a:rPr lang="en-US" dirty="0"/>
              <a:t>Discussion Questions</a:t>
            </a:r>
          </a:p>
        </p:txBody>
      </p:sp>
      <p:sp>
        <p:nvSpPr>
          <p:cNvPr id="3" name="Content Placeholder 2">
            <a:extLst>
              <a:ext uri="{FF2B5EF4-FFF2-40B4-BE49-F238E27FC236}">
                <a16:creationId xmlns:a16="http://schemas.microsoft.com/office/drawing/2014/main" id="{1BE26311-A50C-9D0B-B9A2-40CBB991F602}"/>
              </a:ext>
            </a:extLst>
          </p:cNvPr>
          <p:cNvSpPr>
            <a:spLocks noGrp="1"/>
          </p:cNvSpPr>
          <p:nvPr>
            <p:ph idx="1"/>
          </p:nvPr>
        </p:nvSpPr>
        <p:spPr>
          <a:xfrm>
            <a:off x="1752600" y="1822449"/>
            <a:ext cx="10515600" cy="4799732"/>
          </a:xfrm>
        </p:spPr>
        <p:txBody>
          <a:bodyPr>
            <a:normAutofit/>
          </a:bodyPr>
          <a:lstStyle/>
          <a:p>
            <a:endParaRPr lang="en-US" dirty="0"/>
          </a:p>
          <a:p>
            <a:r>
              <a:rPr lang="en-US" dirty="0"/>
              <a:t>How do you determine you’ve transitioned from acute response to long-term response and recovery operations? </a:t>
            </a:r>
          </a:p>
          <a:p>
            <a:pPr lvl="1"/>
            <a:r>
              <a:rPr lang="en-US" dirty="0"/>
              <a:t>Data triggers? </a:t>
            </a:r>
          </a:p>
          <a:p>
            <a:pPr lvl="1"/>
            <a:r>
              <a:rPr lang="en-US" dirty="0"/>
              <a:t>Policy decision? </a:t>
            </a:r>
          </a:p>
          <a:p>
            <a:pPr lvl="1"/>
            <a:r>
              <a:rPr lang="en-US" dirty="0"/>
              <a:t>Other.. </a:t>
            </a:r>
          </a:p>
          <a:p>
            <a:endParaRPr lang="en-US" dirty="0"/>
          </a:p>
        </p:txBody>
      </p:sp>
    </p:spTree>
    <p:extLst>
      <p:ext uri="{BB962C8B-B14F-4D97-AF65-F5344CB8AC3E}">
        <p14:creationId xmlns:p14="http://schemas.microsoft.com/office/powerpoint/2010/main" val="29320464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0B2C7-5B31-C8BB-5FFA-D301023B9A80}"/>
              </a:ext>
            </a:extLst>
          </p:cNvPr>
          <p:cNvSpPr>
            <a:spLocks noGrp="1"/>
          </p:cNvSpPr>
          <p:nvPr>
            <p:ph type="title"/>
          </p:nvPr>
        </p:nvSpPr>
        <p:spPr>
          <a:xfrm>
            <a:off x="1752600" y="403079"/>
            <a:ext cx="10515600" cy="1325563"/>
          </a:xfrm>
        </p:spPr>
        <p:txBody>
          <a:bodyPr/>
          <a:lstStyle/>
          <a:p>
            <a:r>
              <a:rPr lang="en-US" dirty="0"/>
              <a:t>Discussion Questions</a:t>
            </a:r>
          </a:p>
        </p:txBody>
      </p:sp>
      <p:sp>
        <p:nvSpPr>
          <p:cNvPr id="3" name="Content Placeholder 2">
            <a:extLst>
              <a:ext uri="{FF2B5EF4-FFF2-40B4-BE49-F238E27FC236}">
                <a16:creationId xmlns:a16="http://schemas.microsoft.com/office/drawing/2014/main" id="{1BE26311-A50C-9D0B-B9A2-40CBB991F602}"/>
              </a:ext>
            </a:extLst>
          </p:cNvPr>
          <p:cNvSpPr>
            <a:spLocks noGrp="1"/>
          </p:cNvSpPr>
          <p:nvPr>
            <p:ph idx="1"/>
          </p:nvPr>
        </p:nvSpPr>
        <p:spPr>
          <a:xfrm>
            <a:off x="1752600" y="1822449"/>
            <a:ext cx="10515600" cy="4799732"/>
          </a:xfrm>
        </p:spPr>
        <p:txBody>
          <a:bodyPr>
            <a:normAutofit/>
          </a:bodyPr>
          <a:lstStyle/>
          <a:p>
            <a:endParaRPr lang="en-US" dirty="0"/>
          </a:p>
          <a:p>
            <a:r>
              <a:rPr lang="en-US" dirty="0"/>
              <a:t>How will you use Disaster Epidemiology Tools and Methods to assist in recovery operations in your jurisdiction? </a:t>
            </a:r>
          </a:p>
        </p:txBody>
      </p:sp>
    </p:spTree>
    <p:extLst>
      <p:ext uri="{BB962C8B-B14F-4D97-AF65-F5344CB8AC3E}">
        <p14:creationId xmlns:p14="http://schemas.microsoft.com/office/powerpoint/2010/main" val="76304927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0B2C7-5B31-C8BB-5FFA-D301023B9A80}"/>
              </a:ext>
            </a:extLst>
          </p:cNvPr>
          <p:cNvSpPr>
            <a:spLocks noGrp="1"/>
          </p:cNvSpPr>
          <p:nvPr>
            <p:ph type="title"/>
          </p:nvPr>
        </p:nvSpPr>
        <p:spPr>
          <a:xfrm>
            <a:off x="1752600" y="403079"/>
            <a:ext cx="10515600" cy="1325563"/>
          </a:xfrm>
        </p:spPr>
        <p:txBody>
          <a:bodyPr/>
          <a:lstStyle/>
          <a:p>
            <a:r>
              <a:rPr lang="en-US" dirty="0"/>
              <a:t>Discussion Questions</a:t>
            </a:r>
          </a:p>
        </p:txBody>
      </p:sp>
      <p:sp>
        <p:nvSpPr>
          <p:cNvPr id="3" name="Content Placeholder 2">
            <a:extLst>
              <a:ext uri="{FF2B5EF4-FFF2-40B4-BE49-F238E27FC236}">
                <a16:creationId xmlns:a16="http://schemas.microsoft.com/office/drawing/2014/main" id="{1BE26311-A50C-9D0B-B9A2-40CBB991F602}"/>
              </a:ext>
            </a:extLst>
          </p:cNvPr>
          <p:cNvSpPr>
            <a:spLocks noGrp="1"/>
          </p:cNvSpPr>
          <p:nvPr>
            <p:ph idx="1"/>
          </p:nvPr>
        </p:nvSpPr>
        <p:spPr>
          <a:xfrm>
            <a:off x="1752600" y="1822449"/>
            <a:ext cx="10515600" cy="4799732"/>
          </a:xfrm>
        </p:spPr>
        <p:txBody>
          <a:bodyPr>
            <a:normAutofit/>
          </a:bodyPr>
          <a:lstStyle/>
          <a:p>
            <a:r>
              <a:rPr lang="en-US" dirty="0"/>
              <a:t>What are community needs and challenges following an incident or disasters</a:t>
            </a:r>
          </a:p>
          <a:p>
            <a:pPr lvl="1"/>
            <a:r>
              <a:rPr lang="en-US" dirty="0"/>
              <a:t>Helpful data sources/types/sets? </a:t>
            </a:r>
          </a:p>
        </p:txBody>
      </p:sp>
    </p:spTree>
    <p:extLst>
      <p:ext uri="{BB962C8B-B14F-4D97-AF65-F5344CB8AC3E}">
        <p14:creationId xmlns:p14="http://schemas.microsoft.com/office/powerpoint/2010/main" val="376778907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A6121-DF57-3BC5-3FEC-177AF475BBBF}"/>
              </a:ext>
            </a:extLst>
          </p:cNvPr>
          <p:cNvSpPr>
            <a:spLocks noGrp="1"/>
          </p:cNvSpPr>
          <p:nvPr>
            <p:ph type="title"/>
          </p:nvPr>
        </p:nvSpPr>
        <p:spPr>
          <a:xfrm>
            <a:off x="1925052" y="1709738"/>
            <a:ext cx="9422397" cy="2852737"/>
          </a:xfrm>
        </p:spPr>
        <p:txBody>
          <a:bodyPr/>
          <a:lstStyle/>
          <a:p>
            <a:r>
              <a:rPr lang="en-US" dirty="0"/>
              <a:t>Disaster Epidemiology:</a:t>
            </a:r>
          </a:p>
        </p:txBody>
      </p:sp>
      <p:sp>
        <p:nvSpPr>
          <p:cNvPr id="3" name="Text Placeholder 2">
            <a:extLst>
              <a:ext uri="{FF2B5EF4-FFF2-40B4-BE49-F238E27FC236}">
                <a16:creationId xmlns:a16="http://schemas.microsoft.com/office/drawing/2014/main" id="{2042DA18-1D4A-8CCF-C94D-B57436384623}"/>
              </a:ext>
            </a:extLst>
          </p:cNvPr>
          <p:cNvSpPr>
            <a:spLocks noGrp="1"/>
          </p:cNvSpPr>
          <p:nvPr>
            <p:ph type="body" idx="1"/>
          </p:nvPr>
        </p:nvSpPr>
        <p:spPr>
          <a:xfrm>
            <a:off x="1925052" y="4597301"/>
            <a:ext cx="6766561" cy="1500187"/>
          </a:xfrm>
        </p:spPr>
        <p:txBody>
          <a:bodyPr/>
          <a:lstStyle/>
          <a:p>
            <a:r>
              <a:rPr lang="en-US" dirty="0"/>
              <a:t>Training Courses, Resources, and Toolkits</a:t>
            </a:r>
          </a:p>
        </p:txBody>
      </p:sp>
    </p:spTree>
    <p:extLst>
      <p:ext uri="{BB962C8B-B14F-4D97-AF65-F5344CB8AC3E}">
        <p14:creationId xmlns:p14="http://schemas.microsoft.com/office/powerpoint/2010/main" val="118269509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9D5C5-3FD6-4EE8-B05E-460704EDF4DB}"/>
              </a:ext>
            </a:extLst>
          </p:cNvPr>
          <p:cNvSpPr>
            <a:spLocks noGrp="1"/>
          </p:cNvSpPr>
          <p:nvPr>
            <p:ph type="title"/>
          </p:nvPr>
        </p:nvSpPr>
        <p:spPr>
          <a:xfrm>
            <a:off x="2231136" y="278892"/>
            <a:ext cx="7729728" cy="1188720"/>
          </a:xfrm>
        </p:spPr>
        <p:txBody>
          <a:bodyPr/>
          <a:lstStyle/>
          <a:p>
            <a:pPr>
              <a:lnSpc>
                <a:spcPts val="4000"/>
              </a:lnSpc>
            </a:pPr>
            <a:r>
              <a:rPr lang="en-US" sz="3733" b="1" dirty="0">
                <a:solidFill>
                  <a:srgbClr val="003057"/>
                </a:solidFill>
                <a:latin typeface="Calibri" pitchFamily="34" charset="0"/>
              </a:rPr>
              <a:t>Disaster Epidemiology Resources</a:t>
            </a:r>
          </a:p>
        </p:txBody>
      </p:sp>
      <p:grpSp>
        <p:nvGrpSpPr>
          <p:cNvPr id="7" name="Group 6" descr="An example of an article published in the American Journal of Public Health.">
            <a:extLst>
              <a:ext uri="{FF2B5EF4-FFF2-40B4-BE49-F238E27FC236}">
                <a16:creationId xmlns:a16="http://schemas.microsoft.com/office/drawing/2014/main" id="{983D2BAE-7207-44F8-841B-1C13283010CB}"/>
              </a:ext>
            </a:extLst>
          </p:cNvPr>
          <p:cNvGrpSpPr>
            <a:grpSpLocks noChangeAspect="1"/>
          </p:cNvGrpSpPr>
          <p:nvPr/>
        </p:nvGrpSpPr>
        <p:grpSpPr>
          <a:xfrm>
            <a:off x="2865042" y="1159232"/>
            <a:ext cx="5749445" cy="1705888"/>
            <a:chOff x="153503" y="4541260"/>
            <a:chExt cx="6647619" cy="1972380"/>
          </a:xfrm>
        </p:grpSpPr>
        <p:pic>
          <p:nvPicPr>
            <p:cNvPr id="8" name="Picture 7" descr="Referenced the Article The Role of Applied Epidemiology Methods in the Disaster Management Cycle.">
              <a:extLst>
                <a:ext uri="{FF2B5EF4-FFF2-40B4-BE49-F238E27FC236}">
                  <a16:creationId xmlns:a16="http://schemas.microsoft.com/office/drawing/2014/main" id="{D3A15870-9694-4784-BF29-8E21B08DA6B9}"/>
                </a:ext>
              </a:extLst>
            </p:cNvPr>
            <p:cNvPicPr>
              <a:picLocks noChangeAspect="1"/>
            </p:cNvPicPr>
            <p:nvPr/>
          </p:nvPicPr>
          <p:blipFill>
            <a:blip r:embed="rId3"/>
            <a:stretch>
              <a:fillRect/>
            </a:stretch>
          </p:blipFill>
          <p:spPr>
            <a:xfrm>
              <a:off x="153503" y="4541260"/>
              <a:ext cx="6647619" cy="1457143"/>
            </a:xfrm>
            <a:prstGeom prst="rect">
              <a:avLst/>
            </a:prstGeom>
            <a:ln>
              <a:noFill/>
            </a:ln>
            <a:effectLst>
              <a:outerShdw blurRad="292100" dist="139700" dir="2700000" algn="tl" rotWithShape="0">
                <a:srgbClr val="333333">
                  <a:alpha val="65000"/>
                </a:srgbClr>
              </a:outerShdw>
            </a:effectLst>
          </p:spPr>
        </p:pic>
        <p:pic>
          <p:nvPicPr>
            <p:cNvPr id="9" name="Picture 8" descr="Reference to American Journal of Public Health, November 2014, Vol 104 No 11">
              <a:extLst>
                <a:ext uri="{FF2B5EF4-FFF2-40B4-BE49-F238E27FC236}">
                  <a16:creationId xmlns:a16="http://schemas.microsoft.com/office/drawing/2014/main" id="{9D45A793-0A20-4C71-A096-B13A145BBD31}"/>
                </a:ext>
              </a:extLst>
            </p:cNvPr>
            <p:cNvPicPr>
              <a:picLocks noChangeAspect="1"/>
            </p:cNvPicPr>
            <p:nvPr/>
          </p:nvPicPr>
          <p:blipFill>
            <a:blip r:embed="rId4"/>
            <a:stretch>
              <a:fillRect/>
            </a:stretch>
          </p:blipFill>
          <p:spPr>
            <a:xfrm>
              <a:off x="1833495" y="6036617"/>
              <a:ext cx="4967627" cy="477023"/>
            </a:xfrm>
            <a:prstGeom prst="rect">
              <a:avLst/>
            </a:prstGeom>
            <a:ln>
              <a:noFill/>
            </a:ln>
            <a:effectLst>
              <a:outerShdw blurRad="292100" dist="139700" dir="2700000" algn="tl" rotWithShape="0">
                <a:srgbClr val="333333">
                  <a:alpha val="65000"/>
                </a:srgbClr>
              </a:outerShdw>
            </a:effectLst>
          </p:spPr>
        </p:pic>
      </p:grpSp>
      <p:pic>
        <p:nvPicPr>
          <p:cNvPr id="6" name="Picture 5" descr="The cover of DE resource guide: https://cdn.ymaws.com/www.cste.org/resource/resmgr/disasterepi/DE_Resource_Guide_Final_v3.pdf">
            <a:extLst>
              <a:ext uri="{FF2B5EF4-FFF2-40B4-BE49-F238E27FC236}">
                <a16:creationId xmlns:a16="http://schemas.microsoft.com/office/drawing/2014/main" id="{46BA5636-0797-4DD1-9762-8149BDE74504}"/>
              </a:ext>
            </a:extLst>
          </p:cNvPr>
          <p:cNvPicPr>
            <a:picLocks noChangeAspect="1"/>
          </p:cNvPicPr>
          <p:nvPr/>
        </p:nvPicPr>
        <p:blipFill rotWithShape="1">
          <a:blip r:embed="rId5"/>
          <a:srcRect t="857"/>
          <a:stretch/>
        </p:blipFill>
        <p:spPr>
          <a:xfrm>
            <a:off x="330201" y="3429000"/>
            <a:ext cx="2797887" cy="3429000"/>
          </a:xfrm>
          <a:prstGeom prst="rect">
            <a:avLst/>
          </a:prstGeom>
          <a:ln>
            <a:noFill/>
          </a:ln>
          <a:effectLst>
            <a:outerShdw blurRad="292100" dist="139700" dir="2700000" algn="tl" rotWithShape="0">
              <a:srgbClr val="333333">
                <a:alpha val="65000"/>
              </a:srgbClr>
            </a:outerShdw>
          </a:effectLst>
        </p:spPr>
      </p:pic>
      <p:pic>
        <p:nvPicPr>
          <p:cNvPr id="5" name="Picture 4" descr="The cover of CSTE DE tool repository: https://www.cste.org/page/epidisaster&#10;">
            <a:extLst>
              <a:ext uri="{FF2B5EF4-FFF2-40B4-BE49-F238E27FC236}">
                <a16:creationId xmlns:a16="http://schemas.microsoft.com/office/drawing/2014/main" id="{C7E124BC-7199-4F82-A43E-C48574F6B50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17187" y="3085313"/>
            <a:ext cx="2714003" cy="3772688"/>
          </a:xfrm>
          <a:prstGeom prst="rect">
            <a:avLst/>
          </a:prstGeom>
        </p:spPr>
      </p:pic>
      <p:pic>
        <p:nvPicPr>
          <p:cNvPr id="10" name="Picture 9" descr="The cover of CDC DE primer: https://www.cdc.gov/nceh/hsb/disaster/Disaster_Surveillance_508.pdf&#10;">
            <a:extLst>
              <a:ext uri="{FF2B5EF4-FFF2-40B4-BE49-F238E27FC236}">
                <a16:creationId xmlns:a16="http://schemas.microsoft.com/office/drawing/2014/main" id="{9BCE6615-20D8-454E-852A-4222E4E9D1CA}"/>
              </a:ext>
            </a:extLst>
          </p:cNvPr>
          <p:cNvPicPr>
            <a:picLocks noChangeAspect="1"/>
          </p:cNvPicPr>
          <p:nvPr/>
        </p:nvPicPr>
        <p:blipFill>
          <a:blip r:embed="rId7"/>
          <a:stretch>
            <a:fillRect/>
          </a:stretch>
        </p:blipFill>
        <p:spPr>
          <a:xfrm>
            <a:off x="9038516" y="3327400"/>
            <a:ext cx="2620003" cy="3429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04470671"/>
      </p:ext>
    </p:extLst>
  </p:cSld>
  <p:clrMapOvr>
    <a:masterClrMapping/>
  </p:clrMapOvr>
  <mc:AlternateContent xmlns:mc="http://schemas.openxmlformats.org/markup-compatibility/2006" xmlns:p14="http://schemas.microsoft.com/office/powerpoint/2010/main">
    <mc:Choice Requires="p14">
      <p:transition spd="slow" p14:dur="2000" advTm="18191"/>
    </mc:Choice>
    <mc:Fallback xmlns="">
      <p:transition spd="slow" advTm="18191"/>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15EE6-B823-CD87-A7CA-BCFF6A3FD3EE}"/>
              </a:ext>
            </a:extLst>
          </p:cNvPr>
          <p:cNvSpPr>
            <a:spLocks noGrp="1"/>
          </p:cNvSpPr>
          <p:nvPr>
            <p:ph type="title"/>
          </p:nvPr>
        </p:nvSpPr>
        <p:spPr>
          <a:xfrm>
            <a:off x="1853268" y="369523"/>
            <a:ext cx="10515600" cy="1325563"/>
          </a:xfrm>
        </p:spPr>
        <p:txBody>
          <a:bodyPr/>
          <a:lstStyle/>
          <a:p>
            <a:r>
              <a:rPr lang="en-US" dirty="0"/>
              <a:t>Training Courses, Resources and Toolkits</a:t>
            </a:r>
          </a:p>
        </p:txBody>
      </p:sp>
      <p:sp>
        <p:nvSpPr>
          <p:cNvPr id="3" name="Content Placeholder 2">
            <a:extLst>
              <a:ext uri="{FF2B5EF4-FFF2-40B4-BE49-F238E27FC236}">
                <a16:creationId xmlns:a16="http://schemas.microsoft.com/office/drawing/2014/main" id="{C836378B-FB3A-A7A8-3D6C-7D4FFBE29824}"/>
              </a:ext>
            </a:extLst>
          </p:cNvPr>
          <p:cNvSpPr>
            <a:spLocks noGrp="1"/>
          </p:cNvSpPr>
          <p:nvPr>
            <p:ph idx="1"/>
          </p:nvPr>
        </p:nvSpPr>
        <p:spPr>
          <a:xfrm>
            <a:off x="1853268" y="1695086"/>
            <a:ext cx="10515600" cy="4481877"/>
          </a:xfrm>
        </p:spPr>
        <p:txBody>
          <a:bodyPr>
            <a:normAutofit fontScale="85000" lnSpcReduction="20000"/>
          </a:bodyPr>
          <a:lstStyle/>
          <a:p>
            <a:r>
              <a:rPr lang="en-US" dirty="0"/>
              <a:t>Disaster Epidemiology eLearning Modules (CDC): </a:t>
            </a:r>
            <a:r>
              <a:rPr lang="en-US" sz="2800" dirty="0">
                <a:hlinkClick r:id="rId3"/>
              </a:rPr>
              <a:t>https://www.cdc.gov/nceh/hsb/disaster/training.htm#disaster_epiElearning</a:t>
            </a:r>
            <a:r>
              <a:rPr lang="en-US" sz="2800" dirty="0"/>
              <a:t> </a:t>
            </a:r>
          </a:p>
          <a:p>
            <a:pPr lvl="1"/>
            <a:r>
              <a:rPr lang="en-US" dirty="0"/>
              <a:t>Module 1: Public Health Impacts of Disasters</a:t>
            </a:r>
          </a:p>
          <a:p>
            <a:pPr lvl="1"/>
            <a:r>
              <a:rPr lang="en-US" dirty="0"/>
              <a:t>Module 2: Public Health Emergency Management </a:t>
            </a:r>
          </a:p>
          <a:p>
            <a:pPr lvl="1"/>
            <a:r>
              <a:rPr lang="en-US" dirty="0"/>
              <a:t>Module 3: CASPER</a:t>
            </a:r>
          </a:p>
          <a:p>
            <a:pPr lvl="1"/>
            <a:r>
              <a:rPr lang="en-US" dirty="0"/>
              <a:t>Module 4: Disaster Surveillance </a:t>
            </a:r>
          </a:p>
          <a:p>
            <a:pPr marL="457200" lvl="1" indent="0">
              <a:buNone/>
            </a:pPr>
            <a:endParaRPr lang="en-US" dirty="0"/>
          </a:p>
          <a:p>
            <a:r>
              <a:rPr lang="en-US" dirty="0"/>
              <a:t>CASPER (CDC): </a:t>
            </a:r>
            <a:r>
              <a:rPr lang="en-US" sz="2000" dirty="0">
                <a:hlinkClick r:id="rId4"/>
              </a:rPr>
              <a:t>https://www.cdc.gov/nceh/casper/training-resources.htm</a:t>
            </a:r>
            <a:r>
              <a:rPr lang="en-US" sz="2000" dirty="0"/>
              <a:t> </a:t>
            </a:r>
          </a:p>
          <a:p>
            <a:endParaRPr lang="en-US" sz="2000" dirty="0"/>
          </a:p>
          <a:p>
            <a:r>
              <a:rPr lang="en-US" dirty="0"/>
              <a:t>Emergency Response Health Monitoring &amp; Surveillance (ERHMS) Online Training Course (CDC): </a:t>
            </a:r>
            <a:r>
              <a:rPr lang="en-US" dirty="0">
                <a:hlinkClick r:id="rId5"/>
              </a:rPr>
              <a:t>https://emergency.cdc.gov/training/erhmscourse/index.asp</a:t>
            </a:r>
            <a:r>
              <a:rPr lang="en-US" dirty="0"/>
              <a:t> </a:t>
            </a:r>
          </a:p>
          <a:p>
            <a:pPr lvl="1"/>
            <a:r>
              <a:rPr lang="en-US" dirty="0"/>
              <a:t>ERHMS Info Manager </a:t>
            </a:r>
          </a:p>
          <a:p>
            <a:pPr lvl="1"/>
            <a:endParaRPr lang="en-US" dirty="0"/>
          </a:p>
          <a:p>
            <a:r>
              <a:rPr lang="en-US" dirty="0"/>
              <a:t>CDART: Comprehensive Disaster Assessment &amp; Readiness Tools (CDC ATSDR): </a:t>
            </a:r>
            <a:r>
              <a:rPr lang="en-US" sz="2000" dirty="0">
                <a:hlinkClick r:id="rId6"/>
              </a:rPr>
              <a:t>https://www.atsdr.cdc.gov/CDART.html</a:t>
            </a:r>
            <a:r>
              <a:rPr lang="en-US" sz="2000" dirty="0"/>
              <a:t>  </a:t>
            </a:r>
          </a:p>
          <a:p>
            <a:endParaRPr lang="en-US" dirty="0"/>
          </a:p>
        </p:txBody>
      </p:sp>
    </p:spTree>
    <p:extLst>
      <p:ext uri="{BB962C8B-B14F-4D97-AF65-F5344CB8AC3E}">
        <p14:creationId xmlns:p14="http://schemas.microsoft.com/office/powerpoint/2010/main" val="134773565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15EE6-B823-CD87-A7CA-BCFF6A3FD3EE}"/>
              </a:ext>
            </a:extLst>
          </p:cNvPr>
          <p:cNvSpPr>
            <a:spLocks noGrp="1"/>
          </p:cNvSpPr>
          <p:nvPr>
            <p:ph type="title"/>
          </p:nvPr>
        </p:nvSpPr>
        <p:spPr>
          <a:xfrm>
            <a:off x="1853268" y="369523"/>
            <a:ext cx="10515600" cy="1325563"/>
          </a:xfrm>
        </p:spPr>
        <p:txBody>
          <a:bodyPr/>
          <a:lstStyle/>
          <a:p>
            <a:r>
              <a:rPr lang="en-US" dirty="0"/>
              <a:t>Training Courses, Resources and Toolkits</a:t>
            </a:r>
          </a:p>
        </p:txBody>
      </p:sp>
      <p:sp>
        <p:nvSpPr>
          <p:cNvPr id="3" name="Content Placeholder 2">
            <a:extLst>
              <a:ext uri="{FF2B5EF4-FFF2-40B4-BE49-F238E27FC236}">
                <a16:creationId xmlns:a16="http://schemas.microsoft.com/office/drawing/2014/main" id="{C836378B-FB3A-A7A8-3D6C-7D4FFBE29824}"/>
              </a:ext>
            </a:extLst>
          </p:cNvPr>
          <p:cNvSpPr>
            <a:spLocks noGrp="1"/>
          </p:cNvSpPr>
          <p:nvPr>
            <p:ph idx="1"/>
          </p:nvPr>
        </p:nvSpPr>
        <p:spPr>
          <a:xfrm>
            <a:off x="1853268" y="1695086"/>
            <a:ext cx="10515600" cy="4481877"/>
          </a:xfrm>
        </p:spPr>
        <p:txBody>
          <a:bodyPr>
            <a:normAutofit/>
          </a:bodyPr>
          <a:lstStyle/>
          <a:p>
            <a:pPr marL="0" indent="0">
              <a:buNone/>
            </a:pPr>
            <a:endParaRPr lang="en-US" dirty="0"/>
          </a:p>
          <a:p>
            <a:r>
              <a:rPr lang="en-US" dirty="0"/>
              <a:t>Toxicological Outbreak Investigation Course &amp; Toolkit (CDC): </a:t>
            </a:r>
            <a:r>
              <a:rPr lang="en-US" dirty="0">
                <a:hlinkClick r:id="rId3"/>
              </a:rPr>
              <a:t>https://www.cdc.gov/nceh/hsb/elearning/toi/default.htm</a:t>
            </a:r>
            <a:r>
              <a:rPr lang="en-US" dirty="0"/>
              <a:t> </a:t>
            </a:r>
          </a:p>
          <a:p>
            <a:endParaRPr lang="en-US" sz="2400" dirty="0"/>
          </a:p>
          <a:p>
            <a:r>
              <a:rPr lang="en-US" dirty="0"/>
              <a:t>Epi CASE (Contact Assessment Symptom Exposure) Toolkit (CDC ATSDR): </a:t>
            </a:r>
            <a:r>
              <a:rPr lang="en-US" dirty="0">
                <a:hlinkClick r:id="rId4"/>
              </a:rPr>
              <a:t>https://www.atsdr.cdc.gov/epitoolkit/index.html</a:t>
            </a:r>
            <a:r>
              <a:rPr lang="en-US" dirty="0"/>
              <a:t> </a:t>
            </a:r>
          </a:p>
          <a:p>
            <a:endParaRPr lang="en-US" sz="1800" dirty="0"/>
          </a:p>
          <a:p>
            <a:r>
              <a:rPr lang="en-US" dirty="0"/>
              <a:t>ACE (Assessment of Chemical Exposures) Toolkit and Training (CDC ATSDR): </a:t>
            </a:r>
            <a:r>
              <a:rPr lang="en-US" dirty="0">
                <a:hlinkClick r:id="rId5"/>
              </a:rPr>
              <a:t>https://www.atsdr.cdc.gov/ntsip/ace_toolkit.html</a:t>
            </a:r>
            <a:r>
              <a:rPr lang="en-US" dirty="0"/>
              <a:t> </a:t>
            </a:r>
          </a:p>
          <a:p>
            <a:endParaRPr lang="en-US" sz="2400" dirty="0"/>
          </a:p>
          <a:p>
            <a:endParaRPr lang="en-US" dirty="0"/>
          </a:p>
        </p:txBody>
      </p:sp>
    </p:spTree>
    <p:extLst>
      <p:ext uri="{BB962C8B-B14F-4D97-AF65-F5344CB8AC3E}">
        <p14:creationId xmlns:p14="http://schemas.microsoft.com/office/powerpoint/2010/main" val="56382808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312F6-B93A-D644-8AF7-6262558CDB82}"/>
              </a:ext>
            </a:extLst>
          </p:cNvPr>
          <p:cNvSpPr>
            <a:spLocks noGrp="1"/>
          </p:cNvSpPr>
          <p:nvPr>
            <p:ph type="title"/>
          </p:nvPr>
        </p:nvSpPr>
        <p:spPr/>
        <p:txBody>
          <a:bodyPr/>
          <a:lstStyle/>
          <a:p>
            <a:r>
              <a:rPr lang="en-US" dirty="0"/>
              <a:t>What Questions Do You Have?</a:t>
            </a:r>
          </a:p>
        </p:txBody>
      </p:sp>
      <p:sp>
        <p:nvSpPr>
          <p:cNvPr id="3" name="Content Placeholder 2">
            <a:extLst>
              <a:ext uri="{FF2B5EF4-FFF2-40B4-BE49-F238E27FC236}">
                <a16:creationId xmlns:a16="http://schemas.microsoft.com/office/drawing/2014/main" id="{49921D75-C886-9E44-A1F8-475C3ADD9BF2}"/>
              </a:ext>
            </a:extLst>
          </p:cNvPr>
          <p:cNvSpPr>
            <a:spLocks noGrp="1"/>
          </p:cNvSpPr>
          <p:nvPr>
            <p:ph idx="1"/>
          </p:nvPr>
        </p:nvSpPr>
        <p:spPr>
          <a:xfrm>
            <a:off x="838200" y="1825625"/>
            <a:ext cx="10515600" cy="2996896"/>
          </a:xfrm>
        </p:spPr>
        <p:txBody>
          <a:bodyPr/>
          <a:lstStyle/>
          <a:p>
            <a:endParaRPr lang="en-US" dirty="0"/>
          </a:p>
        </p:txBody>
      </p:sp>
      <p:sp>
        <p:nvSpPr>
          <p:cNvPr id="4" name="TextBox 3">
            <a:extLst>
              <a:ext uri="{FF2B5EF4-FFF2-40B4-BE49-F238E27FC236}">
                <a16:creationId xmlns:a16="http://schemas.microsoft.com/office/drawing/2014/main" id="{354F8BB0-42DE-CF2C-7FD7-0A275FBDBCA9}"/>
              </a:ext>
            </a:extLst>
          </p:cNvPr>
          <p:cNvSpPr txBox="1"/>
          <p:nvPr/>
        </p:nvSpPr>
        <p:spPr>
          <a:xfrm>
            <a:off x="9907398" y="587229"/>
            <a:ext cx="1098958" cy="646331"/>
          </a:xfrm>
          <a:prstGeom prst="rect">
            <a:avLst/>
          </a:prstGeom>
          <a:noFill/>
        </p:spPr>
        <p:txBody>
          <a:bodyPr wrap="square" rtlCol="0">
            <a:spAutoFit/>
          </a:bodyPr>
          <a:lstStyle/>
          <a:p>
            <a:r>
              <a:rPr lang="en-US" dirty="0">
                <a:solidFill>
                  <a:srgbClr val="FF0000"/>
                </a:solidFill>
              </a:rPr>
              <a:t>~10 minutes</a:t>
            </a:r>
          </a:p>
        </p:txBody>
      </p:sp>
    </p:spTree>
    <p:extLst>
      <p:ext uri="{BB962C8B-B14F-4D97-AF65-F5344CB8AC3E}">
        <p14:creationId xmlns:p14="http://schemas.microsoft.com/office/powerpoint/2010/main" val="257295867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DD6072-13BC-472A-7446-DA1507C47C97}"/>
              </a:ext>
            </a:extLst>
          </p:cNvPr>
          <p:cNvSpPr>
            <a:spLocks noGrp="1"/>
          </p:cNvSpPr>
          <p:nvPr>
            <p:ph type="title"/>
          </p:nvPr>
        </p:nvSpPr>
        <p:spPr>
          <a:xfrm>
            <a:off x="1779233" y="249715"/>
            <a:ext cx="10515600" cy="1325563"/>
          </a:xfrm>
        </p:spPr>
        <p:txBody>
          <a:bodyPr/>
          <a:lstStyle/>
          <a:p>
            <a:r>
              <a:rPr lang="en-US" dirty="0"/>
              <a:t>Thank You! </a:t>
            </a:r>
          </a:p>
        </p:txBody>
      </p:sp>
      <p:sp>
        <p:nvSpPr>
          <p:cNvPr id="5" name="Content Placeholder 4">
            <a:extLst>
              <a:ext uri="{FF2B5EF4-FFF2-40B4-BE49-F238E27FC236}">
                <a16:creationId xmlns:a16="http://schemas.microsoft.com/office/drawing/2014/main" id="{4ADD8388-2EBD-CB75-E88A-7283CE6605B7}"/>
              </a:ext>
            </a:extLst>
          </p:cNvPr>
          <p:cNvSpPr>
            <a:spLocks noGrp="1"/>
          </p:cNvSpPr>
          <p:nvPr>
            <p:ph idx="1"/>
          </p:nvPr>
        </p:nvSpPr>
        <p:spPr>
          <a:xfrm>
            <a:off x="1779233" y="1719093"/>
            <a:ext cx="10515600" cy="4351338"/>
          </a:xfrm>
        </p:spPr>
        <p:txBody>
          <a:bodyPr/>
          <a:lstStyle/>
          <a:p>
            <a:pPr marL="457200" lvl="1" indent="0">
              <a:buNone/>
            </a:pPr>
            <a:endParaRPr lang="en-US" dirty="0"/>
          </a:p>
          <a:p>
            <a:r>
              <a:rPr lang="en-US" dirty="0"/>
              <a:t>Andrew Adams: </a:t>
            </a:r>
            <a:r>
              <a:rPr lang="en-US" dirty="0">
                <a:hlinkClick r:id="rId2"/>
              </a:rPr>
              <a:t>aadams@cste.org</a:t>
            </a:r>
            <a:endParaRPr lang="en-US" dirty="0"/>
          </a:p>
          <a:p>
            <a:endParaRPr lang="en-US" dirty="0"/>
          </a:p>
          <a:p>
            <a:r>
              <a:rPr lang="en-US" dirty="0"/>
              <a:t>Svetlana Smorodinsky: </a:t>
            </a:r>
            <a:r>
              <a:rPr lang="en-US" dirty="0">
                <a:hlinkClick r:id="rId3"/>
              </a:rPr>
              <a:t>Svetlana.Smorodinsky@cdph.ca.gov</a:t>
            </a:r>
            <a:r>
              <a:rPr lang="en-US" dirty="0"/>
              <a:t> </a:t>
            </a:r>
          </a:p>
          <a:p>
            <a:endParaRPr lang="en-US" dirty="0"/>
          </a:p>
          <a:p>
            <a:r>
              <a:rPr lang="en-US" dirty="0"/>
              <a:t>Tess Konen: </a:t>
            </a:r>
            <a:r>
              <a:rPr lang="en-US" dirty="0">
                <a:hlinkClick r:id="rId4"/>
              </a:rPr>
              <a:t>tess.konen@state.mn.us</a:t>
            </a:r>
            <a:r>
              <a:rPr lang="en-US" dirty="0"/>
              <a:t> </a:t>
            </a:r>
          </a:p>
        </p:txBody>
      </p:sp>
    </p:spTree>
    <p:extLst>
      <p:ext uri="{BB962C8B-B14F-4D97-AF65-F5344CB8AC3E}">
        <p14:creationId xmlns:p14="http://schemas.microsoft.com/office/powerpoint/2010/main" val="12461943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0841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44D00545-B6C6-E542-9936-873BF1751113}" vid="{E28EBB0F-2F65-F84F-89E7-1798BA0D7126}"/>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STE Standard.potx" id="{A2EAD8E9-3A6E-9B42-A460-2E546A7FC0B1}" vid="{AE91A922-1CCC-CD42-9EBD-5F738BC6821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1757</TotalTime>
  <Words>4771</Words>
  <Application>Microsoft Office PowerPoint</Application>
  <PresentationFormat>Widescreen</PresentationFormat>
  <Paragraphs>568</Paragraphs>
  <Slides>72</Slides>
  <Notes>37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72</vt:i4>
      </vt:variant>
    </vt:vector>
  </HeadingPairs>
  <TitlesOfParts>
    <vt:vector size="79" baseType="lpstr">
      <vt:lpstr>Arial</vt:lpstr>
      <vt:lpstr>Avenir</vt:lpstr>
      <vt:lpstr>Calibri</vt:lpstr>
      <vt:lpstr>Calibri Light</vt:lpstr>
      <vt:lpstr>Wingdings</vt:lpstr>
      <vt:lpstr>Office Theme</vt:lpstr>
      <vt:lpstr>1_Office Theme</vt:lpstr>
      <vt:lpstr>Disaster Epidemiology:</vt:lpstr>
      <vt:lpstr>Disaster Epidemiology</vt:lpstr>
      <vt:lpstr>Our Speakers</vt:lpstr>
      <vt:lpstr>Presentation Objectives</vt:lpstr>
      <vt:lpstr>Outline</vt:lpstr>
      <vt:lpstr>Disaster Epidemiology: the basics</vt:lpstr>
      <vt:lpstr>Slido Info &amp; Question 1</vt:lpstr>
      <vt:lpstr>What is epidemiology?</vt:lpstr>
      <vt:lpstr>What is Disaster Epidemiology?</vt:lpstr>
      <vt:lpstr>How can Disaster Epidemiology help you?</vt:lpstr>
      <vt:lpstr>Disaster Epidemiology takes an All-Hazard approach</vt:lpstr>
      <vt:lpstr>Disaster Epidemiology is Multi-disciplinary</vt:lpstr>
      <vt:lpstr>Disaster Epidemiology and the Emergency Management Cycle</vt:lpstr>
      <vt:lpstr>DE and Incident Command System (ICS)</vt:lpstr>
      <vt:lpstr>Conceptual Framework</vt:lpstr>
      <vt:lpstr>PowerPoint Presentation</vt:lpstr>
      <vt:lpstr>The Disaster Management Cycle</vt:lpstr>
      <vt:lpstr>Disaster epidemiology activities</vt:lpstr>
      <vt:lpstr>Public Heath Emergency Preparedness and Response Capabilities and Disaster Epidemiology</vt:lpstr>
      <vt:lpstr>DE and PHEP capabilities</vt:lpstr>
      <vt:lpstr>DE and PHEP capabilities</vt:lpstr>
      <vt:lpstr>DE and PHEP capabilities</vt:lpstr>
      <vt:lpstr>DE and PHEP capabilities</vt:lpstr>
      <vt:lpstr>DE and PHEP capabilities</vt:lpstr>
      <vt:lpstr>Disaster Epidemiology Tools, Resources and Methodologies</vt:lpstr>
      <vt:lpstr>Emergency Responder Health Monitoring Surveillance (ERHMS)</vt:lpstr>
      <vt:lpstr>Assessment of Chemical Exposure (ACE) Toolkit</vt:lpstr>
      <vt:lpstr>Tracking, Rosters, Registering</vt:lpstr>
      <vt:lpstr>Surveillance </vt:lpstr>
      <vt:lpstr>Rapid Needs Assessments </vt:lpstr>
      <vt:lpstr>Disaster Epidemiology and Preparedness</vt:lpstr>
      <vt:lpstr>Disaster Epidemiology and Preparedness</vt:lpstr>
      <vt:lpstr>Disaster Epidemiology and Recovery</vt:lpstr>
      <vt:lpstr>Slido question 2 </vt:lpstr>
      <vt:lpstr>Defining recovery period</vt:lpstr>
      <vt:lpstr>Disaster Epidemiology and Recovery</vt:lpstr>
      <vt:lpstr>Disaster Epidemiology and Recovery</vt:lpstr>
      <vt:lpstr>Disaster Epidemiology: case studies in recovery</vt:lpstr>
      <vt:lpstr>Community Assessment for Public Health Emergency Response (CASPER)</vt:lpstr>
      <vt:lpstr>Recovery CASPER: Longitudinal wildfire assessment</vt:lpstr>
      <vt:lpstr>Responder surveillance</vt:lpstr>
      <vt:lpstr>ERHMS key questions</vt:lpstr>
      <vt:lpstr>ERHMS Oregon example</vt:lpstr>
      <vt:lpstr>Rosters</vt:lpstr>
      <vt:lpstr>Registries</vt:lpstr>
      <vt:lpstr>9/11 WTC Registry</vt:lpstr>
      <vt:lpstr>CDC Zika Pregnancy and Infant Registry</vt:lpstr>
      <vt:lpstr>Syndromic Surveillance in recovery</vt:lpstr>
      <vt:lpstr>Post-Disaster Mental Health Assessments</vt:lpstr>
      <vt:lpstr>Mortality Assessments and Recovery</vt:lpstr>
      <vt:lpstr>Epidemiologic studies</vt:lpstr>
      <vt:lpstr>Retrospective Surveillance during Oklahoma Tornado Outbreak - May 19-31, 2013</vt:lpstr>
      <vt:lpstr>Surveillance during Oklahoma Tornado Outbreak</vt:lpstr>
      <vt:lpstr>Research During Emergencies: Disaster Research Response Program</vt:lpstr>
      <vt:lpstr>Disaster Research Response DR2 Program</vt:lpstr>
      <vt:lpstr>Disaster Epidemiology at CSTE</vt:lpstr>
      <vt:lpstr>CSTE Disaster Epidemiology Subcommittee</vt:lpstr>
      <vt:lpstr>CSTE Disaster Epidemiology Resources </vt:lpstr>
      <vt:lpstr>14th Annual CSTE Disaster Epidemiology Workshop </vt:lpstr>
      <vt:lpstr>PowerPoint Presentation</vt:lpstr>
      <vt:lpstr>Discussion and Engagement</vt:lpstr>
      <vt:lpstr>Discussion Questions</vt:lpstr>
      <vt:lpstr>Discussion Questions</vt:lpstr>
      <vt:lpstr>Discussion Questions</vt:lpstr>
      <vt:lpstr>Discussion Questions</vt:lpstr>
      <vt:lpstr>Disaster Epidemiology:</vt:lpstr>
      <vt:lpstr>Disaster Epidemiology Resources</vt:lpstr>
      <vt:lpstr>Training Courses, Resources and Toolkits</vt:lpstr>
      <vt:lpstr>Training Courses, Resources and Toolkits</vt:lpstr>
      <vt:lpstr>What Questions Do You Have?</vt:lpstr>
      <vt:lpstr>Thank You!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srad exp</dc:creator>
  <cp:lastModifiedBy>Tess</cp:lastModifiedBy>
  <cp:revision>23</cp:revision>
  <dcterms:created xsi:type="dcterms:W3CDTF">2021-01-19T20:32:35Z</dcterms:created>
  <dcterms:modified xsi:type="dcterms:W3CDTF">2023-04-10T20:44:15Z</dcterms:modified>
</cp:coreProperties>
</file>