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3.xml" ContentType="application/vnd.openxmlformats-officedocument.presentationml.comment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4.xml" ContentType="application/vnd.openxmlformats-officedocument.presentationml.comments+xml"/>
  <Override PartName="/ppt/notesSlides/notesSlide16.xml" ContentType="application/vnd.openxmlformats-officedocument.presentationml.notesSlide+xml"/>
  <Override PartName="/ppt/comments/comment5.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6.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comment7.xml" ContentType="application/vnd.openxmlformats-officedocument.presentationml.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8.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comment9.xml" ContentType="application/vnd.openxmlformats-officedocument.presentationml.comments+xml"/>
  <Override PartName="/ppt/notesSlides/notesSlide39.xml" ContentType="application/vnd.openxmlformats-officedocument.presentationml.notesSlide+xml"/>
  <Override PartName="/ppt/comments/comment10.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1.xml" ContentType="application/vnd.openxmlformats-officedocument.presentationml.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71"/>
  </p:notesMasterIdLst>
  <p:sldIdLst>
    <p:sldId id="257" r:id="rId3"/>
    <p:sldId id="261" r:id="rId4"/>
    <p:sldId id="262" r:id="rId5"/>
    <p:sldId id="271" r:id="rId6"/>
    <p:sldId id="263" r:id="rId7"/>
    <p:sldId id="280" r:id="rId8"/>
    <p:sldId id="403" r:id="rId9"/>
    <p:sldId id="288" r:id="rId10"/>
    <p:sldId id="405" r:id="rId11"/>
    <p:sldId id="406" r:id="rId12"/>
    <p:sldId id="289" r:id="rId13"/>
    <p:sldId id="407" r:id="rId14"/>
    <p:sldId id="549" r:id="rId15"/>
    <p:sldId id="409" r:id="rId16"/>
    <p:sldId id="413" r:id="rId17"/>
    <p:sldId id="281" r:id="rId18"/>
    <p:sldId id="416" r:id="rId19"/>
    <p:sldId id="417" r:id="rId20"/>
    <p:sldId id="418" r:id="rId21"/>
    <p:sldId id="419" r:id="rId22"/>
    <p:sldId id="427" r:id="rId23"/>
    <p:sldId id="428" r:id="rId24"/>
    <p:sldId id="429" r:id="rId25"/>
    <p:sldId id="430" r:id="rId26"/>
    <p:sldId id="431" r:id="rId27"/>
    <p:sldId id="550" r:id="rId28"/>
    <p:sldId id="432" r:id="rId29"/>
    <p:sldId id="299" r:id="rId30"/>
    <p:sldId id="301" r:id="rId31"/>
    <p:sldId id="266" r:id="rId32"/>
    <p:sldId id="282" r:id="rId33"/>
    <p:sldId id="532" r:id="rId34"/>
    <p:sldId id="530" r:id="rId35"/>
    <p:sldId id="529" r:id="rId36"/>
    <p:sldId id="534" r:id="rId37"/>
    <p:sldId id="535" r:id="rId38"/>
    <p:sldId id="524" r:id="rId39"/>
    <p:sldId id="544" r:id="rId40"/>
    <p:sldId id="543" r:id="rId41"/>
    <p:sldId id="537" r:id="rId42"/>
    <p:sldId id="275" r:id="rId43"/>
    <p:sldId id="538" r:id="rId44"/>
    <p:sldId id="545" r:id="rId45"/>
    <p:sldId id="539" r:id="rId46"/>
    <p:sldId id="443" r:id="rId47"/>
    <p:sldId id="548" r:id="rId48"/>
    <p:sldId id="328" r:id="rId49"/>
    <p:sldId id="329" r:id="rId50"/>
    <p:sldId id="546" r:id="rId51"/>
    <p:sldId id="331" r:id="rId52"/>
    <p:sldId id="528" r:id="rId53"/>
    <p:sldId id="269" r:id="rId54"/>
    <p:sldId id="278" r:id="rId55"/>
    <p:sldId id="287" r:id="rId56"/>
    <p:sldId id="279" r:id="rId57"/>
    <p:sldId id="272" r:id="rId58"/>
    <p:sldId id="307" r:id="rId59"/>
    <p:sldId id="306" r:id="rId60"/>
    <p:sldId id="273" r:id="rId61"/>
    <p:sldId id="536" r:id="rId62"/>
    <p:sldId id="308" r:id="rId63"/>
    <p:sldId id="305" r:id="rId64"/>
    <p:sldId id="513" r:id="rId65"/>
    <p:sldId id="284" r:id="rId66"/>
    <p:sldId id="286" r:id="rId67"/>
    <p:sldId id="258" r:id="rId68"/>
    <p:sldId id="268" r:id="rId69"/>
    <p:sldId id="25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17" clrIdx="0">
    <p:extLst>
      <p:ext uri="{19B8F6BF-5375-455C-9EA6-DF929625EA0E}">
        <p15:presenceInfo xmlns:p15="http://schemas.microsoft.com/office/powerpoint/2012/main" userId="S::Tess.Konen@state.mn.us::6db7c987-cad2-4f0c-8a55-1468d46175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19" autoAdjust="0"/>
    <p:restoredTop sz="75659" autoAdjust="0"/>
  </p:normalViewPr>
  <p:slideViewPr>
    <p:cSldViewPr snapToGrid="0" snapToObjects="1">
      <p:cViewPr varScale="1">
        <p:scale>
          <a:sx n="84" d="100"/>
          <a:sy n="84" d="100"/>
        </p:scale>
        <p:origin x="22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4-11T13:48:02.370" idx="14">
    <p:pos x="10" y="10"/>
    <p:text>Do we need this slide? Seems like the outline covers it.</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4-11T13:48:28.035" idx="15">
    <p:pos x="10" y="10"/>
    <p:text>Decide which cycle diagram to use. I like the CSTE blue one and it has acitons included on the slide.</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4-11T11:16:41.914" idx="4">
    <p:pos x="10" y="10"/>
    <p:text>Bring handuot of DE to PHEP crosswalk, upload online too.</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4-11T13:29:50.102" idx="13">
    <p:pos x="10" y="10"/>
    <p:text>Should we move this to the end so they are more famialr with the tools being mentioned? PLan to povide cross walk.</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04-11T10:28:21.369" idx="3">
    <p:pos x="10" y="10"/>
    <p:text>@Svetlana, what actions were taken of a result of these findings? So what?</p:text>
    <p:extLst>
      <p:ext uri="{C676402C-5697-4E1C-873F-D02D1690AC5C}">
        <p15:threadingInfo xmlns:p15="http://schemas.microsoft.com/office/powerpoint/2012/main" timeZoneBias="30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04-11T12:22:31.678" idx="6">
    <p:pos x="7121" y="2707"/>
    <p:text>I'm hvaing trouble finding an example of syndromic surveillance RECOVERY... maybe post-disaster/retrospective surveillance cover it? I think focusing on cleanup injuries or co exposure makese sense.</p:text>
    <p:extLst>
      <p:ext uri="{C676402C-5697-4E1C-873F-D02D1690AC5C}">
        <p15:threadingInfo xmlns:p15="http://schemas.microsoft.com/office/powerpoint/2012/main" timeZoneBias="30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04-11T13:53:58.632" idx="16">
    <p:pos x="10" y="10"/>
    <p:text>We mentioned exposure monitoring in the abstract. Was this what we meant or did we mean using trackign or some form or post-disaster data collection of actual exposure (wrist bracelet example later)</p:text>
    <p:extLst>
      <p:ext uri="{C676402C-5697-4E1C-873F-D02D1690AC5C}">
        <p15:threadingInfo xmlns:p15="http://schemas.microsoft.com/office/powerpoint/2012/main" timeZoneBias="30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04-11T13:28:50.665" idx="11">
    <p:pos x="10" y="10"/>
    <p:text>Do we want to include these?</p:text>
    <p:extLst>
      <p:ext uri="{C676402C-5697-4E1C-873F-D02D1690AC5C}">
        <p15:threadingInfo xmlns:p15="http://schemas.microsoft.com/office/powerpoint/2012/main" timeZoneBias="30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04-11T13:29:06.381" idx="12">
    <p:pos x="10" y="10"/>
    <p:text>Do we want to include these?</p:text>
    <p:extLst>
      <p:ext uri="{C676402C-5697-4E1C-873F-D02D1690AC5C}">
        <p15:threadingInfo xmlns:p15="http://schemas.microsoft.com/office/powerpoint/2012/main" timeZoneBias="30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04-11T13:55:29.557" idx="17">
    <p:pos x="10" y="10"/>
    <p:text>The room will be set up with round tables. Do we want hand outs or just have groups talk for a few minutes per slide and then share out their findigns?</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a:t>
            </a:fld>
            <a:endParaRPr lang="en-US"/>
          </a:p>
        </p:txBody>
      </p:sp>
    </p:spTree>
    <p:extLst>
      <p:ext uri="{BB962C8B-B14F-4D97-AF65-F5344CB8AC3E}">
        <p14:creationId xmlns:p14="http://schemas.microsoft.com/office/powerpoint/2010/main" val="227040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is integrated into the ICS in the medical unit.</a:t>
            </a:r>
          </a:p>
          <a:p>
            <a:r>
              <a:rPr lang="en-US" dirty="0"/>
              <a:t>DE serves the needs of Incident command well—under ESF-8. (public health &amp; medical services)</a:t>
            </a:r>
          </a:p>
          <a:p>
            <a:r>
              <a:rPr lang="en-US" dirty="0"/>
              <a:t>DE is a core part of PH planning and response.</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14</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669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Health Emergency Preparedness and Response Capabilities</a:t>
            </a:r>
            <a:br>
              <a:rPr lang="en-US" dirty="0"/>
            </a:br>
            <a:r>
              <a:rPr lang="en-US" dirty="0"/>
              <a:t>CDC established 15 capabilities that serve as national standards for public health preparedness planning (many jurisdictions grant funded and need to meet these capabilities to continue funding)</a:t>
            </a:r>
          </a:p>
          <a:p>
            <a:endParaRPr lang="en-US" dirty="0"/>
          </a:p>
          <a:p>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3286979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29</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32</a:t>
            </a:fld>
            <a:endParaRPr lang="en-US"/>
          </a:p>
        </p:txBody>
      </p:sp>
    </p:spTree>
    <p:extLst>
      <p:ext uri="{BB962C8B-B14F-4D97-AF65-F5344CB8AC3E}">
        <p14:creationId xmlns:p14="http://schemas.microsoft.com/office/powerpoint/2010/main" val="1286502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Among other questions, the survey asked about drought mitigation and assistance behaviors asking the respondent if members of the household took various actions in response to water shortages and, if the drought continues, additional actions that could be taken.</a:t>
            </a:r>
          </a:p>
          <a:p>
            <a:pPr marL="171450" indent="-171450">
              <a:buFont typeface="Arial" panose="020B0604020202020204" pitchFamily="34" charset="0"/>
              <a:buChar char="•"/>
            </a:pPr>
            <a:endParaRPr lang="en-US" dirty="0"/>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Tulare County conducted two simultaneous CASPERs, one in the northern part of the county and one in the southern part.</a:t>
            </a:r>
          </a:p>
          <a:p>
            <a:pPr marL="285750" indent="-285750" algn="l">
              <a:buFont typeface="Arial" panose="020B0604020202020204" pitchFamily="34" charset="0"/>
              <a:buChar char="•"/>
            </a:pPr>
            <a:endParaRPr lang="en-US" sz="1800" b="0" i="0" u="none" strike="noStrike" baseline="0" dirty="0">
              <a:latin typeface="Calibri" panose="020F0502020204030204" pitchFamily="34" charset="0"/>
            </a:endParaRPr>
          </a:p>
          <a:p>
            <a:pPr marL="171450" indent="-171450" algn="l">
              <a:buFont typeface="Arial" panose="020B0604020202020204" pitchFamily="34" charset="0"/>
              <a:buChar char="•"/>
            </a:pPr>
            <a:r>
              <a:rPr lang="en-US" dirty="0"/>
              <a:t>Both Tulare and Mariposa counties implemented Incident Command System (ICS) to conduct the drought CASPERs. Additionally, Tulare used its Emergency Operations Center (EOC) location as the Incident Command Post, and Mariposa exercised its Public Health Emergency Preparedness (PHEP) capabilities.</a:t>
            </a:r>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a:p>
        </p:txBody>
      </p:sp>
    </p:spTree>
    <p:extLst>
      <p:ext uri="{BB962C8B-B14F-4D97-AF65-F5344CB8AC3E}">
        <p14:creationId xmlns:p14="http://schemas.microsoft.com/office/powerpoint/2010/main" val="2381433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Communities and individuals must have the behavioral health support to be able to return an optimal level of function.</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To assess how well recovery is occurring and how resilient an entity is, epidemiology can assist with measures of this process. Traditionally, mental health personnel review behavioral health data.</a:t>
            </a:r>
          </a:p>
          <a:p>
            <a:pPr algn="l"/>
            <a:r>
              <a:rPr lang="en-US" sz="1800" b="0" i="0" u="none" strike="noStrike" baseline="0" dirty="0">
                <a:latin typeface="Calibri" panose="020F0502020204030204" pitchFamily="34" charset="0"/>
              </a:rPr>
              <a:t>However, public health has become more involved in assessing behavioral health needs. In addition, there is an increase in trained professionals of both public health and disaster behavioral health, which</a:t>
            </a:r>
          </a:p>
          <a:p>
            <a:pPr algn="l"/>
            <a:r>
              <a:rPr lang="en-US" sz="1800" b="0" i="0" u="none" strike="noStrike" baseline="0" dirty="0">
                <a:latin typeface="Calibri" panose="020F0502020204030204" pitchFamily="34" charset="0"/>
              </a:rPr>
              <a:t>allows for the opportunity to increase response activities.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 after-action meeting and summary should occur to assess the effectiveness of behavioral health interventions. (2) Frequent behavioral health training of responders and volunteers will only benefit disaster planning, response, and recovery initiatives.</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1292948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36</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SERV-OR is Oregon’s roster of licensed physicians, nurses, pharmacists, Emergency Medical Technicians (EMTs), behavioral health providers, respiratory therapists and others who have registered to volunteer in response to local, state, and/or federal emergencies.</a:t>
            </a:r>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807803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 </a:t>
            </a:r>
            <a:r>
              <a:rPr lang="en-US" sz="1200" kern="1200" dirty="0" err="1">
                <a:solidFill>
                  <a:schemeClr val="tx1"/>
                </a:solidFill>
                <a:effectLst/>
                <a:latin typeface="+mn-lt"/>
                <a:ea typeface="+mn-ea"/>
                <a:cs typeface="+mn-cs"/>
              </a:rPr>
              <a:t>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dirty="0"/>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p>
        </p:txBody>
      </p:sp>
      <p:sp>
        <p:nvSpPr>
          <p:cNvPr id="4" name="Slide Number Placeholder 3"/>
          <p:cNvSpPr>
            <a:spLocks noGrp="1"/>
          </p:cNvSpPr>
          <p:nvPr>
            <p:ph type="sldNum" sz="quarter" idx="5"/>
          </p:nvPr>
        </p:nvSpPr>
        <p:spPr/>
        <p:txBody>
          <a:bodyPr/>
          <a:lstStyle/>
          <a:p>
            <a:fld id="{7AB9809B-A908-4B6B-A935-D279B3021BE5}" type="slidenum">
              <a:rPr lang="en-US" smtClean="0"/>
              <a:t>39</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40</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41</a:t>
            </a:fld>
            <a:endParaRPr lang="en-US"/>
          </a:p>
        </p:txBody>
      </p:sp>
    </p:spTree>
    <p:extLst>
      <p:ext uri="{BB962C8B-B14F-4D97-AF65-F5344CB8AC3E}">
        <p14:creationId xmlns:p14="http://schemas.microsoft.com/office/powerpoint/2010/main" val="3879978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latin typeface="Calibri" panose="020F0502020204030204" pitchFamily="34" charset="0"/>
              </a:rPr>
              <a:t>Surveillance findings were shared with leadership, </a:t>
            </a:r>
            <a:r>
              <a:rPr lang="en-US" sz="1200" dirty="0"/>
              <a:t>and they were </a:t>
            </a:r>
            <a:r>
              <a:rPr lang="en-US" sz="1200" b="0" i="0" u="none" strike="noStrike" baseline="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p>
          <a:p>
            <a:r>
              <a:rPr lang="en-US" dirty="0"/>
              <a:t>3</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42</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43</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p>
          <a:p>
            <a:pPr defTabSz="931774">
              <a:defRPr/>
            </a:pPr>
            <a:endParaRPr lang="en-US" baseline="0" dirty="0">
              <a:solidFill>
                <a:srgbClr val="FF0000"/>
              </a:solidFill>
            </a:endParaRPr>
          </a:p>
          <a:p>
            <a:r>
              <a:rPr lang="en-US" dirty="0"/>
              <a:t>This informs our knowledge by</a:t>
            </a:r>
            <a:r>
              <a:rPr lang="en-US" baseline="0" dirty="0"/>
              <a:t> characterizing the injuries and deaths so we can message and inform public on the safe approach.</a:t>
            </a:r>
          </a:p>
          <a:p>
            <a:endParaRPr lang="en-US" baseline="0" dirty="0"/>
          </a:p>
          <a:p>
            <a:r>
              <a:rPr lang="en-US" baseline="0" dirty="0"/>
              <a:t>In this example, l more than half of the injuries and deaths were indirectly related, of these a large portion were due to cleanup and evacuation/seeking shelter.</a:t>
            </a:r>
            <a:endParaRPr lang="en-US" dirty="0"/>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44</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Rapid assessment during the aftermath of large-scale chemical releases resulting in multiple casualties</a:t>
            </a:r>
          </a:p>
          <a:p>
            <a:r>
              <a:rPr lang="en-US" dirty="0"/>
              <a:t>Unlike a CASPER which is a method, ACE is a toolkit and can use any epi approach </a:t>
            </a:r>
          </a:p>
          <a:p>
            <a:r>
              <a:rPr lang="en-US" dirty="0"/>
              <a:t>Toolkit includes: standardized surveys, consent forms, medical chart abstraction form, data entry programs, geospatial analysis tools, and laboratory specimen testing</a:t>
            </a:r>
          </a:p>
          <a:p>
            <a:r>
              <a:rPr lang="en-US" dirty="0"/>
              <a:t>All materials are modifiable and adaptable to local incident needs</a:t>
            </a:r>
          </a:p>
          <a:p>
            <a:r>
              <a:rPr lang="en-US" dirty="0"/>
              <a:t>ATSDR built the ACE program based on lessons learned from the Graniteville, South Carolina, train derailment that released chlorine gas</a:t>
            </a:r>
          </a:p>
          <a:p>
            <a:endParaRPr lang="en-US" dirty="0"/>
          </a:p>
          <a:p>
            <a:r>
              <a:rPr lang="en-US" dirty="0"/>
              <a:t>ACE is public health lane</a:t>
            </a:r>
          </a:p>
          <a:p>
            <a:r>
              <a:rPr lang="en-US" dirty="0"/>
              <a:t>Look at health impacts and root causes of exposure</a:t>
            </a:r>
          </a:p>
          <a:p>
            <a:r>
              <a:rPr lang="en-US" dirty="0"/>
              <a:t>Focus on appropriate response from health perspective</a:t>
            </a:r>
          </a:p>
          <a:p>
            <a:r>
              <a:rPr lang="en-US" dirty="0"/>
              <a:t>Collaborative project with multiple disciplines</a:t>
            </a:r>
          </a:p>
          <a:p>
            <a:endParaRPr lang="en-US" dirty="0"/>
          </a:p>
          <a:p>
            <a:r>
              <a:rPr lang="en-US" dirty="0"/>
              <a:t>Benefits :</a:t>
            </a:r>
          </a:p>
          <a:p>
            <a:r>
              <a:rPr lang="en-US" dirty="0"/>
              <a:t>1. Identify actions to prevent future incidents</a:t>
            </a:r>
          </a:p>
          <a:p>
            <a:r>
              <a:rPr lang="en-US" dirty="0"/>
              <a:t>2. Roster exposed cohort of individuals for further follow-up</a:t>
            </a:r>
          </a:p>
          <a:p>
            <a:r>
              <a:rPr lang="en-US" dirty="0"/>
              <a:t>3. After action and improvement planning for public health and safety response</a:t>
            </a:r>
          </a:p>
          <a:p>
            <a:r>
              <a:rPr lang="en-US" dirty="0"/>
              <a:t>4. Identify health effects in the community, workers, and first responders</a:t>
            </a:r>
          </a:p>
          <a:p>
            <a:r>
              <a:rPr lang="en-US" dirty="0"/>
              <a:t>5. Determine appropriate medical treatment and efficacy of decontamination</a:t>
            </a:r>
          </a:p>
          <a:p>
            <a:r>
              <a:rPr lang="en-US" dirty="0"/>
              <a:t>6. Collaborate with many disciplines PH usually doesn’t cross paths with</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45</a:t>
            </a:fld>
            <a:endParaRPr lang="en-US" dirty="0"/>
          </a:p>
        </p:txBody>
      </p:sp>
    </p:spTree>
    <p:extLst>
      <p:ext uri="{BB962C8B-B14F-4D97-AF65-F5344CB8AC3E}">
        <p14:creationId xmlns:p14="http://schemas.microsoft.com/office/powerpoint/2010/main" val="4181509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Vinyl chloride is a colorless, sweet-smelling gas, the inhalation of which can cause respiratory and neurological symptoms, and, at</a:t>
            </a:r>
          </a:p>
          <a:p>
            <a:r>
              <a:rPr lang="en-US" dirty="0"/>
              <a:t>high concentrations, can cause cardiac dysrhythmia, loss of consciousness, and death.</a:t>
            </a:r>
          </a:p>
          <a:p>
            <a:endParaRPr lang="en-US" dirty="0"/>
          </a:p>
          <a:p>
            <a:pPr marL="628650" lvl="1" indent="-171450">
              <a:buFont typeface="Arial" panose="020B0604020202020204" pitchFamily="34" charset="0"/>
              <a:buChar char="•"/>
            </a:pPr>
            <a:r>
              <a:rPr lang="en-US" dirty="0"/>
              <a:t>58% experienced at least one new or worsening symptom</a:t>
            </a:r>
          </a:p>
          <a:p>
            <a:pPr marL="628650" lvl="1" indent="-171450">
              <a:buFont typeface="Arial" panose="020B0604020202020204" pitchFamily="34" charset="0"/>
              <a:buChar char="•"/>
            </a:pPr>
            <a:r>
              <a:rPr lang="en-US" dirty="0"/>
              <a:t>9% sought medical care</a:t>
            </a:r>
          </a:p>
          <a:p>
            <a:pPr marL="628650" lvl="1" indent="-171450">
              <a:buFont typeface="Arial" panose="020B0604020202020204" pitchFamily="34" charset="0"/>
              <a:buChar char="•"/>
            </a:pPr>
            <a:r>
              <a:rPr lang="en-US" dirty="0"/>
              <a:t>Residents evacuated rather than sheltering in place had fewer symptoms. </a:t>
            </a:r>
          </a:p>
          <a:p>
            <a:pPr marL="628650" lvl="1" indent="-171450">
              <a:buFont typeface="Arial" panose="020B0604020202020204" pitchFamily="34" charset="0"/>
              <a:buChar char="•"/>
            </a:pPr>
            <a:r>
              <a:rPr lang="en-US" dirty="0"/>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preparedness and response cap this meets:</a:t>
            </a:r>
          </a:p>
          <a:p>
            <a:r>
              <a:rPr lang="en-US" b="1" dirty="0"/>
              <a:t>Capability 4: </a:t>
            </a:r>
            <a:r>
              <a:rPr lang="en-US" dirty="0"/>
              <a:t>Emergency Public Information and Warning</a:t>
            </a:r>
          </a:p>
          <a:p>
            <a:r>
              <a:rPr lang="en-US" dirty="0"/>
              <a:t>Inform health alerts and the development of educational materials</a:t>
            </a:r>
          </a:p>
          <a:p>
            <a:endParaRPr lang="en-US" dirty="0"/>
          </a:p>
          <a:p>
            <a:r>
              <a:rPr lang="en-US" b="1" dirty="0"/>
              <a:t>Capability 13: </a:t>
            </a:r>
            <a:r>
              <a:rPr lang="en-US" dirty="0"/>
              <a:t>PH Surveillance and Epidemiological Investigation</a:t>
            </a:r>
          </a:p>
          <a:p>
            <a:r>
              <a:rPr lang="en-US" dirty="0"/>
              <a:t>Monitor trends of illness or injury and provide situation awareness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19900896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a:t>
            </a:r>
            <a:r>
              <a:rPr lang="en-US" baseline="0" dirty="0"/>
              <a:t> hazardous waste sites were flooded during hurricane Harvey. So you can imagine there were all kind of contaminates in the water</a:t>
            </a:r>
            <a:endParaRPr lang="en-US" dirty="0"/>
          </a:p>
          <a:p>
            <a:endParaRPr lang="en-US" dirty="0"/>
          </a:p>
          <a:p>
            <a:r>
              <a:rPr lang="en-US" dirty="0"/>
              <a:t>In this risk</a:t>
            </a:r>
            <a:r>
              <a:rPr lang="en-US" baseline="0" dirty="0"/>
              <a:t> investigation study, an academic partnership provided people in a community in Houston with passive wristbands to measure the exposures.</a:t>
            </a:r>
            <a:endParaRPr lang="en-US" dirty="0"/>
          </a:p>
          <a:p>
            <a:endParaRPr lang="en-US" dirty="0"/>
          </a:p>
          <a:p>
            <a:r>
              <a:rPr lang="en-US" dirty="0"/>
              <a:t>Risk characterization</a:t>
            </a:r>
            <a:r>
              <a:rPr lang="en-US" baseline="0" dirty="0"/>
              <a:t> that informs what type of exposure, where, how much and possible actions/interventions to prevent future exposure.</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49</a:t>
            </a:fld>
            <a:endParaRPr lang="en-US"/>
          </a:p>
        </p:txBody>
      </p:sp>
    </p:spTree>
    <p:extLst>
      <p:ext uri="{BB962C8B-B14F-4D97-AF65-F5344CB8AC3E}">
        <p14:creationId xmlns:p14="http://schemas.microsoft.com/office/powerpoint/2010/main" val="288898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4C4C"/>
                </a:solidFill>
                <a:effectLst/>
              </a:rPr>
              <a:t>The measures included:</a:t>
            </a:r>
          </a:p>
          <a:p>
            <a:pPr lvl="1"/>
            <a:r>
              <a:rPr lang="en-US" sz="2800" b="0" i="0" dirty="0">
                <a:solidFill>
                  <a:srgbClr val="4C4C4C"/>
                </a:solidFill>
                <a:effectLst/>
              </a:rPr>
              <a:t>environmental and social context</a:t>
            </a:r>
          </a:p>
          <a:p>
            <a:pPr lvl="1"/>
            <a:r>
              <a:rPr lang="en-US" sz="2800" b="0" i="0" dirty="0">
                <a:solidFill>
                  <a:srgbClr val="4C4C4C"/>
                </a:solidFill>
                <a:effectLst/>
              </a:rPr>
              <a:t>building structure </a:t>
            </a:r>
          </a:p>
          <a:p>
            <a:pPr lvl="1"/>
            <a:r>
              <a:rPr lang="en-US" sz="2800" b="0" i="0" dirty="0">
                <a:solidFill>
                  <a:srgbClr val="4C4C4C"/>
                </a:solidFill>
                <a:effectLst/>
              </a:rPr>
              <a:t>Risk perception</a:t>
            </a:r>
          </a:p>
          <a:p>
            <a:pPr lvl="1"/>
            <a:r>
              <a:rPr lang="en-US" sz="2800" b="0" i="0" dirty="0">
                <a:solidFill>
                  <a:srgbClr val="4C4C4C"/>
                </a:solidFill>
                <a:effectLst/>
              </a:rPr>
              <a:t>behavioral response (during and after)</a:t>
            </a:r>
          </a:p>
          <a:p>
            <a:pPr lvl="1"/>
            <a:r>
              <a:rPr lang="en-US" sz="2800" b="0" i="0" dirty="0">
                <a:solidFill>
                  <a:srgbClr val="4C4C4C"/>
                </a:solidFill>
                <a:effectLst/>
              </a:rPr>
              <a:t>emotional response</a:t>
            </a:r>
          </a:p>
          <a:p>
            <a:pPr lvl="1"/>
            <a:r>
              <a:rPr lang="en-US" sz="2800" b="0" i="0" dirty="0">
                <a:solidFill>
                  <a:srgbClr val="4C4C4C"/>
                </a:solidFill>
                <a:effectLst/>
              </a:rPr>
              <a:t>risk information channel</a:t>
            </a:r>
          </a:p>
          <a:p>
            <a:pPr lvl="1"/>
            <a:r>
              <a:rPr lang="en-US" sz="2800" b="0" i="0" dirty="0">
                <a:solidFill>
                  <a:srgbClr val="4C4C4C"/>
                </a:solidFill>
                <a:effectLst/>
              </a:rPr>
              <a:t>previous earthquake experience</a:t>
            </a:r>
          </a:p>
          <a:p>
            <a:pPr lvl="1"/>
            <a:r>
              <a:rPr lang="en-US" sz="2800" b="0" i="0" dirty="0">
                <a:solidFill>
                  <a:srgbClr val="4C4C4C"/>
                </a:solidFill>
                <a:effectLst/>
              </a:rPr>
              <a:t>earthquake damage</a:t>
            </a:r>
            <a:endParaRPr lang="en-US" sz="2800"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51</a:t>
            </a:fld>
            <a:endParaRPr lang="en-US"/>
          </a:p>
        </p:txBody>
      </p:sp>
    </p:spTree>
    <p:extLst>
      <p:ext uri="{BB962C8B-B14F-4D97-AF65-F5344CB8AC3E}">
        <p14:creationId xmlns:p14="http://schemas.microsoft.com/office/powerpoint/2010/main" val="35251174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55</a:t>
            </a:fld>
            <a:endParaRPr lang="en-US"/>
          </a:p>
        </p:txBody>
      </p:sp>
    </p:spTree>
    <p:extLst>
      <p:ext uri="{BB962C8B-B14F-4D97-AF65-F5344CB8AC3E}">
        <p14:creationId xmlns:p14="http://schemas.microsoft.com/office/powerpoint/2010/main" val="22890272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63</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64</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65</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66</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25A88-92C2-6A48-AACF-88F196E3564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3F799C8F-13C3-8449-960A-DF42E0D3B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30B2F-BEA0-A04C-A546-A4EC8BEC617B}"/>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F333C-B8F5-7B44-82C0-00F73D8ADA5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990C39B4-C7A8-8647-93B6-31B882F8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0DE92-71A8-FE47-9162-3A4FE60DA45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4731-4718-D345-AF25-1BFD7C3C0E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78DDFE-D244-7845-8416-115A6991D64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8" name="Footer Placeholder 7">
            <a:extLst>
              <a:ext uri="{FF2B5EF4-FFF2-40B4-BE49-F238E27FC236}">
                <a16:creationId xmlns:a16="http://schemas.microsoft.com/office/drawing/2014/main" id="{53717019-1119-E04E-86BE-5C0112616B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EC6CF-D189-874D-AB78-4EB37C635129}"/>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81038-4EEC-EC4B-BD82-EEA28982C5EA}"/>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4" name="Footer Placeholder 3">
            <a:extLst>
              <a:ext uri="{FF2B5EF4-FFF2-40B4-BE49-F238E27FC236}">
                <a16:creationId xmlns:a16="http://schemas.microsoft.com/office/drawing/2014/main" id="{D2F9FB57-DAC8-6940-BBB6-729424652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309A1C-24BE-C449-81E8-1B30C7BC6E7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0A210-B90B-D840-8539-7FA5A8C01FB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3" name="Footer Placeholder 2">
            <a:extLst>
              <a:ext uri="{FF2B5EF4-FFF2-40B4-BE49-F238E27FC236}">
                <a16:creationId xmlns:a16="http://schemas.microsoft.com/office/drawing/2014/main" id="{D2027594-ABCC-A841-8F02-A431DBA31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D23F2-6D66-634D-9F6E-C3568081833C}"/>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8149-2D36-B346-A76A-5A38F04BF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AF6E9-D70D-5341-A6D6-0B2DD8985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1801F-3CD1-DD44-AC99-3CC6719CF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5EB95-28E7-7E4A-8D8A-7ABF81193D1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E01C50C7-0028-8A45-AADA-AE4ADC824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7AEB4-00D6-CC43-A2E9-56055F73F8C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0021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8B514-69F7-F74E-90CE-352A31E14BDD}"/>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AA8E9426-88B1-6F43-AC56-0EA4B4A9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1EC78-0855-1349-B40E-479D621F6E2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787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3100-9196-F440-8981-04B4064117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721A0-A92E-9347-9AEA-D3C690344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BA467-94D4-8D4F-9E53-A97D7707FD3F}"/>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24613B0D-301A-E84D-91A6-8695F500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A1742-6D64-6248-9261-74E80953AFD6}"/>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90793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4DD11-F81B-0F43-8AC6-DFE4861A74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70B34B-FBAF-4C4F-966F-436A649A6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5BB34-21A1-9145-8984-94980A99A1F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6F6FEE0A-D8AE-BE4F-B4A9-25A65377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E73CC-0DFC-2E43-809B-46BDE271996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89737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286" y="362076"/>
            <a:ext cx="10921429"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35286" y="1310902"/>
            <a:ext cx="10921429"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22896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21987" y="2594158"/>
            <a:ext cx="814620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286350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7045117"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7725833" y="1547311"/>
            <a:ext cx="41656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4200446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535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3151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20078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C802B-1D04-2A4F-A713-7A03130E2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30A861F8-DA25-7249-B7ED-F02FBF31C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2861C-1997-EE49-9664-CD8C9F994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0F6-99F8-9A41-BD41-CBC8D16C2521}" type="slidenum">
              <a:rPr lang="en-US" smtClean="0"/>
              <a:t>‹#›</a:t>
            </a:fld>
            <a:endParaRPr lang="en-US"/>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776283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omments" Target="../comments/commen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cdn.ymaws.com/www.cste.org/resource/resmgr/disasterepi/DE_Resource_Guide_Final_v3.pdf" TargetMode="External"/><Relationship Id="rId2" Type="http://schemas.openxmlformats.org/officeDocument/2006/relationships/hyperlink" Target="https://www.cste.org/page/epidisaster" TargetMode="Externa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omments" Target="../comments/comment11.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41.png"/><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1524000" y="1134000"/>
            <a:ext cx="9144000" cy="2387600"/>
          </a:xfrm>
        </p:spPr>
        <p:txBody>
          <a:bodyPr>
            <a:normAutofit/>
          </a:bodyPr>
          <a:lstStyle/>
          <a:p>
            <a:r>
              <a:rPr lang="en-US" dirty="0">
                <a:solidFill>
                  <a:schemeClr val="bg1"/>
                </a:solidFill>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613675"/>
            <a:ext cx="9144000" cy="991881"/>
          </a:xfrm>
        </p:spPr>
        <p:txBody>
          <a:bodyPr>
            <a:normAutofit/>
          </a:bodyPr>
          <a:lstStyle/>
          <a:p>
            <a:r>
              <a:rPr lang="en-US" sz="3200" dirty="0">
                <a:solidFill>
                  <a:schemeClr val="bg1"/>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a:xfrm>
            <a:off x="1676400" y="298013"/>
            <a:ext cx="10515600" cy="1325563"/>
          </a:xfrm>
        </p:spPr>
        <p:txBody>
          <a:bodyPr/>
          <a:lstStyle/>
          <a:p>
            <a:r>
              <a:rPr lang="en-US" dirty="0"/>
              <a:t>Our 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a:xfrm>
            <a:off x="1769378" y="1830839"/>
            <a:ext cx="10515600" cy="4351338"/>
          </a:xfrm>
        </p:spPr>
        <p:txBody>
          <a:bodyPr/>
          <a:lstStyle/>
          <a:p>
            <a:r>
              <a:rPr lang="en-US" dirty="0"/>
              <a:t>Andrew Adams, Senior Program Analyst, Council of State and Territorial Epidemiologists </a:t>
            </a:r>
          </a:p>
          <a:p>
            <a:endParaRPr lang="en-US" dirty="0"/>
          </a:p>
          <a:p>
            <a:r>
              <a:rPr lang="en-US" dirty="0"/>
              <a:t>Svetlana Smorodinsky, Disaster Epidemiologist, California Department of Public Health, CSTE Disaster Epidemiology Subcommittee Co-Chair </a:t>
            </a:r>
          </a:p>
          <a:p>
            <a:endParaRPr lang="en-US" dirty="0"/>
          </a:p>
          <a:p>
            <a:r>
              <a:rPr lang="en-US" dirty="0"/>
              <a:t>Tess Konen,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a:xfrm>
            <a:off x="1819712" y="365125"/>
            <a:ext cx="10515600" cy="1325563"/>
          </a:xfrm>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19712" y="1690688"/>
            <a:ext cx="10515600" cy="4793289"/>
          </a:xfrm>
        </p:spPr>
        <p:txBody>
          <a:bodyPr>
            <a:normAutofit/>
          </a:bodyPr>
          <a:lstStyle/>
          <a:p>
            <a:r>
              <a:rPr lang="en-US" dirty="0"/>
              <a:t>Define disaster epidemiology and its role in all phases of the emergency management cycle</a:t>
            </a:r>
          </a:p>
          <a:p>
            <a:r>
              <a:rPr lang="en-US" dirty="0"/>
              <a:t>Explain how disaster epidemiology can assist state and local agencies in responding to emerging public health threats</a:t>
            </a:r>
          </a:p>
          <a:p>
            <a:r>
              <a:rPr lang="en-US" dirty="0"/>
              <a:t>Showcase how disaster epidemiology meets PHEP Capability requirements and integrates with Emergency Management </a:t>
            </a:r>
          </a:p>
          <a:p>
            <a:r>
              <a:rPr lang="en-US" dirty="0"/>
              <a:t>Identify methods to be used in recovery and the benefits and challenges of using and collecting data in the recovery phase </a:t>
            </a:r>
          </a:p>
          <a:p>
            <a:r>
              <a:rPr lang="en-US" dirty="0"/>
              <a:t>Engage with colleagues on experiences and challenges in utilizing data to inform community recovery efforts </a:t>
            </a:r>
          </a:p>
          <a:p>
            <a:endParaRPr lang="en-US" dirty="0"/>
          </a:p>
          <a:p>
            <a:endParaRPr lang="en-US" dirty="0"/>
          </a:p>
        </p:txBody>
      </p:sp>
    </p:spTree>
    <p:extLst>
      <p:ext uri="{BB962C8B-B14F-4D97-AF65-F5344CB8AC3E}">
        <p14:creationId xmlns:p14="http://schemas.microsoft.com/office/powerpoint/2010/main" val="379812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a:xfrm>
            <a:off x="1802934" y="369523"/>
            <a:ext cx="10515600" cy="1325563"/>
          </a:xfrm>
        </p:spPr>
        <p:txBody>
          <a:bodyPr/>
          <a:lstStyle/>
          <a:p>
            <a:r>
              <a:rPr lang="en-US" dirty="0"/>
              <a:t>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a:xfrm>
            <a:off x="1878434" y="1830839"/>
            <a:ext cx="10191646" cy="4402813"/>
          </a:xfrm>
        </p:spPr>
        <p:txBody>
          <a:bodyPr>
            <a:normAutofit/>
          </a:bodyPr>
          <a:lstStyle/>
          <a:p>
            <a:r>
              <a:rPr lang="en-US" dirty="0"/>
              <a:t>Define Disaster Epidemiology (DE)</a:t>
            </a:r>
          </a:p>
          <a:p>
            <a:r>
              <a:rPr lang="en-US" dirty="0"/>
              <a:t>Explain its role in the Emergency Management Cycle</a:t>
            </a:r>
          </a:p>
          <a:p>
            <a:r>
              <a:rPr lang="en-US" dirty="0"/>
              <a:t>Describe how DE methods can used to achieve Public Health Emergency Preparedness and Response Capabilities</a:t>
            </a:r>
          </a:p>
          <a:p>
            <a:r>
              <a:rPr lang="en-US" dirty="0"/>
              <a:t>Share case studies of DE methods used for recovery </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a:xfrm>
            <a:off x="1811323" y="377912"/>
            <a:ext cx="10515600" cy="1325563"/>
          </a:xfrm>
        </p:spPr>
        <p:txBody>
          <a:bodyPr/>
          <a:lstStyle/>
          <a:p>
            <a:r>
              <a:rPr lang="en-US" dirty="0" err="1"/>
              <a:t>Slido</a:t>
            </a:r>
            <a:r>
              <a:rPr lang="en-US" dirty="0"/>
              <a:t> Info &amp; Question 1</a:t>
            </a:r>
          </a:p>
        </p:txBody>
      </p:sp>
      <p:sp>
        <p:nvSpPr>
          <p:cNvPr id="5" name="Content Placeholder 4">
            <a:extLst>
              <a:ext uri="{FF2B5EF4-FFF2-40B4-BE49-F238E27FC236}">
                <a16:creationId xmlns:a16="http://schemas.microsoft.com/office/drawing/2014/main" id="{BA98048A-7C52-79DD-C7DD-9D36215A6237}"/>
              </a:ext>
            </a:extLst>
          </p:cNvPr>
          <p:cNvSpPr>
            <a:spLocks noGrp="1"/>
          </p:cNvSpPr>
          <p:nvPr>
            <p:ph idx="1"/>
          </p:nvPr>
        </p:nvSpPr>
        <p:spPr>
          <a:xfrm>
            <a:off x="1811323" y="1917904"/>
            <a:ext cx="10515600" cy="4351338"/>
          </a:xfrm>
        </p:spPr>
        <p:txBody>
          <a:bodyPr/>
          <a:lstStyle/>
          <a:p>
            <a:endParaRPr lang="en-US" dirty="0"/>
          </a:p>
        </p:txBody>
      </p:sp>
    </p:spTree>
    <p:extLst>
      <p:ext uri="{BB962C8B-B14F-4D97-AF65-F5344CB8AC3E}">
        <p14:creationId xmlns:p14="http://schemas.microsoft.com/office/powerpoint/2010/main" val="3335583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pPr algn="ct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439042" y="1690688"/>
            <a:ext cx="5903852" cy="4351338"/>
          </a:xfrm>
          <a:prstGeom prst="rect">
            <a:avLst/>
          </a:prstGeom>
        </p:spPr>
      </p:pic>
    </p:spTree>
    <p:extLst>
      <p:ext uri="{BB962C8B-B14F-4D97-AF65-F5344CB8AC3E}">
        <p14:creationId xmlns:p14="http://schemas.microsoft.com/office/powerpoint/2010/main" val="2197055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a:xfrm>
            <a:off x="1887354" y="393366"/>
            <a:ext cx="10515600" cy="1325563"/>
          </a:xfrm>
        </p:spPr>
        <p:txBody>
          <a:bodyPr/>
          <a:lstStyle/>
          <a:p>
            <a:r>
              <a:rPr lang="en-US" dirty="0"/>
              <a:t>What is Disaster Epidemiology?</a:t>
            </a:r>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a:xfrm>
            <a:off x="1887354" y="1575664"/>
            <a:ext cx="10304646" cy="946451"/>
          </a:xfrm>
        </p:spPr>
        <p:txBody>
          <a:bodyPr>
            <a:normAutofit/>
          </a:bodyPr>
          <a:lstStyle/>
          <a:p>
            <a:pPr marL="0" indent="0">
              <a:buNone/>
            </a:pPr>
            <a:r>
              <a:rPr lang="en-US" dirty="0"/>
              <a:t>The use of epidemiology to assess the short- and long-term adverse effects of disasters and to predict consequences of future disasters</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a:blip r:embed="rId3"/>
          <a:stretch>
            <a:fillRect/>
          </a:stretch>
        </p:blipFill>
        <p:spPr>
          <a:xfrm>
            <a:off x="1997677" y="2868328"/>
            <a:ext cx="2462997" cy="1402202"/>
          </a:xfrm>
          <a:prstGeom prst="rect">
            <a:avLst/>
          </a:prstGeom>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42056" y="4842618"/>
            <a:ext cx="2462997" cy="1660927"/>
          </a:xfrm>
          <a:prstGeom prst="rect">
            <a:avLst/>
          </a:prstGeom>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5461805" y="4012247"/>
            <a:ext cx="2472523" cy="1660743"/>
          </a:xfrm>
          <a:prstGeom prst="rect">
            <a:avLst/>
          </a:prstGeom>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a:blip r:embed="rId6"/>
          <a:stretch>
            <a:fillRect/>
          </a:stretch>
        </p:blipFill>
        <p:spPr>
          <a:xfrm>
            <a:off x="8919000" y="2784775"/>
            <a:ext cx="2472523" cy="1601637"/>
          </a:xfrm>
          <a:prstGeom prst="rect">
            <a:avLst/>
          </a:prstGeom>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8919000" y="4754531"/>
            <a:ext cx="2472523" cy="1710103"/>
          </a:xfrm>
          <a:prstGeom prst="rect">
            <a:avLst/>
          </a:prstGeom>
        </p:spPr>
      </p:pic>
    </p:spTree>
    <p:extLst>
      <p:ext uri="{BB962C8B-B14F-4D97-AF65-F5344CB8AC3E}">
        <p14:creationId xmlns:p14="http://schemas.microsoft.com/office/powerpoint/2010/main" val="79534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a:xfrm>
            <a:off x="2025444" y="365125"/>
            <a:ext cx="9694608" cy="1325563"/>
          </a:xfrm>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41091" y="1825625"/>
            <a:ext cx="10515600" cy="4351338"/>
          </a:xfrm>
        </p:spPr>
        <p:txBody>
          <a:bodyPr/>
          <a:lstStyle/>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5600"/>
              </a:lnSpc>
              <a:spcBef>
                <a:spcPts val="0"/>
              </a:spcBef>
            </a:pPr>
            <a:r>
              <a:rPr lang="en-US" dirty="0"/>
              <a:t>Provides situational awareness</a:t>
            </a:r>
          </a:p>
          <a:p>
            <a:pPr>
              <a:lnSpc>
                <a:spcPts val="5600"/>
              </a:lnSpc>
              <a:spcBef>
                <a:spcPts val="0"/>
              </a:spcBef>
            </a:pPr>
            <a:r>
              <a:rPr lang="en-US" dirty="0"/>
              <a:t>Assesses the short- and long-term adverse health effects of disasters </a:t>
            </a:r>
          </a:p>
          <a:p>
            <a:pPr>
              <a:lnSpc>
                <a:spcPts val="5600"/>
              </a:lnSpc>
              <a:spcBef>
                <a:spcPts val="0"/>
              </a:spcBef>
            </a:pPr>
            <a:r>
              <a:rPr lang="en-US" dirty="0"/>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a:xfrm>
            <a:off x="1809134" y="365125"/>
            <a:ext cx="9733937" cy="1325563"/>
          </a:xfrm>
        </p:spPr>
        <p:txBody>
          <a:bodyPr>
            <a:normAutofit/>
          </a:bodyPr>
          <a:lstStyle/>
          <a:p>
            <a:r>
              <a:rPr lang="en-US" sz="3600"/>
              <a:t>Disaster Epidemiology takes an All-Hazard approach</a:t>
            </a:r>
            <a:endParaRPr lang="en-US" sz="3600" dirty="0"/>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a:blip r:embed="rId3"/>
          <a:stretch>
            <a:fillRect/>
          </a:stretch>
        </p:blipFill>
        <p:spPr>
          <a:xfrm>
            <a:off x="1809134" y="1204239"/>
            <a:ext cx="4312870" cy="3032611"/>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7428301" y="1139716"/>
            <a:ext cx="4114769" cy="3169710"/>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1809134" y="3810887"/>
            <a:ext cx="4446345" cy="3161659"/>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7453778" y="3819229"/>
            <a:ext cx="4312870" cy="3153317"/>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a:xfrm>
            <a:off x="2089484" y="365125"/>
            <a:ext cx="10515600" cy="1325563"/>
          </a:xfrm>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3354405" y="2276013"/>
            <a:ext cx="7172325" cy="3885675"/>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2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1906661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a:xfrm>
            <a:off x="2057400" y="286467"/>
            <a:ext cx="10515600" cy="1325563"/>
          </a:xfrm>
        </p:spPr>
        <p:txBody>
          <a:bodyPr/>
          <a:lstStyle/>
          <a:p>
            <a:r>
              <a:rPr lang="en-US" dirty="0"/>
              <a:t>DE and Incident Command System (ICS)</a:t>
            </a:r>
          </a:p>
        </p:txBody>
      </p:sp>
      <p:sp>
        <p:nvSpPr>
          <p:cNvPr id="3" name="Content Placeholder 2">
            <a:extLst>
              <a:ext uri="{FF2B5EF4-FFF2-40B4-BE49-F238E27FC236}">
                <a16:creationId xmlns:a16="http://schemas.microsoft.com/office/drawing/2014/main" id="{A57C353C-50D3-4593-BCAD-460A2F17EE92}"/>
              </a:ext>
            </a:extLst>
          </p:cNvPr>
          <p:cNvSpPr>
            <a:spLocks noGrp="1"/>
          </p:cNvSpPr>
          <p:nvPr>
            <p:ph idx="1"/>
          </p:nvPr>
        </p:nvSpPr>
        <p:spPr>
          <a:xfrm>
            <a:off x="2057400" y="1844829"/>
            <a:ext cx="9296400" cy="4351338"/>
          </a:xfrm>
        </p:spPr>
        <p:txBody>
          <a:bodyPr>
            <a:normAutofit/>
          </a:bodyPr>
          <a:lstStyle/>
          <a:p>
            <a:pPr>
              <a:lnSpc>
                <a:spcPct val="100000"/>
              </a:lnSpc>
            </a:pPr>
            <a:r>
              <a:rPr lang="en-US" altLang="en-US" dirty="0"/>
              <a:t>ICS links DE to Medical Unit</a:t>
            </a:r>
          </a:p>
          <a:p>
            <a:pPr>
              <a:lnSpc>
                <a:spcPct val="100000"/>
              </a:lnSpc>
            </a:pPr>
            <a:r>
              <a:rPr lang="en-US" altLang="en-US" dirty="0"/>
              <a:t>Foundational part of </a:t>
            </a:r>
            <a:r>
              <a:rPr lang="en-US" altLang="en-US" b="1" dirty="0"/>
              <a:t>ESF-8</a:t>
            </a:r>
            <a:r>
              <a:rPr lang="en-US" altLang="en-US" dirty="0"/>
              <a:t> as it relates to PH planning and response</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p:txBody>
      </p:sp>
    </p:spTree>
    <p:extLst>
      <p:ext uri="{BB962C8B-B14F-4D97-AF65-F5344CB8AC3E}">
        <p14:creationId xmlns:p14="http://schemas.microsoft.com/office/powerpoint/2010/main" val="105962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a:xfrm>
            <a:off x="1916430" y="365125"/>
            <a:ext cx="10515600" cy="1325563"/>
          </a:xfrm>
        </p:spPr>
        <p:txBody>
          <a:bodyPr/>
          <a:lstStyle/>
          <a:p>
            <a:r>
              <a:rPr lang="en-US" dirty="0"/>
              <a:t>Conceptual Framework</a:t>
            </a:r>
          </a:p>
        </p:txBody>
      </p:sp>
      <p:sp>
        <p:nvSpPr>
          <p:cNvPr id="3" name="Content Placeholder 2">
            <a:extLst>
              <a:ext uri="{FF2B5EF4-FFF2-40B4-BE49-F238E27FC236}">
                <a16:creationId xmlns:a16="http://schemas.microsoft.com/office/drawing/2014/main" id="{689DB5DC-F24C-494C-866B-19727F301144}"/>
              </a:ext>
            </a:extLst>
          </p:cNvPr>
          <p:cNvSpPr>
            <a:spLocks noGrp="1"/>
          </p:cNvSpPr>
          <p:nvPr>
            <p:ph idx="1"/>
          </p:nvPr>
        </p:nvSpPr>
        <p:spPr>
          <a:xfrm>
            <a:off x="1912620" y="1985645"/>
            <a:ext cx="9825990" cy="4351338"/>
          </a:xfrm>
        </p:spPr>
        <p:txBody>
          <a:bodyPr/>
          <a:lstStyle/>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Tree>
    <p:extLst>
      <p:ext uri="{BB962C8B-B14F-4D97-AF65-F5344CB8AC3E}">
        <p14:creationId xmlns:p14="http://schemas.microsoft.com/office/powerpoint/2010/main" val="178892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sunburst chart&#10;&#10;Description automatically generated">
            <a:extLst>
              <a:ext uri="{FF2B5EF4-FFF2-40B4-BE49-F238E27FC236}">
                <a16:creationId xmlns:a16="http://schemas.microsoft.com/office/drawing/2014/main" id="{92D454F1-3982-12C2-C559-2B85956B0019}"/>
              </a:ext>
            </a:extLst>
          </p:cNvPr>
          <p:cNvPicPr>
            <a:picLocks noChangeAspect="1"/>
          </p:cNvPicPr>
          <p:nvPr/>
        </p:nvPicPr>
        <p:blipFill>
          <a:blip r:embed="rId2"/>
          <a:stretch>
            <a:fillRect/>
          </a:stretch>
        </p:blipFill>
        <p:spPr>
          <a:xfrm>
            <a:off x="4186106" y="1134949"/>
            <a:ext cx="4842584" cy="4525762"/>
          </a:xfrm>
          <a:prstGeom prst="rect">
            <a:avLst/>
          </a:prstGeom>
        </p:spPr>
      </p:pic>
    </p:spTree>
    <p:extLst>
      <p:ext uri="{BB962C8B-B14F-4D97-AF65-F5344CB8AC3E}">
        <p14:creationId xmlns:p14="http://schemas.microsoft.com/office/powerpoint/2010/main" val="3215801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205651"/>
            <a:ext cx="6775938"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206154" y="1678139"/>
            <a:ext cx="2197345" cy="1300715"/>
          </a:xfrm>
        </p:spPr>
        <p:txBody>
          <a:bodyPr/>
          <a:lstStyle/>
          <a:p>
            <a:pPr marL="0" indent="0">
              <a:buNone/>
            </a:pPr>
            <a:r>
              <a:rPr lang="en-US" dirty="0">
                <a:solidFill>
                  <a:schemeClr val="tx2"/>
                </a:solidFill>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5441156" y="5557286"/>
            <a:ext cx="1309688"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81201" y="1678139"/>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182205"/>
            <a:ext cx="6178060"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Disaster epidemiology activities</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100646" y="1326446"/>
            <a:ext cx="2317972" cy="1763118"/>
          </a:xfrm>
        </p:spPr>
        <p:txBody>
          <a:bodyPr>
            <a:normAutofit lnSpcReduction="10000"/>
          </a:bodyPr>
          <a:lstStyle/>
          <a:p>
            <a:pPr marL="0" indent="0">
              <a:spcBef>
                <a:spcPct val="20000"/>
              </a:spcBef>
              <a:buNone/>
            </a:pPr>
            <a:r>
              <a:rPr lang="en-US" sz="1900" b="1" dirty="0">
                <a:solidFill>
                  <a:srgbClr val="101957"/>
                </a:solidFill>
              </a:rPr>
              <a:t>Pre-disaster:</a:t>
            </a:r>
          </a:p>
          <a:p>
            <a:pPr marL="0" indent="0">
              <a:spcBef>
                <a:spcPct val="20000"/>
              </a:spcBef>
              <a:buNone/>
            </a:pPr>
            <a:endParaRPr lang="en-US" sz="1900" b="1" dirty="0">
              <a:solidFill>
                <a:srgbClr val="101957"/>
              </a:solidFill>
            </a:endParaRPr>
          </a:p>
          <a:p>
            <a:pPr>
              <a:spcBef>
                <a:spcPct val="20000"/>
              </a:spcBef>
            </a:pPr>
            <a:r>
              <a:rPr lang="en-US" sz="1900" b="1" dirty="0">
                <a:solidFill>
                  <a:srgbClr val="101957"/>
                </a:solidFill>
              </a:rPr>
              <a:t>Epidemiology investigations </a:t>
            </a:r>
          </a:p>
          <a:p>
            <a:pPr>
              <a:spcBef>
                <a:spcPct val="20000"/>
              </a:spcBef>
            </a:pPr>
            <a:r>
              <a:rPr lang="en-US" sz="1900" b="1" dirty="0">
                <a:solidFill>
                  <a:srgbClr val="101957"/>
                </a:solidFill>
              </a:rPr>
              <a:t>Evaluation and risk studies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2795897" y="4554688"/>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Disaster:</a:t>
            </a:r>
          </a:p>
          <a:p>
            <a:r>
              <a:rPr lang="en-US" sz="1900" b="1"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Responders</a:t>
            </a:r>
          </a:p>
          <a:p>
            <a:r>
              <a:rPr lang="en-US" sz="1900" b="1" dirty="0">
                <a:latin typeface="Arial" panose="020B0604020202020204" pitchFamily="34" charset="0"/>
                <a:cs typeface="Arial" panose="020B0604020202020204" pitchFamily="34" charset="0"/>
              </a:rPr>
              <a:t>Rapid needs assessments</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Post-disaster:</a:t>
            </a:r>
          </a:p>
          <a:p>
            <a:r>
              <a:rPr lang="en-US" sz="1800" b="1" dirty="0">
                <a:latin typeface="Arial" panose="020B0604020202020204" pitchFamily="34" charset="0"/>
                <a:cs typeface="Arial" panose="020B0604020202020204" pitchFamily="34" charset="0"/>
              </a:rPr>
              <a:t>Tracking</a:t>
            </a:r>
          </a:p>
          <a:p>
            <a:r>
              <a:rPr lang="en-US" sz="1900" b="1"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258860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9900920" cy="2852737"/>
          </a:xfrm>
        </p:spPr>
        <p:txBody>
          <a:bodyPr>
            <a:normAutofit/>
          </a:bodyPr>
          <a:lstStyle/>
          <a:p>
            <a:r>
              <a:rPr lang="en-US" dirty="0"/>
              <a:t>Disaster Epidemiology PHEP Capabilities</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a:xfrm>
            <a:off x="1931670" y="365125"/>
            <a:ext cx="942213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931670" y="1833880"/>
            <a:ext cx="6812280" cy="4351338"/>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9575" y="1690688"/>
            <a:ext cx="2472579" cy="3177598"/>
          </a:xfrm>
          <a:prstGeom prst="rect">
            <a:avLst/>
          </a:prstGeom>
          <a:ln w="38100">
            <a:solidFill>
              <a:schemeClr val="bg1"/>
            </a:solidFill>
          </a:ln>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a:xfrm>
            <a:off x="1798320" y="2622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a:xfrm>
            <a:off x="1798320" y="1825625"/>
            <a:ext cx="10515600" cy="4351338"/>
          </a:xfrm>
        </p:spPr>
        <p:txBody>
          <a:bodyPr>
            <a:normAutofit lnSpcReduction="10000"/>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a:xfrm>
            <a:off x="1901190" y="1479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901190" y="1379855"/>
            <a:ext cx="10515600" cy="4351338"/>
          </a:xfrm>
        </p:spPr>
        <p:txBody>
          <a:bodyPr>
            <a:normAutofit fontScale="92500" lnSpcReduction="10000"/>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	</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a:p>
            <a:endParaRPr lang="en-US" dirty="0"/>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a:xfrm>
            <a:off x="1992630" y="365125"/>
            <a:ext cx="936117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a:xfrm>
            <a:off x="1992630" y="1683385"/>
            <a:ext cx="9997440" cy="4351338"/>
          </a:xfrm>
        </p:spPr>
        <p:txBody>
          <a:bodyPr>
            <a:normAutofit lnSpcReduction="10000"/>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a:xfrm>
            <a:off x="2004060" y="365125"/>
            <a:ext cx="934974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a:xfrm>
            <a:off x="2004060" y="1833880"/>
            <a:ext cx="10515600" cy="4351338"/>
          </a:xfrm>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3</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147827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a:xfrm>
            <a:off x="1844040" y="250825"/>
            <a:ext cx="10515600" cy="1325563"/>
          </a:xfrm>
        </p:spPr>
        <p:txBody>
          <a:bodyPr/>
          <a:lstStyle/>
          <a:p>
            <a:r>
              <a:rPr lang="en-US" dirty="0"/>
              <a:t>Defining recovery period</a:t>
            </a:r>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a:xfrm>
            <a:off x="1935480" y="1607503"/>
            <a:ext cx="9917430" cy="4351338"/>
          </a:xfrm>
        </p:spPr>
        <p:txBody>
          <a:bodyPr>
            <a:noAutofit/>
          </a:bodyPr>
          <a:lstStyle/>
          <a:p>
            <a:pPr>
              <a:lnSpc>
                <a:spcPct val="100000"/>
              </a:lnSpc>
            </a:pPr>
            <a:r>
              <a:rPr lang="en-US" b="0" i="0" dirty="0">
                <a:solidFill>
                  <a:srgbClr val="000000"/>
                </a:solidFill>
                <a:effectLst/>
              </a:rPr>
              <a:t>Restore critical community functions and begin to manage stabilization efforts. </a:t>
            </a:r>
          </a:p>
          <a:p>
            <a:pPr>
              <a:lnSpc>
                <a:spcPct val="100000"/>
              </a:lnSpc>
            </a:pPr>
            <a:endParaRPr lang="en-US" b="0" i="0" dirty="0">
              <a:solidFill>
                <a:srgbClr val="000000"/>
              </a:solidFill>
              <a:effectLst/>
            </a:endParaRPr>
          </a:p>
          <a:p>
            <a:pPr>
              <a:lnSpc>
                <a:spcPct val="100000"/>
              </a:lnSpc>
            </a:pPr>
            <a:r>
              <a:rPr lang="en-US" dirty="0">
                <a:solidFill>
                  <a:srgbClr val="000000"/>
                </a:solidFill>
              </a:rPr>
              <a:t>The goal of the recovery phase is to bring the affected area back to some degree of normalcy. </a:t>
            </a:r>
          </a:p>
          <a:p>
            <a:pPr>
              <a:lnSpc>
                <a:spcPct val="100000"/>
              </a:lnSpc>
            </a:pPr>
            <a:endParaRPr lang="en-US" b="0" i="0" dirty="0">
              <a:solidFill>
                <a:srgbClr val="000000"/>
              </a:solidFill>
              <a:effectLst/>
            </a:endParaRPr>
          </a:p>
          <a:p>
            <a:pPr>
              <a:lnSpc>
                <a:spcPct val="100000"/>
              </a:lnSpc>
            </a:pPr>
            <a:r>
              <a:rPr lang="en-US" b="0" i="0" dirty="0">
                <a:solidFill>
                  <a:srgbClr val="000000"/>
                </a:solidFill>
                <a:effectLst/>
              </a:rPr>
              <a:t>The recovery phase begins immediately after the threat to human life has subsided. Often in the late stages of the response and then transfers the efforts into routine work.</a:t>
            </a:r>
          </a:p>
        </p:txBody>
      </p:sp>
    </p:spTree>
    <p:extLst>
      <p:ext uri="{BB962C8B-B14F-4D97-AF65-F5344CB8AC3E}">
        <p14:creationId xmlns:p14="http://schemas.microsoft.com/office/powerpoint/2010/main" val="829963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Recovery</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651710"/>
            <a:ext cx="5157787" cy="4184483"/>
          </a:xfrm>
        </p:spPr>
        <p:txBody>
          <a:bodyPr>
            <a:normAutofit fontScale="92500" lnSpcReduction="10000"/>
          </a:bodyPr>
          <a:lstStyle/>
          <a:p>
            <a:r>
              <a:rPr lang="en-US" sz="3400" dirty="0"/>
              <a:t>Public Health Surveillance &amp; Tracking Systems </a:t>
            </a:r>
          </a:p>
          <a:p>
            <a:endParaRPr lang="en-US" sz="2400" dirty="0"/>
          </a:p>
          <a:p>
            <a:r>
              <a:rPr lang="en-US" sz="3400" dirty="0"/>
              <a:t>Registries</a:t>
            </a:r>
          </a:p>
          <a:p>
            <a:endParaRPr lang="en-US" sz="2400" dirty="0"/>
          </a:p>
          <a:p>
            <a:r>
              <a:rPr lang="en-US" sz="3400" dirty="0"/>
              <a:t>Rapid Needs Assessments </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92500" lnSpcReduction="10000"/>
          </a:bodyPr>
          <a:lstStyle/>
          <a:p>
            <a:r>
              <a:rPr lang="en-US" sz="3200" dirty="0"/>
              <a:t>Determine health impact from incident</a:t>
            </a:r>
          </a:p>
          <a:p>
            <a:endParaRPr lang="en-US" sz="3200" dirty="0"/>
          </a:p>
          <a:p>
            <a:r>
              <a:rPr lang="en-US" sz="3200" dirty="0"/>
              <a:t>Monitor for long-term health consequences</a:t>
            </a:r>
          </a:p>
          <a:p>
            <a:r>
              <a:rPr lang="en-US" sz="3200" dirty="0"/>
              <a:t>Identify on-going community needs </a:t>
            </a:r>
          </a:p>
          <a:p>
            <a:r>
              <a:rPr lang="en-US" sz="3200" dirty="0"/>
              <a:t>Study public health impacts and evaluate interventions </a:t>
            </a:r>
          </a:p>
        </p:txBody>
      </p:sp>
    </p:spTree>
    <p:extLst>
      <p:ext uri="{BB962C8B-B14F-4D97-AF65-F5344CB8AC3E}">
        <p14:creationId xmlns:p14="http://schemas.microsoft.com/office/powerpoint/2010/main" val="3257311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case studies in recovery</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4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a:xfrm>
            <a:off x="2091690" y="365125"/>
            <a:ext cx="9262110" cy="1325563"/>
          </a:xfrm>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a:xfrm>
            <a:off x="2091690" y="1690688"/>
            <a:ext cx="6652260" cy="4351338"/>
          </a:xfrm>
        </p:spPr>
        <p:txBody>
          <a:bodyPr>
            <a:normAutofit lnSpcReduction="10000"/>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a:t>
            </a:r>
            <a:r>
              <a:rPr lang="en-US" b="1" dirty="0"/>
              <a:t>household-based</a:t>
            </a:r>
            <a:r>
              <a:rPr lang="en-US" dirty="0"/>
              <a:t> information about a community</a:t>
            </a:r>
          </a:p>
          <a:p>
            <a:endParaRPr lang="en-US" dirty="0"/>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a:blip r:embed="rId3"/>
          <a:stretch>
            <a:fillRect/>
          </a:stretch>
        </p:blipFill>
        <p:spPr>
          <a:xfrm>
            <a:off x="8648700" y="1690688"/>
            <a:ext cx="3633531" cy="4651651"/>
          </a:xfrm>
          <a:prstGeom prst="rect">
            <a:avLst/>
          </a:prstGeom>
        </p:spPr>
      </p:pic>
    </p:spTree>
    <p:extLst>
      <p:ext uri="{BB962C8B-B14F-4D97-AF65-F5344CB8AC3E}">
        <p14:creationId xmlns:p14="http://schemas.microsoft.com/office/powerpoint/2010/main" val="132975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a:xfrm>
            <a:off x="2057400" y="365125"/>
            <a:ext cx="9296400" cy="1325563"/>
          </a:xfrm>
        </p:spPr>
        <p:txBody>
          <a:bodyPr/>
          <a:lstStyle/>
          <a:p>
            <a:r>
              <a:rPr lang="en-US" dirty="0"/>
              <a:t>Mitigation CASPER: Drought in California</a:t>
            </a:r>
          </a:p>
        </p:txBody>
      </p:sp>
      <p:sp>
        <p:nvSpPr>
          <p:cNvPr id="3" name="Content Placeholder 2">
            <a:extLst>
              <a:ext uri="{FF2B5EF4-FFF2-40B4-BE49-F238E27FC236}">
                <a16:creationId xmlns:a16="http://schemas.microsoft.com/office/drawing/2014/main" id="{1550C5E1-6C0D-456D-A341-C5F47875D58C}"/>
              </a:ext>
            </a:extLst>
          </p:cNvPr>
          <p:cNvSpPr>
            <a:spLocks noGrp="1"/>
          </p:cNvSpPr>
          <p:nvPr>
            <p:ph idx="1"/>
          </p:nvPr>
        </p:nvSpPr>
        <p:spPr>
          <a:xfrm>
            <a:off x="2057400" y="1825625"/>
            <a:ext cx="5761081" cy="4351338"/>
          </a:xfrm>
        </p:spPr>
        <p:txBody>
          <a:bodyPr/>
          <a:lstStyle/>
          <a:p>
            <a:r>
              <a:rPr lang="en-US" dirty="0"/>
              <a:t>California Department of Public Health collaborated with two severely impacted counties in 2015 to conduct CASPERs to better quantify drought-related population impacts and to inform public health decisions and actions</a:t>
            </a:r>
          </a:p>
          <a:p>
            <a:r>
              <a:rPr lang="en-US" dirty="0"/>
              <a:t>Questionnaire asked about drought mitigation and changes in behavior in response to water shortages</a:t>
            </a:r>
          </a:p>
        </p:txBody>
      </p:sp>
      <p:pic>
        <p:nvPicPr>
          <p:cNvPr id="4" name="Picture 3">
            <a:extLst>
              <a:ext uri="{FF2B5EF4-FFF2-40B4-BE49-F238E27FC236}">
                <a16:creationId xmlns:a16="http://schemas.microsoft.com/office/drawing/2014/main" id="{2ACED863-F20C-47A3-9FCE-8DAA66587A52}"/>
              </a:ext>
            </a:extLst>
          </p:cNvPr>
          <p:cNvPicPr>
            <a:picLocks noChangeAspect="1"/>
          </p:cNvPicPr>
          <p:nvPr/>
        </p:nvPicPr>
        <p:blipFill>
          <a:blip r:embed="rId3"/>
          <a:stretch>
            <a:fillRect/>
          </a:stretch>
        </p:blipFill>
        <p:spPr>
          <a:xfrm>
            <a:off x="7818481" y="1825624"/>
            <a:ext cx="4230847" cy="2917825"/>
          </a:xfrm>
          <a:prstGeom prst="rect">
            <a:avLst/>
          </a:prstGeom>
        </p:spPr>
      </p:pic>
    </p:spTree>
    <p:extLst>
      <p:ext uri="{BB962C8B-B14F-4D97-AF65-F5344CB8AC3E}">
        <p14:creationId xmlns:p14="http://schemas.microsoft.com/office/powerpoint/2010/main" val="528690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2023110" y="365125"/>
            <a:ext cx="9330690" cy="1325563"/>
          </a:xfrm>
        </p:spPr>
        <p:txBody>
          <a:bodyPr/>
          <a:lstStyle/>
          <a:p>
            <a:r>
              <a:rPr lang="en-US" dirty="0"/>
              <a:t>Recovery CASPER: Longitudinal wildfire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2023110" y="1825625"/>
            <a:ext cx="4789170" cy="4351338"/>
          </a:xfrm>
        </p:spPr>
        <p:txBody>
          <a:bodyPr>
            <a:normAutofit lnSpcReduction="10000"/>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a:blip r:embed="rId3"/>
          <a:stretch>
            <a:fillRect/>
          </a:stretch>
        </p:blipFill>
        <p:spPr>
          <a:xfrm>
            <a:off x="6812280" y="1555499"/>
            <a:ext cx="5827941"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5BBB-3333-4C3B-A550-B079AA403771}"/>
              </a:ext>
            </a:extLst>
          </p:cNvPr>
          <p:cNvSpPr>
            <a:spLocks noGrp="1"/>
          </p:cNvSpPr>
          <p:nvPr>
            <p:ph type="title"/>
          </p:nvPr>
        </p:nvSpPr>
        <p:spPr>
          <a:xfrm>
            <a:off x="2171700" y="365125"/>
            <a:ext cx="9182100" cy="1325563"/>
          </a:xfrm>
        </p:spPr>
        <p:txBody>
          <a:bodyPr/>
          <a:lstStyle/>
          <a:p>
            <a:r>
              <a:rPr lang="en-US" dirty="0"/>
              <a:t>Disaster Behavioral Health: Recovery</a:t>
            </a:r>
          </a:p>
        </p:txBody>
      </p:sp>
      <p:sp>
        <p:nvSpPr>
          <p:cNvPr id="3" name="Content Placeholder 2">
            <a:extLst>
              <a:ext uri="{FF2B5EF4-FFF2-40B4-BE49-F238E27FC236}">
                <a16:creationId xmlns:a16="http://schemas.microsoft.com/office/drawing/2014/main" id="{C4980412-29E6-408D-887C-846BA8D3BAFF}"/>
              </a:ext>
            </a:extLst>
          </p:cNvPr>
          <p:cNvSpPr>
            <a:spLocks noGrp="1"/>
          </p:cNvSpPr>
          <p:nvPr>
            <p:ph idx="1"/>
          </p:nvPr>
        </p:nvSpPr>
        <p:spPr>
          <a:xfrm>
            <a:off x="2091690" y="1825625"/>
            <a:ext cx="9262110" cy="4351338"/>
          </a:xfrm>
        </p:spPr>
        <p:txBody>
          <a:bodyPr>
            <a:normAutofit/>
          </a:bodyPr>
          <a:lstStyle/>
          <a:p>
            <a:pPr marL="0" indent="0" algn="l">
              <a:buNone/>
            </a:pPr>
            <a:r>
              <a:rPr lang="en-US" b="0" i="0" u="none" strike="noStrike" baseline="0" dirty="0"/>
              <a:t>Recovery planning for behavioral health includes:</a:t>
            </a:r>
          </a:p>
          <a:p>
            <a:r>
              <a:rPr lang="en-US" b="0" i="0" u="none" strike="noStrike" baseline="0" dirty="0"/>
              <a:t>Assessment of availabilities of behavioral health facilities and programs</a:t>
            </a:r>
          </a:p>
          <a:p>
            <a:r>
              <a:rPr lang="en-US" b="0" i="0" u="none" strike="noStrike" baseline="0" dirty="0"/>
              <a:t>Responding to psychological surge needs</a:t>
            </a:r>
          </a:p>
          <a:p>
            <a:r>
              <a:rPr lang="en-US" b="0" i="0" u="none" strike="noStrike" baseline="0" dirty="0"/>
              <a:t>Engagement of additional behavioral health partners and stakeholders</a:t>
            </a:r>
          </a:p>
          <a:p>
            <a:r>
              <a:rPr lang="en-US" b="0" i="0" u="none" strike="noStrike" baseline="0" dirty="0"/>
              <a:t>Development of behavioral health messaging and guidance</a:t>
            </a:r>
            <a:endParaRPr lang="en-US" dirty="0"/>
          </a:p>
        </p:txBody>
      </p:sp>
    </p:spTree>
    <p:extLst>
      <p:ext uri="{BB962C8B-B14F-4D97-AF65-F5344CB8AC3E}">
        <p14:creationId xmlns:p14="http://schemas.microsoft.com/office/powerpoint/2010/main" val="60883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a:xfrm>
            <a:off x="1988820" y="365125"/>
            <a:ext cx="9364980" cy="1325563"/>
          </a:xfrm>
        </p:spPr>
        <p:txBody>
          <a:bodyPr/>
          <a:lstStyle/>
          <a:p>
            <a:r>
              <a:rPr lang="en-US" sz="4400" dirty="0">
                <a:cs typeface="Arial" panose="020B0604020202020204" pitchFamily="34" charset="0"/>
              </a:rPr>
              <a:t>Responder surveillance</a:t>
            </a:r>
            <a:endParaRPr lang="en-US" dirty="0"/>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1988820" y="1825625"/>
            <a:ext cx="6207868" cy="4351338"/>
          </a:xfrm>
        </p:spPr>
        <p:txBody>
          <a:bodyPr/>
          <a:lstStyle/>
          <a:p>
            <a:r>
              <a:rPr lang="en-US" dirty="0">
                <a:latin typeface="+mn-lt"/>
              </a:rPr>
              <a:t>CDC Emergency Responder Health Monitoring Surveillance (ERHMS) is a health monitoring and surveillance framework for protecting responders through all phases of response</a:t>
            </a:r>
          </a:p>
          <a:p>
            <a:endParaRPr lang="en-US" dirty="0">
              <a:latin typeface="+mn-lt"/>
            </a:endParaRPr>
          </a:p>
          <a:p>
            <a:r>
              <a:rPr lang="en-US" dirty="0">
                <a:latin typeface="+mn-lt"/>
              </a:rPr>
              <a:t>Collaboration with epidemiology, industrial hygiene, and emergency managers</a:t>
            </a:r>
          </a:p>
          <a:p>
            <a:endParaRPr lang="en-US" dirty="0"/>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7933202" y="1497650"/>
            <a:ext cx="4348857" cy="4446401"/>
          </a:xfrm>
          <a:prstGeom prst="rect">
            <a:avLst/>
          </a:prstGeom>
        </p:spPr>
      </p:pic>
    </p:spTree>
    <p:extLst>
      <p:ext uri="{BB962C8B-B14F-4D97-AF65-F5344CB8AC3E}">
        <p14:creationId xmlns:p14="http://schemas.microsoft.com/office/powerpoint/2010/main" val="1568225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Post-disaster mental health assessment: Mass shooting in Oregon</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023110" y="1825624"/>
            <a:ext cx="9955530" cy="4929505"/>
          </a:xfrm>
        </p:spPr>
        <p:txBody>
          <a:bodyPr>
            <a:normAutofit lnSpcReduction="10000"/>
          </a:bodyPr>
          <a:lstStyle/>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p:txBody>
      </p:sp>
    </p:spTree>
    <p:extLst>
      <p:ext uri="{BB962C8B-B14F-4D97-AF65-F5344CB8AC3E}">
        <p14:creationId xmlns:p14="http://schemas.microsoft.com/office/powerpoint/2010/main" val="1100954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a:xfrm>
            <a:off x="2129790" y="235968"/>
            <a:ext cx="10515600" cy="1325563"/>
          </a:xfrm>
        </p:spPr>
        <p:txBody>
          <a:bodyPr/>
          <a:lstStyle/>
          <a:p>
            <a:r>
              <a:rPr lang="en-US" sz="4400" dirty="0">
                <a:cs typeface="Arial" panose="020B0604020202020204" pitchFamily="34" charset="0"/>
              </a:rPr>
              <a:t>CDC Zika Pregnancy and Infant Registry</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152710" y="1561531"/>
            <a:ext cx="5555896" cy="4351338"/>
          </a:xfrm>
        </p:spPr>
        <p:txBody>
          <a:bodyPr>
            <a:normAutofit lnSpcReduction="10000"/>
          </a:bodyPr>
          <a:lstStyle/>
          <a:p>
            <a:r>
              <a:rPr lang="en-US" dirty="0">
                <a:latin typeface="+mj-lt"/>
                <a:cs typeface="Arial" panose="020B0604020202020204" pitchFamily="34" charset="0"/>
              </a:rPr>
              <a:t>Collects information about pregnant women with possible Zika virus infection</a:t>
            </a:r>
          </a:p>
          <a:p>
            <a:endParaRPr lang="en-US" dirty="0">
              <a:latin typeface="+mj-lt"/>
              <a:cs typeface="Arial" panose="020B0604020202020204" pitchFamily="34" charset="0"/>
            </a:endParaRPr>
          </a:p>
          <a:p>
            <a:r>
              <a:rPr lang="en-US" dirty="0">
                <a:latin typeface="+mj-lt"/>
                <a:cs typeface="Arial" panose="020B0604020202020204" pitchFamily="34" charset="0"/>
              </a:rPr>
              <a:t>Identifies adverse pregnancy outcomes</a:t>
            </a:r>
          </a:p>
          <a:p>
            <a:endParaRPr lang="en-US" dirty="0">
              <a:latin typeface="+mj-lt"/>
              <a:cs typeface="Arial" panose="020B0604020202020204" pitchFamily="34" charset="0"/>
            </a:endParaRPr>
          </a:p>
          <a:p>
            <a:r>
              <a:rPr lang="en-US" dirty="0">
                <a:latin typeface="+mj-lt"/>
                <a:cs typeface="Arial" panose="020B0604020202020204" pitchFamily="34" charset="0"/>
              </a:rPr>
              <a:t>Makes recommendations for clinicians to prevent Zika virus infection during pregnancy</a:t>
            </a:r>
          </a:p>
          <a:p>
            <a:endParaRPr lang="en-US" dirty="0"/>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708606" y="1538261"/>
            <a:ext cx="4355951" cy="3291651"/>
          </a:xfrm>
          <a:prstGeom prst="rect">
            <a:avLst/>
          </a:prstGeom>
          <a:ln w="25400">
            <a:solidFill>
              <a:schemeClr val="accent1"/>
            </a:solidFill>
          </a:ln>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a:xfrm>
            <a:off x="2114550" y="365125"/>
            <a:ext cx="9239250" cy="1325563"/>
          </a:xfrm>
        </p:spPr>
        <p:txBody>
          <a:bodyPr/>
          <a:lstStyle/>
          <a:p>
            <a:r>
              <a:rPr lang="en-US" dirty="0"/>
              <a:t>Syndromic surveillance</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a:xfrm>
            <a:off x="1897380" y="1456122"/>
            <a:ext cx="9456420" cy="4351338"/>
          </a:xfrm>
        </p:spPr>
        <p:txBody>
          <a:bodyPr/>
          <a:lstStyle/>
          <a:p>
            <a:r>
              <a:rPr lang="en-US" dirty="0"/>
              <a:t>Early warning system for detecting, understanding, and monitoring health events</a:t>
            </a:r>
          </a:p>
          <a:p>
            <a:r>
              <a:rPr lang="en-US" dirty="0"/>
              <a:t>Syndromic is before diagnosis – e.g., mine keywords from chief complaint and triage notes</a:t>
            </a:r>
          </a:p>
          <a:p>
            <a:endParaRPr lang="en-US" dirty="0"/>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990" y="3266666"/>
            <a:ext cx="6228959" cy="3226209"/>
          </a:xfrm>
          <a:prstGeom prst="rect">
            <a:avLst/>
          </a:prstGeom>
        </p:spPr>
      </p:pic>
    </p:spTree>
    <p:extLst>
      <p:ext uri="{BB962C8B-B14F-4D97-AF65-F5344CB8AC3E}">
        <p14:creationId xmlns:p14="http://schemas.microsoft.com/office/powerpoint/2010/main" val="2213941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2031365"/>
            <a:ext cx="10014113" cy="4351338"/>
          </a:xfrm>
        </p:spPr>
        <p:txBody>
          <a:bodyPr>
            <a:normAutofit/>
          </a:bodyPr>
          <a:lstStyle/>
          <a:p>
            <a:pPr algn="l"/>
            <a:r>
              <a:rPr lang="en-US" sz="2800" b="0" i="0" u="none" strike="noStrike" baseline="0" dirty="0">
                <a:latin typeface="Calibri" panose="020F0502020204030204" pitchFamily="34" charset="0"/>
              </a:rPr>
              <a:t>After a disaster, continued monitoring of syndromic surveillance data is important because some health outcomes may be delayed or are more likely during a clean-up phase </a:t>
            </a:r>
          </a:p>
          <a:p>
            <a:pPr algn="l"/>
            <a:r>
              <a:rPr lang="en-US" sz="2800" b="0" i="0" u="none" strike="noStrike" baseline="0" dirty="0">
                <a:latin typeface="Calibri" panose="020F0502020204030204" pitchFamily="34" charset="0"/>
              </a:rPr>
              <a:t>A return to expected visit counts, types of complaints, and demographics mark an important milestone during a recovery phase</a:t>
            </a:r>
          </a:p>
          <a:p>
            <a:r>
              <a:rPr lang="en-US" dirty="0">
                <a:latin typeface="Calibri" panose="020F0502020204030204" pitchFamily="34" charset="0"/>
              </a:rPr>
              <a:t>The Kansas Department of Health and Environment has retrospectively analyzed storm- and tornado-related injuries to inform prevention efforts.</a:t>
            </a:r>
          </a:p>
          <a:p>
            <a:endParaRPr lang="en-US" dirty="0">
              <a:latin typeface="Calibri" panose="020F0502020204030204" pitchFamily="34" charset="0"/>
            </a:endParaRPr>
          </a:p>
        </p:txBody>
      </p:sp>
    </p:spTree>
    <p:extLst>
      <p:ext uri="{BB962C8B-B14F-4D97-AF65-F5344CB8AC3E}">
        <p14:creationId xmlns:p14="http://schemas.microsoft.com/office/powerpoint/2010/main" val="1853989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a:xfrm>
            <a:off x="1931670" y="365125"/>
            <a:ext cx="9422130" cy="1325563"/>
          </a:xfrm>
        </p:spPr>
        <p:txBody>
          <a:bodyPr/>
          <a:lstStyle/>
          <a:p>
            <a:r>
              <a:rPr lang="en-US" dirty="0"/>
              <a:t>Asthma syndromic surveillance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1931670" y="1825625"/>
            <a:ext cx="5417820" cy="4351338"/>
          </a:xfrm>
        </p:spPr>
        <p:txBody>
          <a:bodyPr>
            <a:normAutofit fontScale="92500" lnSpcReduction="10000"/>
          </a:bodyPr>
          <a:lstStyle/>
          <a:p>
            <a:r>
              <a:rPr lang="en-US" sz="2800" dirty="0">
                <a:latin typeface="Calibri" panose="020F0502020204030204" pitchFamily="34" charset="0"/>
              </a:rPr>
              <a:t>NYC Department of Health conducted syndromic surveillance of asthma following </a:t>
            </a:r>
            <a:r>
              <a:rPr lang="en-US" sz="2800" dirty="0"/>
              <a:t>building collapses and fires.</a:t>
            </a:r>
          </a:p>
          <a:p>
            <a:r>
              <a:rPr lang="en-US" sz="2800" dirty="0">
                <a:latin typeface="Calibri" panose="020F0502020204030204" pitchFamily="34" charset="0"/>
              </a:rPr>
              <a:t>ED visits for asthma did not increase for the day of the events and for several days </a:t>
            </a:r>
            <a:r>
              <a:rPr lang="en-US" sz="2800" dirty="0"/>
              <a:t>afterward.</a:t>
            </a:r>
            <a:endParaRPr lang="en-US" sz="2800" dirty="0">
              <a:latin typeface="Calibri" panose="020F0502020204030204" pitchFamily="34" charset="0"/>
            </a:endParaRPr>
          </a:p>
          <a:p>
            <a:r>
              <a:rPr lang="en-US" sz="2800" dirty="0">
                <a:latin typeface="Calibri" panose="020F0502020204030204" pitchFamily="34" charset="0"/>
              </a:rPr>
              <a:t>Surveillance findings were shared with leadership, </a:t>
            </a:r>
            <a:r>
              <a:rPr lang="en-US" sz="2800" dirty="0"/>
              <a:t>and they were </a:t>
            </a:r>
            <a:r>
              <a:rPr lang="en-US" sz="2800" dirty="0">
                <a:latin typeface="Calibri" panose="020F0502020204030204" pitchFamily="34" charset="0"/>
              </a:rPr>
              <a:t>able to respond to questions from the press regarding the health impacts of local air quality.</a:t>
            </a:r>
            <a:r>
              <a:rPr lang="en-US" dirty="0"/>
              <a:t> </a:t>
            </a:r>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3"/>
          <a:stretch>
            <a:fillRect/>
          </a:stretch>
        </p:blipFill>
        <p:spPr>
          <a:xfrm>
            <a:off x="7135945" y="1513912"/>
            <a:ext cx="5056055" cy="4218797"/>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a:xfrm>
            <a:off x="2354580" y="365125"/>
            <a:ext cx="8999220" cy="1325563"/>
          </a:xfrm>
        </p:spPr>
        <p:txBody>
          <a:bodyPr/>
          <a:lstStyle/>
          <a:p>
            <a:r>
              <a:rPr lang="en-US" dirty="0"/>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a:xfrm>
            <a:off x="2354580" y="1825625"/>
            <a:ext cx="8999220" cy="4351338"/>
          </a:xfrm>
        </p:spPr>
        <p:txBody>
          <a:bodyPr/>
          <a:lstStyle/>
          <a:p>
            <a:r>
              <a:rPr lang="en-US" dirty="0"/>
              <a:t>Define the severity and impact of the disaster</a:t>
            </a:r>
          </a:p>
          <a:p>
            <a:r>
              <a:rPr lang="en-US" dirty="0"/>
              <a:t>Identify the leading causes of death, at-risk groups, and common risk factors to help guide immediate and future prevention strategies</a:t>
            </a:r>
          </a:p>
          <a:p>
            <a:r>
              <a:rPr lang="en-US" dirty="0"/>
              <a:t>Challenge: defining disaster-related deaths and identifying them</a:t>
            </a:r>
          </a:p>
          <a:p>
            <a:r>
              <a:rPr lang="en-US" dirty="0"/>
              <a:t>CDC has a matrix for attributing deaths and a toolkit</a:t>
            </a:r>
          </a:p>
          <a:p>
            <a:r>
              <a:rPr lang="en-US" dirty="0"/>
              <a:t>Reporting of deaths after a disaster and through electronic death registration systems (EDRS)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dirty="0"/>
              <a:t>https://www.cdc.gov/nceh/hsb/disaster/surveillance.htm</a:t>
            </a:r>
          </a:p>
        </p:txBody>
      </p:sp>
    </p:spTree>
    <p:extLst>
      <p:ext uri="{BB962C8B-B14F-4D97-AF65-F5344CB8AC3E}">
        <p14:creationId xmlns:p14="http://schemas.microsoft.com/office/powerpoint/2010/main" val="3705449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a:xfrm>
            <a:off x="1920240" y="300037"/>
            <a:ext cx="9989820" cy="1325563"/>
          </a:xfrm>
        </p:spPr>
        <p:txBody>
          <a:bodyPr>
            <a:normAutofit/>
          </a:bodyPr>
          <a:lstStyle/>
          <a:p>
            <a:r>
              <a:rPr lang="en-US" dirty="0"/>
              <a:t>Retrospective mortality surveillance: Oklahoma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1920240" y="2127232"/>
            <a:ext cx="9989820" cy="4667250"/>
          </a:xfrm>
        </p:spPr>
        <p:txBody>
          <a:bodyPr>
            <a:normAutofit lnSpcReduction="10000"/>
          </a:bodyPr>
          <a:lstStyle/>
          <a:p>
            <a:r>
              <a:rPr lang="en-US" altLang="en-US" sz="3000" dirty="0"/>
              <a:t>Intense review of medical records at 32 hospitals to:</a:t>
            </a:r>
          </a:p>
          <a:p>
            <a:pPr lvl="1"/>
            <a:r>
              <a:rPr lang="en-US" altLang="en-US" sz="2700" dirty="0"/>
              <a:t>assess tornado-related injuries and deaths, </a:t>
            </a:r>
          </a:p>
          <a:p>
            <a:pPr lvl="1"/>
            <a:r>
              <a:rPr lang="en-US" altLang="en-US" sz="2700" dirty="0"/>
              <a:t>identify populations impacted</a:t>
            </a:r>
          </a:p>
          <a:p>
            <a:pPr lvl="1"/>
            <a:r>
              <a:rPr lang="en-US" altLang="en-US" sz="2700" dirty="0"/>
              <a:t>protective actions taken</a:t>
            </a:r>
          </a:p>
          <a:p>
            <a:pPr marL="0" indent="0">
              <a:buNone/>
            </a:pPr>
            <a:endParaRPr lang="en-US" altLang="en-US" sz="3000" dirty="0"/>
          </a:p>
          <a:p>
            <a:r>
              <a:rPr lang="en-US" altLang="en-US" sz="3000" dirty="0"/>
              <a:t>Of 49 deaths and 755 injuries associated with the disaster:</a:t>
            </a:r>
          </a:p>
          <a:p>
            <a:pPr lvl="1"/>
            <a:r>
              <a:rPr lang="en-US" altLang="en-US" sz="2400" dirty="0"/>
              <a:t>336 injuries (45%) were directly related</a:t>
            </a:r>
          </a:p>
          <a:p>
            <a:pPr lvl="1"/>
            <a:r>
              <a:rPr lang="en-US" altLang="en-US" sz="2400" dirty="0"/>
              <a:t>419 injuries (55%) were indirect related</a:t>
            </a:r>
          </a:p>
          <a:p>
            <a:pPr lvl="1"/>
            <a:r>
              <a:rPr lang="en-US" altLang="en-US" sz="2400" dirty="0"/>
              <a:t>35% trying to get in or out of shelter</a:t>
            </a:r>
          </a:p>
          <a:p>
            <a:pPr lvl="1"/>
            <a:r>
              <a:rPr lang="en-US" altLang="en-US" sz="2400" dirty="0"/>
              <a:t>6% fleeing the area, 5% rescuing an animal or person</a:t>
            </a:r>
          </a:p>
          <a:p>
            <a:pPr lvl="1"/>
            <a:r>
              <a:rPr lang="en-US" altLang="en-US" sz="2400" dirty="0"/>
              <a:t>35% of hospital visits were for injuries during cleanup</a:t>
            </a:r>
          </a:p>
          <a:p>
            <a:endParaRPr lang="en-US" dirty="0"/>
          </a:p>
        </p:txBody>
      </p:sp>
    </p:spTree>
    <p:extLst>
      <p:ext uri="{BB962C8B-B14F-4D97-AF65-F5344CB8AC3E}">
        <p14:creationId xmlns:p14="http://schemas.microsoft.com/office/powerpoint/2010/main" val="1119263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a:xfrm>
            <a:off x="7157885" y="136556"/>
            <a:ext cx="4788244" cy="2039651"/>
          </a:xfrm>
        </p:spPr>
        <p:txBody>
          <a:bodyPr>
            <a:noAutofit/>
          </a:bodyPr>
          <a:lstStyle/>
          <a:p>
            <a:pPr>
              <a:lnSpc>
                <a:spcPts val="4000"/>
              </a:lnSpc>
            </a:pPr>
            <a:r>
              <a:rPr lang="en-US" sz="3733" b="1" dirty="0">
                <a:solidFill>
                  <a:srgbClr val="003057"/>
                </a:solidFill>
                <a:latin typeface="Calibri" pitchFamily="34" charset="0"/>
              </a:rPr>
              <a:t>Assessment of chemical exposure (ACE) Toolkit</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20" y="10"/>
            <a:ext cx="6086621" cy="6857991"/>
          </a:xfrm>
          <a:prstGeom prst="rect">
            <a:avLst/>
          </a:prstGeom>
        </p:spPr>
      </p:pic>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6900672" y="2640693"/>
            <a:ext cx="4486656" cy="3255252"/>
          </a:xfrm>
        </p:spPr>
        <p:txBody>
          <a:bodyPr>
            <a:normAutofit/>
          </a:bodyPr>
          <a:lstStyle/>
          <a:p>
            <a:pPr>
              <a:buClr>
                <a:srgbClr val="D22730"/>
              </a:buClr>
              <a:buFont typeface="Wingdings" panose="05000000000000000000" pitchFamily="2" charset="2"/>
              <a:buChar char="§"/>
            </a:pPr>
            <a:r>
              <a:rPr lang="en-US" sz="2400" dirty="0">
                <a:solidFill>
                  <a:srgbClr val="00213D"/>
                </a:solidFill>
              </a:rPr>
              <a:t>Toolkit</a:t>
            </a:r>
          </a:p>
          <a:p>
            <a:pPr>
              <a:buClr>
                <a:srgbClr val="D22730"/>
              </a:buClr>
              <a:buFont typeface="Wingdings" panose="05000000000000000000" pitchFamily="2" charset="2"/>
              <a:buChar char="§"/>
            </a:pPr>
            <a:r>
              <a:rPr lang="en-US" sz="2400" dirty="0">
                <a:solidFill>
                  <a:srgbClr val="00213D"/>
                </a:solidFill>
              </a:rPr>
              <a:t>Health impacts and root causes of exposure</a:t>
            </a:r>
          </a:p>
          <a:p>
            <a:pPr>
              <a:buClr>
                <a:srgbClr val="D22730"/>
              </a:buClr>
              <a:buFont typeface="Wingdings" panose="05000000000000000000" pitchFamily="2" charset="2"/>
              <a:buChar char="§"/>
            </a:pPr>
            <a:r>
              <a:rPr lang="en-US" sz="2400" dirty="0">
                <a:solidFill>
                  <a:srgbClr val="00213D"/>
                </a:solidFill>
              </a:rPr>
              <a:t>Focus on response from a health perspective</a:t>
            </a:r>
          </a:p>
          <a:p>
            <a:pPr>
              <a:buClr>
                <a:srgbClr val="D22730"/>
              </a:buClr>
              <a:buFont typeface="Wingdings" panose="05000000000000000000" pitchFamily="2" charset="2"/>
              <a:buChar char="§"/>
            </a:pPr>
            <a:r>
              <a:rPr lang="en-US" sz="2400" dirty="0">
                <a:solidFill>
                  <a:srgbClr val="00213D"/>
                </a:solidFill>
              </a:rPr>
              <a:t>Collaborate with multiple disciplines </a:t>
            </a:r>
          </a:p>
        </p:txBody>
      </p:sp>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a:xfrm>
            <a:off x="2183130" y="365125"/>
            <a:ext cx="9170670" cy="1325563"/>
          </a:xfrm>
        </p:spPr>
        <p:txBody>
          <a:bodyPr/>
          <a:lstStyle/>
          <a:p>
            <a:r>
              <a:rPr lang="en-US" dirty="0"/>
              <a:t>ACE following freight train derailment of chemical</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a:xfrm>
            <a:off x="2057400" y="1687513"/>
            <a:ext cx="4766310" cy="4351338"/>
          </a:xfrm>
        </p:spPr>
        <p:txBody>
          <a:bodyPr>
            <a:normAutofit fontScale="92500"/>
          </a:bodyPr>
          <a:lstStyle/>
          <a:p>
            <a:r>
              <a:rPr lang="en-US" dirty="0"/>
              <a:t>Freight train carrying vinyl chloride derailed and NJ conducted ACE survey to gather information on community exposure, health impacts, and communication.</a:t>
            </a:r>
          </a:p>
          <a:p>
            <a:r>
              <a:rPr lang="en-US" dirty="0"/>
              <a:t>Provided situational awareness and monitoring of illness. </a:t>
            </a:r>
          </a:p>
          <a:p>
            <a:r>
              <a:rPr lang="en-US" dirty="0"/>
              <a:t>Informed best method for communicating with public about emergency. </a:t>
            </a:r>
          </a:p>
          <a:p>
            <a:endParaRPr lang="en-US" dirty="0"/>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7425690" y="1770698"/>
            <a:ext cx="4394216" cy="2927032"/>
          </a:xfrm>
          <a:prstGeom prst="rect">
            <a:avLst/>
          </a:prstGeom>
        </p:spPr>
      </p:pic>
    </p:spTree>
    <p:extLst>
      <p:ext uri="{BB962C8B-B14F-4D97-AF65-F5344CB8AC3E}">
        <p14:creationId xmlns:p14="http://schemas.microsoft.com/office/powerpoint/2010/main" val="5284765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080260" y="266358"/>
            <a:ext cx="6661668" cy="994172"/>
          </a:xfrm>
        </p:spPr>
        <p:txBody>
          <a:bodyPr>
            <a:normAutofit/>
          </a:bodyPr>
          <a:lstStyle/>
          <a:p>
            <a:pPr eaLnBrk="1" hangingPunct="1"/>
            <a:r>
              <a:rPr lang="en-US" altLang="en-US" b="1" dirty="0">
                <a:cs typeface="Arial" panose="020B0604020202020204" pitchFamily="34" charset="0"/>
              </a:rPr>
              <a:t>Epidemiologic studies</a:t>
            </a:r>
          </a:p>
        </p:txBody>
      </p:sp>
      <p:sp>
        <p:nvSpPr>
          <p:cNvPr id="71683" name="Content Placeholder 2"/>
          <p:cNvSpPr>
            <a:spLocks noGrp="1"/>
          </p:cNvSpPr>
          <p:nvPr>
            <p:ph idx="1"/>
          </p:nvPr>
        </p:nvSpPr>
        <p:spPr>
          <a:xfrm>
            <a:off x="1704145" y="1354854"/>
            <a:ext cx="8712037" cy="3911877"/>
          </a:xfrm>
        </p:spPr>
        <p:txBody>
          <a:bodyPr>
            <a:normAutofit/>
          </a:bodyPr>
          <a:lstStyle/>
          <a:p>
            <a:r>
              <a:rPr lang="en-US" altLang="en-US" dirty="0">
                <a:latin typeface="Arial" panose="020B0604020202020204" pitchFamily="34" charset="0"/>
                <a:cs typeface="Arial" panose="020B0604020202020204" pitchFamily="34" charset="0"/>
              </a:rPr>
              <a:t>In 1990s, Oklahoma conducted a study of causes of fatal and non-fatal injuries associated with tornados</a:t>
            </a:r>
          </a:p>
          <a:p>
            <a:pPr lvl="1"/>
            <a:r>
              <a:rPr lang="en-US" altLang="en-US" dirty="0">
                <a:latin typeface="Arial" panose="020B0604020202020204" pitchFamily="34" charset="0"/>
                <a:cs typeface="Arial" panose="020B0604020202020204" pitchFamily="34" charset="0"/>
              </a:rPr>
              <a:t>Increase risk of death and injury among people seeking shelter under freeway overpasses &amp; in shelters with wooden doors</a:t>
            </a:r>
          </a:p>
          <a:p>
            <a:pPr lvl="1"/>
            <a:r>
              <a:rPr lang="en-US" altLang="en-US" dirty="0">
                <a:latin typeface="Arial" panose="020B0604020202020204" pitchFamily="34" charset="0"/>
                <a:cs typeface="Arial" panose="020B0604020202020204" pitchFamily="34" charset="0"/>
              </a:rPr>
              <a:t>Recommended changes in education and construction standards</a:t>
            </a:r>
          </a:p>
          <a:p>
            <a:endParaRPr lang="en-US" altLang="en-US" sz="2400"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272" y="4060259"/>
            <a:ext cx="4824067" cy="2412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706166" y="170736"/>
            <a:ext cx="7037784" cy="994172"/>
          </a:xfrm>
        </p:spPr>
        <p:txBody>
          <a:bodyPr>
            <a:normAutofit/>
          </a:bodyPr>
          <a:lstStyle/>
          <a:p>
            <a:pPr eaLnBrk="1" hangingPunct="1"/>
            <a:r>
              <a:rPr lang="en-US" altLang="en-US" sz="3700" dirty="0">
                <a:solidFill>
                  <a:srgbClr val="1B3473"/>
                </a:solidFill>
                <a:latin typeface="Arial" panose="020B0604020202020204" pitchFamily="34" charset="0"/>
                <a:cs typeface="Arial" panose="020B0604020202020204" pitchFamily="34" charset="0"/>
              </a:rPr>
              <a:t>Evaluation studies</a:t>
            </a:r>
          </a:p>
        </p:txBody>
      </p:sp>
      <p:sp>
        <p:nvSpPr>
          <p:cNvPr id="72707" name="Content Placeholder 2"/>
          <p:cNvSpPr>
            <a:spLocks noGrp="1"/>
          </p:cNvSpPr>
          <p:nvPr>
            <p:ph idx="1"/>
          </p:nvPr>
        </p:nvSpPr>
        <p:spPr>
          <a:xfrm>
            <a:off x="1706167" y="1450421"/>
            <a:ext cx="4532709" cy="4121704"/>
          </a:xfrm>
        </p:spPr>
        <p:txBody>
          <a:bodyPr>
            <a:noAutofit/>
          </a:bodyPr>
          <a:lstStyle/>
          <a:p>
            <a:r>
              <a:rPr lang="en-US" altLang="en-US" dirty="0">
                <a:solidFill>
                  <a:srgbClr val="1B3473"/>
                </a:solidFill>
                <a:latin typeface="Arial" panose="020B0604020202020204" pitchFamily="34" charset="0"/>
                <a:cs typeface="Arial" panose="020B0604020202020204" pitchFamily="34" charset="0"/>
              </a:rPr>
              <a:t>May be applied at different phases of disaster management cycle to assess response actions or interventions</a:t>
            </a:r>
          </a:p>
          <a:p>
            <a:r>
              <a:rPr lang="en-US" altLang="en-US" dirty="0">
                <a:solidFill>
                  <a:srgbClr val="1B3473"/>
                </a:solidFill>
                <a:latin typeface="Arial" panose="020B0604020202020204" pitchFamily="34" charset="0"/>
                <a:cs typeface="Arial" panose="020B0604020202020204" pitchFamily="34" charset="0"/>
              </a:rPr>
              <a:t>Often provides information about efficient, efficacious, and cost-effective actions during response and recovery</a:t>
            </a:r>
          </a:p>
        </p:txBody>
      </p:sp>
      <p:pic>
        <p:nvPicPr>
          <p:cNvPr id="4" name="Content Placeholder 6" descr="gen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6" y="1450421"/>
            <a:ext cx="4406505" cy="300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6021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4EBD-0F7B-4A90-BE5C-94664A4B4723}"/>
              </a:ext>
            </a:extLst>
          </p:cNvPr>
          <p:cNvSpPr>
            <a:spLocks noGrp="1"/>
          </p:cNvSpPr>
          <p:nvPr>
            <p:ph type="title"/>
          </p:nvPr>
        </p:nvSpPr>
        <p:spPr>
          <a:xfrm>
            <a:off x="2068830" y="365125"/>
            <a:ext cx="9284970" cy="1325563"/>
          </a:xfrm>
        </p:spPr>
        <p:txBody>
          <a:bodyPr>
            <a:normAutofit/>
          </a:bodyPr>
          <a:lstStyle/>
          <a:p>
            <a:r>
              <a:rPr lang="en-US" sz="4400" dirty="0">
                <a:cs typeface="Arial" panose="020B0604020202020204" pitchFamily="34" charset="0"/>
              </a:rPr>
              <a:t>Risk investigation:</a:t>
            </a:r>
            <a:br>
              <a:rPr lang="en-US" sz="4400" dirty="0">
                <a:cs typeface="Arial" panose="020B0604020202020204" pitchFamily="34" charset="0"/>
              </a:rPr>
            </a:br>
            <a:r>
              <a:rPr lang="en-US" sz="4400" dirty="0">
                <a:cs typeface="Arial" panose="020B0604020202020204" pitchFamily="34" charset="0"/>
              </a:rPr>
              <a:t>Hurricane Harvey hazardous exposures </a:t>
            </a:r>
            <a:endParaRPr lang="en-US" dirty="0"/>
          </a:p>
        </p:txBody>
      </p:sp>
      <p:sp>
        <p:nvSpPr>
          <p:cNvPr id="3" name="Content Placeholder 2">
            <a:extLst>
              <a:ext uri="{FF2B5EF4-FFF2-40B4-BE49-F238E27FC236}">
                <a16:creationId xmlns:a16="http://schemas.microsoft.com/office/drawing/2014/main" id="{9C7E2EC3-3E38-4FE9-8E30-88ECDA03382C}"/>
              </a:ext>
            </a:extLst>
          </p:cNvPr>
          <p:cNvSpPr>
            <a:spLocks noGrp="1"/>
          </p:cNvSpPr>
          <p:nvPr>
            <p:ph idx="1"/>
          </p:nvPr>
        </p:nvSpPr>
        <p:spPr>
          <a:xfrm>
            <a:off x="1851660" y="1825624"/>
            <a:ext cx="6995160" cy="5032375"/>
          </a:xfrm>
        </p:spPr>
        <p:txBody>
          <a:bodyPr>
            <a:normAutofit fontScale="92500" lnSpcReduction="10000"/>
          </a:bodyPr>
          <a:lstStyle/>
          <a:p>
            <a:r>
              <a:rPr lang="en-US" dirty="0">
                <a:latin typeface="Arial" panose="020B0604020202020204" pitchFamily="34" charset="0"/>
                <a:cs typeface="Arial" panose="020B0604020202020204" pitchFamily="34" charset="0"/>
              </a:rPr>
              <a:t>13 hazardous waste sites flooded</a:t>
            </a:r>
          </a:p>
          <a:p>
            <a:r>
              <a:rPr lang="en-US" dirty="0">
                <a:latin typeface="Arial" panose="020B0604020202020204" pitchFamily="34" charset="0"/>
                <a:cs typeface="Arial" panose="020B0604020202020204" pitchFamily="34" charset="0"/>
              </a:rPr>
              <a:t>People in nearby Houston communities potentially exposed</a:t>
            </a:r>
          </a:p>
          <a:p>
            <a:r>
              <a:rPr lang="en-US" dirty="0">
                <a:latin typeface="Arial" panose="020B0604020202020204" pitchFamily="34" charset="0"/>
                <a:cs typeface="Arial" panose="020B0604020202020204" pitchFamily="34" charset="0"/>
              </a:rPr>
              <a:t>Passive Wristband Samplers deployed to measure exposures</a:t>
            </a:r>
          </a:p>
          <a:p>
            <a:pPr lvl="1"/>
            <a:r>
              <a:rPr lang="en-US" dirty="0">
                <a:latin typeface="Arial" panose="020B0604020202020204" pitchFamily="34" charset="0"/>
                <a:cs typeface="Arial" panose="020B0604020202020204" pitchFamily="34" charset="0"/>
              </a:rPr>
              <a:t>Residents wear for 7 days</a:t>
            </a:r>
          </a:p>
          <a:p>
            <a:pPr lvl="1"/>
            <a:r>
              <a:rPr lang="en-US" dirty="0">
                <a:latin typeface="Arial" panose="020B0604020202020204" pitchFamily="34" charset="0"/>
                <a:cs typeface="Arial" panose="020B0604020202020204" pitchFamily="34" charset="0"/>
              </a:rPr>
              <a:t>Return by mail</a:t>
            </a:r>
          </a:p>
          <a:p>
            <a:pPr lvl="1"/>
            <a:r>
              <a:rPr lang="en-US" dirty="0">
                <a:latin typeface="Arial" panose="020B0604020202020204" pitchFamily="34" charset="0"/>
                <a:cs typeface="Arial" panose="020B0604020202020204" pitchFamily="34" charset="0"/>
              </a:rPr>
              <a:t>Bands can detect &gt; 1,500 chemicals</a:t>
            </a:r>
          </a:p>
          <a:p>
            <a:r>
              <a:rPr lang="en-US" dirty="0">
                <a:latin typeface="Arial" panose="020B0604020202020204" pitchFamily="34" charset="0"/>
                <a:cs typeface="Arial" panose="020B0604020202020204" pitchFamily="34" charset="0"/>
              </a:rPr>
              <a:t>Research partnership with</a:t>
            </a:r>
          </a:p>
          <a:p>
            <a:pPr lvl="1"/>
            <a:r>
              <a:rPr lang="en-US" dirty="0">
                <a:latin typeface="Arial" panose="020B0604020202020204" pitchFamily="34" charset="0"/>
                <a:cs typeface="Arial" panose="020B0604020202020204" pitchFamily="34" charset="0"/>
              </a:rPr>
              <a:t>Oregon State University Superfund Research Program</a:t>
            </a:r>
          </a:p>
          <a:p>
            <a:pPr lvl="1"/>
            <a:r>
              <a:rPr lang="en-US" dirty="0">
                <a:latin typeface="Arial" panose="020B0604020202020204" pitchFamily="34" charset="0"/>
                <a:cs typeface="Arial" panose="020B0604020202020204" pitchFamily="34" charset="0"/>
              </a:rPr>
              <a:t>Texas A&amp;M</a:t>
            </a:r>
          </a:p>
          <a:p>
            <a:pPr lvl="1"/>
            <a:r>
              <a:rPr lang="en-US" dirty="0">
                <a:latin typeface="Arial" panose="020B0604020202020204" pitchFamily="34" charset="0"/>
                <a:cs typeface="Arial" panose="020B0604020202020204" pitchFamily="34" charset="0"/>
              </a:rPr>
              <a:t>UTHealth School of Public Health</a:t>
            </a:r>
          </a:p>
          <a:p>
            <a:pPr lvl="1"/>
            <a:r>
              <a:rPr lang="en-US" dirty="0">
                <a:latin typeface="Arial" panose="020B0604020202020204" pitchFamily="34" charset="0"/>
                <a:cs typeface="Arial" panose="020B0604020202020204" pitchFamily="34" charset="0"/>
              </a:rPr>
              <a:t>Baylor College of Medicine</a:t>
            </a:r>
          </a:p>
          <a:p>
            <a:endParaRPr lang="en-US" dirty="0"/>
          </a:p>
        </p:txBody>
      </p:sp>
      <p:grpSp>
        <p:nvGrpSpPr>
          <p:cNvPr id="4" name="Group 3">
            <a:extLst>
              <a:ext uri="{FF2B5EF4-FFF2-40B4-BE49-F238E27FC236}">
                <a16:creationId xmlns:a16="http://schemas.microsoft.com/office/drawing/2014/main" id="{70CB94F4-3849-4C26-A086-C03C59D113E0}"/>
              </a:ext>
            </a:extLst>
          </p:cNvPr>
          <p:cNvGrpSpPr/>
          <p:nvPr/>
        </p:nvGrpSpPr>
        <p:grpSpPr>
          <a:xfrm>
            <a:off x="8985266" y="1690688"/>
            <a:ext cx="3206734" cy="3555137"/>
            <a:chOff x="5357446" y="1731385"/>
            <a:chExt cx="3206734" cy="3555137"/>
          </a:xfrm>
        </p:grpSpPr>
        <p:pic>
          <p:nvPicPr>
            <p:cNvPr id="5" name="Picture 4">
              <a:extLst>
                <a:ext uri="{FF2B5EF4-FFF2-40B4-BE49-F238E27FC236}">
                  <a16:creationId xmlns:a16="http://schemas.microsoft.com/office/drawing/2014/main" id="{7B2DFE71-451D-492B-A839-FA618D27D19F}"/>
                </a:ext>
              </a:extLst>
            </p:cNvPr>
            <p:cNvPicPr>
              <a:picLocks noChangeAspect="1"/>
            </p:cNvPicPr>
            <p:nvPr/>
          </p:nvPicPr>
          <p:blipFill>
            <a:blip r:embed="rId3"/>
            <a:stretch>
              <a:fillRect/>
            </a:stretch>
          </p:blipFill>
          <p:spPr>
            <a:xfrm>
              <a:off x="5357446" y="2392640"/>
              <a:ext cx="3206734" cy="2893882"/>
            </a:xfrm>
            <a:prstGeom prst="rect">
              <a:avLst/>
            </a:prstGeom>
          </p:spPr>
        </p:pic>
        <p:pic>
          <p:nvPicPr>
            <p:cNvPr id="6" name="Picture 5">
              <a:extLst>
                <a:ext uri="{FF2B5EF4-FFF2-40B4-BE49-F238E27FC236}">
                  <a16:creationId xmlns:a16="http://schemas.microsoft.com/office/drawing/2014/main" id="{FA0BCC11-CADA-4916-B7F3-F0F8D1E9C9AE}"/>
                </a:ext>
              </a:extLst>
            </p:cNvPr>
            <p:cNvPicPr>
              <a:picLocks noChangeAspect="1"/>
            </p:cNvPicPr>
            <p:nvPr/>
          </p:nvPicPr>
          <p:blipFill>
            <a:blip r:embed="rId4"/>
            <a:stretch>
              <a:fillRect/>
            </a:stretch>
          </p:blipFill>
          <p:spPr>
            <a:xfrm>
              <a:off x="5357446" y="1731385"/>
              <a:ext cx="3206734" cy="661255"/>
            </a:xfrm>
            <a:prstGeom prst="rect">
              <a:avLst/>
            </a:prstGeom>
          </p:spPr>
        </p:pic>
      </p:grpSp>
    </p:spTree>
    <p:extLst>
      <p:ext uri="{BB962C8B-B14F-4D97-AF65-F5344CB8AC3E}">
        <p14:creationId xmlns:p14="http://schemas.microsoft.com/office/powerpoint/2010/main" val="3297569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863090" y="179229"/>
            <a:ext cx="10328910" cy="994172"/>
          </a:xfrm>
        </p:spPr>
        <p:txBody>
          <a:bodyPr>
            <a:noAutofit/>
          </a:bodyPr>
          <a:lstStyle/>
          <a:p>
            <a:pPr eaLnBrk="1" hangingPunct="1"/>
            <a:r>
              <a:rPr lang="en-US" altLang="en-US" dirty="0">
                <a:cs typeface="Arial" panose="020B0604020202020204" pitchFamily="34" charset="0"/>
              </a:rPr>
              <a:t>Research During Emergencies: Disaster Research Response Program</a:t>
            </a:r>
          </a:p>
        </p:txBody>
      </p:sp>
      <p:sp>
        <p:nvSpPr>
          <p:cNvPr id="70659" name="Content Placeholder 2"/>
          <p:cNvSpPr>
            <a:spLocks noGrp="1"/>
          </p:cNvSpPr>
          <p:nvPr>
            <p:ph idx="1"/>
          </p:nvPr>
        </p:nvSpPr>
        <p:spPr>
          <a:xfrm>
            <a:off x="1781850" y="1621002"/>
            <a:ext cx="10585410" cy="4966684"/>
          </a:xfrm>
        </p:spPr>
        <p:txBody>
          <a:bodyPr>
            <a:normAutofit/>
          </a:bodyPr>
          <a:lstStyle/>
          <a:p>
            <a:r>
              <a:rPr lang="en-US" altLang="en-US" dirty="0">
                <a:cs typeface="Arial" panose="020B0604020202020204" pitchFamily="34" charset="0"/>
              </a:rPr>
              <a:t>National Institute of Environmental Health Sciences (NIEHS) identified the </a:t>
            </a:r>
            <a:r>
              <a:rPr lang="en-US" altLang="en-US" b="1" dirty="0">
                <a:cs typeface="Arial" panose="020B0604020202020204" pitchFamily="34" charset="0"/>
              </a:rPr>
              <a:t>need to rapidly perform critical health research during disaster response and recovery</a:t>
            </a:r>
          </a:p>
          <a:p>
            <a:endParaRPr lang="en-US" altLang="en-US" b="1" dirty="0">
              <a:cs typeface="Arial" panose="020B0604020202020204" pitchFamily="34" charset="0"/>
            </a:endParaRPr>
          </a:p>
          <a:p>
            <a:r>
              <a:rPr lang="en-US" altLang="en-US" dirty="0">
                <a:cs typeface="Arial" panose="020B0604020202020204" pitchFamily="34" charset="0"/>
              </a:rPr>
              <a:t>Program includes:</a:t>
            </a:r>
          </a:p>
          <a:p>
            <a:pPr lvl="1"/>
            <a:r>
              <a:rPr lang="en-US" altLang="en-US" sz="2800" dirty="0">
                <a:cs typeface="Arial" panose="020B0604020202020204" pitchFamily="34" charset="0"/>
              </a:rPr>
              <a:t>Ready-to-go data collection tools (database of surveys, forms, etc.)</a:t>
            </a:r>
          </a:p>
          <a:p>
            <a:pPr lvl="1"/>
            <a:r>
              <a:rPr lang="en-US" altLang="en-US" sz="2800" dirty="0">
                <a:cs typeface="Arial" panose="020B0604020202020204" pitchFamily="34" charset="0"/>
              </a:rPr>
              <a:t>Research protocols (IRB pre-approval)</a:t>
            </a:r>
          </a:p>
          <a:p>
            <a:pPr lvl="1"/>
            <a:r>
              <a:rPr lang="en-US" altLang="en-US" sz="2800" dirty="0">
                <a:cs typeface="Arial" panose="020B0604020202020204" pitchFamily="34" charset="0"/>
              </a:rPr>
              <a:t>Training and exercises</a:t>
            </a:r>
          </a:p>
          <a:p>
            <a:pPr lvl="1"/>
            <a:r>
              <a:rPr lang="en-US" altLang="en-US" sz="2800" dirty="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4795591" y="6286223"/>
            <a:ext cx="722876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101803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a:xfrm>
            <a:off x="2011680" y="2007991"/>
            <a:ext cx="9963150" cy="5148737"/>
          </a:xfrm>
        </p:spPr>
        <p:txBody>
          <a:bodyPr>
            <a:noAutofit/>
          </a:bodyPr>
          <a:lstStyle/>
          <a:p>
            <a:r>
              <a:rPr lang="en-US" dirty="0">
                <a:solidFill>
                  <a:srgbClr val="4C4C4C"/>
                </a:solidFill>
              </a:rPr>
              <a:t>E</a:t>
            </a:r>
            <a:r>
              <a:rPr lang="en-US" b="0" i="0" dirty="0">
                <a:solidFill>
                  <a:srgbClr val="4C4C4C"/>
                </a:solidFill>
                <a:effectLst/>
              </a:rPr>
              <a:t>xamined households’ earthquake risk perceptions and their immediate response following the 2011 Christchurch Earthquake and the 2011 Tohoku Japan earthquake. </a:t>
            </a:r>
          </a:p>
        </p:txBody>
      </p:sp>
      <p:sp>
        <p:nvSpPr>
          <p:cNvPr id="5" name="TextBox 4">
            <a:extLst>
              <a:ext uri="{FF2B5EF4-FFF2-40B4-BE49-F238E27FC236}">
                <a16:creationId xmlns:a16="http://schemas.microsoft.com/office/drawing/2014/main" id="{E75873CF-5549-4431-9307-85C4E32D3FA8}"/>
              </a:ext>
            </a:extLst>
          </p:cNvPr>
          <p:cNvSpPr txBox="1"/>
          <p:nvPr/>
        </p:nvSpPr>
        <p:spPr>
          <a:xfrm>
            <a:off x="6565583" y="6470094"/>
            <a:ext cx="5626417" cy="369332"/>
          </a:xfrm>
          <a:prstGeom prst="rect">
            <a:avLst/>
          </a:prstGeom>
          <a:noFill/>
        </p:spPr>
        <p:txBody>
          <a:bodyPr wrap="square">
            <a:spAutoFit/>
          </a:bodyPr>
          <a:lstStyle/>
          <a:p>
            <a:r>
              <a:rPr lang="en-US" dirty="0"/>
              <a:t>https://tools.niehs.nih.gov/dr2/index.cfm/resource/24301</a:t>
            </a:r>
          </a:p>
        </p:txBody>
      </p:sp>
    </p:spTree>
    <p:extLst>
      <p:ext uri="{BB962C8B-B14F-4D97-AF65-F5344CB8AC3E}">
        <p14:creationId xmlns:p14="http://schemas.microsoft.com/office/powerpoint/2010/main" val="3811552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99516" y="1723841"/>
            <a:ext cx="10515600" cy="2852737"/>
          </a:xfrm>
        </p:spPr>
        <p:txBody>
          <a:bodyPr/>
          <a:lstStyle/>
          <a:p>
            <a:r>
              <a:rPr lang="en-US" dirty="0"/>
              <a:t>Disaster Epidemiology at CSTE</a:t>
            </a:r>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4446871" y="1536867"/>
            <a:ext cx="7315201" cy="4351338"/>
          </a:xfrm>
        </p:spPr>
        <p:txBody>
          <a:bodyPr>
            <a:normAutofit fontScale="92500" lnSpcReduction="20000"/>
          </a:bodyPr>
          <a:lstStyle/>
          <a:p>
            <a:r>
              <a:rPr lang="en-US" dirty="0"/>
              <a:t>Strengthen capacity to respond to, prepare for and recover from disasters by integrating disaster epidemiology into the emergency management cycle</a:t>
            </a:r>
          </a:p>
          <a:p>
            <a:endParaRPr lang="en-US" dirty="0"/>
          </a:p>
          <a:p>
            <a:r>
              <a:rPr lang="en-US" dirty="0"/>
              <a:t>Help public health and emergency management leadership understand the essential role of disaster epidemiology </a:t>
            </a:r>
          </a:p>
          <a:p>
            <a:endParaRPr lang="en-US" dirty="0"/>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2308297" y="1988984"/>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2221669" y="4572000"/>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825625"/>
            <a:ext cx="6079185" cy="4351338"/>
          </a:xfrm>
        </p:spPr>
        <p:txBody>
          <a:bodyPr>
            <a:normAutofit fontScale="92500" lnSpcReduction="20000"/>
          </a:bodyPr>
          <a:lstStyle/>
          <a:p>
            <a:r>
              <a:rPr lang="en-US" dirty="0"/>
              <a:t>CSTE Disaster Epidemiology Resource Repository: </a:t>
            </a:r>
            <a:r>
              <a:rPr lang="en-US" dirty="0">
                <a:hlinkClick r:id="rId2"/>
              </a:rPr>
              <a:t>https://www.cste.org/page/epidisaster</a:t>
            </a:r>
            <a:r>
              <a:rPr lang="en-US" dirty="0"/>
              <a:t> </a:t>
            </a:r>
          </a:p>
          <a:p>
            <a:endParaRPr lang="en-US" sz="2000" dirty="0"/>
          </a:p>
          <a:p>
            <a:r>
              <a:rPr lang="en-US" dirty="0"/>
              <a:t>CSTE Disaster Epidemiology Resource Guide: </a:t>
            </a:r>
            <a:r>
              <a:rPr lang="en-US" dirty="0">
                <a:hlinkClick r:id="rId3"/>
              </a:rPr>
              <a:t>https://cdn.ymaws.com/www.cste.org/resource/resmgr/disasterepi/DE_Resource_Guide_Final_v3.pdf</a:t>
            </a:r>
            <a:r>
              <a:rPr lang="en-US" dirty="0"/>
              <a:t> </a:t>
            </a:r>
          </a:p>
          <a:p>
            <a:pPr lvl="1"/>
            <a:r>
              <a:rPr lang="en-US" dirty="0"/>
              <a:t>Living document</a:t>
            </a:r>
          </a:p>
          <a:p>
            <a:pPr lvl="1"/>
            <a:r>
              <a:rPr lang="en-US" dirty="0"/>
              <a:t>Published in 2021</a:t>
            </a:r>
          </a:p>
          <a:p>
            <a:pPr lvl="1"/>
            <a:r>
              <a:rPr lang="en-US" dirty="0"/>
              <a:t>Overview of disaster epi methods and tools with real-world examples </a:t>
            </a:r>
          </a:p>
          <a:p>
            <a:endParaRPr lang="en-US" dirty="0"/>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0470" y="1825625"/>
            <a:ext cx="2826591" cy="3929196"/>
          </a:xfrm>
          <a:prstGeom prst="rect">
            <a:avLst/>
          </a:prstGeom>
        </p:spPr>
      </p:pic>
    </p:spTree>
    <p:extLst>
      <p:ext uri="{BB962C8B-B14F-4D97-AF65-F5344CB8AC3E}">
        <p14:creationId xmlns:p14="http://schemas.microsoft.com/office/powerpoint/2010/main" val="1901824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6" y="365125"/>
            <a:ext cx="11477154" cy="1325563"/>
          </a:xfrm>
        </p:spPr>
        <p:txBody>
          <a:bodyPr>
            <a:normAutofit/>
          </a:bodyPr>
          <a:lstStyle/>
          <a:p>
            <a:r>
              <a:rPr lang="en-US" dirty="0"/>
              <a:t>14</a:t>
            </a:r>
            <a:r>
              <a:rPr lang="en-US" baseline="30000" dirty="0"/>
              <a:t>th</a:t>
            </a:r>
            <a:r>
              <a:rPr lang="en-US" dirty="0"/>
              <a:t>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984239"/>
            <a:ext cx="9433550" cy="4575175"/>
          </a:xfrm>
        </p:spPr>
        <p:txBody>
          <a:bodyPr>
            <a:normAutofit/>
          </a:bodyPr>
          <a:lstStyle/>
          <a:p>
            <a:r>
              <a:rPr lang="en-US" dirty="0"/>
              <a:t>May 16 – 18, 2023 via Zoom </a:t>
            </a:r>
          </a:p>
          <a:p>
            <a:pPr lvl="1"/>
            <a:r>
              <a:rPr lang="en-US" dirty="0"/>
              <a:t>Continuing education credits available </a:t>
            </a:r>
          </a:p>
          <a:p>
            <a:endParaRPr lang="en-US" dirty="0"/>
          </a:p>
          <a:p>
            <a:r>
              <a:rPr lang="en-US" dirty="0"/>
              <a:t>Day 1: An Introduction to Disaster Epidemiology </a:t>
            </a:r>
          </a:p>
          <a:p>
            <a:r>
              <a:rPr lang="en-US" dirty="0"/>
              <a:t>Day 2: Disaster Epidemiology in the Field: Activities and Partnerships </a:t>
            </a:r>
          </a:p>
          <a:p>
            <a:r>
              <a:rPr lang="en-US" dirty="0"/>
              <a:t>Day 3: Incorporating and Modernizing Data in Disaster Epidemiology </a:t>
            </a:r>
          </a:p>
          <a:p>
            <a:endParaRPr lang="en-US" dirty="0"/>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10215282" y="1984239"/>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10" name="Picture 9" descr="A picture containing text, clipart&#10;&#10;Description automatically generated">
            <a:extLst>
              <a:ext uri="{FF2B5EF4-FFF2-40B4-BE49-F238E27FC236}">
                <a16:creationId xmlns:a16="http://schemas.microsoft.com/office/drawing/2014/main" id="{4FAA3797-E13B-7E1B-202D-9E2D89905DA8}"/>
              </a:ext>
            </a:extLst>
          </p:cNvPr>
          <p:cNvPicPr>
            <a:picLocks noChangeAspect="1"/>
          </p:cNvPicPr>
          <p:nvPr/>
        </p:nvPicPr>
        <p:blipFill>
          <a:blip r:embed="rId3"/>
          <a:stretch>
            <a:fillRect/>
          </a:stretch>
        </p:blipFill>
        <p:spPr>
          <a:xfrm>
            <a:off x="8599668" y="5626294"/>
            <a:ext cx="3461349" cy="1101338"/>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a:xfrm>
            <a:off x="1796584" y="1550347"/>
            <a:ext cx="10515600" cy="2852737"/>
          </a:xfrm>
        </p:spPr>
        <p:txBody>
          <a:bodyPr/>
          <a:lstStyle/>
          <a:p>
            <a:r>
              <a:rPr lang="en-US" dirty="0"/>
              <a:t>Discussion and Engagement</a:t>
            </a:r>
          </a:p>
        </p:txBody>
      </p:sp>
      <p:sp>
        <p:nvSpPr>
          <p:cNvPr id="3" name="Text Placeholder 2">
            <a:extLst>
              <a:ext uri="{FF2B5EF4-FFF2-40B4-BE49-F238E27FC236}">
                <a16:creationId xmlns:a16="http://schemas.microsoft.com/office/drawing/2014/main" id="{A7F086A5-BB44-9EA3-BC41-34F48547940D}"/>
              </a:ext>
            </a:extLst>
          </p:cNvPr>
          <p:cNvSpPr>
            <a:spLocks noGrp="1"/>
          </p:cNvSpPr>
          <p:nvPr>
            <p:ph type="body" idx="1"/>
          </p:nvPr>
        </p:nvSpPr>
        <p:spPr>
          <a:xfrm>
            <a:off x="1796584" y="4606926"/>
            <a:ext cx="10515600" cy="1500187"/>
          </a:xfrm>
        </p:spPr>
        <p:txBody>
          <a:bodyPr/>
          <a:lstStyle/>
          <a:p>
            <a:endParaRPr lang="en-US" dirty="0"/>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978503"/>
          </a:xfrm>
        </p:spPr>
        <p:txBody>
          <a:bodyPr>
            <a:normAutofit/>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097-A996-402C-B2C3-D50162E8F143}"/>
              </a:ext>
            </a:extLst>
          </p:cNvPr>
          <p:cNvSpPr>
            <a:spLocks noGrp="1"/>
          </p:cNvSpPr>
          <p:nvPr>
            <p:ph type="title"/>
          </p:nvPr>
        </p:nvSpPr>
        <p:spPr>
          <a:xfrm>
            <a:off x="2103120" y="365125"/>
            <a:ext cx="925068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593B8DDD-6B74-4EB9-8330-8B5F5C7F6E57}"/>
              </a:ext>
            </a:extLst>
          </p:cNvPr>
          <p:cNvSpPr>
            <a:spLocks noGrp="1"/>
          </p:cNvSpPr>
          <p:nvPr>
            <p:ph idx="1"/>
          </p:nvPr>
        </p:nvSpPr>
        <p:spPr>
          <a:xfrm>
            <a:off x="2103120" y="1825625"/>
            <a:ext cx="9250680" cy="4351338"/>
          </a:xfrm>
        </p:spPr>
        <p:txBody>
          <a:bodyPr/>
          <a:lstStyle/>
          <a:p>
            <a:r>
              <a:rPr lang="en-US" dirty="0"/>
              <a:t>What are some data challenges in the recovery period?</a:t>
            </a:r>
          </a:p>
        </p:txBody>
      </p:sp>
    </p:spTree>
    <p:extLst>
      <p:ext uri="{BB962C8B-B14F-4D97-AF65-F5344CB8AC3E}">
        <p14:creationId xmlns:p14="http://schemas.microsoft.com/office/powerpoint/2010/main" val="38890849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a:xfrm>
            <a:off x="1925052" y="1709738"/>
            <a:ext cx="9422397" cy="2852737"/>
          </a:xfrm>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a:xfrm>
            <a:off x="1925052" y="4597301"/>
            <a:ext cx="6766561" cy="1500187"/>
          </a:xfrm>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a:xfrm>
            <a:off x="2231136" y="278892"/>
            <a:ext cx="7729728" cy="1188720"/>
          </a:xfrm>
        </p:spPr>
        <p:txBody>
          <a:bodyPr/>
          <a:lstStyle/>
          <a:p>
            <a:pPr>
              <a:lnSpc>
                <a:spcPts val="4000"/>
              </a:lnSpc>
            </a:pPr>
            <a:r>
              <a:rPr lang="en-US" sz="3733" b="1" dirty="0">
                <a:solidFill>
                  <a:srgbClr val="003057"/>
                </a:solidFill>
                <a:latin typeface="Calibri" pitchFamily="34" charset="0"/>
              </a:rPr>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2865042" y="1159232"/>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1729144" y="3257157"/>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8677" y="3085313"/>
            <a:ext cx="2714003" cy="3772688"/>
          </a:xfrm>
          <a:prstGeom prst="rect">
            <a:avLst/>
          </a:prstGeom>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9038516" y="3327400"/>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fontScale="85000" lnSpcReduction="20000"/>
          </a:bodyPr>
          <a:lstStyle/>
          <a:p>
            <a:r>
              <a:rPr lang="en-US" dirty="0"/>
              <a:t>Disaster Epidemiology eLearning Modules (CDC): </a:t>
            </a:r>
            <a:r>
              <a:rPr lang="en-US" sz="2800" dirty="0">
                <a:hlinkClick r:id="rId3"/>
              </a:rPr>
              <a:t>https://www.cdc.gov/nceh/hsb/disaster/training.htm#disaster_epiElearning</a:t>
            </a:r>
            <a:r>
              <a:rPr lang="en-US" sz="28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pPr marL="457200" lvl="1" indent="0">
              <a:buNone/>
            </a:pPr>
            <a:endParaRPr lang="en-US" dirty="0"/>
          </a:p>
          <a:p>
            <a:r>
              <a:rPr lang="en-US" dirty="0"/>
              <a:t>CASPER (CDC): </a:t>
            </a:r>
            <a:r>
              <a:rPr lang="en-US" sz="2000" dirty="0">
                <a:hlinkClick r:id="rId4"/>
              </a:rPr>
              <a:t>https://www.cdc.gov/nceh/casper/training-resources.htm</a:t>
            </a:r>
            <a:r>
              <a:rPr lang="en-US" sz="2000" dirty="0"/>
              <a:t> </a:t>
            </a:r>
          </a:p>
          <a:p>
            <a:endParaRPr lang="en-US" sz="2000" dirty="0"/>
          </a:p>
          <a:p>
            <a:r>
              <a:rPr lang="en-US" dirty="0"/>
              <a:t>Emergency Response Health Monitoring &amp; Surveillance (ERHMS) Online Training Course (CDC): </a:t>
            </a:r>
            <a:r>
              <a:rPr lang="en-US" dirty="0">
                <a:hlinkClick r:id="rId5"/>
              </a:rPr>
              <a:t>https://emergency.cdc.gov/training/erhmscourse/index.asp</a:t>
            </a:r>
            <a:r>
              <a:rPr lang="en-US" dirty="0"/>
              <a:t> </a:t>
            </a:r>
          </a:p>
          <a:p>
            <a:pPr lvl="1"/>
            <a:r>
              <a:rPr lang="en-US" dirty="0"/>
              <a:t>ERHMS Info Manager </a:t>
            </a:r>
          </a:p>
          <a:p>
            <a:pPr lvl="1"/>
            <a:endParaRPr lang="en-US" dirty="0"/>
          </a:p>
          <a:p>
            <a:r>
              <a:rPr lang="en-US" dirty="0"/>
              <a:t>CDART: Comprehensive Disaster Assessment &amp; Readiness Tools (CDC ATSDR): </a:t>
            </a:r>
            <a:r>
              <a:rPr lang="en-US" sz="2000" dirty="0">
                <a:hlinkClick r:id="rId6"/>
              </a:rPr>
              <a:t>https://www.atsdr.cdc.gov/CDART.html</a:t>
            </a:r>
            <a:r>
              <a:rPr lang="en-US" sz="2000" dirty="0"/>
              <a:t>  </a:t>
            </a:r>
          </a:p>
          <a:p>
            <a:endParaRPr lang="en-US" dirty="0"/>
          </a:p>
        </p:txBody>
      </p:sp>
    </p:spTree>
    <p:extLst>
      <p:ext uri="{BB962C8B-B14F-4D97-AF65-F5344CB8AC3E}">
        <p14:creationId xmlns:p14="http://schemas.microsoft.com/office/powerpoint/2010/main" val="13477356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a:bodyPr>
          <a:lstStyle/>
          <a:p>
            <a:pPr marL="0" indent="0">
              <a:buNone/>
            </a:pPr>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sz="2400" dirty="0"/>
          </a:p>
          <a:p>
            <a:r>
              <a:rPr lang="en-US" dirty="0"/>
              <a:t>Epi CASE (Contact Assessment Symptom Exposure) Toolkit (CDC ATSDR): </a:t>
            </a:r>
            <a:r>
              <a:rPr lang="en-US" dirty="0">
                <a:hlinkClick r:id="rId4"/>
              </a:rPr>
              <a:t>https://www.atsdr.cdc.gov/epitoolkit/index.html</a:t>
            </a:r>
            <a:r>
              <a:rPr lang="en-US" dirty="0"/>
              <a:t> </a:t>
            </a:r>
          </a:p>
          <a:p>
            <a:endParaRPr lang="en-US" sz="1800" dirty="0"/>
          </a:p>
          <a:p>
            <a:r>
              <a:rPr lang="en-US" dirty="0"/>
              <a:t>ACE (Assessment of Chemical Exposures) Toolkit and Training (CDC ATSDR): </a:t>
            </a:r>
            <a:r>
              <a:rPr lang="en-US" dirty="0">
                <a:hlinkClick r:id="rId5"/>
              </a:rPr>
              <a:t>https://www.atsdr.cdc.gov/ntsip/ace_toolkit.html</a:t>
            </a:r>
            <a:r>
              <a:rPr lang="en-US" dirty="0"/>
              <a:t> </a:t>
            </a:r>
          </a:p>
          <a:p>
            <a:endParaRPr lang="en-US" sz="2400"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3" name="Content Placeholder 2">
            <a:extLst>
              <a:ext uri="{FF2B5EF4-FFF2-40B4-BE49-F238E27FC236}">
                <a16:creationId xmlns:a16="http://schemas.microsoft.com/office/drawing/2014/main" id="{49921D75-C886-9E44-A1F8-475C3ADD9BF2}"/>
              </a:ext>
            </a:extLst>
          </p:cNvPr>
          <p:cNvSpPr>
            <a:spLocks noGrp="1"/>
          </p:cNvSpPr>
          <p:nvPr>
            <p:ph idx="1"/>
          </p:nvPr>
        </p:nvSpPr>
        <p:spPr>
          <a:xfrm>
            <a:off x="838200" y="1825625"/>
            <a:ext cx="10515600" cy="2996896"/>
          </a:xfrm>
        </p:spPr>
        <p:txBody>
          <a:bodyPr/>
          <a:lstStyle/>
          <a:p>
            <a:endParaRPr lang="en-US" dirty="0"/>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1991</TotalTime>
  <Words>6250</Words>
  <Application>Microsoft Office PowerPoint</Application>
  <PresentationFormat>Widescreen</PresentationFormat>
  <Paragraphs>637</Paragraphs>
  <Slides>68</Slides>
  <Notes>47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68</vt:i4>
      </vt:variant>
    </vt:vector>
  </HeadingPairs>
  <TitlesOfParts>
    <vt:vector size="75" baseType="lpstr">
      <vt:lpstr>Arial</vt:lpstr>
      <vt:lpstr>Avenir</vt:lpstr>
      <vt:lpstr>Calibri</vt:lpstr>
      <vt:lpstr>Calibri Light</vt:lpstr>
      <vt:lpstr>Wingdings</vt:lpstr>
      <vt:lpstr>Office Theme</vt:lpstr>
      <vt:lpstr>1_Office Theme</vt:lpstr>
      <vt:lpstr>Disaster Epidemiology:</vt:lpstr>
      <vt:lpstr>Our Speakers</vt:lpstr>
      <vt:lpstr>Presentation Objectives</vt:lpstr>
      <vt:lpstr>Outline</vt:lpstr>
      <vt:lpstr>Disaster Epidemiology: the basics</vt:lpstr>
      <vt:lpstr>Slido Info &amp; Question 1</vt:lpstr>
      <vt:lpstr>What is epidemiology?</vt:lpstr>
      <vt:lpstr>What is Disaster Epidemiology?</vt:lpstr>
      <vt:lpstr>How can Disaster Epidemiology help you?</vt:lpstr>
      <vt:lpstr>Disaster Epidemiology takes an All-Hazard approach</vt:lpstr>
      <vt:lpstr>Disaster Epidemiology is Multi-disciplinary</vt:lpstr>
      <vt:lpstr>Disaster Epidemiology and the Emergency Management Cycle</vt:lpstr>
      <vt:lpstr>Slido question 2 </vt:lpstr>
      <vt:lpstr>DE and Incident Command System (ICS)</vt:lpstr>
      <vt:lpstr>Conceptual Framework</vt:lpstr>
      <vt:lpstr>PowerPoint Presentation</vt:lpstr>
      <vt:lpstr>The Disaster Management Cycle</vt:lpstr>
      <vt:lpstr>Disaster epidemiology activities</vt:lpstr>
      <vt:lpstr>Disaster Epidemiology PHEP Capabilities</vt:lpstr>
      <vt:lpstr>DE and PHEP capabilities</vt:lpstr>
      <vt:lpstr>DE and PHEP capabilities</vt:lpstr>
      <vt:lpstr>DE and PHEP capabilities</vt:lpstr>
      <vt:lpstr>DE and PHEP capabilities</vt:lpstr>
      <vt:lpstr>DE and PHEP capabilities</vt:lpstr>
      <vt:lpstr>Disaster Epidemiology and Recovery</vt:lpstr>
      <vt:lpstr>Slido question 3</vt:lpstr>
      <vt:lpstr>Defining recovery period</vt:lpstr>
      <vt:lpstr>Disaster Epidemiology and Recovery</vt:lpstr>
      <vt:lpstr>Disaster Epidemiology and Recovery</vt:lpstr>
      <vt:lpstr>Disaster Epidemiology: case studies in recovery</vt:lpstr>
      <vt:lpstr>Slido question 4 </vt:lpstr>
      <vt:lpstr>Rapid needs assessments</vt:lpstr>
      <vt:lpstr>Mitigation CASPER: Drought in California</vt:lpstr>
      <vt:lpstr>Recovery CASPER: Longitudinal wildfire assessment</vt:lpstr>
      <vt:lpstr>Disaster Behavioral Health: Recovery</vt:lpstr>
      <vt:lpstr>Responder surveillance</vt:lpstr>
      <vt:lpstr>Post-disaster mental health assessment: Mass shooting in Oregon</vt:lpstr>
      <vt:lpstr>Tracking, Rosters, Registering</vt:lpstr>
      <vt:lpstr>CDC Zika Pregnancy and Infant Registry</vt:lpstr>
      <vt:lpstr>Syndromic surveillance</vt:lpstr>
      <vt:lpstr>Syndromic Surveillance in recovery</vt:lpstr>
      <vt:lpstr>Asthma syndromic surveillance following building collapse</vt:lpstr>
      <vt:lpstr>Mortality surveillance and assessment</vt:lpstr>
      <vt:lpstr>Retrospective mortality surveillance: Oklahoma tornado</vt:lpstr>
      <vt:lpstr>Assessment of chemical exposure (ACE) Toolkit</vt:lpstr>
      <vt:lpstr>ACE following freight train derailment of chemical</vt:lpstr>
      <vt:lpstr>Epidemiologic studies</vt:lpstr>
      <vt:lpstr>Evaluation studies</vt:lpstr>
      <vt:lpstr>Risk investigation: Hurricane Harvey hazardous exposures </vt:lpstr>
      <vt:lpstr>Research During Emergencies: Disaster Research Response Program</vt:lpstr>
      <vt:lpstr>Disaster Research Response DR2 Program</vt:lpstr>
      <vt:lpstr>Disaster Epidemiology at CSTE</vt:lpstr>
      <vt:lpstr>CSTE Disaster Epidemiology Subcommittee</vt:lpstr>
      <vt:lpstr>CSTE Disaster Epidemiology Resources </vt:lpstr>
      <vt:lpstr>14th Annual CSTE Disaster Epidemiology Workshop </vt:lpstr>
      <vt:lpstr>Discussion and Engagement</vt:lpstr>
      <vt:lpstr>Discussion Questions</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Konen, Tess (MDH)</cp:lastModifiedBy>
  <cp:revision>45</cp:revision>
  <dcterms:created xsi:type="dcterms:W3CDTF">2021-01-19T20:32:35Z</dcterms:created>
  <dcterms:modified xsi:type="dcterms:W3CDTF">2023-04-11T18:58:11Z</dcterms:modified>
</cp:coreProperties>
</file>