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2.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comment3.xml" ContentType="application/vnd.openxmlformats-officedocument.presentationml.comments+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comment4.xml" ContentType="application/vnd.openxmlformats-officedocument.presentationml.comments+xml"/>
  <Override PartName="/ppt/notesSlides/notesSlide16.xml" ContentType="application/vnd.openxmlformats-officedocument.presentationml.notesSlide+xml"/>
  <Override PartName="/ppt/comments/comment5.xml" ContentType="application/vnd.openxmlformats-officedocument.presentationml.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omments/comment6.xml" ContentType="application/vnd.openxmlformats-officedocument.presentationml.comment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omments/comment7.xml" ContentType="application/vnd.openxmlformats-officedocument.presentationml.comment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omments/comment8.xml" ContentType="application/vnd.openxmlformats-officedocument.presentationml.comment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omments/comment9.xml" ContentType="application/vnd.openxmlformats-officedocument.presentationml.comments+xml"/>
  <Override PartName="/ppt/notesSlides/notesSlide39.xml" ContentType="application/vnd.openxmlformats-officedocument.presentationml.notesSlide+xml"/>
  <Override PartName="/ppt/comments/comment10.xml" ContentType="application/vnd.openxmlformats-officedocument.presentationml.comment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omments/comment11.xml" ContentType="application/vnd.openxmlformats-officedocument.presentationml.comment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3" r:id="rId2"/>
  </p:sldMasterIdLst>
  <p:notesMasterIdLst>
    <p:notesMasterId r:id="rId71"/>
  </p:notesMasterIdLst>
  <p:sldIdLst>
    <p:sldId id="257" r:id="rId3"/>
    <p:sldId id="261" r:id="rId4"/>
    <p:sldId id="262" r:id="rId5"/>
    <p:sldId id="271" r:id="rId6"/>
    <p:sldId id="263" r:id="rId7"/>
    <p:sldId id="280" r:id="rId8"/>
    <p:sldId id="403" r:id="rId9"/>
    <p:sldId id="288" r:id="rId10"/>
    <p:sldId id="405" r:id="rId11"/>
    <p:sldId id="406" r:id="rId12"/>
    <p:sldId id="289" r:id="rId13"/>
    <p:sldId id="407" r:id="rId14"/>
    <p:sldId id="549" r:id="rId15"/>
    <p:sldId id="409" r:id="rId16"/>
    <p:sldId id="413" r:id="rId17"/>
    <p:sldId id="281" r:id="rId18"/>
    <p:sldId id="416" r:id="rId19"/>
    <p:sldId id="417" r:id="rId20"/>
    <p:sldId id="418" r:id="rId21"/>
    <p:sldId id="419" r:id="rId22"/>
    <p:sldId id="427" r:id="rId23"/>
    <p:sldId id="428" r:id="rId24"/>
    <p:sldId id="429" r:id="rId25"/>
    <p:sldId id="430" r:id="rId26"/>
    <p:sldId id="431" r:id="rId27"/>
    <p:sldId id="550" r:id="rId28"/>
    <p:sldId id="432" r:id="rId29"/>
    <p:sldId id="299" r:id="rId30"/>
    <p:sldId id="301" r:id="rId31"/>
    <p:sldId id="266" r:id="rId32"/>
    <p:sldId id="282" r:id="rId33"/>
    <p:sldId id="532" r:id="rId34"/>
    <p:sldId id="530" r:id="rId35"/>
    <p:sldId id="529" r:id="rId36"/>
    <p:sldId id="534" r:id="rId37"/>
    <p:sldId id="535" r:id="rId38"/>
    <p:sldId id="524" r:id="rId39"/>
    <p:sldId id="544" r:id="rId40"/>
    <p:sldId id="543" r:id="rId41"/>
    <p:sldId id="537" r:id="rId42"/>
    <p:sldId id="275" r:id="rId43"/>
    <p:sldId id="538" r:id="rId44"/>
    <p:sldId id="545" r:id="rId45"/>
    <p:sldId id="539" r:id="rId46"/>
    <p:sldId id="443" r:id="rId47"/>
    <p:sldId id="548" r:id="rId48"/>
    <p:sldId id="328" r:id="rId49"/>
    <p:sldId id="329" r:id="rId50"/>
    <p:sldId id="546" r:id="rId51"/>
    <p:sldId id="331" r:id="rId52"/>
    <p:sldId id="528" r:id="rId53"/>
    <p:sldId id="269" r:id="rId54"/>
    <p:sldId id="278" r:id="rId55"/>
    <p:sldId id="287" r:id="rId56"/>
    <p:sldId id="279" r:id="rId57"/>
    <p:sldId id="272" r:id="rId58"/>
    <p:sldId id="307" r:id="rId59"/>
    <p:sldId id="306" r:id="rId60"/>
    <p:sldId id="273" r:id="rId61"/>
    <p:sldId id="536" r:id="rId62"/>
    <p:sldId id="308" r:id="rId63"/>
    <p:sldId id="305" r:id="rId64"/>
    <p:sldId id="513" r:id="rId65"/>
    <p:sldId id="284" r:id="rId66"/>
    <p:sldId id="286" r:id="rId67"/>
    <p:sldId id="258" r:id="rId68"/>
    <p:sldId id="268" r:id="rId69"/>
    <p:sldId id="256"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ess" initials="T" lastIdx="17" clrIdx="0">
    <p:extLst>
      <p:ext uri="{19B8F6BF-5375-455C-9EA6-DF929625EA0E}">
        <p15:presenceInfo xmlns:p15="http://schemas.microsoft.com/office/powerpoint/2012/main" userId="S::Tess.Konen@state.mn.us::6db7c987-cad2-4f0c-8a55-1468d46175e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019" autoAdjust="0"/>
    <p:restoredTop sz="75659" autoAdjust="0"/>
  </p:normalViewPr>
  <p:slideViewPr>
    <p:cSldViewPr snapToGrid="0" snapToObjects="1">
      <p:cViewPr varScale="1">
        <p:scale>
          <a:sx n="84" d="100"/>
          <a:sy n="84" d="100"/>
        </p:scale>
        <p:origin x="21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commentAuthors" Target="commentAuthor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04-11T13:48:02.370" idx="14">
    <p:pos x="10" y="10"/>
    <p:text>Do we need this slide? Seems like the outline covers it.</p:text>
    <p:extLst>
      <p:ext uri="{C676402C-5697-4E1C-873F-D02D1690AC5C}">
        <p15:threadingInfo xmlns:p15="http://schemas.microsoft.com/office/powerpoint/2012/main" timeZoneBias="30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3-04-10T11:28:34.279" idx="1">
    <p:pos x="10" y="10"/>
    <p:text>Ask who is in the audience or fun quesiton about how many conferences they have been to in the last two years?</p:text>
    <p:extLst>
      <p:ext uri="{C676402C-5697-4E1C-873F-D02D1690AC5C}">
        <p15:threadingInfo xmlns:p15="http://schemas.microsoft.com/office/powerpoint/2012/main" timeZoneBias="30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3-04-11T13:48:28.035" idx="15">
    <p:pos x="10" y="10"/>
    <p:text>Decide which cycle diagram to use. I like the CSTE blue one and it has acitons included on the slide.</p:text>
    <p:extLst>
      <p:ext uri="{C676402C-5697-4E1C-873F-D02D1690AC5C}">
        <p15:threadingInfo xmlns:p15="http://schemas.microsoft.com/office/powerpoint/2012/main" timeZoneBias="30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3-04-11T11:16:41.914" idx="4">
    <p:pos x="10" y="10"/>
    <p:text>Bring handuot of DE to PHEP crosswalk, upload online too.</p:text>
    <p:extLst>
      <p:ext uri="{C676402C-5697-4E1C-873F-D02D1690AC5C}">
        <p15:threadingInfo xmlns:p15="http://schemas.microsoft.com/office/powerpoint/2012/main" timeZoneBias="30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3-04-11T13:29:50.102" idx="13">
    <p:pos x="10" y="10"/>
    <p:text>Should we move this to the end so they are more famialr with the tools being mentioned? PLan to povide cross walk.</p:text>
    <p:extLst>
      <p:ext uri="{C676402C-5697-4E1C-873F-D02D1690AC5C}">
        <p15:threadingInfo xmlns:p15="http://schemas.microsoft.com/office/powerpoint/2012/main" timeZoneBias="30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3-04-11T10:28:21.369" idx="3">
    <p:pos x="10" y="10"/>
    <p:text>@Svetlana, what actions were taken of a result of these findings? So what?</p:text>
    <p:extLst>
      <p:ext uri="{C676402C-5697-4E1C-873F-D02D1690AC5C}">
        <p15:threadingInfo xmlns:p15="http://schemas.microsoft.com/office/powerpoint/2012/main" timeZoneBias="30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3-04-11T12:22:31.678" idx="6">
    <p:pos x="7121" y="2707"/>
    <p:text>I'm hvaing trouble finding an example of syndromic surveillance RECOVERY... maybe post-disaster/retrospective surveillance cover it? I think focusing on cleanup injuries or co exposure makese sense.</p:text>
    <p:extLst>
      <p:ext uri="{C676402C-5697-4E1C-873F-D02D1690AC5C}">
        <p15:threadingInfo xmlns:p15="http://schemas.microsoft.com/office/powerpoint/2012/main" timeZoneBias="30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3-04-11T13:53:58.632" idx="16">
    <p:pos x="10" y="10"/>
    <p:text>We mentioned exposure monitoring in the abstract. Was this what we meant or did we mean using trackign or some form or post-disaster data collection of actual exposure (wrist bracelet example later)</p:text>
    <p:extLst>
      <p:ext uri="{C676402C-5697-4E1C-873F-D02D1690AC5C}">
        <p15:threadingInfo xmlns:p15="http://schemas.microsoft.com/office/powerpoint/2012/main" timeZoneBias="30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 dt="2023-04-11T13:28:50.665" idx="11">
    <p:pos x="10" y="10"/>
    <p:text>Do we want to include these?</p:text>
    <p:extLst>
      <p:ext uri="{C676402C-5697-4E1C-873F-D02D1690AC5C}">
        <p15:threadingInfo xmlns:p15="http://schemas.microsoft.com/office/powerpoint/2012/main" timeZoneBias="30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1" dt="2023-04-11T13:29:06.381" idx="12">
    <p:pos x="10" y="10"/>
    <p:text>Do we want to include these?</p:text>
    <p:extLst>
      <p:ext uri="{C676402C-5697-4E1C-873F-D02D1690AC5C}">
        <p15:threadingInfo xmlns:p15="http://schemas.microsoft.com/office/powerpoint/2012/main" timeZoneBias="300"/>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1" dt="2023-04-11T13:55:29.557" idx="17">
    <p:pos x="10" y="10"/>
    <p:text>The room will be set up with round tables. Do we want hand outs or just have groups talk for a few minutes per slide and then share out their findigns?</p:text>
    <p:extLst>
      <p:ext uri="{C676402C-5697-4E1C-873F-D02D1690AC5C}">
        <p15:threadingInfo xmlns:p15="http://schemas.microsoft.com/office/powerpoint/2012/main" timeZoneBias="30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D4FC9B-2FEA-439D-853A-BCEBD2C9285A}"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A9F9F09-7CD8-4764-90DC-4D8CA08B5EB3}">
      <dgm:prSet phldrT="[Text]"/>
      <dgm:spPr/>
      <dgm:t>
        <a:bodyPr/>
        <a:lstStyle/>
        <a:p>
          <a:r>
            <a:rPr lang="en-US" dirty="0"/>
            <a:t>Prevention, Mitigation, Preparedness</a:t>
          </a:r>
        </a:p>
      </dgm:t>
    </dgm:pt>
    <dgm:pt modelId="{7D3754C9-37C2-476C-BA4E-2CACBB49C7AC}" type="parTrans" cxnId="{B12D4CE8-132A-4244-810C-FB9327DBF1A7}">
      <dgm:prSet/>
      <dgm:spPr/>
      <dgm:t>
        <a:bodyPr/>
        <a:lstStyle/>
        <a:p>
          <a:endParaRPr lang="en-US"/>
        </a:p>
      </dgm:t>
    </dgm:pt>
    <dgm:pt modelId="{8CB0F1E6-43EA-48FD-8B00-38143A9A3F6D}" type="sibTrans" cxnId="{B12D4CE8-132A-4244-810C-FB9327DBF1A7}">
      <dgm:prSet/>
      <dgm:spPr/>
      <dgm:t>
        <a:bodyPr/>
        <a:lstStyle/>
        <a:p>
          <a:endParaRPr lang="en-US"/>
        </a:p>
      </dgm:t>
    </dgm:pt>
    <dgm:pt modelId="{550035F5-CB78-462C-A025-8483E7B5E115}">
      <dgm:prSet phldrT="[Text]"/>
      <dgm:spPr/>
      <dgm:t>
        <a:bodyPr/>
        <a:lstStyle/>
        <a:p>
          <a:r>
            <a:rPr lang="en-US" dirty="0"/>
            <a:t>Disaster Impact</a:t>
          </a:r>
        </a:p>
      </dgm:t>
    </dgm:pt>
    <dgm:pt modelId="{30EFE1D2-6A46-49D2-BEDD-D367561AA973}" type="parTrans" cxnId="{C11F71BB-1D45-47CB-92F7-B27AE17F5D41}">
      <dgm:prSet/>
      <dgm:spPr/>
      <dgm:t>
        <a:bodyPr/>
        <a:lstStyle/>
        <a:p>
          <a:endParaRPr lang="en-US"/>
        </a:p>
      </dgm:t>
    </dgm:pt>
    <dgm:pt modelId="{534317B1-64C4-4B6C-8B1A-932485D06922}" type="sibTrans" cxnId="{C11F71BB-1D45-47CB-92F7-B27AE17F5D41}">
      <dgm:prSet/>
      <dgm:spPr/>
      <dgm:t>
        <a:bodyPr/>
        <a:lstStyle/>
        <a:p>
          <a:endParaRPr lang="en-US"/>
        </a:p>
      </dgm:t>
    </dgm:pt>
    <dgm:pt modelId="{B7D935C9-2DAD-4A57-B993-19CEBD5DAD85}">
      <dgm:prSet phldrT="[Text]"/>
      <dgm:spPr/>
      <dgm:t>
        <a:bodyPr/>
        <a:lstStyle/>
        <a:p>
          <a:r>
            <a:rPr lang="en-US" dirty="0"/>
            <a:t>Rehabilitation, Response, Recovery</a:t>
          </a:r>
        </a:p>
      </dgm:t>
    </dgm:pt>
    <dgm:pt modelId="{CAD4216B-DEA7-4DCB-B8F1-CA08BB313182}" type="parTrans" cxnId="{1694A92E-922E-48E2-9BC2-CCC31DCD386B}">
      <dgm:prSet/>
      <dgm:spPr/>
      <dgm:t>
        <a:bodyPr/>
        <a:lstStyle/>
        <a:p>
          <a:endParaRPr lang="en-US"/>
        </a:p>
      </dgm:t>
    </dgm:pt>
    <dgm:pt modelId="{EE1F3E95-D14F-44AA-AD1B-CC9267DEE2B4}" type="sibTrans" cxnId="{1694A92E-922E-48E2-9BC2-CCC31DCD386B}">
      <dgm:prSet/>
      <dgm:spPr/>
      <dgm:t>
        <a:bodyPr/>
        <a:lstStyle/>
        <a:p>
          <a:endParaRPr lang="en-US"/>
        </a:p>
      </dgm:t>
    </dgm:pt>
    <dgm:pt modelId="{D528F667-0D1B-4A74-8B52-BAAC1C5F86C5}" type="pres">
      <dgm:prSet presAssocID="{95D4FC9B-2FEA-439D-853A-BCEBD2C9285A}" presName="cycle" presStyleCnt="0">
        <dgm:presLayoutVars>
          <dgm:dir/>
          <dgm:resizeHandles val="exact"/>
        </dgm:presLayoutVars>
      </dgm:prSet>
      <dgm:spPr/>
    </dgm:pt>
    <dgm:pt modelId="{F9039E67-8373-431F-9BA3-9388A0B5D73B}" type="pres">
      <dgm:prSet presAssocID="{FA9F9F09-7CD8-4764-90DC-4D8CA08B5EB3}" presName="dummy" presStyleCnt="0"/>
      <dgm:spPr/>
    </dgm:pt>
    <dgm:pt modelId="{0DA9CD2B-66F0-4DB4-9247-C8BD8DA1AF88}" type="pres">
      <dgm:prSet presAssocID="{FA9F9F09-7CD8-4764-90DC-4D8CA08B5EB3}" presName="node" presStyleLbl="revTx" presStyleIdx="0" presStyleCnt="3">
        <dgm:presLayoutVars>
          <dgm:bulletEnabled val="1"/>
        </dgm:presLayoutVars>
      </dgm:prSet>
      <dgm:spPr/>
    </dgm:pt>
    <dgm:pt modelId="{234F738F-63E1-47D5-9DF3-60A26DACCD4A}" type="pres">
      <dgm:prSet presAssocID="{8CB0F1E6-43EA-48FD-8B00-38143A9A3F6D}" presName="sibTrans" presStyleLbl="node1" presStyleIdx="0" presStyleCnt="3"/>
      <dgm:spPr/>
    </dgm:pt>
    <dgm:pt modelId="{06AE52BD-DAFC-46FF-87E1-CC9AC5072891}" type="pres">
      <dgm:prSet presAssocID="{550035F5-CB78-462C-A025-8483E7B5E115}" presName="dummy" presStyleCnt="0"/>
      <dgm:spPr/>
    </dgm:pt>
    <dgm:pt modelId="{63A5EB5D-F00F-4825-9AEC-E8A681AE6CB7}" type="pres">
      <dgm:prSet presAssocID="{550035F5-CB78-462C-A025-8483E7B5E115}" presName="node" presStyleLbl="revTx" presStyleIdx="1" presStyleCnt="3">
        <dgm:presLayoutVars>
          <dgm:bulletEnabled val="1"/>
        </dgm:presLayoutVars>
      </dgm:prSet>
      <dgm:spPr/>
    </dgm:pt>
    <dgm:pt modelId="{FFB6262D-A13D-481E-BDAA-CCB2BE2B93B2}" type="pres">
      <dgm:prSet presAssocID="{534317B1-64C4-4B6C-8B1A-932485D06922}" presName="sibTrans" presStyleLbl="node1" presStyleIdx="1" presStyleCnt="3"/>
      <dgm:spPr/>
    </dgm:pt>
    <dgm:pt modelId="{B0A6A7AF-4FA0-4EC2-AAB8-A9842622540C}" type="pres">
      <dgm:prSet presAssocID="{B7D935C9-2DAD-4A57-B993-19CEBD5DAD85}" presName="dummy" presStyleCnt="0"/>
      <dgm:spPr/>
    </dgm:pt>
    <dgm:pt modelId="{9AA55DC7-FC1F-4C98-98C9-CB9E09C61599}" type="pres">
      <dgm:prSet presAssocID="{B7D935C9-2DAD-4A57-B993-19CEBD5DAD85}" presName="node" presStyleLbl="revTx" presStyleIdx="2" presStyleCnt="3">
        <dgm:presLayoutVars>
          <dgm:bulletEnabled val="1"/>
        </dgm:presLayoutVars>
      </dgm:prSet>
      <dgm:spPr/>
    </dgm:pt>
    <dgm:pt modelId="{4E7D70E4-3E25-4305-9C0C-05125ADA7DA7}" type="pres">
      <dgm:prSet presAssocID="{EE1F3E95-D14F-44AA-AD1B-CC9267DEE2B4}" presName="sibTrans" presStyleLbl="node1" presStyleIdx="2" presStyleCnt="3"/>
      <dgm:spPr/>
    </dgm:pt>
  </dgm:ptLst>
  <dgm:cxnLst>
    <dgm:cxn modelId="{1694A92E-922E-48E2-9BC2-CCC31DCD386B}" srcId="{95D4FC9B-2FEA-439D-853A-BCEBD2C9285A}" destId="{B7D935C9-2DAD-4A57-B993-19CEBD5DAD85}" srcOrd="2" destOrd="0" parTransId="{CAD4216B-DEA7-4DCB-B8F1-CA08BB313182}" sibTransId="{EE1F3E95-D14F-44AA-AD1B-CC9267DEE2B4}"/>
    <dgm:cxn modelId="{7C194242-D64C-474A-962F-E649A85BEE73}" type="presOf" srcId="{EE1F3E95-D14F-44AA-AD1B-CC9267DEE2B4}" destId="{4E7D70E4-3E25-4305-9C0C-05125ADA7DA7}" srcOrd="0" destOrd="0" presId="urn:microsoft.com/office/officeart/2005/8/layout/cycle1"/>
    <dgm:cxn modelId="{06776167-3EAB-4963-B076-84F81FC0E302}" type="presOf" srcId="{FA9F9F09-7CD8-4764-90DC-4D8CA08B5EB3}" destId="{0DA9CD2B-66F0-4DB4-9247-C8BD8DA1AF88}" srcOrd="0" destOrd="0" presId="urn:microsoft.com/office/officeart/2005/8/layout/cycle1"/>
    <dgm:cxn modelId="{7BD5DE8B-2754-4E1A-98FA-1A30401375F9}" type="presOf" srcId="{8CB0F1E6-43EA-48FD-8B00-38143A9A3F6D}" destId="{234F738F-63E1-47D5-9DF3-60A26DACCD4A}" srcOrd="0" destOrd="0" presId="urn:microsoft.com/office/officeart/2005/8/layout/cycle1"/>
    <dgm:cxn modelId="{2F0019B8-CAEA-4432-A78A-A194EC5F98B1}" type="presOf" srcId="{95D4FC9B-2FEA-439D-853A-BCEBD2C9285A}" destId="{D528F667-0D1B-4A74-8B52-BAAC1C5F86C5}" srcOrd="0" destOrd="0" presId="urn:microsoft.com/office/officeart/2005/8/layout/cycle1"/>
    <dgm:cxn modelId="{C11F71BB-1D45-47CB-92F7-B27AE17F5D41}" srcId="{95D4FC9B-2FEA-439D-853A-BCEBD2C9285A}" destId="{550035F5-CB78-462C-A025-8483E7B5E115}" srcOrd="1" destOrd="0" parTransId="{30EFE1D2-6A46-49D2-BEDD-D367561AA973}" sibTransId="{534317B1-64C4-4B6C-8B1A-932485D06922}"/>
    <dgm:cxn modelId="{A4B3E0C8-4F20-40B9-A564-EBC2869F8825}" type="presOf" srcId="{B7D935C9-2DAD-4A57-B993-19CEBD5DAD85}" destId="{9AA55DC7-FC1F-4C98-98C9-CB9E09C61599}" srcOrd="0" destOrd="0" presId="urn:microsoft.com/office/officeart/2005/8/layout/cycle1"/>
    <dgm:cxn modelId="{F819F2DD-A2DF-48AE-B23A-7C7ED6ACD52A}" type="presOf" srcId="{550035F5-CB78-462C-A025-8483E7B5E115}" destId="{63A5EB5D-F00F-4825-9AEC-E8A681AE6CB7}" srcOrd="0" destOrd="0" presId="urn:microsoft.com/office/officeart/2005/8/layout/cycle1"/>
    <dgm:cxn modelId="{399122E7-4F90-487E-82AA-27148F96638F}" type="presOf" srcId="{534317B1-64C4-4B6C-8B1A-932485D06922}" destId="{FFB6262D-A13D-481E-BDAA-CCB2BE2B93B2}" srcOrd="0" destOrd="0" presId="urn:microsoft.com/office/officeart/2005/8/layout/cycle1"/>
    <dgm:cxn modelId="{B12D4CE8-132A-4244-810C-FB9327DBF1A7}" srcId="{95D4FC9B-2FEA-439D-853A-BCEBD2C9285A}" destId="{FA9F9F09-7CD8-4764-90DC-4D8CA08B5EB3}" srcOrd="0" destOrd="0" parTransId="{7D3754C9-37C2-476C-BA4E-2CACBB49C7AC}" sibTransId="{8CB0F1E6-43EA-48FD-8B00-38143A9A3F6D}"/>
    <dgm:cxn modelId="{A4F7BE0B-F2C7-423B-B73A-85DA157B0068}" type="presParOf" srcId="{D528F667-0D1B-4A74-8B52-BAAC1C5F86C5}" destId="{F9039E67-8373-431F-9BA3-9388A0B5D73B}" srcOrd="0" destOrd="0" presId="urn:microsoft.com/office/officeart/2005/8/layout/cycle1"/>
    <dgm:cxn modelId="{17CA21DF-87CD-494C-8D29-A3E84E1EE0A7}" type="presParOf" srcId="{D528F667-0D1B-4A74-8B52-BAAC1C5F86C5}" destId="{0DA9CD2B-66F0-4DB4-9247-C8BD8DA1AF88}" srcOrd="1" destOrd="0" presId="urn:microsoft.com/office/officeart/2005/8/layout/cycle1"/>
    <dgm:cxn modelId="{FF9AFDFE-D647-4893-9E9A-43D9BC41E497}" type="presParOf" srcId="{D528F667-0D1B-4A74-8B52-BAAC1C5F86C5}" destId="{234F738F-63E1-47D5-9DF3-60A26DACCD4A}" srcOrd="2" destOrd="0" presId="urn:microsoft.com/office/officeart/2005/8/layout/cycle1"/>
    <dgm:cxn modelId="{4C6A740E-FA7B-43C7-B05A-3B3755592B1D}" type="presParOf" srcId="{D528F667-0D1B-4A74-8B52-BAAC1C5F86C5}" destId="{06AE52BD-DAFC-46FF-87E1-CC9AC5072891}" srcOrd="3" destOrd="0" presId="urn:microsoft.com/office/officeart/2005/8/layout/cycle1"/>
    <dgm:cxn modelId="{29E59479-8E74-4969-A327-6630FB323F7C}" type="presParOf" srcId="{D528F667-0D1B-4A74-8B52-BAAC1C5F86C5}" destId="{63A5EB5D-F00F-4825-9AEC-E8A681AE6CB7}" srcOrd="4" destOrd="0" presId="urn:microsoft.com/office/officeart/2005/8/layout/cycle1"/>
    <dgm:cxn modelId="{B233FB3C-E18A-466E-810F-7787AD183028}" type="presParOf" srcId="{D528F667-0D1B-4A74-8B52-BAAC1C5F86C5}" destId="{FFB6262D-A13D-481E-BDAA-CCB2BE2B93B2}" srcOrd="5" destOrd="0" presId="urn:microsoft.com/office/officeart/2005/8/layout/cycle1"/>
    <dgm:cxn modelId="{5545C6F0-E417-4756-90F4-14359F4FDE00}" type="presParOf" srcId="{D528F667-0D1B-4A74-8B52-BAAC1C5F86C5}" destId="{B0A6A7AF-4FA0-4EC2-AAB8-A9842622540C}" srcOrd="6" destOrd="0" presId="urn:microsoft.com/office/officeart/2005/8/layout/cycle1"/>
    <dgm:cxn modelId="{201B1F18-E2FB-43C3-9C11-4C352CFDD990}" type="presParOf" srcId="{D528F667-0D1B-4A74-8B52-BAAC1C5F86C5}" destId="{9AA55DC7-FC1F-4C98-98C9-CB9E09C61599}" srcOrd="7" destOrd="0" presId="urn:microsoft.com/office/officeart/2005/8/layout/cycle1"/>
    <dgm:cxn modelId="{2D790231-11F0-4242-874B-60E2E1CA6B47}" type="presParOf" srcId="{D528F667-0D1B-4A74-8B52-BAAC1C5F86C5}" destId="{4E7D70E4-3E25-4305-9C0C-05125ADA7DA7}"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D4FC9B-2FEA-439D-853A-BCEBD2C9285A}"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A9F9F09-7CD8-4764-90DC-4D8CA08B5EB3}">
      <dgm:prSet phldrT="[Text]"/>
      <dgm:spPr/>
      <dgm:t>
        <a:bodyPr/>
        <a:lstStyle/>
        <a:p>
          <a:r>
            <a:rPr lang="en-US" dirty="0"/>
            <a:t>Prevention, Mitigation, Preparedness</a:t>
          </a:r>
        </a:p>
      </dgm:t>
    </dgm:pt>
    <dgm:pt modelId="{7D3754C9-37C2-476C-BA4E-2CACBB49C7AC}" type="parTrans" cxnId="{B12D4CE8-132A-4244-810C-FB9327DBF1A7}">
      <dgm:prSet/>
      <dgm:spPr/>
      <dgm:t>
        <a:bodyPr/>
        <a:lstStyle/>
        <a:p>
          <a:endParaRPr lang="en-US"/>
        </a:p>
      </dgm:t>
    </dgm:pt>
    <dgm:pt modelId="{8CB0F1E6-43EA-48FD-8B00-38143A9A3F6D}" type="sibTrans" cxnId="{B12D4CE8-132A-4244-810C-FB9327DBF1A7}">
      <dgm:prSet/>
      <dgm:spPr/>
      <dgm:t>
        <a:bodyPr/>
        <a:lstStyle/>
        <a:p>
          <a:endParaRPr lang="en-US"/>
        </a:p>
      </dgm:t>
    </dgm:pt>
    <dgm:pt modelId="{550035F5-CB78-462C-A025-8483E7B5E115}">
      <dgm:prSet phldrT="[Text]"/>
      <dgm:spPr/>
      <dgm:t>
        <a:bodyPr/>
        <a:lstStyle/>
        <a:p>
          <a:r>
            <a:rPr lang="en-US" dirty="0"/>
            <a:t>Disaster Impact</a:t>
          </a:r>
        </a:p>
      </dgm:t>
    </dgm:pt>
    <dgm:pt modelId="{30EFE1D2-6A46-49D2-BEDD-D367561AA973}" type="parTrans" cxnId="{C11F71BB-1D45-47CB-92F7-B27AE17F5D41}">
      <dgm:prSet/>
      <dgm:spPr/>
      <dgm:t>
        <a:bodyPr/>
        <a:lstStyle/>
        <a:p>
          <a:endParaRPr lang="en-US"/>
        </a:p>
      </dgm:t>
    </dgm:pt>
    <dgm:pt modelId="{534317B1-64C4-4B6C-8B1A-932485D06922}" type="sibTrans" cxnId="{C11F71BB-1D45-47CB-92F7-B27AE17F5D41}">
      <dgm:prSet/>
      <dgm:spPr/>
      <dgm:t>
        <a:bodyPr/>
        <a:lstStyle/>
        <a:p>
          <a:endParaRPr lang="en-US"/>
        </a:p>
      </dgm:t>
    </dgm:pt>
    <dgm:pt modelId="{B7D935C9-2DAD-4A57-B993-19CEBD5DAD85}">
      <dgm:prSet phldrT="[Text]"/>
      <dgm:spPr/>
      <dgm:t>
        <a:bodyPr/>
        <a:lstStyle/>
        <a:p>
          <a:r>
            <a:rPr lang="en-US" dirty="0"/>
            <a:t>Rehabilitation, Response, Recovery</a:t>
          </a:r>
        </a:p>
      </dgm:t>
    </dgm:pt>
    <dgm:pt modelId="{CAD4216B-DEA7-4DCB-B8F1-CA08BB313182}" type="parTrans" cxnId="{1694A92E-922E-48E2-9BC2-CCC31DCD386B}">
      <dgm:prSet/>
      <dgm:spPr/>
      <dgm:t>
        <a:bodyPr/>
        <a:lstStyle/>
        <a:p>
          <a:endParaRPr lang="en-US"/>
        </a:p>
      </dgm:t>
    </dgm:pt>
    <dgm:pt modelId="{EE1F3E95-D14F-44AA-AD1B-CC9267DEE2B4}" type="sibTrans" cxnId="{1694A92E-922E-48E2-9BC2-CCC31DCD386B}">
      <dgm:prSet/>
      <dgm:spPr/>
      <dgm:t>
        <a:bodyPr/>
        <a:lstStyle/>
        <a:p>
          <a:endParaRPr lang="en-US"/>
        </a:p>
      </dgm:t>
    </dgm:pt>
    <dgm:pt modelId="{D528F667-0D1B-4A74-8B52-BAAC1C5F86C5}" type="pres">
      <dgm:prSet presAssocID="{95D4FC9B-2FEA-439D-853A-BCEBD2C9285A}" presName="cycle" presStyleCnt="0">
        <dgm:presLayoutVars>
          <dgm:dir/>
          <dgm:resizeHandles val="exact"/>
        </dgm:presLayoutVars>
      </dgm:prSet>
      <dgm:spPr/>
    </dgm:pt>
    <dgm:pt modelId="{F9039E67-8373-431F-9BA3-9388A0B5D73B}" type="pres">
      <dgm:prSet presAssocID="{FA9F9F09-7CD8-4764-90DC-4D8CA08B5EB3}" presName="dummy" presStyleCnt="0"/>
      <dgm:spPr/>
    </dgm:pt>
    <dgm:pt modelId="{0DA9CD2B-66F0-4DB4-9247-C8BD8DA1AF88}" type="pres">
      <dgm:prSet presAssocID="{FA9F9F09-7CD8-4764-90DC-4D8CA08B5EB3}" presName="node" presStyleLbl="revTx" presStyleIdx="0" presStyleCnt="3">
        <dgm:presLayoutVars>
          <dgm:bulletEnabled val="1"/>
        </dgm:presLayoutVars>
      </dgm:prSet>
      <dgm:spPr/>
    </dgm:pt>
    <dgm:pt modelId="{234F738F-63E1-47D5-9DF3-60A26DACCD4A}" type="pres">
      <dgm:prSet presAssocID="{8CB0F1E6-43EA-48FD-8B00-38143A9A3F6D}" presName="sibTrans" presStyleLbl="node1" presStyleIdx="0" presStyleCnt="3"/>
      <dgm:spPr/>
    </dgm:pt>
    <dgm:pt modelId="{06AE52BD-DAFC-46FF-87E1-CC9AC5072891}" type="pres">
      <dgm:prSet presAssocID="{550035F5-CB78-462C-A025-8483E7B5E115}" presName="dummy" presStyleCnt="0"/>
      <dgm:spPr/>
    </dgm:pt>
    <dgm:pt modelId="{63A5EB5D-F00F-4825-9AEC-E8A681AE6CB7}" type="pres">
      <dgm:prSet presAssocID="{550035F5-CB78-462C-A025-8483E7B5E115}" presName="node" presStyleLbl="revTx" presStyleIdx="1" presStyleCnt="3">
        <dgm:presLayoutVars>
          <dgm:bulletEnabled val="1"/>
        </dgm:presLayoutVars>
      </dgm:prSet>
      <dgm:spPr/>
    </dgm:pt>
    <dgm:pt modelId="{FFB6262D-A13D-481E-BDAA-CCB2BE2B93B2}" type="pres">
      <dgm:prSet presAssocID="{534317B1-64C4-4B6C-8B1A-932485D06922}" presName="sibTrans" presStyleLbl="node1" presStyleIdx="1" presStyleCnt="3"/>
      <dgm:spPr/>
    </dgm:pt>
    <dgm:pt modelId="{B0A6A7AF-4FA0-4EC2-AAB8-A9842622540C}" type="pres">
      <dgm:prSet presAssocID="{B7D935C9-2DAD-4A57-B993-19CEBD5DAD85}" presName="dummy" presStyleCnt="0"/>
      <dgm:spPr/>
    </dgm:pt>
    <dgm:pt modelId="{9AA55DC7-FC1F-4C98-98C9-CB9E09C61599}" type="pres">
      <dgm:prSet presAssocID="{B7D935C9-2DAD-4A57-B993-19CEBD5DAD85}" presName="node" presStyleLbl="revTx" presStyleIdx="2" presStyleCnt="3">
        <dgm:presLayoutVars>
          <dgm:bulletEnabled val="1"/>
        </dgm:presLayoutVars>
      </dgm:prSet>
      <dgm:spPr/>
    </dgm:pt>
    <dgm:pt modelId="{4E7D70E4-3E25-4305-9C0C-05125ADA7DA7}" type="pres">
      <dgm:prSet presAssocID="{EE1F3E95-D14F-44AA-AD1B-CC9267DEE2B4}" presName="sibTrans" presStyleLbl="node1" presStyleIdx="2" presStyleCnt="3"/>
      <dgm:spPr/>
    </dgm:pt>
  </dgm:ptLst>
  <dgm:cxnLst>
    <dgm:cxn modelId="{1694A92E-922E-48E2-9BC2-CCC31DCD386B}" srcId="{95D4FC9B-2FEA-439D-853A-BCEBD2C9285A}" destId="{B7D935C9-2DAD-4A57-B993-19CEBD5DAD85}" srcOrd="2" destOrd="0" parTransId="{CAD4216B-DEA7-4DCB-B8F1-CA08BB313182}" sibTransId="{EE1F3E95-D14F-44AA-AD1B-CC9267DEE2B4}"/>
    <dgm:cxn modelId="{7C194242-D64C-474A-962F-E649A85BEE73}" type="presOf" srcId="{EE1F3E95-D14F-44AA-AD1B-CC9267DEE2B4}" destId="{4E7D70E4-3E25-4305-9C0C-05125ADA7DA7}" srcOrd="0" destOrd="0" presId="urn:microsoft.com/office/officeart/2005/8/layout/cycle1"/>
    <dgm:cxn modelId="{06776167-3EAB-4963-B076-84F81FC0E302}" type="presOf" srcId="{FA9F9F09-7CD8-4764-90DC-4D8CA08B5EB3}" destId="{0DA9CD2B-66F0-4DB4-9247-C8BD8DA1AF88}" srcOrd="0" destOrd="0" presId="urn:microsoft.com/office/officeart/2005/8/layout/cycle1"/>
    <dgm:cxn modelId="{7BD5DE8B-2754-4E1A-98FA-1A30401375F9}" type="presOf" srcId="{8CB0F1E6-43EA-48FD-8B00-38143A9A3F6D}" destId="{234F738F-63E1-47D5-9DF3-60A26DACCD4A}" srcOrd="0" destOrd="0" presId="urn:microsoft.com/office/officeart/2005/8/layout/cycle1"/>
    <dgm:cxn modelId="{2F0019B8-CAEA-4432-A78A-A194EC5F98B1}" type="presOf" srcId="{95D4FC9B-2FEA-439D-853A-BCEBD2C9285A}" destId="{D528F667-0D1B-4A74-8B52-BAAC1C5F86C5}" srcOrd="0" destOrd="0" presId="urn:microsoft.com/office/officeart/2005/8/layout/cycle1"/>
    <dgm:cxn modelId="{C11F71BB-1D45-47CB-92F7-B27AE17F5D41}" srcId="{95D4FC9B-2FEA-439D-853A-BCEBD2C9285A}" destId="{550035F5-CB78-462C-A025-8483E7B5E115}" srcOrd="1" destOrd="0" parTransId="{30EFE1D2-6A46-49D2-BEDD-D367561AA973}" sibTransId="{534317B1-64C4-4B6C-8B1A-932485D06922}"/>
    <dgm:cxn modelId="{A4B3E0C8-4F20-40B9-A564-EBC2869F8825}" type="presOf" srcId="{B7D935C9-2DAD-4A57-B993-19CEBD5DAD85}" destId="{9AA55DC7-FC1F-4C98-98C9-CB9E09C61599}" srcOrd="0" destOrd="0" presId="urn:microsoft.com/office/officeart/2005/8/layout/cycle1"/>
    <dgm:cxn modelId="{F819F2DD-A2DF-48AE-B23A-7C7ED6ACD52A}" type="presOf" srcId="{550035F5-CB78-462C-A025-8483E7B5E115}" destId="{63A5EB5D-F00F-4825-9AEC-E8A681AE6CB7}" srcOrd="0" destOrd="0" presId="urn:microsoft.com/office/officeart/2005/8/layout/cycle1"/>
    <dgm:cxn modelId="{399122E7-4F90-487E-82AA-27148F96638F}" type="presOf" srcId="{534317B1-64C4-4B6C-8B1A-932485D06922}" destId="{FFB6262D-A13D-481E-BDAA-CCB2BE2B93B2}" srcOrd="0" destOrd="0" presId="urn:microsoft.com/office/officeart/2005/8/layout/cycle1"/>
    <dgm:cxn modelId="{B12D4CE8-132A-4244-810C-FB9327DBF1A7}" srcId="{95D4FC9B-2FEA-439D-853A-BCEBD2C9285A}" destId="{FA9F9F09-7CD8-4764-90DC-4D8CA08B5EB3}" srcOrd="0" destOrd="0" parTransId="{7D3754C9-37C2-476C-BA4E-2CACBB49C7AC}" sibTransId="{8CB0F1E6-43EA-48FD-8B00-38143A9A3F6D}"/>
    <dgm:cxn modelId="{A4F7BE0B-F2C7-423B-B73A-85DA157B0068}" type="presParOf" srcId="{D528F667-0D1B-4A74-8B52-BAAC1C5F86C5}" destId="{F9039E67-8373-431F-9BA3-9388A0B5D73B}" srcOrd="0" destOrd="0" presId="urn:microsoft.com/office/officeart/2005/8/layout/cycle1"/>
    <dgm:cxn modelId="{17CA21DF-87CD-494C-8D29-A3E84E1EE0A7}" type="presParOf" srcId="{D528F667-0D1B-4A74-8B52-BAAC1C5F86C5}" destId="{0DA9CD2B-66F0-4DB4-9247-C8BD8DA1AF88}" srcOrd="1" destOrd="0" presId="urn:microsoft.com/office/officeart/2005/8/layout/cycle1"/>
    <dgm:cxn modelId="{FF9AFDFE-D647-4893-9E9A-43D9BC41E497}" type="presParOf" srcId="{D528F667-0D1B-4A74-8B52-BAAC1C5F86C5}" destId="{234F738F-63E1-47D5-9DF3-60A26DACCD4A}" srcOrd="2" destOrd="0" presId="urn:microsoft.com/office/officeart/2005/8/layout/cycle1"/>
    <dgm:cxn modelId="{4C6A740E-FA7B-43C7-B05A-3B3755592B1D}" type="presParOf" srcId="{D528F667-0D1B-4A74-8B52-BAAC1C5F86C5}" destId="{06AE52BD-DAFC-46FF-87E1-CC9AC5072891}" srcOrd="3" destOrd="0" presId="urn:microsoft.com/office/officeart/2005/8/layout/cycle1"/>
    <dgm:cxn modelId="{29E59479-8E74-4969-A327-6630FB323F7C}" type="presParOf" srcId="{D528F667-0D1B-4A74-8B52-BAAC1C5F86C5}" destId="{63A5EB5D-F00F-4825-9AEC-E8A681AE6CB7}" srcOrd="4" destOrd="0" presId="urn:microsoft.com/office/officeart/2005/8/layout/cycle1"/>
    <dgm:cxn modelId="{B233FB3C-E18A-466E-810F-7787AD183028}" type="presParOf" srcId="{D528F667-0D1B-4A74-8B52-BAAC1C5F86C5}" destId="{FFB6262D-A13D-481E-BDAA-CCB2BE2B93B2}" srcOrd="5" destOrd="0" presId="urn:microsoft.com/office/officeart/2005/8/layout/cycle1"/>
    <dgm:cxn modelId="{5545C6F0-E417-4756-90F4-14359F4FDE00}" type="presParOf" srcId="{D528F667-0D1B-4A74-8B52-BAAC1C5F86C5}" destId="{B0A6A7AF-4FA0-4EC2-AAB8-A9842622540C}" srcOrd="6" destOrd="0" presId="urn:microsoft.com/office/officeart/2005/8/layout/cycle1"/>
    <dgm:cxn modelId="{201B1F18-E2FB-43C3-9C11-4C352CFDD990}" type="presParOf" srcId="{D528F667-0D1B-4A74-8B52-BAAC1C5F86C5}" destId="{9AA55DC7-FC1F-4C98-98C9-CB9E09C61599}" srcOrd="7" destOrd="0" presId="urn:microsoft.com/office/officeart/2005/8/layout/cycle1"/>
    <dgm:cxn modelId="{2D790231-11F0-4242-874B-60E2E1CA6B47}" type="presParOf" srcId="{D528F667-0D1B-4A74-8B52-BAAC1C5F86C5}" destId="{4E7D70E4-3E25-4305-9C0C-05125ADA7DA7}"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A9CD2B-66F0-4DB4-9247-C8BD8DA1AF88}">
      <dsp:nvSpPr>
        <dsp:cNvPr id="0" name=""/>
        <dsp:cNvSpPr/>
      </dsp:nvSpPr>
      <dsp:spPr>
        <a:xfrm>
          <a:off x="3569623" y="299582"/>
          <a:ext cx="1532929" cy="153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Prevention, Mitigation, Preparedness</a:t>
          </a:r>
        </a:p>
      </dsp:txBody>
      <dsp:txXfrm>
        <a:off x="3569623" y="299582"/>
        <a:ext cx="1532929" cy="1532929"/>
      </dsp:txXfrm>
    </dsp:sp>
    <dsp:sp modelId="{234F738F-63E1-47D5-9DF3-60A26DACCD4A}">
      <dsp:nvSpPr>
        <dsp:cNvPr id="0" name=""/>
        <dsp:cNvSpPr/>
      </dsp:nvSpPr>
      <dsp:spPr>
        <a:xfrm>
          <a:off x="1236812" y="-1462"/>
          <a:ext cx="3622375" cy="3622375"/>
        </a:xfrm>
        <a:prstGeom prst="circularArrow">
          <a:avLst>
            <a:gd name="adj1" fmla="val 8252"/>
            <a:gd name="adj2" fmla="val 576426"/>
            <a:gd name="adj3" fmla="val 2962443"/>
            <a:gd name="adj4" fmla="val 52669"/>
            <a:gd name="adj5" fmla="val 962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A5EB5D-F00F-4825-9AEC-E8A681AE6CB7}">
      <dsp:nvSpPr>
        <dsp:cNvPr id="0" name=""/>
        <dsp:cNvSpPr/>
      </dsp:nvSpPr>
      <dsp:spPr>
        <a:xfrm>
          <a:off x="2281535" y="2530616"/>
          <a:ext cx="1532929" cy="153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Disaster Impact</a:t>
          </a:r>
        </a:p>
      </dsp:txBody>
      <dsp:txXfrm>
        <a:off x="2281535" y="2530616"/>
        <a:ext cx="1532929" cy="1532929"/>
      </dsp:txXfrm>
    </dsp:sp>
    <dsp:sp modelId="{FFB6262D-A13D-481E-BDAA-CCB2BE2B93B2}">
      <dsp:nvSpPr>
        <dsp:cNvPr id="0" name=""/>
        <dsp:cNvSpPr/>
      </dsp:nvSpPr>
      <dsp:spPr>
        <a:xfrm>
          <a:off x="1236812" y="-1462"/>
          <a:ext cx="3622375" cy="3622375"/>
        </a:xfrm>
        <a:prstGeom prst="circularArrow">
          <a:avLst>
            <a:gd name="adj1" fmla="val 8252"/>
            <a:gd name="adj2" fmla="val 576426"/>
            <a:gd name="adj3" fmla="val 10170905"/>
            <a:gd name="adj4" fmla="val 7261132"/>
            <a:gd name="adj5" fmla="val 962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A55DC7-FC1F-4C98-98C9-CB9E09C61599}">
      <dsp:nvSpPr>
        <dsp:cNvPr id="0" name=""/>
        <dsp:cNvSpPr/>
      </dsp:nvSpPr>
      <dsp:spPr>
        <a:xfrm>
          <a:off x="993446" y="299582"/>
          <a:ext cx="1532929" cy="153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Rehabilitation, Response, Recovery</a:t>
          </a:r>
        </a:p>
      </dsp:txBody>
      <dsp:txXfrm>
        <a:off x="993446" y="299582"/>
        <a:ext cx="1532929" cy="1532929"/>
      </dsp:txXfrm>
    </dsp:sp>
    <dsp:sp modelId="{4E7D70E4-3E25-4305-9C0C-05125ADA7DA7}">
      <dsp:nvSpPr>
        <dsp:cNvPr id="0" name=""/>
        <dsp:cNvSpPr/>
      </dsp:nvSpPr>
      <dsp:spPr>
        <a:xfrm>
          <a:off x="1236812" y="-1462"/>
          <a:ext cx="3622375" cy="3622375"/>
        </a:xfrm>
        <a:prstGeom prst="circularArrow">
          <a:avLst>
            <a:gd name="adj1" fmla="val 8252"/>
            <a:gd name="adj2" fmla="val 576426"/>
            <a:gd name="adj3" fmla="val 16855401"/>
            <a:gd name="adj4" fmla="val 14968173"/>
            <a:gd name="adj5" fmla="val 962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A9CD2B-66F0-4DB4-9247-C8BD8DA1AF88}">
      <dsp:nvSpPr>
        <dsp:cNvPr id="0" name=""/>
        <dsp:cNvSpPr/>
      </dsp:nvSpPr>
      <dsp:spPr>
        <a:xfrm>
          <a:off x="3569623" y="299582"/>
          <a:ext cx="1532929" cy="153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Prevention, Mitigation, Preparedness</a:t>
          </a:r>
        </a:p>
      </dsp:txBody>
      <dsp:txXfrm>
        <a:off x="3569623" y="299582"/>
        <a:ext cx="1532929" cy="1532929"/>
      </dsp:txXfrm>
    </dsp:sp>
    <dsp:sp modelId="{234F738F-63E1-47D5-9DF3-60A26DACCD4A}">
      <dsp:nvSpPr>
        <dsp:cNvPr id="0" name=""/>
        <dsp:cNvSpPr/>
      </dsp:nvSpPr>
      <dsp:spPr>
        <a:xfrm>
          <a:off x="1236812" y="-1462"/>
          <a:ext cx="3622375" cy="3622375"/>
        </a:xfrm>
        <a:prstGeom prst="circularArrow">
          <a:avLst>
            <a:gd name="adj1" fmla="val 8252"/>
            <a:gd name="adj2" fmla="val 576426"/>
            <a:gd name="adj3" fmla="val 2962443"/>
            <a:gd name="adj4" fmla="val 52669"/>
            <a:gd name="adj5" fmla="val 962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A5EB5D-F00F-4825-9AEC-E8A681AE6CB7}">
      <dsp:nvSpPr>
        <dsp:cNvPr id="0" name=""/>
        <dsp:cNvSpPr/>
      </dsp:nvSpPr>
      <dsp:spPr>
        <a:xfrm>
          <a:off x="2281535" y="2530616"/>
          <a:ext cx="1532929" cy="153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Disaster Impact</a:t>
          </a:r>
        </a:p>
      </dsp:txBody>
      <dsp:txXfrm>
        <a:off x="2281535" y="2530616"/>
        <a:ext cx="1532929" cy="1532929"/>
      </dsp:txXfrm>
    </dsp:sp>
    <dsp:sp modelId="{FFB6262D-A13D-481E-BDAA-CCB2BE2B93B2}">
      <dsp:nvSpPr>
        <dsp:cNvPr id="0" name=""/>
        <dsp:cNvSpPr/>
      </dsp:nvSpPr>
      <dsp:spPr>
        <a:xfrm>
          <a:off x="1236812" y="-1462"/>
          <a:ext cx="3622375" cy="3622375"/>
        </a:xfrm>
        <a:prstGeom prst="circularArrow">
          <a:avLst>
            <a:gd name="adj1" fmla="val 8252"/>
            <a:gd name="adj2" fmla="val 576426"/>
            <a:gd name="adj3" fmla="val 10170905"/>
            <a:gd name="adj4" fmla="val 7261132"/>
            <a:gd name="adj5" fmla="val 962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A55DC7-FC1F-4C98-98C9-CB9E09C61599}">
      <dsp:nvSpPr>
        <dsp:cNvPr id="0" name=""/>
        <dsp:cNvSpPr/>
      </dsp:nvSpPr>
      <dsp:spPr>
        <a:xfrm>
          <a:off x="993446" y="299582"/>
          <a:ext cx="1532929" cy="153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Rehabilitation, Response, Recovery</a:t>
          </a:r>
        </a:p>
      </dsp:txBody>
      <dsp:txXfrm>
        <a:off x="993446" y="299582"/>
        <a:ext cx="1532929" cy="1532929"/>
      </dsp:txXfrm>
    </dsp:sp>
    <dsp:sp modelId="{4E7D70E4-3E25-4305-9C0C-05125ADA7DA7}">
      <dsp:nvSpPr>
        <dsp:cNvPr id="0" name=""/>
        <dsp:cNvSpPr/>
      </dsp:nvSpPr>
      <dsp:spPr>
        <a:xfrm>
          <a:off x="1236812" y="-1462"/>
          <a:ext cx="3622375" cy="3622375"/>
        </a:xfrm>
        <a:prstGeom prst="circularArrow">
          <a:avLst>
            <a:gd name="adj1" fmla="val 8252"/>
            <a:gd name="adj2" fmla="val 576426"/>
            <a:gd name="adj3" fmla="val 16855401"/>
            <a:gd name="adj4" fmla="val 14968173"/>
            <a:gd name="adj5" fmla="val 9627"/>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67C357-103C-47BC-824E-F10FF25F22F0}" type="datetimeFigureOut">
              <a:rPr lang="en-US" smtClean="0"/>
              <a:t>4/11/2023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B9809B-A908-4B6B-A935-D279B3021BE5}" type="slidenum">
              <a:rPr lang="en-US" smtClean="0"/>
              <a:t>‹#›</a:t>
            </a:fld>
            <a:endParaRPr lang="en-US"/>
          </a:p>
        </p:txBody>
      </p:sp>
    </p:spTree>
    <p:extLst>
      <p:ext uri="{BB962C8B-B14F-4D97-AF65-F5344CB8AC3E}">
        <p14:creationId xmlns:p14="http://schemas.microsoft.com/office/powerpoint/2010/main" val="75365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www.ncbi.nlm.nih.gov/pmc/articles/PMC4202981/#bib76" TargetMode="External"/><Relationship Id="rId2" Type="http://schemas.openxmlformats.org/officeDocument/2006/relationships/slide" Target="../slides/slide47.xml"/><Relationship Id="rId1" Type="http://schemas.openxmlformats.org/officeDocument/2006/relationships/notesMaster" Target="../notesMasters/notesMaster1.xml"/><Relationship Id="rId4" Type="http://schemas.openxmlformats.org/officeDocument/2006/relationships/hyperlink" Target="https://www.ncbi.nlm.nih.gov/pmc/articles/PMC4202981/#bib79" TargetMode="Externa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a:t>
            </a:fld>
            <a:endParaRPr lang="en-US"/>
          </a:p>
        </p:txBody>
      </p:sp>
    </p:spTree>
    <p:extLst>
      <p:ext uri="{BB962C8B-B14F-4D97-AF65-F5344CB8AC3E}">
        <p14:creationId xmlns:p14="http://schemas.microsoft.com/office/powerpoint/2010/main" val="2270408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a:t>
            </a:fld>
            <a:endParaRPr lang="en-US"/>
          </a:p>
        </p:txBody>
      </p:sp>
    </p:spTree>
    <p:extLst>
      <p:ext uri="{BB962C8B-B14F-4D97-AF65-F5344CB8AC3E}">
        <p14:creationId xmlns:p14="http://schemas.microsoft.com/office/powerpoint/2010/main" val="333233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a:t>
            </a:fld>
            <a:endParaRPr lang="en-US"/>
          </a:p>
        </p:txBody>
      </p:sp>
    </p:spTree>
    <p:extLst>
      <p:ext uri="{BB962C8B-B14F-4D97-AF65-F5344CB8AC3E}">
        <p14:creationId xmlns:p14="http://schemas.microsoft.com/office/powerpoint/2010/main" val="22052200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make sure we are all on the same page, I am going to go over some definitions quickly. </a:t>
            </a:r>
          </a:p>
          <a:p>
            <a:endParaRPr lang="en-US" dirty="0"/>
          </a:p>
          <a:p>
            <a:r>
              <a:rPr lang="en-US" dirty="0"/>
              <a:t>Epidemiology is the study of distribution and determinants of illness, injury, disability and death in specified populations, and the application of this study to minimize these outcomes.</a:t>
            </a:r>
          </a:p>
          <a:p>
            <a:endParaRPr lang="en-US" dirty="0"/>
          </a:p>
          <a:p>
            <a:r>
              <a:rPr lang="en-US" dirty="0"/>
              <a:t>This approach is applied across all the whole spectrum of public health from the traditional infectious disease to chronic, maternal child health, environmental and occupational hazards.</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7</a:t>
            </a:fld>
            <a:endParaRPr lang="en-US"/>
          </a:p>
        </p:txBody>
      </p:sp>
    </p:spTree>
    <p:extLst>
      <p:ext uri="{BB962C8B-B14F-4D97-AF65-F5344CB8AC3E}">
        <p14:creationId xmlns:p14="http://schemas.microsoft.com/office/powerpoint/2010/main" val="18497838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Quite</a:t>
            </a:r>
            <a:r>
              <a:rPr lang="en-US" b="0" baseline="0" dirty="0"/>
              <a:t> simply, e</a:t>
            </a:r>
            <a:r>
              <a:rPr lang="en-US" b="0" dirty="0"/>
              <a:t>pidemiology methods applied</a:t>
            </a:r>
            <a:r>
              <a:rPr lang="en-US" b="0" baseline="0" dirty="0"/>
              <a:t> to disasters is disaster epidemiology. Like any sub-field, it has it’s own tools and approaches.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Disaster Epidemiology is defined as the use of epidemiology to assess the short- and long-term adverse health effects of disasters and to predict (and ultimately mitigate or prevent) consequences of future disasters. </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8</a:t>
            </a:fld>
            <a:endParaRPr lang="en-US"/>
          </a:p>
        </p:txBody>
      </p:sp>
    </p:spTree>
    <p:extLst>
      <p:ext uri="{BB962C8B-B14F-4D97-AF65-F5344CB8AC3E}">
        <p14:creationId xmlns:p14="http://schemas.microsoft.com/office/powerpoint/2010/main" val="2508096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The main objectives of disaster epidemiology are to:</a:t>
            </a:r>
          </a:p>
          <a:p>
            <a:pPr marL="171450" indent="-171450">
              <a:buFont typeface="Arial" panose="020B0604020202020204" pitchFamily="34" charset="0"/>
              <a:buChar char="•"/>
            </a:pPr>
            <a:r>
              <a:rPr lang="en-US" dirty="0"/>
              <a:t>provide timely and accurate information for decision-makers (information that helps you understand what the needs are, plan the response, gather and distribute the appropriate resources)</a:t>
            </a:r>
          </a:p>
          <a:p>
            <a:pPr marL="171450" indent="-171450">
              <a:buFont typeface="Arial" panose="020B0604020202020204" pitchFamily="34" charset="0"/>
              <a:buChar char="•"/>
            </a:pPr>
            <a:r>
              <a:rPr lang="en-US" dirty="0"/>
              <a:t>prevent or reduce the number of deaths, illnesses, and injuries caused by disasters,</a:t>
            </a:r>
          </a:p>
          <a:p>
            <a:pPr marL="171450" indent="-171450">
              <a:buFont typeface="Arial" panose="020B0604020202020204" pitchFamily="34" charset="0"/>
              <a:buChar char="•"/>
            </a:pPr>
            <a:r>
              <a:rPr lang="en-US" dirty="0"/>
              <a:t>improve prevention and mitigation strategies for future disasters by using collected information</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9</a:t>
            </a:fld>
            <a:endParaRPr lang="en-US"/>
          </a:p>
        </p:txBody>
      </p:sp>
    </p:spTree>
    <p:extLst>
      <p:ext uri="{BB962C8B-B14F-4D97-AF65-F5344CB8AC3E}">
        <p14:creationId xmlns:p14="http://schemas.microsoft.com/office/powerpoint/2010/main" val="15462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DE began with studying health risks after environmental disasters and is considered part of environmental epidemiology, but the tools and methods are applied across all types of disasters now.</a:t>
            </a:r>
          </a:p>
          <a:p>
            <a:r>
              <a:rPr lang="en-US" dirty="0"/>
              <a:t>DE takes an all-hazards approach, applying a framework and tools no matter the disaster</a:t>
            </a:r>
          </a:p>
          <a:p>
            <a:r>
              <a:rPr lang="en-US" dirty="0"/>
              <a:t>To help identify hazards, risks, and vulnerabilities across all aspects of public health</a:t>
            </a:r>
          </a:p>
          <a:p>
            <a:endParaRPr lang="en-US" dirty="0"/>
          </a:p>
          <a:p>
            <a:r>
              <a:rPr lang="en-US" dirty="0"/>
              <a:t>Need to consider all aspects impacted</a:t>
            </a:r>
          </a:p>
          <a:p>
            <a:r>
              <a:rPr lang="en-US" dirty="0"/>
              <a:t>Consider disease, injury, death, MH/BH, public health consequences of property damage, business disruption, and environmental impact </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10</a:t>
            </a:fld>
            <a:endParaRPr lang="en-US"/>
          </a:p>
        </p:txBody>
      </p:sp>
    </p:spTree>
    <p:extLst>
      <p:ext uri="{BB962C8B-B14F-4D97-AF65-F5344CB8AC3E}">
        <p14:creationId xmlns:p14="http://schemas.microsoft.com/office/powerpoint/2010/main" val="25631543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is multi-disciplinary:  brings together various topic areas of epidemiology including acute and communicable disease, environmental health, occupational health, chronic disease, injury, mental and behavioral health.  </a:t>
            </a:r>
          </a:p>
          <a:p>
            <a:endParaRPr lang="en-US" dirty="0"/>
          </a:p>
          <a:p>
            <a:r>
              <a:rPr lang="en-US" dirty="0"/>
              <a:t>When an incident happens, the SME epidemiologist should be selected</a:t>
            </a:r>
          </a:p>
          <a:p>
            <a:endParaRPr lang="en-US" dirty="0"/>
          </a:p>
          <a:p>
            <a:r>
              <a:rPr lang="en-US" dirty="0"/>
              <a:t>During an infectious disease (ID) outbreak, public health turns to the ID experts</a:t>
            </a:r>
          </a:p>
          <a:p>
            <a:r>
              <a:rPr lang="en-US" dirty="0"/>
              <a:t>During an environmental disaster, public health turns to EH experts</a:t>
            </a:r>
          </a:p>
          <a:p>
            <a:r>
              <a:rPr lang="en-US" dirty="0"/>
              <a:t>Knowledge of response to all-hazards</a:t>
            </a:r>
          </a:p>
          <a:p>
            <a:endParaRPr lang="en-US" dirty="0"/>
          </a:p>
          <a:p>
            <a:r>
              <a:rPr lang="en-US" dirty="0"/>
              <a:t>Cross training of epidemiologists is essential – Epi needs to know Emergency Management (ICS and emergency operations) and Disaster Epi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Any epidemiologist can be a disaster epidemiologist</a:t>
            </a:r>
          </a:p>
          <a:p>
            <a:r>
              <a:rPr lang="en-US" dirty="0"/>
              <a:t>PHEP/EM need to pull the appropriate epi SME for the response</a:t>
            </a:r>
          </a:p>
          <a:p>
            <a:r>
              <a:rPr lang="en-US" dirty="0"/>
              <a:t>Important for PHEP to meet your epi’s</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11</a:t>
            </a:fld>
            <a:endParaRPr lang="en-US"/>
          </a:p>
        </p:txBody>
      </p:sp>
    </p:spTree>
    <p:extLst>
      <p:ext uri="{BB962C8B-B14F-4D97-AF65-F5344CB8AC3E}">
        <p14:creationId xmlns:p14="http://schemas.microsoft.com/office/powerpoint/2010/main" val="38746599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12</a:t>
            </a:fld>
            <a:endParaRPr lang="en-US"/>
          </a:p>
        </p:txBody>
      </p:sp>
    </p:spTree>
    <p:extLst>
      <p:ext uri="{BB962C8B-B14F-4D97-AF65-F5344CB8AC3E}">
        <p14:creationId xmlns:p14="http://schemas.microsoft.com/office/powerpoint/2010/main" val="28684977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DE is integrated into the ICS in the medical unit.</a:t>
            </a:r>
          </a:p>
          <a:p>
            <a:r>
              <a:rPr lang="en-US" dirty="0"/>
              <a:t>DE serves the needs of Incident command well—under ESF-8. (public health &amp; medical services)</a:t>
            </a:r>
          </a:p>
          <a:p>
            <a:r>
              <a:rPr lang="en-US" dirty="0"/>
              <a:t>DE is a core part of PH planning and response.</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14</a:t>
            </a:fld>
            <a:endParaRPr lang="en-US"/>
          </a:p>
        </p:txBody>
      </p:sp>
    </p:spTree>
    <p:extLst>
      <p:ext uri="{BB962C8B-B14F-4D97-AF65-F5344CB8AC3E}">
        <p14:creationId xmlns:p14="http://schemas.microsoft.com/office/powerpoint/2010/main" val="9981522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Avenir" panose="020B0604020202020204"/>
              </a:rPr>
              <a:t>The</a:t>
            </a:r>
            <a:r>
              <a:rPr lang="en-US" baseline="0" dirty="0">
                <a:latin typeface="Avenir" panose="020B0604020202020204"/>
              </a:rPr>
              <a:t> </a:t>
            </a:r>
            <a:r>
              <a:rPr lang="en-US" dirty="0">
                <a:latin typeface="Avenir" panose="020B0604020202020204"/>
              </a:rPr>
              <a:t>Centers for Disease Control &amp; Prevention </a:t>
            </a:r>
            <a:r>
              <a:rPr lang="en-US" b="1" dirty="0">
                <a:latin typeface="Avenir" panose="020B0604020202020204"/>
              </a:rPr>
              <a:t>(CDC)</a:t>
            </a:r>
            <a:r>
              <a:rPr lang="en-US" dirty="0">
                <a:latin typeface="Avenir" panose="020B0604020202020204"/>
              </a:rPr>
              <a:t>/National Center for Environmental Health </a:t>
            </a:r>
            <a:r>
              <a:rPr lang="en-US" b="1" dirty="0">
                <a:latin typeface="Avenir" panose="020B0604020202020204"/>
              </a:rPr>
              <a:t>(NCEH)</a:t>
            </a:r>
          </a:p>
          <a:p>
            <a:pPr lvl="1"/>
            <a:r>
              <a:rPr lang="en-US" dirty="0">
                <a:latin typeface="Avenir" panose="020B0604020202020204"/>
              </a:rPr>
              <a:t>Council of State and Territorial Epidemiologists </a:t>
            </a:r>
            <a:r>
              <a:rPr lang="en-US" b="1" dirty="0">
                <a:latin typeface="Avenir" panose="020B0604020202020204"/>
              </a:rPr>
              <a:t>(CSTE)</a:t>
            </a:r>
          </a:p>
          <a:p>
            <a:pPr defTabSz="931774">
              <a:defRPr/>
            </a:pPr>
            <a:r>
              <a:rPr lang="en-US" dirty="0">
                <a:latin typeface="Avenir" panose="020B0604020202020204"/>
              </a:rPr>
              <a:t>Developed a framework of how epidemiology is applied in the different disaster phrases</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15</a:t>
            </a:fld>
            <a:endParaRPr lang="en-US"/>
          </a:p>
        </p:txBody>
      </p:sp>
    </p:spTree>
    <p:extLst>
      <p:ext uri="{BB962C8B-B14F-4D97-AF65-F5344CB8AC3E}">
        <p14:creationId xmlns:p14="http://schemas.microsoft.com/office/powerpoint/2010/main" val="1001034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disaster management cycle includes:</a:t>
            </a:r>
          </a:p>
          <a:p>
            <a:pPr lvl="0"/>
            <a:r>
              <a:rPr lang="en-US" dirty="0"/>
              <a:t>planning and preparedness </a:t>
            </a:r>
            <a:r>
              <a:rPr lang="en-US" b="1" dirty="0"/>
              <a:t>pre-disaster</a:t>
            </a:r>
            <a:r>
              <a:rPr lang="en-US" dirty="0"/>
              <a:t>, </a:t>
            </a:r>
          </a:p>
          <a:p>
            <a:pPr lvl="0"/>
            <a:r>
              <a:rPr lang="en-US" dirty="0"/>
              <a:t>the disaster event when the disaster is active, </a:t>
            </a:r>
          </a:p>
          <a:p>
            <a:pPr lvl="0"/>
            <a:r>
              <a:rPr lang="en-US" dirty="0"/>
              <a:t>and the response and recovery phases </a:t>
            </a:r>
            <a:r>
              <a:rPr lang="en-US" b="1" dirty="0"/>
              <a:t>post-disaster</a:t>
            </a:r>
            <a:r>
              <a:rPr lang="en-US" dirty="0"/>
              <a:t>.</a:t>
            </a:r>
          </a:p>
          <a:p>
            <a:endParaRPr lang="en-US" dirty="0"/>
          </a:p>
        </p:txBody>
      </p:sp>
      <p:sp>
        <p:nvSpPr>
          <p:cNvPr id="4" name="Slide Number Placehold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87EF82A5-417E-48F7-8BCB-2307B4BC72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05617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fits into all phases of the disaster management cycle. </a:t>
            </a:r>
          </a:p>
          <a:p>
            <a:endParaRPr lang="en-US" dirty="0"/>
          </a:p>
          <a:p>
            <a:r>
              <a:rPr lang="en-US" dirty="0"/>
              <a:t>During and following the disaster, health surveillance of the affected communities and responders might occur to know the severity and level of impact. As well as, rapid needs assessment to inform the response efforts. </a:t>
            </a:r>
          </a:p>
          <a:p>
            <a:endParaRPr lang="en-US" dirty="0"/>
          </a:p>
          <a:p>
            <a:r>
              <a:rPr lang="en-US" dirty="0"/>
              <a:t>In the response and recovery phase, you continue to track health outcomes and inform the health impact and need to mitigate health risk. (using rosters or registries, line lists…).</a:t>
            </a:r>
          </a:p>
          <a:p>
            <a:endParaRPr lang="en-US" dirty="0"/>
          </a:p>
          <a:p>
            <a:r>
              <a:rPr lang="en-US" dirty="0"/>
              <a:t>In the preparedness phase, we use our data to assess what changes could be made to reduce risk. Epidemiologic studies and evaluation studies inform interventions and controls to prepare for the next disaster.</a:t>
            </a:r>
          </a:p>
          <a:p>
            <a:endParaRPr lang="en-US" dirty="0"/>
          </a:p>
        </p:txBody>
      </p:sp>
      <p:sp>
        <p:nvSpPr>
          <p:cNvPr id="4" name="Slide Number Placehold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87EF82A5-417E-48F7-8BCB-2307B4BC72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36697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19</a:t>
            </a:fld>
            <a:endParaRPr lang="en-US"/>
          </a:p>
        </p:txBody>
      </p:sp>
    </p:spTree>
    <p:extLst>
      <p:ext uri="{BB962C8B-B14F-4D97-AF65-F5344CB8AC3E}">
        <p14:creationId xmlns:p14="http://schemas.microsoft.com/office/powerpoint/2010/main" val="23990601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 Health Emergency Preparedness and Response Capabilities</a:t>
            </a:r>
            <a:br>
              <a:rPr lang="en-US" dirty="0"/>
            </a:br>
            <a:r>
              <a:rPr lang="en-US" dirty="0"/>
              <a:t>CDC established 15 capabilities that serve as national standards for public health preparedness planning (many jurisdictions grant funded and need to meet these capabilities to continue funding)</a:t>
            </a:r>
          </a:p>
          <a:p>
            <a:endParaRPr lang="en-US" dirty="0"/>
          </a:p>
          <a:p>
            <a:r>
              <a:rPr lang="en-US" dirty="0"/>
              <a:t>Specifically, the capabilities further emphasize the importance of disaster epidemiology</a:t>
            </a:r>
          </a:p>
          <a:p>
            <a:endParaRPr lang="en-US" dirty="0"/>
          </a:p>
          <a:p>
            <a:r>
              <a:rPr lang="en-US" dirty="0"/>
              <a:t>DE methods and tools can help you meet your PHEP and HPP required capabilities. The following slides highlight the PHEP and HPP Capabilities and Functions that DE fit in.</a:t>
            </a:r>
          </a:p>
          <a:p>
            <a:endParaRPr lang="en-US" dirty="0"/>
          </a:p>
          <a:p>
            <a:r>
              <a:rPr lang="en-US" dirty="0"/>
              <a:t>For</a:t>
            </a:r>
            <a:r>
              <a:rPr lang="en-US" baseline="0" dirty="0"/>
              <a:t> those of you under PHEP important to understand how work fits in and even if you aren’t under the </a:t>
            </a:r>
            <a:r>
              <a:rPr lang="en-US" baseline="0" dirty="0" err="1"/>
              <a:t>rgant</a:t>
            </a:r>
            <a:r>
              <a:rPr lang="en-US" baseline="0" dirty="0"/>
              <a:t>, but work with emergency folks who do, this may provide more context about their priorities.</a:t>
            </a:r>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20</a:t>
            </a:fld>
            <a:endParaRPr lang="en-US"/>
          </a:p>
        </p:txBody>
      </p:sp>
    </p:spTree>
    <p:extLst>
      <p:ext uri="{BB962C8B-B14F-4D97-AF65-F5344CB8AC3E}">
        <p14:creationId xmlns:p14="http://schemas.microsoft.com/office/powerpoint/2010/main" val="9499903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a:t>
            </a:r>
            <a:r>
              <a:rPr lang="en-US" baseline="0" dirty="0"/>
              <a:t> fits into many of the PHEP capabilities. For instance, in cap1, epi’s can assist in assessing and determining potential risks and identifying at-risk populations.</a:t>
            </a:r>
          </a:p>
          <a:p>
            <a:r>
              <a:rPr lang="en-US" baseline="0" dirty="0"/>
              <a:t>For community recovery, epi’s can collect information to inform recovery and assess impact through rapid needs assessments and research.</a:t>
            </a:r>
          </a:p>
          <a:p>
            <a:r>
              <a:rPr lang="en-US" baseline="0" dirty="0"/>
              <a:t>For cap 3, epi’s may be the ones identifying a need for activation from reviewing the surveillance data and can provide information for situational awareness.</a:t>
            </a:r>
          </a:p>
          <a:p>
            <a:r>
              <a:rPr lang="en-US" dirty="0"/>
              <a:t>For cap4, surveillance may inform</a:t>
            </a:r>
            <a:r>
              <a:rPr lang="en-US" baseline="0" dirty="0"/>
              <a:t> the necessity of health alerts and coordinate with poison control centers can provide educational information.</a:t>
            </a:r>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21</a:t>
            </a:fld>
            <a:endParaRPr lang="en-US"/>
          </a:p>
        </p:txBody>
      </p:sp>
    </p:spTree>
    <p:extLst>
      <p:ext uri="{BB962C8B-B14F-4D97-AF65-F5344CB8AC3E}">
        <p14:creationId xmlns:p14="http://schemas.microsoft.com/office/powerpoint/2010/main" val="24475763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Cap5, analysis</a:t>
            </a:r>
            <a:r>
              <a:rPr lang="en-US" baseline="0" dirty="0"/>
              <a:t> of ante mortem and postmortem data can determine the severity of the emergency and impact. The electronic death registration system can improve this process.</a:t>
            </a:r>
          </a:p>
          <a:p>
            <a:r>
              <a:rPr lang="en-US" baseline="0" dirty="0"/>
              <a:t>Cap6: this is cornerstone of epi, using and collecting information and sharing it with partners. There are various systems that can come into play with this and assist with it.</a:t>
            </a:r>
          </a:p>
          <a:p>
            <a:r>
              <a:rPr lang="en-US" baseline="0" dirty="0"/>
              <a:t>Cap7: epi’s can provide information on the needs of population areas impacted and conduct surveillance in mass care setting.</a:t>
            </a:r>
          </a:p>
          <a:p>
            <a:r>
              <a:rPr lang="en-US" baseline="0" dirty="0"/>
              <a:t>Cap8: they may identify the need for medical countermeasures from surveillance and help identify the at-risk population that needs MCM</a:t>
            </a:r>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22</a:t>
            </a:fld>
            <a:endParaRPr lang="en-US"/>
          </a:p>
        </p:txBody>
      </p:sp>
    </p:spTree>
    <p:extLst>
      <p:ext uri="{BB962C8B-B14F-4D97-AF65-F5344CB8AC3E}">
        <p14:creationId xmlns:p14="http://schemas.microsoft.com/office/powerpoint/2010/main" val="34298983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Cap9: Epi’s can analyze medical and social demographic</a:t>
            </a:r>
            <a:r>
              <a:rPr lang="en-US" baseline="0" dirty="0"/>
              <a:t> information to inform the medications and durable medical needs. Using things like the empower map.</a:t>
            </a:r>
          </a:p>
          <a:p>
            <a:r>
              <a:rPr lang="en-US" baseline="0" dirty="0"/>
              <a:t>Cap10: use data on hospital beds and EMS calls to inform medical surge and response.</a:t>
            </a:r>
          </a:p>
          <a:p>
            <a:r>
              <a:rPr lang="en-US" baseline="0" dirty="0"/>
              <a:t>Cap11: identify and interrupt the spread of disease. Also focus on process for mass screening and decontamination</a:t>
            </a:r>
          </a:p>
          <a:p>
            <a:r>
              <a:rPr lang="en-US" baseline="0" dirty="0"/>
              <a:t>Cap12: connect lab and preparedness and assist in translation between lab results in context </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23</a:t>
            </a:fld>
            <a:endParaRPr lang="en-US"/>
          </a:p>
        </p:txBody>
      </p:sp>
    </p:spTree>
    <p:extLst>
      <p:ext uri="{BB962C8B-B14F-4D97-AF65-F5344CB8AC3E}">
        <p14:creationId xmlns:p14="http://schemas.microsoft.com/office/powerpoint/2010/main" val="35774644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cap13: Has</a:t>
            </a:r>
            <a:r>
              <a:rPr lang="en-US" baseline="0" dirty="0"/>
              <a:t> the most explicit connection to epidemiology. PH surveillance and epi investigation. There are various tools for tracking and surveillance that we will get into later, but this includes tracking systems and syndromic surveillance.</a:t>
            </a:r>
          </a:p>
          <a:p>
            <a:r>
              <a:rPr lang="en-US" baseline="0" dirty="0"/>
              <a:t>Cap14: epi’s involved in the tracking of workers and volunteers</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24</a:t>
            </a:fld>
            <a:endParaRPr lang="en-US"/>
          </a:p>
        </p:txBody>
      </p:sp>
    </p:spTree>
    <p:extLst>
      <p:ext uri="{BB962C8B-B14F-4D97-AF65-F5344CB8AC3E}">
        <p14:creationId xmlns:p14="http://schemas.microsoft.com/office/powerpoint/2010/main" val="510296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pPr>
            <a:r>
              <a:rPr lang="en-US" dirty="0"/>
              <a:t>But what does that really mean? How do you know when it starts or ends? </a:t>
            </a:r>
          </a:p>
          <a:p>
            <a:pPr>
              <a:lnSpc>
                <a:spcPct val="100000"/>
              </a:lnSpc>
            </a:pPr>
            <a:endParaRPr lang="en-US" dirty="0"/>
          </a:p>
          <a:p>
            <a:pPr>
              <a:lnSpc>
                <a:spcPct val="100000"/>
              </a:lnSpc>
            </a:pPr>
            <a:r>
              <a:rPr lang="en-US" dirty="0"/>
              <a:t>Integrated with response mechanisms, and the EOP incident management process should be extended into recovery.</a:t>
            </a:r>
          </a:p>
          <a:p>
            <a:pPr>
              <a:lnSpc>
                <a:spcPct val="100000"/>
              </a:lnSpc>
            </a:pPr>
            <a:r>
              <a:rPr lang="en-US" dirty="0"/>
              <a:t>Recovery management transitions to regular agency management processes or some intermediate method defined by the responsible organizations.</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27</a:t>
            </a:fld>
            <a:endParaRPr lang="en-US"/>
          </a:p>
        </p:txBody>
      </p:sp>
    </p:spTree>
    <p:extLst>
      <p:ext uri="{BB962C8B-B14F-4D97-AF65-F5344CB8AC3E}">
        <p14:creationId xmlns:p14="http://schemas.microsoft.com/office/powerpoint/2010/main" val="32869794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29</a:t>
            </a:fld>
            <a:endParaRPr lang="en-US" dirty="0"/>
          </a:p>
        </p:txBody>
      </p:sp>
    </p:spTree>
    <p:extLst>
      <p:ext uri="{BB962C8B-B14F-4D97-AF65-F5344CB8AC3E}">
        <p14:creationId xmlns:p14="http://schemas.microsoft.com/office/powerpoint/2010/main" val="4452042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30</a:t>
            </a:fld>
            <a:endParaRPr lang="en-US"/>
          </a:p>
        </p:txBody>
      </p:sp>
    </p:spTree>
    <p:extLst>
      <p:ext uri="{BB962C8B-B14F-4D97-AF65-F5344CB8AC3E}">
        <p14:creationId xmlns:p14="http://schemas.microsoft.com/office/powerpoint/2010/main" val="12539002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Rapid Needs Assessments</a:t>
            </a:r>
          </a:p>
          <a:p>
            <a:pPr marL="171450" indent="-171450">
              <a:buFont typeface="Arial" panose="020B0604020202020204" pitchFamily="34" charset="0"/>
              <a:buChar char="•"/>
            </a:pPr>
            <a:r>
              <a:rPr lang="en-US" dirty="0"/>
              <a:t>RNA = systematic process of information collection and analysis regarding the type, depth, and scope of a problem</a:t>
            </a:r>
          </a:p>
          <a:p>
            <a:pPr marL="171450" indent="-171450">
              <a:buFont typeface="Arial" panose="020B0604020202020204" pitchFamily="34" charset="0"/>
              <a:buChar char="•"/>
            </a:pPr>
            <a:r>
              <a:rPr lang="en-US" dirty="0"/>
              <a:t>Are launched early in response phase and can also be done for preparedness and recovery purposes</a:t>
            </a:r>
          </a:p>
          <a:p>
            <a:pPr marL="171450" indent="-171450">
              <a:buFont typeface="Arial" panose="020B0604020202020204" pitchFamily="34" charset="0"/>
              <a:buChar char="•"/>
            </a:pPr>
            <a:r>
              <a:rPr lang="en-US" dirty="0"/>
              <a:t>Identify needs of affected communities in a systematic, timely, and statistically valid manner</a:t>
            </a:r>
          </a:p>
          <a:p>
            <a:pPr marL="171450" indent="-171450">
              <a:buFont typeface="Arial" panose="020B0604020202020204" pitchFamily="34" charset="0"/>
              <a:buChar char="•"/>
            </a:pPr>
            <a:r>
              <a:rPr lang="en-US" dirty="0"/>
              <a:t>Provide basis for appropriate response</a:t>
            </a:r>
          </a:p>
          <a:p>
            <a:endParaRPr lang="en-US" dirty="0"/>
          </a:p>
          <a:p>
            <a:pPr marL="171450" indent="-171450">
              <a:buFont typeface="Arial" panose="020B0604020202020204" pitchFamily="34" charset="0"/>
              <a:buChar char="•"/>
            </a:pPr>
            <a:r>
              <a:rPr lang="en-US" dirty="0"/>
              <a:t>CASPER</a:t>
            </a:r>
            <a:br>
              <a:rPr lang="en-US" dirty="0"/>
            </a:br>
            <a:r>
              <a:rPr lang="en-US" dirty="0"/>
              <a:t>One type of rapid needs assessment is the Community Assessment for Public Health Emergency Response (CASPER) developed by the CDC. It is now one of the main tools used for rapid need assessments.</a:t>
            </a:r>
          </a:p>
          <a:p>
            <a:pPr marL="171450" indent="-171450">
              <a:buFont typeface="Arial" panose="020B0604020202020204" pitchFamily="34" charset="0"/>
              <a:buChar char="•"/>
            </a:pPr>
            <a:r>
              <a:rPr lang="en-US" dirty="0"/>
              <a:t>Includes structured, systematic methodology of doing door-to-door survey interviews through two-stage cluster sampling to get a representative sampling of a specific geographic area. (analyzed at household level)</a:t>
            </a:r>
          </a:p>
          <a:p>
            <a:endParaRPr lang="en-US" dirty="0"/>
          </a:p>
          <a:p>
            <a:r>
              <a:rPr lang="en-US" sz="1200" b="1" dirty="0"/>
              <a:t>Guiding principle:</a:t>
            </a:r>
          </a:p>
          <a:p>
            <a:pPr marL="285750" indent="-285750">
              <a:buFont typeface="Arial" panose="020B0604020202020204" pitchFamily="34" charset="0"/>
              <a:buChar char="•"/>
            </a:pPr>
            <a:r>
              <a:rPr lang="en-US" sz="1200" b="0" i="0" u="none" strike="noStrike" kern="1200" baseline="0" dirty="0">
                <a:solidFill>
                  <a:schemeClr val="tx1"/>
                </a:solidFill>
              </a:rPr>
              <a:t>What</a:t>
            </a:r>
            <a:r>
              <a:rPr lang="en-US" sz="1200" b="0" i="0" u="none" strike="noStrike" kern="1200" dirty="0">
                <a:solidFill>
                  <a:schemeClr val="tx1"/>
                </a:solidFill>
              </a:rPr>
              <a:t> do you want to know?</a:t>
            </a:r>
          </a:p>
          <a:p>
            <a:pPr marL="285750" indent="-285750">
              <a:buFont typeface="Arial" panose="020B0604020202020204" pitchFamily="34" charset="0"/>
              <a:buChar char="•"/>
            </a:pPr>
            <a:r>
              <a:rPr lang="en-US" sz="1200" baseline="0" dirty="0"/>
              <a:t>Why do you want to know it?</a:t>
            </a:r>
          </a:p>
          <a:p>
            <a:pPr marL="285750" indent="-285750">
              <a:buFont typeface="Arial" panose="020B0604020202020204" pitchFamily="34" charset="0"/>
              <a:buChar char="•"/>
            </a:pPr>
            <a:r>
              <a:rPr lang="en-US" sz="1200" b="0" i="0" u="none" strike="noStrike" kern="1200" dirty="0">
                <a:solidFill>
                  <a:schemeClr val="tx1"/>
                </a:solidFill>
              </a:rPr>
              <a:t>What are you going to do about it?</a:t>
            </a:r>
          </a:p>
          <a:p>
            <a:r>
              <a:rPr lang="en-US" sz="1200" b="1" baseline="0" dirty="0"/>
              <a:t>Actionable</a:t>
            </a:r>
            <a:r>
              <a:rPr lang="en-US" sz="1200" b="1" dirty="0"/>
              <a:t> – emphasis on “do”</a:t>
            </a:r>
            <a:endParaRPr lang="en-US" sz="1200" b="1" i="0" u="none" strike="noStrike" kern="1200" baseline="0" dirty="0">
              <a:solidFill>
                <a:schemeClr val="tx1"/>
              </a:solidFill>
            </a:endParaRP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32</a:t>
            </a:fld>
            <a:endParaRPr lang="en-US"/>
          </a:p>
        </p:txBody>
      </p:sp>
    </p:spTree>
    <p:extLst>
      <p:ext uri="{BB962C8B-B14F-4D97-AF65-F5344CB8AC3E}">
        <p14:creationId xmlns:p14="http://schemas.microsoft.com/office/powerpoint/2010/main" val="12865023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Among other questions, the survey asked about drought mitigation and assistance behaviors asking the respondent if members of the household took various actions in response to water shortages and, if the drought continues, additional actions that could be taken.</a:t>
            </a:r>
          </a:p>
          <a:p>
            <a:pPr marL="171450" indent="-171450">
              <a:buFont typeface="Arial" panose="020B0604020202020204" pitchFamily="34" charset="0"/>
              <a:buChar char="•"/>
            </a:pPr>
            <a:endParaRPr lang="en-US" dirty="0"/>
          </a:p>
          <a:p>
            <a:pPr marL="285750" indent="-285750" algn="l">
              <a:buFont typeface="Arial" panose="020B0604020202020204" pitchFamily="34" charset="0"/>
              <a:buChar char="•"/>
            </a:pPr>
            <a:r>
              <a:rPr lang="en-US" sz="1800" b="0" i="0" u="none" strike="noStrike" baseline="0" dirty="0">
                <a:latin typeface="Calibri" panose="020F0502020204030204" pitchFamily="34" charset="0"/>
              </a:rPr>
              <a:t>Tulare County conducted two simultaneous CASPERs, one in the northern part of the county and one in the southern part.</a:t>
            </a:r>
          </a:p>
          <a:p>
            <a:pPr marL="285750" indent="-285750" algn="l">
              <a:buFont typeface="Arial" panose="020B0604020202020204" pitchFamily="34" charset="0"/>
              <a:buChar char="•"/>
            </a:pPr>
            <a:endParaRPr lang="en-US" sz="1800" b="0" i="0" u="none" strike="noStrike" baseline="0" dirty="0">
              <a:latin typeface="Calibri" panose="020F0502020204030204" pitchFamily="34" charset="0"/>
            </a:endParaRPr>
          </a:p>
          <a:p>
            <a:pPr marL="171450" indent="-171450" algn="l">
              <a:buFont typeface="Arial" panose="020B0604020202020204" pitchFamily="34" charset="0"/>
              <a:buChar char="•"/>
            </a:pPr>
            <a:r>
              <a:rPr lang="en-US" dirty="0"/>
              <a:t>Both Tulare and Mariposa counties implemented Incident Command System (ICS) to conduct the drought CASPERs. Additionally, Tulare used its Emergency Operations Center (EOC) location as the Incident Command Post, and Mariposa exercised its Public Health Emergency Preparedness (PHEP) capabilities.</a:t>
            </a:r>
          </a:p>
        </p:txBody>
      </p:sp>
      <p:sp>
        <p:nvSpPr>
          <p:cNvPr id="4" name="Slide Number Placeholder 3"/>
          <p:cNvSpPr>
            <a:spLocks noGrp="1"/>
          </p:cNvSpPr>
          <p:nvPr>
            <p:ph type="sldNum" sz="quarter" idx="5"/>
          </p:nvPr>
        </p:nvSpPr>
        <p:spPr/>
        <p:txBody>
          <a:bodyPr/>
          <a:lstStyle/>
          <a:p>
            <a:fld id="{7AB9809B-A908-4B6B-A935-D279B3021BE5}" type="slidenum">
              <a:rPr lang="en-US" smtClean="0"/>
              <a:t>33</a:t>
            </a:fld>
            <a:endParaRPr lang="en-US"/>
          </a:p>
        </p:txBody>
      </p:sp>
    </p:spTree>
    <p:extLst>
      <p:ext uri="{BB962C8B-B14F-4D97-AF65-F5344CB8AC3E}">
        <p14:creationId xmlns:p14="http://schemas.microsoft.com/office/powerpoint/2010/main" val="23814330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Initial CASPER informed key public health issues and resource allocation. </a:t>
            </a:r>
          </a:p>
          <a:p>
            <a:r>
              <a:rPr lang="en-US" dirty="0"/>
              <a:t>CASPER was conducted 3 years later to measure progress in recovery and assess long-term health and mental health status.</a:t>
            </a:r>
          </a:p>
          <a:p>
            <a:r>
              <a:rPr lang="en-US" dirty="0"/>
              <a:t>Follow-up CASPER informed new concerns or unmet needs to share with officials.</a:t>
            </a:r>
          </a:p>
          <a:p>
            <a:endParaRPr lang="en-US" dirty="0"/>
          </a:p>
          <a:p>
            <a:endParaRPr lang="en-US" dirty="0"/>
          </a:p>
          <a:p>
            <a:r>
              <a:rPr lang="en-US" dirty="0"/>
              <a:t>Preparedness and response capabilities: </a:t>
            </a:r>
            <a:r>
              <a:rPr lang="en-US" b="1" dirty="0"/>
              <a:t>cap2 community recovery and cap 4 Emergency Public Information and Warning (informed communication methods as well)</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34</a:t>
            </a:fld>
            <a:endParaRPr lang="en-US"/>
          </a:p>
        </p:txBody>
      </p:sp>
    </p:spTree>
    <p:extLst>
      <p:ext uri="{BB962C8B-B14F-4D97-AF65-F5344CB8AC3E}">
        <p14:creationId xmlns:p14="http://schemas.microsoft.com/office/powerpoint/2010/main" val="4887663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Calibri" panose="020F0502020204030204" pitchFamily="34" charset="0"/>
              </a:rPr>
              <a:t>Communities and individuals must have the behavioral health support to be able to return an optimal level of function.</a:t>
            </a:r>
          </a:p>
          <a:p>
            <a:pPr algn="l"/>
            <a:endParaRPr lang="en-US" sz="1800" b="0" i="0" u="none" strike="noStrike" baseline="0" dirty="0">
              <a:latin typeface="Calibri" panose="020F0502020204030204" pitchFamily="34" charset="0"/>
            </a:endParaRPr>
          </a:p>
          <a:p>
            <a:pPr algn="l"/>
            <a:r>
              <a:rPr lang="en-US" sz="1800" b="0" i="0" u="none" strike="noStrike" baseline="0" dirty="0">
                <a:latin typeface="Calibri" panose="020F0502020204030204" pitchFamily="34" charset="0"/>
              </a:rPr>
              <a:t>To assess how well recovery is occurring and how resilient an entity is, epidemiology can assist with measures of this process. Traditionally, mental health personnel review behavioral health data.</a:t>
            </a:r>
          </a:p>
          <a:p>
            <a:pPr algn="l"/>
            <a:r>
              <a:rPr lang="en-US" sz="1800" b="0" i="0" u="none" strike="noStrike" baseline="0" dirty="0">
                <a:latin typeface="Calibri" panose="020F0502020204030204" pitchFamily="34" charset="0"/>
              </a:rPr>
              <a:t>However, public health has become more involved in assessing behavioral health needs. In addition, there is an increase in trained professionals of both public health and disaster behavioral health, which</a:t>
            </a:r>
          </a:p>
          <a:p>
            <a:pPr algn="l"/>
            <a:r>
              <a:rPr lang="en-US" sz="1800" b="0" i="0" u="none" strike="noStrike" baseline="0" dirty="0">
                <a:latin typeface="Calibri" panose="020F0502020204030204" pitchFamily="34" charset="0"/>
              </a:rPr>
              <a:t>allows for the opportunity to increase response activities. </a:t>
            </a:r>
          </a:p>
          <a:p>
            <a:pPr algn="l"/>
            <a:endParaRPr lang="en-US" sz="1800" b="0" i="0" u="none" strike="noStrike" baseline="0" dirty="0">
              <a:latin typeface="Calibri" panose="020F0502020204030204" pitchFamily="34" charset="0"/>
            </a:endParaRPr>
          </a:p>
          <a:p>
            <a:pPr algn="l"/>
            <a:r>
              <a:rPr lang="en-US" sz="1800" b="0" i="0" u="none" strike="noStrike" baseline="0" dirty="0">
                <a:latin typeface="Calibri" panose="020F0502020204030204" pitchFamily="34" charset="0"/>
              </a:rPr>
              <a:t>An after-action meeting and summary should occur to assess the effectiveness of behavioral health interventions. (2) Frequent behavioral health training of responders and volunteers will only benefit disaster planning, response, and recovery initiatives.</a:t>
            </a:r>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35</a:t>
            </a:fld>
            <a:endParaRPr lang="en-US"/>
          </a:p>
        </p:txBody>
      </p:sp>
    </p:spTree>
    <p:extLst>
      <p:ext uri="{BB962C8B-B14F-4D97-AF65-F5344CB8AC3E}">
        <p14:creationId xmlns:p14="http://schemas.microsoft.com/office/powerpoint/2010/main" val="12929481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venir" panose="020B0604020202020204"/>
              </a:rPr>
              <a:t>CDC Emergency Responder Health Monitoring Surveillance (ERHMS) is</a:t>
            </a:r>
            <a:r>
              <a:rPr lang="en-US" baseline="0" dirty="0">
                <a:latin typeface="Avenir" panose="020B0604020202020204"/>
              </a:rPr>
              <a:t> a </a:t>
            </a:r>
            <a:r>
              <a:rPr lang="en-US" dirty="0">
                <a:latin typeface="Arial" panose="020B0604020202020204" pitchFamily="34" charset="0"/>
                <a:cs typeface="Arial" panose="020B0604020202020204" pitchFamily="34" charset="0"/>
              </a:rPr>
              <a:t>health monitoring and surveillance framework for protecting responders through all phases of a response</a:t>
            </a:r>
          </a:p>
          <a:p>
            <a:endParaRPr lang="en-US" dirty="0">
              <a:latin typeface="Arial" panose="020B0604020202020204" pitchFamily="34" charset="0"/>
              <a:cs typeface="Arial" panose="020B0604020202020204" pitchFamily="34" charset="0"/>
            </a:endParaRPr>
          </a:p>
          <a:p>
            <a:pPr defTabSz="931774">
              <a:defRPr/>
            </a:pPr>
            <a:r>
              <a:rPr lang="en-US" dirty="0">
                <a:latin typeface="Avenir" panose="020B0604020202020204"/>
              </a:rPr>
              <a:t>This requires collaboration between epidemiology, industrial hygiene, and emergency managers. </a:t>
            </a:r>
            <a:r>
              <a:rPr lang="en-US" altLang="en-US" dirty="0">
                <a:solidFill>
                  <a:srgbClr val="000000"/>
                </a:solidFill>
                <a:latin typeface="Avenir" panose="020B0604020202020204"/>
              </a:rPr>
              <a:t>Functions under Safety Officer in ICS</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Key questions to ask:</a:t>
            </a:r>
          </a:p>
          <a:p>
            <a:pPr lvl="1"/>
            <a:r>
              <a:rPr lang="en-US" sz="1400" b="1" dirty="0">
                <a:latin typeface="Arial" panose="020B0604020202020204" pitchFamily="34" charset="0"/>
                <a:cs typeface="Arial" panose="020B0604020202020204" pitchFamily="34" charset="0"/>
              </a:rPr>
              <a:t>Pre-deployment: </a:t>
            </a:r>
            <a:r>
              <a:rPr lang="en-US" sz="1400" dirty="0">
                <a:latin typeface="Arial" panose="020B0604020202020204" pitchFamily="34" charset="0"/>
                <a:cs typeface="Arial" panose="020B0604020202020204" pitchFamily="34" charset="0"/>
              </a:rPr>
              <a:t>which responders are “ready,” credentialed, and available to respond?</a:t>
            </a:r>
          </a:p>
          <a:p>
            <a:pPr lvl="1"/>
            <a:r>
              <a:rPr lang="en-US" sz="1400" b="1" dirty="0">
                <a:latin typeface="Arial" panose="020B0604020202020204" pitchFamily="34" charset="0"/>
                <a:cs typeface="Arial" panose="020B0604020202020204" pitchFamily="34" charset="0"/>
              </a:rPr>
              <a:t>Deployment: </a:t>
            </a:r>
            <a:r>
              <a:rPr lang="en-US" sz="1400" dirty="0">
                <a:latin typeface="Arial" panose="020B0604020202020204" pitchFamily="34" charset="0"/>
                <a:cs typeface="Arial" panose="020B0604020202020204" pitchFamily="34" charset="0"/>
              </a:rPr>
              <a:t>who are the responders on-site, and to what are they exposed? How is their health?</a:t>
            </a:r>
          </a:p>
          <a:p>
            <a:pPr lvl="1"/>
            <a:r>
              <a:rPr lang="en-US" sz="1400" b="1" dirty="0">
                <a:latin typeface="Arial" panose="020B0604020202020204" pitchFamily="34" charset="0"/>
                <a:cs typeface="Arial" panose="020B0604020202020204" pitchFamily="34" charset="0"/>
              </a:rPr>
              <a:t>Post-deployment: </a:t>
            </a:r>
            <a:r>
              <a:rPr lang="en-US" sz="1400" dirty="0">
                <a:latin typeface="Arial" panose="020B0604020202020204" pitchFamily="34" charset="0"/>
                <a:cs typeface="Arial" panose="020B0604020202020204" pitchFamily="34" charset="0"/>
              </a:rPr>
              <a:t>what did the responders do while deployed, how is their health now, and what to what were they exposed during the entire deployment?</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36</a:t>
            </a:fld>
            <a:endParaRPr lang="en-US"/>
          </a:p>
        </p:txBody>
      </p:sp>
    </p:spTree>
    <p:extLst>
      <p:ext uri="{BB962C8B-B14F-4D97-AF65-F5344CB8AC3E}">
        <p14:creationId xmlns:p14="http://schemas.microsoft.com/office/powerpoint/2010/main" val="32652035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SERV-OR is Oregon’s roster of licensed physicians, nurses, pharmacists, Emergency Medical Technicians (EMTs), behavioral health providers, respiratory therapists and others who have registered to volunteer in response to local, state, and/or federal emergencies.</a:t>
            </a:r>
          </a:p>
        </p:txBody>
      </p:sp>
      <p:sp>
        <p:nvSpPr>
          <p:cNvPr id="4" name="Slide Number Placeholder 3"/>
          <p:cNvSpPr>
            <a:spLocks noGrp="1"/>
          </p:cNvSpPr>
          <p:nvPr>
            <p:ph type="sldNum" sz="quarter" idx="5"/>
          </p:nvPr>
        </p:nvSpPr>
        <p:spPr/>
        <p:txBody>
          <a:bodyPr/>
          <a:lstStyle/>
          <a:p>
            <a:fld id="{7AB9809B-A908-4B6B-A935-D279B3021BE5}" type="slidenum">
              <a:rPr lang="en-US" smtClean="0"/>
              <a:t>37</a:t>
            </a:fld>
            <a:endParaRPr lang="en-US"/>
          </a:p>
        </p:txBody>
      </p:sp>
    </p:spTree>
    <p:extLst>
      <p:ext uri="{BB962C8B-B14F-4D97-AF65-F5344CB8AC3E}">
        <p14:creationId xmlns:p14="http://schemas.microsoft.com/office/powerpoint/2010/main" val="8078032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Familiar with cancer registry</a:t>
            </a:r>
          </a:p>
          <a:p>
            <a:r>
              <a:rPr lang="en-US" dirty="0"/>
              <a:t>What do we do in cases when resulting illnesses, injuries, or disabilities—including emotional trauma—may not be recognized or resolved in the immediate post-disaster period?</a:t>
            </a:r>
          </a:p>
          <a:p>
            <a:r>
              <a:rPr lang="en-US" dirty="0"/>
              <a:t>Disaster epi-related registries: CDC Zika and WTC post 9/11 </a:t>
            </a:r>
          </a:p>
          <a:p>
            <a:endParaRPr lang="en-US" dirty="0"/>
          </a:p>
          <a:p>
            <a:r>
              <a:rPr lang="en-US" dirty="0"/>
              <a:t>WTC post 9/11: </a:t>
            </a:r>
            <a:r>
              <a:rPr lang="en-US" sz="1200" kern="1200" dirty="0">
                <a:solidFill>
                  <a:schemeClr val="tx1"/>
                </a:solidFill>
                <a:effectLst/>
                <a:latin typeface="+mn-lt"/>
                <a:ea typeface="+mn-ea"/>
                <a:cs typeface="+mn-cs"/>
              </a:rPr>
              <a:t>Results will help determine to what extend physical and mental health conditions have persisted. </a:t>
            </a:r>
            <a:r>
              <a:rPr lang="en-US" sz="1200" kern="1200" dirty="0" err="1">
                <a:solidFill>
                  <a:schemeClr val="tx1"/>
                </a:solidFill>
                <a:effectLst/>
                <a:latin typeface="+mn-lt"/>
                <a:ea typeface="+mn-ea"/>
                <a:cs typeface="+mn-cs"/>
              </a:rPr>
              <a:t>mong</a:t>
            </a:r>
            <a:r>
              <a:rPr lang="en-US" sz="1200" kern="1200" dirty="0">
                <a:solidFill>
                  <a:schemeClr val="tx1"/>
                </a:solidFill>
                <a:effectLst/>
                <a:latin typeface="+mn-lt"/>
                <a:ea typeface="+mn-ea"/>
                <a:cs typeface="+mn-cs"/>
              </a:rPr>
              <a:t> persons enrolled in the World Trade Center Health Registry, there was an excess risk for prostate cancer, thyroid cancer, and myeloma in 2007-2008 compared with that for New York State residents; however, these findings were based on a small number of events and multiple comparisons.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more recent registry, is CDC’s Zika pregnancy and infant registry. Pregnant women with lab confirmed Zika are included to identify adverse pregnancy outcomes to make recommendations to clinicians for care and Zika prevention.</a:t>
            </a:r>
          </a:p>
          <a:p>
            <a:endParaRPr lang="en-US" dirty="0"/>
          </a:p>
          <a:p>
            <a:r>
              <a:rPr lang="en-US" dirty="0"/>
              <a:t>Before we get to registries, there’s tracking and rosters</a:t>
            </a:r>
          </a:p>
          <a:p>
            <a:endParaRPr lang="en-US" dirty="0"/>
          </a:p>
          <a:p>
            <a:r>
              <a:rPr lang="en-US" dirty="0"/>
              <a:t>Tracking </a:t>
            </a:r>
          </a:p>
          <a:p>
            <a:r>
              <a:rPr lang="en-US" dirty="0"/>
              <a:t>Collection and integration of data from environmental monitoring, exposure, and health effects in people over time </a:t>
            </a:r>
          </a:p>
          <a:p>
            <a:r>
              <a:rPr lang="en-US" dirty="0"/>
              <a:t>Can be used for short-term or long-term follow up</a:t>
            </a:r>
          </a:p>
          <a:p>
            <a:endParaRPr lang="en-US" dirty="0"/>
          </a:p>
          <a:p>
            <a:r>
              <a:rPr lang="en-US" dirty="0"/>
              <a:t>Rosters</a:t>
            </a:r>
          </a:p>
          <a:p>
            <a:r>
              <a:rPr lang="en-US" dirty="0"/>
              <a:t>Early assessment tool to quickly find people affected by disaster</a:t>
            </a:r>
          </a:p>
          <a:p>
            <a:r>
              <a:rPr lang="en-US" dirty="0"/>
              <a:t>Collect information on the exposed persons for follow-up</a:t>
            </a:r>
          </a:p>
          <a:p>
            <a:r>
              <a:rPr lang="en-US" dirty="0"/>
              <a:t>Can be used to populate future registries</a:t>
            </a:r>
          </a:p>
          <a:p>
            <a:endParaRPr lang="en-US" dirty="0"/>
          </a:p>
          <a:p>
            <a:r>
              <a:rPr lang="en-US" dirty="0"/>
              <a:t>Registries</a:t>
            </a:r>
          </a:p>
          <a:p>
            <a:r>
              <a:rPr lang="en-US" dirty="0"/>
              <a:t>Track affected people for medium to long-term health consequences</a:t>
            </a:r>
          </a:p>
          <a:p>
            <a:r>
              <a:rPr lang="en-US" dirty="0"/>
              <a:t>Inform needs for continuing medical/behavioral care or establishing public health measures</a:t>
            </a:r>
          </a:p>
          <a:p>
            <a:r>
              <a:rPr lang="en-US" dirty="0"/>
              <a:t>Follow exposed population for conditions that may have delayed symptom onsets</a:t>
            </a:r>
          </a:p>
          <a:p>
            <a:endParaRPr lang="en-US" dirty="0"/>
          </a:p>
          <a:p>
            <a:r>
              <a:rPr lang="en-US" dirty="0"/>
              <a:t>In all three approaches, we typically gather initial information during response and recovery phases</a:t>
            </a:r>
          </a:p>
          <a:p>
            <a:r>
              <a:rPr lang="en-US" dirty="0"/>
              <a:t>Ultimately, these approaches inform ongoing care, future public health interventions, and public health emergency planning and preparedness</a:t>
            </a:r>
          </a:p>
          <a:p>
            <a:endParaRPr lang="en-US" b="1" dirty="0"/>
          </a:p>
          <a:p>
            <a:r>
              <a:rPr lang="en-US" b="1" dirty="0"/>
              <a:t>Meets cap. 13</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38</a:t>
            </a:fld>
            <a:endParaRPr lang="en-US"/>
          </a:p>
        </p:txBody>
      </p:sp>
    </p:spTree>
    <p:extLst>
      <p:ext uri="{BB962C8B-B14F-4D97-AF65-F5344CB8AC3E}">
        <p14:creationId xmlns:p14="http://schemas.microsoft.com/office/powerpoint/2010/main" val="17877762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more recent registry, is CDC’s Zika pregnancy and infant registry. Pregnant women with lab confirmed Zika are included to identify adverse pregnancy outcomes to make recommendations to clinicians for care and Zika prevention.</a:t>
            </a:r>
          </a:p>
          <a:p>
            <a:endParaRPr lang="en-US" dirty="0"/>
          </a:p>
          <a:p>
            <a:pPr marL="171450" indent="-171450">
              <a:buFont typeface="Arial" panose="020B0604020202020204" pitchFamily="34" charset="0"/>
              <a:buChar char="•"/>
            </a:pPr>
            <a:r>
              <a:rPr lang="en-US" dirty="0"/>
              <a:t>Certain types of birth defects can happen from Zika virus infection during pregnancy. Several brain and eye defects were more commonly reported.</a:t>
            </a:r>
          </a:p>
          <a:p>
            <a:pPr marL="171450" indent="-171450">
              <a:buFont typeface="Arial" panose="020B0604020202020204" pitchFamily="34" charset="0"/>
              <a:buChar char="•"/>
            </a:pPr>
            <a:r>
              <a:rPr lang="en-US" dirty="0"/>
              <a:t>About 5% of babies born to people with Zika while pregnant had Zika-associated birth defects. Additionally, some babies affected by Zika during pregnancy might look healthy at birth but can develop long-term health problems as they grow.</a:t>
            </a:r>
          </a:p>
          <a:p>
            <a:pPr marL="171450" indent="-171450">
              <a:buFont typeface="Arial" panose="020B0604020202020204" pitchFamily="34" charset="0"/>
              <a:buChar char="•"/>
            </a:pPr>
            <a:r>
              <a:rPr lang="en-US" dirty="0"/>
              <a:t>Infection during early pregnancy may be more likely to cause birth defects, but we have seen babies with birth defects born to people infected with Zika anytime during pregnancy.</a:t>
            </a:r>
          </a:p>
        </p:txBody>
      </p:sp>
      <p:sp>
        <p:nvSpPr>
          <p:cNvPr id="4" name="Slide Number Placeholder 3"/>
          <p:cNvSpPr>
            <a:spLocks noGrp="1"/>
          </p:cNvSpPr>
          <p:nvPr>
            <p:ph type="sldNum" sz="quarter" idx="5"/>
          </p:nvPr>
        </p:nvSpPr>
        <p:spPr/>
        <p:txBody>
          <a:bodyPr/>
          <a:lstStyle/>
          <a:p>
            <a:fld id="{7AB9809B-A908-4B6B-A935-D279B3021BE5}" type="slidenum">
              <a:rPr lang="en-US" smtClean="0"/>
              <a:t>39</a:t>
            </a:fld>
            <a:endParaRPr lang="en-US"/>
          </a:p>
        </p:txBody>
      </p:sp>
    </p:spTree>
    <p:extLst>
      <p:ext uri="{BB962C8B-B14F-4D97-AF65-F5344CB8AC3E}">
        <p14:creationId xmlns:p14="http://schemas.microsoft.com/office/powerpoint/2010/main" val="1373389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rPr>
              <a:t>Syndromic surveillance uses patient healthcare encounter data and statistical tools to detect, monitor, and characterize unusual activity for further public health investigation or response.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rPr>
              <a:t>Allows us to detect potential aberrations in populations more quickly than a traditional outbreak could be detected by diagnostic means.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rPr>
              <a:t>Data can come from emergency rooms, poison control centers, emergency medical services, pharmacies, and work or school absenteeism.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rPr>
              <a:t>Data are monitored in near real-time as potential indicators of an event, a disease, or an outbreak of public health significance.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171450" indent="-171450">
              <a:buFont typeface="Arial" panose="020B0604020202020204" pitchFamily="34" charset="0"/>
              <a:buChar char="•"/>
            </a:pPr>
            <a:r>
              <a:rPr lang="en-US" dirty="0">
                <a:latin typeface="Avenir" panose="020B0604020202020204"/>
              </a:rPr>
              <a:t>Identifies intra-disaster outbreaks or clusters of conditions</a:t>
            </a:r>
          </a:p>
          <a:p>
            <a:pPr marL="171450" indent="-171450">
              <a:buFont typeface="Arial" panose="020B0604020202020204" pitchFamily="34" charset="0"/>
              <a:buChar char="•"/>
            </a:pPr>
            <a:r>
              <a:rPr lang="en-US" dirty="0">
                <a:latin typeface="Avenir" panose="020B0604020202020204"/>
              </a:rPr>
              <a:t>Characterizes burden of incident on affected sub-populations</a:t>
            </a:r>
          </a:p>
          <a:p>
            <a:pPr marL="171450" indent="-171450">
              <a:buFont typeface="Arial" panose="020B0604020202020204" pitchFamily="34" charset="0"/>
              <a:buChar char="•"/>
            </a:pPr>
            <a:r>
              <a:rPr lang="en-US" dirty="0">
                <a:latin typeface="Avenir" panose="020B0604020202020204"/>
              </a:rPr>
              <a:t>Provides descriptive analysis of conditions, injuries, and fatalities</a:t>
            </a:r>
          </a:p>
          <a:p>
            <a:pPr marL="171450" indent="-171450">
              <a:buFont typeface="Arial" panose="020B0604020202020204" pitchFamily="34" charset="0"/>
              <a:buChar char="•"/>
            </a:pPr>
            <a:r>
              <a:rPr lang="en-US" baseline="0" dirty="0">
                <a:latin typeface="Avenir" panose="020B0604020202020204"/>
              </a:rPr>
              <a:t>Can use multiple types of data (attendance data, pharmacy info) but most commonly used is data from clinics and hospitals (chief complaint data)</a:t>
            </a:r>
            <a:endParaRPr lang="en-US" dirty="0">
              <a:latin typeface="Avenir" panose="020B0604020202020204"/>
            </a:endParaRP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40</a:t>
            </a:fld>
            <a:endParaRPr lang="en-US"/>
          </a:p>
        </p:txBody>
      </p:sp>
    </p:spTree>
    <p:extLst>
      <p:ext uri="{BB962C8B-B14F-4D97-AF65-F5344CB8AC3E}">
        <p14:creationId xmlns:p14="http://schemas.microsoft.com/office/powerpoint/2010/main" val="19877291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l">
              <a:buFont typeface="Arial" panose="020B0604020202020204" pitchFamily="34" charset="0"/>
              <a:buChar char="•"/>
            </a:pPr>
            <a:r>
              <a:rPr lang="en-US" sz="1800" b="0" i="0" u="none" strike="noStrike" baseline="0" dirty="0">
                <a:latin typeface="Calibri" panose="020F0502020204030204" pitchFamily="34" charset="0"/>
              </a:rPr>
              <a:t>After a disaster, continued monitoring of syndromic surveillance data is important because some health outcomes may be delayed (e.g., with longer incubation periods of some communicable diseases) or are more likely during a clean-up phase (e.g., injury or exposure to a toxic substance) [8]. </a:t>
            </a:r>
          </a:p>
          <a:p>
            <a:pPr marL="285750" indent="-285750" algn="l">
              <a:buFont typeface="Arial" panose="020B0604020202020204" pitchFamily="34" charset="0"/>
              <a:buChar char="•"/>
            </a:pPr>
            <a:r>
              <a:rPr lang="en-US" sz="1800" b="0" i="0" u="none" strike="noStrike" baseline="0" dirty="0">
                <a:latin typeface="Calibri" panose="020F0502020204030204" pitchFamily="34" charset="0"/>
              </a:rPr>
              <a:t>A return to expected visit counts, types of complaints, and demographics mark an important milestone during a recovery phase.</a:t>
            </a:r>
          </a:p>
          <a:p>
            <a:pPr marL="285750" indent="-285750" algn="l">
              <a:buFont typeface="Arial" panose="020B0604020202020204" pitchFamily="34" charset="0"/>
              <a:buChar char="•"/>
            </a:pPr>
            <a:r>
              <a:rPr lang="en-US" sz="1800" b="0" i="0" u="none" strike="noStrike" baseline="0" dirty="0">
                <a:latin typeface="Calibri" panose="020F0502020204030204" pitchFamily="34" charset="0"/>
              </a:rPr>
              <a:t>Because of post-disaster surveillance, we now know more about co exposure from generators and that cleanup injuries are common and need more caution/safety equipment</a:t>
            </a:r>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41</a:t>
            </a:fld>
            <a:endParaRPr lang="en-US"/>
          </a:p>
        </p:txBody>
      </p:sp>
    </p:spTree>
    <p:extLst>
      <p:ext uri="{BB962C8B-B14F-4D97-AF65-F5344CB8AC3E}">
        <p14:creationId xmlns:p14="http://schemas.microsoft.com/office/powerpoint/2010/main" val="38799785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latin typeface="Calibri" panose="020F0502020204030204" pitchFamily="34" charset="0"/>
              </a:rPr>
              <a:t>Surveillance findings were shared with leadership, </a:t>
            </a:r>
            <a:r>
              <a:rPr lang="en-US" sz="1200" dirty="0"/>
              <a:t>and they were </a:t>
            </a:r>
            <a:r>
              <a:rPr lang="en-US" sz="1200" b="0" i="0" u="none" strike="noStrike" baseline="0" dirty="0">
                <a:latin typeface="Calibri" panose="020F0502020204030204" pitchFamily="34" charset="0"/>
              </a:rPr>
              <a:t>able to respond to questions from the press regarding the health impacts of local air quality.</a:t>
            </a:r>
            <a:r>
              <a:rPr lang="en-US" dirty="0"/>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Preparedness and Response </a:t>
            </a:r>
            <a:r>
              <a:rPr lang="en-US" sz="1200" dirty="0"/>
              <a:t>Capability 3: Emergency Operations Coordination: Provide situation awareness to detect need for activation or dissemination of resources</a:t>
            </a:r>
          </a:p>
          <a:p>
            <a:r>
              <a:rPr lang="en-US" dirty="0"/>
              <a:t>3</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42</a:t>
            </a:fld>
            <a:endParaRPr lang="en-US"/>
          </a:p>
        </p:txBody>
      </p:sp>
    </p:spTree>
    <p:extLst>
      <p:ext uri="{BB962C8B-B14F-4D97-AF65-F5344CB8AC3E}">
        <p14:creationId xmlns:p14="http://schemas.microsoft.com/office/powerpoint/2010/main" val="42001621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43</a:t>
            </a:fld>
            <a:endParaRPr lang="en-US"/>
          </a:p>
        </p:txBody>
      </p:sp>
    </p:spTree>
    <p:extLst>
      <p:ext uri="{BB962C8B-B14F-4D97-AF65-F5344CB8AC3E}">
        <p14:creationId xmlns:p14="http://schemas.microsoft.com/office/powerpoint/2010/main" val="38294203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solidFill>
                  <a:srgbClr val="FF0000"/>
                </a:solidFill>
              </a:rPr>
              <a:t>More</a:t>
            </a:r>
            <a:r>
              <a:rPr lang="en-US" baseline="0" dirty="0">
                <a:solidFill>
                  <a:srgbClr val="FF0000"/>
                </a:solidFill>
              </a:rPr>
              <a:t> traditional surveillance, would involve a retrospective review of injuries and deaths related to an event to characterize the impact and identify trends in the population and to inform protective actions for next time (feedback loop).</a:t>
            </a:r>
          </a:p>
          <a:p>
            <a:pPr defTabSz="931774">
              <a:defRPr/>
            </a:pPr>
            <a:endParaRPr lang="en-US" baseline="0" dirty="0">
              <a:solidFill>
                <a:srgbClr val="FF0000"/>
              </a:solidFill>
            </a:endParaRPr>
          </a:p>
          <a:p>
            <a:r>
              <a:rPr lang="en-US" dirty="0"/>
              <a:t>This informs our knowledge by</a:t>
            </a:r>
            <a:r>
              <a:rPr lang="en-US" baseline="0" dirty="0"/>
              <a:t> characterizing the injuries and deaths so we can message and inform public on the safe approach.</a:t>
            </a:r>
          </a:p>
          <a:p>
            <a:endParaRPr lang="en-US" baseline="0" dirty="0"/>
          </a:p>
          <a:p>
            <a:r>
              <a:rPr lang="en-US" baseline="0" dirty="0"/>
              <a:t>In this example, l more than half of the injuries and deaths were indirectly related, of these a large portion were due to cleanup and evacuation/seeking shelter.</a:t>
            </a:r>
            <a:endParaRPr lang="en-US" dirty="0"/>
          </a:p>
          <a:p>
            <a:pPr defTabSz="931774">
              <a:defRPr/>
            </a:pPr>
            <a:endParaRPr lang="en-US" dirty="0">
              <a:solidFill>
                <a:srgbClr val="FF0000"/>
              </a:solidFill>
            </a:endParaRP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44</a:t>
            </a:fld>
            <a:endParaRPr lang="en-US"/>
          </a:p>
        </p:txBody>
      </p:sp>
    </p:spTree>
    <p:extLst>
      <p:ext uri="{BB962C8B-B14F-4D97-AF65-F5344CB8AC3E}">
        <p14:creationId xmlns:p14="http://schemas.microsoft.com/office/powerpoint/2010/main" val="20878153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Rapid assessment during the aftermath of large-scale chemical releases resulting in multiple casualties</a:t>
            </a:r>
          </a:p>
          <a:p>
            <a:r>
              <a:rPr lang="en-US" dirty="0"/>
              <a:t>Unlike a CASPER which is a method, ACE is a toolkit and can use any epi approach </a:t>
            </a:r>
          </a:p>
          <a:p>
            <a:r>
              <a:rPr lang="en-US" dirty="0"/>
              <a:t>Toolkit includes: standardized surveys, consent forms, medical chart abstraction form, data entry programs, geospatial analysis tools, and laboratory specimen testing</a:t>
            </a:r>
          </a:p>
          <a:p>
            <a:r>
              <a:rPr lang="en-US" dirty="0"/>
              <a:t>All materials are modifiable and adaptable to local incident needs</a:t>
            </a:r>
          </a:p>
          <a:p>
            <a:r>
              <a:rPr lang="en-US" dirty="0"/>
              <a:t>ATSDR built the ACE program based on lessons learned from the Graniteville, South Carolina, train derailment that released chlorine gas</a:t>
            </a:r>
          </a:p>
          <a:p>
            <a:endParaRPr lang="en-US" dirty="0"/>
          </a:p>
          <a:p>
            <a:r>
              <a:rPr lang="en-US" dirty="0"/>
              <a:t>ACE is public health lane</a:t>
            </a:r>
          </a:p>
          <a:p>
            <a:r>
              <a:rPr lang="en-US" dirty="0"/>
              <a:t>Look at health impacts and root causes of exposure</a:t>
            </a:r>
          </a:p>
          <a:p>
            <a:r>
              <a:rPr lang="en-US" dirty="0"/>
              <a:t>Focus on appropriate response from health perspective</a:t>
            </a:r>
          </a:p>
          <a:p>
            <a:r>
              <a:rPr lang="en-US" dirty="0"/>
              <a:t>Collaborative project with multiple disciplines</a:t>
            </a:r>
          </a:p>
          <a:p>
            <a:endParaRPr lang="en-US" dirty="0"/>
          </a:p>
          <a:p>
            <a:r>
              <a:rPr lang="en-US" dirty="0"/>
              <a:t>Benefits :</a:t>
            </a:r>
          </a:p>
          <a:p>
            <a:r>
              <a:rPr lang="en-US" dirty="0"/>
              <a:t>1. Identify actions to prevent future incidents</a:t>
            </a:r>
          </a:p>
          <a:p>
            <a:r>
              <a:rPr lang="en-US" dirty="0"/>
              <a:t>2. Roster exposed cohort of individuals for further follow-up</a:t>
            </a:r>
          </a:p>
          <a:p>
            <a:r>
              <a:rPr lang="en-US" dirty="0"/>
              <a:t>3. After action and improvement planning for public health and safety response</a:t>
            </a:r>
          </a:p>
          <a:p>
            <a:r>
              <a:rPr lang="en-US" dirty="0"/>
              <a:t>4. Identify health effects in the community, workers, and first responders</a:t>
            </a:r>
          </a:p>
          <a:p>
            <a:r>
              <a:rPr lang="en-US" dirty="0"/>
              <a:t>5. Determine appropriate medical treatment and efficacy of decontamination</a:t>
            </a:r>
          </a:p>
          <a:p>
            <a:r>
              <a:rPr lang="en-US" dirty="0"/>
              <a:t>6. Collaborate with many disciplines PH usually doesn’t cross paths with</a:t>
            </a:r>
          </a:p>
          <a:p>
            <a:endParaRPr lang="en-US" dirty="0"/>
          </a:p>
        </p:txBody>
      </p:sp>
      <p:sp>
        <p:nvSpPr>
          <p:cNvPr id="4" name="Slide Number Placeholder 3"/>
          <p:cNvSpPr>
            <a:spLocks noGrp="1"/>
          </p:cNvSpPr>
          <p:nvPr>
            <p:ph type="sldNum" sz="quarter" idx="5"/>
          </p:nvPr>
        </p:nvSpPr>
        <p:spPr/>
        <p:txBody>
          <a:bodyPr/>
          <a:lstStyle/>
          <a:p>
            <a:fld id="{4EF48850-547B-49C8-82EE-DBCB0B37F5AC}" type="slidenum">
              <a:rPr lang="en-US" smtClean="0"/>
              <a:t>45</a:t>
            </a:fld>
            <a:endParaRPr lang="en-US" dirty="0"/>
          </a:p>
        </p:txBody>
      </p:sp>
    </p:spTree>
    <p:extLst>
      <p:ext uri="{BB962C8B-B14F-4D97-AF65-F5344CB8AC3E}">
        <p14:creationId xmlns:p14="http://schemas.microsoft.com/office/powerpoint/2010/main" val="41815092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Vinyl chloride is a colorless, sweet-smelling gas, the inhalation of which can cause respiratory and neurological symptoms, and, at</a:t>
            </a:r>
          </a:p>
          <a:p>
            <a:r>
              <a:rPr lang="en-US" dirty="0"/>
              <a:t>high concentrations, can cause cardiac dysrhythmia, loss of consciousness, and death.</a:t>
            </a:r>
          </a:p>
          <a:p>
            <a:endParaRPr lang="en-US" dirty="0"/>
          </a:p>
          <a:p>
            <a:pPr marL="628650" lvl="1" indent="-171450">
              <a:buFont typeface="Arial" panose="020B0604020202020204" pitchFamily="34" charset="0"/>
              <a:buChar char="•"/>
            </a:pPr>
            <a:r>
              <a:rPr lang="en-US" dirty="0"/>
              <a:t>58% experienced at least one new or worsening symptom</a:t>
            </a:r>
          </a:p>
          <a:p>
            <a:pPr marL="628650" lvl="1" indent="-171450">
              <a:buFont typeface="Arial" panose="020B0604020202020204" pitchFamily="34" charset="0"/>
              <a:buChar char="•"/>
            </a:pPr>
            <a:r>
              <a:rPr lang="en-US" dirty="0"/>
              <a:t>9% sought medical care</a:t>
            </a:r>
          </a:p>
          <a:p>
            <a:pPr marL="628650" lvl="1" indent="-171450">
              <a:buFont typeface="Arial" panose="020B0604020202020204" pitchFamily="34" charset="0"/>
              <a:buChar char="•"/>
            </a:pPr>
            <a:r>
              <a:rPr lang="en-US" dirty="0"/>
              <a:t>Residents evacuated rather than sheltering in place had fewer symptoms. </a:t>
            </a:r>
          </a:p>
          <a:p>
            <a:pPr marL="628650" lvl="1" indent="-171450">
              <a:buFont typeface="Arial" panose="020B0604020202020204" pitchFamily="34" charset="0"/>
              <a:buChar char="•"/>
            </a:pPr>
            <a:r>
              <a:rPr lang="en-US" dirty="0"/>
              <a:t>Residents preferred to receive information directly from a person of authority. Need more info. on how to shelter-in place safely.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Informed future planning for evacuation and shelter in place clarifying directions. Most got info. from tv or neighbors , although prefer to get from person of authority.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r>
              <a:rPr lang="en-US" dirty="0"/>
              <a:t>preparedness and response cap this meets:</a:t>
            </a:r>
          </a:p>
          <a:p>
            <a:r>
              <a:rPr lang="en-US" b="1" dirty="0"/>
              <a:t>Capability 4: </a:t>
            </a:r>
            <a:r>
              <a:rPr lang="en-US" dirty="0"/>
              <a:t>Emergency Public Information and Warning</a:t>
            </a:r>
          </a:p>
          <a:p>
            <a:r>
              <a:rPr lang="en-US" dirty="0"/>
              <a:t>Inform health alerts and the development of educational materials</a:t>
            </a:r>
          </a:p>
          <a:p>
            <a:endParaRPr lang="en-US" dirty="0"/>
          </a:p>
          <a:p>
            <a:r>
              <a:rPr lang="en-US" b="1" dirty="0"/>
              <a:t>Capability 13: </a:t>
            </a:r>
            <a:r>
              <a:rPr lang="en-US" dirty="0"/>
              <a:t>PH Surveillance and Epidemiological Investigation</a:t>
            </a:r>
          </a:p>
          <a:p>
            <a:r>
              <a:rPr lang="en-US" dirty="0"/>
              <a:t>Monitor trends of illness or injury and provide situation awareness</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46</a:t>
            </a:fld>
            <a:endParaRPr lang="en-US"/>
          </a:p>
        </p:txBody>
      </p:sp>
    </p:spTree>
    <p:extLst>
      <p:ext uri="{BB962C8B-B14F-4D97-AF65-F5344CB8AC3E}">
        <p14:creationId xmlns:p14="http://schemas.microsoft.com/office/powerpoint/2010/main" val="2602874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Several case–control studies following tornadoes in Texas and Oklahoma (1979, 1999) identified risk factors for death and injury.</a:t>
            </a:r>
            <a:r>
              <a:rPr lang="en-US" dirty="0">
                <a:hlinkClick r:id="rId3"/>
              </a:rPr>
              <a:t>76–78</a:t>
            </a:r>
            <a:r>
              <a:rPr lang="en-US" dirty="0"/>
              <a:t> </a:t>
            </a:r>
          </a:p>
          <a:p>
            <a:endParaRPr lang="en-US" dirty="0"/>
          </a:p>
          <a:p>
            <a:r>
              <a:rPr lang="en-US" dirty="0"/>
              <a:t>One study examined risks among occupants fleeing their homes in cars versus those who remained within structures, raising concerns about the relative safety of occupying cars during tornados.</a:t>
            </a:r>
            <a:r>
              <a:rPr lang="en-US" dirty="0">
                <a:hlinkClick r:id="rId4"/>
              </a:rPr>
              <a:t>79</a:t>
            </a:r>
            <a:endParaRPr lang="en-US" dirty="0"/>
          </a:p>
          <a:p>
            <a:endParaRPr lang="en-US" dirty="0"/>
          </a:p>
          <a:p>
            <a:r>
              <a:rPr lang="en-US" dirty="0"/>
              <a:t>Although typically conducted </a:t>
            </a:r>
            <a:r>
              <a:rPr lang="en-US" dirty="0" err="1"/>
              <a:t>postdisaster</a:t>
            </a:r>
            <a:r>
              <a:rPr lang="en-US" dirty="0"/>
              <a:t>, investigations and studies may be implemented long after life-saving emergency measures have been completed and issues requiring formal study have been identified.</a:t>
            </a:r>
          </a:p>
          <a:p>
            <a:endParaRPr lang="en-US" dirty="0"/>
          </a:p>
          <a:p>
            <a:r>
              <a:rPr lang="en-US" dirty="0"/>
              <a:t>May be more common knowledge now first determined with epi analysis.</a:t>
            </a:r>
          </a:p>
          <a:p>
            <a:endParaRPr lang="en-US" dirty="0"/>
          </a:p>
        </p:txBody>
      </p:sp>
      <p:sp>
        <p:nvSpPr>
          <p:cNvPr id="4" name="Slide Number Placeholder 3"/>
          <p:cNvSpPr>
            <a:spLocks noGrp="1"/>
          </p:cNvSpPr>
          <p:nvPr>
            <p:ph type="sldNum" sz="quarter" idx="10"/>
          </p:nvPr>
        </p:nvSpPr>
        <p:spPr/>
        <p:txBody>
          <a:bodyPr/>
          <a:lstStyle/>
          <a:p>
            <a:pPr defTabSz="465887">
              <a:defRPr/>
            </a:pPr>
            <a:fld id="{BE9E2912-1995-4BDB-A00B-CF3DED67DBDF}" type="slidenum">
              <a:rPr lang="en-US">
                <a:solidFill>
                  <a:prstClr val="black"/>
                </a:solidFill>
                <a:latin typeface="Calibri" panose="020F0502020204030204"/>
              </a:rPr>
              <a:pPr defTabSz="465887">
                <a:defRPr/>
              </a:pPr>
              <a:t>47</a:t>
            </a:fld>
            <a:endParaRPr lang="en-US">
              <a:solidFill>
                <a:prstClr val="black"/>
              </a:solidFill>
              <a:latin typeface="Calibri" panose="020F0502020204030204"/>
            </a:endParaRPr>
          </a:p>
        </p:txBody>
      </p:sp>
    </p:spTree>
    <p:extLst>
      <p:ext uri="{BB962C8B-B14F-4D97-AF65-F5344CB8AC3E}">
        <p14:creationId xmlns:p14="http://schemas.microsoft.com/office/powerpoint/2010/main" val="32850765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Evaluation studies, also called accountability studies and assess interventions and relief programs. These can be applied at different phases of the disaster management cycle to assess response actions or interventions. </a:t>
            </a:r>
          </a:p>
          <a:p>
            <a:pPr defTabSz="931774">
              <a:defRPr/>
            </a:pPr>
            <a:endParaRPr lang="en-US" dirty="0"/>
          </a:p>
          <a:p>
            <a:pPr defTabSz="931774">
              <a:defRPr/>
            </a:pPr>
            <a:r>
              <a:rPr lang="en-US" dirty="0"/>
              <a:t>Evaluate the impact of actions to inform improved response and support. How well did those interventions or programs work?</a:t>
            </a:r>
          </a:p>
          <a:p>
            <a:endParaRPr lang="en-US" dirty="0"/>
          </a:p>
          <a:p>
            <a:r>
              <a:rPr lang="en-US" dirty="0"/>
              <a:t>There are also risk investigations and studies, which characterize the risks from disasters. Example is there were carbon monoxide poisonings and this was related to the location people were putting their generator and now this is a built in part of communication after a disaster to make sure to have it far away from the house, well ventilated.</a:t>
            </a:r>
          </a:p>
          <a:p>
            <a:endParaRPr lang="en-US" dirty="0"/>
          </a:p>
        </p:txBody>
      </p:sp>
      <p:sp>
        <p:nvSpPr>
          <p:cNvPr id="4" name="Slide Number Placeholder 3"/>
          <p:cNvSpPr>
            <a:spLocks noGrp="1"/>
          </p:cNvSpPr>
          <p:nvPr>
            <p:ph type="sldNum" sz="quarter" idx="10"/>
          </p:nvPr>
        </p:nvSpPr>
        <p:spPr/>
        <p:txBody>
          <a:bodyPr/>
          <a:lstStyle/>
          <a:p>
            <a:pPr defTabSz="465887">
              <a:defRPr/>
            </a:pPr>
            <a:fld id="{BE9E2912-1995-4BDB-A00B-CF3DED67DBDF}" type="slidenum">
              <a:rPr lang="en-US">
                <a:solidFill>
                  <a:prstClr val="black"/>
                </a:solidFill>
                <a:latin typeface="Calibri" panose="020F0502020204030204"/>
              </a:rPr>
              <a:pPr defTabSz="465887">
                <a:defRPr/>
              </a:pPr>
              <a:t>48</a:t>
            </a:fld>
            <a:endParaRPr lang="en-US">
              <a:solidFill>
                <a:prstClr val="black"/>
              </a:solidFill>
              <a:latin typeface="Calibri" panose="020F0502020204030204"/>
            </a:endParaRPr>
          </a:p>
        </p:txBody>
      </p:sp>
    </p:spTree>
    <p:extLst>
      <p:ext uri="{BB962C8B-B14F-4D97-AF65-F5344CB8AC3E}">
        <p14:creationId xmlns:p14="http://schemas.microsoft.com/office/powerpoint/2010/main" val="19900896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a:t>
            </a:r>
            <a:r>
              <a:rPr lang="en-US" baseline="0" dirty="0"/>
              <a:t> hazardous waste sites were flooded during hurricane Harvey. So you can imagine there were all kind of contaminates in the water</a:t>
            </a:r>
            <a:endParaRPr lang="en-US" dirty="0"/>
          </a:p>
          <a:p>
            <a:endParaRPr lang="en-US" dirty="0"/>
          </a:p>
          <a:p>
            <a:r>
              <a:rPr lang="en-US" dirty="0"/>
              <a:t>In this risk</a:t>
            </a:r>
            <a:r>
              <a:rPr lang="en-US" baseline="0" dirty="0"/>
              <a:t> investigation study, an academic partnership provided people in a community in Houston with passive wristbands to measure the exposures.</a:t>
            </a:r>
            <a:endParaRPr lang="en-US" dirty="0"/>
          </a:p>
          <a:p>
            <a:endParaRPr lang="en-US" dirty="0"/>
          </a:p>
          <a:p>
            <a:r>
              <a:rPr lang="en-US" dirty="0"/>
              <a:t>Risk characterization</a:t>
            </a:r>
            <a:r>
              <a:rPr lang="en-US" baseline="0" dirty="0"/>
              <a:t> that informs what type of exposure, where, how much and possible actions/interventions to prevent future exposure.</a:t>
            </a:r>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49</a:t>
            </a:fld>
            <a:endParaRPr lang="en-US"/>
          </a:p>
        </p:txBody>
      </p:sp>
    </p:spTree>
    <p:extLst>
      <p:ext uri="{BB962C8B-B14F-4D97-AF65-F5344CB8AC3E}">
        <p14:creationId xmlns:p14="http://schemas.microsoft.com/office/powerpoint/2010/main" val="2888988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venir" panose="020B0604020202020204"/>
              </a:rPr>
              <a:t>Research</a:t>
            </a:r>
            <a:r>
              <a:rPr lang="en-US" altLang="en-US" baseline="0" dirty="0">
                <a:latin typeface="Avenir" panose="020B0604020202020204"/>
              </a:rPr>
              <a:t> during disasters can occur with the disaster research response program.</a:t>
            </a:r>
            <a:endParaRPr lang="en-US" altLang="en-US" dirty="0">
              <a:latin typeface="Avenir" panose="020B0604020202020204"/>
            </a:endParaRPr>
          </a:p>
          <a:p>
            <a:endParaRPr lang="en-US" altLang="en-US" dirty="0">
              <a:latin typeface="Avenir" panose="020B0604020202020204"/>
            </a:endParaRPr>
          </a:p>
          <a:p>
            <a:r>
              <a:rPr lang="en-US" altLang="en-US" dirty="0">
                <a:latin typeface="Avenir" panose="020B0604020202020204"/>
              </a:rPr>
              <a:t>National Institute of Environmental Health Sciences (NIEHS) identified the </a:t>
            </a:r>
            <a:r>
              <a:rPr lang="en-US" altLang="en-US" b="1" dirty="0">
                <a:latin typeface="Avenir" panose="020B0604020202020204"/>
              </a:rPr>
              <a:t>need to rapidly perform critical health research during disaster response and recovery</a:t>
            </a:r>
          </a:p>
          <a:p>
            <a:endParaRPr lang="en-US" altLang="en-US" sz="2900" b="1" dirty="0">
              <a:latin typeface="Avenir" panose="020B0604020202020204"/>
            </a:endParaRPr>
          </a:p>
          <a:p>
            <a:r>
              <a:rPr lang="en-US" altLang="en-US" dirty="0">
                <a:latin typeface="Avenir" panose="020B0604020202020204"/>
              </a:rPr>
              <a:t>Program includes:</a:t>
            </a:r>
          </a:p>
          <a:p>
            <a:pPr lvl="1"/>
            <a:r>
              <a:rPr lang="en-US" altLang="en-US" dirty="0">
                <a:latin typeface="Avenir" panose="020B0604020202020204"/>
              </a:rPr>
              <a:t>Ready-to-go data collection tools (database of surveys, forms, etc.)</a:t>
            </a:r>
          </a:p>
          <a:p>
            <a:pPr lvl="1"/>
            <a:r>
              <a:rPr lang="en-US" altLang="en-US" dirty="0">
                <a:latin typeface="Avenir" panose="020B0604020202020204"/>
              </a:rPr>
              <a:t>Research protocols (IRB pre-approval)</a:t>
            </a:r>
          </a:p>
          <a:p>
            <a:pPr lvl="1"/>
            <a:r>
              <a:rPr lang="en-US" altLang="en-US" dirty="0">
                <a:latin typeface="Avenir" panose="020B0604020202020204"/>
              </a:rPr>
              <a:t>Training and exercises</a:t>
            </a:r>
          </a:p>
          <a:p>
            <a:pPr lvl="1"/>
            <a:r>
              <a:rPr lang="en-US" altLang="en-US" dirty="0">
                <a:latin typeface="Avenir" panose="020B0604020202020204"/>
              </a:rPr>
              <a:t>Network of trained research responders</a:t>
            </a:r>
          </a:p>
          <a:p>
            <a:endParaRPr lang="en-US" dirty="0"/>
          </a:p>
        </p:txBody>
      </p:sp>
      <p:sp>
        <p:nvSpPr>
          <p:cNvPr id="4" name="Slide Number Placeholder 3"/>
          <p:cNvSpPr>
            <a:spLocks noGrp="1"/>
          </p:cNvSpPr>
          <p:nvPr>
            <p:ph type="sldNum" sz="quarter" idx="10"/>
          </p:nvPr>
        </p:nvSpPr>
        <p:spPr/>
        <p:txBody>
          <a:bodyPr/>
          <a:lstStyle/>
          <a:p>
            <a:pPr defTabSz="465887">
              <a:defRPr/>
            </a:pPr>
            <a:fld id="{BE9E2912-1995-4BDB-A00B-CF3DED67DBDF}" type="slidenum">
              <a:rPr lang="en-US">
                <a:solidFill>
                  <a:prstClr val="black"/>
                </a:solidFill>
                <a:latin typeface="Calibri" panose="020F0502020204030204"/>
              </a:rPr>
              <a:pPr defTabSz="465887">
                <a:defRPr/>
              </a:pPr>
              <a:t>50</a:t>
            </a:fld>
            <a:endParaRPr lang="en-US">
              <a:solidFill>
                <a:prstClr val="black"/>
              </a:solidFill>
              <a:latin typeface="Calibri" panose="020F0502020204030204"/>
            </a:endParaRPr>
          </a:p>
        </p:txBody>
      </p:sp>
    </p:spTree>
    <p:extLst>
      <p:ext uri="{BB962C8B-B14F-4D97-AF65-F5344CB8AC3E}">
        <p14:creationId xmlns:p14="http://schemas.microsoft.com/office/powerpoint/2010/main" val="28374602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C4C4C"/>
                </a:solidFill>
                <a:effectLst/>
              </a:rPr>
              <a:t>The measures included:</a:t>
            </a:r>
          </a:p>
          <a:p>
            <a:pPr lvl="1"/>
            <a:r>
              <a:rPr lang="en-US" sz="2800" b="0" i="0" dirty="0">
                <a:solidFill>
                  <a:srgbClr val="4C4C4C"/>
                </a:solidFill>
                <a:effectLst/>
              </a:rPr>
              <a:t>environmental and social context</a:t>
            </a:r>
          </a:p>
          <a:p>
            <a:pPr lvl="1"/>
            <a:r>
              <a:rPr lang="en-US" sz="2800" b="0" i="0" dirty="0">
                <a:solidFill>
                  <a:srgbClr val="4C4C4C"/>
                </a:solidFill>
                <a:effectLst/>
              </a:rPr>
              <a:t>building structure </a:t>
            </a:r>
          </a:p>
          <a:p>
            <a:pPr lvl="1"/>
            <a:r>
              <a:rPr lang="en-US" sz="2800" b="0" i="0" dirty="0">
                <a:solidFill>
                  <a:srgbClr val="4C4C4C"/>
                </a:solidFill>
                <a:effectLst/>
              </a:rPr>
              <a:t>Risk perception</a:t>
            </a:r>
          </a:p>
          <a:p>
            <a:pPr lvl="1"/>
            <a:r>
              <a:rPr lang="en-US" sz="2800" b="0" i="0" dirty="0">
                <a:solidFill>
                  <a:srgbClr val="4C4C4C"/>
                </a:solidFill>
                <a:effectLst/>
              </a:rPr>
              <a:t>behavioral response (during and after)</a:t>
            </a:r>
          </a:p>
          <a:p>
            <a:pPr lvl="1"/>
            <a:r>
              <a:rPr lang="en-US" sz="2800" b="0" i="0" dirty="0">
                <a:solidFill>
                  <a:srgbClr val="4C4C4C"/>
                </a:solidFill>
                <a:effectLst/>
              </a:rPr>
              <a:t>emotional response</a:t>
            </a:r>
          </a:p>
          <a:p>
            <a:pPr lvl="1"/>
            <a:r>
              <a:rPr lang="en-US" sz="2800" b="0" i="0" dirty="0">
                <a:solidFill>
                  <a:srgbClr val="4C4C4C"/>
                </a:solidFill>
                <a:effectLst/>
              </a:rPr>
              <a:t>risk information channel</a:t>
            </a:r>
          </a:p>
          <a:p>
            <a:pPr lvl="1"/>
            <a:r>
              <a:rPr lang="en-US" sz="2800" b="0" i="0" dirty="0">
                <a:solidFill>
                  <a:srgbClr val="4C4C4C"/>
                </a:solidFill>
                <a:effectLst/>
              </a:rPr>
              <a:t>previous earthquake experience</a:t>
            </a:r>
          </a:p>
          <a:p>
            <a:pPr lvl="1"/>
            <a:r>
              <a:rPr lang="en-US" sz="2800" b="0" i="0" dirty="0">
                <a:solidFill>
                  <a:srgbClr val="4C4C4C"/>
                </a:solidFill>
                <a:effectLst/>
              </a:rPr>
              <a:t>earthquake damage</a:t>
            </a:r>
            <a:endParaRPr lang="en-US" sz="2800"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51</a:t>
            </a:fld>
            <a:endParaRPr lang="en-US"/>
          </a:p>
        </p:txBody>
      </p:sp>
    </p:spTree>
    <p:extLst>
      <p:ext uri="{BB962C8B-B14F-4D97-AF65-F5344CB8AC3E}">
        <p14:creationId xmlns:p14="http://schemas.microsoft.com/office/powerpoint/2010/main" val="35251174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55</a:t>
            </a:fld>
            <a:endParaRPr lang="en-US"/>
          </a:p>
        </p:txBody>
      </p:sp>
    </p:spTree>
    <p:extLst>
      <p:ext uri="{BB962C8B-B14F-4D97-AF65-F5344CB8AC3E}">
        <p14:creationId xmlns:p14="http://schemas.microsoft.com/office/powerpoint/2010/main" val="22890272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CSTE DE tool repository: https://www.cste.org/page/epidisaster</a:t>
            </a:r>
          </a:p>
          <a:p>
            <a:r>
              <a:rPr lang="en-US" dirty="0"/>
              <a:t>NEW DE resource guide: https://cdn.ymaws.com/www.cste.org/resource/resmgr/disasterepi/DE_Resource_Guide_Final_v3.pdf</a:t>
            </a:r>
          </a:p>
          <a:p>
            <a:r>
              <a:rPr lang="en-US" dirty="0"/>
              <a:t>CDC DE primer: https://www.cdc.gov/nceh/hsb/disaster/Disaster_Surveillance_508.pdf</a:t>
            </a:r>
          </a:p>
          <a:p>
            <a:endParaRPr lang="en-US" dirty="0"/>
          </a:p>
          <a:p>
            <a:r>
              <a:rPr lang="en-US" dirty="0"/>
              <a:t>DE methods and applications by Dr. Jen Horney, teaching classes at U of Delaware</a:t>
            </a:r>
          </a:p>
        </p:txBody>
      </p:sp>
      <p:sp>
        <p:nvSpPr>
          <p:cNvPr id="4" name="Slide Number Placeholder 3"/>
          <p:cNvSpPr>
            <a:spLocks noGrp="1"/>
          </p:cNvSpPr>
          <p:nvPr>
            <p:ph type="sldNum" sz="quarter" idx="5"/>
          </p:nvPr>
        </p:nvSpPr>
        <p:spPr/>
        <p:txBody>
          <a:bodyPr/>
          <a:lstStyle/>
          <a:p>
            <a:fld id="{4EF48850-547B-49C8-82EE-DBCB0B37F5AC}" type="slidenum">
              <a:rPr lang="en-US" smtClean="0"/>
              <a:t>63</a:t>
            </a:fld>
            <a:endParaRPr lang="en-US" dirty="0"/>
          </a:p>
        </p:txBody>
      </p:sp>
    </p:spTree>
    <p:extLst>
      <p:ext uri="{BB962C8B-B14F-4D97-AF65-F5344CB8AC3E}">
        <p14:creationId xmlns:p14="http://schemas.microsoft.com/office/powerpoint/2010/main" val="35728267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eLearning Modules – </a:t>
            </a:r>
          </a:p>
          <a:p>
            <a:pPr marL="171450" indent="-171450">
              <a:buFont typeface="Arial" panose="020B0604020202020204" pitchFamily="34" charset="0"/>
              <a:buChar char="•"/>
            </a:pPr>
            <a:r>
              <a:rPr lang="en-US" dirty="0"/>
              <a:t>Module 1: direct &amp; indirect impact on public health in different types of communities </a:t>
            </a:r>
          </a:p>
          <a:p>
            <a:pPr marL="171450" indent="-171450">
              <a:buFont typeface="Arial" panose="020B0604020202020204" pitchFamily="34" charset="0"/>
              <a:buChar char="•"/>
            </a:pPr>
            <a:r>
              <a:rPr lang="en-US" dirty="0"/>
              <a:t>Module 2: </a:t>
            </a:r>
          </a:p>
          <a:p>
            <a:pPr marL="171450" indent="-171450">
              <a:buFont typeface="Arial" panose="020B0604020202020204" pitchFamily="34" charset="0"/>
              <a:buChar char="•"/>
            </a:pPr>
            <a:r>
              <a:rPr lang="en-US" dirty="0"/>
              <a:t>Module 3: CASPER -</a:t>
            </a:r>
            <a:r>
              <a:rPr lang="en-US" dirty="0">
                <a:sym typeface="Wingdings" panose="05000000000000000000" pitchFamily="2" charset="2"/>
              </a:rPr>
              <a:t> review of the CASPER methodology, when to conduct and data analysis </a:t>
            </a:r>
            <a:endParaRPr lang="en-US" dirty="0"/>
          </a:p>
          <a:p>
            <a:pPr marL="171450" indent="-171450">
              <a:buFont typeface="Arial" panose="020B0604020202020204" pitchFamily="34" charset="0"/>
              <a:buChar char="•"/>
            </a:pPr>
            <a:r>
              <a:rPr lang="en-US" dirty="0"/>
              <a:t>Module 4: Disaster Surveillance </a:t>
            </a:r>
            <a:r>
              <a:rPr lang="en-US" dirty="0">
                <a:sym typeface="Wingdings" panose="05000000000000000000" pitchFamily="2" charset="2"/>
              </a:rPr>
              <a:t> includes information on why disaster surveillance is important, the purpose of morbidity and mortality surveillance during a response and tools to assist </a:t>
            </a:r>
            <a:endParaRPr lang="en-US" dirty="0"/>
          </a:p>
          <a:p>
            <a:endParaRPr lang="en-US" dirty="0"/>
          </a:p>
          <a:p>
            <a:r>
              <a:rPr lang="en-US" dirty="0"/>
              <a:t>CASPER – Community Assessment for Public Health Emergency Response – CDC offers a state-based, in-person training, and an online module as a part of the larger DE learning and training series </a:t>
            </a:r>
          </a:p>
          <a:p>
            <a:endParaRPr lang="en-US" dirty="0"/>
          </a:p>
          <a:p>
            <a:r>
              <a:rPr lang="en-US" dirty="0"/>
              <a:t>ERHMS Info Manager – developed by CDC NIOSH, and is a software product that can be used to implement the ERHMS framework </a:t>
            </a:r>
          </a:p>
          <a:p>
            <a:endParaRPr lang="en-US" dirty="0"/>
          </a:p>
          <a:p>
            <a:r>
              <a:rPr lang="en-US" dirty="0"/>
              <a:t>CDART – scenario driven, surveys and tools to help standardize the evaluation process for public health and healthcare preparedness; developed by ATSDR</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64</a:t>
            </a:fld>
            <a:endParaRPr lang="en-US"/>
          </a:p>
        </p:txBody>
      </p:sp>
    </p:spTree>
    <p:extLst>
      <p:ext uri="{BB962C8B-B14F-4D97-AF65-F5344CB8AC3E}">
        <p14:creationId xmlns:p14="http://schemas.microsoft.com/office/powerpoint/2010/main" val="34594319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Toxicological outbreak investigation </a:t>
            </a:r>
            <a:r>
              <a:rPr lang="en-US" dirty="0">
                <a:sym typeface="Wingdings" panose="05000000000000000000" pitchFamily="2" charset="2"/>
              </a:rPr>
              <a:t> basic information and customizable documents that can be used during an outbreak investigation, for outbreaks caused by non-infectious, toxic agents. </a:t>
            </a:r>
          </a:p>
          <a:p>
            <a:endParaRPr lang="en-US" dirty="0">
              <a:sym typeface="Wingdings" panose="05000000000000000000" pitchFamily="2" charset="2"/>
            </a:endParaRPr>
          </a:p>
          <a:p>
            <a:r>
              <a:rPr lang="en-US" dirty="0">
                <a:sym typeface="Wingdings" panose="05000000000000000000" pitchFamily="2" charset="2"/>
              </a:rPr>
              <a:t>Epi CASE  Toolkit -&gt; </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65</a:t>
            </a:fld>
            <a:endParaRPr lang="en-US"/>
          </a:p>
        </p:txBody>
      </p:sp>
    </p:spTree>
    <p:extLst>
      <p:ext uri="{BB962C8B-B14F-4D97-AF65-F5344CB8AC3E}">
        <p14:creationId xmlns:p14="http://schemas.microsoft.com/office/powerpoint/2010/main" val="15568044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66</a:t>
            </a:fld>
            <a:endParaRPr lang="en-US"/>
          </a:p>
        </p:txBody>
      </p:sp>
    </p:spTree>
    <p:extLst>
      <p:ext uri="{BB962C8B-B14F-4D97-AF65-F5344CB8AC3E}">
        <p14:creationId xmlns:p14="http://schemas.microsoft.com/office/powerpoint/2010/main" val="2224631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8CB69-9915-D045-84F9-626B52080E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BCEEC30-9216-024A-B3C7-DD72F353F5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C38C82-3D41-1A47-B9EF-E98F1AAD0E69}"/>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5" name="Footer Placeholder 4">
            <a:extLst>
              <a:ext uri="{FF2B5EF4-FFF2-40B4-BE49-F238E27FC236}">
                <a16:creationId xmlns:a16="http://schemas.microsoft.com/office/drawing/2014/main" id="{A795B674-4276-E84D-B34A-BB300C499E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0C587D-82E5-934A-81EE-BE50A21CA84F}"/>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221040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C7983-2F22-1748-B3F0-BA39B2A0E1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CD728A-00B4-2E45-836E-5C4AF376A8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F25A88-92C2-6A48-AACF-88F196E35646}"/>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5" name="Footer Placeholder 4">
            <a:extLst>
              <a:ext uri="{FF2B5EF4-FFF2-40B4-BE49-F238E27FC236}">
                <a16:creationId xmlns:a16="http://schemas.microsoft.com/office/drawing/2014/main" id="{3F799C8F-13C3-8449-960A-DF42E0D3B8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330B2F-BEA0-A04C-A546-A4EC8BEC617B}"/>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54300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FA902-0634-4246-A38B-09ABB1ED11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C5B863-AFD9-B046-9BF8-0ADB77FF28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A119FA-1F29-1E45-916B-4EC214A41AA2}"/>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5" name="Footer Placeholder 4">
            <a:extLst>
              <a:ext uri="{FF2B5EF4-FFF2-40B4-BE49-F238E27FC236}">
                <a16:creationId xmlns:a16="http://schemas.microsoft.com/office/drawing/2014/main" id="{1658C490-EA65-CD44-99E7-83FCB7A892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2A15E4-1412-8740-8363-F09135949812}"/>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18314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D34C-87B2-9445-A93A-13724CC9BA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03970F-38D5-574E-AAAF-483BADF82CD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957AAE5-6B79-2548-95A2-09E26464F0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D7F333C-B8F5-7B44-82C0-00F73D8ADA57}"/>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6" name="Footer Placeholder 5">
            <a:extLst>
              <a:ext uri="{FF2B5EF4-FFF2-40B4-BE49-F238E27FC236}">
                <a16:creationId xmlns:a16="http://schemas.microsoft.com/office/drawing/2014/main" id="{990C39B4-C7A8-8647-93B6-31B882F8BA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00DE92-71A8-FE47-9162-3A4FE60DA45A}"/>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801457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44731-4718-D345-AF25-1BFD7C3C0EF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8F1ECB8-2AE6-8A4D-A313-9D8D256F67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585B13-A3D3-7A44-9141-3F371EB48F3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0ADBB67-4B09-3A4A-ACD0-9D5C333C93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AEE0B7-5047-FD48-A555-CDE10C7A94A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078DDFE-D244-7845-8416-115A6991D647}"/>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8" name="Footer Placeholder 7">
            <a:extLst>
              <a:ext uri="{FF2B5EF4-FFF2-40B4-BE49-F238E27FC236}">
                <a16:creationId xmlns:a16="http://schemas.microsoft.com/office/drawing/2014/main" id="{53717019-1119-E04E-86BE-5C0112616BF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E7EC6CF-D189-874D-AB78-4EB37C635129}"/>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1586893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67FEF-8AC7-0D4D-BDD3-37815A7F5F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B81038-4EEC-EC4B-BD82-EEA28982C5EA}"/>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4" name="Footer Placeholder 3">
            <a:extLst>
              <a:ext uri="{FF2B5EF4-FFF2-40B4-BE49-F238E27FC236}">
                <a16:creationId xmlns:a16="http://schemas.microsoft.com/office/drawing/2014/main" id="{D2F9FB57-DAC8-6940-BBB6-72942465270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3309A1C-24BE-C449-81E8-1B30C7BC6E7A}"/>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854340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70A210-B90B-D840-8539-7FA5A8C01FB7}"/>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3" name="Footer Placeholder 2">
            <a:extLst>
              <a:ext uri="{FF2B5EF4-FFF2-40B4-BE49-F238E27FC236}">
                <a16:creationId xmlns:a16="http://schemas.microsoft.com/office/drawing/2014/main" id="{D2027594-ABCC-A841-8F02-A431DBA312C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01D23F2-6D66-634D-9F6E-C3568081833C}"/>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2227699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E8149-2D36-B346-A76A-5A38F04BFE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18AF6E9-D70D-5341-A6D6-0B2DD89853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DE1801F-3CD1-DD44-AC99-3CC6719CFB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E5EB95-28E7-7E4A-8D8A-7ABF81193D16}"/>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6" name="Footer Placeholder 5">
            <a:extLst>
              <a:ext uri="{FF2B5EF4-FFF2-40B4-BE49-F238E27FC236}">
                <a16:creationId xmlns:a16="http://schemas.microsoft.com/office/drawing/2014/main" id="{E01C50C7-0028-8A45-AADA-AE4ADC824A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27AEB4-00D6-CC43-A2E9-56055F73F8C2}"/>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2002131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57D4F-B860-7F4D-9F0A-322A74E0C5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742B676-8EAC-5D44-A3B4-9B3599EF96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9C3A853-E85A-B54B-8F62-387CFBEB9A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98B514-69F7-F74E-90CE-352A31E14BDD}"/>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6" name="Footer Placeholder 5">
            <a:extLst>
              <a:ext uri="{FF2B5EF4-FFF2-40B4-BE49-F238E27FC236}">
                <a16:creationId xmlns:a16="http://schemas.microsoft.com/office/drawing/2014/main" id="{AA8E9426-88B1-6F43-AC56-0EA4B4A93C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21EC78-0855-1349-B40E-479D621F6E24}"/>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87876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E3100-9196-F440-8981-04B40641177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44721A0-A92E-9347-9AEA-D3C6903444D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8BA467-94D4-8D4F-9E53-A97D7707FD3F}"/>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5" name="Footer Placeholder 4">
            <a:extLst>
              <a:ext uri="{FF2B5EF4-FFF2-40B4-BE49-F238E27FC236}">
                <a16:creationId xmlns:a16="http://schemas.microsoft.com/office/drawing/2014/main" id="{24613B0D-301A-E84D-91A6-8695F50075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CA1742-6D64-6248-9261-74E80953AFD6}"/>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2907930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D4DD11-F81B-0F43-8AC6-DFE4861A742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B70B34B-FBAF-4C4F-966F-436A649A6A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F5BB34-21A1-9145-8984-94980A99A1F6}"/>
              </a:ext>
            </a:extLst>
          </p:cNvPr>
          <p:cNvSpPr>
            <a:spLocks noGrp="1"/>
          </p:cNvSpPr>
          <p:nvPr>
            <p:ph type="dt" sz="half" idx="10"/>
          </p:nvPr>
        </p:nvSpPr>
        <p:spPr/>
        <p:txBody>
          <a:bodyPr/>
          <a:lstStyle/>
          <a:p>
            <a:fld id="{ECE8FF46-8001-E14A-AA61-41FE7504AE09}" type="datetimeFigureOut">
              <a:rPr lang="en-US" smtClean="0"/>
              <a:t>4/11/2023</a:t>
            </a:fld>
            <a:endParaRPr lang="en-US"/>
          </a:p>
        </p:txBody>
      </p:sp>
      <p:sp>
        <p:nvSpPr>
          <p:cNvPr id="5" name="Footer Placeholder 4">
            <a:extLst>
              <a:ext uri="{FF2B5EF4-FFF2-40B4-BE49-F238E27FC236}">
                <a16:creationId xmlns:a16="http://schemas.microsoft.com/office/drawing/2014/main" id="{6F6FEE0A-D8AE-BE4F-B4A9-25A6537781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4E73CC-0DFC-2E43-809B-46BDE2719964}"/>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897379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35286" y="362076"/>
            <a:ext cx="10921429"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635286" y="1310902"/>
            <a:ext cx="10921429"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8228966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3821987" y="2594158"/>
            <a:ext cx="8146200" cy="906463"/>
          </a:xfrm>
          <a:prstGeom prst="rect">
            <a:avLst/>
          </a:prstGeo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42863501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324878" y="255083"/>
            <a:ext cx="8278017"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324879" y="1547310"/>
            <a:ext cx="7045117"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7725833" y="1547311"/>
            <a:ext cx="41656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42004465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35355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31512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6" name="Title 1"/>
          <p:cNvSpPr>
            <a:spLocks noGrp="1"/>
          </p:cNvSpPr>
          <p:nvPr>
            <p:ph type="ctrTitle"/>
          </p:nvPr>
        </p:nvSpPr>
        <p:spPr>
          <a:xfrm>
            <a:off x="508000" y="328083"/>
            <a:ext cx="8085667"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1200783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330A12-E78C-CB41-AC81-F6D709DD72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3EB09D-BE8F-7E47-B91B-408A275A25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1C802B-1D04-2A4F-A713-7A03130E25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E8FF46-8001-E14A-AA61-41FE7504AE09}" type="datetimeFigureOut">
              <a:rPr lang="en-US" smtClean="0"/>
              <a:t>4/11/2023</a:t>
            </a:fld>
            <a:endParaRPr lang="en-US"/>
          </a:p>
        </p:txBody>
      </p:sp>
      <p:sp>
        <p:nvSpPr>
          <p:cNvPr id="5" name="Footer Placeholder 4">
            <a:extLst>
              <a:ext uri="{FF2B5EF4-FFF2-40B4-BE49-F238E27FC236}">
                <a16:creationId xmlns:a16="http://schemas.microsoft.com/office/drawing/2014/main" id="{30A861F8-DA25-7249-B7ED-F02FBF31C4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022861C-1997-EE49-9664-CD8C9F994A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84C0F6-99F8-9A41-BD41-CBC8D16C2521}" type="slidenum">
              <a:rPr lang="en-US" smtClean="0"/>
              <a:t>‹#›</a:t>
            </a:fld>
            <a:endParaRPr lang="en-US"/>
          </a:p>
        </p:txBody>
      </p:sp>
    </p:spTree>
    <p:extLst>
      <p:ext uri="{BB962C8B-B14F-4D97-AF65-F5344CB8AC3E}">
        <p14:creationId xmlns:p14="http://schemas.microsoft.com/office/powerpoint/2010/main" val="26800190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07762830"/>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7" r:id="rId3"/>
    <p:sldLayoutId id="2147483668" r:id="rId4"/>
    <p:sldLayoutId id="2147483669" r:id="rId5"/>
    <p:sldLayoutId id="2147483670"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comments" Target="../comments/comment4.xml"/></Relationships>
</file>

<file path=ppt/slides/_rels/slide21.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comments" Target="../comments/comment6.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comments" Target="../comments/comment7.xm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comments" Target="../comments/comment8.xml"/></Relationships>
</file>

<file path=ppt/slides/_rels/slide4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comments" Target="../comments/comment9.xml"/></Relationships>
</file>

<file path=ppt/slides/_rels/slide4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comments" Target="../comments/commen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cdn.ymaws.com/www.cste.org/resource/resmgr/disasterepi/DE_Resource_Guide_Final_v3.pdf" TargetMode="External"/><Relationship Id="rId2" Type="http://schemas.openxmlformats.org/officeDocument/2006/relationships/hyperlink" Target="https://www.cste.org/page/epidisaster" TargetMode="Externa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5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omments" Target="../comments/comment11.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2.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41.png"/><Relationship Id="rId4" Type="http://schemas.openxmlformats.org/officeDocument/2006/relationships/image" Target="../media/image40.png"/></Relationships>
</file>

<file path=ppt/slides/_rels/slide64.xml.rels><?xml version="1.0" encoding="UTF-8" standalone="yes"?>
<Relationships xmlns="http://schemas.openxmlformats.org/package/2006/relationships"><Relationship Id="rId3" Type="http://schemas.openxmlformats.org/officeDocument/2006/relationships/hyperlink" Target="https://www.cdc.gov/nceh/hsb/disaster/training.htm#disaster_epiElearning"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hyperlink" Target="https://www.atsdr.cdc.gov/CDART.html" TargetMode="External"/><Relationship Id="rId5" Type="http://schemas.openxmlformats.org/officeDocument/2006/relationships/hyperlink" Target="https://emergency.cdc.gov/training/erhmscourse/index.asp" TargetMode="External"/><Relationship Id="rId4" Type="http://schemas.openxmlformats.org/officeDocument/2006/relationships/hyperlink" Target="https://www.cdc.gov/nceh/casper/training-resources.htm"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s://www.cdc.gov/nceh/hsb/elearning/toi/default.htm"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hyperlink" Target="https://www.atsdr.cdc.gov/ntsip/ace_toolkit.html" TargetMode="External"/><Relationship Id="rId4" Type="http://schemas.openxmlformats.org/officeDocument/2006/relationships/hyperlink" Target="https://www.atsdr.cdc.gov/epitoolkit/index.html"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mailto:Svetlana.Smorodinsky@cdph.ca.gov" TargetMode="External"/><Relationship Id="rId2" Type="http://schemas.openxmlformats.org/officeDocument/2006/relationships/hyperlink" Target="mailto:aadams@cste.org" TargetMode="External"/><Relationship Id="rId1" Type="http://schemas.openxmlformats.org/officeDocument/2006/relationships/slideLayout" Target="../slideLayouts/slideLayout2.xml"/><Relationship Id="rId4" Type="http://schemas.openxmlformats.org/officeDocument/2006/relationships/hyperlink" Target="mailto:tess.konen@state.mn.us" TargetMode="External"/></Relationships>
</file>

<file path=ppt/slides/_rels/slide68.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8848B-2A7A-7D41-9284-1C8DEDC6B43F}"/>
              </a:ext>
            </a:extLst>
          </p:cNvPr>
          <p:cNvSpPr>
            <a:spLocks noGrp="1"/>
          </p:cNvSpPr>
          <p:nvPr>
            <p:ph type="ctrTitle"/>
          </p:nvPr>
        </p:nvSpPr>
        <p:spPr>
          <a:xfrm>
            <a:off x="1524000" y="1134000"/>
            <a:ext cx="9144000" cy="2387600"/>
          </a:xfrm>
        </p:spPr>
        <p:txBody>
          <a:bodyPr>
            <a:normAutofit/>
          </a:bodyPr>
          <a:lstStyle/>
          <a:p>
            <a:r>
              <a:rPr lang="en-US" dirty="0">
                <a:solidFill>
                  <a:schemeClr val="bg1"/>
                </a:solidFill>
              </a:rPr>
              <a:t>Disaster Epidemiology:</a:t>
            </a:r>
          </a:p>
        </p:txBody>
      </p:sp>
      <p:sp>
        <p:nvSpPr>
          <p:cNvPr id="3" name="Subtitle 2">
            <a:extLst>
              <a:ext uri="{FF2B5EF4-FFF2-40B4-BE49-F238E27FC236}">
                <a16:creationId xmlns:a16="http://schemas.microsoft.com/office/drawing/2014/main" id="{248FFA72-D1FE-3646-9578-42575440FB16}"/>
              </a:ext>
            </a:extLst>
          </p:cNvPr>
          <p:cNvSpPr>
            <a:spLocks noGrp="1"/>
          </p:cNvSpPr>
          <p:nvPr>
            <p:ph type="subTitle" idx="1"/>
          </p:nvPr>
        </p:nvSpPr>
        <p:spPr>
          <a:xfrm>
            <a:off x="1524000" y="3613675"/>
            <a:ext cx="9144000" cy="991881"/>
          </a:xfrm>
        </p:spPr>
        <p:txBody>
          <a:bodyPr>
            <a:normAutofit/>
          </a:bodyPr>
          <a:lstStyle/>
          <a:p>
            <a:r>
              <a:rPr lang="en-US" sz="3200" dirty="0">
                <a:solidFill>
                  <a:schemeClr val="bg1"/>
                </a:solidFill>
              </a:rPr>
              <a:t>How Preparedness and Response Tools Support Recovery and Mitigation</a:t>
            </a:r>
          </a:p>
        </p:txBody>
      </p:sp>
      <p:sp>
        <p:nvSpPr>
          <p:cNvPr id="4" name="Subtitle 2">
            <a:extLst>
              <a:ext uri="{FF2B5EF4-FFF2-40B4-BE49-F238E27FC236}">
                <a16:creationId xmlns:a16="http://schemas.microsoft.com/office/drawing/2014/main" id="{E23320A0-2709-0AF4-C0A2-D65235A06FAC}"/>
              </a:ext>
            </a:extLst>
          </p:cNvPr>
          <p:cNvSpPr txBox="1">
            <a:spLocks/>
          </p:cNvSpPr>
          <p:nvPr/>
        </p:nvSpPr>
        <p:spPr>
          <a:xfrm>
            <a:off x="100668" y="5552930"/>
            <a:ext cx="7449424" cy="991881"/>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000" dirty="0">
                <a:solidFill>
                  <a:schemeClr val="bg1"/>
                </a:solidFill>
              </a:rPr>
              <a:t>Andrew Adams, Council of State and Territorial Epidemiologists</a:t>
            </a:r>
          </a:p>
          <a:p>
            <a:pPr algn="l"/>
            <a:r>
              <a:rPr lang="en-US" sz="2000" dirty="0">
                <a:solidFill>
                  <a:schemeClr val="bg1"/>
                </a:solidFill>
              </a:rPr>
              <a:t>Svetlana Smorodinsky, California</a:t>
            </a:r>
          </a:p>
          <a:p>
            <a:pPr algn="l"/>
            <a:r>
              <a:rPr lang="en-US" sz="2000" dirty="0">
                <a:solidFill>
                  <a:schemeClr val="bg1"/>
                </a:solidFill>
              </a:rPr>
              <a:t>Tess Konen, Minnesota</a:t>
            </a:r>
          </a:p>
        </p:txBody>
      </p:sp>
    </p:spTree>
    <p:extLst>
      <p:ext uri="{BB962C8B-B14F-4D97-AF65-F5344CB8AC3E}">
        <p14:creationId xmlns:p14="http://schemas.microsoft.com/office/powerpoint/2010/main" val="3586551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735C8-CF16-5691-C57D-D719FB5D3D32}"/>
              </a:ext>
            </a:extLst>
          </p:cNvPr>
          <p:cNvSpPr>
            <a:spLocks noGrp="1"/>
          </p:cNvSpPr>
          <p:nvPr>
            <p:ph type="title"/>
          </p:nvPr>
        </p:nvSpPr>
        <p:spPr>
          <a:xfrm>
            <a:off x="1676400" y="298013"/>
            <a:ext cx="10515600" cy="1325563"/>
          </a:xfrm>
        </p:spPr>
        <p:txBody>
          <a:bodyPr/>
          <a:lstStyle/>
          <a:p>
            <a:r>
              <a:rPr lang="en-US" dirty="0"/>
              <a:t>Our Speakers</a:t>
            </a:r>
          </a:p>
        </p:txBody>
      </p:sp>
      <p:sp>
        <p:nvSpPr>
          <p:cNvPr id="3" name="Content Placeholder 2">
            <a:extLst>
              <a:ext uri="{FF2B5EF4-FFF2-40B4-BE49-F238E27FC236}">
                <a16:creationId xmlns:a16="http://schemas.microsoft.com/office/drawing/2014/main" id="{B3D3C5B9-CBDC-90DF-3D9A-F4CFBECB70F1}"/>
              </a:ext>
            </a:extLst>
          </p:cNvPr>
          <p:cNvSpPr>
            <a:spLocks noGrp="1"/>
          </p:cNvSpPr>
          <p:nvPr>
            <p:ph idx="1"/>
          </p:nvPr>
        </p:nvSpPr>
        <p:spPr>
          <a:xfrm>
            <a:off x="1769378" y="1830839"/>
            <a:ext cx="10515600" cy="4351338"/>
          </a:xfrm>
        </p:spPr>
        <p:txBody>
          <a:bodyPr/>
          <a:lstStyle/>
          <a:p>
            <a:r>
              <a:rPr lang="en-US" dirty="0"/>
              <a:t>Andrew Adams, Senior Program Analyst, Council of State and Territorial Epidemiologists </a:t>
            </a:r>
          </a:p>
          <a:p>
            <a:endParaRPr lang="en-US" dirty="0"/>
          </a:p>
          <a:p>
            <a:r>
              <a:rPr lang="en-US" dirty="0"/>
              <a:t>Svetlana Smorodinsky, Disaster Epidemiologist, California Department of Public Health, CSTE Disaster Epidemiology Subcommittee Co-Chair </a:t>
            </a:r>
          </a:p>
          <a:p>
            <a:endParaRPr lang="en-US" dirty="0"/>
          </a:p>
          <a:p>
            <a:r>
              <a:rPr lang="en-US" dirty="0"/>
              <a:t>Tess Konen, Senior Epidemiologist, Minnesota Department of Health, CSTE Disaster Epidemiology Subcommittee Co-Chair</a:t>
            </a:r>
          </a:p>
        </p:txBody>
      </p:sp>
    </p:spTree>
    <p:extLst>
      <p:ext uri="{BB962C8B-B14F-4D97-AF65-F5344CB8AC3E}">
        <p14:creationId xmlns:p14="http://schemas.microsoft.com/office/powerpoint/2010/main" val="618849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08A5C-3EC6-0800-27AF-19AEFFC399C7}"/>
              </a:ext>
            </a:extLst>
          </p:cNvPr>
          <p:cNvSpPr>
            <a:spLocks noGrp="1"/>
          </p:cNvSpPr>
          <p:nvPr>
            <p:ph type="title"/>
          </p:nvPr>
        </p:nvSpPr>
        <p:spPr>
          <a:xfrm>
            <a:off x="1819712" y="365125"/>
            <a:ext cx="10515600" cy="1325563"/>
          </a:xfrm>
        </p:spPr>
        <p:txBody>
          <a:bodyPr/>
          <a:lstStyle/>
          <a:p>
            <a:r>
              <a:rPr lang="en-US" dirty="0"/>
              <a:t>Presentation Objectives</a:t>
            </a:r>
          </a:p>
        </p:txBody>
      </p:sp>
      <p:sp>
        <p:nvSpPr>
          <p:cNvPr id="3" name="Content Placeholder 2">
            <a:extLst>
              <a:ext uri="{FF2B5EF4-FFF2-40B4-BE49-F238E27FC236}">
                <a16:creationId xmlns:a16="http://schemas.microsoft.com/office/drawing/2014/main" id="{EDBB40E5-9CDA-A973-53E9-984FC9706D55}"/>
              </a:ext>
            </a:extLst>
          </p:cNvPr>
          <p:cNvSpPr>
            <a:spLocks noGrp="1"/>
          </p:cNvSpPr>
          <p:nvPr>
            <p:ph idx="1"/>
          </p:nvPr>
        </p:nvSpPr>
        <p:spPr>
          <a:xfrm>
            <a:off x="1819712" y="1690688"/>
            <a:ext cx="10515600" cy="4793289"/>
          </a:xfrm>
        </p:spPr>
        <p:txBody>
          <a:bodyPr>
            <a:normAutofit/>
          </a:bodyPr>
          <a:lstStyle/>
          <a:p>
            <a:r>
              <a:rPr lang="en-US" dirty="0"/>
              <a:t>Define disaster epidemiology and its role in all phases of the emergency management cycle</a:t>
            </a:r>
          </a:p>
          <a:p>
            <a:r>
              <a:rPr lang="en-US" dirty="0"/>
              <a:t>Explain how disaster epidemiology can assist state and local agencies in responding to emerging public health threats</a:t>
            </a:r>
          </a:p>
          <a:p>
            <a:r>
              <a:rPr lang="en-US" dirty="0"/>
              <a:t>Showcase how disaster epidemiology meets PHEP Capability requirements and integrates with Emergency Management </a:t>
            </a:r>
          </a:p>
          <a:p>
            <a:r>
              <a:rPr lang="en-US" dirty="0"/>
              <a:t>Identify methods to be used in recovery and the benefits and challenges of using and collecting data in the recovery phase </a:t>
            </a:r>
          </a:p>
          <a:p>
            <a:r>
              <a:rPr lang="en-US" dirty="0"/>
              <a:t>Engage with colleagues on experiences and challenges in utilizing data to inform community recovery efforts </a:t>
            </a:r>
          </a:p>
          <a:p>
            <a:endParaRPr lang="en-US" dirty="0"/>
          </a:p>
          <a:p>
            <a:endParaRPr lang="en-US" dirty="0"/>
          </a:p>
        </p:txBody>
      </p:sp>
    </p:spTree>
    <p:extLst>
      <p:ext uri="{BB962C8B-B14F-4D97-AF65-F5344CB8AC3E}">
        <p14:creationId xmlns:p14="http://schemas.microsoft.com/office/powerpoint/2010/main" val="3798126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CDFFD-F126-5BB0-C396-A7C97F1EB35F}"/>
              </a:ext>
            </a:extLst>
          </p:cNvPr>
          <p:cNvSpPr>
            <a:spLocks noGrp="1"/>
          </p:cNvSpPr>
          <p:nvPr>
            <p:ph type="title"/>
          </p:nvPr>
        </p:nvSpPr>
        <p:spPr>
          <a:xfrm>
            <a:off x="1802934" y="369523"/>
            <a:ext cx="10515600" cy="1325563"/>
          </a:xfrm>
        </p:spPr>
        <p:txBody>
          <a:bodyPr/>
          <a:lstStyle/>
          <a:p>
            <a:r>
              <a:rPr lang="en-US" dirty="0"/>
              <a:t>Outline</a:t>
            </a:r>
          </a:p>
        </p:txBody>
      </p:sp>
      <p:sp>
        <p:nvSpPr>
          <p:cNvPr id="3" name="Content Placeholder 2">
            <a:extLst>
              <a:ext uri="{FF2B5EF4-FFF2-40B4-BE49-F238E27FC236}">
                <a16:creationId xmlns:a16="http://schemas.microsoft.com/office/drawing/2014/main" id="{9F152A33-32BD-6DE6-EBF4-B444AF062902}"/>
              </a:ext>
            </a:extLst>
          </p:cNvPr>
          <p:cNvSpPr>
            <a:spLocks noGrp="1"/>
          </p:cNvSpPr>
          <p:nvPr>
            <p:ph idx="1"/>
          </p:nvPr>
        </p:nvSpPr>
        <p:spPr>
          <a:xfrm>
            <a:off x="1878434" y="1830839"/>
            <a:ext cx="10191646" cy="4402813"/>
          </a:xfrm>
        </p:spPr>
        <p:txBody>
          <a:bodyPr>
            <a:normAutofit/>
          </a:bodyPr>
          <a:lstStyle/>
          <a:p>
            <a:r>
              <a:rPr lang="en-US" dirty="0"/>
              <a:t>Define Disaster Epidemiology (DE)</a:t>
            </a:r>
          </a:p>
          <a:p>
            <a:r>
              <a:rPr lang="en-US" dirty="0"/>
              <a:t>Explain its role in the Emergency Management Cycle</a:t>
            </a:r>
          </a:p>
          <a:p>
            <a:r>
              <a:rPr lang="en-US" dirty="0"/>
              <a:t>Describe how DE methods can used to achieve Public Health Emergency Preparedness and Response Capabilities</a:t>
            </a:r>
          </a:p>
          <a:p>
            <a:r>
              <a:rPr lang="en-US" dirty="0"/>
              <a:t>Share case studies of DE methods used for recovery </a:t>
            </a:r>
          </a:p>
          <a:p>
            <a:r>
              <a:rPr lang="en-US" dirty="0"/>
              <a:t>Discussion, Questions and Answers </a:t>
            </a:r>
          </a:p>
          <a:p>
            <a:r>
              <a:rPr lang="en-US" dirty="0">
                <a:solidFill>
                  <a:srgbClr val="343E48"/>
                </a:solidFill>
                <a:latin typeface="Calibri" panose="020F0502020204030204" pitchFamily="34" charset="0"/>
              </a:rPr>
              <a:t>Share disaster epidemiology resources and training</a:t>
            </a:r>
            <a:endParaRPr lang="en-US" dirty="0"/>
          </a:p>
          <a:p>
            <a:endParaRPr lang="en-US" dirty="0"/>
          </a:p>
          <a:p>
            <a:pPr marL="0" indent="0">
              <a:buNone/>
            </a:pPr>
            <a:endParaRPr lang="en-US" dirty="0"/>
          </a:p>
        </p:txBody>
      </p:sp>
    </p:spTree>
    <p:extLst>
      <p:ext uri="{BB962C8B-B14F-4D97-AF65-F5344CB8AC3E}">
        <p14:creationId xmlns:p14="http://schemas.microsoft.com/office/powerpoint/2010/main" val="3779838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051F-B183-6AA1-27B4-23A10CB08887}"/>
              </a:ext>
            </a:extLst>
          </p:cNvPr>
          <p:cNvSpPr>
            <a:spLocks noGrp="1"/>
          </p:cNvSpPr>
          <p:nvPr>
            <p:ph type="title"/>
          </p:nvPr>
        </p:nvSpPr>
        <p:spPr>
          <a:xfrm>
            <a:off x="1676400" y="1620962"/>
            <a:ext cx="10515600" cy="2852737"/>
          </a:xfrm>
        </p:spPr>
        <p:txBody>
          <a:bodyPr/>
          <a:lstStyle/>
          <a:p>
            <a:pPr algn="ctr"/>
            <a:r>
              <a:rPr lang="en-US" dirty="0"/>
              <a:t>Disaster Epidemiology: the basics</a:t>
            </a:r>
          </a:p>
        </p:txBody>
      </p:sp>
      <p:sp>
        <p:nvSpPr>
          <p:cNvPr id="4" name="Text Placeholder 3">
            <a:extLst>
              <a:ext uri="{FF2B5EF4-FFF2-40B4-BE49-F238E27FC236}">
                <a16:creationId xmlns:a16="http://schemas.microsoft.com/office/drawing/2014/main" id="{5714A252-7555-536D-4BAB-FE671D516883}"/>
              </a:ext>
            </a:extLst>
          </p:cNvPr>
          <p:cNvSpPr>
            <a:spLocks noGrp="1"/>
          </p:cNvSpPr>
          <p:nvPr>
            <p:ph type="body" idx="1"/>
          </p:nvPr>
        </p:nvSpPr>
        <p:spPr>
          <a:xfrm>
            <a:off x="1796583" y="4782410"/>
            <a:ext cx="10515600" cy="1500187"/>
          </a:xfrm>
        </p:spPr>
        <p:txBody>
          <a:bodyPr/>
          <a:lstStyle/>
          <a:p>
            <a:endParaRPr lang="en-US" dirty="0"/>
          </a:p>
        </p:txBody>
      </p:sp>
    </p:spTree>
    <p:extLst>
      <p:ext uri="{BB962C8B-B14F-4D97-AF65-F5344CB8AC3E}">
        <p14:creationId xmlns:p14="http://schemas.microsoft.com/office/powerpoint/2010/main" val="3951514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B185C82-5D62-AC58-A334-CB54DDA931BE}"/>
              </a:ext>
            </a:extLst>
          </p:cNvPr>
          <p:cNvSpPr>
            <a:spLocks noGrp="1"/>
          </p:cNvSpPr>
          <p:nvPr>
            <p:ph type="title"/>
          </p:nvPr>
        </p:nvSpPr>
        <p:spPr>
          <a:xfrm>
            <a:off x="1811323" y="377912"/>
            <a:ext cx="10515600" cy="1325563"/>
          </a:xfrm>
        </p:spPr>
        <p:txBody>
          <a:bodyPr/>
          <a:lstStyle/>
          <a:p>
            <a:r>
              <a:rPr lang="en-US" dirty="0" err="1"/>
              <a:t>Slido</a:t>
            </a:r>
            <a:r>
              <a:rPr lang="en-US" dirty="0"/>
              <a:t> Info &amp; Question 1</a:t>
            </a:r>
          </a:p>
        </p:txBody>
      </p:sp>
      <p:sp>
        <p:nvSpPr>
          <p:cNvPr id="5" name="Content Placeholder 4">
            <a:extLst>
              <a:ext uri="{FF2B5EF4-FFF2-40B4-BE49-F238E27FC236}">
                <a16:creationId xmlns:a16="http://schemas.microsoft.com/office/drawing/2014/main" id="{BA98048A-7C52-79DD-C7DD-9D36215A6237}"/>
              </a:ext>
            </a:extLst>
          </p:cNvPr>
          <p:cNvSpPr>
            <a:spLocks noGrp="1"/>
          </p:cNvSpPr>
          <p:nvPr>
            <p:ph idx="1"/>
          </p:nvPr>
        </p:nvSpPr>
        <p:spPr>
          <a:xfrm>
            <a:off x="1811323" y="1917904"/>
            <a:ext cx="10515600" cy="4351338"/>
          </a:xfrm>
        </p:spPr>
        <p:txBody>
          <a:bodyPr/>
          <a:lstStyle/>
          <a:p>
            <a:endParaRPr lang="en-US" dirty="0"/>
          </a:p>
        </p:txBody>
      </p:sp>
    </p:spTree>
    <p:extLst>
      <p:ext uri="{BB962C8B-B14F-4D97-AF65-F5344CB8AC3E}">
        <p14:creationId xmlns:p14="http://schemas.microsoft.com/office/powerpoint/2010/main" val="3335583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7A4B4-D332-4827-9F30-632639B3FAD6}"/>
              </a:ext>
            </a:extLst>
          </p:cNvPr>
          <p:cNvSpPr>
            <a:spLocks noGrp="1"/>
          </p:cNvSpPr>
          <p:nvPr>
            <p:ph type="title"/>
          </p:nvPr>
        </p:nvSpPr>
        <p:spPr/>
        <p:txBody>
          <a:bodyPr/>
          <a:lstStyle/>
          <a:p>
            <a:pPr algn="ctr"/>
            <a:r>
              <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rPr>
              <a:t>What is epidemiology?</a:t>
            </a:r>
            <a:endParaRPr lang="en-US" dirty="0"/>
          </a:p>
        </p:txBody>
      </p:sp>
      <p:pic>
        <p:nvPicPr>
          <p:cNvPr id="4" name="Content Placeholder 3">
            <a:extLst>
              <a:ext uri="{FF2B5EF4-FFF2-40B4-BE49-F238E27FC236}">
                <a16:creationId xmlns:a16="http://schemas.microsoft.com/office/drawing/2014/main" id="{7BDF7BC2-46FD-433F-B180-5920BEE9D7FC}"/>
              </a:ext>
            </a:extLst>
          </p:cNvPr>
          <p:cNvPicPr>
            <a:picLocks noGrp="1" noChangeAspect="1"/>
          </p:cNvPicPr>
          <p:nvPr>
            <p:ph idx="1"/>
          </p:nvPr>
        </p:nvPicPr>
        <p:blipFill>
          <a:blip r:embed="rId3"/>
          <a:stretch>
            <a:fillRect/>
          </a:stretch>
        </p:blipFill>
        <p:spPr>
          <a:xfrm>
            <a:off x="3439042" y="1690688"/>
            <a:ext cx="5903852" cy="4351338"/>
          </a:xfrm>
          <a:prstGeom prst="rect">
            <a:avLst/>
          </a:prstGeom>
        </p:spPr>
      </p:pic>
    </p:spTree>
    <p:extLst>
      <p:ext uri="{BB962C8B-B14F-4D97-AF65-F5344CB8AC3E}">
        <p14:creationId xmlns:p14="http://schemas.microsoft.com/office/powerpoint/2010/main" val="2197055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01B97-1000-54C2-4287-2C332AE93335}"/>
              </a:ext>
            </a:extLst>
          </p:cNvPr>
          <p:cNvSpPr>
            <a:spLocks noGrp="1"/>
          </p:cNvSpPr>
          <p:nvPr>
            <p:ph type="title"/>
          </p:nvPr>
        </p:nvSpPr>
        <p:spPr>
          <a:xfrm>
            <a:off x="1887354" y="393366"/>
            <a:ext cx="10515600" cy="1325563"/>
          </a:xfrm>
        </p:spPr>
        <p:txBody>
          <a:bodyPr/>
          <a:lstStyle/>
          <a:p>
            <a:r>
              <a:rPr lang="en-US" dirty="0"/>
              <a:t>What is Disaster Epidemiology?</a:t>
            </a:r>
          </a:p>
        </p:txBody>
      </p:sp>
      <p:sp>
        <p:nvSpPr>
          <p:cNvPr id="3" name="Content Placeholder 2">
            <a:extLst>
              <a:ext uri="{FF2B5EF4-FFF2-40B4-BE49-F238E27FC236}">
                <a16:creationId xmlns:a16="http://schemas.microsoft.com/office/drawing/2014/main" id="{B3B4A640-2B33-6C2D-5152-28505FB29A00}"/>
              </a:ext>
            </a:extLst>
          </p:cNvPr>
          <p:cNvSpPr>
            <a:spLocks noGrp="1"/>
          </p:cNvSpPr>
          <p:nvPr>
            <p:ph idx="1"/>
          </p:nvPr>
        </p:nvSpPr>
        <p:spPr>
          <a:xfrm>
            <a:off x="1887354" y="1575664"/>
            <a:ext cx="10304646" cy="946451"/>
          </a:xfrm>
        </p:spPr>
        <p:txBody>
          <a:bodyPr>
            <a:normAutofit/>
          </a:bodyPr>
          <a:lstStyle/>
          <a:p>
            <a:pPr marL="0" indent="0">
              <a:buNone/>
            </a:pPr>
            <a:r>
              <a:rPr lang="en-US" dirty="0"/>
              <a:t>The use of epidemiology to assess the short- and long-term adverse effects of disasters and to predict consequences of future disasters</a:t>
            </a:r>
          </a:p>
        </p:txBody>
      </p:sp>
      <p:pic>
        <p:nvPicPr>
          <p:cNvPr id="4" name="Picture 3">
            <a:extLst>
              <a:ext uri="{FF2B5EF4-FFF2-40B4-BE49-F238E27FC236}">
                <a16:creationId xmlns:a16="http://schemas.microsoft.com/office/drawing/2014/main" id="{E318A06D-384A-51D2-BF25-E235BECB1089}"/>
              </a:ext>
            </a:extLst>
          </p:cNvPr>
          <p:cNvPicPr>
            <a:picLocks noChangeAspect="1"/>
          </p:cNvPicPr>
          <p:nvPr/>
        </p:nvPicPr>
        <p:blipFill>
          <a:blip r:embed="rId3"/>
          <a:stretch>
            <a:fillRect/>
          </a:stretch>
        </p:blipFill>
        <p:spPr>
          <a:xfrm>
            <a:off x="1997677" y="2868328"/>
            <a:ext cx="2462997" cy="1402202"/>
          </a:xfrm>
          <a:prstGeom prst="rect">
            <a:avLst/>
          </a:prstGeom>
        </p:spPr>
      </p:pic>
      <p:pic>
        <p:nvPicPr>
          <p:cNvPr id="5" name="Picture 4">
            <a:extLst>
              <a:ext uri="{FF2B5EF4-FFF2-40B4-BE49-F238E27FC236}">
                <a16:creationId xmlns:a16="http://schemas.microsoft.com/office/drawing/2014/main" id="{472CC140-2D46-5D50-DAF0-A97CB56DA366}"/>
              </a:ext>
            </a:extLst>
          </p:cNvPr>
          <p:cNvPicPr>
            <a:picLocks noChangeAspect="1"/>
          </p:cNvPicPr>
          <p:nvPr/>
        </p:nvPicPr>
        <p:blipFill>
          <a:blip r:embed="rId4"/>
          <a:stretch>
            <a:fillRect/>
          </a:stretch>
        </p:blipFill>
        <p:spPr>
          <a:xfrm>
            <a:off x="2142056" y="4842618"/>
            <a:ext cx="2462997" cy="1660927"/>
          </a:xfrm>
          <a:prstGeom prst="rect">
            <a:avLst/>
          </a:prstGeom>
        </p:spPr>
      </p:pic>
      <p:pic>
        <p:nvPicPr>
          <p:cNvPr id="6" name="Picture 5">
            <a:extLst>
              <a:ext uri="{FF2B5EF4-FFF2-40B4-BE49-F238E27FC236}">
                <a16:creationId xmlns:a16="http://schemas.microsoft.com/office/drawing/2014/main" id="{FA62B7F0-65F0-747A-4CC0-E08FD31F7139}"/>
              </a:ext>
            </a:extLst>
          </p:cNvPr>
          <p:cNvPicPr>
            <a:picLocks noChangeAspect="1"/>
          </p:cNvPicPr>
          <p:nvPr/>
        </p:nvPicPr>
        <p:blipFill>
          <a:blip r:embed="rId5"/>
          <a:stretch>
            <a:fillRect/>
          </a:stretch>
        </p:blipFill>
        <p:spPr>
          <a:xfrm>
            <a:off x="5461805" y="4012247"/>
            <a:ext cx="2472523" cy="1660743"/>
          </a:xfrm>
          <a:prstGeom prst="rect">
            <a:avLst/>
          </a:prstGeom>
        </p:spPr>
      </p:pic>
      <p:pic>
        <p:nvPicPr>
          <p:cNvPr id="7" name="Picture 6">
            <a:extLst>
              <a:ext uri="{FF2B5EF4-FFF2-40B4-BE49-F238E27FC236}">
                <a16:creationId xmlns:a16="http://schemas.microsoft.com/office/drawing/2014/main" id="{B8BC357E-E7B1-2E63-F9EA-D1FB2598A945}"/>
              </a:ext>
            </a:extLst>
          </p:cNvPr>
          <p:cNvPicPr>
            <a:picLocks noChangeAspect="1"/>
          </p:cNvPicPr>
          <p:nvPr/>
        </p:nvPicPr>
        <p:blipFill>
          <a:blip r:embed="rId6"/>
          <a:stretch>
            <a:fillRect/>
          </a:stretch>
        </p:blipFill>
        <p:spPr>
          <a:xfrm>
            <a:off x="8919000" y="2784775"/>
            <a:ext cx="2472523" cy="1601637"/>
          </a:xfrm>
          <a:prstGeom prst="rect">
            <a:avLst/>
          </a:prstGeom>
        </p:spPr>
      </p:pic>
      <p:pic>
        <p:nvPicPr>
          <p:cNvPr id="8" name="Picture 7">
            <a:extLst>
              <a:ext uri="{FF2B5EF4-FFF2-40B4-BE49-F238E27FC236}">
                <a16:creationId xmlns:a16="http://schemas.microsoft.com/office/drawing/2014/main" id="{650264CC-E2BB-8097-9D58-1C99F9D96BD3}"/>
              </a:ext>
            </a:extLst>
          </p:cNvPr>
          <p:cNvPicPr>
            <a:picLocks noChangeAspect="1"/>
          </p:cNvPicPr>
          <p:nvPr/>
        </p:nvPicPr>
        <p:blipFill>
          <a:blip r:embed="rId7"/>
          <a:stretch>
            <a:fillRect/>
          </a:stretch>
        </p:blipFill>
        <p:spPr>
          <a:xfrm>
            <a:off x="8919000" y="4754531"/>
            <a:ext cx="2472523" cy="1710103"/>
          </a:xfrm>
          <a:prstGeom prst="rect">
            <a:avLst/>
          </a:prstGeom>
        </p:spPr>
      </p:pic>
    </p:spTree>
    <p:extLst>
      <p:ext uri="{BB962C8B-B14F-4D97-AF65-F5344CB8AC3E}">
        <p14:creationId xmlns:p14="http://schemas.microsoft.com/office/powerpoint/2010/main" val="795340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C6D26-27E3-4094-AF6D-3BA8E494C589}"/>
              </a:ext>
            </a:extLst>
          </p:cNvPr>
          <p:cNvSpPr>
            <a:spLocks noGrp="1"/>
          </p:cNvSpPr>
          <p:nvPr>
            <p:ph type="title"/>
          </p:nvPr>
        </p:nvSpPr>
        <p:spPr>
          <a:xfrm>
            <a:off x="2025444" y="365125"/>
            <a:ext cx="9694608" cy="1325563"/>
          </a:xfrm>
        </p:spPr>
        <p:txBody>
          <a:bodyPr/>
          <a:lstStyle/>
          <a:p>
            <a:r>
              <a:rPr lang="en-US" dirty="0"/>
              <a:t>How can Disaster Epidemiology help you?</a:t>
            </a:r>
          </a:p>
        </p:txBody>
      </p:sp>
      <p:sp>
        <p:nvSpPr>
          <p:cNvPr id="3" name="Content Placeholder 2">
            <a:extLst>
              <a:ext uri="{FF2B5EF4-FFF2-40B4-BE49-F238E27FC236}">
                <a16:creationId xmlns:a16="http://schemas.microsoft.com/office/drawing/2014/main" id="{EEFC3E2E-CCB4-439A-897F-9FCB407D320E}"/>
              </a:ext>
            </a:extLst>
          </p:cNvPr>
          <p:cNvSpPr>
            <a:spLocks noGrp="1"/>
          </p:cNvSpPr>
          <p:nvPr>
            <p:ph idx="1"/>
          </p:nvPr>
        </p:nvSpPr>
        <p:spPr>
          <a:xfrm>
            <a:off x="1841091" y="1825625"/>
            <a:ext cx="10515600" cy="4351338"/>
          </a:xfrm>
        </p:spPr>
        <p:txBody>
          <a:bodyPr/>
          <a:lstStyle/>
          <a:p>
            <a:r>
              <a:rPr lang="en-US" altLang="en-US" dirty="0">
                <a:cs typeface="Arial" panose="020B0604020202020204" pitchFamily="34" charset="0"/>
              </a:rPr>
              <a:t>DE provides </a:t>
            </a:r>
            <a:r>
              <a:rPr lang="en-US" altLang="en-US" b="1" dirty="0">
                <a:cs typeface="Arial" panose="020B0604020202020204" pitchFamily="34" charset="0"/>
              </a:rPr>
              <a:t>reliable</a:t>
            </a:r>
            <a:r>
              <a:rPr lang="en-US" altLang="en-US" dirty="0">
                <a:cs typeface="Arial" panose="020B0604020202020204" pitchFamily="34" charset="0"/>
              </a:rPr>
              <a:t> and </a:t>
            </a:r>
            <a:r>
              <a:rPr lang="en-US" altLang="en-US" b="1" dirty="0">
                <a:cs typeface="Arial" panose="020B0604020202020204" pitchFamily="34" charset="0"/>
              </a:rPr>
              <a:t>actionable information </a:t>
            </a:r>
            <a:r>
              <a:rPr lang="en-US" altLang="en-US" dirty="0">
                <a:cs typeface="Arial" panose="020B0604020202020204" pitchFamily="34" charset="0"/>
              </a:rPr>
              <a:t>to incident commanders, planners, and decision-makers</a:t>
            </a:r>
          </a:p>
          <a:p>
            <a:pPr>
              <a:lnSpc>
                <a:spcPts val="5600"/>
              </a:lnSpc>
              <a:spcBef>
                <a:spcPts val="0"/>
              </a:spcBef>
            </a:pPr>
            <a:r>
              <a:rPr lang="en-US" dirty="0"/>
              <a:t>Provides situational awareness</a:t>
            </a:r>
          </a:p>
          <a:p>
            <a:pPr>
              <a:lnSpc>
                <a:spcPts val="5600"/>
              </a:lnSpc>
              <a:spcBef>
                <a:spcPts val="0"/>
              </a:spcBef>
            </a:pPr>
            <a:r>
              <a:rPr lang="en-US" dirty="0"/>
              <a:t>Assesses the short- and long-term adverse health effects of disasters </a:t>
            </a:r>
          </a:p>
          <a:p>
            <a:pPr>
              <a:lnSpc>
                <a:spcPts val="5600"/>
              </a:lnSpc>
              <a:spcBef>
                <a:spcPts val="0"/>
              </a:spcBef>
            </a:pPr>
            <a:r>
              <a:rPr lang="en-US" dirty="0"/>
              <a:t>Informs planning and preparation for future disasters</a:t>
            </a:r>
          </a:p>
          <a:p>
            <a:endParaRPr lang="en-US" dirty="0"/>
          </a:p>
        </p:txBody>
      </p:sp>
    </p:spTree>
    <p:extLst>
      <p:ext uri="{BB962C8B-B14F-4D97-AF65-F5344CB8AC3E}">
        <p14:creationId xmlns:p14="http://schemas.microsoft.com/office/powerpoint/2010/main" val="824667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48674-0E42-4CFD-8F81-4B3014209A97}"/>
              </a:ext>
            </a:extLst>
          </p:cNvPr>
          <p:cNvSpPr>
            <a:spLocks noGrp="1"/>
          </p:cNvSpPr>
          <p:nvPr>
            <p:ph type="title"/>
          </p:nvPr>
        </p:nvSpPr>
        <p:spPr>
          <a:xfrm>
            <a:off x="1809134" y="365125"/>
            <a:ext cx="9733937" cy="1325563"/>
          </a:xfrm>
        </p:spPr>
        <p:txBody>
          <a:bodyPr>
            <a:normAutofit/>
          </a:bodyPr>
          <a:lstStyle/>
          <a:p>
            <a:r>
              <a:rPr lang="en-US" sz="3600"/>
              <a:t>Disaster Epidemiology takes an All-Hazard approach</a:t>
            </a:r>
            <a:endParaRPr lang="en-US" sz="3600" dirty="0"/>
          </a:p>
        </p:txBody>
      </p:sp>
      <p:pic>
        <p:nvPicPr>
          <p:cNvPr id="4" name="Picture 3" descr="Cracked highway with someone stuck">
            <a:extLst>
              <a:ext uri="{FF2B5EF4-FFF2-40B4-BE49-F238E27FC236}">
                <a16:creationId xmlns:a16="http://schemas.microsoft.com/office/drawing/2014/main" id="{A9D2D051-3061-401A-9952-5B81DF9AABCF}"/>
              </a:ext>
            </a:extLst>
          </p:cNvPr>
          <p:cNvPicPr>
            <a:picLocks noChangeAspect="1"/>
          </p:cNvPicPr>
          <p:nvPr/>
        </p:nvPicPr>
        <p:blipFill>
          <a:blip r:embed="rId3"/>
          <a:stretch>
            <a:fillRect/>
          </a:stretch>
        </p:blipFill>
        <p:spPr>
          <a:xfrm>
            <a:off x="1809134" y="1204239"/>
            <a:ext cx="4312870" cy="3032611"/>
          </a:xfrm>
          <a:prstGeom prst="rect">
            <a:avLst/>
          </a:prstGeom>
        </p:spPr>
      </p:pic>
      <p:pic>
        <p:nvPicPr>
          <p:cNvPr id="5" name="Picture 4" descr="picture of outbreak">
            <a:extLst>
              <a:ext uri="{FF2B5EF4-FFF2-40B4-BE49-F238E27FC236}">
                <a16:creationId xmlns:a16="http://schemas.microsoft.com/office/drawing/2014/main" id="{4EF7C7EA-1409-431B-87D9-92DFFAD29627}"/>
              </a:ext>
            </a:extLst>
          </p:cNvPr>
          <p:cNvPicPr>
            <a:picLocks noChangeAspect="1"/>
          </p:cNvPicPr>
          <p:nvPr/>
        </p:nvPicPr>
        <p:blipFill>
          <a:blip r:embed="rId4"/>
          <a:stretch>
            <a:fillRect/>
          </a:stretch>
        </p:blipFill>
        <p:spPr>
          <a:xfrm>
            <a:off x="7428301" y="1139716"/>
            <a:ext cx="4114769" cy="3169710"/>
          </a:xfrm>
          <a:prstGeom prst="rect">
            <a:avLst/>
          </a:prstGeom>
        </p:spPr>
      </p:pic>
      <p:pic>
        <p:nvPicPr>
          <p:cNvPr id="6" name="Picture 5" descr="picture of damaged buildings">
            <a:extLst>
              <a:ext uri="{FF2B5EF4-FFF2-40B4-BE49-F238E27FC236}">
                <a16:creationId xmlns:a16="http://schemas.microsoft.com/office/drawing/2014/main" id="{2143D462-AB46-4FAD-985C-3CEB69ADA15A}"/>
              </a:ext>
            </a:extLst>
          </p:cNvPr>
          <p:cNvPicPr>
            <a:picLocks noChangeAspect="1"/>
          </p:cNvPicPr>
          <p:nvPr/>
        </p:nvPicPr>
        <p:blipFill>
          <a:blip r:embed="rId5"/>
          <a:stretch>
            <a:fillRect/>
          </a:stretch>
        </p:blipFill>
        <p:spPr>
          <a:xfrm>
            <a:off x="1809134" y="3810887"/>
            <a:ext cx="4446345" cy="3161659"/>
          </a:xfrm>
          <a:prstGeom prst="rect">
            <a:avLst/>
          </a:prstGeom>
        </p:spPr>
      </p:pic>
      <p:pic>
        <p:nvPicPr>
          <p:cNvPr id="7" name="Picture 6" descr="picture of damaged propeties">
            <a:extLst>
              <a:ext uri="{FF2B5EF4-FFF2-40B4-BE49-F238E27FC236}">
                <a16:creationId xmlns:a16="http://schemas.microsoft.com/office/drawing/2014/main" id="{4984254B-C535-44D9-AE4F-F394C88B5131}"/>
              </a:ext>
            </a:extLst>
          </p:cNvPr>
          <p:cNvPicPr>
            <a:picLocks noChangeAspect="1"/>
          </p:cNvPicPr>
          <p:nvPr/>
        </p:nvPicPr>
        <p:blipFill>
          <a:blip r:embed="rId6"/>
          <a:stretch>
            <a:fillRect/>
          </a:stretch>
        </p:blipFill>
        <p:spPr>
          <a:xfrm>
            <a:off x="7453778" y="3819229"/>
            <a:ext cx="4312870" cy="3153317"/>
          </a:xfrm>
          <a:prstGeom prst="rect">
            <a:avLst/>
          </a:prstGeom>
        </p:spPr>
      </p:pic>
    </p:spTree>
    <p:extLst>
      <p:ext uri="{BB962C8B-B14F-4D97-AF65-F5344CB8AC3E}">
        <p14:creationId xmlns:p14="http://schemas.microsoft.com/office/powerpoint/2010/main" val="1926932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6DE6C-5869-420D-88BB-09CA6D48E430}"/>
              </a:ext>
            </a:extLst>
          </p:cNvPr>
          <p:cNvSpPr>
            <a:spLocks noGrp="1"/>
          </p:cNvSpPr>
          <p:nvPr>
            <p:ph type="title"/>
          </p:nvPr>
        </p:nvSpPr>
        <p:spPr>
          <a:xfrm>
            <a:off x="2089484" y="365125"/>
            <a:ext cx="10515600" cy="1325563"/>
          </a:xfrm>
        </p:spPr>
        <p:txBody>
          <a:bodyPr/>
          <a:lstStyle/>
          <a:p>
            <a:r>
              <a:rPr lang="en-US" dirty="0"/>
              <a:t>Disaster Epidemiology is Multi-disciplinary</a:t>
            </a:r>
          </a:p>
        </p:txBody>
      </p:sp>
      <p:pic>
        <p:nvPicPr>
          <p:cNvPr id="4" name="Picture 3">
            <a:extLst>
              <a:ext uri="{FF2B5EF4-FFF2-40B4-BE49-F238E27FC236}">
                <a16:creationId xmlns:a16="http://schemas.microsoft.com/office/drawing/2014/main" id="{D78E3A73-C5F2-0B30-D42F-B30E0F2F5C2F}"/>
              </a:ext>
            </a:extLst>
          </p:cNvPr>
          <p:cNvPicPr>
            <a:picLocks noChangeAspect="1"/>
          </p:cNvPicPr>
          <p:nvPr/>
        </p:nvPicPr>
        <p:blipFill>
          <a:blip r:embed="rId3"/>
          <a:stretch>
            <a:fillRect/>
          </a:stretch>
        </p:blipFill>
        <p:spPr>
          <a:xfrm>
            <a:off x="3354405" y="2276013"/>
            <a:ext cx="7172325" cy="3885675"/>
          </a:xfrm>
          <a:prstGeom prst="rect">
            <a:avLst/>
          </a:prstGeom>
        </p:spPr>
      </p:pic>
    </p:spTree>
    <p:extLst>
      <p:ext uri="{BB962C8B-B14F-4D97-AF65-F5344CB8AC3E}">
        <p14:creationId xmlns:p14="http://schemas.microsoft.com/office/powerpoint/2010/main" val="321158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98AE3-2E1A-4431-9EF5-8AB9B9CA82A5}"/>
              </a:ext>
            </a:extLst>
          </p:cNvPr>
          <p:cNvSpPr>
            <a:spLocks noGrp="1"/>
          </p:cNvSpPr>
          <p:nvPr>
            <p:ph type="title"/>
          </p:nvPr>
        </p:nvSpPr>
        <p:spPr>
          <a:xfrm>
            <a:off x="1755058" y="1736726"/>
            <a:ext cx="10318956" cy="2852737"/>
          </a:xfrm>
        </p:spPr>
        <p:txBody>
          <a:bodyPr/>
          <a:lstStyle/>
          <a:p>
            <a:r>
              <a:rPr lang="en-US" dirty="0"/>
              <a:t>Disaster Epidemiology and the Emergency Management Cycle</a:t>
            </a:r>
          </a:p>
        </p:txBody>
      </p:sp>
      <p:sp>
        <p:nvSpPr>
          <p:cNvPr id="3" name="Text Placeholder 2">
            <a:extLst>
              <a:ext uri="{FF2B5EF4-FFF2-40B4-BE49-F238E27FC236}">
                <a16:creationId xmlns:a16="http://schemas.microsoft.com/office/drawing/2014/main" id="{B6AFEE1C-D01D-4663-867C-A234120F52A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70444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ED648-71A2-2764-1228-B4418CE5B00A}"/>
              </a:ext>
            </a:extLst>
          </p:cNvPr>
          <p:cNvSpPr>
            <a:spLocks noGrp="1"/>
          </p:cNvSpPr>
          <p:nvPr>
            <p:ph type="title"/>
          </p:nvPr>
        </p:nvSpPr>
        <p:spPr>
          <a:xfrm>
            <a:off x="1802934" y="377912"/>
            <a:ext cx="10515600" cy="1325563"/>
          </a:xfrm>
        </p:spPr>
        <p:txBody>
          <a:bodyPr/>
          <a:lstStyle/>
          <a:p>
            <a:r>
              <a:rPr lang="en-US" dirty="0" err="1"/>
              <a:t>Slido</a:t>
            </a:r>
            <a:r>
              <a:rPr lang="en-US" dirty="0"/>
              <a:t> question 2 </a:t>
            </a:r>
          </a:p>
        </p:txBody>
      </p:sp>
      <p:sp>
        <p:nvSpPr>
          <p:cNvPr id="3" name="Content Placeholder 2">
            <a:extLst>
              <a:ext uri="{FF2B5EF4-FFF2-40B4-BE49-F238E27FC236}">
                <a16:creationId xmlns:a16="http://schemas.microsoft.com/office/drawing/2014/main" id="{5E32E55F-8F27-9EC1-A77E-E1502B96E83D}"/>
              </a:ext>
            </a:extLst>
          </p:cNvPr>
          <p:cNvSpPr>
            <a:spLocks noGrp="1"/>
          </p:cNvSpPr>
          <p:nvPr>
            <p:ph idx="1"/>
          </p:nvPr>
        </p:nvSpPr>
        <p:spPr>
          <a:xfrm>
            <a:off x="1878435" y="1805672"/>
            <a:ext cx="10515600" cy="4351338"/>
          </a:xfrm>
        </p:spPr>
        <p:txBody>
          <a:bodyPr/>
          <a:lstStyle/>
          <a:p>
            <a:endParaRPr lang="en-US" dirty="0"/>
          </a:p>
        </p:txBody>
      </p:sp>
    </p:spTree>
    <p:extLst>
      <p:ext uri="{BB962C8B-B14F-4D97-AF65-F5344CB8AC3E}">
        <p14:creationId xmlns:p14="http://schemas.microsoft.com/office/powerpoint/2010/main" val="1906661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8753B-2711-4CB6-A400-6ED8F154AD3B}"/>
              </a:ext>
            </a:extLst>
          </p:cNvPr>
          <p:cNvSpPr>
            <a:spLocks noGrp="1"/>
          </p:cNvSpPr>
          <p:nvPr>
            <p:ph type="title"/>
          </p:nvPr>
        </p:nvSpPr>
        <p:spPr>
          <a:xfrm>
            <a:off x="2057400" y="286467"/>
            <a:ext cx="10515600" cy="1325563"/>
          </a:xfrm>
        </p:spPr>
        <p:txBody>
          <a:bodyPr/>
          <a:lstStyle/>
          <a:p>
            <a:r>
              <a:rPr lang="en-US" dirty="0"/>
              <a:t>DE and Incident Command System (ICS)</a:t>
            </a:r>
          </a:p>
        </p:txBody>
      </p:sp>
      <p:sp>
        <p:nvSpPr>
          <p:cNvPr id="3" name="Content Placeholder 2">
            <a:extLst>
              <a:ext uri="{FF2B5EF4-FFF2-40B4-BE49-F238E27FC236}">
                <a16:creationId xmlns:a16="http://schemas.microsoft.com/office/drawing/2014/main" id="{A57C353C-50D3-4593-BCAD-460A2F17EE92}"/>
              </a:ext>
            </a:extLst>
          </p:cNvPr>
          <p:cNvSpPr>
            <a:spLocks noGrp="1"/>
          </p:cNvSpPr>
          <p:nvPr>
            <p:ph idx="1"/>
          </p:nvPr>
        </p:nvSpPr>
        <p:spPr>
          <a:xfrm>
            <a:off x="2057400" y="1844829"/>
            <a:ext cx="9296400" cy="4351338"/>
          </a:xfrm>
        </p:spPr>
        <p:txBody>
          <a:bodyPr>
            <a:normAutofit/>
          </a:bodyPr>
          <a:lstStyle/>
          <a:p>
            <a:pPr>
              <a:lnSpc>
                <a:spcPct val="100000"/>
              </a:lnSpc>
            </a:pPr>
            <a:r>
              <a:rPr lang="en-US" altLang="en-US" dirty="0"/>
              <a:t>ICS links DE to Medical Unit</a:t>
            </a:r>
          </a:p>
          <a:p>
            <a:pPr>
              <a:lnSpc>
                <a:spcPct val="100000"/>
              </a:lnSpc>
            </a:pPr>
            <a:r>
              <a:rPr lang="en-US" altLang="en-US" dirty="0"/>
              <a:t>Foundational part of </a:t>
            </a:r>
            <a:r>
              <a:rPr lang="en-US" altLang="en-US" b="1" dirty="0"/>
              <a:t>ESF-8</a:t>
            </a:r>
            <a:r>
              <a:rPr lang="en-US" altLang="en-US" dirty="0"/>
              <a:t> as it relates to PH planning and response</a:t>
            </a:r>
          </a:p>
          <a:p>
            <a:pPr>
              <a:lnSpc>
                <a:spcPct val="100000"/>
              </a:lnSpc>
            </a:pPr>
            <a:r>
              <a:rPr lang="en-US" altLang="en-US" dirty="0"/>
              <a:t>Provides ICS leadership with credible health data for:</a:t>
            </a:r>
          </a:p>
          <a:p>
            <a:pPr lvl="1">
              <a:lnSpc>
                <a:spcPct val="100000"/>
              </a:lnSpc>
            </a:pPr>
            <a:r>
              <a:rPr lang="en-US" altLang="en-US" sz="2800" b="1" dirty="0"/>
              <a:t>Situational awareness</a:t>
            </a:r>
          </a:p>
          <a:p>
            <a:pPr lvl="1">
              <a:lnSpc>
                <a:spcPct val="100000"/>
              </a:lnSpc>
            </a:pPr>
            <a:r>
              <a:rPr lang="en-US" altLang="en-US" sz="2800" b="1" dirty="0"/>
              <a:t>Making decisions</a:t>
            </a:r>
          </a:p>
          <a:p>
            <a:pPr lvl="1">
              <a:lnSpc>
                <a:spcPct val="100000"/>
              </a:lnSpc>
            </a:pPr>
            <a:r>
              <a:rPr lang="en-US" altLang="en-US" sz="2800" b="1" dirty="0"/>
              <a:t>Allocating resources  </a:t>
            </a:r>
          </a:p>
          <a:p>
            <a:endParaRPr lang="en-US" dirty="0"/>
          </a:p>
        </p:txBody>
      </p:sp>
    </p:spTree>
    <p:extLst>
      <p:ext uri="{BB962C8B-B14F-4D97-AF65-F5344CB8AC3E}">
        <p14:creationId xmlns:p14="http://schemas.microsoft.com/office/powerpoint/2010/main" val="1059628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1AFFD-495E-4241-B707-86DAF4D394C6}"/>
              </a:ext>
            </a:extLst>
          </p:cNvPr>
          <p:cNvSpPr>
            <a:spLocks noGrp="1"/>
          </p:cNvSpPr>
          <p:nvPr>
            <p:ph type="title"/>
          </p:nvPr>
        </p:nvSpPr>
        <p:spPr>
          <a:xfrm>
            <a:off x="1916430" y="365125"/>
            <a:ext cx="10515600" cy="1325563"/>
          </a:xfrm>
        </p:spPr>
        <p:txBody>
          <a:bodyPr/>
          <a:lstStyle/>
          <a:p>
            <a:r>
              <a:rPr lang="en-US" dirty="0"/>
              <a:t>Conceptual Framework</a:t>
            </a:r>
          </a:p>
        </p:txBody>
      </p:sp>
      <p:sp>
        <p:nvSpPr>
          <p:cNvPr id="3" name="Content Placeholder 2">
            <a:extLst>
              <a:ext uri="{FF2B5EF4-FFF2-40B4-BE49-F238E27FC236}">
                <a16:creationId xmlns:a16="http://schemas.microsoft.com/office/drawing/2014/main" id="{689DB5DC-F24C-494C-866B-19727F301144}"/>
              </a:ext>
            </a:extLst>
          </p:cNvPr>
          <p:cNvSpPr>
            <a:spLocks noGrp="1"/>
          </p:cNvSpPr>
          <p:nvPr>
            <p:ph idx="1"/>
          </p:nvPr>
        </p:nvSpPr>
        <p:spPr>
          <a:xfrm>
            <a:off x="1912620" y="1985645"/>
            <a:ext cx="9825990" cy="4351338"/>
          </a:xfrm>
        </p:spPr>
        <p:txBody>
          <a:bodyPr/>
          <a:lstStyle/>
          <a:p>
            <a:r>
              <a:rPr lang="en-US" altLang="en-US" dirty="0"/>
              <a:t>Framework identified the applications of epidemiology in disaster settings</a:t>
            </a:r>
          </a:p>
          <a:p>
            <a:endParaRPr lang="en-US" altLang="en-US" dirty="0"/>
          </a:p>
          <a:p>
            <a:r>
              <a:rPr lang="en-US" altLang="en-US" dirty="0"/>
              <a:t>Developed by:</a:t>
            </a:r>
          </a:p>
          <a:p>
            <a:pPr lvl="1"/>
            <a:r>
              <a:rPr lang="en-US" altLang="en-US" dirty="0"/>
              <a:t>Centers for Disease Control &amp; Prevention (</a:t>
            </a:r>
            <a:r>
              <a:rPr lang="en-US" altLang="en-US" b="1" dirty="0"/>
              <a:t>CDC</a:t>
            </a:r>
            <a:r>
              <a:rPr lang="en-US" altLang="en-US" dirty="0"/>
              <a:t>)/National Center for Environmental Health (</a:t>
            </a:r>
            <a:r>
              <a:rPr lang="en-US" altLang="en-US" b="1" dirty="0"/>
              <a:t>NCEH</a:t>
            </a:r>
            <a:r>
              <a:rPr lang="en-US" altLang="en-US" dirty="0"/>
              <a:t>)</a:t>
            </a:r>
          </a:p>
          <a:p>
            <a:pPr lvl="1"/>
            <a:r>
              <a:rPr lang="en-US" altLang="en-US" dirty="0"/>
              <a:t>Council of State and Territorial Epidemiologists (</a:t>
            </a:r>
            <a:r>
              <a:rPr lang="en-US" altLang="en-US" b="1" dirty="0"/>
              <a:t>CSTE</a:t>
            </a:r>
            <a:r>
              <a:rPr lang="en-US" altLang="en-US" dirty="0"/>
              <a:t>)</a:t>
            </a:r>
          </a:p>
          <a:p>
            <a:endParaRPr lang="en-US" dirty="0"/>
          </a:p>
        </p:txBody>
      </p:sp>
    </p:spTree>
    <p:extLst>
      <p:ext uri="{BB962C8B-B14F-4D97-AF65-F5344CB8AC3E}">
        <p14:creationId xmlns:p14="http://schemas.microsoft.com/office/powerpoint/2010/main" val="1788925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hart, sunburst chart&#10;&#10;Description automatically generated">
            <a:extLst>
              <a:ext uri="{FF2B5EF4-FFF2-40B4-BE49-F238E27FC236}">
                <a16:creationId xmlns:a16="http://schemas.microsoft.com/office/drawing/2014/main" id="{92D454F1-3982-12C2-C559-2B85956B0019}"/>
              </a:ext>
            </a:extLst>
          </p:cNvPr>
          <p:cNvPicPr>
            <a:picLocks noChangeAspect="1"/>
          </p:cNvPicPr>
          <p:nvPr/>
        </p:nvPicPr>
        <p:blipFill>
          <a:blip r:embed="rId2"/>
          <a:stretch>
            <a:fillRect/>
          </a:stretch>
        </p:blipFill>
        <p:spPr>
          <a:xfrm>
            <a:off x="4186106" y="1134949"/>
            <a:ext cx="4842584" cy="4525762"/>
          </a:xfrm>
          <a:prstGeom prst="rect">
            <a:avLst/>
          </a:prstGeom>
        </p:spPr>
      </p:pic>
    </p:spTree>
    <p:extLst>
      <p:ext uri="{BB962C8B-B14F-4D97-AF65-F5344CB8AC3E}">
        <p14:creationId xmlns:p14="http://schemas.microsoft.com/office/powerpoint/2010/main" val="3215801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B344-2390-4A46-95F5-74AD0F7DC103}"/>
              </a:ext>
            </a:extLst>
          </p:cNvPr>
          <p:cNvSpPr>
            <a:spLocks noGrp="1"/>
          </p:cNvSpPr>
          <p:nvPr>
            <p:ph type="title"/>
          </p:nvPr>
        </p:nvSpPr>
        <p:spPr>
          <a:xfrm>
            <a:off x="1652955" y="205651"/>
            <a:ext cx="6775938" cy="1030638"/>
          </a:xfrm>
        </p:spPr>
        <p:txBody>
          <a:bodyPr>
            <a:noAutofit/>
          </a:bodyPr>
          <a:lstStyle/>
          <a:p>
            <a:pPr algn="ctr"/>
            <a:r>
              <a:rPr lang="en-US" sz="3700" dirty="0">
                <a:solidFill>
                  <a:srgbClr val="15345A"/>
                </a:solidFill>
                <a:latin typeface="Arial" panose="020B0604020202020204" pitchFamily="34" charset="0"/>
                <a:cs typeface="Arial" panose="020B0604020202020204" pitchFamily="34" charset="0"/>
              </a:rPr>
              <a:t>The Disaster Management Cycle</a:t>
            </a:r>
          </a:p>
        </p:txBody>
      </p:sp>
      <p:sp>
        <p:nvSpPr>
          <p:cNvPr id="3" name="Text Placeholder 2">
            <a:extLst>
              <a:ext uri="{FF2B5EF4-FFF2-40B4-BE49-F238E27FC236}">
                <a16:creationId xmlns:a16="http://schemas.microsoft.com/office/drawing/2014/main" id="{6A99B756-05B1-4D5F-BF3B-53238AD61742}"/>
              </a:ext>
            </a:extLst>
          </p:cNvPr>
          <p:cNvSpPr>
            <a:spLocks noGrp="1"/>
          </p:cNvSpPr>
          <p:nvPr>
            <p:ph type="body" sz="quarter" idx="10"/>
          </p:nvPr>
        </p:nvSpPr>
        <p:spPr>
          <a:xfrm>
            <a:off x="8206154" y="1678139"/>
            <a:ext cx="2197345" cy="1300715"/>
          </a:xfrm>
        </p:spPr>
        <p:txBody>
          <a:bodyPr/>
          <a:lstStyle/>
          <a:p>
            <a:pPr marL="0" indent="0">
              <a:buNone/>
            </a:pPr>
            <a:r>
              <a:rPr lang="en-US" dirty="0">
                <a:solidFill>
                  <a:schemeClr val="tx2"/>
                </a:solidFill>
              </a:rPr>
              <a:t>Pre-disaster</a:t>
            </a:r>
          </a:p>
        </p:txBody>
      </p:sp>
      <p:graphicFrame>
        <p:nvGraphicFramePr>
          <p:cNvPr id="4" name="Diagram 3">
            <a:extLst>
              <a:ext uri="{FF2B5EF4-FFF2-40B4-BE49-F238E27FC236}">
                <a16:creationId xmlns:a16="http://schemas.microsoft.com/office/drawing/2014/main" id="{79F036A3-6C7A-40E2-A637-5608A8E599B9}"/>
              </a:ext>
            </a:extLst>
          </p:cNvPr>
          <p:cNvGraphicFramePr/>
          <p:nvPr/>
        </p:nvGraphicFramePr>
        <p:xfrm>
          <a:off x="3071329" y="1678138"/>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2">
            <a:extLst>
              <a:ext uri="{FF2B5EF4-FFF2-40B4-BE49-F238E27FC236}">
                <a16:creationId xmlns:a16="http://schemas.microsoft.com/office/drawing/2014/main" id="{D98E5FBA-458A-465E-B986-8B15715732FB}"/>
              </a:ext>
            </a:extLst>
          </p:cNvPr>
          <p:cNvSpPr txBox="1">
            <a:spLocks/>
          </p:cNvSpPr>
          <p:nvPr/>
        </p:nvSpPr>
        <p:spPr>
          <a:xfrm>
            <a:off x="5441156" y="5557286"/>
            <a:ext cx="1309688" cy="130071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dirty="0">
                <a:latin typeface="Arial" panose="020B0604020202020204" pitchFamily="34" charset="0"/>
                <a:cs typeface="Arial" panose="020B0604020202020204" pitchFamily="34" charset="0"/>
              </a:rPr>
              <a:t>Disaster</a:t>
            </a:r>
          </a:p>
        </p:txBody>
      </p:sp>
      <p:sp>
        <p:nvSpPr>
          <p:cNvPr id="6" name="Text Placeholder 2">
            <a:extLst>
              <a:ext uri="{FF2B5EF4-FFF2-40B4-BE49-F238E27FC236}">
                <a16:creationId xmlns:a16="http://schemas.microsoft.com/office/drawing/2014/main" id="{2C6F7D1E-4DFA-4300-B18B-3BEAB599B18E}"/>
              </a:ext>
            </a:extLst>
          </p:cNvPr>
          <p:cNvSpPr txBox="1">
            <a:spLocks/>
          </p:cNvSpPr>
          <p:nvPr/>
        </p:nvSpPr>
        <p:spPr>
          <a:xfrm>
            <a:off x="1981201" y="1678139"/>
            <a:ext cx="2197345" cy="130071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dirty="0">
                <a:latin typeface="Arial" panose="020B0604020202020204" pitchFamily="34" charset="0"/>
                <a:cs typeface="Arial" panose="020B0604020202020204" pitchFamily="34" charset="0"/>
              </a:rPr>
              <a:t>Post-disaster</a:t>
            </a:r>
          </a:p>
        </p:txBody>
      </p:sp>
    </p:spTree>
    <p:extLst>
      <p:ext uri="{BB962C8B-B14F-4D97-AF65-F5344CB8AC3E}">
        <p14:creationId xmlns:p14="http://schemas.microsoft.com/office/powerpoint/2010/main" val="443754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B344-2390-4A46-95F5-74AD0F7DC103}"/>
              </a:ext>
            </a:extLst>
          </p:cNvPr>
          <p:cNvSpPr>
            <a:spLocks noGrp="1"/>
          </p:cNvSpPr>
          <p:nvPr>
            <p:ph type="title"/>
          </p:nvPr>
        </p:nvSpPr>
        <p:spPr>
          <a:xfrm>
            <a:off x="1652955" y="182205"/>
            <a:ext cx="6178060" cy="1030638"/>
          </a:xfrm>
        </p:spPr>
        <p:txBody>
          <a:bodyPr>
            <a:noAutofit/>
          </a:bodyPr>
          <a:lstStyle/>
          <a:p>
            <a:pPr algn="ctr"/>
            <a:r>
              <a:rPr lang="en-US" sz="3700" dirty="0">
                <a:solidFill>
                  <a:srgbClr val="15345A"/>
                </a:solidFill>
                <a:latin typeface="Arial" panose="020B0604020202020204" pitchFamily="34" charset="0"/>
                <a:cs typeface="Arial" panose="020B0604020202020204" pitchFamily="34" charset="0"/>
              </a:rPr>
              <a:t>Disaster epidemiology activities</a:t>
            </a:r>
          </a:p>
        </p:txBody>
      </p:sp>
      <p:sp>
        <p:nvSpPr>
          <p:cNvPr id="3" name="Text Placeholder 2">
            <a:extLst>
              <a:ext uri="{FF2B5EF4-FFF2-40B4-BE49-F238E27FC236}">
                <a16:creationId xmlns:a16="http://schemas.microsoft.com/office/drawing/2014/main" id="{6A99B756-05B1-4D5F-BF3B-53238AD61742}"/>
              </a:ext>
            </a:extLst>
          </p:cNvPr>
          <p:cNvSpPr>
            <a:spLocks noGrp="1"/>
          </p:cNvSpPr>
          <p:nvPr>
            <p:ph type="body" sz="quarter" idx="10"/>
          </p:nvPr>
        </p:nvSpPr>
        <p:spPr>
          <a:xfrm>
            <a:off x="8100646" y="1326446"/>
            <a:ext cx="2317972" cy="1763118"/>
          </a:xfrm>
        </p:spPr>
        <p:txBody>
          <a:bodyPr>
            <a:normAutofit lnSpcReduction="10000"/>
          </a:bodyPr>
          <a:lstStyle/>
          <a:p>
            <a:pPr marL="0" indent="0">
              <a:spcBef>
                <a:spcPct val="20000"/>
              </a:spcBef>
              <a:buNone/>
            </a:pPr>
            <a:r>
              <a:rPr lang="en-US" sz="1900" b="1" dirty="0">
                <a:solidFill>
                  <a:srgbClr val="101957"/>
                </a:solidFill>
              </a:rPr>
              <a:t>Pre-disaster:</a:t>
            </a:r>
          </a:p>
          <a:p>
            <a:pPr marL="0" indent="0">
              <a:spcBef>
                <a:spcPct val="20000"/>
              </a:spcBef>
              <a:buNone/>
            </a:pPr>
            <a:endParaRPr lang="en-US" sz="1900" b="1" dirty="0">
              <a:solidFill>
                <a:srgbClr val="101957"/>
              </a:solidFill>
            </a:endParaRPr>
          </a:p>
          <a:p>
            <a:pPr>
              <a:spcBef>
                <a:spcPct val="20000"/>
              </a:spcBef>
            </a:pPr>
            <a:r>
              <a:rPr lang="en-US" sz="1900" b="1" dirty="0">
                <a:solidFill>
                  <a:srgbClr val="101957"/>
                </a:solidFill>
              </a:rPr>
              <a:t>Epidemiology investigations </a:t>
            </a:r>
          </a:p>
          <a:p>
            <a:pPr>
              <a:spcBef>
                <a:spcPct val="20000"/>
              </a:spcBef>
            </a:pPr>
            <a:r>
              <a:rPr lang="en-US" sz="1900" b="1" dirty="0">
                <a:solidFill>
                  <a:srgbClr val="101957"/>
                </a:solidFill>
              </a:rPr>
              <a:t>Evaluation and risk studies</a:t>
            </a:r>
          </a:p>
        </p:txBody>
      </p:sp>
      <p:graphicFrame>
        <p:nvGraphicFramePr>
          <p:cNvPr id="4" name="Diagram 3">
            <a:extLst>
              <a:ext uri="{FF2B5EF4-FFF2-40B4-BE49-F238E27FC236}">
                <a16:creationId xmlns:a16="http://schemas.microsoft.com/office/drawing/2014/main" id="{79F036A3-6C7A-40E2-A637-5608A8E599B9}"/>
              </a:ext>
            </a:extLst>
          </p:cNvPr>
          <p:cNvGraphicFramePr/>
          <p:nvPr/>
        </p:nvGraphicFramePr>
        <p:xfrm>
          <a:off x="3071329" y="1678138"/>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2">
            <a:extLst>
              <a:ext uri="{FF2B5EF4-FFF2-40B4-BE49-F238E27FC236}">
                <a16:creationId xmlns:a16="http://schemas.microsoft.com/office/drawing/2014/main" id="{D98E5FBA-458A-465E-B986-8B15715732FB}"/>
              </a:ext>
            </a:extLst>
          </p:cNvPr>
          <p:cNvSpPr txBox="1">
            <a:spLocks/>
          </p:cNvSpPr>
          <p:nvPr/>
        </p:nvSpPr>
        <p:spPr>
          <a:xfrm>
            <a:off x="2795897" y="4554688"/>
            <a:ext cx="4759686" cy="195028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900" b="1" dirty="0">
                <a:latin typeface="Arial" panose="020B0604020202020204" pitchFamily="34" charset="0"/>
                <a:cs typeface="Arial" panose="020B0604020202020204" pitchFamily="34" charset="0"/>
              </a:rPr>
              <a:t>Disaster:</a:t>
            </a:r>
          </a:p>
          <a:p>
            <a:r>
              <a:rPr lang="en-US" sz="1900" b="1" dirty="0">
                <a:latin typeface="Arial" panose="020B0604020202020204" pitchFamily="34" charset="0"/>
                <a:cs typeface="Arial" panose="020B0604020202020204" pitchFamily="34" charset="0"/>
              </a:rPr>
              <a:t>Surveillance</a:t>
            </a:r>
          </a:p>
          <a:p>
            <a:pPr lvl="1">
              <a:buFont typeface="Arial" panose="020B0604020202020204" pitchFamily="34" charset="0"/>
              <a:buChar char="o"/>
            </a:pPr>
            <a:r>
              <a:rPr lang="en-US" sz="1900" b="1" dirty="0">
                <a:latin typeface="Arial" panose="020B0604020202020204" pitchFamily="34" charset="0"/>
                <a:cs typeface="Arial" panose="020B0604020202020204" pitchFamily="34" charset="0"/>
              </a:rPr>
              <a:t>Affected communities</a:t>
            </a:r>
          </a:p>
          <a:p>
            <a:pPr lvl="1">
              <a:buFont typeface="Arial" panose="020B0604020202020204" pitchFamily="34" charset="0"/>
              <a:buChar char="o"/>
            </a:pPr>
            <a:r>
              <a:rPr lang="en-US" sz="1900" b="1" dirty="0">
                <a:latin typeface="Arial" panose="020B0604020202020204" pitchFamily="34" charset="0"/>
                <a:cs typeface="Arial" panose="020B0604020202020204" pitchFamily="34" charset="0"/>
              </a:rPr>
              <a:t>Responders</a:t>
            </a:r>
          </a:p>
          <a:p>
            <a:r>
              <a:rPr lang="en-US" sz="1900" b="1" dirty="0">
                <a:latin typeface="Arial" panose="020B0604020202020204" pitchFamily="34" charset="0"/>
                <a:cs typeface="Arial" panose="020B0604020202020204" pitchFamily="34" charset="0"/>
              </a:rPr>
              <a:t>Rapid needs assessments</a:t>
            </a:r>
          </a:p>
        </p:txBody>
      </p:sp>
      <p:sp>
        <p:nvSpPr>
          <p:cNvPr id="6" name="Text Placeholder 2">
            <a:extLst>
              <a:ext uri="{FF2B5EF4-FFF2-40B4-BE49-F238E27FC236}">
                <a16:creationId xmlns:a16="http://schemas.microsoft.com/office/drawing/2014/main" id="{2C6F7D1E-4DFA-4300-B18B-3BEAB599B18E}"/>
              </a:ext>
            </a:extLst>
          </p:cNvPr>
          <p:cNvSpPr txBox="1">
            <a:spLocks/>
          </p:cNvSpPr>
          <p:nvPr/>
        </p:nvSpPr>
        <p:spPr>
          <a:xfrm>
            <a:off x="1972657" y="1326447"/>
            <a:ext cx="2197345" cy="130071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900" b="1" dirty="0">
                <a:latin typeface="Arial" panose="020B0604020202020204" pitchFamily="34" charset="0"/>
                <a:cs typeface="Arial" panose="020B0604020202020204" pitchFamily="34" charset="0"/>
              </a:rPr>
              <a:t>Post-disaster:</a:t>
            </a:r>
          </a:p>
          <a:p>
            <a:r>
              <a:rPr lang="en-US" sz="1800" b="1" dirty="0">
                <a:latin typeface="Arial" panose="020B0604020202020204" pitchFamily="34" charset="0"/>
                <a:cs typeface="Arial" panose="020B0604020202020204" pitchFamily="34" charset="0"/>
              </a:rPr>
              <a:t>Tracking</a:t>
            </a:r>
          </a:p>
          <a:p>
            <a:r>
              <a:rPr lang="en-US" sz="1900" b="1" dirty="0">
                <a:latin typeface="Arial" panose="020B0604020202020204" pitchFamily="34" charset="0"/>
                <a:cs typeface="Arial" panose="020B0604020202020204" pitchFamily="34" charset="0"/>
              </a:rPr>
              <a:t>Registries</a:t>
            </a:r>
          </a:p>
        </p:txBody>
      </p:sp>
    </p:spTree>
    <p:extLst>
      <p:ext uri="{BB962C8B-B14F-4D97-AF65-F5344CB8AC3E}">
        <p14:creationId xmlns:p14="http://schemas.microsoft.com/office/powerpoint/2010/main" val="2588602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97540-EF18-46E6-8783-278B84D7A2DC}"/>
              </a:ext>
            </a:extLst>
          </p:cNvPr>
          <p:cNvSpPr>
            <a:spLocks noGrp="1"/>
          </p:cNvSpPr>
          <p:nvPr>
            <p:ph type="title"/>
          </p:nvPr>
        </p:nvSpPr>
        <p:spPr>
          <a:xfrm>
            <a:off x="2020570" y="1736726"/>
            <a:ext cx="9900920" cy="2852737"/>
          </a:xfrm>
        </p:spPr>
        <p:txBody>
          <a:bodyPr>
            <a:normAutofit/>
          </a:bodyPr>
          <a:lstStyle/>
          <a:p>
            <a:r>
              <a:rPr lang="en-US" dirty="0"/>
              <a:t>Disaster Epidemiology PHEP Capabilities</a:t>
            </a:r>
          </a:p>
        </p:txBody>
      </p:sp>
    </p:spTree>
    <p:extLst>
      <p:ext uri="{BB962C8B-B14F-4D97-AF65-F5344CB8AC3E}">
        <p14:creationId xmlns:p14="http://schemas.microsoft.com/office/powerpoint/2010/main" val="750002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80F7D-F0D5-42E7-917D-ACBF5BABA8AC}"/>
              </a:ext>
            </a:extLst>
          </p:cNvPr>
          <p:cNvSpPr>
            <a:spLocks noGrp="1"/>
          </p:cNvSpPr>
          <p:nvPr>
            <p:ph type="title"/>
          </p:nvPr>
        </p:nvSpPr>
        <p:spPr>
          <a:xfrm>
            <a:off x="1931670" y="365125"/>
            <a:ext cx="9422130" cy="1325563"/>
          </a:xfrm>
        </p:spPr>
        <p:txBody>
          <a:bodyPr/>
          <a:lstStyle/>
          <a:p>
            <a:r>
              <a:rPr lang="en-US" dirty="0"/>
              <a:t>DE and PHEP capabilities</a:t>
            </a:r>
          </a:p>
        </p:txBody>
      </p:sp>
      <p:sp>
        <p:nvSpPr>
          <p:cNvPr id="3" name="Content Placeholder 2">
            <a:extLst>
              <a:ext uri="{FF2B5EF4-FFF2-40B4-BE49-F238E27FC236}">
                <a16:creationId xmlns:a16="http://schemas.microsoft.com/office/drawing/2014/main" id="{935771B5-2CCA-4480-8F47-D1DD5D19C5B5}"/>
              </a:ext>
            </a:extLst>
          </p:cNvPr>
          <p:cNvSpPr>
            <a:spLocks noGrp="1"/>
          </p:cNvSpPr>
          <p:nvPr>
            <p:ph idx="1"/>
          </p:nvPr>
        </p:nvSpPr>
        <p:spPr>
          <a:xfrm>
            <a:off x="1931670" y="1833880"/>
            <a:ext cx="6812280" cy="4351338"/>
          </a:xfrm>
        </p:spPr>
        <p:txBody>
          <a:bodyPr/>
          <a:lstStyle/>
          <a:p>
            <a:r>
              <a:rPr lang="en-US" altLang="en-US" sz="2800" dirty="0"/>
              <a:t>Recent</a:t>
            </a:r>
            <a:r>
              <a:rPr lang="en-US" altLang="en-US" dirty="0"/>
              <a:t> revisions added references to environmental health functions and partners, including:</a:t>
            </a:r>
          </a:p>
          <a:p>
            <a:pPr lvl="1"/>
            <a:r>
              <a:rPr lang="en-US" altLang="en-US" dirty="0"/>
              <a:t>References to DE tools (CASPER &amp; ACE)</a:t>
            </a:r>
          </a:p>
          <a:p>
            <a:pPr lvl="1"/>
            <a:r>
              <a:rPr lang="en-US" altLang="en-US" dirty="0"/>
              <a:t>Focus on radiological planning before an imminent risk</a:t>
            </a:r>
          </a:p>
          <a:p>
            <a:pPr lvl="1"/>
            <a:r>
              <a:rPr lang="en-US" altLang="en-US" dirty="0"/>
              <a:t>Resources for recovery operations after radiological incidents</a:t>
            </a:r>
          </a:p>
          <a:p>
            <a:endParaRPr lang="en-US" dirty="0"/>
          </a:p>
        </p:txBody>
      </p:sp>
      <p:pic>
        <p:nvPicPr>
          <p:cNvPr id="4" name="Picture 3" descr="A screenshot of a cell phone&#10;&#10;Description automatically generated">
            <a:extLst>
              <a:ext uri="{FF2B5EF4-FFF2-40B4-BE49-F238E27FC236}">
                <a16:creationId xmlns:a16="http://schemas.microsoft.com/office/drawing/2014/main" id="{788289D4-D9AD-4BA5-B7D3-7AFD38D855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39575" y="1690688"/>
            <a:ext cx="2472579" cy="3177598"/>
          </a:xfrm>
          <a:prstGeom prst="rect">
            <a:avLst/>
          </a:prstGeom>
          <a:ln w="38100">
            <a:solidFill>
              <a:schemeClr val="bg1"/>
            </a:solidFill>
          </a:ln>
        </p:spPr>
      </p:pic>
    </p:spTree>
    <p:extLst>
      <p:ext uri="{BB962C8B-B14F-4D97-AF65-F5344CB8AC3E}">
        <p14:creationId xmlns:p14="http://schemas.microsoft.com/office/powerpoint/2010/main" val="12018029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951-9FCF-4308-92CF-790871558DB8}"/>
              </a:ext>
            </a:extLst>
          </p:cNvPr>
          <p:cNvSpPr>
            <a:spLocks noGrp="1"/>
          </p:cNvSpPr>
          <p:nvPr>
            <p:ph type="title"/>
          </p:nvPr>
        </p:nvSpPr>
        <p:spPr>
          <a:xfrm>
            <a:off x="1798320" y="262255"/>
            <a:ext cx="10515600" cy="1325563"/>
          </a:xfrm>
        </p:spPr>
        <p:txBody>
          <a:bodyPr/>
          <a:lstStyle/>
          <a:p>
            <a:r>
              <a:rPr lang="en-US" dirty="0"/>
              <a:t>DE and PHEP capabilities</a:t>
            </a:r>
          </a:p>
        </p:txBody>
      </p:sp>
      <p:sp>
        <p:nvSpPr>
          <p:cNvPr id="3" name="Content Placeholder 2">
            <a:extLst>
              <a:ext uri="{FF2B5EF4-FFF2-40B4-BE49-F238E27FC236}">
                <a16:creationId xmlns:a16="http://schemas.microsoft.com/office/drawing/2014/main" id="{847244D6-2597-4D1F-B6E5-7606C1CFB58B}"/>
              </a:ext>
            </a:extLst>
          </p:cNvPr>
          <p:cNvSpPr>
            <a:spLocks noGrp="1"/>
          </p:cNvSpPr>
          <p:nvPr>
            <p:ph idx="1"/>
          </p:nvPr>
        </p:nvSpPr>
        <p:spPr>
          <a:xfrm>
            <a:off x="1798320" y="1825625"/>
            <a:ext cx="10515600" cy="4351338"/>
          </a:xfrm>
        </p:spPr>
        <p:txBody>
          <a:bodyPr>
            <a:normAutofit lnSpcReduction="10000"/>
          </a:bodyPr>
          <a:lstStyle/>
          <a:p>
            <a:r>
              <a:rPr lang="en-US" altLang="en-US" b="1" dirty="0"/>
              <a:t>Capability 1: Community Preparedness</a:t>
            </a:r>
          </a:p>
          <a:p>
            <a:pPr lvl="1"/>
            <a:r>
              <a:rPr lang="en-US" altLang="en-US" dirty="0"/>
              <a:t>Assess and determine risks to the population and identify and map at-risk populations</a:t>
            </a:r>
          </a:p>
          <a:p>
            <a:r>
              <a:rPr lang="en-US" altLang="en-US" b="1" dirty="0"/>
              <a:t>Capability 2: Community Recovery</a:t>
            </a:r>
          </a:p>
          <a:p>
            <a:pPr lvl="1"/>
            <a:r>
              <a:rPr lang="en-US" altLang="en-US" dirty="0"/>
              <a:t>Assess impact and inform recovery efforts post-disaster (using rapid needs assessments, public health research)</a:t>
            </a:r>
          </a:p>
          <a:p>
            <a:r>
              <a:rPr lang="en-US" altLang="en-US" b="1" dirty="0"/>
              <a:t>Capability 3: Emergency Operations Coordination</a:t>
            </a:r>
          </a:p>
          <a:p>
            <a:pPr lvl="1"/>
            <a:r>
              <a:rPr lang="en-US" altLang="en-US" dirty="0"/>
              <a:t>Provide situation awareness to detect need for activation or dissemination of resources</a:t>
            </a:r>
          </a:p>
          <a:p>
            <a:r>
              <a:rPr lang="en-US" altLang="en-US" b="1" dirty="0"/>
              <a:t>Capability 4: Emergency Public Information and Warning</a:t>
            </a:r>
          </a:p>
          <a:p>
            <a:pPr lvl="1"/>
            <a:r>
              <a:rPr lang="en-US" altLang="en-US" dirty="0"/>
              <a:t>Inform health alerts and the development of educational materials</a:t>
            </a:r>
          </a:p>
          <a:p>
            <a:endParaRPr lang="en-US" dirty="0"/>
          </a:p>
        </p:txBody>
      </p:sp>
    </p:spTree>
    <p:extLst>
      <p:ext uri="{BB962C8B-B14F-4D97-AF65-F5344CB8AC3E}">
        <p14:creationId xmlns:p14="http://schemas.microsoft.com/office/powerpoint/2010/main" val="3711284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8EF2D-4102-468F-BB9A-E36615A632D9}"/>
              </a:ext>
            </a:extLst>
          </p:cNvPr>
          <p:cNvSpPr>
            <a:spLocks noGrp="1"/>
          </p:cNvSpPr>
          <p:nvPr>
            <p:ph type="title"/>
          </p:nvPr>
        </p:nvSpPr>
        <p:spPr>
          <a:xfrm>
            <a:off x="1901190" y="147955"/>
            <a:ext cx="10515600" cy="1325563"/>
          </a:xfrm>
        </p:spPr>
        <p:txBody>
          <a:bodyPr/>
          <a:lstStyle/>
          <a:p>
            <a:r>
              <a:rPr lang="en-US" dirty="0"/>
              <a:t>DE and PHEP capabilities</a:t>
            </a:r>
          </a:p>
        </p:txBody>
      </p:sp>
      <p:sp>
        <p:nvSpPr>
          <p:cNvPr id="3" name="Content Placeholder 2">
            <a:extLst>
              <a:ext uri="{FF2B5EF4-FFF2-40B4-BE49-F238E27FC236}">
                <a16:creationId xmlns:a16="http://schemas.microsoft.com/office/drawing/2014/main" id="{439CE747-8B2C-4E54-9251-1818C27E9704}"/>
              </a:ext>
            </a:extLst>
          </p:cNvPr>
          <p:cNvSpPr>
            <a:spLocks noGrp="1"/>
          </p:cNvSpPr>
          <p:nvPr>
            <p:ph idx="1"/>
          </p:nvPr>
        </p:nvSpPr>
        <p:spPr>
          <a:xfrm>
            <a:off x="1901190" y="1379855"/>
            <a:ext cx="10515600" cy="4351338"/>
          </a:xfrm>
        </p:spPr>
        <p:txBody>
          <a:bodyPr>
            <a:normAutofit fontScale="92500" lnSpcReduction="10000"/>
          </a:bodyPr>
          <a:lstStyle/>
          <a:p>
            <a:r>
              <a:rPr lang="en-US" altLang="en-US" b="1" dirty="0"/>
              <a:t>Capability 5: Fatalities Management</a:t>
            </a:r>
          </a:p>
          <a:p>
            <a:pPr lvl="1"/>
            <a:r>
              <a:rPr lang="en-US" dirty="0"/>
              <a:t>Analyze postmortem data to determine the extent of emergency, and use of electronic death registry system (EDRS) to improve the speed/completeness	</a:t>
            </a:r>
          </a:p>
          <a:p>
            <a:r>
              <a:rPr lang="en-US" altLang="en-US" b="1" dirty="0"/>
              <a:t>Capability 6: Information Sharing</a:t>
            </a:r>
          </a:p>
          <a:p>
            <a:pPr lvl="1"/>
            <a:r>
              <a:rPr lang="en-US" altLang="en-US" dirty="0"/>
              <a:t>Use of electronic case reporting (</a:t>
            </a:r>
            <a:r>
              <a:rPr lang="en-US" altLang="en-US" dirty="0" err="1"/>
              <a:t>eCR</a:t>
            </a:r>
            <a:r>
              <a:rPr lang="en-US" altLang="en-US" dirty="0"/>
              <a:t>), electronic death registration (EDR), electronic laboratory results (ELR), syndromic surveillance (</a:t>
            </a:r>
            <a:r>
              <a:rPr lang="en-US" altLang="en-US" dirty="0" err="1"/>
              <a:t>SyS</a:t>
            </a:r>
            <a:r>
              <a:rPr lang="en-US" altLang="en-US" dirty="0"/>
              <a:t>) reporting</a:t>
            </a:r>
          </a:p>
          <a:p>
            <a:pPr lvl="1"/>
            <a:r>
              <a:rPr lang="en-US" altLang="en-US" dirty="0"/>
              <a:t>Develop of Health Alert Networks (HAN)</a:t>
            </a:r>
          </a:p>
          <a:p>
            <a:r>
              <a:rPr lang="en-US" altLang="en-US" b="1" dirty="0"/>
              <a:t>Capability 7: Mass Care</a:t>
            </a:r>
          </a:p>
          <a:p>
            <a:pPr lvl="1"/>
            <a:r>
              <a:rPr lang="en-US" altLang="en-US" dirty="0"/>
              <a:t>Provide information on needs of population impacted and infection control in mass care settings</a:t>
            </a:r>
          </a:p>
          <a:p>
            <a:r>
              <a:rPr lang="en-US" altLang="en-US" b="1" dirty="0"/>
              <a:t>Capability 8: Medical Countermeasures</a:t>
            </a:r>
          </a:p>
          <a:p>
            <a:pPr lvl="1"/>
            <a:r>
              <a:rPr lang="en-US" altLang="en-US" dirty="0"/>
              <a:t>Use surveillance to determine the need for MCM and to identify at-risk populations</a:t>
            </a:r>
          </a:p>
          <a:p>
            <a:endParaRPr lang="en-US" dirty="0"/>
          </a:p>
        </p:txBody>
      </p:sp>
    </p:spTree>
    <p:extLst>
      <p:ext uri="{BB962C8B-B14F-4D97-AF65-F5344CB8AC3E}">
        <p14:creationId xmlns:p14="http://schemas.microsoft.com/office/powerpoint/2010/main" val="13618497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BA690-2482-4887-A24F-E926E0B6BC2C}"/>
              </a:ext>
            </a:extLst>
          </p:cNvPr>
          <p:cNvSpPr>
            <a:spLocks noGrp="1"/>
          </p:cNvSpPr>
          <p:nvPr>
            <p:ph type="title"/>
          </p:nvPr>
        </p:nvSpPr>
        <p:spPr>
          <a:xfrm>
            <a:off x="1992630" y="365125"/>
            <a:ext cx="9361170" cy="1325563"/>
          </a:xfrm>
        </p:spPr>
        <p:txBody>
          <a:bodyPr/>
          <a:lstStyle/>
          <a:p>
            <a:r>
              <a:rPr lang="en-US" dirty="0"/>
              <a:t>DE and PHEP capabilities</a:t>
            </a:r>
          </a:p>
        </p:txBody>
      </p:sp>
      <p:sp>
        <p:nvSpPr>
          <p:cNvPr id="3" name="Content Placeholder 2">
            <a:extLst>
              <a:ext uri="{FF2B5EF4-FFF2-40B4-BE49-F238E27FC236}">
                <a16:creationId xmlns:a16="http://schemas.microsoft.com/office/drawing/2014/main" id="{65B4505D-AD36-466D-9220-EB7BBB9BA188}"/>
              </a:ext>
            </a:extLst>
          </p:cNvPr>
          <p:cNvSpPr>
            <a:spLocks noGrp="1"/>
          </p:cNvSpPr>
          <p:nvPr>
            <p:ph idx="1"/>
          </p:nvPr>
        </p:nvSpPr>
        <p:spPr>
          <a:xfrm>
            <a:off x="1992630" y="1683385"/>
            <a:ext cx="9997440" cy="4351338"/>
          </a:xfrm>
        </p:spPr>
        <p:txBody>
          <a:bodyPr>
            <a:normAutofit lnSpcReduction="10000"/>
          </a:bodyPr>
          <a:lstStyle/>
          <a:p>
            <a:r>
              <a:rPr lang="en-US" altLang="en-US" b="1" dirty="0"/>
              <a:t>Capability 9: Medical Material Management and Distribution</a:t>
            </a:r>
          </a:p>
          <a:p>
            <a:pPr lvl="1"/>
            <a:r>
              <a:rPr lang="en-US" altLang="en-US" dirty="0"/>
              <a:t>Analyze medical and social demographic data to inform medication and durable medical equipment needs</a:t>
            </a:r>
          </a:p>
          <a:p>
            <a:r>
              <a:rPr lang="en-US" altLang="en-US" b="1" dirty="0"/>
              <a:t>Capability 10: Medical Surge</a:t>
            </a:r>
          </a:p>
          <a:p>
            <a:pPr lvl="1"/>
            <a:r>
              <a:rPr lang="en-US" altLang="en-US" dirty="0"/>
              <a:t>Collect data on healthcare delivery system and EMS calls</a:t>
            </a:r>
          </a:p>
          <a:p>
            <a:r>
              <a:rPr lang="en-US" altLang="en-US" b="1" dirty="0"/>
              <a:t>Capability 11: Non-Pharm Interventions</a:t>
            </a:r>
          </a:p>
          <a:p>
            <a:pPr lvl="1"/>
            <a:r>
              <a:rPr lang="en-US" altLang="en-US" dirty="0"/>
              <a:t>Identify/interrupt spread of disease</a:t>
            </a:r>
          </a:p>
          <a:p>
            <a:pPr lvl="1"/>
            <a:r>
              <a:rPr lang="en-US" altLang="en-US" dirty="0"/>
              <a:t>Focus on mass screening processes for contamination &amp; decontamination in response to nuclear/radiological events</a:t>
            </a:r>
          </a:p>
          <a:p>
            <a:r>
              <a:rPr lang="en-US" altLang="en-US" b="1" dirty="0"/>
              <a:t>Capability 12: PH Laboratory &amp; Testing</a:t>
            </a:r>
          </a:p>
          <a:p>
            <a:pPr lvl="1"/>
            <a:r>
              <a:rPr lang="en-US" altLang="en-US" dirty="0"/>
              <a:t>Contextualize lab results for situational awareness</a:t>
            </a:r>
          </a:p>
          <a:p>
            <a:endParaRPr lang="en-US" dirty="0"/>
          </a:p>
        </p:txBody>
      </p:sp>
    </p:spTree>
    <p:extLst>
      <p:ext uri="{BB962C8B-B14F-4D97-AF65-F5344CB8AC3E}">
        <p14:creationId xmlns:p14="http://schemas.microsoft.com/office/powerpoint/2010/main" val="3748760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8BCD0-8DEB-4689-9D05-8DDCDBDBD3F5}"/>
              </a:ext>
            </a:extLst>
          </p:cNvPr>
          <p:cNvSpPr>
            <a:spLocks noGrp="1"/>
          </p:cNvSpPr>
          <p:nvPr>
            <p:ph type="title"/>
          </p:nvPr>
        </p:nvSpPr>
        <p:spPr>
          <a:xfrm>
            <a:off x="2004060" y="365125"/>
            <a:ext cx="9349740" cy="1325563"/>
          </a:xfrm>
        </p:spPr>
        <p:txBody>
          <a:bodyPr/>
          <a:lstStyle/>
          <a:p>
            <a:r>
              <a:rPr lang="en-US" dirty="0"/>
              <a:t>DE and PHEP capabilities</a:t>
            </a:r>
          </a:p>
        </p:txBody>
      </p:sp>
      <p:sp>
        <p:nvSpPr>
          <p:cNvPr id="3" name="Content Placeholder 2">
            <a:extLst>
              <a:ext uri="{FF2B5EF4-FFF2-40B4-BE49-F238E27FC236}">
                <a16:creationId xmlns:a16="http://schemas.microsoft.com/office/drawing/2014/main" id="{11BE5D2F-2C5F-403F-878C-734DC53171A2}"/>
              </a:ext>
            </a:extLst>
          </p:cNvPr>
          <p:cNvSpPr>
            <a:spLocks noGrp="1"/>
          </p:cNvSpPr>
          <p:nvPr>
            <p:ph idx="1"/>
          </p:nvPr>
        </p:nvSpPr>
        <p:spPr>
          <a:xfrm>
            <a:off x="2004060" y="1833880"/>
            <a:ext cx="10515600" cy="4351338"/>
          </a:xfrm>
        </p:spPr>
        <p:txBody>
          <a:bodyPr/>
          <a:lstStyle/>
          <a:p>
            <a:r>
              <a:rPr lang="en-US" altLang="en-US" b="1" dirty="0"/>
              <a:t>Capability 13: PH Surveillance and Epidemiological Investigation</a:t>
            </a:r>
          </a:p>
          <a:p>
            <a:pPr lvl="1"/>
            <a:r>
              <a:rPr lang="en-US" altLang="en-US" dirty="0"/>
              <a:t>Monitor trends of illness or injury and provide situation awareness</a:t>
            </a:r>
          </a:p>
          <a:p>
            <a:pPr lvl="1"/>
            <a:r>
              <a:rPr lang="en-US" altLang="en-US" dirty="0"/>
              <a:t>References DE tools (ACE &amp; CASPER) and registries</a:t>
            </a:r>
          </a:p>
          <a:p>
            <a:pPr lvl="1"/>
            <a:r>
              <a:rPr lang="en-US" altLang="en-US" dirty="0"/>
              <a:t>Includes tracking systems, monitoring the exposed, and syndromic surveillance systems</a:t>
            </a:r>
          </a:p>
          <a:p>
            <a:r>
              <a:rPr lang="en-US" altLang="en-US" b="1" dirty="0"/>
              <a:t>Capability 14: Responder Safety and Health</a:t>
            </a:r>
          </a:p>
          <a:p>
            <a:pPr lvl="1"/>
            <a:r>
              <a:rPr lang="en-US" altLang="en-US" dirty="0"/>
              <a:t>Use ERHMS as a resource for responders and volunteers</a:t>
            </a:r>
          </a:p>
          <a:p>
            <a:pPr lvl="1"/>
            <a:endParaRPr lang="en-US" altLang="en-US" dirty="0"/>
          </a:p>
          <a:p>
            <a:r>
              <a:rPr lang="en-US" b="1" dirty="0"/>
              <a:t>Capability 15: Volunteer Management</a:t>
            </a:r>
          </a:p>
          <a:p>
            <a:pPr lvl="1"/>
            <a:r>
              <a:rPr lang="en-US" altLang="en-US" dirty="0"/>
              <a:t>Use ERHMS as a resource for responders and volunteers</a:t>
            </a:r>
          </a:p>
          <a:p>
            <a:endParaRPr lang="en-US" altLang="en-US" b="1" dirty="0"/>
          </a:p>
          <a:p>
            <a:endParaRPr lang="en-US" dirty="0"/>
          </a:p>
        </p:txBody>
      </p:sp>
    </p:spTree>
    <p:extLst>
      <p:ext uri="{BB962C8B-B14F-4D97-AF65-F5344CB8AC3E}">
        <p14:creationId xmlns:p14="http://schemas.microsoft.com/office/powerpoint/2010/main" val="11239594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FAA82-1F06-40D9-A7ED-206AA2AF48A5}"/>
              </a:ext>
            </a:extLst>
          </p:cNvPr>
          <p:cNvSpPr>
            <a:spLocks noGrp="1"/>
          </p:cNvSpPr>
          <p:nvPr>
            <p:ph type="title"/>
          </p:nvPr>
        </p:nvSpPr>
        <p:spPr>
          <a:xfrm>
            <a:off x="1988820" y="1709738"/>
            <a:ext cx="9358630" cy="2852737"/>
          </a:xfrm>
        </p:spPr>
        <p:txBody>
          <a:bodyPr/>
          <a:lstStyle/>
          <a:p>
            <a:r>
              <a:rPr lang="en-US" dirty="0"/>
              <a:t>Disaster Epidemiology and Recovery</a:t>
            </a:r>
          </a:p>
        </p:txBody>
      </p:sp>
      <p:sp>
        <p:nvSpPr>
          <p:cNvPr id="3" name="Text Placeholder 2">
            <a:extLst>
              <a:ext uri="{FF2B5EF4-FFF2-40B4-BE49-F238E27FC236}">
                <a16:creationId xmlns:a16="http://schemas.microsoft.com/office/drawing/2014/main" id="{CC39A260-090E-486A-B286-D876FD8946B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270611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ED648-71A2-2764-1228-B4418CE5B00A}"/>
              </a:ext>
            </a:extLst>
          </p:cNvPr>
          <p:cNvSpPr>
            <a:spLocks noGrp="1"/>
          </p:cNvSpPr>
          <p:nvPr>
            <p:ph type="title"/>
          </p:nvPr>
        </p:nvSpPr>
        <p:spPr>
          <a:xfrm>
            <a:off x="1802934" y="377912"/>
            <a:ext cx="10515600" cy="1325563"/>
          </a:xfrm>
        </p:spPr>
        <p:txBody>
          <a:bodyPr/>
          <a:lstStyle/>
          <a:p>
            <a:r>
              <a:rPr lang="en-US" dirty="0" err="1"/>
              <a:t>Slido</a:t>
            </a:r>
            <a:r>
              <a:rPr lang="en-US" dirty="0"/>
              <a:t> question 3</a:t>
            </a:r>
          </a:p>
        </p:txBody>
      </p:sp>
      <p:sp>
        <p:nvSpPr>
          <p:cNvPr id="3" name="Content Placeholder 2">
            <a:extLst>
              <a:ext uri="{FF2B5EF4-FFF2-40B4-BE49-F238E27FC236}">
                <a16:creationId xmlns:a16="http://schemas.microsoft.com/office/drawing/2014/main" id="{5E32E55F-8F27-9EC1-A77E-E1502B96E83D}"/>
              </a:ext>
            </a:extLst>
          </p:cNvPr>
          <p:cNvSpPr>
            <a:spLocks noGrp="1"/>
          </p:cNvSpPr>
          <p:nvPr>
            <p:ph idx="1"/>
          </p:nvPr>
        </p:nvSpPr>
        <p:spPr>
          <a:xfrm>
            <a:off x="1878435" y="1805672"/>
            <a:ext cx="10515600" cy="4351338"/>
          </a:xfrm>
        </p:spPr>
        <p:txBody>
          <a:bodyPr/>
          <a:lstStyle/>
          <a:p>
            <a:endParaRPr lang="en-US" dirty="0"/>
          </a:p>
        </p:txBody>
      </p:sp>
    </p:spTree>
    <p:extLst>
      <p:ext uri="{BB962C8B-B14F-4D97-AF65-F5344CB8AC3E}">
        <p14:creationId xmlns:p14="http://schemas.microsoft.com/office/powerpoint/2010/main" val="14782787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2A9E5-0267-431A-BBE8-EF530ADD605D}"/>
              </a:ext>
            </a:extLst>
          </p:cNvPr>
          <p:cNvSpPr>
            <a:spLocks noGrp="1"/>
          </p:cNvSpPr>
          <p:nvPr>
            <p:ph type="title"/>
          </p:nvPr>
        </p:nvSpPr>
        <p:spPr>
          <a:xfrm>
            <a:off x="1844040" y="250825"/>
            <a:ext cx="10515600" cy="1325563"/>
          </a:xfrm>
        </p:spPr>
        <p:txBody>
          <a:bodyPr/>
          <a:lstStyle/>
          <a:p>
            <a:r>
              <a:rPr lang="en-US" dirty="0"/>
              <a:t>Defining recovery period</a:t>
            </a:r>
          </a:p>
        </p:txBody>
      </p:sp>
      <p:sp>
        <p:nvSpPr>
          <p:cNvPr id="3" name="Content Placeholder 2">
            <a:extLst>
              <a:ext uri="{FF2B5EF4-FFF2-40B4-BE49-F238E27FC236}">
                <a16:creationId xmlns:a16="http://schemas.microsoft.com/office/drawing/2014/main" id="{BDBD5CC5-CA2E-4A83-9278-A6D50173DA91}"/>
              </a:ext>
            </a:extLst>
          </p:cNvPr>
          <p:cNvSpPr>
            <a:spLocks noGrp="1"/>
          </p:cNvSpPr>
          <p:nvPr>
            <p:ph idx="1"/>
          </p:nvPr>
        </p:nvSpPr>
        <p:spPr>
          <a:xfrm>
            <a:off x="1935480" y="1607503"/>
            <a:ext cx="9917430" cy="4351338"/>
          </a:xfrm>
        </p:spPr>
        <p:txBody>
          <a:bodyPr>
            <a:noAutofit/>
          </a:bodyPr>
          <a:lstStyle/>
          <a:p>
            <a:pPr>
              <a:lnSpc>
                <a:spcPct val="100000"/>
              </a:lnSpc>
            </a:pPr>
            <a:r>
              <a:rPr lang="en-US" b="0" i="0" dirty="0">
                <a:solidFill>
                  <a:srgbClr val="000000"/>
                </a:solidFill>
                <a:effectLst/>
              </a:rPr>
              <a:t>Restore critical community functions and begin to manage stabilization efforts. </a:t>
            </a:r>
          </a:p>
          <a:p>
            <a:pPr>
              <a:lnSpc>
                <a:spcPct val="100000"/>
              </a:lnSpc>
            </a:pPr>
            <a:endParaRPr lang="en-US" b="0" i="0" dirty="0">
              <a:solidFill>
                <a:srgbClr val="000000"/>
              </a:solidFill>
              <a:effectLst/>
            </a:endParaRPr>
          </a:p>
          <a:p>
            <a:pPr>
              <a:lnSpc>
                <a:spcPct val="100000"/>
              </a:lnSpc>
            </a:pPr>
            <a:r>
              <a:rPr lang="en-US" dirty="0">
                <a:solidFill>
                  <a:srgbClr val="000000"/>
                </a:solidFill>
              </a:rPr>
              <a:t>The goal of the recovery phase is to bring the affected area back to some degree of normalcy. </a:t>
            </a:r>
          </a:p>
          <a:p>
            <a:pPr>
              <a:lnSpc>
                <a:spcPct val="100000"/>
              </a:lnSpc>
            </a:pPr>
            <a:endParaRPr lang="en-US" b="0" i="0" dirty="0">
              <a:solidFill>
                <a:srgbClr val="000000"/>
              </a:solidFill>
              <a:effectLst/>
            </a:endParaRPr>
          </a:p>
          <a:p>
            <a:pPr>
              <a:lnSpc>
                <a:spcPct val="100000"/>
              </a:lnSpc>
            </a:pPr>
            <a:r>
              <a:rPr lang="en-US" b="0" i="0" dirty="0">
                <a:solidFill>
                  <a:srgbClr val="000000"/>
                </a:solidFill>
                <a:effectLst/>
              </a:rPr>
              <a:t>The recovery phase begins immediately after the threat to human life has subsided. Often in the late stages of the response and then transfers the efforts into routine work.</a:t>
            </a:r>
          </a:p>
        </p:txBody>
      </p:sp>
    </p:spTree>
    <p:extLst>
      <p:ext uri="{BB962C8B-B14F-4D97-AF65-F5344CB8AC3E}">
        <p14:creationId xmlns:p14="http://schemas.microsoft.com/office/powerpoint/2010/main" val="8299637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B280D-C684-2D5F-C52B-2DE54666BA9F}"/>
              </a:ext>
            </a:extLst>
          </p:cNvPr>
          <p:cNvSpPr>
            <a:spLocks noGrp="1"/>
          </p:cNvSpPr>
          <p:nvPr>
            <p:ph type="title"/>
          </p:nvPr>
        </p:nvSpPr>
        <p:spPr>
          <a:xfrm>
            <a:off x="1836490" y="361134"/>
            <a:ext cx="10515600" cy="1325563"/>
          </a:xfrm>
        </p:spPr>
        <p:txBody>
          <a:bodyPr/>
          <a:lstStyle/>
          <a:p>
            <a:r>
              <a:rPr lang="en-US" dirty="0"/>
              <a:t>Disaster Epidemiology and Recovery</a:t>
            </a:r>
          </a:p>
        </p:txBody>
      </p:sp>
      <p:sp>
        <p:nvSpPr>
          <p:cNvPr id="3" name="Content Placeholder 2">
            <a:extLst>
              <a:ext uri="{FF2B5EF4-FFF2-40B4-BE49-F238E27FC236}">
                <a16:creationId xmlns:a16="http://schemas.microsoft.com/office/drawing/2014/main" id="{B69EF09F-821F-0EC2-29D0-24E98A167D78}"/>
              </a:ext>
            </a:extLst>
          </p:cNvPr>
          <p:cNvSpPr>
            <a:spLocks noGrp="1"/>
          </p:cNvSpPr>
          <p:nvPr>
            <p:ph idx="1"/>
          </p:nvPr>
        </p:nvSpPr>
        <p:spPr>
          <a:xfrm>
            <a:off x="1836490" y="1830839"/>
            <a:ext cx="10515600" cy="4351338"/>
          </a:xfrm>
        </p:spPr>
        <p:txBody>
          <a:bodyPr/>
          <a:lstStyle/>
          <a:p>
            <a:r>
              <a:rPr lang="en-US" dirty="0"/>
              <a:t>Identify and document ongoing community needs </a:t>
            </a:r>
          </a:p>
          <a:p>
            <a:endParaRPr lang="en-US" dirty="0"/>
          </a:p>
          <a:p>
            <a:r>
              <a:rPr lang="en-US" dirty="0"/>
              <a:t>Inform resource allocation</a:t>
            </a:r>
          </a:p>
          <a:p>
            <a:endParaRPr lang="en-US" dirty="0"/>
          </a:p>
          <a:p>
            <a:r>
              <a:rPr lang="en-US" dirty="0"/>
              <a:t>Evaluate interventions and provide recommendations </a:t>
            </a:r>
          </a:p>
          <a:p>
            <a:endParaRPr lang="en-US" dirty="0"/>
          </a:p>
          <a:p>
            <a:r>
              <a:rPr lang="en-US" dirty="0"/>
              <a:t>Determine physical and mental health impact from the incident </a:t>
            </a:r>
          </a:p>
        </p:txBody>
      </p:sp>
    </p:spTree>
    <p:extLst>
      <p:ext uri="{BB962C8B-B14F-4D97-AF65-F5344CB8AC3E}">
        <p14:creationId xmlns:p14="http://schemas.microsoft.com/office/powerpoint/2010/main" val="28602234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B280D-C684-2D5F-C52B-2DE54666BA9F}"/>
              </a:ext>
            </a:extLst>
          </p:cNvPr>
          <p:cNvSpPr>
            <a:spLocks noGrp="1"/>
          </p:cNvSpPr>
          <p:nvPr>
            <p:ph type="title"/>
          </p:nvPr>
        </p:nvSpPr>
        <p:spPr>
          <a:xfrm>
            <a:off x="1676400" y="262457"/>
            <a:ext cx="10515600" cy="1325563"/>
          </a:xfrm>
        </p:spPr>
        <p:txBody>
          <a:bodyPr/>
          <a:lstStyle/>
          <a:p>
            <a:r>
              <a:rPr lang="en-US" dirty="0"/>
              <a:t>Disaster Epidemiology and Recovery</a:t>
            </a:r>
          </a:p>
        </p:txBody>
      </p:sp>
      <p:sp>
        <p:nvSpPr>
          <p:cNvPr id="4" name="Text Placeholder 3">
            <a:extLst>
              <a:ext uri="{FF2B5EF4-FFF2-40B4-BE49-F238E27FC236}">
                <a16:creationId xmlns:a16="http://schemas.microsoft.com/office/drawing/2014/main" id="{E2ADF793-9430-EC1A-0FC0-F5E1DBC2218D}"/>
              </a:ext>
            </a:extLst>
          </p:cNvPr>
          <p:cNvSpPr>
            <a:spLocks noGrp="1"/>
          </p:cNvSpPr>
          <p:nvPr>
            <p:ph type="body" idx="1"/>
          </p:nvPr>
        </p:nvSpPr>
        <p:spPr>
          <a:xfrm>
            <a:off x="1676400" y="1634591"/>
            <a:ext cx="5157787" cy="823912"/>
          </a:xfrm>
        </p:spPr>
        <p:txBody>
          <a:bodyPr/>
          <a:lstStyle/>
          <a:p>
            <a:pPr algn="ctr"/>
            <a:r>
              <a:rPr lang="en-US" dirty="0"/>
              <a:t>Activity</a:t>
            </a:r>
          </a:p>
        </p:txBody>
      </p:sp>
      <p:sp>
        <p:nvSpPr>
          <p:cNvPr id="3" name="Content Placeholder 2">
            <a:extLst>
              <a:ext uri="{FF2B5EF4-FFF2-40B4-BE49-F238E27FC236}">
                <a16:creationId xmlns:a16="http://schemas.microsoft.com/office/drawing/2014/main" id="{B69EF09F-821F-0EC2-29D0-24E98A167D78}"/>
              </a:ext>
            </a:extLst>
          </p:cNvPr>
          <p:cNvSpPr>
            <a:spLocks noGrp="1"/>
          </p:cNvSpPr>
          <p:nvPr>
            <p:ph sz="half" idx="2"/>
          </p:nvPr>
        </p:nvSpPr>
        <p:spPr>
          <a:xfrm>
            <a:off x="1707432" y="2651710"/>
            <a:ext cx="5157787" cy="4184483"/>
          </a:xfrm>
        </p:spPr>
        <p:txBody>
          <a:bodyPr>
            <a:normAutofit fontScale="92500" lnSpcReduction="10000"/>
          </a:bodyPr>
          <a:lstStyle/>
          <a:p>
            <a:r>
              <a:rPr lang="en-US" sz="3400" dirty="0"/>
              <a:t>Public Health Surveillance &amp; Tracking Systems </a:t>
            </a:r>
          </a:p>
          <a:p>
            <a:endParaRPr lang="en-US" sz="2400" dirty="0"/>
          </a:p>
          <a:p>
            <a:r>
              <a:rPr lang="en-US" sz="3400" dirty="0"/>
              <a:t>Registries</a:t>
            </a:r>
          </a:p>
          <a:p>
            <a:endParaRPr lang="en-US" sz="2400" dirty="0"/>
          </a:p>
          <a:p>
            <a:r>
              <a:rPr lang="en-US" sz="3400" dirty="0"/>
              <a:t>Rapid Needs Assessments </a:t>
            </a:r>
          </a:p>
          <a:p>
            <a:endParaRPr lang="en-US" sz="2400" dirty="0"/>
          </a:p>
          <a:p>
            <a:r>
              <a:rPr lang="en-US" sz="3400" dirty="0"/>
              <a:t>Epidemiologic Investigations &amp; Studies</a:t>
            </a:r>
          </a:p>
        </p:txBody>
      </p:sp>
      <p:sp>
        <p:nvSpPr>
          <p:cNvPr id="5" name="Text Placeholder 4">
            <a:extLst>
              <a:ext uri="{FF2B5EF4-FFF2-40B4-BE49-F238E27FC236}">
                <a16:creationId xmlns:a16="http://schemas.microsoft.com/office/drawing/2014/main" id="{A2D48B67-1825-0652-732C-BE384A0B89F0}"/>
              </a:ext>
            </a:extLst>
          </p:cNvPr>
          <p:cNvSpPr>
            <a:spLocks noGrp="1"/>
          </p:cNvSpPr>
          <p:nvPr>
            <p:ph type="body" sz="quarter" idx="3"/>
          </p:nvPr>
        </p:nvSpPr>
        <p:spPr>
          <a:xfrm>
            <a:off x="6865219" y="1634591"/>
            <a:ext cx="5183188" cy="823912"/>
          </a:xfrm>
        </p:spPr>
        <p:txBody>
          <a:bodyPr/>
          <a:lstStyle/>
          <a:p>
            <a:pPr algn="ctr"/>
            <a:r>
              <a:rPr lang="en-US" dirty="0"/>
              <a:t>Purpose</a:t>
            </a:r>
          </a:p>
        </p:txBody>
      </p:sp>
      <p:sp>
        <p:nvSpPr>
          <p:cNvPr id="6" name="Content Placeholder 5">
            <a:extLst>
              <a:ext uri="{FF2B5EF4-FFF2-40B4-BE49-F238E27FC236}">
                <a16:creationId xmlns:a16="http://schemas.microsoft.com/office/drawing/2014/main" id="{F718854F-C2FB-5874-9F25-6D5EC823400E}"/>
              </a:ext>
            </a:extLst>
          </p:cNvPr>
          <p:cNvSpPr>
            <a:spLocks noGrp="1"/>
          </p:cNvSpPr>
          <p:nvPr>
            <p:ph sz="quarter" idx="4"/>
          </p:nvPr>
        </p:nvSpPr>
        <p:spPr>
          <a:xfrm>
            <a:off x="6865219" y="2505075"/>
            <a:ext cx="5183188" cy="4090468"/>
          </a:xfrm>
        </p:spPr>
        <p:txBody>
          <a:bodyPr>
            <a:normAutofit fontScale="92500" lnSpcReduction="10000"/>
          </a:bodyPr>
          <a:lstStyle/>
          <a:p>
            <a:r>
              <a:rPr lang="en-US" sz="3200" dirty="0"/>
              <a:t>Determine health impact from incident</a:t>
            </a:r>
          </a:p>
          <a:p>
            <a:endParaRPr lang="en-US" sz="3200" dirty="0"/>
          </a:p>
          <a:p>
            <a:r>
              <a:rPr lang="en-US" sz="3200" dirty="0"/>
              <a:t>Monitor for long-term health consequences</a:t>
            </a:r>
          </a:p>
          <a:p>
            <a:r>
              <a:rPr lang="en-US" sz="3200" dirty="0"/>
              <a:t>Identify on-going community needs </a:t>
            </a:r>
          </a:p>
          <a:p>
            <a:r>
              <a:rPr lang="en-US" sz="3200" dirty="0"/>
              <a:t>Study public health impacts and evaluate interventions </a:t>
            </a:r>
          </a:p>
        </p:txBody>
      </p:sp>
    </p:spTree>
    <p:extLst>
      <p:ext uri="{BB962C8B-B14F-4D97-AF65-F5344CB8AC3E}">
        <p14:creationId xmlns:p14="http://schemas.microsoft.com/office/powerpoint/2010/main" val="32573114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051F-B183-6AA1-27B4-23A10CB08887}"/>
              </a:ext>
            </a:extLst>
          </p:cNvPr>
          <p:cNvSpPr>
            <a:spLocks noGrp="1"/>
          </p:cNvSpPr>
          <p:nvPr>
            <p:ph type="title"/>
          </p:nvPr>
        </p:nvSpPr>
        <p:spPr>
          <a:xfrm>
            <a:off x="1676400" y="1736726"/>
            <a:ext cx="10515600" cy="2852737"/>
          </a:xfrm>
        </p:spPr>
        <p:txBody>
          <a:bodyPr/>
          <a:lstStyle/>
          <a:p>
            <a:r>
              <a:rPr lang="en-US" dirty="0"/>
              <a:t>Disaster Epidemiology: case studies in recovery</a:t>
            </a:r>
          </a:p>
        </p:txBody>
      </p:sp>
      <p:sp>
        <p:nvSpPr>
          <p:cNvPr id="4" name="Text Placeholder 3">
            <a:extLst>
              <a:ext uri="{FF2B5EF4-FFF2-40B4-BE49-F238E27FC236}">
                <a16:creationId xmlns:a16="http://schemas.microsoft.com/office/drawing/2014/main" id="{70FACC28-1B77-5F9C-864B-4F8AA81BC5D8}"/>
              </a:ext>
            </a:extLst>
          </p:cNvPr>
          <p:cNvSpPr>
            <a:spLocks noGrp="1"/>
          </p:cNvSpPr>
          <p:nvPr>
            <p:ph type="body" idx="1"/>
          </p:nvPr>
        </p:nvSpPr>
        <p:spPr>
          <a:xfrm>
            <a:off x="1897251" y="4590148"/>
            <a:ext cx="10515600" cy="1500187"/>
          </a:xfrm>
        </p:spPr>
        <p:txBody>
          <a:bodyPr/>
          <a:lstStyle/>
          <a:p>
            <a:endParaRPr lang="en-US" dirty="0"/>
          </a:p>
        </p:txBody>
      </p:sp>
    </p:spTree>
    <p:extLst>
      <p:ext uri="{BB962C8B-B14F-4D97-AF65-F5344CB8AC3E}">
        <p14:creationId xmlns:p14="http://schemas.microsoft.com/office/powerpoint/2010/main" val="39920114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ED648-71A2-2764-1228-B4418CE5B00A}"/>
              </a:ext>
            </a:extLst>
          </p:cNvPr>
          <p:cNvSpPr>
            <a:spLocks noGrp="1"/>
          </p:cNvSpPr>
          <p:nvPr>
            <p:ph type="title"/>
          </p:nvPr>
        </p:nvSpPr>
        <p:spPr>
          <a:xfrm>
            <a:off x="1802934" y="377912"/>
            <a:ext cx="10515600" cy="1325563"/>
          </a:xfrm>
        </p:spPr>
        <p:txBody>
          <a:bodyPr/>
          <a:lstStyle/>
          <a:p>
            <a:r>
              <a:rPr lang="en-US" dirty="0" err="1"/>
              <a:t>Slido</a:t>
            </a:r>
            <a:r>
              <a:rPr lang="en-US" dirty="0"/>
              <a:t> question 4 </a:t>
            </a:r>
          </a:p>
        </p:txBody>
      </p:sp>
      <p:sp>
        <p:nvSpPr>
          <p:cNvPr id="3" name="Content Placeholder 2">
            <a:extLst>
              <a:ext uri="{FF2B5EF4-FFF2-40B4-BE49-F238E27FC236}">
                <a16:creationId xmlns:a16="http://schemas.microsoft.com/office/drawing/2014/main" id="{5E32E55F-8F27-9EC1-A77E-E1502B96E83D}"/>
              </a:ext>
            </a:extLst>
          </p:cNvPr>
          <p:cNvSpPr>
            <a:spLocks noGrp="1"/>
          </p:cNvSpPr>
          <p:nvPr>
            <p:ph idx="1"/>
          </p:nvPr>
        </p:nvSpPr>
        <p:spPr>
          <a:xfrm>
            <a:off x="1878435" y="1805672"/>
            <a:ext cx="10515600" cy="4351338"/>
          </a:xfrm>
        </p:spPr>
        <p:txBody>
          <a:bodyPr/>
          <a:lstStyle/>
          <a:p>
            <a:endParaRPr lang="en-US" dirty="0"/>
          </a:p>
        </p:txBody>
      </p:sp>
    </p:spTree>
    <p:extLst>
      <p:ext uri="{BB962C8B-B14F-4D97-AF65-F5344CB8AC3E}">
        <p14:creationId xmlns:p14="http://schemas.microsoft.com/office/powerpoint/2010/main" val="38575765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5C508-3937-4843-9DBA-9174B504E19E}"/>
              </a:ext>
            </a:extLst>
          </p:cNvPr>
          <p:cNvSpPr>
            <a:spLocks noGrp="1"/>
          </p:cNvSpPr>
          <p:nvPr>
            <p:ph type="title"/>
          </p:nvPr>
        </p:nvSpPr>
        <p:spPr>
          <a:xfrm>
            <a:off x="2091690" y="365125"/>
            <a:ext cx="9262110" cy="1325563"/>
          </a:xfrm>
        </p:spPr>
        <p:txBody>
          <a:bodyPr/>
          <a:lstStyle/>
          <a:p>
            <a:r>
              <a:rPr lang="en-US" dirty="0"/>
              <a:t>Rapid needs assessments</a:t>
            </a:r>
          </a:p>
        </p:txBody>
      </p:sp>
      <p:sp>
        <p:nvSpPr>
          <p:cNvPr id="3" name="Content Placeholder 2">
            <a:extLst>
              <a:ext uri="{FF2B5EF4-FFF2-40B4-BE49-F238E27FC236}">
                <a16:creationId xmlns:a16="http://schemas.microsoft.com/office/drawing/2014/main" id="{434D0749-F92E-4CA2-92E8-F9FFB97AB22D}"/>
              </a:ext>
            </a:extLst>
          </p:cNvPr>
          <p:cNvSpPr>
            <a:spLocks noGrp="1"/>
          </p:cNvSpPr>
          <p:nvPr>
            <p:ph idx="1"/>
          </p:nvPr>
        </p:nvSpPr>
        <p:spPr>
          <a:xfrm>
            <a:off x="2091690" y="1690688"/>
            <a:ext cx="6652260" cy="4351338"/>
          </a:xfrm>
        </p:spPr>
        <p:txBody>
          <a:bodyPr>
            <a:normAutofit lnSpcReduction="10000"/>
          </a:bodyPr>
          <a:lstStyle/>
          <a:p>
            <a:r>
              <a:rPr lang="en-US" altLang="en-US" dirty="0"/>
              <a:t>Launched early in response phase</a:t>
            </a:r>
          </a:p>
          <a:p>
            <a:r>
              <a:rPr lang="en-US" altLang="en-US" dirty="0"/>
              <a:t>Identifies needs of affected communities in a systematic, timely, and statistically valid manner</a:t>
            </a:r>
          </a:p>
          <a:p>
            <a:r>
              <a:rPr lang="en-US" altLang="en-US" dirty="0"/>
              <a:t>Provides basis for appropriate response</a:t>
            </a:r>
          </a:p>
          <a:p>
            <a:r>
              <a:rPr lang="en-US" dirty="0"/>
              <a:t>Community Assessment for Public Health Emergency Response (CASPER)</a:t>
            </a:r>
          </a:p>
          <a:p>
            <a:pPr lvl="1"/>
            <a:r>
              <a:rPr lang="en-US" dirty="0"/>
              <a:t>Type of rapid needs assessment</a:t>
            </a:r>
          </a:p>
          <a:p>
            <a:pPr lvl="1"/>
            <a:r>
              <a:rPr lang="en-US" dirty="0"/>
              <a:t>CDC epidemiologic technique to provide quick, low-cost </a:t>
            </a:r>
            <a:r>
              <a:rPr lang="en-US" b="1" dirty="0"/>
              <a:t>household-based</a:t>
            </a:r>
            <a:r>
              <a:rPr lang="en-US" dirty="0"/>
              <a:t> information about a community</a:t>
            </a:r>
          </a:p>
          <a:p>
            <a:endParaRPr lang="en-US" dirty="0"/>
          </a:p>
        </p:txBody>
      </p:sp>
      <p:pic>
        <p:nvPicPr>
          <p:cNvPr id="4" name="Picture 3">
            <a:extLst>
              <a:ext uri="{FF2B5EF4-FFF2-40B4-BE49-F238E27FC236}">
                <a16:creationId xmlns:a16="http://schemas.microsoft.com/office/drawing/2014/main" id="{CA2FDA24-991F-44E5-83E4-CD8D76FC9B59}"/>
              </a:ext>
            </a:extLst>
          </p:cNvPr>
          <p:cNvPicPr>
            <a:picLocks noChangeAspect="1"/>
          </p:cNvPicPr>
          <p:nvPr/>
        </p:nvPicPr>
        <p:blipFill>
          <a:blip r:embed="rId3"/>
          <a:stretch>
            <a:fillRect/>
          </a:stretch>
        </p:blipFill>
        <p:spPr>
          <a:xfrm>
            <a:off x="8648700" y="1690688"/>
            <a:ext cx="3633531" cy="4651651"/>
          </a:xfrm>
          <a:prstGeom prst="rect">
            <a:avLst/>
          </a:prstGeom>
        </p:spPr>
      </p:pic>
    </p:spTree>
    <p:extLst>
      <p:ext uri="{BB962C8B-B14F-4D97-AF65-F5344CB8AC3E}">
        <p14:creationId xmlns:p14="http://schemas.microsoft.com/office/powerpoint/2010/main" val="1329750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105C0-8A89-46A2-B6EF-F40507680A13}"/>
              </a:ext>
            </a:extLst>
          </p:cNvPr>
          <p:cNvSpPr>
            <a:spLocks noGrp="1"/>
          </p:cNvSpPr>
          <p:nvPr>
            <p:ph type="title"/>
          </p:nvPr>
        </p:nvSpPr>
        <p:spPr>
          <a:xfrm>
            <a:off x="2057400" y="365125"/>
            <a:ext cx="9296400" cy="1325563"/>
          </a:xfrm>
        </p:spPr>
        <p:txBody>
          <a:bodyPr/>
          <a:lstStyle/>
          <a:p>
            <a:r>
              <a:rPr lang="en-US" dirty="0"/>
              <a:t>Mitigation CASPER: Drought in California</a:t>
            </a:r>
          </a:p>
        </p:txBody>
      </p:sp>
      <p:sp>
        <p:nvSpPr>
          <p:cNvPr id="3" name="Content Placeholder 2">
            <a:extLst>
              <a:ext uri="{FF2B5EF4-FFF2-40B4-BE49-F238E27FC236}">
                <a16:creationId xmlns:a16="http://schemas.microsoft.com/office/drawing/2014/main" id="{1550C5E1-6C0D-456D-A341-C5F47875D58C}"/>
              </a:ext>
            </a:extLst>
          </p:cNvPr>
          <p:cNvSpPr>
            <a:spLocks noGrp="1"/>
          </p:cNvSpPr>
          <p:nvPr>
            <p:ph idx="1"/>
          </p:nvPr>
        </p:nvSpPr>
        <p:spPr>
          <a:xfrm>
            <a:off x="2057400" y="1825625"/>
            <a:ext cx="5761081" cy="4351338"/>
          </a:xfrm>
        </p:spPr>
        <p:txBody>
          <a:bodyPr/>
          <a:lstStyle/>
          <a:p>
            <a:r>
              <a:rPr lang="en-US" dirty="0"/>
              <a:t>California Department of Public Health collaborated with two severely impacted counties in 2015 to conduct CASPERs to better quantify drought-related population impacts and to inform public health decisions and actions</a:t>
            </a:r>
          </a:p>
          <a:p>
            <a:r>
              <a:rPr lang="en-US" dirty="0"/>
              <a:t>Questionnaire asked about drought mitigation and changes in behavior in response to water shortages</a:t>
            </a:r>
          </a:p>
        </p:txBody>
      </p:sp>
      <p:pic>
        <p:nvPicPr>
          <p:cNvPr id="4" name="Picture 3">
            <a:extLst>
              <a:ext uri="{FF2B5EF4-FFF2-40B4-BE49-F238E27FC236}">
                <a16:creationId xmlns:a16="http://schemas.microsoft.com/office/drawing/2014/main" id="{2ACED863-F20C-47A3-9FCE-8DAA66587A52}"/>
              </a:ext>
            </a:extLst>
          </p:cNvPr>
          <p:cNvPicPr>
            <a:picLocks noChangeAspect="1"/>
          </p:cNvPicPr>
          <p:nvPr/>
        </p:nvPicPr>
        <p:blipFill>
          <a:blip r:embed="rId3"/>
          <a:stretch>
            <a:fillRect/>
          </a:stretch>
        </p:blipFill>
        <p:spPr>
          <a:xfrm>
            <a:off x="7818481" y="1825624"/>
            <a:ext cx="4230847" cy="2917825"/>
          </a:xfrm>
          <a:prstGeom prst="rect">
            <a:avLst/>
          </a:prstGeom>
        </p:spPr>
      </p:pic>
    </p:spTree>
    <p:extLst>
      <p:ext uri="{BB962C8B-B14F-4D97-AF65-F5344CB8AC3E}">
        <p14:creationId xmlns:p14="http://schemas.microsoft.com/office/powerpoint/2010/main" val="5286906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9E31C-09CA-4B41-AB09-C286603E824B}"/>
              </a:ext>
            </a:extLst>
          </p:cNvPr>
          <p:cNvSpPr>
            <a:spLocks noGrp="1"/>
          </p:cNvSpPr>
          <p:nvPr>
            <p:ph type="title"/>
          </p:nvPr>
        </p:nvSpPr>
        <p:spPr>
          <a:xfrm>
            <a:off x="2023110" y="365125"/>
            <a:ext cx="9330690" cy="1325563"/>
          </a:xfrm>
        </p:spPr>
        <p:txBody>
          <a:bodyPr/>
          <a:lstStyle/>
          <a:p>
            <a:r>
              <a:rPr lang="en-US" dirty="0"/>
              <a:t>Recovery CASPER: Longitudinal wildfire assessment</a:t>
            </a:r>
          </a:p>
        </p:txBody>
      </p:sp>
      <p:sp>
        <p:nvSpPr>
          <p:cNvPr id="3" name="Content Placeholder 2">
            <a:extLst>
              <a:ext uri="{FF2B5EF4-FFF2-40B4-BE49-F238E27FC236}">
                <a16:creationId xmlns:a16="http://schemas.microsoft.com/office/drawing/2014/main" id="{44A17EE2-8A47-4A3C-99B9-51C9A50856BB}"/>
              </a:ext>
            </a:extLst>
          </p:cNvPr>
          <p:cNvSpPr>
            <a:spLocks noGrp="1"/>
          </p:cNvSpPr>
          <p:nvPr>
            <p:ph idx="1"/>
          </p:nvPr>
        </p:nvSpPr>
        <p:spPr>
          <a:xfrm>
            <a:off x="2023110" y="1825625"/>
            <a:ext cx="4789170" cy="4351338"/>
          </a:xfrm>
        </p:spPr>
        <p:txBody>
          <a:bodyPr>
            <a:normAutofit lnSpcReduction="10000"/>
          </a:bodyPr>
          <a:lstStyle/>
          <a:p>
            <a:r>
              <a:rPr lang="en-US" dirty="0"/>
              <a:t>Texas Department of State Health Services conducted a CASPER to assess public health impacts from a devastating wildfire.</a:t>
            </a:r>
          </a:p>
          <a:p>
            <a:r>
              <a:rPr lang="en-US" dirty="0"/>
              <a:t>Initial CASPER informed key public health issues and resource allocation. Follow-up CASPER informed new concerns or unmet needs to share with officials.</a:t>
            </a:r>
          </a:p>
          <a:p>
            <a:endParaRPr lang="en-US" dirty="0"/>
          </a:p>
        </p:txBody>
      </p:sp>
      <p:pic>
        <p:nvPicPr>
          <p:cNvPr id="4" name="Picture 3" descr="Picture of wildfires in Texas">
            <a:extLst>
              <a:ext uri="{FF2B5EF4-FFF2-40B4-BE49-F238E27FC236}">
                <a16:creationId xmlns:a16="http://schemas.microsoft.com/office/drawing/2014/main" id="{ED6B755F-4AE0-4E4C-8F6F-47F781BAC9E0}"/>
              </a:ext>
            </a:extLst>
          </p:cNvPr>
          <p:cNvPicPr>
            <a:picLocks noChangeAspect="1"/>
          </p:cNvPicPr>
          <p:nvPr/>
        </p:nvPicPr>
        <p:blipFill>
          <a:blip r:embed="rId3"/>
          <a:stretch>
            <a:fillRect/>
          </a:stretch>
        </p:blipFill>
        <p:spPr>
          <a:xfrm>
            <a:off x="6812280" y="1555499"/>
            <a:ext cx="5827941" cy="4455584"/>
          </a:xfrm>
          <a:prstGeom prst="rect">
            <a:avLst/>
          </a:prstGeom>
        </p:spPr>
      </p:pic>
    </p:spTree>
    <p:extLst>
      <p:ext uri="{BB962C8B-B14F-4D97-AF65-F5344CB8AC3E}">
        <p14:creationId xmlns:p14="http://schemas.microsoft.com/office/powerpoint/2010/main" val="25544448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25BBB-3333-4C3B-A550-B079AA403771}"/>
              </a:ext>
            </a:extLst>
          </p:cNvPr>
          <p:cNvSpPr>
            <a:spLocks noGrp="1"/>
          </p:cNvSpPr>
          <p:nvPr>
            <p:ph type="title"/>
          </p:nvPr>
        </p:nvSpPr>
        <p:spPr>
          <a:xfrm>
            <a:off x="2171700" y="365125"/>
            <a:ext cx="9182100" cy="1325563"/>
          </a:xfrm>
        </p:spPr>
        <p:txBody>
          <a:bodyPr/>
          <a:lstStyle/>
          <a:p>
            <a:r>
              <a:rPr lang="en-US" dirty="0"/>
              <a:t>Disaster Behavioral Health: Recovery</a:t>
            </a:r>
          </a:p>
        </p:txBody>
      </p:sp>
      <p:sp>
        <p:nvSpPr>
          <p:cNvPr id="3" name="Content Placeholder 2">
            <a:extLst>
              <a:ext uri="{FF2B5EF4-FFF2-40B4-BE49-F238E27FC236}">
                <a16:creationId xmlns:a16="http://schemas.microsoft.com/office/drawing/2014/main" id="{C4980412-29E6-408D-887C-846BA8D3BAFF}"/>
              </a:ext>
            </a:extLst>
          </p:cNvPr>
          <p:cNvSpPr>
            <a:spLocks noGrp="1"/>
          </p:cNvSpPr>
          <p:nvPr>
            <p:ph idx="1"/>
          </p:nvPr>
        </p:nvSpPr>
        <p:spPr>
          <a:xfrm>
            <a:off x="2091690" y="1825625"/>
            <a:ext cx="9262110" cy="4351338"/>
          </a:xfrm>
        </p:spPr>
        <p:txBody>
          <a:bodyPr>
            <a:normAutofit/>
          </a:bodyPr>
          <a:lstStyle/>
          <a:p>
            <a:pPr marL="0" indent="0" algn="l">
              <a:buNone/>
            </a:pPr>
            <a:r>
              <a:rPr lang="en-US" b="0" i="0" u="none" strike="noStrike" baseline="0" dirty="0"/>
              <a:t>Recovery planning for behavioral health includes:</a:t>
            </a:r>
          </a:p>
          <a:p>
            <a:r>
              <a:rPr lang="en-US" b="0" i="0" u="none" strike="noStrike" baseline="0" dirty="0"/>
              <a:t>Assessment of availabilities of behavioral health facilities and programs</a:t>
            </a:r>
          </a:p>
          <a:p>
            <a:r>
              <a:rPr lang="en-US" b="0" i="0" u="none" strike="noStrike" baseline="0" dirty="0"/>
              <a:t>Responding to psychological surge needs</a:t>
            </a:r>
          </a:p>
          <a:p>
            <a:r>
              <a:rPr lang="en-US" b="0" i="0" u="none" strike="noStrike" baseline="0" dirty="0"/>
              <a:t>Engagement of additional behavioral health partners and stakeholders</a:t>
            </a:r>
          </a:p>
          <a:p>
            <a:r>
              <a:rPr lang="en-US" b="0" i="0" u="none" strike="noStrike" baseline="0" dirty="0"/>
              <a:t>Development of behavioral health messaging and guidance</a:t>
            </a:r>
            <a:endParaRPr lang="en-US" dirty="0"/>
          </a:p>
        </p:txBody>
      </p:sp>
    </p:spTree>
    <p:extLst>
      <p:ext uri="{BB962C8B-B14F-4D97-AF65-F5344CB8AC3E}">
        <p14:creationId xmlns:p14="http://schemas.microsoft.com/office/powerpoint/2010/main" val="608834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F3C2B-A64B-4178-B44F-F7A454C6CA27}"/>
              </a:ext>
            </a:extLst>
          </p:cNvPr>
          <p:cNvSpPr>
            <a:spLocks noGrp="1"/>
          </p:cNvSpPr>
          <p:nvPr>
            <p:ph type="title"/>
          </p:nvPr>
        </p:nvSpPr>
        <p:spPr>
          <a:xfrm>
            <a:off x="1988820" y="365125"/>
            <a:ext cx="9364980" cy="1325563"/>
          </a:xfrm>
        </p:spPr>
        <p:txBody>
          <a:bodyPr/>
          <a:lstStyle/>
          <a:p>
            <a:r>
              <a:rPr lang="en-US" sz="4400" dirty="0">
                <a:cs typeface="Arial" panose="020B0604020202020204" pitchFamily="34" charset="0"/>
              </a:rPr>
              <a:t>Responder surveillance</a:t>
            </a:r>
            <a:endParaRPr lang="en-US" dirty="0"/>
          </a:p>
        </p:txBody>
      </p:sp>
      <p:sp>
        <p:nvSpPr>
          <p:cNvPr id="3" name="Content Placeholder 2">
            <a:extLst>
              <a:ext uri="{FF2B5EF4-FFF2-40B4-BE49-F238E27FC236}">
                <a16:creationId xmlns:a16="http://schemas.microsoft.com/office/drawing/2014/main" id="{52B534C2-C0A4-45A3-9673-86A5AFCC0181}"/>
              </a:ext>
            </a:extLst>
          </p:cNvPr>
          <p:cNvSpPr>
            <a:spLocks noGrp="1"/>
          </p:cNvSpPr>
          <p:nvPr>
            <p:ph idx="1"/>
          </p:nvPr>
        </p:nvSpPr>
        <p:spPr>
          <a:xfrm>
            <a:off x="1988820" y="1825625"/>
            <a:ext cx="6207868" cy="4351338"/>
          </a:xfrm>
        </p:spPr>
        <p:txBody>
          <a:bodyPr/>
          <a:lstStyle/>
          <a:p>
            <a:r>
              <a:rPr lang="en-US" dirty="0">
                <a:latin typeface="+mn-lt"/>
              </a:rPr>
              <a:t>CDC Emergency Responder Health Monitoring Surveillance (ERHMS) is a health monitoring and surveillance framework for protecting responders through all phases of response</a:t>
            </a:r>
          </a:p>
          <a:p>
            <a:endParaRPr lang="en-US" dirty="0">
              <a:latin typeface="+mn-lt"/>
            </a:endParaRPr>
          </a:p>
          <a:p>
            <a:r>
              <a:rPr lang="en-US" dirty="0">
                <a:latin typeface="+mn-lt"/>
              </a:rPr>
              <a:t>Collaboration with epidemiology, industrial hygiene, and emergency managers</a:t>
            </a:r>
          </a:p>
          <a:p>
            <a:endParaRPr lang="en-US" dirty="0"/>
          </a:p>
        </p:txBody>
      </p:sp>
      <p:pic>
        <p:nvPicPr>
          <p:cNvPr id="5" name="Picture 4" descr="The post-event tracking decision- pre-deployment, deployment, post-deployment">
            <a:extLst>
              <a:ext uri="{FF2B5EF4-FFF2-40B4-BE49-F238E27FC236}">
                <a16:creationId xmlns:a16="http://schemas.microsoft.com/office/drawing/2014/main" id="{1536C372-640F-4C08-8F6B-76F7C46DC7B2}"/>
              </a:ext>
            </a:extLst>
          </p:cNvPr>
          <p:cNvPicPr>
            <a:picLocks noChangeAspect="1"/>
          </p:cNvPicPr>
          <p:nvPr/>
        </p:nvPicPr>
        <p:blipFill>
          <a:blip r:embed="rId3"/>
          <a:stretch>
            <a:fillRect/>
          </a:stretch>
        </p:blipFill>
        <p:spPr>
          <a:xfrm>
            <a:off x="7933202" y="1497650"/>
            <a:ext cx="4348857" cy="4446401"/>
          </a:xfrm>
          <a:prstGeom prst="rect">
            <a:avLst/>
          </a:prstGeom>
        </p:spPr>
      </p:pic>
    </p:spTree>
    <p:extLst>
      <p:ext uri="{BB962C8B-B14F-4D97-AF65-F5344CB8AC3E}">
        <p14:creationId xmlns:p14="http://schemas.microsoft.com/office/powerpoint/2010/main" val="15682257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9B077-ED6D-4475-A932-2F04FBAAF5C4}"/>
              </a:ext>
            </a:extLst>
          </p:cNvPr>
          <p:cNvSpPr>
            <a:spLocks noGrp="1"/>
          </p:cNvSpPr>
          <p:nvPr>
            <p:ph type="title"/>
          </p:nvPr>
        </p:nvSpPr>
        <p:spPr>
          <a:xfrm>
            <a:off x="2114550" y="365125"/>
            <a:ext cx="9239250" cy="1325563"/>
          </a:xfrm>
        </p:spPr>
        <p:txBody>
          <a:bodyPr/>
          <a:lstStyle/>
          <a:p>
            <a:pPr algn="ctr"/>
            <a:r>
              <a:rPr lang="en-US" dirty="0"/>
              <a:t>Post-disaster mental health assessment: Mass shooting in Oregon</a:t>
            </a:r>
          </a:p>
        </p:txBody>
      </p:sp>
      <p:sp>
        <p:nvSpPr>
          <p:cNvPr id="3" name="Content Placeholder 2">
            <a:extLst>
              <a:ext uri="{FF2B5EF4-FFF2-40B4-BE49-F238E27FC236}">
                <a16:creationId xmlns:a16="http://schemas.microsoft.com/office/drawing/2014/main" id="{676B4D29-1936-4E4A-9A41-D024284A6096}"/>
              </a:ext>
            </a:extLst>
          </p:cNvPr>
          <p:cNvSpPr>
            <a:spLocks noGrp="1"/>
          </p:cNvSpPr>
          <p:nvPr>
            <p:ph idx="1"/>
          </p:nvPr>
        </p:nvSpPr>
        <p:spPr>
          <a:xfrm>
            <a:off x="2023110" y="1825624"/>
            <a:ext cx="9955530" cy="4929505"/>
          </a:xfrm>
        </p:spPr>
        <p:txBody>
          <a:bodyPr>
            <a:normAutofit lnSpcReduction="10000"/>
          </a:bodyPr>
          <a:lstStyle/>
          <a:p>
            <a:r>
              <a:rPr lang="en-US" dirty="0"/>
              <a:t>Behavioral strike teams provided surge capacity</a:t>
            </a:r>
          </a:p>
          <a:p>
            <a:r>
              <a:rPr lang="en-US" dirty="0"/>
              <a:t>Collected data through evidence-based data collection tool </a:t>
            </a:r>
            <a:r>
              <a:rPr lang="en-US" dirty="0" err="1"/>
              <a:t>PsySTART</a:t>
            </a:r>
            <a:r>
              <a:rPr lang="en-US" dirty="0"/>
              <a:t> </a:t>
            </a:r>
          </a:p>
          <a:p>
            <a:r>
              <a:rPr lang="en-US" dirty="0"/>
              <a:t>Used ERHMS framework to ensure behavioral clinicians were fit to respond and assessed if needed any resources after</a:t>
            </a:r>
          </a:p>
          <a:p>
            <a:r>
              <a:rPr lang="en-US" dirty="0"/>
              <a:t>Held after-action session for all clinicians to ensure their experience did not cause any trauma</a:t>
            </a:r>
          </a:p>
          <a:p>
            <a:r>
              <a:rPr lang="en-US" dirty="0"/>
              <a:t>Monitored case load and then transitioned to local providers as need decreased</a:t>
            </a:r>
          </a:p>
          <a:p>
            <a:r>
              <a:rPr lang="en-US" dirty="0"/>
              <a:t>Developed improvement plan based on feedback and implemented at anniversary to provide counseling</a:t>
            </a:r>
          </a:p>
        </p:txBody>
      </p:sp>
    </p:spTree>
    <p:extLst>
      <p:ext uri="{BB962C8B-B14F-4D97-AF65-F5344CB8AC3E}">
        <p14:creationId xmlns:p14="http://schemas.microsoft.com/office/powerpoint/2010/main" val="11009543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8A6B-BA23-52D5-5CD5-C7A24EBD23BC}"/>
              </a:ext>
            </a:extLst>
          </p:cNvPr>
          <p:cNvSpPr>
            <a:spLocks noGrp="1"/>
          </p:cNvSpPr>
          <p:nvPr>
            <p:ph type="title"/>
          </p:nvPr>
        </p:nvSpPr>
        <p:spPr>
          <a:xfrm>
            <a:off x="1858477" y="364490"/>
            <a:ext cx="10515600" cy="1325563"/>
          </a:xfrm>
        </p:spPr>
        <p:txBody>
          <a:bodyPr/>
          <a:lstStyle/>
          <a:p>
            <a:r>
              <a:rPr lang="en-US" dirty="0"/>
              <a:t>Tracking, Rosters, Registering</a:t>
            </a:r>
          </a:p>
        </p:txBody>
      </p:sp>
      <p:pic>
        <p:nvPicPr>
          <p:cNvPr id="4" name="Picture 3">
            <a:extLst>
              <a:ext uri="{FF2B5EF4-FFF2-40B4-BE49-F238E27FC236}">
                <a16:creationId xmlns:a16="http://schemas.microsoft.com/office/drawing/2014/main" id="{9A28CAB1-6303-A689-50A7-B4C8B92D3217}"/>
              </a:ext>
            </a:extLst>
          </p:cNvPr>
          <p:cNvPicPr>
            <a:picLocks noChangeAspect="1"/>
          </p:cNvPicPr>
          <p:nvPr/>
        </p:nvPicPr>
        <p:blipFill>
          <a:blip r:embed="rId3"/>
          <a:stretch>
            <a:fillRect/>
          </a:stretch>
        </p:blipFill>
        <p:spPr>
          <a:xfrm>
            <a:off x="2059807" y="1390488"/>
            <a:ext cx="3647077" cy="2840927"/>
          </a:xfrm>
          <a:prstGeom prst="rect">
            <a:avLst/>
          </a:prstGeom>
        </p:spPr>
      </p:pic>
      <p:pic>
        <p:nvPicPr>
          <p:cNvPr id="5" name="Picture 4">
            <a:extLst>
              <a:ext uri="{FF2B5EF4-FFF2-40B4-BE49-F238E27FC236}">
                <a16:creationId xmlns:a16="http://schemas.microsoft.com/office/drawing/2014/main" id="{60F1F1E9-72E9-97E0-EC7C-9092ECC236C9}"/>
              </a:ext>
            </a:extLst>
          </p:cNvPr>
          <p:cNvPicPr>
            <a:picLocks noChangeAspect="1"/>
          </p:cNvPicPr>
          <p:nvPr/>
        </p:nvPicPr>
        <p:blipFill>
          <a:blip r:embed="rId4"/>
          <a:stretch>
            <a:fillRect/>
          </a:stretch>
        </p:blipFill>
        <p:spPr>
          <a:xfrm>
            <a:off x="4765320" y="3762472"/>
            <a:ext cx="3829226" cy="2989881"/>
          </a:xfrm>
          <a:prstGeom prst="rect">
            <a:avLst/>
          </a:prstGeom>
        </p:spPr>
      </p:pic>
      <p:pic>
        <p:nvPicPr>
          <p:cNvPr id="6" name="Picture 5">
            <a:extLst>
              <a:ext uri="{FF2B5EF4-FFF2-40B4-BE49-F238E27FC236}">
                <a16:creationId xmlns:a16="http://schemas.microsoft.com/office/drawing/2014/main" id="{1D985B5B-290E-78DF-8C26-62B3A8C25B58}"/>
              </a:ext>
            </a:extLst>
          </p:cNvPr>
          <p:cNvPicPr>
            <a:picLocks noChangeAspect="1"/>
          </p:cNvPicPr>
          <p:nvPr/>
        </p:nvPicPr>
        <p:blipFill>
          <a:blip r:embed="rId5"/>
          <a:stretch>
            <a:fillRect/>
          </a:stretch>
        </p:blipFill>
        <p:spPr>
          <a:xfrm>
            <a:off x="8610893" y="1252591"/>
            <a:ext cx="3042599" cy="3831931"/>
          </a:xfrm>
          <a:prstGeom prst="rect">
            <a:avLst/>
          </a:prstGeom>
        </p:spPr>
      </p:pic>
    </p:spTree>
    <p:extLst>
      <p:ext uri="{BB962C8B-B14F-4D97-AF65-F5344CB8AC3E}">
        <p14:creationId xmlns:p14="http://schemas.microsoft.com/office/powerpoint/2010/main" val="29321169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FC3E7-1E43-4E49-934B-6A7109974458}"/>
              </a:ext>
            </a:extLst>
          </p:cNvPr>
          <p:cNvSpPr>
            <a:spLocks noGrp="1"/>
          </p:cNvSpPr>
          <p:nvPr>
            <p:ph type="title"/>
          </p:nvPr>
        </p:nvSpPr>
        <p:spPr>
          <a:xfrm>
            <a:off x="2129790" y="235968"/>
            <a:ext cx="10515600" cy="1325563"/>
          </a:xfrm>
        </p:spPr>
        <p:txBody>
          <a:bodyPr/>
          <a:lstStyle/>
          <a:p>
            <a:r>
              <a:rPr lang="en-US" sz="4400" dirty="0">
                <a:cs typeface="Arial" panose="020B0604020202020204" pitchFamily="34" charset="0"/>
              </a:rPr>
              <a:t>CDC Zika Pregnancy and Infant Registry</a:t>
            </a:r>
            <a:endParaRPr lang="en-US" dirty="0"/>
          </a:p>
        </p:txBody>
      </p:sp>
      <p:sp>
        <p:nvSpPr>
          <p:cNvPr id="3" name="Content Placeholder 2">
            <a:extLst>
              <a:ext uri="{FF2B5EF4-FFF2-40B4-BE49-F238E27FC236}">
                <a16:creationId xmlns:a16="http://schemas.microsoft.com/office/drawing/2014/main" id="{BBDD668D-40EC-4978-997B-DF3B1AC392AA}"/>
              </a:ext>
            </a:extLst>
          </p:cNvPr>
          <p:cNvSpPr>
            <a:spLocks noGrp="1"/>
          </p:cNvSpPr>
          <p:nvPr>
            <p:ph idx="1"/>
          </p:nvPr>
        </p:nvSpPr>
        <p:spPr>
          <a:xfrm>
            <a:off x="2152710" y="1561531"/>
            <a:ext cx="5555896" cy="4351338"/>
          </a:xfrm>
        </p:spPr>
        <p:txBody>
          <a:bodyPr>
            <a:normAutofit lnSpcReduction="10000"/>
          </a:bodyPr>
          <a:lstStyle/>
          <a:p>
            <a:r>
              <a:rPr lang="en-US" dirty="0">
                <a:latin typeface="+mj-lt"/>
                <a:cs typeface="Arial" panose="020B0604020202020204" pitchFamily="34" charset="0"/>
              </a:rPr>
              <a:t>Collects information about pregnant women with possible Zika virus infection</a:t>
            </a:r>
          </a:p>
          <a:p>
            <a:endParaRPr lang="en-US" dirty="0">
              <a:latin typeface="+mj-lt"/>
              <a:cs typeface="Arial" panose="020B0604020202020204" pitchFamily="34" charset="0"/>
            </a:endParaRPr>
          </a:p>
          <a:p>
            <a:r>
              <a:rPr lang="en-US" dirty="0">
                <a:latin typeface="+mj-lt"/>
                <a:cs typeface="Arial" panose="020B0604020202020204" pitchFamily="34" charset="0"/>
              </a:rPr>
              <a:t>Identifies adverse pregnancy outcomes</a:t>
            </a:r>
          </a:p>
          <a:p>
            <a:endParaRPr lang="en-US" dirty="0">
              <a:latin typeface="+mj-lt"/>
              <a:cs typeface="Arial" panose="020B0604020202020204" pitchFamily="34" charset="0"/>
            </a:endParaRPr>
          </a:p>
          <a:p>
            <a:r>
              <a:rPr lang="en-US" dirty="0">
                <a:latin typeface="+mj-lt"/>
                <a:cs typeface="Arial" panose="020B0604020202020204" pitchFamily="34" charset="0"/>
              </a:rPr>
              <a:t>Makes recommendations for clinicians to prevent Zika virus infection during pregnancy</a:t>
            </a:r>
          </a:p>
          <a:p>
            <a:endParaRPr lang="en-US" dirty="0"/>
          </a:p>
        </p:txBody>
      </p:sp>
      <p:pic>
        <p:nvPicPr>
          <p:cNvPr id="4" name="Picture 3">
            <a:extLst>
              <a:ext uri="{FF2B5EF4-FFF2-40B4-BE49-F238E27FC236}">
                <a16:creationId xmlns:a16="http://schemas.microsoft.com/office/drawing/2014/main" id="{AF6FA653-3CFB-487A-AA8F-1ACA06255D5A}"/>
              </a:ext>
            </a:extLst>
          </p:cNvPr>
          <p:cNvPicPr>
            <a:picLocks noChangeAspect="1"/>
          </p:cNvPicPr>
          <p:nvPr/>
        </p:nvPicPr>
        <p:blipFill>
          <a:blip r:embed="rId3"/>
          <a:stretch>
            <a:fillRect/>
          </a:stretch>
        </p:blipFill>
        <p:spPr>
          <a:xfrm>
            <a:off x="7708606" y="1538261"/>
            <a:ext cx="4355951" cy="3291651"/>
          </a:xfrm>
          <a:prstGeom prst="rect">
            <a:avLst/>
          </a:prstGeom>
          <a:ln w="25400">
            <a:solidFill>
              <a:schemeClr val="accent1"/>
            </a:solidFill>
          </a:ln>
        </p:spPr>
      </p:pic>
      <p:sp>
        <p:nvSpPr>
          <p:cNvPr id="5" name="Rectangle 4">
            <a:extLst>
              <a:ext uri="{FF2B5EF4-FFF2-40B4-BE49-F238E27FC236}">
                <a16:creationId xmlns:a16="http://schemas.microsoft.com/office/drawing/2014/main" id="{E48A8A45-586D-4792-A838-DC7703DC3D55}"/>
              </a:ext>
            </a:extLst>
          </p:cNvPr>
          <p:cNvSpPr/>
          <p:nvPr/>
        </p:nvSpPr>
        <p:spPr>
          <a:xfrm>
            <a:off x="7228305" y="6447854"/>
            <a:ext cx="4836252" cy="307777"/>
          </a:xfrm>
          <a:prstGeom prst="rect">
            <a:avLst/>
          </a:prstGeom>
        </p:spPr>
        <p:txBody>
          <a:bodyPr wrap="square">
            <a:spAutoFit/>
          </a:bodyPr>
          <a:lstStyle/>
          <a:p>
            <a:pPr defTabSz="457200">
              <a:defRPr/>
            </a:pPr>
            <a:r>
              <a:rPr lang="en-US" sz="1400" dirty="0">
                <a:solidFill>
                  <a:srgbClr val="585543"/>
                </a:solidFill>
                <a:latin typeface="Arial"/>
              </a:rPr>
              <a:t>https://www.cdc.gov/pregnancy/zika/research/registry.html</a:t>
            </a:r>
          </a:p>
        </p:txBody>
      </p:sp>
    </p:spTree>
    <p:extLst>
      <p:ext uri="{BB962C8B-B14F-4D97-AF65-F5344CB8AC3E}">
        <p14:creationId xmlns:p14="http://schemas.microsoft.com/office/powerpoint/2010/main" val="12233094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FFA22-23B6-4BEE-B4BF-3BD37BCEE830}"/>
              </a:ext>
            </a:extLst>
          </p:cNvPr>
          <p:cNvSpPr>
            <a:spLocks noGrp="1"/>
          </p:cNvSpPr>
          <p:nvPr>
            <p:ph type="title"/>
          </p:nvPr>
        </p:nvSpPr>
        <p:spPr>
          <a:xfrm>
            <a:off x="2114550" y="365125"/>
            <a:ext cx="9239250" cy="1325563"/>
          </a:xfrm>
        </p:spPr>
        <p:txBody>
          <a:bodyPr/>
          <a:lstStyle/>
          <a:p>
            <a:r>
              <a:rPr lang="en-US" dirty="0"/>
              <a:t>Syndromic surveillance</a:t>
            </a:r>
          </a:p>
        </p:txBody>
      </p:sp>
      <p:sp>
        <p:nvSpPr>
          <p:cNvPr id="3" name="Content Placeholder 2">
            <a:extLst>
              <a:ext uri="{FF2B5EF4-FFF2-40B4-BE49-F238E27FC236}">
                <a16:creationId xmlns:a16="http://schemas.microsoft.com/office/drawing/2014/main" id="{00F66E18-9052-4C31-9712-566886740CEE}"/>
              </a:ext>
            </a:extLst>
          </p:cNvPr>
          <p:cNvSpPr>
            <a:spLocks noGrp="1"/>
          </p:cNvSpPr>
          <p:nvPr>
            <p:ph idx="1"/>
          </p:nvPr>
        </p:nvSpPr>
        <p:spPr>
          <a:xfrm>
            <a:off x="1897380" y="1456122"/>
            <a:ext cx="9456420" cy="4351338"/>
          </a:xfrm>
        </p:spPr>
        <p:txBody>
          <a:bodyPr/>
          <a:lstStyle/>
          <a:p>
            <a:r>
              <a:rPr lang="en-US" dirty="0"/>
              <a:t>Early warning system for detecting, understanding, and monitoring health events</a:t>
            </a:r>
          </a:p>
          <a:p>
            <a:r>
              <a:rPr lang="en-US" dirty="0"/>
              <a:t>Syndromic is before diagnosis – e.g., mine keywords from chief complaint and triage notes</a:t>
            </a:r>
          </a:p>
          <a:p>
            <a:endParaRPr lang="en-US" dirty="0"/>
          </a:p>
        </p:txBody>
      </p:sp>
      <p:pic>
        <p:nvPicPr>
          <p:cNvPr id="4" name="Picture 3" descr="Picture of Syndromic surveillance uses patient healthcare encounter data and statistical tools to detect, monitor, and characterize unusual activity for further public health investigation or response. &#10;">
            <a:extLst>
              <a:ext uri="{FF2B5EF4-FFF2-40B4-BE49-F238E27FC236}">
                <a16:creationId xmlns:a16="http://schemas.microsoft.com/office/drawing/2014/main" id="{7D95FA99-C676-4E2C-80FA-54C6A11311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2990" y="3266666"/>
            <a:ext cx="6228959" cy="3226209"/>
          </a:xfrm>
          <a:prstGeom prst="rect">
            <a:avLst/>
          </a:prstGeom>
        </p:spPr>
      </p:pic>
    </p:spTree>
    <p:extLst>
      <p:ext uri="{BB962C8B-B14F-4D97-AF65-F5344CB8AC3E}">
        <p14:creationId xmlns:p14="http://schemas.microsoft.com/office/powerpoint/2010/main" val="22139415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61657" y="365125"/>
            <a:ext cx="10515600" cy="1325563"/>
          </a:xfrm>
        </p:spPr>
        <p:txBody>
          <a:bodyPr/>
          <a:lstStyle/>
          <a:p>
            <a:r>
              <a:rPr lang="en-US" dirty="0"/>
              <a:t>Syndromic Surveillance in recovery</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61657" y="2031365"/>
            <a:ext cx="10014113" cy="4351338"/>
          </a:xfrm>
        </p:spPr>
        <p:txBody>
          <a:bodyPr>
            <a:normAutofit/>
          </a:bodyPr>
          <a:lstStyle/>
          <a:p>
            <a:pPr algn="l"/>
            <a:r>
              <a:rPr lang="en-US" sz="2800" b="0" i="0" u="none" strike="noStrike" baseline="0" dirty="0">
                <a:latin typeface="Calibri" panose="020F0502020204030204" pitchFamily="34" charset="0"/>
              </a:rPr>
              <a:t>After a disaster, continued monitoring of syndromic surveillance data is important because some health outcomes may be delayed or are more likely during a clean-up phase </a:t>
            </a:r>
          </a:p>
          <a:p>
            <a:pPr algn="l"/>
            <a:r>
              <a:rPr lang="en-US" sz="2800" b="0" i="0" u="none" strike="noStrike" baseline="0" dirty="0">
                <a:latin typeface="Calibri" panose="020F0502020204030204" pitchFamily="34" charset="0"/>
              </a:rPr>
              <a:t>A return to expected visit counts, types of complaints, and demographics mark an important milestone during a recovery phase</a:t>
            </a:r>
          </a:p>
          <a:p>
            <a:r>
              <a:rPr lang="en-US" dirty="0">
                <a:latin typeface="Calibri" panose="020F0502020204030204" pitchFamily="34" charset="0"/>
              </a:rPr>
              <a:t>The Kansas Department of Health and Environment has retrospectively analyzed storm- and tornado-related injuries to inform prevention efforts.</a:t>
            </a:r>
          </a:p>
          <a:p>
            <a:endParaRPr lang="en-US" dirty="0">
              <a:latin typeface="Calibri" panose="020F0502020204030204" pitchFamily="34" charset="0"/>
            </a:endParaRPr>
          </a:p>
        </p:txBody>
      </p:sp>
    </p:spTree>
    <p:extLst>
      <p:ext uri="{BB962C8B-B14F-4D97-AF65-F5344CB8AC3E}">
        <p14:creationId xmlns:p14="http://schemas.microsoft.com/office/powerpoint/2010/main" val="18539898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1EDE2-EF44-4D57-A306-7E5509E13FE8}"/>
              </a:ext>
            </a:extLst>
          </p:cNvPr>
          <p:cNvSpPr>
            <a:spLocks noGrp="1"/>
          </p:cNvSpPr>
          <p:nvPr>
            <p:ph type="title"/>
          </p:nvPr>
        </p:nvSpPr>
        <p:spPr>
          <a:xfrm>
            <a:off x="1931670" y="365125"/>
            <a:ext cx="9422130" cy="1325563"/>
          </a:xfrm>
        </p:spPr>
        <p:txBody>
          <a:bodyPr/>
          <a:lstStyle/>
          <a:p>
            <a:r>
              <a:rPr lang="en-US" dirty="0"/>
              <a:t>Asthma syndromic surveillance following building collapse</a:t>
            </a:r>
          </a:p>
        </p:txBody>
      </p:sp>
      <p:sp>
        <p:nvSpPr>
          <p:cNvPr id="3" name="Content Placeholder 2">
            <a:extLst>
              <a:ext uri="{FF2B5EF4-FFF2-40B4-BE49-F238E27FC236}">
                <a16:creationId xmlns:a16="http://schemas.microsoft.com/office/drawing/2014/main" id="{A6F3DCBD-5236-4D77-AB6A-4640525BD228}"/>
              </a:ext>
            </a:extLst>
          </p:cNvPr>
          <p:cNvSpPr>
            <a:spLocks noGrp="1"/>
          </p:cNvSpPr>
          <p:nvPr>
            <p:ph idx="1"/>
          </p:nvPr>
        </p:nvSpPr>
        <p:spPr>
          <a:xfrm>
            <a:off x="1931670" y="1825625"/>
            <a:ext cx="5417820" cy="4351338"/>
          </a:xfrm>
        </p:spPr>
        <p:txBody>
          <a:bodyPr>
            <a:normAutofit fontScale="92500" lnSpcReduction="10000"/>
          </a:bodyPr>
          <a:lstStyle/>
          <a:p>
            <a:r>
              <a:rPr lang="en-US" sz="2800" dirty="0">
                <a:latin typeface="Calibri" panose="020F0502020204030204" pitchFamily="34" charset="0"/>
              </a:rPr>
              <a:t>NYC Department of Health conducted syndromic surveillance of asthma following </a:t>
            </a:r>
            <a:r>
              <a:rPr lang="en-US" sz="2800" dirty="0"/>
              <a:t>building collapses and fires.</a:t>
            </a:r>
          </a:p>
          <a:p>
            <a:r>
              <a:rPr lang="en-US" sz="2800" dirty="0">
                <a:latin typeface="Calibri" panose="020F0502020204030204" pitchFamily="34" charset="0"/>
              </a:rPr>
              <a:t>ED visits for asthma did not increase for the day of the events and for several days </a:t>
            </a:r>
            <a:r>
              <a:rPr lang="en-US" sz="2800" dirty="0"/>
              <a:t>afterward.</a:t>
            </a:r>
            <a:endParaRPr lang="en-US" sz="2800" dirty="0">
              <a:latin typeface="Calibri" panose="020F0502020204030204" pitchFamily="34" charset="0"/>
            </a:endParaRPr>
          </a:p>
          <a:p>
            <a:r>
              <a:rPr lang="en-US" sz="2800" dirty="0">
                <a:latin typeface="Calibri" panose="020F0502020204030204" pitchFamily="34" charset="0"/>
              </a:rPr>
              <a:t>Surveillance findings were shared with leadership, </a:t>
            </a:r>
            <a:r>
              <a:rPr lang="en-US" sz="2800" dirty="0"/>
              <a:t>and they were </a:t>
            </a:r>
            <a:r>
              <a:rPr lang="en-US" sz="2800" dirty="0">
                <a:latin typeface="Calibri" panose="020F0502020204030204" pitchFamily="34" charset="0"/>
              </a:rPr>
              <a:t>able to respond to questions from the press regarding the health impacts of local air quality.</a:t>
            </a:r>
            <a:r>
              <a:rPr lang="en-US" dirty="0"/>
              <a:t> </a:t>
            </a:r>
          </a:p>
          <a:p>
            <a:endParaRPr lang="en-US" dirty="0"/>
          </a:p>
        </p:txBody>
      </p:sp>
      <p:pic>
        <p:nvPicPr>
          <p:cNvPr id="4" name="Picture 3" descr="Picture of a girl using an inhaler">
            <a:extLst>
              <a:ext uri="{FF2B5EF4-FFF2-40B4-BE49-F238E27FC236}">
                <a16:creationId xmlns:a16="http://schemas.microsoft.com/office/drawing/2014/main" id="{A023A13E-63A4-46EF-969A-A58A6DE398AB}"/>
              </a:ext>
            </a:extLst>
          </p:cNvPr>
          <p:cNvPicPr>
            <a:picLocks noChangeAspect="1"/>
          </p:cNvPicPr>
          <p:nvPr/>
        </p:nvPicPr>
        <p:blipFill>
          <a:blip r:embed="rId3"/>
          <a:stretch>
            <a:fillRect/>
          </a:stretch>
        </p:blipFill>
        <p:spPr>
          <a:xfrm>
            <a:off x="7135945" y="1513912"/>
            <a:ext cx="5056055" cy="4218797"/>
          </a:xfrm>
          <a:prstGeom prst="rect">
            <a:avLst/>
          </a:prstGeom>
        </p:spPr>
      </p:pic>
    </p:spTree>
    <p:extLst>
      <p:ext uri="{BB962C8B-B14F-4D97-AF65-F5344CB8AC3E}">
        <p14:creationId xmlns:p14="http://schemas.microsoft.com/office/powerpoint/2010/main" val="10020133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0C33D-7077-410D-86DB-C4A692A77FF7}"/>
              </a:ext>
            </a:extLst>
          </p:cNvPr>
          <p:cNvSpPr>
            <a:spLocks noGrp="1"/>
          </p:cNvSpPr>
          <p:nvPr>
            <p:ph type="title"/>
          </p:nvPr>
        </p:nvSpPr>
        <p:spPr>
          <a:xfrm>
            <a:off x="2354580" y="365125"/>
            <a:ext cx="8999220" cy="1325563"/>
          </a:xfrm>
        </p:spPr>
        <p:txBody>
          <a:bodyPr/>
          <a:lstStyle/>
          <a:p>
            <a:r>
              <a:rPr lang="en-US" dirty="0"/>
              <a:t>Mortality surveillance and assessment</a:t>
            </a:r>
          </a:p>
        </p:txBody>
      </p:sp>
      <p:sp>
        <p:nvSpPr>
          <p:cNvPr id="3" name="Content Placeholder 2">
            <a:extLst>
              <a:ext uri="{FF2B5EF4-FFF2-40B4-BE49-F238E27FC236}">
                <a16:creationId xmlns:a16="http://schemas.microsoft.com/office/drawing/2014/main" id="{0C0EC417-8A64-4606-AC4C-F84050D85950}"/>
              </a:ext>
            </a:extLst>
          </p:cNvPr>
          <p:cNvSpPr>
            <a:spLocks noGrp="1"/>
          </p:cNvSpPr>
          <p:nvPr>
            <p:ph idx="1"/>
          </p:nvPr>
        </p:nvSpPr>
        <p:spPr>
          <a:xfrm>
            <a:off x="2354580" y="1825625"/>
            <a:ext cx="8999220" cy="4351338"/>
          </a:xfrm>
        </p:spPr>
        <p:txBody>
          <a:bodyPr/>
          <a:lstStyle/>
          <a:p>
            <a:r>
              <a:rPr lang="en-US" dirty="0"/>
              <a:t>Define the severity and impact of the disaster</a:t>
            </a:r>
          </a:p>
          <a:p>
            <a:r>
              <a:rPr lang="en-US" dirty="0"/>
              <a:t>Identify the leading causes of death, at-risk groups, and common risk factors to help guide immediate and future prevention strategies</a:t>
            </a:r>
          </a:p>
          <a:p>
            <a:r>
              <a:rPr lang="en-US" dirty="0"/>
              <a:t>Challenge: defining disaster-related deaths and identifying them</a:t>
            </a:r>
          </a:p>
          <a:p>
            <a:r>
              <a:rPr lang="en-US" dirty="0"/>
              <a:t>CDC has a matrix for attributing deaths and a toolkit</a:t>
            </a:r>
          </a:p>
          <a:p>
            <a:r>
              <a:rPr lang="en-US" dirty="0"/>
              <a:t>Reporting of deaths after a disaster and through electronic death registration systems (EDRS)</a:t>
            </a:r>
          </a:p>
        </p:txBody>
      </p:sp>
      <p:sp>
        <p:nvSpPr>
          <p:cNvPr id="5" name="TextBox 4">
            <a:extLst>
              <a:ext uri="{FF2B5EF4-FFF2-40B4-BE49-F238E27FC236}">
                <a16:creationId xmlns:a16="http://schemas.microsoft.com/office/drawing/2014/main" id="{D0488F81-E7DE-4F13-9713-76B36DCCD4A3}"/>
              </a:ext>
            </a:extLst>
          </p:cNvPr>
          <p:cNvSpPr txBox="1"/>
          <p:nvPr/>
        </p:nvSpPr>
        <p:spPr>
          <a:xfrm>
            <a:off x="6477953" y="6344404"/>
            <a:ext cx="6097904" cy="369332"/>
          </a:xfrm>
          <a:prstGeom prst="rect">
            <a:avLst/>
          </a:prstGeom>
          <a:noFill/>
        </p:spPr>
        <p:txBody>
          <a:bodyPr wrap="square">
            <a:spAutoFit/>
          </a:bodyPr>
          <a:lstStyle/>
          <a:p>
            <a:r>
              <a:rPr lang="en-US" dirty="0"/>
              <a:t>https://www.cdc.gov/nceh/hsb/disaster/surveillance.htm</a:t>
            </a:r>
          </a:p>
        </p:txBody>
      </p:sp>
    </p:spTree>
    <p:extLst>
      <p:ext uri="{BB962C8B-B14F-4D97-AF65-F5344CB8AC3E}">
        <p14:creationId xmlns:p14="http://schemas.microsoft.com/office/powerpoint/2010/main" val="37054492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8D66A-F657-4FBA-A7B5-EEDD25619A5D}"/>
              </a:ext>
            </a:extLst>
          </p:cNvPr>
          <p:cNvSpPr>
            <a:spLocks noGrp="1"/>
          </p:cNvSpPr>
          <p:nvPr>
            <p:ph type="title"/>
          </p:nvPr>
        </p:nvSpPr>
        <p:spPr>
          <a:xfrm>
            <a:off x="1920240" y="300037"/>
            <a:ext cx="9989820" cy="1325563"/>
          </a:xfrm>
        </p:spPr>
        <p:txBody>
          <a:bodyPr>
            <a:normAutofit/>
          </a:bodyPr>
          <a:lstStyle/>
          <a:p>
            <a:r>
              <a:rPr lang="en-US" dirty="0"/>
              <a:t>Retrospective mortality surveillance: Oklahoma tornado</a:t>
            </a:r>
          </a:p>
        </p:txBody>
      </p:sp>
      <p:sp>
        <p:nvSpPr>
          <p:cNvPr id="3" name="Content Placeholder 2">
            <a:extLst>
              <a:ext uri="{FF2B5EF4-FFF2-40B4-BE49-F238E27FC236}">
                <a16:creationId xmlns:a16="http://schemas.microsoft.com/office/drawing/2014/main" id="{8466EA54-C94D-4A3D-9709-D3972C067D4F}"/>
              </a:ext>
            </a:extLst>
          </p:cNvPr>
          <p:cNvSpPr>
            <a:spLocks noGrp="1"/>
          </p:cNvSpPr>
          <p:nvPr>
            <p:ph idx="1"/>
          </p:nvPr>
        </p:nvSpPr>
        <p:spPr>
          <a:xfrm>
            <a:off x="1920240" y="2127232"/>
            <a:ext cx="9989820" cy="4667250"/>
          </a:xfrm>
        </p:spPr>
        <p:txBody>
          <a:bodyPr>
            <a:normAutofit lnSpcReduction="10000"/>
          </a:bodyPr>
          <a:lstStyle/>
          <a:p>
            <a:r>
              <a:rPr lang="en-US" altLang="en-US" sz="3000" dirty="0"/>
              <a:t>Intense review of medical records at 32 hospitals to:</a:t>
            </a:r>
          </a:p>
          <a:p>
            <a:pPr lvl="1"/>
            <a:r>
              <a:rPr lang="en-US" altLang="en-US" sz="2700" dirty="0"/>
              <a:t>assess tornado-related injuries and deaths, </a:t>
            </a:r>
          </a:p>
          <a:p>
            <a:pPr lvl="1"/>
            <a:r>
              <a:rPr lang="en-US" altLang="en-US" sz="2700" dirty="0"/>
              <a:t>identify populations impacted</a:t>
            </a:r>
          </a:p>
          <a:p>
            <a:pPr lvl="1"/>
            <a:r>
              <a:rPr lang="en-US" altLang="en-US" sz="2700" dirty="0"/>
              <a:t>protective actions taken</a:t>
            </a:r>
          </a:p>
          <a:p>
            <a:pPr marL="0" indent="0">
              <a:buNone/>
            </a:pPr>
            <a:endParaRPr lang="en-US" altLang="en-US" sz="3000" dirty="0"/>
          </a:p>
          <a:p>
            <a:r>
              <a:rPr lang="en-US" altLang="en-US" sz="3000" dirty="0"/>
              <a:t>Of 49 deaths and 755 injuries associated with the disaster:</a:t>
            </a:r>
          </a:p>
          <a:p>
            <a:pPr lvl="1"/>
            <a:r>
              <a:rPr lang="en-US" altLang="en-US" sz="2400" dirty="0"/>
              <a:t>336 injuries (45%) were directly related</a:t>
            </a:r>
          </a:p>
          <a:p>
            <a:pPr lvl="1"/>
            <a:r>
              <a:rPr lang="en-US" altLang="en-US" sz="2400" dirty="0"/>
              <a:t>419 injuries (55%) were indirect related</a:t>
            </a:r>
          </a:p>
          <a:p>
            <a:pPr lvl="1"/>
            <a:r>
              <a:rPr lang="en-US" altLang="en-US" sz="2400" dirty="0"/>
              <a:t>35% trying to get in or out of shelter</a:t>
            </a:r>
          </a:p>
          <a:p>
            <a:pPr lvl="1"/>
            <a:r>
              <a:rPr lang="en-US" altLang="en-US" sz="2400" dirty="0"/>
              <a:t>6% fleeing the area, 5% rescuing an animal or person</a:t>
            </a:r>
          </a:p>
          <a:p>
            <a:pPr lvl="1"/>
            <a:r>
              <a:rPr lang="en-US" altLang="en-US" sz="2400" dirty="0"/>
              <a:t>35% of hospital visits were for injuries during cleanup</a:t>
            </a:r>
          </a:p>
          <a:p>
            <a:endParaRPr lang="en-US" dirty="0"/>
          </a:p>
        </p:txBody>
      </p:sp>
    </p:spTree>
    <p:extLst>
      <p:ext uri="{BB962C8B-B14F-4D97-AF65-F5344CB8AC3E}">
        <p14:creationId xmlns:p14="http://schemas.microsoft.com/office/powerpoint/2010/main" val="11192635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ACE56-7E4E-4840-9AD1-D10D4CA4F06B}"/>
              </a:ext>
            </a:extLst>
          </p:cNvPr>
          <p:cNvSpPr>
            <a:spLocks noGrp="1"/>
          </p:cNvSpPr>
          <p:nvPr>
            <p:ph type="title"/>
          </p:nvPr>
        </p:nvSpPr>
        <p:spPr>
          <a:xfrm>
            <a:off x="7157885" y="136556"/>
            <a:ext cx="4788244" cy="2039651"/>
          </a:xfrm>
        </p:spPr>
        <p:txBody>
          <a:bodyPr>
            <a:noAutofit/>
          </a:bodyPr>
          <a:lstStyle/>
          <a:p>
            <a:pPr>
              <a:lnSpc>
                <a:spcPts val="4000"/>
              </a:lnSpc>
            </a:pPr>
            <a:r>
              <a:rPr lang="en-US" sz="3733" b="1" dirty="0">
                <a:solidFill>
                  <a:srgbClr val="003057"/>
                </a:solidFill>
                <a:latin typeface="Calibri" pitchFamily="34" charset="0"/>
              </a:rPr>
              <a:t>Assessment of chemical exposure (ACE) Toolkit</a:t>
            </a:r>
          </a:p>
        </p:txBody>
      </p:sp>
      <p:pic>
        <p:nvPicPr>
          <p:cNvPr id="4" name="Picture 3" descr="A picture of Assessment of chemical exposure (ACE) Workbook">
            <a:extLst>
              <a:ext uri="{FF2B5EF4-FFF2-40B4-BE49-F238E27FC236}">
                <a16:creationId xmlns:a16="http://schemas.microsoft.com/office/drawing/2014/main" id="{0B9A050A-6929-4355-8D26-76AF9370FA4D}"/>
              </a:ext>
            </a:extLst>
          </p:cNvPr>
          <p:cNvPicPr>
            <a:picLocks noChangeAspect="1"/>
          </p:cNvPicPr>
          <p:nvPr/>
        </p:nvPicPr>
        <p:blipFill rotWithShape="1">
          <a:blip r:embed="rId3"/>
          <a:srcRect b="16059"/>
          <a:stretch/>
        </p:blipFill>
        <p:spPr>
          <a:xfrm>
            <a:off x="20" y="10"/>
            <a:ext cx="6086621" cy="6857991"/>
          </a:xfrm>
          <a:prstGeom prst="rect">
            <a:avLst/>
          </a:prstGeom>
        </p:spPr>
      </p:pic>
      <p:sp>
        <p:nvSpPr>
          <p:cNvPr id="3" name="Content Placeholder 2">
            <a:extLst>
              <a:ext uri="{FF2B5EF4-FFF2-40B4-BE49-F238E27FC236}">
                <a16:creationId xmlns:a16="http://schemas.microsoft.com/office/drawing/2014/main" id="{370FD601-87A6-4074-9D72-FBF7F2BD8621}"/>
              </a:ext>
            </a:extLst>
          </p:cNvPr>
          <p:cNvSpPr>
            <a:spLocks noGrp="1"/>
          </p:cNvSpPr>
          <p:nvPr>
            <p:ph idx="1"/>
          </p:nvPr>
        </p:nvSpPr>
        <p:spPr>
          <a:xfrm>
            <a:off x="6900672" y="2640693"/>
            <a:ext cx="4486656" cy="3255252"/>
          </a:xfrm>
        </p:spPr>
        <p:txBody>
          <a:bodyPr>
            <a:normAutofit/>
          </a:bodyPr>
          <a:lstStyle/>
          <a:p>
            <a:pPr>
              <a:buClr>
                <a:srgbClr val="D22730"/>
              </a:buClr>
              <a:buFont typeface="Wingdings" panose="05000000000000000000" pitchFamily="2" charset="2"/>
              <a:buChar char="§"/>
            </a:pPr>
            <a:r>
              <a:rPr lang="en-US" sz="2400" dirty="0">
                <a:solidFill>
                  <a:srgbClr val="00213D"/>
                </a:solidFill>
              </a:rPr>
              <a:t>Toolkit</a:t>
            </a:r>
          </a:p>
          <a:p>
            <a:pPr>
              <a:buClr>
                <a:srgbClr val="D22730"/>
              </a:buClr>
              <a:buFont typeface="Wingdings" panose="05000000000000000000" pitchFamily="2" charset="2"/>
              <a:buChar char="§"/>
            </a:pPr>
            <a:r>
              <a:rPr lang="en-US" sz="2400" dirty="0">
                <a:solidFill>
                  <a:srgbClr val="00213D"/>
                </a:solidFill>
              </a:rPr>
              <a:t>Health impacts and root causes of exposure</a:t>
            </a:r>
          </a:p>
          <a:p>
            <a:pPr>
              <a:buClr>
                <a:srgbClr val="D22730"/>
              </a:buClr>
              <a:buFont typeface="Wingdings" panose="05000000000000000000" pitchFamily="2" charset="2"/>
              <a:buChar char="§"/>
            </a:pPr>
            <a:r>
              <a:rPr lang="en-US" sz="2400" dirty="0">
                <a:solidFill>
                  <a:srgbClr val="00213D"/>
                </a:solidFill>
              </a:rPr>
              <a:t>Focus on response from a health perspective</a:t>
            </a:r>
          </a:p>
          <a:p>
            <a:pPr>
              <a:buClr>
                <a:srgbClr val="D22730"/>
              </a:buClr>
              <a:buFont typeface="Wingdings" panose="05000000000000000000" pitchFamily="2" charset="2"/>
              <a:buChar char="§"/>
            </a:pPr>
            <a:r>
              <a:rPr lang="en-US" sz="2400" dirty="0">
                <a:solidFill>
                  <a:srgbClr val="00213D"/>
                </a:solidFill>
              </a:rPr>
              <a:t>Collaborate with multiple disciplines </a:t>
            </a:r>
          </a:p>
        </p:txBody>
      </p:sp>
    </p:spTree>
    <p:extLst>
      <p:ext uri="{BB962C8B-B14F-4D97-AF65-F5344CB8AC3E}">
        <p14:creationId xmlns:p14="http://schemas.microsoft.com/office/powerpoint/2010/main" val="8317067"/>
      </p:ext>
    </p:extLst>
  </p:cSld>
  <p:clrMapOvr>
    <a:masterClrMapping/>
  </p:clrMapOvr>
  <mc:AlternateContent xmlns:mc="http://schemas.openxmlformats.org/markup-compatibility/2006" xmlns:p14="http://schemas.microsoft.com/office/powerpoint/2010/main">
    <mc:Choice Requires="p14">
      <p:transition spd="slow" p14:dur="2000" advTm="116701"/>
    </mc:Choice>
    <mc:Fallback xmlns="">
      <p:transition spd="slow" advTm="116701"/>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31FBA-0579-4110-9931-28562E7E0ADC}"/>
              </a:ext>
            </a:extLst>
          </p:cNvPr>
          <p:cNvSpPr>
            <a:spLocks noGrp="1"/>
          </p:cNvSpPr>
          <p:nvPr>
            <p:ph type="title"/>
          </p:nvPr>
        </p:nvSpPr>
        <p:spPr>
          <a:xfrm>
            <a:off x="2183130" y="365125"/>
            <a:ext cx="9170670" cy="1325563"/>
          </a:xfrm>
        </p:spPr>
        <p:txBody>
          <a:bodyPr/>
          <a:lstStyle/>
          <a:p>
            <a:r>
              <a:rPr lang="en-US" dirty="0"/>
              <a:t>ACE following freight train derailment of chemical</a:t>
            </a:r>
          </a:p>
        </p:txBody>
      </p:sp>
      <p:sp>
        <p:nvSpPr>
          <p:cNvPr id="3" name="Content Placeholder 2">
            <a:extLst>
              <a:ext uri="{FF2B5EF4-FFF2-40B4-BE49-F238E27FC236}">
                <a16:creationId xmlns:a16="http://schemas.microsoft.com/office/drawing/2014/main" id="{B0385CC5-ABE5-46CC-9B5F-6059F67A6BB8}"/>
              </a:ext>
            </a:extLst>
          </p:cNvPr>
          <p:cNvSpPr>
            <a:spLocks noGrp="1"/>
          </p:cNvSpPr>
          <p:nvPr>
            <p:ph idx="1"/>
          </p:nvPr>
        </p:nvSpPr>
        <p:spPr>
          <a:xfrm>
            <a:off x="2057400" y="1687513"/>
            <a:ext cx="4766310" cy="4351338"/>
          </a:xfrm>
        </p:spPr>
        <p:txBody>
          <a:bodyPr>
            <a:normAutofit fontScale="92500"/>
          </a:bodyPr>
          <a:lstStyle/>
          <a:p>
            <a:r>
              <a:rPr lang="en-US" dirty="0"/>
              <a:t>Freight train carrying vinyl chloride derailed and NJ conducted ACE survey to gather information on community exposure, health impacts, and communication.</a:t>
            </a:r>
          </a:p>
          <a:p>
            <a:r>
              <a:rPr lang="en-US" dirty="0"/>
              <a:t>Provided situational awareness and monitoring of illness. </a:t>
            </a:r>
          </a:p>
          <a:p>
            <a:r>
              <a:rPr lang="en-US" dirty="0"/>
              <a:t>Informed best method for communicating with public about emergency. </a:t>
            </a:r>
          </a:p>
          <a:p>
            <a:endParaRPr lang="en-US" dirty="0"/>
          </a:p>
        </p:txBody>
      </p:sp>
      <p:pic>
        <p:nvPicPr>
          <p:cNvPr id="4" name="Picture 3" descr="Picture after a freight train derailment of chemical">
            <a:extLst>
              <a:ext uri="{FF2B5EF4-FFF2-40B4-BE49-F238E27FC236}">
                <a16:creationId xmlns:a16="http://schemas.microsoft.com/office/drawing/2014/main" id="{C1EF8864-86C4-40EE-B037-2C9FA7988119}"/>
              </a:ext>
            </a:extLst>
          </p:cNvPr>
          <p:cNvPicPr>
            <a:picLocks noChangeAspect="1"/>
          </p:cNvPicPr>
          <p:nvPr/>
        </p:nvPicPr>
        <p:blipFill>
          <a:blip r:embed="rId3"/>
          <a:stretch>
            <a:fillRect/>
          </a:stretch>
        </p:blipFill>
        <p:spPr>
          <a:xfrm>
            <a:off x="7425690" y="1770698"/>
            <a:ext cx="4394216" cy="2927032"/>
          </a:xfrm>
          <a:prstGeom prst="rect">
            <a:avLst/>
          </a:prstGeom>
        </p:spPr>
      </p:pic>
    </p:spTree>
    <p:extLst>
      <p:ext uri="{BB962C8B-B14F-4D97-AF65-F5344CB8AC3E}">
        <p14:creationId xmlns:p14="http://schemas.microsoft.com/office/powerpoint/2010/main" val="5284765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2080260" y="266358"/>
            <a:ext cx="6661668" cy="994172"/>
          </a:xfrm>
        </p:spPr>
        <p:txBody>
          <a:bodyPr>
            <a:normAutofit/>
          </a:bodyPr>
          <a:lstStyle/>
          <a:p>
            <a:pPr eaLnBrk="1" hangingPunct="1"/>
            <a:r>
              <a:rPr lang="en-US" altLang="en-US" b="1" dirty="0">
                <a:cs typeface="Arial" panose="020B0604020202020204" pitchFamily="34" charset="0"/>
              </a:rPr>
              <a:t>Epidemiologic studies</a:t>
            </a:r>
          </a:p>
        </p:txBody>
      </p:sp>
      <p:sp>
        <p:nvSpPr>
          <p:cNvPr id="71683" name="Content Placeholder 2"/>
          <p:cNvSpPr>
            <a:spLocks noGrp="1"/>
          </p:cNvSpPr>
          <p:nvPr>
            <p:ph idx="1"/>
          </p:nvPr>
        </p:nvSpPr>
        <p:spPr>
          <a:xfrm>
            <a:off x="1704145" y="1354854"/>
            <a:ext cx="8712037" cy="3911877"/>
          </a:xfrm>
        </p:spPr>
        <p:txBody>
          <a:bodyPr>
            <a:normAutofit/>
          </a:bodyPr>
          <a:lstStyle/>
          <a:p>
            <a:r>
              <a:rPr lang="en-US" altLang="en-US" dirty="0">
                <a:latin typeface="Arial" panose="020B0604020202020204" pitchFamily="34" charset="0"/>
                <a:cs typeface="Arial" panose="020B0604020202020204" pitchFamily="34" charset="0"/>
              </a:rPr>
              <a:t>In 1990s, Oklahoma conducted a study of causes of fatal and non-fatal injuries associated with tornados</a:t>
            </a:r>
          </a:p>
          <a:p>
            <a:pPr lvl="1"/>
            <a:r>
              <a:rPr lang="en-US" altLang="en-US" dirty="0">
                <a:latin typeface="Arial" panose="020B0604020202020204" pitchFamily="34" charset="0"/>
                <a:cs typeface="Arial" panose="020B0604020202020204" pitchFamily="34" charset="0"/>
              </a:rPr>
              <a:t>Increase risk of death and injury among people seeking shelter under freeway overpasses &amp; in shelters with wooden doors</a:t>
            </a:r>
          </a:p>
          <a:p>
            <a:pPr lvl="1"/>
            <a:r>
              <a:rPr lang="en-US" altLang="en-US" dirty="0">
                <a:latin typeface="Arial" panose="020B0604020202020204" pitchFamily="34" charset="0"/>
                <a:cs typeface="Arial" panose="020B0604020202020204" pitchFamily="34" charset="0"/>
              </a:rPr>
              <a:t>Recommended changes in education and construction standards</a:t>
            </a:r>
          </a:p>
          <a:p>
            <a:endParaRPr lang="en-US" altLang="en-US" sz="2400" dirty="0"/>
          </a:p>
        </p:txBody>
      </p:sp>
      <p:pic>
        <p:nvPicPr>
          <p:cNvPr id="7168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05272" y="4060259"/>
            <a:ext cx="4824067" cy="2412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99904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a:xfrm>
            <a:off x="1706166" y="170736"/>
            <a:ext cx="7037784" cy="994172"/>
          </a:xfrm>
        </p:spPr>
        <p:txBody>
          <a:bodyPr>
            <a:normAutofit/>
          </a:bodyPr>
          <a:lstStyle/>
          <a:p>
            <a:pPr eaLnBrk="1" hangingPunct="1"/>
            <a:r>
              <a:rPr lang="en-US" altLang="en-US" sz="3700" dirty="0">
                <a:solidFill>
                  <a:srgbClr val="1B3473"/>
                </a:solidFill>
                <a:latin typeface="Arial" panose="020B0604020202020204" pitchFamily="34" charset="0"/>
                <a:cs typeface="Arial" panose="020B0604020202020204" pitchFamily="34" charset="0"/>
              </a:rPr>
              <a:t>Evaluation studies</a:t>
            </a:r>
          </a:p>
        </p:txBody>
      </p:sp>
      <p:sp>
        <p:nvSpPr>
          <p:cNvPr id="72707" name="Content Placeholder 2"/>
          <p:cNvSpPr>
            <a:spLocks noGrp="1"/>
          </p:cNvSpPr>
          <p:nvPr>
            <p:ph idx="1"/>
          </p:nvPr>
        </p:nvSpPr>
        <p:spPr>
          <a:xfrm>
            <a:off x="1706167" y="1450421"/>
            <a:ext cx="4532709" cy="4121704"/>
          </a:xfrm>
        </p:spPr>
        <p:txBody>
          <a:bodyPr>
            <a:noAutofit/>
          </a:bodyPr>
          <a:lstStyle/>
          <a:p>
            <a:r>
              <a:rPr lang="en-US" altLang="en-US" dirty="0">
                <a:solidFill>
                  <a:srgbClr val="1B3473"/>
                </a:solidFill>
                <a:latin typeface="Arial" panose="020B0604020202020204" pitchFamily="34" charset="0"/>
                <a:cs typeface="Arial" panose="020B0604020202020204" pitchFamily="34" charset="0"/>
              </a:rPr>
              <a:t>May be applied at different phases of disaster management cycle to assess response actions or interventions</a:t>
            </a:r>
          </a:p>
          <a:p>
            <a:r>
              <a:rPr lang="en-US" altLang="en-US" dirty="0">
                <a:solidFill>
                  <a:srgbClr val="1B3473"/>
                </a:solidFill>
                <a:latin typeface="Arial" panose="020B0604020202020204" pitchFamily="34" charset="0"/>
                <a:cs typeface="Arial" panose="020B0604020202020204" pitchFamily="34" charset="0"/>
              </a:rPr>
              <a:t>Often provides information about efficient, efficacious, and cost-effective actions during response and recovery</a:t>
            </a:r>
          </a:p>
        </p:txBody>
      </p:sp>
      <p:pic>
        <p:nvPicPr>
          <p:cNvPr id="4" name="Content Placeholder 6" descr="genlab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8876" y="1450421"/>
            <a:ext cx="4406505" cy="30054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8602117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B4EBD-0F7B-4A90-BE5C-94664A4B4723}"/>
              </a:ext>
            </a:extLst>
          </p:cNvPr>
          <p:cNvSpPr>
            <a:spLocks noGrp="1"/>
          </p:cNvSpPr>
          <p:nvPr>
            <p:ph type="title"/>
          </p:nvPr>
        </p:nvSpPr>
        <p:spPr>
          <a:xfrm>
            <a:off x="2068830" y="365125"/>
            <a:ext cx="9284970" cy="1325563"/>
          </a:xfrm>
        </p:spPr>
        <p:txBody>
          <a:bodyPr>
            <a:normAutofit/>
          </a:bodyPr>
          <a:lstStyle/>
          <a:p>
            <a:r>
              <a:rPr lang="en-US" sz="4400" dirty="0">
                <a:cs typeface="Arial" panose="020B0604020202020204" pitchFamily="34" charset="0"/>
              </a:rPr>
              <a:t>Risk investigation:</a:t>
            </a:r>
            <a:br>
              <a:rPr lang="en-US" sz="4400" dirty="0">
                <a:cs typeface="Arial" panose="020B0604020202020204" pitchFamily="34" charset="0"/>
              </a:rPr>
            </a:br>
            <a:r>
              <a:rPr lang="en-US" sz="4400" dirty="0">
                <a:cs typeface="Arial" panose="020B0604020202020204" pitchFamily="34" charset="0"/>
              </a:rPr>
              <a:t>Hurricane Harvey hazardous exposures </a:t>
            </a:r>
            <a:endParaRPr lang="en-US" dirty="0"/>
          </a:p>
        </p:txBody>
      </p:sp>
      <p:sp>
        <p:nvSpPr>
          <p:cNvPr id="3" name="Content Placeholder 2">
            <a:extLst>
              <a:ext uri="{FF2B5EF4-FFF2-40B4-BE49-F238E27FC236}">
                <a16:creationId xmlns:a16="http://schemas.microsoft.com/office/drawing/2014/main" id="{9C7E2EC3-3E38-4FE9-8E30-88ECDA03382C}"/>
              </a:ext>
            </a:extLst>
          </p:cNvPr>
          <p:cNvSpPr>
            <a:spLocks noGrp="1"/>
          </p:cNvSpPr>
          <p:nvPr>
            <p:ph idx="1"/>
          </p:nvPr>
        </p:nvSpPr>
        <p:spPr>
          <a:xfrm>
            <a:off x="1851660" y="1825624"/>
            <a:ext cx="6995160" cy="5032375"/>
          </a:xfrm>
        </p:spPr>
        <p:txBody>
          <a:bodyPr>
            <a:normAutofit fontScale="92500" lnSpcReduction="10000"/>
          </a:bodyPr>
          <a:lstStyle/>
          <a:p>
            <a:r>
              <a:rPr lang="en-US" dirty="0">
                <a:latin typeface="Arial" panose="020B0604020202020204" pitchFamily="34" charset="0"/>
                <a:cs typeface="Arial" panose="020B0604020202020204" pitchFamily="34" charset="0"/>
              </a:rPr>
              <a:t>13 hazardous waste sites flooded</a:t>
            </a:r>
          </a:p>
          <a:p>
            <a:r>
              <a:rPr lang="en-US" dirty="0">
                <a:latin typeface="Arial" panose="020B0604020202020204" pitchFamily="34" charset="0"/>
                <a:cs typeface="Arial" panose="020B0604020202020204" pitchFamily="34" charset="0"/>
              </a:rPr>
              <a:t>People in nearby Houston communities potentially exposed</a:t>
            </a:r>
          </a:p>
          <a:p>
            <a:r>
              <a:rPr lang="en-US" dirty="0">
                <a:latin typeface="Arial" panose="020B0604020202020204" pitchFamily="34" charset="0"/>
                <a:cs typeface="Arial" panose="020B0604020202020204" pitchFamily="34" charset="0"/>
              </a:rPr>
              <a:t>Passive Wristband Samplers deployed to measure exposures</a:t>
            </a:r>
          </a:p>
          <a:p>
            <a:pPr lvl="1"/>
            <a:r>
              <a:rPr lang="en-US" dirty="0">
                <a:latin typeface="Arial" panose="020B0604020202020204" pitchFamily="34" charset="0"/>
                <a:cs typeface="Arial" panose="020B0604020202020204" pitchFamily="34" charset="0"/>
              </a:rPr>
              <a:t>Residents wear for 7 days</a:t>
            </a:r>
          </a:p>
          <a:p>
            <a:pPr lvl="1"/>
            <a:r>
              <a:rPr lang="en-US" dirty="0">
                <a:latin typeface="Arial" panose="020B0604020202020204" pitchFamily="34" charset="0"/>
                <a:cs typeface="Arial" panose="020B0604020202020204" pitchFamily="34" charset="0"/>
              </a:rPr>
              <a:t>Return by mail</a:t>
            </a:r>
          </a:p>
          <a:p>
            <a:pPr lvl="1"/>
            <a:r>
              <a:rPr lang="en-US" dirty="0">
                <a:latin typeface="Arial" panose="020B0604020202020204" pitchFamily="34" charset="0"/>
                <a:cs typeface="Arial" panose="020B0604020202020204" pitchFamily="34" charset="0"/>
              </a:rPr>
              <a:t>Bands can detect &gt; 1,500 chemicals</a:t>
            </a:r>
          </a:p>
          <a:p>
            <a:r>
              <a:rPr lang="en-US" dirty="0">
                <a:latin typeface="Arial" panose="020B0604020202020204" pitchFamily="34" charset="0"/>
                <a:cs typeface="Arial" panose="020B0604020202020204" pitchFamily="34" charset="0"/>
              </a:rPr>
              <a:t>Research partnership with</a:t>
            </a:r>
          </a:p>
          <a:p>
            <a:pPr lvl="1"/>
            <a:r>
              <a:rPr lang="en-US" dirty="0">
                <a:latin typeface="Arial" panose="020B0604020202020204" pitchFamily="34" charset="0"/>
                <a:cs typeface="Arial" panose="020B0604020202020204" pitchFamily="34" charset="0"/>
              </a:rPr>
              <a:t>Oregon State University Superfund Research Program</a:t>
            </a:r>
          </a:p>
          <a:p>
            <a:pPr lvl="1"/>
            <a:r>
              <a:rPr lang="en-US" dirty="0">
                <a:latin typeface="Arial" panose="020B0604020202020204" pitchFamily="34" charset="0"/>
                <a:cs typeface="Arial" panose="020B0604020202020204" pitchFamily="34" charset="0"/>
              </a:rPr>
              <a:t>Texas A&amp;M</a:t>
            </a:r>
          </a:p>
          <a:p>
            <a:pPr lvl="1"/>
            <a:r>
              <a:rPr lang="en-US" dirty="0">
                <a:latin typeface="Arial" panose="020B0604020202020204" pitchFamily="34" charset="0"/>
                <a:cs typeface="Arial" panose="020B0604020202020204" pitchFamily="34" charset="0"/>
              </a:rPr>
              <a:t>UTHealth School of Public Health</a:t>
            </a:r>
          </a:p>
          <a:p>
            <a:pPr lvl="1"/>
            <a:r>
              <a:rPr lang="en-US" dirty="0">
                <a:latin typeface="Arial" panose="020B0604020202020204" pitchFamily="34" charset="0"/>
                <a:cs typeface="Arial" panose="020B0604020202020204" pitchFamily="34" charset="0"/>
              </a:rPr>
              <a:t>Baylor College of Medicine</a:t>
            </a:r>
          </a:p>
          <a:p>
            <a:endParaRPr lang="en-US" dirty="0"/>
          </a:p>
        </p:txBody>
      </p:sp>
      <p:grpSp>
        <p:nvGrpSpPr>
          <p:cNvPr id="4" name="Group 3">
            <a:extLst>
              <a:ext uri="{FF2B5EF4-FFF2-40B4-BE49-F238E27FC236}">
                <a16:creationId xmlns:a16="http://schemas.microsoft.com/office/drawing/2014/main" id="{70CB94F4-3849-4C26-A086-C03C59D113E0}"/>
              </a:ext>
            </a:extLst>
          </p:cNvPr>
          <p:cNvGrpSpPr/>
          <p:nvPr/>
        </p:nvGrpSpPr>
        <p:grpSpPr>
          <a:xfrm>
            <a:off x="8985266" y="1690688"/>
            <a:ext cx="3206734" cy="3555137"/>
            <a:chOff x="5357446" y="1731385"/>
            <a:chExt cx="3206734" cy="3555137"/>
          </a:xfrm>
        </p:grpSpPr>
        <p:pic>
          <p:nvPicPr>
            <p:cNvPr id="5" name="Picture 4">
              <a:extLst>
                <a:ext uri="{FF2B5EF4-FFF2-40B4-BE49-F238E27FC236}">
                  <a16:creationId xmlns:a16="http://schemas.microsoft.com/office/drawing/2014/main" id="{7B2DFE71-451D-492B-A839-FA618D27D19F}"/>
                </a:ext>
              </a:extLst>
            </p:cNvPr>
            <p:cNvPicPr>
              <a:picLocks noChangeAspect="1"/>
            </p:cNvPicPr>
            <p:nvPr/>
          </p:nvPicPr>
          <p:blipFill>
            <a:blip r:embed="rId3"/>
            <a:stretch>
              <a:fillRect/>
            </a:stretch>
          </p:blipFill>
          <p:spPr>
            <a:xfrm>
              <a:off x="5357446" y="2392640"/>
              <a:ext cx="3206734" cy="2893882"/>
            </a:xfrm>
            <a:prstGeom prst="rect">
              <a:avLst/>
            </a:prstGeom>
          </p:spPr>
        </p:pic>
        <p:pic>
          <p:nvPicPr>
            <p:cNvPr id="6" name="Picture 5">
              <a:extLst>
                <a:ext uri="{FF2B5EF4-FFF2-40B4-BE49-F238E27FC236}">
                  <a16:creationId xmlns:a16="http://schemas.microsoft.com/office/drawing/2014/main" id="{FA0BCC11-CADA-4916-B7F3-F0F8D1E9C9AE}"/>
                </a:ext>
              </a:extLst>
            </p:cNvPr>
            <p:cNvPicPr>
              <a:picLocks noChangeAspect="1"/>
            </p:cNvPicPr>
            <p:nvPr/>
          </p:nvPicPr>
          <p:blipFill>
            <a:blip r:embed="rId4"/>
            <a:stretch>
              <a:fillRect/>
            </a:stretch>
          </p:blipFill>
          <p:spPr>
            <a:xfrm>
              <a:off x="5357446" y="1731385"/>
              <a:ext cx="3206734" cy="661255"/>
            </a:xfrm>
            <a:prstGeom prst="rect">
              <a:avLst/>
            </a:prstGeom>
          </p:spPr>
        </p:pic>
      </p:grpSp>
    </p:spTree>
    <p:extLst>
      <p:ext uri="{BB962C8B-B14F-4D97-AF65-F5344CB8AC3E}">
        <p14:creationId xmlns:p14="http://schemas.microsoft.com/office/powerpoint/2010/main" val="32975695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1863090" y="179229"/>
            <a:ext cx="10328910" cy="994172"/>
          </a:xfrm>
        </p:spPr>
        <p:txBody>
          <a:bodyPr>
            <a:noAutofit/>
          </a:bodyPr>
          <a:lstStyle/>
          <a:p>
            <a:pPr eaLnBrk="1" hangingPunct="1"/>
            <a:r>
              <a:rPr lang="en-US" altLang="en-US" dirty="0">
                <a:cs typeface="Arial" panose="020B0604020202020204" pitchFamily="34" charset="0"/>
              </a:rPr>
              <a:t>Research During Emergencies: Disaster Research Response Program</a:t>
            </a:r>
          </a:p>
        </p:txBody>
      </p:sp>
      <p:sp>
        <p:nvSpPr>
          <p:cNvPr id="70659" name="Content Placeholder 2"/>
          <p:cNvSpPr>
            <a:spLocks noGrp="1"/>
          </p:cNvSpPr>
          <p:nvPr>
            <p:ph idx="1"/>
          </p:nvPr>
        </p:nvSpPr>
        <p:spPr>
          <a:xfrm>
            <a:off x="1781850" y="1621002"/>
            <a:ext cx="10585410" cy="4966684"/>
          </a:xfrm>
        </p:spPr>
        <p:txBody>
          <a:bodyPr>
            <a:normAutofit/>
          </a:bodyPr>
          <a:lstStyle/>
          <a:p>
            <a:r>
              <a:rPr lang="en-US" altLang="en-US" dirty="0">
                <a:cs typeface="Arial" panose="020B0604020202020204" pitchFamily="34" charset="0"/>
              </a:rPr>
              <a:t>National Institute of Environmental Health Sciences (NIEHS) identified the </a:t>
            </a:r>
            <a:r>
              <a:rPr lang="en-US" altLang="en-US" b="1" dirty="0">
                <a:cs typeface="Arial" panose="020B0604020202020204" pitchFamily="34" charset="0"/>
              </a:rPr>
              <a:t>need to rapidly perform critical health research during disaster response and recovery</a:t>
            </a:r>
          </a:p>
          <a:p>
            <a:endParaRPr lang="en-US" altLang="en-US" b="1" dirty="0">
              <a:cs typeface="Arial" panose="020B0604020202020204" pitchFamily="34" charset="0"/>
            </a:endParaRPr>
          </a:p>
          <a:p>
            <a:r>
              <a:rPr lang="en-US" altLang="en-US" dirty="0">
                <a:cs typeface="Arial" panose="020B0604020202020204" pitchFamily="34" charset="0"/>
              </a:rPr>
              <a:t>Program includes:</a:t>
            </a:r>
          </a:p>
          <a:p>
            <a:pPr lvl="1"/>
            <a:r>
              <a:rPr lang="en-US" altLang="en-US" sz="2800" dirty="0">
                <a:cs typeface="Arial" panose="020B0604020202020204" pitchFamily="34" charset="0"/>
              </a:rPr>
              <a:t>Ready-to-go data collection tools (database of surveys, forms, etc.)</a:t>
            </a:r>
          </a:p>
          <a:p>
            <a:pPr lvl="1"/>
            <a:r>
              <a:rPr lang="en-US" altLang="en-US" sz="2800" dirty="0">
                <a:cs typeface="Arial" panose="020B0604020202020204" pitchFamily="34" charset="0"/>
              </a:rPr>
              <a:t>Research protocols (IRB pre-approval)</a:t>
            </a:r>
          </a:p>
          <a:p>
            <a:pPr lvl="1"/>
            <a:r>
              <a:rPr lang="en-US" altLang="en-US" sz="2800" dirty="0">
                <a:cs typeface="Arial" panose="020B0604020202020204" pitchFamily="34" charset="0"/>
              </a:rPr>
              <a:t>Training and exercises</a:t>
            </a:r>
          </a:p>
          <a:p>
            <a:pPr lvl="1"/>
            <a:r>
              <a:rPr lang="en-US" altLang="en-US" sz="2800" dirty="0">
                <a:cs typeface="Arial" panose="020B0604020202020204" pitchFamily="34" charset="0"/>
              </a:rPr>
              <a:t>Network of trained research responders</a:t>
            </a:r>
          </a:p>
          <a:p>
            <a:endParaRPr lang="en-US" altLang="en-US" sz="2400" dirty="0"/>
          </a:p>
        </p:txBody>
      </p:sp>
      <p:sp>
        <p:nvSpPr>
          <p:cNvPr id="70660" name="TextBox 1"/>
          <p:cNvSpPr txBox="1">
            <a:spLocks noChangeArrowheads="1"/>
          </p:cNvSpPr>
          <p:nvPr/>
        </p:nvSpPr>
        <p:spPr bwMode="auto">
          <a:xfrm>
            <a:off x="4795591" y="6286223"/>
            <a:ext cx="7228769" cy="507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defTabSz="457200" eaLnBrk="1" hangingPunct="1">
              <a:defRPr/>
            </a:pPr>
            <a:r>
              <a:rPr lang="en-US" altLang="en-US" sz="1350" dirty="0">
                <a:solidFill>
                  <a:srgbClr val="585543"/>
                </a:solidFill>
              </a:rPr>
              <a:t>http://www.nationalacademies.org/hmd/Reports/2014/Enabling-Rapid-Sustainable-Public-Health-Research-During-Disasters.aspx</a:t>
            </a:r>
          </a:p>
        </p:txBody>
      </p:sp>
    </p:spTree>
    <p:extLst>
      <p:ext uri="{BB962C8B-B14F-4D97-AF65-F5344CB8AC3E}">
        <p14:creationId xmlns:p14="http://schemas.microsoft.com/office/powerpoint/2010/main" val="32245916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01CFB-7D68-4812-ABCB-BFD0047DF9F7}"/>
              </a:ext>
            </a:extLst>
          </p:cNvPr>
          <p:cNvSpPr>
            <a:spLocks noGrp="1"/>
          </p:cNvSpPr>
          <p:nvPr>
            <p:ph type="title"/>
          </p:nvPr>
        </p:nvSpPr>
        <p:spPr>
          <a:xfrm>
            <a:off x="2011680" y="365125"/>
            <a:ext cx="10180320" cy="1325563"/>
          </a:xfrm>
        </p:spPr>
        <p:txBody>
          <a:bodyPr/>
          <a:lstStyle/>
          <a:p>
            <a:r>
              <a:rPr lang="en-US" dirty="0"/>
              <a:t>Disaster Research Response DR2 Program</a:t>
            </a:r>
          </a:p>
        </p:txBody>
      </p:sp>
      <p:sp>
        <p:nvSpPr>
          <p:cNvPr id="3" name="Content Placeholder 2">
            <a:extLst>
              <a:ext uri="{FF2B5EF4-FFF2-40B4-BE49-F238E27FC236}">
                <a16:creationId xmlns:a16="http://schemas.microsoft.com/office/drawing/2014/main" id="{A0E836A0-A72D-49F8-B4CB-52B57A54CE6C}"/>
              </a:ext>
            </a:extLst>
          </p:cNvPr>
          <p:cNvSpPr>
            <a:spLocks noGrp="1"/>
          </p:cNvSpPr>
          <p:nvPr>
            <p:ph idx="1"/>
          </p:nvPr>
        </p:nvSpPr>
        <p:spPr>
          <a:xfrm>
            <a:off x="2011680" y="2007991"/>
            <a:ext cx="9963150" cy="5148737"/>
          </a:xfrm>
        </p:spPr>
        <p:txBody>
          <a:bodyPr>
            <a:noAutofit/>
          </a:bodyPr>
          <a:lstStyle/>
          <a:p>
            <a:r>
              <a:rPr lang="en-US" dirty="0">
                <a:solidFill>
                  <a:srgbClr val="4C4C4C"/>
                </a:solidFill>
              </a:rPr>
              <a:t>E</a:t>
            </a:r>
            <a:r>
              <a:rPr lang="en-US" b="0" i="0" dirty="0">
                <a:solidFill>
                  <a:srgbClr val="4C4C4C"/>
                </a:solidFill>
                <a:effectLst/>
              </a:rPr>
              <a:t>xamined households’ earthquake risk perceptions and their immediate response following the 2011 Christchurch Earthquake and the 2011 Tohoku Japan earthquake. </a:t>
            </a:r>
          </a:p>
        </p:txBody>
      </p:sp>
      <p:sp>
        <p:nvSpPr>
          <p:cNvPr id="5" name="TextBox 4">
            <a:extLst>
              <a:ext uri="{FF2B5EF4-FFF2-40B4-BE49-F238E27FC236}">
                <a16:creationId xmlns:a16="http://schemas.microsoft.com/office/drawing/2014/main" id="{E75873CF-5549-4431-9307-85C4E32D3FA8}"/>
              </a:ext>
            </a:extLst>
          </p:cNvPr>
          <p:cNvSpPr txBox="1"/>
          <p:nvPr/>
        </p:nvSpPr>
        <p:spPr>
          <a:xfrm>
            <a:off x="6565583" y="6470094"/>
            <a:ext cx="5626417" cy="369332"/>
          </a:xfrm>
          <a:prstGeom prst="rect">
            <a:avLst/>
          </a:prstGeom>
          <a:noFill/>
        </p:spPr>
        <p:txBody>
          <a:bodyPr wrap="square">
            <a:spAutoFit/>
          </a:bodyPr>
          <a:lstStyle/>
          <a:p>
            <a:r>
              <a:rPr lang="en-US" dirty="0"/>
              <a:t>https://tools.niehs.nih.gov/dr2/index.cfm/resource/24301</a:t>
            </a:r>
          </a:p>
        </p:txBody>
      </p:sp>
    </p:spTree>
    <p:extLst>
      <p:ext uri="{BB962C8B-B14F-4D97-AF65-F5344CB8AC3E}">
        <p14:creationId xmlns:p14="http://schemas.microsoft.com/office/powerpoint/2010/main" val="38115525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051F-B183-6AA1-27B4-23A10CB08887}"/>
              </a:ext>
            </a:extLst>
          </p:cNvPr>
          <p:cNvSpPr>
            <a:spLocks noGrp="1"/>
          </p:cNvSpPr>
          <p:nvPr>
            <p:ph type="title"/>
          </p:nvPr>
        </p:nvSpPr>
        <p:spPr>
          <a:xfrm>
            <a:off x="1799516" y="1723841"/>
            <a:ext cx="10515600" cy="2852737"/>
          </a:xfrm>
        </p:spPr>
        <p:txBody>
          <a:bodyPr/>
          <a:lstStyle/>
          <a:p>
            <a:r>
              <a:rPr lang="en-US" dirty="0"/>
              <a:t>Disaster Epidemiology at CSTE</a:t>
            </a:r>
          </a:p>
        </p:txBody>
      </p:sp>
      <p:pic>
        <p:nvPicPr>
          <p:cNvPr id="5" name="Picture 4" descr="A picture containing text, clipart&#10;&#10;Description automatically generated">
            <a:extLst>
              <a:ext uri="{FF2B5EF4-FFF2-40B4-BE49-F238E27FC236}">
                <a16:creationId xmlns:a16="http://schemas.microsoft.com/office/drawing/2014/main" id="{E58F6E23-E5D5-9B9D-9227-7C8E710AFF6B}"/>
              </a:ext>
            </a:extLst>
          </p:cNvPr>
          <p:cNvPicPr>
            <a:picLocks noChangeAspect="1"/>
          </p:cNvPicPr>
          <p:nvPr/>
        </p:nvPicPr>
        <p:blipFill>
          <a:blip r:embed="rId2"/>
          <a:stretch>
            <a:fillRect/>
          </a:stretch>
        </p:blipFill>
        <p:spPr>
          <a:xfrm>
            <a:off x="5096845" y="4847610"/>
            <a:ext cx="3461349" cy="1101338"/>
          </a:xfrm>
          <a:prstGeom prst="rect">
            <a:avLst/>
          </a:prstGeom>
        </p:spPr>
      </p:pic>
    </p:spTree>
    <p:extLst>
      <p:ext uri="{BB962C8B-B14F-4D97-AF65-F5344CB8AC3E}">
        <p14:creationId xmlns:p14="http://schemas.microsoft.com/office/powerpoint/2010/main" val="1233573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61657" y="365125"/>
            <a:ext cx="10515600" cy="1325563"/>
          </a:xfrm>
        </p:spPr>
        <p:txBody>
          <a:bodyPr/>
          <a:lstStyle/>
          <a:p>
            <a:r>
              <a:rPr lang="en-US" dirty="0"/>
              <a:t>CSTE Disaster Epidemiology Subcommittee</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4446871" y="1536867"/>
            <a:ext cx="7315201" cy="4351338"/>
          </a:xfrm>
        </p:spPr>
        <p:txBody>
          <a:bodyPr>
            <a:normAutofit fontScale="92500" lnSpcReduction="20000"/>
          </a:bodyPr>
          <a:lstStyle/>
          <a:p>
            <a:r>
              <a:rPr lang="en-US" dirty="0"/>
              <a:t>Strengthen capacity to respond to, prepare for and recover from disasters by integrating disaster epidemiology into the emergency management cycle</a:t>
            </a:r>
          </a:p>
          <a:p>
            <a:endParaRPr lang="en-US" dirty="0"/>
          </a:p>
          <a:p>
            <a:r>
              <a:rPr lang="en-US" dirty="0"/>
              <a:t>Help public health and emergency management leadership understand the essential role of disaster epidemiology </a:t>
            </a:r>
          </a:p>
          <a:p>
            <a:endParaRPr lang="en-US" dirty="0"/>
          </a:p>
          <a:p>
            <a:r>
              <a:rPr lang="en-US" dirty="0"/>
              <a:t>Identify a common set of capabilities to support the collection of epidemiologic data during emergency response situations </a:t>
            </a:r>
          </a:p>
          <a:p>
            <a:endParaRPr lang="en-US" dirty="0"/>
          </a:p>
        </p:txBody>
      </p:sp>
      <p:sp>
        <p:nvSpPr>
          <p:cNvPr id="4" name="TextBox 3">
            <a:extLst>
              <a:ext uri="{FF2B5EF4-FFF2-40B4-BE49-F238E27FC236}">
                <a16:creationId xmlns:a16="http://schemas.microsoft.com/office/drawing/2014/main" id="{93A67453-904B-1C32-3871-C05D1E407D88}"/>
              </a:ext>
            </a:extLst>
          </p:cNvPr>
          <p:cNvSpPr txBox="1"/>
          <p:nvPr/>
        </p:nvSpPr>
        <p:spPr>
          <a:xfrm>
            <a:off x="2308297" y="1988984"/>
            <a:ext cx="1724688" cy="923330"/>
          </a:xfrm>
          <a:prstGeom prst="rect">
            <a:avLst/>
          </a:prstGeom>
          <a:noFill/>
        </p:spPr>
        <p:txBody>
          <a:bodyPr wrap="square" rtlCol="0">
            <a:spAutoFit/>
          </a:bodyPr>
          <a:lstStyle/>
          <a:p>
            <a:r>
              <a:rPr lang="en-US" dirty="0">
                <a:solidFill>
                  <a:srgbClr val="FF0000"/>
                </a:solidFill>
              </a:rPr>
              <a:t>QR Code for </a:t>
            </a:r>
            <a:r>
              <a:rPr lang="en-US" dirty="0" err="1">
                <a:solidFill>
                  <a:srgbClr val="FF0000"/>
                </a:solidFill>
              </a:rPr>
              <a:t>SmartSheet</a:t>
            </a:r>
            <a:r>
              <a:rPr lang="en-US" dirty="0">
                <a:solidFill>
                  <a:srgbClr val="FF0000"/>
                </a:solidFill>
              </a:rPr>
              <a:t> Interest Form?</a:t>
            </a:r>
          </a:p>
        </p:txBody>
      </p:sp>
      <p:pic>
        <p:nvPicPr>
          <p:cNvPr id="6" name="Picture 5" descr="Logo&#10;&#10;Description automatically generated">
            <a:extLst>
              <a:ext uri="{FF2B5EF4-FFF2-40B4-BE49-F238E27FC236}">
                <a16:creationId xmlns:a16="http://schemas.microsoft.com/office/drawing/2014/main" id="{77F9ED0D-9739-C0DE-EED5-56EA9A1D9133}"/>
              </a:ext>
            </a:extLst>
          </p:cNvPr>
          <p:cNvPicPr>
            <a:picLocks noChangeAspect="1"/>
          </p:cNvPicPr>
          <p:nvPr/>
        </p:nvPicPr>
        <p:blipFill>
          <a:blip r:embed="rId2"/>
          <a:stretch>
            <a:fillRect/>
          </a:stretch>
        </p:blipFill>
        <p:spPr>
          <a:xfrm>
            <a:off x="2221669" y="4572000"/>
            <a:ext cx="1998943" cy="1737997"/>
          </a:xfrm>
          <a:prstGeom prst="rect">
            <a:avLst/>
          </a:prstGeom>
        </p:spPr>
      </p:pic>
      <p:sp>
        <p:nvSpPr>
          <p:cNvPr id="8" name="TextBox 7">
            <a:extLst>
              <a:ext uri="{FF2B5EF4-FFF2-40B4-BE49-F238E27FC236}">
                <a16:creationId xmlns:a16="http://schemas.microsoft.com/office/drawing/2014/main" id="{1747C650-5937-2AC3-1ADA-80A15E152ACE}"/>
              </a:ext>
            </a:extLst>
          </p:cNvPr>
          <p:cNvSpPr txBox="1"/>
          <p:nvPr/>
        </p:nvSpPr>
        <p:spPr>
          <a:xfrm>
            <a:off x="8791142" y="6351524"/>
            <a:ext cx="3400858" cy="369332"/>
          </a:xfrm>
          <a:prstGeom prst="rect">
            <a:avLst/>
          </a:prstGeom>
          <a:noFill/>
        </p:spPr>
        <p:txBody>
          <a:bodyPr wrap="square">
            <a:spAutoFit/>
          </a:bodyPr>
          <a:lstStyle/>
          <a:p>
            <a:r>
              <a:rPr lang="en-US" b="0" i="0" u="none" strike="noStrike" dirty="0">
                <a:solidFill>
                  <a:schemeClr val="accent1"/>
                </a:solidFill>
                <a:effectLst/>
              </a:rPr>
              <a:t>www.cste.org/group/DisasterEpi</a:t>
            </a:r>
            <a:endParaRPr lang="en-US" dirty="0">
              <a:solidFill>
                <a:schemeClr val="accent1"/>
              </a:solidFill>
            </a:endParaRPr>
          </a:p>
        </p:txBody>
      </p:sp>
    </p:spTree>
    <p:extLst>
      <p:ext uri="{BB962C8B-B14F-4D97-AF65-F5344CB8AC3E}">
        <p14:creationId xmlns:p14="http://schemas.microsoft.com/office/powerpoint/2010/main" val="5032151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61657" y="365125"/>
            <a:ext cx="10515600" cy="1325563"/>
          </a:xfrm>
        </p:spPr>
        <p:txBody>
          <a:bodyPr/>
          <a:lstStyle/>
          <a:p>
            <a:r>
              <a:rPr lang="en-US" dirty="0"/>
              <a:t>CSTE Disaster Epidemiology Resources </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61656" y="1825625"/>
            <a:ext cx="6079185" cy="4351338"/>
          </a:xfrm>
        </p:spPr>
        <p:txBody>
          <a:bodyPr>
            <a:normAutofit fontScale="92500" lnSpcReduction="20000"/>
          </a:bodyPr>
          <a:lstStyle/>
          <a:p>
            <a:r>
              <a:rPr lang="en-US" dirty="0"/>
              <a:t>CSTE Disaster Epidemiology Resource Repository: </a:t>
            </a:r>
            <a:r>
              <a:rPr lang="en-US" dirty="0">
                <a:hlinkClick r:id="rId2"/>
              </a:rPr>
              <a:t>https://www.cste.org/page/epidisaster</a:t>
            </a:r>
            <a:r>
              <a:rPr lang="en-US" dirty="0"/>
              <a:t> </a:t>
            </a:r>
          </a:p>
          <a:p>
            <a:endParaRPr lang="en-US" sz="2000" dirty="0"/>
          </a:p>
          <a:p>
            <a:r>
              <a:rPr lang="en-US" dirty="0"/>
              <a:t>CSTE Disaster Epidemiology Resource Guide: </a:t>
            </a:r>
            <a:r>
              <a:rPr lang="en-US" dirty="0">
                <a:hlinkClick r:id="rId3"/>
              </a:rPr>
              <a:t>https://cdn.ymaws.com/www.cste.org/resource/resmgr/disasterepi/DE_Resource_Guide_Final_v3.pdf</a:t>
            </a:r>
            <a:r>
              <a:rPr lang="en-US" dirty="0"/>
              <a:t> </a:t>
            </a:r>
          </a:p>
          <a:p>
            <a:pPr lvl="1"/>
            <a:r>
              <a:rPr lang="en-US" dirty="0"/>
              <a:t>Living document</a:t>
            </a:r>
          </a:p>
          <a:p>
            <a:pPr lvl="1"/>
            <a:r>
              <a:rPr lang="en-US" dirty="0"/>
              <a:t>Published in 2021</a:t>
            </a:r>
          </a:p>
          <a:p>
            <a:pPr lvl="1"/>
            <a:r>
              <a:rPr lang="en-US" dirty="0"/>
              <a:t>Overview of disaster epi methods and tools with real-world examples </a:t>
            </a:r>
          </a:p>
          <a:p>
            <a:endParaRPr lang="en-US" dirty="0"/>
          </a:p>
        </p:txBody>
      </p:sp>
      <p:pic>
        <p:nvPicPr>
          <p:cNvPr id="4" name="Picture 3" descr="Diagram&#10;&#10;Description automatically generated">
            <a:extLst>
              <a:ext uri="{FF2B5EF4-FFF2-40B4-BE49-F238E27FC236}">
                <a16:creationId xmlns:a16="http://schemas.microsoft.com/office/drawing/2014/main" id="{F356470A-CF1A-59BD-C353-08134B0E21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50470" y="1825625"/>
            <a:ext cx="2826591" cy="3929196"/>
          </a:xfrm>
          <a:prstGeom prst="rect">
            <a:avLst/>
          </a:prstGeom>
        </p:spPr>
      </p:pic>
    </p:spTree>
    <p:extLst>
      <p:ext uri="{BB962C8B-B14F-4D97-AF65-F5344CB8AC3E}">
        <p14:creationId xmlns:p14="http://schemas.microsoft.com/office/powerpoint/2010/main" val="19018241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61656" y="365125"/>
            <a:ext cx="11477154" cy="1325563"/>
          </a:xfrm>
        </p:spPr>
        <p:txBody>
          <a:bodyPr>
            <a:normAutofit/>
          </a:bodyPr>
          <a:lstStyle/>
          <a:p>
            <a:r>
              <a:rPr lang="en-US" dirty="0"/>
              <a:t>14</a:t>
            </a:r>
            <a:r>
              <a:rPr lang="en-US" baseline="30000" dirty="0"/>
              <a:t>th</a:t>
            </a:r>
            <a:r>
              <a:rPr lang="en-US" dirty="0"/>
              <a:t> Annual CSTE Disaster Epidemiology Workshop </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61656" y="1984239"/>
            <a:ext cx="9433550" cy="4575175"/>
          </a:xfrm>
        </p:spPr>
        <p:txBody>
          <a:bodyPr>
            <a:normAutofit/>
          </a:bodyPr>
          <a:lstStyle/>
          <a:p>
            <a:r>
              <a:rPr lang="en-US" dirty="0"/>
              <a:t>May 16 – 18, 2023 via Zoom </a:t>
            </a:r>
          </a:p>
          <a:p>
            <a:pPr lvl="1"/>
            <a:r>
              <a:rPr lang="en-US" dirty="0"/>
              <a:t>Continuing education credits available </a:t>
            </a:r>
          </a:p>
          <a:p>
            <a:endParaRPr lang="en-US" dirty="0"/>
          </a:p>
          <a:p>
            <a:r>
              <a:rPr lang="en-US" dirty="0"/>
              <a:t>Day 1: An Introduction to Disaster Epidemiology </a:t>
            </a:r>
          </a:p>
          <a:p>
            <a:r>
              <a:rPr lang="en-US" dirty="0"/>
              <a:t>Day 2: Disaster Epidemiology in the Field: Activities and Partnerships </a:t>
            </a:r>
          </a:p>
          <a:p>
            <a:r>
              <a:rPr lang="en-US" dirty="0"/>
              <a:t>Day 3: Incorporating and Modernizing Data in Disaster Epidemiology </a:t>
            </a:r>
          </a:p>
          <a:p>
            <a:endParaRPr lang="en-US" dirty="0"/>
          </a:p>
          <a:p>
            <a:endParaRPr lang="en-US" dirty="0"/>
          </a:p>
        </p:txBody>
      </p:sp>
      <p:sp>
        <p:nvSpPr>
          <p:cNvPr id="4" name="TextBox 3">
            <a:extLst>
              <a:ext uri="{FF2B5EF4-FFF2-40B4-BE49-F238E27FC236}">
                <a16:creationId xmlns:a16="http://schemas.microsoft.com/office/drawing/2014/main" id="{533D0154-99DA-B5AC-1468-E9D698E9A76C}"/>
              </a:ext>
            </a:extLst>
          </p:cNvPr>
          <p:cNvSpPr txBox="1"/>
          <p:nvPr/>
        </p:nvSpPr>
        <p:spPr>
          <a:xfrm>
            <a:off x="10215282" y="1984239"/>
            <a:ext cx="1577130" cy="923330"/>
          </a:xfrm>
          <a:prstGeom prst="rect">
            <a:avLst/>
          </a:prstGeom>
          <a:noFill/>
        </p:spPr>
        <p:txBody>
          <a:bodyPr wrap="square" rtlCol="0">
            <a:spAutoFit/>
          </a:bodyPr>
          <a:lstStyle/>
          <a:p>
            <a:r>
              <a:rPr lang="en-US" dirty="0">
                <a:solidFill>
                  <a:srgbClr val="FF0000"/>
                </a:solidFill>
              </a:rPr>
              <a:t>QR Code for Registration/ CSTE LEARN ?</a:t>
            </a:r>
          </a:p>
        </p:txBody>
      </p:sp>
      <p:pic>
        <p:nvPicPr>
          <p:cNvPr id="10" name="Picture 9" descr="A picture containing text, clipart&#10;&#10;Description automatically generated">
            <a:extLst>
              <a:ext uri="{FF2B5EF4-FFF2-40B4-BE49-F238E27FC236}">
                <a16:creationId xmlns:a16="http://schemas.microsoft.com/office/drawing/2014/main" id="{4FAA3797-E13B-7E1B-202D-9E2D89905DA8}"/>
              </a:ext>
            </a:extLst>
          </p:cNvPr>
          <p:cNvPicPr>
            <a:picLocks noChangeAspect="1"/>
          </p:cNvPicPr>
          <p:nvPr/>
        </p:nvPicPr>
        <p:blipFill>
          <a:blip r:embed="rId3"/>
          <a:stretch>
            <a:fillRect/>
          </a:stretch>
        </p:blipFill>
        <p:spPr>
          <a:xfrm>
            <a:off x="8599668" y="5626294"/>
            <a:ext cx="3461349" cy="1101338"/>
          </a:xfrm>
          <a:prstGeom prst="rect">
            <a:avLst/>
          </a:prstGeom>
        </p:spPr>
      </p:pic>
    </p:spTree>
    <p:extLst>
      <p:ext uri="{BB962C8B-B14F-4D97-AF65-F5344CB8AC3E}">
        <p14:creationId xmlns:p14="http://schemas.microsoft.com/office/powerpoint/2010/main" val="25075713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A65A6-0C47-2CD2-C995-E5C4ED349982}"/>
              </a:ext>
            </a:extLst>
          </p:cNvPr>
          <p:cNvSpPr>
            <a:spLocks noGrp="1"/>
          </p:cNvSpPr>
          <p:nvPr>
            <p:ph type="title"/>
          </p:nvPr>
        </p:nvSpPr>
        <p:spPr>
          <a:xfrm>
            <a:off x="1796584" y="1550347"/>
            <a:ext cx="10515600" cy="2852737"/>
          </a:xfrm>
        </p:spPr>
        <p:txBody>
          <a:bodyPr/>
          <a:lstStyle/>
          <a:p>
            <a:r>
              <a:rPr lang="en-US" dirty="0"/>
              <a:t>Discussion and Engagement</a:t>
            </a:r>
          </a:p>
        </p:txBody>
      </p:sp>
      <p:sp>
        <p:nvSpPr>
          <p:cNvPr id="3" name="Text Placeholder 2">
            <a:extLst>
              <a:ext uri="{FF2B5EF4-FFF2-40B4-BE49-F238E27FC236}">
                <a16:creationId xmlns:a16="http://schemas.microsoft.com/office/drawing/2014/main" id="{A7F086A5-BB44-9EA3-BC41-34F48547940D}"/>
              </a:ext>
            </a:extLst>
          </p:cNvPr>
          <p:cNvSpPr>
            <a:spLocks noGrp="1"/>
          </p:cNvSpPr>
          <p:nvPr>
            <p:ph type="body" idx="1"/>
          </p:nvPr>
        </p:nvSpPr>
        <p:spPr>
          <a:xfrm>
            <a:off x="1796584" y="4606926"/>
            <a:ext cx="10515600" cy="1500187"/>
          </a:xfrm>
        </p:spPr>
        <p:txBody>
          <a:bodyPr/>
          <a:lstStyle/>
          <a:p>
            <a:endParaRPr lang="en-US" dirty="0"/>
          </a:p>
        </p:txBody>
      </p:sp>
      <p:sp>
        <p:nvSpPr>
          <p:cNvPr id="4" name="TextBox 3">
            <a:extLst>
              <a:ext uri="{FF2B5EF4-FFF2-40B4-BE49-F238E27FC236}">
                <a16:creationId xmlns:a16="http://schemas.microsoft.com/office/drawing/2014/main" id="{B45ACA9E-4420-84EC-61D6-337B1E8BAAB5}"/>
              </a:ext>
            </a:extLst>
          </p:cNvPr>
          <p:cNvSpPr txBox="1"/>
          <p:nvPr/>
        </p:nvSpPr>
        <p:spPr>
          <a:xfrm>
            <a:off x="9043332" y="570451"/>
            <a:ext cx="1098958" cy="646331"/>
          </a:xfrm>
          <a:prstGeom prst="rect">
            <a:avLst/>
          </a:prstGeom>
          <a:noFill/>
        </p:spPr>
        <p:txBody>
          <a:bodyPr wrap="square" rtlCol="0">
            <a:spAutoFit/>
          </a:bodyPr>
          <a:lstStyle/>
          <a:p>
            <a:r>
              <a:rPr lang="en-US" dirty="0">
                <a:solidFill>
                  <a:srgbClr val="FF0000"/>
                </a:solidFill>
              </a:rPr>
              <a:t>~35 minutes</a:t>
            </a:r>
          </a:p>
        </p:txBody>
      </p:sp>
    </p:spTree>
    <p:extLst>
      <p:ext uri="{BB962C8B-B14F-4D97-AF65-F5344CB8AC3E}">
        <p14:creationId xmlns:p14="http://schemas.microsoft.com/office/powerpoint/2010/main" val="29448481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a:xfrm>
            <a:off x="1752600" y="403079"/>
            <a:ext cx="10515600" cy="1325563"/>
          </a:xfrm>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a:xfrm>
            <a:off x="1752600" y="1822449"/>
            <a:ext cx="10515600" cy="4799732"/>
          </a:xfrm>
        </p:spPr>
        <p:txBody>
          <a:bodyPr>
            <a:normAutofit/>
          </a:bodyPr>
          <a:lstStyle/>
          <a:p>
            <a:endParaRPr lang="en-US" dirty="0"/>
          </a:p>
          <a:p>
            <a:r>
              <a:rPr lang="en-US" dirty="0"/>
              <a:t>How will you use Disaster Epidemiology Tools and Methods to assist in recovery operations in your jurisdiction? </a:t>
            </a:r>
          </a:p>
        </p:txBody>
      </p:sp>
    </p:spTree>
    <p:extLst>
      <p:ext uri="{BB962C8B-B14F-4D97-AF65-F5344CB8AC3E}">
        <p14:creationId xmlns:p14="http://schemas.microsoft.com/office/powerpoint/2010/main" val="7630492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a:xfrm>
            <a:off x="1752600" y="403079"/>
            <a:ext cx="10515600" cy="1325563"/>
          </a:xfrm>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a:xfrm>
            <a:off x="1752600" y="1822449"/>
            <a:ext cx="10515600" cy="4799732"/>
          </a:xfrm>
        </p:spPr>
        <p:txBody>
          <a:bodyPr>
            <a:normAutofit/>
          </a:bodyPr>
          <a:lstStyle/>
          <a:p>
            <a:endParaRPr lang="en-US" dirty="0"/>
          </a:p>
          <a:p>
            <a:r>
              <a:rPr lang="en-US" dirty="0"/>
              <a:t>How do you determine you’ve transitioned from acute response to long-term response and recovery operations? </a:t>
            </a:r>
          </a:p>
          <a:p>
            <a:pPr lvl="1"/>
            <a:r>
              <a:rPr lang="en-US" dirty="0"/>
              <a:t>Data triggers? </a:t>
            </a:r>
          </a:p>
          <a:p>
            <a:pPr lvl="1"/>
            <a:r>
              <a:rPr lang="en-US" dirty="0"/>
              <a:t>Policy decision? </a:t>
            </a:r>
          </a:p>
          <a:p>
            <a:pPr lvl="1"/>
            <a:r>
              <a:rPr lang="en-US" dirty="0"/>
              <a:t>Other.. </a:t>
            </a:r>
          </a:p>
          <a:p>
            <a:endParaRPr lang="en-US" dirty="0"/>
          </a:p>
        </p:txBody>
      </p:sp>
    </p:spTree>
    <p:extLst>
      <p:ext uri="{BB962C8B-B14F-4D97-AF65-F5344CB8AC3E}">
        <p14:creationId xmlns:p14="http://schemas.microsoft.com/office/powerpoint/2010/main" val="29320464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a:xfrm>
            <a:off x="1752600" y="403079"/>
            <a:ext cx="10515600" cy="1325563"/>
          </a:xfrm>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a:xfrm>
            <a:off x="1752600" y="1822449"/>
            <a:ext cx="10515600" cy="978503"/>
          </a:xfrm>
        </p:spPr>
        <p:txBody>
          <a:bodyPr>
            <a:normAutofit/>
          </a:bodyPr>
          <a:lstStyle/>
          <a:p>
            <a:r>
              <a:rPr lang="en-US" dirty="0"/>
              <a:t>What are your data sources during recovery operations? </a:t>
            </a:r>
          </a:p>
          <a:p>
            <a:endParaRPr lang="en-US" dirty="0"/>
          </a:p>
        </p:txBody>
      </p:sp>
    </p:spTree>
    <p:extLst>
      <p:ext uri="{BB962C8B-B14F-4D97-AF65-F5344CB8AC3E}">
        <p14:creationId xmlns:p14="http://schemas.microsoft.com/office/powerpoint/2010/main" val="30755472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D097-A996-402C-B2C3-D50162E8F143}"/>
              </a:ext>
            </a:extLst>
          </p:cNvPr>
          <p:cNvSpPr>
            <a:spLocks noGrp="1"/>
          </p:cNvSpPr>
          <p:nvPr>
            <p:ph type="title"/>
          </p:nvPr>
        </p:nvSpPr>
        <p:spPr>
          <a:xfrm>
            <a:off x="2103120" y="365125"/>
            <a:ext cx="9250680" cy="1325563"/>
          </a:xfrm>
        </p:spPr>
        <p:txBody>
          <a:bodyPr/>
          <a:lstStyle/>
          <a:p>
            <a:r>
              <a:rPr lang="en-US" dirty="0"/>
              <a:t>Discussion Questions</a:t>
            </a:r>
          </a:p>
        </p:txBody>
      </p:sp>
      <p:sp>
        <p:nvSpPr>
          <p:cNvPr id="3" name="Content Placeholder 2">
            <a:extLst>
              <a:ext uri="{FF2B5EF4-FFF2-40B4-BE49-F238E27FC236}">
                <a16:creationId xmlns:a16="http://schemas.microsoft.com/office/drawing/2014/main" id="{593B8DDD-6B74-4EB9-8330-8B5F5C7F6E57}"/>
              </a:ext>
            </a:extLst>
          </p:cNvPr>
          <p:cNvSpPr>
            <a:spLocks noGrp="1"/>
          </p:cNvSpPr>
          <p:nvPr>
            <p:ph idx="1"/>
          </p:nvPr>
        </p:nvSpPr>
        <p:spPr>
          <a:xfrm>
            <a:off x="2103120" y="1825625"/>
            <a:ext cx="9250680" cy="4351338"/>
          </a:xfrm>
        </p:spPr>
        <p:txBody>
          <a:bodyPr/>
          <a:lstStyle/>
          <a:p>
            <a:r>
              <a:rPr lang="en-US" dirty="0"/>
              <a:t>What are some data challenges in the recovery period?</a:t>
            </a:r>
          </a:p>
        </p:txBody>
      </p:sp>
    </p:spTree>
    <p:extLst>
      <p:ext uri="{BB962C8B-B14F-4D97-AF65-F5344CB8AC3E}">
        <p14:creationId xmlns:p14="http://schemas.microsoft.com/office/powerpoint/2010/main" val="38890849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a:xfrm>
            <a:off x="1752600" y="403079"/>
            <a:ext cx="10515600" cy="1325563"/>
          </a:xfrm>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a:xfrm>
            <a:off x="1752600" y="1822449"/>
            <a:ext cx="10515600" cy="4799732"/>
          </a:xfrm>
        </p:spPr>
        <p:txBody>
          <a:bodyPr>
            <a:normAutofit/>
          </a:bodyPr>
          <a:lstStyle/>
          <a:p>
            <a:r>
              <a:rPr lang="en-US" dirty="0"/>
              <a:t>What are community needs and challenges following an incident or disasters</a:t>
            </a:r>
          </a:p>
          <a:p>
            <a:pPr lvl="1"/>
            <a:r>
              <a:rPr lang="en-US" dirty="0"/>
              <a:t>Helpful data sources/types/sets? </a:t>
            </a:r>
          </a:p>
        </p:txBody>
      </p:sp>
    </p:spTree>
    <p:extLst>
      <p:ext uri="{BB962C8B-B14F-4D97-AF65-F5344CB8AC3E}">
        <p14:creationId xmlns:p14="http://schemas.microsoft.com/office/powerpoint/2010/main" val="37677890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A6121-DF57-3BC5-3FEC-177AF475BBBF}"/>
              </a:ext>
            </a:extLst>
          </p:cNvPr>
          <p:cNvSpPr>
            <a:spLocks noGrp="1"/>
          </p:cNvSpPr>
          <p:nvPr>
            <p:ph type="title"/>
          </p:nvPr>
        </p:nvSpPr>
        <p:spPr>
          <a:xfrm>
            <a:off x="1925052" y="1709738"/>
            <a:ext cx="9422397" cy="2852737"/>
          </a:xfrm>
        </p:spPr>
        <p:txBody>
          <a:bodyPr/>
          <a:lstStyle/>
          <a:p>
            <a:r>
              <a:rPr lang="en-US" dirty="0"/>
              <a:t>Disaster Epidemiology:</a:t>
            </a:r>
          </a:p>
        </p:txBody>
      </p:sp>
      <p:sp>
        <p:nvSpPr>
          <p:cNvPr id="3" name="Text Placeholder 2">
            <a:extLst>
              <a:ext uri="{FF2B5EF4-FFF2-40B4-BE49-F238E27FC236}">
                <a16:creationId xmlns:a16="http://schemas.microsoft.com/office/drawing/2014/main" id="{2042DA18-1D4A-8CCF-C94D-B57436384623}"/>
              </a:ext>
            </a:extLst>
          </p:cNvPr>
          <p:cNvSpPr>
            <a:spLocks noGrp="1"/>
          </p:cNvSpPr>
          <p:nvPr>
            <p:ph type="body" idx="1"/>
          </p:nvPr>
        </p:nvSpPr>
        <p:spPr>
          <a:xfrm>
            <a:off x="1925052" y="4597301"/>
            <a:ext cx="6766561" cy="1500187"/>
          </a:xfrm>
        </p:spPr>
        <p:txBody>
          <a:bodyPr/>
          <a:lstStyle/>
          <a:p>
            <a:r>
              <a:rPr lang="en-US" dirty="0"/>
              <a:t>Training Courses, Resources, and Toolkits</a:t>
            </a:r>
          </a:p>
        </p:txBody>
      </p:sp>
    </p:spTree>
    <p:extLst>
      <p:ext uri="{BB962C8B-B14F-4D97-AF65-F5344CB8AC3E}">
        <p14:creationId xmlns:p14="http://schemas.microsoft.com/office/powerpoint/2010/main" val="11826950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9D5C5-3FD6-4EE8-B05E-460704EDF4DB}"/>
              </a:ext>
            </a:extLst>
          </p:cNvPr>
          <p:cNvSpPr>
            <a:spLocks noGrp="1"/>
          </p:cNvSpPr>
          <p:nvPr>
            <p:ph type="title"/>
          </p:nvPr>
        </p:nvSpPr>
        <p:spPr>
          <a:xfrm>
            <a:off x="2231136" y="278892"/>
            <a:ext cx="7729728" cy="1188720"/>
          </a:xfrm>
        </p:spPr>
        <p:txBody>
          <a:bodyPr/>
          <a:lstStyle/>
          <a:p>
            <a:pPr>
              <a:lnSpc>
                <a:spcPts val="4000"/>
              </a:lnSpc>
            </a:pPr>
            <a:r>
              <a:rPr lang="en-US" sz="3733" b="1" dirty="0">
                <a:solidFill>
                  <a:srgbClr val="003057"/>
                </a:solidFill>
                <a:latin typeface="Calibri" pitchFamily="34" charset="0"/>
              </a:rPr>
              <a:t>Disaster Epidemiology Resources</a:t>
            </a:r>
          </a:p>
        </p:txBody>
      </p:sp>
      <p:grpSp>
        <p:nvGrpSpPr>
          <p:cNvPr id="7" name="Group 6" descr="An example of an article published in the American Journal of Public Health.">
            <a:extLst>
              <a:ext uri="{FF2B5EF4-FFF2-40B4-BE49-F238E27FC236}">
                <a16:creationId xmlns:a16="http://schemas.microsoft.com/office/drawing/2014/main" id="{983D2BAE-7207-44F8-841B-1C13283010CB}"/>
              </a:ext>
            </a:extLst>
          </p:cNvPr>
          <p:cNvGrpSpPr>
            <a:grpSpLocks noChangeAspect="1"/>
          </p:cNvGrpSpPr>
          <p:nvPr/>
        </p:nvGrpSpPr>
        <p:grpSpPr>
          <a:xfrm>
            <a:off x="2865042" y="1159232"/>
            <a:ext cx="5749445" cy="1705888"/>
            <a:chOff x="153503" y="4541260"/>
            <a:chExt cx="6647619" cy="1972380"/>
          </a:xfrm>
        </p:grpSpPr>
        <p:pic>
          <p:nvPicPr>
            <p:cNvPr id="8" name="Picture 7" descr="Referenced the Article The Role of Applied Epidemiology Methods in the Disaster Management Cycle.">
              <a:extLst>
                <a:ext uri="{FF2B5EF4-FFF2-40B4-BE49-F238E27FC236}">
                  <a16:creationId xmlns:a16="http://schemas.microsoft.com/office/drawing/2014/main" id="{D3A15870-9694-4784-BF29-8E21B08DA6B9}"/>
                </a:ext>
              </a:extLst>
            </p:cNvPr>
            <p:cNvPicPr>
              <a:picLocks noChangeAspect="1"/>
            </p:cNvPicPr>
            <p:nvPr/>
          </p:nvPicPr>
          <p:blipFill>
            <a:blip r:embed="rId3"/>
            <a:stretch>
              <a:fillRect/>
            </a:stretch>
          </p:blipFill>
          <p:spPr>
            <a:xfrm>
              <a:off x="153503" y="4541260"/>
              <a:ext cx="6647619" cy="1457143"/>
            </a:xfrm>
            <a:prstGeom prst="rect">
              <a:avLst/>
            </a:prstGeom>
            <a:ln>
              <a:noFill/>
            </a:ln>
            <a:effectLst>
              <a:outerShdw blurRad="292100" dist="139700" dir="2700000" algn="tl" rotWithShape="0">
                <a:srgbClr val="333333">
                  <a:alpha val="65000"/>
                </a:srgbClr>
              </a:outerShdw>
            </a:effectLst>
          </p:spPr>
        </p:pic>
        <p:pic>
          <p:nvPicPr>
            <p:cNvPr id="9" name="Picture 8" descr="Reference to American Journal of Public Health, November 2014, Vol 104 No 11">
              <a:extLst>
                <a:ext uri="{FF2B5EF4-FFF2-40B4-BE49-F238E27FC236}">
                  <a16:creationId xmlns:a16="http://schemas.microsoft.com/office/drawing/2014/main" id="{9D45A793-0A20-4C71-A096-B13A145BBD31}"/>
                </a:ext>
              </a:extLst>
            </p:cNvPr>
            <p:cNvPicPr>
              <a:picLocks noChangeAspect="1"/>
            </p:cNvPicPr>
            <p:nvPr/>
          </p:nvPicPr>
          <p:blipFill>
            <a:blip r:embed="rId4"/>
            <a:stretch>
              <a:fillRect/>
            </a:stretch>
          </p:blipFill>
          <p:spPr>
            <a:xfrm>
              <a:off x="1833495" y="6036617"/>
              <a:ext cx="4967627" cy="477023"/>
            </a:xfrm>
            <a:prstGeom prst="rect">
              <a:avLst/>
            </a:prstGeom>
            <a:ln>
              <a:noFill/>
            </a:ln>
            <a:effectLst>
              <a:outerShdw blurRad="292100" dist="139700" dir="2700000" algn="tl" rotWithShape="0">
                <a:srgbClr val="333333">
                  <a:alpha val="65000"/>
                </a:srgbClr>
              </a:outerShdw>
            </a:effectLst>
          </p:spPr>
        </p:pic>
      </p:grpSp>
      <p:pic>
        <p:nvPicPr>
          <p:cNvPr id="6" name="Picture 5" descr="The cover of DE resource guide: https://cdn.ymaws.com/www.cste.org/resource/resmgr/disasterepi/DE_Resource_Guide_Final_v3.pdf">
            <a:extLst>
              <a:ext uri="{FF2B5EF4-FFF2-40B4-BE49-F238E27FC236}">
                <a16:creationId xmlns:a16="http://schemas.microsoft.com/office/drawing/2014/main" id="{46BA5636-0797-4DD1-9762-8149BDE74504}"/>
              </a:ext>
            </a:extLst>
          </p:cNvPr>
          <p:cNvPicPr>
            <a:picLocks noChangeAspect="1"/>
          </p:cNvPicPr>
          <p:nvPr/>
        </p:nvPicPr>
        <p:blipFill rotWithShape="1">
          <a:blip r:embed="rId5"/>
          <a:srcRect t="857"/>
          <a:stretch/>
        </p:blipFill>
        <p:spPr>
          <a:xfrm>
            <a:off x="1729144" y="3257157"/>
            <a:ext cx="2797887" cy="3429000"/>
          </a:xfrm>
          <a:prstGeom prst="rect">
            <a:avLst/>
          </a:prstGeom>
          <a:ln>
            <a:noFill/>
          </a:ln>
          <a:effectLst>
            <a:outerShdw blurRad="292100" dist="139700" dir="2700000" algn="tl" rotWithShape="0">
              <a:srgbClr val="333333">
                <a:alpha val="65000"/>
              </a:srgbClr>
            </a:outerShdw>
          </a:effectLst>
        </p:spPr>
      </p:pic>
      <p:pic>
        <p:nvPicPr>
          <p:cNvPr id="5" name="Picture 4" descr="The cover of CSTE DE tool repository: https://www.cste.org/page/epidisaster&#10;">
            <a:extLst>
              <a:ext uri="{FF2B5EF4-FFF2-40B4-BE49-F238E27FC236}">
                <a16:creationId xmlns:a16="http://schemas.microsoft.com/office/drawing/2014/main" id="{C7E124BC-7199-4F82-A43E-C48574F6B50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08677" y="3085313"/>
            <a:ext cx="2714003" cy="3772688"/>
          </a:xfrm>
          <a:prstGeom prst="rect">
            <a:avLst/>
          </a:prstGeom>
        </p:spPr>
      </p:pic>
      <p:pic>
        <p:nvPicPr>
          <p:cNvPr id="10" name="Picture 9" descr="The cover of CDC DE primer: https://www.cdc.gov/nceh/hsb/disaster/Disaster_Surveillance_508.pdf&#10;">
            <a:extLst>
              <a:ext uri="{FF2B5EF4-FFF2-40B4-BE49-F238E27FC236}">
                <a16:creationId xmlns:a16="http://schemas.microsoft.com/office/drawing/2014/main" id="{9BCE6615-20D8-454E-852A-4222E4E9D1CA}"/>
              </a:ext>
            </a:extLst>
          </p:cNvPr>
          <p:cNvPicPr>
            <a:picLocks noChangeAspect="1"/>
          </p:cNvPicPr>
          <p:nvPr/>
        </p:nvPicPr>
        <p:blipFill>
          <a:blip r:embed="rId7"/>
          <a:stretch>
            <a:fillRect/>
          </a:stretch>
        </p:blipFill>
        <p:spPr>
          <a:xfrm>
            <a:off x="9038516" y="3327400"/>
            <a:ext cx="2620003" cy="3429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04470671"/>
      </p:ext>
    </p:extLst>
  </p:cSld>
  <p:clrMapOvr>
    <a:masterClrMapping/>
  </p:clrMapOvr>
  <mc:AlternateContent xmlns:mc="http://schemas.openxmlformats.org/markup-compatibility/2006" xmlns:p14="http://schemas.microsoft.com/office/powerpoint/2010/main">
    <mc:Choice Requires="p14">
      <p:transition spd="slow" p14:dur="2000" advTm="18191"/>
    </mc:Choice>
    <mc:Fallback xmlns="">
      <p:transition spd="slow" advTm="18191"/>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15EE6-B823-CD87-A7CA-BCFF6A3FD3EE}"/>
              </a:ext>
            </a:extLst>
          </p:cNvPr>
          <p:cNvSpPr>
            <a:spLocks noGrp="1"/>
          </p:cNvSpPr>
          <p:nvPr>
            <p:ph type="title"/>
          </p:nvPr>
        </p:nvSpPr>
        <p:spPr>
          <a:xfrm>
            <a:off x="1853268" y="369523"/>
            <a:ext cx="10515600" cy="1325563"/>
          </a:xfrm>
        </p:spPr>
        <p:txBody>
          <a:bodyPr/>
          <a:lstStyle/>
          <a:p>
            <a:r>
              <a:rPr lang="en-US" dirty="0"/>
              <a:t>Training Courses, Resources and Toolkits</a:t>
            </a:r>
          </a:p>
        </p:txBody>
      </p:sp>
      <p:sp>
        <p:nvSpPr>
          <p:cNvPr id="3" name="Content Placeholder 2">
            <a:extLst>
              <a:ext uri="{FF2B5EF4-FFF2-40B4-BE49-F238E27FC236}">
                <a16:creationId xmlns:a16="http://schemas.microsoft.com/office/drawing/2014/main" id="{C836378B-FB3A-A7A8-3D6C-7D4FFBE29824}"/>
              </a:ext>
            </a:extLst>
          </p:cNvPr>
          <p:cNvSpPr>
            <a:spLocks noGrp="1"/>
          </p:cNvSpPr>
          <p:nvPr>
            <p:ph idx="1"/>
          </p:nvPr>
        </p:nvSpPr>
        <p:spPr>
          <a:xfrm>
            <a:off x="1853268" y="1695086"/>
            <a:ext cx="10515600" cy="4481877"/>
          </a:xfrm>
        </p:spPr>
        <p:txBody>
          <a:bodyPr>
            <a:normAutofit fontScale="85000" lnSpcReduction="20000"/>
          </a:bodyPr>
          <a:lstStyle/>
          <a:p>
            <a:r>
              <a:rPr lang="en-US" dirty="0"/>
              <a:t>Disaster Epidemiology eLearning Modules (CDC): </a:t>
            </a:r>
            <a:r>
              <a:rPr lang="en-US" sz="2800" dirty="0">
                <a:hlinkClick r:id="rId3"/>
              </a:rPr>
              <a:t>https://www.cdc.gov/nceh/hsb/disaster/training.htm#disaster_epiElearning</a:t>
            </a:r>
            <a:r>
              <a:rPr lang="en-US" sz="2800" dirty="0"/>
              <a:t> </a:t>
            </a:r>
          </a:p>
          <a:p>
            <a:pPr lvl="1"/>
            <a:r>
              <a:rPr lang="en-US" dirty="0"/>
              <a:t>Module 1: Public Health Impacts of Disasters</a:t>
            </a:r>
          </a:p>
          <a:p>
            <a:pPr lvl="1"/>
            <a:r>
              <a:rPr lang="en-US" dirty="0"/>
              <a:t>Module 2: Public Health Emergency Management </a:t>
            </a:r>
          </a:p>
          <a:p>
            <a:pPr lvl="1"/>
            <a:r>
              <a:rPr lang="en-US" dirty="0"/>
              <a:t>Module 3: CASPER</a:t>
            </a:r>
          </a:p>
          <a:p>
            <a:pPr lvl="1"/>
            <a:r>
              <a:rPr lang="en-US" dirty="0"/>
              <a:t>Module 4: Disaster Surveillance </a:t>
            </a:r>
          </a:p>
          <a:p>
            <a:pPr marL="457200" lvl="1" indent="0">
              <a:buNone/>
            </a:pPr>
            <a:endParaRPr lang="en-US" dirty="0"/>
          </a:p>
          <a:p>
            <a:r>
              <a:rPr lang="en-US" dirty="0"/>
              <a:t>CASPER (CDC): </a:t>
            </a:r>
            <a:r>
              <a:rPr lang="en-US" sz="2000" dirty="0">
                <a:hlinkClick r:id="rId4"/>
              </a:rPr>
              <a:t>https://www.cdc.gov/nceh/casper/training-resources.htm</a:t>
            </a:r>
            <a:r>
              <a:rPr lang="en-US" sz="2000" dirty="0"/>
              <a:t> </a:t>
            </a:r>
          </a:p>
          <a:p>
            <a:endParaRPr lang="en-US" sz="2000" dirty="0"/>
          </a:p>
          <a:p>
            <a:r>
              <a:rPr lang="en-US" dirty="0"/>
              <a:t>Emergency Response Health Monitoring &amp; Surveillance (ERHMS) Online Training Course (CDC): </a:t>
            </a:r>
            <a:r>
              <a:rPr lang="en-US" dirty="0">
                <a:hlinkClick r:id="rId5"/>
              </a:rPr>
              <a:t>https://emergency.cdc.gov/training/erhmscourse/index.asp</a:t>
            </a:r>
            <a:r>
              <a:rPr lang="en-US" dirty="0"/>
              <a:t> </a:t>
            </a:r>
          </a:p>
          <a:p>
            <a:pPr lvl="1"/>
            <a:r>
              <a:rPr lang="en-US" dirty="0"/>
              <a:t>ERHMS Info Manager </a:t>
            </a:r>
          </a:p>
          <a:p>
            <a:pPr lvl="1"/>
            <a:endParaRPr lang="en-US" dirty="0"/>
          </a:p>
          <a:p>
            <a:r>
              <a:rPr lang="en-US" dirty="0"/>
              <a:t>CDART: Comprehensive Disaster Assessment &amp; Readiness Tools (CDC ATSDR): </a:t>
            </a:r>
            <a:r>
              <a:rPr lang="en-US" sz="2000" dirty="0">
                <a:hlinkClick r:id="rId6"/>
              </a:rPr>
              <a:t>https://www.atsdr.cdc.gov/CDART.html</a:t>
            </a:r>
            <a:r>
              <a:rPr lang="en-US" sz="2000" dirty="0"/>
              <a:t>  </a:t>
            </a:r>
          </a:p>
          <a:p>
            <a:endParaRPr lang="en-US" dirty="0"/>
          </a:p>
        </p:txBody>
      </p:sp>
    </p:spTree>
    <p:extLst>
      <p:ext uri="{BB962C8B-B14F-4D97-AF65-F5344CB8AC3E}">
        <p14:creationId xmlns:p14="http://schemas.microsoft.com/office/powerpoint/2010/main" val="13477356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15EE6-B823-CD87-A7CA-BCFF6A3FD3EE}"/>
              </a:ext>
            </a:extLst>
          </p:cNvPr>
          <p:cNvSpPr>
            <a:spLocks noGrp="1"/>
          </p:cNvSpPr>
          <p:nvPr>
            <p:ph type="title"/>
          </p:nvPr>
        </p:nvSpPr>
        <p:spPr>
          <a:xfrm>
            <a:off x="1853268" y="369523"/>
            <a:ext cx="10515600" cy="1325563"/>
          </a:xfrm>
        </p:spPr>
        <p:txBody>
          <a:bodyPr/>
          <a:lstStyle/>
          <a:p>
            <a:r>
              <a:rPr lang="en-US" dirty="0"/>
              <a:t>Training Courses, Resources and Toolkits</a:t>
            </a:r>
          </a:p>
        </p:txBody>
      </p:sp>
      <p:sp>
        <p:nvSpPr>
          <p:cNvPr id="3" name="Content Placeholder 2">
            <a:extLst>
              <a:ext uri="{FF2B5EF4-FFF2-40B4-BE49-F238E27FC236}">
                <a16:creationId xmlns:a16="http://schemas.microsoft.com/office/drawing/2014/main" id="{C836378B-FB3A-A7A8-3D6C-7D4FFBE29824}"/>
              </a:ext>
            </a:extLst>
          </p:cNvPr>
          <p:cNvSpPr>
            <a:spLocks noGrp="1"/>
          </p:cNvSpPr>
          <p:nvPr>
            <p:ph idx="1"/>
          </p:nvPr>
        </p:nvSpPr>
        <p:spPr>
          <a:xfrm>
            <a:off x="1853268" y="1695086"/>
            <a:ext cx="10515600" cy="4481877"/>
          </a:xfrm>
        </p:spPr>
        <p:txBody>
          <a:bodyPr>
            <a:normAutofit/>
          </a:bodyPr>
          <a:lstStyle/>
          <a:p>
            <a:pPr marL="0" indent="0">
              <a:buNone/>
            </a:pPr>
            <a:endParaRPr lang="en-US" dirty="0"/>
          </a:p>
          <a:p>
            <a:r>
              <a:rPr lang="en-US" dirty="0"/>
              <a:t>Toxicological Outbreak Investigation Course &amp; Toolkit (CDC): </a:t>
            </a:r>
            <a:r>
              <a:rPr lang="en-US" dirty="0">
                <a:hlinkClick r:id="rId3"/>
              </a:rPr>
              <a:t>https://www.cdc.gov/nceh/hsb/elearning/toi/default.htm</a:t>
            </a:r>
            <a:r>
              <a:rPr lang="en-US" dirty="0"/>
              <a:t> </a:t>
            </a:r>
          </a:p>
          <a:p>
            <a:endParaRPr lang="en-US" sz="2400" dirty="0"/>
          </a:p>
          <a:p>
            <a:r>
              <a:rPr lang="en-US" dirty="0"/>
              <a:t>Epi CASE (Contact Assessment Symptom Exposure) Toolkit (CDC ATSDR): </a:t>
            </a:r>
            <a:r>
              <a:rPr lang="en-US" dirty="0">
                <a:hlinkClick r:id="rId4"/>
              </a:rPr>
              <a:t>https://www.atsdr.cdc.gov/epitoolkit/index.html</a:t>
            </a:r>
            <a:r>
              <a:rPr lang="en-US" dirty="0"/>
              <a:t> </a:t>
            </a:r>
          </a:p>
          <a:p>
            <a:endParaRPr lang="en-US" sz="1800" dirty="0"/>
          </a:p>
          <a:p>
            <a:r>
              <a:rPr lang="en-US" dirty="0"/>
              <a:t>ACE (Assessment of Chemical Exposures) Toolkit and Training (CDC ATSDR): </a:t>
            </a:r>
            <a:r>
              <a:rPr lang="en-US" dirty="0">
                <a:hlinkClick r:id="rId5"/>
              </a:rPr>
              <a:t>https://www.atsdr.cdc.gov/ntsip/ace_toolkit.html</a:t>
            </a:r>
            <a:r>
              <a:rPr lang="en-US" dirty="0"/>
              <a:t> </a:t>
            </a:r>
          </a:p>
          <a:p>
            <a:endParaRPr lang="en-US" sz="2400" dirty="0"/>
          </a:p>
          <a:p>
            <a:endParaRPr lang="en-US" dirty="0"/>
          </a:p>
        </p:txBody>
      </p:sp>
    </p:spTree>
    <p:extLst>
      <p:ext uri="{BB962C8B-B14F-4D97-AF65-F5344CB8AC3E}">
        <p14:creationId xmlns:p14="http://schemas.microsoft.com/office/powerpoint/2010/main" val="5638280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312F6-B93A-D644-8AF7-6262558CDB82}"/>
              </a:ext>
            </a:extLst>
          </p:cNvPr>
          <p:cNvSpPr>
            <a:spLocks noGrp="1"/>
          </p:cNvSpPr>
          <p:nvPr>
            <p:ph type="title"/>
          </p:nvPr>
        </p:nvSpPr>
        <p:spPr/>
        <p:txBody>
          <a:bodyPr/>
          <a:lstStyle/>
          <a:p>
            <a:r>
              <a:rPr lang="en-US" dirty="0"/>
              <a:t>What Questions Do You Have?</a:t>
            </a:r>
          </a:p>
        </p:txBody>
      </p:sp>
      <p:sp>
        <p:nvSpPr>
          <p:cNvPr id="3" name="Content Placeholder 2">
            <a:extLst>
              <a:ext uri="{FF2B5EF4-FFF2-40B4-BE49-F238E27FC236}">
                <a16:creationId xmlns:a16="http://schemas.microsoft.com/office/drawing/2014/main" id="{49921D75-C886-9E44-A1F8-475C3ADD9BF2}"/>
              </a:ext>
            </a:extLst>
          </p:cNvPr>
          <p:cNvSpPr>
            <a:spLocks noGrp="1"/>
          </p:cNvSpPr>
          <p:nvPr>
            <p:ph idx="1"/>
          </p:nvPr>
        </p:nvSpPr>
        <p:spPr>
          <a:xfrm>
            <a:off x="838200" y="1825625"/>
            <a:ext cx="10515600" cy="2996896"/>
          </a:xfrm>
        </p:spPr>
        <p:txBody>
          <a:bodyPr/>
          <a:lstStyle/>
          <a:p>
            <a:endParaRPr lang="en-US" dirty="0"/>
          </a:p>
        </p:txBody>
      </p:sp>
      <p:sp>
        <p:nvSpPr>
          <p:cNvPr id="4" name="TextBox 3">
            <a:extLst>
              <a:ext uri="{FF2B5EF4-FFF2-40B4-BE49-F238E27FC236}">
                <a16:creationId xmlns:a16="http://schemas.microsoft.com/office/drawing/2014/main" id="{354F8BB0-42DE-CF2C-7FD7-0A275FBDBCA9}"/>
              </a:ext>
            </a:extLst>
          </p:cNvPr>
          <p:cNvSpPr txBox="1"/>
          <p:nvPr/>
        </p:nvSpPr>
        <p:spPr>
          <a:xfrm>
            <a:off x="9907398" y="587229"/>
            <a:ext cx="1098958" cy="646331"/>
          </a:xfrm>
          <a:prstGeom prst="rect">
            <a:avLst/>
          </a:prstGeom>
          <a:noFill/>
        </p:spPr>
        <p:txBody>
          <a:bodyPr wrap="square" rtlCol="0">
            <a:spAutoFit/>
          </a:bodyPr>
          <a:lstStyle/>
          <a:p>
            <a:r>
              <a:rPr lang="en-US" dirty="0">
                <a:solidFill>
                  <a:srgbClr val="FF0000"/>
                </a:solidFill>
              </a:rPr>
              <a:t>~10 minutes</a:t>
            </a:r>
          </a:p>
        </p:txBody>
      </p:sp>
    </p:spTree>
    <p:extLst>
      <p:ext uri="{BB962C8B-B14F-4D97-AF65-F5344CB8AC3E}">
        <p14:creationId xmlns:p14="http://schemas.microsoft.com/office/powerpoint/2010/main" val="25729586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D6072-13BC-472A-7446-DA1507C47C97}"/>
              </a:ext>
            </a:extLst>
          </p:cNvPr>
          <p:cNvSpPr>
            <a:spLocks noGrp="1"/>
          </p:cNvSpPr>
          <p:nvPr>
            <p:ph type="title"/>
          </p:nvPr>
        </p:nvSpPr>
        <p:spPr>
          <a:xfrm>
            <a:off x="1779233" y="249715"/>
            <a:ext cx="10515600" cy="1325563"/>
          </a:xfrm>
        </p:spPr>
        <p:txBody>
          <a:bodyPr/>
          <a:lstStyle/>
          <a:p>
            <a:r>
              <a:rPr lang="en-US" dirty="0"/>
              <a:t>Thank You! </a:t>
            </a:r>
          </a:p>
        </p:txBody>
      </p:sp>
      <p:sp>
        <p:nvSpPr>
          <p:cNvPr id="5" name="Content Placeholder 4">
            <a:extLst>
              <a:ext uri="{FF2B5EF4-FFF2-40B4-BE49-F238E27FC236}">
                <a16:creationId xmlns:a16="http://schemas.microsoft.com/office/drawing/2014/main" id="{4ADD8388-2EBD-CB75-E88A-7283CE6605B7}"/>
              </a:ext>
            </a:extLst>
          </p:cNvPr>
          <p:cNvSpPr>
            <a:spLocks noGrp="1"/>
          </p:cNvSpPr>
          <p:nvPr>
            <p:ph idx="1"/>
          </p:nvPr>
        </p:nvSpPr>
        <p:spPr>
          <a:xfrm>
            <a:off x="1779233" y="1719093"/>
            <a:ext cx="10515600" cy="4351338"/>
          </a:xfrm>
        </p:spPr>
        <p:txBody>
          <a:bodyPr/>
          <a:lstStyle/>
          <a:p>
            <a:pPr marL="457200" lvl="1" indent="0">
              <a:buNone/>
            </a:pPr>
            <a:endParaRPr lang="en-US" dirty="0"/>
          </a:p>
          <a:p>
            <a:r>
              <a:rPr lang="en-US" dirty="0"/>
              <a:t>Andrew Adams: </a:t>
            </a:r>
            <a:r>
              <a:rPr lang="en-US" dirty="0">
                <a:hlinkClick r:id="rId2"/>
              </a:rPr>
              <a:t>aadams@cste.org</a:t>
            </a:r>
            <a:endParaRPr lang="en-US" dirty="0"/>
          </a:p>
          <a:p>
            <a:endParaRPr lang="en-US" dirty="0"/>
          </a:p>
          <a:p>
            <a:r>
              <a:rPr lang="en-US" dirty="0"/>
              <a:t>Svetlana Smorodinsky: </a:t>
            </a:r>
            <a:r>
              <a:rPr lang="en-US" dirty="0">
                <a:hlinkClick r:id="rId3"/>
              </a:rPr>
              <a:t>Svetlana.Smorodinsky@cdph.ca.gov</a:t>
            </a:r>
            <a:r>
              <a:rPr lang="en-US" dirty="0"/>
              <a:t> </a:t>
            </a:r>
          </a:p>
          <a:p>
            <a:endParaRPr lang="en-US" dirty="0"/>
          </a:p>
          <a:p>
            <a:r>
              <a:rPr lang="en-US" dirty="0"/>
              <a:t>Tess Konen: </a:t>
            </a:r>
            <a:r>
              <a:rPr lang="en-US" dirty="0">
                <a:hlinkClick r:id="rId4"/>
              </a:rPr>
              <a:t>tess.konen@state.mn.us</a:t>
            </a:r>
            <a:r>
              <a:rPr lang="en-US" dirty="0"/>
              <a:t> </a:t>
            </a:r>
          </a:p>
        </p:txBody>
      </p:sp>
    </p:spTree>
    <p:extLst>
      <p:ext uri="{BB962C8B-B14F-4D97-AF65-F5344CB8AC3E}">
        <p14:creationId xmlns:p14="http://schemas.microsoft.com/office/powerpoint/2010/main" val="1246194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0841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4D00545-B6C6-E542-9936-873BF1751113}" vid="{E28EBB0F-2F65-F84F-89E7-1798BA0D7126}"/>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Standard.potx" id="{A2EAD8E9-3A6E-9B42-A460-2E546A7FC0B1}" vid="{AE91A922-1CCC-CD42-9EBD-5F738BC6821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1994</TotalTime>
  <Words>6264</Words>
  <Application>Microsoft Office PowerPoint</Application>
  <PresentationFormat>Widescreen</PresentationFormat>
  <Paragraphs>640</Paragraphs>
  <Slides>68</Slides>
  <Notes>47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68</vt:i4>
      </vt:variant>
    </vt:vector>
  </HeadingPairs>
  <TitlesOfParts>
    <vt:vector size="75" baseType="lpstr">
      <vt:lpstr>Arial</vt:lpstr>
      <vt:lpstr>Avenir</vt:lpstr>
      <vt:lpstr>Calibri</vt:lpstr>
      <vt:lpstr>Calibri Light</vt:lpstr>
      <vt:lpstr>Wingdings</vt:lpstr>
      <vt:lpstr>Office Theme</vt:lpstr>
      <vt:lpstr>1_Office Theme</vt:lpstr>
      <vt:lpstr>Disaster Epidemiology:</vt:lpstr>
      <vt:lpstr>Our Speakers</vt:lpstr>
      <vt:lpstr>Presentation Objectives</vt:lpstr>
      <vt:lpstr>Outline</vt:lpstr>
      <vt:lpstr>Disaster Epidemiology: the basics</vt:lpstr>
      <vt:lpstr>Slido Info &amp; Question 1</vt:lpstr>
      <vt:lpstr>What is epidemiology?</vt:lpstr>
      <vt:lpstr>What is Disaster Epidemiology?</vt:lpstr>
      <vt:lpstr>How can Disaster Epidemiology help you?</vt:lpstr>
      <vt:lpstr>Disaster Epidemiology takes an All-Hazard approach</vt:lpstr>
      <vt:lpstr>Disaster Epidemiology is Multi-disciplinary</vt:lpstr>
      <vt:lpstr>Disaster Epidemiology and the Emergency Management Cycle</vt:lpstr>
      <vt:lpstr>Slido question 2 </vt:lpstr>
      <vt:lpstr>DE and Incident Command System (ICS)</vt:lpstr>
      <vt:lpstr>Conceptual Framework</vt:lpstr>
      <vt:lpstr>PowerPoint Presentation</vt:lpstr>
      <vt:lpstr>The Disaster Management Cycle</vt:lpstr>
      <vt:lpstr>Disaster epidemiology activities</vt:lpstr>
      <vt:lpstr>Disaster Epidemiology PHEP Capabilities</vt:lpstr>
      <vt:lpstr>DE and PHEP capabilities</vt:lpstr>
      <vt:lpstr>DE and PHEP capabilities</vt:lpstr>
      <vt:lpstr>DE and PHEP capabilities</vt:lpstr>
      <vt:lpstr>DE and PHEP capabilities</vt:lpstr>
      <vt:lpstr>DE and PHEP capabilities</vt:lpstr>
      <vt:lpstr>Disaster Epidemiology and Recovery</vt:lpstr>
      <vt:lpstr>Slido question 3</vt:lpstr>
      <vt:lpstr>Defining recovery period</vt:lpstr>
      <vt:lpstr>Disaster Epidemiology and Recovery</vt:lpstr>
      <vt:lpstr>Disaster Epidemiology and Recovery</vt:lpstr>
      <vt:lpstr>Disaster Epidemiology: case studies in recovery</vt:lpstr>
      <vt:lpstr>Slido question 4 </vt:lpstr>
      <vt:lpstr>Rapid needs assessments</vt:lpstr>
      <vt:lpstr>Mitigation CASPER: Drought in California</vt:lpstr>
      <vt:lpstr>Recovery CASPER: Longitudinal wildfire assessment</vt:lpstr>
      <vt:lpstr>Disaster Behavioral Health: Recovery</vt:lpstr>
      <vt:lpstr>Responder surveillance</vt:lpstr>
      <vt:lpstr>Post-disaster mental health assessment: Mass shooting in Oregon</vt:lpstr>
      <vt:lpstr>Tracking, Rosters, Registering</vt:lpstr>
      <vt:lpstr>CDC Zika Pregnancy and Infant Registry</vt:lpstr>
      <vt:lpstr>Syndromic surveillance</vt:lpstr>
      <vt:lpstr>Syndromic Surveillance in recovery</vt:lpstr>
      <vt:lpstr>Asthma syndromic surveillance following building collapse</vt:lpstr>
      <vt:lpstr>Mortality surveillance and assessment</vt:lpstr>
      <vt:lpstr>Retrospective mortality surveillance: Oklahoma tornado</vt:lpstr>
      <vt:lpstr>Assessment of chemical exposure (ACE) Toolkit</vt:lpstr>
      <vt:lpstr>ACE following freight train derailment of chemical</vt:lpstr>
      <vt:lpstr>Epidemiologic studies</vt:lpstr>
      <vt:lpstr>Evaluation studies</vt:lpstr>
      <vt:lpstr>Risk investigation: Hurricane Harvey hazardous exposures </vt:lpstr>
      <vt:lpstr>Research During Emergencies: Disaster Research Response Program</vt:lpstr>
      <vt:lpstr>Disaster Research Response DR2 Program</vt:lpstr>
      <vt:lpstr>Disaster Epidemiology at CSTE</vt:lpstr>
      <vt:lpstr>CSTE Disaster Epidemiology Subcommittee</vt:lpstr>
      <vt:lpstr>CSTE Disaster Epidemiology Resources </vt:lpstr>
      <vt:lpstr>14th Annual CSTE Disaster Epidemiology Workshop </vt:lpstr>
      <vt:lpstr>Discussion and Engagement</vt:lpstr>
      <vt:lpstr>Discussion Questions</vt:lpstr>
      <vt:lpstr>Discussion Questions</vt:lpstr>
      <vt:lpstr>Discussion Questions</vt:lpstr>
      <vt:lpstr>Discussion Questions</vt:lpstr>
      <vt:lpstr>Discussion Questions</vt:lpstr>
      <vt:lpstr>Disaster Epidemiology:</vt:lpstr>
      <vt:lpstr>Disaster Epidemiology Resources</vt:lpstr>
      <vt:lpstr>Training Courses, Resources and Toolkits</vt:lpstr>
      <vt:lpstr>Training Courses, Resources and Toolkits</vt:lpstr>
      <vt:lpstr>What Questions Do You Have?</vt:lpstr>
      <vt:lpstr>Thank You!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srad exp</dc:creator>
  <cp:lastModifiedBy>Konen, Tess (MDH)</cp:lastModifiedBy>
  <cp:revision>46</cp:revision>
  <dcterms:created xsi:type="dcterms:W3CDTF">2021-01-19T20:32:35Z</dcterms:created>
  <dcterms:modified xsi:type="dcterms:W3CDTF">2023-04-11T19:00:34Z</dcterms:modified>
</cp:coreProperties>
</file>